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57" r:id="rId3"/>
    <p:sldId id="340" r:id="rId4"/>
    <p:sldId id="341" r:id="rId5"/>
    <p:sldId id="301" r:id="rId6"/>
    <p:sldId id="302" r:id="rId7"/>
    <p:sldId id="259" r:id="rId8"/>
    <p:sldId id="354" r:id="rId9"/>
    <p:sldId id="349" r:id="rId10"/>
    <p:sldId id="318" r:id="rId11"/>
    <p:sldId id="317" r:id="rId12"/>
    <p:sldId id="326" r:id="rId13"/>
    <p:sldId id="292" r:id="rId14"/>
    <p:sldId id="348" r:id="rId15"/>
    <p:sldId id="320" r:id="rId16"/>
    <p:sldId id="316" r:id="rId17"/>
    <p:sldId id="269" r:id="rId18"/>
    <p:sldId id="319" r:id="rId19"/>
    <p:sldId id="277" r:id="rId20"/>
    <p:sldId id="298" r:id="rId21"/>
    <p:sldId id="278" r:id="rId22"/>
    <p:sldId id="291"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 userDrawn="1">
          <p15:clr>
            <a:srgbClr val="A4A3A4"/>
          </p15:clr>
        </p15:guide>
        <p15:guide id="2" pos="5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 Minlan" initials="YM" lastIdx="6" clrIdx="0">
    <p:extLst>
      <p:ext uri="{19B8F6BF-5375-455C-9EA6-DF929625EA0E}">
        <p15:presenceInfo xmlns:p15="http://schemas.microsoft.com/office/powerpoint/2012/main" userId="S::minlanyu@seas.harvard.edu::0f845f3e-2f7e-44ef-b159-89302ed7d9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0"/>
    <a:srgbClr val="00A500"/>
    <a:srgbClr val="0432FF"/>
    <a:srgbClr val="797979"/>
    <a:srgbClr val="0052FF"/>
    <a:srgbClr val="407D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E9169-CF38-4BE4-AB68-66D2B6C00D41}" v="119" dt="2024-04-24T13:48:34.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9352" autoAdjust="0"/>
  </p:normalViewPr>
  <p:slideViewPr>
    <p:cSldViewPr snapToGrid="0" snapToObjects="1" showGuides="1">
      <p:cViewPr>
        <p:scale>
          <a:sx n="56" d="100"/>
          <a:sy n="56" d="100"/>
        </p:scale>
        <p:origin x="1044" y="-76"/>
      </p:cViewPr>
      <p:guideLst>
        <p:guide orient="horz" pos="216"/>
        <p:guide pos="528"/>
      </p:guideLst>
    </p:cSldViewPr>
  </p:slideViewPr>
  <p:notesTextViewPr>
    <p:cViewPr>
      <p:scale>
        <a:sx n="1" d="1"/>
        <a:sy n="1" d="1"/>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kening, Mark" userId="695a3916-1eba-41b4-ba98-ca89039870b0" providerId="ADAL" clId="{575E9169-CF38-4BE4-AB68-66D2B6C00D41}"/>
    <pc:docChg chg="undo custSel addSld delSld modSld sldOrd">
      <pc:chgData name="Wilkening, Mark" userId="695a3916-1eba-41b4-ba98-ca89039870b0" providerId="ADAL" clId="{575E9169-CF38-4BE4-AB68-66D2B6C00D41}" dt="2024-04-24T16:35:48.667" v="4827" actId="47"/>
      <pc:docMkLst>
        <pc:docMk/>
      </pc:docMkLst>
      <pc:sldChg chg="modSp mod modNotesTx">
        <pc:chgData name="Wilkening, Mark" userId="695a3916-1eba-41b4-ba98-ca89039870b0" providerId="ADAL" clId="{575E9169-CF38-4BE4-AB68-66D2B6C00D41}" dt="2024-04-24T13:05:13.575" v="4672" actId="20577"/>
        <pc:sldMkLst>
          <pc:docMk/>
          <pc:sldMk cId="273693300" sldId="256"/>
        </pc:sldMkLst>
        <pc:spChg chg="mod">
          <ac:chgData name="Wilkening, Mark" userId="695a3916-1eba-41b4-ba98-ca89039870b0" providerId="ADAL" clId="{575E9169-CF38-4BE4-AB68-66D2B6C00D41}" dt="2024-04-20T00:05:45.628" v="4" actId="20577"/>
          <ac:spMkLst>
            <pc:docMk/>
            <pc:sldMk cId="273693300" sldId="256"/>
            <ac:spMk id="2" creationId="{CFBA10A7-AD66-B848-BC82-027C37F85CF6}"/>
          </ac:spMkLst>
        </pc:spChg>
        <pc:spChg chg="mod">
          <ac:chgData name="Wilkening, Mark" userId="695a3916-1eba-41b4-ba98-ca89039870b0" providerId="ADAL" clId="{575E9169-CF38-4BE4-AB68-66D2B6C00D41}" dt="2024-04-24T08:15:59.128" v="96" actId="113"/>
          <ac:spMkLst>
            <pc:docMk/>
            <pc:sldMk cId="273693300" sldId="256"/>
            <ac:spMk id="3" creationId="{D10C6E07-BBFA-B84B-9A0D-35C36C756718}"/>
          </ac:spMkLst>
        </pc:spChg>
      </pc:sldChg>
      <pc:sldChg chg="modNotesTx">
        <pc:chgData name="Wilkening, Mark" userId="695a3916-1eba-41b4-ba98-ca89039870b0" providerId="ADAL" clId="{575E9169-CF38-4BE4-AB68-66D2B6C00D41}" dt="2024-04-24T13:07:01.360" v="4681" actId="20577"/>
        <pc:sldMkLst>
          <pc:docMk/>
          <pc:sldMk cId="1497848191" sldId="257"/>
        </pc:sldMkLst>
      </pc:sldChg>
      <pc:sldChg chg="modSp mod modNotesTx">
        <pc:chgData name="Wilkening, Mark" userId="695a3916-1eba-41b4-ba98-ca89039870b0" providerId="ADAL" clId="{575E9169-CF38-4BE4-AB68-66D2B6C00D41}" dt="2024-04-24T10:38:23.196" v="1681" actId="20577"/>
        <pc:sldMkLst>
          <pc:docMk/>
          <pc:sldMk cId="1300166791" sldId="259"/>
        </pc:sldMkLst>
        <pc:spChg chg="mod">
          <ac:chgData name="Wilkening, Mark" userId="695a3916-1eba-41b4-ba98-ca89039870b0" providerId="ADAL" clId="{575E9169-CF38-4BE4-AB68-66D2B6C00D41}" dt="2024-04-20T00:16:32.064" v="12" actId="20577"/>
          <ac:spMkLst>
            <pc:docMk/>
            <pc:sldMk cId="1300166791" sldId="259"/>
            <ac:spMk id="2" creationId="{173781F3-659F-2247-B83D-F35724523234}"/>
          </ac:spMkLst>
        </pc:spChg>
      </pc:sldChg>
      <pc:sldChg chg="addSp modSp del modAnim">
        <pc:chgData name="Wilkening, Mark" userId="695a3916-1eba-41b4-ba98-ca89039870b0" providerId="ADAL" clId="{575E9169-CF38-4BE4-AB68-66D2B6C00D41}" dt="2024-04-20T00:17:49.582" v="15" actId="2696"/>
        <pc:sldMkLst>
          <pc:docMk/>
          <pc:sldMk cId="462823832" sldId="261"/>
        </pc:sldMkLst>
        <pc:spChg chg="add mod">
          <ac:chgData name="Wilkening, Mark" userId="695a3916-1eba-41b4-ba98-ca89039870b0" providerId="ADAL" clId="{575E9169-CF38-4BE4-AB68-66D2B6C00D41}" dt="2024-04-20T00:17:31.329" v="13"/>
          <ac:spMkLst>
            <pc:docMk/>
            <pc:sldMk cId="462823832" sldId="261"/>
            <ac:spMk id="3" creationId="{13440B9B-3B72-9F8F-9CF6-DA8B8F0F3614}"/>
          </ac:spMkLst>
        </pc:spChg>
      </pc:sldChg>
      <pc:sldChg chg="add del">
        <pc:chgData name="Wilkening, Mark" userId="695a3916-1eba-41b4-ba98-ca89039870b0" providerId="ADAL" clId="{575E9169-CF38-4BE4-AB68-66D2B6C00D41}" dt="2024-04-24T13:55:38.394" v="4821" actId="2696"/>
        <pc:sldMkLst>
          <pc:docMk/>
          <pc:sldMk cId="1463314040" sldId="261"/>
        </pc:sldMkLst>
      </pc:sldChg>
      <pc:sldChg chg="modSp del mod modNotesTx">
        <pc:chgData name="Wilkening, Mark" userId="695a3916-1eba-41b4-ba98-ca89039870b0" providerId="ADAL" clId="{575E9169-CF38-4BE4-AB68-66D2B6C00D41}" dt="2024-04-24T16:24:53.643" v="4826" actId="47"/>
        <pc:sldMkLst>
          <pc:docMk/>
          <pc:sldMk cId="635657561" sldId="266"/>
        </pc:sldMkLst>
        <pc:spChg chg="mod">
          <ac:chgData name="Wilkening, Mark" userId="695a3916-1eba-41b4-ba98-ca89039870b0" providerId="ADAL" clId="{575E9169-CF38-4BE4-AB68-66D2B6C00D41}" dt="2024-04-24T10:58:29.196" v="1711" actId="20577"/>
          <ac:spMkLst>
            <pc:docMk/>
            <pc:sldMk cId="635657561" sldId="266"/>
            <ac:spMk id="2" creationId="{0B05823E-7429-2A44-93DD-0D3D3FE2A8A7}"/>
          </ac:spMkLst>
        </pc:spChg>
        <pc:spChg chg="mod">
          <ac:chgData name="Wilkening, Mark" userId="695a3916-1eba-41b4-ba98-ca89039870b0" providerId="ADAL" clId="{575E9169-CF38-4BE4-AB68-66D2B6C00D41}" dt="2024-04-24T09:56:07.358" v="1605" actId="20577"/>
          <ac:spMkLst>
            <pc:docMk/>
            <pc:sldMk cId="635657561" sldId="266"/>
            <ac:spMk id="3" creationId="{0FD0A5B9-5525-2946-BDD1-0E635584AC88}"/>
          </ac:spMkLst>
        </pc:spChg>
      </pc:sldChg>
      <pc:sldChg chg="del ord">
        <pc:chgData name="Wilkening, Mark" userId="695a3916-1eba-41b4-ba98-ca89039870b0" providerId="ADAL" clId="{575E9169-CF38-4BE4-AB68-66D2B6C00D41}" dt="2024-04-24T13:55:38.394" v="4821" actId="2696"/>
        <pc:sldMkLst>
          <pc:docMk/>
          <pc:sldMk cId="3118458692" sldId="267"/>
        </pc:sldMkLst>
      </pc:sldChg>
      <pc:sldChg chg="modSp mod">
        <pc:chgData name="Wilkening, Mark" userId="695a3916-1eba-41b4-ba98-ca89039870b0" providerId="ADAL" clId="{575E9169-CF38-4BE4-AB68-66D2B6C00D41}" dt="2024-04-20T00:38:44.237" v="45" actId="20577"/>
        <pc:sldMkLst>
          <pc:docMk/>
          <pc:sldMk cId="2076868760" sldId="269"/>
        </pc:sldMkLst>
        <pc:spChg chg="mod">
          <ac:chgData name="Wilkening, Mark" userId="695a3916-1eba-41b4-ba98-ca89039870b0" providerId="ADAL" clId="{575E9169-CF38-4BE4-AB68-66D2B6C00D41}" dt="2024-04-20T00:38:44.237" v="45" actId="20577"/>
          <ac:spMkLst>
            <pc:docMk/>
            <pc:sldMk cId="2076868760" sldId="269"/>
            <ac:spMk id="3" creationId="{3F84DF30-3B10-E74E-83D1-6F5AFA4C1784}"/>
          </ac:spMkLst>
        </pc:spChg>
      </pc:sldChg>
      <pc:sldChg chg="modSp del mod">
        <pc:chgData name="Wilkening, Mark" userId="695a3916-1eba-41b4-ba98-ca89039870b0" providerId="ADAL" clId="{575E9169-CF38-4BE4-AB68-66D2B6C00D41}" dt="2024-04-24T13:55:38.394" v="4821" actId="2696"/>
        <pc:sldMkLst>
          <pc:docMk/>
          <pc:sldMk cId="820937244" sldId="270"/>
        </pc:sldMkLst>
        <pc:spChg chg="mod">
          <ac:chgData name="Wilkening, Mark" userId="695a3916-1eba-41b4-ba98-ca89039870b0" providerId="ADAL" clId="{575E9169-CF38-4BE4-AB68-66D2B6C00D41}" dt="2024-04-24T13:48:16.153" v="4793" actId="20577"/>
          <ac:spMkLst>
            <pc:docMk/>
            <pc:sldMk cId="820937244" sldId="270"/>
            <ac:spMk id="3" creationId="{86B2D177-6AC3-1747-8C4A-ACCBF360B74E}"/>
          </ac:spMkLst>
        </pc:spChg>
      </pc:sldChg>
      <pc:sldChg chg="modSp del mod">
        <pc:chgData name="Wilkening, Mark" userId="695a3916-1eba-41b4-ba98-ca89039870b0" providerId="ADAL" clId="{575E9169-CF38-4BE4-AB68-66D2B6C00D41}" dt="2024-04-24T14:59:58.809" v="4823" actId="2696"/>
        <pc:sldMkLst>
          <pc:docMk/>
          <pc:sldMk cId="4119541732" sldId="274"/>
        </pc:sldMkLst>
        <pc:spChg chg="mod">
          <ac:chgData name="Wilkening, Mark" userId="695a3916-1eba-41b4-ba98-ca89039870b0" providerId="ADAL" clId="{575E9169-CF38-4BE4-AB68-66D2B6C00D41}" dt="2024-04-20T00:40:08.593" v="70" actId="20577"/>
          <ac:spMkLst>
            <pc:docMk/>
            <pc:sldMk cId="4119541732" sldId="274"/>
            <ac:spMk id="11" creationId="{DEAC914F-0509-0540-8548-ED0B78F5DA45}"/>
          </ac:spMkLst>
        </pc:spChg>
      </pc:sldChg>
      <pc:sldChg chg="del modNotesTx">
        <pc:chgData name="Wilkening, Mark" userId="695a3916-1eba-41b4-ba98-ca89039870b0" providerId="ADAL" clId="{575E9169-CF38-4BE4-AB68-66D2B6C00D41}" dt="2024-04-24T14:59:58.809" v="4823" actId="2696"/>
        <pc:sldMkLst>
          <pc:docMk/>
          <pc:sldMk cId="214978511" sldId="275"/>
        </pc:sldMkLst>
      </pc:sldChg>
      <pc:sldChg chg="modSp del ord">
        <pc:chgData name="Wilkening, Mark" userId="695a3916-1eba-41b4-ba98-ca89039870b0" providerId="ADAL" clId="{575E9169-CF38-4BE4-AB68-66D2B6C00D41}" dt="2024-04-24T13:55:38.394" v="4821" actId="2696"/>
        <pc:sldMkLst>
          <pc:docMk/>
          <pc:sldMk cId="1136615634" sldId="276"/>
        </pc:sldMkLst>
        <pc:spChg chg="mod">
          <ac:chgData name="Wilkening, Mark" userId="695a3916-1eba-41b4-ba98-ca89039870b0" providerId="ADAL" clId="{575E9169-CF38-4BE4-AB68-66D2B6C00D41}" dt="2024-04-20T00:40:28.605" v="82" actId="20577"/>
          <ac:spMkLst>
            <pc:docMk/>
            <pc:sldMk cId="1136615634" sldId="276"/>
            <ac:spMk id="3" creationId="{D8AAD43F-3BDE-9545-AA64-490F98412EBF}"/>
          </ac:spMkLst>
        </pc:spChg>
      </pc:sldChg>
      <pc:sldChg chg="addSp delSp modSp mod modAnim modNotesTx">
        <pc:chgData name="Wilkening, Mark" userId="695a3916-1eba-41b4-ba98-ca89039870b0" providerId="ADAL" clId="{575E9169-CF38-4BE4-AB68-66D2B6C00D41}" dt="2024-04-24T12:24:25.733" v="4037" actId="20577"/>
        <pc:sldMkLst>
          <pc:docMk/>
          <pc:sldMk cId="2616392875" sldId="278"/>
        </pc:sldMkLst>
        <pc:spChg chg="mod">
          <ac:chgData name="Wilkening, Mark" userId="695a3916-1eba-41b4-ba98-ca89039870b0" providerId="ADAL" clId="{575E9169-CF38-4BE4-AB68-66D2B6C00D41}" dt="2024-04-24T12:24:03.524" v="4033" actId="20577"/>
          <ac:spMkLst>
            <pc:docMk/>
            <pc:sldMk cId="2616392875" sldId="278"/>
            <ac:spMk id="12" creationId="{B7058C8F-601C-5949-BF39-CAFD261AEACE}"/>
          </ac:spMkLst>
        </pc:spChg>
        <pc:picChg chg="add mod">
          <ac:chgData name="Wilkening, Mark" userId="695a3916-1eba-41b4-ba98-ca89039870b0" providerId="ADAL" clId="{575E9169-CF38-4BE4-AB68-66D2B6C00D41}" dt="2024-04-24T10:05:18.231" v="1618" actId="1076"/>
          <ac:picMkLst>
            <pc:docMk/>
            <pc:sldMk cId="2616392875" sldId="278"/>
            <ac:picMk id="4" creationId="{F702A2C8-C263-20B7-ABD1-388F13F6A339}"/>
          </ac:picMkLst>
        </pc:picChg>
        <pc:picChg chg="del">
          <ac:chgData name="Wilkening, Mark" userId="695a3916-1eba-41b4-ba98-ca89039870b0" providerId="ADAL" clId="{575E9169-CF38-4BE4-AB68-66D2B6C00D41}" dt="2024-04-24T10:05:09.520" v="1614" actId="478"/>
          <ac:picMkLst>
            <pc:docMk/>
            <pc:sldMk cId="2616392875" sldId="278"/>
            <ac:picMk id="11" creationId="{891B5F2A-ECBA-044E-8B9E-18C1F83BC436}"/>
          </ac:picMkLst>
        </pc:picChg>
      </pc:sldChg>
      <pc:sldChg chg="modSp">
        <pc:chgData name="Wilkening, Mark" userId="695a3916-1eba-41b4-ba98-ca89039870b0" providerId="ADAL" clId="{575E9169-CF38-4BE4-AB68-66D2B6C00D41}" dt="2024-04-20T00:42:52.247" v="94" actId="20577"/>
        <pc:sldMkLst>
          <pc:docMk/>
          <pc:sldMk cId="221047810" sldId="291"/>
        </pc:sldMkLst>
        <pc:spChg chg="mod">
          <ac:chgData name="Wilkening, Mark" userId="695a3916-1eba-41b4-ba98-ca89039870b0" providerId="ADAL" clId="{575E9169-CF38-4BE4-AB68-66D2B6C00D41}" dt="2024-04-20T00:42:52.247" v="94" actId="20577"/>
          <ac:spMkLst>
            <pc:docMk/>
            <pc:sldMk cId="221047810" sldId="291"/>
            <ac:spMk id="3" creationId="{7D662693-784C-4E47-8AEA-7581CC984DE4}"/>
          </ac:spMkLst>
        </pc:spChg>
      </pc:sldChg>
      <pc:sldChg chg="modSp ord modNotesTx">
        <pc:chgData name="Wilkening, Mark" userId="695a3916-1eba-41b4-ba98-ca89039870b0" providerId="ADAL" clId="{575E9169-CF38-4BE4-AB68-66D2B6C00D41}" dt="2024-04-24T12:40:05.077" v="4064" actId="20577"/>
        <pc:sldMkLst>
          <pc:docMk/>
          <pc:sldMk cId="1631544342" sldId="292"/>
        </pc:sldMkLst>
        <pc:spChg chg="mod">
          <ac:chgData name="Wilkening, Mark" userId="695a3916-1eba-41b4-ba98-ca89039870b0" providerId="ADAL" clId="{575E9169-CF38-4BE4-AB68-66D2B6C00D41}" dt="2024-04-24T11:01:22.443" v="1747" actId="20577"/>
          <ac:spMkLst>
            <pc:docMk/>
            <pc:sldMk cId="1631544342" sldId="292"/>
            <ac:spMk id="2" creationId="{3D4DF82F-9F6E-5C49-AD94-E82223DA4157}"/>
          </ac:spMkLst>
        </pc:spChg>
        <pc:spChg chg="mod">
          <ac:chgData name="Wilkening, Mark" userId="695a3916-1eba-41b4-ba98-ca89039870b0" providerId="ADAL" clId="{575E9169-CF38-4BE4-AB68-66D2B6C00D41}" dt="2024-04-24T12:07:05.128" v="3285" actId="20577"/>
          <ac:spMkLst>
            <pc:docMk/>
            <pc:sldMk cId="1631544342" sldId="292"/>
            <ac:spMk id="3" creationId="{9CB2000D-7600-8446-B7E9-F16B452FE6F2}"/>
          </ac:spMkLst>
        </pc:spChg>
      </pc:sldChg>
      <pc:sldChg chg="del ord">
        <pc:chgData name="Wilkening, Mark" userId="695a3916-1eba-41b4-ba98-ca89039870b0" providerId="ADAL" clId="{575E9169-CF38-4BE4-AB68-66D2B6C00D41}" dt="2024-04-24T13:55:38.394" v="4821" actId="2696"/>
        <pc:sldMkLst>
          <pc:docMk/>
          <pc:sldMk cId="2022914429" sldId="293"/>
        </pc:sldMkLst>
      </pc:sldChg>
      <pc:sldChg chg="modSp del mod ord">
        <pc:chgData name="Wilkening, Mark" userId="695a3916-1eba-41b4-ba98-ca89039870b0" providerId="ADAL" clId="{575E9169-CF38-4BE4-AB68-66D2B6C00D41}" dt="2024-04-24T15:37:30.620" v="4824" actId="47"/>
        <pc:sldMkLst>
          <pc:docMk/>
          <pc:sldMk cId="3734568371" sldId="294"/>
        </pc:sldMkLst>
        <pc:spChg chg="mod">
          <ac:chgData name="Wilkening, Mark" userId="695a3916-1eba-41b4-ba98-ca89039870b0" providerId="ADAL" clId="{575E9169-CF38-4BE4-AB68-66D2B6C00D41}" dt="2024-04-20T00:39:42.590" v="65" actId="20577"/>
          <ac:spMkLst>
            <pc:docMk/>
            <pc:sldMk cId="3734568371" sldId="294"/>
            <ac:spMk id="3" creationId="{6D8FE8B6-DDB2-A34C-B862-D239A58732B0}"/>
          </ac:spMkLst>
        </pc:spChg>
      </pc:sldChg>
      <pc:sldChg chg="del">
        <pc:chgData name="Wilkening, Mark" userId="695a3916-1eba-41b4-ba98-ca89039870b0" providerId="ADAL" clId="{575E9169-CF38-4BE4-AB68-66D2B6C00D41}" dt="2024-04-24T15:38:08.891" v="4825" actId="47"/>
        <pc:sldMkLst>
          <pc:docMk/>
          <pc:sldMk cId="2479903561" sldId="295"/>
        </pc:sldMkLst>
      </pc:sldChg>
      <pc:sldChg chg="del ord">
        <pc:chgData name="Wilkening, Mark" userId="695a3916-1eba-41b4-ba98-ca89039870b0" providerId="ADAL" clId="{575E9169-CF38-4BE4-AB68-66D2B6C00D41}" dt="2024-04-24T13:55:38.394" v="4821" actId="2696"/>
        <pc:sldMkLst>
          <pc:docMk/>
          <pc:sldMk cId="1233944404" sldId="296"/>
        </pc:sldMkLst>
      </pc:sldChg>
      <pc:sldChg chg="modSp del mod">
        <pc:chgData name="Wilkening, Mark" userId="695a3916-1eba-41b4-ba98-ca89039870b0" providerId="ADAL" clId="{575E9169-CF38-4BE4-AB68-66D2B6C00D41}" dt="2024-04-24T13:55:38.394" v="4821" actId="2696"/>
        <pc:sldMkLst>
          <pc:docMk/>
          <pc:sldMk cId="2491576846" sldId="297"/>
        </pc:sldMkLst>
        <pc:spChg chg="mod">
          <ac:chgData name="Wilkening, Mark" userId="695a3916-1eba-41b4-ba98-ca89039870b0" providerId="ADAL" clId="{575E9169-CF38-4BE4-AB68-66D2B6C00D41}" dt="2024-04-24T13:48:53.137" v="4818" actId="20577"/>
          <ac:spMkLst>
            <pc:docMk/>
            <pc:sldMk cId="2491576846" sldId="297"/>
            <ac:spMk id="3" creationId="{16893AE0-33A1-DD45-8A2F-016B9CA5012C}"/>
          </ac:spMkLst>
        </pc:spChg>
      </pc:sldChg>
      <pc:sldChg chg="modNotesTx">
        <pc:chgData name="Wilkening, Mark" userId="695a3916-1eba-41b4-ba98-ca89039870b0" providerId="ADAL" clId="{575E9169-CF38-4BE4-AB68-66D2B6C00D41}" dt="2024-04-24T13:14:02.657" v="4741" actId="20577"/>
        <pc:sldMkLst>
          <pc:docMk/>
          <pc:sldMk cId="335563263" sldId="301"/>
        </pc:sldMkLst>
      </pc:sldChg>
      <pc:sldChg chg="modNotesTx">
        <pc:chgData name="Wilkening, Mark" userId="695a3916-1eba-41b4-ba98-ca89039870b0" providerId="ADAL" clId="{575E9169-CF38-4BE4-AB68-66D2B6C00D41}" dt="2024-04-24T13:21:30.133" v="4786" actId="20577"/>
        <pc:sldMkLst>
          <pc:docMk/>
          <pc:sldMk cId="3153363268" sldId="302"/>
        </pc:sldMkLst>
      </pc:sldChg>
      <pc:sldChg chg="del">
        <pc:chgData name="Wilkening, Mark" userId="695a3916-1eba-41b4-ba98-ca89039870b0" providerId="ADAL" clId="{575E9169-CF38-4BE4-AB68-66D2B6C00D41}" dt="2024-04-20T00:19:37.789" v="19" actId="2696"/>
        <pc:sldMkLst>
          <pc:docMk/>
          <pc:sldMk cId="1467680001" sldId="305"/>
        </pc:sldMkLst>
      </pc:sldChg>
      <pc:sldChg chg="add del">
        <pc:chgData name="Wilkening, Mark" userId="695a3916-1eba-41b4-ba98-ca89039870b0" providerId="ADAL" clId="{575E9169-CF38-4BE4-AB68-66D2B6C00D41}" dt="2024-04-24T13:55:38.394" v="4821" actId="2696"/>
        <pc:sldMkLst>
          <pc:docMk/>
          <pc:sldMk cId="2476109451" sldId="305"/>
        </pc:sldMkLst>
      </pc:sldChg>
      <pc:sldChg chg="del">
        <pc:chgData name="Wilkening, Mark" userId="695a3916-1eba-41b4-ba98-ca89039870b0" providerId="ADAL" clId="{575E9169-CF38-4BE4-AB68-66D2B6C00D41}" dt="2024-04-20T00:19:37.789" v="19" actId="2696"/>
        <pc:sldMkLst>
          <pc:docMk/>
          <pc:sldMk cId="2746899695" sldId="306"/>
        </pc:sldMkLst>
      </pc:sldChg>
      <pc:sldChg chg="add del">
        <pc:chgData name="Wilkening, Mark" userId="695a3916-1eba-41b4-ba98-ca89039870b0" providerId="ADAL" clId="{575E9169-CF38-4BE4-AB68-66D2B6C00D41}" dt="2024-04-24T13:55:38.394" v="4821" actId="2696"/>
        <pc:sldMkLst>
          <pc:docMk/>
          <pc:sldMk cId="4003275861" sldId="306"/>
        </pc:sldMkLst>
      </pc:sldChg>
      <pc:sldChg chg="del">
        <pc:chgData name="Wilkening, Mark" userId="695a3916-1eba-41b4-ba98-ca89039870b0" providerId="ADAL" clId="{575E9169-CF38-4BE4-AB68-66D2B6C00D41}" dt="2024-04-24T13:55:38.394" v="4821" actId="2696"/>
        <pc:sldMkLst>
          <pc:docMk/>
          <pc:sldMk cId="196335190" sldId="311"/>
        </pc:sldMkLst>
      </pc:sldChg>
      <pc:sldChg chg="del">
        <pc:chgData name="Wilkening, Mark" userId="695a3916-1eba-41b4-ba98-ca89039870b0" providerId="ADAL" clId="{575E9169-CF38-4BE4-AB68-66D2B6C00D41}" dt="2024-04-24T14:19:19.741" v="4822" actId="47"/>
        <pc:sldMkLst>
          <pc:docMk/>
          <pc:sldMk cId="1182020959" sldId="312"/>
        </pc:sldMkLst>
      </pc:sldChg>
      <pc:sldChg chg="add del">
        <pc:chgData name="Wilkening, Mark" userId="695a3916-1eba-41b4-ba98-ca89039870b0" providerId="ADAL" clId="{575E9169-CF38-4BE4-AB68-66D2B6C00D41}" dt="2024-04-24T13:55:38.394" v="4821" actId="2696"/>
        <pc:sldMkLst>
          <pc:docMk/>
          <pc:sldMk cId="608549720" sldId="313"/>
        </pc:sldMkLst>
      </pc:sldChg>
      <pc:sldChg chg="del">
        <pc:chgData name="Wilkening, Mark" userId="695a3916-1eba-41b4-ba98-ca89039870b0" providerId="ADAL" clId="{575E9169-CF38-4BE4-AB68-66D2B6C00D41}" dt="2024-04-20T00:19:37.789" v="19" actId="2696"/>
        <pc:sldMkLst>
          <pc:docMk/>
          <pc:sldMk cId="3439031189" sldId="313"/>
        </pc:sldMkLst>
      </pc:sldChg>
      <pc:sldChg chg="modSp mod">
        <pc:chgData name="Wilkening, Mark" userId="695a3916-1eba-41b4-ba98-ca89039870b0" providerId="ADAL" clId="{575E9169-CF38-4BE4-AB68-66D2B6C00D41}" dt="2024-04-24T12:59:16.247" v="4663"/>
        <pc:sldMkLst>
          <pc:docMk/>
          <pc:sldMk cId="2404950662" sldId="316"/>
        </pc:sldMkLst>
        <pc:spChg chg="mod">
          <ac:chgData name="Wilkening, Mark" userId="695a3916-1eba-41b4-ba98-ca89039870b0" providerId="ADAL" clId="{575E9169-CF38-4BE4-AB68-66D2B6C00D41}" dt="2024-04-20T00:38:24.002" v="40" actId="20577"/>
          <ac:spMkLst>
            <pc:docMk/>
            <pc:sldMk cId="2404950662" sldId="316"/>
            <ac:spMk id="2" creationId="{C8BB0B6D-51D3-C64A-8CD9-B6F6B068A8F6}"/>
          </ac:spMkLst>
        </pc:spChg>
        <pc:spChg chg="mod">
          <ac:chgData name="Wilkening, Mark" userId="695a3916-1eba-41b4-ba98-ca89039870b0" providerId="ADAL" clId="{575E9169-CF38-4BE4-AB68-66D2B6C00D41}" dt="2024-04-24T12:59:16.247" v="4663"/>
          <ac:spMkLst>
            <pc:docMk/>
            <pc:sldMk cId="2404950662" sldId="316"/>
            <ac:spMk id="10" creationId="{C4550C08-6037-4C41-B0AA-7E8904DB88B7}"/>
          </ac:spMkLst>
        </pc:spChg>
      </pc:sldChg>
      <pc:sldChg chg="modSp mod">
        <pc:chgData name="Wilkening, Mark" userId="695a3916-1eba-41b4-ba98-ca89039870b0" providerId="ADAL" clId="{575E9169-CF38-4BE4-AB68-66D2B6C00D41}" dt="2024-04-24T12:58:53.590" v="4659" actId="20577"/>
        <pc:sldMkLst>
          <pc:docMk/>
          <pc:sldMk cId="3698510621" sldId="317"/>
        </pc:sldMkLst>
        <pc:spChg chg="mod">
          <ac:chgData name="Wilkening, Mark" userId="695a3916-1eba-41b4-ba98-ca89039870b0" providerId="ADAL" clId="{575E9169-CF38-4BE4-AB68-66D2B6C00D41}" dt="2024-04-20T00:34:45.325" v="30" actId="20577"/>
          <ac:spMkLst>
            <pc:docMk/>
            <pc:sldMk cId="3698510621" sldId="317"/>
            <ac:spMk id="2" creationId="{C8BB0B6D-51D3-C64A-8CD9-B6F6B068A8F6}"/>
          </ac:spMkLst>
        </pc:spChg>
        <pc:spChg chg="mod">
          <ac:chgData name="Wilkening, Mark" userId="695a3916-1eba-41b4-ba98-ca89039870b0" providerId="ADAL" clId="{575E9169-CF38-4BE4-AB68-66D2B6C00D41}" dt="2024-04-24T12:58:53.590" v="4659" actId="20577"/>
          <ac:spMkLst>
            <pc:docMk/>
            <pc:sldMk cId="3698510621" sldId="317"/>
            <ac:spMk id="10" creationId="{C4550C08-6037-4C41-B0AA-7E8904DB88B7}"/>
          </ac:spMkLst>
        </pc:spChg>
      </pc:sldChg>
      <pc:sldChg chg="modSp mod modNotesTx">
        <pc:chgData name="Wilkening, Mark" userId="695a3916-1eba-41b4-ba98-ca89039870b0" providerId="ADAL" clId="{575E9169-CF38-4BE4-AB68-66D2B6C00D41}" dt="2024-04-24T12:58:40.154" v="4656" actId="20577"/>
        <pc:sldMkLst>
          <pc:docMk/>
          <pc:sldMk cId="2171551887" sldId="318"/>
        </pc:sldMkLst>
        <pc:spChg chg="mod">
          <ac:chgData name="Wilkening, Mark" userId="695a3916-1eba-41b4-ba98-ca89039870b0" providerId="ADAL" clId="{575E9169-CF38-4BE4-AB68-66D2B6C00D41}" dt="2024-04-20T00:34:32.955" v="25" actId="20577"/>
          <ac:spMkLst>
            <pc:docMk/>
            <pc:sldMk cId="2171551887" sldId="318"/>
            <ac:spMk id="2" creationId="{C8BB0B6D-51D3-C64A-8CD9-B6F6B068A8F6}"/>
          </ac:spMkLst>
        </pc:spChg>
        <pc:spChg chg="mod">
          <ac:chgData name="Wilkening, Mark" userId="695a3916-1eba-41b4-ba98-ca89039870b0" providerId="ADAL" clId="{575E9169-CF38-4BE4-AB68-66D2B6C00D41}" dt="2024-04-24T12:58:40.154" v="4656" actId="20577"/>
          <ac:spMkLst>
            <pc:docMk/>
            <pc:sldMk cId="2171551887" sldId="318"/>
            <ac:spMk id="10" creationId="{C4550C08-6037-4C41-B0AA-7E8904DB88B7}"/>
          </ac:spMkLst>
        </pc:spChg>
      </pc:sldChg>
      <pc:sldChg chg="modSp mod">
        <pc:chgData name="Wilkening, Mark" userId="695a3916-1eba-41b4-ba98-ca89039870b0" providerId="ADAL" clId="{575E9169-CF38-4BE4-AB68-66D2B6C00D41}" dt="2024-04-24T12:59:27.330" v="4665"/>
        <pc:sldMkLst>
          <pc:docMk/>
          <pc:sldMk cId="853500650" sldId="319"/>
        </pc:sldMkLst>
        <pc:spChg chg="mod">
          <ac:chgData name="Wilkening, Mark" userId="695a3916-1eba-41b4-ba98-ca89039870b0" providerId="ADAL" clId="{575E9169-CF38-4BE4-AB68-66D2B6C00D41}" dt="2024-04-20T00:39:04.149" v="50" actId="20577"/>
          <ac:spMkLst>
            <pc:docMk/>
            <pc:sldMk cId="853500650" sldId="319"/>
            <ac:spMk id="2" creationId="{C8BB0B6D-51D3-C64A-8CD9-B6F6B068A8F6}"/>
          </ac:spMkLst>
        </pc:spChg>
        <pc:spChg chg="mod">
          <ac:chgData name="Wilkening, Mark" userId="695a3916-1eba-41b4-ba98-ca89039870b0" providerId="ADAL" clId="{575E9169-CF38-4BE4-AB68-66D2B6C00D41}" dt="2024-04-24T12:59:27.330" v="4665"/>
          <ac:spMkLst>
            <pc:docMk/>
            <pc:sldMk cId="853500650" sldId="319"/>
            <ac:spMk id="10" creationId="{C4550C08-6037-4C41-B0AA-7E8904DB88B7}"/>
          </ac:spMkLst>
        </pc:spChg>
      </pc:sldChg>
      <pc:sldChg chg="modSp mod ord">
        <pc:chgData name="Wilkening, Mark" userId="695a3916-1eba-41b4-ba98-ca89039870b0" providerId="ADAL" clId="{575E9169-CF38-4BE4-AB68-66D2B6C00D41}" dt="2024-04-24T12:59:06.512" v="4661"/>
        <pc:sldMkLst>
          <pc:docMk/>
          <pc:sldMk cId="1313684309" sldId="320"/>
        </pc:sldMkLst>
        <pc:spChg chg="mod">
          <ac:chgData name="Wilkening, Mark" userId="695a3916-1eba-41b4-ba98-ca89039870b0" providerId="ADAL" clId="{575E9169-CF38-4BE4-AB68-66D2B6C00D41}" dt="2024-04-20T00:39:23.231" v="55" actId="20577"/>
          <ac:spMkLst>
            <pc:docMk/>
            <pc:sldMk cId="1313684309" sldId="320"/>
            <ac:spMk id="2" creationId="{C8BB0B6D-51D3-C64A-8CD9-B6F6B068A8F6}"/>
          </ac:spMkLst>
        </pc:spChg>
        <pc:spChg chg="mod">
          <ac:chgData name="Wilkening, Mark" userId="695a3916-1eba-41b4-ba98-ca89039870b0" providerId="ADAL" clId="{575E9169-CF38-4BE4-AB68-66D2B6C00D41}" dt="2024-04-24T12:59:06.512" v="4661"/>
          <ac:spMkLst>
            <pc:docMk/>
            <pc:sldMk cId="1313684309" sldId="320"/>
            <ac:spMk id="10" creationId="{C4550C08-6037-4C41-B0AA-7E8904DB88B7}"/>
          </ac:spMkLst>
        </pc:spChg>
      </pc:sldChg>
      <pc:sldChg chg="add del">
        <pc:chgData name="Wilkening, Mark" userId="695a3916-1eba-41b4-ba98-ca89039870b0" providerId="ADAL" clId="{575E9169-CF38-4BE4-AB68-66D2B6C00D41}" dt="2024-04-24T13:55:38.394" v="4821" actId="2696"/>
        <pc:sldMkLst>
          <pc:docMk/>
          <pc:sldMk cId="1731261684" sldId="322"/>
        </pc:sldMkLst>
      </pc:sldChg>
      <pc:sldChg chg="del">
        <pc:chgData name="Wilkening, Mark" userId="695a3916-1eba-41b4-ba98-ca89039870b0" providerId="ADAL" clId="{575E9169-CF38-4BE4-AB68-66D2B6C00D41}" dt="2024-04-20T00:17:49.582" v="15" actId="2696"/>
        <pc:sldMkLst>
          <pc:docMk/>
          <pc:sldMk cId="2779514874" sldId="322"/>
        </pc:sldMkLst>
      </pc:sldChg>
      <pc:sldChg chg="del">
        <pc:chgData name="Wilkening, Mark" userId="695a3916-1eba-41b4-ba98-ca89039870b0" providerId="ADAL" clId="{575E9169-CF38-4BE4-AB68-66D2B6C00D41}" dt="2024-04-20T00:17:49.582" v="15" actId="2696"/>
        <pc:sldMkLst>
          <pc:docMk/>
          <pc:sldMk cId="900288561" sldId="323"/>
        </pc:sldMkLst>
      </pc:sldChg>
      <pc:sldChg chg="add del">
        <pc:chgData name="Wilkening, Mark" userId="695a3916-1eba-41b4-ba98-ca89039870b0" providerId="ADAL" clId="{575E9169-CF38-4BE4-AB68-66D2B6C00D41}" dt="2024-04-24T13:55:38.394" v="4821" actId="2696"/>
        <pc:sldMkLst>
          <pc:docMk/>
          <pc:sldMk cId="3301599414" sldId="323"/>
        </pc:sldMkLst>
      </pc:sldChg>
      <pc:sldChg chg="add del">
        <pc:chgData name="Wilkening, Mark" userId="695a3916-1eba-41b4-ba98-ca89039870b0" providerId="ADAL" clId="{575E9169-CF38-4BE4-AB68-66D2B6C00D41}" dt="2024-04-24T13:55:38.394" v="4821" actId="2696"/>
        <pc:sldMkLst>
          <pc:docMk/>
          <pc:sldMk cId="160684803" sldId="324"/>
        </pc:sldMkLst>
      </pc:sldChg>
      <pc:sldChg chg="del">
        <pc:chgData name="Wilkening, Mark" userId="695a3916-1eba-41b4-ba98-ca89039870b0" providerId="ADAL" clId="{575E9169-CF38-4BE4-AB68-66D2B6C00D41}" dt="2024-04-20T00:17:49.582" v="15" actId="2696"/>
        <pc:sldMkLst>
          <pc:docMk/>
          <pc:sldMk cId="3140003770" sldId="324"/>
        </pc:sldMkLst>
      </pc:sldChg>
      <pc:sldChg chg="del">
        <pc:chgData name="Wilkening, Mark" userId="695a3916-1eba-41b4-ba98-ca89039870b0" providerId="ADAL" clId="{575E9169-CF38-4BE4-AB68-66D2B6C00D41}" dt="2024-04-20T00:17:49.582" v="15" actId="2696"/>
        <pc:sldMkLst>
          <pc:docMk/>
          <pc:sldMk cId="1156584240" sldId="325"/>
        </pc:sldMkLst>
      </pc:sldChg>
      <pc:sldChg chg="add del">
        <pc:chgData name="Wilkening, Mark" userId="695a3916-1eba-41b4-ba98-ca89039870b0" providerId="ADAL" clId="{575E9169-CF38-4BE4-AB68-66D2B6C00D41}" dt="2024-04-24T13:55:38.394" v="4821" actId="2696"/>
        <pc:sldMkLst>
          <pc:docMk/>
          <pc:sldMk cId="2268068871" sldId="325"/>
        </pc:sldMkLst>
      </pc:sldChg>
      <pc:sldChg chg="modSp mod modNotesTx">
        <pc:chgData name="Wilkening, Mark" userId="695a3916-1eba-41b4-ba98-ca89039870b0" providerId="ADAL" clId="{575E9169-CF38-4BE4-AB68-66D2B6C00D41}" dt="2024-04-24T12:06:04.799" v="3269" actId="20577"/>
        <pc:sldMkLst>
          <pc:docMk/>
          <pc:sldMk cId="3590519272" sldId="326"/>
        </pc:sldMkLst>
        <pc:spChg chg="mod">
          <ac:chgData name="Wilkening, Mark" userId="695a3916-1eba-41b4-ba98-ca89039870b0" providerId="ADAL" clId="{575E9169-CF38-4BE4-AB68-66D2B6C00D41}" dt="2024-04-24T10:57:55.131" v="1708"/>
          <ac:spMkLst>
            <pc:docMk/>
            <pc:sldMk cId="3590519272" sldId="326"/>
            <ac:spMk id="3" creationId="{B5A2813C-17FE-BC4C-9799-40F949519369}"/>
          </ac:spMkLst>
        </pc:spChg>
      </pc:sldChg>
      <pc:sldChg chg="del ord">
        <pc:chgData name="Wilkening, Mark" userId="695a3916-1eba-41b4-ba98-ca89039870b0" providerId="ADAL" clId="{575E9169-CF38-4BE4-AB68-66D2B6C00D41}" dt="2024-04-24T13:55:38.394" v="4821" actId="2696"/>
        <pc:sldMkLst>
          <pc:docMk/>
          <pc:sldMk cId="2891892549" sldId="330"/>
        </pc:sldMkLst>
      </pc:sldChg>
      <pc:sldChg chg="del ord">
        <pc:chgData name="Wilkening, Mark" userId="695a3916-1eba-41b4-ba98-ca89039870b0" providerId="ADAL" clId="{575E9169-CF38-4BE4-AB68-66D2B6C00D41}" dt="2024-04-24T13:55:38.394" v="4821" actId="2696"/>
        <pc:sldMkLst>
          <pc:docMk/>
          <pc:sldMk cId="879861336" sldId="331"/>
        </pc:sldMkLst>
      </pc:sldChg>
      <pc:sldChg chg="modNotesTx">
        <pc:chgData name="Wilkening, Mark" userId="695a3916-1eba-41b4-ba98-ca89039870b0" providerId="ADAL" clId="{575E9169-CF38-4BE4-AB68-66D2B6C00D41}" dt="2024-04-24T08:45:04.311" v="678" actId="20577"/>
        <pc:sldMkLst>
          <pc:docMk/>
          <pc:sldMk cId="77803017" sldId="340"/>
        </pc:sldMkLst>
      </pc:sldChg>
      <pc:sldChg chg="modNotesTx">
        <pc:chgData name="Wilkening, Mark" userId="695a3916-1eba-41b4-ba98-ca89039870b0" providerId="ADAL" clId="{575E9169-CF38-4BE4-AB68-66D2B6C00D41}" dt="2024-04-24T08:54:26.083" v="1015" actId="20577"/>
        <pc:sldMkLst>
          <pc:docMk/>
          <pc:sldMk cId="2971079" sldId="341"/>
        </pc:sldMkLst>
      </pc:sldChg>
      <pc:sldChg chg="del modNotesTx">
        <pc:chgData name="Wilkening, Mark" userId="695a3916-1eba-41b4-ba98-ca89039870b0" providerId="ADAL" clId="{575E9169-CF38-4BE4-AB68-66D2B6C00D41}" dt="2024-04-24T14:19:19.741" v="4822" actId="47"/>
        <pc:sldMkLst>
          <pc:docMk/>
          <pc:sldMk cId="2931737416" sldId="342"/>
        </pc:sldMkLst>
      </pc:sldChg>
      <pc:sldChg chg="del modNotesTx">
        <pc:chgData name="Wilkening, Mark" userId="695a3916-1eba-41b4-ba98-ca89039870b0" providerId="ADAL" clId="{575E9169-CF38-4BE4-AB68-66D2B6C00D41}" dt="2024-04-24T16:35:48.667" v="4827" actId="47"/>
        <pc:sldMkLst>
          <pc:docMk/>
          <pc:sldMk cId="2798596862" sldId="344"/>
        </pc:sldMkLst>
      </pc:sldChg>
      <pc:sldChg chg="modSp del mod">
        <pc:chgData name="Wilkening, Mark" userId="695a3916-1eba-41b4-ba98-ca89039870b0" providerId="ADAL" clId="{575E9169-CF38-4BE4-AB68-66D2B6C00D41}" dt="2024-04-24T13:55:38.394" v="4821" actId="2696"/>
        <pc:sldMkLst>
          <pc:docMk/>
          <pc:sldMk cId="1890947280" sldId="346"/>
        </pc:sldMkLst>
        <pc:spChg chg="mod">
          <ac:chgData name="Wilkening, Mark" userId="695a3916-1eba-41b4-ba98-ca89039870b0" providerId="ADAL" clId="{575E9169-CF38-4BE4-AB68-66D2B6C00D41}" dt="2024-04-24T13:48:20.989" v="4798" actId="20577"/>
          <ac:spMkLst>
            <pc:docMk/>
            <pc:sldMk cId="1890947280" sldId="346"/>
            <ac:spMk id="2" creationId="{D14D7C6E-01EB-BC41-AA69-CA2C5BF66D5A}"/>
          </ac:spMkLst>
        </pc:spChg>
        <pc:spChg chg="mod">
          <ac:chgData name="Wilkening, Mark" userId="695a3916-1eba-41b4-ba98-ca89039870b0" providerId="ADAL" clId="{575E9169-CF38-4BE4-AB68-66D2B6C00D41}" dt="2024-04-24T13:48:34.046" v="4813" actId="20577"/>
          <ac:spMkLst>
            <pc:docMk/>
            <pc:sldMk cId="1890947280" sldId="346"/>
            <ac:spMk id="3" creationId="{3394FA2C-FB33-014B-927C-7B9D1CF563E1}"/>
          </ac:spMkLst>
        </pc:spChg>
      </pc:sldChg>
      <pc:sldChg chg="del">
        <pc:chgData name="Wilkening, Mark" userId="695a3916-1eba-41b4-ba98-ca89039870b0" providerId="ADAL" clId="{575E9169-CF38-4BE4-AB68-66D2B6C00D41}" dt="2024-04-20T00:19:37.789" v="19" actId="2696"/>
        <pc:sldMkLst>
          <pc:docMk/>
          <pc:sldMk cId="716867048" sldId="347"/>
        </pc:sldMkLst>
      </pc:sldChg>
      <pc:sldChg chg="add del">
        <pc:chgData name="Wilkening, Mark" userId="695a3916-1eba-41b4-ba98-ca89039870b0" providerId="ADAL" clId="{575E9169-CF38-4BE4-AB68-66D2B6C00D41}" dt="2024-04-24T13:55:38.394" v="4821" actId="2696"/>
        <pc:sldMkLst>
          <pc:docMk/>
          <pc:sldMk cId="2525915841" sldId="347"/>
        </pc:sldMkLst>
      </pc:sldChg>
      <pc:sldChg chg="modSp mod ord modNotesTx">
        <pc:chgData name="Wilkening, Mark" userId="695a3916-1eba-41b4-ba98-ca89039870b0" providerId="ADAL" clId="{575E9169-CF38-4BE4-AB68-66D2B6C00D41}" dt="2024-04-24T12:45:17.886" v="4635" actId="20577"/>
        <pc:sldMkLst>
          <pc:docMk/>
          <pc:sldMk cId="3591530512" sldId="348"/>
        </pc:sldMkLst>
        <pc:spChg chg="mod">
          <ac:chgData name="Wilkening, Mark" userId="695a3916-1eba-41b4-ba98-ca89039870b0" providerId="ADAL" clId="{575E9169-CF38-4BE4-AB68-66D2B6C00D41}" dt="2024-04-24T11:36:48.285" v="2215" actId="20577"/>
          <ac:spMkLst>
            <pc:docMk/>
            <pc:sldMk cId="3591530512" sldId="348"/>
            <ac:spMk id="2" creationId="{0E7758BD-D870-2F42-9AE5-2882AB252948}"/>
          </ac:spMkLst>
        </pc:spChg>
        <pc:picChg chg="mod">
          <ac:chgData name="Wilkening, Mark" userId="695a3916-1eba-41b4-ba98-ca89039870b0" providerId="ADAL" clId="{575E9169-CF38-4BE4-AB68-66D2B6C00D41}" dt="2024-04-24T09:57:53" v="1610" actId="1076"/>
          <ac:picMkLst>
            <pc:docMk/>
            <pc:sldMk cId="3591530512" sldId="348"/>
            <ac:picMk id="33" creationId="{9CBFB004-61ED-6741-B6A0-2B2EC9DA9F5F}"/>
          </ac:picMkLst>
        </pc:picChg>
        <pc:picChg chg="mod">
          <ac:chgData name="Wilkening, Mark" userId="695a3916-1eba-41b4-ba98-ca89039870b0" providerId="ADAL" clId="{575E9169-CF38-4BE4-AB68-66D2B6C00D41}" dt="2024-04-24T09:57:57.206" v="1611" actId="1076"/>
          <ac:picMkLst>
            <pc:docMk/>
            <pc:sldMk cId="3591530512" sldId="348"/>
            <ac:picMk id="37" creationId="{16246215-441F-564C-8A64-FCB3731C2F8E}"/>
          </ac:picMkLst>
        </pc:picChg>
        <pc:picChg chg="mod">
          <ac:chgData name="Wilkening, Mark" userId="695a3916-1eba-41b4-ba98-ca89039870b0" providerId="ADAL" clId="{575E9169-CF38-4BE4-AB68-66D2B6C00D41}" dt="2024-04-24T09:57:46.492" v="1608" actId="1076"/>
          <ac:picMkLst>
            <pc:docMk/>
            <pc:sldMk cId="3591530512" sldId="348"/>
            <ac:picMk id="41" creationId="{D5CACC33-F096-494C-A9BC-2256C4000FA6}"/>
          </ac:picMkLst>
        </pc:picChg>
        <pc:cxnChg chg="mod">
          <ac:chgData name="Wilkening, Mark" userId="695a3916-1eba-41b4-ba98-ca89039870b0" providerId="ADAL" clId="{575E9169-CF38-4BE4-AB68-66D2B6C00D41}" dt="2024-04-24T09:57:17.950" v="1607" actId="1076"/>
          <ac:cxnSpMkLst>
            <pc:docMk/>
            <pc:sldMk cId="3591530512" sldId="348"/>
            <ac:cxnSpMk id="14" creationId="{27E64AB1-A167-BA4E-BD7F-D215FEA6C475}"/>
          </ac:cxnSpMkLst>
        </pc:cxnChg>
      </pc:sldChg>
      <pc:sldChg chg="modNotesTx">
        <pc:chgData name="Wilkening, Mark" userId="695a3916-1eba-41b4-ba98-ca89039870b0" providerId="ADAL" clId="{575E9169-CF38-4BE4-AB68-66D2B6C00D41}" dt="2024-04-24T10:43:19.904" v="1695" actId="20577"/>
        <pc:sldMkLst>
          <pc:docMk/>
          <pc:sldMk cId="1179829991" sldId="349"/>
        </pc:sldMkLst>
      </pc:sldChg>
      <pc:sldChg chg="del">
        <pc:chgData name="Wilkening, Mark" userId="695a3916-1eba-41b4-ba98-ca89039870b0" providerId="ADAL" clId="{575E9169-CF38-4BE4-AB68-66D2B6C00D41}" dt="2024-04-24T13:55:38.394" v="4821" actId="2696"/>
        <pc:sldMkLst>
          <pc:docMk/>
          <pc:sldMk cId="1044838381" sldId="350"/>
        </pc:sldMkLst>
      </pc:sldChg>
      <pc:sldChg chg="add del">
        <pc:chgData name="Wilkening, Mark" userId="695a3916-1eba-41b4-ba98-ca89039870b0" providerId="ADAL" clId="{575E9169-CF38-4BE4-AB68-66D2B6C00D41}" dt="2024-04-24T13:55:38.394" v="4821" actId="2696"/>
        <pc:sldMkLst>
          <pc:docMk/>
          <pc:sldMk cId="972915053" sldId="351"/>
        </pc:sldMkLst>
      </pc:sldChg>
      <pc:sldChg chg="del">
        <pc:chgData name="Wilkening, Mark" userId="695a3916-1eba-41b4-ba98-ca89039870b0" providerId="ADAL" clId="{575E9169-CF38-4BE4-AB68-66D2B6C00D41}" dt="2024-04-20T00:41:09.773" v="83" actId="2696"/>
        <pc:sldMkLst>
          <pc:docMk/>
          <pc:sldMk cId="2278031530" sldId="351"/>
        </pc:sldMkLst>
      </pc:sldChg>
      <pc:sldChg chg="del">
        <pc:chgData name="Wilkening, Mark" userId="695a3916-1eba-41b4-ba98-ca89039870b0" providerId="ADAL" clId="{575E9169-CF38-4BE4-AB68-66D2B6C00D41}" dt="2024-04-24T13:55:38.394" v="4821" actId="2696"/>
        <pc:sldMkLst>
          <pc:docMk/>
          <pc:sldMk cId="1977520663" sldId="353"/>
        </pc:sldMkLst>
      </pc:sldChg>
      <pc:sldChg chg="addSp modSp add modAnim modNotesTx">
        <pc:chgData name="Wilkening, Mark" userId="695a3916-1eba-41b4-ba98-ca89039870b0" providerId="ADAL" clId="{575E9169-CF38-4BE4-AB68-66D2B6C00D41}" dt="2024-04-24T10:41:47.048" v="1684" actId="20577"/>
        <pc:sldMkLst>
          <pc:docMk/>
          <pc:sldMk cId="1476893107" sldId="354"/>
        </pc:sldMkLst>
        <pc:spChg chg="add mod">
          <ac:chgData name="Wilkening, Mark" userId="695a3916-1eba-41b4-ba98-ca89039870b0" providerId="ADAL" clId="{575E9169-CF38-4BE4-AB68-66D2B6C00D41}" dt="2024-04-20T00:18:52.569" v="18"/>
          <ac:spMkLst>
            <pc:docMk/>
            <pc:sldMk cId="1476893107" sldId="354"/>
            <ac:spMk id="3" creationId="{80DAF6C6-BD12-167F-E384-2240165B0E29}"/>
          </ac:spMkLst>
        </pc:spChg>
      </pc:sldChg>
      <pc:sldChg chg="del">
        <pc:chgData name="Wilkening, Mark" userId="695a3916-1eba-41b4-ba98-ca89039870b0" providerId="ADAL" clId="{575E9169-CF38-4BE4-AB68-66D2B6C00D41}" dt="2024-04-20T00:12:51.509" v="5" actId="47"/>
        <pc:sldMkLst>
          <pc:docMk/>
          <pc:sldMk cId="2373130420" sldId="35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9-11-13T15:51:59.242" idx="5">
    <p:pos x="10" y="10"/>
    <p:text>Low performance</p:text>
    <p:extLst>
      <p:ext uri="{C676402C-5697-4E1C-873F-D02D1690AC5C}">
        <p15:threadingInfo xmlns:p15="http://schemas.microsoft.com/office/powerpoint/2012/main" timeZoneBias="300"/>
      </p:ext>
    </p:extLst>
  </p:cm>
  <p:cm authorId="1" dt="2019-11-13T15:52:08.955" idx="6">
    <p:pos x="10" y="106"/>
    <p:text>not secure</p:text>
    <p:extLst>
      <p:ext uri="{C676402C-5697-4E1C-873F-D02D1690AC5C}">
        <p15:threadingInfo xmlns:p15="http://schemas.microsoft.com/office/powerpoint/2012/main" timeZoneBias="300">
          <p15:parentCm authorId="1" idx="5"/>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DC021E-025C-C749-ACA9-F759E8E5A8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DA4BB4E-BD82-3C46-A8DF-1BDB579C52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8977D4-2F71-714B-8ABF-33831E5AED95}" type="datetimeFigureOut">
              <a:rPr lang="en-US" smtClean="0"/>
              <a:t>4/19/2024</a:t>
            </a:fld>
            <a:endParaRPr lang="en-US"/>
          </a:p>
        </p:txBody>
      </p:sp>
      <p:sp>
        <p:nvSpPr>
          <p:cNvPr id="4" name="Footer Placeholder 3">
            <a:extLst>
              <a:ext uri="{FF2B5EF4-FFF2-40B4-BE49-F238E27FC236}">
                <a16:creationId xmlns:a16="http://schemas.microsoft.com/office/drawing/2014/main" id="{E478FC89-7F32-E04C-BB74-216E1E096A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E350A5-CBFB-C541-B011-4E5B6BE924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2CD63D-3A47-5A4C-A4CF-52599025D9D6}" type="slidenum">
              <a:rPr lang="en-US" smtClean="0"/>
              <a:t>‹#›</a:t>
            </a:fld>
            <a:endParaRPr lang="en-US"/>
          </a:p>
        </p:txBody>
      </p:sp>
    </p:spTree>
    <p:extLst>
      <p:ext uri="{BB962C8B-B14F-4D97-AF65-F5344CB8AC3E}">
        <p14:creationId xmlns:p14="http://schemas.microsoft.com/office/powerpoint/2010/main" val="852064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F4A5D-5B6D-974E-A7C2-F2F17812F18D}" type="datetimeFigureOut">
              <a:rPr lang="en-US" smtClean="0"/>
              <a:t>4/19/2024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334237-81B8-3A4A-B780-0F2F3B84233F}" type="slidenum">
              <a:rPr lang="en-US" smtClean="0"/>
              <a:t>‹#›</a:t>
            </a:fld>
            <a:endParaRPr lang="en-US"/>
          </a:p>
        </p:txBody>
      </p:sp>
    </p:spTree>
    <p:extLst>
      <p:ext uri="{BB962C8B-B14F-4D97-AF65-F5344CB8AC3E}">
        <p14:creationId xmlns:p14="http://schemas.microsoft.com/office/powerpoint/2010/main" val="186878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eltdownattack.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Mark </a:t>
            </a:r>
            <a:r>
              <a:rPr lang="en-US" dirty="0" err="1"/>
              <a:t>Wilkening</a:t>
            </a:r>
            <a:r>
              <a:rPr lang="en-US" dirty="0"/>
              <a:t>. I’ll be presenting today on behalf of my colleague Yang Zhou, for our work (securing... ). This project, S-NIC, is a joint collaboration between Yang and myself, and his advisors, professors Mickens and Yu from Harvard University. </a:t>
            </a:r>
          </a:p>
          <a:p>
            <a:endParaRPr lang="en-US" dirty="0"/>
          </a:p>
          <a:p>
            <a:endParaRPr lang="en-US" dirty="0"/>
          </a:p>
        </p:txBody>
      </p:sp>
      <p:sp>
        <p:nvSpPr>
          <p:cNvPr id="4" name="Slide Number Placeholder 3"/>
          <p:cNvSpPr>
            <a:spLocks noGrp="1"/>
          </p:cNvSpPr>
          <p:nvPr>
            <p:ph type="sldNum" sz="quarter" idx="5"/>
          </p:nvPr>
        </p:nvSpPr>
        <p:spPr/>
        <p:txBody>
          <a:bodyPr/>
          <a:lstStyle/>
          <a:p>
            <a:fld id="{A3334237-81B8-3A4A-B780-0F2F3B84233F}" type="slidenum">
              <a:rPr lang="en-US" smtClean="0"/>
              <a:t>1</a:t>
            </a:fld>
            <a:endParaRPr lang="en-US"/>
          </a:p>
        </p:txBody>
      </p:sp>
    </p:spTree>
    <p:extLst>
      <p:ext uri="{BB962C8B-B14F-4D97-AF65-F5344CB8AC3E}">
        <p14:creationId xmlns:p14="http://schemas.microsoft.com/office/powerpoint/2010/main" val="123253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we show the overall architecture of S-NIC. </a:t>
            </a:r>
          </a:p>
          <a:p>
            <a:endParaRPr lang="en-US" dirty="0"/>
          </a:p>
          <a:p>
            <a:r>
              <a:rPr lang="en-US" dirty="0"/>
              <a:t>SNIC does not provide the same level of flexibility as the virtualization available in a general-purpose multi-core server and operating system. In S-NIC we need to thoroughly isolate entire virtual packet pipelines, including programmable cores, memory, fixed-function accelerators, and I/O hardware, and we require both architectural and microarchitectural isolation between both running functions and the management software.</a:t>
            </a:r>
          </a:p>
          <a:p>
            <a:endParaRPr lang="en-US" dirty="0"/>
          </a:p>
          <a:p>
            <a:r>
              <a:rPr lang="en-US" dirty="0"/>
              <a:t>This leads us to require strict partitioning of resources between virtual network functions as well as the management software. The management core can still make resource partitioning and allocation decisions between virtual functions, but there can be no on-the-fly adjustments to running network functions besides termination.</a:t>
            </a:r>
          </a:p>
          <a:p>
            <a:endParaRPr lang="en-US" dirty="0"/>
          </a:p>
          <a:p>
            <a:r>
              <a:rPr lang="en-US" dirty="0"/>
              <a:t>S-NIC introduces four key design elements: single-owner RAM semantics, accelerator virtualization, packet IO virtualization, and bus arbitration. </a:t>
            </a:r>
          </a:p>
        </p:txBody>
      </p:sp>
      <p:sp>
        <p:nvSpPr>
          <p:cNvPr id="4" name="Slide Number Placeholder 3"/>
          <p:cNvSpPr>
            <a:spLocks noGrp="1"/>
          </p:cNvSpPr>
          <p:nvPr>
            <p:ph type="sldNum" sz="quarter" idx="5"/>
          </p:nvPr>
        </p:nvSpPr>
        <p:spPr/>
        <p:txBody>
          <a:bodyPr/>
          <a:lstStyle/>
          <a:p>
            <a:fld id="{A3334237-81B8-3A4A-B780-0F2F3B84233F}" type="slidenum">
              <a:rPr lang="en-US" smtClean="0"/>
              <a:t>10</a:t>
            </a:fld>
            <a:endParaRPr lang="en-US"/>
          </a:p>
        </p:txBody>
      </p:sp>
    </p:spTree>
    <p:extLst>
      <p:ext uri="{BB962C8B-B14F-4D97-AF65-F5344CB8AC3E}">
        <p14:creationId xmlns:p14="http://schemas.microsoft.com/office/powerpoint/2010/main" val="2352778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first see the single-owner RAM semantics. </a:t>
            </a:r>
          </a:p>
        </p:txBody>
      </p:sp>
      <p:sp>
        <p:nvSpPr>
          <p:cNvPr id="4" name="Slide Number Placeholder 3"/>
          <p:cNvSpPr>
            <a:spLocks noGrp="1"/>
          </p:cNvSpPr>
          <p:nvPr>
            <p:ph type="sldNum" sz="quarter" idx="5"/>
          </p:nvPr>
        </p:nvSpPr>
        <p:spPr/>
        <p:txBody>
          <a:bodyPr/>
          <a:lstStyle/>
          <a:p>
            <a:fld id="{A3334237-81B8-3A4A-B780-0F2F3B84233F}" type="slidenum">
              <a:rPr lang="en-US" smtClean="0"/>
              <a:t>11</a:t>
            </a:fld>
            <a:endParaRPr lang="en-US"/>
          </a:p>
        </p:txBody>
      </p:sp>
    </p:spTree>
    <p:extLst>
      <p:ext uri="{BB962C8B-B14F-4D97-AF65-F5344CB8AC3E}">
        <p14:creationId xmlns:p14="http://schemas.microsoft.com/office/powerpoint/2010/main" val="1740721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have three goals in mind: first, prevents NFs from accessing other NF’s memory, second, preventing OS form accessing arbitrary memory, and third preventing side channels in the shared cache. </a:t>
            </a:r>
          </a:p>
          <a:p>
            <a:endParaRPr lang="en-US" dirty="0"/>
          </a:p>
          <a:p>
            <a:r>
              <a:rPr lang="en-US" dirty="0"/>
              <a:t>These three goals regarding the RAM resource motivate us to enforce single-owner RAM semantics, which means a RAM region exclusively belongs to either a running network function, or to the management OS. </a:t>
            </a:r>
          </a:p>
          <a:p>
            <a:endParaRPr lang="en-US" dirty="0"/>
          </a:p>
          <a:p>
            <a:r>
              <a:rPr lang="en-US" dirty="0"/>
              <a:t>The first goal is relatively simple and uses existing memory virtualization technology such as virtual paging and TLBs for NF cores. The difficulty arises when trying to protect assigned regions from the operating system which is involved in setting up and managing these translations.</a:t>
            </a:r>
          </a:p>
        </p:txBody>
      </p:sp>
      <p:sp>
        <p:nvSpPr>
          <p:cNvPr id="4" name="Slide Number Placeholder 3"/>
          <p:cNvSpPr>
            <a:spLocks noGrp="1"/>
          </p:cNvSpPr>
          <p:nvPr>
            <p:ph type="sldNum" sz="quarter" idx="5"/>
          </p:nvPr>
        </p:nvSpPr>
        <p:spPr/>
        <p:txBody>
          <a:bodyPr/>
          <a:lstStyle/>
          <a:p>
            <a:fld id="{A3334237-81B8-3A4A-B780-0F2F3B84233F}" type="slidenum">
              <a:rPr lang="en-US" smtClean="0"/>
              <a:t>12</a:t>
            </a:fld>
            <a:endParaRPr lang="en-US"/>
          </a:p>
        </p:txBody>
      </p:sp>
    </p:spTree>
    <p:extLst>
      <p:ext uri="{BB962C8B-B14F-4D97-AF65-F5344CB8AC3E}">
        <p14:creationId xmlns:p14="http://schemas.microsoft.com/office/powerpoint/2010/main" val="2810246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introduce explicit </a:t>
            </a:r>
            <a:r>
              <a:rPr lang="en-US" dirty="0" err="1"/>
              <a:t>nf_launch</a:t>
            </a:r>
            <a:r>
              <a:rPr lang="en-US" dirty="0"/>
              <a:t> and </a:t>
            </a:r>
            <a:r>
              <a:rPr lang="en-US" dirty="0" err="1"/>
              <a:t>nf_teardown</a:t>
            </a:r>
            <a:r>
              <a:rPr lang="en-US" dirty="0"/>
              <a:t> ISA instructions to create and terminate network functions. These are run using microcode in the MMU and restrict the operating system from modifying the translations of running functions.</a:t>
            </a:r>
          </a:p>
          <a:p>
            <a:endParaRPr lang="en-US" dirty="0"/>
          </a:p>
          <a:p>
            <a:r>
              <a:rPr lang="en-US" dirty="0"/>
              <a:t>Because typically network functions require small memory allocations, we choose to have </a:t>
            </a:r>
            <a:r>
              <a:rPr lang="en-US" dirty="0" err="1"/>
              <a:t>nf_launch</a:t>
            </a:r>
            <a:r>
              <a:rPr lang="en-US" dirty="0"/>
              <a:t> directly configure translations within the hardware TLBs. An alternate design using conventional page table pointers can also be used by having </a:t>
            </a:r>
            <a:r>
              <a:rPr lang="en-US" dirty="0" err="1"/>
              <a:t>nf_launch</a:t>
            </a:r>
            <a:r>
              <a:rPr lang="en-US" dirty="0"/>
              <a:t> force the page table memory itself to be read only during NF execution.</a:t>
            </a:r>
          </a:p>
        </p:txBody>
      </p:sp>
      <p:sp>
        <p:nvSpPr>
          <p:cNvPr id="4" name="Slide Number Placeholder 3"/>
          <p:cNvSpPr>
            <a:spLocks noGrp="1"/>
          </p:cNvSpPr>
          <p:nvPr>
            <p:ph type="sldNum" sz="quarter" idx="5"/>
          </p:nvPr>
        </p:nvSpPr>
        <p:spPr/>
        <p:txBody>
          <a:bodyPr/>
          <a:lstStyle/>
          <a:p>
            <a:fld id="{A3334237-81B8-3A4A-B780-0F2F3B84233F}" type="slidenum">
              <a:rPr lang="en-US" smtClean="0"/>
              <a:t>13</a:t>
            </a:fld>
            <a:endParaRPr lang="en-US"/>
          </a:p>
        </p:txBody>
      </p:sp>
    </p:spTree>
    <p:extLst>
      <p:ext uri="{BB962C8B-B14F-4D97-AF65-F5344CB8AC3E}">
        <p14:creationId xmlns:p14="http://schemas.microsoft.com/office/powerpoint/2010/main" val="753714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prevent the management core from accessing the memory of launched network functions, we introduce a blacklist page table, configured by </a:t>
            </a:r>
            <a:r>
              <a:rPr lang="en-US" dirty="0" err="1"/>
              <a:t>nf_launch</a:t>
            </a:r>
            <a:r>
              <a:rPr lang="en-US" dirty="0"/>
              <a:t>.</a:t>
            </a:r>
          </a:p>
          <a:p>
            <a:endParaRPr lang="en-US" dirty="0"/>
          </a:p>
          <a:p>
            <a:r>
              <a:rPr lang="en-US" dirty="0"/>
              <a:t>On a page-fault in the management core, the MMU will obtain the virtual page translation of the address through a conventional page table walk, but additionally will then perform a walk of the blacklist page table to determine exclusivity rights.</a:t>
            </a:r>
          </a:p>
          <a:p>
            <a:endParaRPr lang="en-US" dirty="0"/>
          </a:p>
          <a:p>
            <a:r>
              <a:rPr lang="en-US" dirty="0"/>
              <a:t>This mechanism is like Extended Page Tables (EPT) used for shadow paging and can use the same hardware optimizations.</a:t>
            </a:r>
          </a:p>
        </p:txBody>
      </p:sp>
      <p:sp>
        <p:nvSpPr>
          <p:cNvPr id="4" name="Slide Number Placeholder 3"/>
          <p:cNvSpPr>
            <a:spLocks noGrp="1"/>
          </p:cNvSpPr>
          <p:nvPr>
            <p:ph type="sldNum" sz="quarter" idx="5"/>
          </p:nvPr>
        </p:nvSpPr>
        <p:spPr/>
        <p:txBody>
          <a:bodyPr/>
          <a:lstStyle/>
          <a:p>
            <a:fld id="{A3334237-81B8-3A4A-B780-0F2F3B84233F}" type="slidenum">
              <a:rPr lang="en-US" smtClean="0"/>
              <a:t>14</a:t>
            </a:fld>
            <a:endParaRPr lang="en-US"/>
          </a:p>
        </p:txBody>
      </p:sp>
    </p:spTree>
    <p:extLst>
      <p:ext uri="{BB962C8B-B14F-4D97-AF65-F5344CB8AC3E}">
        <p14:creationId xmlns:p14="http://schemas.microsoft.com/office/powerpoint/2010/main" val="340451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final key design of </a:t>
            </a:r>
            <a:r>
              <a:rPr lang="en-US" err="1"/>
              <a:t>NFShield</a:t>
            </a:r>
            <a:r>
              <a:rPr lang="en-US"/>
              <a:t> is bus arbitration to avoid any side channels caused by bus contention. </a:t>
            </a:r>
          </a:p>
        </p:txBody>
      </p:sp>
      <p:sp>
        <p:nvSpPr>
          <p:cNvPr id="4" name="Slide Number Placeholder 3"/>
          <p:cNvSpPr>
            <a:spLocks noGrp="1"/>
          </p:cNvSpPr>
          <p:nvPr>
            <p:ph type="sldNum" sz="quarter" idx="5"/>
          </p:nvPr>
        </p:nvSpPr>
        <p:spPr/>
        <p:txBody>
          <a:bodyPr/>
          <a:lstStyle/>
          <a:p>
            <a:fld id="{A3334237-81B8-3A4A-B780-0F2F3B84233F}" type="slidenum">
              <a:rPr lang="en-US" smtClean="0"/>
              <a:t>15</a:t>
            </a:fld>
            <a:endParaRPr lang="en-US"/>
          </a:p>
        </p:txBody>
      </p:sp>
    </p:spTree>
    <p:extLst>
      <p:ext uri="{BB962C8B-B14F-4D97-AF65-F5344CB8AC3E}">
        <p14:creationId xmlns:p14="http://schemas.microsoft.com/office/powerpoint/2010/main" val="186934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far, we have gone through how </a:t>
            </a:r>
            <a:r>
              <a:rPr lang="en-US" err="1"/>
              <a:t>NFshield</a:t>
            </a:r>
            <a:r>
              <a:rPr lang="en-US"/>
              <a:t> handles RAM isolation via single-owner RAM semantics. </a:t>
            </a:r>
          </a:p>
          <a:p>
            <a:r>
              <a:rPr lang="en-US"/>
              <a:t>Now, let’s talk about how </a:t>
            </a:r>
            <a:r>
              <a:rPr lang="en-US" err="1"/>
              <a:t>NFSheild</a:t>
            </a:r>
            <a:r>
              <a:rPr lang="en-US"/>
              <a:t> virtualizes hardware accelerators in a securely manner. </a:t>
            </a:r>
          </a:p>
        </p:txBody>
      </p:sp>
      <p:sp>
        <p:nvSpPr>
          <p:cNvPr id="4" name="Slide Number Placeholder 3"/>
          <p:cNvSpPr>
            <a:spLocks noGrp="1"/>
          </p:cNvSpPr>
          <p:nvPr>
            <p:ph type="sldNum" sz="quarter" idx="5"/>
          </p:nvPr>
        </p:nvSpPr>
        <p:spPr/>
        <p:txBody>
          <a:bodyPr/>
          <a:lstStyle/>
          <a:p>
            <a:fld id="{A3334237-81B8-3A4A-B780-0F2F3B84233F}" type="slidenum">
              <a:rPr lang="en-US" smtClean="0"/>
              <a:t>16</a:t>
            </a:fld>
            <a:endParaRPr lang="en-US"/>
          </a:p>
        </p:txBody>
      </p:sp>
    </p:spTree>
    <p:extLst>
      <p:ext uri="{BB962C8B-B14F-4D97-AF65-F5344CB8AC3E}">
        <p14:creationId xmlns:p14="http://schemas.microsoft.com/office/powerpoint/2010/main" val="3849447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our choice in </a:t>
            </a:r>
            <a:r>
              <a:rPr lang="en-US" err="1"/>
              <a:t>NFshield</a:t>
            </a:r>
            <a:r>
              <a:rPr lang="en-US"/>
              <a:t> is to partition these hardware threads and RAM into multiple clusters, this avoid context switching for high performance. </a:t>
            </a:r>
          </a:p>
          <a:p>
            <a:r>
              <a:rPr lang="en-US"/>
              <a:t>For example, in this diagram, we have multiple </a:t>
            </a:r>
            <a:r>
              <a:rPr lang="en-US" err="1"/>
              <a:t>vDPIs</a:t>
            </a:r>
            <a:r>
              <a:rPr lang="en-US"/>
              <a:t>, and each </a:t>
            </a:r>
            <a:r>
              <a:rPr lang="en-US" err="1"/>
              <a:t>vDPI</a:t>
            </a:r>
            <a:r>
              <a:rPr lang="en-US"/>
              <a:t> has its own on-accelerator cache and DRAM regions for DPI graph and instruction queue. </a:t>
            </a:r>
          </a:p>
          <a:p>
            <a:r>
              <a:rPr lang="en-US"/>
              <a:t>Each </a:t>
            </a:r>
            <a:r>
              <a:rPr lang="en-US" err="1"/>
              <a:t>vDPI</a:t>
            </a:r>
            <a:r>
              <a:rPr lang="en-US"/>
              <a:t> also has a TLB bank with appropriate memory mappings to constrain its memory accessing behavior. </a:t>
            </a:r>
          </a:p>
          <a:p>
            <a:r>
              <a:rPr lang="en-US"/>
              <a:t>Each </a:t>
            </a:r>
            <a:r>
              <a:rPr lang="en-US" err="1"/>
              <a:t>vDPI</a:t>
            </a:r>
            <a:r>
              <a:rPr lang="en-US"/>
              <a:t> as a whole is allocated to one NF at a time for use. </a:t>
            </a:r>
          </a:p>
          <a:p>
            <a:endParaRPr lang="en-US"/>
          </a:p>
          <a:p>
            <a:r>
              <a:rPr lang="en-US"/>
              <a:t>----------------------------------------------------------------</a:t>
            </a:r>
          </a:p>
          <a:p>
            <a:r>
              <a:rPr lang="en-US"/>
              <a:t>We could do time sharing but it takes a lot of overhead, or dynamic thread allocation</a:t>
            </a:r>
          </a:p>
        </p:txBody>
      </p:sp>
      <p:sp>
        <p:nvSpPr>
          <p:cNvPr id="4" name="Slide Number Placeholder 3"/>
          <p:cNvSpPr>
            <a:spLocks noGrp="1"/>
          </p:cNvSpPr>
          <p:nvPr>
            <p:ph type="sldNum" sz="quarter" idx="5"/>
          </p:nvPr>
        </p:nvSpPr>
        <p:spPr/>
        <p:txBody>
          <a:bodyPr/>
          <a:lstStyle/>
          <a:p>
            <a:fld id="{A3334237-81B8-3A4A-B780-0F2F3B84233F}" type="slidenum">
              <a:rPr lang="en-US" smtClean="0"/>
              <a:t>17</a:t>
            </a:fld>
            <a:endParaRPr lang="en-US"/>
          </a:p>
        </p:txBody>
      </p:sp>
    </p:spTree>
    <p:extLst>
      <p:ext uri="{BB962C8B-B14F-4D97-AF65-F5344CB8AC3E}">
        <p14:creationId xmlns:p14="http://schemas.microsoft.com/office/powerpoint/2010/main" val="4275672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the third design of </a:t>
            </a:r>
            <a:r>
              <a:rPr lang="en-US" err="1"/>
              <a:t>NFshield</a:t>
            </a:r>
            <a:r>
              <a:rPr lang="en-US"/>
              <a:t> is the packet IO virtualization. </a:t>
            </a:r>
          </a:p>
        </p:txBody>
      </p:sp>
      <p:sp>
        <p:nvSpPr>
          <p:cNvPr id="4" name="Slide Number Placeholder 3"/>
          <p:cNvSpPr>
            <a:spLocks noGrp="1"/>
          </p:cNvSpPr>
          <p:nvPr>
            <p:ph type="sldNum" sz="quarter" idx="5"/>
          </p:nvPr>
        </p:nvSpPr>
        <p:spPr/>
        <p:txBody>
          <a:bodyPr/>
          <a:lstStyle/>
          <a:p>
            <a:fld id="{A3334237-81B8-3A4A-B780-0F2F3B84233F}" type="slidenum">
              <a:rPr lang="en-US" smtClean="0"/>
              <a:t>18</a:t>
            </a:fld>
            <a:endParaRPr lang="en-US"/>
          </a:p>
        </p:txBody>
      </p:sp>
    </p:spTree>
    <p:extLst>
      <p:ext uri="{BB962C8B-B14F-4D97-AF65-F5344CB8AC3E}">
        <p14:creationId xmlns:p14="http://schemas.microsoft.com/office/powerpoint/2010/main" val="4006293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 hardware cost of </a:t>
            </a:r>
            <a:r>
              <a:rPr lang="en-US" dirty="0" err="1"/>
              <a:t>NFShield</a:t>
            </a:r>
            <a:r>
              <a:rPr lang="en-US" dirty="0"/>
              <a:t> comes from the use of TLB entries for programmable core, virtualized accelerators, and packet IO, </a:t>
            </a:r>
          </a:p>
          <a:p>
            <a:r>
              <a:rPr lang="en-US" dirty="0"/>
              <a:t>The blacklisting logic has small costs as it can be implemented similar to extended page table. </a:t>
            </a:r>
          </a:p>
          <a:p>
            <a:r>
              <a:rPr lang="en-US" dirty="0"/>
              <a:t>Bus arbiters also have small cost, as from the original paper. </a:t>
            </a:r>
          </a:p>
          <a:p>
            <a:endParaRPr lang="en-US" dirty="0"/>
          </a:p>
          <a:p>
            <a:r>
              <a:rPr lang="en-US" dirty="0"/>
              <a:t>In terms of TLB entries, we use standard open source NFs with real traffic setting to estimate the largest memory, accelerator and virtual packet pipeline requirements, and thus get the largest number of required TLB entries. </a:t>
            </a:r>
          </a:p>
          <a:p>
            <a:r>
              <a:rPr lang="en-US" dirty="0"/>
              <a:t>We use the </a:t>
            </a:r>
            <a:r>
              <a:rPr lang="en-US" dirty="0" err="1"/>
              <a:t>McPAT</a:t>
            </a:r>
            <a:r>
              <a:rPr lang="en-US" dirty="0"/>
              <a:t> modeling framework to generate hardware cost estimates, and compare to an ARM Cortex-A9 multicore processor. </a:t>
            </a:r>
          </a:p>
          <a:p>
            <a:r>
              <a:rPr lang="en-US" dirty="0"/>
              <a:t>Results show around 8.89% chip area and 11.45% power increase compared with the ARM Cortex-A9, which is a fairly modest hardware overhead.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334237-81B8-3A4A-B780-0F2F3B84233F}" type="slidenum">
              <a:rPr lang="en-US" smtClean="0"/>
              <a:t>19</a:t>
            </a:fld>
            <a:endParaRPr lang="en-US"/>
          </a:p>
        </p:txBody>
      </p:sp>
    </p:spTree>
    <p:extLst>
      <p:ext uri="{BB962C8B-B14F-4D97-AF65-F5344CB8AC3E}">
        <p14:creationId xmlns:p14="http://schemas.microsoft.com/office/powerpoint/2010/main" val="1317599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 delve into our design, I’ll motivate our work by first asserting that network functions are critical infrastructure in networked systems, for example, Firewall, NATs, WAN optimizers, deep packet inspection (DPI), etc. </a:t>
            </a:r>
          </a:p>
          <a:p>
            <a:r>
              <a:rPr lang="en-US" dirty="0"/>
              <a:t>These NFs manipulate each incoming packet, including header or payload or both, and then forward or drop the packet. </a:t>
            </a:r>
          </a:p>
          <a:p>
            <a:r>
              <a:rPr lang="en-US" dirty="0"/>
              <a:t>Previously, these NFs are running in company-owned on-premise hardware middleboxes or servers, which is hard to evolve or maintain. </a:t>
            </a:r>
          </a:p>
        </p:txBody>
      </p:sp>
      <p:sp>
        <p:nvSpPr>
          <p:cNvPr id="4" name="Slide Number Placeholder 3"/>
          <p:cNvSpPr>
            <a:spLocks noGrp="1"/>
          </p:cNvSpPr>
          <p:nvPr>
            <p:ph type="sldNum" sz="quarter" idx="5"/>
          </p:nvPr>
        </p:nvSpPr>
        <p:spPr/>
        <p:txBody>
          <a:bodyPr/>
          <a:lstStyle/>
          <a:p>
            <a:fld id="{A3334237-81B8-3A4A-B780-0F2F3B84233F}" type="slidenum">
              <a:rPr lang="en-US" smtClean="0"/>
              <a:t>2</a:t>
            </a:fld>
            <a:endParaRPr lang="en-US"/>
          </a:p>
        </p:txBody>
      </p:sp>
    </p:spTree>
    <p:extLst>
      <p:ext uri="{BB962C8B-B14F-4D97-AF65-F5344CB8AC3E}">
        <p14:creationId xmlns:p14="http://schemas.microsoft.com/office/powerpoint/2010/main" val="3127966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terms of performance evaluation, we use GEM5 hardware simulator to model Marvell </a:t>
            </a:r>
            <a:r>
              <a:rPr lang="en-US" err="1"/>
              <a:t>LiquidIO</a:t>
            </a:r>
            <a:r>
              <a:rPr lang="en-US"/>
              <a:t> NIC cores, cache, memory and bus. </a:t>
            </a:r>
          </a:p>
          <a:p>
            <a:r>
              <a:rPr lang="en-US"/>
              <a:t>We focus on the performance impact of static partitioning for the cache, and temporal partitioning for the bus. </a:t>
            </a:r>
          </a:p>
          <a:p>
            <a:r>
              <a:rPr lang="en-US"/>
              <a:t>The other overhead such as </a:t>
            </a:r>
            <a:r>
              <a:rPr lang="en-US" err="1"/>
              <a:t>nf_launch</a:t>
            </a:r>
            <a:r>
              <a:rPr lang="en-US"/>
              <a:t> latency and TLB entries </a:t>
            </a:r>
            <a:r>
              <a:rPr lang="en-US" b="1"/>
              <a:t>do not impact or has very little impact</a:t>
            </a:r>
            <a:r>
              <a:rPr lang="en-US"/>
              <a:t> </a:t>
            </a:r>
            <a:r>
              <a:rPr lang="en-US" b="1"/>
              <a:t>on</a:t>
            </a:r>
            <a:r>
              <a:rPr lang="en-US"/>
              <a:t> the performance of running NFs. </a:t>
            </a:r>
          </a:p>
          <a:p>
            <a:endParaRPr lang="en-US"/>
          </a:p>
          <a:p>
            <a:r>
              <a:rPr lang="en-US"/>
              <a:t>We run six NFs, and measure their instructions-per-cycle, the IPC degradation, which directly reflects function throughput reduction. </a:t>
            </a:r>
          </a:p>
        </p:txBody>
      </p:sp>
      <p:sp>
        <p:nvSpPr>
          <p:cNvPr id="4" name="Slide Number Placeholder 3"/>
          <p:cNvSpPr>
            <a:spLocks noGrp="1"/>
          </p:cNvSpPr>
          <p:nvPr>
            <p:ph type="sldNum" sz="quarter" idx="5"/>
          </p:nvPr>
        </p:nvSpPr>
        <p:spPr/>
        <p:txBody>
          <a:bodyPr/>
          <a:lstStyle/>
          <a:p>
            <a:fld id="{A3334237-81B8-3A4A-B780-0F2F3B84233F}" type="slidenum">
              <a:rPr lang="en-US" smtClean="0"/>
              <a:t>20</a:t>
            </a:fld>
            <a:endParaRPr lang="en-US"/>
          </a:p>
        </p:txBody>
      </p:sp>
    </p:spTree>
    <p:extLst>
      <p:ext uri="{BB962C8B-B14F-4D97-AF65-F5344CB8AC3E}">
        <p14:creationId xmlns:p14="http://schemas.microsoft.com/office/powerpoint/2010/main" val="3402979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shows that with cache partitioning and bus arbitration, NF throughput is reduces by less than 13.71% in the worse case. </a:t>
            </a:r>
          </a:p>
          <a:p>
            <a:r>
              <a:rPr lang="en-US" dirty="0"/>
              <a:t>Thus, </a:t>
            </a:r>
            <a:r>
              <a:rPr lang="en-US" dirty="0" err="1"/>
              <a:t>NFShield</a:t>
            </a:r>
            <a:r>
              <a:rPr lang="en-US" dirty="0"/>
              <a:t> preserves the traditional performance benefits of function offloading.</a:t>
            </a:r>
          </a:p>
        </p:txBody>
      </p:sp>
      <p:sp>
        <p:nvSpPr>
          <p:cNvPr id="4" name="Slide Number Placeholder 3"/>
          <p:cNvSpPr>
            <a:spLocks noGrp="1"/>
          </p:cNvSpPr>
          <p:nvPr>
            <p:ph type="sldNum" sz="quarter" idx="5"/>
          </p:nvPr>
        </p:nvSpPr>
        <p:spPr/>
        <p:txBody>
          <a:bodyPr/>
          <a:lstStyle/>
          <a:p>
            <a:fld id="{A3334237-81B8-3A4A-B780-0F2F3B84233F}" type="slidenum">
              <a:rPr lang="en-US" smtClean="0"/>
              <a:t>21</a:t>
            </a:fld>
            <a:endParaRPr lang="en-US"/>
          </a:p>
        </p:txBody>
      </p:sp>
    </p:spTree>
    <p:extLst>
      <p:ext uri="{BB962C8B-B14F-4D97-AF65-F5344CB8AC3E}">
        <p14:creationId xmlns:p14="http://schemas.microsoft.com/office/powerpoint/2010/main" val="3410228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draw conclusion now.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Outsourcing NFs to the cloud requires high performance and strong security, and offloading to smart NIC is an attractive option.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err="1"/>
              <a:t>NFShield</a:t>
            </a:r>
            <a:r>
              <a:rPr lang="en-US"/>
              <a:t> redesigns smart NICs to provide strong isolation with modest hardware overheads, while preserving performance benefits of smart NICs.</a:t>
            </a:r>
          </a:p>
          <a:p>
            <a:endParaRPr lang="en-US"/>
          </a:p>
          <a:p>
            <a:pPr indent="-346075"/>
            <a:r>
              <a:rPr lang="en-US" err="1"/>
              <a:t>NFShield</a:t>
            </a:r>
            <a:r>
              <a:rPr lang="en-US"/>
              <a:t> achieves both by enforcing single-owner semantics for on-NIC RAM and caches, </a:t>
            </a:r>
          </a:p>
          <a:p>
            <a:pPr indent="-346075"/>
            <a:r>
              <a:rPr lang="en-US"/>
              <a:t>pervasively virtualizing hardware accelerators and packet IO, and providing dedicated bus bandwidth for each NF</a:t>
            </a:r>
          </a:p>
          <a:p>
            <a:endParaRPr lang="en-US"/>
          </a:p>
        </p:txBody>
      </p:sp>
      <p:sp>
        <p:nvSpPr>
          <p:cNvPr id="4" name="Slide Number Placeholder 3"/>
          <p:cNvSpPr>
            <a:spLocks noGrp="1"/>
          </p:cNvSpPr>
          <p:nvPr>
            <p:ph type="sldNum" sz="quarter" idx="5"/>
          </p:nvPr>
        </p:nvSpPr>
        <p:spPr/>
        <p:txBody>
          <a:bodyPr/>
          <a:lstStyle/>
          <a:p>
            <a:fld id="{A3334237-81B8-3A4A-B780-0F2F3B84233F}" type="slidenum">
              <a:rPr lang="en-US" smtClean="0"/>
              <a:t>22</a:t>
            </a:fld>
            <a:endParaRPr lang="en-US"/>
          </a:p>
        </p:txBody>
      </p:sp>
    </p:spTree>
    <p:extLst>
      <p:ext uri="{BB962C8B-B14F-4D97-AF65-F5344CB8AC3E}">
        <p14:creationId xmlns:p14="http://schemas.microsoft.com/office/powerpoint/2010/main" val="306968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ends my talk, thanks for your time to attend my qualifying exam. I am happy to take any questions. </a:t>
            </a:r>
          </a:p>
        </p:txBody>
      </p:sp>
      <p:sp>
        <p:nvSpPr>
          <p:cNvPr id="4" name="Slide Number Placeholder 3"/>
          <p:cNvSpPr>
            <a:spLocks noGrp="1"/>
          </p:cNvSpPr>
          <p:nvPr>
            <p:ph type="sldNum" sz="quarter" idx="5"/>
          </p:nvPr>
        </p:nvSpPr>
        <p:spPr/>
        <p:txBody>
          <a:bodyPr/>
          <a:lstStyle/>
          <a:p>
            <a:fld id="{A3334237-81B8-3A4A-B780-0F2F3B84233F}" type="slidenum">
              <a:rPr lang="en-US" smtClean="0"/>
              <a:t>23</a:t>
            </a:fld>
            <a:endParaRPr lang="en-US"/>
          </a:p>
        </p:txBody>
      </p:sp>
    </p:spTree>
    <p:extLst>
      <p:ext uri="{BB962C8B-B14F-4D97-AF65-F5344CB8AC3E}">
        <p14:creationId xmlns:p14="http://schemas.microsoft.com/office/powerpoint/2010/main" val="160525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growth of cloud services, enterprise institutions have begun to outsource NFs to the cloud, as cloud NFs can scale on demand and are easier to manage, upgrade, and deploy.</a:t>
            </a:r>
          </a:p>
          <a:p>
            <a:endParaRPr lang="en-US" dirty="0"/>
          </a:p>
          <a:p>
            <a:r>
              <a:rPr lang="en-US" dirty="0"/>
              <a:t>Like many other workloads, when running network functions on the cloud there</a:t>
            </a:r>
            <a:r>
              <a:rPr lang="zh-CN" altLang="en-US" dirty="0"/>
              <a:t> </a:t>
            </a:r>
            <a:r>
              <a:rPr lang="en-US" altLang="zh-CN" dirty="0"/>
              <a:t>are </a:t>
            </a:r>
            <a:r>
              <a:rPr lang="en-US" dirty="0"/>
              <a:t>two key requirements, performance and security. </a:t>
            </a:r>
          </a:p>
        </p:txBody>
      </p:sp>
      <p:sp>
        <p:nvSpPr>
          <p:cNvPr id="4" name="Slide Number Placeholder 3"/>
          <p:cNvSpPr>
            <a:spLocks noGrp="1"/>
          </p:cNvSpPr>
          <p:nvPr>
            <p:ph type="sldNum" sz="quarter" idx="5"/>
          </p:nvPr>
        </p:nvSpPr>
        <p:spPr/>
        <p:txBody>
          <a:bodyPr/>
          <a:lstStyle/>
          <a:p>
            <a:fld id="{A3334237-81B8-3A4A-B780-0F2F3B84233F}" type="slidenum">
              <a:rPr lang="en-US" smtClean="0"/>
              <a:t>3</a:t>
            </a:fld>
            <a:endParaRPr lang="en-US"/>
          </a:p>
        </p:txBody>
      </p:sp>
    </p:spTree>
    <p:extLst>
      <p:ext uri="{BB962C8B-B14F-4D97-AF65-F5344CB8AC3E}">
        <p14:creationId xmlns:p14="http://schemas.microsoft.com/office/powerpoint/2010/main" val="647318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go over performance. Achieving high performance is actually quite difficult. Performance requirements scale with increasing link speed, which has jumped from 1G to 10G then 40G, and 100G. </a:t>
            </a:r>
          </a:p>
          <a:p>
            <a:r>
              <a:rPr lang="en-US" dirty="0"/>
              <a:t>As a somewhat recent study from Microsoft azure has pointed out, the drastic rate of improvement in network throughput capabilities is not scaling commensurately with CPU performance. “We got a fifty times improvement in network throughput, but not a fifty times improvement in CPU power”. </a:t>
            </a:r>
          </a:p>
          <a:p>
            <a:r>
              <a:rPr lang="en-US" dirty="0"/>
              <a:t>So, It becomes harder and costly if we keep running all the NFs on CPU cores. </a:t>
            </a:r>
          </a:p>
          <a:p>
            <a:endParaRPr lang="en-US" dirty="0"/>
          </a:p>
        </p:txBody>
      </p:sp>
      <p:sp>
        <p:nvSpPr>
          <p:cNvPr id="4" name="Slide Number Placeholder 3"/>
          <p:cNvSpPr>
            <a:spLocks noGrp="1"/>
          </p:cNvSpPr>
          <p:nvPr>
            <p:ph type="sldNum" sz="quarter" idx="5"/>
          </p:nvPr>
        </p:nvSpPr>
        <p:spPr/>
        <p:txBody>
          <a:bodyPr/>
          <a:lstStyle/>
          <a:p>
            <a:fld id="{A3334237-81B8-3A4A-B780-0F2F3B84233F}" type="slidenum">
              <a:rPr lang="en-US" smtClean="0"/>
              <a:t>4</a:t>
            </a:fld>
            <a:endParaRPr lang="en-US"/>
          </a:p>
        </p:txBody>
      </p:sp>
    </p:spTree>
    <p:extLst>
      <p:ext uri="{BB962C8B-B14F-4D97-AF65-F5344CB8AC3E}">
        <p14:creationId xmlns:p14="http://schemas.microsoft.com/office/powerpoint/2010/main" val="246965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many enterprise customers, NFs run on top of VMs on commodity servers.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performance, a recent study shows that a typical firewall can only achieve 0.66Gbps per core on bare metal commodity server.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Besides, you also needs to pay the virtualization overhead caused by running hypervisor and various management software..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a:t>
            </a:r>
            <a:r>
              <a:rPr lang="zh-CN" altLang="en-US"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terms of security, even TEE’s such as intel SGX, still rely on an untrusted OS to perform 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Intel SGX also suffers from various side-channel attacks.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What’s the virtualization overhead?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hlinkClick r:id="rId3"/>
              </a:rPr>
              <a:t>https://meltdownattack.com/</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A3334237-81B8-3A4A-B780-0F2F3B84233F}" type="slidenum">
              <a:rPr lang="en-US" smtClean="0"/>
              <a:t>5</a:t>
            </a:fld>
            <a:endParaRPr lang="en-US"/>
          </a:p>
        </p:txBody>
      </p:sp>
    </p:spTree>
    <p:extLst>
      <p:ext uri="{BB962C8B-B14F-4D97-AF65-F5344CB8AC3E}">
        <p14:creationId xmlns:p14="http://schemas.microsoft.com/office/powerpoint/2010/main" val="382219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alternative solution, cloud can run NFs in a smart NIC. Smart NIC is one type of network interface card that has programmable cores or FPGA attached. </a:t>
            </a:r>
          </a:p>
          <a:p>
            <a:r>
              <a:rPr lang="en-US" dirty="0"/>
              <a:t>These cores and FPGA can be programmed to manipulate the incoming packets.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Actually, Azure is offloading their full cloud storage stack to multi-core smart NICs as it is easier to program, manage, and rapidly build, compared with FPGA. </a:t>
            </a:r>
          </a:p>
          <a:p>
            <a:r>
              <a:rPr lang="en-US" dirty="0"/>
              <a:t>Available commodity smart NIC includes: Mellanox </a:t>
            </a:r>
            <a:r>
              <a:rPr lang="en-US" dirty="0" err="1"/>
              <a:t>BlueFiled</a:t>
            </a:r>
            <a:r>
              <a:rPr lang="en-US" dirty="0"/>
              <a:t>, Broadcom </a:t>
            </a:r>
            <a:r>
              <a:rPr lang="en-US" dirty="0" err="1"/>
              <a:t>stringray</a:t>
            </a:r>
            <a:r>
              <a:rPr lang="en-US" dirty="0"/>
              <a:t>, Marvell </a:t>
            </a:r>
            <a:r>
              <a:rPr lang="en-US" dirty="0" err="1"/>
              <a:t>LiquidIO</a:t>
            </a:r>
            <a:r>
              <a:rPr lang="en-US" dirty="0"/>
              <a:t>, etc. In this talk, we will focus on multi-core smart NIC. </a:t>
            </a:r>
          </a:p>
          <a:p>
            <a:endParaRPr lang="en-US" dirty="0"/>
          </a:p>
          <a:p>
            <a:r>
              <a:rPr lang="en-US" dirty="0"/>
              <a:t>So, the benefit of running NFs in a multi-core smart NIC is the good efficiency it provides, as these NICs have cost-efficient RISC cores with low power consumptions, they also have ASIC-based accelerators built in for various packet processing functionalities, such as pattern matching used in DPI. Also, by running NFs in NIC, the PCIe traversing latency is avoided. </a:t>
            </a:r>
          </a:p>
          <a:p>
            <a:endParaRPr lang="en-US" dirty="0"/>
          </a:p>
          <a:p>
            <a:r>
              <a:rPr lang="en-US" dirty="0"/>
              <a:t>However, there are also some drawbacks of existing </a:t>
            </a:r>
            <a:r>
              <a:rPr lang="en-US" dirty="0" err="1"/>
              <a:t>mutli</a:t>
            </a:r>
            <a:r>
              <a:rPr lang="en-US" dirty="0"/>
              <a:t>-core smart NICs. For example, there is no effective memory isolation and performance isolation which we cover in more detail in the paper. </a:t>
            </a:r>
          </a:p>
          <a:p>
            <a:endParaRPr lang="en-US" dirty="0"/>
          </a:p>
        </p:txBody>
      </p:sp>
      <p:sp>
        <p:nvSpPr>
          <p:cNvPr id="4" name="Slide Number Placeholder 3"/>
          <p:cNvSpPr>
            <a:spLocks noGrp="1"/>
          </p:cNvSpPr>
          <p:nvPr>
            <p:ph type="sldNum" sz="quarter" idx="5"/>
          </p:nvPr>
        </p:nvSpPr>
        <p:spPr/>
        <p:txBody>
          <a:bodyPr/>
          <a:lstStyle/>
          <a:p>
            <a:fld id="{A3334237-81B8-3A4A-B780-0F2F3B84233F}" type="slidenum">
              <a:rPr lang="en-US" smtClean="0"/>
              <a:t>6</a:t>
            </a:fld>
            <a:endParaRPr lang="en-US"/>
          </a:p>
        </p:txBody>
      </p:sp>
    </p:spTree>
    <p:extLst>
      <p:ext uri="{BB962C8B-B14F-4D97-AF65-F5344CB8AC3E}">
        <p14:creationId xmlns:p14="http://schemas.microsoft.com/office/powerpoint/2010/main" val="414637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present S-NIC, a redesign of existing smart NICs to provide cloud-based network functions with</a:t>
            </a:r>
          </a:p>
          <a:p>
            <a:r>
              <a:rPr lang="en-US" dirty="0"/>
              <a:t>both high performance and strong isolation.</a:t>
            </a:r>
          </a:p>
        </p:txBody>
      </p:sp>
      <p:sp>
        <p:nvSpPr>
          <p:cNvPr id="4" name="Slide Number Placeholder 3"/>
          <p:cNvSpPr>
            <a:spLocks noGrp="1"/>
          </p:cNvSpPr>
          <p:nvPr>
            <p:ph type="sldNum" sz="quarter" idx="5"/>
          </p:nvPr>
        </p:nvSpPr>
        <p:spPr/>
        <p:txBody>
          <a:bodyPr/>
          <a:lstStyle/>
          <a:p>
            <a:fld id="{A3334237-81B8-3A4A-B780-0F2F3B84233F}" type="slidenum">
              <a:rPr lang="en-US" smtClean="0"/>
              <a:t>7</a:t>
            </a:fld>
            <a:endParaRPr lang="en-US"/>
          </a:p>
        </p:txBody>
      </p:sp>
    </p:spTree>
    <p:extLst>
      <p:ext uri="{BB962C8B-B14F-4D97-AF65-F5344CB8AC3E}">
        <p14:creationId xmlns:p14="http://schemas.microsoft.com/office/powerpoint/2010/main" val="3494820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 deep into S-NIC’s hardware design, let’s get a brief overview of how existing multi-core smart NICs look like. </a:t>
            </a:r>
          </a:p>
          <a:p>
            <a:endParaRPr lang="en-US" dirty="0"/>
          </a:p>
          <a:p>
            <a:r>
              <a:rPr lang="en-US" dirty="0"/>
              <a:t>So, this diagram shows the high-level components of one typical commodity smart NIC, </a:t>
            </a:r>
          </a:p>
          <a:p>
            <a:r>
              <a:rPr lang="en-US" dirty="0"/>
              <a:t>including dozens of programmable cores mostly in ARM or MIPS architecture, memory, hardware accelerators, packet ingress and egress, which are connected by an internal IO bus.</a:t>
            </a:r>
          </a:p>
        </p:txBody>
      </p:sp>
      <p:sp>
        <p:nvSpPr>
          <p:cNvPr id="4" name="Slide Number Placeholder 3"/>
          <p:cNvSpPr>
            <a:spLocks noGrp="1"/>
          </p:cNvSpPr>
          <p:nvPr>
            <p:ph type="sldNum" sz="quarter" idx="5"/>
          </p:nvPr>
        </p:nvSpPr>
        <p:spPr/>
        <p:txBody>
          <a:bodyPr/>
          <a:lstStyle/>
          <a:p>
            <a:fld id="{A3334237-81B8-3A4A-B780-0F2F3B84233F}" type="slidenum">
              <a:rPr lang="en-US" smtClean="0"/>
              <a:t>8</a:t>
            </a:fld>
            <a:endParaRPr lang="en-US"/>
          </a:p>
        </p:txBody>
      </p:sp>
    </p:spTree>
    <p:extLst>
      <p:ext uri="{BB962C8B-B14F-4D97-AF65-F5344CB8AC3E}">
        <p14:creationId xmlns:p14="http://schemas.microsoft.com/office/powerpoint/2010/main" val="111838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threat model of S-NIC is that we only trust the NIC hardware, while the management software or the NIC OS running on the smart NIC cores is malicious, the NFs from the other users running in the same NIC are also malicious.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our goal is, first, isolating an NF from NIC OS and other NFs running on the NIC, second, eliminating side channels involving shared hardware state such at cache, memory bus.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physical possession attacks and denial-of-service attaches from the cloud are out of scope of our thread model; S-NIC can leverage preexisting techniques to thwart such out-of-scope attacks.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Is this the same as SGX threat model or different?</a:t>
            </a:r>
          </a:p>
          <a:p>
            <a:r>
              <a:rPr lang="en-US" sz="1200" kern="1200" dirty="0">
                <a:solidFill>
                  <a:schemeClr val="tx1"/>
                </a:solidFill>
                <a:effectLst/>
                <a:latin typeface="+mn-lt"/>
                <a:ea typeface="+mn-ea"/>
                <a:cs typeface="+mn-cs"/>
              </a:rPr>
              <a:t>We want to do a bit more than SGX -- </a:t>
            </a:r>
            <a:r>
              <a:rPr lang="en-US" dirty="0"/>
              <a:t>Eliminating side channels involving shared hardware state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NFShield</a:t>
            </a:r>
            <a:r>
              <a:rPr lang="en-US" sz="1200" kern="1200" dirty="0">
                <a:solidFill>
                  <a:schemeClr val="tx1"/>
                </a:solidFill>
                <a:effectLst/>
                <a:latin typeface="+mn-lt"/>
                <a:ea typeface="+mn-ea"/>
                <a:cs typeface="+mn-cs"/>
              </a:rPr>
              <a:t> leverages preexisting techniques to thwart such out-of-scope attacks.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If the NIC is connected to the host</a:t>
            </a:r>
          </a:p>
          <a:p>
            <a:pPr lvl="1"/>
            <a:r>
              <a:rPr lang="en-US" dirty="0"/>
              <a:t>Trusted computing base:  + host enclave hardware</a:t>
            </a:r>
          </a:p>
          <a:p>
            <a:pPr lvl="1"/>
            <a:r>
              <a:rPr lang="en-US" dirty="0"/>
              <a:t>But not trust the host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----------------------------original slide</a:t>
            </a:r>
          </a:p>
          <a:p>
            <a:r>
              <a:rPr lang="en-US" dirty="0"/>
              <a:t>Trusted computing base:</a:t>
            </a:r>
          </a:p>
          <a:p>
            <a:pPr lvl="1"/>
            <a:r>
              <a:rPr lang="en-US" dirty="0"/>
              <a:t>NIC hardware</a:t>
            </a:r>
          </a:p>
          <a:p>
            <a:r>
              <a:rPr lang="en-US" dirty="0"/>
              <a:t>Goal: </a:t>
            </a:r>
          </a:p>
          <a:p>
            <a:pPr lvl="1"/>
            <a:r>
              <a:rPr lang="en-US" dirty="0"/>
              <a:t>Isolating an NF from NIC OS and other NFs running on the NIC</a:t>
            </a:r>
          </a:p>
          <a:p>
            <a:pPr lvl="1"/>
            <a:r>
              <a:rPr lang="en-US" dirty="0"/>
              <a:t>Eliminating side channels involving shared hardware state</a:t>
            </a:r>
          </a:p>
          <a:p>
            <a:r>
              <a:rPr lang="en-US" dirty="0"/>
              <a:t>Out of scope: </a:t>
            </a:r>
          </a:p>
          <a:p>
            <a:pPr lvl="1"/>
            <a:r>
              <a:rPr lang="en-US" dirty="0"/>
              <a:t>Physical possession attacks (e.g., memory bus tapping)</a:t>
            </a:r>
          </a:p>
          <a:p>
            <a:pPr lvl="1"/>
            <a:r>
              <a:rPr lang="en-US" dirty="0"/>
              <a:t>Denial of service attacks from the cloud</a:t>
            </a:r>
          </a:p>
        </p:txBody>
      </p:sp>
      <p:sp>
        <p:nvSpPr>
          <p:cNvPr id="4" name="Slide Number Placeholder 3"/>
          <p:cNvSpPr>
            <a:spLocks noGrp="1"/>
          </p:cNvSpPr>
          <p:nvPr>
            <p:ph type="sldNum" sz="quarter" idx="5"/>
          </p:nvPr>
        </p:nvSpPr>
        <p:spPr/>
        <p:txBody>
          <a:bodyPr/>
          <a:lstStyle/>
          <a:p>
            <a:fld id="{A3334237-81B8-3A4A-B780-0F2F3B84233F}" type="slidenum">
              <a:rPr lang="en-US" smtClean="0"/>
              <a:t>9</a:t>
            </a:fld>
            <a:endParaRPr lang="en-US"/>
          </a:p>
        </p:txBody>
      </p:sp>
    </p:spTree>
    <p:extLst>
      <p:ext uri="{BB962C8B-B14F-4D97-AF65-F5344CB8AC3E}">
        <p14:creationId xmlns:p14="http://schemas.microsoft.com/office/powerpoint/2010/main" val="1187507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43E0-1B96-6F43-B4C3-E27B958F3963}"/>
              </a:ext>
            </a:extLst>
          </p:cNvPr>
          <p:cNvSpPr>
            <a:spLocks noGrp="1"/>
          </p:cNvSpPr>
          <p:nvPr>
            <p:ph type="ctrTitle"/>
          </p:nvPr>
        </p:nvSpPr>
        <p:spPr>
          <a:xfrm>
            <a:off x="1524000" y="1122363"/>
            <a:ext cx="9144000" cy="2387600"/>
          </a:xfrm>
        </p:spPr>
        <p:txBody>
          <a:bodyPr anchor="b"/>
          <a:lstStyle>
            <a:lvl1pPr algn="ctr">
              <a:defRPr sz="6000">
                <a:solidFill>
                  <a:srgbClr val="0432FF"/>
                </a:solidFill>
                <a:latin typeface="Garamond" panose="020204040303010108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81FD4E82-24A3-F343-BC58-97F211C41015}"/>
              </a:ext>
            </a:extLst>
          </p:cNvPr>
          <p:cNvSpPr>
            <a:spLocks noGrp="1"/>
          </p:cNvSpPr>
          <p:nvPr>
            <p:ph type="subTitle" idx="1"/>
          </p:nvPr>
        </p:nvSpPr>
        <p:spPr>
          <a:xfrm>
            <a:off x="1524000" y="3602038"/>
            <a:ext cx="9144000" cy="1655762"/>
          </a:xfrm>
        </p:spPr>
        <p:txBody>
          <a:bodyPr/>
          <a:lstStyle>
            <a:lvl1pPr marL="0" indent="0" algn="ctr">
              <a:buNone/>
              <a:defRPr sz="2400">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F6041-C12E-B442-8BFA-076D0DB3F41C}"/>
              </a:ext>
            </a:extLst>
          </p:cNvPr>
          <p:cNvSpPr>
            <a:spLocks noGrp="1"/>
          </p:cNvSpPr>
          <p:nvPr>
            <p:ph type="dt" sz="half" idx="10"/>
          </p:nvPr>
        </p:nvSpPr>
        <p:spPr/>
        <p:txBody>
          <a:bodyPr/>
          <a:lstStyle/>
          <a:p>
            <a:fld id="{448B9833-C439-C04C-8ED2-BBD25ECD6699}" type="datetime1">
              <a:rPr lang="en-US" smtClean="0"/>
              <a:t>4/19/2024</a:t>
            </a:fld>
            <a:endParaRPr lang="en-US"/>
          </a:p>
        </p:txBody>
      </p:sp>
      <p:sp>
        <p:nvSpPr>
          <p:cNvPr id="5" name="Footer Placeholder 4">
            <a:extLst>
              <a:ext uri="{FF2B5EF4-FFF2-40B4-BE49-F238E27FC236}">
                <a16:creationId xmlns:a16="http://schemas.microsoft.com/office/drawing/2014/main" id="{4D827D70-B55B-4E4E-9923-732064CCC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F6641-3830-DF4D-A3C0-464C1AAF0C70}"/>
              </a:ext>
            </a:extLst>
          </p:cNvPr>
          <p:cNvSpPr>
            <a:spLocks noGrp="1"/>
          </p:cNvSpPr>
          <p:nvPr>
            <p:ph type="sldNum" sz="quarter" idx="12"/>
          </p:nvPr>
        </p:nvSpPr>
        <p:spPr/>
        <p:txBody>
          <a:bodyPr/>
          <a:lstStyle/>
          <a:p>
            <a:fld id="{1C8B7557-4558-C146-8ED3-D138E9160947}" type="slidenum">
              <a:rPr lang="en-US" smtClean="0"/>
              <a:t>‹#›</a:t>
            </a:fld>
            <a:endParaRPr lang="en-US"/>
          </a:p>
        </p:txBody>
      </p:sp>
    </p:spTree>
    <p:extLst>
      <p:ext uri="{BB962C8B-B14F-4D97-AF65-F5344CB8AC3E}">
        <p14:creationId xmlns:p14="http://schemas.microsoft.com/office/powerpoint/2010/main" val="397960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2BA25-4CE6-674A-8F80-F638635C06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62C345-219D-C04D-86D6-A3F5C606E2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14B40-ED8C-884B-B90A-5AA6F20AC790}"/>
              </a:ext>
            </a:extLst>
          </p:cNvPr>
          <p:cNvSpPr>
            <a:spLocks noGrp="1"/>
          </p:cNvSpPr>
          <p:nvPr>
            <p:ph type="dt" sz="half" idx="10"/>
          </p:nvPr>
        </p:nvSpPr>
        <p:spPr/>
        <p:txBody>
          <a:bodyPr/>
          <a:lstStyle/>
          <a:p>
            <a:fld id="{AFE55CFC-9CF8-5C4E-9AF9-FFEA10257160}" type="datetime1">
              <a:rPr lang="en-US" smtClean="0"/>
              <a:t>4/19/2024</a:t>
            </a:fld>
            <a:endParaRPr lang="en-US"/>
          </a:p>
        </p:txBody>
      </p:sp>
      <p:sp>
        <p:nvSpPr>
          <p:cNvPr id="5" name="Footer Placeholder 4">
            <a:extLst>
              <a:ext uri="{FF2B5EF4-FFF2-40B4-BE49-F238E27FC236}">
                <a16:creationId xmlns:a16="http://schemas.microsoft.com/office/drawing/2014/main" id="{64B863FE-4850-F647-829D-89BDB2527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9EE95-B49E-154C-90B7-655240A17C9C}"/>
              </a:ext>
            </a:extLst>
          </p:cNvPr>
          <p:cNvSpPr>
            <a:spLocks noGrp="1"/>
          </p:cNvSpPr>
          <p:nvPr>
            <p:ph type="sldNum" sz="quarter" idx="12"/>
          </p:nvPr>
        </p:nvSpPr>
        <p:spPr/>
        <p:txBody>
          <a:bodyPr/>
          <a:lstStyle/>
          <a:p>
            <a:fld id="{1C8B7557-4558-C146-8ED3-D138E9160947}" type="slidenum">
              <a:rPr lang="en-US" smtClean="0"/>
              <a:t>‹#›</a:t>
            </a:fld>
            <a:endParaRPr lang="en-US"/>
          </a:p>
        </p:txBody>
      </p:sp>
    </p:spTree>
    <p:extLst>
      <p:ext uri="{BB962C8B-B14F-4D97-AF65-F5344CB8AC3E}">
        <p14:creationId xmlns:p14="http://schemas.microsoft.com/office/powerpoint/2010/main" val="505022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1C24BA-9754-9A4E-846D-A3C23D6B55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77DDC0-FED3-184D-B084-698C3B3D26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53D44-B37A-9742-A354-09B2716AB820}"/>
              </a:ext>
            </a:extLst>
          </p:cNvPr>
          <p:cNvSpPr>
            <a:spLocks noGrp="1"/>
          </p:cNvSpPr>
          <p:nvPr>
            <p:ph type="dt" sz="half" idx="10"/>
          </p:nvPr>
        </p:nvSpPr>
        <p:spPr/>
        <p:txBody>
          <a:bodyPr/>
          <a:lstStyle/>
          <a:p>
            <a:fld id="{00944856-721B-F442-A288-558C46B4369F}" type="datetime1">
              <a:rPr lang="en-US" smtClean="0"/>
              <a:t>4/19/2024</a:t>
            </a:fld>
            <a:endParaRPr lang="en-US"/>
          </a:p>
        </p:txBody>
      </p:sp>
      <p:sp>
        <p:nvSpPr>
          <p:cNvPr id="5" name="Footer Placeholder 4">
            <a:extLst>
              <a:ext uri="{FF2B5EF4-FFF2-40B4-BE49-F238E27FC236}">
                <a16:creationId xmlns:a16="http://schemas.microsoft.com/office/drawing/2014/main" id="{2DB79D19-8641-5D44-AA89-0FCED5836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91F08-2691-FA41-A002-F91DA0A7349D}"/>
              </a:ext>
            </a:extLst>
          </p:cNvPr>
          <p:cNvSpPr>
            <a:spLocks noGrp="1"/>
          </p:cNvSpPr>
          <p:nvPr>
            <p:ph type="sldNum" sz="quarter" idx="12"/>
          </p:nvPr>
        </p:nvSpPr>
        <p:spPr/>
        <p:txBody>
          <a:bodyPr/>
          <a:lstStyle/>
          <a:p>
            <a:fld id="{1C8B7557-4558-C146-8ED3-D138E9160947}" type="slidenum">
              <a:rPr lang="en-US" smtClean="0"/>
              <a:t>‹#›</a:t>
            </a:fld>
            <a:endParaRPr lang="en-US"/>
          </a:p>
        </p:txBody>
      </p:sp>
    </p:spTree>
    <p:extLst>
      <p:ext uri="{BB962C8B-B14F-4D97-AF65-F5344CB8AC3E}">
        <p14:creationId xmlns:p14="http://schemas.microsoft.com/office/powerpoint/2010/main" val="171896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449F-2D0A-D845-9A3A-8161E6D1DE31}"/>
              </a:ext>
            </a:extLst>
          </p:cNvPr>
          <p:cNvSpPr>
            <a:spLocks noGrp="1"/>
          </p:cNvSpPr>
          <p:nvPr>
            <p:ph type="title"/>
          </p:nvPr>
        </p:nvSpPr>
        <p:spPr/>
        <p:txBody>
          <a:bodyPr/>
          <a:lstStyle>
            <a:lvl1pPr>
              <a:defRPr>
                <a:solidFill>
                  <a:srgbClr val="0432FF"/>
                </a:solidFill>
                <a:latin typeface="Garamond" panose="020204040303010108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C933688-61B7-5E46-B3FD-C8FAC831555C}"/>
              </a:ext>
            </a:extLst>
          </p:cNvPr>
          <p:cNvSpPr>
            <a:spLocks noGrp="1"/>
          </p:cNvSpPr>
          <p:nvPr>
            <p:ph idx="1"/>
          </p:nvPr>
        </p:nvSpPr>
        <p:spPr/>
        <p:txBody>
          <a:bodyPr/>
          <a:lstStyle>
            <a:lvl1pPr marL="0" indent="0">
              <a:buNone/>
              <a:defRPr>
                <a:solidFill>
                  <a:srgbClr val="0432FF"/>
                </a:solidFill>
                <a:latin typeface="Garamond" panose="02020404030301010803" pitchFamily="18" charset="0"/>
              </a:defRPr>
            </a:lvl1pPr>
            <a:lvl2pPr marL="574675" indent="-346075">
              <a:tabLst/>
              <a:defRPr>
                <a:latin typeface="Garamond" panose="02020404030301010803" pitchFamily="18" charset="0"/>
              </a:defRPr>
            </a:lvl2pPr>
            <a:lvl3pPr marL="914400" indent="-228600">
              <a:buFont typeface="Wingdings" pitchFamily="2" charset="2"/>
              <a:buChar char="§"/>
              <a:tabLst/>
              <a:defRPr>
                <a:latin typeface="Garamond" panose="02020404030301010803" pitchFamily="18" charset="0"/>
              </a:defRPr>
            </a:lvl3pPr>
            <a:lvl4pPr marL="1373188" indent="-230188">
              <a:tabLst/>
              <a:defRPr>
                <a:latin typeface="Garamond" panose="02020404030301010803" pitchFamily="18" charset="0"/>
              </a:defRPr>
            </a:lvl4pPr>
            <a:lvl5pPr marL="1830388" indent="-228600">
              <a:tabLst/>
              <a:defRPr>
                <a:latin typeface="Garamond" panose="02020404030301010803"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5C687-D848-CE4F-A2AD-FF574B4B9BCC}"/>
              </a:ext>
            </a:extLst>
          </p:cNvPr>
          <p:cNvSpPr>
            <a:spLocks noGrp="1"/>
          </p:cNvSpPr>
          <p:nvPr>
            <p:ph type="dt" sz="half" idx="10"/>
          </p:nvPr>
        </p:nvSpPr>
        <p:spPr/>
        <p:txBody>
          <a:bodyPr/>
          <a:lstStyle/>
          <a:p>
            <a:fld id="{74F77D07-0426-7742-A2EE-46F9F9316530}" type="datetime1">
              <a:rPr lang="en-US" smtClean="0"/>
              <a:t>4/19/2024</a:t>
            </a:fld>
            <a:endParaRPr lang="en-US"/>
          </a:p>
        </p:txBody>
      </p:sp>
      <p:sp>
        <p:nvSpPr>
          <p:cNvPr id="5" name="Footer Placeholder 4">
            <a:extLst>
              <a:ext uri="{FF2B5EF4-FFF2-40B4-BE49-F238E27FC236}">
                <a16:creationId xmlns:a16="http://schemas.microsoft.com/office/drawing/2014/main" id="{A18C72F0-FA84-1040-AAEB-41B6AF0C5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AE16A-D087-B845-BE06-F6BEC47FA8D1}"/>
              </a:ext>
            </a:extLst>
          </p:cNvPr>
          <p:cNvSpPr>
            <a:spLocks noGrp="1"/>
          </p:cNvSpPr>
          <p:nvPr>
            <p:ph type="sldNum" sz="quarter" idx="12"/>
          </p:nvPr>
        </p:nvSpPr>
        <p:spPr/>
        <p:txBody>
          <a:bodyPr/>
          <a:lstStyle/>
          <a:p>
            <a:fld id="{1C8B7557-4558-C146-8ED3-D138E9160947}" type="slidenum">
              <a:rPr lang="en-US" smtClean="0"/>
              <a:t>‹#›</a:t>
            </a:fld>
            <a:endParaRPr lang="en-US"/>
          </a:p>
        </p:txBody>
      </p:sp>
    </p:spTree>
    <p:extLst>
      <p:ext uri="{BB962C8B-B14F-4D97-AF65-F5344CB8AC3E}">
        <p14:creationId xmlns:p14="http://schemas.microsoft.com/office/powerpoint/2010/main" val="70402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F301-1E61-8342-B2E2-ED34C284D5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E4E585-6F35-5842-88DB-90DC09B289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69E5BC-A279-EE44-8A75-89FCFE3642D3}"/>
              </a:ext>
            </a:extLst>
          </p:cNvPr>
          <p:cNvSpPr>
            <a:spLocks noGrp="1"/>
          </p:cNvSpPr>
          <p:nvPr>
            <p:ph type="dt" sz="half" idx="10"/>
          </p:nvPr>
        </p:nvSpPr>
        <p:spPr/>
        <p:txBody>
          <a:bodyPr/>
          <a:lstStyle/>
          <a:p>
            <a:fld id="{6025DDF6-ED53-8C47-89EE-29A6F1995027}" type="datetime1">
              <a:rPr lang="en-US" smtClean="0"/>
              <a:t>4/19/2024</a:t>
            </a:fld>
            <a:endParaRPr lang="en-US"/>
          </a:p>
        </p:txBody>
      </p:sp>
      <p:sp>
        <p:nvSpPr>
          <p:cNvPr id="5" name="Footer Placeholder 4">
            <a:extLst>
              <a:ext uri="{FF2B5EF4-FFF2-40B4-BE49-F238E27FC236}">
                <a16:creationId xmlns:a16="http://schemas.microsoft.com/office/drawing/2014/main" id="{17EC09ED-51CB-A740-9847-D598E8FE6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D983A-7D1F-E74C-B861-6D53C0D34037}"/>
              </a:ext>
            </a:extLst>
          </p:cNvPr>
          <p:cNvSpPr>
            <a:spLocks noGrp="1"/>
          </p:cNvSpPr>
          <p:nvPr>
            <p:ph type="sldNum" sz="quarter" idx="12"/>
          </p:nvPr>
        </p:nvSpPr>
        <p:spPr/>
        <p:txBody>
          <a:bodyPr/>
          <a:lstStyle/>
          <a:p>
            <a:fld id="{1C8B7557-4558-C146-8ED3-D138E9160947}" type="slidenum">
              <a:rPr lang="en-US" smtClean="0"/>
              <a:t>‹#›</a:t>
            </a:fld>
            <a:endParaRPr lang="en-US"/>
          </a:p>
        </p:txBody>
      </p:sp>
    </p:spTree>
    <p:extLst>
      <p:ext uri="{BB962C8B-B14F-4D97-AF65-F5344CB8AC3E}">
        <p14:creationId xmlns:p14="http://schemas.microsoft.com/office/powerpoint/2010/main" val="347081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13D4F-7409-A447-8540-E4B700ACF9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8485B-7F93-0645-8022-0F9D1C3D5FA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6E18C7-B947-5B4F-8DDC-211F68896AE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975004-7685-0742-A614-3EE5A43395EC}"/>
              </a:ext>
            </a:extLst>
          </p:cNvPr>
          <p:cNvSpPr>
            <a:spLocks noGrp="1"/>
          </p:cNvSpPr>
          <p:nvPr>
            <p:ph type="dt" sz="half" idx="10"/>
          </p:nvPr>
        </p:nvSpPr>
        <p:spPr/>
        <p:txBody>
          <a:bodyPr/>
          <a:lstStyle/>
          <a:p>
            <a:fld id="{0C0CA48B-CD47-5F4F-8DA7-07918C3A7F8F}" type="datetime1">
              <a:rPr lang="en-US" smtClean="0"/>
              <a:t>4/19/2024</a:t>
            </a:fld>
            <a:endParaRPr lang="en-US"/>
          </a:p>
        </p:txBody>
      </p:sp>
      <p:sp>
        <p:nvSpPr>
          <p:cNvPr id="6" name="Footer Placeholder 5">
            <a:extLst>
              <a:ext uri="{FF2B5EF4-FFF2-40B4-BE49-F238E27FC236}">
                <a16:creationId xmlns:a16="http://schemas.microsoft.com/office/drawing/2014/main" id="{A8A8A8A5-C04F-8B4B-8946-1888E8535A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B2CCB-5F7A-8F4D-B215-50ECF086D221}"/>
              </a:ext>
            </a:extLst>
          </p:cNvPr>
          <p:cNvSpPr>
            <a:spLocks noGrp="1"/>
          </p:cNvSpPr>
          <p:nvPr>
            <p:ph type="sldNum" sz="quarter" idx="12"/>
          </p:nvPr>
        </p:nvSpPr>
        <p:spPr/>
        <p:txBody>
          <a:bodyPr/>
          <a:lstStyle/>
          <a:p>
            <a:fld id="{1C8B7557-4558-C146-8ED3-D138E9160947}" type="slidenum">
              <a:rPr lang="en-US" smtClean="0"/>
              <a:t>‹#›</a:t>
            </a:fld>
            <a:endParaRPr lang="en-US"/>
          </a:p>
        </p:txBody>
      </p:sp>
    </p:spTree>
    <p:extLst>
      <p:ext uri="{BB962C8B-B14F-4D97-AF65-F5344CB8AC3E}">
        <p14:creationId xmlns:p14="http://schemas.microsoft.com/office/powerpoint/2010/main" val="234282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C78A9-20D8-CB49-93E9-E72C71329E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A405DB-5333-D54B-9820-81681A0025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FC4C08-6535-AD49-B9F0-467F4E95C4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AAA852-4EB1-6C48-899D-6134A09FC0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CE28C8-8210-6E47-8A70-1E7AE86FD6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4BBE44-318B-C647-AD66-7FCB4FA83171}"/>
              </a:ext>
            </a:extLst>
          </p:cNvPr>
          <p:cNvSpPr>
            <a:spLocks noGrp="1"/>
          </p:cNvSpPr>
          <p:nvPr>
            <p:ph type="dt" sz="half" idx="10"/>
          </p:nvPr>
        </p:nvSpPr>
        <p:spPr/>
        <p:txBody>
          <a:bodyPr/>
          <a:lstStyle/>
          <a:p>
            <a:fld id="{ADCD9518-875B-1546-A9C7-FD196EEF4977}" type="datetime1">
              <a:rPr lang="en-US" smtClean="0"/>
              <a:t>4/19/2024</a:t>
            </a:fld>
            <a:endParaRPr lang="en-US"/>
          </a:p>
        </p:txBody>
      </p:sp>
      <p:sp>
        <p:nvSpPr>
          <p:cNvPr id="8" name="Footer Placeholder 7">
            <a:extLst>
              <a:ext uri="{FF2B5EF4-FFF2-40B4-BE49-F238E27FC236}">
                <a16:creationId xmlns:a16="http://schemas.microsoft.com/office/drawing/2014/main" id="{04F0B911-B9BC-C44A-80AB-8DF0F9C71A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437BCD-274F-F44D-840F-7F59DB25353B}"/>
              </a:ext>
            </a:extLst>
          </p:cNvPr>
          <p:cNvSpPr>
            <a:spLocks noGrp="1"/>
          </p:cNvSpPr>
          <p:nvPr>
            <p:ph type="sldNum" sz="quarter" idx="12"/>
          </p:nvPr>
        </p:nvSpPr>
        <p:spPr/>
        <p:txBody>
          <a:bodyPr/>
          <a:lstStyle/>
          <a:p>
            <a:fld id="{1C8B7557-4558-C146-8ED3-D138E9160947}" type="slidenum">
              <a:rPr lang="en-US" smtClean="0"/>
              <a:t>‹#›</a:t>
            </a:fld>
            <a:endParaRPr lang="en-US"/>
          </a:p>
        </p:txBody>
      </p:sp>
    </p:spTree>
    <p:extLst>
      <p:ext uri="{BB962C8B-B14F-4D97-AF65-F5344CB8AC3E}">
        <p14:creationId xmlns:p14="http://schemas.microsoft.com/office/powerpoint/2010/main" val="209273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9186-BAF3-984B-B267-F3901F7FE0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1BF3C1-FB48-8945-AD49-1333B6EAD666}"/>
              </a:ext>
            </a:extLst>
          </p:cNvPr>
          <p:cNvSpPr>
            <a:spLocks noGrp="1"/>
          </p:cNvSpPr>
          <p:nvPr>
            <p:ph type="dt" sz="half" idx="10"/>
          </p:nvPr>
        </p:nvSpPr>
        <p:spPr/>
        <p:txBody>
          <a:bodyPr/>
          <a:lstStyle/>
          <a:p>
            <a:fld id="{B794FD85-6639-C142-91AD-B6B1D787C4BF}" type="datetime1">
              <a:rPr lang="en-US" smtClean="0"/>
              <a:t>4/19/2024</a:t>
            </a:fld>
            <a:endParaRPr lang="en-US"/>
          </a:p>
        </p:txBody>
      </p:sp>
      <p:sp>
        <p:nvSpPr>
          <p:cNvPr id="4" name="Footer Placeholder 3">
            <a:extLst>
              <a:ext uri="{FF2B5EF4-FFF2-40B4-BE49-F238E27FC236}">
                <a16:creationId xmlns:a16="http://schemas.microsoft.com/office/drawing/2014/main" id="{CBC38B21-46C1-9D43-A9DA-4F2D1A5714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D6C383-28B6-7F4C-A4B4-457A7208BF8A}"/>
              </a:ext>
            </a:extLst>
          </p:cNvPr>
          <p:cNvSpPr>
            <a:spLocks noGrp="1"/>
          </p:cNvSpPr>
          <p:nvPr>
            <p:ph type="sldNum" sz="quarter" idx="12"/>
          </p:nvPr>
        </p:nvSpPr>
        <p:spPr/>
        <p:txBody>
          <a:bodyPr/>
          <a:lstStyle/>
          <a:p>
            <a:fld id="{1C8B7557-4558-C146-8ED3-D138E9160947}" type="slidenum">
              <a:rPr lang="en-US" smtClean="0"/>
              <a:t>‹#›</a:t>
            </a:fld>
            <a:endParaRPr lang="en-US"/>
          </a:p>
        </p:txBody>
      </p:sp>
    </p:spTree>
    <p:extLst>
      <p:ext uri="{BB962C8B-B14F-4D97-AF65-F5344CB8AC3E}">
        <p14:creationId xmlns:p14="http://schemas.microsoft.com/office/powerpoint/2010/main" val="13830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52CD4-EC97-8C42-8E71-89A0DAD7B32E}"/>
              </a:ext>
            </a:extLst>
          </p:cNvPr>
          <p:cNvSpPr>
            <a:spLocks noGrp="1"/>
          </p:cNvSpPr>
          <p:nvPr>
            <p:ph type="dt" sz="half" idx="10"/>
          </p:nvPr>
        </p:nvSpPr>
        <p:spPr/>
        <p:txBody>
          <a:bodyPr/>
          <a:lstStyle/>
          <a:p>
            <a:fld id="{A1174A2B-F980-BF40-AE62-0D5D2B602AF2}" type="datetime1">
              <a:rPr lang="en-US" smtClean="0"/>
              <a:t>4/19/2024</a:t>
            </a:fld>
            <a:endParaRPr lang="en-US"/>
          </a:p>
        </p:txBody>
      </p:sp>
      <p:sp>
        <p:nvSpPr>
          <p:cNvPr id="3" name="Footer Placeholder 2">
            <a:extLst>
              <a:ext uri="{FF2B5EF4-FFF2-40B4-BE49-F238E27FC236}">
                <a16:creationId xmlns:a16="http://schemas.microsoft.com/office/drawing/2014/main" id="{CD8036D7-6600-0F4B-8B03-DCA1A11A70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CA96CD-F42C-A743-AAA2-24FCBAACCA31}"/>
              </a:ext>
            </a:extLst>
          </p:cNvPr>
          <p:cNvSpPr>
            <a:spLocks noGrp="1"/>
          </p:cNvSpPr>
          <p:nvPr>
            <p:ph type="sldNum" sz="quarter" idx="12"/>
          </p:nvPr>
        </p:nvSpPr>
        <p:spPr/>
        <p:txBody>
          <a:bodyPr/>
          <a:lstStyle/>
          <a:p>
            <a:fld id="{1C8B7557-4558-C146-8ED3-D138E9160947}" type="slidenum">
              <a:rPr lang="en-US" smtClean="0"/>
              <a:t>‹#›</a:t>
            </a:fld>
            <a:endParaRPr lang="en-US"/>
          </a:p>
        </p:txBody>
      </p:sp>
    </p:spTree>
    <p:extLst>
      <p:ext uri="{BB962C8B-B14F-4D97-AF65-F5344CB8AC3E}">
        <p14:creationId xmlns:p14="http://schemas.microsoft.com/office/powerpoint/2010/main" val="194961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745F-3C90-254F-B90E-9A62D33CE7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CF23D3-1C5B-6C4D-B8B5-34E6F1CCF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4F51FD-4A52-4641-BE9B-FFA326F88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8B2816-FF09-DA4E-881F-2EE230F05445}"/>
              </a:ext>
            </a:extLst>
          </p:cNvPr>
          <p:cNvSpPr>
            <a:spLocks noGrp="1"/>
          </p:cNvSpPr>
          <p:nvPr>
            <p:ph type="dt" sz="half" idx="10"/>
          </p:nvPr>
        </p:nvSpPr>
        <p:spPr/>
        <p:txBody>
          <a:bodyPr/>
          <a:lstStyle/>
          <a:p>
            <a:fld id="{371B4E09-11FC-684D-A798-3B4F70082320}" type="datetime1">
              <a:rPr lang="en-US" smtClean="0"/>
              <a:t>4/19/2024</a:t>
            </a:fld>
            <a:endParaRPr lang="en-US"/>
          </a:p>
        </p:txBody>
      </p:sp>
      <p:sp>
        <p:nvSpPr>
          <p:cNvPr id="6" name="Footer Placeholder 5">
            <a:extLst>
              <a:ext uri="{FF2B5EF4-FFF2-40B4-BE49-F238E27FC236}">
                <a16:creationId xmlns:a16="http://schemas.microsoft.com/office/drawing/2014/main" id="{00D4FC4D-2856-B649-8C4A-E21645A6E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E39F6B-512F-1A40-92EB-ED1565B93F04}"/>
              </a:ext>
            </a:extLst>
          </p:cNvPr>
          <p:cNvSpPr>
            <a:spLocks noGrp="1"/>
          </p:cNvSpPr>
          <p:nvPr>
            <p:ph type="sldNum" sz="quarter" idx="12"/>
          </p:nvPr>
        </p:nvSpPr>
        <p:spPr/>
        <p:txBody>
          <a:bodyPr/>
          <a:lstStyle/>
          <a:p>
            <a:fld id="{1C8B7557-4558-C146-8ED3-D138E9160947}" type="slidenum">
              <a:rPr lang="en-US" smtClean="0"/>
              <a:t>‹#›</a:t>
            </a:fld>
            <a:endParaRPr lang="en-US"/>
          </a:p>
        </p:txBody>
      </p:sp>
    </p:spTree>
    <p:extLst>
      <p:ext uri="{BB962C8B-B14F-4D97-AF65-F5344CB8AC3E}">
        <p14:creationId xmlns:p14="http://schemas.microsoft.com/office/powerpoint/2010/main" val="112704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7462B-307E-D548-9B07-F30BBB41C7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0B50EF-4B60-AE44-9CB9-469BA9B03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18C09A-75AD-6747-BA40-D3EA229DC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551E585-F78A-824B-AB25-9724ED8C820F}"/>
              </a:ext>
            </a:extLst>
          </p:cNvPr>
          <p:cNvSpPr>
            <a:spLocks noGrp="1"/>
          </p:cNvSpPr>
          <p:nvPr>
            <p:ph type="dt" sz="half" idx="10"/>
          </p:nvPr>
        </p:nvSpPr>
        <p:spPr/>
        <p:txBody>
          <a:bodyPr/>
          <a:lstStyle/>
          <a:p>
            <a:fld id="{91461E1C-F45F-084B-A282-1D1167F249C0}" type="datetime1">
              <a:rPr lang="en-US" smtClean="0"/>
              <a:t>4/19/2024</a:t>
            </a:fld>
            <a:endParaRPr lang="en-US"/>
          </a:p>
        </p:txBody>
      </p:sp>
      <p:sp>
        <p:nvSpPr>
          <p:cNvPr id="6" name="Footer Placeholder 5">
            <a:extLst>
              <a:ext uri="{FF2B5EF4-FFF2-40B4-BE49-F238E27FC236}">
                <a16:creationId xmlns:a16="http://schemas.microsoft.com/office/drawing/2014/main" id="{21D63CD5-F3C8-FF44-B032-62CCD37E7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EE86B3-E17D-9344-BAA2-40530CDD88B0}"/>
              </a:ext>
            </a:extLst>
          </p:cNvPr>
          <p:cNvSpPr>
            <a:spLocks noGrp="1"/>
          </p:cNvSpPr>
          <p:nvPr>
            <p:ph type="sldNum" sz="quarter" idx="12"/>
          </p:nvPr>
        </p:nvSpPr>
        <p:spPr/>
        <p:txBody>
          <a:bodyPr/>
          <a:lstStyle/>
          <a:p>
            <a:fld id="{1C8B7557-4558-C146-8ED3-D138E9160947}" type="slidenum">
              <a:rPr lang="en-US" smtClean="0"/>
              <a:t>‹#›</a:t>
            </a:fld>
            <a:endParaRPr lang="en-US"/>
          </a:p>
        </p:txBody>
      </p:sp>
    </p:spTree>
    <p:extLst>
      <p:ext uri="{BB962C8B-B14F-4D97-AF65-F5344CB8AC3E}">
        <p14:creationId xmlns:p14="http://schemas.microsoft.com/office/powerpoint/2010/main" val="2412271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385F46-6F43-744C-9F42-FE41CC4AB0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90EA95-4F8F-A14A-946B-0167A5E021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481B7-4597-B347-8AB1-F84A5FCAF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54E759-1DE7-D347-B151-0104F94E941F}" type="datetime1">
              <a:rPr lang="en-US" smtClean="0"/>
              <a:t>4/19/2024</a:t>
            </a:fld>
            <a:endParaRPr lang="en-US"/>
          </a:p>
        </p:txBody>
      </p:sp>
      <p:sp>
        <p:nvSpPr>
          <p:cNvPr id="5" name="Footer Placeholder 4">
            <a:extLst>
              <a:ext uri="{FF2B5EF4-FFF2-40B4-BE49-F238E27FC236}">
                <a16:creationId xmlns:a16="http://schemas.microsoft.com/office/drawing/2014/main" id="{4F960E2E-B149-EB42-9EE7-C9940BB88C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077F4C-0A3F-1948-8AD8-9067BD5B5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B7557-4558-C146-8ED3-D138E9160947}" type="slidenum">
              <a:rPr lang="en-US" smtClean="0"/>
              <a:t>‹#›</a:t>
            </a:fld>
            <a:endParaRPr lang="en-US"/>
          </a:p>
        </p:txBody>
      </p:sp>
      <p:sp>
        <p:nvSpPr>
          <p:cNvPr id="8" name="TextBox 7">
            <a:extLst>
              <a:ext uri="{FF2B5EF4-FFF2-40B4-BE49-F238E27FC236}">
                <a16:creationId xmlns:a16="http://schemas.microsoft.com/office/drawing/2014/main" id="{974AB756-6630-AD29-3810-81F8C2B6FDE4}"/>
              </a:ext>
            </a:extLst>
          </p:cNvPr>
          <p:cNvSpPr txBox="1"/>
          <p:nvPr>
            <p:extLst>
              <p:ext uri="{1162E1C5-73C7-4A58-AE30-91384D911F3F}">
                <p184:classification xmlns:p184="http://schemas.microsoft.com/office/powerpoint/2018/4/main" val="hdr"/>
              </p:ext>
            </p:extLst>
          </p:nvPr>
        </p:nvSpPr>
        <p:spPr>
          <a:xfrm>
            <a:off x="190500" y="190500"/>
            <a:ext cx="449263" cy="152400"/>
          </a:xfrm>
          <a:prstGeom prst="rect">
            <a:avLst/>
          </a:prstGeom>
        </p:spPr>
        <p:txBody>
          <a:bodyPr horzOverflow="overflow" lIns="0" tIns="0" rIns="0" bIns="0">
            <a:spAutoFit/>
          </a:bodyPr>
          <a:lstStyle/>
          <a:p>
            <a:pPr algn="l"/>
            <a:r>
              <a:rPr lang="en-US" sz="1000">
                <a:solidFill>
                  <a:srgbClr val="008000"/>
                </a:solidFill>
                <a:latin typeface="Arial" panose="020B0604020202020204" pitchFamily="34" charset="0"/>
                <a:cs typeface="Arial" panose="020B0604020202020204" pitchFamily="34" charset="0"/>
              </a:rPr>
              <a:t>[Public]</a:t>
            </a:r>
          </a:p>
        </p:txBody>
      </p:sp>
    </p:spTree>
    <p:extLst>
      <p:ext uri="{BB962C8B-B14F-4D97-AF65-F5344CB8AC3E}">
        <p14:creationId xmlns:p14="http://schemas.microsoft.com/office/powerpoint/2010/main" val="1862840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0432FF"/>
          </a:solidFill>
          <a:latin typeface="+mj-lt"/>
          <a:ea typeface="+mj-ea"/>
          <a:cs typeface="+mj-cs"/>
        </a:defRPr>
      </a:lvl1pPr>
    </p:titleStyle>
    <p:bodyStyle>
      <a:lvl1pPr marL="344488" indent="-344488" algn="l" defTabSz="914400" rtl="0" eaLnBrk="1" latinLnBrk="0" hangingPunct="1">
        <a:lnSpc>
          <a:spcPct val="90000"/>
        </a:lnSpc>
        <a:spcBef>
          <a:spcPts val="1000"/>
        </a:spcBef>
        <a:buFont typeface="Arial" panose="020B0604020202020204" pitchFamily="34" charset="0"/>
        <a:buChar char="•"/>
        <a:tabLst/>
        <a:defRPr sz="2800" kern="1200">
          <a:solidFill>
            <a:srgbClr val="0432FF"/>
          </a:solidFill>
          <a:latin typeface="+mn-lt"/>
          <a:ea typeface="+mn-ea"/>
          <a:cs typeface="+mn-cs"/>
        </a:defRPr>
      </a:lvl1pPr>
      <a:lvl2pPr marL="806450" indent="-349250" algn="l" defTabSz="914400" rtl="0" eaLnBrk="1" latinLnBrk="0" hangingPunct="1">
        <a:lnSpc>
          <a:spcPct val="90000"/>
        </a:lnSpc>
        <a:spcBef>
          <a:spcPts val="500"/>
        </a:spcBef>
        <a:buFont typeface="System Font Regular"/>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tif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9.tiff"/></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A10A7-AD66-B848-BC82-027C37F85CF6}"/>
              </a:ext>
            </a:extLst>
          </p:cNvPr>
          <p:cNvSpPr>
            <a:spLocks noGrp="1"/>
          </p:cNvSpPr>
          <p:nvPr>
            <p:ph type="ctrTitle"/>
          </p:nvPr>
        </p:nvSpPr>
        <p:spPr/>
        <p:txBody>
          <a:bodyPr>
            <a:normAutofit/>
          </a:bodyPr>
          <a:lstStyle/>
          <a:p>
            <a:r>
              <a:rPr lang="en-US" sz="4800" dirty="0"/>
              <a:t>S-NIC: Securing NIC-Accelerated Network Functions in the Cloud</a:t>
            </a:r>
          </a:p>
        </p:txBody>
      </p:sp>
      <p:sp>
        <p:nvSpPr>
          <p:cNvPr id="3" name="Subtitle 2">
            <a:extLst>
              <a:ext uri="{FF2B5EF4-FFF2-40B4-BE49-F238E27FC236}">
                <a16:creationId xmlns:a16="http://schemas.microsoft.com/office/drawing/2014/main" id="{D10C6E07-BBFA-B84B-9A0D-35C36C756718}"/>
              </a:ext>
            </a:extLst>
          </p:cNvPr>
          <p:cNvSpPr>
            <a:spLocks noGrp="1"/>
          </p:cNvSpPr>
          <p:nvPr>
            <p:ph type="subTitle" idx="1"/>
          </p:nvPr>
        </p:nvSpPr>
        <p:spPr/>
        <p:txBody>
          <a:bodyPr vert="horz" lIns="91440" tIns="45720" rIns="91440" bIns="45720" rtlCol="0" anchor="t">
            <a:normAutofit/>
          </a:bodyPr>
          <a:lstStyle/>
          <a:p>
            <a:endParaRPr lang="en-US" dirty="0"/>
          </a:p>
          <a:p>
            <a:r>
              <a:rPr lang="en-US" dirty="0">
                <a:solidFill>
                  <a:schemeClr val="tx1"/>
                </a:solidFill>
                <a:latin typeface="Garamond"/>
              </a:rPr>
              <a:t>Yang Zhou, </a:t>
            </a:r>
            <a:r>
              <a:rPr lang="en-US" b="1" dirty="0">
                <a:solidFill>
                  <a:schemeClr val="tx1"/>
                </a:solidFill>
                <a:latin typeface="Garamond"/>
              </a:rPr>
              <a:t>Mark </a:t>
            </a:r>
            <a:r>
              <a:rPr lang="en-US" b="1" dirty="0" err="1">
                <a:solidFill>
                  <a:schemeClr val="tx1"/>
                </a:solidFill>
                <a:latin typeface="Garamond"/>
              </a:rPr>
              <a:t>Wilkening</a:t>
            </a:r>
            <a:r>
              <a:rPr lang="en-US" dirty="0">
                <a:solidFill>
                  <a:schemeClr val="tx1"/>
                </a:solidFill>
                <a:latin typeface="Garamond"/>
              </a:rPr>
              <a:t>, James Mickens, </a:t>
            </a:r>
            <a:r>
              <a:rPr lang="en-US" dirty="0" err="1">
                <a:solidFill>
                  <a:schemeClr val="tx1"/>
                </a:solidFill>
                <a:latin typeface="Garamond"/>
              </a:rPr>
              <a:t>Minlan</a:t>
            </a:r>
            <a:r>
              <a:rPr lang="en-US" dirty="0">
                <a:solidFill>
                  <a:schemeClr val="tx1"/>
                </a:solidFill>
                <a:latin typeface="Garamond"/>
              </a:rPr>
              <a:t> Yu</a:t>
            </a:r>
          </a:p>
          <a:p>
            <a:r>
              <a:rPr lang="en-US" dirty="0">
                <a:solidFill>
                  <a:schemeClr val="tx1"/>
                </a:solidFill>
                <a:latin typeface="Garamond"/>
              </a:rPr>
              <a:t>Harvard University</a:t>
            </a:r>
          </a:p>
        </p:txBody>
      </p:sp>
      <p:sp>
        <p:nvSpPr>
          <p:cNvPr id="5" name="Slide Number Placeholder 4">
            <a:extLst>
              <a:ext uri="{FF2B5EF4-FFF2-40B4-BE49-F238E27FC236}">
                <a16:creationId xmlns:a16="http://schemas.microsoft.com/office/drawing/2014/main" id="{E468C7B7-3F8C-F041-9923-B4F602E5C551}"/>
              </a:ext>
            </a:extLst>
          </p:cNvPr>
          <p:cNvSpPr>
            <a:spLocks noGrp="1"/>
          </p:cNvSpPr>
          <p:nvPr>
            <p:ph type="sldNum" sz="quarter" idx="12"/>
          </p:nvPr>
        </p:nvSpPr>
        <p:spPr/>
        <p:txBody>
          <a:bodyPr/>
          <a:lstStyle/>
          <a:p>
            <a:fld id="{1C8B7557-4558-C146-8ED3-D138E9160947}" type="slidenum">
              <a:rPr lang="en-US" smtClean="0"/>
              <a:t>1</a:t>
            </a:fld>
            <a:endParaRPr lang="en-US"/>
          </a:p>
        </p:txBody>
      </p:sp>
    </p:spTree>
    <p:extLst>
      <p:ext uri="{BB962C8B-B14F-4D97-AF65-F5344CB8AC3E}">
        <p14:creationId xmlns:p14="http://schemas.microsoft.com/office/powerpoint/2010/main" val="27369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0B6D-51D3-C64A-8CD9-B6F6B068A8F6}"/>
              </a:ext>
            </a:extLst>
          </p:cNvPr>
          <p:cNvSpPr>
            <a:spLocks noGrp="1"/>
          </p:cNvSpPr>
          <p:nvPr>
            <p:ph type="title"/>
          </p:nvPr>
        </p:nvSpPr>
        <p:spPr/>
        <p:txBody>
          <a:bodyPr/>
          <a:lstStyle/>
          <a:p>
            <a:r>
              <a:rPr lang="en-US" dirty="0"/>
              <a:t>S-NIC: Key Designs</a:t>
            </a:r>
          </a:p>
        </p:txBody>
      </p:sp>
      <p:sp>
        <p:nvSpPr>
          <p:cNvPr id="5" name="Slide Number Placeholder 4">
            <a:extLst>
              <a:ext uri="{FF2B5EF4-FFF2-40B4-BE49-F238E27FC236}">
                <a16:creationId xmlns:a16="http://schemas.microsoft.com/office/drawing/2014/main" id="{606F7948-E512-8B42-8781-729351BFE887}"/>
              </a:ext>
            </a:extLst>
          </p:cNvPr>
          <p:cNvSpPr>
            <a:spLocks noGrp="1"/>
          </p:cNvSpPr>
          <p:nvPr>
            <p:ph type="sldNum" sz="quarter" idx="12"/>
          </p:nvPr>
        </p:nvSpPr>
        <p:spPr/>
        <p:txBody>
          <a:bodyPr/>
          <a:lstStyle/>
          <a:p>
            <a:fld id="{1C8B7557-4558-C146-8ED3-D138E9160947}" type="slidenum">
              <a:rPr lang="en-US" smtClean="0"/>
              <a:t>10</a:t>
            </a:fld>
            <a:endParaRPr lang="en-US"/>
          </a:p>
        </p:txBody>
      </p:sp>
      <p:sp>
        <p:nvSpPr>
          <p:cNvPr id="10" name="Content Placeholder 2">
            <a:extLst>
              <a:ext uri="{FF2B5EF4-FFF2-40B4-BE49-F238E27FC236}">
                <a16:creationId xmlns:a16="http://schemas.microsoft.com/office/drawing/2014/main" id="{C4550C08-6037-4C41-B0AA-7E8904DB88B7}"/>
              </a:ext>
            </a:extLst>
          </p:cNvPr>
          <p:cNvSpPr>
            <a:spLocks noGrp="1"/>
          </p:cNvSpPr>
          <p:nvPr>
            <p:ph idx="1"/>
          </p:nvPr>
        </p:nvSpPr>
        <p:spPr>
          <a:xfrm>
            <a:off x="7595762" y="2488406"/>
            <a:ext cx="4857751" cy="3070225"/>
          </a:xfrm>
        </p:spPr>
        <p:txBody>
          <a:bodyPr/>
          <a:lstStyle/>
          <a:p>
            <a:r>
              <a:rPr lang="en-US" dirty="0"/>
              <a:t>Single-owner RAM Semantics</a:t>
            </a:r>
          </a:p>
          <a:p>
            <a:r>
              <a:rPr lang="en-US" dirty="0"/>
              <a:t>Bus Arbitration</a:t>
            </a:r>
          </a:p>
          <a:p>
            <a:r>
              <a:rPr lang="en-US" dirty="0"/>
              <a:t>Accelerator Virtualization</a:t>
            </a:r>
          </a:p>
          <a:p>
            <a:r>
              <a:rPr lang="en-US" dirty="0"/>
              <a:t>Packet IO Virtualization</a:t>
            </a:r>
          </a:p>
          <a:p>
            <a:endParaRPr lang="en-US" dirty="0"/>
          </a:p>
        </p:txBody>
      </p:sp>
      <p:pic>
        <p:nvPicPr>
          <p:cNvPr id="6" name="Picture 5">
            <a:extLst>
              <a:ext uri="{FF2B5EF4-FFF2-40B4-BE49-F238E27FC236}">
                <a16:creationId xmlns:a16="http://schemas.microsoft.com/office/drawing/2014/main" id="{8981AC4F-1E6D-EA48-869A-5477E7A2DCC7}"/>
              </a:ext>
            </a:extLst>
          </p:cNvPr>
          <p:cNvPicPr>
            <a:picLocks noChangeAspect="1"/>
          </p:cNvPicPr>
          <p:nvPr/>
        </p:nvPicPr>
        <p:blipFill>
          <a:blip r:embed="rId3"/>
          <a:stretch>
            <a:fillRect/>
          </a:stretch>
        </p:blipFill>
        <p:spPr>
          <a:xfrm>
            <a:off x="996246" y="1946993"/>
            <a:ext cx="6314271" cy="4178808"/>
          </a:xfrm>
          <a:prstGeom prst="rect">
            <a:avLst/>
          </a:prstGeom>
        </p:spPr>
      </p:pic>
    </p:spTree>
    <p:extLst>
      <p:ext uri="{BB962C8B-B14F-4D97-AF65-F5344CB8AC3E}">
        <p14:creationId xmlns:p14="http://schemas.microsoft.com/office/powerpoint/2010/main" val="217155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0B6D-51D3-C64A-8CD9-B6F6B068A8F6}"/>
              </a:ext>
            </a:extLst>
          </p:cNvPr>
          <p:cNvSpPr>
            <a:spLocks noGrp="1"/>
          </p:cNvSpPr>
          <p:nvPr>
            <p:ph type="title"/>
          </p:nvPr>
        </p:nvSpPr>
        <p:spPr/>
        <p:txBody>
          <a:bodyPr/>
          <a:lstStyle/>
          <a:p>
            <a:r>
              <a:rPr lang="en-US" dirty="0"/>
              <a:t>S-NIC: Key Designs</a:t>
            </a:r>
          </a:p>
        </p:txBody>
      </p:sp>
      <p:sp>
        <p:nvSpPr>
          <p:cNvPr id="5" name="Slide Number Placeholder 4">
            <a:extLst>
              <a:ext uri="{FF2B5EF4-FFF2-40B4-BE49-F238E27FC236}">
                <a16:creationId xmlns:a16="http://schemas.microsoft.com/office/drawing/2014/main" id="{606F7948-E512-8B42-8781-729351BFE887}"/>
              </a:ext>
            </a:extLst>
          </p:cNvPr>
          <p:cNvSpPr>
            <a:spLocks noGrp="1"/>
          </p:cNvSpPr>
          <p:nvPr>
            <p:ph type="sldNum" sz="quarter" idx="12"/>
          </p:nvPr>
        </p:nvSpPr>
        <p:spPr/>
        <p:txBody>
          <a:bodyPr/>
          <a:lstStyle/>
          <a:p>
            <a:fld id="{1C8B7557-4558-C146-8ED3-D138E9160947}" type="slidenum">
              <a:rPr lang="en-US" smtClean="0"/>
              <a:t>11</a:t>
            </a:fld>
            <a:endParaRPr lang="en-US"/>
          </a:p>
        </p:txBody>
      </p:sp>
      <p:sp>
        <p:nvSpPr>
          <p:cNvPr id="10" name="Content Placeholder 2">
            <a:extLst>
              <a:ext uri="{FF2B5EF4-FFF2-40B4-BE49-F238E27FC236}">
                <a16:creationId xmlns:a16="http://schemas.microsoft.com/office/drawing/2014/main" id="{C4550C08-6037-4C41-B0AA-7E8904DB88B7}"/>
              </a:ext>
            </a:extLst>
          </p:cNvPr>
          <p:cNvSpPr>
            <a:spLocks noGrp="1"/>
          </p:cNvSpPr>
          <p:nvPr>
            <p:ph idx="1"/>
          </p:nvPr>
        </p:nvSpPr>
        <p:spPr>
          <a:xfrm>
            <a:off x="7595762" y="2488406"/>
            <a:ext cx="4857751" cy="3070225"/>
          </a:xfrm>
        </p:spPr>
        <p:txBody>
          <a:bodyPr/>
          <a:lstStyle/>
          <a:p>
            <a:r>
              <a:rPr lang="en-US" dirty="0">
                <a:solidFill>
                  <a:srgbClr val="0432FF"/>
                </a:solidFill>
              </a:rPr>
              <a:t>Single-owner RAM Semantics</a:t>
            </a:r>
            <a:endParaRPr lang="en-US" dirty="0">
              <a:solidFill>
                <a:schemeClr val="tx1">
                  <a:lumMod val="50000"/>
                  <a:lumOff val="50000"/>
                </a:schemeClr>
              </a:solidFill>
            </a:endParaRPr>
          </a:p>
          <a:p>
            <a:r>
              <a:rPr lang="en-US" dirty="0">
                <a:solidFill>
                  <a:schemeClr val="tx1">
                    <a:lumMod val="50000"/>
                    <a:lumOff val="50000"/>
                  </a:schemeClr>
                </a:solidFill>
              </a:rPr>
              <a:t>Bus Arbitration</a:t>
            </a:r>
          </a:p>
          <a:p>
            <a:r>
              <a:rPr lang="en-US" dirty="0">
                <a:solidFill>
                  <a:schemeClr val="tx1">
                    <a:lumMod val="50000"/>
                    <a:lumOff val="50000"/>
                  </a:schemeClr>
                </a:solidFill>
              </a:rPr>
              <a:t>Accelerator Virtualization</a:t>
            </a:r>
          </a:p>
          <a:p>
            <a:r>
              <a:rPr lang="en-US" dirty="0">
                <a:solidFill>
                  <a:schemeClr val="tx1">
                    <a:lumMod val="50000"/>
                    <a:lumOff val="50000"/>
                  </a:schemeClr>
                </a:solidFill>
              </a:rPr>
              <a:t>Packet IO Virtualization</a:t>
            </a:r>
          </a:p>
          <a:p>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id="{8981AC4F-1E6D-EA48-869A-5477E7A2DCC7}"/>
              </a:ext>
            </a:extLst>
          </p:cNvPr>
          <p:cNvPicPr>
            <a:picLocks noChangeAspect="1"/>
          </p:cNvPicPr>
          <p:nvPr/>
        </p:nvPicPr>
        <p:blipFill>
          <a:blip r:embed="rId3"/>
          <a:stretch>
            <a:fillRect/>
          </a:stretch>
        </p:blipFill>
        <p:spPr>
          <a:xfrm>
            <a:off x="996246" y="1946993"/>
            <a:ext cx="6314271" cy="4178808"/>
          </a:xfrm>
          <a:prstGeom prst="rect">
            <a:avLst/>
          </a:prstGeom>
        </p:spPr>
      </p:pic>
      <p:sp>
        <p:nvSpPr>
          <p:cNvPr id="7" name="Rounded Rectangle 6">
            <a:extLst>
              <a:ext uri="{FF2B5EF4-FFF2-40B4-BE49-F238E27FC236}">
                <a16:creationId xmlns:a16="http://schemas.microsoft.com/office/drawing/2014/main" id="{8782ABE4-068E-4A40-A24C-96257BF97977}"/>
              </a:ext>
            </a:extLst>
          </p:cNvPr>
          <p:cNvSpPr/>
          <p:nvPr/>
        </p:nvSpPr>
        <p:spPr>
          <a:xfrm>
            <a:off x="1079292" y="5167996"/>
            <a:ext cx="4557010" cy="1082902"/>
          </a:xfrm>
          <a:prstGeom prst="roundRect">
            <a:avLst/>
          </a:prstGeom>
          <a:no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1E00"/>
              </a:solidFill>
            </a:endParaRPr>
          </a:p>
        </p:txBody>
      </p:sp>
    </p:spTree>
    <p:extLst>
      <p:ext uri="{BB962C8B-B14F-4D97-AF65-F5344CB8AC3E}">
        <p14:creationId xmlns:p14="http://schemas.microsoft.com/office/powerpoint/2010/main" val="369851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902B-FBFA-F74B-89B5-743FD226E3BD}"/>
              </a:ext>
            </a:extLst>
          </p:cNvPr>
          <p:cNvSpPr>
            <a:spLocks noGrp="1"/>
          </p:cNvSpPr>
          <p:nvPr>
            <p:ph type="title"/>
          </p:nvPr>
        </p:nvSpPr>
        <p:spPr/>
        <p:txBody>
          <a:bodyPr/>
          <a:lstStyle/>
          <a:p>
            <a:r>
              <a:rPr lang="en-US">
                <a:solidFill>
                  <a:srgbClr val="0052FF"/>
                </a:solidFill>
              </a:rPr>
              <a:t>Design: </a:t>
            </a:r>
            <a:r>
              <a:rPr lang="en-US"/>
              <a:t>Single-Owner RAM Semantics</a:t>
            </a:r>
          </a:p>
        </p:txBody>
      </p:sp>
      <p:sp>
        <p:nvSpPr>
          <p:cNvPr id="3" name="Content Placeholder 2">
            <a:extLst>
              <a:ext uri="{FF2B5EF4-FFF2-40B4-BE49-F238E27FC236}">
                <a16:creationId xmlns:a16="http://schemas.microsoft.com/office/drawing/2014/main" id="{B5A2813C-17FE-BC4C-9799-40F949519369}"/>
              </a:ext>
            </a:extLst>
          </p:cNvPr>
          <p:cNvSpPr>
            <a:spLocks noGrp="1"/>
          </p:cNvSpPr>
          <p:nvPr>
            <p:ph idx="1"/>
          </p:nvPr>
        </p:nvSpPr>
        <p:spPr>
          <a:xfrm>
            <a:off x="838200" y="1825626"/>
            <a:ext cx="10515600" cy="1743326"/>
          </a:xfrm>
        </p:spPr>
        <p:txBody>
          <a:bodyPr vert="horz" lIns="91440" tIns="45720" rIns="91440" bIns="45720" rtlCol="0" anchor="t">
            <a:normAutofit/>
          </a:bodyPr>
          <a:lstStyle/>
          <a:p>
            <a:r>
              <a:rPr lang="en-US" dirty="0"/>
              <a:t>Goals: </a:t>
            </a:r>
          </a:p>
          <a:p>
            <a:pPr lvl="1"/>
            <a:r>
              <a:rPr lang="en-US" dirty="0"/>
              <a:t>Prevent NFs from accessing other NF’s memory. </a:t>
            </a:r>
          </a:p>
          <a:p>
            <a:pPr lvl="1"/>
            <a:r>
              <a:rPr lang="en-US" dirty="0"/>
              <a:t>Prevent OS from accessing arbitrary memory.</a:t>
            </a:r>
          </a:p>
          <a:p>
            <a:pPr lvl="1"/>
            <a:r>
              <a:rPr lang="en-US" dirty="0">
                <a:latin typeface="Garamond"/>
              </a:rPr>
              <a:t>Prevent side channels in cache. </a:t>
            </a:r>
            <a:endParaRPr lang="en-US" dirty="0"/>
          </a:p>
          <a:p>
            <a:pPr lvl="1"/>
            <a:endParaRPr lang="en-US" dirty="0"/>
          </a:p>
          <a:p>
            <a:pPr lvl="1"/>
            <a:endParaRPr lang="en-US" dirty="0"/>
          </a:p>
        </p:txBody>
      </p:sp>
      <p:sp>
        <p:nvSpPr>
          <p:cNvPr id="5" name="Slide Number Placeholder 4">
            <a:extLst>
              <a:ext uri="{FF2B5EF4-FFF2-40B4-BE49-F238E27FC236}">
                <a16:creationId xmlns:a16="http://schemas.microsoft.com/office/drawing/2014/main" id="{0036AE7F-0387-CA40-BB30-3F3756508883}"/>
              </a:ext>
            </a:extLst>
          </p:cNvPr>
          <p:cNvSpPr>
            <a:spLocks noGrp="1"/>
          </p:cNvSpPr>
          <p:nvPr>
            <p:ph type="sldNum" sz="quarter" idx="12"/>
          </p:nvPr>
        </p:nvSpPr>
        <p:spPr/>
        <p:txBody>
          <a:bodyPr/>
          <a:lstStyle/>
          <a:p>
            <a:fld id="{1C8B7557-4558-C146-8ED3-D138E9160947}" type="slidenum">
              <a:rPr lang="en-US" smtClean="0"/>
              <a:t>12</a:t>
            </a:fld>
            <a:endParaRPr lang="en-US"/>
          </a:p>
        </p:txBody>
      </p:sp>
      <p:sp>
        <p:nvSpPr>
          <p:cNvPr id="4" name="Rectangle 3">
            <a:extLst>
              <a:ext uri="{FF2B5EF4-FFF2-40B4-BE49-F238E27FC236}">
                <a16:creationId xmlns:a16="http://schemas.microsoft.com/office/drawing/2014/main" id="{17A55C98-F121-544A-B185-7F8F8B130F58}"/>
              </a:ext>
            </a:extLst>
          </p:cNvPr>
          <p:cNvSpPr/>
          <p:nvPr/>
        </p:nvSpPr>
        <p:spPr>
          <a:xfrm>
            <a:off x="838200" y="4044326"/>
            <a:ext cx="10249829" cy="1323696"/>
          </a:xfrm>
          <a:prstGeom prst="rect">
            <a:avLst/>
          </a:prstGeom>
        </p:spPr>
        <p:txBody>
          <a:bodyPr wrap="square">
            <a:spAutoFit/>
          </a:bodyPr>
          <a:lstStyle/>
          <a:p>
            <a:pPr lvl="0">
              <a:lnSpc>
                <a:spcPct val="90000"/>
              </a:lnSpc>
              <a:spcBef>
                <a:spcPts val="1000"/>
              </a:spcBef>
            </a:pPr>
            <a:r>
              <a:rPr lang="en-US" sz="2800">
                <a:solidFill>
                  <a:srgbClr val="0432FF"/>
                </a:solidFill>
                <a:latin typeface="Garamond" panose="02020404030301010803" pitchFamily="18" charset="0"/>
              </a:rPr>
              <a:t>Solution – single-owner RAM semantics</a:t>
            </a:r>
          </a:p>
          <a:p>
            <a:pPr marL="574675" lvl="1" indent="-346075">
              <a:lnSpc>
                <a:spcPct val="90000"/>
              </a:lnSpc>
              <a:spcBef>
                <a:spcPts val="500"/>
              </a:spcBef>
              <a:buFont typeface="System Font Regular"/>
              <a:buChar char="−"/>
            </a:pPr>
            <a:r>
              <a:rPr lang="en-US" sz="2800">
                <a:latin typeface="Garamond" panose="02020404030301010803" pitchFamily="18" charset="0"/>
              </a:rPr>
              <a:t>A RAM region exclusively belongs to either a </a:t>
            </a:r>
            <a:r>
              <a:rPr lang="en-US" sz="2800" b="1">
                <a:latin typeface="Garamond" panose="02020404030301010803" pitchFamily="18" charset="0"/>
              </a:rPr>
              <a:t>running</a:t>
            </a:r>
            <a:r>
              <a:rPr lang="en-US" sz="2800">
                <a:latin typeface="Garamond" panose="02020404030301010803" pitchFamily="18" charset="0"/>
              </a:rPr>
              <a:t> network function, or to the management OS. </a:t>
            </a:r>
          </a:p>
        </p:txBody>
      </p:sp>
    </p:spTree>
    <p:extLst>
      <p:ext uri="{BB962C8B-B14F-4D97-AF65-F5344CB8AC3E}">
        <p14:creationId xmlns:p14="http://schemas.microsoft.com/office/powerpoint/2010/main" val="359051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DF82F-9F6E-5C49-AD94-E82223DA4157}"/>
              </a:ext>
            </a:extLst>
          </p:cNvPr>
          <p:cNvSpPr>
            <a:spLocks noGrp="1"/>
          </p:cNvSpPr>
          <p:nvPr>
            <p:ph type="title"/>
          </p:nvPr>
        </p:nvSpPr>
        <p:spPr>
          <a:xfrm>
            <a:off x="838200" y="365125"/>
            <a:ext cx="11017102" cy="1325563"/>
          </a:xfrm>
        </p:spPr>
        <p:txBody>
          <a:bodyPr/>
          <a:lstStyle/>
          <a:p>
            <a:r>
              <a:rPr lang="en-US" dirty="0"/>
              <a:t>Preventing OS from modifying Translations</a:t>
            </a:r>
          </a:p>
        </p:txBody>
      </p:sp>
      <p:sp>
        <p:nvSpPr>
          <p:cNvPr id="3" name="Content Placeholder 2">
            <a:extLst>
              <a:ext uri="{FF2B5EF4-FFF2-40B4-BE49-F238E27FC236}">
                <a16:creationId xmlns:a16="http://schemas.microsoft.com/office/drawing/2014/main" id="{9CB2000D-7600-8446-B7E9-F16B452FE6F2}"/>
              </a:ext>
            </a:extLst>
          </p:cNvPr>
          <p:cNvSpPr>
            <a:spLocks noGrp="1"/>
          </p:cNvSpPr>
          <p:nvPr>
            <p:ph idx="1"/>
          </p:nvPr>
        </p:nvSpPr>
        <p:spPr>
          <a:xfrm>
            <a:off x="838199" y="1825625"/>
            <a:ext cx="10761921" cy="1803400"/>
          </a:xfrm>
        </p:spPr>
        <p:txBody>
          <a:bodyPr>
            <a:normAutofit/>
          </a:bodyPr>
          <a:lstStyle/>
          <a:p>
            <a:r>
              <a:rPr lang="en-US" dirty="0">
                <a:solidFill>
                  <a:srgbClr val="0052FF"/>
                </a:solidFill>
              </a:rPr>
              <a:t>No (</a:t>
            </a:r>
            <a:r>
              <a:rPr lang="en-US" dirty="0" err="1">
                <a:solidFill>
                  <a:srgbClr val="0052FF"/>
                </a:solidFill>
              </a:rPr>
              <a:t>modifyable</a:t>
            </a:r>
            <a:r>
              <a:rPr lang="en-US" dirty="0">
                <a:solidFill>
                  <a:srgbClr val="0052FF"/>
                </a:solidFill>
              </a:rPr>
              <a:t>) page table </a:t>
            </a:r>
            <a:r>
              <a:rPr lang="en-US" dirty="0"/>
              <a:t>for programmable cores.</a:t>
            </a:r>
          </a:p>
          <a:p>
            <a:pPr lvl="1"/>
            <a:r>
              <a:rPr lang="en-US" dirty="0"/>
              <a:t>Preventing NFs and OS from manipulating the mapping. </a:t>
            </a:r>
          </a:p>
          <a:p>
            <a:pPr lvl="1"/>
            <a:r>
              <a:rPr lang="en-US" dirty="0"/>
              <a:t>As the cost of constraining the memory an NF can use. </a:t>
            </a:r>
          </a:p>
          <a:p>
            <a:pPr lvl="1"/>
            <a:r>
              <a:rPr lang="en-US" dirty="0"/>
              <a:t>NF profiling shows: common NFs require &lt; 70MB memory</a:t>
            </a:r>
          </a:p>
          <a:p>
            <a:endParaRPr lang="en-US" dirty="0"/>
          </a:p>
        </p:txBody>
      </p:sp>
      <p:sp>
        <p:nvSpPr>
          <p:cNvPr id="4" name="Slide Number Placeholder 3">
            <a:extLst>
              <a:ext uri="{FF2B5EF4-FFF2-40B4-BE49-F238E27FC236}">
                <a16:creationId xmlns:a16="http://schemas.microsoft.com/office/drawing/2014/main" id="{DB6DC543-3C2B-6746-83CC-3779E1573FF1}"/>
              </a:ext>
            </a:extLst>
          </p:cNvPr>
          <p:cNvSpPr>
            <a:spLocks noGrp="1"/>
          </p:cNvSpPr>
          <p:nvPr>
            <p:ph type="sldNum" sz="quarter" idx="12"/>
          </p:nvPr>
        </p:nvSpPr>
        <p:spPr/>
        <p:txBody>
          <a:bodyPr/>
          <a:lstStyle/>
          <a:p>
            <a:fld id="{1C8B7557-4558-C146-8ED3-D138E9160947}" type="slidenum">
              <a:rPr lang="en-US" smtClean="0"/>
              <a:t>13</a:t>
            </a:fld>
            <a:endParaRPr lang="en-US"/>
          </a:p>
        </p:txBody>
      </p:sp>
      <p:sp>
        <p:nvSpPr>
          <p:cNvPr id="5" name="Rectangle 4">
            <a:extLst>
              <a:ext uri="{FF2B5EF4-FFF2-40B4-BE49-F238E27FC236}">
                <a16:creationId xmlns:a16="http://schemas.microsoft.com/office/drawing/2014/main" id="{06E02F52-491D-914A-A999-5D63630963A8}"/>
              </a:ext>
            </a:extLst>
          </p:cNvPr>
          <p:cNvSpPr/>
          <p:nvPr/>
        </p:nvSpPr>
        <p:spPr>
          <a:xfrm>
            <a:off x="838199" y="3629025"/>
            <a:ext cx="10761921" cy="1276440"/>
          </a:xfrm>
          <a:prstGeom prst="rect">
            <a:avLst/>
          </a:prstGeom>
        </p:spPr>
        <p:txBody>
          <a:bodyPr wrap="square">
            <a:spAutoFit/>
          </a:bodyPr>
          <a:lstStyle/>
          <a:p>
            <a:pPr lvl="0">
              <a:lnSpc>
                <a:spcPct val="90000"/>
              </a:lnSpc>
              <a:spcBef>
                <a:spcPts val="1000"/>
              </a:spcBef>
            </a:pPr>
            <a:r>
              <a:rPr lang="en-US" sz="2800" err="1">
                <a:solidFill>
                  <a:srgbClr val="0432FF"/>
                </a:solidFill>
                <a:latin typeface="Garamond" panose="02020404030301010803" pitchFamily="18" charset="0"/>
              </a:rPr>
              <a:t>nf_launch</a:t>
            </a:r>
            <a:r>
              <a:rPr lang="en-US" sz="2800">
                <a:solidFill>
                  <a:srgbClr val="0432FF"/>
                </a:solidFill>
                <a:latin typeface="Garamond" panose="02020404030301010803" pitchFamily="18" charset="0"/>
              </a:rPr>
              <a:t> installs TLBs with memory mapping on each programmable core. </a:t>
            </a:r>
          </a:p>
          <a:p>
            <a:pPr marL="574675" lvl="1" indent="-346075">
              <a:lnSpc>
                <a:spcPct val="90000"/>
              </a:lnSpc>
              <a:spcBef>
                <a:spcPts val="500"/>
              </a:spcBef>
              <a:buFont typeface="System Font Regular"/>
              <a:buChar char="−"/>
            </a:pPr>
            <a:r>
              <a:rPr lang="en-US" sz="2400">
                <a:solidFill>
                  <a:prstClr val="black"/>
                </a:solidFill>
                <a:latin typeface="Garamond" panose="02020404030301010803" pitchFamily="18" charset="0"/>
              </a:rPr>
              <a:t>Once </a:t>
            </a:r>
            <a:r>
              <a:rPr lang="en-US" sz="2400" err="1">
                <a:solidFill>
                  <a:prstClr val="black"/>
                </a:solidFill>
                <a:latin typeface="Garamond" panose="02020404030301010803" pitchFamily="18" charset="0"/>
              </a:rPr>
              <a:t>nf_launch</a:t>
            </a:r>
            <a:r>
              <a:rPr lang="en-US" sz="2400">
                <a:solidFill>
                  <a:prstClr val="black"/>
                </a:solidFill>
                <a:latin typeface="Garamond" panose="02020404030301010803" pitchFamily="18" charset="0"/>
              </a:rPr>
              <a:t> completes, the hardware sets the TLBs to read-only</a:t>
            </a:r>
          </a:p>
          <a:p>
            <a:pPr marL="574675" lvl="1" indent="-346075">
              <a:lnSpc>
                <a:spcPct val="90000"/>
              </a:lnSpc>
              <a:spcBef>
                <a:spcPts val="500"/>
              </a:spcBef>
              <a:buFont typeface="System Font Regular"/>
              <a:buChar char="−"/>
            </a:pPr>
            <a:r>
              <a:rPr lang="en-US" sz="2400">
                <a:solidFill>
                  <a:prstClr val="black"/>
                </a:solidFill>
                <a:latin typeface="Garamond" panose="02020404030301010803" pitchFamily="18" charset="0"/>
              </a:rPr>
              <a:t>Common NFs require &lt; 40 TLB entries (2MB page)</a:t>
            </a:r>
          </a:p>
        </p:txBody>
      </p:sp>
      <p:grpSp>
        <p:nvGrpSpPr>
          <p:cNvPr id="8" name="Group 7">
            <a:extLst>
              <a:ext uri="{FF2B5EF4-FFF2-40B4-BE49-F238E27FC236}">
                <a16:creationId xmlns:a16="http://schemas.microsoft.com/office/drawing/2014/main" id="{CED86550-1674-5B4F-9611-C1F8B6A6811A}"/>
              </a:ext>
            </a:extLst>
          </p:cNvPr>
          <p:cNvGrpSpPr/>
          <p:nvPr/>
        </p:nvGrpSpPr>
        <p:grpSpPr>
          <a:xfrm>
            <a:off x="1846729" y="6162305"/>
            <a:ext cx="8498542" cy="422626"/>
            <a:chOff x="1196788" y="5150529"/>
            <a:chExt cx="8498542" cy="566683"/>
          </a:xfrm>
        </p:grpSpPr>
        <p:sp>
          <p:nvSpPr>
            <p:cNvPr id="9" name="Rectangle 8">
              <a:extLst>
                <a:ext uri="{FF2B5EF4-FFF2-40B4-BE49-F238E27FC236}">
                  <a16:creationId xmlns:a16="http://schemas.microsoft.com/office/drawing/2014/main" id="{D28BD810-CF43-3C44-ACAB-997226229829}"/>
                </a:ext>
              </a:extLst>
            </p:cNvPr>
            <p:cNvSpPr/>
            <p:nvPr/>
          </p:nvSpPr>
          <p:spPr>
            <a:xfrm>
              <a:off x="1196788" y="5152647"/>
              <a:ext cx="8498542" cy="5645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0" name="Rectangle 9">
              <a:extLst>
                <a:ext uri="{FF2B5EF4-FFF2-40B4-BE49-F238E27FC236}">
                  <a16:creationId xmlns:a16="http://schemas.microsoft.com/office/drawing/2014/main" id="{C30B793E-190C-CB4C-99FA-1E9A33D42E0F}"/>
                </a:ext>
              </a:extLst>
            </p:cNvPr>
            <p:cNvSpPr/>
            <p:nvPr/>
          </p:nvSpPr>
          <p:spPr>
            <a:xfrm>
              <a:off x="1196789" y="5150529"/>
              <a:ext cx="1203826" cy="566683"/>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C1C61CFE-FF70-1B43-9BAB-6E9CEE536C20}"/>
                </a:ext>
              </a:extLst>
            </p:cNvPr>
            <p:cNvSpPr/>
            <p:nvPr/>
          </p:nvSpPr>
          <p:spPr>
            <a:xfrm>
              <a:off x="3133382" y="5150529"/>
              <a:ext cx="1387369" cy="566683"/>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3439D744-0E09-7F46-94EB-05CCCFAA4605}"/>
              </a:ext>
            </a:extLst>
          </p:cNvPr>
          <p:cNvGrpSpPr/>
          <p:nvPr/>
        </p:nvGrpSpPr>
        <p:grpSpPr>
          <a:xfrm>
            <a:off x="2864713" y="5216136"/>
            <a:ext cx="6462569" cy="472816"/>
            <a:chOff x="3036269" y="4614491"/>
            <a:chExt cx="6462569" cy="472816"/>
          </a:xfrm>
        </p:grpSpPr>
        <p:grpSp>
          <p:nvGrpSpPr>
            <p:cNvPr id="13" name="Group 12">
              <a:extLst>
                <a:ext uri="{FF2B5EF4-FFF2-40B4-BE49-F238E27FC236}">
                  <a16:creationId xmlns:a16="http://schemas.microsoft.com/office/drawing/2014/main" id="{AC187E19-3FF3-7246-89BE-08A4753295BE}"/>
                </a:ext>
              </a:extLst>
            </p:cNvPr>
            <p:cNvGrpSpPr/>
            <p:nvPr/>
          </p:nvGrpSpPr>
          <p:grpSpPr>
            <a:xfrm>
              <a:off x="3036269" y="4616117"/>
              <a:ext cx="3176581" cy="471190"/>
              <a:chOff x="2512124" y="6117062"/>
              <a:chExt cx="3176581" cy="471190"/>
            </a:xfrm>
          </p:grpSpPr>
          <p:grpSp>
            <p:nvGrpSpPr>
              <p:cNvPr id="16" name="Group 15">
                <a:extLst>
                  <a:ext uri="{FF2B5EF4-FFF2-40B4-BE49-F238E27FC236}">
                    <a16:creationId xmlns:a16="http://schemas.microsoft.com/office/drawing/2014/main" id="{064652FF-4E6A-504E-83DE-96F1735121EA}"/>
                  </a:ext>
                </a:extLst>
              </p:cNvPr>
              <p:cNvGrpSpPr/>
              <p:nvPr/>
            </p:nvGrpSpPr>
            <p:grpSpPr>
              <a:xfrm>
                <a:off x="2512124" y="6126587"/>
                <a:ext cx="1469266" cy="461665"/>
                <a:chOff x="2400614" y="6126587"/>
                <a:chExt cx="1469266" cy="461665"/>
              </a:xfrm>
            </p:grpSpPr>
            <p:sp>
              <p:nvSpPr>
                <p:cNvPr id="20" name="Rectangle 19">
                  <a:extLst>
                    <a:ext uri="{FF2B5EF4-FFF2-40B4-BE49-F238E27FC236}">
                      <a16:creationId xmlns:a16="http://schemas.microsoft.com/office/drawing/2014/main" id="{99246BF3-CD18-A743-B63C-20F489575116}"/>
                    </a:ext>
                  </a:extLst>
                </p:cNvPr>
                <p:cNvSpPr/>
                <p:nvPr/>
              </p:nvSpPr>
              <p:spPr>
                <a:xfrm>
                  <a:off x="2400614" y="6200775"/>
                  <a:ext cx="669994" cy="333375"/>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45971A33-F3B7-E24D-B973-C12E82364FFB}"/>
                    </a:ext>
                  </a:extLst>
                </p:cNvPr>
                <p:cNvSpPr txBox="1"/>
                <p:nvPr/>
              </p:nvSpPr>
              <p:spPr>
                <a:xfrm>
                  <a:off x="3070608" y="6126587"/>
                  <a:ext cx="799272" cy="461665"/>
                </a:xfrm>
                <a:prstGeom prst="rect">
                  <a:avLst/>
                </a:prstGeom>
                <a:noFill/>
                <a:ln w="19050">
                  <a:noFill/>
                </a:ln>
              </p:spPr>
              <p:txBody>
                <a:bodyPr wrap="square" rtlCol="0">
                  <a:spAutoFit/>
                </a:bodyPr>
                <a:lstStyle/>
                <a:p>
                  <a:pPr algn="ctr"/>
                  <a:r>
                    <a:rPr lang="en-US" sz="2400"/>
                    <a:t>NF0</a:t>
                  </a:r>
                </a:p>
              </p:txBody>
            </p:sp>
          </p:grpSp>
          <p:grpSp>
            <p:nvGrpSpPr>
              <p:cNvPr id="17" name="Group 16">
                <a:extLst>
                  <a:ext uri="{FF2B5EF4-FFF2-40B4-BE49-F238E27FC236}">
                    <a16:creationId xmlns:a16="http://schemas.microsoft.com/office/drawing/2014/main" id="{2E94115E-CA56-0E48-9ECE-D243BE31BFE7}"/>
                  </a:ext>
                </a:extLst>
              </p:cNvPr>
              <p:cNvGrpSpPr/>
              <p:nvPr/>
            </p:nvGrpSpPr>
            <p:grpSpPr>
              <a:xfrm>
                <a:off x="4236311" y="6117062"/>
                <a:ext cx="1452394" cy="461665"/>
                <a:chOff x="2400614" y="6126587"/>
                <a:chExt cx="1452394" cy="461665"/>
              </a:xfrm>
            </p:grpSpPr>
            <p:sp>
              <p:nvSpPr>
                <p:cNvPr id="18" name="Rectangle 17">
                  <a:extLst>
                    <a:ext uri="{FF2B5EF4-FFF2-40B4-BE49-F238E27FC236}">
                      <a16:creationId xmlns:a16="http://schemas.microsoft.com/office/drawing/2014/main" id="{41DE5754-5928-C643-A95B-2AB69FF8DAFE}"/>
                    </a:ext>
                  </a:extLst>
                </p:cNvPr>
                <p:cNvSpPr/>
                <p:nvPr/>
              </p:nvSpPr>
              <p:spPr>
                <a:xfrm>
                  <a:off x="2400614" y="6200775"/>
                  <a:ext cx="669994" cy="33337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CA096063-AC36-BC44-90F0-D316C8615479}"/>
                    </a:ext>
                  </a:extLst>
                </p:cNvPr>
                <p:cNvSpPr txBox="1"/>
                <p:nvPr/>
              </p:nvSpPr>
              <p:spPr>
                <a:xfrm>
                  <a:off x="3070607" y="6126587"/>
                  <a:ext cx="782401" cy="461665"/>
                </a:xfrm>
                <a:prstGeom prst="rect">
                  <a:avLst/>
                </a:prstGeom>
                <a:noFill/>
                <a:ln w="19050">
                  <a:noFill/>
                </a:ln>
              </p:spPr>
              <p:txBody>
                <a:bodyPr wrap="square" rtlCol="0">
                  <a:spAutoFit/>
                </a:bodyPr>
                <a:lstStyle/>
                <a:p>
                  <a:pPr algn="ctr"/>
                  <a:r>
                    <a:rPr lang="en-US" sz="2400"/>
                    <a:t>NF1</a:t>
                  </a:r>
                </a:p>
              </p:txBody>
            </p:sp>
          </p:grpSp>
        </p:grpSp>
        <p:sp>
          <p:nvSpPr>
            <p:cNvPr id="14" name="Rectangle 13">
              <a:extLst>
                <a:ext uri="{FF2B5EF4-FFF2-40B4-BE49-F238E27FC236}">
                  <a16:creationId xmlns:a16="http://schemas.microsoft.com/office/drawing/2014/main" id="{373F2561-E77F-6E4E-BD93-D8EE336204A0}"/>
                </a:ext>
              </a:extLst>
            </p:cNvPr>
            <p:cNvSpPr/>
            <p:nvPr/>
          </p:nvSpPr>
          <p:spPr>
            <a:xfrm>
              <a:off x="8116606" y="4688679"/>
              <a:ext cx="669994" cy="3333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5708B290-2EAD-4644-8261-5A7924FA7907}"/>
                </a:ext>
              </a:extLst>
            </p:cNvPr>
            <p:cNvSpPr txBox="1"/>
            <p:nvPr/>
          </p:nvSpPr>
          <p:spPr>
            <a:xfrm>
              <a:off x="8786599" y="4614491"/>
              <a:ext cx="712239" cy="461665"/>
            </a:xfrm>
            <a:prstGeom prst="rect">
              <a:avLst/>
            </a:prstGeom>
            <a:noFill/>
            <a:ln w="19050">
              <a:noFill/>
            </a:ln>
          </p:spPr>
          <p:txBody>
            <a:bodyPr wrap="square" rtlCol="0">
              <a:spAutoFit/>
            </a:bodyPr>
            <a:lstStyle/>
            <a:p>
              <a:pPr algn="ctr"/>
              <a:r>
                <a:rPr lang="en-US" sz="2400"/>
                <a:t>OS</a:t>
              </a:r>
            </a:p>
          </p:txBody>
        </p:sp>
      </p:grpSp>
    </p:spTree>
    <p:extLst>
      <p:ext uri="{BB962C8B-B14F-4D97-AF65-F5344CB8AC3E}">
        <p14:creationId xmlns:p14="http://schemas.microsoft.com/office/powerpoint/2010/main" val="163154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58BD-D870-2F42-9AE5-2882AB252948}"/>
              </a:ext>
            </a:extLst>
          </p:cNvPr>
          <p:cNvSpPr>
            <a:spLocks noGrp="1"/>
          </p:cNvSpPr>
          <p:nvPr>
            <p:ph type="title"/>
          </p:nvPr>
        </p:nvSpPr>
        <p:spPr>
          <a:xfrm>
            <a:off x="838200" y="365125"/>
            <a:ext cx="10515600" cy="1325563"/>
          </a:xfrm>
        </p:spPr>
        <p:txBody>
          <a:bodyPr/>
          <a:lstStyle/>
          <a:p>
            <a:r>
              <a:rPr lang="en-US" dirty="0"/>
              <a:t>Preventing OS using Blacklist Page Table </a:t>
            </a:r>
          </a:p>
        </p:txBody>
      </p:sp>
      <p:sp>
        <p:nvSpPr>
          <p:cNvPr id="5" name="Slide Number Placeholder 4">
            <a:extLst>
              <a:ext uri="{FF2B5EF4-FFF2-40B4-BE49-F238E27FC236}">
                <a16:creationId xmlns:a16="http://schemas.microsoft.com/office/drawing/2014/main" id="{F504484B-9B2A-F248-AC08-B2B20ACF14EF}"/>
              </a:ext>
            </a:extLst>
          </p:cNvPr>
          <p:cNvSpPr>
            <a:spLocks noGrp="1"/>
          </p:cNvSpPr>
          <p:nvPr>
            <p:ph type="sldNum" sz="quarter" idx="12"/>
          </p:nvPr>
        </p:nvSpPr>
        <p:spPr>
          <a:xfrm>
            <a:off x="8610600" y="6356350"/>
            <a:ext cx="2743200" cy="365125"/>
          </a:xfrm>
        </p:spPr>
        <p:txBody>
          <a:bodyPr/>
          <a:lstStyle/>
          <a:p>
            <a:fld id="{1C8B7557-4558-C146-8ED3-D138E9160947}" type="slidenum">
              <a:rPr lang="en-US" smtClean="0"/>
              <a:t>14</a:t>
            </a:fld>
            <a:endParaRPr lang="en-US"/>
          </a:p>
        </p:txBody>
      </p:sp>
      <p:sp>
        <p:nvSpPr>
          <p:cNvPr id="6" name="Rectangle 5">
            <a:extLst>
              <a:ext uri="{FF2B5EF4-FFF2-40B4-BE49-F238E27FC236}">
                <a16:creationId xmlns:a16="http://schemas.microsoft.com/office/drawing/2014/main" id="{F1443693-17F0-B54B-8AFC-0DDC4F8EAEB1}"/>
              </a:ext>
            </a:extLst>
          </p:cNvPr>
          <p:cNvSpPr/>
          <p:nvPr/>
        </p:nvSpPr>
        <p:spPr>
          <a:xfrm>
            <a:off x="3728055" y="1644649"/>
            <a:ext cx="1325217" cy="147099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OS</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Core</a:t>
            </a:r>
          </a:p>
        </p:txBody>
      </p:sp>
      <p:sp>
        <p:nvSpPr>
          <p:cNvPr id="7" name="Rectangle 6">
            <a:extLst>
              <a:ext uri="{FF2B5EF4-FFF2-40B4-BE49-F238E27FC236}">
                <a16:creationId xmlns:a16="http://schemas.microsoft.com/office/drawing/2014/main" id="{F4AB5CF4-1CCE-6A40-81B4-1B9F26690490}"/>
              </a:ext>
            </a:extLst>
          </p:cNvPr>
          <p:cNvSpPr/>
          <p:nvPr/>
        </p:nvSpPr>
        <p:spPr>
          <a:xfrm>
            <a:off x="6060774" y="1644648"/>
            <a:ext cx="1325217" cy="147099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NF0</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core</a:t>
            </a:r>
          </a:p>
        </p:txBody>
      </p:sp>
      <p:sp>
        <p:nvSpPr>
          <p:cNvPr id="8" name="Rectangle 7">
            <a:extLst>
              <a:ext uri="{FF2B5EF4-FFF2-40B4-BE49-F238E27FC236}">
                <a16:creationId xmlns:a16="http://schemas.microsoft.com/office/drawing/2014/main" id="{80F0A8E3-FA51-DB42-A643-7607044275DB}"/>
              </a:ext>
            </a:extLst>
          </p:cNvPr>
          <p:cNvSpPr/>
          <p:nvPr/>
        </p:nvSpPr>
        <p:spPr>
          <a:xfrm>
            <a:off x="7818307" y="1644648"/>
            <a:ext cx="1325217" cy="147099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NF1</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core</a:t>
            </a:r>
          </a:p>
        </p:txBody>
      </p:sp>
      <p:sp>
        <p:nvSpPr>
          <p:cNvPr id="9" name="Rectangle 8">
            <a:extLst>
              <a:ext uri="{FF2B5EF4-FFF2-40B4-BE49-F238E27FC236}">
                <a16:creationId xmlns:a16="http://schemas.microsoft.com/office/drawing/2014/main" id="{3C4608DA-8D2B-4149-8D4E-C8AE0B596EE3}"/>
              </a:ext>
            </a:extLst>
          </p:cNvPr>
          <p:cNvSpPr/>
          <p:nvPr/>
        </p:nvSpPr>
        <p:spPr>
          <a:xfrm>
            <a:off x="3292738" y="4114663"/>
            <a:ext cx="6312310" cy="825910"/>
          </a:xfrm>
          <a:prstGeom prst="rect">
            <a:avLst/>
          </a:prstGeom>
          <a:solidFill>
            <a:schemeClr val="tx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RAM</a:t>
            </a:r>
          </a:p>
        </p:txBody>
      </p:sp>
      <p:sp>
        <p:nvSpPr>
          <p:cNvPr id="10" name="Rectangle 9">
            <a:extLst>
              <a:ext uri="{FF2B5EF4-FFF2-40B4-BE49-F238E27FC236}">
                <a16:creationId xmlns:a16="http://schemas.microsoft.com/office/drawing/2014/main" id="{328E152E-7593-D24C-A8B1-12EBC24FA58E}"/>
              </a:ext>
            </a:extLst>
          </p:cNvPr>
          <p:cNvSpPr/>
          <p:nvPr/>
        </p:nvSpPr>
        <p:spPr>
          <a:xfrm>
            <a:off x="4136666" y="4113058"/>
            <a:ext cx="516193" cy="8259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aramond" panose="02020404030301010803" pitchFamily="18" charset="0"/>
              </a:rPr>
              <a:t>P1</a:t>
            </a:r>
          </a:p>
        </p:txBody>
      </p:sp>
      <p:sp>
        <p:nvSpPr>
          <p:cNvPr id="11" name="Rectangle 10">
            <a:extLst>
              <a:ext uri="{FF2B5EF4-FFF2-40B4-BE49-F238E27FC236}">
                <a16:creationId xmlns:a16="http://schemas.microsoft.com/office/drawing/2014/main" id="{1217399C-B117-6F47-80D9-D9CCC513B3E1}"/>
              </a:ext>
            </a:extLst>
          </p:cNvPr>
          <p:cNvSpPr/>
          <p:nvPr/>
        </p:nvSpPr>
        <p:spPr>
          <a:xfrm>
            <a:off x="5171928" y="4114663"/>
            <a:ext cx="516193" cy="8259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aramond" panose="02020404030301010803" pitchFamily="18" charset="0"/>
              </a:rPr>
              <a:t>P2</a:t>
            </a:r>
            <a:endParaRPr lang="en-US">
              <a:solidFill>
                <a:schemeClr val="tx1"/>
              </a:solidFill>
              <a:latin typeface="Garamond" panose="02020404030301010803" pitchFamily="18" charset="0"/>
            </a:endParaRPr>
          </a:p>
        </p:txBody>
      </p:sp>
      <p:sp>
        <p:nvSpPr>
          <p:cNvPr id="12" name="Rectangle 11">
            <a:extLst>
              <a:ext uri="{FF2B5EF4-FFF2-40B4-BE49-F238E27FC236}">
                <a16:creationId xmlns:a16="http://schemas.microsoft.com/office/drawing/2014/main" id="{66719099-5FC5-D142-A1F8-84FA6D8F7614}"/>
              </a:ext>
            </a:extLst>
          </p:cNvPr>
          <p:cNvSpPr/>
          <p:nvPr/>
        </p:nvSpPr>
        <p:spPr>
          <a:xfrm>
            <a:off x="7138193" y="4114663"/>
            <a:ext cx="516193" cy="825910"/>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Garamond" panose="02020404030301010803" pitchFamily="18" charset="0"/>
              </a:rPr>
              <a:t>P3</a:t>
            </a:r>
            <a:endParaRPr lang="en-US">
              <a:solidFill>
                <a:schemeClr val="tx1"/>
              </a:solidFill>
              <a:latin typeface="Garamond" panose="02020404030301010803" pitchFamily="18" charset="0"/>
            </a:endParaRPr>
          </a:p>
        </p:txBody>
      </p:sp>
      <p:cxnSp>
        <p:nvCxnSpPr>
          <p:cNvPr id="14" name="Straight Arrow Connector 13">
            <a:extLst>
              <a:ext uri="{FF2B5EF4-FFF2-40B4-BE49-F238E27FC236}">
                <a16:creationId xmlns:a16="http://schemas.microsoft.com/office/drawing/2014/main" id="{27E64AB1-A167-BA4E-BD7F-D215FEA6C475}"/>
              </a:ext>
            </a:extLst>
          </p:cNvPr>
          <p:cNvCxnSpPr>
            <a:cxnSpLocks/>
            <a:stCxn id="7" idx="2"/>
            <a:endCxn id="10" idx="0"/>
          </p:cNvCxnSpPr>
          <p:nvPr/>
        </p:nvCxnSpPr>
        <p:spPr>
          <a:xfrm flipH="1">
            <a:off x="4394763" y="3115638"/>
            <a:ext cx="2328620" cy="99742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533FA23-FAE2-BB45-B7A7-53B507252FAF}"/>
              </a:ext>
            </a:extLst>
          </p:cNvPr>
          <p:cNvCxnSpPr>
            <a:cxnSpLocks/>
            <a:stCxn id="7" idx="2"/>
            <a:endCxn id="11" idx="0"/>
          </p:cNvCxnSpPr>
          <p:nvPr/>
        </p:nvCxnSpPr>
        <p:spPr>
          <a:xfrm flipH="1">
            <a:off x="5430025" y="3115638"/>
            <a:ext cx="1293358" cy="99902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0DA3D02-4719-BB40-B276-02F2C6A70B5B}"/>
              </a:ext>
            </a:extLst>
          </p:cNvPr>
          <p:cNvCxnSpPr>
            <a:cxnSpLocks/>
            <a:stCxn id="8" idx="2"/>
            <a:endCxn id="12" idx="0"/>
          </p:cNvCxnSpPr>
          <p:nvPr/>
        </p:nvCxnSpPr>
        <p:spPr>
          <a:xfrm flipH="1">
            <a:off x="7396290" y="3115638"/>
            <a:ext cx="1084626" cy="99902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412965F-D042-2D49-9E4D-FA514B581B2E}"/>
              </a:ext>
            </a:extLst>
          </p:cNvPr>
          <p:cNvGrpSpPr/>
          <p:nvPr/>
        </p:nvGrpSpPr>
        <p:grpSpPr>
          <a:xfrm>
            <a:off x="1855305" y="1752807"/>
            <a:ext cx="1482745" cy="1688347"/>
            <a:chOff x="1497496" y="3331021"/>
            <a:chExt cx="1482745" cy="1688347"/>
          </a:xfrm>
        </p:grpSpPr>
        <p:sp>
          <p:nvSpPr>
            <p:cNvPr id="4" name="Vertical Scroll 3">
              <a:extLst>
                <a:ext uri="{FF2B5EF4-FFF2-40B4-BE49-F238E27FC236}">
                  <a16:creationId xmlns:a16="http://schemas.microsoft.com/office/drawing/2014/main" id="{916466B4-2882-DC41-849A-982D6529AA0E}"/>
                </a:ext>
              </a:extLst>
            </p:cNvPr>
            <p:cNvSpPr/>
            <p:nvPr/>
          </p:nvSpPr>
          <p:spPr>
            <a:xfrm>
              <a:off x="1804547" y="3829878"/>
              <a:ext cx="819497" cy="1189490"/>
            </a:xfrm>
            <a:prstGeom prst="verticalScroll">
              <a:avLst/>
            </a:prstGeom>
            <a:solidFill>
              <a:schemeClr val="bg2">
                <a:lumMod val="9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Garamond" panose="02020404030301010803" pitchFamily="18" charset="0"/>
                </a:rPr>
                <a:t>P1, </a:t>
              </a:r>
            </a:p>
            <a:p>
              <a:pPr algn="ctr"/>
              <a:r>
                <a:rPr lang="en-US">
                  <a:solidFill>
                    <a:schemeClr val="tx1"/>
                  </a:solidFill>
                  <a:latin typeface="Garamond" panose="02020404030301010803" pitchFamily="18" charset="0"/>
                </a:rPr>
                <a:t>P2, </a:t>
              </a:r>
            </a:p>
            <a:p>
              <a:pPr algn="ctr"/>
              <a:r>
                <a:rPr lang="en-US">
                  <a:solidFill>
                    <a:schemeClr val="tx1"/>
                  </a:solidFill>
                  <a:latin typeface="Garamond" panose="02020404030301010803" pitchFamily="18" charset="0"/>
                </a:rPr>
                <a:t>P3,</a:t>
              </a:r>
            </a:p>
          </p:txBody>
        </p:sp>
        <p:sp>
          <p:nvSpPr>
            <p:cNvPr id="21" name="TextBox 20">
              <a:extLst>
                <a:ext uri="{FF2B5EF4-FFF2-40B4-BE49-F238E27FC236}">
                  <a16:creationId xmlns:a16="http://schemas.microsoft.com/office/drawing/2014/main" id="{E5E6B82E-2D8F-094A-86A6-A4EB459EFE2F}"/>
                </a:ext>
              </a:extLst>
            </p:cNvPr>
            <p:cNvSpPr txBox="1"/>
            <p:nvPr/>
          </p:nvSpPr>
          <p:spPr>
            <a:xfrm>
              <a:off x="1497496" y="3331021"/>
              <a:ext cx="1482745" cy="461665"/>
            </a:xfrm>
            <a:prstGeom prst="rect">
              <a:avLst/>
            </a:prstGeom>
            <a:noFill/>
          </p:spPr>
          <p:txBody>
            <a:bodyPr wrap="square" rtlCol="0">
              <a:spAutoFit/>
            </a:bodyPr>
            <a:lstStyle/>
            <a:p>
              <a:pPr algn="ctr"/>
              <a:r>
                <a:rPr lang="en-US" sz="2400" err="1">
                  <a:latin typeface="Garamond" panose="02020404030301010803" pitchFamily="18" charset="0"/>
                </a:rPr>
                <a:t>nf_launch</a:t>
              </a:r>
              <a:endParaRPr lang="en-US" sz="2400">
                <a:latin typeface="Garamond" panose="02020404030301010803" pitchFamily="18" charset="0"/>
              </a:endParaRPr>
            </a:p>
          </p:txBody>
        </p:sp>
      </p:grpSp>
      <p:cxnSp>
        <p:nvCxnSpPr>
          <p:cNvPr id="23" name="Straight Arrow Connector 22">
            <a:extLst>
              <a:ext uri="{FF2B5EF4-FFF2-40B4-BE49-F238E27FC236}">
                <a16:creationId xmlns:a16="http://schemas.microsoft.com/office/drawing/2014/main" id="{03A4DB4E-F5ED-704E-A317-96A2E903B867}"/>
              </a:ext>
            </a:extLst>
          </p:cNvPr>
          <p:cNvCxnSpPr>
            <a:cxnSpLocks/>
            <a:endCxn id="4" idx="3"/>
          </p:cNvCxnSpPr>
          <p:nvPr/>
        </p:nvCxnSpPr>
        <p:spPr>
          <a:xfrm flipH="1">
            <a:off x="2879416" y="2840356"/>
            <a:ext cx="1109940" cy="6053"/>
          </a:xfrm>
          <a:prstGeom prst="straightConnector1">
            <a:avLst/>
          </a:prstGeom>
          <a:ln w="28575">
            <a:solidFill>
              <a:srgbClr val="D81E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093F21EB-802D-0B42-885A-4E7FE7B330A5}"/>
              </a:ext>
            </a:extLst>
          </p:cNvPr>
          <p:cNvGrpSpPr/>
          <p:nvPr/>
        </p:nvGrpSpPr>
        <p:grpSpPr>
          <a:xfrm>
            <a:off x="4217238" y="3115639"/>
            <a:ext cx="3179052" cy="999024"/>
            <a:chOff x="4217238" y="3115639"/>
            <a:chExt cx="3179052" cy="999024"/>
          </a:xfrm>
        </p:grpSpPr>
        <p:cxnSp>
          <p:nvCxnSpPr>
            <p:cNvPr id="29" name="Straight Arrow Connector 28">
              <a:extLst>
                <a:ext uri="{FF2B5EF4-FFF2-40B4-BE49-F238E27FC236}">
                  <a16:creationId xmlns:a16="http://schemas.microsoft.com/office/drawing/2014/main" id="{87D1B26C-BAAF-F14C-A221-F22690987C74}"/>
                </a:ext>
              </a:extLst>
            </p:cNvPr>
            <p:cNvCxnSpPr>
              <a:cxnSpLocks/>
              <a:stCxn id="6" idx="2"/>
              <a:endCxn id="10" idx="0"/>
            </p:cNvCxnSpPr>
            <p:nvPr/>
          </p:nvCxnSpPr>
          <p:spPr>
            <a:xfrm>
              <a:off x="4390664" y="3115639"/>
              <a:ext cx="4099" cy="997419"/>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9CBFB004-61ED-6741-B6A0-2B2EC9DA9F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7238" y="3441154"/>
              <a:ext cx="354734" cy="354734"/>
            </a:xfrm>
            <a:prstGeom prst="rect">
              <a:avLst/>
            </a:prstGeom>
          </p:spPr>
        </p:pic>
        <p:cxnSp>
          <p:nvCxnSpPr>
            <p:cNvPr id="36" name="Straight Arrow Connector 35">
              <a:extLst>
                <a:ext uri="{FF2B5EF4-FFF2-40B4-BE49-F238E27FC236}">
                  <a16:creationId xmlns:a16="http://schemas.microsoft.com/office/drawing/2014/main" id="{6FA9494E-0B63-0F49-9D55-6994B086D642}"/>
                </a:ext>
              </a:extLst>
            </p:cNvPr>
            <p:cNvCxnSpPr>
              <a:cxnSpLocks/>
              <a:stCxn id="6" idx="2"/>
              <a:endCxn id="11" idx="0"/>
            </p:cNvCxnSpPr>
            <p:nvPr/>
          </p:nvCxnSpPr>
          <p:spPr>
            <a:xfrm>
              <a:off x="4390664" y="3115639"/>
              <a:ext cx="1039361" cy="99902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16246215-441F-564C-8A64-FCB3731C2F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6358" y="3363155"/>
              <a:ext cx="354734" cy="354734"/>
            </a:xfrm>
            <a:prstGeom prst="rect">
              <a:avLst/>
            </a:prstGeom>
          </p:spPr>
        </p:pic>
        <p:cxnSp>
          <p:nvCxnSpPr>
            <p:cNvPr id="40" name="Straight Arrow Connector 39">
              <a:extLst>
                <a:ext uri="{FF2B5EF4-FFF2-40B4-BE49-F238E27FC236}">
                  <a16:creationId xmlns:a16="http://schemas.microsoft.com/office/drawing/2014/main" id="{D0C8BD6D-145D-4C4E-9477-3E01A67BB756}"/>
                </a:ext>
              </a:extLst>
            </p:cNvPr>
            <p:cNvCxnSpPr>
              <a:cxnSpLocks/>
              <a:stCxn id="6" idx="2"/>
              <a:endCxn id="12" idx="0"/>
            </p:cNvCxnSpPr>
            <p:nvPr/>
          </p:nvCxnSpPr>
          <p:spPr>
            <a:xfrm>
              <a:off x="4390664" y="3115639"/>
              <a:ext cx="3005626" cy="99902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D5CACC33-F096-494C-A9BC-2256C4000F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329" y="3238039"/>
              <a:ext cx="354734" cy="354734"/>
            </a:xfrm>
            <a:prstGeom prst="rect">
              <a:avLst/>
            </a:prstGeom>
          </p:spPr>
        </p:pic>
      </p:grpSp>
      <p:sp>
        <p:nvSpPr>
          <p:cNvPr id="45" name="Rectangle 44">
            <a:extLst>
              <a:ext uri="{FF2B5EF4-FFF2-40B4-BE49-F238E27FC236}">
                <a16:creationId xmlns:a16="http://schemas.microsoft.com/office/drawing/2014/main" id="{AED0A9EE-A4E2-4346-85C3-BFB186A49F15}"/>
              </a:ext>
            </a:extLst>
          </p:cNvPr>
          <p:cNvSpPr/>
          <p:nvPr/>
        </p:nvSpPr>
        <p:spPr>
          <a:xfrm>
            <a:off x="1295400" y="5165872"/>
            <a:ext cx="11250366" cy="1516056"/>
          </a:xfrm>
          <a:prstGeom prst="rect">
            <a:avLst/>
          </a:prstGeom>
        </p:spPr>
        <p:txBody>
          <a:bodyPr wrap="square">
            <a:spAutoFit/>
          </a:bodyPr>
          <a:lstStyle/>
          <a:p>
            <a:pPr lvl="0">
              <a:lnSpc>
                <a:spcPct val="90000"/>
              </a:lnSpc>
              <a:spcBef>
                <a:spcPts val="1000"/>
              </a:spcBef>
            </a:pPr>
            <a:r>
              <a:rPr lang="en-US" sz="2800">
                <a:solidFill>
                  <a:srgbClr val="0432FF"/>
                </a:solidFill>
                <a:latin typeface="Garamond" panose="02020404030301010803" pitchFamily="18" charset="0"/>
              </a:rPr>
              <a:t>Use trusted hardware instruction </a:t>
            </a:r>
            <a:r>
              <a:rPr lang="en-US" sz="2800" err="1">
                <a:solidFill>
                  <a:srgbClr val="0432FF"/>
                </a:solidFill>
                <a:latin typeface="Garamond" panose="02020404030301010803" pitchFamily="18" charset="0"/>
              </a:rPr>
              <a:t>nf_launch</a:t>
            </a:r>
            <a:r>
              <a:rPr lang="en-US" sz="2800">
                <a:solidFill>
                  <a:srgbClr val="0432FF"/>
                </a:solidFill>
                <a:latin typeface="Garamond" panose="02020404030301010803" pitchFamily="18" charset="0"/>
              </a:rPr>
              <a:t>: </a:t>
            </a:r>
          </a:p>
          <a:p>
            <a:pPr lvl="0">
              <a:lnSpc>
                <a:spcPct val="90000"/>
              </a:lnSpc>
              <a:spcBef>
                <a:spcPts val="1000"/>
              </a:spcBef>
            </a:pPr>
            <a:r>
              <a:rPr lang="en-US" sz="2800">
                <a:solidFill>
                  <a:prstClr val="black"/>
                </a:solidFill>
                <a:latin typeface="Garamond" panose="02020404030301010803" pitchFamily="18" charset="0"/>
              </a:rPr>
              <a:t>Blacklist NF RAM pages and configurations on the OS core</a:t>
            </a:r>
          </a:p>
          <a:p>
            <a:pPr lvl="0">
              <a:lnSpc>
                <a:spcPct val="90000"/>
              </a:lnSpc>
              <a:spcBef>
                <a:spcPts val="1000"/>
              </a:spcBef>
            </a:pPr>
            <a:r>
              <a:rPr lang="en-US" sz="2800">
                <a:solidFill>
                  <a:prstClr val="black"/>
                </a:solidFill>
                <a:latin typeface="Garamond" panose="02020404030301010803" pitchFamily="18" charset="0"/>
              </a:rPr>
              <a:t> </a:t>
            </a:r>
          </a:p>
        </p:txBody>
      </p:sp>
    </p:spTree>
    <p:extLst>
      <p:ext uri="{BB962C8B-B14F-4D97-AF65-F5344CB8AC3E}">
        <p14:creationId xmlns:p14="http://schemas.microsoft.com/office/powerpoint/2010/main" val="359153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0B6D-51D3-C64A-8CD9-B6F6B068A8F6}"/>
              </a:ext>
            </a:extLst>
          </p:cNvPr>
          <p:cNvSpPr>
            <a:spLocks noGrp="1"/>
          </p:cNvSpPr>
          <p:nvPr>
            <p:ph type="title"/>
          </p:nvPr>
        </p:nvSpPr>
        <p:spPr/>
        <p:txBody>
          <a:bodyPr/>
          <a:lstStyle/>
          <a:p>
            <a:r>
              <a:rPr lang="en-US" dirty="0"/>
              <a:t>S-NIC: Key Designs</a:t>
            </a:r>
          </a:p>
        </p:txBody>
      </p:sp>
      <p:sp>
        <p:nvSpPr>
          <p:cNvPr id="5" name="Slide Number Placeholder 4">
            <a:extLst>
              <a:ext uri="{FF2B5EF4-FFF2-40B4-BE49-F238E27FC236}">
                <a16:creationId xmlns:a16="http://schemas.microsoft.com/office/drawing/2014/main" id="{606F7948-E512-8B42-8781-729351BFE887}"/>
              </a:ext>
            </a:extLst>
          </p:cNvPr>
          <p:cNvSpPr>
            <a:spLocks noGrp="1"/>
          </p:cNvSpPr>
          <p:nvPr>
            <p:ph type="sldNum" sz="quarter" idx="12"/>
          </p:nvPr>
        </p:nvSpPr>
        <p:spPr/>
        <p:txBody>
          <a:bodyPr/>
          <a:lstStyle/>
          <a:p>
            <a:fld id="{1C8B7557-4558-C146-8ED3-D138E9160947}" type="slidenum">
              <a:rPr lang="en-US" smtClean="0"/>
              <a:t>15</a:t>
            </a:fld>
            <a:endParaRPr lang="en-US"/>
          </a:p>
        </p:txBody>
      </p:sp>
      <p:sp>
        <p:nvSpPr>
          <p:cNvPr id="10" name="Content Placeholder 2">
            <a:extLst>
              <a:ext uri="{FF2B5EF4-FFF2-40B4-BE49-F238E27FC236}">
                <a16:creationId xmlns:a16="http://schemas.microsoft.com/office/drawing/2014/main" id="{C4550C08-6037-4C41-B0AA-7E8904DB88B7}"/>
              </a:ext>
            </a:extLst>
          </p:cNvPr>
          <p:cNvSpPr>
            <a:spLocks noGrp="1"/>
          </p:cNvSpPr>
          <p:nvPr>
            <p:ph idx="1"/>
          </p:nvPr>
        </p:nvSpPr>
        <p:spPr>
          <a:xfrm>
            <a:off x="7595762" y="2488406"/>
            <a:ext cx="4857751" cy="3070225"/>
          </a:xfrm>
        </p:spPr>
        <p:txBody>
          <a:bodyPr/>
          <a:lstStyle/>
          <a:p>
            <a:r>
              <a:rPr lang="en-US" dirty="0">
                <a:solidFill>
                  <a:schemeClr val="tx1">
                    <a:lumMod val="50000"/>
                    <a:lumOff val="50000"/>
                  </a:schemeClr>
                </a:solidFill>
              </a:rPr>
              <a:t>Single-owner RAM Semantics</a:t>
            </a:r>
          </a:p>
          <a:p>
            <a:r>
              <a:rPr lang="en-US" dirty="0">
                <a:solidFill>
                  <a:srgbClr val="0432FF"/>
                </a:solidFill>
              </a:rPr>
              <a:t>Bus Arbitration</a:t>
            </a:r>
          </a:p>
          <a:p>
            <a:r>
              <a:rPr lang="en-US" dirty="0">
                <a:solidFill>
                  <a:schemeClr val="tx1">
                    <a:lumMod val="50000"/>
                    <a:lumOff val="50000"/>
                  </a:schemeClr>
                </a:solidFill>
              </a:rPr>
              <a:t>Accelerator Virtualization</a:t>
            </a:r>
          </a:p>
          <a:p>
            <a:r>
              <a:rPr lang="en-US" dirty="0">
                <a:solidFill>
                  <a:schemeClr val="tx1">
                    <a:lumMod val="50000"/>
                    <a:lumOff val="50000"/>
                  </a:schemeClr>
                </a:solidFill>
              </a:rPr>
              <a:t>Packet IO Virtualization</a:t>
            </a:r>
          </a:p>
          <a:p>
            <a:endParaRPr lang="en-US" dirty="0">
              <a:solidFill>
                <a:schemeClr val="tx1">
                  <a:lumMod val="50000"/>
                  <a:lumOff val="50000"/>
                </a:schemeClr>
              </a:solidFill>
            </a:endParaRPr>
          </a:p>
          <a:p>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id="{8981AC4F-1E6D-EA48-869A-5477E7A2DCC7}"/>
              </a:ext>
            </a:extLst>
          </p:cNvPr>
          <p:cNvPicPr>
            <a:picLocks noChangeAspect="1"/>
          </p:cNvPicPr>
          <p:nvPr/>
        </p:nvPicPr>
        <p:blipFill>
          <a:blip r:embed="rId3"/>
          <a:stretch>
            <a:fillRect/>
          </a:stretch>
        </p:blipFill>
        <p:spPr>
          <a:xfrm>
            <a:off x="996246" y="1946993"/>
            <a:ext cx="6314271" cy="4178808"/>
          </a:xfrm>
          <a:prstGeom prst="rect">
            <a:avLst/>
          </a:prstGeom>
        </p:spPr>
      </p:pic>
      <p:sp>
        <p:nvSpPr>
          <p:cNvPr id="7" name="Rounded Rectangle 6">
            <a:extLst>
              <a:ext uri="{FF2B5EF4-FFF2-40B4-BE49-F238E27FC236}">
                <a16:creationId xmlns:a16="http://schemas.microsoft.com/office/drawing/2014/main" id="{8782ABE4-068E-4A40-A24C-96257BF97977}"/>
              </a:ext>
            </a:extLst>
          </p:cNvPr>
          <p:cNvSpPr/>
          <p:nvPr/>
        </p:nvSpPr>
        <p:spPr>
          <a:xfrm>
            <a:off x="2178755" y="2260502"/>
            <a:ext cx="812800" cy="776209"/>
          </a:xfrm>
          <a:prstGeom prst="roundRect">
            <a:avLst/>
          </a:prstGeom>
          <a:no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1E00"/>
              </a:solidFill>
            </a:endParaRPr>
          </a:p>
        </p:txBody>
      </p:sp>
      <p:sp>
        <p:nvSpPr>
          <p:cNvPr id="8" name="Rounded Rectangle 7">
            <a:extLst>
              <a:ext uri="{FF2B5EF4-FFF2-40B4-BE49-F238E27FC236}">
                <a16:creationId xmlns:a16="http://schemas.microsoft.com/office/drawing/2014/main" id="{5AC17366-E6B1-3F4D-AAC2-E477ACD91A62}"/>
              </a:ext>
            </a:extLst>
          </p:cNvPr>
          <p:cNvSpPr/>
          <p:nvPr/>
        </p:nvSpPr>
        <p:spPr>
          <a:xfrm>
            <a:off x="2472266" y="4492981"/>
            <a:ext cx="507999" cy="383819"/>
          </a:xfrm>
          <a:prstGeom prst="roundRect">
            <a:avLst/>
          </a:prstGeom>
          <a:no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1E00"/>
              </a:solidFill>
            </a:endParaRPr>
          </a:p>
        </p:txBody>
      </p:sp>
      <p:sp>
        <p:nvSpPr>
          <p:cNvPr id="9" name="Rounded Rectangle 8">
            <a:extLst>
              <a:ext uri="{FF2B5EF4-FFF2-40B4-BE49-F238E27FC236}">
                <a16:creationId xmlns:a16="http://schemas.microsoft.com/office/drawing/2014/main" id="{5D632C64-54D8-F240-9D33-BF1B9442C0E9}"/>
              </a:ext>
            </a:extLst>
          </p:cNvPr>
          <p:cNvSpPr/>
          <p:nvPr/>
        </p:nvSpPr>
        <p:spPr>
          <a:xfrm>
            <a:off x="3192134" y="4131734"/>
            <a:ext cx="2215244" cy="248356"/>
          </a:xfrm>
          <a:prstGeom prst="roundRect">
            <a:avLst/>
          </a:prstGeom>
          <a:no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1E00"/>
              </a:solidFill>
            </a:endParaRPr>
          </a:p>
        </p:txBody>
      </p:sp>
      <p:sp>
        <p:nvSpPr>
          <p:cNvPr id="11" name="Rounded Rectangle 10">
            <a:extLst>
              <a:ext uri="{FF2B5EF4-FFF2-40B4-BE49-F238E27FC236}">
                <a16:creationId xmlns:a16="http://schemas.microsoft.com/office/drawing/2014/main" id="{12B0F3B4-B1D5-4342-A010-5E93A2A5540C}"/>
              </a:ext>
            </a:extLst>
          </p:cNvPr>
          <p:cNvSpPr/>
          <p:nvPr/>
        </p:nvSpPr>
        <p:spPr>
          <a:xfrm rot="5400000">
            <a:off x="4799288" y="3309159"/>
            <a:ext cx="2111023" cy="279199"/>
          </a:xfrm>
          <a:prstGeom prst="roundRect">
            <a:avLst/>
          </a:prstGeom>
          <a:no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1E00"/>
              </a:solidFill>
            </a:endParaRPr>
          </a:p>
        </p:txBody>
      </p:sp>
    </p:spTree>
    <p:extLst>
      <p:ext uri="{BB962C8B-B14F-4D97-AF65-F5344CB8AC3E}">
        <p14:creationId xmlns:p14="http://schemas.microsoft.com/office/powerpoint/2010/main" val="131368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0B6D-51D3-C64A-8CD9-B6F6B068A8F6}"/>
              </a:ext>
            </a:extLst>
          </p:cNvPr>
          <p:cNvSpPr>
            <a:spLocks noGrp="1"/>
          </p:cNvSpPr>
          <p:nvPr>
            <p:ph type="title"/>
          </p:nvPr>
        </p:nvSpPr>
        <p:spPr/>
        <p:txBody>
          <a:bodyPr/>
          <a:lstStyle/>
          <a:p>
            <a:r>
              <a:rPr lang="en-US" dirty="0"/>
              <a:t>S-NIC: Key Designs</a:t>
            </a:r>
          </a:p>
        </p:txBody>
      </p:sp>
      <p:sp>
        <p:nvSpPr>
          <p:cNvPr id="5" name="Slide Number Placeholder 4">
            <a:extLst>
              <a:ext uri="{FF2B5EF4-FFF2-40B4-BE49-F238E27FC236}">
                <a16:creationId xmlns:a16="http://schemas.microsoft.com/office/drawing/2014/main" id="{606F7948-E512-8B42-8781-729351BFE887}"/>
              </a:ext>
            </a:extLst>
          </p:cNvPr>
          <p:cNvSpPr>
            <a:spLocks noGrp="1"/>
          </p:cNvSpPr>
          <p:nvPr>
            <p:ph type="sldNum" sz="quarter" idx="12"/>
          </p:nvPr>
        </p:nvSpPr>
        <p:spPr/>
        <p:txBody>
          <a:bodyPr/>
          <a:lstStyle/>
          <a:p>
            <a:fld id="{1C8B7557-4558-C146-8ED3-D138E9160947}" type="slidenum">
              <a:rPr lang="en-US" smtClean="0"/>
              <a:t>16</a:t>
            </a:fld>
            <a:endParaRPr lang="en-US"/>
          </a:p>
        </p:txBody>
      </p:sp>
      <p:sp>
        <p:nvSpPr>
          <p:cNvPr id="10" name="Content Placeholder 2">
            <a:extLst>
              <a:ext uri="{FF2B5EF4-FFF2-40B4-BE49-F238E27FC236}">
                <a16:creationId xmlns:a16="http://schemas.microsoft.com/office/drawing/2014/main" id="{C4550C08-6037-4C41-B0AA-7E8904DB88B7}"/>
              </a:ext>
            </a:extLst>
          </p:cNvPr>
          <p:cNvSpPr>
            <a:spLocks noGrp="1"/>
          </p:cNvSpPr>
          <p:nvPr>
            <p:ph idx="1"/>
          </p:nvPr>
        </p:nvSpPr>
        <p:spPr>
          <a:xfrm>
            <a:off x="7595762" y="2488406"/>
            <a:ext cx="4857751" cy="3070225"/>
          </a:xfrm>
        </p:spPr>
        <p:txBody>
          <a:bodyPr/>
          <a:lstStyle/>
          <a:p>
            <a:r>
              <a:rPr lang="en-US" dirty="0">
                <a:solidFill>
                  <a:schemeClr val="tx1">
                    <a:lumMod val="50000"/>
                    <a:lumOff val="50000"/>
                  </a:schemeClr>
                </a:solidFill>
              </a:rPr>
              <a:t>Single-owner RAM Semantics</a:t>
            </a:r>
          </a:p>
          <a:p>
            <a:r>
              <a:rPr lang="en-US" dirty="0">
                <a:solidFill>
                  <a:schemeClr val="tx1">
                    <a:lumMod val="50000"/>
                    <a:lumOff val="50000"/>
                  </a:schemeClr>
                </a:solidFill>
              </a:rPr>
              <a:t>Bus Arbitration</a:t>
            </a:r>
          </a:p>
          <a:p>
            <a:r>
              <a:rPr lang="en-US" dirty="0">
                <a:solidFill>
                  <a:srgbClr val="0432FF"/>
                </a:solidFill>
              </a:rPr>
              <a:t>Accelerator Virtualization</a:t>
            </a:r>
          </a:p>
          <a:p>
            <a:r>
              <a:rPr lang="en-US" dirty="0">
                <a:solidFill>
                  <a:schemeClr val="tx1">
                    <a:lumMod val="50000"/>
                    <a:lumOff val="50000"/>
                  </a:schemeClr>
                </a:solidFill>
              </a:rPr>
              <a:t>Packet IO Virtualization</a:t>
            </a:r>
          </a:p>
          <a:p>
            <a:endParaRPr lang="en-US" dirty="0">
              <a:solidFill>
                <a:schemeClr val="tx1">
                  <a:lumMod val="50000"/>
                  <a:lumOff val="50000"/>
                </a:schemeClr>
              </a:solidFill>
            </a:endParaRPr>
          </a:p>
          <a:p>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id="{8981AC4F-1E6D-EA48-869A-5477E7A2DCC7}"/>
              </a:ext>
            </a:extLst>
          </p:cNvPr>
          <p:cNvPicPr>
            <a:picLocks noChangeAspect="1"/>
          </p:cNvPicPr>
          <p:nvPr/>
        </p:nvPicPr>
        <p:blipFill>
          <a:blip r:embed="rId3"/>
          <a:stretch>
            <a:fillRect/>
          </a:stretch>
        </p:blipFill>
        <p:spPr>
          <a:xfrm>
            <a:off x="996246" y="1946993"/>
            <a:ext cx="6314271" cy="4178808"/>
          </a:xfrm>
          <a:prstGeom prst="rect">
            <a:avLst/>
          </a:prstGeom>
        </p:spPr>
      </p:pic>
      <p:sp>
        <p:nvSpPr>
          <p:cNvPr id="7" name="Rounded Rectangle 6">
            <a:extLst>
              <a:ext uri="{FF2B5EF4-FFF2-40B4-BE49-F238E27FC236}">
                <a16:creationId xmlns:a16="http://schemas.microsoft.com/office/drawing/2014/main" id="{8782ABE4-068E-4A40-A24C-96257BF97977}"/>
              </a:ext>
            </a:extLst>
          </p:cNvPr>
          <p:cNvSpPr/>
          <p:nvPr/>
        </p:nvSpPr>
        <p:spPr>
          <a:xfrm>
            <a:off x="2997204" y="3502280"/>
            <a:ext cx="2556933" cy="957805"/>
          </a:xfrm>
          <a:prstGeom prst="roundRect">
            <a:avLst/>
          </a:prstGeom>
          <a:no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1E00"/>
              </a:solidFill>
            </a:endParaRPr>
          </a:p>
        </p:txBody>
      </p:sp>
    </p:spTree>
    <p:extLst>
      <p:ext uri="{BB962C8B-B14F-4D97-AF65-F5344CB8AC3E}">
        <p14:creationId xmlns:p14="http://schemas.microsoft.com/office/powerpoint/2010/main" val="2404950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169C-C6F4-3044-9CA2-B4D82142205D}"/>
              </a:ext>
            </a:extLst>
          </p:cNvPr>
          <p:cNvSpPr>
            <a:spLocks noGrp="1"/>
          </p:cNvSpPr>
          <p:nvPr>
            <p:ph type="title"/>
          </p:nvPr>
        </p:nvSpPr>
        <p:spPr/>
        <p:txBody>
          <a:bodyPr/>
          <a:lstStyle/>
          <a:p>
            <a:r>
              <a:rPr lang="en-US"/>
              <a:t>A. Clustering Threads with TLB Banks</a:t>
            </a:r>
          </a:p>
        </p:txBody>
      </p:sp>
      <p:sp>
        <p:nvSpPr>
          <p:cNvPr id="3" name="Content Placeholder 2">
            <a:extLst>
              <a:ext uri="{FF2B5EF4-FFF2-40B4-BE49-F238E27FC236}">
                <a16:creationId xmlns:a16="http://schemas.microsoft.com/office/drawing/2014/main" id="{3F84DF30-3B10-E74E-83D1-6F5AFA4C1784}"/>
              </a:ext>
            </a:extLst>
          </p:cNvPr>
          <p:cNvSpPr>
            <a:spLocks noGrp="1"/>
          </p:cNvSpPr>
          <p:nvPr>
            <p:ph idx="1"/>
          </p:nvPr>
        </p:nvSpPr>
        <p:spPr>
          <a:xfrm>
            <a:off x="838200" y="5149313"/>
            <a:ext cx="10515600" cy="1708687"/>
          </a:xfrm>
        </p:spPr>
        <p:txBody>
          <a:bodyPr>
            <a:normAutofit/>
          </a:bodyPr>
          <a:lstStyle/>
          <a:p>
            <a:r>
              <a:rPr lang="en-US" dirty="0"/>
              <a:t>S-NIC partitions threads and RAM into multiple clusters (</a:t>
            </a:r>
            <a:r>
              <a:rPr lang="en-US" dirty="0" err="1"/>
              <a:t>vDPIs</a:t>
            </a:r>
            <a:r>
              <a:rPr lang="en-US" dirty="0"/>
              <a:t>)</a:t>
            </a:r>
          </a:p>
          <a:p>
            <a:pPr lvl="1"/>
            <a:r>
              <a:rPr lang="en-US" dirty="0"/>
              <a:t>	</a:t>
            </a:r>
            <a:r>
              <a:rPr lang="en-US" dirty="0">
                <a:solidFill>
                  <a:prstClr val="black"/>
                </a:solidFill>
              </a:rPr>
              <a:t>Avoid context switching to get high performance.</a:t>
            </a:r>
            <a:endParaRPr lang="en-US" dirty="0"/>
          </a:p>
          <a:p>
            <a:r>
              <a:rPr lang="en-US" dirty="0"/>
              <a:t>Each </a:t>
            </a:r>
            <a:r>
              <a:rPr lang="en-US" dirty="0" err="1"/>
              <a:t>vDPI</a:t>
            </a:r>
            <a:r>
              <a:rPr lang="en-US" dirty="0"/>
              <a:t> has a TLB banks with appropriate memory mappings. </a:t>
            </a:r>
          </a:p>
          <a:p>
            <a:endParaRPr lang="en-US" dirty="0"/>
          </a:p>
        </p:txBody>
      </p:sp>
      <p:sp>
        <p:nvSpPr>
          <p:cNvPr id="5" name="Slide Number Placeholder 4">
            <a:extLst>
              <a:ext uri="{FF2B5EF4-FFF2-40B4-BE49-F238E27FC236}">
                <a16:creationId xmlns:a16="http://schemas.microsoft.com/office/drawing/2014/main" id="{D6A20B59-52BC-C341-B128-DD529DF80EC0}"/>
              </a:ext>
            </a:extLst>
          </p:cNvPr>
          <p:cNvSpPr>
            <a:spLocks noGrp="1"/>
          </p:cNvSpPr>
          <p:nvPr>
            <p:ph type="sldNum" sz="quarter" idx="12"/>
          </p:nvPr>
        </p:nvSpPr>
        <p:spPr/>
        <p:txBody>
          <a:bodyPr/>
          <a:lstStyle/>
          <a:p>
            <a:fld id="{1C8B7557-4558-C146-8ED3-D138E9160947}" type="slidenum">
              <a:rPr lang="en-US" smtClean="0"/>
              <a:t>17</a:t>
            </a:fld>
            <a:endParaRPr lang="en-US"/>
          </a:p>
        </p:txBody>
      </p:sp>
      <p:pic>
        <p:nvPicPr>
          <p:cNvPr id="6" name="Picture 5">
            <a:extLst>
              <a:ext uri="{FF2B5EF4-FFF2-40B4-BE49-F238E27FC236}">
                <a16:creationId xmlns:a16="http://schemas.microsoft.com/office/drawing/2014/main" id="{4281AC5A-3842-FA4C-94FB-E2A47AFAB637}"/>
              </a:ext>
            </a:extLst>
          </p:cNvPr>
          <p:cNvPicPr>
            <a:picLocks noChangeAspect="1"/>
          </p:cNvPicPr>
          <p:nvPr/>
        </p:nvPicPr>
        <p:blipFill>
          <a:blip r:embed="rId3"/>
          <a:stretch>
            <a:fillRect/>
          </a:stretch>
        </p:blipFill>
        <p:spPr>
          <a:xfrm>
            <a:off x="3731639" y="1683644"/>
            <a:ext cx="4576322" cy="2834640"/>
          </a:xfrm>
          <a:prstGeom prst="rect">
            <a:avLst/>
          </a:prstGeom>
        </p:spPr>
      </p:pic>
    </p:spTree>
    <p:extLst>
      <p:ext uri="{BB962C8B-B14F-4D97-AF65-F5344CB8AC3E}">
        <p14:creationId xmlns:p14="http://schemas.microsoft.com/office/powerpoint/2010/main" val="207686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0B6D-51D3-C64A-8CD9-B6F6B068A8F6}"/>
              </a:ext>
            </a:extLst>
          </p:cNvPr>
          <p:cNvSpPr>
            <a:spLocks noGrp="1"/>
          </p:cNvSpPr>
          <p:nvPr>
            <p:ph type="title"/>
          </p:nvPr>
        </p:nvSpPr>
        <p:spPr/>
        <p:txBody>
          <a:bodyPr/>
          <a:lstStyle/>
          <a:p>
            <a:r>
              <a:rPr lang="en-US" dirty="0"/>
              <a:t>S-NIC: Key Designs</a:t>
            </a:r>
          </a:p>
        </p:txBody>
      </p:sp>
      <p:sp>
        <p:nvSpPr>
          <p:cNvPr id="5" name="Slide Number Placeholder 4">
            <a:extLst>
              <a:ext uri="{FF2B5EF4-FFF2-40B4-BE49-F238E27FC236}">
                <a16:creationId xmlns:a16="http://schemas.microsoft.com/office/drawing/2014/main" id="{606F7948-E512-8B42-8781-729351BFE887}"/>
              </a:ext>
            </a:extLst>
          </p:cNvPr>
          <p:cNvSpPr>
            <a:spLocks noGrp="1"/>
          </p:cNvSpPr>
          <p:nvPr>
            <p:ph type="sldNum" sz="quarter" idx="12"/>
          </p:nvPr>
        </p:nvSpPr>
        <p:spPr/>
        <p:txBody>
          <a:bodyPr/>
          <a:lstStyle/>
          <a:p>
            <a:fld id="{1C8B7557-4558-C146-8ED3-D138E9160947}" type="slidenum">
              <a:rPr lang="en-US" smtClean="0"/>
              <a:t>18</a:t>
            </a:fld>
            <a:endParaRPr lang="en-US"/>
          </a:p>
        </p:txBody>
      </p:sp>
      <p:sp>
        <p:nvSpPr>
          <p:cNvPr id="10" name="Content Placeholder 2">
            <a:extLst>
              <a:ext uri="{FF2B5EF4-FFF2-40B4-BE49-F238E27FC236}">
                <a16:creationId xmlns:a16="http://schemas.microsoft.com/office/drawing/2014/main" id="{C4550C08-6037-4C41-B0AA-7E8904DB88B7}"/>
              </a:ext>
            </a:extLst>
          </p:cNvPr>
          <p:cNvSpPr>
            <a:spLocks noGrp="1"/>
          </p:cNvSpPr>
          <p:nvPr>
            <p:ph idx="1"/>
          </p:nvPr>
        </p:nvSpPr>
        <p:spPr>
          <a:xfrm>
            <a:off x="7595762" y="2488406"/>
            <a:ext cx="4857751" cy="3070225"/>
          </a:xfrm>
        </p:spPr>
        <p:txBody>
          <a:bodyPr/>
          <a:lstStyle/>
          <a:p>
            <a:r>
              <a:rPr lang="en-US" dirty="0">
                <a:solidFill>
                  <a:schemeClr val="tx1">
                    <a:lumMod val="50000"/>
                    <a:lumOff val="50000"/>
                  </a:schemeClr>
                </a:solidFill>
              </a:rPr>
              <a:t>Single-owner RAM Semantics</a:t>
            </a:r>
          </a:p>
          <a:p>
            <a:r>
              <a:rPr lang="en-US" dirty="0">
                <a:solidFill>
                  <a:schemeClr val="tx1">
                    <a:lumMod val="50000"/>
                    <a:lumOff val="50000"/>
                  </a:schemeClr>
                </a:solidFill>
              </a:rPr>
              <a:t>Bus Arbitration</a:t>
            </a:r>
          </a:p>
          <a:p>
            <a:r>
              <a:rPr lang="en-US" dirty="0">
                <a:solidFill>
                  <a:schemeClr val="tx1">
                    <a:lumMod val="50000"/>
                    <a:lumOff val="50000"/>
                  </a:schemeClr>
                </a:solidFill>
              </a:rPr>
              <a:t>Accelerator Virtualization</a:t>
            </a:r>
          </a:p>
          <a:p>
            <a:r>
              <a:rPr lang="en-US" dirty="0">
                <a:solidFill>
                  <a:srgbClr val="0432FF"/>
                </a:solidFill>
              </a:rPr>
              <a:t>Packet IO Virtualization</a:t>
            </a:r>
          </a:p>
          <a:p>
            <a:endParaRPr lang="en-US" dirty="0">
              <a:solidFill>
                <a:schemeClr val="tx1">
                  <a:lumMod val="50000"/>
                  <a:lumOff val="50000"/>
                </a:schemeClr>
              </a:solidFill>
            </a:endParaRPr>
          </a:p>
          <a:p>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id="{8981AC4F-1E6D-EA48-869A-5477E7A2DCC7}"/>
              </a:ext>
            </a:extLst>
          </p:cNvPr>
          <p:cNvPicPr>
            <a:picLocks noChangeAspect="1"/>
          </p:cNvPicPr>
          <p:nvPr/>
        </p:nvPicPr>
        <p:blipFill>
          <a:blip r:embed="rId3"/>
          <a:stretch>
            <a:fillRect/>
          </a:stretch>
        </p:blipFill>
        <p:spPr>
          <a:xfrm>
            <a:off x="996246" y="1946993"/>
            <a:ext cx="6314271" cy="4178808"/>
          </a:xfrm>
          <a:prstGeom prst="rect">
            <a:avLst/>
          </a:prstGeom>
        </p:spPr>
      </p:pic>
      <p:sp>
        <p:nvSpPr>
          <p:cNvPr id="7" name="Rounded Rectangle 6">
            <a:extLst>
              <a:ext uri="{FF2B5EF4-FFF2-40B4-BE49-F238E27FC236}">
                <a16:creationId xmlns:a16="http://schemas.microsoft.com/office/drawing/2014/main" id="{8782ABE4-068E-4A40-A24C-96257BF97977}"/>
              </a:ext>
            </a:extLst>
          </p:cNvPr>
          <p:cNvSpPr/>
          <p:nvPr/>
        </p:nvSpPr>
        <p:spPr>
          <a:xfrm>
            <a:off x="5418667" y="2362102"/>
            <a:ext cx="1207911" cy="2164742"/>
          </a:xfrm>
          <a:prstGeom prst="roundRect">
            <a:avLst/>
          </a:prstGeom>
          <a:noFill/>
          <a:ln w="571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81E00"/>
              </a:solidFill>
            </a:endParaRPr>
          </a:p>
        </p:txBody>
      </p:sp>
    </p:spTree>
    <p:extLst>
      <p:ext uri="{BB962C8B-B14F-4D97-AF65-F5344CB8AC3E}">
        <p14:creationId xmlns:p14="http://schemas.microsoft.com/office/powerpoint/2010/main" val="85350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FF3D-77D2-BF42-91D2-E508044C1D35}"/>
              </a:ext>
            </a:extLst>
          </p:cNvPr>
          <p:cNvSpPr>
            <a:spLocks noGrp="1"/>
          </p:cNvSpPr>
          <p:nvPr>
            <p:ph type="title"/>
          </p:nvPr>
        </p:nvSpPr>
        <p:spPr/>
        <p:txBody>
          <a:bodyPr/>
          <a:lstStyle/>
          <a:p>
            <a:r>
              <a:rPr lang="en-US"/>
              <a:t>Evaluation: Hardware Cost (TLB entries)</a:t>
            </a:r>
          </a:p>
        </p:txBody>
      </p:sp>
      <p:sp>
        <p:nvSpPr>
          <p:cNvPr id="3" name="Content Placeholder 2">
            <a:extLst>
              <a:ext uri="{FF2B5EF4-FFF2-40B4-BE49-F238E27FC236}">
                <a16:creationId xmlns:a16="http://schemas.microsoft.com/office/drawing/2014/main" id="{8DC16C85-92C3-3C43-9B04-2BDCF13B7B56}"/>
              </a:ext>
            </a:extLst>
          </p:cNvPr>
          <p:cNvSpPr>
            <a:spLocks noGrp="1"/>
          </p:cNvSpPr>
          <p:nvPr>
            <p:ph idx="1"/>
          </p:nvPr>
        </p:nvSpPr>
        <p:spPr>
          <a:xfrm>
            <a:off x="0" y="1825624"/>
            <a:ext cx="12192000" cy="2138015"/>
          </a:xfrm>
        </p:spPr>
        <p:txBody>
          <a:bodyPr>
            <a:noAutofit/>
          </a:bodyPr>
          <a:lstStyle/>
          <a:p>
            <a:pPr lvl="1"/>
            <a:r>
              <a:rPr lang="en-US" sz="2800"/>
              <a:t>Use standard open source NFs with real traffic setting</a:t>
            </a:r>
          </a:p>
          <a:p>
            <a:pPr lvl="2"/>
            <a:r>
              <a:rPr lang="en-US" sz="2400"/>
              <a:t>Take the largest memory, accelerator, virtual packet pipeline requirements</a:t>
            </a:r>
          </a:p>
          <a:p>
            <a:pPr lvl="1"/>
            <a:r>
              <a:rPr lang="en-US" sz="2800"/>
              <a:t>Use the </a:t>
            </a:r>
            <a:r>
              <a:rPr lang="en-US" sz="2800" err="1"/>
              <a:t>McPAT</a:t>
            </a:r>
            <a:r>
              <a:rPr lang="en-US" sz="2800"/>
              <a:t> modeling framework to generate hardware cost estimates, </a:t>
            </a:r>
          </a:p>
          <a:p>
            <a:pPr lvl="1"/>
            <a:r>
              <a:rPr lang="en-US" sz="2800"/>
              <a:t>Compare to an ARM Cortex-A9 multicore processor (a relatively small processor). </a:t>
            </a:r>
          </a:p>
          <a:p>
            <a:pPr marL="228600" lvl="1" indent="0">
              <a:buNone/>
            </a:pPr>
            <a:endParaRPr lang="en-US" sz="2800"/>
          </a:p>
          <a:p>
            <a:pPr lvl="1"/>
            <a:endParaRPr lang="en-US" sz="2800"/>
          </a:p>
          <a:p>
            <a:endParaRPr lang="en-US"/>
          </a:p>
          <a:p>
            <a:endParaRPr lang="en-US"/>
          </a:p>
        </p:txBody>
      </p:sp>
      <p:sp>
        <p:nvSpPr>
          <p:cNvPr id="5" name="Slide Number Placeholder 4">
            <a:extLst>
              <a:ext uri="{FF2B5EF4-FFF2-40B4-BE49-F238E27FC236}">
                <a16:creationId xmlns:a16="http://schemas.microsoft.com/office/drawing/2014/main" id="{1FFE4AFD-AFDF-7447-B977-C6B49BAD4739}"/>
              </a:ext>
            </a:extLst>
          </p:cNvPr>
          <p:cNvSpPr>
            <a:spLocks noGrp="1"/>
          </p:cNvSpPr>
          <p:nvPr>
            <p:ph type="sldNum" sz="quarter" idx="12"/>
          </p:nvPr>
        </p:nvSpPr>
        <p:spPr/>
        <p:txBody>
          <a:bodyPr/>
          <a:lstStyle/>
          <a:p>
            <a:fld id="{1C8B7557-4558-C146-8ED3-D138E9160947}" type="slidenum">
              <a:rPr lang="en-US" smtClean="0"/>
              <a:t>19</a:t>
            </a:fld>
            <a:endParaRPr lang="en-US"/>
          </a:p>
        </p:txBody>
      </p:sp>
      <p:graphicFrame>
        <p:nvGraphicFramePr>
          <p:cNvPr id="4" name="Table 3">
            <a:extLst>
              <a:ext uri="{FF2B5EF4-FFF2-40B4-BE49-F238E27FC236}">
                <a16:creationId xmlns:a16="http://schemas.microsoft.com/office/drawing/2014/main" id="{4D76FD86-70E3-5540-9C49-5225002F86F5}"/>
              </a:ext>
            </a:extLst>
          </p:cNvPr>
          <p:cNvGraphicFramePr>
            <a:graphicFrameLocks noGrp="1"/>
          </p:cNvGraphicFramePr>
          <p:nvPr>
            <p:extLst>
              <p:ext uri="{D42A27DB-BD31-4B8C-83A1-F6EECF244321}">
                <p14:modId xmlns:p14="http://schemas.microsoft.com/office/powerpoint/2010/main" val="88894688"/>
              </p:ext>
            </p:extLst>
          </p:nvPr>
        </p:nvGraphicFramePr>
        <p:xfrm>
          <a:off x="994259" y="4121685"/>
          <a:ext cx="10048500" cy="1737360"/>
        </p:xfrm>
        <a:graphic>
          <a:graphicData uri="http://schemas.openxmlformats.org/drawingml/2006/table">
            <a:tbl>
              <a:tblPr firstRow="1" bandRow="1">
                <a:tableStyleId>{2D5ABB26-0587-4C30-8999-92F81FD0307C}</a:tableStyleId>
              </a:tblPr>
              <a:tblGrid>
                <a:gridCol w="2512125">
                  <a:extLst>
                    <a:ext uri="{9D8B030D-6E8A-4147-A177-3AD203B41FA5}">
                      <a16:colId xmlns:a16="http://schemas.microsoft.com/office/drawing/2014/main" val="2524193138"/>
                    </a:ext>
                  </a:extLst>
                </a:gridCol>
                <a:gridCol w="2770431">
                  <a:extLst>
                    <a:ext uri="{9D8B030D-6E8A-4147-A177-3AD203B41FA5}">
                      <a16:colId xmlns:a16="http://schemas.microsoft.com/office/drawing/2014/main" val="2815703355"/>
                    </a:ext>
                  </a:extLst>
                </a:gridCol>
                <a:gridCol w="2696705">
                  <a:extLst>
                    <a:ext uri="{9D8B030D-6E8A-4147-A177-3AD203B41FA5}">
                      <a16:colId xmlns:a16="http://schemas.microsoft.com/office/drawing/2014/main" val="20531275"/>
                    </a:ext>
                  </a:extLst>
                </a:gridCol>
                <a:gridCol w="2069239">
                  <a:extLst>
                    <a:ext uri="{9D8B030D-6E8A-4147-A177-3AD203B41FA5}">
                      <a16:colId xmlns:a16="http://schemas.microsoft.com/office/drawing/2014/main" val="4070345853"/>
                    </a:ext>
                  </a:extLst>
                </a:gridCol>
              </a:tblGrid>
              <a:tr h="766232">
                <a:tc>
                  <a:txBody>
                    <a:bodyPr/>
                    <a:lstStyle/>
                    <a:p>
                      <a:pPr algn="ctr"/>
                      <a:endParaRPr lang="en-US" sz="2400">
                        <a:latin typeface="Garamond" panose="020204040303010108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Garamond" panose="02020404030301010803" pitchFamily="18" charset="0"/>
                        </a:rPr>
                        <a:t>TLBs for programmable cores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Garamond" panose="02020404030301010803" pitchFamily="18" charset="0"/>
                        </a:rPr>
                        <a:t>TLBs for virtualized accelerators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Garamond" panose="02020404030301010803" pitchFamily="18" charset="0"/>
                        </a:rPr>
                        <a:t>TLBs for packet IO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663216"/>
                  </a:ext>
                </a:extLst>
              </a:tr>
              <a:tr h="425684">
                <a:tc>
                  <a:txBody>
                    <a:bodyPr/>
                    <a:lstStyle/>
                    <a:p>
                      <a:pPr algn="ctr"/>
                      <a:r>
                        <a:rPr lang="en-US" sz="2400">
                          <a:latin typeface="Garamond" panose="02020404030301010803" pitchFamily="18" charset="0"/>
                        </a:rPr>
                        <a:t>Chip area (mm^2)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a:solidFill>
                            <a:schemeClr val="tx1"/>
                          </a:solidFill>
                          <a:effectLst/>
                          <a:latin typeface="Garamond" panose="02020404030301010803" pitchFamily="18" charset="0"/>
                          <a:ea typeface="+mn-ea"/>
                          <a:cs typeface="+mn-cs"/>
                        </a:rPr>
                        <a:t>0.163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a:solidFill>
                            <a:schemeClr val="tx1"/>
                          </a:solidFill>
                          <a:effectLst/>
                          <a:latin typeface="Garamond" panose="02020404030301010803" pitchFamily="18" charset="0"/>
                          <a:ea typeface="+mn-ea"/>
                          <a:cs typeface="+mn-cs"/>
                        </a:rPr>
                        <a:t>0.091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Garamond" panose="02020404030301010803" pitchFamily="18" charset="0"/>
                        </a:rPr>
                        <a:t>0.074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1122651"/>
                  </a:ext>
                </a:extLst>
              </a:tr>
              <a:tr h="425684">
                <a:tc>
                  <a:txBody>
                    <a:bodyPr/>
                    <a:lstStyle/>
                    <a:p>
                      <a:pPr algn="ctr"/>
                      <a:r>
                        <a:rPr lang="en-US" sz="2400">
                          <a:latin typeface="Garamond" panose="02020404030301010803" pitchFamily="18" charset="0"/>
                        </a:rPr>
                        <a:t>Power (W)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kern="1200">
                          <a:solidFill>
                            <a:schemeClr val="tx1"/>
                          </a:solidFill>
                          <a:effectLst/>
                          <a:latin typeface="Garamond" panose="02020404030301010803" pitchFamily="18" charset="0"/>
                          <a:ea typeface="+mn-ea"/>
                          <a:cs typeface="+mn-cs"/>
                        </a:rPr>
                        <a:t>0.088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0" kern="1200">
                          <a:solidFill>
                            <a:schemeClr val="tx1"/>
                          </a:solidFill>
                          <a:effectLst/>
                          <a:latin typeface="Garamond" panose="02020404030301010803" pitchFamily="18" charset="0"/>
                          <a:ea typeface="+mn-ea"/>
                          <a:cs typeface="+mn-cs"/>
                        </a:rPr>
                        <a:t>0.044</a:t>
                      </a:r>
                      <a:endParaRPr lang="en-US" sz="2400">
                        <a:latin typeface="Garamond" panose="02020404030301010803"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latin typeface="Garamond" panose="02020404030301010803" pitchFamily="18" charset="0"/>
                        </a:rPr>
                        <a:t>0.034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4074852"/>
                  </a:ext>
                </a:extLst>
              </a:tr>
            </a:tbl>
          </a:graphicData>
        </a:graphic>
      </p:graphicFrame>
      <p:sp>
        <p:nvSpPr>
          <p:cNvPr id="6" name="Rectangle 5">
            <a:extLst>
              <a:ext uri="{FF2B5EF4-FFF2-40B4-BE49-F238E27FC236}">
                <a16:creationId xmlns:a16="http://schemas.microsoft.com/office/drawing/2014/main" id="{EEB8CC4D-8CD1-2944-812D-86EE5808628F}"/>
              </a:ext>
            </a:extLst>
          </p:cNvPr>
          <p:cNvSpPr/>
          <p:nvPr/>
        </p:nvSpPr>
        <p:spPr>
          <a:xfrm>
            <a:off x="3483266" y="6075393"/>
            <a:ext cx="5225469" cy="523220"/>
          </a:xfrm>
          <a:prstGeom prst="rect">
            <a:avLst/>
          </a:prstGeom>
        </p:spPr>
        <p:txBody>
          <a:bodyPr wrap="none">
            <a:spAutoFit/>
          </a:bodyPr>
          <a:lstStyle/>
          <a:p>
            <a:pPr algn="ctr"/>
            <a:r>
              <a:rPr lang="en-US" sz="2800" b="1">
                <a:solidFill>
                  <a:srgbClr val="D81E00"/>
                </a:solidFill>
                <a:latin typeface="Garamond" panose="02020404030301010803" pitchFamily="18" charset="0"/>
              </a:rPr>
              <a:t>8.89% </a:t>
            </a:r>
            <a:r>
              <a:rPr lang="en-US" sz="2800">
                <a:solidFill>
                  <a:prstClr val="black"/>
                </a:solidFill>
                <a:latin typeface="Garamond" panose="02020404030301010803" pitchFamily="18" charset="0"/>
              </a:rPr>
              <a:t>chip area and </a:t>
            </a:r>
            <a:r>
              <a:rPr lang="en-US" sz="2800" b="1">
                <a:solidFill>
                  <a:srgbClr val="D81E00"/>
                </a:solidFill>
                <a:latin typeface="Garamond" panose="02020404030301010803" pitchFamily="18" charset="0"/>
              </a:rPr>
              <a:t>11.45% </a:t>
            </a:r>
            <a:r>
              <a:rPr lang="en-US" sz="2800">
                <a:solidFill>
                  <a:prstClr val="black"/>
                </a:solidFill>
                <a:latin typeface="Garamond" panose="02020404030301010803" pitchFamily="18" charset="0"/>
              </a:rPr>
              <a:t>power. </a:t>
            </a:r>
            <a:endParaRPr lang="en-US"/>
          </a:p>
        </p:txBody>
      </p:sp>
    </p:spTree>
    <p:extLst>
      <p:ext uri="{BB962C8B-B14F-4D97-AF65-F5344CB8AC3E}">
        <p14:creationId xmlns:p14="http://schemas.microsoft.com/office/powerpoint/2010/main" val="95571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3575-9D7D-7C40-B468-0444EA0FC6CF}"/>
              </a:ext>
            </a:extLst>
          </p:cNvPr>
          <p:cNvSpPr>
            <a:spLocks noGrp="1"/>
          </p:cNvSpPr>
          <p:nvPr>
            <p:ph type="title"/>
          </p:nvPr>
        </p:nvSpPr>
        <p:spPr/>
        <p:txBody>
          <a:bodyPr/>
          <a:lstStyle/>
          <a:p>
            <a:r>
              <a:rPr lang="en-US"/>
              <a:t>Network Functions (NFs) are popular</a:t>
            </a:r>
          </a:p>
        </p:txBody>
      </p:sp>
      <p:sp>
        <p:nvSpPr>
          <p:cNvPr id="3" name="Content Placeholder 2">
            <a:extLst>
              <a:ext uri="{FF2B5EF4-FFF2-40B4-BE49-F238E27FC236}">
                <a16:creationId xmlns:a16="http://schemas.microsoft.com/office/drawing/2014/main" id="{295BA566-6753-CA4A-9C32-B8768930AAFB}"/>
              </a:ext>
            </a:extLst>
          </p:cNvPr>
          <p:cNvSpPr>
            <a:spLocks noGrp="1"/>
          </p:cNvSpPr>
          <p:nvPr>
            <p:ph idx="1"/>
          </p:nvPr>
        </p:nvSpPr>
        <p:spPr>
          <a:xfrm>
            <a:off x="838200" y="1825625"/>
            <a:ext cx="10515600" cy="1044575"/>
          </a:xfrm>
          <a:ln>
            <a:noFill/>
          </a:ln>
        </p:spPr>
        <p:style>
          <a:lnRef idx="2">
            <a:schemeClr val="dk1"/>
          </a:lnRef>
          <a:fillRef idx="1">
            <a:schemeClr val="lt1"/>
          </a:fillRef>
          <a:effectRef idx="0">
            <a:schemeClr val="dk1"/>
          </a:effectRef>
          <a:fontRef idx="minor">
            <a:schemeClr val="dk1"/>
          </a:fontRef>
        </p:style>
        <p:txBody>
          <a:bodyPr>
            <a:normAutofit/>
          </a:bodyPr>
          <a:lstStyle/>
          <a:p>
            <a:r>
              <a:rPr lang="en-US"/>
              <a:t>Network Functions (NFs) are critical infrastructure in networked systems.</a:t>
            </a:r>
          </a:p>
          <a:p>
            <a:pPr lvl="1"/>
            <a:r>
              <a:rPr lang="en-US"/>
              <a:t>Firewall, NATs, WAN optimizers, deep packet inspection (DPI), etc. </a:t>
            </a:r>
          </a:p>
          <a:p>
            <a:endParaRPr lang="en-US"/>
          </a:p>
        </p:txBody>
      </p:sp>
      <p:sp>
        <p:nvSpPr>
          <p:cNvPr id="4" name="TextBox 3">
            <a:extLst>
              <a:ext uri="{FF2B5EF4-FFF2-40B4-BE49-F238E27FC236}">
                <a16:creationId xmlns:a16="http://schemas.microsoft.com/office/drawing/2014/main" id="{D14A76A1-3DE6-F14C-8D7F-B6A1BD8BC818}"/>
              </a:ext>
            </a:extLst>
          </p:cNvPr>
          <p:cNvSpPr txBox="1"/>
          <p:nvPr/>
        </p:nvSpPr>
        <p:spPr>
          <a:xfrm>
            <a:off x="11906250" y="1600200"/>
            <a:ext cx="184731" cy="369332"/>
          </a:xfrm>
          <a:prstGeom prst="rect">
            <a:avLst/>
          </a:prstGeom>
          <a:noFill/>
        </p:spPr>
        <p:txBody>
          <a:bodyPr wrap="none" rtlCol="0">
            <a:spAutoFit/>
          </a:bodyPr>
          <a:lstStyle/>
          <a:p>
            <a:endParaRPr lang="en-US"/>
          </a:p>
        </p:txBody>
      </p:sp>
      <p:sp>
        <p:nvSpPr>
          <p:cNvPr id="6" name="Slide Number Placeholder 5">
            <a:extLst>
              <a:ext uri="{FF2B5EF4-FFF2-40B4-BE49-F238E27FC236}">
                <a16:creationId xmlns:a16="http://schemas.microsoft.com/office/drawing/2014/main" id="{E54EEC32-F217-8749-81E1-E4F89B6DCA99}"/>
              </a:ext>
            </a:extLst>
          </p:cNvPr>
          <p:cNvSpPr>
            <a:spLocks noGrp="1"/>
          </p:cNvSpPr>
          <p:nvPr>
            <p:ph type="sldNum" sz="quarter" idx="12"/>
          </p:nvPr>
        </p:nvSpPr>
        <p:spPr/>
        <p:txBody>
          <a:bodyPr/>
          <a:lstStyle/>
          <a:p>
            <a:fld id="{1C8B7557-4558-C146-8ED3-D138E9160947}" type="slidenum">
              <a:rPr lang="en-US" smtClean="0"/>
              <a:t>2</a:t>
            </a:fld>
            <a:endParaRPr lang="en-US"/>
          </a:p>
        </p:txBody>
      </p:sp>
      <p:pic>
        <p:nvPicPr>
          <p:cNvPr id="5" name="Picture 4">
            <a:extLst>
              <a:ext uri="{FF2B5EF4-FFF2-40B4-BE49-F238E27FC236}">
                <a16:creationId xmlns:a16="http://schemas.microsoft.com/office/drawing/2014/main" id="{A411E678-A60A-2E46-8250-DD37D15861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4098" y="3489522"/>
            <a:ext cx="2794000" cy="1746250"/>
          </a:xfrm>
          <a:prstGeom prst="rect">
            <a:avLst/>
          </a:prstGeom>
        </p:spPr>
      </p:pic>
      <p:pic>
        <p:nvPicPr>
          <p:cNvPr id="7" name="Picture 6">
            <a:extLst>
              <a:ext uri="{FF2B5EF4-FFF2-40B4-BE49-F238E27FC236}">
                <a16:creationId xmlns:a16="http://schemas.microsoft.com/office/drawing/2014/main" id="{7043BC39-31C2-2247-9ECF-FC2653CADE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77301" y="3286322"/>
            <a:ext cx="2152650" cy="2152650"/>
          </a:xfrm>
          <a:prstGeom prst="rect">
            <a:avLst/>
          </a:prstGeom>
        </p:spPr>
      </p:pic>
      <p:grpSp>
        <p:nvGrpSpPr>
          <p:cNvPr id="18" name="Group 17">
            <a:extLst>
              <a:ext uri="{FF2B5EF4-FFF2-40B4-BE49-F238E27FC236}">
                <a16:creationId xmlns:a16="http://schemas.microsoft.com/office/drawing/2014/main" id="{8A73F1D4-989D-394E-A3B0-9724FC07D545}"/>
              </a:ext>
            </a:extLst>
          </p:cNvPr>
          <p:cNvGrpSpPr/>
          <p:nvPr/>
        </p:nvGrpSpPr>
        <p:grpSpPr>
          <a:xfrm>
            <a:off x="4089399" y="3651447"/>
            <a:ext cx="1854201" cy="1422400"/>
            <a:chOff x="4114799" y="3683001"/>
            <a:chExt cx="1854201" cy="1422400"/>
          </a:xfrm>
        </p:grpSpPr>
        <p:pic>
          <p:nvPicPr>
            <p:cNvPr id="16" name="Picture 15">
              <a:extLst>
                <a:ext uri="{FF2B5EF4-FFF2-40B4-BE49-F238E27FC236}">
                  <a16:creationId xmlns:a16="http://schemas.microsoft.com/office/drawing/2014/main" id="{A93F8150-5C8E-A74A-8061-19AEC15976C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14799" y="3683001"/>
              <a:ext cx="1854201" cy="1422400"/>
            </a:xfrm>
            <a:prstGeom prst="rect">
              <a:avLst/>
            </a:prstGeom>
          </p:spPr>
        </p:pic>
        <p:sp>
          <p:nvSpPr>
            <p:cNvPr id="10" name="TextBox 9">
              <a:extLst>
                <a:ext uri="{FF2B5EF4-FFF2-40B4-BE49-F238E27FC236}">
                  <a16:creationId xmlns:a16="http://schemas.microsoft.com/office/drawing/2014/main" id="{F0CC1D7F-AAF7-7448-A707-D412AD280605}"/>
                </a:ext>
              </a:extLst>
            </p:cNvPr>
            <p:cNvSpPr txBox="1"/>
            <p:nvPr/>
          </p:nvSpPr>
          <p:spPr>
            <a:xfrm>
              <a:off x="4171949" y="4522053"/>
              <a:ext cx="1739900" cy="523220"/>
            </a:xfrm>
            <a:prstGeom prst="rect">
              <a:avLst/>
            </a:prstGeom>
            <a:noFill/>
          </p:spPr>
          <p:txBody>
            <a:bodyPr wrap="square" rtlCol="0">
              <a:spAutoFit/>
            </a:bodyPr>
            <a:lstStyle/>
            <a:p>
              <a:pPr algn="ctr"/>
              <a:r>
                <a:rPr lang="en-US" sz="2800">
                  <a:latin typeface="Garamond" panose="02020404030301010803" pitchFamily="18" charset="0"/>
                </a:rPr>
                <a:t>NAT</a:t>
              </a:r>
            </a:p>
          </p:txBody>
        </p:sp>
      </p:grpSp>
      <p:grpSp>
        <p:nvGrpSpPr>
          <p:cNvPr id="20" name="Group 19">
            <a:extLst>
              <a:ext uri="{FF2B5EF4-FFF2-40B4-BE49-F238E27FC236}">
                <a16:creationId xmlns:a16="http://schemas.microsoft.com/office/drawing/2014/main" id="{7977AB7D-9F31-B34A-9C04-A06A44757A54}"/>
              </a:ext>
            </a:extLst>
          </p:cNvPr>
          <p:cNvGrpSpPr/>
          <p:nvPr/>
        </p:nvGrpSpPr>
        <p:grpSpPr>
          <a:xfrm>
            <a:off x="6426201" y="3485995"/>
            <a:ext cx="1968499" cy="1749777"/>
            <a:chOff x="6426201" y="3485995"/>
            <a:chExt cx="1968499" cy="1749777"/>
          </a:xfrm>
        </p:grpSpPr>
        <p:pic>
          <p:nvPicPr>
            <p:cNvPr id="13" name="Picture 12">
              <a:extLst>
                <a:ext uri="{FF2B5EF4-FFF2-40B4-BE49-F238E27FC236}">
                  <a16:creationId xmlns:a16="http://schemas.microsoft.com/office/drawing/2014/main" id="{6FBADA12-80DF-CC42-BB58-87622765685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26201" y="3485995"/>
              <a:ext cx="1968499" cy="1749777"/>
            </a:xfrm>
            <a:prstGeom prst="rect">
              <a:avLst/>
            </a:prstGeom>
          </p:spPr>
        </p:pic>
        <p:sp>
          <p:nvSpPr>
            <p:cNvPr id="19" name="Rectangle 18">
              <a:extLst>
                <a:ext uri="{FF2B5EF4-FFF2-40B4-BE49-F238E27FC236}">
                  <a16:creationId xmlns:a16="http://schemas.microsoft.com/office/drawing/2014/main" id="{27AFE31B-9839-2744-8B5B-C6A1F3296982}"/>
                </a:ext>
              </a:extLst>
            </p:cNvPr>
            <p:cNvSpPr/>
            <p:nvPr/>
          </p:nvSpPr>
          <p:spPr>
            <a:xfrm>
              <a:off x="7082094" y="4702161"/>
              <a:ext cx="993605" cy="523220"/>
            </a:xfrm>
            <a:prstGeom prst="rect">
              <a:avLst/>
            </a:prstGeom>
          </p:spPr>
          <p:txBody>
            <a:bodyPr wrap="none">
              <a:spAutoFit/>
            </a:bodyPr>
            <a:lstStyle/>
            <a:p>
              <a:r>
                <a:rPr lang="en-US" sz="2800">
                  <a:latin typeface="Garamond" panose="02020404030301010803" pitchFamily="18" charset="0"/>
                </a:rPr>
                <a:t>WAN</a:t>
              </a:r>
              <a:endParaRPr lang="en-US"/>
            </a:p>
          </p:txBody>
        </p:sp>
      </p:grpSp>
      <p:sp>
        <p:nvSpPr>
          <p:cNvPr id="14" name="Rectangle 13">
            <a:extLst>
              <a:ext uri="{FF2B5EF4-FFF2-40B4-BE49-F238E27FC236}">
                <a16:creationId xmlns:a16="http://schemas.microsoft.com/office/drawing/2014/main" id="{75BD5637-30E7-854B-AC9C-7FA47B88830C}"/>
              </a:ext>
            </a:extLst>
          </p:cNvPr>
          <p:cNvSpPr/>
          <p:nvPr/>
        </p:nvSpPr>
        <p:spPr>
          <a:xfrm>
            <a:off x="8993688" y="5176838"/>
            <a:ext cx="1817292" cy="523220"/>
          </a:xfrm>
          <a:prstGeom prst="rect">
            <a:avLst/>
          </a:prstGeom>
        </p:spPr>
        <p:txBody>
          <a:bodyPr wrap="none">
            <a:spAutoFit/>
          </a:bodyPr>
          <a:lstStyle/>
          <a:p>
            <a:r>
              <a:rPr lang="en-US" sz="2800">
                <a:latin typeface="Garamond" panose="02020404030301010803" pitchFamily="18" charset="0"/>
              </a:rPr>
              <a:t>Snort3 DPI</a:t>
            </a:r>
            <a:endParaRPr lang="en-US"/>
          </a:p>
        </p:txBody>
      </p:sp>
    </p:spTree>
    <p:extLst>
      <p:ext uri="{BB962C8B-B14F-4D97-AF65-F5344CB8AC3E}">
        <p14:creationId xmlns:p14="http://schemas.microsoft.com/office/powerpoint/2010/main" val="1497848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FF3D-77D2-BF42-91D2-E508044C1D35}"/>
              </a:ext>
            </a:extLst>
          </p:cNvPr>
          <p:cNvSpPr>
            <a:spLocks noGrp="1"/>
          </p:cNvSpPr>
          <p:nvPr>
            <p:ph type="title"/>
          </p:nvPr>
        </p:nvSpPr>
        <p:spPr/>
        <p:txBody>
          <a:bodyPr/>
          <a:lstStyle/>
          <a:p>
            <a:r>
              <a:rPr lang="en-US"/>
              <a:t>Evaluation: Performance</a:t>
            </a:r>
          </a:p>
        </p:txBody>
      </p:sp>
      <p:sp>
        <p:nvSpPr>
          <p:cNvPr id="3" name="Content Placeholder 2">
            <a:extLst>
              <a:ext uri="{FF2B5EF4-FFF2-40B4-BE49-F238E27FC236}">
                <a16:creationId xmlns:a16="http://schemas.microsoft.com/office/drawing/2014/main" id="{8DC16C85-92C3-3C43-9B04-2BDCF13B7B56}"/>
              </a:ext>
            </a:extLst>
          </p:cNvPr>
          <p:cNvSpPr>
            <a:spLocks noGrp="1"/>
          </p:cNvSpPr>
          <p:nvPr>
            <p:ph idx="1"/>
          </p:nvPr>
        </p:nvSpPr>
        <p:spPr>
          <a:xfrm>
            <a:off x="838200" y="1825624"/>
            <a:ext cx="11353800" cy="4660235"/>
          </a:xfrm>
        </p:spPr>
        <p:txBody>
          <a:bodyPr>
            <a:normAutofit/>
          </a:bodyPr>
          <a:lstStyle/>
          <a:p>
            <a:r>
              <a:rPr lang="en-US"/>
              <a:t>Gem5 models Marvell </a:t>
            </a:r>
            <a:r>
              <a:rPr lang="en-US" err="1"/>
              <a:t>LiquidIO</a:t>
            </a:r>
            <a:r>
              <a:rPr lang="en-US"/>
              <a:t> NIC cores, cache, memory, and bus with: </a:t>
            </a:r>
          </a:p>
          <a:p>
            <a:pPr lvl="1"/>
            <a:r>
              <a:rPr lang="en-US"/>
              <a:t>Static partitioning for the cache. </a:t>
            </a:r>
          </a:p>
          <a:p>
            <a:pPr lvl="1"/>
            <a:r>
              <a:rPr lang="en-US"/>
              <a:t>Temporal partitioning for the bus. </a:t>
            </a:r>
          </a:p>
          <a:p>
            <a:r>
              <a:rPr lang="en-US"/>
              <a:t>Runs six NFs</a:t>
            </a:r>
          </a:p>
          <a:p>
            <a:pPr lvl="1"/>
            <a:r>
              <a:rPr lang="en-US"/>
              <a:t>Firewall (FW), DPI, NAT, Load Balancer (LB), LPM, Monitor (Mon)</a:t>
            </a:r>
          </a:p>
          <a:p>
            <a:pPr lvl="0"/>
            <a:r>
              <a:rPr lang="en-US"/>
              <a:t>We measured the instructions-per-cycle (IPC) degradation. </a:t>
            </a:r>
          </a:p>
          <a:p>
            <a:pPr lvl="1"/>
            <a:r>
              <a:rPr lang="en-US"/>
              <a:t>Directly reflecting function throughput reduction. </a:t>
            </a:r>
          </a:p>
          <a:p>
            <a:pPr lvl="1"/>
            <a:endParaRPr lang="en-US"/>
          </a:p>
          <a:p>
            <a:endParaRPr lang="en-US"/>
          </a:p>
        </p:txBody>
      </p:sp>
      <p:sp>
        <p:nvSpPr>
          <p:cNvPr id="5" name="Slide Number Placeholder 4">
            <a:extLst>
              <a:ext uri="{FF2B5EF4-FFF2-40B4-BE49-F238E27FC236}">
                <a16:creationId xmlns:a16="http://schemas.microsoft.com/office/drawing/2014/main" id="{1FFE4AFD-AFDF-7447-B977-C6B49BAD4739}"/>
              </a:ext>
            </a:extLst>
          </p:cNvPr>
          <p:cNvSpPr>
            <a:spLocks noGrp="1"/>
          </p:cNvSpPr>
          <p:nvPr>
            <p:ph type="sldNum" sz="quarter" idx="12"/>
          </p:nvPr>
        </p:nvSpPr>
        <p:spPr/>
        <p:txBody>
          <a:bodyPr/>
          <a:lstStyle/>
          <a:p>
            <a:fld id="{1C8B7557-4558-C146-8ED3-D138E9160947}" type="slidenum">
              <a:rPr lang="en-US" smtClean="0"/>
              <a:t>20</a:t>
            </a:fld>
            <a:endParaRPr lang="en-US"/>
          </a:p>
        </p:txBody>
      </p:sp>
    </p:spTree>
    <p:extLst>
      <p:ext uri="{BB962C8B-B14F-4D97-AF65-F5344CB8AC3E}">
        <p14:creationId xmlns:p14="http://schemas.microsoft.com/office/powerpoint/2010/main" val="288413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69C1-8666-4D43-87A3-0F33201CF1D1}"/>
              </a:ext>
            </a:extLst>
          </p:cNvPr>
          <p:cNvSpPr>
            <a:spLocks noGrp="1"/>
          </p:cNvSpPr>
          <p:nvPr>
            <p:ph type="title"/>
          </p:nvPr>
        </p:nvSpPr>
        <p:spPr/>
        <p:txBody>
          <a:bodyPr/>
          <a:lstStyle/>
          <a:p>
            <a:r>
              <a:rPr lang="en-US"/>
              <a:t>Evaluation: Performance</a:t>
            </a:r>
          </a:p>
        </p:txBody>
      </p:sp>
      <p:sp>
        <p:nvSpPr>
          <p:cNvPr id="5" name="Slide Number Placeholder 4">
            <a:extLst>
              <a:ext uri="{FF2B5EF4-FFF2-40B4-BE49-F238E27FC236}">
                <a16:creationId xmlns:a16="http://schemas.microsoft.com/office/drawing/2014/main" id="{98E55FDD-BF10-5F4E-912D-1B71D820B232}"/>
              </a:ext>
            </a:extLst>
          </p:cNvPr>
          <p:cNvSpPr>
            <a:spLocks noGrp="1"/>
          </p:cNvSpPr>
          <p:nvPr>
            <p:ph type="sldNum" sz="quarter" idx="12"/>
          </p:nvPr>
        </p:nvSpPr>
        <p:spPr/>
        <p:txBody>
          <a:bodyPr/>
          <a:lstStyle/>
          <a:p>
            <a:fld id="{1C8B7557-4558-C146-8ED3-D138E9160947}" type="slidenum">
              <a:rPr lang="en-US" smtClean="0"/>
              <a:t>21</a:t>
            </a:fld>
            <a:endParaRPr lang="en-US"/>
          </a:p>
        </p:txBody>
      </p:sp>
      <p:sp>
        <p:nvSpPr>
          <p:cNvPr id="12" name="Rectangle 11">
            <a:extLst>
              <a:ext uri="{FF2B5EF4-FFF2-40B4-BE49-F238E27FC236}">
                <a16:creationId xmlns:a16="http://schemas.microsoft.com/office/drawing/2014/main" id="{B7058C8F-601C-5949-BF39-CAFD261AEACE}"/>
              </a:ext>
            </a:extLst>
          </p:cNvPr>
          <p:cNvSpPr/>
          <p:nvPr/>
        </p:nvSpPr>
        <p:spPr>
          <a:xfrm>
            <a:off x="5965370" y="3010033"/>
            <a:ext cx="5626225" cy="1384995"/>
          </a:xfrm>
          <a:prstGeom prst="rect">
            <a:avLst/>
          </a:prstGeom>
        </p:spPr>
        <p:txBody>
          <a:bodyPr wrap="square">
            <a:spAutoFit/>
          </a:bodyPr>
          <a:lstStyle/>
          <a:p>
            <a:pPr algn="ctr"/>
            <a:r>
              <a:rPr lang="en-US" sz="2800" dirty="0">
                <a:solidFill>
                  <a:srgbClr val="000000"/>
                </a:solidFill>
                <a:latin typeface="Garamond" panose="02020404030301010803" pitchFamily="18" charset="0"/>
              </a:rPr>
              <a:t>Cache partitioning, and bus arbitration reduce function throughput by less than </a:t>
            </a:r>
            <a:r>
              <a:rPr lang="en-US" sz="2800" dirty="0">
                <a:solidFill>
                  <a:srgbClr val="D81E00"/>
                </a:solidFill>
                <a:latin typeface="Garamond" panose="02020404030301010803" pitchFamily="18" charset="0"/>
              </a:rPr>
              <a:t>13.71%</a:t>
            </a:r>
            <a:r>
              <a:rPr lang="en-US" sz="2800" dirty="0">
                <a:solidFill>
                  <a:srgbClr val="FF0000"/>
                </a:solidFill>
                <a:latin typeface="Garamond" panose="02020404030301010803" pitchFamily="18" charset="0"/>
              </a:rPr>
              <a:t> </a:t>
            </a:r>
            <a:r>
              <a:rPr lang="en-US" sz="2800" dirty="0">
                <a:solidFill>
                  <a:srgbClr val="000000"/>
                </a:solidFill>
                <a:latin typeface="Garamond" panose="02020404030301010803" pitchFamily="18" charset="0"/>
              </a:rPr>
              <a:t>in the worst case.</a:t>
            </a:r>
            <a:endParaRPr lang="en-US" sz="2800" dirty="0">
              <a:solidFill>
                <a:srgbClr val="000000"/>
              </a:solidFill>
              <a:effectLst/>
              <a:latin typeface="Garamond" panose="02020404030301010803" pitchFamily="18" charset="0"/>
            </a:endParaRPr>
          </a:p>
        </p:txBody>
      </p:sp>
      <p:pic>
        <p:nvPicPr>
          <p:cNvPr id="4" name="Picture 3">
            <a:extLst>
              <a:ext uri="{FF2B5EF4-FFF2-40B4-BE49-F238E27FC236}">
                <a16:creationId xmlns:a16="http://schemas.microsoft.com/office/drawing/2014/main" id="{F702A2C8-C263-20B7-ABD1-388F13F6A339}"/>
              </a:ext>
            </a:extLst>
          </p:cNvPr>
          <p:cNvPicPr>
            <a:picLocks noChangeAspect="1"/>
          </p:cNvPicPr>
          <p:nvPr/>
        </p:nvPicPr>
        <p:blipFill>
          <a:blip r:embed="rId3"/>
          <a:stretch>
            <a:fillRect/>
          </a:stretch>
        </p:blipFill>
        <p:spPr>
          <a:xfrm>
            <a:off x="499002" y="1793178"/>
            <a:ext cx="5466368" cy="3818704"/>
          </a:xfrm>
          <a:prstGeom prst="rect">
            <a:avLst/>
          </a:prstGeom>
        </p:spPr>
      </p:pic>
    </p:spTree>
    <p:extLst>
      <p:ext uri="{BB962C8B-B14F-4D97-AF65-F5344CB8AC3E}">
        <p14:creationId xmlns:p14="http://schemas.microsoft.com/office/powerpoint/2010/main" val="261639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B0B6D-51D3-C64A-8CD9-B6F6B068A8F6}"/>
              </a:ext>
            </a:extLst>
          </p:cNvPr>
          <p:cNvSpPr>
            <a:spLocks noGrp="1"/>
          </p:cNvSpPr>
          <p:nvPr>
            <p:ph type="title"/>
          </p:nvPr>
        </p:nvSpPr>
        <p:spPr/>
        <p:txBody>
          <a:bodyPr/>
          <a:lstStyle/>
          <a:p>
            <a:r>
              <a:rPr lang="en-US"/>
              <a:t>Conclusion</a:t>
            </a:r>
          </a:p>
        </p:txBody>
      </p:sp>
      <p:sp>
        <p:nvSpPr>
          <p:cNvPr id="3" name="Content Placeholder 2">
            <a:extLst>
              <a:ext uri="{FF2B5EF4-FFF2-40B4-BE49-F238E27FC236}">
                <a16:creationId xmlns:a16="http://schemas.microsoft.com/office/drawing/2014/main" id="{7D662693-784C-4E47-8AEA-7581CC984DE4}"/>
              </a:ext>
            </a:extLst>
          </p:cNvPr>
          <p:cNvSpPr>
            <a:spLocks noGrp="1"/>
          </p:cNvSpPr>
          <p:nvPr>
            <p:ph idx="1"/>
          </p:nvPr>
        </p:nvSpPr>
        <p:spPr>
          <a:xfrm>
            <a:off x="838199" y="1825625"/>
            <a:ext cx="11240911" cy="4895850"/>
          </a:xfrm>
        </p:spPr>
        <p:txBody>
          <a:bodyPr>
            <a:normAutofit/>
          </a:bodyPr>
          <a:lstStyle/>
          <a:p>
            <a:r>
              <a:rPr lang="en-US" dirty="0"/>
              <a:t>Outsource NFs to the cloud requires high performance and strong security, and offloading to smart NIC is an attractive option. </a:t>
            </a:r>
          </a:p>
          <a:p>
            <a:endParaRPr lang="en-US" dirty="0"/>
          </a:p>
          <a:p>
            <a:r>
              <a:rPr lang="en-US" dirty="0"/>
              <a:t>S-NIC redesigns smart NICs to provide strong isolation with modest hardware overheads, while preserving performance benefits of smart NICs.</a:t>
            </a:r>
          </a:p>
          <a:p>
            <a:pPr indent="-346075"/>
            <a:endParaRPr lang="en-US" dirty="0"/>
          </a:p>
          <a:p>
            <a:pPr indent="-346075"/>
            <a:r>
              <a:rPr lang="en-US" dirty="0"/>
              <a:t>S-NIC achieves both by  </a:t>
            </a:r>
          </a:p>
          <a:p>
            <a:pPr lvl="1"/>
            <a:r>
              <a:rPr lang="en-US" dirty="0"/>
              <a:t>enforcing single-owner semantics for on-NIC RAM and caches,</a:t>
            </a:r>
          </a:p>
          <a:p>
            <a:pPr lvl="1"/>
            <a:r>
              <a:rPr lang="en-US" dirty="0"/>
              <a:t>pervasively virtualizing hardware accelerators and packet IO, </a:t>
            </a:r>
          </a:p>
          <a:p>
            <a:pPr lvl="1"/>
            <a:r>
              <a:rPr lang="en-US" dirty="0"/>
              <a:t>providing dedicated bus bandwidth for each NF</a:t>
            </a:r>
          </a:p>
          <a:p>
            <a:pPr indent="-346075"/>
            <a:endParaRPr lang="en-US" dirty="0"/>
          </a:p>
          <a:p>
            <a:pPr lvl="1"/>
            <a:endParaRPr lang="en-US" dirty="0"/>
          </a:p>
          <a:p>
            <a:pPr lvl="1"/>
            <a:endParaRPr lang="en-US" dirty="0"/>
          </a:p>
          <a:p>
            <a:pPr indent="-346075"/>
            <a:endParaRPr lang="en-US" dirty="0"/>
          </a:p>
          <a:p>
            <a:pPr indent="-346075"/>
            <a:endParaRPr lang="en-US" dirty="0"/>
          </a:p>
          <a:p>
            <a:endParaRPr lang="en-US" dirty="0"/>
          </a:p>
        </p:txBody>
      </p:sp>
      <p:sp>
        <p:nvSpPr>
          <p:cNvPr id="5" name="Slide Number Placeholder 4">
            <a:extLst>
              <a:ext uri="{FF2B5EF4-FFF2-40B4-BE49-F238E27FC236}">
                <a16:creationId xmlns:a16="http://schemas.microsoft.com/office/drawing/2014/main" id="{606F7948-E512-8B42-8781-729351BFE887}"/>
              </a:ext>
            </a:extLst>
          </p:cNvPr>
          <p:cNvSpPr>
            <a:spLocks noGrp="1"/>
          </p:cNvSpPr>
          <p:nvPr>
            <p:ph type="sldNum" sz="quarter" idx="12"/>
          </p:nvPr>
        </p:nvSpPr>
        <p:spPr/>
        <p:txBody>
          <a:bodyPr/>
          <a:lstStyle/>
          <a:p>
            <a:fld id="{1C8B7557-4558-C146-8ED3-D138E9160947}" type="slidenum">
              <a:rPr lang="en-US" smtClean="0"/>
              <a:t>22</a:t>
            </a:fld>
            <a:endParaRPr lang="en-US"/>
          </a:p>
        </p:txBody>
      </p:sp>
    </p:spTree>
    <p:extLst>
      <p:ext uri="{BB962C8B-B14F-4D97-AF65-F5344CB8AC3E}">
        <p14:creationId xmlns:p14="http://schemas.microsoft.com/office/powerpoint/2010/main" val="22104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91925-C385-784A-9D78-2334E2C018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36F1F4-4B98-6B42-8390-B80DED0639B1}"/>
              </a:ext>
            </a:extLst>
          </p:cNvPr>
          <p:cNvSpPr>
            <a:spLocks noGrp="1"/>
          </p:cNvSpPr>
          <p:nvPr>
            <p:ph idx="1"/>
          </p:nvPr>
        </p:nvSpPr>
        <p:spPr/>
        <p:txBody>
          <a:bodyPr>
            <a:normAutofit/>
          </a:bodyPr>
          <a:lstStyle/>
          <a:p>
            <a:pPr algn="ctr"/>
            <a:r>
              <a:rPr lang="en-US" sz="6000">
                <a:solidFill>
                  <a:srgbClr val="00A500"/>
                </a:solidFill>
              </a:rPr>
              <a:t>Thanks! </a:t>
            </a:r>
          </a:p>
          <a:p>
            <a:pPr algn="ctr"/>
            <a:endParaRPr lang="en-US" sz="6000"/>
          </a:p>
          <a:p>
            <a:pPr algn="ctr"/>
            <a:r>
              <a:rPr lang="en-US" sz="6000">
                <a:solidFill>
                  <a:srgbClr val="D81E00"/>
                </a:solidFill>
              </a:rPr>
              <a:t>Q&amp;A</a:t>
            </a:r>
          </a:p>
        </p:txBody>
      </p:sp>
      <p:sp>
        <p:nvSpPr>
          <p:cNvPr id="5" name="Slide Number Placeholder 4">
            <a:extLst>
              <a:ext uri="{FF2B5EF4-FFF2-40B4-BE49-F238E27FC236}">
                <a16:creationId xmlns:a16="http://schemas.microsoft.com/office/drawing/2014/main" id="{6FD6CB6E-F77E-9E45-B734-906C3AC9465A}"/>
              </a:ext>
            </a:extLst>
          </p:cNvPr>
          <p:cNvSpPr>
            <a:spLocks noGrp="1"/>
          </p:cNvSpPr>
          <p:nvPr>
            <p:ph type="sldNum" sz="quarter" idx="12"/>
          </p:nvPr>
        </p:nvSpPr>
        <p:spPr/>
        <p:txBody>
          <a:bodyPr/>
          <a:lstStyle/>
          <a:p>
            <a:fld id="{1C8B7557-4558-C146-8ED3-D138E9160947}" type="slidenum">
              <a:rPr lang="en-US" smtClean="0"/>
              <a:t>23</a:t>
            </a:fld>
            <a:endParaRPr lang="en-US"/>
          </a:p>
        </p:txBody>
      </p:sp>
    </p:spTree>
    <p:extLst>
      <p:ext uri="{BB962C8B-B14F-4D97-AF65-F5344CB8AC3E}">
        <p14:creationId xmlns:p14="http://schemas.microsoft.com/office/powerpoint/2010/main" val="93304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3575-9D7D-7C40-B468-0444EA0FC6CF}"/>
              </a:ext>
            </a:extLst>
          </p:cNvPr>
          <p:cNvSpPr>
            <a:spLocks noGrp="1"/>
          </p:cNvSpPr>
          <p:nvPr>
            <p:ph type="title"/>
          </p:nvPr>
        </p:nvSpPr>
        <p:spPr/>
        <p:txBody>
          <a:bodyPr/>
          <a:lstStyle/>
          <a:p>
            <a:r>
              <a:rPr lang="en-US"/>
              <a:t>NF Outsourcing to the Cloud</a:t>
            </a:r>
          </a:p>
        </p:txBody>
      </p:sp>
      <p:sp>
        <p:nvSpPr>
          <p:cNvPr id="3" name="Content Placeholder 2">
            <a:extLst>
              <a:ext uri="{FF2B5EF4-FFF2-40B4-BE49-F238E27FC236}">
                <a16:creationId xmlns:a16="http://schemas.microsoft.com/office/drawing/2014/main" id="{295BA566-6753-CA4A-9C32-B8768930AAFB}"/>
              </a:ext>
            </a:extLst>
          </p:cNvPr>
          <p:cNvSpPr>
            <a:spLocks noGrp="1"/>
          </p:cNvSpPr>
          <p:nvPr>
            <p:ph idx="1"/>
          </p:nvPr>
        </p:nvSpPr>
        <p:spPr>
          <a:xfrm>
            <a:off x="838200" y="1825625"/>
            <a:ext cx="10515600" cy="1654175"/>
          </a:xfrm>
          <a:ln>
            <a:noFill/>
          </a:ln>
        </p:spPr>
        <p:style>
          <a:lnRef idx="2">
            <a:schemeClr val="dk1"/>
          </a:lnRef>
          <a:fillRef idx="1">
            <a:schemeClr val="lt1"/>
          </a:fillRef>
          <a:effectRef idx="0">
            <a:schemeClr val="dk1"/>
          </a:effectRef>
          <a:fontRef idx="minor">
            <a:schemeClr val="dk1"/>
          </a:fontRef>
        </p:style>
        <p:txBody>
          <a:bodyPr>
            <a:normAutofit/>
          </a:bodyPr>
          <a:lstStyle/>
          <a:p>
            <a:pPr lvl="1"/>
            <a:r>
              <a:rPr lang="en-US"/>
              <a:t>Scale on demand as the traffic load changes </a:t>
            </a:r>
            <a:r>
              <a:rPr lang="en-US">
                <a:sym typeface="Wingdings" pitchFamily="2" charset="2"/>
              </a:rPr>
              <a:t> Cheaper!</a:t>
            </a:r>
            <a:endParaRPr lang="en-US"/>
          </a:p>
          <a:p>
            <a:pPr lvl="1"/>
            <a:r>
              <a:rPr lang="en-US"/>
              <a:t>Easier to manage, upgrade, and deploy. Outsourcing these tasks</a:t>
            </a:r>
          </a:p>
          <a:p>
            <a:pPr lvl="1"/>
            <a:endParaRPr lang="en-US"/>
          </a:p>
        </p:txBody>
      </p:sp>
      <p:sp>
        <p:nvSpPr>
          <p:cNvPr id="4" name="TextBox 3">
            <a:extLst>
              <a:ext uri="{FF2B5EF4-FFF2-40B4-BE49-F238E27FC236}">
                <a16:creationId xmlns:a16="http://schemas.microsoft.com/office/drawing/2014/main" id="{D14A76A1-3DE6-F14C-8D7F-B6A1BD8BC818}"/>
              </a:ext>
            </a:extLst>
          </p:cNvPr>
          <p:cNvSpPr txBox="1"/>
          <p:nvPr/>
        </p:nvSpPr>
        <p:spPr>
          <a:xfrm>
            <a:off x="11906250" y="1600200"/>
            <a:ext cx="184731" cy="369332"/>
          </a:xfrm>
          <a:prstGeom prst="rect">
            <a:avLst/>
          </a:prstGeom>
          <a:noFill/>
        </p:spPr>
        <p:txBody>
          <a:bodyPr wrap="none" rtlCol="0">
            <a:spAutoFit/>
          </a:bodyPr>
          <a:lstStyle/>
          <a:p>
            <a:endParaRPr lang="en-US"/>
          </a:p>
        </p:txBody>
      </p:sp>
      <p:sp>
        <p:nvSpPr>
          <p:cNvPr id="6" name="Slide Number Placeholder 5">
            <a:extLst>
              <a:ext uri="{FF2B5EF4-FFF2-40B4-BE49-F238E27FC236}">
                <a16:creationId xmlns:a16="http://schemas.microsoft.com/office/drawing/2014/main" id="{E54EEC32-F217-8749-81E1-E4F89B6DCA99}"/>
              </a:ext>
            </a:extLst>
          </p:cNvPr>
          <p:cNvSpPr>
            <a:spLocks noGrp="1"/>
          </p:cNvSpPr>
          <p:nvPr>
            <p:ph type="sldNum" sz="quarter" idx="12"/>
          </p:nvPr>
        </p:nvSpPr>
        <p:spPr/>
        <p:txBody>
          <a:bodyPr/>
          <a:lstStyle/>
          <a:p>
            <a:fld id="{1C8B7557-4558-C146-8ED3-D138E9160947}" type="slidenum">
              <a:rPr lang="en-US" smtClean="0"/>
              <a:t>3</a:t>
            </a:fld>
            <a:endParaRPr lang="en-US"/>
          </a:p>
        </p:txBody>
      </p:sp>
      <p:grpSp>
        <p:nvGrpSpPr>
          <p:cNvPr id="20" name="Group 19">
            <a:extLst>
              <a:ext uri="{FF2B5EF4-FFF2-40B4-BE49-F238E27FC236}">
                <a16:creationId xmlns:a16="http://schemas.microsoft.com/office/drawing/2014/main" id="{38234F66-E08F-45F2-A7F3-E0295B7CEC64}"/>
              </a:ext>
            </a:extLst>
          </p:cNvPr>
          <p:cNvGrpSpPr/>
          <p:nvPr/>
        </p:nvGrpSpPr>
        <p:grpSpPr>
          <a:xfrm>
            <a:off x="3935214" y="2973480"/>
            <a:ext cx="4048440" cy="2495163"/>
            <a:chOff x="4367014" y="4043749"/>
            <a:chExt cx="4048440" cy="2495163"/>
          </a:xfrm>
        </p:grpSpPr>
        <p:sp>
          <p:nvSpPr>
            <p:cNvPr id="15" name="Cloud 14">
              <a:extLst>
                <a:ext uri="{FF2B5EF4-FFF2-40B4-BE49-F238E27FC236}">
                  <a16:creationId xmlns:a16="http://schemas.microsoft.com/office/drawing/2014/main" id="{089B2679-F683-44AE-9DCD-E3EBF57C5CA5}"/>
                </a:ext>
              </a:extLst>
            </p:cNvPr>
            <p:cNvSpPr/>
            <p:nvPr/>
          </p:nvSpPr>
          <p:spPr>
            <a:xfrm>
              <a:off x="4367014" y="4043749"/>
              <a:ext cx="4048440" cy="2495163"/>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14BE662-40F2-43BB-8AF6-A1E1A8CEBE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8963" y="4638601"/>
              <a:ext cx="884353" cy="552720"/>
            </a:xfrm>
            <a:prstGeom prst="rect">
              <a:avLst/>
            </a:prstGeom>
          </p:spPr>
        </p:pic>
        <p:pic>
          <p:nvPicPr>
            <p:cNvPr id="17" name="Picture 16">
              <a:extLst>
                <a:ext uri="{FF2B5EF4-FFF2-40B4-BE49-F238E27FC236}">
                  <a16:creationId xmlns:a16="http://schemas.microsoft.com/office/drawing/2014/main" id="{7D1AAE04-F395-4C26-A86D-B6F90D770B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8940" y="4505563"/>
              <a:ext cx="774941" cy="636938"/>
            </a:xfrm>
            <a:prstGeom prst="rect">
              <a:avLst/>
            </a:prstGeom>
          </p:spPr>
        </p:pic>
        <p:pic>
          <p:nvPicPr>
            <p:cNvPr id="18" name="Picture 17">
              <a:extLst>
                <a:ext uri="{FF2B5EF4-FFF2-40B4-BE49-F238E27FC236}">
                  <a16:creationId xmlns:a16="http://schemas.microsoft.com/office/drawing/2014/main" id="{BCFB2E13-707D-45F1-8505-B080E5B79C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48535" y="5287232"/>
              <a:ext cx="866922" cy="844550"/>
            </a:xfrm>
            <a:prstGeom prst="rect">
              <a:avLst/>
            </a:prstGeom>
          </p:spPr>
        </p:pic>
        <p:pic>
          <p:nvPicPr>
            <p:cNvPr id="19" name="Picture 18">
              <a:extLst>
                <a:ext uri="{FF2B5EF4-FFF2-40B4-BE49-F238E27FC236}">
                  <a16:creationId xmlns:a16="http://schemas.microsoft.com/office/drawing/2014/main" id="{0B4ABD7E-250C-496C-99C5-02BEC57670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64887" y="5314004"/>
              <a:ext cx="792182" cy="792182"/>
            </a:xfrm>
            <a:prstGeom prst="rect">
              <a:avLst/>
            </a:prstGeom>
          </p:spPr>
        </p:pic>
      </p:grpSp>
      <p:cxnSp>
        <p:nvCxnSpPr>
          <p:cNvPr id="22" name="Straight Arrow Connector 21">
            <a:extLst>
              <a:ext uri="{FF2B5EF4-FFF2-40B4-BE49-F238E27FC236}">
                <a16:creationId xmlns:a16="http://schemas.microsoft.com/office/drawing/2014/main" id="{1611C98B-C218-446D-A67D-1B1CE2FDC531}"/>
              </a:ext>
            </a:extLst>
          </p:cNvPr>
          <p:cNvCxnSpPr>
            <a:cxnSpLocks/>
          </p:cNvCxnSpPr>
          <p:nvPr/>
        </p:nvCxnSpPr>
        <p:spPr>
          <a:xfrm>
            <a:off x="2000712" y="3943967"/>
            <a:ext cx="284619" cy="0"/>
          </a:xfrm>
          <a:prstGeom prst="straightConnector1">
            <a:avLst/>
          </a:prstGeom>
          <a:ln w="1905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DBD1B108-E2C1-4750-A798-16246CDEEB28}"/>
              </a:ext>
            </a:extLst>
          </p:cNvPr>
          <p:cNvGrpSpPr/>
          <p:nvPr/>
        </p:nvGrpSpPr>
        <p:grpSpPr>
          <a:xfrm>
            <a:off x="1221370" y="3550850"/>
            <a:ext cx="1553914" cy="762245"/>
            <a:chOff x="2612040" y="4079237"/>
            <a:chExt cx="1553914" cy="762245"/>
          </a:xfrm>
        </p:grpSpPr>
        <p:sp>
          <p:nvSpPr>
            <p:cNvPr id="24" name="Rectangle 23">
              <a:extLst>
                <a:ext uri="{FF2B5EF4-FFF2-40B4-BE49-F238E27FC236}">
                  <a16:creationId xmlns:a16="http://schemas.microsoft.com/office/drawing/2014/main" id="{90057A9C-462C-48E4-8A7B-998F27DE6EEF}"/>
                </a:ext>
              </a:extLst>
            </p:cNvPr>
            <p:cNvSpPr/>
            <p:nvPr/>
          </p:nvSpPr>
          <p:spPr>
            <a:xfrm>
              <a:off x="2612040" y="4079237"/>
              <a:ext cx="1319811" cy="76224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Garamond" panose="02020404030301010803" pitchFamily="18" charset="0"/>
              </a:endParaRPr>
            </a:p>
          </p:txBody>
        </p:sp>
        <p:sp>
          <p:nvSpPr>
            <p:cNvPr id="25" name="Rectangle 24">
              <a:extLst>
                <a:ext uri="{FF2B5EF4-FFF2-40B4-BE49-F238E27FC236}">
                  <a16:creationId xmlns:a16="http://schemas.microsoft.com/office/drawing/2014/main" id="{3A64AB95-A437-48E7-8769-C70978486D60}"/>
                </a:ext>
              </a:extLst>
            </p:cNvPr>
            <p:cNvSpPr/>
            <p:nvPr/>
          </p:nvSpPr>
          <p:spPr>
            <a:xfrm>
              <a:off x="2735222" y="4273298"/>
              <a:ext cx="656160" cy="39811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aramond" panose="02020404030301010803" pitchFamily="18" charset="0"/>
              </a:endParaRPr>
            </a:p>
          </p:txBody>
        </p:sp>
        <p:sp>
          <p:nvSpPr>
            <p:cNvPr id="26" name="Rectangle 25">
              <a:extLst>
                <a:ext uri="{FF2B5EF4-FFF2-40B4-BE49-F238E27FC236}">
                  <a16:creationId xmlns:a16="http://schemas.microsoft.com/office/drawing/2014/main" id="{66F68F52-79C9-44BA-BCD4-F277B7F3D1B0}"/>
                </a:ext>
              </a:extLst>
            </p:cNvPr>
            <p:cNvSpPr/>
            <p:nvPr/>
          </p:nvSpPr>
          <p:spPr>
            <a:xfrm>
              <a:off x="3708754" y="4246328"/>
              <a:ext cx="457200" cy="4572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Garamond" panose="02020404030301010803" pitchFamily="18" charset="0"/>
              </a:endParaRPr>
            </a:p>
          </p:txBody>
        </p:sp>
      </p:grpSp>
      <p:sp>
        <p:nvSpPr>
          <p:cNvPr id="29" name="TextBox 28">
            <a:extLst>
              <a:ext uri="{FF2B5EF4-FFF2-40B4-BE49-F238E27FC236}">
                <a16:creationId xmlns:a16="http://schemas.microsoft.com/office/drawing/2014/main" id="{2F489553-5A00-4397-9728-C095A167D047}"/>
              </a:ext>
            </a:extLst>
          </p:cNvPr>
          <p:cNvSpPr txBox="1"/>
          <p:nvPr/>
        </p:nvSpPr>
        <p:spPr>
          <a:xfrm>
            <a:off x="835403" y="4612963"/>
            <a:ext cx="2180492" cy="707886"/>
          </a:xfrm>
          <a:prstGeom prst="rect">
            <a:avLst/>
          </a:prstGeom>
          <a:noFill/>
        </p:spPr>
        <p:txBody>
          <a:bodyPr wrap="square" rtlCol="0">
            <a:spAutoFit/>
          </a:bodyPr>
          <a:lstStyle/>
          <a:p>
            <a:pPr algn="ctr"/>
            <a:r>
              <a:rPr lang="en-US" sz="2000">
                <a:latin typeface="Garamond" panose="02020404030301010803" pitchFamily="18" charset="0"/>
              </a:rPr>
              <a:t>Client </a:t>
            </a:r>
          </a:p>
          <a:p>
            <a:pPr algn="ctr"/>
            <a:r>
              <a:rPr lang="en-US" sz="2000">
                <a:latin typeface="Garamond" panose="02020404030301010803" pitchFamily="18" charset="0"/>
              </a:rPr>
              <a:t>Enterprise</a:t>
            </a:r>
          </a:p>
        </p:txBody>
      </p:sp>
      <p:cxnSp>
        <p:nvCxnSpPr>
          <p:cNvPr id="31" name="Straight Arrow Connector 30">
            <a:extLst>
              <a:ext uri="{FF2B5EF4-FFF2-40B4-BE49-F238E27FC236}">
                <a16:creationId xmlns:a16="http://schemas.microsoft.com/office/drawing/2014/main" id="{BB4F3C4F-640F-4EEE-A5C4-954BCC428320}"/>
              </a:ext>
            </a:extLst>
          </p:cNvPr>
          <p:cNvCxnSpPr>
            <a:cxnSpLocks/>
          </p:cNvCxnSpPr>
          <p:nvPr/>
        </p:nvCxnSpPr>
        <p:spPr>
          <a:xfrm flipH="1" flipV="1">
            <a:off x="2000712" y="3943967"/>
            <a:ext cx="317372" cy="2574"/>
          </a:xfrm>
          <a:prstGeom prst="straightConnector1">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0DA756D-3B10-4E51-85FF-674D1C5A4711}"/>
              </a:ext>
            </a:extLst>
          </p:cNvPr>
          <p:cNvSpPr/>
          <p:nvPr/>
        </p:nvSpPr>
        <p:spPr>
          <a:xfrm>
            <a:off x="1280186" y="3760509"/>
            <a:ext cx="755143" cy="369332"/>
          </a:xfrm>
          <a:prstGeom prst="rect">
            <a:avLst/>
          </a:prstGeom>
        </p:spPr>
        <p:txBody>
          <a:bodyPr wrap="none">
            <a:spAutoFit/>
          </a:bodyPr>
          <a:lstStyle/>
          <a:p>
            <a:r>
              <a:rPr lang="en-US">
                <a:latin typeface="Garamond" panose="02020404030301010803" pitchFamily="18" charset="0"/>
              </a:rPr>
              <a:t>Server</a:t>
            </a:r>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8FB39D29-3842-48AC-99E7-36498A6672BF}"/>
                  </a:ext>
                </a:extLst>
              </p:cNvPr>
              <p:cNvSpPr/>
              <p:nvPr/>
            </p:nvSpPr>
            <p:spPr>
              <a:xfrm>
                <a:off x="2193880" y="3694625"/>
                <a:ext cx="760289"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1400" smtClean="0">
                          <a:latin typeface="Cambria Math" panose="02040503050406030204" pitchFamily="18" charset="0"/>
                        </a:rPr>
                        <m:t>Gate</m:t>
                      </m:r>
                    </m:oMath>
                  </m:oMathPara>
                </a14:m>
                <a:endParaRPr lang="en-US" sz="1400">
                  <a:latin typeface="Garamond" panose="02020404030301010803" pitchFamily="18" charset="0"/>
                </a:endParaRPr>
              </a:p>
              <a:p>
                <a:pPr algn="ctr"/>
                <a14:m>
                  <m:oMathPara xmlns:m="http://schemas.openxmlformats.org/officeDocument/2006/math">
                    <m:oMathParaPr>
                      <m:jc m:val="centerGroup"/>
                    </m:oMathParaPr>
                    <m:oMath xmlns:m="http://schemas.openxmlformats.org/officeDocument/2006/math">
                      <m:r>
                        <m:rPr>
                          <m:sty m:val="p"/>
                        </m:rPr>
                        <a:rPr lang="en-US" sz="1400">
                          <a:latin typeface="Cambria Math" panose="02040503050406030204" pitchFamily="18" charset="0"/>
                        </a:rPr>
                        <m:t>way</m:t>
                      </m:r>
                    </m:oMath>
                  </m:oMathPara>
                </a14:m>
                <a:endParaRPr lang="en-US" sz="1400">
                  <a:latin typeface="Garamond" panose="02020404030301010803" pitchFamily="18" charset="0"/>
                </a:endParaRPr>
              </a:p>
            </p:txBody>
          </p:sp>
        </mc:Choice>
        <mc:Fallback xmlns="">
          <p:sp>
            <p:nvSpPr>
              <p:cNvPr id="35" name="Rectangle 34">
                <a:extLst>
                  <a:ext uri="{FF2B5EF4-FFF2-40B4-BE49-F238E27FC236}">
                    <a16:creationId xmlns:a16="http://schemas.microsoft.com/office/drawing/2014/main" id="{8FB39D29-3842-48AC-99E7-36498A6672BF}"/>
                  </a:ext>
                </a:extLst>
              </p:cNvPr>
              <p:cNvSpPr>
                <a:spLocks noRot="1" noChangeAspect="1" noMove="1" noResize="1" noEditPoints="1" noAdjustHandles="1" noChangeArrowheads="1" noChangeShapeType="1" noTextEdit="1"/>
              </p:cNvSpPr>
              <p:nvPr/>
            </p:nvSpPr>
            <p:spPr>
              <a:xfrm>
                <a:off x="2193880" y="3694625"/>
                <a:ext cx="760289" cy="523220"/>
              </a:xfrm>
              <a:prstGeom prst="rect">
                <a:avLst/>
              </a:prstGeom>
              <a:blipFill>
                <a:blip r:embed="rId7"/>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851EC8E7-B3CB-471D-98C9-33D83A01F440}"/>
              </a:ext>
            </a:extLst>
          </p:cNvPr>
          <p:cNvSpPr txBox="1"/>
          <p:nvPr/>
        </p:nvSpPr>
        <p:spPr>
          <a:xfrm>
            <a:off x="8374231" y="4480528"/>
            <a:ext cx="2180492" cy="707886"/>
          </a:xfrm>
          <a:prstGeom prst="rect">
            <a:avLst/>
          </a:prstGeom>
          <a:noFill/>
        </p:spPr>
        <p:txBody>
          <a:bodyPr wrap="square" rtlCol="0">
            <a:spAutoFit/>
          </a:bodyPr>
          <a:lstStyle/>
          <a:p>
            <a:pPr algn="ctr"/>
            <a:r>
              <a:rPr lang="en-US" sz="2000" err="1">
                <a:latin typeface="Garamond" panose="02020404030301010803" pitchFamily="18" charset="0"/>
              </a:rPr>
              <a:t>Dest</a:t>
            </a:r>
            <a:r>
              <a:rPr lang="en-US" sz="2000">
                <a:latin typeface="Garamond" panose="02020404030301010803" pitchFamily="18" charset="0"/>
              </a:rPr>
              <a:t>. </a:t>
            </a:r>
          </a:p>
          <a:p>
            <a:pPr algn="ctr"/>
            <a:r>
              <a:rPr lang="en-US" sz="2000">
                <a:latin typeface="Garamond" panose="02020404030301010803" pitchFamily="18" charset="0"/>
              </a:rPr>
              <a:t>Enterprise</a:t>
            </a:r>
          </a:p>
        </p:txBody>
      </p:sp>
      <p:grpSp>
        <p:nvGrpSpPr>
          <p:cNvPr id="46" name="Group 45">
            <a:extLst>
              <a:ext uri="{FF2B5EF4-FFF2-40B4-BE49-F238E27FC236}">
                <a16:creationId xmlns:a16="http://schemas.microsoft.com/office/drawing/2014/main" id="{4DB84A19-63D9-473C-9EBF-3353714F52B3}"/>
              </a:ext>
            </a:extLst>
          </p:cNvPr>
          <p:cNvGrpSpPr/>
          <p:nvPr/>
        </p:nvGrpSpPr>
        <p:grpSpPr>
          <a:xfrm>
            <a:off x="8617278" y="3426986"/>
            <a:ext cx="1556024" cy="766119"/>
            <a:chOff x="7698544" y="2687034"/>
            <a:chExt cx="1556024" cy="766119"/>
          </a:xfrm>
        </p:grpSpPr>
        <p:grpSp>
          <p:nvGrpSpPr>
            <p:cNvPr id="39" name="Group 38">
              <a:extLst>
                <a:ext uri="{FF2B5EF4-FFF2-40B4-BE49-F238E27FC236}">
                  <a16:creationId xmlns:a16="http://schemas.microsoft.com/office/drawing/2014/main" id="{23043E43-7754-42C5-B537-F383F821C794}"/>
                </a:ext>
              </a:extLst>
            </p:cNvPr>
            <p:cNvGrpSpPr/>
            <p:nvPr/>
          </p:nvGrpSpPr>
          <p:grpSpPr>
            <a:xfrm>
              <a:off x="7698544" y="2687034"/>
              <a:ext cx="1556024" cy="766119"/>
              <a:chOff x="11820335" y="3606021"/>
              <a:chExt cx="1556024" cy="766119"/>
            </a:xfrm>
          </p:grpSpPr>
          <p:grpSp>
            <p:nvGrpSpPr>
              <p:cNvPr id="42" name="Group 41">
                <a:extLst>
                  <a:ext uri="{FF2B5EF4-FFF2-40B4-BE49-F238E27FC236}">
                    <a16:creationId xmlns:a16="http://schemas.microsoft.com/office/drawing/2014/main" id="{1CFEFF06-12DA-44FF-80C4-B5C704EC2945}"/>
                  </a:ext>
                </a:extLst>
              </p:cNvPr>
              <p:cNvGrpSpPr/>
              <p:nvPr/>
            </p:nvGrpSpPr>
            <p:grpSpPr>
              <a:xfrm>
                <a:off x="11820335" y="3606021"/>
                <a:ext cx="1556024" cy="766119"/>
                <a:chOff x="1452443" y="4078239"/>
                <a:chExt cx="1556024" cy="766119"/>
              </a:xfrm>
            </p:grpSpPr>
            <p:sp>
              <p:nvSpPr>
                <p:cNvPr id="44" name="Rectangle 43">
                  <a:extLst>
                    <a:ext uri="{FF2B5EF4-FFF2-40B4-BE49-F238E27FC236}">
                      <a16:creationId xmlns:a16="http://schemas.microsoft.com/office/drawing/2014/main" id="{BA6A3FA3-53CE-46D2-8BE3-84C3D29B4833}"/>
                    </a:ext>
                  </a:extLst>
                </p:cNvPr>
                <p:cNvSpPr/>
                <p:nvPr/>
              </p:nvSpPr>
              <p:spPr>
                <a:xfrm>
                  <a:off x="1676399" y="4078239"/>
                  <a:ext cx="1332068" cy="76611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Garamond" panose="02020404030301010803" pitchFamily="18" charset="0"/>
                  </a:endParaRPr>
                </a:p>
              </p:txBody>
            </p:sp>
            <p:sp>
              <p:nvSpPr>
                <p:cNvPr id="45" name="Rectangle 44">
                  <a:extLst>
                    <a:ext uri="{FF2B5EF4-FFF2-40B4-BE49-F238E27FC236}">
                      <a16:creationId xmlns:a16="http://schemas.microsoft.com/office/drawing/2014/main" id="{983AEF41-CF18-4787-8906-A7D143198BAC}"/>
                    </a:ext>
                  </a:extLst>
                </p:cNvPr>
                <p:cNvSpPr/>
                <p:nvPr/>
              </p:nvSpPr>
              <p:spPr>
                <a:xfrm>
                  <a:off x="1452443" y="4240833"/>
                  <a:ext cx="457200" cy="457200"/>
                </a:xfrm>
                <a:prstGeom prst="rect">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aramond" panose="02020404030301010803" pitchFamily="18" charset="0"/>
                  </a:endParaRPr>
                </a:p>
              </p:txBody>
            </p:sp>
          </p:grpSp>
          <p:cxnSp>
            <p:nvCxnSpPr>
              <p:cNvPr id="43" name="Straight Arrow Connector 42">
                <a:extLst>
                  <a:ext uri="{FF2B5EF4-FFF2-40B4-BE49-F238E27FC236}">
                    <a16:creationId xmlns:a16="http://schemas.microsoft.com/office/drawing/2014/main" id="{2033034B-F96A-4A8E-861C-99E4B86B217D}"/>
                  </a:ext>
                </a:extLst>
              </p:cNvPr>
              <p:cNvCxnSpPr>
                <a:cxnSpLocks/>
                <a:stCxn id="73" idx="1"/>
                <a:endCxn id="78" idx="3"/>
              </p:cNvCxnSpPr>
              <p:nvPr/>
            </p:nvCxnSpPr>
            <p:spPr>
              <a:xfrm flipH="1">
                <a:off x="12277535" y="3994902"/>
                <a:ext cx="315079" cy="2313"/>
              </a:xfrm>
              <a:prstGeom prst="straightConnector1">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 name="Rectangle 39">
              <a:extLst>
                <a:ext uri="{FF2B5EF4-FFF2-40B4-BE49-F238E27FC236}">
                  <a16:creationId xmlns:a16="http://schemas.microsoft.com/office/drawing/2014/main" id="{898C8DF3-7FFA-45FB-AA05-F30B210EB8CC}"/>
                </a:ext>
              </a:extLst>
            </p:cNvPr>
            <p:cNvSpPr/>
            <p:nvPr/>
          </p:nvSpPr>
          <p:spPr>
            <a:xfrm>
              <a:off x="8470823" y="2876859"/>
              <a:ext cx="656160" cy="39811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aramond" panose="02020404030301010803" pitchFamily="18" charset="0"/>
              </a:endParaRPr>
            </a:p>
          </p:txBody>
        </p:sp>
        <p:sp>
          <p:nvSpPr>
            <p:cNvPr id="41" name="Rectangle 40">
              <a:extLst>
                <a:ext uri="{FF2B5EF4-FFF2-40B4-BE49-F238E27FC236}">
                  <a16:creationId xmlns:a16="http://schemas.microsoft.com/office/drawing/2014/main" id="{822F70B8-DD68-418C-9D7B-9E5613C5034A}"/>
                </a:ext>
              </a:extLst>
            </p:cNvPr>
            <p:cNvSpPr/>
            <p:nvPr/>
          </p:nvSpPr>
          <p:spPr>
            <a:xfrm>
              <a:off x="8418592" y="2894794"/>
              <a:ext cx="755143" cy="369332"/>
            </a:xfrm>
            <a:prstGeom prst="rect">
              <a:avLst/>
            </a:prstGeom>
          </p:spPr>
          <p:txBody>
            <a:bodyPr wrap="none">
              <a:spAutoFit/>
            </a:bodyPr>
            <a:lstStyle/>
            <a:p>
              <a:r>
                <a:rPr lang="en-US">
                  <a:latin typeface="Garamond" panose="02020404030301010803" pitchFamily="18" charset="0"/>
                </a:rPr>
                <a:t>Server</a:t>
              </a:r>
            </a:p>
          </p:txBody>
        </p:sp>
      </p:grpSp>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769F1F52-D1A4-4284-A89E-700368538AA4}"/>
                  </a:ext>
                </a:extLst>
              </p:cNvPr>
              <p:cNvSpPr/>
              <p:nvPr/>
            </p:nvSpPr>
            <p:spPr>
              <a:xfrm>
                <a:off x="8490382" y="3562966"/>
                <a:ext cx="760289"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1400" smtClean="0">
                          <a:latin typeface="Cambria Math" panose="02040503050406030204" pitchFamily="18" charset="0"/>
                        </a:rPr>
                        <m:t>Gate</m:t>
                      </m:r>
                    </m:oMath>
                  </m:oMathPara>
                </a14:m>
                <a:endParaRPr lang="en-US" sz="1400">
                  <a:latin typeface="Garamond" panose="02020404030301010803" pitchFamily="18" charset="0"/>
                </a:endParaRPr>
              </a:p>
              <a:p>
                <a:pPr algn="ctr"/>
                <a14:m>
                  <m:oMathPara xmlns:m="http://schemas.openxmlformats.org/officeDocument/2006/math">
                    <m:oMathParaPr>
                      <m:jc m:val="centerGroup"/>
                    </m:oMathParaPr>
                    <m:oMath xmlns:m="http://schemas.openxmlformats.org/officeDocument/2006/math">
                      <m:r>
                        <m:rPr>
                          <m:sty m:val="p"/>
                        </m:rPr>
                        <a:rPr lang="en-US" sz="1400">
                          <a:latin typeface="Cambria Math" panose="02040503050406030204" pitchFamily="18" charset="0"/>
                        </a:rPr>
                        <m:t>way</m:t>
                      </m:r>
                    </m:oMath>
                  </m:oMathPara>
                </a14:m>
                <a:endParaRPr lang="en-US" sz="1400">
                  <a:latin typeface="Garamond" panose="02020404030301010803" pitchFamily="18" charset="0"/>
                </a:endParaRPr>
              </a:p>
            </p:txBody>
          </p:sp>
        </mc:Choice>
        <mc:Fallback xmlns="">
          <p:sp>
            <p:nvSpPr>
              <p:cNvPr id="48" name="Rectangle 47">
                <a:extLst>
                  <a:ext uri="{FF2B5EF4-FFF2-40B4-BE49-F238E27FC236}">
                    <a16:creationId xmlns:a16="http://schemas.microsoft.com/office/drawing/2014/main" id="{769F1F52-D1A4-4284-A89E-700368538AA4}"/>
                  </a:ext>
                </a:extLst>
              </p:cNvPr>
              <p:cNvSpPr>
                <a:spLocks noRot="1" noChangeAspect="1" noMove="1" noResize="1" noEditPoints="1" noAdjustHandles="1" noChangeArrowheads="1" noChangeShapeType="1" noTextEdit="1"/>
              </p:cNvSpPr>
              <p:nvPr/>
            </p:nvSpPr>
            <p:spPr>
              <a:xfrm>
                <a:off x="8490382" y="3562966"/>
                <a:ext cx="760289" cy="523220"/>
              </a:xfrm>
              <a:prstGeom prst="rect">
                <a:avLst/>
              </a:prstGeom>
              <a:blipFill>
                <a:blip r:embed="rId8"/>
                <a:stretch>
                  <a:fillRect/>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6B43F4E8-1484-4097-8A28-3E3A3E20E338}"/>
              </a:ext>
            </a:extLst>
          </p:cNvPr>
          <p:cNvGrpSpPr/>
          <p:nvPr/>
        </p:nvGrpSpPr>
        <p:grpSpPr>
          <a:xfrm>
            <a:off x="2935217" y="4278264"/>
            <a:ext cx="883483" cy="800117"/>
            <a:chOff x="2935217" y="4903647"/>
            <a:chExt cx="883483" cy="800117"/>
          </a:xfrm>
        </p:grpSpPr>
        <p:pic>
          <p:nvPicPr>
            <p:cNvPr id="50" name="Picture 49">
              <a:extLst>
                <a:ext uri="{FF2B5EF4-FFF2-40B4-BE49-F238E27FC236}">
                  <a16:creationId xmlns:a16="http://schemas.microsoft.com/office/drawing/2014/main" id="{59F478A8-CC2A-4F10-B78A-3D4092F0AA4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77634" y="4903647"/>
              <a:ext cx="613053" cy="437822"/>
            </a:xfrm>
            <a:prstGeom prst="rect">
              <a:avLst/>
            </a:prstGeom>
          </p:spPr>
        </p:pic>
        <p:sp>
          <p:nvSpPr>
            <p:cNvPr id="51" name="TextBox 50">
              <a:extLst>
                <a:ext uri="{FF2B5EF4-FFF2-40B4-BE49-F238E27FC236}">
                  <a16:creationId xmlns:a16="http://schemas.microsoft.com/office/drawing/2014/main" id="{5045EDBB-273C-4400-8E8D-0082D4DBD94E}"/>
                </a:ext>
              </a:extLst>
            </p:cNvPr>
            <p:cNvSpPr txBox="1"/>
            <p:nvPr/>
          </p:nvSpPr>
          <p:spPr>
            <a:xfrm>
              <a:off x="2935217" y="5334432"/>
              <a:ext cx="883483" cy="369332"/>
            </a:xfrm>
            <a:prstGeom prst="rect">
              <a:avLst/>
            </a:prstGeom>
            <a:noFill/>
          </p:spPr>
          <p:txBody>
            <a:bodyPr wrap="square" rtlCol="0">
              <a:spAutoFit/>
            </a:bodyPr>
            <a:lstStyle/>
            <a:p>
              <a:pPr algn="ctr"/>
              <a:r>
                <a:rPr lang="en-US">
                  <a:latin typeface="Garamond" panose="02020404030301010803" pitchFamily="18" charset="0"/>
                </a:rPr>
                <a:t>Email</a:t>
              </a:r>
            </a:p>
          </p:txBody>
        </p:sp>
      </p:grpSp>
      <p:sp>
        <p:nvSpPr>
          <p:cNvPr id="54" name="Freeform 12">
            <a:extLst>
              <a:ext uri="{FF2B5EF4-FFF2-40B4-BE49-F238E27FC236}">
                <a16:creationId xmlns:a16="http://schemas.microsoft.com/office/drawing/2014/main" id="{0BEC5448-B0EC-4BF2-A2EC-4C0A3CCDB540}"/>
              </a:ext>
            </a:extLst>
          </p:cNvPr>
          <p:cNvSpPr/>
          <p:nvPr/>
        </p:nvSpPr>
        <p:spPr>
          <a:xfrm>
            <a:off x="2781300" y="3832317"/>
            <a:ext cx="5854700" cy="992473"/>
          </a:xfrm>
          <a:custGeom>
            <a:avLst/>
            <a:gdLst>
              <a:gd name="connsiteX0" fmla="*/ 0 w 5854700"/>
              <a:gd name="connsiteY0" fmla="*/ 114300 h 992473"/>
              <a:gd name="connsiteX1" fmla="*/ 1752600 w 5854700"/>
              <a:gd name="connsiteY1" fmla="*/ 977900 h 992473"/>
              <a:gd name="connsiteX2" fmla="*/ 4470400 w 5854700"/>
              <a:gd name="connsiteY2" fmla="*/ 609600 h 992473"/>
              <a:gd name="connsiteX3" fmla="*/ 5854700 w 5854700"/>
              <a:gd name="connsiteY3" fmla="*/ 0 h 992473"/>
              <a:gd name="connsiteX4" fmla="*/ 5854700 w 5854700"/>
              <a:gd name="connsiteY4" fmla="*/ 0 h 992473"/>
              <a:gd name="connsiteX5" fmla="*/ 5854700 w 5854700"/>
              <a:gd name="connsiteY5" fmla="*/ 0 h 992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4700" h="992473">
                <a:moveTo>
                  <a:pt x="0" y="114300"/>
                </a:moveTo>
                <a:cubicBezTo>
                  <a:pt x="503766" y="504825"/>
                  <a:pt x="1007533" y="895350"/>
                  <a:pt x="1752600" y="977900"/>
                </a:cubicBezTo>
                <a:cubicBezTo>
                  <a:pt x="2497667" y="1060450"/>
                  <a:pt x="3786717" y="772583"/>
                  <a:pt x="4470400" y="609600"/>
                </a:cubicBezTo>
                <a:cubicBezTo>
                  <a:pt x="5154083" y="446617"/>
                  <a:pt x="5854700" y="0"/>
                  <a:pt x="5854700" y="0"/>
                </a:cubicBezTo>
                <a:lnTo>
                  <a:pt x="5854700" y="0"/>
                </a:lnTo>
                <a:lnTo>
                  <a:pt x="5854700" y="0"/>
                </a:lnTo>
              </a:path>
            </a:pathLst>
          </a:custGeom>
          <a:noFill/>
          <a:ln w="28575">
            <a:solidFill>
              <a:srgbClr val="D81E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CEA2B4A-3218-F848-A8C2-71D6AAD8C25B}"/>
              </a:ext>
            </a:extLst>
          </p:cNvPr>
          <p:cNvSpPr txBox="1"/>
          <p:nvPr/>
        </p:nvSpPr>
        <p:spPr>
          <a:xfrm>
            <a:off x="645459" y="6042212"/>
            <a:ext cx="1086522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a:t>Two key requirements: Performance and Security</a:t>
            </a:r>
          </a:p>
        </p:txBody>
      </p:sp>
    </p:spTree>
    <p:extLst>
      <p:ext uri="{BB962C8B-B14F-4D97-AF65-F5344CB8AC3E}">
        <p14:creationId xmlns:p14="http://schemas.microsoft.com/office/powerpoint/2010/main" val="7780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A3575-9D7D-7C40-B468-0444EA0FC6CF}"/>
              </a:ext>
            </a:extLst>
          </p:cNvPr>
          <p:cNvSpPr>
            <a:spLocks noGrp="1"/>
          </p:cNvSpPr>
          <p:nvPr>
            <p:ph type="title"/>
          </p:nvPr>
        </p:nvSpPr>
        <p:spPr/>
        <p:txBody>
          <a:bodyPr/>
          <a:lstStyle/>
          <a:p>
            <a:r>
              <a:rPr lang="en-US"/>
              <a:t>Requirement: High Performance</a:t>
            </a:r>
          </a:p>
        </p:txBody>
      </p:sp>
      <p:sp>
        <p:nvSpPr>
          <p:cNvPr id="3" name="Content Placeholder 2">
            <a:extLst>
              <a:ext uri="{FF2B5EF4-FFF2-40B4-BE49-F238E27FC236}">
                <a16:creationId xmlns:a16="http://schemas.microsoft.com/office/drawing/2014/main" id="{295BA566-6753-CA4A-9C32-B8768930AAFB}"/>
              </a:ext>
            </a:extLst>
          </p:cNvPr>
          <p:cNvSpPr>
            <a:spLocks noGrp="1"/>
          </p:cNvSpPr>
          <p:nvPr>
            <p:ph idx="1"/>
          </p:nvPr>
        </p:nvSpPr>
        <p:spPr>
          <a:xfrm>
            <a:off x="838200" y="1825625"/>
            <a:ext cx="10515600" cy="1450975"/>
          </a:xfrm>
          <a:ln>
            <a:noFill/>
          </a:ln>
        </p:spPr>
        <p:style>
          <a:lnRef idx="2">
            <a:schemeClr val="dk1"/>
          </a:lnRef>
          <a:fillRef idx="1">
            <a:schemeClr val="lt1"/>
          </a:fillRef>
          <a:effectRef idx="0">
            <a:schemeClr val="dk1"/>
          </a:effectRef>
          <a:fontRef idx="minor">
            <a:schemeClr val="dk1"/>
          </a:fontRef>
        </p:style>
        <p:txBody>
          <a:bodyPr>
            <a:normAutofit/>
          </a:bodyPr>
          <a:lstStyle/>
          <a:p>
            <a:r>
              <a:rPr lang="en-US"/>
              <a:t>Achieving </a:t>
            </a:r>
            <a:r>
              <a:rPr lang="en-US">
                <a:solidFill>
                  <a:srgbClr val="00A500"/>
                </a:solidFill>
              </a:rPr>
              <a:t>high performance</a:t>
            </a:r>
            <a:r>
              <a:rPr lang="en-US">
                <a:solidFill>
                  <a:srgbClr val="D81E00"/>
                </a:solidFill>
              </a:rPr>
              <a:t> </a:t>
            </a:r>
            <a:r>
              <a:rPr lang="en-US"/>
              <a:t>is important but challenging.</a:t>
            </a:r>
          </a:p>
          <a:p>
            <a:pPr lvl="1"/>
            <a:r>
              <a:rPr lang="en-US"/>
              <a:t>High performance to keep up with link speed (10/40/100Gbps) as traffic grows. </a:t>
            </a:r>
          </a:p>
          <a:p>
            <a:pPr lvl="1"/>
            <a:r>
              <a:rPr lang="en-US"/>
              <a:t>Microsoft </a:t>
            </a:r>
            <a:r>
              <a:rPr lang="en-US" err="1"/>
              <a:t>AccelNet</a:t>
            </a:r>
            <a:r>
              <a:rPr lang="en-US"/>
              <a:t> [NSDI’18]:</a:t>
            </a:r>
          </a:p>
        </p:txBody>
      </p:sp>
      <p:sp>
        <p:nvSpPr>
          <p:cNvPr id="4" name="TextBox 3">
            <a:extLst>
              <a:ext uri="{FF2B5EF4-FFF2-40B4-BE49-F238E27FC236}">
                <a16:creationId xmlns:a16="http://schemas.microsoft.com/office/drawing/2014/main" id="{D14A76A1-3DE6-F14C-8D7F-B6A1BD8BC818}"/>
              </a:ext>
            </a:extLst>
          </p:cNvPr>
          <p:cNvSpPr txBox="1"/>
          <p:nvPr/>
        </p:nvSpPr>
        <p:spPr>
          <a:xfrm>
            <a:off x="11906250" y="1600200"/>
            <a:ext cx="184731" cy="369332"/>
          </a:xfrm>
          <a:prstGeom prst="rect">
            <a:avLst/>
          </a:prstGeom>
          <a:noFill/>
        </p:spPr>
        <p:txBody>
          <a:bodyPr wrap="none" rtlCol="0">
            <a:spAutoFit/>
          </a:bodyPr>
          <a:lstStyle/>
          <a:p>
            <a:endParaRPr lang="en-US"/>
          </a:p>
        </p:txBody>
      </p:sp>
      <p:sp>
        <p:nvSpPr>
          <p:cNvPr id="6" name="Slide Number Placeholder 5">
            <a:extLst>
              <a:ext uri="{FF2B5EF4-FFF2-40B4-BE49-F238E27FC236}">
                <a16:creationId xmlns:a16="http://schemas.microsoft.com/office/drawing/2014/main" id="{E54EEC32-F217-8749-81E1-E4F89B6DCA99}"/>
              </a:ext>
            </a:extLst>
          </p:cNvPr>
          <p:cNvSpPr>
            <a:spLocks noGrp="1"/>
          </p:cNvSpPr>
          <p:nvPr>
            <p:ph type="sldNum" sz="quarter" idx="12"/>
          </p:nvPr>
        </p:nvSpPr>
        <p:spPr/>
        <p:txBody>
          <a:bodyPr/>
          <a:lstStyle/>
          <a:p>
            <a:fld id="{1C8B7557-4558-C146-8ED3-D138E9160947}" type="slidenum">
              <a:rPr lang="en-US" smtClean="0"/>
              <a:t>4</a:t>
            </a:fld>
            <a:endParaRPr lang="en-US"/>
          </a:p>
        </p:txBody>
      </p:sp>
      <p:pic>
        <p:nvPicPr>
          <p:cNvPr id="5" name="Picture 4">
            <a:extLst>
              <a:ext uri="{FF2B5EF4-FFF2-40B4-BE49-F238E27FC236}">
                <a16:creationId xmlns:a16="http://schemas.microsoft.com/office/drawing/2014/main" id="{A059923F-9A4E-2043-A449-37A1D4612C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9986" y="3187700"/>
            <a:ext cx="4772025" cy="2544772"/>
          </a:xfrm>
          <a:prstGeom prst="rect">
            <a:avLst/>
          </a:prstGeom>
        </p:spPr>
      </p:pic>
      <p:sp>
        <p:nvSpPr>
          <p:cNvPr id="8" name="Rectangle 7">
            <a:extLst>
              <a:ext uri="{FF2B5EF4-FFF2-40B4-BE49-F238E27FC236}">
                <a16:creationId xmlns:a16="http://schemas.microsoft.com/office/drawing/2014/main" id="{CCB4D7E7-7BF8-FE4E-87FD-9433091E3BF4}"/>
              </a:ext>
            </a:extLst>
          </p:cNvPr>
          <p:cNvSpPr/>
          <p:nvPr/>
        </p:nvSpPr>
        <p:spPr>
          <a:xfrm>
            <a:off x="3047999" y="5821372"/>
            <a:ext cx="6096000" cy="646331"/>
          </a:xfrm>
          <a:prstGeom prst="rect">
            <a:avLst/>
          </a:prstGeom>
        </p:spPr>
        <p:txBody>
          <a:bodyPr>
            <a:spAutoFit/>
          </a:bodyPr>
          <a:lstStyle/>
          <a:p>
            <a:pPr algn="ctr"/>
            <a:r>
              <a:rPr lang="en-US">
                <a:latin typeface="Garamond" panose="02020404030301010803" pitchFamily="18" charset="0"/>
              </a:rPr>
              <a:t>“We got a 50x improvement in network throughput, </a:t>
            </a:r>
          </a:p>
          <a:p>
            <a:pPr algn="ctr"/>
            <a:r>
              <a:rPr lang="en-US">
                <a:latin typeface="Garamond" panose="02020404030301010803" pitchFamily="18" charset="0"/>
              </a:rPr>
              <a:t>but not a 50x improvement in CPU power!”</a:t>
            </a:r>
          </a:p>
        </p:txBody>
      </p:sp>
    </p:spTree>
    <p:extLst>
      <p:ext uri="{BB962C8B-B14F-4D97-AF65-F5344CB8AC3E}">
        <p14:creationId xmlns:p14="http://schemas.microsoft.com/office/powerpoint/2010/main" val="297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6285B-9FC7-F540-84DD-139A2CE2E9C5}"/>
              </a:ext>
            </a:extLst>
          </p:cNvPr>
          <p:cNvSpPr>
            <a:spLocks noGrp="1"/>
          </p:cNvSpPr>
          <p:nvPr>
            <p:ph type="title"/>
          </p:nvPr>
        </p:nvSpPr>
        <p:spPr>
          <a:xfrm>
            <a:off x="838200" y="365125"/>
            <a:ext cx="10515600" cy="1325563"/>
          </a:xfrm>
        </p:spPr>
        <p:txBody>
          <a:bodyPr/>
          <a:lstStyle/>
          <a:p>
            <a:r>
              <a:rPr lang="en-US"/>
              <a:t>Today: Running NFs on VMs</a:t>
            </a:r>
          </a:p>
        </p:txBody>
      </p:sp>
      <p:sp>
        <p:nvSpPr>
          <p:cNvPr id="3" name="Content Placeholder 2">
            <a:extLst>
              <a:ext uri="{FF2B5EF4-FFF2-40B4-BE49-F238E27FC236}">
                <a16:creationId xmlns:a16="http://schemas.microsoft.com/office/drawing/2014/main" id="{DA9F7279-8A95-A746-9B5C-FCEC55040891}"/>
              </a:ext>
            </a:extLst>
          </p:cNvPr>
          <p:cNvSpPr>
            <a:spLocks noGrp="1"/>
          </p:cNvSpPr>
          <p:nvPr>
            <p:ph idx="1"/>
          </p:nvPr>
        </p:nvSpPr>
        <p:spPr>
          <a:xfrm>
            <a:off x="8581704" y="1984278"/>
            <a:ext cx="3454180" cy="1348004"/>
          </a:xfrm>
        </p:spPr>
        <p:txBody>
          <a:bodyPr vert="horz" lIns="91440" tIns="45720" rIns="91440" bIns="45720" rtlCol="0" anchor="t">
            <a:normAutofit fontScale="85000" lnSpcReduction="10000"/>
          </a:bodyPr>
          <a:lstStyle/>
          <a:p>
            <a:r>
              <a:rPr lang="en-US" sz="3300">
                <a:solidFill>
                  <a:srgbClr val="D81E00"/>
                </a:solidFill>
                <a:latin typeface="Garamond"/>
              </a:rPr>
              <a:t>Low performance:</a:t>
            </a:r>
          </a:p>
          <a:p>
            <a:r>
              <a:rPr lang="en-US">
                <a:solidFill>
                  <a:schemeClr val="tx1"/>
                </a:solidFill>
                <a:latin typeface="Garamond"/>
              </a:rPr>
              <a:t>Firewall = 0.66Gbps/core </a:t>
            </a:r>
            <a:endParaRPr lang="en-US">
              <a:solidFill>
                <a:schemeClr val="tx1"/>
              </a:solidFill>
            </a:endParaRPr>
          </a:p>
          <a:p>
            <a:pPr lvl="0"/>
            <a:r>
              <a:rPr lang="en-US" sz="1800">
                <a:solidFill>
                  <a:schemeClr val="tx1"/>
                </a:solidFill>
                <a:latin typeface="Garamond"/>
              </a:rPr>
              <a:t>(</a:t>
            </a:r>
            <a:r>
              <a:rPr lang="en-US" sz="1800" err="1">
                <a:solidFill>
                  <a:schemeClr val="tx1"/>
                </a:solidFill>
                <a:latin typeface="Garamond"/>
              </a:rPr>
              <a:t>NetBricks</a:t>
            </a:r>
            <a:r>
              <a:rPr lang="en-US" sz="1800">
                <a:solidFill>
                  <a:schemeClr val="tx1"/>
                </a:solidFill>
                <a:latin typeface="Garamond"/>
              </a:rPr>
              <a:t> [OSDI’16])</a:t>
            </a:r>
          </a:p>
        </p:txBody>
      </p:sp>
      <p:sp>
        <p:nvSpPr>
          <p:cNvPr id="7" name="Slide Number Placeholder 6">
            <a:extLst>
              <a:ext uri="{FF2B5EF4-FFF2-40B4-BE49-F238E27FC236}">
                <a16:creationId xmlns:a16="http://schemas.microsoft.com/office/drawing/2014/main" id="{1A227ADF-5B86-E64F-9FA9-B53E0512952B}"/>
              </a:ext>
            </a:extLst>
          </p:cNvPr>
          <p:cNvSpPr>
            <a:spLocks noGrp="1"/>
          </p:cNvSpPr>
          <p:nvPr>
            <p:ph type="sldNum" sz="quarter" idx="12"/>
          </p:nvPr>
        </p:nvSpPr>
        <p:spPr>
          <a:xfrm>
            <a:off x="8610600" y="6356350"/>
            <a:ext cx="2743200" cy="365125"/>
          </a:xfrm>
        </p:spPr>
        <p:txBody>
          <a:bodyPr/>
          <a:lstStyle/>
          <a:p>
            <a:fld id="{1C8B7557-4558-C146-8ED3-D138E9160947}" type="slidenum">
              <a:rPr lang="en-US" smtClean="0"/>
              <a:t>5</a:t>
            </a:fld>
            <a:endParaRPr lang="en-US"/>
          </a:p>
        </p:txBody>
      </p:sp>
      <p:sp>
        <p:nvSpPr>
          <p:cNvPr id="4" name="Rounded Rectangle 3">
            <a:extLst>
              <a:ext uri="{FF2B5EF4-FFF2-40B4-BE49-F238E27FC236}">
                <a16:creationId xmlns:a16="http://schemas.microsoft.com/office/drawing/2014/main" id="{E04613A7-2B59-BE49-B420-F57A73783BA8}"/>
              </a:ext>
            </a:extLst>
          </p:cNvPr>
          <p:cNvSpPr/>
          <p:nvPr/>
        </p:nvSpPr>
        <p:spPr>
          <a:xfrm>
            <a:off x="1053682" y="3790922"/>
            <a:ext cx="6841436" cy="731520"/>
          </a:xfrm>
          <a:prstGeom prst="round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Hypervisor</a:t>
            </a:r>
          </a:p>
        </p:txBody>
      </p:sp>
      <p:sp>
        <p:nvSpPr>
          <p:cNvPr id="6" name="Rectangle 5">
            <a:extLst>
              <a:ext uri="{FF2B5EF4-FFF2-40B4-BE49-F238E27FC236}">
                <a16:creationId xmlns:a16="http://schemas.microsoft.com/office/drawing/2014/main" id="{0EFB2BA0-48A6-6140-8D4B-34066A7DC62B}"/>
              </a:ext>
            </a:extLst>
          </p:cNvPr>
          <p:cNvSpPr/>
          <p:nvPr/>
        </p:nvSpPr>
        <p:spPr>
          <a:xfrm>
            <a:off x="1189518" y="1936934"/>
            <a:ext cx="1325217" cy="147099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VM</a:t>
            </a:r>
          </a:p>
        </p:txBody>
      </p:sp>
      <p:sp>
        <p:nvSpPr>
          <p:cNvPr id="8" name="Rectangle 7">
            <a:extLst>
              <a:ext uri="{FF2B5EF4-FFF2-40B4-BE49-F238E27FC236}">
                <a16:creationId xmlns:a16="http://schemas.microsoft.com/office/drawing/2014/main" id="{8EF61340-4D5C-0042-9B42-04A4351BC4CB}"/>
              </a:ext>
            </a:extLst>
          </p:cNvPr>
          <p:cNvSpPr/>
          <p:nvPr/>
        </p:nvSpPr>
        <p:spPr>
          <a:xfrm>
            <a:off x="2947051" y="1936933"/>
            <a:ext cx="1325217" cy="147099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VM</a:t>
            </a:r>
          </a:p>
        </p:txBody>
      </p:sp>
      <p:sp>
        <p:nvSpPr>
          <p:cNvPr id="9" name="Rectangle 8">
            <a:extLst>
              <a:ext uri="{FF2B5EF4-FFF2-40B4-BE49-F238E27FC236}">
                <a16:creationId xmlns:a16="http://schemas.microsoft.com/office/drawing/2014/main" id="{2FA1ECBA-3700-294C-8D18-328D6CA82142}"/>
              </a:ext>
            </a:extLst>
          </p:cNvPr>
          <p:cNvSpPr/>
          <p:nvPr/>
        </p:nvSpPr>
        <p:spPr>
          <a:xfrm>
            <a:off x="4704584" y="1936933"/>
            <a:ext cx="1325217" cy="147099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VM</a:t>
            </a:r>
          </a:p>
        </p:txBody>
      </p:sp>
      <p:sp>
        <p:nvSpPr>
          <p:cNvPr id="10" name="Rectangle 9">
            <a:extLst>
              <a:ext uri="{FF2B5EF4-FFF2-40B4-BE49-F238E27FC236}">
                <a16:creationId xmlns:a16="http://schemas.microsoft.com/office/drawing/2014/main" id="{B3F2739C-B03C-B24A-AE17-B646CF292957}"/>
              </a:ext>
            </a:extLst>
          </p:cNvPr>
          <p:cNvSpPr/>
          <p:nvPr/>
        </p:nvSpPr>
        <p:spPr>
          <a:xfrm>
            <a:off x="6462117" y="1914639"/>
            <a:ext cx="1325217" cy="147099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VM</a:t>
            </a:r>
          </a:p>
        </p:txBody>
      </p:sp>
      <p:sp>
        <p:nvSpPr>
          <p:cNvPr id="11" name="Rounded Rectangle 10">
            <a:extLst>
              <a:ext uri="{FF2B5EF4-FFF2-40B4-BE49-F238E27FC236}">
                <a16:creationId xmlns:a16="http://schemas.microsoft.com/office/drawing/2014/main" id="{8DEEA855-29E7-CE4A-BD9E-5FD6ECD50C02}"/>
              </a:ext>
            </a:extLst>
          </p:cNvPr>
          <p:cNvSpPr/>
          <p:nvPr/>
        </p:nvSpPr>
        <p:spPr>
          <a:xfrm>
            <a:off x="1053682" y="4856690"/>
            <a:ext cx="6841436" cy="731520"/>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Hardware</a:t>
            </a:r>
          </a:p>
        </p:txBody>
      </p:sp>
      <p:pic>
        <p:nvPicPr>
          <p:cNvPr id="5" name="Picture 4">
            <a:extLst>
              <a:ext uri="{FF2B5EF4-FFF2-40B4-BE49-F238E27FC236}">
                <a16:creationId xmlns:a16="http://schemas.microsoft.com/office/drawing/2014/main" id="{C1ECC6E8-EF98-9544-BBAF-874A598005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03548" y="5508605"/>
            <a:ext cx="1858510" cy="1001203"/>
          </a:xfrm>
          <a:prstGeom prst="rect">
            <a:avLst/>
          </a:prstGeom>
          <a:ln>
            <a:noFill/>
          </a:ln>
        </p:spPr>
      </p:pic>
      <p:cxnSp>
        <p:nvCxnSpPr>
          <p:cNvPr id="13" name="Straight Arrow Connector 12">
            <a:extLst>
              <a:ext uri="{FF2B5EF4-FFF2-40B4-BE49-F238E27FC236}">
                <a16:creationId xmlns:a16="http://schemas.microsoft.com/office/drawing/2014/main" id="{2711D2C4-B34A-4F4C-8328-30108177E33D}"/>
              </a:ext>
            </a:extLst>
          </p:cNvPr>
          <p:cNvCxnSpPr>
            <a:cxnSpLocks/>
            <a:stCxn id="19" idx="1"/>
            <a:endCxn id="11" idx="3"/>
          </p:cNvCxnSpPr>
          <p:nvPr/>
        </p:nvCxnSpPr>
        <p:spPr>
          <a:xfrm flipH="1">
            <a:off x="7895118" y="4763815"/>
            <a:ext cx="675700" cy="458635"/>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B0ED416-F47D-2A4E-9FCE-9BFA112B4DE6}"/>
              </a:ext>
            </a:extLst>
          </p:cNvPr>
          <p:cNvSpPr txBox="1"/>
          <p:nvPr/>
        </p:nvSpPr>
        <p:spPr>
          <a:xfrm>
            <a:off x="8648874" y="3450140"/>
            <a:ext cx="3096728" cy="415498"/>
          </a:xfrm>
          <a:prstGeom prst="rect">
            <a:avLst/>
          </a:prstGeom>
          <a:noFill/>
        </p:spPr>
        <p:txBody>
          <a:bodyPr wrap="square" rtlCol="0">
            <a:spAutoFit/>
          </a:bodyPr>
          <a:lstStyle/>
          <a:p>
            <a:r>
              <a:rPr lang="en-US" sz="2100">
                <a:latin typeface="Garamond" panose="02020404030301010803" pitchFamily="18" charset="0"/>
              </a:rPr>
              <a:t>Virtualization Overhead</a:t>
            </a:r>
          </a:p>
        </p:txBody>
      </p:sp>
      <p:cxnSp>
        <p:nvCxnSpPr>
          <p:cNvPr id="15" name="Straight Arrow Connector 14">
            <a:extLst>
              <a:ext uri="{FF2B5EF4-FFF2-40B4-BE49-F238E27FC236}">
                <a16:creationId xmlns:a16="http://schemas.microsoft.com/office/drawing/2014/main" id="{179D49C9-C177-6045-A093-D6EC3B32D13C}"/>
              </a:ext>
            </a:extLst>
          </p:cNvPr>
          <p:cNvCxnSpPr>
            <a:cxnSpLocks/>
            <a:stCxn id="14" idx="1"/>
            <a:endCxn id="4" idx="3"/>
          </p:cNvCxnSpPr>
          <p:nvPr/>
        </p:nvCxnSpPr>
        <p:spPr>
          <a:xfrm flipH="1">
            <a:off x="7895118" y="3657889"/>
            <a:ext cx="753756" cy="49879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A249EE1-058A-464F-8DE1-097BF52FAB0B}"/>
              </a:ext>
            </a:extLst>
          </p:cNvPr>
          <p:cNvSpPr txBox="1"/>
          <p:nvPr/>
        </p:nvSpPr>
        <p:spPr>
          <a:xfrm>
            <a:off x="9325605" y="3070672"/>
            <a:ext cx="855623" cy="523220"/>
          </a:xfrm>
          <a:prstGeom prst="rect">
            <a:avLst/>
          </a:prstGeom>
          <a:noFill/>
        </p:spPr>
        <p:txBody>
          <a:bodyPr wrap="square" rtlCol="0" anchor="t">
            <a:spAutoFit/>
          </a:bodyPr>
          <a:lstStyle/>
          <a:p>
            <a:pPr algn="ctr"/>
            <a:r>
              <a:rPr lang="en-US" sz="2800">
                <a:latin typeface="Garamond"/>
              </a:rPr>
              <a:t>+</a:t>
            </a:r>
            <a:endParaRPr lang="en-US">
              <a:latin typeface="Garamond"/>
            </a:endParaRPr>
          </a:p>
        </p:txBody>
      </p:sp>
      <p:sp>
        <p:nvSpPr>
          <p:cNvPr id="19" name="TextBox 18">
            <a:extLst>
              <a:ext uri="{FF2B5EF4-FFF2-40B4-BE49-F238E27FC236}">
                <a16:creationId xmlns:a16="http://schemas.microsoft.com/office/drawing/2014/main" id="{D7BBEFAF-4CB0-0E40-971C-8E94208033A6}"/>
              </a:ext>
            </a:extLst>
          </p:cNvPr>
          <p:cNvSpPr txBox="1"/>
          <p:nvPr/>
        </p:nvSpPr>
        <p:spPr>
          <a:xfrm>
            <a:off x="8570818" y="4071317"/>
            <a:ext cx="3171416" cy="1384995"/>
          </a:xfrm>
          <a:prstGeom prst="rect">
            <a:avLst/>
          </a:prstGeom>
          <a:noFill/>
        </p:spPr>
        <p:txBody>
          <a:bodyPr wrap="square" rtlCol="0" anchor="t">
            <a:spAutoFit/>
          </a:bodyPr>
          <a:lstStyle/>
          <a:p>
            <a:r>
              <a:rPr lang="en-US" sz="2800">
                <a:solidFill>
                  <a:srgbClr val="D81E00"/>
                </a:solidFill>
                <a:latin typeface="Garamond"/>
              </a:rPr>
              <a:t>Not secure: </a:t>
            </a:r>
            <a:endParaRPr lang="en-US"/>
          </a:p>
          <a:p>
            <a:r>
              <a:rPr lang="en-US" sz="2800">
                <a:latin typeface="Garamond" panose="02020404030301010803" pitchFamily="18" charset="0"/>
              </a:rPr>
              <a:t>Even Intel SGX still suffers from</a:t>
            </a:r>
          </a:p>
        </p:txBody>
      </p:sp>
      <p:cxnSp>
        <p:nvCxnSpPr>
          <p:cNvPr id="20" name="Straight Arrow Connector 19">
            <a:extLst>
              <a:ext uri="{FF2B5EF4-FFF2-40B4-BE49-F238E27FC236}">
                <a16:creationId xmlns:a16="http://schemas.microsoft.com/office/drawing/2014/main" id="{7B9F2520-4AB7-624B-A167-2A7D4EBCD728}"/>
              </a:ext>
            </a:extLst>
          </p:cNvPr>
          <p:cNvCxnSpPr>
            <a:cxnSpLocks/>
            <a:stCxn id="14" idx="1"/>
          </p:cNvCxnSpPr>
          <p:nvPr/>
        </p:nvCxnSpPr>
        <p:spPr>
          <a:xfrm flipH="1" flipV="1">
            <a:off x="7787334" y="3070672"/>
            <a:ext cx="861540" cy="587217"/>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6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8DEEA855-29E7-CE4A-BD9E-5FD6ECD50C02}"/>
              </a:ext>
            </a:extLst>
          </p:cNvPr>
          <p:cNvSpPr/>
          <p:nvPr/>
        </p:nvSpPr>
        <p:spPr>
          <a:xfrm>
            <a:off x="795129" y="3140767"/>
            <a:ext cx="7394716" cy="3333221"/>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Garamond" panose="02020404030301010803" pitchFamily="18" charset="0"/>
            </a:endParaRPr>
          </a:p>
        </p:txBody>
      </p:sp>
      <p:sp>
        <p:nvSpPr>
          <p:cNvPr id="2" name="Title 1">
            <a:extLst>
              <a:ext uri="{FF2B5EF4-FFF2-40B4-BE49-F238E27FC236}">
                <a16:creationId xmlns:a16="http://schemas.microsoft.com/office/drawing/2014/main" id="{E536285B-9FC7-F540-84DD-139A2CE2E9C5}"/>
              </a:ext>
            </a:extLst>
          </p:cNvPr>
          <p:cNvSpPr>
            <a:spLocks noGrp="1"/>
          </p:cNvSpPr>
          <p:nvPr>
            <p:ph type="title"/>
          </p:nvPr>
        </p:nvSpPr>
        <p:spPr>
          <a:xfrm>
            <a:off x="838200" y="365125"/>
            <a:ext cx="10515600" cy="1325563"/>
          </a:xfrm>
        </p:spPr>
        <p:txBody>
          <a:bodyPr/>
          <a:lstStyle/>
          <a:p>
            <a:r>
              <a:rPr lang="en-US"/>
              <a:t>An Alternative: Running NFs on Smart NICs</a:t>
            </a:r>
          </a:p>
        </p:txBody>
      </p:sp>
      <p:sp>
        <p:nvSpPr>
          <p:cNvPr id="3" name="Content Placeholder 2">
            <a:extLst>
              <a:ext uri="{FF2B5EF4-FFF2-40B4-BE49-F238E27FC236}">
                <a16:creationId xmlns:a16="http://schemas.microsoft.com/office/drawing/2014/main" id="{DA9F7279-8A95-A746-9B5C-FCEC55040891}"/>
              </a:ext>
            </a:extLst>
          </p:cNvPr>
          <p:cNvSpPr>
            <a:spLocks noGrp="1"/>
          </p:cNvSpPr>
          <p:nvPr>
            <p:ph idx="1"/>
          </p:nvPr>
        </p:nvSpPr>
        <p:spPr>
          <a:xfrm>
            <a:off x="838200" y="1684949"/>
            <a:ext cx="11353800" cy="1149222"/>
          </a:xfrm>
        </p:spPr>
        <p:txBody>
          <a:bodyPr>
            <a:normAutofit/>
          </a:bodyPr>
          <a:lstStyle/>
          <a:p>
            <a:r>
              <a:rPr lang="en-US"/>
              <a:t>Azure is offloading their full cloud storage stack to multi-core Smart NICs</a:t>
            </a:r>
            <a:r>
              <a:rPr lang="en-US" baseline="30000"/>
              <a:t>1</a:t>
            </a:r>
            <a:r>
              <a:rPr lang="en-US"/>
              <a:t>. </a:t>
            </a:r>
          </a:p>
          <a:p>
            <a:r>
              <a:rPr lang="en-US"/>
              <a:t>Available NICs: Mellanox </a:t>
            </a:r>
            <a:r>
              <a:rPr lang="en-US" err="1"/>
              <a:t>BlueField</a:t>
            </a:r>
            <a:r>
              <a:rPr lang="en-US"/>
              <a:t>, Broadcom Stingray, Marvell </a:t>
            </a:r>
            <a:r>
              <a:rPr lang="en-US" err="1"/>
              <a:t>LiquidIO</a:t>
            </a:r>
            <a:r>
              <a:rPr lang="en-US"/>
              <a:t>, etc.</a:t>
            </a:r>
          </a:p>
        </p:txBody>
      </p:sp>
      <p:sp>
        <p:nvSpPr>
          <p:cNvPr id="6" name="Rectangle 5">
            <a:extLst>
              <a:ext uri="{FF2B5EF4-FFF2-40B4-BE49-F238E27FC236}">
                <a16:creationId xmlns:a16="http://schemas.microsoft.com/office/drawing/2014/main" id="{0EFB2BA0-48A6-6140-8D4B-34066A7DC62B}"/>
              </a:ext>
            </a:extLst>
          </p:cNvPr>
          <p:cNvSpPr/>
          <p:nvPr/>
        </p:nvSpPr>
        <p:spPr>
          <a:xfrm>
            <a:off x="1205952" y="4479229"/>
            <a:ext cx="1325217" cy="147099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Core</a:t>
            </a:r>
          </a:p>
        </p:txBody>
      </p:sp>
      <p:sp>
        <p:nvSpPr>
          <p:cNvPr id="8" name="Rectangle 7">
            <a:extLst>
              <a:ext uri="{FF2B5EF4-FFF2-40B4-BE49-F238E27FC236}">
                <a16:creationId xmlns:a16="http://schemas.microsoft.com/office/drawing/2014/main" id="{8EF61340-4D5C-0042-9B42-04A4351BC4CB}"/>
              </a:ext>
            </a:extLst>
          </p:cNvPr>
          <p:cNvSpPr/>
          <p:nvPr/>
        </p:nvSpPr>
        <p:spPr>
          <a:xfrm>
            <a:off x="2963485" y="4479228"/>
            <a:ext cx="1325217" cy="147099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core</a:t>
            </a:r>
          </a:p>
        </p:txBody>
      </p:sp>
      <p:sp>
        <p:nvSpPr>
          <p:cNvPr id="9" name="Rectangle 8">
            <a:extLst>
              <a:ext uri="{FF2B5EF4-FFF2-40B4-BE49-F238E27FC236}">
                <a16:creationId xmlns:a16="http://schemas.microsoft.com/office/drawing/2014/main" id="{2FA1ECBA-3700-294C-8D18-328D6CA82142}"/>
              </a:ext>
            </a:extLst>
          </p:cNvPr>
          <p:cNvSpPr/>
          <p:nvPr/>
        </p:nvSpPr>
        <p:spPr>
          <a:xfrm>
            <a:off x="4721018" y="4479228"/>
            <a:ext cx="1325217" cy="147099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core</a:t>
            </a:r>
          </a:p>
        </p:txBody>
      </p:sp>
      <p:sp>
        <p:nvSpPr>
          <p:cNvPr id="10" name="Rectangle 9">
            <a:extLst>
              <a:ext uri="{FF2B5EF4-FFF2-40B4-BE49-F238E27FC236}">
                <a16:creationId xmlns:a16="http://schemas.microsoft.com/office/drawing/2014/main" id="{B3F2739C-B03C-B24A-AE17-B646CF292957}"/>
              </a:ext>
            </a:extLst>
          </p:cNvPr>
          <p:cNvSpPr/>
          <p:nvPr/>
        </p:nvSpPr>
        <p:spPr>
          <a:xfrm>
            <a:off x="6478551" y="4456934"/>
            <a:ext cx="1325217" cy="1470990"/>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core</a:t>
            </a:r>
          </a:p>
        </p:txBody>
      </p:sp>
      <p:grpSp>
        <p:nvGrpSpPr>
          <p:cNvPr id="43" name="Group 42">
            <a:extLst>
              <a:ext uri="{FF2B5EF4-FFF2-40B4-BE49-F238E27FC236}">
                <a16:creationId xmlns:a16="http://schemas.microsoft.com/office/drawing/2014/main" id="{668743D0-C0C2-3844-89F1-2E9111DD6B6B}"/>
              </a:ext>
            </a:extLst>
          </p:cNvPr>
          <p:cNvGrpSpPr/>
          <p:nvPr/>
        </p:nvGrpSpPr>
        <p:grpSpPr>
          <a:xfrm>
            <a:off x="2531169" y="4987643"/>
            <a:ext cx="9606058" cy="1430905"/>
            <a:chOff x="2531169" y="4967670"/>
            <a:chExt cx="9606058" cy="1430905"/>
          </a:xfrm>
        </p:grpSpPr>
        <p:cxnSp>
          <p:nvCxnSpPr>
            <p:cNvPr id="18" name="Straight Arrow Connector 17">
              <a:extLst>
                <a:ext uri="{FF2B5EF4-FFF2-40B4-BE49-F238E27FC236}">
                  <a16:creationId xmlns:a16="http://schemas.microsoft.com/office/drawing/2014/main" id="{8648B290-6F80-E840-8B4F-F740506AA8B7}"/>
                </a:ext>
              </a:extLst>
            </p:cNvPr>
            <p:cNvCxnSpPr>
              <a:cxnSpLocks/>
              <a:stCxn id="28" idx="1"/>
              <a:endCxn id="10" idx="3"/>
            </p:cNvCxnSpPr>
            <p:nvPr/>
          </p:nvCxnSpPr>
          <p:spPr>
            <a:xfrm flipH="1" flipV="1">
              <a:off x="7803768" y="5172456"/>
              <a:ext cx="718127" cy="510667"/>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8B2082F-23A4-5C4D-BCDE-AC124FA54E63}"/>
                </a:ext>
              </a:extLst>
            </p:cNvPr>
            <p:cNvCxnSpPr>
              <a:cxnSpLocks/>
              <a:stCxn id="28" idx="1"/>
              <a:endCxn id="9" idx="3"/>
            </p:cNvCxnSpPr>
            <p:nvPr/>
          </p:nvCxnSpPr>
          <p:spPr>
            <a:xfrm flipH="1" flipV="1">
              <a:off x="6046235" y="5194750"/>
              <a:ext cx="2475660" cy="4883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7FCC28F-7737-5F41-9161-B3B53CBD77AD}"/>
                </a:ext>
              </a:extLst>
            </p:cNvPr>
            <p:cNvSpPr txBox="1"/>
            <p:nvPr/>
          </p:nvSpPr>
          <p:spPr>
            <a:xfrm>
              <a:off x="8521895" y="4967670"/>
              <a:ext cx="3615332" cy="1430905"/>
            </a:xfrm>
            <a:prstGeom prst="rect">
              <a:avLst/>
            </a:prstGeom>
            <a:noFill/>
          </p:spPr>
          <p:txBody>
            <a:bodyPr wrap="square" rtlCol="0">
              <a:spAutoFit/>
            </a:bodyPr>
            <a:lstStyle/>
            <a:p>
              <a:r>
                <a:rPr lang="en-US" sz="2800">
                  <a:solidFill>
                    <a:srgbClr val="D81E00"/>
                  </a:solidFill>
                  <a:latin typeface="Garamond" panose="02020404030301010803" pitchFamily="18" charset="0"/>
                </a:rPr>
                <a:t>Bad Security:</a:t>
              </a:r>
            </a:p>
            <a:p>
              <a:pPr marL="574675" lvl="1" indent="-346075">
                <a:lnSpc>
                  <a:spcPct val="90000"/>
                </a:lnSpc>
                <a:spcBef>
                  <a:spcPts val="500"/>
                </a:spcBef>
                <a:buFont typeface="System Font Regular"/>
                <a:buChar char="−"/>
              </a:pPr>
              <a:r>
                <a:rPr lang="en-US" sz="2800">
                  <a:latin typeface="Garamond" panose="02020404030301010803" pitchFamily="18" charset="0"/>
                </a:rPr>
                <a:t>No mem. isolation</a:t>
              </a:r>
            </a:p>
            <a:p>
              <a:pPr marL="574675" lvl="1" indent="-346075">
                <a:lnSpc>
                  <a:spcPct val="90000"/>
                </a:lnSpc>
                <a:spcBef>
                  <a:spcPts val="500"/>
                </a:spcBef>
                <a:buFont typeface="System Font Regular"/>
                <a:buChar char="−"/>
              </a:pPr>
              <a:r>
                <a:rPr lang="en-US" sz="2800">
                  <a:latin typeface="Garamond" panose="02020404030301010803" pitchFamily="18" charset="0"/>
                </a:rPr>
                <a:t>No perf. isolation</a:t>
              </a:r>
            </a:p>
          </p:txBody>
        </p:sp>
        <p:cxnSp>
          <p:nvCxnSpPr>
            <p:cNvPr id="31" name="Straight Arrow Connector 30">
              <a:extLst>
                <a:ext uri="{FF2B5EF4-FFF2-40B4-BE49-F238E27FC236}">
                  <a16:creationId xmlns:a16="http://schemas.microsoft.com/office/drawing/2014/main" id="{D0EAD8C4-09F7-C04B-A868-02EB4EC75F16}"/>
                </a:ext>
              </a:extLst>
            </p:cNvPr>
            <p:cNvCxnSpPr>
              <a:cxnSpLocks/>
              <a:stCxn id="28" idx="1"/>
              <a:endCxn id="8" idx="3"/>
            </p:cNvCxnSpPr>
            <p:nvPr/>
          </p:nvCxnSpPr>
          <p:spPr>
            <a:xfrm flipH="1" flipV="1">
              <a:off x="4288702" y="5194750"/>
              <a:ext cx="4233193" cy="48837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86B29B1-F9C3-0F4B-983A-A70A092B2EFA}"/>
                </a:ext>
              </a:extLst>
            </p:cNvPr>
            <p:cNvCxnSpPr>
              <a:cxnSpLocks/>
              <a:stCxn id="28" idx="1"/>
              <a:endCxn id="6" idx="3"/>
            </p:cNvCxnSpPr>
            <p:nvPr/>
          </p:nvCxnSpPr>
          <p:spPr>
            <a:xfrm flipH="1" flipV="1">
              <a:off x="2531169" y="5194751"/>
              <a:ext cx="5990726" cy="48837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F130B34D-7D2E-4445-B642-94C76183D2E3}"/>
              </a:ext>
            </a:extLst>
          </p:cNvPr>
          <p:cNvSpPr/>
          <p:nvPr/>
        </p:nvSpPr>
        <p:spPr>
          <a:xfrm>
            <a:off x="3683577" y="3478929"/>
            <a:ext cx="1642566" cy="523220"/>
          </a:xfrm>
          <a:prstGeom prst="rect">
            <a:avLst/>
          </a:prstGeom>
        </p:spPr>
        <p:txBody>
          <a:bodyPr wrap="none">
            <a:spAutoFit/>
          </a:bodyPr>
          <a:lstStyle/>
          <a:p>
            <a:r>
              <a:rPr lang="en-US" sz="2800" err="1">
                <a:latin typeface="Garamond" panose="02020404030301010803" pitchFamily="18" charset="0"/>
              </a:rPr>
              <a:t>SmartNIC</a:t>
            </a:r>
            <a:endParaRPr lang="en-US" sz="2800">
              <a:latin typeface="Garamond" panose="02020404030301010803" pitchFamily="18" charset="0"/>
            </a:endParaRPr>
          </a:p>
        </p:txBody>
      </p:sp>
      <p:cxnSp>
        <p:nvCxnSpPr>
          <p:cNvPr id="50" name="Straight Arrow Connector 49">
            <a:extLst>
              <a:ext uri="{FF2B5EF4-FFF2-40B4-BE49-F238E27FC236}">
                <a16:creationId xmlns:a16="http://schemas.microsoft.com/office/drawing/2014/main" id="{3E0CE4A5-CBBB-A148-AA6E-B82302D449B1}"/>
              </a:ext>
            </a:extLst>
          </p:cNvPr>
          <p:cNvCxnSpPr>
            <a:cxnSpLocks/>
          </p:cNvCxnSpPr>
          <p:nvPr/>
        </p:nvCxnSpPr>
        <p:spPr>
          <a:xfrm>
            <a:off x="6851375" y="3140767"/>
            <a:ext cx="0" cy="1338461"/>
          </a:xfrm>
          <a:prstGeom prst="straightConnector1">
            <a:avLst/>
          </a:prstGeom>
          <a:ln w="76200">
            <a:solidFill>
              <a:srgbClr val="797979"/>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E368485-46D7-9E40-9810-7CDA3CC1F602}"/>
              </a:ext>
            </a:extLst>
          </p:cNvPr>
          <p:cNvCxnSpPr>
            <a:cxnSpLocks/>
          </p:cNvCxnSpPr>
          <p:nvPr/>
        </p:nvCxnSpPr>
        <p:spPr>
          <a:xfrm>
            <a:off x="7494106" y="3140767"/>
            <a:ext cx="0" cy="1316167"/>
          </a:xfrm>
          <a:prstGeom prst="straightConnector1">
            <a:avLst/>
          </a:prstGeom>
          <a:ln w="76200">
            <a:solidFill>
              <a:srgbClr val="797979"/>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47DF29A5-04FD-A14F-B5A7-AED9A3FCA994}"/>
              </a:ext>
            </a:extLst>
          </p:cNvPr>
          <p:cNvSpPr txBox="1"/>
          <p:nvPr/>
        </p:nvSpPr>
        <p:spPr>
          <a:xfrm rot="16200000">
            <a:off x="6534227" y="3351752"/>
            <a:ext cx="1277028" cy="523220"/>
          </a:xfrm>
          <a:prstGeom prst="rect">
            <a:avLst/>
          </a:prstGeom>
          <a:noFill/>
        </p:spPr>
        <p:txBody>
          <a:bodyPr wrap="square" rtlCol="0">
            <a:spAutoFit/>
          </a:bodyPr>
          <a:lstStyle/>
          <a:p>
            <a:r>
              <a:rPr lang="en-US" sz="2800">
                <a:latin typeface="Garamond" panose="02020404030301010803" pitchFamily="18" charset="0"/>
              </a:rPr>
              <a:t>Traffic</a:t>
            </a:r>
          </a:p>
        </p:txBody>
      </p:sp>
      <p:grpSp>
        <p:nvGrpSpPr>
          <p:cNvPr id="64" name="Group 63">
            <a:extLst>
              <a:ext uri="{FF2B5EF4-FFF2-40B4-BE49-F238E27FC236}">
                <a16:creationId xmlns:a16="http://schemas.microsoft.com/office/drawing/2014/main" id="{1DD4F983-C924-9146-A246-A827DCB49ED2}"/>
              </a:ext>
            </a:extLst>
          </p:cNvPr>
          <p:cNvGrpSpPr/>
          <p:nvPr/>
        </p:nvGrpSpPr>
        <p:grpSpPr>
          <a:xfrm>
            <a:off x="7621562" y="3144125"/>
            <a:ext cx="4721275" cy="1716047"/>
            <a:chOff x="8213168" y="3222647"/>
            <a:chExt cx="4721275" cy="1716047"/>
          </a:xfrm>
        </p:grpSpPr>
        <p:cxnSp>
          <p:nvCxnSpPr>
            <p:cNvPr id="53" name="Straight Arrow Connector 52">
              <a:extLst>
                <a:ext uri="{FF2B5EF4-FFF2-40B4-BE49-F238E27FC236}">
                  <a16:creationId xmlns:a16="http://schemas.microsoft.com/office/drawing/2014/main" id="{A6480240-E22E-8341-9A4D-A98A4170668E}"/>
                </a:ext>
              </a:extLst>
            </p:cNvPr>
            <p:cNvCxnSpPr>
              <a:cxnSpLocks/>
              <a:stCxn id="57" idx="1"/>
            </p:cNvCxnSpPr>
            <p:nvPr/>
          </p:nvCxnSpPr>
          <p:spPr>
            <a:xfrm flipH="1" flipV="1">
              <a:off x="8213168" y="3879007"/>
              <a:ext cx="865316" cy="201664"/>
            </a:xfrm>
            <a:prstGeom prst="straightConnector1">
              <a:avLst/>
            </a:prstGeom>
            <a:ln w="28575">
              <a:solidFill>
                <a:srgbClr val="00A5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CC0C9E2-DC2D-C043-A754-59AB97ADB4E7}"/>
                </a:ext>
              </a:extLst>
            </p:cNvPr>
            <p:cNvSpPr txBox="1"/>
            <p:nvPr/>
          </p:nvSpPr>
          <p:spPr>
            <a:xfrm>
              <a:off x="9078484" y="3222647"/>
              <a:ext cx="3855959" cy="1716047"/>
            </a:xfrm>
            <a:prstGeom prst="rect">
              <a:avLst/>
            </a:prstGeom>
            <a:noFill/>
          </p:spPr>
          <p:txBody>
            <a:bodyPr wrap="square" rtlCol="0">
              <a:spAutoFit/>
            </a:bodyPr>
            <a:lstStyle/>
            <a:p>
              <a:r>
                <a:rPr lang="en-US" sz="2800">
                  <a:solidFill>
                    <a:srgbClr val="00A500"/>
                  </a:solidFill>
                  <a:latin typeface="Garamond" panose="02020404030301010803" pitchFamily="18" charset="0"/>
                </a:rPr>
                <a:t>Good efficiency: </a:t>
              </a:r>
            </a:p>
            <a:p>
              <a:pPr marL="574675" lvl="1" indent="-346075">
                <a:lnSpc>
                  <a:spcPct val="90000"/>
                </a:lnSpc>
                <a:spcBef>
                  <a:spcPts val="500"/>
                </a:spcBef>
                <a:buFont typeface="System Font Regular"/>
                <a:buChar char="−"/>
              </a:pPr>
              <a:r>
                <a:rPr lang="en-US" sz="2400">
                  <a:latin typeface="Garamond" panose="02020404030301010803" pitchFamily="18" charset="0"/>
                </a:rPr>
                <a:t>Cost-efficient RISC cores</a:t>
              </a:r>
            </a:p>
            <a:p>
              <a:pPr marL="574675" lvl="1" indent="-346075">
                <a:lnSpc>
                  <a:spcPct val="90000"/>
                </a:lnSpc>
                <a:spcBef>
                  <a:spcPts val="500"/>
                </a:spcBef>
                <a:buFont typeface="System Font Regular"/>
                <a:buChar char="−"/>
              </a:pPr>
              <a:r>
                <a:rPr lang="en-US" sz="2400">
                  <a:latin typeface="Garamond" panose="02020404030301010803" pitchFamily="18" charset="0"/>
                </a:rPr>
                <a:t>ASIC-based accelerators</a:t>
              </a:r>
              <a:endParaRPr lang="en-US" sz="2400">
                <a:solidFill>
                  <a:prstClr val="black"/>
                </a:solidFill>
                <a:latin typeface="Garamond" panose="02020404030301010803" pitchFamily="18" charset="0"/>
              </a:endParaRPr>
            </a:p>
            <a:p>
              <a:pPr marL="574675" lvl="1" indent="-346075">
                <a:lnSpc>
                  <a:spcPct val="90000"/>
                </a:lnSpc>
                <a:spcBef>
                  <a:spcPts val="500"/>
                </a:spcBef>
                <a:buFont typeface="System Font Regular"/>
                <a:buChar char="−"/>
              </a:pPr>
              <a:r>
                <a:rPr lang="en-US" sz="2400">
                  <a:latin typeface="Garamond" panose="02020404030301010803" pitchFamily="18" charset="0"/>
                </a:rPr>
                <a:t>No PCIe traversing</a:t>
              </a:r>
              <a:r>
                <a:rPr lang="en-US" sz="2400">
                  <a:solidFill>
                    <a:prstClr val="black"/>
                  </a:solidFill>
                  <a:latin typeface="Garamond" panose="02020404030301010803" pitchFamily="18" charset="0"/>
                </a:rPr>
                <a:t> </a:t>
              </a:r>
            </a:p>
          </p:txBody>
        </p:sp>
      </p:grpSp>
      <p:sp>
        <p:nvSpPr>
          <p:cNvPr id="69" name="Slide Number Placeholder 6">
            <a:extLst>
              <a:ext uri="{FF2B5EF4-FFF2-40B4-BE49-F238E27FC236}">
                <a16:creationId xmlns:a16="http://schemas.microsoft.com/office/drawing/2014/main" id="{7665B6F1-C25E-BD4C-9A98-43A9CE85BDC9}"/>
              </a:ext>
            </a:extLst>
          </p:cNvPr>
          <p:cNvSpPr>
            <a:spLocks noGrp="1"/>
          </p:cNvSpPr>
          <p:nvPr>
            <p:ph type="sldNum" sz="quarter" idx="12"/>
          </p:nvPr>
        </p:nvSpPr>
        <p:spPr>
          <a:xfrm>
            <a:off x="8610600" y="6356350"/>
            <a:ext cx="2743200" cy="365125"/>
          </a:xfrm>
        </p:spPr>
        <p:txBody>
          <a:bodyPr/>
          <a:lstStyle/>
          <a:p>
            <a:r>
              <a:rPr lang="en-US"/>
              <a:t>4</a:t>
            </a:r>
          </a:p>
        </p:txBody>
      </p:sp>
      <p:sp>
        <p:nvSpPr>
          <p:cNvPr id="4" name="TextBox 3">
            <a:extLst>
              <a:ext uri="{FF2B5EF4-FFF2-40B4-BE49-F238E27FC236}">
                <a16:creationId xmlns:a16="http://schemas.microsoft.com/office/drawing/2014/main" id="{9553191E-7A38-B04D-952D-728A8B783C7B}"/>
              </a:ext>
            </a:extLst>
          </p:cNvPr>
          <p:cNvSpPr txBox="1"/>
          <p:nvPr/>
        </p:nvSpPr>
        <p:spPr>
          <a:xfrm>
            <a:off x="808817" y="6562165"/>
            <a:ext cx="10470777" cy="307777"/>
          </a:xfrm>
          <a:prstGeom prst="rect">
            <a:avLst/>
          </a:prstGeom>
          <a:noFill/>
        </p:spPr>
        <p:txBody>
          <a:bodyPr wrap="square" rtlCol="0">
            <a:spAutoFit/>
          </a:bodyPr>
          <a:lstStyle/>
          <a:p>
            <a:r>
              <a:rPr lang="en-US" sz="1400" baseline="30000">
                <a:latin typeface="Garamond" panose="02020404030301010803" pitchFamily="18" charset="0"/>
              </a:rPr>
              <a:t>1 </a:t>
            </a:r>
            <a:r>
              <a:rPr lang="en-US" sz="1400">
                <a:latin typeface="Garamond" panose="02020404030301010803" pitchFamily="18" charset="0"/>
              </a:rPr>
              <a:t>Li, </a:t>
            </a:r>
            <a:r>
              <a:rPr lang="en-US" sz="1400" err="1">
                <a:latin typeface="Garamond" panose="02020404030301010803" pitchFamily="18" charset="0"/>
              </a:rPr>
              <a:t>Huaicheng</a:t>
            </a:r>
            <a:r>
              <a:rPr lang="en-US" sz="1400">
                <a:latin typeface="Garamond" panose="02020404030301010803" pitchFamily="18" charset="0"/>
              </a:rPr>
              <a:t>, et al. "</a:t>
            </a:r>
            <a:r>
              <a:rPr lang="en-US" sz="1400" err="1">
                <a:latin typeface="Garamond" panose="02020404030301010803" pitchFamily="18" charset="0"/>
              </a:rPr>
              <a:t>LeapIO</a:t>
            </a:r>
            <a:r>
              <a:rPr lang="en-US" sz="1400">
                <a:latin typeface="Garamond" panose="02020404030301010803" pitchFamily="18" charset="0"/>
              </a:rPr>
              <a:t>: Efficient and Portable Virtual </a:t>
            </a:r>
            <a:r>
              <a:rPr lang="en-US" sz="1400" err="1">
                <a:latin typeface="Garamond" panose="02020404030301010803" pitchFamily="18" charset="0"/>
              </a:rPr>
              <a:t>NVMe</a:t>
            </a:r>
            <a:r>
              <a:rPr lang="en-US" sz="1400">
                <a:latin typeface="Garamond" panose="02020404030301010803" pitchFamily="18" charset="0"/>
              </a:rPr>
              <a:t> Storage on ARM SoCs." ASPLOS 2020.</a:t>
            </a:r>
          </a:p>
        </p:txBody>
      </p:sp>
    </p:spTree>
    <p:extLst>
      <p:ext uri="{BB962C8B-B14F-4D97-AF65-F5344CB8AC3E}">
        <p14:creationId xmlns:p14="http://schemas.microsoft.com/office/powerpoint/2010/main" val="315336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81F3-659F-2247-B83D-F35724523234}"/>
              </a:ext>
            </a:extLst>
          </p:cNvPr>
          <p:cNvSpPr>
            <a:spLocks noGrp="1"/>
          </p:cNvSpPr>
          <p:nvPr>
            <p:ph type="title"/>
          </p:nvPr>
        </p:nvSpPr>
        <p:spPr>
          <a:xfrm>
            <a:off x="838200" y="1894168"/>
            <a:ext cx="10923494" cy="3359150"/>
          </a:xfrm>
        </p:spPr>
        <p:txBody>
          <a:bodyPr>
            <a:normAutofit/>
          </a:bodyPr>
          <a:lstStyle/>
          <a:p>
            <a:r>
              <a:rPr lang="en-US" dirty="0"/>
              <a:t>S-NIC</a:t>
            </a:r>
            <a:br>
              <a:rPr lang="en-US" dirty="0"/>
            </a:br>
            <a:br>
              <a:rPr lang="en-US" dirty="0"/>
            </a:br>
            <a:r>
              <a:rPr lang="en-US" dirty="0"/>
              <a:t>Redesign Smart NICs </a:t>
            </a:r>
            <a:br>
              <a:rPr lang="en-US" dirty="0"/>
            </a:br>
            <a:r>
              <a:rPr lang="en-US" dirty="0"/>
              <a:t>to provide high performance and strong security for network functions</a:t>
            </a:r>
          </a:p>
        </p:txBody>
      </p:sp>
      <p:sp>
        <p:nvSpPr>
          <p:cNvPr id="5" name="Slide Number Placeholder 4">
            <a:extLst>
              <a:ext uri="{FF2B5EF4-FFF2-40B4-BE49-F238E27FC236}">
                <a16:creationId xmlns:a16="http://schemas.microsoft.com/office/drawing/2014/main" id="{37CBB92B-3619-D644-883D-7524455D45A7}"/>
              </a:ext>
            </a:extLst>
          </p:cNvPr>
          <p:cNvSpPr>
            <a:spLocks noGrp="1"/>
          </p:cNvSpPr>
          <p:nvPr>
            <p:ph type="sldNum" sz="quarter" idx="12"/>
          </p:nvPr>
        </p:nvSpPr>
        <p:spPr/>
        <p:txBody>
          <a:bodyPr/>
          <a:lstStyle/>
          <a:p>
            <a:fld id="{1C8B7557-4558-C146-8ED3-D138E9160947}" type="slidenum">
              <a:rPr lang="en-US" smtClean="0"/>
              <a:t>7</a:t>
            </a:fld>
            <a:endParaRPr lang="en-US"/>
          </a:p>
        </p:txBody>
      </p:sp>
    </p:spTree>
    <p:extLst>
      <p:ext uri="{BB962C8B-B14F-4D97-AF65-F5344CB8AC3E}">
        <p14:creationId xmlns:p14="http://schemas.microsoft.com/office/powerpoint/2010/main" val="130016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F490-BA1D-F344-9950-5E0FAD63A52F}"/>
              </a:ext>
            </a:extLst>
          </p:cNvPr>
          <p:cNvSpPr>
            <a:spLocks noGrp="1"/>
          </p:cNvSpPr>
          <p:nvPr>
            <p:ph type="title"/>
          </p:nvPr>
        </p:nvSpPr>
        <p:spPr/>
        <p:txBody>
          <a:bodyPr/>
          <a:lstStyle/>
          <a:p>
            <a:r>
              <a:rPr lang="en-US"/>
              <a:t>Background on (Multi-Core) Smart NICs</a:t>
            </a:r>
          </a:p>
        </p:txBody>
      </p:sp>
      <p:pic>
        <p:nvPicPr>
          <p:cNvPr id="6" name="Picture 5">
            <a:extLst>
              <a:ext uri="{FF2B5EF4-FFF2-40B4-BE49-F238E27FC236}">
                <a16:creationId xmlns:a16="http://schemas.microsoft.com/office/drawing/2014/main" id="{B3DC1FCC-1E98-554A-B34A-CD413E66EC15}"/>
              </a:ext>
            </a:extLst>
          </p:cNvPr>
          <p:cNvPicPr>
            <a:picLocks noChangeAspect="1"/>
          </p:cNvPicPr>
          <p:nvPr/>
        </p:nvPicPr>
        <p:blipFill>
          <a:blip r:embed="rId3"/>
          <a:stretch>
            <a:fillRect/>
          </a:stretch>
        </p:blipFill>
        <p:spPr>
          <a:xfrm>
            <a:off x="1054605" y="2051050"/>
            <a:ext cx="6346320" cy="3703423"/>
          </a:xfrm>
          <a:prstGeom prst="rect">
            <a:avLst/>
          </a:prstGeom>
        </p:spPr>
      </p:pic>
      <p:sp>
        <p:nvSpPr>
          <p:cNvPr id="9" name="Content Placeholder 2">
            <a:extLst>
              <a:ext uri="{FF2B5EF4-FFF2-40B4-BE49-F238E27FC236}">
                <a16:creationId xmlns:a16="http://schemas.microsoft.com/office/drawing/2014/main" id="{532B4547-1253-B34A-A774-52626D30F575}"/>
              </a:ext>
            </a:extLst>
          </p:cNvPr>
          <p:cNvSpPr>
            <a:spLocks noGrp="1"/>
          </p:cNvSpPr>
          <p:nvPr>
            <p:ph idx="1"/>
          </p:nvPr>
        </p:nvSpPr>
        <p:spPr>
          <a:xfrm>
            <a:off x="7964672" y="2367648"/>
            <a:ext cx="4610100" cy="3070225"/>
          </a:xfrm>
        </p:spPr>
        <p:txBody>
          <a:bodyPr/>
          <a:lstStyle/>
          <a:p>
            <a:r>
              <a:rPr lang="en-US"/>
              <a:t>Memory: DRAM, SRAM</a:t>
            </a:r>
          </a:p>
          <a:p>
            <a:r>
              <a:rPr lang="en-US"/>
              <a:t>Hardware accelerators </a:t>
            </a:r>
          </a:p>
          <a:p>
            <a:r>
              <a:rPr lang="en-US"/>
              <a:t>Packet ingress and egress</a:t>
            </a:r>
          </a:p>
          <a:p>
            <a:r>
              <a:rPr lang="en-US"/>
              <a:t>IO bus</a:t>
            </a:r>
          </a:p>
        </p:txBody>
      </p:sp>
      <p:sp>
        <p:nvSpPr>
          <p:cNvPr id="11" name="Slide Number Placeholder 10">
            <a:extLst>
              <a:ext uri="{FF2B5EF4-FFF2-40B4-BE49-F238E27FC236}">
                <a16:creationId xmlns:a16="http://schemas.microsoft.com/office/drawing/2014/main" id="{1FA5CDC3-87F2-384C-8C5D-DBDAFEFAEBE6}"/>
              </a:ext>
            </a:extLst>
          </p:cNvPr>
          <p:cNvSpPr>
            <a:spLocks noGrp="1"/>
          </p:cNvSpPr>
          <p:nvPr>
            <p:ph type="sldNum" sz="quarter" idx="12"/>
          </p:nvPr>
        </p:nvSpPr>
        <p:spPr/>
        <p:txBody>
          <a:bodyPr/>
          <a:lstStyle/>
          <a:p>
            <a:fld id="{1C8B7557-4558-C146-8ED3-D138E9160947}" type="slidenum">
              <a:rPr lang="en-US" smtClean="0"/>
              <a:t>8</a:t>
            </a:fld>
            <a:endParaRPr lang="en-US"/>
          </a:p>
        </p:txBody>
      </p:sp>
      <p:sp>
        <p:nvSpPr>
          <p:cNvPr id="3" name="TextBox 2">
            <a:extLst>
              <a:ext uri="{FF2B5EF4-FFF2-40B4-BE49-F238E27FC236}">
                <a16:creationId xmlns:a16="http://schemas.microsoft.com/office/drawing/2014/main" id="{80DAF6C6-BD12-167F-E384-2240165B0E29}"/>
              </a:ext>
            </a:extLst>
          </p:cNvPr>
          <p:cNvSpPr txBox="1"/>
          <p:nvPr/>
        </p:nvSpPr>
        <p:spPr>
          <a:xfrm>
            <a:off x="645459" y="6042212"/>
            <a:ext cx="10865223"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a:t>Smart NICs are not designed for shared environment</a:t>
            </a:r>
          </a:p>
        </p:txBody>
      </p:sp>
    </p:spTree>
    <p:extLst>
      <p:ext uri="{BB962C8B-B14F-4D97-AF65-F5344CB8AC3E}">
        <p14:creationId xmlns:p14="http://schemas.microsoft.com/office/powerpoint/2010/main" val="147689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C9D2-3562-7C42-970A-6E615721ABC6}"/>
              </a:ext>
            </a:extLst>
          </p:cNvPr>
          <p:cNvSpPr>
            <a:spLocks noGrp="1"/>
          </p:cNvSpPr>
          <p:nvPr>
            <p:ph type="title"/>
          </p:nvPr>
        </p:nvSpPr>
        <p:spPr/>
        <p:txBody>
          <a:bodyPr/>
          <a:lstStyle/>
          <a:p>
            <a:r>
              <a:rPr lang="en-US"/>
              <a:t>Threat Model</a:t>
            </a:r>
          </a:p>
        </p:txBody>
      </p:sp>
      <p:sp>
        <p:nvSpPr>
          <p:cNvPr id="5" name="Slide Number Placeholder 4">
            <a:extLst>
              <a:ext uri="{FF2B5EF4-FFF2-40B4-BE49-F238E27FC236}">
                <a16:creationId xmlns:a16="http://schemas.microsoft.com/office/drawing/2014/main" id="{AF47E6CB-8A2B-1541-9ED6-2C68285A5826}"/>
              </a:ext>
            </a:extLst>
          </p:cNvPr>
          <p:cNvSpPr>
            <a:spLocks noGrp="1"/>
          </p:cNvSpPr>
          <p:nvPr>
            <p:ph type="sldNum" sz="quarter" idx="12"/>
          </p:nvPr>
        </p:nvSpPr>
        <p:spPr/>
        <p:txBody>
          <a:bodyPr/>
          <a:lstStyle/>
          <a:p>
            <a:fld id="{1C8B7557-4558-C146-8ED3-D138E9160947}" type="slidenum">
              <a:rPr lang="en-US" smtClean="0"/>
              <a:t>9</a:t>
            </a:fld>
            <a:endParaRPr lang="en-US"/>
          </a:p>
        </p:txBody>
      </p:sp>
      <p:sp>
        <p:nvSpPr>
          <p:cNvPr id="7" name="Rounded Rectangle 6">
            <a:extLst>
              <a:ext uri="{FF2B5EF4-FFF2-40B4-BE49-F238E27FC236}">
                <a16:creationId xmlns:a16="http://schemas.microsoft.com/office/drawing/2014/main" id="{5C959E97-3FFE-7F42-A408-75B00F5E3DBF}"/>
              </a:ext>
            </a:extLst>
          </p:cNvPr>
          <p:cNvSpPr/>
          <p:nvPr/>
        </p:nvSpPr>
        <p:spPr>
          <a:xfrm>
            <a:off x="366821" y="2306960"/>
            <a:ext cx="7394716" cy="3333221"/>
          </a:xfrm>
          <a:prstGeom prst="roundRect">
            <a:avLst/>
          </a:prstGeom>
          <a:solidFill>
            <a:schemeClr val="accent6">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Garamond" panose="02020404030301010803" pitchFamily="18" charset="0"/>
            </a:endParaRPr>
          </a:p>
        </p:txBody>
      </p:sp>
      <p:sp>
        <p:nvSpPr>
          <p:cNvPr id="8" name="Rectangle 7">
            <a:extLst>
              <a:ext uri="{FF2B5EF4-FFF2-40B4-BE49-F238E27FC236}">
                <a16:creationId xmlns:a16="http://schemas.microsoft.com/office/drawing/2014/main" id="{B506F32E-86CF-5D43-A8AE-D45BD9144B2F}"/>
              </a:ext>
            </a:extLst>
          </p:cNvPr>
          <p:cNvSpPr/>
          <p:nvPr/>
        </p:nvSpPr>
        <p:spPr>
          <a:xfrm>
            <a:off x="777644" y="3645422"/>
            <a:ext cx="1325217" cy="1470990"/>
          </a:xfrm>
          <a:prstGeom prst="rect">
            <a:avLst/>
          </a:prstGeom>
          <a:solidFill>
            <a:schemeClr val="accent5">
              <a:lumMod val="40000"/>
              <a:lumOff val="6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OS</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Core</a:t>
            </a:r>
          </a:p>
        </p:txBody>
      </p:sp>
      <p:sp>
        <p:nvSpPr>
          <p:cNvPr id="12" name="Rectangle 11">
            <a:extLst>
              <a:ext uri="{FF2B5EF4-FFF2-40B4-BE49-F238E27FC236}">
                <a16:creationId xmlns:a16="http://schemas.microsoft.com/office/drawing/2014/main" id="{804DF0FF-E87F-904E-9B10-54CF7FF9ACFA}"/>
              </a:ext>
            </a:extLst>
          </p:cNvPr>
          <p:cNvSpPr/>
          <p:nvPr/>
        </p:nvSpPr>
        <p:spPr>
          <a:xfrm>
            <a:off x="652745" y="2645122"/>
            <a:ext cx="1642566" cy="523220"/>
          </a:xfrm>
          <a:prstGeom prst="rect">
            <a:avLst/>
          </a:prstGeom>
        </p:spPr>
        <p:txBody>
          <a:bodyPr wrap="none">
            <a:spAutoFit/>
          </a:bodyPr>
          <a:lstStyle/>
          <a:p>
            <a:r>
              <a:rPr lang="en-US" sz="2800" err="1">
                <a:latin typeface="Garamond" panose="02020404030301010803" pitchFamily="18" charset="0"/>
              </a:rPr>
              <a:t>SmartNIC</a:t>
            </a:r>
            <a:endParaRPr lang="en-US" sz="2800">
              <a:latin typeface="Garamond" panose="02020404030301010803" pitchFamily="18" charset="0"/>
            </a:endParaRPr>
          </a:p>
        </p:txBody>
      </p:sp>
      <p:sp>
        <p:nvSpPr>
          <p:cNvPr id="4" name="TextBox 3">
            <a:extLst>
              <a:ext uri="{FF2B5EF4-FFF2-40B4-BE49-F238E27FC236}">
                <a16:creationId xmlns:a16="http://schemas.microsoft.com/office/drawing/2014/main" id="{7EC2D5BC-C23E-814E-88CA-06E3568F7B78}"/>
              </a:ext>
            </a:extLst>
          </p:cNvPr>
          <p:cNvSpPr txBox="1"/>
          <p:nvPr/>
        </p:nvSpPr>
        <p:spPr>
          <a:xfrm>
            <a:off x="3860394" y="1355463"/>
            <a:ext cx="3856893" cy="523220"/>
          </a:xfrm>
          <a:prstGeom prst="rect">
            <a:avLst/>
          </a:prstGeom>
          <a:noFill/>
        </p:spPr>
        <p:txBody>
          <a:bodyPr wrap="square" rtlCol="0">
            <a:spAutoFit/>
          </a:bodyPr>
          <a:lstStyle/>
          <a:p>
            <a:pPr algn="ctr"/>
            <a:r>
              <a:rPr lang="en-US" sz="2800">
                <a:solidFill>
                  <a:srgbClr val="D81E00"/>
                </a:solidFill>
                <a:latin typeface="Garamond" panose="02020404030301010803" pitchFamily="18" charset="0"/>
              </a:rPr>
              <a:t>Trusted:</a:t>
            </a:r>
            <a:r>
              <a:rPr lang="en-US" sz="2800">
                <a:latin typeface="Garamond" panose="02020404030301010803" pitchFamily="18" charset="0"/>
              </a:rPr>
              <a:t> NIC Hardware</a:t>
            </a:r>
          </a:p>
        </p:txBody>
      </p:sp>
      <p:sp>
        <p:nvSpPr>
          <p:cNvPr id="18" name="Rectangle 17">
            <a:extLst>
              <a:ext uri="{FF2B5EF4-FFF2-40B4-BE49-F238E27FC236}">
                <a16:creationId xmlns:a16="http://schemas.microsoft.com/office/drawing/2014/main" id="{0EC1A6A5-3306-A44B-B4FE-2762E95259B7}"/>
              </a:ext>
            </a:extLst>
          </p:cNvPr>
          <p:cNvSpPr/>
          <p:nvPr/>
        </p:nvSpPr>
        <p:spPr>
          <a:xfrm>
            <a:off x="2377496" y="3487989"/>
            <a:ext cx="1663237" cy="1776203"/>
          </a:xfrm>
          <a:prstGeom prst="rect">
            <a:avLst/>
          </a:prstGeom>
          <a:pattFill prst="horzBrick">
            <a:fgClr>
              <a:srgbClr val="7030A0"/>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B65EB836-0611-3247-ACF6-9BA8E25F96D5}"/>
              </a:ext>
            </a:extLst>
          </p:cNvPr>
          <p:cNvCxnSpPr>
            <a:cxnSpLocks/>
            <a:stCxn id="4" idx="2"/>
            <a:endCxn id="7" idx="0"/>
          </p:cNvCxnSpPr>
          <p:nvPr/>
        </p:nvCxnSpPr>
        <p:spPr>
          <a:xfrm flipH="1">
            <a:off x="4064179" y="1878683"/>
            <a:ext cx="1724662" cy="428277"/>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C36F062-B846-7643-973C-A970BAD3A536}"/>
              </a:ext>
            </a:extLst>
          </p:cNvPr>
          <p:cNvSpPr/>
          <p:nvPr/>
        </p:nvSpPr>
        <p:spPr>
          <a:xfrm>
            <a:off x="4134634" y="3485139"/>
            <a:ext cx="1663237" cy="1776203"/>
          </a:xfrm>
          <a:prstGeom prst="rect">
            <a:avLst/>
          </a:prstGeom>
          <a:pattFill prst="horzBrick">
            <a:fgClr>
              <a:srgbClr val="7030A0"/>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12EBDA-8439-F14B-9965-77F911FE6857}"/>
              </a:ext>
            </a:extLst>
          </p:cNvPr>
          <p:cNvSpPr/>
          <p:nvPr/>
        </p:nvSpPr>
        <p:spPr>
          <a:xfrm>
            <a:off x="2535177" y="3645421"/>
            <a:ext cx="1325217" cy="1470990"/>
          </a:xfrm>
          <a:prstGeom prst="rect">
            <a:avLst/>
          </a:prstGeom>
          <a:solidFill>
            <a:schemeClr val="accent4">
              <a:lumMod val="40000"/>
              <a:lumOff val="6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core</a:t>
            </a:r>
          </a:p>
        </p:txBody>
      </p:sp>
      <p:sp>
        <p:nvSpPr>
          <p:cNvPr id="20" name="Rectangle 19">
            <a:extLst>
              <a:ext uri="{FF2B5EF4-FFF2-40B4-BE49-F238E27FC236}">
                <a16:creationId xmlns:a16="http://schemas.microsoft.com/office/drawing/2014/main" id="{63CB4F44-ACD6-AD44-8A42-484DF78EE239}"/>
              </a:ext>
            </a:extLst>
          </p:cNvPr>
          <p:cNvSpPr/>
          <p:nvPr/>
        </p:nvSpPr>
        <p:spPr>
          <a:xfrm>
            <a:off x="5882397" y="3487988"/>
            <a:ext cx="1663237" cy="1776203"/>
          </a:xfrm>
          <a:prstGeom prst="rect">
            <a:avLst/>
          </a:prstGeom>
          <a:pattFill prst="horzBrick">
            <a:fgClr>
              <a:srgbClr val="7030A0"/>
            </a:fgClr>
            <a:bgClr>
              <a:schemeClr val="bg1"/>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E9CAD8-22BA-F740-BE8F-C3148CAFD007}"/>
              </a:ext>
            </a:extLst>
          </p:cNvPr>
          <p:cNvSpPr/>
          <p:nvPr/>
        </p:nvSpPr>
        <p:spPr>
          <a:xfrm>
            <a:off x="4292710" y="3645421"/>
            <a:ext cx="1325217" cy="1470990"/>
          </a:xfrm>
          <a:prstGeom prst="rect">
            <a:avLst/>
          </a:prstGeom>
          <a:solidFill>
            <a:schemeClr val="accent4">
              <a:lumMod val="40000"/>
              <a:lumOff val="6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core</a:t>
            </a:r>
          </a:p>
        </p:txBody>
      </p:sp>
      <p:sp>
        <p:nvSpPr>
          <p:cNvPr id="11" name="Rectangle 10">
            <a:extLst>
              <a:ext uri="{FF2B5EF4-FFF2-40B4-BE49-F238E27FC236}">
                <a16:creationId xmlns:a16="http://schemas.microsoft.com/office/drawing/2014/main" id="{00A5A81A-3B63-8643-AB07-4A8D523C993D}"/>
              </a:ext>
            </a:extLst>
          </p:cNvPr>
          <p:cNvSpPr/>
          <p:nvPr/>
        </p:nvSpPr>
        <p:spPr>
          <a:xfrm>
            <a:off x="6051408" y="3645421"/>
            <a:ext cx="1325217" cy="1470990"/>
          </a:xfrm>
          <a:prstGeom prst="rect">
            <a:avLst/>
          </a:prstGeom>
          <a:solidFill>
            <a:schemeClr val="accent4">
              <a:lumMod val="40000"/>
              <a:lumOff val="60000"/>
            </a:schemeClr>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Garamond" panose="02020404030301010803" pitchFamily="18" charset="0"/>
              </a:rPr>
              <a:t>NF</a:t>
            </a:r>
          </a:p>
          <a:p>
            <a:pPr algn="ctr"/>
            <a:endParaRPr lang="en-US" sz="2800">
              <a:solidFill>
                <a:schemeClr val="tx1"/>
              </a:solidFill>
              <a:latin typeface="Garamond" panose="02020404030301010803" pitchFamily="18" charset="0"/>
            </a:endParaRPr>
          </a:p>
          <a:p>
            <a:pPr algn="ctr"/>
            <a:r>
              <a:rPr lang="en-US" sz="2800">
                <a:solidFill>
                  <a:schemeClr val="tx1"/>
                </a:solidFill>
                <a:latin typeface="Garamond" panose="02020404030301010803" pitchFamily="18" charset="0"/>
              </a:rPr>
              <a:t>core</a:t>
            </a:r>
          </a:p>
        </p:txBody>
      </p:sp>
      <p:sp>
        <p:nvSpPr>
          <p:cNvPr id="21" name="TextBox 20">
            <a:extLst>
              <a:ext uri="{FF2B5EF4-FFF2-40B4-BE49-F238E27FC236}">
                <a16:creationId xmlns:a16="http://schemas.microsoft.com/office/drawing/2014/main" id="{AC2C549F-BAFB-2143-9544-121F828E3496}"/>
              </a:ext>
            </a:extLst>
          </p:cNvPr>
          <p:cNvSpPr txBox="1"/>
          <p:nvPr/>
        </p:nvSpPr>
        <p:spPr>
          <a:xfrm>
            <a:off x="8033016" y="1878683"/>
            <a:ext cx="3411432" cy="1815882"/>
          </a:xfrm>
          <a:prstGeom prst="rect">
            <a:avLst/>
          </a:prstGeom>
          <a:noFill/>
        </p:spPr>
        <p:txBody>
          <a:bodyPr wrap="square" rtlCol="0">
            <a:spAutoFit/>
          </a:bodyPr>
          <a:lstStyle/>
          <a:p>
            <a:r>
              <a:rPr lang="en-US" sz="2800">
                <a:solidFill>
                  <a:srgbClr val="D81E00"/>
                </a:solidFill>
                <a:latin typeface="Garamond" panose="02020404030301010803" pitchFamily="18" charset="0"/>
              </a:rPr>
              <a:t>Goals: </a:t>
            </a:r>
          </a:p>
          <a:p>
            <a:r>
              <a:rPr lang="en-US" sz="2800">
                <a:latin typeface="Garamond" panose="02020404030301010803" pitchFamily="18" charset="0"/>
              </a:rPr>
              <a:t>1) Isolation</a:t>
            </a:r>
          </a:p>
          <a:p>
            <a:r>
              <a:rPr lang="en-US" sz="2800">
                <a:latin typeface="Garamond" panose="02020404030301010803" pitchFamily="18" charset="0"/>
              </a:rPr>
              <a:t>2) Side-channel-free </a:t>
            </a:r>
          </a:p>
          <a:p>
            <a:r>
              <a:rPr lang="en-US" sz="2800">
                <a:latin typeface="Garamond" panose="02020404030301010803" pitchFamily="18" charset="0"/>
              </a:rPr>
              <a:t>(shared HW states)</a:t>
            </a:r>
          </a:p>
        </p:txBody>
      </p:sp>
      <p:cxnSp>
        <p:nvCxnSpPr>
          <p:cNvPr id="23" name="Straight Arrow Connector 22">
            <a:extLst>
              <a:ext uri="{FF2B5EF4-FFF2-40B4-BE49-F238E27FC236}">
                <a16:creationId xmlns:a16="http://schemas.microsoft.com/office/drawing/2014/main" id="{D5C61677-E7C4-504F-AA4F-26DE8B9C7839}"/>
              </a:ext>
            </a:extLst>
          </p:cNvPr>
          <p:cNvCxnSpPr>
            <a:cxnSpLocks/>
            <a:stCxn id="21" idx="1"/>
            <a:endCxn id="19" idx="0"/>
          </p:cNvCxnSpPr>
          <p:nvPr/>
        </p:nvCxnSpPr>
        <p:spPr>
          <a:xfrm flipH="1">
            <a:off x="4966253" y="2786624"/>
            <a:ext cx="3066763" cy="69851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EA3DC36-F245-5E4D-9E4B-32B110982704}"/>
              </a:ext>
            </a:extLst>
          </p:cNvPr>
          <p:cNvCxnSpPr>
            <a:cxnSpLocks/>
            <a:stCxn id="21" idx="1"/>
            <a:endCxn id="18" idx="0"/>
          </p:cNvCxnSpPr>
          <p:nvPr/>
        </p:nvCxnSpPr>
        <p:spPr>
          <a:xfrm flipH="1">
            <a:off x="3209115" y="2786624"/>
            <a:ext cx="4823901" cy="70136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0597C2F-65B3-0244-9579-5D6D3DEF71BD}"/>
              </a:ext>
            </a:extLst>
          </p:cNvPr>
          <p:cNvCxnSpPr>
            <a:cxnSpLocks/>
            <a:stCxn id="21" idx="1"/>
            <a:endCxn id="20" idx="0"/>
          </p:cNvCxnSpPr>
          <p:nvPr/>
        </p:nvCxnSpPr>
        <p:spPr>
          <a:xfrm flipH="1">
            <a:off x="6714016" y="2786624"/>
            <a:ext cx="1319000" cy="70136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1E894ED-6D3F-F240-86B6-62B0A3464F6D}"/>
              </a:ext>
            </a:extLst>
          </p:cNvPr>
          <p:cNvSpPr txBox="1"/>
          <p:nvPr/>
        </p:nvSpPr>
        <p:spPr>
          <a:xfrm>
            <a:off x="7856374" y="4459081"/>
            <a:ext cx="6139923" cy="1384995"/>
          </a:xfrm>
          <a:prstGeom prst="rect">
            <a:avLst/>
          </a:prstGeom>
          <a:noFill/>
        </p:spPr>
        <p:txBody>
          <a:bodyPr wrap="square" rtlCol="0">
            <a:spAutoFit/>
          </a:bodyPr>
          <a:lstStyle/>
          <a:p>
            <a:r>
              <a:rPr lang="en-US" sz="2800">
                <a:solidFill>
                  <a:srgbClr val="D81E00"/>
                </a:solidFill>
                <a:latin typeface="Garamond" panose="02020404030301010803" pitchFamily="18" charset="0"/>
              </a:rPr>
              <a:t>Out of scope: </a:t>
            </a:r>
          </a:p>
          <a:p>
            <a:pPr marL="514350" indent="-514350">
              <a:buAutoNum type="arabicParenR"/>
            </a:pPr>
            <a:r>
              <a:rPr lang="en-US" sz="2800">
                <a:latin typeface="Garamond" panose="02020404030301010803" pitchFamily="18" charset="0"/>
              </a:rPr>
              <a:t>Physical possession attacks</a:t>
            </a:r>
          </a:p>
          <a:p>
            <a:pPr marL="514350" indent="-514350">
              <a:buAutoNum type="arabicParenR"/>
            </a:pPr>
            <a:r>
              <a:rPr lang="en-US" sz="2800">
                <a:latin typeface="Garamond" panose="02020404030301010803" pitchFamily="18" charset="0"/>
              </a:rPr>
              <a:t>DoS attacks from Cloud</a:t>
            </a:r>
          </a:p>
        </p:txBody>
      </p:sp>
    </p:spTree>
    <p:extLst>
      <p:ext uri="{BB962C8B-B14F-4D97-AF65-F5344CB8AC3E}">
        <p14:creationId xmlns:p14="http://schemas.microsoft.com/office/powerpoint/2010/main" val="117982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P spid="19" grpId="0" animBg="1"/>
      <p:bldP spid="20" grpId="0" animBg="1"/>
      <p:bldP spid="21"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4243a53-6221-4f75-8154-e4b33a5707a1}" enabled="1" method="Privileged" siteId="{3dd8961f-e488-4e60-8e11-a82d994e183d}" removed="0"/>
</clbl:labelList>
</file>

<file path=docProps/app.xml><?xml version="1.0" encoding="utf-8"?>
<Properties xmlns="http://schemas.openxmlformats.org/officeDocument/2006/extended-properties" xmlns:vt="http://schemas.openxmlformats.org/officeDocument/2006/docPropsVTypes">
  <TotalTime>363</TotalTime>
  <Words>2899</Words>
  <Application>Microsoft Office PowerPoint</Application>
  <PresentationFormat>Widescreen</PresentationFormat>
  <Paragraphs>382</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Cambria Math</vt:lpstr>
      <vt:lpstr>Garamond</vt:lpstr>
      <vt:lpstr>System Font Regular</vt:lpstr>
      <vt:lpstr>Wingdings</vt:lpstr>
      <vt:lpstr>Office Theme</vt:lpstr>
      <vt:lpstr>S-NIC: Securing NIC-Accelerated Network Functions in the Cloud</vt:lpstr>
      <vt:lpstr>Network Functions (NFs) are popular</vt:lpstr>
      <vt:lpstr>NF Outsourcing to the Cloud</vt:lpstr>
      <vt:lpstr>Requirement: High Performance</vt:lpstr>
      <vt:lpstr>Today: Running NFs on VMs</vt:lpstr>
      <vt:lpstr>An Alternative: Running NFs on Smart NICs</vt:lpstr>
      <vt:lpstr>S-NIC  Redesign Smart NICs  to provide high performance and strong security for network functions</vt:lpstr>
      <vt:lpstr>Background on (Multi-Core) Smart NICs</vt:lpstr>
      <vt:lpstr>Threat Model</vt:lpstr>
      <vt:lpstr>S-NIC: Key Designs</vt:lpstr>
      <vt:lpstr>S-NIC: Key Designs</vt:lpstr>
      <vt:lpstr>Design: Single-Owner RAM Semantics</vt:lpstr>
      <vt:lpstr>Preventing OS from modifying Translations</vt:lpstr>
      <vt:lpstr>Preventing OS using Blacklist Page Table </vt:lpstr>
      <vt:lpstr>S-NIC: Key Designs</vt:lpstr>
      <vt:lpstr>S-NIC: Key Designs</vt:lpstr>
      <vt:lpstr>A. Clustering Threads with TLB Banks</vt:lpstr>
      <vt:lpstr>S-NIC: Key Designs</vt:lpstr>
      <vt:lpstr>Evaluation: Hardware Cost (TLB entries)</vt:lpstr>
      <vt:lpstr>Evaluation: Performance</vt:lpstr>
      <vt:lpstr>Evaluation: Performance</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Zhou, Yang</dc:creator>
  <cp:lastModifiedBy>Wilkening, Mark</cp:lastModifiedBy>
  <cp:revision>2</cp:revision>
  <dcterms:created xsi:type="dcterms:W3CDTF">2019-10-09T15:28:04Z</dcterms:created>
  <dcterms:modified xsi:type="dcterms:W3CDTF">2024-04-24T16:35:57Z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42314e-0df4-4b58-84bf-38bed6170a0f_Enabled">
    <vt:lpwstr>true</vt:lpwstr>
  </property>
  <property fmtid="{D5CDD505-2E9C-101B-9397-08002B2CF9AE}" pid="3" name="MSIP_Label_4342314e-0df4-4b58-84bf-38bed6170a0f_SetDate">
    <vt:lpwstr>2024-04-17T15:01:24Z</vt:lpwstr>
  </property>
  <property fmtid="{D5CDD505-2E9C-101B-9397-08002B2CF9AE}" pid="4" name="MSIP_Label_4342314e-0df4-4b58-84bf-38bed6170a0f_Method">
    <vt:lpwstr>Standard</vt:lpwstr>
  </property>
  <property fmtid="{D5CDD505-2E9C-101B-9397-08002B2CF9AE}" pid="5" name="MSIP_Label_4342314e-0df4-4b58-84bf-38bed6170a0f_Name">
    <vt:lpwstr>General</vt:lpwstr>
  </property>
  <property fmtid="{D5CDD505-2E9C-101B-9397-08002B2CF9AE}" pid="6" name="MSIP_Label_4342314e-0df4-4b58-84bf-38bed6170a0f_SiteId">
    <vt:lpwstr>3dd8961f-e488-4e60-8e11-a82d994e183d</vt:lpwstr>
  </property>
  <property fmtid="{D5CDD505-2E9C-101B-9397-08002B2CF9AE}" pid="7" name="MSIP_Label_4342314e-0df4-4b58-84bf-38bed6170a0f_ActionId">
    <vt:lpwstr>f4f038c7-4309-4cd7-adf5-707c6ea4db91</vt:lpwstr>
  </property>
  <property fmtid="{D5CDD505-2E9C-101B-9397-08002B2CF9AE}" pid="8" name="MSIP_Label_4342314e-0df4-4b58-84bf-38bed6170a0f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[Public]</vt:lpwstr>
  </property>
</Properties>
</file>