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4"/>
  </p:notesMasterIdLst>
  <p:sldIdLst>
    <p:sldId id="256" r:id="rId2"/>
    <p:sldId id="307" r:id="rId3"/>
    <p:sldId id="315" r:id="rId4"/>
    <p:sldId id="326" r:id="rId5"/>
    <p:sldId id="332" r:id="rId6"/>
    <p:sldId id="278" r:id="rId7"/>
    <p:sldId id="317" r:id="rId8"/>
    <p:sldId id="318" r:id="rId9"/>
    <p:sldId id="284" r:id="rId10"/>
    <p:sldId id="319" r:id="rId11"/>
    <p:sldId id="321" r:id="rId12"/>
    <p:sldId id="320" r:id="rId13"/>
    <p:sldId id="322" r:id="rId14"/>
    <p:sldId id="323" r:id="rId15"/>
    <p:sldId id="312" r:id="rId16"/>
    <p:sldId id="295" r:id="rId17"/>
    <p:sldId id="267" r:id="rId18"/>
    <p:sldId id="330" r:id="rId19"/>
    <p:sldId id="324" r:id="rId20"/>
    <p:sldId id="289" r:id="rId21"/>
    <p:sldId id="290" r:id="rId22"/>
    <p:sldId id="271" r:id="rId23"/>
    <p:sldId id="288" r:id="rId24"/>
    <p:sldId id="287" r:id="rId25"/>
    <p:sldId id="331" r:id="rId26"/>
    <p:sldId id="327" r:id="rId27"/>
    <p:sldId id="291" r:id="rId28"/>
    <p:sldId id="292" r:id="rId29"/>
    <p:sldId id="328" r:id="rId30"/>
    <p:sldId id="293" r:id="rId31"/>
    <p:sldId id="333" r:id="rId32"/>
    <p:sldId id="33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i Miao" initials="RM" lastIdx="1" clrIdx="0">
    <p:extLst/>
  </p:cmAuthor>
  <p:cmAuthor id="2" name="Navendu Jain" initials="NJ"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00FF"/>
    <a:srgbClr val="FFCCCC"/>
    <a:srgbClr val="FFFF99"/>
    <a:srgbClr val="CCFF99"/>
    <a:srgbClr val="99FFCC"/>
    <a:srgbClr val="969696"/>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2" autoAdjust="0"/>
    <p:restoredTop sz="96787" autoAdjust="0"/>
  </p:normalViewPr>
  <p:slideViewPr>
    <p:cSldViewPr snapToGrid="0">
      <p:cViewPr varScale="1">
        <p:scale>
          <a:sx n="89" d="100"/>
          <a:sy n="89" d="100"/>
        </p:scale>
        <p:origin x="-120" y="-216"/>
      </p:cViewPr>
      <p:guideLst>
        <p:guide orient="horz" pos="2160"/>
        <p:guide pos="2880"/>
      </p:guideLst>
    </p:cSldViewPr>
  </p:slideViewPr>
  <p:notesTextViewPr>
    <p:cViewPr>
      <p:scale>
        <a:sx n="1" d="1"/>
        <a:sy n="1" d="1"/>
      </p:scale>
      <p:origin x="0" y="0"/>
    </p:cViewPr>
  </p:notesTextViewPr>
  <p:notesViewPr>
    <p:cSldViewPr snapToGrid="0">
      <p:cViewPr varScale="1">
        <p:scale>
          <a:sx n="61" d="100"/>
          <a:sy n="61" d="100"/>
        </p:scale>
        <p:origin x="255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C7585A-F80E-4AE1-901C-B88523FE2D54}" type="datetimeFigureOut">
              <a:rPr lang="en-US" smtClean="0"/>
              <a:t>10/27/2015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78B64-0791-400A-97C6-61BE03426AFB}" type="slidenum">
              <a:rPr lang="en-US" smtClean="0"/>
              <a:t>‹#›</a:t>
            </a:fld>
            <a:endParaRPr lang="en-US"/>
          </a:p>
        </p:txBody>
      </p:sp>
    </p:spTree>
    <p:extLst>
      <p:ext uri="{BB962C8B-B14F-4D97-AF65-F5344CB8AC3E}">
        <p14:creationId xmlns:p14="http://schemas.microsoft.com/office/powerpoint/2010/main" val="1829944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78B64-0791-400A-97C6-61BE03426AFB}" type="slidenum">
              <a:rPr lang="en-US" smtClean="0"/>
              <a:t>1</a:t>
            </a:fld>
            <a:endParaRPr lang="en-US"/>
          </a:p>
        </p:txBody>
      </p:sp>
    </p:spTree>
    <p:extLst>
      <p:ext uri="{BB962C8B-B14F-4D97-AF65-F5344CB8AC3E}">
        <p14:creationId xmlns:p14="http://schemas.microsoft.com/office/powerpoint/2010/main" val="295443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78B64-0791-400A-97C6-61BE03426AFB}" type="slidenum">
              <a:rPr lang="en-US" smtClean="0"/>
              <a:t>10</a:t>
            </a:fld>
            <a:endParaRPr lang="en-US"/>
          </a:p>
        </p:txBody>
      </p:sp>
    </p:spTree>
    <p:extLst>
      <p:ext uri="{BB962C8B-B14F-4D97-AF65-F5344CB8AC3E}">
        <p14:creationId xmlns:p14="http://schemas.microsoft.com/office/powerpoint/2010/main" val="388552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Accordingly, w</a:t>
            </a:r>
            <a:r>
              <a:rPr lang="en-US" dirty="0" smtClean="0"/>
              <a:t>e</a:t>
            </a:r>
            <a:r>
              <a:rPr lang="en-US" baseline="0" dirty="0" smtClean="0"/>
              <a:t> use those 4 methods to identify 9 types of attacks.</a:t>
            </a:r>
            <a:endParaRPr lang="en-US" dirty="0"/>
          </a:p>
        </p:txBody>
      </p:sp>
      <p:sp>
        <p:nvSpPr>
          <p:cNvPr id="4" name="Slide Number Placeholder 3"/>
          <p:cNvSpPr>
            <a:spLocks noGrp="1"/>
          </p:cNvSpPr>
          <p:nvPr>
            <p:ph type="sldNum" sz="quarter" idx="10"/>
          </p:nvPr>
        </p:nvSpPr>
        <p:spPr/>
        <p:txBody>
          <a:bodyPr/>
          <a:lstStyle/>
          <a:p>
            <a:fld id="{4A478B64-0791-400A-97C6-61BE03426AFB}" type="slidenum">
              <a:rPr lang="en-US" smtClean="0"/>
              <a:t>11</a:t>
            </a:fld>
            <a:endParaRPr lang="en-US"/>
          </a:p>
        </p:txBody>
      </p:sp>
    </p:spTree>
    <p:extLst>
      <p:ext uri="{BB962C8B-B14F-4D97-AF65-F5344CB8AC3E}">
        <p14:creationId xmlns:p14="http://schemas.microsoft.com/office/powerpoint/2010/main" val="388552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Accordingly, w</a:t>
            </a:r>
            <a:r>
              <a:rPr lang="en-US" dirty="0" smtClean="0"/>
              <a:t>e</a:t>
            </a:r>
            <a:r>
              <a:rPr lang="en-US" baseline="0" dirty="0" smtClean="0"/>
              <a:t> use those 4 methods to identify 9 types of attacks.</a:t>
            </a:r>
            <a:endParaRPr lang="en-US" dirty="0"/>
          </a:p>
        </p:txBody>
      </p:sp>
      <p:sp>
        <p:nvSpPr>
          <p:cNvPr id="4" name="Slide Number Placeholder 3"/>
          <p:cNvSpPr>
            <a:spLocks noGrp="1"/>
          </p:cNvSpPr>
          <p:nvPr>
            <p:ph type="sldNum" sz="quarter" idx="10"/>
          </p:nvPr>
        </p:nvSpPr>
        <p:spPr/>
        <p:txBody>
          <a:bodyPr/>
          <a:lstStyle/>
          <a:p>
            <a:fld id="{4A478B64-0791-400A-97C6-61BE03426AFB}" type="slidenum">
              <a:rPr lang="en-US" smtClean="0"/>
              <a:t>12</a:t>
            </a:fld>
            <a:endParaRPr lang="en-US"/>
          </a:p>
        </p:txBody>
      </p:sp>
    </p:spTree>
    <p:extLst>
      <p:ext uri="{BB962C8B-B14F-4D97-AF65-F5344CB8AC3E}">
        <p14:creationId xmlns:p14="http://schemas.microsoft.com/office/powerpoint/2010/main" val="388552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Accordingly, w</a:t>
            </a:r>
            <a:r>
              <a:rPr lang="en-US" dirty="0" smtClean="0"/>
              <a:t>e</a:t>
            </a:r>
            <a:r>
              <a:rPr lang="en-US" baseline="0" dirty="0" smtClean="0"/>
              <a:t> use those 4 methods to identify 9 types of attacks.</a:t>
            </a:r>
            <a:endParaRPr lang="en-US" dirty="0"/>
          </a:p>
        </p:txBody>
      </p:sp>
      <p:sp>
        <p:nvSpPr>
          <p:cNvPr id="4" name="Slide Number Placeholder 3"/>
          <p:cNvSpPr>
            <a:spLocks noGrp="1"/>
          </p:cNvSpPr>
          <p:nvPr>
            <p:ph type="sldNum" sz="quarter" idx="10"/>
          </p:nvPr>
        </p:nvSpPr>
        <p:spPr/>
        <p:txBody>
          <a:bodyPr/>
          <a:lstStyle/>
          <a:p>
            <a:fld id="{4A478B64-0791-400A-97C6-61BE03426AFB}" type="slidenum">
              <a:rPr lang="en-US" smtClean="0"/>
              <a:t>13</a:t>
            </a:fld>
            <a:endParaRPr lang="en-US"/>
          </a:p>
        </p:txBody>
      </p:sp>
    </p:spTree>
    <p:extLst>
      <p:ext uri="{BB962C8B-B14F-4D97-AF65-F5344CB8AC3E}">
        <p14:creationId xmlns:p14="http://schemas.microsoft.com/office/powerpoint/2010/main" val="38855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Accordingly, w</a:t>
            </a:r>
            <a:r>
              <a:rPr lang="en-US" dirty="0" smtClean="0"/>
              <a:t>e</a:t>
            </a:r>
            <a:r>
              <a:rPr lang="en-US" baseline="0" dirty="0" smtClean="0"/>
              <a:t> use those 4 methods to identify 9 types of attacks.</a:t>
            </a:r>
            <a:endParaRPr lang="en-US" dirty="0"/>
          </a:p>
        </p:txBody>
      </p:sp>
      <p:sp>
        <p:nvSpPr>
          <p:cNvPr id="4" name="Slide Number Placeholder 3"/>
          <p:cNvSpPr>
            <a:spLocks noGrp="1"/>
          </p:cNvSpPr>
          <p:nvPr>
            <p:ph type="sldNum" sz="quarter" idx="10"/>
          </p:nvPr>
        </p:nvSpPr>
        <p:spPr/>
        <p:txBody>
          <a:bodyPr/>
          <a:lstStyle/>
          <a:p>
            <a:fld id="{4A478B64-0791-400A-97C6-61BE03426AFB}" type="slidenum">
              <a:rPr lang="en-US" smtClean="0"/>
              <a:t>14</a:t>
            </a:fld>
            <a:endParaRPr lang="en-US"/>
          </a:p>
        </p:txBody>
      </p:sp>
    </p:spTree>
    <p:extLst>
      <p:ext uri="{BB962C8B-B14F-4D97-AF65-F5344CB8AC3E}">
        <p14:creationId xmlns:p14="http://schemas.microsoft.com/office/powerpoint/2010/main" val="388552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Content</a:t>
            </a:r>
          </a:p>
        </p:txBody>
      </p:sp>
      <p:sp>
        <p:nvSpPr>
          <p:cNvPr id="4" name="Slide Number Placeholder 3"/>
          <p:cNvSpPr>
            <a:spLocks noGrp="1"/>
          </p:cNvSpPr>
          <p:nvPr>
            <p:ph type="sldNum" sz="quarter" idx="10"/>
          </p:nvPr>
        </p:nvSpPr>
        <p:spPr/>
        <p:txBody>
          <a:bodyPr/>
          <a:lstStyle/>
          <a:p>
            <a:fld id="{4A478B64-0791-400A-97C6-61BE03426AFB}" type="slidenum">
              <a:rPr lang="en-US" smtClean="0"/>
              <a:t>15</a:t>
            </a:fld>
            <a:endParaRPr lang="en-US"/>
          </a:p>
        </p:txBody>
      </p:sp>
    </p:spTree>
    <p:extLst>
      <p:ext uri="{BB962C8B-B14F-4D97-AF65-F5344CB8AC3E}">
        <p14:creationId xmlns:p14="http://schemas.microsoft.com/office/powerpoint/2010/main" val="1777625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Among total</a:t>
            </a:r>
            <a:r>
              <a:rPr lang="en-US" baseline="0" dirty="0" smtClean="0"/>
              <a:t> #attacks, </a:t>
            </a:r>
            <a:r>
              <a:rPr lang="en-US" dirty="0" smtClean="0"/>
              <a:t>35.1% are</a:t>
            </a:r>
            <a:r>
              <a:rPr lang="en-US" baseline="0" dirty="0" smtClean="0"/>
              <a:t> inbound attacks and</a:t>
            </a:r>
            <a:r>
              <a:rPr lang="en-US" dirty="0" smtClean="0"/>
              <a:t> 64.9% are outbound attacks. Although many security mechanisms have been deployed</a:t>
            </a:r>
            <a:r>
              <a:rPr lang="en-US" baseline="0" dirty="0" smtClean="0"/>
              <a:t> to protect cloud hosted services against attacks (like security appliances, firewall, IDS in the cloud), this result shows </a:t>
            </a:r>
            <a:r>
              <a:rPr lang="en-US" dirty="0" smtClean="0"/>
              <a:t>there are more</a:t>
            </a:r>
            <a:r>
              <a:rPr lang="en-US" baseline="0" dirty="0" smtClean="0"/>
              <a:t> incidents that the cloud is actually attacking others.</a:t>
            </a:r>
            <a:endParaRPr lang="en-US"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This figure</a:t>
            </a:r>
            <a:r>
              <a:rPr lang="en-US" baseline="0" dirty="0" smtClean="0"/>
              <a:t> shows the distribution of different types of attacks. X-axis is the 9 types of attacks we detected, y-axis is percentage of total #attacks.</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There are more outbound floods (e.g., SYN, DUP) than inbound.</a:t>
            </a:r>
            <a:endParaRPr lang="en-US"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This is likely because itis easier for attackers to leverage cloud resources to attack Internet users(using</a:t>
            </a:r>
            <a:r>
              <a:rPr lang="en-US" baseline="0" dirty="0" smtClean="0"/>
              <a:t> f</a:t>
            </a:r>
            <a:r>
              <a:rPr lang="en-US" dirty="0" smtClean="0"/>
              <a:t>ake accounts, free</a:t>
            </a:r>
            <a:r>
              <a:rPr lang="en-US" baseline="0" dirty="0" smtClean="0"/>
              <a:t> trials or compromised machines)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a:t>
            </a:r>
            <a:r>
              <a:rPr lang="en-US" dirty="0" smtClean="0"/>
              <a:t>t is harder to attack the cloud because the</a:t>
            </a:r>
            <a:r>
              <a:rPr lang="en-US" baseline="0" dirty="0" smtClean="0"/>
              <a:t> cloud</a:t>
            </a:r>
            <a:r>
              <a:rPr lang="en-US" dirty="0" smtClean="0"/>
              <a:t> operators have high level of security expertise and many attacks floods can be filtered by commercial security appliances.</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r>
              <a:rPr lang="en-US" dirty="0" smtClean="0"/>
              <a:t>If we look at what attack types are popular in the cloud. We find that inbound attacks are dominated by flood, brute-force</a:t>
            </a:r>
            <a:r>
              <a:rPr lang="en-US" baseline="0" dirty="0" smtClean="0"/>
              <a:t>, and port scan. For example, </a:t>
            </a:r>
            <a:r>
              <a:rPr lang="en-US" sz="1200" b="0" i="0" u="none" strike="noStrike" kern="1200" baseline="0" dirty="0" smtClean="0">
                <a:solidFill>
                  <a:schemeClr val="tx1"/>
                </a:solidFill>
                <a:latin typeface="+mn-lt"/>
                <a:ea typeface="+mn-ea"/>
                <a:cs typeface="+mn-cs"/>
              </a:rPr>
              <a:t>one brute-force attack we observed is that a service receive SSH traffic from up to 10K distinct hosts just from the sampled NetFlow data. Port scan can have over 100k TCP NULL packets per second.</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find that outbound attacks are dominated by flood, brute-force</a:t>
            </a:r>
            <a:r>
              <a:rPr lang="en-US" baseline="0" dirty="0" smtClean="0"/>
              <a:t>, and SQL injection. The cloud has rich resources for attackers to generate a large number of packets in floods and connections in brute-force and SQL injection.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Implication: We should have specific security mechanisms for those popular attacks.</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A478B64-0791-400A-97C6-61BE03426AFB}" type="slidenum">
              <a:rPr lang="en-US" smtClean="0"/>
              <a:t>16</a:t>
            </a:fld>
            <a:endParaRPr lang="en-US"/>
          </a:p>
        </p:txBody>
      </p:sp>
    </p:spTree>
    <p:extLst>
      <p:ext uri="{BB962C8B-B14F-4D97-AF65-F5344CB8AC3E}">
        <p14:creationId xmlns:p14="http://schemas.microsoft.com/office/powerpoint/2010/main" val="1644178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ym typeface="Wingdings"/>
              </a:rPr>
              <a:t>To validate the attacks we detected are real attacks, we correlate our results with attack</a:t>
            </a:r>
            <a:r>
              <a:rPr lang="en-US" baseline="0" dirty="0" smtClean="0">
                <a:sym typeface="Wingdings"/>
              </a:rPr>
              <a:t> detection solutions deployed in the cloud.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a:rPr>
              <a:t>The commercial hardware security appliance deployed in the cloud will automatically generate alerts if it detects an on-going attack.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a:rPr>
              <a:t>For inbound attacks, we compare our results with alerts over a week.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a:rPr>
              <a:t>We found </a:t>
            </a:r>
            <a:r>
              <a:rPr lang="en-US" dirty="0" smtClean="0"/>
              <a:t>78.5% of the alerts also in our detected attacks.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a:rPr>
              <a:t>We manually verified some of the alerts we missed. The services did not have significant traffic changes and thus they are likely false positives. Another reason is  for us to miss attacks is the low sampling rate in </a:t>
            </a:r>
            <a:r>
              <a:rPr lang="en-US" baseline="0" dirty="0" err="1" smtClean="0">
                <a:sym typeface="Wingdings"/>
              </a:rPr>
              <a:t>netflow</a:t>
            </a:r>
            <a:r>
              <a:rPr lang="en-US" baseline="0" dirty="0" smtClean="0">
                <a:sym typeface="Wingdings"/>
              </a:rPr>
              <a:t>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a:endParaRPr>
          </a:p>
          <a:p>
            <a:r>
              <a:rPr lang="en-US" sz="1200" b="0" i="0" u="none" strike="noStrike" kern="1200" baseline="0" dirty="0" smtClean="0">
                <a:solidFill>
                  <a:schemeClr val="tx1"/>
                </a:solidFill>
                <a:latin typeface="+mn-lt"/>
                <a:ea typeface="+mn-ea"/>
                <a:cs typeface="+mn-cs"/>
              </a:rPr>
              <a:t>The cloud security team may receive a complaint from an ISP when they notice malicious traffic originating from the cloud provider.</a:t>
            </a:r>
            <a:r>
              <a:rPr lang="en-US" sz="1200" b="0" i="0" u="none" strike="noStrike" kern="1200" baseline="0" dirty="0" smtClean="0">
                <a:solidFill>
                  <a:schemeClr val="tx1"/>
                </a:solidFill>
                <a:latin typeface="+mn-lt"/>
                <a:ea typeface="+mn-ea"/>
                <a:cs typeface="+mn-cs"/>
                <a:sym typeface="Wingdings"/>
              </a:rPr>
              <a:t> </a:t>
            </a:r>
            <a:r>
              <a:rPr lang="en-US" sz="1200" b="0" i="0" u="none" strike="noStrike" kern="1200" baseline="0" dirty="0" smtClean="0">
                <a:solidFill>
                  <a:schemeClr val="tx1"/>
                </a:solidFill>
                <a:latin typeface="+mn-lt"/>
                <a:ea typeface="+mn-ea"/>
                <a:cs typeface="+mn-cs"/>
              </a:rPr>
              <a:t>Given such a complaint, the security team checks the logs of security appliances, investigates the corresponding tenant profile and payment information, and generates an incident report.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a:rPr>
              <a:t>We found </a:t>
            </a:r>
            <a:r>
              <a:rPr lang="en-US" dirty="0" smtClean="0"/>
              <a:t>83.7% of the reports also in our detected attacks.  Since </a:t>
            </a:r>
            <a:r>
              <a:rPr lang="en-US" dirty="0" err="1" smtClean="0"/>
              <a:t>Netflow</a:t>
            </a:r>
            <a:r>
              <a:rPr lang="en-US" baseline="0" dirty="0" smtClean="0"/>
              <a:t> does not contain payload information, we miss those application-level attacks like phishing and malware hosting in the cloud.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A478B64-0791-400A-97C6-61BE03426AFB}" type="slidenum">
              <a:rPr lang="en-US" smtClean="0"/>
              <a:t>17</a:t>
            </a:fld>
            <a:endParaRPr lang="en-US"/>
          </a:p>
        </p:txBody>
      </p:sp>
    </p:spTree>
    <p:extLst>
      <p:ext uri="{BB962C8B-B14F-4D97-AF65-F5344CB8AC3E}">
        <p14:creationId xmlns:p14="http://schemas.microsoft.com/office/powerpoint/2010/main" val="123082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Content</a:t>
            </a:r>
          </a:p>
        </p:txBody>
      </p:sp>
      <p:sp>
        <p:nvSpPr>
          <p:cNvPr id="4" name="Slide Number Placeholder 3"/>
          <p:cNvSpPr>
            <a:spLocks noGrp="1"/>
          </p:cNvSpPr>
          <p:nvPr>
            <p:ph type="sldNum" sz="quarter" idx="10"/>
          </p:nvPr>
        </p:nvSpPr>
        <p:spPr/>
        <p:txBody>
          <a:bodyPr/>
          <a:lstStyle/>
          <a:p>
            <a:fld id="{4A478B64-0791-400A-97C6-61BE03426AFB}" type="slidenum">
              <a:rPr lang="en-US" smtClean="0"/>
              <a:t>18</a:t>
            </a:fld>
            <a:endParaRPr lang="en-US"/>
          </a:p>
        </p:txBody>
      </p:sp>
    </p:spTree>
    <p:extLst>
      <p:ext uri="{BB962C8B-B14F-4D97-AF65-F5344CB8AC3E}">
        <p14:creationId xmlns:p14="http://schemas.microsoft.com/office/powerpoint/2010/main" val="460465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Content</a:t>
            </a:r>
          </a:p>
        </p:txBody>
      </p:sp>
      <p:sp>
        <p:nvSpPr>
          <p:cNvPr id="4" name="Slide Number Placeholder 3"/>
          <p:cNvSpPr>
            <a:spLocks noGrp="1"/>
          </p:cNvSpPr>
          <p:nvPr>
            <p:ph type="sldNum" sz="quarter" idx="10"/>
          </p:nvPr>
        </p:nvSpPr>
        <p:spPr/>
        <p:txBody>
          <a:bodyPr/>
          <a:lstStyle/>
          <a:p>
            <a:fld id="{4A478B64-0791-400A-97C6-61BE03426AFB}" type="slidenum">
              <a:rPr lang="en-US" smtClean="0"/>
              <a:t>19</a:t>
            </a:fld>
            <a:endParaRPr lang="en-US"/>
          </a:p>
        </p:txBody>
      </p:sp>
    </p:spTree>
    <p:extLst>
      <p:ext uri="{BB962C8B-B14F-4D97-AF65-F5344CB8AC3E}">
        <p14:creationId xmlns:p14="http://schemas.microsoft.com/office/powerpoint/2010/main" val="1777625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cloud computing market is growing at a fast pace – it reached $40 billion last year and is growing at a rate of about 25% per year.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the same time, it is becoming attractive for attackers as it hosts thousands of applications and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On one hand, attackers can launch inbound attacks to disrupt services and steal user data. For instance, in 2013, attackers hacked Apple, Facebook and Microsoft’s internal networks impacting more than 50 different services. </a:t>
            </a:r>
          </a:p>
          <a:p>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On the other hand, cloud offers renting of a large set of resources at a low cost – attackers can exploit this setup or they can compromise VMs to launch attacks against external sites. For example, in 2011, an attack on the Sony </a:t>
            </a:r>
            <a:r>
              <a:rPr lang="en-US" sz="1200" b="0" i="0" u="none" strike="noStrike" kern="1200" baseline="0" dirty="0" err="1" smtClean="0">
                <a:solidFill>
                  <a:schemeClr val="tx1"/>
                </a:solidFill>
                <a:latin typeface="+mn-lt"/>
                <a:ea typeface="+mn-ea"/>
                <a:cs typeface="+mn-cs"/>
              </a:rPr>
              <a:t>Playstation</a:t>
            </a:r>
            <a:r>
              <a:rPr lang="en-US" sz="1200" b="0" i="0" u="none" strike="noStrike" kern="1200" baseline="0" dirty="0" smtClean="0">
                <a:solidFill>
                  <a:schemeClr val="tx1"/>
                </a:solidFill>
                <a:latin typeface="+mn-lt"/>
                <a:ea typeface="+mn-ea"/>
                <a:cs typeface="+mn-cs"/>
              </a:rPr>
              <a:t> network compromised more than 100 million customer accounts.  It was carried out by a malicious service hosted on Amazon EC2.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bottom line is that as cloud computing continues to grow, this problem is going to become more challenging and we need a solid understanding of these attacks to defend against them.</a:t>
            </a:r>
          </a:p>
          <a:p>
            <a:endParaRPr lang="en-US" dirty="0"/>
          </a:p>
        </p:txBody>
      </p:sp>
      <p:sp>
        <p:nvSpPr>
          <p:cNvPr id="4" name="Slide Number Placeholder 3"/>
          <p:cNvSpPr>
            <a:spLocks noGrp="1"/>
          </p:cNvSpPr>
          <p:nvPr>
            <p:ph type="sldNum" sz="quarter" idx="10"/>
          </p:nvPr>
        </p:nvSpPr>
        <p:spPr/>
        <p:txBody>
          <a:bodyPr/>
          <a:lstStyle/>
          <a:p>
            <a:fld id="{4A478B64-0791-400A-97C6-61BE03426AFB}" type="slidenum">
              <a:rPr lang="en-US" smtClean="0"/>
              <a:t>2</a:t>
            </a:fld>
            <a:endParaRPr lang="en-US"/>
          </a:p>
        </p:txBody>
      </p:sp>
    </p:spTree>
    <p:extLst>
      <p:ext uri="{BB962C8B-B14F-4D97-AF65-F5344CB8AC3E}">
        <p14:creationId xmlns:p14="http://schemas.microsoft.com/office/powerpoint/2010/main" val="2827932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Besides the affected services, we now look at the scale of each individual attack.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total attack throughput in the median is about 1% of the total cloud traffic. These attacks can have a significant</a:t>
            </a:r>
          </a:p>
          <a:p>
            <a:r>
              <a:rPr lang="en-US" sz="1200" b="0" i="0" u="none" strike="noStrike" kern="1200" baseline="0" dirty="0" smtClean="0">
                <a:solidFill>
                  <a:schemeClr val="tx1"/>
                </a:solidFill>
                <a:latin typeface="+mn-lt"/>
                <a:ea typeface="+mn-ea"/>
                <a:cs typeface="+mn-cs"/>
              </a:rPr>
              <a:t>impact on both the cloud infrastructure (firewalls, load balancers) and services hosted in the cloud if we do not filter them at the network edge.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figure shows the attack throughput distribution. X-axis is 9 types of attacks. Y-axis is median and maximum attack throughput.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First, there is inbound and outbound difference. For example, i</a:t>
            </a:r>
            <a:r>
              <a:rPr lang="en-US" sz="1200" dirty="0" smtClean="0"/>
              <a:t>nbound floods have 13-238 times higher peak throughput than outbound. That is because</a:t>
            </a:r>
            <a:r>
              <a:rPr lang="en-US" sz="1200" baseline="0" dirty="0" smtClean="0"/>
              <a:t> cloud has high capacity and difficult to be affected by small floods.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(case study) We found one inbound TCP SYN flood that caused a CPU spike at the software load balancer (SLB) appliance and resulted in a restart of that appliance.</a:t>
            </a:r>
            <a:endParaRPr lang="en-US" sz="1200"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Second, there is peak and median difference. For example, peak inbound brute-force attack is 361 times larger than median. </a:t>
            </a:r>
          </a:p>
          <a:p>
            <a:r>
              <a:rPr lang="en-US" sz="1200" b="0" i="0" u="none" strike="noStrike" kern="1200" baseline="0" dirty="0" smtClean="0">
                <a:solidFill>
                  <a:schemeClr val="tx1"/>
                </a:solidFill>
                <a:latin typeface="+mn-lt"/>
                <a:ea typeface="+mn-ea"/>
                <a:cs typeface="+mn-cs"/>
              </a:rPr>
              <a:t>Therefore, it may become too expensive to over-provision hardware security appliances for individual VIPs based on their maximum attack volumes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Implication: Security solutions need dynamic resource allocation over time and multiplexing across VIPs</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A478B64-0791-400A-97C6-61BE03426AFB}" type="slidenum">
              <a:rPr lang="en-US" smtClean="0"/>
              <a:t>20</a:t>
            </a:fld>
            <a:endParaRPr lang="en-US"/>
          </a:p>
        </p:txBody>
      </p:sp>
    </p:spTree>
    <p:extLst>
      <p:ext uri="{BB962C8B-B14F-4D97-AF65-F5344CB8AC3E}">
        <p14:creationId xmlns:p14="http://schemas.microsoft.com/office/powerpoint/2010/main" val="1489121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addition to the size of attacks, we still want to know how long do attacks last, as shown in the figure.</a:t>
            </a:r>
          </a:p>
          <a:p>
            <a:r>
              <a:rPr lang="en-US" sz="1200" b="0" i="0" u="none" strike="noStrike" kern="1200" baseline="0" dirty="0" smtClean="0">
                <a:solidFill>
                  <a:schemeClr val="tx1"/>
                </a:solidFill>
                <a:latin typeface="+mn-lt"/>
                <a:ea typeface="+mn-ea"/>
                <a:cs typeface="+mn-cs"/>
              </a:rPr>
              <a:t>X-axis is 9 types attacks. Y-axis is median and tail of attack duration.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Attacks have less than 10 minute duration in the median. That is because from the hacker’s perspective:</a:t>
            </a:r>
          </a:p>
          <a:p>
            <a:pPr marL="228600" indent="-228600">
              <a:buAutoNum type="arabicParenBoth"/>
            </a:pPr>
            <a:r>
              <a:rPr lang="en-US" sz="1200" b="0" i="0" u="none" strike="noStrike" kern="1200" baseline="0" dirty="0" smtClean="0">
                <a:solidFill>
                  <a:schemeClr val="tx1"/>
                </a:solidFill>
                <a:latin typeface="+mn-lt"/>
                <a:ea typeface="+mn-ea"/>
                <a:cs typeface="+mn-cs"/>
              </a:rPr>
              <a:t>Shorter attacks are harder to be detected by cloud operators; </a:t>
            </a:r>
          </a:p>
          <a:p>
            <a:pPr marL="228600" indent="-228600">
              <a:buAutoNum type="arabicParenBoth"/>
            </a:pPr>
            <a:r>
              <a:rPr lang="en-US" sz="1200" b="0" i="0" u="none" strike="noStrike" kern="1200" baseline="0" dirty="0" smtClean="0">
                <a:solidFill>
                  <a:schemeClr val="tx1"/>
                </a:solidFill>
                <a:latin typeface="+mn-lt"/>
                <a:ea typeface="+mn-ea"/>
                <a:cs typeface="+mn-cs"/>
              </a:rPr>
              <a:t>an attacker may attack one target for a short time. If not successful, the attacker quickly moves to another target.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However, some attacks can last hours or even days. For example, DNS reflection attacks last longer than others in both inbound and outbound directions.</a:t>
            </a:r>
          </a:p>
          <a:p>
            <a:r>
              <a:rPr lang="en-US" sz="1200" b="0" i="0" u="none" strike="noStrike" kern="1200" baseline="0" dirty="0" smtClean="0">
                <a:solidFill>
                  <a:schemeClr val="tx1"/>
                </a:solidFill>
                <a:latin typeface="+mn-lt"/>
                <a:ea typeface="+mn-ea"/>
                <a:cs typeface="+mn-cs"/>
              </a:rPr>
              <a:t>These attacks can sustain for a long time because they leverage many DNS resolvers simultaneously and each resolver receives relatively low query rate. Thus, it is hard to detect these attacks.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a result, it is important to detect short duration attacks in a timely fashion and also accurately detect those slow rate attacks.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A478B64-0791-400A-97C6-61BE03426AFB}" type="slidenum">
              <a:rPr lang="en-US" smtClean="0"/>
              <a:t>21</a:t>
            </a:fld>
            <a:endParaRPr lang="en-US"/>
          </a:p>
        </p:txBody>
      </p:sp>
    </p:spTree>
    <p:extLst>
      <p:ext uri="{BB962C8B-B14F-4D97-AF65-F5344CB8AC3E}">
        <p14:creationId xmlns:p14="http://schemas.microsoft.com/office/powerpoint/2010/main" val="1442929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Only a small fraction of VIPs are under or generating attacks.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understand how often attacks can happen, we show the attack frequency figure only </a:t>
            </a:r>
            <a:r>
              <a:rPr lang="en-US" sz="1200" b="1" i="0" u="none" strike="noStrike" kern="1200" baseline="0" dirty="0" smtClean="0">
                <a:solidFill>
                  <a:schemeClr val="tx1"/>
                </a:solidFill>
                <a:latin typeface="+mn-lt"/>
                <a:ea typeface="+mn-ea"/>
                <a:cs typeface="+mn-cs"/>
              </a:rPr>
              <a:t>for those attack involved VIPs</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X-axis is #attack in a day, y-axis is the CDF of attack involved VIPs.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Most of those VIPs experience occasionally one or a few attacks in a day. We find those attacks are more TDS, port scan, and brute-force attacks, since those attacks scan a wide range of services for vulnerabilities.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However, a few VIPs experience 30-150 attacks in a day. Those frequent attacks are more TCP SYN flood. These TCP SYN flood attacks</a:t>
            </a:r>
          </a:p>
          <a:p>
            <a:r>
              <a:rPr lang="en-US" sz="1200" b="0" i="0" u="none" strike="noStrike" kern="1200" baseline="0" dirty="0" smtClean="0">
                <a:solidFill>
                  <a:schemeClr val="tx1"/>
                </a:solidFill>
                <a:latin typeface="+mn-lt"/>
                <a:ea typeface="+mn-ea"/>
                <a:cs typeface="+mn-cs"/>
              </a:rPr>
              <a:t>often target several popular services over media applications, HTTP, and HTTPS.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Understanding</a:t>
            </a:r>
          </a:p>
          <a:p>
            <a:r>
              <a:rPr lang="en-US" altLang="zh-CN"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the VIPs under frequent attacks is important for operators to extract</a:t>
            </a:r>
          </a:p>
          <a:p>
            <a:r>
              <a:rPr lang="en-US" sz="1200" b="0" i="0" u="none" strike="noStrike" kern="1200" baseline="0" dirty="0" smtClean="0">
                <a:solidFill>
                  <a:schemeClr val="tx1"/>
                </a:solidFill>
                <a:latin typeface="+mn-lt"/>
                <a:ea typeface="+mn-ea"/>
                <a:cs typeface="+mn-cs"/>
              </a:rPr>
              <a:t>the right attack signatures (e.g., popular attack sources) to protect</a:t>
            </a:r>
          </a:p>
          <a:p>
            <a:r>
              <a:rPr lang="en-US" sz="1200" b="0" i="0" u="none" strike="noStrike" kern="1200" baseline="0" dirty="0" smtClean="0">
                <a:solidFill>
                  <a:schemeClr val="tx1"/>
                </a:solidFill>
                <a:latin typeface="+mn-lt"/>
                <a:ea typeface="+mn-ea"/>
                <a:cs typeface="+mn-cs"/>
              </a:rPr>
              <a:t>these VIPs from future attacks.</a:t>
            </a:r>
            <a:endParaRPr lang="en-US" dirty="0"/>
          </a:p>
        </p:txBody>
      </p:sp>
      <p:sp>
        <p:nvSpPr>
          <p:cNvPr id="4" name="Slide Number Placeholder 3"/>
          <p:cNvSpPr>
            <a:spLocks noGrp="1"/>
          </p:cNvSpPr>
          <p:nvPr>
            <p:ph type="sldNum" sz="quarter" idx="10"/>
          </p:nvPr>
        </p:nvSpPr>
        <p:spPr/>
        <p:txBody>
          <a:bodyPr/>
          <a:lstStyle/>
          <a:p>
            <a:fld id="{4A478B64-0791-400A-97C6-61BE03426AFB}" type="slidenum">
              <a:rPr lang="en-US" smtClean="0"/>
              <a:t>22</a:t>
            </a:fld>
            <a:endParaRPr lang="en-US"/>
          </a:p>
        </p:txBody>
      </p:sp>
    </p:spTree>
    <p:extLst>
      <p:ext uri="{BB962C8B-B14F-4D97-AF65-F5344CB8AC3E}">
        <p14:creationId xmlns:p14="http://schemas.microsoft.com/office/powerpoint/2010/main" val="296210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particular one VIP, we are interested in how attacks can happen.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First, we observe Multi-vector attacks that multiple types of attacks attacking the same VIP or coming from the same VIP at the same time.</a:t>
            </a:r>
          </a:p>
          <a:p>
            <a:r>
              <a:rPr lang="en-US" sz="1200" b="0" i="0" u="none" strike="noStrike" kern="1200" baseline="0" dirty="0" smtClean="0">
                <a:solidFill>
                  <a:schemeClr val="tx1"/>
                </a:solidFill>
                <a:latin typeface="+mn-lt"/>
                <a:ea typeface="+mn-ea"/>
                <a:cs typeface="+mn-cs"/>
              </a:rPr>
              <a:t>This is likely because a single malicious program tries to launch multiple types of attacks to exploit the vulnerabilities of targets or to exhaust target resources in different ways.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also combine both inbound and outbound attacks on the same VIP. This figure shows one attack incident over 2 weeks in x-axis. The left Y-axis is #RDP connection (note: RDP is remote desktop protocol from Microsoft). First, we observe inbound brute-force attacks </a:t>
            </a:r>
            <a:r>
              <a:rPr lang="en-US" dirty="0" smtClean="0"/>
              <a:t>from 85 sources over one week. </a:t>
            </a:r>
            <a:r>
              <a:rPr lang="en-US" sz="1200" b="0" i="0" u="none" strike="noStrike" kern="1200" baseline="0" dirty="0" smtClean="0">
                <a:solidFill>
                  <a:schemeClr val="tx1"/>
                </a:solidFill>
                <a:latin typeface="+mn-lt"/>
                <a:ea typeface="+mn-ea"/>
                <a:cs typeface="+mn-cs"/>
              </a:rPr>
              <a:t>The brute-force attacks had a peak of estimated around 70 K connections per minute but each connection has only a few packets sampled. This machine is believed to be compromised and controlled by the hacker to launch outbound attacks.</a:t>
            </a:r>
          </a:p>
          <a:p>
            <a:endParaRPr lang="en-US" dirty="0" smtClean="0"/>
          </a:p>
          <a:p>
            <a:r>
              <a:rPr lang="en-US" dirty="0" smtClean="0"/>
              <a:t>The right y-axis</a:t>
            </a:r>
            <a:r>
              <a:rPr lang="en-US" baseline="0" dirty="0" smtClean="0"/>
              <a:t> is #UDP packets per second, after being compromised, this machine generates o</a:t>
            </a:r>
            <a:r>
              <a:rPr lang="en-US" dirty="0" smtClean="0"/>
              <a:t>utbound UDP attack against around</a:t>
            </a:r>
            <a:r>
              <a:rPr lang="en-US" baseline="0" dirty="0" smtClean="0"/>
              <a:t> 500</a:t>
            </a:r>
            <a:r>
              <a:rPr lang="en-US" dirty="0" smtClean="0"/>
              <a:t> external sites,</a:t>
            </a:r>
            <a:r>
              <a:rPr lang="en-US" baseline="0" dirty="0" smtClean="0"/>
              <a:t> with </a:t>
            </a:r>
            <a:r>
              <a:rPr lang="en-US" sz="1200" b="0" i="0" u="none" strike="noStrike" kern="1200" baseline="0" dirty="0" smtClean="0">
                <a:solidFill>
                  <a:schemeClr val="tx1"/>
                </a:solidFill>
                <a:latin typeface="+mn-lt"/>
                <a:ea typeface="+mn-ea"/>
                <a:cs typeface="+mn-cs"/>
              </a:rPr>
              <a:t>a peak volume at 23 </a:t>
            </a:r>
            <a:r>
              <a:rPr lang="en-US" sz="1200" b="0" i="0" u="none" strike="noStrike" kern="1200" baseline="0" dirty="0" err="1" smtClean="0">
                <a:solidFill>
                  <a:schemeClr val="tx1"/>
                </a:solidFill>
                <a:latin typeface="+mn-lt"/>
                <a:ea typeface="+mn-ea"/>
                <a:cs typeface="+mn-cs"/>
              </a:rPr>
              <a:t>Kpps</a:t>
            </a:r>
            <a:r>
              <a:rPr lang="en-US" sz="1200" b="0" i="0" u="none" strike="noStrike" kern="1200" baseline="0" dirty="0" smtClean="0">
                <a:solidFill>
                  <a:schemeClr val="tx1"/>
                </a:solidFill>
                <a:latin typeface="+mn-lt"/>
                <a:ea typeface="+mn-ea"/>
                <a:cs typeface="+mn-cs"/>
              </a:rPr>
              <a:t>.</a:t>
            </a:r>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Implication: We should jointly analyzing the inbound and outbound traffic to identify the attack patterns of compromised VIPs, and then blocking their outbound traffic.</a:t>
            </a:r>
            <a:endParaRPr lang="en-US" dirty="0"/>
          </a:p>
        </p:txBody>
      </p:sp>
      <p:sp>
        <p:nvSpPr>
          <p:cNvPr id="4" name="Slide Number Placeholder 3"/>
          <p:cNvSpPr>
            <a:spLocks noGrp="1"/>
          </p:cNvSpPr>
          <p:nvPr>
            <p:ph type="sldNum" sz="quarter" idx="10"/>
          </p:nvPr>
        </p:nvSpPr>
        <p:spPr/>
        <p:txBody>
          <a:bodyPr/>
          <a:lstStyle/>
          <a:p>
            <a:fld id="{4A478B64-0791-400A-97C6-61BE03426AFB}" type="slidenum">
              <a:rPr lang="en-US" smtClean="0"/>
              <a:t>23</a:t>
            </a:fld>
            <a:endParaRPr lang="en-US"/>
          </a:p>
        </p:txBody>
      </p:sp>
    </p:spTree>
    <p:extLst>
      <p:ext uri="{BB962C8B-B14F-4D97-AF65-F5344CB8AC3E}">
        <p14:creationId xmlns:p14="http://schemas.microsoft.com/office/powerpoint/2010/main" val="3633550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We then study how attacks can happen over many VIPs.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figure show the distribution of how many VIPs are affected at the same time by one attack. X-axis is nine types of attacks we studied. Y-axis is the 99</a:t>
            </a:r>
            <a:r>
              <a:rPr lang="en-US" sz="1200" b="0" i="0" u="none" strike="noStrike" kern="1200" baseline="30000" dirty="0" smtClean="0">
                <a:solidFill>
                  <a:schemeClr val="tx1"/>
                </a:solidFill>
                <a:latin typeface="+mn-lt"/>
                <a:ea typeface="+mn-ea"/>
                <a:cs typeface="+mn-cs"/>
              </a:rPr>
              <a:t>th</a:t>
            </a:r>
            <a:r>
              <a:rPr lang="en-US" sz="1200" b="0" i="0" u="none" strike="noStrike" kern="1200" baseline="0" dirty="0" smtClean="0">
                <a:solidFill>
                  <a:schemeClr val="tx1"/>
                </a:solidFill>
                <a:latin typeface="+mn-lt"/>
                <a:ea typeface="+mn-ea"/>
                <a:cs typeface="+mn-cs"/>
              </a:rPr>
              <a:t> percentile and peak #VIPs affected at the same time.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Figure  shows that most types of attacks are targeted by fewer than 10 VIPs even in the 99th percentile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However, there are cases 20-60 VIPs are affected simultaneously. For example, We studied one incident of inbound brute-force attack.</a:t>
            </a:r>
          </a:p>
          <a:p>
            <a:r>
              <a:rPr lang="en-US" sz="1200" b="0" i="0" u="none" strike="noStrike" kern="1200" baseline="0" dirty="0" smtClean="0">
                <a:solidFill>
                  <a:schemeClr val="tx1"/>
                </a:solidFill>
                <a:latin typeface="+mn-lt"/>
                <a:ea typeface="+mn-ea"/>
                <a:cs typeface="+mn-cs"/>
              </a:rPr>
              <a:t>There are two Internet hosts from small cloud providers that start attacking 66 VIPs at the same time, and move to other VIPs. During a single day, these two Internet hosts attack more than 500 VIPs. These VIPs are located in five data centers in the cloud, and they belong to 8 IP subnets with different sizes (/17 to /21).</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Implication: To prevent such attacks, we need to correlate the traffic to different VIPs and coordinate their attack detection and mitigation.</a:t>
            </a:r>
          </a:p>
          <a:p>
            <a:endParaRPr lang="en-US" dirty="0"/>
          </a:p>
        </p:txBody>
      </p:sp>
      <p:sp>
        <p:nvSpPr>
          <p:cNvPr id="4" name="Slide Number Placeholder 3"/>
          <p:cNvSpPr>
            <a:spLocks noGrp="1"/>
          </p:cNvSpPr>
          <p:nvPr>
            <p:ph type="sldNum" sz="quarter" idx="10"/>
          </p:nvPr>
        </p:nvSpPr>
        <p:spPr/>
        <p:txBody>
          <a:bodyPr/>
          <a:lstStyle/>
          <a:p>
            <a:fld id="{4A478B64-0791-400A-97C6-61BE03426AFB}" type="slidenum">
              <a:rPr lang="en-US" smtClean="0"/>
              <a:t>24</a:t>
            </a:fld>
            <a:endParaRPr lang="en-US"/>
          </a:p>
        </p:txBody>
      </p:sp>
    </p:spTree>
    <p:extLst>
      <p:ext uri="{BB962C8B-B14F-4D97-AF65-F5344CB8AC3E}">
        <p14:creationId xmlns:p14="http://schemas.microsoft.com/office/powerpoint/2010/main" val="1221782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Content</a:t>
            </a:r>
          </a:p>
        </p:txBody>
      </p:sp>
      <p:sp>
        <p:nvSpPr>
          <p:cNvPr id="4" name="Slide Number Placeholder 3"/>
          <p:cNvSpPr>
            <a:spLocks noGrp="1"/>
          </p:cNvSpPr>
          <p:nvPr>
            <p:ph type="sldNum" sz="quarter" idx="10"/>
          </p:nvPr>
        </p:nvSpPr>
        <p:spPr/>
        <p:txBody>
          <a:bodyPr/>
          <a:lstStyle/>
          <a:p>
            <a:fld id="{4A478B64-0791-400A-97C6-61BE03426AFB}" type="slidenum">
              <a:rPr lang="en-US" smtClean="0"/>
              <a:t>25</a:t>
            </a:fld>
            <a:endParaRPr lang="en-US"/>
          </a:p>
        </p:txBody>
      </p:sp>
    </p:spTree>
    <p:extLst>
      <p:ext uri="{BB962C8B-B14F-4D97-AF65-F5344CB8AC3E}">
        <p14:creationId xmlns:p14="http://schemas.microsoft.com/office/powerpoint/2010/main" val="557393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Content</a:t>
            </a:r>
          </a:p>
        </p:txBody>
      </p:sp>
      <p:sp>
        <p:nvSpPr>
          <p:cNvPr id="4" name="Slide Number Placeholder 3"/>
          <p:cNvSpPr>
            <a:spLocks noGrp="1"/>
          </p:cNvSpPr>
          <p:nvPr>
            <p:ph type="sldNum" sz="quarter" idx="10"/>
          </p:nvPr>
        </p:nvSpPr>
        <p:spPr/>
        <p:txBody>
          <a:bodyPr/>
          <a:lstStyle/>
          <a:p>
            <a:fld id="{4A478B64-0791-400A-97C6-61BE03426AFB}" type="slidenum">
              <a:rPr lang="en-US" smtClean="0"/>
              <a:t>26</a:t>
            </a:fld>
            <a:endParaRPr lang="en-US"/>
          </a:p>
        </p:txBody>
      </p:sp>
    </p:spTree>
    <p:extLst>
      <p:ext uri="{BB962C8B-B14F-4D97-AF65-F5344CB8AC3E}">
        <p14:creationId xmlns:p14="http://schemas.microsoft.com/office/powerpoint/2010/main" val="1114283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geolocation attacks, we map the IP addresses of inbound attack sources and outbound attack targets to AS numbers using </a:t>
            </a:r>
            <a:r>
              <a:rPr lang="en-US" sz="1200" b="0" i="0" u="none" strike="noStrike" kern="1200" baseline="0" dirty="0" err="1" smtClean="0">
                <a:solidFill>
                  <a:schemeClr val="tx1"/>
                </a:solidFill>
                <a:latin typeface="+mn-lt"/>
                <a:ea typeface="+mn-ea"/>
                <a:cs typeface="+mn-cs"/>
              </a:rPr>
              <a:t>Quova</a:t>
            </a:r>
            <a:r>
              <a:rPr lang="en-US" sz="1200" b="0" i="0" u="none" strike="noStrike" kern="1200" baseline="0" dirty="0" smtClean="0">
                <a:solidFill>
                  <a:schemeClr val="tx1"/>
                </a:solidFill>
                <a:latin typeface="+mn-lt"/>
                <a:ea typeface="+mn-ea"/>
                <a:cs typeface="+mn-cs"/>
              </a:rPr>
              <a:t>. We use CAIDA AS taxonomy repository to identify AS types. We count the number of attack incidents of different types for each AS class if any of its IP is involved in the attack.</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found big cloud (Google, Amazon, Microsoft), small ISP, and Customer networks are the major contributors of inbound attacks.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Our cloud receives more UDP floods, </a:t>
            </a:r>
            <a:r>
              <a:rPr lang="en-US" sz="1200" dirty="0" smtClean="0"/>
              <a:t>SQL injection</a:t>
            </a:r>
            <a:r>
              <a:rPr lang="en-US" sz="1200" baseline="0" dirty="0" smtClean="0"/>
              <a:t> and</a:t>
            </a:r>
            <a:r>
              <a:rPr lang="en-US" sz="1200" dirty="0" smtClean="0"/>
              <a:t> TDS attacks from those </a:t>
            </a:r>
            <a:r>
              <a:rPr lang="en-US" sz="1200" b="0" i="0" u="none" strike="noStrike" kern="1200" baseline="0" dirty="0" smtClean="0">
                <a:solidFill>
                  <a:schemeClr val="tx1"/>
                </a:solidFill>
                <a:latin typeface="+mn-lt"/>
                <a:ea typeface="+mn-ea"/>
                <a:cs typeface="+mn-cs"/>
              </a:rPr>
              <a:t>Big cloud, this is probably due</a:t>
            </a:r>
          </a:p>
          <a:p>
            <a:r>
              <a:rPr lang="en-US" sz="1200" b="0" i="0" u="none" strike="noStrike" kern="1200" baseline="0" dirty="0" smtClean="0">
                <a:solidFill>
                  <a:schemeClr val="tx1"/>
                </a:solidFill>
                <a:latin typeface="+mn-lt"/>
                <a:ea typeface="+mn-ea"/>
                <a:cs typeface="+mn-cs"/>
              </a:rPr>
              <a:t>to the availability of a large set of resources in big clouds to generate a high traffic volume and a large number of connections.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Small ISP and Customer networks also generate ~20% inbound attacks. This is probably because these local or regional ISPs have relatively less security expertise and weak defense systems, and thus they are more likely to be compromised and leveraged by attackers.</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Implication: We should prevent resource abuse in the cloud and improve security support in local or regional ISPs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A478B64-0791-400A-97C6-61BE03426AFB}" type="slidenum">
              <a:rPr lang="en-US" smtClean="0"/>
              <a:t>27</a:t>
            </a:fld>
            <a:endParaRPr lang="en-US"/>
          </a:p>
        </p:txBody>
      </p:sp>
    </p:spTree>
    <p:extLst>
      <p:ext uri="{BB962C8B-B14F-4D97-AF65-F5344CB8AC3E}">
        <p14:creationId xmlns:p14="http://schemas.microsoft.com/office/powerpoint/2010/main" val="2855300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Different with ISP networks where prior work has shown that a small number of </a:t>
            </a:r>
            <a:r>
              <a:rPr lang="en-US" sz="1200" b="0" i="0" u="none" strike="noStrike" kern="1200" baseline="0" dirty="0" err="1" smtClean="0">
                <a:solidFill>
                  <a:schemeClr val="tx1"/>
                </a:solidFill>
                <a:latin typeface="+mn-lt"/>
                <a:ea typeface="+mn-ea"/>
                <a:cs typeface="+mn-cs"/>
              </a:rPr>
              <a:t>ASes</a:t>
            </a:r>
            <a:r>
              <a:rPr lang="en-US" sz="1200" b="0" i="0" u="none" strike="noStrike" kern="1200" baseline="0" dirty="0" smtClean="0">
                <a:solidFill>
                  <a:schemeClr val="tx1"/>
                </a:solidFill>
                <a:latin typeface="+mn-lt"/>
                <a:ea typeface="+mn-ea"/>
                <a:cs typeface="+mn-cs"/>
              </a:rPr>
              <a:t> are involved in a significant fraction of attacks, we show that cloud-related</a:t>
            </a:r>
          </a:p>
          <a:p>
            <a:r>
              <a:rPr lang="en-US" sz="1200" b="0" i="0" u="none" strike="noStrike" kern="1200" baseline="0" dirty="0" smtClean="0">
                <a:solidFill>
                  <a:schemeClr val="tx1"/>
                </a:solidFill>
                <a:latin typeface="+mn-lt"/>
                <a:ea typeface="+mn-ea"/>
                <a:cs typeface="+mn-cs"/>
              </a:rPr>
              <a:t>attack incidents are widely spread across many </a:t>
            </a:r>
            <a:r>
              <a:rPr lang="en-US" sz="1200" b="0" i="0" u="none" strike="noStrike" kern="1200" baseline="0" dirty="0" err="1" smtClean="0">
                <a:solidFill>
                  <a:schemeClr val="tx1"/>
                </a:solidFill>
                <a:latin typeface="+mn-lt"/>
                <a:ea typeface="+mn-ea"/>
                <a:cs typeface="+mn-cs"/>
              </a:rPr>
              <a:t>ASes</a:t>
            </a:r>
            <a:r>
              <a:rPr lang="en-US" sz="1200" b="0" i="0" u="none" strike="noStrike" kern="1200" baseline="0" dirty="0" smtClean="0">
                <a:solidFill>
                  <a:schemeClr val="tx1"/>
                </a:solidFill>
                <a:latin typeface="+mn-lt"/>
                <a:ea typeface="+mn-ea"/>
                <a:cs typeface="+mn-cs"/>
              </a:rPr>
              <a:t>. For example, Top 10 </a:t>
            </a:r>
            <a:r>
              <a:rPr lang="en-US" sz="1200" b="0" i="0" u="none" strike="noStrike" kern="1200" baseline="0" dirty="0" err="1" smtClean="0">
                <a:solidFill>
                  <a:schemeClr val="tx1"/>
                </a:solidFill>
                <a:latin typeface="+mn-lt"/>
                <a:ea typeface="+mn-ea"/>
                <a:cs typeface="+mn-cs"/>
              </a:rPr>
              <a:t>ASes</a:t>
            </a:r>
            <a:r>
              <a:rPr lang="en-US" sz="1200" b="0" i="0" u="none" strike="noStrike" kern="1200" baseline="0" dirty="0" smtClean="0">
                <a:solidFill>
                  <a:schemeClr val="tx1"/>
                </a:solidFill>
                <a:latin typeface="+mn-lt"/>
                <a:ea typeface="+mn-ea"/>
                <a:cs typeface="+mn-cs"/>
              </a:rPr>
              <a:t> are targets of only 8.9% of the attacks. This mean the hackers abuse cloud resources for a board range of purpose.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Unlike Internet floods which often target a single host, we find that cloud outbound attacks target many hosts. </a:t>
            </a:r>
          </a:p>
          <a:p>
            <a:r>
              <a:rPr lang="en-US" sz="1200" b="0" i="0" u="none" strike="noStrike" kern="1200" baseline="0" dirty="0" smtClean="0">
                <a:solidFill>
                  <a:schemeClr val="tx1"/>
                </a:solidFill>
                <a:latin typeface="+mn-lt"/>
                <a:ea typeface="+mn-ea"/>
                <a:cs typeface="+mn-cs"/>
              </a:rPr>
              <a:t>We also find 80% outbound attack target hosts in a single AS.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Similarly, we found big cloud (Google, Amazon, Microsoft), small ISP, and Customer networks are popular targets of outbound attacks.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Implication: Important to coordinate security measures across the cloud infrastructure and these networks to protect against these attacks.</a:t>
            </a:r>
            <a:endParaRPr lang="en-US" dirty="0"/>
          </a:p>
        </p:txBody>
      </p:sp>
      <p:sp>
        <p:nvSpPr>
          <p:cNvPr id="4" name="Slide Number Placeholder 3"/>
          <p:cNvSpPr>
            <a:spLocks noGrp="1"/>
          </p:cNvSpPr>
          <p:nvPr>
            <p:ph type="sldNum" sz="quarter" idx="10"/>
          </p:nvPr>
        </p:nvSpPr>
        <p:spPr/>
        <p:txBody>
          <a:bodyPr/>
          <a:lstStyle/>
          <a:p>
            <a:fld id="{4A478B64-0791-400A-97C6-61BE03426AFB}" type="slidenum">
              <a:rPr lang="en-US" smtClean="0"/>
              <a:t>28</a:t>
            </a:fld>
            <a:endParaRPr lang="en-US"/>
          </a:p>
        </p:txBody>
      </p:sp>
    </p:spTree>
    <p:extLst>
      <p:ext uri="{BB962C8B-B14F-4D97-AF65-F5344CB8AC3E}">
        <p14:creationId xmlns:p14="http://schemas.microsoft.com/office/powerpoint/2010/main" val="3796544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u="none" strike="noStrike" kern="1200" baseline="0" dirty="0" smtClean="0">
                <a:solidFill>
                  <a:schemeClr val="tx1"/>
                </a:solidFill>
                <a:latin typeface="+mn-lt"/>
                <a:ea typeface="+mn-ea"/>
                <a:cs typeface="+mn-cs"/>
              </a:rPr>
              <a:t>We observe that 67.1% of the TCP SYN floods have spoofed IPs.</a:t>
            </a:r>
          </a:p>
          <a:p>
            <a:pPr marL="228600" indent="-228600">
              <a:buAutoNum type="arabicPeriod"/>
            </a:pPr>
            <a:endParaRPr lang="en-US" sz="1200" b="0" i="0" u="none" strike="noStrike" kern="1200" baseline="0" dirty="0" smtClean="0">
              <a:solidFill>
                <a:schemeClr val="tx1"/>
              </a:solidFill>
              <a:latin typeface="+mn-lt"/>
              <a:ea typeface="+mn-ea"/>
              <a:cs typeface="+mn-cs"/>
            </a:endParaRPr>
          </a:p>
          <a:p>
            <a:pPr marL="228600" indent="-228600">
              <a:buAutoNum type="arabicPeriod"/>
            </a:pPr>
            <a:r>
              <a:rPr lang="en-US" dirty="0" smtClean="0"/>
              <a:t>Inter-arrival time</a:t>
            </a:r>
          </a:p>
          <a:p>
            <a:pPr marL="228600" indent="-228600">
              <a:buAutoNum type="arabicPeriod"/>
            </a:pPr>
            <a:endParaRPr lang="en-US" sz="1200" b="0" i="0" u="none" strike="noStrike" kern="1200" baseline="0" dirty="0" smtClean="0">
              <a:solidFill>
                <a:schemeClr val="tx1"/>
              </a:solidFill>
              <a:latin typeface="+mn-lt"/>
              <a:ea typeface="+mn-ea"/>
              <a:cs typeface="+mn-cs"/>
            </a:endParaRPr>
          </a:p>
          <a:p>
            <a:pPr marL="228600" indent="-228600">
              <a:buAutoNum type="arabicPeriod"/>
            </a:pPr>
            <a:r>
              <a:rPr lang="en-US" sz="1200" b="0" i="0" u="none" strike="noStrike" kern="1200" baseline="0" dirty="0" smtClean="0">
                <a:solidFill>
                  <a:schemeClr val="tx1"/>
                </a:solidFill>
                <a:latin typeface="+mn-lt"/>
                <a:ea typeface="+mn-ea"/>
                <a:cs typeface="+mn-cs"/>
              </a:rPr>
              <a:t>We  investigate the major types of cloud services under inbound attacks. Mainly from HTTP and RDP services.</a:t>
            </a:r>
            <a:endParaRPr lang="en-US" dirty="0" smtClean="0"/>
          </a:p>
          <a:p>
            <a:pPr marL="228600" indent="-228600">
              <a:buAutoNum type="arabicPeriod"/>
            </a:pPr>
            <a:endParaRPr lang="en-US" dirty="0" smtClean="0"/>
          </a:p>
          <a:p>
            <a:pPr marL="228600" indent="-228600">
              <a:buAutoNum type="arabicPeriod"/>
            </a:pPr>
            <a:r>
              <a:rPr lang="en-US" dirty="0" smtClean="0"/>
              <a:t>We found attacks from mobile networks. It is hard to blacklist sine they are behind proxy.</a:t>
            </a:r>
          </a:p>
          <a:p>
            <a:pPr marL="228600" indent="-228600">
              <a:buAutoNum type="arabicPeriod"/>
            </a:pPr>
            <a:endParaRPr lang="en-US" dirty="0" smtClean="0"/>
          </a:p>
          <a:p>
            <a:pPr marL="228600" indent="-228600">
              <a:buAutoNum type="arabicPeriod"/>
            </a:pPr>
            <a:r>
              <a:rPr lang="en-US" dirty="0" smtClean="0"/>
              <a:t>Geolocation distribution</a:t>
            </a:r>
            <a:r>
              <a:rPr lang="en-US" baseline="0" dirty="0" smtClean="0"/>
              <a:t> of source of inbound and target of outbound attacks</a:t>
            </a:r>
            <a:endParaRPr lang="en-US" dirty="0"/>
          </a:p>
        </p:txBody>
      </p:sp>
      <p:sp>
        <p:nvSpPr>
          <p:cNvPr id="4" name="Slide Number Placeholder 3"/>
          <p:cNvSpPr>
            <a:spLocks noGrp="1"/>
          </p:cNvSpPr>
          <p:nvPr>
            <p:ph type="sldNum" sz="quarter" idx="10"/>
          </p:nvPr>
        </p:nvSpPr>
        <p:spPr/>
        <p:txBody>
          <a:bodyPr/>
          <a:lstStyle/>
          <a:p>
            <a:fld id="{4A478B64-0791-400A-97C6-61BE03426AFB}" type="slidenum">
              <a:rPr lang="en-US" smtClean="0"/>
              <a:t>29</a:t>
            </a:fld>
            <a:endParaRPr lang="en-US"/>
          </a:p>
        </p:txBody>
      </p:sp>
    </p:spTree>
    <p:extLst>
      <p:ext uri="{BB962C8B-B14F-4D97-AF65-F5344CB8AC3E}">
        <p14:creationId xmlns:p14="http://schemas.microsoft.com/office/powerpoint/2010/main" val="471428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Cloud computing market becomes very huge right now and has reached $40 billion last year, with a rapid growth of 30% every year.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However, the cloud platform is also becoming an attractive target and source of attacks.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Specifically, there are inbound attacks to disrupt hosted services and steal user data. For instance, in 2013, hackers accessed Apple, Facebook and Microsoft’s internal network and stolen company data. This attack caused Azure down worldwide and more than 50 different services are affected. </a:t>
            </a:r>
          </a:p>
          <a:p>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 the meanwhile, there are outbound attacks to abuse cloud computing resources or compromise VMs to launch attacks against external sites. For example, in 2011, an attack on the Sony </a:t>
            </a:r>
            <a:r>
              <a:rPr lang="en-US" sz="1200" b="0" i="0" u="none" strike="noStrike" kern="1200" baseline="0" dirty="0" err="1" smtClean="0">
                <a:solidFill>
                  <a:schemeClr val="tx1"/>
                </a:solidFill>
                <a:latin typeface="+mn-lt"/>
                <a:ea typeface="+mn-ea"/>
                <a:cs typeface="+mn-cs"/>
              </a:rPr>
              <a:t>Playstation</a:t>
            </a:r>
            <a:r>
              <a:rPr lang="en-US" sz="1200" b="0" i="0" u="none" strike="noStrike" kern="1200" baseline="0" dirty="0" smtClean="0">
                <a:solidFill>
                  <a:schemeClr val="tx1"/>
                </a:solidFill>
                <a:latin typeface="+mn-lt"/>
                <a:ea typeface="+mn-ea"/>
                <a:cs typeface="+mn-cs"/>
              </a:rPr>
              <a:t> network compromising more than 100 million customer accounts.  This attack was turn out to be carried out by a malicious service hosted on Amazon EC2.</a:t>
            </a:r>
          </a:p>
          <a:p>
            <a:endParaRPr lang="en-US" dirty="0"/>
          </a:p>
        </p:txBody>
      </p:sp>
      <p:sp>
        <p:nvSpPr>
          <p:cNvPr id="4" name="Slide Number Placeholder 3"/>
          <p:cNvSpPr>
            <a:spLocks noGrp="1"/>
          </p:cNvSpPr>
          <p:nvPr>
            <p:ph type="sldNum" sz="quarter" idx="10"/>
          </p:nvPr>
        </p:nvSpPr>
        <p:spPr/>
        <p:txBody>
          <a:bodyPr/>
          <a:lstStyle/>
          <a:p>
            <a:fld id="{4A478B64-0791-400A-97C6-61BE03426AFB}" type="slidenum">
              <a:rPr lang="en-US" smtClean="0"/>
              <a:t>3</a:t>
            </a:fld>
            <a:endParaRPr lang="en-US"/>
          </a:p>
        </p:txBody>
      </p:sp>
    </p:spTree>
    <p:extLst>
      <p:ext uri="{BB962C8B-B14F-4D97-AF65-F5344CB8AC3E}">
        <p14:creationId xmlns:p14="http://schemas.microsoft.com/office/powerpoint/2010/main" val="28279326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Pick better sentences</a:t>
            </a:r>
            <a:r>
              <a:rPr lang="en-US" baseline="0" dirty="0" smtClean="0"/>
              <a:t> from abstract, introduction and conclusion</a:t>
            </a:r>
            <a:endParaRPr lang="en-US" dirty="0"/>
          </a:p>
        </p:txBody>
      </p:sp>
      <p:sp>
        <p:nvSpPr>
          <p:cNvPr id="4" name="Slide Number Placeholder 3"/>
          <p:cNvSpPr>
            <a:spLocks noGrp="1"/>
          </p:cNvSpPr>
          <p:nvPr>
            <p:ph type="sldNum" sz="quarter" idx="10"/>
          </p:nvPr>
        </p:nvSpPr>
        <p:spPr/>
        <p:txBody>
          <a:bodyPr/>
          <a:lstStyle/>
          <a:p>
            <a:fld id="{4A478B64-0791-400A-97C6-61BE03426AFB}" type="slidenum">
              <a:rPr lang="en-US" smtClean="0"/>
              <a:t>30</a:t>
            </a:fld>
            <a:endParaRPr lang="en-US"/>
          </a:p>
        </p:txBody>
      </p:sp>
    </p:spTree>
    <p:extLst>
      <p:ext uri="{BB962C8B-B14F-4D97-AF65-F5344CB8AC3E}">
        <p14:creationId xmlns:p14="http://schemas.microsoft.com/office/powerpoint/2010/main" val="24817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Unfortunately, there have only been a few reports of individual attacks on enterprise and cloud networks, but no </a:t>
            </a:r>
            <a:r>
              <a:rPr lang="en-US" dirty="0" smtClean="0">
                <a:solidFill>
                  <a:srgbClr val="FF0000"/>
                </a:solidFill>
              </a:rPr>
              <a:t>systematic measurement studies of attacks </a:t>
            </a:r>
            <a:r>
              <a:rPr lang="en-US" i="1" dirty="0" smtClean="0">
                <a:solidFill>
                  <a:srgbClr val="FF0000"/>
                </a:solidFill>
              </a:rPr>
              <a:t>in </a:t>
            </a:r>
            <a:r>
              <a:rPr lang="en-US" dirty="0" smtClean="0">
                <a:solidFill>
                  <a:srgbClr val="FF0000"/>
                </a:solidFill>
              </a:rPr>
              <a:t>the cloud. Specifically,</a:t>
            </a:r>
            <a:r>
              <a:rPr lang="en-US" baseline="0" dirty="0" smtClean="0">
                <a:solidFill>
                  <a:srgbClr val="FF0000"/>
                </a:solidFill>
              </a:rPr>
              <a:t> we want to answer three fundamental questions:</a:t>
            </a:r>
            <a:endParaRPr lang="en-US" dirty="0" smtClean="0">
              <a:solidFill>
                <a:srgbClr val="FF0000"/>
              </a:solidFill>
            </a:endParaRPr>
          </a:p>
          <a:p>
            <a:endParaRPr lang="en-US" dirty="0" smtClean="0">
              <a:solidFill>
                <a:srgbClr val="FF0000"/>
              </a:solidFill>
            </a:endParaRPr>
          </a:p>
          <a:p>
            <a:r>
              <a:rPr lang="en-US" dirty="0" smtClean="0">
                <a:solidFill>
                  <a:srgbClr val="FF0000"/>
                </a:solidFill>
              </a:rPr>
              <a:t>Q1: What kind of attacks are prevalent in the cloud?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Q2: How often do attacks happen? How many services are affected? What</a:t>
            </a:r>
            <a:r>
              <a:rPr lang="en-US" baseline="0" dirty="0" smtClean="0"/>
              <a:t> attack size</a:t>
            </a:r>
            <a:r>
              <a:rPr lang="en-US" dirty="0" smtClean="0"/>
              <a:t> and duration of those attacks?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Q3: Where are those hackers? And What resources</a:t>
            </a:r>
            <a:r>
              <a:rPr lang="en-US" baseline="0" dirty="0" smtClean="0"/>
              <a:t> do they compromise or want to disrupt?</a:t>
            </a:r>
            <a:endParaRPr lang="en-US" dirty="0" smtClean="0"/>
          </a:p>
          <a:p>
            <a:endParaRPr lang="en-US" dirty="0" smtClean="0">
              <a:solidFill>
                <a:srgbClr val="FF0000"/>
              </a:solidFill>
            </a:endParaRPr>
          </a:p>
          <a:p>
            <a:r>
              <a:rPr lang="en-US" sz="1200" b="0" i="0" u="none" strike="noStrike" kern="1200" baseline="0" dirty="0" smtClean="0">
                <a:solidFill>
                  <a:schemeClr val="tx1"/>
                </a:solidFill>
                <a:latin typeface="+mn-lt"/>
                <a:ea typeface="+mn-ea"/>
                <a:cs typeface="+mn-cs"/>
              </a:rPr>
              <a:t>Answering these key questions will help guide cloud operators and researchers to effective mechanisms for </a:t>
            </a:r>
          </a:p>
          <a:p>
            <a:pPr marL="228600" indent="-228600">
              <a:buAutoNum type="alphaLcParenBoth"/>
            </a:pPr>
            <a:r>
              <a:rPr lang="en-US" sz="1200" b="0" i="0" u="none" strike="noStrike" kern="1200" baseline="0" dirty="0" smtClean="0">
                <a:solidFill>
                  <a:schemeClr val="tx1"/>
                </a:solidFill>
                <a:latin typeface="+mn-lt"/>
                <a:ea typeface="+mn-ea"/>
                <a:cs typeface="+mn-cs"/>
              </a:rPr>
              <a:t>Evaluate effectiveness of existing </a:t>
            </a:r>
            <a:r>
              <a:rPr lang="en-US" sz="1200" b="0" i="0" u="none" strike="noStrike" kern="1200" baseline="0" dirty="0" err="1" smtClean="0">
                <a:solidFill>
                  <a:schemeClr val="tx1"/>
                </a:solidFill>
                <a:latin typeface="+mn-lt"/>
                <a:ea typeface="+mn-ea"/>
                <a:cs typeface="+mn-cs"/>
              </a:rPr>
              <a:t>ddos</a:t>
            </a:r>
            <a:r>
              <a:rPr lang="en-US" sz="1200" b="0" i="0" u="none" strike="noStrike" kern="1200" baseline="0" dirty="0" smtClean="0">
                <a:solidFill>
                  <a:schemeClr val="tx1"/>
                </a:solidFill>
                <a:latin typeface="+mn-lt"/>
                <a:ea typeface="+mn-ea"/>
                <a:cs typeface="+mn-cs"/>
              </a:rPr>
              <a:t> mitigation approaches, </a:t>
            </a:r>
          </a:p>
          <a:p>
            <a:pPr marL="228600" indent="-228600">
              <a:buAutoNum type="alphaLcParenBoth"/>
            </a:pPr>
            <a:r>
              <a:rPr lang="en-US" sz="1200" b="0" i="0" u="none" strike="noStrike" kern="1200" baseline="0" dirty="0" smtClean="0">
                <a:solidFill>
                  <a:schemeClr val="tx1"/>
                </a:solidFill>
                <a:latin typeface="+mn-lt"/>
                <a:ea typeface="+mn-ea"/>
                <a:cs typeface="+mn-cs"/>
              </a:rPr>
              <a:t>attack detection and mitigation, </a:t>
            </a:r>
          </a:p>
          <a:p>
            <a:r>
              <a:rPr lang="en-US" sz="1200" b="0" i="0" u="none" strike="noStrike" kern="1200" baseline="0" dirty="0" smtClean="0">
                <a:solidFill>
                  <a:schemeClr val="tx1"/>
                </a:solidFill>
                <a:latin typeface="+mn-lt"/>
                <a:ea typeface="+mn-ea"/>
                <a:cs typeface="+mn-cs"/>
              </a:rPr>
              <a:t>(c) ensuring security certification and compliance e.g., FISMA.</a:t>
            </a:r>
            <a:endParaRPr lang="en-US"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A478B64-0791-400A-97C6-61BE03426AFB}" type="slidenum">
              <a:rPr lang="en-US" smtClean="0"/>
              <a:t>4</a:t>
            </a:fld>
            <a:endParaRPr lang="en-US"/>
          </a:p>
        </p:txBody>
      </p:sp>
    </p:spTree>
    <p:extLst>
      <p:ext uri="{BB962C8B-B14F-4D97-AF65-F5344CB8AC3E}">
        <p14:creationId xmlns:p14="http://schemas.microsoft.com/office/powerpoint/2010/main" val="218018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Unfortunately, there have only been a few reports of individual attacks on enterprise and cloud networks, but no </a:t>
            </a:r>
            <a:r>
              <a:rPr lang="en-US" dirty="0" smtClean="0">
                <a:solidFill>
                  <a:srgbClr val="FF0000"/>
                </a:solidFill>
              </a:rPr>
              <a:t>systematic measurement studies of attacks </a:t>
            </a:r>
            <a:r>
              <a:rPr lang="en-US" i="1" dirty="0" smtClean="0">
                <a:solidFill>
                  <a:srgbClr val="FF0000"/>
                </a:solidFill>
              </a:rPr>
              <a:t>in </a:t>
            </a:r>
            <a:r>
              <a:rPr lang="en-US" dirty="0" smtClean="0">
                <a:solidFill>
                  <a:srgbClr val="FF0000"/>
                </a:solidFill>
              </a:rPr>
              <a:t>the cloud. Specifically,</a:t>
            </a:r>
            <a:r>
              <a:rPr lang="en-US" baseline="0" dirty="0" smtClean="0">
                <a:solidFill>
                  <a:srgbClr val="FF0000"/>
                </a:solidFill>
              </a:rPr>
              <a:t> we want to answer three fundamental questions:</a:t>
            </a:r>
            <a:endParaRPr lang="en-US" dirty="0" smtClean="0">
              <a:solidFill>
                <a:srgbClr val="FF0000"/>
              </a:solidFill>
            </a:endParaRPr>
          </a:p>
          <a:p>
            <a:endParaRPr lang="en-US" dirty="0" smtClean="0">
              <a:solidFill>
                <a:srgbClr val="FF0000"/>
              </a:solidFill>
            </a:endParaRPr>
          </a:p>
          <a:p>
            <a:r>
              <a:rPr lang="en-US" dirty="0" smtClean="0">
                <a:solidFill>
                  <a:srgbClr val="FF0000"/>
                </a:solidFill>
              </a:rPr>
              <a:t>Q1: What kind of attacks are prevalent in the cloud?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Q2: How often do attacks happen? How many services are affected? What</a:t>
            </a:r>
            <a:r>
              <a:rPr lang="en-US" baseline="0" dirty="0" smtClean="0"/>
              <a:t> attack size</a:t>
            </a:r>
            <a:r>
              <a:rPr lang="en-US" dirty="0" smtClean="0"/>
              <a:t> and duration of those attacks?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Q3: Where are those hackers? And What resources</a:t>
            </a:r>
            <a:r>
              <a:rPr lang="en-US" baseline="0" dirty="0" smtClean="0"/>
              <a:t> do they compromise or want to disrupt?</a:t>
            </a:r>
            <a:endParaRPr lang="en-US" dirty="0" smtClean="0"/>
          </a:p>
          <a:p>
            <a:endParaRPr lang="en-US" dirty="0" smtClean="0">
              <a:solidFill>
                <a:srgbClr val="FF0000"/>
              </a:solidFill>
            </a:endParaRPr>
          </a:p>
          <a:p>
            <a:r>
              <a:rPr lang="en-US" sz="1200" b="0" i="0" u="none" strike="noStrike" kern="1200" baseline="0" dirty="0" smtClean="0">
                <a:solidFill>
                  <a:schemeClr val="tx1"/>
                </a:solidFill>
                <a:latin typeface="+mn-lt"/>
                <a:ea typeface="+mn-ea"/>
                <a:cs typeface="+mn-cs"/>
              </a:rPr>
              <a:t>Answering these key questions will help guide cloud operators and researchers to effective mechanisms for </a:t>
            </a:r>
          </a:p>
          <a:p>
            <a:pPr marL="228600" indent="-228600">
              <a:buAutoNum type="alphaLcParenBoth"/>
            </a:pPr>
            <a:r>
              <a:rPr lang="en-US" sz="1200" b="0" i="0" u="none" strike="noStrike" kern="1200" baseline="0" dirty="0" smtClean="0">
                <a:solidFill>
                  <a:schemeClr val="tx1"/>
                </a:solidFill>
                <a:latin typeface="+mn-lt"/>
                <a:ea typeface="+mn-ea"/>
                <a:cs typeface="+mn-cs"/>
              </a:rPr>
              <a:t>Evaluate effectiveness of existing </a:t>
            </a:r>
            <a:r>
              <a:rPr lang="en-US" sz="1200" b="0" i="0" u="none" strike="noStrike" kern="1200" baseline="0" dirty="0" err="1" smtClean="0">
                <a:solidFill>
                  <a:schemeClr val="tx1"/>
                </a:solidFill>
                <a:latin typeface="+mn-lt"/>
                <a:ea typeface="+mn-ea"/>
                <a:cs typeface="+mn-cs"/>
              </a:rPr>
              <a:t>ddos</a:t>
            </a:r>
            <a:r>
              <a:rPr lang="en-US" sz="1200" b="0" i="0" u="none" strike="noStrike" kern="1200" baseline="0" dirty="0" smtClean="0">
                <a:solidFill>
                  <a:schemeClr val="tx1"/>
                </a:solidFill>
                <a:latin typeface="+mn-lt"/>
                <a:ea typeface="+mn-ea"/>
                <a:cs typeface="+mn-cs"/>
              </a:rPr>
              <a:t> mitigation approaches, </a:t>
            </a:r>
          </a:p>
          <a:p>
            <a:pPr marL="228600" indent="-228600">
              <a:buAutoNum type="alphaLcParenBoth"/>
            </a:pPr>
            <a:r>
              <a:rPr lang="en-US" sz="1200" b="0" i="0" u="none" strike="noStrike" kern="1200" baseline="0" dirty="0" smtClean="0">
                <a:solidFill>
                  <a:schemeClr val="tx1"/>
                </a:solidFill>
                <a:latin typeface="+mn-lt"/>
                <a:ea typeface="+mn-ea"/>
                <a:cs typeface="+mn-cs"/>
              </a:rPr>
              <a:t>attack detection and mitigation, </a:t>
            </a:r>
          </a:p>
          <a:p>
            <a:r>
              <a:rPr lang="en-US" sz="1200" b="0" i="0" u="none" strike="noStrike" kern="1200" baseline="0" dirty="0" smtClean="0">
                <a:solidFill>
                  <a:schemeClr val="tx1"/>
                </a:solidFill>
                <a:latin typeface="+mn-lt"/>
                <a:ea typeface="+mn-ea"/>
                <a:cs typeface="+mn-cs"/>
              </a:rPr>
              <a:t>(c) ensuring security certification and compliance e.g., FISMA.</a:t>
            </a:r>
            <a:endParaRPr lang="en-US"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A478B64-0791-400A-97C6-61BE03426AFB}" type="slidenum">
              <a:rPr lang="en-US" smtClean="0"/>
              <a:t>5</a:t>
            </a:fld>
            <a:endParaRPr lang="en-US"/>
          </a:p>
        </p:txBody>
      </p:sp>
    </p:spTree>
    <p:extLst>
      <p:ext uri="{BB962C8B-B14F-4D97-AF65-F5344CB8AC3E}">
        <p14:creationId xmlns:p14="http://schemas.microsoft.com/office/powerpoint/2010/main" val="2180180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solidFill>
                  <a:srgbClr val="FF0000"/>
                </a:solidFill>
              </a:rPr>
              <a:t>To answer</a:t>
            </a:r>
            <a:r>
              <a:rPr lang="en-US" baseline="0" dirty="0" smtClean="0">
                <a:solidFill>
                  <a:srgbClr val="FF0000"/>
                </a:solidFill>
              </a:rPr>
              <a:t> those questions and fill up the gap in having </a:t>
            </a:r>
            <a:r>
              <a:rPr lang="en-US" dirty="0" smtClean="0">
                <a:solidFill>
                  <a:srgbClr val="FF0000"/>
                </a:solidFill>
              </a:rPr>
              <a:t>systematic measurement study</a:t>
            </a:r>
            <a:r>
              <a:rPr lang="en-US" baseline="0" dirty="0" smtClean="0">
                <a:solidFill>
                  <a:srgbClr val="FF0000"/>
                </a:solidFill>
              </a:rPr>
              <a:t>, </a:t>
            </a:r>
            <a:r>
              <a:rPr lang="en-US" sz="1200" b="0" i="0" u="none" strike="noStrike" kern="1200" baseline="0" dirty="0" smtClean="0">
                <a:solidFill>
                  <a:schemeClr val="tx1"/>
                </a:solidFill>
                <a:latin typeface="+mn-lt"/>
                <a:ea typeface="+mn-ea"/>
                <a:cs typeface="+mn-cs"/>
              </a:rPr>
              <a:t>we present the first large-scale characterization</a:t>
            </a:r>
          </a:p>
          <a:p>
            <a:r>
              <a:rPr lang="en-US" sz="1200" b="0" i="0" u="none" strike="noStrike" kern="1200" baseline="0" dirty="0" smtClean="0">
                <a:solidFill>
                  <a:schemeClr val="tx1"/>
                </a:solidFill>
                <a:latin typeface="+mn-lt"/>
                <a:ea typeface="+mn-ea"/>
                <a:cs typeface="+mn-cs"/>
              </a:rPr>
              <a:t>of inbound attacks towards the cloud and outbound attacks from the cloud.</a:t>
            </a:r>
            <a:r>
              <a:rPr lang="en-US" baseline="0" dirty="0" smtClean="0">
                <a:solidFill>
                  <a:srgbClr val="FF0000"/>
                </a:solidFill>
              </a:rPr>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p>
            <a:r>
              <a:rPr lang="en-US" dirty="0" smtClean="0">
                <a:solidFill>
                  <a:srgbClr val="FF0000"/>
                </a:solidFill>
              </a:rPr>
              <a:t>We study</a:t>
            </a:r>
            <a:r>
              <a:rPr lang="en-US" baseline="0" dirty="0" smtClean="0">
                <a:solidFill>
                  <a:srgbClr val="FF0000"/>
                </a:solidFill>
              </a:rPr>
              <a:t> the attacks by looking into the traffic on a major cloud provider. </a:t>
            </a:r>
            <a:r>
              <a:rPr lang="en-US" dirty="0" smtClean="0">
                <a:solidFill>
                  <a:srgbClr val="FF0000"/>
                </a:solidFill>
              </a:rPr>
              <a:t>This cloud provider comprises</a:t>
            </a:r>
            <a:r>
              <a:rPr lang="en-US" baseline="0" dirty="0" smtClean="0">
                <a:solidFill>
                  <a:srgbClr val="FF0000"/>
                </a:solidFill>
              </a:rPr>
              <a:t> 10+ </a:t>
            </a:r>
            <a:r>
              <a:rPr lang="en-US" sz="1200" b="0" i="0" u="none" strike="noStrike" kern="1200" baseline="0" dirty="0" smtClean="0">
                <a:solidFill>
                  <a:schemeClr val="tx1"/>
                </a:solidFill>
                <a:latin typeface="+mn-lt"/>
                <a:ea typeface="+mn-ea"/>
                <a:cs typeface="+mn-cs"/>
              </a:rPr>
              <a:t>geographically distributed</a:t>
            </a:r>
          </a:p>
          <a:p>
            <a:r>
              <a:rPr lang="en-US" sz="900" b="0" i="0" u="none" strike="noStrike" kern="1200" baseline="0" dirty="0" smtClean="0">
                <a:solidFill>
                  <a:schemeClr val="tx1"/>
                </a:solidFill>
                <a:latin typeface="+mn-lt"/>
                <a:ea typeface="+mn-ea"/>
                <a:cs typeface="+mn-cs"/>
              </a:rPr>
              <a:t>data centers across the world and </a:t>
            </a:r>
            <a:r>
              <a:rPr lang="en-US" dirty="0" smtClean="0">
                <a:solidFill>
                  <a:srgbClr val="FF0000"/>
                </a:solidFill>
              </a:rPr>
              <a:t>hosts</a:t>
            </a:r>
            <a:r>
              <a:rPr lang="en-US" baseline="0" dirty="0" smtClean="0">
                <a:solidFill>
                  <a:srgbClr val="FF0000"/>
                </a:solidFill>
              </a:rPr>
              <a:t> 10,000+ services (</a:t>
            </a:r>
            <a:r>
              <a:rPr lang="en-US" sz="1200" b="0" i="0" u="none" strike="noStrike" kern="1200" baseline="0" dirty="0" smtClean="0">
                <a:solidFill>
                  <a:schemeClr val="tx1"/>
                </a:solidFill>
                <a:latin typeface="+mn-lt"/>
                <a:ea typeface="+mn-ea"/>
                <a:cs typeface="+mn-cs"/>
              </a:rPr>
              <a:t>including web services, mobile application services, database and storage services, and data analytics). </a:t>
            </a:r>
          </a:p>
          <a:p>
            <a:r>
              <a:rPr lang="en-US" sz="1200" b="0" i="0" u="none" strike="noStrike" kern="1200" baseline="0" dirty="0" smtClean="0">
                <a:solidFill>
                  <a:schemeClr val="tx1"/>
                </a:solidFill>
                <a:latin typeface="+mn-lt"/>
                <a:ea typeface="+mn-ea"/>
                <a:cs typeface="+mn-cs"/>
              </a:rPr>
              <a:t>We collect NetFlow data at edge routers of each data center over 3 month period.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investigate nine types of attacks ranging from network-level attacks such as DDoS to application-level attacks such as SQL injection and spam.</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By characterizing the diversity of cloud attacks, we aim to motivate the research community towards developing future security solutions for cloud systems.</a:t>
            </a: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4A478B64-0791-400A-97C6-61BE03426AFB}" type="slidenum">
              <a:rPr lang="en-US" smtClean="0"/>
              <a:t>6</a:t>
            </a:fld>
            <a:endParaRPr lang="en-US"/>
          </a:p>
        </p:txBody>
      </p:sp>
    </p:spTree>
    <p:extLst>
      <p:ext uri="{BB962C8B-B14F-4D97-AF65-F5344CB8AC3E}">
        <p14:creationId xmlns:p14="http://schemas.microsoft.com/office/powerpoint/2010/main" val="2278209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solidFill>
                  <a:srgbClr val="FF0000"/>
                </a:solidFill>
              </a:rPr>
              <a:t>To answer</a:t>
            </a:r>
            <a:r>
              <a:rPr lang="en-US" baseline="0" dirty="0" smtClean="0">
                <a:solidFill>
                  <a:srgbClr val="FF0000"/>
                </a:solidFill>
              </a:rPr>
              <a:t> those questions and fill up the gap in having </a:t>
            </a:r>
            <a:r>
              <a:rPr lang="en-US" dirty="0" smtClean="0">
                <a:solidFill>
                  <a:srgbClr val="FF0000"/>
                </a:solidFill>
              </a:rPr>
              <a:t>systematic measurement study</a:t>
            </a:r>
            <a:r>
              <a:rPr lang="en-US" baseline="0" dirty="0" smtClean="0">
                <a:solidFill>
                  <a:srgbClr val="FF0000"/>
                </a:solidFill>
              </a:rPr>
              <a:t>, </a:t>
            </a:r>
            <a:r>
              <a:rPr lang="en-US" sz="1200" b="0" i="0" u="none" strike="noStrike" kern="1200" baseline="0" dirty="0" smtClean="0">
                <a:solidFill>
                  <a:schemeClr val="tx1"/>
                </a:solidFill>
                <a:latin typeface="+mn-lt"/>
                <a:ea typeface="+mn-ea"/>
                <a:cs typeface="+mn-cs"/>
              </a:rPr>
              <a:t>we present the first large-scale characterization</a:t>
            </a:r>
          </a:p>
          <a:p>
            <a:r>
              <a:rPr lang="en-US" sz="1200" b="0" i="0" u="none" strike="noStrike" kern="1200" baseline="0" dirty="0" smtClean="0">
                <a:solidFill>
                  <a:schemeClr val="tx1"/>
                </a:solidFill>
                <a:latin typeface="+mn-lt"/>
                <a:ea typeface="+mn-ea"/>
                <a:cs typeface="+mn-cs"/>
              </a:rPr>
              <a:t>of inbound attacks towards the cloud and outbound attacks from the cloud.</a:t>
            </a:r>
            <a:r>
              <a:rPr lang="en-US" baseline="0" dirty="0" smtClean="0">
                <a:solidFill>
                  <a:srgbClr val="FF0000"/>
                </a:solidFill>
              </a:rPr>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p>
            <a:r>
              <a:rPr lang="en-US" dirty="0" smtClean="0">
                <a:solidFill>
                  <a:srgbClr val="FF0000"/>
                </a:solidFill>
              </a:rPr>
              <a:t>We study</a:t>
            </a:r>
            <a:r>
              <a:rPr lang="en-US" baseline="0" dirty="0" smtClean="0">
                <a:solidFill>
                  <a:srgbClr val="FF0000"/>
                </a:solidFill>
              </a:rPr>
              <a:t> the attacks by looking into the traffic on a major cloud provider. </a:t>
            </a:r>
            <a:r>
              <a:rPr lang="en-US" dirty="0" smtClean="0">
                <a:solidFill>
                  <a:srgbClr val="FF0000"/>
                </a:solidFill>
              </a:rPr>
              <a:t>This cloud provider comprises</a:t>
            </a:r>
            <a:r>
              <a:rPr lang="en-US" baseline="0" dirty="0" smtClean="0">
                <a:solidFill>
                  <a:srgbClr val="FF0000"/>
                </a:solidFill>
              </a:rPr>
              <a:t> 10+ </a:t>
            </a:r>
            <a:r>
              <a:rPr lang="en-US" sz="1200" b="0" i="0" u="none" strike="noStrike" kern="1200" baseline="0" dirty="0" smtClean="0">
                <a:solidFill>
                  <a:schemeClr val="tx1"/>
                </a:solidFill>
                <a:latin typeface="+mn-lt"/>
                <a:ea typeface="+mn-ea"/>
                <a:cs typeface="+mn-cs"/>
              </a:rPr>
              <a:t>geographically distributed</a:t>
            </a:r>
          </a:p>
          <a:p>
            <a:r>
              <a:rPr lang="en-US" sz="900" b="0" i="0" u="none" strike="noStrike" kern="1200" baseline="0" dirty="0" smtClean="0">
                <a:solidFill>
                  <a:schemeClr val="tx1"/>
                </a:solidFill>
                <a:latin typeface="+mn-lt"/>
                <a:ea typeface="+mn-ea"/>
                <a:cs typeface="+mn-cs"/>
              </a:rPr>
              <a:t>data centers across the world and </a:t>
            </a:r>
            <a:r>
              <a:rPr lang="en-US" dirty="0" smtClean="0">
                <a:solidFill>
                  <a:srgbClr val="FF0000"/>
                </a:solidFill>
              </a:rPr>
              <a:t>hosts</a:t>
            </a:r>
            <a:r>
              <a:rPr lang="en-US" baseline="0" dirty="0" smtClean="0">
                <a:solidFill>
                  <a:srgbClr val="FF0000"/>
                </a:solidFill>
              </a:rPr>
              <a:t> 10,000+ services (</a:t>
            </a:r>
            <a:r>
              <a:rPr lang="en-US" sz="1200" b="0" i="0" u="none" strike="noStrike" kern="1200" baseline="0" dirty="0" smtClean="0">
                <a:solidFill>
                  <a:schemeClr val="tx1"/>
                </a:solidFill>
                <a:latin typeface="+mn-lt"/>
                <a:ea typeface="+mn-ea"/>
                <a:cs typeface="+mn-cs"/>
              </a:rPr>
              <a:t>including web services, mobile application services, database and storage services, and data analytics). </a:t>
            </a:r>
          </a:p>
          <a:p>
            <a:r>
              <a:rPr lang="en-US" sz="1200" b="0" i="0" u="none" strike="noStrike" kern="1200" baseline="0" dirty="0" smtClean="0">
                <a:solidFill>
                  <a:schemeClr val="tx1"/>
                </a:solidFill>
                <a:latin typeface="+mn-lt"/>
                <a:ea typeface="+mn-ea"/>
                <a:cs typeface="+mn-cs"/>
              </a:rPr>
              <a:t>We collect NetFlow data at edge routers of each data center over 3 month period.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investigate nine types of attacks ranging from network-level attacks such as DDoS to application-level attacks such as SQL injection and spam.</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By characterizing the diversity of cloud attacks, we aim to motivate the research community towards developing future security solutions for cloud systems.</a:t>
            </a: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4A478B64-0791-400A-97C6-61BE03426AFB}" type="slidenum">
              <a:rPr lang="en-US" smtClean="0"/>
              <a:t>7</a:t>
            </a:fld>
            <a:endParaRPr lang="en-US"/>
          </a:p>
        </p:txBody>
      </p:sp>
    </p:spTree>
    <p:extLst>
      <p:ext uri="{BB962C8B-B14F-4D97-AF65-F5344CB8AC3E}">
        <p14:creationId xmlns:p14="http://schemas.microsoft.com/office/powerpoint/2010/main" val="2278209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 is how we collect NetFlow data.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Flow of data center traffic: </a:t>
            </a:r>
          </a:p>
          <a:p>
            <a:r>
              <a:rPr lang="en-US" sz="1200" b="0" i="0" u="none" strike="noStrike" kern="1200" baseline="0" dirty="0" smtClean="0">
                <a:solidFill>
                  <a:schemeClr val="tx1"/>
                </a:solidFill>
                <a:latin typeface="+mn-lt"/>
                <a:ea typeface="+mn-ea"/>
                <a:cs typeface="+mn-cs"/>
              </a:rPr>
              <a:t>This diagram shows a typical data center network.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Incoming traffic to different services first traverses the edge routers and then the commercial security appliances</a:t>
            </a:r>
          </a:p>
          <a:p>
            <a:r>
              <a:rPr lang="en-US" sz="1200" b="0" i="0" u="none" strike="noStrike" kern="1200" baseline="0" dirty="0" smtClean="0">
                <a:solidFill>
                  <a:schemeClr val="tx1"/>
                </a:solidFill>
                <a:latin typeface="+mn-lt"/>
                <a:ea typeface="+mn-ea"/>
                <a:cs typeface="+mn-cs"/>
              </a:rPr>
              <a:t>These security appliances analyze inbound traffic to protect against a variety of well-known attacks.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Each service is assigned a public virtual IP (VIP). The traffic to the VIP is load balanced across a group of virtual machines hosting the service;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collect NetFlow data from Edge routers.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dataset is 200TB over three months (May, Nov, and Dec 2013). We collected NetFlow records from data center edge routers before the traffic is filtered by the security appliances. Thus, the attacks we detect are likely mitigated before they reach VMs hosting services in the cloud.</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Due to sampling in the NetFlow data used and the fact that NetFlow lacks application-level information, we do not</a:t>
            </a:r>
          </a:p>
          <a:p>
            <a:r>
              <a:rPr lang="en-US" sz="1200" b="0" i="0" u="none" strike="noStrike" kern="1200" baseline="0" dirty="0" smtClean="0">
                <a:solidFill>
                  <a:schemeClr val="tx1"/>
                </a:solidFill>
                <a:latin typeface="+mn-lt"/>
                <a:ea typeface="+mn-ea"/>
                <a:cs typeface="+mn-cs"/>
              </a:rPr>
              <a:t>aim at identifying all the attacks in the cloud. Instead, </a:t>
            </a:r>
            <a:r>
              <a:rPr lang="en-US" sz="1200" b="1" i="0" u="none" strike="noStrike" kern="1200" baseline="0" dirty="0" smtClean="0">
                <a:solidFill>
                  <a:schemeClr val="tx1"/>
                </a:solidFill>
                <a:latin typeface="+mn-lt"/>
                <a:ea typeface="+mn-ea"/>
                <a:cs typeface="+mn-cs"/>
              </a:rPr>
              <a:t>our goal is to understand the characteristics of attacks using low overhead</a:t>
            </a:r>
          </a:p>
          <a:p>
            <a:r>
              <a:rPr lang="en-US" sz="1200" b="1" i="0" u="none" strike="noStrike" kern="1200" baseline="0" dirty="0" smtClean="0">
                <a:solidFill>
                  <a:schemeClr val="tx1"/>
                </a:solidFill>
                <a:latin typeface="+mn-lt"/>
                <a:ea typeface="+mn-ea"/>
                <a:cs typeface="+mn-cs"/>
              </a:rPr>
              <a:t>network-level information typically collected in many data center networks.</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NetFlow data is aggregated over one-minute windows.</a:t>
            </a:r>
          </a:p>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A478B64-0791-400A-97C6-61BE03426AFB}" type="slidenum">
              <a:rPr lang="en-US" smtClean="0"/>
              <a:t>8</a:t>
            </a:fld>
            <a:endParaRPr lang="en-US"/>
          </a:p>
        </p:txBody>
      </p:sp>
    </p:spTree>
    <p:extLst>
      <p:ext uri="{BB962C8B-B14F-4D97-AF65-F5344CB8AC3E}">
        <p14:creationId xmlns:p14="http://schemas.microsoft.com/office/powerpoint/2010/main" val="4263362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 is how we collect NetFlow data.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Flow of data center traffic: </a:t>
            </a:r>
          </a:p>
          <a:p>
            <a:r>
              <a:rPr lang="en-US" sz="1200" b="0" i="0" u="none" strike="noStrike" kern="1200" baseline="0" dirty="0" smtClean="0">
                <a:solidFill>
                  <a:schemeClr val="tx1"/>
                </a:solidFill>
                <a:latin typeface="+mn-lt"/>
                <a:ea typeface="+mn-ea"/>
                <a:cs typeface="+mn-cs"/>
              </a:rPr>
              <a:t>This diagram shows a typical data center network.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Incoming traffic to different services first traverses the edge routers and then the commercial security appliances</a:t>
            </a:r>
          </a:p>
          <a:p>
            <a:r>
              <a:rPr lang="en-US" sz="1200" b="0" i="0" u="none" strike="noStrike" kern="1200" baseline="0" dirty="0" smtClean="0">
                <a:solidFill>
                  <a:schemeClr val="tx1"/>
                </a:solidFill>
                <a:latin typeface="+mn-lt"/>
                <a:ea typeface="+mn-ea"/>
                <a:cs typeface="+mn-cs"/>
              </a:rPr>
              <a:t>These security appliances analyze inbound traffic to protect against a variety of well-known attacks.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Each service is assigned a public virtual IP (VIP). The traffic to the VIP is load balanced across a group of virtual machines hosting the service;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collect NetFlow data from Edge routers.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dataset is 200TB over three months (May, Nov, and Dec 2013). We collected NetFlow records from data center edge routers before the traffic is filtered by the security appliances. Thus, the attacks we detect are likely mitigated before they reach VMs hosting services in the cloud.</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Due to sampling in the NetFlow data used and the fact that NetFlow lacks application-level information, we do not</a:t>
            </a:r>
          </a:p>
          <a:p>
            <a:r>
              <a:rPr lang="en-US" sz="1200" b="0" i="0" u="none" strike="noStrike" kern="1200" baseline="0" dirty="0" smtClean="0">
                <a:solidFill>
                  <a:schemeClr val="tx1"/>
                </a:solidFill>
                <a:latin typeface="+mn-lt"/>
                <a:ea typeface="+mn-ea"/>
                <a:cs typeface="+mn-cs"/>
              </a:rPr>
              <a:t>aim at identifying all the attacks in the cloud. Instead, </a:t>
            </a:r>
            <a:r>
              <a:rPr lang="en-US" sz="1200" b="1" i="0" u="none" strike="noStrike" kern="1200" baseline="0" dirty="0" smtClean="0">
                <a:solidFill>
                  <a:schemeClr val="tx1"/>
                </a:solidFill>
                <a:latin typeface="+mn-lt"/>
                <a:ea typeface="+mn-ea"/>
                <a:cs typeface="+mn-cs"/>
              </a:rPr>
              <a:t>our goal is to understand the characteristics of attacks using low overhead</a:t>
            </a:r>
          </a:p>
          <a:p>
            <a:r>
              <a:rPr lang="en-US" sz="1200" b="1" i="0" u="none" strike="noStrike" kern="1200" baseline="0" dirty="0" smtClean="0">
                <a:solidFill>
                  <a:schemeClr val="tx1"/>
                </a:solidFill>
                <a:latin typeface="+mn-lt"/>
                <a:ea typeface="+mn-ea"/>
                <a:cs typeface="+mn-cs"/>
              </a:rPr>
              <a:t>network-level information typically collected in many data center networks.</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NetFlow data is aggregated over one-minute windows.</a:t>
            </a:r>
          </a:p>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A478B64-0791-400A-97C6-61BE03426AFB}" type="slidenum">
              <a:rPr lang="en-US" smtClean="0"/>
              <a:t>9</a:t>
            </a:fld>
            <a:endParaRPr lang="en-US"/>
          </a:p>
        </p:txBody>
      </p:sp>
    </p:spTree>
    <p:extLst>
      <p:ext uri="{BB962C8B-B14F-4D97-AF65-F5344CB8AC3E}">
        <p14:creationId xmlns:p14="http://schemas.microsoft.com/office/powerpoint/2010/main" val="4263362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defRPr/>
            </a:lvl1pPr>
          </a:lstStyle>
          <a:p>
            <a:fld id="{9145F68D-DD96-4DF3-9182-1AD5A3CF9EE9}" type="slidenum">
              <a:rPr lang="en-US" smtClean="0"/>
              <a:t>‹#›</a:t>
            </a:fld>
            <a:endParaRPr lang="en-US"/>
          </a:p>
        </p:txBody>
      </p:sp>
    </p:spTree>
    <p:extLst>
      <p:ext uri="{BB962C8B-B14F-4D97-AF65-F5344CB8AC3E}">
        <p14:creationId xmlns:p14="http://schemas.microsoft.com/office/powerpoint/2010/main" val="2779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7"/>
            <a:ext cx="2133600" cy="36512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356357"/>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45F68D-DD96-4DF3-9182-1AD5A3CF9EE9}" type="slidenum">
              <a:rPr lang="en-US" smtClean="0"/>
              <a:t>‹#›</a:t>
            </a:fld>
            <a:endParaRPr lang="en-US"/>
          </a:p>
        </p:txBody>
      </p:sp>
    </p:spTree>
    <p:extLst>
      <p:ext uri="{BB962C8B-B14F-4D97-AF65-F5344CB8AC3E}">
        <p14:creationId xmlns:p14="http://schemas.microsoft.com/office/powerpoint/2010/main" val="862113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7"/>
            <a:ext cx="2133600" cy="36512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356357"/>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45F68D-DD96-4DF3-9182-1AD5A3CF9EE9}" type="slidenum">
              <a:rPr lang="en-US" smtClean="0"/>
              <a:t>‹#›</a:t>
            </a:fld>
            <a:endParaRPr lang="en-US"/>
          </a:p>
        </p:txBody>
      </p:sp>
    </p:spTree>
    <p:extLst>
      <p:ext uri="{BB962C8B-B14F-4D97-AF65-F5344CB8AC3E}">
        <p14:creationId xmlns:p14="http://schemas.microsoft.com/office/powerpoint/2010/main" val="472285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6038"/>
            <a:ext cx="9144000" cy="715962"/>
          </a:xfrm>
        </p:spPr>
        <p:txBody>
          <a:bodyPr/>
          <a:lstStyle/>
          <a:p>
            <a:r>
              <a:rPr kumimoji="0" lang="en-US" dirty="0" smtClean="0"/>
              <a:t>Click To Edit Master Title Style</a:t>
            </a:r>
            <a:endParaRPr kumimoji="0" lang="en-US" dirty="0"/>
          </a:p>
        </p:txBody>
      </p:sp>
      <p:sp>
        <p:nvSpPr>
          <p:cNvPr id="7" name="Date Placeholder 6"/>
          <p:cNvSpPr>
            <a:spLocks noGrp="1"/>
          </p:cNvSpPr>
          <p:nvPr>
            <p:ph type="dt" sz="half" idx="14"/>
          </p:nvPr>
        </p:nvSpPr>
        <p:spPr>
          <a:xfrm rot="5400000">
            <a:off x="7589520" y="1081851"/>
            <a:ext cx="2011680" cy="384048"/>
          </a:xfrm>
          <a:prstGeom prst="rect">
            <a:avLst/>
          </a:prstGeom>
        </p:spPr>
        <p:txBody>
          <a:bodyPr rtlCol="0"/>
          <a:lstStyle/>
          <a:p>
            <a:endParaRPr lang="en-US"/>
          </a:p>
        </p:txBody>
      </p:sp>
      <p:sp>
        <p:nvSpPr>
          <p:cNvPr id="9" name="Slide Number Placeholder 8"/>
          <p:cNvSpPr>
            <a:spLocks noGrp="1"/>
          </p:cNvSpPr>
          <p:nvPr>
            <p:ph type="sldNum" sz="quarter" idx="15"/>
          </p:nvPr>
        </p:nvSpPr>
        <p:spPr/>
        <p:txBody>
          <a:bodyPr rtlCol="0"/>
          <a:lstStyle/>
          <a:p>
            <a:fld id="{9145F68D-DD96-4DF3-9182-1AD5A3CF9EE9}" type="slidenum">
              <a:rPr lang="en-US" smtClean="0"/>
              <a:t>‹#›</a:t>
            </a:fld>
            <a:endParaRPr lang="en-US"/>
          </a:p>
        </p:txBody>
      </p:sp>
      <p:sp>
        <p:nvSpPr>
          <p:cNvPr id="10" name="Footer Placeholder 9"/>
          <p:cNvSpPr>
            <a:spLocks noGrp="1"/>
          </p:cNvSpPr>
          <p:nvPr>
            <p:ph type="ftr" sz="quarter" idx="16"/>
          </p:nvPr>
        </p:nvSpPr>
        <p:spPr>
          <a:xfrm rot="5400000">
            <a:off x="6990186" y="3737240"/>
            <a:ext cx="3200400" cy="365760"/>
          </a:xfrm>
          <a:prstGeom prst="rect">
            <a:avLst/>
          </a:prstGeom>
        </p:spPr>
        <p:txBody>
          <a:bodyPr rtlCol="0"/>
          <a:lstStyle/>
          <a:p>
            <a:endParaRPr lang="en-US"/>
          </a:p>
        </p:txBody>
      </p:sp>
    </p:spTree>
    <p:extLst>
      <p:ext uri="{BB962C8B-B14F-4D97-AF65-F5344CB8AC3E}">
        <p14:creationId xmlns:p14="http://schemas.microsoft.com/office/powerpoint/2010/main" val="6008391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hallen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6038"/>
            <a:ext cx="9144000" cy="715962"/>
          </a:xfrm>
        </p:spPr>
        <p:txBody>
          <a:bodyPr/>
          <a:lstStyle/>
          <a:p>
            <a:r>
              <a:rPr kumimoji="0" lang="en-US" dirty="0" smtClean="0"/>
              <a:t>Click To Edit Master Title Style</a:t>
            </a:r>
            <a:endParaRPr kumimoji="0" lang="en-US" dirty="0"/>
          </a:p>
        </p:txBody>
      </p:sp>
      <p:sp>
        <p:nvSpPr>
          <p:cNvPr id="7" name="Date Placeholder 6"/>
          <p:cNvSpPr>
            <a:spLocks noGrp="1"/>
          </p:cNvSpPr>
          <p:nvPr>
            <p:ph type="dt" sz="half" idx="14"/>
          </p:nvPr>
        </p:nvSpPr>
        <p:spPr>
          <a:xfrm rot="5400000">
            <a:off x="7589520" y="1081851"/>
            <a:ext cx="2011680" cy="384048"/>
          </a:xfrm>
          <a:prstGeom prst="rect">
            <a:avLst/>
          </a:prstGeom>
        </p:spPr>
        <p:txBody>
          <a:bodyPr rtlCol="0"/>
          <a:lstStyle/>
          <a:p>
            <a:endParaRPr lang="en-US"/>
          </a:p>
        </p:txBody>
      </p:sp>
      <p:sp>
        <p:nvSpPr>
          <p:cNvPr id="9" name="Slide Number Placeholder 8"/>
          <p:cNvSpPr>
            <a:spLocks noGrp="1"/>
          </p:cNvSpPr>
          <p:nvPr>
            <p:ph type="sldNum" sz="quarter" idx="15"/>
          </p:nvPr>
        </p:nvSpPr>
        <p:spPr/>
        <p:txBody>
          <a:bodyPr rtlCol="0"/>
          <a:lstStyle/>
          <a:p>
            <a:fld id="{9145F68D-DD96-4DF3-9182-1AD5A3CF9EE9}" type="slidenum">
              <a:rPr lang="en-US" smtClean="0"/>
              <a:t>‹#›</a:t>
            </a:fld>
            <a:endParaRPr lang="en-US"/>
          </a:p>
        </p:txBody>
      </p:sp>
      <p:sp>
        <p:nvSpPr>
          <p:cNvPr id="10" name="Footer Placeholder 9"/>
          <p:cNvSpPr>
            <a:spLocks noGrp="1"/>
          </p:cNvSpPr>
          <p:nvPr>
            <p:ph type="ftr" sz="quarter" idx="16"/>
          </p:nvPr>
        </p:nvSpPr>
        <p:spPr>
          <a:xfrm rot="5400000">
            <a:off x="6990186" y="3737240"/>
            <a:ext cx="3200400" cy="365760"/>
          </a:xfrm>
          <a:prstGeom prst="rect">
            <a:avLst/>
          </a:prstGeom>
        </p:spPr>
        <p:txBody>
          <a:bodyPr rtlCol="0"/>
          <a:lstStyle/>
          <a:p>
            <a:endParaRPr lang="en-US"/>
          </a:p>
        </p:txBody>
      </p:sp>
    </p:spTree>
    <p:extLst>
      <p:ext uri="{BB962C8B-B14F-4D97-AF65-F5344CB8AC3E}">
        <p14:creationId xmlns:p14="http://schemas.microsoft.com/office/powerpoint/2010/main" val="8355698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esig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6038"/>
            <a:ext cx="9144000" cy="715962"/>
          </a:xfrm>
        </p:spPr>
        <p:txBody>
          <a:bodyPr/>
          <a:lstStyle/>
          <a:p>
            <a:r>
              <a:rPr kumimoji="0" lang="en-US" dirty="0" smtClean="0"/>
              <a:t>Click To Edit Master Title Style</a:t>
            </a:r>
            <a:endParaRPr kumimoji="0" lang="en-US" dirty="0"/>
          </a:p>
        </p:txBody>
      </p:sp>
      <p:sp>
        <p:nvSpPr>
          <p:cNvPr id="7" name="Date Placeholder 6"/>
          <p:cNvSpPr>
            <a:spLocks noGrp="1"/>
          </p:cNvSpPr>
          <p:nvPr>
            <p:ph type="dt" sz="half" idx="14"/>
          </p:nvPr>
        </p:nvSpPr>
        <p:spPr>
          <a:xfrm rot="5400000">
            <a:off x="7589520" y="1081851"/>
            <a:ext cx="2011680" cy="384048"/>
          </a:xfrm>
          <a:prstGeom prst="rect">
            <a:avLst/>
          </a:prstGeom>
        </p:spPr>
        <p:txBody>
          <a:bodyPr rtlCol="0"/>
          <a:lstStyle/>
          <a:p>
            <a:endParaRPr lang="en-US"/>
          </a:p>
        </p:txBody>
      </p:sp>
      <p:sp>
        <p:nvSpPr>
          <p:cNvPr id="9" name="Slide Number Placeholder 8"/>
          <p:cNvSpPr>
            <a:spLocks noGrp="1"/>
          </p:cNvSpPr>
          <p:nvPr>
            <p:ph type="sldNum" sz="quarter" idx="15"/>
          </p:nvPr>
        </p:nvSpPr>
        <p:spPr/>
        <p:txBody>
          <a:bodyPr rtlCol="0"/>
          <a:lstStyle/>
          <a:p>
            <a:fld id="{9145F68D-DD96-4DF3-9182-1AD5A3CF9EE9}" type="slidenum">
              <a:rPr lang="en-US" smtClean="0"/>
              <a:t>‹#›</a:t>
            </a:fld>
            <a:endParaRPr lang="en-US"/>
          </a:p>
        </p:txBody>
      </p:sp>
      <p:sp>
        <p:nvSpPr>
          <p:cNvPr id="10" name="Footer Placeholder 9"/>
          <p:cNvSpPr>
            <a:spLocks noGrp="1"/>
          </p:cNvSpPr>
          <p:nvPr>
            <p:ph type="ftr" sz="quarter" idx="16"/>
          </p:nvPr>
        </p:nvSpPr>
        <p:spPr>
          <a:xfrm rot="5400000">
            <a:off x="6990186" y="3737240"/>
            <a:ext cx="3200400" cy="365760"/>
          </a:xfrm>
          <a:prstGeom prst="rect">
            <a:avLst/>
          </a:prstGeom>
        </p:spPr>
        <p:txBody>
          <a:bodyPr rtlCol="0"/>
          <a:lstStyle/>
          <a:p>
            <a:endParaRPr lang="en-US"/>
          </a:p>
        </p:txBody>
      </p:sp>
    </p:spTree>
    <p:extLst>
      <p:ext uri="{BB962C8B-B14F-4D97-AF65-F5344CB8AC3E}">
        <p14:creationId xmlns:p14="http://schemas.microsoft.com/office/powerpoint/2010/main" val="10275903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Evalu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6038"/>
            <a:ext cx="9144000" cy="715962"/>
          </a:xfrm>
        </p:spPr>
        <p:txBody>
          <a:bodyPr/>
          <a:lstStyle/>
          <a:p>
            <a:r>
              <a:rPr kumimoji="0" lang="en-US" dirty="0" smtClean="0"/>
              <a:t>Click To Edit Master Title Style</a:t>
            </a:r>
            <a:endParaRPr kumimoji="0" lang="en-US" dirty="0"/>
          </a:p>
        </p:txBody>
      </p:sp>
      <p:sp>
        <p:nvSpPr>
          <p:cNvPr id="7" name="Date Placeholder 6"/>
          <p:cNvSpPr>
            <a:spLocks noGrp="1"/>
          </p:cNvSpPr>
          <p:nvPr>
            <p:ph type="dt" sz="half" idx="14"/>
          </p:nvPr>
        </p:nvSpPr>
        <p:spPr>
          <a:xfrm rot="5400000">
            <a:off x="7589520" y="1081851"/>
            <a:ext cx="2011680" cy="384048"/>
          </a:xfrm>
          <a:prstGeom prst="rect">
            <a:avLst/>
          </a:prstGeom>
        </p:spPr>
        <p:txBody>
          <a:bodyPr rtlCol="0"/>
          <a:lstStyle/>
          <a:p>
            <a:endParaRPr lang="en-US"/>
          </a:p>
        </p:txBody>
      </p:sp>
      <p:sp>
        <p:nvSpPr>
          <p:cNvPr id="9" name="Slide Number Placeholder 8"/>
          <p:cNvSpPr>
            <a:spLocks noGrp="1"/>
          </p:cNvSpPr>
          <p:nvPr>
            <p:ph type="sldNum" sz="quarter" idx="15"/>
          </p:nvPr>
        </p:nvSpPr>
        <p:spPr/>
        <p:txBody>
          <a:bodyPr rtlCol="0"/>
          <a:lstStyle/>
          <a:p>
            <a:fld id="{9145F68D-DD96-4DF3-9182-1AD5A3CF9EE9}" type="slidenum">
              <a:rPr lang="en-US" smtClean="0"/>
              <a:t>‹#›</a:t>
            </a:fld>
            <a:endParaRPr lang="en-US"/>
          </a:p>
        </p:txBody>
      </p:sp>
      <p:sp>
        <p:nvSpPr>
          <p:cNvPr id="10" name="Footer Placeholder 9"/>
          <p:cNvSpPr>
            <a:spLocks noGrp="1"/>
          </p:cNvSpPr>
          <p:nvPr>
            <p:ph type="ftr" sz="quarter" idx="16"/>
          </p:nvPr>
        </p:nvSpPr>
        <p:spPr>
          <a:xfrm rot="5400000">
            <a:off x="6990186" y="3737240"/>
            <a:ext cx="3200400" cy="365760"/>
          </a:xfrm>
          <a:prstGeom prst="rect">
            <a:avLst/>
          </a:prstGeom>
        </p:spPr>
        <p:txBody>
          <a:bodyPr rtlCol="0"/>
          <a:lstStyle/>
          <a:p>
            <a:endParaRPr lang="en-US"/>
          </a:p>
        </p:txBody>
      </p:sp>
    </p:spTree>
    <p:extLst>
      <p:ext uri="{BB962C8B-B14F-4D97-AF65-F5344CB8AC3E}">
        <p14:creationId xmlns:p14="http://schemas.microsoft.com/office/powerpoint/2010/main" val="6467501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9145F68D-DD96-4DF3-9182-1AD5A3CF9EE9}" type="slidenum">
              <a:rPr lang="en-US" smtClean="0"/>
              <a:t>‹#›</a:t>
            </a:fld>
            <a:endParaRPr lang="en-US"/>
          </a:p>
        </p:txBody>
      </p:sp>
    </p:spTree>
    <p:extLst>
      <p:ext uri="{BB962C8B-B14F-4D97-AF65-F5344CB8AC3E}">
        <p14:creationId xmlns:p14="http://schemas.microsoft.com/office/powerpoint/2010/main" val="11867151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9145F68D-DD96-4DF3-9182-1AD5A3CF9EE9}" type="slidenum">
              <a:rPr lang="en-US" smtClean="0"/>
              <a:t>‹#›</a:t>
            </a:fld>
            <a:endParaRPr lang="en-US"/>
          </a:p>
        </p:txBody>
      </p:sp>
      <p:sp>
        <p:nvSpPr>
          <p:cNvPr id="7" name="Title 1"/>
          <p:cNvSpPr>
            <a:spLocks noGrp="1"/>
          </p:cNvSpPr>
          <p:nvPr>
            <p:ph type="ctrTitle"/>
          </p:nvPr>
        </p:nvSpPr>
        <p:spPr>
          <a:xfrm>
            <a:off x="685800" y="2438406"/>
            <a:ext cx="7772400" cy="1470025"/>
          </a:xfrm>
        </p:spPr>
        <p:txBody>
          <a:bodyPr/>
          <a:lstStyle/>
          <a:p>
            <a:r>
              <a:rPr lang="en-US" smtClean="0"/>
              <a:t>Click to edit Master title style</a:t>
            </a:r>
            <a:endParaRPr lang="en-US"/>
          </a:p>
        </p:txBody>
      </p:sp>
    </p:spTree>
    <p:extLst>
      <p:ext uri="{BB962C8B-B14F-4D97-AF65-F5344CB8AC3E}">
        <p14:creationId xmlns:p14="http://schemas.microsoft.com/office/powerpoint/2010/main" val="14401064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p:txBody>
          <a:bodyPr/>
          <a:lstStyle>
            <a:lvl1pPr>
              <a:defRPr/>
            </a:lvl1pPr>
          </a:lstStyle>
          <a:p>
            <a:fld id="{9145F68D-DD96-4DF3-9182-1AD5A3CF9EE9}" type="slidenum">
              <a:rPr lang="en-US" smtClean="0"/>
              <a:t>‹#›</a:t>
            </a:fld>
            <a:endParaRPr lang="en-US"/>
          </a:p>
        </p:txBody>
      </p:sp>
    </p:spTree>
    <p:extLst>
      <p:ext uri="{BB962C8B-B14F-4D97-AF65-F5344CB8AC3E}">
        <p14:creationId xmlns:p14="http://schemas.microsoft.com/office/powerpoint/2010/main" val="17281009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2"/>
          </p:nvPr>
        </p:nvSpPr>
        <p:spPr/>
        <p:txBody>
          <a:bodyPr/>
          <a:lstStyle>
            <a:lvl1pPr>
              <a:defRPr/>
            </a:lvl1pPr>
          </a:lstStyle>
          <a:p>
            <a:fld id="{9145F68D-DD96-4DF3-9182-1AD5A3CF9EE9}" type="slidenum">
              <a:rPr lang="en-US" smtClean="0"/>
              <a:t>‹#›</a:t>
            </a:fld>
            <a:endParaRPr lang="en-US"/>
          </a:p>
        </p:txBody>
      </p:sp>
    </p:spTree>
    <p:extLst>
      <p:ext uri="{BB962C8B-B14F-4D97-AF65-F5344CB8AC3E}">
        <p14:creationId xmlns:p14="http://schemas.microsoft.com/office/powerpoint/2010/main" val="16235557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2"/>
          </p:nvPr>
        </p:nvSpPr>
        <p:spPr/>
        <p:txBody>
          <a:bodyPr/>
          <a:lstStyle>
            <a:lvl1pPr>
              <a:defRPr/>
            </a:lvl1pPr>
          </a:lstStyle>
          <a:p>
            <a:fld id="{9145F68D-DD96-4DF3-9182-1AD5A3CF9EE9}" type="slidenum">
              <a:rPr lang="en-US" smtClean="0"/>
              <a:t>‹#›</a:t>
            </a:fld>
            <a:endParaRPr lang="en-US"/>
          </a:p>
        </p:txBody>
      </p:sp>
    </p:spTree>
    <p:extLst>
      <p:ext uri="{BB962C8B-B14F-4D97-AF65-F5344CB8AC3E}">
        <p14:creationId xmlns:p14="http://schemas.microsoft.com/office/powerpoint/2010/main" val="11735991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fld id="{9145F68D-DD96-4DF3-9182-1AD5A3CF9EE9}" type="slidenum">
              <a:rPr lang="en-US" smtClean="0"/>
              <a:t>‹#›</a:t>
            </a:fld>
            <a:endParaRPr lang="en-US"/>
          </a:p>
        </p:txBody>
      </p:sp>
    </p:spTree>
    <p:extLst>
      <p:ext uri="{BB962C8B-B14F-4D97-AF65-F5344CB8AC3E}">
        <p14:creationId xmlns:p14="http://schemas.microsoft.com/office/powerpoint/2010/main" val="442550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1" y="273057"/>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3"/>
          <p:cNvSpPr>
            <a:spLocks noGrp="1"/>
          </p:cNvSpPr>
          <p:nvPr>
            <p:ph type="dt" sz="half" idx="10"/>
          </p:nvPr>
        </p:nvSpPr>
        <p:spPr>
          <a:xfrm>
            <a:off x="457200" y="6356357"/>
            <a:ext cx="2133600" cy="365125"/>
          </a:xfrm>
          <a:prstGeom prst="rect">
            <a:avLst/>
          </a:prstGeom>
        </p:spPr>
        <p:txBody>
          <a:bodyPr/>
          <a:lstStyle>
            <a:lvl1pPr>
              <a:defRPr/>
            </a:lvl1pPr>
          </a:lstStyle>
          <a:p>
            <a:endParaRPr lang="en-US"/>
          </a:p>
        </p:txBody>
      </p:sp>
      <p:sp>
        <p:nvSpPr>
          <p:cNvPr id="6" name="Footer Placeholder 4"/>
          <p:cNvSpPr>
            <a:spLocks noGrp="1"/>
          </p:cNvSpPr>
          <p:nvPr>
            <p:ph type="ftr" sz="quarter" idx="11"/>
          </p:nvPr>
        </p:nvSpPr>
        <p:spPr>
          <a:xfrm>
            <a:off x="3124200" y="6356357"/>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145F68D-DD96-4DF3-9182-1AD5A3CF9EE9}" type="slidenum">
              <a:rPr lang="en-US" smtClean="0"/>
              <a:t>‹#›</a:t>
            </a:fld>
            <a:endParaRPr lang="en-US"/>
          </a:p>
        </p:txBody>
      </p:sp>
    </p:spTree>
    <p:extLst>
      <p:ext uri="{BB962C8B-B14F-4D97-AF65-F5344CB8AC3E}">
        <p14:creationId xmlns:p14="http://schemas.microsoft.com/office/powerpoint/2010/main" val="76479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3"/>
          <p:cNvSpPr>
            <a:spLocks noGrp="1"/>
          </p:cNvSpPr>
          <p:nvPr>
            <p:ph type="dt" sz="half" idx="10"/>
          </p:nvPr>
        </p:nvSpPr>
        <p:spPr>
          <a:xfrm>
            <a:off x="457200" y="6356357"/>
            <a:ext cx="2133600" cy="365125"/>
          </a:xfrm>
          <a:prstGeom prst="rect">
            <a:avLst/>
          </a:prstGeom>
        </p:spPr>
        <p:txBody>
          <a:bodyPr/>
          <a:lstStyle>
            <a:lvl1pPr>
              <a:defRPr/>
            </a:lvl1pPr>
          </a:lstStyle>
          <a:p>
            <a:endParaRPr lang="en-US"/>
          </a:p>
        </p:txBody>
      </p:sp>
      <p:sp>
        <p:nvSpPr>
          <p:cNvPr id="6" name="Footer Placeholder 4"/>
          <p:cNvSpPr>
            <a:spLocks noGrp="1"/>
          </p:cNvSpPr>
          <p:nvPr>
            <p:ph type="ftr" sz="quarter" idx="11"/>
          </p:nvPr>
        </p:nvSpPr>
        <p:spPr>
          <a:xfrm>
            <a:off x="3124200" y="6356357"/>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145F68D-DD96-4DF3-9182-1AD5A3CF9EE9}" type="slidenum">
              <a:rPr lang="en-US" smtClean="0"/>
              <a:t>‹#›</a:t>
            </a:fld>
            <a:endParaRPr lang="en-US"/>
          </a:p>
        </p:txBody>
      </p:sp>
    </p:spTree>
    <p:extLst>
      <p:ext uri="{BB962C8B-B14F-4D97-AF65-F5344CB8AC3E}">
        <p14:creationId xmlns:p14="http://schemas.microsoft.com/office/powerpoint/2010/main" val="1238173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2051" name="Text Placeholder 2"/>
          <p:cNvSpPr>
            <a:spLocks noGrp="1"/>
          </p:cNvSpPr>
          <p:nvPr>
            <p:ph type="body" idx="1"/>
          </p:nvPr>
        </p:nvSpPr>
        <p:spPr bwMode="auto">
          <a:xfrm>
            <a:off x="0" y="1143000"/>
            <a:ext cx="91440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997700" y="649288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2400" b="1">
                <a:solidFill>
                  <a:srgbClr val="898989"/>
                </a:solidFill>
              </a:defRPr>
            </a:lvl1pPr>
          </a:lstStyle>
          <a:p>
            <a:fld id="{9145F68D-DD96-4DF3-9182-1AD5A3CF9EE9}" type="slidenum">
              <a:rPr lang="en-US" smtClean="0"/>
              <a:pPr/>
              <a:t>‹#›</a:t>
            </a:fld>
            <a:endParaRPr lang="en-US"/>
          </a:p>
        </p:txBody>
      </p:sp>
    </p:spTree>
    <p:extLst>
      <p:ext uri="{BB962C8B-B14F-4D97-AF65-F5344CB8AC3E}">
        <p14:creationId xmlns:p14="http://schemas.microsoft.com/office/powerpoint/2010/main" val="116618736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iming>
    <p:tnLst>
      <p:par>
        <p:cTn id="1" dur="indefinite" restart="never" nodeType="tmRoot"/>
      </p:par>
    </p:tnLst>
  </p:timing>
  <p:hf hdr="0" ftr="0" dt="0"/>
  <p:txStyles>
    <p:titleStyle>
      <a:lvl1pPr algn="ctr" rtl="0" eaLnBrk="1" fontAlgn="base" hangingPunct="1">
        <a:spcBef>
          <a:spcPct val="0"/>
        </a:spcBef>
        <a:spcAft>
          <a:spcPct val="0"/>
        </a:spcAft>
        <a:defRPr sz="3200" kern="1200">
          <a:solidFill>
            <a:schemeClr val="hlink"/>
          </a:solidFill>
          <a:latin typeface="+mj-lt"/>
          <a:ea typeface="+mj-ea"/>
          <a:cs typeface="+mj-cs"/>
        </a:defRPr>
      </a:lvl1pPr>
      <a:lvl2pPr algn="ctr" rtl="0" eaLnBrk="1" fontAlgn="base" hangingPunct="1">
        <a:spcBef>
          <a:spcPct val="0"/>
        </a:spcBef>
        <a:spcAft>
          <a:spcPct val="0"/>
        </a:spcAft>
        <a:defRPr sz="3300">
          <a:solidFill>
            <a:schemeClr val="hlink"/>
          </a:solidFill>
          <a:latin typeface="Calibri" pitchFamily="34" charset="0"/>
        </a:defRPr>
      </a:lvl2pPr>
      <a:lvl3pPr algn="ctr" rtl="0" eaLnBrk="1" fontAlgn="base" hangingPunct="1">
        <a:spcBef>
          <a:spcPct val="0"/>
        </a:spcBef>
        <a:spcAft>
          <a:spcPct val="0"/>
        </a:spcAft>
        <a:defRPr sz="3300">
          <a:solidFill>
            <a:schemeClr val="hlink"/>
          </a:solidFill>
          <a:latin typeface="Calibri" pitchFamily="34" charset="0"/>
        </a:defRPr>
      </a:lvl3pPr>
      <a:lvl4pPr algn="ctr" rtl="0" eaLnBrk="1" fontAlgn="base" hangingPunct="1">
        <a:spcBef>
          <a:spcPct val="0"/>
        </a:spcBef>
        <a:spcAft>
          <a:spcPct val="0"/>
        </a:spcAft>
        <a:defRPr sz="3300">
          <a:solidFill>
            <a:schemeClr val="hlink"/>
          </a:solidFill>
          <a:latin typeface="Calibri" pitchFamily="34" charset="0"/>
        </a:defRPr>
      </a:lvl4pPr>
      <a:lvl5pPr algn="ctr" rtl="0" eaLnBrk="1" fontAlgn="base" hangingPunct="1">
        <a:spcBef>
          <a:spcPct val="0"/>
        </a:spcBef>
        <a:spcAft>
          <a:spcPct val="0"/>
        </a:spcAft>
        <a:defRPr sz="3300">
          <a:solidFill>
            <a:schemeClr val="hlink"/>
          </a:solidFill>
          <a:latin typeface="Calibri" pitchFamily="34" charset="0"/>
        </a:defRPr>
      </a:lvl5pPr>
      <a:lvl6pPr marL="342892" algn="ctr" rtl="0" eaLnBrk="1" fontAlgn="base" hangingPunct="1">
        <a:spcBef>
          <a:spcPct val="0"/>
        </a:spcBef>
        <a:spcAft>
          <a:spcPct val="0"/>
        </a:spcAft>
        <a:defRPr sz="3300">
          <a:solidFill>
            <a:schemeClr val="tx1"/>
          </a:solidFill>
          <a:latin typeface="Calibri" pitchFamily="34" charset="0"/>
        </a:defRPr>
      </a:lvl6pPr>
      <a:lvl7pPr marL="685783" algn="ctr" rtl="0" eaLnBrk="1" fontAlgn="base" hangingPunct="1">
        <a:spcBef>
          <a:spcPct val="0"/>
        </a:spcBef>
        <a:spcAft>
          <a:spcPct val="0"/>
        </a:spcAft>
        <a:defRPr sz="3300">
          <a:solidFill>
            <a:schemeClr val="tx1"/>
          </a:solidFill>
          <a:latin typeface="Calibri" pitchFamily="34" charset="0"/>
        </a:defRPr>
      </a:lvl7pPr>
      <a:lvl8pPr marL="1028675" algn="ctr" rtl="0" eaLnBrk="1" fontAlgn="base" hangingPunct="1">
        <a:spcBef>
          <a:spcPct val="0"/>
        </a:spcBef>
        <a:spcAft>
          <a:spcPct val="0"/>
        </a:spcAft>
        <a:defRPr sz="3300">
          <a:solidFill>
            <a:schemeClr val="tx1"/>
          </a:solidFill>
          <a:latin typeface="Calibri" pitchFamily="34" charset="0"/>
        </a:defRPr>
      </a:lvl8pPr>
      <a:lvl9pPr marL="1371566" algn="ctr" rtl="0" eaLnBrk="1" fontAlgn="base" hangingPunct="1">
        <a:spcBef>
          <a:spcPct val="0"/>
        </a:spcBef>
        <a:spcAft>
          <a:spcPct val="0"/>
        </a:spcAft>
        <a:defRPr sz="3300">
          <a:solidFill>
            <a:schemeClr val="tx1"/>
          </a:solidFill>
          <a:latin typeface="Calibri" pitchFamily="34" charset="0"/>
        </a:defRPr>
      </a:lvl9pPr>
    </p:titleStyle>
    <p:bodyStyle>
      <a:lvl1pPr marL="257168" indent="-257168"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557199" indent="-214308"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857228" indent="-171446" algn="l" rtl="0" eaLnBrk="1" fontAlgn="base" hangingPunct="1">
        <a:spcBef>
          <a:spcPct val="20000"/>
        </a:spcBef>
        <a:spcAft>
          <a:spcPct val="0"/>
        </a:spcAft>
        <a:buFont typeface="Arial" pitchFamily="-65" charset="0"/>
        <a:buChar char="•"/>
        <a:defRPr sz="1800" kern="1200">
          <a:solidFill>
            <a:schemeClr val="tx1"/>
          </a:solidFill>
          <a:latin typeface="+mn-lt"/>
          <a:ea typeface="ヒラギノ角ゴ Pro W3" pitchFamily="-65" charset="-128"/>
          <a:cs typeface="+mn-cs"/>
        </a:defRPr>
      </a:lvl3pPr>
      <a:lvl4pPr marL="1200120" indent="-171446" algn="l" rtl="0" eaLnBrk="1" fontAlgn="base" hangingPunct="1">
        <a:spcBef>
          <a:spcPct val="20000"/>
        </a:spcBef>
        <a:spcAft>
          <a:spcPct val="0"/>
        </a:spcAft>
        <a:buFont typeface="Arial" pitchFamily="-65" charset="0"/>
        <a:buChar char="–"/>
        <a:defRPr sz="1500" kern="1200">
          <a:solidFill>
            <a:schemeClr val="tx1"/>
          </a:solidFill>
          <a:latin typeface="+mn-lt"/>
          <a:ea typeface="ヒラギノ角ゴ Pro W3" pitchFamily="-65" charset="-128"/>
          <a:cs typeface="+mn-cs"/>
        </a:defRPr>
      </a:lvl4pPr>
      <a:lvl5pPr marL="1543012" indent="-171446" algn="l" rtl="0" eaLnBrk="1" fontAlgn="base" hangingPunct="1">
        <a:spcBef>
          <a:spcPct val="20000"/>
        </a:spcBef>
        <a:spcAft>
          <a:spcPct val="0"/>
        </a:spcAft>
        <a:buFont typeface="Arial" pitchFamily="-65" charset="0"/>
        <a:buChar char="»"/>
        <a:defRPr sz="1500" kern="1200">
          <a:solidFill>
            <a:schemeClr val="tx1"/>
          </a:solidFill>
          <a:latin typeface="+mn-lt"/>
          <a:ea typeface="ヒラギノ角ゴ Pro W3" pitchFamily="-65" charset="-128"/>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mailto:minlanyu%7d@usc.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 y="1699022"/>
            <a:ext cx="9054704" cy="1790700"/>
          </a:xfrm>
        </p:spPr>
        <p:txBody>
          <a:bodyPr>
            <a:normAutofit/>
          </a:bodyPr>
          <a:lstStyle/>
          <a:p>
            <a:r>
              <a:rPr lang="en-US" b="1" dirty="0"/>
              <a:t>The Dark Menace: </a:t>
            </a:r>
            <a:r>
              <a:rPr lang="en-US" b="1" dirty="0" smtClean="0"/>
              <a:t/>
            </a:r>
            <a:br>
              <a:rPr lang="en-US" b="1" dirty="0" smtClean="0"/>
            </a:br>
            <a:r>
              <a:rPr lang="en-US" b="1" dirty="0" smtClean="0"/>
              <a:t>Characterizing </a:t>
            </a:r>
            <a:r>
              <a:rPr lang="en-US" b="1" dirty="0"/>
              <a:t>Network-based </a:t>
            </a:r>
            <a:r>
              <a:rPr lang="en-US" b="1" dirty="0" smtClean="0"/>
              <a:t>Attacks in </a:t>
            </a:r>
            <a:r>
              <a:rPr lang="en-US" b="1" dirty="0"/>
              <a:t>the Cloud</a:t>
            </a:r>
            <a:endParaRPr lang="en-US" dirty="0"/>
          </a:p>
        </p:txBody>
      </p:sp>
      <p:pic>
        <p:nvPicPr>
          <p:cNvPr id="4" name="Picture 3"/>
          <p:cNvPicPr>
            <a:picLocks noChangeAspect="1"/>
          </p:cNvPicPr>
          <p:nvPr/>
        </p:nvPicPr>
        <p:blipFill>
          <a:blip r:embed="rId3"/>
          <a:stretch>
            <a:fillRect/>
          </a:stretch>
        </p:blipFill>
        <p:spPr>
          <a:xfrm>
            <a:off x="1795070" y="4887437"/>
            <a:ext cx="2193131" cy="571500"/>
          </a:xfrm>
          <a:prstGeom prst="rect">
            <a:avLst/>
          </a:prstGeom>
        </p:spPr>
      </p:pic>
      <p:pic>
        <p:nvPicPr>
          <p:cNvPr id="6" name="Picture 5"/>
          <p:cNvPicPr>
            <a:picLocks noChangeAspect="1"/>
          </p:cNvPicPr>
          <p:nvPr/>
        </p:nvPicPr>
        <p:blipFill>
          <a:blip r:embed="rId4"/>
          <a:stretch>
            <a:fillRect/>
          </a:stretch>
        </p:blipFill>
        <p:spPr>
          <a:xfrm>
            <a:off x="4647229" y="4887437"/>
            <a:ext cx="2087102" cy="647388"/>
          </a:xfrm>
          <a:prstGeom prst="rect">
            <a:avLst/>
          </a:prstGeom>
        </p:spPr>
      </p:pic>
      <p:sp>
        <p:nvSpPr>
          <p:cNvPr id="7" name="Slide Number Placeholder 6"/>
          <p:cNvSpPr>
            <a:spLocks noGrp="1"/>
          </p:cNvSpPr>
          <p:nvPr>
            <p:ph type="sldNum" sz="quarter" idx="12"/>
          </p:nvPr>
        </p:nvSpPr>
        <p:spPr/>
        <p:txBody>
          <a:bodyPr/>
          <a:lstStyle/>
          <a:p>
            <a:fld id="{9145F68D-DD96-4DF3-9182-1AD5A3CF9EE9}" type="slidenum">
              <a:rPr lang="en-US" smtClean="0"/>
              <a:t>1</a:t>
            </a:fld>
            <a:endParaRPr lang="en-US"/>
          </a:p>
        </p:txBody>
      </p:sp>
      <p:sp>
        <p:nvSpPr>
          <p:cNvPr id="8" name="TextBox 7"/>
          <p:cNvSpPr txBox="1"/>
          <p:nvPr/>
        </p:nvSpPr>
        <p:spPr>
          <a:xfrm>
            <a:off x="1407966" y="5659042"/>
            <a:ext cx="6291697" cy="830997"/>
          </a:xfrm>
          <a:prstGeom prst="rect">
            <a:avLst/>
          </a:prstGeom>
          <a:noFill/>
        </p:spPr>
        <p:txBody>
          <a:bodyPr wrap="square" rtlCol="0">
            <a:spAutoFit/>
          </a:bodyPr>
          <a:lstStyle/>
          <a:p>
            <a:r>
              <a:rPr lang="en-US" sz="2400" i="1" dirty="0" smtClean="0">
                <a:solidFill>
                  <a:srgbClr val="969696"/>
                </a:solidFill>
              </a:rPr>
              <a:t>(authors are unavailable to attend;</a:t>
            </a:r>
          </a:p>
          <a:p>
            <a:r>
              <a:rPr lang="en-US" sz="2400" i="1" dirty="0" smtClean="0">
                <a:solidFill>
                  <a:srgbClr val="969696"/>
                </a:solidFill>
              </a:rPr>
              <a:t>talk presented by John Heidemann, USC/ISI)</a:t>
            </a:r>
            <a:endParaRPr lang="en-US" sz="2400" i="1" dirty="0">
              <a:solidFill>
                <a:srgbClr val="969696"/>
              </a:solidFill>
            </a:endParaRPr>
          </a:p>
        </p:txBody>
      </p:sp>
      <p:sp>
        <p:nvSpPr>
          <p:cNvPr id="10" name="Subtitle 2"/>
          <p:cNvSpPr txBox="1">
            <a:spLocks/>
          </p:cNvSpPr>
          <p:nvPr/>
        </p:nvSpPr>
        <p:spPr bwMode="auto">
          <a:xfrm>
            <a:off x="1795070" y="3565691"/>
            <a:ext cx="5881591" cy="952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Font typeface="Arial" pitchFamily="-65" charset="0"/>
              <a:buNone/>
              <a:defRPr sz="3200" kern="1200">
                <a:solidFill>
                  <a:schemeClr val="tx1">
                    <a:tint val="75000"/>
                  </a:schemeClr>
                </a:solidFill>
                <a:latin typeface="+mn-lt"/>
                <a:ea typeface="+mn-ea"/>
                <a:cs typeface="+mn-cs"/>
              </a:defRPr>
            </a:lvl1pPr>
            <a:lvl2pPr marL="342892" indent="0" algn="ctr" rtl="0" eaLnBrk="1" fontAlgn="base" hangingPunct="1">
              <a:spcBef>
                <a:spcPct val="20000"/>
              </a:spcBef>
              <a:spcAft>
                <a:spcPct val="0"/>
              </a:spcAft>
              <a:buFont typeface="Arial" pitchFamily="-65" charset="0"/>
              <a:buNone/>
              <a:defRPr sz="2800" kern="1200">
                <a:solidFill>
                  <a:schemeClr val="tx1">
                    <a:tint val="75000"/>
                  </a:schemeClr>
                </a:solidFill>
                <a:latin typeface="+mn-lt"/>
                <a:ea typeface="ヒラギノ角ゴ Pro W3" pitchFamily="-65" charset="-128"/>
                <a:cs typeface="+mn-cs"/>
              </a:defRPr>
            </a:lvl2pPr>
            <a:lvl3pPr marL="685783" indent="0" algn="ctr" rtl="0" eaLnBrk="1" fontAlgn="base" hangingPunct="1">
              <a:spcBef>
                <a:spcPct val="20000"/>
              </a:spcBef>
              <a:spcAft>
                <a:spcPct val="0"/>
              </a:spcAft>
              <a:buFont typeface="Arial" pitchFamily="-65" charset="0"/>
              <a:buNone/>
              <a:defRPr sz="1800" kern="1200">
                <a:solidFill>
                  <a:schemeClr val="tx1">
                    <a:tint val="75000"/>
                  </a:schemeClr>
                </a:solidFill>
                <a:latin typeface="+mn-lt"/>
                <a:ea typeface="ヒラギノ角ゴ Pro W3" pitchFamily="-65" charset="-128"/>
                <a:cs typeface="+mn-cs"/>
              </a:defRPr>
            </a:lvl3pPr>
            <a:lvl4pPr marL="1028675" indent="0" algn="ctr" rtl="0" eaLnBrk="1" fontAlgn="base" hangingPunct="1">
              <a:spcBef>
                <a:spcPct val="20000"/>
              </a:spcBef>
              <a:spcAft>
                <a:spcPct val="0"/>
              </a:spcAft>
              <a:buFont typeface="Arial" pitchFamily="-65" charset="0"/>
              <a:buNone/>
              <a:defRPr sz="1500" kern="1200">
                <a:solidFill>
                  <a:schemeClr val="tx1">
                    <a:tint val="75000"/>
                  </a:schemeClr>
                </a:solidFill>
                <a:latin typeface="+mn-lt"/>
                <a:ea typeface="ヒラギノ角ゴ Pro W3" pitchFamily="-65" charset="-128"/>
                <a:cs typeface="+mn-cs"/>
              </a:defRPr>
            </a:lvl4pPr>
            <a:lvl5pPr marL="1371566" indent="0" algn="ctr" rtl="0" eaLnBrk="1" fontAlgn="base" hangingPunct="1">
              <a:spcBef>
                <a:spcPct val="20000"/>
              </a:spcBef>
              <a:spcAft>
                <a:spcPct val="0"/>
              </a:spcAft>
              <a:buFont typeface="Arial" pitchFamily="-65" charset="0"/>
              <a:buNone/>
              <a:defRPr sz="1500" kern="1200">
                <a:solidFill>
                  <a:schemeClr val="tx1">
                    <a:tint val="75000"/>
                  </a:schemeClr>
                </a:solidFill>
                <a:latin typeface="+mn-lt"/>
                <a:ea typeface="ヒラギノ角ゴ Pro W3" pitchFamily="-65" charset="-128"/>
                <a:cs typeface="+mn-cs"/>
              </a:defRPr>
            </a:lvl5pPr>
            <a:lvl6pPr marL="1714457" indent="0" algn="ctr" defTabSz="685783"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057348" indent="0" algn="ctr" defTabSz="685783"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2400240" indent="0" algn="ctr" defTabSz="685783"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3132" indent="0" algn="ctr" defTabSz="685783"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pPr algn="l"/>
            <a:r>
              <a:rPr lang="en-US" sz="2800" dirty="0" smtClean="0"/>
              <a:t>Rui Miao		Rahul Potharaju</a:t>
            </a:r>
          </a:p>
          <a:p>
            <a:pPr algn="l"/>
            <a:r>
              <a:rPr lang="en-US" sz="2800" dirty="0" smtClean="0"/>
              <a:t>Minlan Yu		Navendu Jain</a:t>
            </a:r>
            <a:endParaRPr lang="en-US" sz="2800" dirty="0"/>
          </a:p>
        </p:txBody>
      </p:sp>
    </p:spTree>
    <p:extLst>
      <p:ext uri="{BB962C8B-B14F-4D97-AF65-F5344CB8AC3E}">
        <p14:creationId xmlns:p14="http://schemas.microsoft.com/office/powerpoint/2010/main" val="2266009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Categories and Detection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6914342"/>
              </p:ext>
            </p:extLst>
          </p:nvPr>
        </p:nvGraphicFramePr>
        <p:xfrm>
          <a:off x="2167105" y="1284623"/>
          <a:ext cx="6837195" cy="4274820"/>
        </p:xfrm>
        <a:graphic>
          <a:graphicData uri="http://schemas.openxmlformats.org/drawingml/2006/table">
            <a:tbl>
              <a:tblPr firstRow="1" bandRow="1">
                <a:tableStyleId>{5940675A-B579-460E-94D1-54222C63F5DA}</a:tableStyleId>
              </a:tblPr>
              <a:tblGrid>
                <a:gridCol w="1998495">
                  <a:extLst>
                    <a:ext uri="{9D8B030D-6E8A-4147-A177-3AD203B41FA5}">
                      <a16:colId xmlns="" xmlns:a16="http://schemas.microsoft.com/office/drawing/2014/main" val="20000"/>
                    </a:ext>
                  </a:extLst>
                </a:gridCol>
                <a:gridCol w="4838700">
                  <a:extLst>
                    <a:ext uri="{9D8B030D-6E8A-4147-A177-3AD203B41FA5}">
                      <a16:colId xmlns="" xmlns:a16="http://schemas.microsoft.com/office/drawing/2014/main" val="20001"/>
                    </a:ext>
                  </a:extLst>
                </a:gridCol>
              </a:tblGrid>
              <a:tr h="342900">
                <a:tc>
                  <a:txBody>
                    <a:bodyPr/>
                    <a:lstStyle/>
                    <a:p>
                      <a:r>
                        <a:rPr lang="en-US" sz="2400" dirty="0" smtClean="0">
                          <a:solidFill>
                            <a:srgbClr val="0000FF"/>
                          </a:solidFill>
                        </a:rPr>
                        <a:t>TCP SYN flood</a:t>
                      </a:r>
                      <a:endParaRPr lang="en-US" sz="2400" dirty="0">
                        <a:solidFill>
                          <a:srgbClr val="0000FF"/>
                        </a:solidFill>
                      </a:endParaRPr>
                    </a:p>
                  </a:txBody>
                  <a:tcPr marL="68580" marR="68580" marT="34290" marB="34290"/>
                </a:tc>
                <a:tc rowSpan="3">
                  <a:txBody>
                    <a:bodyPr/>
                    <a:lstStyle/>
                    <a:p>
                      <a:pPr algn="l"/>
                      <a:r>
                        <a:rPr lang="en-US" sz="2400" dirty="0" smtClean="0">
                          <a:solidFill>
                            <a:schemeClr val="accent6">
                              <a:lumMod val="75000"/>
                            </a:schemeClr>
                          </a:solidFill>
                          <a:effectLst/>
                        </a:rPr>
                        <a:t>Send many packets to a server</a:t>
                      </a:r>
                      <a:endParaRPr lang="en-US" sz="2400" dirty="0">
                        <a:solidFill>
                          <a:schemeClr val="accent6">
                            <a:lumMod val="75000"/>
                          </a:schemeClr>
                        </a:solidFill>
                      </a:endParaRPr>
                    </a:p>
                  </a:txBody>
                  <a:tcPr marL="68580" marR="68580" marT="34290" marB="34290" anchor="ctr"/>
                </a:tc>
                <a:extLst>
                  <a:ext uri="{0D108BD9-81ED-4DB2-BD59-A6C34878D82A}">
                    <a16:rowId xmlns="" xmlns:a16="http://schemas.microsoft.com/office/drawing/2014/main" val="10000"/>
                  </a:ext>
                </a:extLst>
              </a:tr>
              <a:tr h="342900">
                <a:tc>
                  <a:txBody>
                    <a:bodyPr/>
                    <a:lstStyle/>
                    <a:p>
                      <a:r>
                        <a:rPr lang="en-US" sz="2400" dirty="0" smtClean="0">
                          <a:solidFill>
                            <a:srgbClr val="0000FF"/>
                          </a:solidFill>
                        </a:rPr>
                        <a:t>UDP flood</a:t>
                      </a:r>
                      <a:endParaRPr lang="en-US" sz="2400" dirty="0">
                        <a:solidFill>
                          <a:srgbClr val="0000FF"/>
                        </a:solidFill>
                      </a:endParaRPr>
                    </a:p>
                  </a:txBody>
                  <a:tcPr marL="68580" marR="68580" marT="34290" marB="34290"/>
                </a:tc>
                <a:tc vMerge="1">
                  <a:txBody>
                    <a:bodyPr/>
                    <a:lstStyle/>
                    <a:p>
                      <a:endParaRPr lang="en-US" dirty="0"/>
                    </a:p>
                  </a:txBody>
                  <a:tcPr/>
                </a:tc>
                <a:extLst>
                  <a:ext uri="{0D108BD9-81ED-4DB2-BD59-A6C34878D82A}">
                    <a16:rowId xmlns="" xmlns:a16="http://schemas.microsoft.com/office/drawing/2014/main" val="10001"/>
                  </a:ext>
                </a:extLst>
              </a:tr>
              <a:tr h="342900">
                <a:tc>
                  <a:txBody>
                    <a:bodyPr/>
                    <a:lstStyle/>
                    <a:p>
                      <a:r>
                        <a:rPr lang="en-US" sz="2400" dirty="0" smtClean="0">
                          <a:solidFill>
                            <a:srgbClr val="0000FF"/>
                          </a:solidFill>
                        </a:rPr>
                        <a:t>ICMP flood</a:t>
                      </a:r>
                      <a:endParaRPr lang="en-US" sz="2400" dirty="0">
                        <a:solidFill>
                          <a:srgbClr val="0000FF"/>
                        </a:solidFill>
                      </a:endParaRPr>
                    </a:p>
                  </a:txBody>
                  <a:tcPr marL="68580" marR="68580" marT="34290" marB="34290"/>
                </a:tc>
                <a:tc vMerge="1">
                  <a:txBody>
                    <a:bodyPr/>
                    <a:lstStyle/>
                    <a:p>
                      <a:endParaRPr lang="en-US" dirty="0"/>
                    </a:p>
                  </a:txBody>
                  <a:tcPr/>
                </a:tc>
                <a:extLst>
                  <a:ext uri="{0D108BD9-81ED-4DB2-BD59-A6C34878D82A}">
                    <a16:rowId xmlns="" xmlns:a16="http://schemas.microsoft.com/office/drawing/2014/main" val="10002"/>
                  </a:ext>
                </a:extLst>
              </a:tr>
              <a:tr h="342900">
                <a:tc>
                  <a:txBody>
                    <a:bodyPr/>
                    <a:lstStyle/>
                    <a:p>
                      <a:r>
                        <a:rPr lang="en-US" sz="2400" dirty="0" smtClean="0">
                          <a:solidFill>
                            <a:srgbClr val="0000FF"/>
                          </a:solidFill>
                        </a:rPr>
                        <a:t>DNS reflection</a:t>
                      </a:r>
                      <a:endParaRPr lang="en-US" sz="2400" dirty="0">
                        <a:solidFill>
                          <a:srgbClr val="0000FF"/>
                        </a:solidFill>
                      </a:endParaRPr>
                    </a:p>
                  </a:txBody>
                  <a:tcPr marL="68580" marR="68580" marT="34290" marB="34290"/>
                </a:tc>
                <a:tc>
                  <a:txBody>
                    <a:bodyPr/>
                    <a:lstStyle/>
                    <a:p>
                      <a:r>
                        <a:rPr lang="en-US" sz="2400" dirty="0" smtClean="0">
                          <a:solidFill>
                            <a:schemeClr val="accent6">
                              <a:lumMod val="75000"/>
                            </a:schemeClr>
                          </a:solidFill>
                          <a:effectLst/>
                        </a:rPr>
                        <a:t>DNS responses by spoofed requests</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3"/>
                  </a:ext>
                </a:extLst>
              </a:tr>
              <a:tr h="342900">
                <a:tc>
                  <a:txBody>
                    <a:bodyPr/>
                    <a:lstStyle/>
                    <a:p>
                      <a:r>
                        <a:rPr lang="en-US" sz="2400" dirty="0" smtClean="0">
                          <a:solidFill>
                            <a:srgbClr val="0000FF"/>
                          </a:solidFill>
                        </a:rPr>
                        <a:t>Spam</a:t>
                      </a:r>
                      <a:endParaRPr lang="en-US" sz="2400" dirty="0">
                        <a:solidFill>
                          <a:srgbClr val="0000FF"/>
                        </a:solidFill>
                      </a:endParaRPr>
                    </a:p>
                  </a:txBody>
                  <a:tcPr marL="68580" marR="68580" marT="34290" marB="34290"/>
                </a:tc>
                <a:tc>
                  <a:txBody>
                    <a:bodyPr/>
                    <a:lstStyle/>
                    <a:p>
                      <a:r>
                        <a:rPr lang="en-US" sz="2400" dirty="0" smtClean="0">
                          <a:solidFill>
                            <a:schemeClr val="accent6">
                              <a:lumMod val="75000"/>
                            </a:schemeClr>
                          </a:solidFill>
                          <a:effectLst/>
                        </a:rPr>
                        <a:t>Launch email spam to SMTP servers</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4"/>
                  </a:ext>
                </a:extLst>
              </a:tr>
              <a:tr h="342900">
                <a:tc>
                  <a:txBody>
                    <a:bodyPr/>
                    <a:lstStyle/>
                    <a:p>
                      <a:r>
                        <a:rPr lang="en-US" sz="2400" dirty="0" smtClean="0">
                          <a:solidFill>
                            <a:srgbClr val="0000FF"/>
                          </a:solidFill>
                        </a:rPr>
                        <a:t>Brute-force</a:t>
                      </a:r>
                      <a:endParaRPr lang="en-US" sz="2400" dirty="0">
                        <a:solidFill>
                          <a:srgbClr val="0000FF"/>
                        </a:solidFill>
                      </a:endParaRPr>
                    </a:p>
                  </a:txBody>
                  <a:tcPr marL="68580" marR="68580" marT="34290" marB="34290"/>
                </a:tc>
                <a:tc>
                  <a:txBody>
                    <a:bodyPr/>
                    <a:lstStyle/>
                    <a:p>
                      <a:r>
                        <a:rPr lang="en-US" sz="2400" dirty="0" smtClean="0">
                          <a:solidFill>
                            <a:schemeClr val="accent6">
                              <a:lumMod val="75000"/>
                            </a:schemeClr>
                          </a:solidFill>
                          <a:effectLst/>
                        </a:rPr>
                        <a:t>Scan passwords or admin control</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5"/>
                  </a:ext>
                </a:extLst>
              </a:tr>
              <a:tr h="342900">
                <a:tc>
                  <a:txBody>
                    <a:bodyPr/>
                    <a:lstStyle/>
                    <a:p>
                      <a:r>
                        <a:rPr lang="en-US" sz="2400" dirty="0" smtClean="0">
                          <a:solidFill>
                            <a:srgbClr val="0000FF"/>
                          </a:solidFill>
                        </a:rPr>
                        <a:t>SQL injection</a:t>
                      </a:r>
                      <a:endParaRPr lang="en-US" sz="2400" dirty="0">
                        <a:solidFill>
                          <a:srgbClr val="0000FF"/>
                        </a:solidFill>
                      </a:endParaRPr>
                    </a:p>
                  </a:txBody>
                  <a:tcPr marL="68580" marR="68580" marT="34290" marB="34290"/>
                </a:tc>
                <a:tc>
                  <a:txBody>
                    <a:bodyPr/>
                    <a:lstStyle/>
                    <a:p>
                      <a:r>
                        <a:rPr lang="en-US" sz="2400" dirty="0" smtClean="0">
                          <a:solidFill>
                            <a:schemeClr val="accent6">
                              <a:lumMod val="75000"/>
                            </a:schemeClr>
                          </a:solidFill>
                          <a:effectLst/>
                        </a:rPr>
                        <a:t>Send queries to exploit vulnerabilities</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6"/>
                  </a:ext>
                </a:extLst>
              </a:tr>
              <a:tr h="342900">
                <a:tc>
                  <a:txBody>
                    <a:bodyPr/>
                    <a:lstStyle/>
                    <a:p>
                      <a:r>
                        <a:rPr lang="en-US" sz="2400" dirty="0" smtClean="0">
                          <a:solidFill>
                            <a:srgbClr val="0000FF"/>
                          </a:solidFill>
                        </a:rPr>
                        <a:t>Port scan</a:t>
                      </a:r>
                      <a:endParaRPr lang="en-US" sz="2400" dirty="0">
                        <a:solidFill>
                          <a:srgbClr val="0000FF"/>
                        </a:solidFill>
                      </a:endParaRPr>
                    </a:p>
                  </a:txBody>
                  <a:tcPr marL="68580" marR="68580" marT="34290" marB="34290"/>
                </a:tc>
                <a:tc>
                  <a:txBody>
                    <a:bodyPr/>
                    <a:lstStyle/>
                    <a:p>
                      <a:r>
                        <a:rPr lang="en-US" sz="2400" dirty="0" smtClean="0">
                          <a:solidFill>
                            <a:schemeClr val="accent6">
                              <a:lumMod val="75000"/>
                            </a:schemeClr>
                          </a:solidFill>
                          <a:effectLst/>
                        </a:rPr>
                        <a:t>Scan for open ports</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7"/>
                  </a:ext>
                </a:extLst>
              </a:tr>
              <a:tr h="617220">
                <a:tc>
                  <a:txBody>
                    <a:bodyPr/>
                    <a:lstStyle/>
                    <a:p>
                      <a:r>
                        <a:rPr lang="en-US" sz="2400" dirty="0" smtClean="0">
                          <a:solidFill>
                            <a:srgbClr val="0000FF"/>
                          </a:solidFill>
                        </a:rPr>
                        <a:t>Malicious web</a:t>
                      </a:r>
                    </a:p>
                    <a:p>
                      <a:r>
                        <a:rPr lang="en-US" sz="2400" dirty="0" smtClean="0">
                          <a:solidFill>
                            <a:srgbClr val="0000FF"/>
                          </a:solidFill>
                        </a:rPr>
                        <a:t>(TDS)</a:t>
                      </a:r>
                      <a:endParaRPr lang="en-US" sz="2400" dirty="0">
                        <a:solidFill>
                          <a:srgbClr val="0000FF"/>
                        </a:solidFill>
                      </a:endParaRPr>
                    </a:p>
                  </a:txBody>
                  <a:tcPr marL="68580" marR="68580" marT="34290" marB="34290"/>
                </a:tc>
                <a:tc>
                  <a:txBody>
                    <a:bodyPr/>
                    <a:lstStyle/>
                    <a:p>
                      <a:r>
                        <a:rPr lang="en-US" sz="2400" dirty="0" smtClean="0">
                          <a:solidFill>
                            <a:schemeClr val="accent6">
                              <a:lumMod val="75000"/>
                            </a:schemeClr>
                          </a:solidFill>
                          <a:effectLst/>
                        </a:rPr>
                        <a:t>Communicate with malicious webs</a:t>
                      </a:r>
                      <a:endParaRPr lang="en-US" sz="2400" dirty="0">
                        <a:solidFill>
                          <a:schemeClr val="accent6">
                            <a:lumMod val="75000"/>
                          </a:schemeClr>
                        </a:solidFill>
                      </a:endParaRPr>
                    </a:p>
                  </a:txBody>
                  <a:tcPr marL="68580" marR="68580" marT="34290" marB="34290" anchor="ctr"/>
                </a:tc>
                <a:extLst>
                  <a:ext uri="{0D108BD9-81ED-4DB2-BD59-A6C34878D82A}">
                    <a16:rowId xmlns="" xmlns:a16="http://schemas.microsoft.com/office/drawing/2014/main" val="10008"/>
                  </a:ext>
                </a:extLst>
              </a:tr>
            </a:tbl>
          </a:graphicData>
        </a:graphic>
      </p:graphicFrame>
      <p:sp>
        <p:nvSpPr>
          <p:cNvPr id="9" name="TextBox 8"/>
          <p:cNvSpPr txBox="1"/>
          <p:nvPr/>
        </p:nvSpPr>
        <p:spPr>
          <a:xfrm>
            <a:off x="3045022" y="4366260"/>
            <a:ext cx="2199473" cy="461665"/>
          </a:xfrm>
          <a:prstGeom prst="rect">
            <a:avLst/>
          </a:prstGeom>
          <a:noFill/>
        </p:spPr>
        <p:txBody>
          <a:bodyPr wrap="square" rtlCol="0">
            <a:spAutoFit/>
          </a:bodyPr>
          <a:lstStyle/>
          <a:p>
            <a:endParaRPr lang="en-US" sz="2400" dirty="0">
              <a:solidFill>
                <a:srgbClr val="FF0000"/>
              </a:solidFill>
            </a:endParaRPr>
          </a:p>
        </p:txBody>
      </p:sp>
      <p:sp>
        <p:nvSpPr>
          <p:cNvPr id="10" name="TextBox 9"/>
          <p:cNvSpPr txBox="1"/>
          <p:nvPr/>
        </p:nvSpPr>
        <p:spPr>
          <a:xfrm>
            <a:off x="-1480397" y="5477179"/>
            <a:ext cx="184731" cy="461665"/>
          </a:xfrm>
          <a:prstGeom prst="rect">
            <a:avLst/>
          </a:prstGeom>
          <a:noFill/>
        </p:spPr>
        <p:txBody>
          <a:bodyPr wrap="none" rtlCol="0">
            <a:spAutoFit/>
          </a:bodyPr>
          <a:lstStyle/>
          <a:p>
            <a:endParaRPr lang="en-US" sz="2400" dirty="0">
              <a:solidFill>
                <a:srgbClr val="FF0000"/>
              </a:solidFill>
            </a:endParaRPr>
          </a:p>
        </p:txBody>
      </p:sp>
      <p:sp>
        <p:nvSpPr>
          <p:cNvPr id="3" name="Slide Number Placeholder 2"/>
          <p:cNvSpPr>
            <a:spLocks noGrp="1"/>
          </p:cNvSpPr>
          <p:nvPr>
            <p:ph type="sldNum" sz="quarter" idx="12"/>
          </p:nvPr>
        </p:nvSpPr>
        <p:spPr/>
        <p:txBody>
          <a:bodyPr/>
          <a:lstStyle/>
          <a:p>
            <a:fld id="{9145F68D-DD96-4DF3-9182-1AD5A3CF9EE9}" type="slidenum">
              <a:rPr lang="en-US" smtClean="0"/>
              <a:t>10</a:t>
            </a:fld>
            <a:endParaRPr lang="en-US"/>
          </a:p>
        </p:txBody>
      </p:sp>
    </p:spTree>
    <p:extLst>
      <p:ext uri="{BB962C8B-B14F-4D97-AF65-F5344CB8AC3E}">
        <p14:creationId xmlns:p14="http://schemas.microsoft.com/office/powerpoint/2010/main" val="459823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0316" y="1335506"/>
            <a:ext cx="2093495" cy="1631216"/>
          </a:xfrm>
          <a:prstGeom prst="rect">
            <a:avLst/>
          </a:prstGeom>
          <a:solidFill>
            <a:srgbClr val="99FFCC"/>
          </a:solidFill>
        </p:spPr>
        <p:txBody>
          <a:bodyPr wrap="square" rtlCol="0">
            <a:spAutoFit/>
          </a:bodyPr>
          <a:lstStyle/>
          <a:p>
            <a:r>
              <a:rPr lang="en-US" sz="2000" b="1" dirty="0" smtClean="0"/>
              <a:t>volume-based: </a:t>
            </a:r>
            <a:r>
              <a:rPr lang="en-US" sz="2000" dirty="0" smtClean="0"/>
              <a:t>packets/second with sequential change-point detection</a:t>
            </a:r>
            <a:endParaRPr lang="en-US" sz="2000" dirty="0"/>
          </a:p>
        </p:txBody>
      </p:sp>
      <p:sp>
        <p:nvSpPr>
          <p:cNvPr id="2" name="Title 1"/>
          <p:cNvSpPr>
            <a:spLocks noGrp="1"/>
          </p:cNvSpPr>
          <p:nvPr>
            <p:ph type="title"/>
          </p:nvPr>
        </p:nvSpPr>
        <p:spPr/>
        <p:txBody>
          <a:bodyPr/>
          <a:lstStyle/>
          <a:p>
            <a:r>
              <a:rPr lang="en-US" dirty="0" smtClean="0"/>
              <a:t>Attack </a:t>
            </a:r>
            <a:r>
              <a:rPr lang="en-US" dirty="0"/>
              <a:t>Categories and Detection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6107031"/>
              </p:ext>
            </p:extLst>
          </p:nvPr>
        </p:nvGraphicFramePr>
        <p:xfrm>
          <a:off x="2167105" y="1284623"/>
          <a:ext cx="6837195" cy="4274820"/>
        </p:xfrm>
        <a:graphic>
          <a:graphicData uri="http://schemas.openxmlformats.org/drawingml/2006/table">
            <a:tbl>
              <a:tblPr firstRow="1" bandRow="1">
                <a:tableStyleId>{5940675A-B579-460E-94D1-54222C63F5DA}</a:tableStyleId>
              </a:tblPr>
              <a:tblGrid>
                <a:gridCol w="1998495">
                  <a:extLst>
                    <a:ext uri="{9D8B030D-6E8A-4147-A177-3AD203B41FA5}">
                      <a16:colId xmlns="" xmlns:a16="http://schemas.microsoft.com/office/drawing/2014/main" val="20000"/>
                    </a:ext>
                  </a:extLst>
                </a:gridCol>
                <a:gridCol w="4838700">
                  <a:extLst>
                    <a:ext uri="{9D8B030D-6E8A-4147-A177-3AD203B41FA5}">
                      <a16:colId xmlns="" xmlns:a16="http://schemas.microsoft.com/office/drawing/2014/main" val="20001"/>
                    </a:ext>
                  </a:extLst>
                </a:gridCol>
              </a:tblGrid>
              <a:tr h="342900">
                <a:tc>
                  <a:txBody>
                    <a:bodyPr/>
                    <a:lstStyle/>
                    <a:p>
                      <a:r>
                        <a:rPr lang="en-US" sz="2400" dirty="0" smtClean="0">
                          <a:solidFill>
                            <a:srgbClr val="0000FF"/>
                          </a:solidFill>
                        </a:rPr>
                        <a:t>TCP SYN flood</a:t>
                      </a:r>
                      <a:endParaRPr lang="en-US" sz="2400" dirty="0">
                        <a:solidFill>
                          <a:srgbClr val="0000FF"/>
                        </a:solidFill>
                      </a:endParaRPr>
                    </a:p>
                  </a:txBody>
                  <a:tcPr marL="68580" marR="68580" marT="34290" marB="34290">
                    <a:solidFill>
                      <a:srgbClr val="99FFCC"/>
                    </a:solidFill>
                  </a:tcPr>
                </a:tc>
                <a:tc rowSpan="3">
                  <a:txBody>
                    <a:bodyPr/>
                    <a:lstStyle/>
                    <a:p>
                      <a:pPr algn="l"/>
                      <a:r>
                        <a:rPr lang="en-US" sz="2400" dirty="0" smtClean="0">
                          <a:solidFill>
                            <a:schemeClr val="accent6">
                              <a:lumMod val="75000"/>
                            </a:schemeClr>
                          </a:solidFill>
                          <a:effectLst/>
                        </a:rPr>
                        <a:t>Send many packets to a server</a:t>
                      </a:r>
                      <a:endParaRPr lang="en-US" sz="2400" dirty="0">
                        <a:solidFill>
                          <a:schemeClr val="accent6">
                            <a:lumMod val="75000"/>
                          </a:schemeClr>
                        </a:solidFill>
                      </a:endParaRPr>
                    </a:p>
                  </a:txBody>
                  <a:tcPr marL="68580" marR="68580" marT="34290" marB="34290" anchor="ctr"/>
                </a:tc>
                <a:extLst>
                  <a:ext uri="{0D108BD9-81ED-4DB2-BD59-A6C34878D82A}">
                    <a16:rowId xmlns="" xmlns:a16="http://schemas.microsoft.com/office/drawing/2014/main" val="10000"/>
                  </a:ext>
                </a:extLst>
              </a:tr>
              <a:tr h="342900">
                <a:tc>
                  <a:txBody>
                    <a:bodyPr/>
                    <a:lstStyle/>
                    <a:p>
                      <a:r>
                        <a:rPr lang="en-US" sz="2400" dirty="0" smtClean="0">
                          <a:solidFill>
                            <a:srgbClr val="0000FF"/>
                          </a:solidFill>
                        </a:rPr>
                        <a:t>UDP flood</a:t>
                      </a:r>
                      <a:endParaRPr lang="en-US" sz="2400" dirty="0">
                        <a:solidFill>
                          <a:srgbClr val="0000FF"/>
                        </a:solidFill>
                      </a:endParaRPr>
                    </a:p>
                  </a:txBody>
                  <a:tcPr marL="68580" marR="68580" marT="34290" marB="34290">
                    <a:solidFill>
                      <a:srgbClr val="99FFCC"/>
                    </a:solidFill>
                  </a:tcPr>
                </a:tc>
                <a:tc vMerge="1">
                  <a:txBody>
                    <a:bodyPr/>
                    <a:lstStyle/>
                    <a:p>
                      <a:endParaRPr lang="en-US" dirty="0"/>
                    </a:p>
                  </a:txBody>
                  <a:tcPr/>
                </a:tc>
                <a:extLst>
                  <a:ext uri="{0D108BD9-81ED-4DB2-BD59-A6C34878D82A}">
                    <a16:rowId xmlns="" xmlns:a16="http://schemas.microsoft.com/office/drawing/2014/main" val="10001"/>
                  </a:ext>
                </a:extLst>
              </a:tr>
              <a:tr h="342900">
                <a:tc>
                  <a:txBody>
                    <a:bodyPr/>
                    <a:lstStyle/>
                    <a:p>
                      <a:r>
                        <a:rPr lang="en-US" sz="2400" dirty="0" smtClean="0">
                          <a:solidFill>
                            <a:srgbClr val="0000FF"/>
                          </a:solidFill>
                        </a:rPr>
                        <a:t>ICMP flood</a:t>
                      </a:r>
                      <a:endParaRPr lang="en-US" sz="2400" dirty="0">
                        <a:solidFill>
                          <a:srgbClr val="0000FF"/>
                        </a:solidFill>
                      </a:endParaRPr>
                    </a:p>
                  </a:txBody>
                  <a:tcPr marL="68580" marR="68580" marT="34290" marB="34290">
                    <a:solidFill>
                      <a:srgbClr val="99FFCC"/>
                    </a:solidFill>
                  </a:tcPr>
                </a:tc>
                <a:tc vMerge="1">
                  <a:txBody>
                    <a:bodyPr/>
                    <a:lstStyle/>
                    <a:p>
                      <a:endParaRPr lang="en-US" dirty="0"/>
                    </a:p>
                  </a:txBody>
                  <a:tcPr/>
                </a:tc>
                <a:extLst>
                  <a:ext uri="{0D108BD9-81ED-4DB2-BD59-A6C34878D82A}">
                    <a16:rowId xmlns="" xmlns:a16="http://schemas.microsoft.com/office/drawing/2014/main" val="10002"/>
                  </a:ext>
                </a:extLst>
              </a:tr>
              <a:tr h="342900">
                <a:tc>
                  <a:txBody>
                    <a:bodyPr/>
                    <a:lstStyle/>
                    <a:p>
                      <a:r>
                        <a:rPr lang="en-US" sz="2400" dirty="0" smtClean="0">
                          <a:solidFill>
                            <a:srgbClr val="0000FF"/>
                          </a:solidFill>
                        </a:rPr>
                        <a:t>DNS reflection</a:t>
                      </a:r>
                      <a:endParaRPr lang="en-US" sz="2400" dirty="0">
                        <a:solidFill>
                          <a:srgbClr val="0000FF"/>
                        </a:solidFill>
                      </a:endParaRPr>
                    </a:p>
                  </a:txBody>
                  <a:tcPr marL="68580" marR="68580" marT="34290" marB="34290">
                    <a:solidFill>
                      <a:srgbClr val="99FFCC"/>
                    </a:solidFill>
                  </a:tcPr>
                </a:tc>
                <a:tc>
                  <a:txBody>
                    <a:bodyPr/>
                    <a:lstStyle/>
                    <a:p>
                      <a:r>
                        <a:rPr lang="en-US" sz="2400" dirty="0" smtClean="0">
                          <a:solidFill>
                            <a:schemeClr val="accent6">
                              <a:lumMod val="75000"/>
                            </a:schemeClr>
                          </a:solidFill>
                          <a:effectLst/>
                        </a:rPr>
                        <a:t>DNS responses by spoofed requests</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3"/>
                  </a:ext>
                </a:extLst>
              </a:tr>
              <a:tr h="342900">
                <a:tc>
                  <a:txBody>
                    <a:bodyPr/>
                    <a:lstStyle/>
                    <a:p>
                      <a:r>
                        <a:rPr lang="en-US" sz="2400" dirty="0" smtClean="0">
                          <a:solidFill>
                            <a:srgbClr val="0000FF"/>
                          </a:solidFill>
                        </a:rPr>
                        <a:t>Spam</a:t>
                      </a:r>
                      <a:endParaRPr lang="en-US" sz="2400" dirty="0">
                        <a:solidFill>
                          <a:srgbClr val="0000FF"/>
                        </a:solidFill>
                      </a:endParaRPr>
                    </a:p>
                  </a:txBody>
                  <a:tcPr marL="68580" marR="68580" marT="34290" marB="34290"/>
                </a:tc>
                <a:tc>
                  <a:txBody>
                    <a:bodyPr/>
                    <a:lstStyle/>
                    <a:p>
                      <a:r>
                        <a:rPr lang="en-US" sz="2400" dirty="0" smtClean="0">
                          <a:solidFill>
                            <a:schemeClr val="accent6">
                              <a:lumMod val="75000"/>
                            </a:schemeClr>
                          </a:solidFill>
                          <a:effectLst/>
                        </a:rPr>
                        <a:t>Launch email spam to SMTP servers</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4"/>
                  </a:ext>
                </a:extLst>
              </a:tr>
              <a:tr h="342900">
                <a:tc>
                  <a:txBody>
                    <a:bodyPr/>
                    <a:lstStyle/>
                    <a:p>
                      <a:r>
                        <a:rPr lang="en-US" sz="2400" dirty="0" smtClean="0">
                          <a:solidFill>
                            <a:srgbClr val="0000FF"/>
                          </a:solidFill>
                        </a:rPr>
                        <a:t>Brute-force</a:t>
                      </a:r>
                      <a:endParaRPr lang="en-US" sz="2400" dirty="0">
                        <a:solidFill>
                          <a:srgbClr val="0000FF"/>
                        </a:solidFill>
                      </a:endParaRPr>
                    </a:p>
                  </a:txBody>
                  <a:tcPr marL="68580" marR="68580" marT="34290" marB="34290"/>
                </a:tc>
                <a:tc>
                  <a:txBody>
                    <a:bodyPr/>
                    <a:lstStyle/>
                    <a:p>
                      <a:r>
                        <a:rPr lang="en-US" sz="2400" dirty="0" smtClean="0">
                          <a:solidFill>
                            <a:schemeClr val="accent6">
                              <a:lumMod val="75000"/>
                            </a:schemeClr>
                          </a:solidFill>
                          <a:effectLst/>
                        </a:rPr>
                        <a:t>Scan passwords or admin control</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5"/>
                  </a:ext>
                </a:extLst>
              </a:tr>
              <a:tr h="342900">
                <a:tc>
                  <a:txBody>
                    <a:bodyPr/>
                    <a:lstStyle/>
                    <a:p>
                      <a:r>
                        <a:rPr lang="en-US" sz="2400" dirty="0" smtClean="0">
                          <a:solidFill>
                            <a:srgbClr val="0000FF"/>
                          </a:solidFill>
                        </a:rPr>
                        <a:t>SQL injection</a:t>
                      </a:r>
                      <a:endParaRPr lang="en-US" sz="2400" dirty="0">
                        <a:solidFill>
                          <a:srgbClr val="0000FF"/>
                        </a:solidFill>
                      </a:endParaRPr>
                    </a:p>
                  </a:txBody>
                  <a:tcPr marL="68580" marR="68580" marT="34290" marB="34290"/>
                </a:tc>
                <a:tc>
                  <a:txBody>
                    <a:bodyPr/>
                    <a:lstStyle/>
                    <a:p>
                      <a:r>
                        <a:rPr lang="en-US" sz="2400" dirty="0" smtClean="0">
                          <a:solidFill>
                            <a:schemeClr val="accent6">
                              <a:lumMod val="75000"/>
                            </a:schemeClr>
                          </a:solidFill>
                          <a:effectLst/>
                        </a:rPr>
                        <a:t>Send queries to exploit vulnerabilities</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6"/>
                  </a:ext>
                </a:extLst>
              </a:tr>
              <a:tr h="342900">
                <a:tc>
                  <a:txBody>
                    <a:bodyPr/>
                    <a:lstStyle/>
                    <a:p>
                      <a:r>
                        <a:rPr lang="en-US" sz="2400" dirty="0" smtClean="0">
                          <a:solidFill>
                            <a:srgbClr val="0000FF"/>
                          </a:solidFill>
                        </a:rPr>
                        <a:t>Port scan</a:t>
                      </a:r>
                      <a:endParaRPr lang="en-US" sz="2400" dirty="0">
                        <a:solidFill>
                          <a:srgbClr val="0000FF"/>
                        </a:solidFill>
                      </a:endParaRPr>
                    </a:p>
                  </a:txBody>
                  <a:tcPr marL="68580" marR="68580" marT="34290" marB="34290"/>
                </a:tc>
                <a:tc>
                  <a:txBody>
                    <a:bodyPr/>
                    <a:lstStyle/>
                    <a:p>
                      <a:r>
                        <a:rPr lang="en-US" sz="2400" dirty="0" smtClean="0">
                          <a:solidFill>
                            <a:schemeClr val="accent6">
                              <a:lumMod val="75000"/>
                            </a:schemeClr>
                          </a:solidFill>
                          <a:effectLst/>
                        </a:rPr>
                        <a:t>Scan for open ports</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7"/>
                  </a:ext>
                </a:extLst>
              </a:tr>
              <a:tr h="617220">
                <a:tc>
                  <a:txBody>
                    <a:bodyPr/>
                    <a:lstStyle/>
                    <a:p>
                      <a:r>
                        <a:rPr lang="en-US" sz="2400" dirty="0" smtClean="0">
                          <a:solidFill>
                            <a:srgbClr val="0000FF"/>
                          </a:solidFill>
                        </a:rPr>
                        <a:t>Malicious web</a:t>
                      </a:r>
                    </a:p>
                    <a:p>
                      <a:r>
                        <a:rPr lang="en-US" sz="2400" dirty="0" smtClean="0">
                          <a:solidFill>
                            <a:srgbClr val="0000FF"/>
                          </a:solidFill>
                        </a:rPr>
                        <a:t>(TDS)</a:t>
                      </a:r>
                      <a:endParaRPr lang="en-US" sz="2400" dirty="0">
                        <a:solidFill>
                          <a:srgbClr val="0000FF"/>
                        </a:solidFill>
                      </a:endParaRPr>
                    </a:p>
                  </a:txBody>
                  <a:tcPr marL="68580" marR="68580" marT="34290" marB="34290"/>
                </a:tc>
                <a:tc>
                  <a:txBody>
                    <a:bodyPr/>
                    <a:lstStyle/>
                    <a:p>
                      <a:r>
                        <a:rPr lang="en-US" sz="2400" dirty="0" smtClean="0">
                          <a:solidFill>
                            <a:schemeClr val="accent6">
                              <a:lumMod val="75000"/>
                            </a:schemeClr>
                          </a:solidFill>
                          <a:effectLst/>
                        </a:rPr>
                        <a:t>Communicate with malicious webs</a:t>
                      </a:r>
                      <a:endParaRPr lang="en-US" sz="2400" dirty="0">
                        <a:solidFill>
                          <a:schemeClr val="accent6">
                            <a:lumMod val="75000"/>
                          </a:schemeClr>
                        </a:solidFill>
                      </a:endParaRPr>
                    </a:p>
                  </a:txBody>
                  <a:tcPr marL="68580" marR="68580" marT="34290" marB="34290" anchor="ctr"/>
                </a:tc>
                <a:extLst>
                  <a:ext uri="{0D108BD9-81ED-4DB2-BD59-A6C34878D82A}">
                    <a16:rowId xmlns="" xmlns:a16="http://schemas.microsoft.com/office/drawing/2014/main" val="10008"/>
                  </a:ext>
                </a:extLst>
              </a:tr>
            </a:tbl>
          </a:graphicData>
        </a:graphic>
      </p:graphicFrame>
      <p:sp>
        <p:nvSpPr>
          <p:cNvPr id="9" name="TextBox 8"/>
          <p:cNvSpPr txBox="1"/>
          <p:nvPr/>
        </p:nvSpPr>
        <p:spPr>
          <a:xfrm>
            <a:off x="3045022" y="4366260"/>
            <a:ext cx="2199473" cy="461665"/>
          </a:xfrm>
          <a:prstGeom prst="rect">
            <a:avLst/>
          </a:prstGeom>
          <a:noFill/>
        </p:spPr>
        <p:txBody>
          <a:bodyPr wrap="square" rtlCol="0">
            <a:spAutoFit/>
          </a:bodyPr>
          <a:lstStyle/>
          <a:p>
            <a:endParaRPr lang="en-US" sz="2400" dirty="0">
              <a:solidFill>
                <a:srgbClr val="FF0000"/>
              </a:solidFill>
            </a:endParaRPr>
          </a:p>
        </p:txBody>
      </p:sp>
      <p:sp>
        <p:nvSpPr>
          <p:cNvPr id="10" name="TextBox 9"/>
          <p:cNvSpPr txBox="1"/>
          <p:nvPr/>
        </p:nvSpPr>
        <p:spPr>
          <a:xfrm>
            <a:off x="-1480397" y="5477179"/>
            <a:ext cx="184731" cy="461665"/>
          </a:xfrm>
          <a:prstGeom prst="rect">
            <a:avLst/>
          </a:prstGeom>
          <a:noFill/>
        </p:spPr>
        <p:txBody>
          <a:bodyPr wrap="none" rtlCol="0">
            <a:spAutoFit/>
          </a:bodyPr>
          <a:lstStyle/>
          <a:p>
            <a:endParaRPr lang="en-US" sz="2400" dirty="0">
              <a:solidFill>
                <a:srgbClr val="FF0000"/>
              </a:solidFill>
            </a:endParaRPr>
          </a:p>
        </p:txBody>
      </p:sp>
      <p:sp>
        <p:nvSpPr>
          <p:cNvPr id="3" name="Slide Number Placeholder 2"/>
          <p:cNvSpPr>
            <a:spLocks noGrp="1"/>
          </p:cNvSpPr>
          <p:nvPr>
            <p:ph type="sldNum" sz="quarter" idx="12"/>
          </p:nvPr>
        </p:nvSpPr>
        <p:spPr/>
        <p:txBody>
          <a:bodyPr/>
          <a:lstStyle/>
          <a:p>
            <a:fld id="{9145F68D-DD96-4DF3-9182-1AD5A3CF9EE9}" type="slidenum">
              <a:rPr lang="en-US" smtClean="0"/>
              <a:t>11</a:t>
            </a:fld>
            <a:endParaRPr lang="en-US"/>
          </a:p>
        </p:txBody>
      </p:sp>
    </p:spTree>
    <p:extLst>
      <p:ext uri="{BB962C8B-B14F-4D97-AF65-F5344CB8AC3E}">
        <p14:creationId xmlns:p14="http://schemas.microsoft.com/office/powerpoint/2010/main" val="2539650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0316" y="1335506"/>
            <a:ext cx="2093495" cy="1631216"/>
          </a:xfrm>
          <a:prstGeom prst="rect">
            <a:avLst/>
          </a:prstGeom>
          <a:solidFill>
            <a:srgbClr val="99FFCC"/>
          </a:solidFill>
        </p:spPr>
        <p:txBody>
          <a:bodyPr wrap="square" rtlCol="0">
            <a:spAutoFit/>
          </a:bodyPr>
          <a:lstStyle/>
          <a:p>
            <a:r>
              <a:rPr lang="en-US" sz="2000" b="1" dirty="0" smtClean="0"/>
              <a:t>volume-based: </a:t>
            </a:r>
            <a:r>
              <a:rPr lang="en-US" sz="2000" dirty="0" smtClean="0"/>
              <a:t>packets/second with sequential change-point detection</a:t>
            </a:r>
            <a:endParaRPr lang="en-US" sz="2000" dirty="0"/>
          </a:p>
        </p:txBody>
      </p:sp>
      <p:sp>
        <p:nvSpPr>
          <p:cNvPr id="8" name="TextBox 7"/>
          <p:cNvSpPr txBox="1"/>
          <p:nvPr/>
        </p:nvSpPr>
        <p:spPr>
          <a:xfrm>
            <a:off x="120316" y="2991838"/>
            <a:ext cx="2093495" cy="1323439"/>
          </a:xfrm>
          <a:prstGeom prst="rect">
            <a:avLst/>
          </a:prstGeom>
          <a:solidFill>
            <a:srgbClr val="CCFF99"/>
          </a:solidFill>
        </p:spPr>
        <p:txBody>
          <a:bodyPr wrap="square" rtlCol="0">
            <a:spAutoFit/>
          </a:bodyPr>
          <a:lstStyle/>
          <a:p>
            <a:r>
              <a:rPr lang="en-US" sz="2000" b="1" dirty="0" smtClean="0"/>
              <a:t>spread:</a:t>
            </a:r>
          </a:p>
          <a:p>
            <a:r>
              <a:rPr lang="en-US" sz="2000" dirty="0" smtClean="0"/>
              <a:t>abnormal fan-in or fan-out (# conns or hosts)</a:t>
            </a:r>
            <a:endParaRPr lang="en-US" sz="2000" dirty="0"/>
          </a:p>
        </p:txBody>
      </p:sp>
      <p:sp>
        <p:nvSpPr>
          <p:cNvPr id="2" name="Title 1"/>
          <p:cNvSpPr>
            <a:spLocks noGrp="1"/>
          </p:cNvSpPr>
          <p:nvPr>
            <p:ph type="title"/>
          </p:nvPr>
        </p:nvSpPr>
        <p:spPr/>
        <p:txBody>
          <a:bodyPr/>
          <a:lstStyle/>
          <a:p>
            <a:r>
              <a:rPr lang="en-US" dirty="0" smtClean="0"/>
              <a:t>Attack </a:t>
            </a:r>
            <a:r>
              <a:rPr lang="en-US" dirty="0"/>
              <a:t>Categories and Detection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4194909"/>
              </p:ext>
            </p:extLst>
          </p:nvPr>
        </p:nvGraphicFramePr>
        <p:xfrm>
          <a:off x="2167105" y="1284623"/>
          <a:ext cx="6837195" cy="4274820"/>
        </p:xfrm>
        <a:graphic>
          <a:graphicData uri="http://schemas.openxmlformats.org/drawingml/2006/table">
            <a:tbl>
              <a:tblPr firstRow="1" bandRow="1">
                <a:tableStyleId>{5940675A-B579-460E-94D1-54222C63F5DA}</a:tableStyleId>
              </a:tblPr>
              <a:tblGrid>
                <a:gridCol w="1998495">
                  <a:extLst>
                    <a:ext uri="{9D8B030D-6E8A-4147-A177-3AD203B41FA5}">
                      <a16:colId xmlns="" xmlns:a16="http://schemas.microsoft.com/office/drawing/2014/main" val="20000"/>
                    </a:ext>
                  </a:extLst>
                </a:gridCol>
                <a:gridCol w="4838700">
                  <a:extLst>
                    <a:ext uri="{9D8B030D-6E8A-4147-A177-3AD203B41FA5}">
                      <a16:colId xmlns="" xmlns:a16="http://schemas.microsoft.com/office/drawing/2014/main" val="20001"/>
                    </a:ext>
                  </a:extLst>
                </a:gridCol>
              </a:tblGrid>
              <a:tr h="342900">
                <a:tc>
                  <a:txBody>
                    <a:bodyPr/>
                    <a:lstStyle/>
                    <a:p>
                      <a:r>
                        <a:rPr lang="en-US" sz="2400" dirty="0" smtClean="0">
                          <a:solidFill>
                            <a:srgbClr val="0000FF"/>
                          </a:solidFill>
                        </a:rPr>
                        <a:t>TCP SYN flood</a:t>
                      </a:r>
                      <a:endParaRPr lang="en-US" sz="2400" dirty="0">
                        <a:solidFill>
                          <a:srgbClr val="0000FF"/>
                        </a:solidFill>
                      </a:endParaRPr>
                    </a:p>
                  </a:txBody>
                  <a:tcPr marL="68580" marR="68580" marT="34290" marB="34290">
                    <a:solidFill>
                      <a:srgbClr val="99FFCC"/>
                    </a:solidFill>
                  </a:tcPr>
                </a:tc>
                <a:tc rowSpan="3">
                  <a:txBody>
                    <a:bodyPr/>
                    <a:lstStyle/>
                    <a:p>
                      <a:pPr algn="l"/>
                      <a:r>
                        <a:rPr lang="en-US" sz="2400" dirty="0" smtClean="0">
                          <a:solidFill>
                            <a:schemeClr val="accent6">
                              <a:lumMod val="75000"/>
                            </a:schemeClr>
                          </a:solidFill>
                          <a:effectLst/>
                        </a:rPr>
                        <a:t>Send many packets to a server</a:t>
                      </a:r>
                      <a:endParaRPr lang="en-US" sz="2400" dirty="0">
                        <a:solidFill>
                          <a:schemeClr val="accent6">
                            <a:lumMod val="75000"/>
                          </a:schemeClr>
                        </a:solidFill>
                      </a:endParaRPr>
                    </a:p>
                  </a:txBody>
                  <a:tcPr marL="68580" marR="68580" marT="34290" marB="34290" anchor="ctr"/>
                </a:tc>
                <a:extLst>
                  <a:ext uri="{0D108BD9-81ED-4DB2-BD59-A6C34878D82A}">
                    <a16:rowId xmlns="" xmlns:a16="http://schemas.microsoft.com/office/drawing/2014/main" val="10000"/>
                  </a:ext>
                </a:extLst>
              </a:tr>
              <a:tr h="342900">
                <a:tc>
                  <a:txBody>
                    <a:bodyPr/>
                    <a:lstStyle/>
                    <a:p>
                      <a:r>
                        <a:rPr lang="en-US" sz="2400" dirty="0" smtClean="0">
                          <a:solidFill>
                            <a:srgbClr val="0000FF"/>
                          </a:solidFill>
                        </a:rPr>
                        <a:t>UDP flood</a:t>
                      </a:r>
                      <a:endParaRPr lang="en-US" sz="2400" dirty="0">
                        <a:solidFill>
                          <a:srgbClr val="0000FF"/>
                        </a:solidFill>
                      </a:endParaRPr>
                    </a:p>
                  </a:txBody>
                  <a:tcPr marL="68580" marR="68580" marT="34290" marB="34290">
                    <a:solidFill>
                      <a:srgbClr val="99FFCC"/>
                    </a:solidFill>
                  </a:tcPr>
                </a:tc>
                <a:tc vMerge="1">
                  <a:txBody>
                    <a:bodyPr/>
                    <a:lstStyle/>
                    <a:p>
                      <a:endParaRPr lang="en-US" dirty="0"/>
                    </a:p>
                  </a:txBody>
                  <a:tcPr/>
                </a:tc>
                <a:extLst>
                  <a:ext uri="{0D108BD9-81ED-4DB2-BD59-A6C34878D82A}">
                    <a16:rowId xmlns="" xmlns:a16="http://schemas.microsoft.com/office/drawing/2014/main" val="10001"/>
                  </a:ext>
                </a:extLst>
              </a:tr>
              <a:tr h="342900">
                <a:tc>
                  <a:txBody>
                    <a:bodyPr/>
                    <a:lstStyle/>
                    <a:p>
                      <a:r>
                        <a:rPr lang="en-US" sz="2400" dirty="0" smtClean="0">
                          <a:solidFill>
                            <a:srgbClr val="0000FF"/>
                          </a:solidFill>
                        </a:rPr>
                        <a:t>ICMP flood</a:t>
                      </a:r>
                      <a:endParaRPr lang="en-US" sz="2400" dirty="0">
                        <a:solidFill>
                          <a:srgbClr val="0000FF"/>
                        </a:solidFill>
                      </a:endParaRPr>
                    </a:p>
                  </a:txBody>
                  <a:tcPr marL="68580" marR="68580" marT="34290" marB="34290">
                    <a:solidFill>
                      <a:srgbClr val="99FFCC"/>
                    </a:solidFill>
                  </a:tcPr>
                </a:tc>
                <a:tc vMerge="1">
                  <a:txBody>
                    <a:bodyPr/>
                    <a:lstStyle/>
                    <a:p>
                      <a:endParaRPr lang="en-US" dirty="0"/>
                    </a:p>
                  </a:txBody>
                  <a:tcPr/>
                </a:tc>
                <a:extLst>
                  <a:ext uri="{0D108BD9-81ED-4DB2-BD59-A6C34878D82A}">
                    <a16:rowId xmlns="" xmlns:a16="http://schemas.microsoft.com/office/drawing/2014/main" val="10002"/>
                  </a:ext>
                </a:extLst>
              </a:tr>
              <a:tr h="342900">
                <a:tc>
                  <a:txBody>
                    <a:bodyPr/>
                    <a:lstStyle/>
                    <a:p>
                      <a:r>
                        <a:rPr lang="en-US" sz="2400" dirty="0" smtClean="0">
                          <a:solidFill>
                            <a:srgbClr val="0000FF"/>
                          </a:solidFill>
                        </a:rPr>
                        <a:t>DNS reflection</a:t>
                      </a:r>
                      <a:endParaRPr lang="en-US" sz="2400" dirty="0">
                        <a:solidFill>
                          <a:srgbClr val="0000FF"/>
                        </a:solidFill>
                      </a:endParaRPr>
                    </a:p>
                  </a:txBody>
                  <a:tcPr marL="68580" marR="68580" marT="34290" marB="34290">
                    <a:solidFill>
                      <a:srgbClr val="99FFCC"/>
                    </a:solidFill>
                  </a:tcPr>
                </a:tc>
                <a:tc>
                  <a:txBody>
                    <a:bodyPr/>
                    <a:lstStyle/>
                    <a:p>
                      <a:r>
                        <a:rPr lang="en-US" sz="2400" dirty="0" smtClean="0">
                          <a:solidFill>
                            <a:schemeClr val="accent6">
                              <a:lumMod val="75000"/>
                            </a:schemeClr>
                          </a:solidFill>
                          <a:effectLst/>
                        </a:rPr>
                        <a:t>DNS responses by spoofed requests</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3"/>
                  </a:ext>
                </a:extLst>
              </a:tr>
              <a:tr h="342900">
                <a:tc>
                  <a:txBody>
                    <a:bodyPr/>
                    <a:lstStyle/>
                    <a:p>
                      <a:r>
                        <a:rPr lang="en-US" sz="2400" dirty="0" smtClean="0">
                          <a:solidFill>
                            <a:srgbClr val="0000FF"/>
                          </a:solidFill>
                        </a:rPr>
                        <a:t>Spam</a:t>
                      </a:r>
                      <a:endParaRPr lang="en-US" sz="2400" dirty="0">
                        <a:solidFill>
                          <a:srgbClr val="0000FF"/>
                        </a:solidFill>
                      </a:endParaRPr>
                    </a:p>
                  </a:txBody>
                  <a:tcPr marL="68580" marR="68580" marT="34290" marB="34290">
                    <a:solidFill>
                      <a:srgbClr val="CCFF99"/>
                    </a:solidFill>
                  </a:tcPr>
                </a:tc>
                <a:tc>
                  <a:txBody>
                    <a:bodyPr/>
                    <a:lstStyle/>
                    <a:p>
                      <a:r>
                        <a:rPr lang="en-US" sz="2400" dirty="0" smtClean="0">
                          <a:solidFill>
                            <a:schemeClr val="accent6">
                              <a:lumMod val="75000"/>
                            </a:schemeClr>
                          </a:solidFill>
                          <a:effectLst/>
                        </a:rPr>
                        <a:t>Launch email spam to SMTP servers</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4"/>
                  </a:ext>
                </a:extLst>
              </a:tr>
              <a:tr h="342900">
                <a:tc>
                  <a:txBody>
                    <a:bodyPr/>
                    <a:lstStyle/>
                    <a:p>
                      <a:r>
                        <a:rPr lang="en-US" sz="2400" dirty="0" smtClean="0">
                          <a:solidFill>
                            <a:srgbClr val="0000FF"/>
                          </a:solidFill>
                        </a:rPr>
                        <a:t>Brute-force</a:t>
                      </a:r>
                      <a:endParaRPr lang="en-US" sz="2400" dirty="0">
                        <a:solidFill>
                          <a:srgbClr val="0000FF"/>
                        </a:solidFill>
                      </a:endParaRPr>
                    </a:p>
                  </a:txBody>
                  <a:tcPr marL="68580" marR="68580" marT="34290" marB="34290">
                    <a:solidFill>
                      <a:srgbClr val="CCFF99"/>
                    </a:solidFill>
                  </a:tcPr>
                </a:tc>
                <a:tc>
                  <a:txBody>
                    <a:bodyPr/>
                    <a:lstStyle/>
                    <a:p>
                      <a:r>
                        <a:rPr lang="en-US" sz="2400" dirty="0" smtClean="0">
                          <a:solidFill>
                            <a:schemeClr val="accent6">
                              <a:lumMod val="75000"/>
                            </a:schemeClr>
                          </a:solidFill>
                          <a:effectLst/>
                        </a:rPr>
                        <a:t>Scan passwords or admin control</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5"/>
                  </a:ext>
                </a:extLst>
              </a:tr>
              <a:tr h="342900">
                <a:tc>
                  <a:txBody>
                    <a:bodyPr/>
                    <a:lstStyle/>
                    <a:p>
                      <a:r>
                        <a:rPr lang="en-US" sz="2400" dirty="0" smtClean="0">
                          <a:solidFill>
                            <a:srgbClr val="0000FF"/>
                          </a:solidFill>
                        </a:rPr>
                        <a:t>SQL injection</a:t>
                      </a:r>
                      <a:endParaRPr lang="en-US" sz="2400" dirty="0">
                        <a:solidFill>
                          <a:srgbClr val="0000FF"/>
                        </a:solidFill>
                      </a:endParaRPr>
                    </a:p>
                  </a:txBody>
                  <a:tcPr marL="68580" marR="68580" marT="34290" marB="34290">
                    <a:solidFill>
                      <a:srgbClr val="CCFF99"/>
                    </a:solidFill>
                  </a:tcPr>
                </a:tc>
                <a:tc>
                  <a:txBody>
                    <a:bodyPr/>
                    <a:lstStyle/>
                    <a:p>
                      <a:r>
                        <a:rPr lang="en-US" sz="2400" dirty="0" smtClean="0">
                          <a:solidFill>
                            <a:schemeClr val="accent6">
                              <a:lumMod val="75000"/>
                            </a:schemeClr>
                          </a:solidFill>
                          <a:effectLst/>
                        </a:rPr>
                        <a:t>Send queries to exploit vulnerabilities</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6"/>
                  </a:ext>
                </a:extLst>
              </a:tr>
              <a:tr h="342900">
                <a:tc>
                  <a:txBody>
                    <a:bodyPr/>
                    <a:lstStyle/>
                    <a:p>
                      <a:r>
                        <a:rPr lang="en-US" sz="2400" dirty="0" smtClean="0">
                          <a:solidFill>
                            <a:srgbClr val="0000FF"/>
                          </a:solidFill>
                        </a:rPr>
                        <a:t>Port scan</a:t>
                      </a:r>
                      <a:endParaRPr lang="en-US" sz="2400" dirty="0">
                        <a:solidFill>
                          <a:srgbClr val="0000FF"/>
                        </a:solidFill>
                      </a:endParaRPr>
                    </a:p>
                  </a:txBody>
                  <a:tcPr marL="68580" marR="68580" marT="34290" marB="34290">
                    <a:solidFill>
                      <a:schemeClr val="bg1"/>
                    </a:solidFill>
                  </a:tcPr>
                </a:tc>
                <a:tc>
                  <a:txBody>
                    <a:bodyPr/>
                    <a:lstStyle/>
                    <a:p>
                      <a:r>
                        <a:rPr lang="en-US" sz="2400" dirty="0" smtClean="0">
                          <a:solidFill>
                            <a:schemeClr val="accent6">
                              <a:lumMod val="75000"/>
                            </a:schemeClr>
                          </a:solidFill>
                          <a:effectLst/>
                        </a:rPr>
                        <a:t>Scan for open ports</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7"/>
                  </a:ext>
                </a:extLst>
              </a:tr>
              <a:tr h="617220">
                <a:tc>
                  <a:txBody>
                    <a:bodyPr/>
                    <a:lstStyle/>
                    <a:p>
                      <a:r>
                        <a:rPr lang="en-US" sz="2400" dirty="0" smtClean="0">
                          <a:solidFill>
                            <a:srgbClr val="0000FF"/>
                          </a:solidFill>
                        </a:rPr>
                        <a:t>Malicious web</a:t>
                      </a:r>
                    </a:p>
                    <a:p>
                      <a:r>
                        <a:rPr lang="en-US" sz="2400" dirty="0" smtClean="0">
                          <a:solidFill>
                            <a:srgbClr val="0000FF"/>
                          </a:solidFill>
                        </a:rPr>
                        <a:t>(TDS)</a:t>
                      </a:r>
                      <a:endParaRPr lang="en-US" sz="2400" dirty="0">
                        <a:solidFill>
                          <a:srgbClr val="0000FF"/>
                        </a:solidFill>
                      </a:endParaRPr>
                    </a:p>
                  </a:txBody>
                  <a:tcPr marL="68580" marR="68580" marT="34290" marB="34290"/>
                </a:tc>
                <a:tc>
                  <a:txBody>
                    <a:bodyPr/>
                    <a:lstStyle/>
                    <a:p>
                      <a:r>
                        <a:rPr lang="en-US" sz="2400" dirty="0" smtClean="0">
                          <a:solidFill>
                            <a:schemeClr val="accent6">
                              <a:lumMod val="75000"/>
                            </a:schemeClr>
                          </a:solidFill>
                          <a:effectLst/>
                        </a:rPr>
                        <a:t>Communicate with malicious webs</a:t>
                      </a:r>
                      <a:endParaRPr lang="en-US" sz="2400" dirty="0">
                        <a:solidFill>
                          <a:schemeClr val="accent6">
                            <a:lumMod val="75000"/>
                          </a:schemeClr>
                        </a:solidFill>
                      </a:endParaRPr>
                    </a:p>
                  </a:txBody>
                  <a:tcPr marL="68580" marR="68580" marT="34290" marB="34290" anchor="ctr"/>
                </a:tc>
                <a:extLst>
                  <a:ext uri="{0D108BD9-81ED-4DB2-BD59-A6C34878D82A}">
                    <a16:rowId xmlns="" xmlns:a16="http://schemas.microsoft.com/office/drawing/2014/main" val="10008"/>
                  </a:ext>
                </a:extLst>
              </a:tr>
            </a:tbl>
          </a:graphicData>
        </a:graphic>
      </p:graphicFrame>
      <p:sp>
        <p:nvSpPr>
          <p:cNvPr id="10" name="TextBox 9"/>
          <p:cNvSpPr txBox="1"/>
          <p:nvPr/>
        </p:nvSpPr>
        <p:spPr>
          <a:xfrm>
            <a:off x="-1480397" y="5477179"/>
            <a:ext cx="184731" cy="461665"/>
          </a:xfrm>
          <a:prstGeom prst="rect">
            <a:avLst/>
          </a:prstGeom>
          <a:noFill/>
        </p:spPr>
        <p:txBody>
          <a:bodyPr wrap="none" rtlCol="0">
            <a:spAutoFit/>
          </a:bodyPr>
          <a:lstStyle/>
          <a:p>
            <a:endParaRPr lang="en-US" sz="2400" dirty="0">
              <a:solidFill>
                <a:srgbClr val="FF0000"/>
              </a:solidFill>
            </a:endParaRPr>
          </a:p>
        </p:txBody>
      </p:sp>
      <p:sp>
        <p:nvSpPr>
          <p:cNvPr id="3" name="Slide Number Placeholder 2"/>
          <p:cNvSpPr>
            <a:spLocks noGrp="1"/>
          </p:cNvSpPr>
          <p:nvPr>
            <p:ph type="sldNum" sz="quarter" idx="12"/>
          </p:nvPr>
        </p:nvSpPr>
        <p:spPr/>
        <p:txBody>
          <a:bodyPr/>
          <a:lstStyle/>
          <a:p>
            <a:fld id="{9145F68D-DD96-4DF3-9182-1AD5A3CF9EE9}" type="slidenum">
              <a:rPr lang="en-US" smtClean="0"/>
              <a:t>12</a:t>
            </a:fld>
            <a:endParaRPr lang="en-US"/>
          </a:p>
        </p:txBody>
      </p:sp>
    </p:spTree>
    <p:extLst>
      <p:ext uri="{BB962C8B-B14F-4D97-AF65-F5344CB8AC3E}">
        <p14:creationId xmlns:p14="http://schemas.microsoft.com/office/powerpoint/2010/main" val="2542250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0316" y="1335506"/>
            <a:ext cx="2033332" cy="1631216"/>
          </a:xfrm>
          <a:prstGeom prst="rect">
            <a:avLst/>
          </a:prstGeom>
          <a:solidFill>
            <a:srgbClr val="99FFCC"/>
          </a:solidFill>
        </p:spPr>
        <p:txBody>
          <a:bodyPr wrap="square" rtlCol="0">
            <a:spAutoFit/>
          </a:bodyPr>
          <a:lstStyle/>
          <a:p>
            <a:r>
              <a:rPr lang="en-US" sz="2000" b="1" dirty="0" smtClean="0"/>
              <a:t>volume-based: </a:t>
            </a:r>
            <a:r>
              <a:rPr lang="en-US" sz="2000" dirty="0" smtClean="0"/>
              <a:t>packets/second with sequential change-point detection</a:t>
            </a:r>
            <a:endParaRPr lang="en-US" sz="2000" dirty="0"/>
          </a:p>
        </p:txBody>
      </p:sp>
      <p:sp>
        <p:nvSpPr>
          <p:cNvPr id="8" name="TextBox 7"/>
          <p:cNvSpPr txBox="1"/>
          <p:nvPr/>
        </p:nvSpPr>
        <p:spPr>
          <a:xfrm>
            <a:off x="120316" y="2991838"/>
            <a:ext cx="2033332" cy="1323439"/>
          </a:xfrm>
          <a:prstGeom prst="rect">
            <a:avLst/>
          </a:prstGeom>
          <a:solidFill>
            <a:srgbClr val="CCFF99"/>
          </a:solidFill>
        </p:spPr>
        <p:txBody>
          <a:bodyPr wrap="square" rtlCol="0">
            <a:spAutoFit/>
          </a:bodyPr>
          <a:lstStyle/>
          <a:p>
            <a:r>
              <a:rPr lang="en-US" sz="2000" b="1" dirty="0" smtClean="0"/>
              <a:t>spread:</a:t>
            </a:r>
          </a:p>
          <a:p>
            <a:r>
              <a:rPr lang="en-US" sz="2000" dirty="0" smtClean="0"/>
              <a:t>abnormal fan-in or fan-out (# conns or hosts)</a:t>
            </a:r>
            <a:endParaRPr lang="en-US" sz="2000" dirty="0"/>
          </a:p>
        </p:txBody>
      </p:sp>
      <p:sp>
        <p:nvSpPr>
          <p:cNvPr id="2" name="Title 1"/>
          <p:cNvSpPr>
            <a:spLocks noGrp="1"/>
          </p:cNvSpPr>
          <p:nvPr>
            <p:ph type="title"/>
          </p:nvPr>
        </p:nvSpPr>
        <p:spPr/>
        <p:txBody>
          <a:bodyPr/>
          <a:lstStyle/>
          <a:p>
            <a:r>
              <a:rPr lang="en-US" dirty="0" smtClean="0"/>
              <a:t>Attack </a:t>
            </a:r>
            <a:r>
              <a:rPr lang="en-US" dirty="0"/>
              <a:t>Categories and Detection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7618088"/>
              </p:ext>
            </p:extLst>
          </p:nvPr>
        </p:nvGraphicFramePr>
        <p:xfrm>
          <a:off x="2167105" y="1284623"/>
          <a:ext cx="6837195" cy="4274820"/>
        </p:xfrm>
        <a:graphic>
          <a:graphicData uri="http://schemas.openxmlformats.org/drawingml/2006/table">
            <a:tbl>
              <a:tblPr firstRow="1" bandRow="1">
                <a:tableStyleId>{5940675A-B579-460E-94D1-54222C63F5DA}</a:tableStyleId>
              </a:tblPr>
              <a:tblGrid>
                <a:gridCol w="1998495">
                  <a:extLst>
                    <a:ext uri="{9D8B030D-6E8A-4147-A177-3AD203B41FA5}">
                      <a16:colId xmlns="" xmlns:a16="http://schemas.microsoft.com/office/drawing/2014/main" val="20000"/>
                    </a:ext>
                  </a:extLst>
                </a:gridCol>
                <a:gridCol w="4838700">
                  <a:extLst>
                    <a:ext uri="{9D8B030D-6E8A-4147-A177-3AD203B41FA5}">
                      <a16:colId xmlns="" xmlns:a16="http://schemas.microsoft.com/office/drawing/2014/main" val="20001"/>
                    </a:ext>
                  </a:extLst>
                </a:gridCol>
              </a:tblGrid>
              <a:tr h="342900">
                <a:tc>
                  <a:txBody>
                    <a:bodyPr/>
                    <a:lstStyle/>
                    <a:p>
                      <a:r>
                        <a:rPr lang="en-US" sz="2400" dirty="0" smtClean="0">
                          <a:solidFill>
                            <a:srgbClr val="0000FF"/>
                          </a:solidFill>
                        </a:rPr>
                        <a:t>TCP SYN flood</a:t>
                      </a:r>
                      <a:endParaRPr lang="en-US" sz="2400" dirty="0">
                        <a:solidFill>
                          <a:srgbClr val="0000FF"/>
                        </a:solidFill>
                      </a:endParaRPr>
                    </a:p>
                  </a:txBody>
                  <a:tcPr marL="68580" marR="68580" marT="34290" marB="34290">
                    <a:solidFill>
                      <a:srgbClr val="99FFCC"/>
                    </a:solidFill>
                  </a:tcPr>
                </a:tc>
                <a:tc rowSpan="3">
                  <a:txBody>
                    <a:bodyPr/>
                    <a:lstStyle/>
                    <a:p>
                      <a:pPr algn="l"/>
                      <a:r>
                        <a:rPr lang="en-US" sz="2400" dirty="0" smtClean="0">
                          <a:solidFill>
                            <a:schemeClr val="accent6">
                              <a:lumMod val="75000"/>
                            </a:schemeClr>
                          </a:solidFill>
                          <a:effectLst/>
                        </a:rPr>
                        <a:t>Send many packets to a server</a:t>
                      </a:r>
                      <a:endParaRPr lang="en-US" sz="2400" dirty="0">
                        <a:solidFill>
                          <a:schemeClr val="accent6">
                            <a:lumMod val="75000"/>
                          </a:schemeClr>
                        </a:solidFill>
                      </a:endParaRPr>
                    </a:p>
                  </a:txBody>
                  <a:tcPr marL="68580" marR="68580" marT="34290" marB="34290" anchor="ctr"/>
                </a:tc>
                <a:extLst>
                  <a:ext uri="{0D108BD9-81ED-4DB2-BD59-A6C34878D82A}">
                    <a16:rowId xmlns="" xmlns:a16="http://schemas.microsoft.com/office/drawing/2014/main" val="10000"/>
                  </a:ext>
                </a:extLst>
              </a:tr>
              <a:tr h="342900">
                <a:tc>
                  <a:txBody>
                    <a:bodyPr/>
                    <a:lstStyle/>
                    <a:p>
                      <a:r>
                        <a:rPr lang="en-US" sz="2400" dirty="0" smtClean="0">
                          <a:solidFill>
                            <a:srgbClr val="0000FF"/>
                          </a:solidFill>
                        </a:rPr>
                        <a:t>UDP flood</a:t>
                      </a:r>
                      <a:endParaRPr lang="en-US" sz="2400" dirty="0">
                        <a:solidFill>
                          <a:srgbClr val="0000FF"/>
                        </a:solidFill>
                      </a:endParaRPr>
                    </a:p>
                  </a:txBody>
                  <a:tcPr marL="68580" marR="68580" marT="34290" marB="34290">
                    <a:solidFill>
                      <a:srgbClr val="99FFCC"/>
                    </a:solidFill>
                  </a:tcPr>
                </a:tc>
                <a:tc vMerge="1">
                  <a:txBody>
                    <a:bodyPr/>
                    <a:lstStyle/>
                    <a:p>
                      <a:endParaRPr lang="en-US" dirty="0"/>
                    </a:p>
                  </a:txBody>
                  <a:tcPr/>
                </a:tc>
                <a:extLst>
                  <a:ext uri="{0D108BD9-81ED-4DB2-BD59-A6C34878D82A}">
                    <a16:rowId xmlns="" xmlns:a16="http://schemas.microsoft.com/office/drawing/2014/main" val="10001"/>
                  </a:ext>
                </a:extLst>
              </a:tr>
              <a:tr h="342900">
                <a:tc>
                  <a:txBody>
                    <a:bodyPr/>
                    <a:lstStyle/>
                    <a:p>
                      <a:r>
                        <a:rPr lang="en-US" sz="2400" dirty="0" smtClean="0">
                          <a:solidFill>
                            <a:srgbClr val="0000FF"/>
                          </a:solidFill>
                        </a:rPr>
                        <a:t>ICMP flood</a:t>
                      </a:r>
                      <a:endParaRPr lang="en-US" sz="2400" dirty="0">
                        <a:solidFill>
                          <a:srgbClr val="0000FF"/>
                        </a:solidFill>
                      </a:endParaRPr>
                    </a:p>
                  </a:txBody>
                  <a:tcPr marL="68580" marR="68580" marT="34290" marB="34290">
                    <a:solidFill>
                      <a:srgbClr val="99FFCC"/>
                    </a:solidFill>
                  </a:tcPr>
                </a:tc>
                <a:tc vMerge="1">
                  <a:txBody>
                    <a:bodyPr/>
                    <a:lstStyle/>
                    <a:p>
                      <a:endParaRPr lang="en-US" dirty="0"/>
                    </a:p>
                  </a:txBody>
                  <a:tcPr/>
                </a:tc>
                <a:extLst>
                  <a:ext uri="{0D108BD9-81ED-4DB2-BD59-A6C34878D82A}">
                    <a16:rowId xmlns="" xmlns:a16="http://schemas.microsoft.com/office/drawing/2014/main" val="10002"/>
                  </a:ext>
                </a:extLst>
              </a:tr>
              <a:tr h="342900">
                <a:tc>
                  <a:txBody>
                    <a:bodyPr/>
                    <a:lstStyle/>
                    <a:p>
                      <a:r>
                        <a:rPr lang="en-US" sz="2400" dirty="0" smtClean="0">
                          <a:solidFill>
                            <a:srgbClr val="0000FF"/>
                          </a:solidFill>
                        </a:rPr>
                        <a:t>DNS reflection</a:t>
                      </a:r>
                      <a:endParaRPr lang="en-US" sz="2400" dirty="0">
                        <a:solidFill>
                          <a:srgbClr val="0000FF"/>
                        </a:solidFill>
                      </a:endParaRPr>
                    </a:p>
                  </a:txBody>
                  <a:tcPr marL="68580" marR="68580" marT="34290" marB="34290">
                    <a:solidFill>
                      <a:srgbClr val="99FFCC"/>
                    </a:solidFill>
                  </a:tcPr>
                </a:tc>
                <a:tc>
                  <a:txBody>
                    <a:bodyPr/>
                    <a:lstStyle/>
                    <a:p>
                      <a:r>
                        <a:rPr lang="en-US" sz="2400" dirty="0" smtClean="0">
                          <a:solidFill>
                            <a:schemeClr val="accent6">
                              <a:lumMod val="75000"/>
                            </a:schemeClr>
                          </a:solidFill>
                          <a:effectLst/>
                        </a:rPr>
                        <a:t>DNS responses by spoofed requests</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3"/>
                  </a:ext>
                </a:extLst>
              </a:tr>
              <a:tr h="342900">
                <a:tc>
                  <a:txBody>
                    <a:bodyPr/>
                    <a:lstStyle/>
                    <a:p>
                      <a:r>
                        <a:rPr lang="en-US" sz="2400" dirty="0" smtClean="0">
                          <a:solidFill>
                            <a:srgbClr val="0000FF"/>
                          </a:solidFill>
                        </a:rPr>
                        <a:t>Spam</a:t>
                      </a:r>
                      <a:endParaRPr lang="en-US" sz="2400" dirty="0">
                        <a:solidFill>
                          <a:srgbClr val="0000FF"/>
                        </a:solidFill>
                      </a:endParaRPr>
                    </a:p>
                  </a:txBody>
                  <a:tcPr marL="68580" marR="68580" marT="34290" marB="34290">
                    <a:solidFill>
                      <a:srgbClr val="CCFF99"/>
                    </a:solidFill>
                  </a:tcPr>
                </a:tc>
                <a:tc>
                  <a:txBody>
                    <a:bodyPr/>
                    <a:lstStyle/>
                    <a:p>
                      <a:r>
                        <a:rPr lang="en-US" sz="2400" dirty="0" smtClean="0">
                          <a:solidFill>
                            <a:schemeClr val="accent6">
                              <a:lumMod val="75000"/>
                            </a:schemeClr>
                          </a:solidFill>
                          <a:effectLst/>
                        </a:rPr>
                        <a:t>Launch email spam to SMTP servers</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4"/>
                  </a:ext>
                </a:extLst>
              </a:tr>
              <a:tr h="342900">
                <a:tc>
                  <a:txBody>
                    <a:bodyPr/>
                    <a:lstStyle/>
                    <a:p>
                      <a:r>
                        <a:rPr lang="en-US" sz="2400" dirty="0" smtClean="0">
                          <a:solidFill>
                            <a:srgbClr val="0000FF"/>
                          </a:solidFill>
                        </a:rPr>
                        <a:t>Brute-force</a:t>
                      </a:r>
                      <a:endParaRPr lang="en-US" sz="2400" dirty="0">
                        <a:solidFill>
                          <a:srgbClr val="0000FF"/>
                        </a:solidFill>
                      </a:endParaRPr>
                    </a:p>
                  </a:txBody>
                  <a:tcPr marL="68580" marR="68580" marT="34290" marB="34290">
                    <a:solidFill>
                      <a:srgbClr val="CCFF99"/>
                    </a:solidFill>
                  </a:tcPr>
                </a:tc>
                <a:tc>
                  <a:txBody>
                    <a:bodyPr/>
                    <a:lstStyle/>
                    <a:p>
                      <a:r>
                        <a:rPr lang="en-US" sz="2400" dirty="0" smtClean="0">
                          <a:solidFill>
                            <a:schemeClr val="accent6">
                              <a:lumMod val="75000"/>
                            </a:schemeClr>
                          </a:solidFill>
                          <a:effectLst/>
                        </a:rPr>
                        <a:t>Scan passwords or admin control</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5"/>
                  </a:ext>
                </a:extLst>
              </a:tr>
              <a:tr h="342900">
                <a:tc>
                  <a:txBody>
                    <a:bodyPr/>
                    <a:lstStyle/>
                    <a:p>
                      <a:r>
                        <a:rPr lang="en-US" sz="2400" dirty="0" smtClean="0">
                          <a:solidFill>
                            <a:srgbClr val="0000FF"/>
                          </a:solidFill>
                        </a:rPr>
                        <a:t>SQL injection</a:t>
                      </a:r>
                      <a:endParaRPr lang="en-US" sz="2400" dirty="0">
                        <a:solidFill>
                          <a:srgbClr val="0000FF"/>
                        </a:solidFill>
                      </a:endParaRPr>
                    </a:p>
                  </a:txBody>
                  <a:tcPr marL="68580" marR="68580" marT="34290" marB="34290">
                    <a:solidFill>
                      <a:srgbClr val="CCFF99"/>
                    </a:solidFill>
                  </a:tcPr>
                </a:tc>
                <a:tc>
                  <a:txBody>
                    <a:bodyPr/>
                    <a:lstStyle/>
                    <a:p>
                      <a:r>
                        <a:rPr lang="en-US" sz="2400" dirty="0" smtClean="0">
                          <a:solidFill>
                            <a:schemeClr val="accent6">
                              <a:lumMod val="75000"/>
                            </a:schemeClr>
                          </a:solidFill>
                          <a:effectLst/>
                        </a:rPr>
                        <a:t>Send queries to exploit vulnerabilities</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6"/>
                  </a:ext>
                </a:extLst>
              </a:tr>
              <a:tr h="342900">
                <a:tc>
                  <a:txBody>
                    <a:bodyPr/>
                    <a:lstStyle/>
                    <a:p>
                      <a:r>
                        <a:rPr lang="en-US" sz="2400" dirty="0" smtClean="0">
                          <a:solidFill>
                            <a:srgbClr val="0000FF"/>
                          </a:solidFill>
                        </a:rPr>
                        <a:t>Port scan</a:t>
                      </a:r>
                      <a:endParaRPr lang="en-US" sz="2400" dirty="0">
                        <a:solidFill>
                          <a:srgbClr val="0000FF"/>
                        </a:solidFill>
                      </a:endParaRPr>
                    </a:p>
                  </a:txBody>
                  <a:tcPr marL="68580" marR="68580" marT="34290" marB="34290">
                    <a:solidFill>
                      <a:srgbClr val="FFFF99"/>
                    </a:solidFill>
                  </a:tcPr>
                </a:tc>
                <a:tc>
                  <a:txBody>
                    <a:bodyPr/>
                    <a:lstStyle/>
                    <a:p>
                      <a:r>
                        <a:rPr lang="en-US" sz="2400" dirty="0" smtClean="0">
                          <a:solidFill>
                            <a:schemeClr val="accent6">
                              <a:lumMod val="75000"/>
                            </a:schemeClr>
                          </a:solidFill>
                          <a:effectLst/>
                        </a:rPr>
                        <a:t>Scan for open ports</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7"/>
                  </a:ext>
                </a:extLst>
              </a:tr>
              <a:tr h="617220">
                <a:tc>
                  <a:txBody>
                    <a:bodyPr/>
                    <a:lstStyle/>
                    <a:p>
                      <a:r>
                        <a:rPr lang="en-US" sz="2400" dirty="0" smtClean="0">
                          <a:solidFill>
                            <a:srgbClr val="0000FF"/>
                          </a:solidFill>
                        </a:rPr>
                        <a:t>Malicious web</a:t>
                      </a:r>
                    </a:p>
                    <a:p>
                      <a:r>
                        <a:rPr lang="en-US" sz="2400" dirty="0" smtClean="0">
                          <a:solidFill>
                            <a:srgbClr val="0000FF"/>
                          </a:solidFill>
                        </a:rPr>
                        <a:t>(TDS)</a:t>
                      </a:r>
                      <a:endParaRPr lang="en-US" sz="2400" dirty="0">
                        <a:solidFill>
                          <a:srgbClr val="0000FF"/>
                        </a:solidFill>
                      </a:endParaRPr>
                    </a:p>
                  </a:txBody>
                  <a:tcPr marL="68580" marR="68580" marT="34290" marB="34290"/>
                </a:tc>
                <a:tc>
                  <a:txBody>
                    <a:bodyPr/>
                    <a:lstStyle/>
                    <a:p>
                      <a:r>
                        <a:rPr lang="en-US" sz="2400" dirty="0" smtClean="0">
                          <a:solidFill>
                            <a:schemeClr val="accent6">
                              <a:lumMod val="75000"/>
                            </a:schemeClr>
                          </a:solidFill>
                          <a:effectLst/>
                        </a:rPr>
                        <a:t>Communicate with malicious webs</a:t>
                      </a:r>
                      <a:endParaRPr lang="en-US" sz="2400" dirty="0">
                        <a:solidFill>
                          <a:schemeClr val="accent6">
                            <a:lumMod val="75000"/>
                          </a:schemeClr>
                        </a:solidFill>
                      </a:endParaRPr>
                    </a:p>
                  </a:txBody>
                  <a:tcPr marL="68580" marR="68580" marT="34290" marB="34290" anchor="ctr"/>
                </a:tc>
                <a:extLst>
                  <a:ext uri="{0D108BD9-81ED-4DB2-BD59-A6C34878D82A}">
                    <a16:rowId xmlns="" xmlns:a16="http://schemas.microsoft.com/office/drawing/2014/main" val="10008"/>
                  </a:ext>
                </a:extLst>
              </a:tr>
            </a:tbl>
          </a:graphicData>
        </a:graphic>
      </p:graphicFrame>
      <p:sp>
        <p:nvSpPr>
          <p:cNvPr id="10" name="TextBox 9"/>
          <p:cNvSpPr txBox="1"/>
          <p:nvPr/>
        </p:nvSpPr>
        <p:spPr>
          <a:xfrm>
            <a:off x="-1480397" y="5477179"/>
            <a:ext cx="184731" cy="461665"/>
          </a:xfrm>
          <a:prstGeom prst="rect">
            <a:avLst/>
          </a:prstGeom>
          <a:noFill/>
        </p:spPr>
        <p:txBody>
          <a:bodyPr wrap="none" rtlCol="0">
            <a:spAutoFit/>
          </a:bodyPr>
          <a:lstStyle/>
          <a:p>
            <a:endParaRPr lang="en-US" sz="2400" dirty="0">
              <a:solidFill>
                <a:srgbClr val="FF0000"/>
              </a:solidFill>
            </a:endParaRPr>
          </a:p>
        </p:txBody>
      </p:sp>
      <p:sp>
        <p:nvSpPr>
          <p:cNvPr id="3" name="Slide Number Placeholder 2"/>
          <p:cNvSpPr>
            <a:spLocks noGrp="1"/>
          </p:cNvSpPr>
          <p:nvPr>
            <p:ph type="sldNum" sz="quarter" idx="12"/>
          </p:nvPr>
        </p:nvSpPr>
        <p:spPr/>
        <p:txBody>
          <a:bodyPr/>
          <a:lstStyle/>
          <a:p>
            <a:fld id="{9145F68D-DD96-4DF3-9182-1AD5A3CF9EE9}" type="slidenum">
              <a:rPr lang="en-US" smtClean="0"/>
              <a:t>13</a:t>
            </a:fld>
            <a:endParaRPr lang="en-US"/>
          </a:p>
        </p:txBody>
      </p:sp>
      <p:sp>
        <p:nvSpPr>
          <p:cNvPr id="11" name="TextBox 10"/>
          <p:cNvSpPr txBox="1"/>
          <p:nvPr/>
        </p:nvSpPr>
        <p:spPr>
          <a:xfrm>
            <a:off x="80203" y="4315277"/>
            <a:ext cx="2073445" cy="400110"/>
          </a:xfrm>
          <a:prstGeom prst="rect">
            <a:avLst/>
          </a:prstGeom>
          <a:solidFill>
            <a:srgbClr val="FFFF99"/>
          </a:solidFill>
        </p:spPr>
        <p:txBody>
          <a:bodyPr wrap="square" rtlCol="0">
            <a:spAutoFit/>
          </a:bodyPr>
          <a:lstStyle/>
          <a:p>
            <a:r>
              <a:rPr lang="en-US" sz="2000" b="1" dirty="0" smtClean="0"/>
              <a:t>signatures: </a:t>
            </a:r>
            <a:r>
              <a:rPr lang="en-US" sz="2000" dirty="0" smtClean="0"/>
              <a:t>(TCP)</a:t>
            </a:r>
            <a:endParaRPr lang="en-US" sz="2000" dirty="0"/>
          </a:p>
        </p:txBody>
      </p:sp>
    </p:spTree>
    <p:extLst>
      <p:ext uri="{BB962C8B-B14F-4D97-AF65-F5344CB8AC3E}">
        <p14:creationId xmlns:p14="http://schemas.microsoft.com/office/powerpoint/2010/main" val="315361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0316" y="1335506"/>
            <a:ext cx="2033332" cy="1631216"/>
          </a:xfrm>
          <a:prstGeom prst="rect">
            <a:avLst/>
          </a:prstGeom>
          <a:solidFill>
            <a:srgbClr val="99FFCC"/>
          </a:solidFill>
        </p:spPr>
        <p:txBody>
          <a:bodyPr wrap="square" rtlCol="0">
            <a:spAutoFit/>
          </a:bodyPr>
          <a:lstStyle/>
          <a:p>
            <a:r>
              <a:rPr lang="en-US" sz="2000" b="1" dirty="0" smtClean="0"/>
              <a:t>volume-based: </a:t>
            </a:r>
            <a:r>
              <a:rPr lang="en-US" sz="2000" dirty="0" smtClean="0"/>
              <a:t>packets/second with sequential change-point detection</a:t>
            </a:r>
            <a:endParaRPr lang="en-US" sz="2000" dirty="0"/>
          </a:p>
        </p:txBody>
      </p:sp>
      <p:sp>
        <p:nvSpPr>
          <p:cNvPr id="8" name="TextBox 7"/>
          <p:cNvSpPr txBox="1"/>
          <p:nvPr/>
        </p:nvSpPr>
        <p:spPr>
          <a:xfrm>
            <a:off x="120316" y="2991838"/>
            <a:ext cx="2073445" cy="1323439"/>
          </a:xfrm>
          <a:prstGeom prst="rect">
            <a:avLst/>
          </a:prstGeom>
          <a:solidFill>
            <a:srgbClr val="CCFF99"/>
          </a:solidFill>
        </p:spPr>
        <p:txBody>
          <a:bodyPr wrap="square" rtlCol="0">
            <a:spAutoFit/>
          </a:bodyPr>
          <a:lstStyle/>
          <a:p>
            <a:r>
              <a:rPr lang="en-US" sz="2000" b="1" dirty="0" smtClean="0"/>
              <a:t>spread:</a:t>
            </a:r>
          </a:p>
          <a:p>
            <a:r>
              <a:rPr lang="en-US" sz="2000" dirty="0" smtClean="0"/>
              <a:t>abnormal fan-in or fan-out (# conns or hosts)</a:t>
            </a:r>
            <a:endParaRPr lang="en-US" sz="2000" dirty="0"/>
          </a:p>
        </p:txBody>
      </p:sp>
      <p:sp>
        <p:nvSpPr>
          <p:cNvPr id="11" name="TextBox 10"/>
          <p:cNvSpPr txBox="1"/>
          <p:nvPr/>
        </p:nvSpPr>
        <p:spPr>
          <a:xfrm>
            <a:off x="80203" y="4315277"/>
            <a:ext cx="2073445" cy="400110"/>
          </a:xfrm>
          <a:prstGeom prst="rect">
            <a:avLst/>
          </a:prstGeom>
          <a:solidFill>
            <a:srgbClr val="FFFF99"/>
          </a:solidFill>
        </p:spPr>
        <p:txBody>
          <a:bodyPr wrap="square" rtlCol="0">
            <a:spAutoFit/>
          </a:bodyPr>
          <a:lstStyle/>
          <a:p>
            <a:r>
              <a:rPr lang="en-US" sz="2000" b="1" dirty="0" smtClean="0"/>
              <a:t>signatures: </a:t>
            </a:r>
            <a:r>
              <a:rPr lang="en-US" sz="2000" dirty="0" smtClean="0"/>
              <a:t>(TCP)</a:t>
            </a:r>
            <a:endParaRPr lang="en-US" sz="2000" dirty="0"/>
          </a:p>
        </p:txBody>
      </p:sp>
      <p:sp>
        <p:nvSpPr>
          <p:cNvPr id="9" name="TextBox 8"/>
          <p:cNvSpPr txBox="1"/>
          <p:nvPr/>
        </p:nvSpPr>
        <p:spPr>
          <a:xfrm>
            <a:off x="120316" y="4732381"/>
            <a:ext cx="2073445" cy="1015663"/>
          </a:xfrm>
          <a:prstGeom prst="rect">
            <a:avLst/>
          </a:prstGeom>
          <a:solidFill>
            <a:srgbClr val="FFCCCC"/>
          </a:solidFill>
        </p:spPr>
        <p:txBody>
          <a:bodyPr wrap="square" rtlCol="0">
            <a:spAutoFit/>
          </a:bodyPr>
          <a:lstStyle/>
          <a:p>
            <a:r>
              <a:rPr lang="en-US" sz="2000" b="1" dirty="0" smtClean="0"/>
              <a:t>communications </a:t>
            </a:r>
            <a:r>
              <a:rPr lang="en-US" sz="2000" dirty="0" smtClean="0"/>
              <a:t>with known malicious hosts</a:t>
            </a:r>
            <a:endParaRPr lang="en-US" sz="2000" dirty="0"/>
          </a:p>
        </p:txBody>
      </p:sp>
      <p:sp>
        <p:nvSpPr>
          <p:cNvPr id="2" name="Title 1"/>
          <p:cNvSpPr>
            <a:spLocks noGrp="1"/>
          </p:cNvSpPr>
          <p:nvPr>
            <p:ph type="title"/>
          </p:nvPr>
        </p:nvSpPr>
        <p:spPr/>
        <p:txBody>
          <a:bodyPr/>
          <a:lstStyle/>
          <a:p>
            <a:r>
              <a:rPr lang="en-US" dirty="0" smtClean="0"/>
              <a:t>Attack </a:t>
            </a:r>
            <a:r>
              <a:rPr lang="en-US" dirty="0"/>
              <a:t>Categories and Detection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8520614"/>
              </p:ext>
            </p:extLst>
          </p:nvPr>
        </p:nvGraphicFramePr>
        <p:xfrm>
          <a:off x="2167105" y="1284623"/>
          <a:ext cx="6837195" cy="4274820"/>
        </p:xfrm>
        <a:graphic>
          <a:graphicData uri="http://schemas.openxmlformats.org/drawingml/2006/table">
            <a:tbl>
              <a:tblPr firstRow="1" bandRow="1">
                <a:tableStyleId>{5940675A-B579-460E-94D1-54222C63F5DA}</a:tableStyleId>
              </a:tblPr>
              <a:tblGrid>
                <a:gridCol w="1998495">
                  <a:extLst>
                    <a:ext uri="{9D8B030D-6E8A-4147-A177-3AD203B41FA5}">
                      <a16:colId xmlns="" xmlns:a16="http://schemas.microsoft.com/office/drawing/2014/main" val="20000"/>
                    </a:ext>
                  </a:extLst>
                </a:gridCol>
                <a:gridCol w="4838700">
                  <a:extLst>
                    <a:ext uri="{9D8B030D-6E8A-4147-A177-3AD203B41FA5}">
                      <a16:colId xmlns="" xmlns:a16="http://schemas.microsoft.com/office/drawing/2014/main" val="20001"/>
                    </a:ext>
                  </a:extLst>
                </a:gridCol>
              </a:tblGrid>
              <a:tr h="342900">
                <a:tc>
                  <a:txBody>
                    <a:bodyPr/>
                    <a:lstStyle/>
                    <a:p>
                      <a:r>
                        <a:rPr lang="en-US" sz="2400" dirty="0" smtClean="0">
                          <a:solidFill>
                            <a:srgbClr val="0000FF"/>
                          </a:solidFill>
                        </a:rPr>
                        <a:t>TCP SYN flood</a:t>
                      </a:r>
                      <a:endParaRPr lang="en-US" sz="2400" dirty="0">
                        <a:solidFill>
                          <a:srgbClr val="0000FF"/>
                        </a:solidFill>
                      </a:endParaRPr>
                    </a:p>
                  </a:txBody>
                  <a:tcPr marL="68580" marR="68580" marT="34290" marB="34290">
                    <a:solidFill>
                      <a:srgbClr val="99FFCC"/>
                    </a:solidFill>
                  </a:tcPr>
                </a:tc>
                <a:tc rowSpan="3">
                  <a:txBody>
                    <a:bodyPr/>
                    <a:lstStyle/>
                    <a:p>
                      <a:pPr algn="l"/>
                      <a:r>
                        <a:rPr lang="en-US" sz="2400" dirty="0" smtClean="0">
                          <a:solidFill>
                            <a:schemeClr val="accent6">
                              <a:lumMod val="75000"/>
                            </a:schemeClr>
                          </a:solidFill>
                          <a:effectLst/>
                        </a:rPr>
                        <a:t>Send many packets to a server</a:t>
                      </a:r>
                      <a:endParaRPr lang="en-US" sz="2400" dirty="0">
                        <a:solidFill>
                          <a:schemeClr val="accent6">
                            <a:lumMod val="75000"/>
                          </a:schemeClr>
                        </a:solidFill>
                      </a:endParaRPr>
                    </a:p>
                  </a:txBody>
                  <a:tcPr marL="68580" marR="68580" marT="34290" marB="34290" anchor="ctr"/>
                </a:tc>
                <a:extLst>
                  <a:ext uri="{0D108BD9-81ED-4DB2-BD59-A6C34878D82A}">
                    <a16:rowId xmlns="" xmlns:a16="http://schemas.microsoft.com/office/drawing/2014/main" val="10000"/>
                  </a:ext>
                </a:extLst>
              </a:tr>
              <a:tr h="342900">
                <a:tc>
                  <a:txBody>
                    <a:bodyPr/>
                    <a:lstStyle/>
                    <a:p>
                      <a:r>
                        <a:rPr lang="en-US" sz="2400" dirty="0" smtClean="0">
                          <a:solidFill>
                            <a:srgbClr val="0000FF"/>
                          </a:solidFill>
                        </a:rPr>
                        <a:t>UDP flood</a:t>
                      </a:r>
                      <a:endParaRPr lang="en-US" sz="2400" dirty="0">
                        <a:solidFill>
                          <a:srgbClr val="0000FF"/>
                        </a:solidFill>
                      </a:endParaRPr>
                    </a:p>
                  </a:txBody>
                  <a:tcPr marL="68580" marR="68580" marT="34290" marB="34290">
                    <a:solidFill>
                      <a:srgbClr val="99FFCC"/>
                    </a:solidFill>
                  </a:tcPr>
                </a:tc>
                <a:tc vMerge="1">
                  <a:txBody>
                    <a:bodyPr/>
                    <a:lstStyle/>
                    <a:p>
                      <a:endParaRPr lang="en-US" dirty="0"/>
                    </a:p>
                  </a:txBody>
                  <a:tcPr/>
                </a:tc>
                <a:extLst>
                  <a:ext uri="{0D108BD9-81ED-4DB2-BD59-A6C34878D82A}">
                    <a16:rowId xmlns="" xmlns:a16="http://schemas.microsoft.com/office/drawing/2014/main" val="10001"/>
                  </a:ext>
                </a:extLst>
              </a:tr>
              <a:tr h="342900">
                <a:tc>
                  <a:txBody>
                    <a:bodyPr/>
                    <a:lstStyle/>
                    <a:p>
                      <a:r>
                        <a:rPr lang="en-US" sz="2400" dirty="0" smtClean="0">
                          <a:solidFill>
                            <a:srgbClr val="0000FF"/>
                          </a:solidFill>
                        </a:rPr>
                        <a:t>ICMP flood</a:t>
                      </a:r>
                      <a:endParaRPr lang="en-US" sz="2400" dirty="0">
                        <a:solidFill>
                          <a:srgbClr val="0000FF"/>
                        </a:solidFill>
                      </a:endParaRPr>
                    </a:p>
                  </a:txBody>
                  <a:tcPr marL="68580" marR="68580" marT="34290" marB="34290">
                    <a:solidFill>
                      <a:srgbClr val="99FFCC"/>
                    </a:solidFill>
                  </a:tcPr>
                </a:tc>
                <a:tc vMerge="1">
                  <a:txBody>
                    <a:bodyPr/>
                    <a:lstStyle/>
                    <a:p>
                      <a:endParaRPr lang="en-US" dirty="0"/>
                    </a:p>
                  </a:txBody>
                  <a:tcPr/>
                </a:tc>
                <a:extLst>
                  <a:ext uri="{0D108BD9-81ED-4DB2-BD59-A6C34878D82A}">
                    <a16:rowId xmlns="" xmlns:a16="http://schemas.microsoft.com/office/drawing/2014/main" val="10002"/>
                  </a:ext>
                </a:extLst>
              </a:tr>
              <a:tr h="342900">
                <a:tc>
                  <a:txBody>
                    <a:bodyPr/>
                    <a:lstStyle/>
                    <a:p>
                      <a:r>
                        <a:rPr lang="en-US" sz="2400" dirty="0" smtClean="0">
                          <a:solidFill>
                            <a:srgbClr val="0000FF"/>
                          </a:solidFill>
                        </a:rPr>
                        <a:t>DNS reflection</a:t>
                      </a:r>
                      <a:endParaRPr lang="en-US" sz="2400" dirty="0">
                        <a:solidFill>
                          <a:srgbClr val="0000FF"/>
                        </a:solidFill>
                      </a:endParaRPr>
                    </a:p>
                  </a:txBody>
                  <a:tcPr marL="68580" marR="68580" marT="34290" marB="34290">
                    <a:solidFill>
                      <a:srgbClr val="99FFCC"/>
                    </a:solidFill>
                  </a:tcPr>
                </a:tc>
                <a:tc>
                  <a:txBody>
                    <a:bodyPr/>
                    <a:lstStyle/>
                    <a:p>
                      <a:r>
                        <a:rPr lang="en-US" sz="2400" dirty="0" smtClean="0">
                          <a:solidFill>
                            <a:schemeClr val="accent6">
                              <a:lumMod val="75000"/>
                            </a:schemeClr>
                          </a:solidFill>
                          <a:effectLst/>
                        </a:rPr>
                        <a:t>DNS responses by spoofed requests</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3"/>
                  </a:ext>
                </a:extLst>
              </a:tr>
              <a:tr h="342900">
                <a:tc>
                  <a:txBody>
                    <a:bodyPr/>
                    <a:lstStyle/>
                    <a:p>
                      <a:r>
                        <a:rPr lang="en-US" sz="2400" dirty="0" smtClean="0">
                          <a:solidFill>
                            <a:srgbClr val="0000FF"/>
                          </a:solidFill>
                        </a:rPr>
                        <a:t>Spam</a:t>
                      </a:r>
                      <a:endParaRPr lang="en-US" sz="2400" dirty="0">
                        <a:solidFill>
                          <a:srgbClr val="0000FF"/>
                        </a:solidFill>
                      </a:endParaRPr>
                    </a:p>
                  </a:txBody>
                  <a:tcPr marL="68580" marR="68580" marT="34290" marB="34290">
                    <a:solidFill>
                      <a:srgbClr val="CCFF99"/>
                    </a:solidFill>
                  </a:tcPr>
                </a:tc>
                <a:tc>
                  <a:txBody>
                    <a:bodyPr/>
                    <a:lstStyle/>
                    <a:p>
                      <a:r>
                        <a:rPr lang="en-US" sz="2400" dirty="0" smtClean="0">
                          <a:solidFill>
                            <a:schemeClr val="accent6">
                              <a:lumMod val="75000"/>
                            </a:schemeClr>
                          </a:solidFill>
                          <a:effectLst/>
                        </a:rPr>
                        <a:t>Launch email spam to SMTP servers</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4"/>
                  </a:ext>
                </a:extLst>
              </a:tr>
              <a:tr h="342900">
                <a:tc>
                  <a:txBody>
                    <a:bodyPr/>
                    <a:lstStyle/>
                    <a:p>
                      <a:r>
                        <a:rPr lang="en-US" sz="2400" dirty="0" smtClean="0">
                          <a:solidFill>
                            <a:srgbClr val="0000FF"/>
                          </a:solidFill>
                        </a:rPr>
                        <a:t>Brute-force</a:t>
                      </a:r>
                      <a:endParaRPr lang="en-US" sz="2400" dirty="0">
                        <a:solidFill>
                          <a:srgbClr val="0000FF"/>
                        </a:solidFill>
                      </a:endParaRPr>
                    </a:p>
                  </a:txBody>
                  <a:tcPr marL="68580" marR="68580" marT="34290" marB="34290">
                    <a:solidFill>
                      <a:srgbClr val="CCFF99"/>
                    </a:solidFill>
                  </a:tcPr>
                </a:tc>
                <a:tc>
                  <a:txBody>
                    <a:bodyPr/>
                    <a:lstStyle/>
                    <a:p>
                      <a:r>
                        <a:rPr lang="en-US" sz="2400" dirty="0" smtClean="0">
                          <a:solidFill>
                            <a:schemeClr val="accent6">
                              <a:lumMod val="75000"/>
                            </a:schemeClr>
                          </a:solidFill>
                          <a:effectLst/>
                        </a:rPr>
                        <a:t>Scan passwords or admin control</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5"/>
                  </a:ext>
                </a:extLst>
              </a:tr>
              <a:tr h="342900">
                <a:tc>
                  <a:txBody>
                    <a:bodyPr/>
                    <a:lstStyle/>
                    <a:p>
                      <a:r>
                        <a:rPr lang="en-US" sz="2400" dirty="0" smtClean="0">
                          <a:solidFill>
                            <a:srgbClr val="0000FF"/>
                          </a:solidFill>
                        </a:rPr>
                        <a:t>SQL injection</a:t>
                      </a:r>
                      <a:endParaRPr lang="en-US" sz="2400" dirty="0">
                        <a:solidFill>
                          <a:srgbClr val="0000FF"/>
                        </a:solidFill>
                      </a:endParaRPr>
                    </a:p>
                  </a:txBody>
                  <a:tcPr marL="68580" marR="68580" marT="34290" marB="34290">
                    <a:solidFill>
                      <a:srgbClr val="CCFF99"/>
                    </a:solidFill>
                  </a:tcPr>
                </a:tc>
                <a:tc>
                  <a:txBody>
                    <a:bodyPr/>
                    <a:lstStyle/>
                    <a:p>
                      <a:r>
                        <a:rPr lang="en-US" sz="2400" dirty="0" smtClean="0">
                          <a:solidFill>
                            <a:schemeClr val="accent6">
                              <a:lumMod val="75000"/>
                            </a:schemeClr>
                          </a:solidFill>
                          <a:effectLst/>
                        </a:rPr>
                        <a:t>Send queries to exploit vulnerabilities</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6"/>
                  </a:ext>
                </a:extLst>
              </a:tr>
              <a:tr h="342900">
                <a:tc>
                  <a:txBody>
                    <a:bodyPr/>
                    <a:lstStyle/>
                    <a:p>
                      <a:r>
                        <a:rPr lang="en-US" sz="2400" dirty="0" smtClean="0">
                          <a:solidFill>
                            <a:srgbClr val="0000FF"/>
                          </a:solidFill>
                        </a:rPr>
                        <a:t>Port scan</a:t>
                      </a:r>
                      <a:endParaRPr lang="en-US" sz="2400" dirty="0">
                        <a:solidFill>
                          <a:srgbClr val="0000FF"/>
                        </a:solidFill>
                      </a:endParaRPr>
                    </a:p>
                  </a:txBody>
                  <a:tcPr marL="68580" marR="68580" marT="34290" marB="34290">
                    <a:solidFill>
                      <a:srgbClr val="FFFF99"/>
                    </a:solidFill>
                  </a:tcPr>
                </a:tc>
                <a:tc>
                  <a:txBody>
                    <a:bodyPr/>
                    <a:lstStyle/>
                    <a:p>
                      <a:r>
                        <a:rPr lang="en-US" sz="2400" dirty="0" smtClean="0">
                          <a:solidFill>
                            <a:schemeClr val="accent6">
                              <a:lumMod val="75000"/>
                            </a:schemeClr>
                          </a:solidFill>
                          <a:effectLst/>
                        </a:rPr>
                        <a:t>Scan for open ports</a:t>
                      </a:r>
                      <a:endParaRPr lang="en-US" sz="2400" dirty="0">
                        <a:solidFill>
                          <a:schemeClr val="accent6">
                            <a:lumMod val="75000"/>
                          </a:schemeClr>
                        </a:solidFill>
                      </a:endParaRPr>
                    </a:p>
                  </a:txBody>
                  <a:tcPr marL="68580" marR="68580" marT="34290" marB="34290"/>
                </a:tc>
                <a:extLst>
                  <a:ext uri="{0D108BD9-81ED-4DB2-BD59-A6C34878D82A}">
                    <a16:rowId xmlns="" xmlns:a16="http://schemas.microsoft.com/office/drawing/2014/main" val="10007"/>
                  </a:ext>
                </a:extLst>
              </a:tr>
              <a:tr h="617220">
                <a:tc>
                  <a:txBody>
                    <a:bodyPr/>
                    <a:lstStyle/>
                    <a:p>
                      <a:r>
                        <a:rPr lang="en-US" sz="2400" dirty="0" smtClean="0">
                          <a:solidFill>
                            <a:srgbClr val="0000FF"/>
                          </a:solidFill>
                        </a:rPr>
                        <a:t>Malicious web</a:t>
                      </a:r>
                    </a:p>
                    <a:p>
                      <a:r>
                        <a:rPr lang="en-US" sz="2400" dirty="0" smtClean="0">
                          <a:solidFill>
                            <a:srgbClr val="0000FF"/>
                          </a:solidFill>
                        </a:rPr>
                        <a:t>(TDS)</a:t>
                      </a:r>
                      <a:endParaRPr lang="en-US" sz="2400" dirty="0">
                        <a:solidFill>
                          <a:srgbClr val="0000FF"/>
                        </a:solidFill>
                      </a:endParaRPr>
                    </a:p>
                  </a:txBody>
                  <a:tcPr marL="68580" marR="68580" marT="34290" marB="34290">
                    <a:solidFill>
                      <a:srgbClr val="FFCCCC"/>
                    </a:solidFill>
                  </a:tcPr>
                </a:tc>
                <a:tc>
                  <a:txBody>
                    <a:bodyPr/>
                    <a:lstStyle/>
                    <a:p>
                      <a:r>
                        <a:rPr lang="en-US" sz="2400" dirty="0" smtClean="0">
                          <a:solidFill>
                            <a:schemeClr val="accent6">
                              <a:lumMod val="75000"/>
                            </a:schemeClr>
                          </a:solidFill>
                          <a:effectLst/>
                        </a:rPr>
                        <a:t>Communicate with malicious webs</a:t>
                      </a:r>
                      <a:endParaRPr lang="en-US" sz="2400" dirty="0">
                        <a:solidFill>
                          <a:schemeClr val="accent6">
                            <a:lumMod val="75000"/>
                          </a:schemeClr>
                        </a:solidFill>
                      </a:endParaRPr>
                    </a:p>
                  </a:txBody>
                  <a:tcPr marL="68580" marR="68580" marT="34290" marB="34290" anchor="ctr"/>
                </a:tc>
                <a:extLst>
                  <a:ext uri="{0D108BD9-81ED-4DB2-BD59-A6C34878D82A}">
                    <a16:rowId xmlns="" xmlns:a16="http://schemas.microsoft.com/office/drawing/2014/main" val="10008"/>
                  </a:ext>
                </a:extLst>
              </a:tr>
            </a:tbl>
          </a:graphicData>
        </a:graphic>
      </p:graphicFrame>
      <p:sp>
        <p:nvSpPr>
          <p:cNvPr id="10" name="TextBox 9"/>
          <p:cNvSpPr txBox="1"/>
          <p:nvPr/>
        </p:nvSpPr>
        <p:spPr>
          <a:xfrm>
            <a:off x="-1480397" y="5477179"/>
            <a:ext cx="184731" cy="461665"/>
          </a:xfrm>
          <a:prstGeom prst="rect">
            <a:avLst/>
          </a:prstGeom>
          <a:noFill/>
        </p:spPr>
        <p:txBody>
          <a:bodyPr wrap="none" rtlCol="0">
            <a:spAutoFit/>
          </a:bodyPr>
          <a:lstStyle/>
          <a:p>
            <a:endParaRPr lang="en-US" sz="2400" dirty="0">
              <a:solidFill>
                <a:srgbClr val="FF0000"/>
              </a:solidFill>
            </a:endParaRPr>
          </a:p>
        </p:txBody>
      </p:sp>
      <p:sp>
        <p:nvSpPr>
          <p:cNvPr id="3" name="Slide Number Placeholder 2"/>
          <p:cNvSpPr>
            <a:spLocks noGrp="1"/>
          </p:cNvSpPr>
          <p:nvPr>
            <p:ph type="sldNum" sz="quarter" idx="12"/>
          </p:nvPr>
        </p:nvSpPr>
        <p:spPr/>
        <p:txBody>
          <a:bodyPr/>
          <a:lstStyle/>
          <a:p>
            <a:fld id="{9145F68D-DD96-4DF3-9182-1AD5A3CF9EE9}" type="slidenum">
              <a:rPr lang="en-US" smtClean="0"/>
              <a:t>14</a:t>
            </a:fld>
            <a:endParaRPr lang="en-US"/>
          </a:p>
        </p:txBody>
      </p:sp>
    </p:spTree>
    <p:extLst>
      <p:ext uri="{BB962C8B-B14F-4D97-AF65-F5344CB8AC3E}">
        <p14:creationId xmlns:p14="http://schemas.microsoft.com/office/powerpoint/2010/main" val="4106338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Characterizing Cloud Attacks</a:t>
            </a:r>
            <a:endParaRPr lang="en-US" sz="4400" dirty="0"/>
          </a:p>
        </p:txBody>
      </p:sp>
      <p:sp>
        <p:nvSpPr>
          <p:cNvPr id="3" name="Content Placeholder 2"/>
          <p:cNvSpPr>
            <a:spLocks noGrp="1"/>
          </p:cNvSpPr>
          <p:nvPr>
            <p:ph idx="1"/>
          </p:nvPr>
        </p:nvSpPr>
        <p:spPr>
          <a:xfrm>
            <a:off x="0" y="1326776"/>
            <a:ext cx="9144000" cy="5531224"/>
          </a:xfrm>
        </p:spPr>
        <p:txBody>
          <a:bodyPr/>
          <a:lstStyle/>
          <a:p>
            <a:r>
              <a:rPr lang="en-US" dirty="0" smtClean="0"/>
              <a:t>Q1: </a:t>
            </a:r>
            <a:r>
              <a:rPr lang="en-US" b="1" dirty="0" smtClean="0"/>
              <a:t>How many </a:t>
            </a:r>
            <a:r>
              <a:rPr lang="en-US" dirty="0" smtClean="0"/>
              <a:t>attacks in and out?</a:t>
            </a:r>
          </a:p>
          <a:p>
            <a:endParaRPr lang="en-US" dirty="0" smtClean="0"/>
          </a:p>
          <a:p>
            <a:endParaRPr lang="en-US" dirty="0" smtClean="0"/>
          </a:p>
          <a:p>
            <a:r>
              <a:rPr lang="en-US" dirty="0" smtClean="0"/>
              <a:t>Q2: </a:t>
            </a:r>
            <a:r>
              <a:rPr lang="en-US" b="1" dirty="0" smtClean="0"/>
              <a:t>What</a:t>
            </a:r>
            <a:r>
              <a:rPr lang="en-US" dirty="0" smtClean="0"/>
              <a:t> do attacks look like?</a:t>
            </a:r>
          </a:p>
          <a:p>
            <a:endParaRPr lang="en-US" dirty="0"/>
          </a:p>
          <a:p>
            <a:endParaRPr lang="en-US" dirty="0" smtClean="0"/>
          </a:p>
          <a:p>
            <a:r>
              <a:rPr lang="en-US" dirty="0" smtClean="0"/>
              <a:t>Q3: </a:t>
            </a:r>
            <a:r>
              <a:rPr lang="en-US" b="1" dirty="0" smtClean="0"/>
              <a:t>Who</a:t>
            </a:r>
            <a:r>
              <a:rPr lang="en-US" dirty="0" smtClean="0"/>
              <a:t> attacks and is attacked?</a:t>
            </a:r>
          </a:p>
          <a:p>
            <a:pPr lvl="1"/>
            <a:endParaRPr lang="en-US" dirty="0" smtClean="0"/>
          </a:p>
          <a:p>
            <a:pPr lvl="1"/>
            <a:endParaRPr lang="en-US" dirty="0" smtClean="0"/>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145F68D-DD96-4DF3-9182-1AD5A3CF9EE9}" type="slidenum">
              <a:rPr lang="en-US" smtClean="0"/>
              <a:t>15</a:t>
            </a:fld>
            <a:endParaRPr lang="en-US"/>
          </a:p>
        </p:txBody>
      </p:sp>
    </p:spTree>
    <p:extLst>
      <p:ext uri="{BB962C8B-B14F-4D97-AF65-F5344CB8AC3E}">
        <p14:creationId xmlns:p14="http://schemas.microsoft.com/office/powerpoint/2010/main" val="2949894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Distribution</a:t>
            </a:r>
            <a:endParaRPr lang="en-US" dirty="0"/>
          </a:p>
        </p:txBody>
      </p:sp>
      <p:sp>
        <p:nvSpPr>
          <p:cNvPr id="3" name="Content Placeholder 2"/>
          <p:cNvSpPr>
            <a:spLocks noGrp="1"/>
          </p:cNvSpPr>
          <p:nvPr>
            <p:ph idx="1"/>
          </p:nvPr>
        </p:nvSpPr>
        <p:spPr>
          <a:xfrm>
            <a:off x="-12700" y="946084"/>
            <a:ext cx="9144000" cy="5911915"/>
          </a:xfrm>
        </p:spPr>
        <p:txBody>
          <a:bodyPr/>
          <a:lstStyle/>
          <a:p>
            <a:r>
              <a:rPr lang="en-US" dirty="0" smtClean="0"/>
              <a:t>35% Inbound vs. 65% outbound</a:t>
            </a:r>
          </a:p>
          <a:p>
            <a:pPr lvl="1"/>
            <a:r>
              <a:rPr lang="en-US" dirty="0" smtClean="0"/>
              <a:t> normalized by total number of attacks</a:t>
            </a:r>
          </a:p>
        </p:txBody>
      </p:sp>
      <p:pic>
        <p:nvPicPr>
          <p:cNvPr id="4" name="Content Placeholder 3"/>
          <p:cNvPicPr>
            <a:picLocks noChangeAspect="1"/>
          </p:cNvPicPr>
          <p:nvPr/>
        </p:nvPicPr>
        <p:blipFill>
          <a:blip r:embed="rId3"/>
          <a:stretch>
            <a:fillRect/>
          </a:stretch>
        </p:blipFill>
        <p:spPr bwMode="auto">
          <a:xfrm>
            <a:off x="4093713" y="2610834"/>
            <a:ext cx="4981390" cy="2414206"/>
          </a:xfrm>
          <a:prstGeom prst="rect">
            <a:avLst/>
          </a:prstGeom>
          <a:noFill/>
          <a:ln w="9525">
            <a:noFill/>
            <a:miter lim="800000"/>
            <a:headEnd/>
            <a:tailEnd/>
          </a:ln>
        </p:spPr>
      </p:pic>
      <p:sp>
        <p:nvSpPr>
          <p:cNvPr id="63" name="Oval 62"/>
          <p:cNvSpPr/>
          <p:nvPr/>
        </p:nvSpPr>
        <p:spPr>
          <a:xfrm>
            <a:off x="5210012" y="3481406"/>
            <a:ext cx="316572" cy="7227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p:cNvSpPr/>
          <p:nvPr/>
        </p:nvSpPr>
        <p:spPr>
          <a:xfrm>
            <a:off x="5579291" y="3263761"/>
            <a:ext cx="368708" cy="9554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5" name="Straight Arrow Connector 64"/>
          <p:cNvCxnSpPr>
            <a:stCxn id="69" idx="2"/>
            <a:endCxn id="63" idx="1"/>
          </p:cNvCxnSpPr>
          <p:nvPr/>
        </p:nvCxnSpPr>
        <p:spPr>
          <a:xfrm>
            <a:off x="2513561" y="2862078"/>
            <a:ext cx="2742812" cy="7251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9" idx="2"/>
            <a:endCxn id="64" idx="1"/>
          </p:cNvCxnSpPr>
          <p:nvPr/>
        </p:nvCxnSpPr>
        <p:spPr>
          <a:xfrm>
            <a:off x="2513561" y="2862078"/>
            <a:ext cx="3119726" cy="5416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6849" y="2031081"/>
            <a:ext cx="4933423" cy="830997"/>
          </a:xfrm>
          <a:prstGeom prst="rect">
            <a:avLst/>
          </a:prstGeom>
          <a:solidFill>
            <a:schemeClr val="bg1"/>
          </a:solidFill>
          <a:ln>
            <a:solidFill>
              <a:schemeClr val="tx1"/>
            </a:solidFill>
          </a:ln>
        </p:spPr>
        <p:txBody>
          <a:bodyPr wrap="square" rtlCol="0">
            <a:spAutoFit/>
          </a:bodyPr>
          <a:lstStyle/>
          <a:p>
            <a:r>
              <a:rPr lang="en-US" sz="2400" b="1" dirty="0">
                <a:solidFill>
                  <a:srgbClr val="0000FF"/>
                </a:solidFill>
              </a:rPr>
              <a:t>More outbound floods </a:t>
            </a:r>
            <a:r>
              <a:rPr lang="en-US" sz="2400" dirty="0">
                <a:solidFill>
                  <a:srgbClr val="0000FF"/>
                </a:solidFill>
              </a:rPr>
              <a:t>than </a:t>
            </a:r>
            <a:r>
              <a:rPr lang="en-US" sz="2400" dirty="0" smtClean="0">
                <a:solidFill>
                  <a:srgbClr val="0000FF"/>
                </a:solidFill>
              </a:rPr>
              <a:t>inbound: </a:t>
            </a:r>
            <a:endParaRPr lang="en-US" sz="2400" dirty="0">
              <a:solidFill>
                <a:srgbClr val="0000FF"/>
              </a:solidFill>
            </a:endParaRPr>
          </a:p>
          <a:p>
            <a:r>
              <a:rPr lang="en-US" sz="2400" dirty="0"/>
              <a:t>Easier to abuse the cloud </a:t>
            </a:r>
            <a:r>
              <a:rPr lang="en-US" sz="2400" dirty="0" smtClean="0"/>
              <a:t>resources</a:t>
            </a:r>
          </a:p>
        </p:txBody>
      </p:sp>
      <p:cxnSp>
        <p:nvCxnSpPr>
          <p:cNvPr id="25" name="Straight Arrow Connector 24"/>
          <p:cNvCxnSpPr>
            <a:stCxn id="47" idx="3"/>
            <a:endCxn id="38" idx="3"/>
          </p:cNvCxnSpPr>
          <p:nvPr/>
        </p:nvCxnSpPr>
        <p:spPr>
          <a:xfrm flipV="1">
            <a:off x="4559300" y="4133831"/>
            <a:ext cx="1074179" cy="4659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39" idx="3"/>
          </p:cNvCxnSpPr>
          <p:nvPr/>
        </p:nvCxnSpPr>
        <p:spPr>
          <a:xfrm flipV="1">
            <a:off x="4572000" y="4133831"/>
            <a:ext cx="2708119" cy="4795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47" idx="3"/>
            <a:endCxn id="42" idx="3"/>
          </p:cNvCxnSpPr>
          <p:nvPr/>
        </p:nvCxnSpPr>
        <p:spPr>
          <a:xfrm flipV="1">
            <a:off x="4559300" y="4121886"/>
            <a:ext cx="3528269" cy="4778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5602581" y="3723857"/>
            <a:ext cx="210982" cy="4803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Oval 38"/>
          <p:cNvSpPr/>
          <p:nvPr/>
        </p:nvSpPr>
        <p:spPr>
          <a:xfrm>
            <a:off x="7249221" y="3723857"/>
            <a:ext cx="210982" cy="4803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p:cNvSpPr/>
          <p:nvPr/>
        </p:nvSpPr>
        <p:spPr>
          <a:xfrm>
            <a:off x="8056671" y="3642288"/>
            <a:ext cx="210982" cy="5618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TextBox 46"/>
          <p:cNvSpPr txBox="1"/>
          <p:nvPr/>
        </p:nvSpPr>
        <p:spPr>
          <a:xfrm>
            <a:off x="66938" y="4184235"/>
            <a:ext cx="4492362" cy="830997"/>
          </a:xfrm>
          <a:prstGeom prst="rect">
            <a:avLst/>
          </a:prstGeom>
          <a:noFill/>
          <a:ln>
            <a:solidFill>
              <a:schemeClr val="tx1"/>
            </a:solidFill>
          </a:ln>
        </p:spPr>
        <p:txBody>
          <a:bodyPr wrap="square" rtlCol="0">
            <a:spAutoFit/>
          </a:bodyPr>
          <a:lstStyle/>
          <a:p>
            <a:r>
              <a:rPr lang="en-US" sz="2400" dirty="0">
                <a:solidFill>
                  <a:srgbClr val="0000FF"/>
                </a:solidFill>
              </a:rPr>
              <a:t>Inbound </a:t>
            </a:r>
            <a:r>
              <a:rPr lang="en-US" sz="2400" dirty="0" smtClean="0">
                <a:solidFill>
                  <a:srgbClr val="0000FF"/>
                </a:solidFill>
              </a:rPr>
              <a:t>are </a:t>
            </a:r>
            <a:r>
              <a:rPr lang="en-US" sz="2400" dirty="0">
                <a:solidFill>
                  <a:srgbClr val="0000FF"/>
                </a:solidFill>
              </a:rPr>
              <a:t>dominated by </a:t>
            </a:r>
            <a:endParaRPr lang="en-US" sz="2400" dirty="0" smtClean="0">
              <a:solidFill>
                <a:srgbClr val="0000FF"/>
              </a:solidFill>
            </a:endParaRPr>
          </a:p>
          <a:p>
            <a:r>
              <a:rPr lang="en-US" sz="2400" dirty="0" smtClean="0"/>
              <a:t>flood, brute-force, and port scan</a:t>
            </a:r>
            <a:endParaRPr lang="en-US" sz="2400" dirty="0"/>
          </a:p>
        </p:txBody>
      </p:sp>
      <p:sp>
        <p:nvSpPr>
          <p:cNvPr id="57" name="TextBox 56"/>
          <p:cNvSpPr txBox="1"/>
          <p:nvPr/>
        </p:nvSpPr>
        <p:spPr>
          <a:xfrm>
            <a:off x="4291196" y="4980270"/>
            <a:ext cx="4783907" cy="830997"/>
          </a:xfrm>
          <a:prstGeom prst="rect">
            <a:avLst/>
          </a:prstGeom>
          <a:noFill/>
          <a:ln>
            <a:solidFill>
              <a:schemeClr val="tx1"/>
            </a:solidFill>
          </a:ln>
        </p:spPr>
        <p:txBody>
          <a:bodyPr wrap="square" rtlCol="0">
            <a:spAutoFit/>
          </a:bodyPr>
          <a:lstStyle/>
          <a:p>
            <a:r>
              <a:rPr lang="en-US" sz="2400" dirty="0">
                <a:solidFill>
                  <a:srgbClr val="0000FF"/>
                </a:solidFill>
              </a:rPr>
              <a:t>Outbound </a:t>
            </a:r>
            <a:r>
              <a:rPr lang="en-US" sz="2400" dirty="0" smtClean="0">
                <a:solidFill>
                  <a:srgbClr val="0000FF"/>
                </a:solidFill>
              </a:rPr>
              <a:t>are </a:t>
            </a:r>
            <a:r>
              <a:rPr lang="en-US" sz="2400" dirty="0">
                <a:solidFill>
                  <a:srgbClr val="0000FF"/>
                </a:solidFill>
              </a:rPr>
              <a:t>dominated by </a:t>
            </a:r>
            <a:endParaRPr lang="en-US" sz="2400" dirty="0" smtClean="0">
              <a:solidFill>
                <a:srgbClr val="0000FF"/>
              </a:solidFill>
            </a:endParaRPr>
          </a:p>
          <a:p>
            <a:r>
              <a:rPr lang="en-US" sz="2400" dirty="0" smtClean="0"/>
              <a:t>flood, brute-force, and SQL injection</a:t>
            </a:r>
            <a:endParaRPr lang="en-US" sz="2400" dirty="0"/>
          </a:p>
        </p:txBody>
      </p:sp>
      <p:sp>
        <p:nvSpPr>
          <p:cNvPr id="68" name="Oval 67"/>
          <p:cNvSpPr/>
          <p:nvPr/>
        </p:nvSpPr>
        <p:spPr>
          <a:xfrm>
            <a:off x="5277818" y="3481167"/>
            <a:ext cx="210982" cy="7230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Oval 69"/>
          <p:cNvSpPr/>
          <p:nvPr/>
        </p:nvSpPr>
        <p:spPr>
          <a:xfrm>
            <a:off x="5706178" y="3310487"/>
            <a:ext cx="210982" cy="8233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Oval 70"/>
          <p:cNvSpPr/>
          <p:nvPr/>
        </p:nvSpPr>
        <p:spPr>
          <a:xfrm>
            <a:off x="7342686" y="2927930"/>
            <a:ext cx="210982" cy="12286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Oval 71"/>
          <p:cNvSpPr/>
          <p:nvPr/>
        </p:nvSpPr>
        <p:spPr>
          <a:xfrm>
            <a:off x="7766481" y="3404364"/>
            <a:ext cx="210982" cy="7828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4" name="Straight Arrow Connector 73"/>
          <p:cNvCxnSpPr>
            <a:stCxn id="57" idx="0"/>
            <a:endCxn id="68" idx="5"/>
          </p:cNvCxnSpPr>
          <p:nvPr/>
        </p:nvCxnSpPr>
        <p:spPr>
          <a:xfrm flipH="1" flipV="1">
            <a:off x="5457902" y="4098290"/>
            <a:ext cx="1225248" cy="8819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57" idx="0"/>
            <a:endCxn id="70" idx="5"/>
          </p:cNvCxnSpPr>
          <p:nvPr/>
        </p:nvCxnSpPr>
        <p:spPr>
          <a:xfrm flipH="1" flipV="1">
            <a:off x="5886262" y="4013255"/>
            <a:ext cx="796888" cy="9670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57" idx="0"/>
            <a:endCxn id="71" idx="3"/>
          </p:cNvCxnSpPr>
          <p:nvPr/>
        </p:nvCxnSpPr>
        <p:spPr>
          <a:xfrm flipV="1">
            <a:off x="6683150" y="3976609"/>
            <a:ext cx="690434" cy="10036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57" idx="0"/>
            <a:endCxn id="72" idx="3"/>
          </p:cNvCxnSpPr>
          <p:nvPr/>
        </p:nvCxnSpPr>
        <p:spPr>
          <a:xfrm flipV="1">
            <a:off x="6683150" y="4072595"/>
            <a:ext cx="1114229" cy="9076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6" name="Content Placeholder 2"/>
          <p:cNvSpPr txBox="1">
            <a:spLocks/>
          </p:cNvSpPr>
          <p:nvPr/>
        </p:nvSpPr>
        <p:spPr bwMode="auto">
          <a:xfrm>
            <a:off x="0" y="5856037"/>
            <a:ext cx="9131300" cy="100196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solidFill>
                  <a:srgbClr val="0000FF"/>
                </a:solidFill>
              </a:rPr>
              <a:t>Implication: High diversity </a:t>
            </a:r>
            <a:r>
              <a:rPr lang="en-US" sz="2800" dirty="0" smtClean="0">
                <a:solidFill>
                  <a:srgbClr val="0000FF"/>
                </a:solidFill>
                <a:sym typeface="Wingdings" panose="05000000000000000000" pitchFamily="2" charset="2"/>
              </a:rPr>
              <a:t> Need several detection methods</a:t>
            </a:r>
          </a:p>
          <a:p>
            <a:pPr marL="0" indent="0">
              <a:buNone/>
            </a:pPr>
            <a:r>
              <a:rPr lang="en-US" sz="2800" dirty="0" smtClean="0">
                <a:solidFill>
                  <a:srgbClr val="0000FF"/>
                </a:solidFill>
              </a:rPr>
              <a:t>2x more outbound attacks </a:t>
            </a:r>
            <a:r>
              <a:rPr lang="en-US" sz="2800" dirty="0" smtClean="0">
                <a:solidFill>
                  <a:srgbClr val="0000FF"/>
                </a:solidFill>
                <a:sym typeface="Wingdings" panose="05000000000000000000" pitchFamily="2" charset="2"/>
              </a:rPr>
              <a:t> Improve security of </a:t>
            </a:r>
            <a:r>
              <a:rPr lang="en-US" sz="2800" i="1" dirty="0" smtClean="0">
                <a:solidFill>
                  <a:srgbClr val="0000FF"/>
                </a:solidFill>
                <a:sym typeface="Wingdings" panose="05000000000000000000" pitchFamily="2" charset="2"/>
              </a:rPr>
              <a:t>out </a:t>
            </a:r>
            <a:r>
              <a:rPr lang="en-US" sz="2800" dirty="0" smtClean="0">
                <a:solidFill>
                  <a:srgbClr val="0000FF"/>
                </a:solidFill>
                <a:sym typeface="Wingdings" panose="05000000000000000000" pitchFamily="2" charset="2"/>
              </a:rPr>
              <a:t>traffic</a:t>
            </a:r>
            <a:endParaRPr lang="en-US" sz="2800" dirty="0">
              <a:solidFill>
                <a:srgbClr val="0000FF"/>
              </a:solidFill>
            </a:endParaRPr>
          </a:p>
        </p:txBody>
      </p:sp>
      <p:sp>
        <p:nvSpPr>
          <p:cNvPr id="5" name="Slide Number Placeholder 4"/>
          <p:cNvSpPr>
            <a:spLocks noGrp="1"/>
          </p:cNvSpPr>
          <p:nvPr>
            <p:ph type="sldNum" sz="quarter" idx="12"/>
          </p:nvPr>
        </p:nvSpPr>
        <p:spPr>
          <a:xfrm>
            <a:off x="6997700" y="6492875"/>
            <a:ext cx="2133600" cy="365125"/>
          </a:xfrm>
        </p:spPr>
        <p:txBody>
          <a:bodyPr/>
          <a:lstStyle/>
          <a:p>
            <a:fld id="{9145F68D-DD96-4DF3-9182-1AD5A3CF9EE9}" type="slidenum">
              <a:rPr lang="en-US" smtClean="0"/>
              <a:t>16</a:t>
            </a:fld>
            <a:endParaRPr lang="en-US" dirty="0"/>
          </a:p>
        </p:txBody>
      </p:sp>
    </p:spTree>
    <p:extLst>
      <p:ext uri="{BB962C8B-B14F-4D97-AF65-F5344CB8AC3E}">
        <p14:creationId xmlns:p14="http://schemas.microsoft.com/office/powerpoint/2010/main" val="347318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6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64"/>
                                        </p:tgtEl>
                                        <p:attrNameLst>
                                          <p:attrName>style.visibility</p:attrName>
                                        </p:attrNameLst>
                                      </p:cBhvr>
                                      <p:to>
                                        <p:strVal val="hidden"/>
                                      </p:to>
                                    </p:set>
                                  </p:childTnLst>
                                </p:cTn>
                              </p:par>
                              <p:par>
                                <p:cTn id="29" presetID="1" presetClass="entr" presetSubtype="0" fill="hold" grpId="2"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1"/>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3"/>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8"/>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42"/>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72"/>
                                        </p:tgtEl>
                                        <p:attrNameLst>
                                          <p:attrName>style.visibility</p:attrName>
                                        </p:attrNameLst>
                                      </p:cBhvr>
                                      <p:to>
                                        <p:strVal val="hidden"/>
                                      </p:to>
                                    </p:set>
                                  </p:childTnLst>
                                </p:cTn>
                              </p:par>
                              <p:par>
                                <p:cTn id="79" presetID="1" presetClass="exit" presetSubtype="0" fill="hold" grpId="2" nodeType="withEffect">
                                  <p:stCondLst>
                                    <p:cond delay="0"/>
                                  </p:stCondLst>
                                  <p:childTnLst>
                                    <p:set>
                                      <p:cBhvr>
                                        <p:cTn id="80" dur="1" fill="hold">
                                          <p:stCondLst>
                                            <p:cond delay="0"/>
                                          </p:stCondLst>
                                        </p:cTn>
                                        <p:tgtEl>
                                          <p:spTgt spid="71"/>
                                        </p:tgtEl>
                                        <p:attrNameLst>
                                          <p:attrName>style.visibility</p:attrName>
                                        </p:attrNameLst>
                                      </p:cBhvr>
                                      <p:to>
                                        <p:strVal val="hidden"/>
                                      </p:to>
                                    </p:set>
                                  </p:childTnLst>
                                </p:cTn>
                              </p:par>
                              <p:par>
                                <p:cTn id="81" presetID="1" presetClass="exit" presetSubtype="0" fill="hold" grpId="2" nodeType="withEffect">
                                  <p:stCondLst>
                                    <p:cond delay="0"/>
                                  </p:stCondLst>
                                  <p:childTnLst>
                                    <p:set>
                                      <p:cBhvr>
                                        <p:cTn id="82" dur="1" fill="hold">
                                          <p:stCondLst>
                                            <p:cond delay="0"/>
                                          </p:stCondLst>
                                        </p:cTn>
                                        <p:tgtEl>
                                          <p:spTgt spid="70"/>
                                        </p:tgtEl>
                                        <p:attrNameLst>
                                          <p:attrName>style.visibility</p:attrName>
                                        </p:attrNameLst>
                                      </p:cBhvr>
                                      <p:to>
                                        <p:strVal val="hidden"/>
                                      </p:to>
                                    </p:set>
                                  </p:childTnLst>
                                </p:cTn>
                              </p:par>
                              <p:par>
                                <p:cTn id="83" presetID="1" presetClass="exit" presetSubtype="0" fill="hold" grpId="2" nodeType="withEffect">
                                  <p:stCondLst>
                                    <p:cond delay="0"/>
                                  </p:stCondLst>
                                  <p:childTnLst>
                                    <p:set>
                                      <p:cBhvr>
                                        <p:cTn id="84" dur="1" fill="hold">
                                          <p:stCondLst>
                                            <p:cond delay="0"/>
                                          </p:stCondLst>
                                        </p:cTn>
                                        <p:tgtEl>
                                          <p:spTgt spid="68"/>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74"/>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76"/>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79"/>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82"/>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64" grpId="0" animBg="1"/>
      <p:bldP spid="64" grpId="1" animBg="1"/>
      <p:bldP spid="69" grpId="0" animBg="1"/>
      <p:bldP spid="38" grpId="0" animBg="1"/>
      <p:bldP spid="38" grpId="1" animBg="1"/>
      <p:bldP spid="39" grpId="0" animBg="1"/>
      <p:bldP spid="39" grpId="1" animBg="1"/>
      <p:bldP spid="42" grpId="0" animBg="1"/>
      <p:bldP spid="42" grpId="1" animBg="1"/>
      <p:bldP spid="47" grpId="2" animBg="1"/>
      <p:bldP spid="57" grpId="0" animBg="1"/>
      <p:bldP spid="68" grpId="0" animBg="1"/>
      <p:bldP spid="68" grpId="2" animBg="1"/>
      <p:bldP spid="70" grpId="0" animBg="1"/>
      <p:bldP spid="70" grpId="2" animBg="1"/>
      <p:bldP spid="71" grpId="0" animBg="1"/>
      <p:bldP spid="71" grpId="2" animBg="1"/>
      <p:bldP spid="72" grpId="0" animBg="1"/>
      <p:bldP spid="72" grpId="2" animBg="1"/>
      <p:bldP spid="1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8237" y="2197287"/>
            <a:ext cx="5827597" cy="3591636"/>
            <a:chOff x="68237" y="2197287"/>
            <a:chExt cx="5827597" cy="3591636"/>
          </a:xfrm>
        </p:grpSpPr>
        <p:sp>
          <p:nvSpPr>
            <p:cNvPr id="5" name="Rectangle 4"/>
            <p:cNvSpPr/>
            <p:nvPr/>
          </p:nvSpPr>
          <p:spPr>
            <a:xfrm>
              <a:off x="68237" y="2197287"/>
              <a:ext cx="5718413" cy="573206"/>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p:txBody>
        </p:sp>
        <p:sp>
          <p:nvSpPr>
            <p:cNvPr id="6" name="Rectangle 5"/>
            <p:cNvSpPr/>
            <p:nvPr/>
          </p:nvSpPr>
          <p:spPr>
            <a:xfrm>
              <a:off x="68238" y="5215717"/>
              <a:ext cx="5827596" cy="573206"/>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p:txBody>
        </p:sp>
      </p:grpSp>
      <p:sp>
        <p:nvSpPr>
          <p:cNvPr id="3" name="Content Placeholder 2"/>
          <p:cNvSpPr>
            <a:spLocks noGrp="1"/>
          </p:cNvSpPr>
          <p:nvPr>
            <p:ph idx="1"/>
          </p:nvPr>
        </p:nvSpPr>
        <p:spPr>
          <a:xfrm>
            <a:off x="0" y="1143000"/>
            <a:ext cx="9144000" cy="5349881"/>
          </a:xfrm>
        </p:spPr>
        <p:txBody>
          <a:bodyPr/>
          <a:lstStyle/>
          <a:p>
            <a:r>
              <a:rPr lang="en-US" dirty="0" smtClean="0"/>
              <a:t>Inbound</a:t>
            </a:r>
          </a:p>
          <a:p>
            <a:pPr lvl="1"/>
            <a:r>
              <a:rPr lang="en-US" dirty="0" smtClean="0"/>
              <a:t>method: </a:t>
            </a:r>
            <a:r>
              <a:rPr lang="en-US" b="1" dirty="0" smtClean="0"/>
              <a:t>compare us to security appliance </a:t>
            </a:r>
            <a:r>
              <a:rPr lang="en-US" b="1" dirty="0" err="1" smtClean="0"/>
              <a:t>DDoS</a:t>
            </a:r>
            <a:r>
              <a:rPr lang="en-US" b="1" dirty="0" smtClean="0"/>
              <a:t> alerts</a:t>
            </a:r>
          </a:p>
          <a:p>
            <a:pPr lvl="1"/>
            <a:r>
              <a:rPr lang="en-US" b="1" dirty="0" smtClean="0"/>
              <a:t>we see most inbound attacks </a:t>
            </a:r>
            <a:r>
              <a:rPr lang="en-US" dirty="0"/>
              <a:t>(</a:t>
            </a:r>
            <a:r>
              <a:rPr lang="en-US" b="1" dirty="0"/>
              <a:t>79% </a:t>
            </a:r>
            <a:r>
              <a:rPr lang="en-US" dirty="0"/>
              <a:t>of </a:t>
            </a:r>
            <a:r>
              <a:rPr lang="en-US" dirty="0" smtClean="0"/>
              <a:t>appliance-reports)</a:t>
            </a:r>
          </a:p>
          <a:p>
            <a:pPr lvl="1"/>
            <a:r>
              <a:rPr lang="en-US" dirty="0" smtClean="0"/>
              <a:t>miss some attacks due to </a:t>
            </a:r>
            <a:r>
              <a:rPr lang="en-US" dirty="0" err="1" smtClean="0"/>
              <a:t>NetFlow</a:t>
            </a:r>
            <a:r>
              <a:rPr lang="en-US" dirty="0" smtClean="0"/>
              <a:t> sampling (1:4096)</a:t>
            </a:r>
          </a:p>
          <a:p>
            <a:pPr lvl="1"/>
            <a:r>
              <a:rPr lang="en-US" dirty="0"/>
              <a:t>Alerts may have some false positives (e.g., flash crowds</a:t>
            </a:r>
            <a:r>
              <a:rPr lang="en-US" dirty="0" smtClean="0"/>
              <a:t>)</a:t>
            </a:r>
          </a:p>
          <a:p>
            <a:r>
              <a:rPr lang="en-US" dirty="0" smtClean="0"/>
              <a:t>Outbound</a:t>
            </a:r>
          </a:p>
          <a:p>
            <a:pPr lvl="1"/>
            <a:r>
              <a:rPr lang="en-US" dirty="0" smtClean="0"/>
              <a:t>method: </a:t>
            </a:r>
            <a:r>
              <a:rPr lang="en-US" b="1" dirty="0" smtClean="0"/>
              <a:t>compare us to external complaints </a:t>
            </a:r>
            <a:r>
              <a:rPr lang="en-US" dirty="0" smtClean="0"/>
              <a:t>(</a:t>
            </a:r>
            <a:r>
              <a:rPr lang="en-US" dirty="0"/>
              <a:t>i</a:t>
            </a:r>
            <a:r>
              <a:rPr lang="en-US" dirty="0" smtClean="0"/>
              <a:t>ncident reports)</a:t>
            </a:r>
          </a:p>
          <a:p>
            <a:pPr lvl="1"/>
            <a:r>
              <a:rPr lang="en-US" b="1" dirty="0" smtClean="0"/>
              <a:t>we see most outbound attacks </a:t>
            </a:r>
            <a:r>
              <a:rPr lang="en-US" dirty="0" smtClean="0"/>
              <a:t>(</a:t>
            </a:r>
            <a:r>
              <a:rPr lang="en-US" b="1" dirty="0" smtClean="0"/>
              <a:t>84% </a:t>
            </a:r>
            <a:r>
              <a:rPr lang="en-US" dirty="0" smtClean="0"/>
              <a:t>of incident reports)</a:t>
            </a:r>
            <a:endParaRPr lang="en-US" dirty="0"/>
          </a:p>
          <a:p>
            <a:pPr lvl="1"/>
            <a:r>
              <a:rPr lang="en-US" dirty="0" smtClean="0"/>
              <a:t>we miss application-level attacks (e.g., </a:t>
            </a:r>
            <a:r>
              <a:rPr lang="en-US" dirty="0"/>
              <a:t>phishing, </a:t>
            </a:r>
            <a:r>
              <a:rPr lang="en-US" dirty="0" smtClean="0"/>
              <a:t>malware)</a:t>
            </a:r>
            <a:endParaRPr lang="en-US" dirty="0"/>
          </a:p>
          <a:p>
            <a:pPr lvl="1"/>
            <a:endParaRPr lang="en-US"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Validation: How Complete Are We?</a:t>
            </a:r>
            <a:endParaRPr lang="en-US" dirty="0"/>
          </a:p>
        </p:txBody>
      </p:sp>
      <p:sp>
        <p:nvSpPr>
          <p:cNvPr id="4" name="Slide Number Placeholder 3"/>
          <p:cNvSpPr>
            <a:spLocks noGrp="1"/>
          </p:cNvSpPr>
          <p:nvPr>
            <p:ph type="sldNum" sz="quarter" idx="12"/>
          </p:nvPr>
        </p:nvSpPr>
        <p:spPr/>
        <p:txBody>
          <a:bodyPr/>
          <a:lstStyle/>
          <a:p>
            <a:fld id="{9145F68D-DD96-4DF3-9182-1AD5A3CF9EE9}" type="slidenum">
              <a:rPr lang="en-US" smtClean="0"/>
              <a:t>17</a:t>
            </a:fld>
            <a:endParaRPr lang="en-US"/>
          </a:p>
        </p:txBody>
      </p:sp>
    </p:spTree>
    <p:extLst>
      <p:ext uri="{BB962C8B-B14F-4D97-AF65-F5344CB8AC3E}">
        <p14:creationId xmlns:p14="http://schemas.microsoft.com/office/powerpoint/2010/main" val="114246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Characterizing Cloud Attacks</a:t>
            </a:r>
            <a:endParaRPr lang="en-US" sz="4400" dirty="0"/>
          </a:p>
        </p:txBody>
      </p:sp>
      <p:sp>
        <p:nvSpPr>
          <p:cNvPr id="3" name="Content Placeholder 2"/>
          <p:cNvSpPr>
            <a:spLocks noGrp="1"/>
          </p:cNvSpPr>
          <p:nvPr>
            <p:ph idx="1"/>
          </p:nvPr>
        </p:nvSpPr>
        <p:spPr>
          <a:xfrm>
            <a:off x="0" y="1326776"/>
            <a:ext cx="9144000" cy="5531224"/>
          </a:xfrm>
        </p:spPr>
        <p:txBody>
          <a:bodyPr/>
          <a:lstStyle/>
          <a:p>
            <a:r>
              <a:rPr lang="en-US" dirty="0" smtClean="0">
                <a:solidFill>
                  <a:srgbClr val="0000FF"/>
                </a:solidFill>
              </a:rPr>
              <a:t>Q1: </a:t>
            </a:r>
            <a:r>
              <a:rPr lang="en-US" b="1" dirty="0" smtClean="0">
                <a:solidFill>
                  <a:srgbClr val="0000FF"/>
                </a:solidFill>
              </a:rPr>
              <a:t>How many </a:t>
            </a:r>
            <a:r>
              <a:rPr lang="en-US" dirty="0" smtClean="0">
                <a:solidFill>
                  <a:srgbClr val="0000FF"/>
                </a:solidFill>
              </a:rPr>
              <a:t>attacks in and out?</a:t>
            </a:r>
          </a:p>
          <a:p>
            <a:pPr lvl="1"/>
            <a:r>
              <a:rPr lang="en-US" dirty="0" smtClean="0"/>
              <a:t>9 diverse attack types: From DDoS </a:t>
            </a:r>
            <a:r>
              <a:rPr lang="en-US" dirty="0"/>
              <a:t>to </a:t>
            </a:r>
            <a:r>
              <a:rPr lang="en-US" dirty="0" smtClean="0"/>
              <a:t>SQL injection, spam</a:t>
            </a:r>
            <a:endParaRPr lang="en-US" dirty="0"/>
          </a:p>
          <a:p>
            <a:pPr lvl="1"/>
            <a:r>
              <a:rPr lang="en-US" dirty="0"/>
              <a:t>Inbound </a:t>
            </a:r>
            <a:r>
              <a:rPr lang="en-US" dirty="0" smtClean="0"/>
              <a:t>vs</a:t>
            </a:r>
            <a:r>
              <a:rPr lang="en-US" dirty="0"/>
              <a:t>. </a:t>
            </a:r>
            <a:r>
              <a:rPr lang="en-US" dirty="0" smtClean="0"/>
              <a:t>outbound: 2x more outbound attacks</a:t>
            </a:r>
          </a:p>
          <a:p>
            <a:r>
              <a:rPr lang="en-US" dirty="0" smtClean="0"/>
              <a:t>Q2: </a:t>
            </a:r>
            <a:r>
              <a:rPr lang="en-US" b="1" dirty="0" smtClean="0"/>
              <a:t>What</a:t>
            </a:r>
            <a:r>
              <a:rPr lang="en-US" dirty="0" smtClean="0"/>
              <a:t> do attacks </a:t>
            </a:r>
            <a:r>
              <a:rPr lang="en-US" b="1" dirty="0" smtClean="0"/>
              <a:t>look like</a:t>
            </a:r>
            <a:r>
              <a:rPr lang="en-US" dirty="0" smtClean="0"/>
              <a:t>?</a:t>
            </a:r>
          </a:p>
          <a:p>
            <a:endParaRPr lang="en-US" dirty="0"/>
          </a:p>
          <a:p>
            <a:endParaRPr lang="en-US" dirty="0" smtClean="0"/>
          </a:p>
          <a:p>
            <a:r>
              <a:rPr lang="en-US" dirty="0" smtClean="0"/>
              <a:t>Q3: </a:t>
            </a:r>
            <a:r>
              <a:rPr lang="en-US" b="1" dirty="0" smtClean="0"/>
              <a:t>Who</a:t>
            </a:r>
            <a:r>
              <a:rPr lang="en-US" dirty="0" smtClean="0"/>
              <a:t> attacks and is attacked?</a:t>
            </a:r>
          </a:p>
          <a:p>
            <a:pPr lvl="1"/>
            <a:endParaRPr lang="en-US" dirty="0" smtClean="0"/>
          </a:p>
          <a:p>
            <a:pPr lvl="1"/>
            <a:endParaRPr lang="en-US" dirty="0" smtClean="0"/>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145F68D-DD96-4DF3-9182-1AD5A3CF9EE9}" type="slidenum">
              <a:rPr lang="en-US" smtClean="0"/>
              <a:t>18</a:t>
            </a:fld>
            <a:endParaRPr lang="en-US"/>
          </a:p>
        </p:txBody>
      </p:sp>
    </p:spTree>
    <p:extLst>
      <p:ext uri="{BB962C8B-B14F-4D97-AF65-F5344CB8AC3E}">
        <p14:creationId xmlns:p14="http://schemas.microsoft.com/office/powerpoint/2010/main" val="14976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Characterizing Cloud Attacks</a:t>
            </a:r>
            <a:endParaRPr lang="en-US" sz="4400" dirty="0"/>
          </a:p>
        </p:txBody>
      </p:sp>
      <p:sp>
        <p:nvSpPr>
          <p:cNvPr id="3" name="Content Placeholder 2"/>
          <p:cNvSpPr>
            <a:spLocks noGrp="1"/>
          </p:cNvSpPr>
          <p:nvPr>
            <p:ph idx="1"/>
          </p:nvPr>
        </p:nvSpPr>
        <p:spPr>
          <a:xfrm>
            <a:off x="0" y="1326776"/>
            <a:ext cx="9144000" cy="5531224"/>
          </a:xfrm>
        </p:spPr>
        <p:txBody>
          <a:bodyPr/>
          <a:lstStyle/>
          <a:p>
            <a:r>
              <a:rPr lang="en-US" dirty="0" smtClean="0">
                <a:solidFill>
                  <a:schemeClr val="bg1">
                    <a:lumMod val="65000"/>
                  </a:schemeClr>
                </a:solidFill>
              </a:rPr>
              <a:t>Q1: </a:t>
            </a:r>
            <a:r>
              <a:rPr lang="en-US" b="1" dirty="0" smtClean="0">
                <a:solidFill>
                  <a:schemeClr val="bg1">
                    <a:lumMod val="65000"/>
                  </a:schemeClr>
                </a:solidFill>
              </a:rPr>
              <a:t>How many </a:t>
            </a:r>
            <a:r>
              <a:rPr lang="en-US" dirty="0" smtClean="0">
                <a:solidFill>
                  <a:schemeClr val="bg1">
                    <a:lumMod val="65000"/>
                  </a:schemeClr>
                </a:solidFill>
              </a:rPr>
              <a:t>attacks in and out?</a:t>
            </a:r>
          </a:p>
          <a:p>
            <a:pPr lvl="1"/>
            <a:r>
              <a:rPr lang="en-US" dirty="0" smtClean="0">
                <a:solidFill>
                  <a:schemeClr val="bg1">
                    <a:lumMod val="65000"/>
                  </a:schemeClr>
                </a:solidFill>
              </a:rPr>
              <a:t>9 diverse attack types: From DDoS </a:t>
            </a:r>
            <a:r>
              <a:rPr lang="en-US" dirty="0">
                <a:solidFill>
                  <a:schemeClr val="bg1">
                    <a:lumMod val="65000"/>
                  </a:schemeClr>
                </a:solidFill>
              </a:rPr>
              <a:t>to </a:t>
            </a:r>
            <a:r>
              <a:rPr lang="en-US" dirty="0" smtClean="0">
                <a:solidFill>
                  <a:schemeClr val="bg1">
                    <a:lumMod val="65000"/>
                  </a:schemeClr>
                </a:solidFill>
              </a:rPr>
              <a:t>SQL injection, spam</a:t>
            </a:r>
            <a:endParaRPr lang="en-US" dirty="0">
              <a:solidFill>
                <a:schemeClr val="bg1">
                  <a:lumMod val="65000"/>
                </a:schemeClr>
              </a:solidFill>
            </a:endParaRPr>
          </a:p>
          <a:p>
            <a:pPr lvl="1"/>
            <a:r>
              <a:rPr lang="en-US" dirty="0">
                <a:solidFill>
                  <a:schemeClr val="bg1">
                    <a:lumMod val="65000"/>
                  </a:schemeClr>
                </a:solidFill>
              </a:rPr>
              <a:t>Inbound </a:t>
            </a:r>
            <a:r>
              <a:rPr lang="en-US" dirty="0" smtClean="0">
                <a:solidFill>
                  <a:schemeClr val="bg1">
                    <a:lumMod val="65000"/>
                  </a:schemeClr>
                </a:solidFill>
              </a:rPr>
              <a:t>vs</a:t>
            </a:r>
            <a:r>
              <a:rPr lang="en-US" dirty="0">
                <a:solidFill>
                  <a:schemeClr val="bg1">
                    <a:lumMod val="65000"/>
                  </a:schemeClr>
                </a:solidFill>
              </a:rPr>
              <a:t>. </a:t>
            </a:r>
            <a:r>
              <a:rPr lang="en-US" dirty="0" smtClean="0">
                <a:solidFill>
                  <a:schemeClr val="bg1">
                    <a:lumMod val="65000"/>
                  </a:schemeClr>
                </a:solidFill>
              </a:rPr>
              <a:t>outbound: 2x more outbound attacks</a:t>
            </a:r>
          </a:p>
          <a:p>
            <a:r>
              <a:rPr lang="en-US" dirty="0" smtClean="0"/>
              <a:t>Q2: </a:t>
            </a:r>
            <a:r>
              <a:rPr lang="en-US" b="1" dirty="0" smtClean="0"/>
              <a:t>What</a:t>
            </a:r>
            <a:r>
              <a:rPr lang="en-US" dirty="0" smtClean="0"/>
              <a:t> do attacks </a:t>
            </a:r>
            <a:r>
              <a:rPr lang="en-US" b="1" dirty="0" smtClean="0"/>
              <a:t>look like</a:t>
            </a:r>
            <a:r>
              <a:rPr lang="en-US" dirty="0" smtClean="0"/>
              <a:t>?</a:t>
            </a:r>
          </a:p>
          <a:p>
            <a:endParaRPr lang="en-US" dirty="0"/>
          </a:p>
          <a:p>
            <a:endParaRPr lang="en-US" dirty="0" smtClean="0"/>
          </a:p>
          <a:p>
            <a:r>
              <a:rPr lang="en-US" dirty="0" smtClean="0"/>
              <a:t>Q3: </a:t>
            </a:r>
            <a:r>
              <a:rPr lang="en-US" b="1" dirty="0" smtClean="0"/>
              <a:t>Who</a:t>
            </a:r>
            <a:r>
              <a:rPr lang="en-US" dirty="0" smtClean="0"/>
              <a:t> attacks and is attacked?</a:t>
            </a:r>
          </a:p>
          <a:p>
            <a:pPr lvl="1"/>
            <a:endParaRPr lang="en-US" dirty="0" smtClean="0"/>
          </a:p>
          <a:p>
            <a:pPr lvl="1"/>
            <a:endParaRPr lang="en-US" dirty="0" smtClean="0"/>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145F68D-DD96-4DF3-9182-1AD5A3CF9EE9}" type="slidenum">
              <a:rPr lang="en-US" smtClean="0"/>
              <a:t>19</a:t>
            </a:fld>
            <a:endParaRPr lang="en-US"/>
          </a:p>
        </p:txBody>
      </p:sp>
    </p:spTree>
    <p:extLst>
      <p:ext uri="{BB962C8B-B14F-4D97-AF65-F5344CB8AC3E}">
        <p14:creationId xmlns:p14="http://schemas.microsoft.com/office/powerpoint/2010/main" val="2830899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Big… </a:t>
            </a:r>
            <a:r>
              <a:rPr lang="en-US" dirty="0" smtClean="0">
                <a:solidFill>
                  <a:schemeClr val="bg1"/>
                </a:solidFill>
              </a:rPr>
              <a:t>and Cloud Attacks, Bad</a:t>
            </a:r>
            <a:endParaRPr lang="en-US" dirty="0">
              <a:solidFill>
                <a:schemeClr val="bg1"/>
              </a:solidFill>
            </a:endParaRPr>
          </a:p>
        </p:txBody>
      </p:sp>
      <p:sp>
        <p:nvSpPr>
          <p:cNvPr id="3" name="Content Placeholder 2"/>
          <p:cNvSpPr>
            <a:spLocks noGrp="1"/>
          </p:cNvSpPr>
          <p:nvPr>
            <p:ph idx="1"/>
          </p:nvPr>
        </p:nvSpPr>
        <p:spPr/>
        <p:txBody>
          <a:bodyPr/>
          <a:lstStyle/>
          <a:p>
            <a:r>
              <a:rPr lang="en-US" dirty="0"/>
              <a:t>The market for cloud computing is growing</a:t>
            </a:r>
          </a:p>
          <a:p>
            <a:pPr lvl="1"/>
            <a:r>
              <a:rPr lang="en-US" dirty="0"/>
              <a:t>Reached $40 billion in 2014; 23%-27% growth YoY</a:t>
            </a:r>
          </a:p>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9145F68D-DD96-4DF3-9182-1AD5A3CF9EE9}" type="slidenum">
              <a:rPr lang="en-US" smtClean="0"/>
              <a:t>2</a:t>
            </a:fld>
            <a:endParaRPr lang="en-US"/>
          </a:p>
        </p:txBody>
      </p:sp>
    </p:spTree>
    <p:extLst>
      <p:ext uri="{BB962C8B-B14F-4D97-AF65-F5344CB8AC3E}">
        <p14:creationId xmlns:p14="http://schemas.microsoft.com/office/powerpoint/2010/main" val="1907595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250921" y="3514515"/>
            <a:ext cx="4493360" cy="2713215"/>
          </a:xfrm>
          <a:prstGeom prst="rect">
            <a:avLst/>
          </a:prstGeom>
        </p:spPr>
      </p:pic>
      <p:sp>
        <p:nvSpPr>
          <p:cNvPr id="2" name="Title 1"/>
          <p:cNvSpPr>
            <a:spLocks noGrp="1"/>
          </p:cNvSpPr>
          <p:nvPr>
            <p:ph type="title"/>
          </p:nvPr>
        </p:nvSpPr>
        <p:spPr/>
        <p:txBody>
          <a:bodyPr/>
          <a:lstStyle/>
          <a:p>
            <a:r>
              <a:rPr lang="en-US" dirty="0" smtClean="0"/>
              <a:t>Attack throughput</a:t>
            </a:r>
            <a:endParaRPr lang="en-US" dirty="0"/>
          </a:p>
        </p:txBody>
      </p:sp>
      <p:sp>
        <p:nvSpPr>
          <p:cNvPr id="3" name="Content Placeholder 2"/>
          <p:cNvSpPr>
            <a:spLocks noGrp="1"/>
          </p:cNvSpPr>
          <p:nvPr>
            <p:ph idx="1"/>
          </p:nvPr>
        </p:nvSpPr>
        <p:spPr>
          <a:xfrm>
            <a:off x="0" y="900766"/>
            <a:ext cx="9144000" cy="5957239"/>
          </a:xfrm>
        </p:spPr>
        <p:txBody>
          <a:bodyPr/>
          <a:lstStyle/>
          <a:p>
            <a:r>
              <a:rPr lang="en-US" sz="2800" dirty="0" smtClean="0"/>
              <a:t>Attacks consume lots of cloud resources </a:t>
            </a:r>
          </a:p>
          <a:p>
            <a:pPr lvl="1"/>
            <a:r>
              <a:rPr lang="en-US" sz="2400" dirty="0" smtClean="0"/>
              <a:t>median aggregate attack traffic is 1% of mean cloud traffic</a:t>
            </a:r>
            <a:endParaRPr lang="en-US" sz="2400" dirty="0"/>
          </a:p>
          <a:p>
            <a:pPr lvl="1"/>
            <a:r>
              <a:rPr lang="en-US" sz="2400" b="1" dirty="0" smtClean="0"/>
              <a:t>attackers are disproportionally heavy </a:t>
            </a:r>
            <a:r>
              <a:rPr lang="en-US" sz="2400" dirty="0" smtClean="0"/>
              <a:t>(1% </a:t>
            </a:r>
            <a:r>
              <a:rPr lang="en-US" sz="2400" dirty="0" err="1" smtClean="0"/>
              <a:t>tfc</a:t>
            </a:r>
            <a:r>
              <a:rPr lang="en-US" sz="2400" dirty="0"/>
              <a:t> </a:t>
            </a:r>
            <a:r>
              <a:rPr lang="en-US" sz="2400" dirty="0" smtClean="0"/>
              <a:t>but ~0.1% VIPs)</a:t>
            </a:r>
            <a:endParaRPr lang="en-US" sz="2400" dirty="0" smtClean="0"/>
          </a:p>
          <a:p>
            <a:r>
              <a:rPr lang="en-US" sz="2800" dirty="0" smtClean="0"/>
              <a:t>High variation </a:t>
            </a:r>
            <a:r>
              <a:rPr lang="en-US" sz="2800" dirty="0"/>
              <a:t>in </a:t>
            </a:r>
            <a:r>
              <a:rPr lang="en-US" sz="2800" dirty="0" smtClean="0"/>
              <a:t>throughput </a:t>
            </a:r>
            <a:r>
              <a:rPr lang="en-US" sz="2800" dirty="0"/>
              <a:t>across time and VIPs</a:t>
            </a:r>
          </a:p>
          <a:p>
            <a:endParaRPr lang="en-US" sz="2800" dirty="0"/>
          </a:p>
        </p:txBody>
      </p:sp>
      <p:sp>
        <p:nvSpPr>
          <p:cNvPr id="7" name="TextBox 6"/>
          <p:cNvSpPr txBox="1"/>
          <p:nvPr/>
        </p:nvSpPr>
        <p:spPr>
          <a:xfrm>
            <a:off x="5149890" y="2764694"/>
            <a:ext cx="3845312" cy="830997"/>
          </a:xfrm>
          <a:prstGeom prst="rect">
            <a:avLst/>
          </a:prstGeom>
          <a:solidFill>
            <a:schemeClr val="bg1"/>
          </a:solidFill>
          <a:ln>
            <a:solidFill>
              <a:schemeClr val="tx1"/>
            </a:solidFill>
          </a:ln>
        </p:spPr>
        <p:txBody>
          <a:bodyPr wrap="square" rtlCol="0">
            <a:spAutoFit/>
          </a:bodyPr>
          <a:lstStyle/>
          <a:p>
            <a:r>
              <a:rPr lang="en-US" sz="2400" dirty="0"/>
              <a:t>Inbound brute-force: </a:t>
            </a:r>
          </a:p>
          <a:p>
            <a:r>
              <a:rPr lang="en-US" sz="2400" dirty="0" smtClean="0"/>
              <a:t>Peak vs</a:t>
            </a:r>
            <a:r>
              <a:rPr lang="en-US" sz="2400" dirty="0"/>
              <a:t>. median = 361 times</a:t>
            </a:r>
          </a:p>
        </p:txBody>
      </p:sp>
      <p:sp>
        <p:nvSpPr>
          <p:cNvPr id="8" name="Oval 7"/>
          <p:cNvSpPr/>
          <p:nvPr/>
        </p:nvSpPr>
        <p:spPr>
          <a:xfrm>
            <a:off x="5289925" y="4081533"/>
            <a:ext cx="248373" cy="749103"/>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 name="Straight Arrow Connector 8"/>
          <p:cNvCxnSpPr>
            <a:stCxn id="7" idx="2"/>
            <a:endCxn id="8" idx="6"/>
          </p:cNvCxnSpPr>
          <p:nvPr/>
        </p:nvCxnSpPr>
        <p:spPr>
          <a:xfrm flipH="1">
            <a:off x="5538298" y="3595691"/>
            <a:ext cx="1534248" cy="8603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569647" y="3755170"/>
            <a:ext cx="1361928" cy="930317"/>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p:cNvSpPr txBox="1"/>
          <p:nvPr/>
        </p:nvSpPr>
        <p:spPr>
          <a:xfrm>
            <a:off x="95043" y="2771248"/>
            <a:ext cx="4565147" cy="830997"/>
          </a:xfrm>
          <a:prstGeom prst="rect">
            <a:avLst/>
          </a:prstGeom>
          <a:solidFill>
            <a:schemeClr val="bg1"/>
          </a:solidFill>
          <a:ln>
            <a:solidFill>
              <a:schemeClr val="tx1"/>
            </a:solidFill>
          </a:ln>
        </p:spPr>
        <p:txBody>
          <a:bodyPr wrap="square" rtlCol="0">
            <a:spAutoFit/>
          </a:bodyPr>
          <a:lstStyle/>
          <a:p>
            <a:r>
              <a:rPr lang="en-US" sz="2400" dirty="0" smtClean="0"/>
              <a:t>Inbound floods have 13-238 times higher peak than outbound</a:t>
            </a:r>
            <a:endParaRPr lang="en-US" sz="2400" dirty="0"/>
          </a:p>
        </p:txBody>
      </p:sp>
      <p:cxnSp>
        <p:nvCxnSpPr>
          <p:cNvPr id="19" name="Straight Arrow Connector 18"/>
          <p:cNvCxnSpPr>
            <a:stCxn id="18" idx="2"/>
            <a:endCxn id="15" idx="2"/>
          </p:cNvCxnSpPr>
          <p:nvPr/>
        </p:nvCxnSpPr>
        <p:spPr>
          <a:xfrm>
            <a:off x="2377617" y="3602245"/>
            <a:ext cx="1192030" cy="6180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145F68D-DD96-4DF3-9182-1AD5A3CF9EE9}" type="slidenum">
              <a:rPr lang="en-US" smtClean="0"/>
              <a:t>20</a:t>
            </a:fld>
            <a:endParaRPr lang="en-US" dirty="0"/>
          </a:p>
        </p:txBody>
      </p:sp>
      <p:sp>
        <p:nvSpPr>
          <p:cNvPr id="13" name="Content Placeholder 2"/>
          <p:cNvSpPr txBox="1">
            <a:spLocks/>
          </p:cNvSpPr>
          <p:nvPr/>
        </p:nvSpPr>
        <p:spPr bwMode="auto">
          <a:xfrm>
            <a:off x="-4016" y="5893062"/>
            <a:ext cx="9131300" cy="87301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Implication: </a:t>
            </a:r>
            <a:r>
              <a:rPr lang="en-US" sz="2800" dirty="0" smtClean="0"/>
              <a:t>Attack defenses need to dynamically adapt resources (over time and VIPs) to be cost-effective</a:t>
            </a:r>
            <a:endParaRPr lang="en-US" sz="2800" dirty="0"/>
          </a:p>
        </p:txBody>
      </p:sp>
    </p:spTree>
    <p:extLst>
      <p:ext uri="{BB962C8B-B14F-4D97-AF65-F5344CB8AC3E}">
        <p14:creationId xmlns:p14="http://schemas.microsoft.com/office/powerpoint/2010/main" val="627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8"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duration</a:t>
            </a:r>
            <a:endParaRPr lang="en-US" dirty="0"/>
          </a:p>
        </p:txBody>
      </p:sp>
      <p:sp>
        <p:nvSpPr>
          <p:cNvPr id="3" name="Content Placeholder 2"/>
          <p:cNvSpPr>
            <a:spLocks noGrp="1"/>
          </p:cNvSpPr>
          <p:nvPr>
            <p:ph idx="1"/>
          </p:nvPr>
        </p:nvSpPr>
        <p:spPr/>
        <p:txBody>
          <a:bodyPr/>
          <a:lstStyle/>
          <a:p>
            <a:r>
              <a:rPr lang="en-US" dirty="0"/>
              <a:t>Attacks often have short duration </a:t>
            </a:r>
            <a:r>
              <a:rPr lang="en-US" dirty="0" smtClean="0"/>
              <a:t> ( &lt; </a:t>
            </a:r>
            <a:r>
              <a:rPr lang="en-US" dirty="0"/>
              <a:t>10 </a:t>
            </a:r>
            <a:r>
              <a:rPr lang="en-US" dirty="0" smtClean="0"/>
              <a:t>min)</a:t>
            </a:r>
          </a:p>
          <a:p>
            <a:pPr lvl="1"/>
            <a:r>
              <a:rPr lang="en-US" dirty="0" smtClean="0"/>
              <a:t>Hard </a:t>
            </a:r>
            <a:r>
              <a:rPr lang="en-US" dirty="0"/>
              <a:t>to </a:t>
            </a:r>
            <a:r>
              <a:rPr lang="en-US" dirty="0" smtClean="0"/>
              <a:t>detect</a:t>
            </a:r>
            <a:endParaRPr lang="en-US" dirty="0"/>
          </a:p>
          <a:p>
            <a:pPr lvl="1"/>
            <a:r>
              <a:rPr lang="en-US" dirty="0" smtClean="0"/>
              <a:t>Quickly move to a different target</a:t>
            </a:r>
          </a:p>
          <a:p>
            <a:r>
              <a:rPr lang="en-US" dirty="0" smtClean="0"/>
              <a:t>A few attacks can last hours or even days</a:t>
            </a:r>
            <a:endParaRPr lang="en-US" dirty="0"/>
          </a:p>
        </p:txBody>
      </p:sp>
      <p:pic>
        <p:nvPicPr>
          <p:cNvPr id="4" name="Picture 3"/>
          <p:cNvPicPr>
            <a:picLocks noChangeAspect="1"/>
          </p:cNvPicPr>
          <p:nvPr/>
        </p:nvPicPr>
        <p:blipFill>
          <a:blip r:embed="rId3"/>
          <a:stretch>
            <a:fillRect/>
          </a:stretch>
        </p:blipFill>
        <p:spPr>
          <a:xfrm>
            <a:off x="4492171" y="3361330"/>
            <a:ext cx="4610726" cy="2560051"/>
          </a:xfrm>
          <a:prstGeom prst="rect">
            <a:avLst/>
          </a:prstGeom>
        </p:spPr>
      </p:pic>
      <p:sp>
        <p:nvSpPr>
          <p:cNvPr id="5" name="Oval 4"/>
          <p:cNvSpPr/>
          <p:nvPr/>
        </p:nvSpPr>
        <p:spPr>
          <a:xfrm>
            <a:off x="6926582" y="3890020"/>
            <a:ext cx="382249" cy="1133346"/>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89014" y="3396087"/>
            <a:ext cx="4403158" cy="1200329"/>
          </a:xfrm>
          <a:prstGeom prst="rect">
            <a:avLst/>
          </a:prstGeom>
          <a:solidFill>
            <a:schemeClr val="bg1"/>
          </a:solidFill>
          <a:ln>
            <a:solidFill>
              <a:schemeClr val="tx1"/>
            </a:solidFill>
          </a:ln>
        </p:spPr>
        <p:txBody>
          <a:bodyPr wrap="square" rtlCol="0">
            <a:spAutoFit/>
          </a:bodyPr>
          <a:lstStyle/>
          <a:p>
            <a:r>
              <a:rPr lang="en-US" sz="2400" dirty="0">
                <a:solidFill>
                  <a:srgbClr val="0000FF"/>
                </a:solidFill>
              </a:rPr>
              <a:t>DNS </a:t>
            </a:r>
            <a:r>
              <a:rPr lang="en-US" sz="2400" dirty="0" smtClean="0">
                <a:solidFill>
                  <a:srgbClr val="0000FF"/>
                </a:solidFill>
              </a:rPr>
              <a:t>reflection has long duration</a:t>
            </a:r>
            <a:endParaRPr lang="en-US" sz="2400" dirty="0">
              <a:solidFill>
                <a:srgbClr val="0000FF"/>
              </a:solidFill>
            </a:endParaRPr>
          </a:p>
          <a:p>
            <a:r>
              <a:rPr lang="en-US" sz="2400" dirty="0" smtClean="0"/>
              <a:t>Hard to detect: from </a:t>
            </a:r>
            <a:r>
              <a:rPr lang="en-US" sz="2400" dirty="0"/>
              <a:t>many DNS </a:t>
            </a:r>
            <a:r>
              <a:rPr lang="en-US" sz="2400" dirty="0" smtClean="0"/>
              <a:t>resolvers having a low query rate</a:t>
            </a:r>
            <a:endParaRPr lang="en-US" sz="2400" dirty="0"/>
          </a:p>
        </p:txBody>
      </p:sp>
      <p:cxnSp>
        <p:nvCxnSpPr>
          <p:cNvPr id="7" name="Straight Arrow Connector 6"/>
          <p:cNvCxnSpPr>
            <a:stCxn id="6" idx="3"/>
            <a:endCxn id="5" idx="2"/>
          </p:cNvCxnSpPr>
          <p:nvPr/>
        </p:nvCxnSpPr>
        <p:spPr>
          <a:xfrm>
            <a:off x="4492172" y="3996252"/>
            <a:ext cx="2434410" cy="4604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0" y="5956151"/>
            <a:ext cx="9131300" cy="89335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Implication</a:t>
            </a:r>
            <a:r>
              <a:rPr lang="en-US" sz="2800" dirty="0" smtClean="0"/>
              <a:t>: Need </a:t>
            </a:r>
            <a:r>
              <a:rPr lang="en-US" sz="2800" i="1" dirty="0" smtClean="0"/>
              <a:t>fast</a:t>
            </a:r>
            <a:r>
              <a:rPr lang="en-US" sz="2800" dirty="0" smtClean="0"/>
              <a:t> (order of 10s-100s of seconds) and </a:t>
            </a:r>
            <a:r>
              <a:rPr lang="en-US" sz="2800" i="1" dirty="0" smtClean="0"/>
              <a:t>accurate</a:t>
            </a:r>
            <a:r>
              <a:rPr lang="en-US" sz="2800" dirty="0" smtClean="0"/>
              <a:t> detection to defend against most attacks</a:t>
            </a:r>
            <a:endParaRPr lang="en-US" sz="2800" dirty="0"/>
          </a:p>
        </p:txBody>
      </p:sp>
      <p:sp>
        <p:nvSpPr>
          <p:cNvPr id="8" name="Slide Number Placeholder 7"/>
          <p:cNvSpPr>
            <a:spLocks noGrp="1"/>
          </p:cNvSpPr>
          <p:nvPr>
            <p:ph type="sldNum" sz="quarter" idx="12"/>
          </p:nvPr>
        </p:nvSpPr>
        <p:spPr/>
        <p:txBody>
          <a:bodyPr/>
          <a:lstStyle/>
          <a:p>
            <a:fld id="{9145F68D-DD96-4DF3-9182-1AD5A3CF9EE9}" type="slidenum">
              <a:rPr lang="en-US" smtClean="0"/>
              <a:t>21</a:t>
            </a:fld>
            <a:endParaRPr lang="en-US"/>
          </a:p>
        </p:txBody>
      </p:sp>
      <p:sp>
        <p:nvSpPr>
          <p:cNvPr id="13" name="Oval 12"/>
          <p:cNvSpPr/>
          <p:nvPr/>
        </p:nvSpPr>
        <p:spPr>
          <a:xfrm>
            <a:off x="5828412" y="4823346"/>
            <a:ext cx="3274485" cy="40004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p:cNvSpPr txBox="1"/>
          <p:nvPr/>
        </p:nvSpPr>
        <p:spPr>
          <a:xfrm>
            <a:off x="209383" y="4755352"/>
            <a:ext cx="3496113" cy="461665"/>
          </a:xfrm>
          <a:prstGeom prst="rect">
            <a:avLst/>
          </a:prstGeom>
          <a:solidFill>
            <a:schemeClr val="bg1"/>
          </a:solidFill>
          <a:ln>
            <a:solidFill>
              <a:schemeClr val="tx1"/>
            </a:solidFill>
          </a:ln>
        </p:spPr>
        <p:txBody>
          <a:bodyPr wrap="square" rtlCol="0">
            <a:spAutoFit/>
          </a:bodyPr>
          <a:lstStyle/>
          <a:p>
            <a:r>
              <a:rPr lang="en-US" sz="2400" dirty="0" smtClean="0"/>
              <a:t>Often with </a:t>
            </a:r>
            <a:r>
              <a:rPr lang="en-US" sz="2400" dirty="0"/>
              <a:t>short </a:t>
            </a:r>
            <a:r>
              <a:rPr lang="en-US" sz="2400" dirty="0" smtClean="0"/>
              <a:t>duration</a:t>
            </a:r>
            <a:endParaRPr lang="en-US" sz="2400" dirty="0"/>
          </a:p>
        </p:txBody>
      </p:sp>
      <p:cxnSp>
        <p:nvCxnSpPr>
          <p:cNvPr id="15" name="Straight Arrow Connector 14"/>
          <p:cNvCxnSpPr>
            <a:stCxn id="14" idx="3"/>
            <a:endCxn id="13" idx="2"/>
          </p:cNvCxnSpPr>
          <p:nvPr/>
        </p:nvCxnSpPr>
        <p:spPr>
          <a:xfrm>
            <a:off x="3705496" y="4986185"/>
            <a:ext cx="2122916" cy="371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58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3"/>
          <p:cNvPicPr>
            <a:picLocks noChangeAspect="1"/>
          </p:cNvPicPr>
          <p:nvPr/>
        </p:nvPicPr>
        <p:blipFill>
          <a:blip r:embed="rId3"/>
          <a:stretch>
            <a:fillRect/>
          </a:stretch>
        </p:blipFill>
        <p:spPr bwMode="auto">
          <a:xfrm>
            <a:off x="2293273" y="3577481"/>
            <a:ext cx="4073153" cy="2333928"/>
          </a:xfrm>
          <a:prstGeom prst="rect">
            <a:avLst/>
          </a:prstGeom>
          <a:noFill/>
          <a:ln w="9525">
            <a:noFill/>
            <a:miter lim="800000"/>
            <a:headEnd/>
            <a:tailEnd/>
          </a:ln>
        </p:spPr>
      </p:pic>
      <p:sp>
        <p:nvSpPr>
          <p:cNvPr id="5" name="Content Placeholder 4"/>
          <p:cNvSpPr>
            <a:spLocks noGrp="1"/>
          </p:cNvSpPr>
          <p:nvPr>
            <p:ph idx="1"/>
          </p:nvPr>
        </p:nvSpPr>
        <p:spPr>
          <a:xfrm>
            <a:off x="-12700" y="911418"/>
            <a:ext cx="9144000" cy="5715000"/>
          </a:xfrm>
        </p:spPr>
        <p:txBody>
          <a:bodyPr/>
          <a:lstStyle/>
          <a:p>
            <a:r>
              <a:rPr lang="en-US" dirty="0"/>
              <a:t>Only a small fraction of </a:t>
            </a:r>
            <a:r>
              <a:rPr lang="en-US" dirty="0" smtClean="0"/>
              <a:t>VIPs involved</a:t>
            </a:r>
            <a:endParaRPr lang="en-US" dirty="0"/>
          </a:p>
          <a:p>
            <a:pPr lvl="1"/>
            <a:r>
              <a:rPr lang="en-US" sz="2400" dirty="0"/>
              <a:t>Inbound: 8 out of 10,000 VIPs per day </a:t>
            </a:r>
          </a:p>
          <a:p>
            <a:pPr lvl="1"/>
            <a:r>
              <a:rPr lang="en-US" sz="2400" dirty="0"/>
              <a:t>Outbound: 11 out of 10,000 VIPs per </a:t>
            </a:r>
            <a:r>
              <a:rPr lang="en-US" sz="2400" dirty="0" smtClean="0"/>
              <a:t>day</a:t>
            </a:r>
          </a:p>
          <a:p>
            <a:r>
              <a:rPr lang="en-US" dirty="0" smtClean="0"/>
              <a:t>Occasional attacks vs. frequent attacks</a:t>
            </a:r>
            <a:endParaRPr lang="en-US" dirty="0"/>
          </a:p>
        </p:txBody>
      </p:sp>
      <p:sp>
        <p:nvSpPr>
          <p:cNvPr id="2" name="Title 1"/>
          <p:cNvSpPr>
            <a:spLocks noGrp="1"/>
          </p:cNvSpPr>
          <p:nvPr>
            <p:ph type="title"/>
          </p:nvPr>
        </p:nvSpPr>
        <p:spPr/>
        <p:txBody>
          <a:bodyPr>
            <a:normAutofit/>
          </a:bodyPr>
          <a:lstStyle/>
          <a:p>
            <a:r>
              <a:rPr lang="en-US" dirty="0" smtClean="0"/>
              <a:t>Attack frequency per VIP</a:t>
            </a:r>
            <a:endParaRPr lang="en-US" dirty="0"/>
          </a:p>
        </p:txBody>
      </p:sp>
      <p:sp>
        <p:nvSpPr>
          <p:cNvPr id="6" name="Oval 5"/>
          <p:cNvSpPr/>
          <p:nvPr/>
        </p:nvSpPr>
        <p:spPr>
          <a:xfrm>
            <a:off x="4384507" y="3750885"/>
            <a:ext cx="990734" cy="207235"/>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4777004" y="2858186"/>
            <a:ext cx="4110224" cy="830997"/>
          </a:xfrm>
          <a:prstGeom prst="rect">
            <a:avLst/>
          </a:prstGeom>
          <a:noFill/>
          <a:ln>
            <a:solidFill>
              <a:schemeClr val="tx1"/>
            </a:solidFill>
          </a:ln>
        </p:spPr>
        <p:txBody>
          <a:bodyPr wrap="square" rtlCol="0">
            <a:spAutoFit/>
          </a:bodyPr>
          <a:lstStyle/>
          <a:p>
            <a:r>
              <a:rPr lang="en-US" sz="2400" dirty="0" smtClean="0"/>
              <a:t>A few VIPs experience 30-150 attacks in a day </a:t>
            </a:r>
            <a:r>
              <a:rPr lang="en-US" dirty="0" smtClean="0"/>
              <a:t>(usually SYN floods)</a:t>
            </a:r>
            <a:endParaRPr lang="en-US" sz="2400" dirty="0"/>
          </a:p>
        </p:txBody>
      </p:sp>
      <p:sp>
        <p:nvSpPr>
          <p:cNvPr id="9" name="TextBox 8"/>
          <p:cNvSpPr txBox="1"/>
          <p:nvPr/>
        </p:nvSpPr>
        <p:spPr>
          <a:xfrm>
            <a:off x="88900" y="3033866"/>
            <a:ext cx="3477365" cy="461665"/>
          </a:xfrm>
          <a:prstGeom prst="rect">
            <a:avLst/>
          </a:prstGeom>
          <a:noFill/>
          <a:ln>
            <a:solidFill>
              <a:schemeClr val="tx1"/>
            </a:solidFill>
          </a:ln>
        </p:spPr>
        <p:txBody>
          <a:bodyPr wrap="square" rtlCol="0">
            <a:spAutoFit/>
          </a:bodyPr>
          <a:lstStyle/>
          <a:p>
            <a:r>
              <a:rPr lang="en-US" sz="2400" dirty="0" smtClean="0"/>
              <a:t>Mostly one attack in a day</a:t>
            </a:r>
            <a:endParaRPr lang="en-US" sz="2400" dirty="0"/>
          </a:p>
        </p:txBody>
      </p:sp>
      <p:cxnSp>
        <p:nvCxnSpPr>
          <p:cNvPr id="11" name="Straight Arrow Connector 10"/>
          <p:cNvCxnSpPr>
            <a:stCxn id="8" idx="2"/>
            <a:endCxn id="6" idx="6"/>
          </p:cNvCxnSpPr>
          <p:nvPr/>
        </p:nvCxnSpPr>
        <p:spPr>
          <a:xfrm flipH="1">
            <a:off x="5375241" y="3689183"/>
            <a:ext cx="1456875" cy="1653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bwMode="auto">
          <a:xfrm>
            <a:off x="11425" y="5841864"/>
            <a:ext cx="9144000" cy="95795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Implication: </a:t>
            </a:r>
            <a:r>
              <a:rPr lang="en-US" sz="2800" dirty="0" smtClean="0"/>
              <a:t>Need to focus on the VIPs at the tail for attack detection and mitigation</a:t>
            </a:r>
            <a:endParaRPr lang="en-US" sz="2800" dirty="0"/>
          </a:p>
          <a:p>
            <a:endParaRPr lang="en-US" sz="2800" dirty="0"/>
          </a:p>
        </p:txBody>
      </p:sp>
      <p:sp>
        <p:nvSpPr>
          <p:cNvPr id="4" name="Slide Number Placeholder 3"/>
          <p:cNvSpPr>
            <a:spLocks noGrp="1"/>
          </p:cNvSpPr>
          <p:nvPr>
            <p:ph type="sldNum" sz="quarter" idx="12"/>
          </p:nvPr>
        </p:nvSpPr>
        <p:spPr/>
        <p:txBody>
          <a:bodyPr/>
          <a:lstStyle/>
          <a:p>
            <a:fld id="{9145F68D-DD96-4DF3-9182-1AD5A3CF9EE9}" type="slidenum">
              <a:rPr lang="en-US" smtClean="0"/>
              <a:t>22</a:t>
            </a:fld>
            <a:endParaRPr lang="en-US" dirty="0"/>
          </a:p>
        </p:txBody>
      </p:sp>
      <p:sp>
        <p:nvSpPr>
          <p:cNvPr id="16" name="TextBox 15"/>
          <p:cNvSpPr txBox="1"/>
          <p:nvPr/>
        </p:nvSpPr>
        <p:spPr>
          <a:xfrm>
            <a:off x="7303636" y="5316301"/>
            <a:ext cx="1851789" cy="400110"/>
          </a:xfrm>
          <a:prstGeom prst="rect">
            <a:avLst/>
          </a:prstGeom>
          <a:noFill/>
        </p:spPr>
        <p:txBody>
          <a:bodyPr wrap="none" rtlCol="0">
            <a:spAutoFit/>
          </a:bodyPr>
          <a:lstStyle/>
          <a:p>
            <a:r>
              <a:rPr lang="en-US" sz="2000" dirty="0" smtClean="0">
                <a:solidFill>
                  <a:srgbClr val="FF0000"/>
                </a:solidFill>
              </a:rPr>
              <a:t>*VIP </a:t>
            </a:r>
            <a:r>
              <a:rPr lang="en-US" sz="2000" dirty="0">
                <a:solidFill>
                  <a:srgbClr val="FF0000"/>
                </a:solidFill>
              </a:rPr>
              <a:t>: </a:t>
            </a:r>
            <a:r>
              <a:rPr lang="en-US" sz="2000" dirty="0" smtClean="0">
                <a:solidFill>
                  <a:srgbClr val="FF0000"/>
                </a:solidFill>
              </a:rPr>
              <a:t>Virtual IP</a:t>
            </a:r>
            <a:endParaRPr lang="en-US" sz="2000" dirty="0">
              <a:solidFill>
                <a:srgbClr val="FF0000"/>
              </a:solidFill>
            </a:endParaRPr>
          </a:p>
        </p:txBody>
      </p:sp>
      <p:sp>
        <p:nvSpPr>
          <p:cNvPr id="24" name="Oval 23"/>
          <p:cNvSpPr/>
          <p:nvPr/>
        </p:nvSpPr>
        <p:spPr>
          <a:xfrm>
            <a:off x="3089102" y="4319479"/>
            <a:ext cx="355683" cy="543543"/>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5" name="Straight Arrow Connector 24"/>
          <p:cNvCxnSpPr>
            <a:stCxn id="9" idx="2"/>
            <a:endCxn id="24" idx="1"/>
          </p:cNvCxnSpPr>
          <p:nvPr/>
        </p:nvCxnSpPr>
        <p:spPr>
          <a:xfrm>
            <a:off x="1827583" y="3495531"/>
            <a:ext cx="1313608" cy="9035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01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Attacks on the same VIP</a:t>
            </a:r>
            <a:endParaRPr lang="en-US" dirty="0"/>
          </a:p>
        </p:txBody>
      </p:sp>
      <p:sp>
        <p:nvSpPr>
          <p:cNvPr id="3" name="Content Placeholder 2"/>
          <p:cNvSpPr>
            <a:spLocks noGrp="1"/>
          </p:cNvSpPr>
          <p:nvPr>
            <p:ph idx="1"/>
          </p:nvPr>
        </p:nvSpPr>
        <p:spPr>
          <a:xfrm>
            <a:off x="0" y="950442"/>
            <a:ext cx="9144000" cy="5907558"/>
          </a:xfrm>
        </p:spPr>
        <p:txBody>
          <a:bodyPr/>
          <a:lstStyle/>
          <a:p>
            <a:r>
              <a:rPr lang="en-US" dirty="0" smtClean="0"/>
              <a:t>Multi-vector attacks: exploit </a:t>
            </a:r>
            <a:r>
              <a:rPr lang="en-US" dirty="0"/>
              <a:t>the </a:t>
            </a:r>
            <a:r>
              <a:rPr lang="en-US" dirty="0" smtClean="0"/>
              <a:t>vulnerabilities </a:t>
            </a:r>
          </a:p>
          <a:p>
            <a:pPr lvl="1"/>
            <a:r>
              <a:rPr lang="en-US" dirty="0" smtClean="0"/>
              <a:t>6.1% of inbound attacks and 0.83% of outbound attacks</a:t>
            </a:r>
          </a:p>
          <a:p>
            <a:r>
              <a:rPr lang="en-US" dirty="0"/>
              <a:t>C</a:t>
            </a:r>
            <a:r>
              <a:rPr lang="en-US" dirty="0" smtClean="0"/>
              <a:t>ompromised VIPs for outbound attacks</a:t>
            </a:r>
          </a:p>
        </p:txBody>
      </p:sp>
      <p:pic>
        <p:nvPicPr>
          <p:cNvPr id="5" name="Content Placeholder 3"/>
          <p:cNvPicPr>
            <a:picLocks noChangeAspect="1"/>
          </p:cNvPicPr>
          <p:nvPr/>
        </p:nvPicPr>
        <p:blipFill>
          <a:blip r:embed="rId3"/>
          <a:stretch>
            <a:fillRect/>
          </a:stretch>
        </p:blipFill>
        <p:spPr bwMode="auto">
          <a:xfrm>
            <a:off x="2368126" y="3637020"/>
            <a:ext cx="4331203" cy="2387561"/>
          </a:xfrm>
          <a:prstGeom prst="rect">
            <a:avLst/>
          </a:prstGeom>
          <a:noFill/>
          <a:ln w="9525">
            <a:noFill/>
            <a:miter lim="800000"/>
            <a:headEnd/>
            <a:tailEnd/>
          </a:ln>
        </p:spPr>
      </p:pic>
      <p:sp>
        <p:nvSpPr>
          <p:cNvPr id="6" name="Oval 5"/>
          <p:cNvSpPr/>
          <p:nvPr/>
        </p:nvSpPr>
        <p:spPr>
          <a:xfrm>
            <a:off x="3043479" y="4800678"/>
            <a:ext cx="2270638" cy="809917"/>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Arrow Connector 6"/>
          <p:cNvCxnSpPr>
            <a:stCxn id="9" idx="2"/>
            <a:endCxn id="6" idx="1"/>
          </p:cNvCxnSpPr>
          <p:nvPr/>
        </p:nvCxnSpPr>
        <p:spPr>
          <a:xfrm>
            <a:off x="2368126" y="3583790"/>
            <a:ext cx="1007880" cy="13354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7495" y="2752793"/>
            <a:ext cx="4301262" cy="830997"/>
          </a:xfrm>
          <a:prstGeom prst="rect">
            <a:avLst/>
          </a:prstGeom>
          <a:noFill/>
          <a:ln>
            <a:solidFill>
              <a:schemeClr val="tx1"/>
            </a:solidFill>
          </a:ln>
        </p:spPr>
        <p:txBody>
          <a:bodyPr wrap="square" rtlCol="0">
            <a:spAutoFit/>
          </a:bodyPr>
          <a:lstStyle/>
          <a:p>
            <a:r>
              <a:rPr lang="en-US" sz="2400" dirty="0"/>
              <a:t>Inbound brute-force attack </a:t>
            </a:r>
            <a:r>
              <a:rPr lang="en-US" sz="2400" dirty="0" smtClean="0"/>
              <a:t>from 85 sources over one week</a:t>
            </a:r>
            <a:endParaRPr lang="en-US" sz="2400" dirty="0"/>
          </a:p>
        </p:txBody>
      </p:sp>
      <p:sp>
        <p:nvSpPr>
          <p:cNvPr id="12" name="Oval 11"/>
          <p:cNvSpPr/>
          <p:nvPr/>
        </p:nvSpPr>
        <p:spPr>
          <a:xfrm>
            <a:off x="4982066" y="3887993"/>
            <a:ext cx="913994" cy="1885615"/>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3" name="Straight Arrow Connector 12"/>
          <p:cNvCxnSpPr>
            <a:stCxn id="15" idx="2"/>
            <a:endCxn id="12" idx="6"/>
          </p:cNvCxnSpPr>
          <p:nvPr/>
        </p:nvCxnSpPr>
        <p:spPr>
          <a:xfrm flipH="1">
            <a:off x="5896060" y="3590656"/>
            <a:ext cx="1178707" cy="12401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31891" y="2759659"/>
            <a:ext cx="3485752" cy="830997"/>
          </a:xfrm>
          <a:prstGeom prst="rect">
            <a:avLst/>
          </a:prstGeom>
          <a:noFill/>
          <a:ln>
            <a:solidFill>
              <a:schemeClr val="tx1"/>
            </a:solidFill>
          </a:ln>
        </p:spPr>
        <p:txBody>
          <a:bodyPr wrap="square" rtlCol="0">
            <a:spAutoFit/>
          </a:bodyPr>
          <a:lstStyle/>
          <a:p>
            <a:r>
              <a:rPr lang="en-US" sz="2400" dirty="0"/>
              <a:t>Outbound UDP </a:t>
            </a:r>
            <a:r>
              <a:rPr lang="en-US" sz="2400" dirty="0" smtClean="0"/>
              <a:t>flood against ~500 Internet sites</a:t>
            </a:r>
            <a:endParaRPr lang="en-US" sz="2400" dirty="0"/>
          </a:p>
        </p:txBody>
      </p:sp>
      <p:sp>
        <p:nvSpPr>
          <p:cNvPr id="33" name="Content Placeholder 2"/>
          <p:cNvSpPr txBox="1">
            <a:spLocks/>
          </p:cNvSpPr>
          <p:nvPr/>
        </p:nvSpPr>
        <p:spPr bwMode="auto">
          <a:xfrm>
            <a:off x="0" y="5967431"/>
            <a:ext cx="9144000" cy="8532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Implication: </a:t>
            </a:r>
            <a:r>
              <a:rPr lang="en-US" sz="2800" dirty="0" smtClean="0"/>
              <a:t>Need joint analysis of inbound and outbound traffic to identify causality in attacks; find compromised VMs</a:t>
            </a:r>
            <a:endParaRPr lang="en-US" sz="2800" dirty="0"/>
          </a:p>
        </p:txBody>
      </p:sp>
      <p:sp>
        <p:nvSpPr>
          <p:cNvPr id="4" name="Slide Number Placeholder 3"/>
          <p:cNvSpPr>
            <a:spLocks noGrp="1"/>
          </p:cNvSpPr>
          <p:nvPr>
            <p:ph type="sldNum" sz="quarter" idx="12"/>
          </p:nvPr>
        </p:nvSpPr>
        <p:spPr/>
        <p:txBody>
          <a:bodyPr/>
          <a:lstStyle/>
          <a:p>
            <a:fld id="{9145F68D-DD96-4DF3-9182-1AD5A3CF9EE9}" type="slidenum">
              <a:rPr lang="en-US" sz="2000" smtClean="0"/>
              <a:t>23</a:t>
            </a:fld>
            <a:endParaRPr lang="en-US" sz="2000" dirty="0"/>
          </a:p>
        </p:txBody>
      </p:sp>
    </p:spTree>
    <p:extLst>
      <p:ext uri="{BB962C8B-B14F-4D97-AF65-F5344CB8AC3E}">
        <p14:creationId xmlns:p14="http://schemas.microsoft.com/office/powerpoint/2010/main" val="547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5"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on </a:t>
            </a:r>
            <a:r>
              <a:rPr lang="en-US" dirty="0" smtClean="0"/>
              <a:t>multiple VIPs</a:t>
            </a:r>
            <a:endParaRPr lang="en-US" dirty="0"/>
          </a:p>
        </p:txBody>
      </p:sp>
      <p:sp>
        <p:nvSpPr>
          <p:cNvPr id="3" name="Content Placeholder 2"/>
          <p:cNvSpPr>
            <a:spLocks noGrp="1"/>
          </p:cNvSpPr>
          <p:nvPr>
            <p:ph idx="1"/>
          </p:nvPr>
        </p:nvSpPr>
        <p:spPr>
          <a:xfrm>
            <a:off x="-1" y="1143000"/>
            <a:ext cx="9144001" cy="5715000"/>
          </a:xfrm>
        </p:spPr>
        <p:txBody>
          <a:bodyPr/>
          <a:lstStyle/>
          <a:p>
            <a:r>
              <a:rPr lang="en-US" dirty="0" smtClean="0"/>
              <a:t>Most attacks have only a few targets</a:t>
            </a:r>
          </a:p>
          <a:p>
            <a:pPr lvl="1"/>
            <a:r>
              <a:rPr lang="en-US" dirty="0"/>
              <a:t>1</a:t>
            </a:r>
            <a:r>
              <a:rPr lang="en-US" dirty="0" smtClean="0"/>
              <a:t> </a:t>
            </a:r>
            <a:r>
              <a:rPr lang="en-US" dirty="0"/>
              <a:t>VIP in the </a:t>
            </a:r>
            <a:r>
              <a:rPr lang="en-US" dirty="0" smtClean="0"/>
              <a:t>median, &lt;10 </a:t>
            </a:r>
            <a:r>
              <a:rPr lang="en-US" dirty="0"/>
              <a:t>VIPs in the 99</a:t>
            </a:r>
            <a:r>
              <a:rPr lang="en-US" baseline="30000" dirty="0"/>
              <a:t>th</a:t>
            </a:r>
            <a:r>
              <a:rPr lang="en-US" dirty="0"/>
              <a:t> </a:t>
            </a:r>
            <a:r>
              <a:rPr lang="en-US" dirty="0" smtClean="0"/>
              <a:t>percentile</a:t>
            </a:r>
          </a:p>
          <a:p>
            <a:r>
              <a:rPr lang="en-US" dirty="0" smtClean="0"/>
              <a:t>A few cases with 20-60 VIPs simultaneously</a:t>
            </a:r>
          </a:p>
          <a:p>
            <a:endParaRPr lang="en-US" dirty="0"/>
          </a:p>
        </p:txBody>
      </p:sp>
      <p:pic>
        <p:nvPicPr>
          <p:cNvPr id="4" name="Picture 3"/>
          <p:cNvPicPr>
            <a:picLocks noChangeAspect="1"/>
          </p:cNvPicPr>
          <p:nvPr/>
        </p:nvPicPr>
        <p:blipFill>
          <a:blip r:embed="rId3"/>
          <a:stretch>
            <a:fillRect/>
          </a:stretch>
        </p:blipFill>
        <p:spPr>
          <a:xfrm>
            <a:off x="98760" y="2723725"/>
            <a:ext cx="5233319" cy="3177727"/>
          </a:xfrm>
          <a:prstGeom prst="rect">
            <a:avLst/>
          </a:prstGeom>
        </p:spPr>
      </p:pic>
      <p:sp>
        <p:nvSpPr>
          <p:cNvPr id="5" name="Content Placeholder 2"/>
          <p:cNvSpPr txBox="1">
            <a:spLocks/>
          </p:cNvSpPr>
          <p:nvPr/>
        </p:nvSpPr>
        <p:spPr bwMode="auto">
          <a:xfrm>
            <a:off x="0" y="5901459"/>
            <a:ext cx="9131300" cy="109793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Implication: Need to correlate traffic across VIPs to coordinate attack </a:t>
            </a:r>
            <a:r>
              <a:rPr lang="en-US" sz="2800" dirty="0"/>
              <a:t>detection and </a:t>
            </a:r>
            <a:r>
              <a:rPr lang="en-US" sz="2800" dirty="0" smtClean="0"/>
              <a:t>mitigation</a:t>
            </a:r>
            <a:endParaRPr lang="en-US" sz="2800" dirty="0"/>
          </a:p>
        </p:txBody>
      </p:sp>
      <p:sp>
        <p:nvSpPr>
          <p:cNvPr id="6" name="Oval 5"/>
          <p:cNvSpPr/>
          <p:nvPr/>
        </p:nvSpPr>
        <p:spPr>
          <a:xfrm>
            <a:off x="3424763" y="2979010"/>
            <a:ext cx="259439" cy="583676"/>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Arrow Connector 6"/>
          <p:cNvCxnSpPr>
            <a:stCxn id="8" idx="1"/>
            <a:endCxn id="6" idx="6"/>
          </p:cNvCxnSpPr>
          <p:nvPr/>
        </p:nvCxnSpPr>
        <p:spPr>
          <a:xfrm flipH="1" flipV="1">
            <a:off x="3684202" y="3270848"/>
            <a:ext cx="1463833" cy="1944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48035" y="2865120"/>
            <a:ext cx="3889830" cy="1200329"/>
          </a:xfrm>
          <a:prstGeom prst="rect">
            <a:avLst/>
          </a:prstGeom>
          <a:noFill/>
          <a:ln>
            <a:solidFill>
              <a:schemeClr val="tx1"/>
            </a:solidFill>
          </a:ln>
        </p:spPr>
        <p:txBody>
          <a:bodyPr wrap="square" rtlCol="0">
            <a:spAutoFit/>
          </a:bodyPr>
          <a:lstStyle/>
          <a:p>
            <a:r>
              <a:rPr lang="en-US" sz="2400" dirty="0">
                <a:solidFill>
                  <a:srgbClr val="0000FF"/>
                </a:solidFill>
              </a:rPr>
              <a:t>B</a:t>
            </a:r>
            <a:r>
              <a:rPr lang="en-US" sz="2400" dirty="0" smtClean="0">
                <a:solidFill>
                  <a:srgbClr val="0000FF"/>
                </a:solidFill>
              </a:rPr>
              <a:t>rute-force on 60+ VIPs:</a:t>
            </a:r>
            <a:endParaRPr lang="en-US" sz="2400" dirty="0"/>
          </a:p>
          <a:p>
            <a:r>
              <a:rPr lang="en-US" sz="2400" dirty="0"/>
              <a:t>Two sources scan 8 IP </a:t>
            </a:r>
            <a:r>
              <a:rPr lang="en-US" sz="2400" dirty="0" smtClean="0"/>
              <a:t>subnets (500 VIPs) </a:t>
            </a:r>
            <a:r>
              <a:rPr lang="en-US" sz="2400" dirty="0"/>
              <a:t>over 5 data centers</a:t>
            </a:r>
          </a:p>
        </p:txBody>
      </p:sp>
      <p:sp>
        <p:nvSpPr>
          <p:cNvPr id="9" name="Slide Number Placeholder 8"/>
          <p:cNvSpPr>
            <a:spLocks noGrp="1"/>
          </p:cNvSpPr>
          <p:nvPr>
            <p:ph type="sldNum" sz="quarter" idx="12"/>
          </p:nvPr>
        </p:nvSpPr>
        <p:spPr/>
        <p:txBody>
          <a:bodyPr/>
          <a:lstStyle/>
          <a:p>
            <a:fld id="{9145F68D-DD96-4DF3-9182-1AD5A3CF9EE9}" type="slidenum">
              <a:rPr lang="en-US" smtClean="0"/>
              <a:t>24</a:t>
            </a:fld>
            <a:endParaRPr lang="en-US"/>
          </a:p>
        </p:txBody>
      </p:sp>
    </p:spTree>
    <p:extLst>
      <p:ext uri="{BB962C8B-B14F-4D97-AF65-F5344CB8AC3E}">
        <p14:creationId xmlns:p14="http://schemas.microsoft.com/office/powerpoint/2010/main" val="197258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Characterizing Cloud Attacks</a:t>
            </a:r>
            <a:endParaRPr lang="en-US" sz="4400" dirty="0"/>
          </a:p>
        </p:txBody>
      </p:sp>
      <p:sp>
        <p:nvSpPr>
          <p:cNvPr id="3" name="Content Placeholder 2"/>
          <p:cNvSpPr>
            <a:spLocks noGrp="1"/>
          </p:cNvSpPr>
          <p:nvPr>
            <p:ph idx="1"/>
          </p:nvPr>
        </p:nvSpPr>
        <p:spPr>
          <a:xfrm>
            <a:off x="0" y="1326776"/>
            <a:ext cx="9144000" cy="5531224"/>
          </a:xfrm>
        </p:spPr>
        <p:txBody>
          <a:bodyPr/>
          <a:lstStyle/>
          <a:p>
            <a:r>
              <a:rPr lang="en-US" dirty="0" smtClean="0">
                <a:solidFill>
                  <a:schemeClr val="bg1">
                    <a:lumMod val="65000"/>
                  </a:schemeClr>
                </a:solidFill>
              </a:rPr>
              <a:t>Q1: </a:t>
            </a:r>
            <a:r>
              <a:rPr lang="en-US" b="1" dirty="0" smtClean="0">
                <a:solidFill>
                  <a:schemeClr val="bg1">
                    <a:lumMod val="65000"/>
                  </a:schemeClr>
                </a:solidFill>
              </a:rPr>
              <a:t>How many </a:t>
            </a:r>
            <a:r>
              <a:rPr lang="en-US" dirty="0" smtClean="0">
                <a:solidFill>
                  <a:schemeClr val="bg1">
                    <a:lumMod val="65000"/>
                  </a:schemeClr>
                </a:solidFill>
              </a:rPr>
              <a:t>attacks in and out?</a:t>
            </a:r>
          </a:p>
          <a:p>
            <a:pPr lvl="1"/>
            <a:r>
              <a:rPr lang="en-US" dirty="0">
                <a:solidFill>
                  <a:schemeClr val="bg1">
                    <a:lumMod val="65000"/>
                  </a:schemeClr>
                </a:solidFill>
              </a:rPr>
              <a:t>9 diverse attack types: From DDoS to SQL injection, spam</a:t>
            </a:r>
          </a:p>
          <a:p>
            <a:pPr lvl="1"/>
            <a:r>
              <a:rPr lang="en-US" dirty="0">
                <a:solidFill>
                  <a:schemeClr val="bg1">
                    <a:lumMod val="65000"/>
                  </a:schemeClr>
                </a:solidFill>
              </a:rPr>
              <a:t>Inbound vs. outbound: 2x more outbound attacks</a:t>
            </a:r>
          </a:p>
          <a:p>
            <a:r>
              <a:rPr lang="en-US" dirty="0" smtClean="0">
                <a:solidFill>
                  <a:srgbClr val="0000FF"/>
                </a:solidFill>
              </a:rPr>
              <a:t>Q2: </a:t>
            </a:r>
            <a:r>
              <a:rPr lang="en-US" b="1" dirty="0" smtClean="0">
                <a:solidFill>
                  <a:srgbClr val="0000FF"/>
                </a:solidFill>
              </a:rPr>
              <a:t>What</a:t>
            </a:r>
            <a:r>
              <a:rPr lang="en-US" dirty="0" smtClean="0">
                <a:solidFill>
                  <a:srgbClr val="0000FF"/>
                </a:solidFill>
              </a:rPr>
              <a:t> do attacks </a:t>
            </a:r>
            <a:r>
              <a:rPr lang="en-US" b="1" dirty="0" smtClean="0">
                <a:solidFill>
                  <a:srgbClr val="0000FF"/>
                </a:solidFill>
              </a:rPr>
              <a:t>look like</a:t>
            </a:r>
            <a:r>
              <a:rPr lang="en-US" dirty="0" smtClean="0">
                <a:solidFill>
                  <a:srgbClr val="0000FF"/>
                </a:solidFill>
              </a:rPr>
              <a:t>?</a:t>
            </a:r>
          </a:p>
          <a:p>
            <a:pPr lvl="1"/>
            <a:r>
              <a:rPr lang="en-US" dirty="0" smtClean="0"/>
              <a:t>Peak rate: 100pps-9Mpps; out 13x-238x higher than in</a:t>
            </a:r>
          </a:p>
          <a:p>
            <a:pPr lvl="1"/>
            <a:r>
              <a:rPr lang="en-US" dirty="0"/>
              <a:t>Duration: Most attacks have short duration (&lt;10 mins)</a:t>
            </a:r>
          </a:p>
          <a:p>
            <a:pPr lvl="1"/>
            <a:r>
              <a:rPr lang="en-US" dirty="0"/>
              <a:t>Frequency: Most VIPs </a:t>
            </a:r>
            <a:r>
              <a:rPr lang="en-US" dirty="0" smtClean="0"/>
              <a:t>see 1 attack/day</a:t>
            </a:r>
            <a:r>
              <a:rPr lang="en-US" dirty="0"/>
              <a:t>; </a:t>
            </a:r>
            <a:r>
              <a:rPr lang="en-US" dirty="0" smtClean="0"/>
              <a:t>a long tail exists</a:t>
            </a:r>
          </a:p>
          <a:p>
            <a:r>
              <a:rPr lang="en-US" dirty="0" smtClean="0"/>
              <a:t>Q3: </a:t>
            </a:r>
            <a:r>
              <a:rPr lang="en-US" b="1" dirty="0" smtClean="0"/>
              <a:t>Who</a:t>
            </a:r>
            <a:r>
              <a:rPr lang="en-US" dirty="0" smtClean="0"/>
              <a:t> attacks and is attacked?</a:t>
            </a:r>
          </a:p>
          <a:p>
            <a:pPr lvl="1"/>
            <a:endParaRPr lang="en-US" dirty="0" smtClean="0"/>
          </a:p>
          <a:p>
            <a:pPr lvl="1"/>
            <a:endParaRPr lang="en-US" dirty="0" smtClean="0"/>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145F68D-DD96-4DF3-9182-1AD5A3CF9EE9}" type="slidenum">
              <a:rPr lang="en-US" smtClean="0"/>
              <a:t>25</a:t>
            </a:fld>
            <a:endParaRPr lang="en-US"/>
          </a:p>
        </p:txBody>
      </p:sp>
    </p:spTree>
    <p:extLst>
      <p:ext uri="{BB962C8B-B14F-4D97-AF65-F5344CB8AC3E}">
        <p14:creationId xmlns:p14="http://schemas.microsoft.com/office/powerpoint/2010/main" val="1171202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Characterizing Cloud Attacks</a:t>
            </a:r>
            <a:endParaRPr lang="en-US" sz="4400" dirty="0"/>
          </a:p>
        </p:txBody>
      </p:sp>
      <p:sp>
        <p:nvSpPr>
          <p:cNvPr id="3" name="Content Placeholder 2"/>
          <p:cNvSpPr>
            <a:spLocks noGrp="1"/>
          </p:cNvSpPr>
          <p:nvPr>
            <p:ph idx="1"/>
          </p:nvPr>
        </p:nvSpPr>
        <p:spPr>
          <a:xfrm>
            <a:off x="0" y="1326776"/>
            <a:ext cx="9144000" cy="5531224"/>
          </a:xfrm>
        </p:spPr>
        <p:txBody>
          <a:bodyPr/>
          <a:lstStyle/>
          <a:p>
            <a:r>
              <a:rPr lang="en-US" dirty="0" smtClean="0">
                <a:solidFill>
                  <a:schemeClr val="bg1">
                    <a:lumMod val="65000"/>
                  </a:schemeClr>
                </a:solidFill>
              </a:rPr>
              <a:t>Q1: </a:t>
            </a:r>
            <a:r>
              <a:rPr lang="en-US" b="1" dirty="0" smtClean="0">
                <a:solidFill>
                  <a:schemeClr val="bg1">
                    <a:lumMod val="65000"/>
                  </a:schemeClr>
                </a:solidFill>
              </a:rPr>
              <a:t>How many </a:t>
            </a:r>
            <a:r>
              <a:rPr lang="en-US" dirty="0" smtClean="0">
                <a:solidFill>
                  <a:schemeClr val="bg1">
                    <a:lumMod val="65000"/>
                  </a:schemeClr>
                </a:solidFill>
              </a:rPr>
              <a:t>attacks in and out?</a:t>
            </a:r>
          </a:p>
          <a:p>
            <a:pPr lvl="1"/>
            <a:r>
              <a:rPr lang="en-US" dirty="0">
                <a:solidFill>
                  <a:schemeClr val="bg1">
                    <a:lumMod val="65000"/>
                  </a:schemeClr>
                </a:solidFill>
              </a:rPr>
              <a:t>9 diverse attack types: From DDoS to SQL injection, spam</a:t>
            </a:r>
          </a:p>
          <a:p>
            <a:pPr lvl="1"/>
            <a:r>
              <a:rPr lang="en-US" dirty="0">
                <a:solidFill>
                  <a:schemeClr val="bg1">
                    <a:lumMod val="65000"/>
                  </a:schemeClr>
                </a:solidFill>
              </a:rPr>
              <a:t>Inbound vs. outbound: 2x more outbound attacks</a:t>
            </a:r>
          </a:p>
          <a:p>
            <a:r>
              <a:rPr lang="en-US" dirty="0" smtClean="0">
                <a:solidFill>
                  <a:schemeClr val="bg1">
                    <a:lumMod val="65000"/>
                  </a:schemeClr>
                </a:solidFill>
              </a:rPr>
              <a:t>Q2: </a:t>
            </a:r>
            <a:r>
              <a:rPr lang="en-US" b="1" dirty="0" smtClean="0">
                <a:solidFill>
                  <a:schemeClr val="bg1">
                    <a:lumMod val="65000"/>
                  </a:schemeClr>
                </a:solidFill>
              </a:rPr>
              <a:t>What</a:t>
            </a:r>
            <a:r>
              <a:rPr lang="en-US" dirty="0" smtClean="0">
                <a:solidFill>
                  <a:schemeClr val="bg1">
                    <a:lumMod val="65000"/>
                  </a:schemeClr>
                </a:solidFill>
              </a:rPr>
              <a:t> do attacks </a:t>
            </a:r>
            <a:r>
              <a:rPr lang="en-US" b="1" dirty="0" smtClean="0">
                <a:solidFill>
                  <a:schemeClr val="bg1">
                    <a:lumMod val="65000"/>
                  </a:schemeClr>
                </a:solidFill>
              </a:rPr>
              <a:t>look like</a:t>
            </a:r>
            <a:r>
              <a:rPr lang="en-US" dirty="0" smtClean="0">
                <a:solidFill>
                  <a:schemeClr val="bg1">
                    <a:lumMod val="65000"/>
                  </a:schemeClr>
                </a:solidFill>
              </a:rPr>
              <a:t>?</a:t>
            </a:r>
          </a:p>
          <a:p>
            <a:pPr lvl="1"/>
            <a:r>
              <a:rPr lang="en-US" dirty="0" smtClean="0">
                <a:solidFill>
                  <a:schemeClr val="bg1">
                    <a:lumMod val="65000"/>
                  </a:schemeClr>
                </a:solidFill>
              </a:rPr>
              <a:t>Peak rate: 100pps-9Mpps; out 13x-238x higher than in</a:t>
            </a:r>
          </a:p>
          <a:p>
            <a:pPr lvl="1"/>
            <a:r>
              <a:rPr lang="en-US" dirty="0">
                <a:solidFill>
                  <a:schemeClr val="bg1">
                    <a:lumMod val="65000"/>
                  </a:schemeClr>
                </a:solidFill>
              </a:rPr>
              <a:t>Duration: Most attacks have short duration (&lt;10 mins)</a:t>
            </a:r>
          </a:p>
          <a:p>
            <a:pPr lvl="1"/>
            <a:r>
              <a:rPr lang="en-US" dirty="0">
                <a:solidFill>
                  <a:schemeClr val="bg1">
                    <a:lumMod val="65000"/>
                  </a:schemeClr>
                </a:solidFill>
              </a:rPr>
              <a:t>Frequency: Most VIPs </a:t>
            </a:r>
            <a:r>
              <a:rPr lang="en-US" dirty="0" smtClean="0">
                <a:solidFill>
                  <a:schemeClr val="bg1">
                    <a:lumMod val="65000"/>
                  </a:schemeClr>
                </a:solidFill>
              </a:rPr>
              <a:t>see 1 attack/day</a:t>
            </a:r>
            <a:r>
              <a:rPr lang="en-US" dirty="0">
                <a:solidFill>
                  <a:schemeClr val="bg1">
                    <a:lumMod val="65000"/>
                  </a:schemeClr>
                </a:solidFill>
              </a:rPr>
              <a:t>; </a:t>
            </a:r>
            <a:r>
              <a:rPr lang="en-US" dirty="0" smtClean="0">
                <a:solidFill>
                  <a:schemeClr val="bg1">
                    <a:lumMod val="65000"/>
                  </a:schemeClr>
                </a:solidFill>
              </a:rPr>
              <a:t>a long tail exists</a:t>
            </a:r>
          </a:p>
          <a:p>
            <a:r>
              <a:rPr lang="en-US" dirty="0" smtClean="0"/>
              <a:t>Q3: </a:t>
            </a:r>
            <a:r>
              <a:rPr lang="en-US" b="1" dirty="0" smtClean="0"/>
              <a:t>Who</a:t>
            </a:r>
            <a:r>
              <a:rPr lang="en-US" dirty="0" smtClean="0"/>
              <a:t> attacks and is attacked?</a:t>
            </a:r>
          </a:p>
          <a:p>
            <a:pPr lvl="1"/>
            <a:endParaRPr lang="en-US" dirty="0" smtClean="0"/>
          </a:p>
          <a:p>
            <a:pPr lvl="1"/>
            <a:endParaRPr lang="en-US" dirty="0" smtClean="0"/>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145F68D-DD96-4DF3-9182-1AD5A3CF9EE9}" type="slidenum">
              <a:rPr lang="en-US" smtClean="0"/>
              <a:t>26</a:t>
            </a:fld>
            <a:endParaRPr lang="en-US"/>
          </a:p>
        </p:txBody>
      </p:sp>
    </p:spTree>
    <p:extLst>
      <p:ext uri="{BB962C8B-B14F-4D97-AF65-F5344CB8AC3E}">
        <p14:creationId xmlns:p14="http://schemas.microsoft.com/office/powerpoint/2010/main" val="478547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05041" y="2571492"/>
            <a:ext cx="4692659" cy="2332844"/>
          </a:xfrm>
          <a:prstGeom prst="rect">
            <a:avLst/>
          </a:prstGeom>
        </p:spPr>
      </p:pic>
      <p:sp>
        <p:nvSpPr>
          <p:cNvPr id="29" name="TextBox 28"/>
          <p:cNvSpPr txBox="1"/>
          <p:nvPr/>
        </p:nvSpPr>
        <p:spPr>
          <a:xfrm rot="10800000">
            <a:off x="2277858" y="2266119"/>
            <a:ext cx="461665" cy="2093330"/>
          </a:xfrm>
          <a:prstGeom prst="rect">
            <a:avLst/>
          </a:prstGeom>
          <a:solidFill>
            <a:schemeClr val="bg1"/>
          </a:solidFill>
        </p:spPr>
        <p:txBody>
          <a:bodyPr vert="eaVert" wrap="none" rtlCol="0">
            <a:spAutoFit/>
          </a:bodyPr>
          <a:lstStyle/>
          <a:p>
            <a:r>
              <a:rPr lang="en-US" dirty="0" smtClean="0"/>
              <a:t>Percentage of attacks</a:t>
            </a:r>
            <a:endParaRPr lang="en-US" dirty="0"/>
          </a:p>
        </p:txBody>
      </p:sp>
      <p:sp>
        <p:nvSpPr>
          <p:cNvPr id="2" name="Title 1"/>
          <p:cNvSpPr>
            <a:spLocks noGrp="1"/>
          </p:cNvSpPr>
          <p:nvPr>
            <p:ph type="title"/>
          </p:nvPr>
        </p:nvSpPr>
        <p:spPr/>
        <p:txBody>
          <a:bodyPr/>
          <a:lstStyle/>
          <a:p>
            <a:r>
              <a:rPr lang="en-US" dirty="0" smtClean="0"/>
              <a:t>Origins of inbound attacks</a:t>
            </a:r>
            <a:endParaRPr lang="en-US" dirty="0"/>
          </a:p>
        </p:txBody>
      </p:sp>
      <p:sp>
        <p:nvSpPr>
          <p:cNvPr id="6" name="Content Placeholder 5"/>
          <p:cNvSpPr>
            <a:spLocks noGrp="1"/>
          </p:cNvSpPr>
          <p:nvPr>
            <p:ph idx="1"/>
          </p:nvPr>
        </p:nvSpPr>
        <p:spPr>
          <a:xfrm>
            <a:off x="-12700" y="1016000"/>
            <a:ext cx="9144000" cy="5841999"/>
          </a:xfrm>
        </p:spPr>
        <p:txBody>
          <a:bodyPr/>
          <a:lstStyle/>
          <a:p>
            <a:r>
              <a:rPr lang="en-US" dirty="0" smtClean="0"/>
              <a:t>Big </a:t>
            </a:r>
            <a:r>
              <a:rPr lang="en-US" dirty="0"/>
              <a:t>cloud, </a:t>
            </a:r>
            <a:r>
              <a:rPr lang="en-US" dirty="0" smtClean="0"/>
              <a:t>Small </a:t>
            </a:r>
            <a:r>
              <a:rPr lang="en-US" dirty="0"/>
              <a:t>ISPs and </a:t>
            </a:r>
            <a:r>
              <a:rPr lang="en-US" dirty="0" smtClean="0"/>
              <a:t>Customer Net dominate</a:t>
            </a:r>
            <a:endParaRPr lang="en-US" dirty="0"/>
          </a:p>
        </p:txBody>
      </p:sp>
      <p:cxnSp>
        <p:nvCxnSpPr>
          <p:cNvPr id="8" name="Straight Arrow Connector 7"/>
          <p:cNvCxnSpPr>
            <a:stCxn id="27" idx="2"/>
            <a:endCxn id="22" idx="7"/>
          </p:cNvCxnSpPr>
          <p:nvPr/>
        </p:nvCxnSpPr>
        <p:spPr>
          <a:xfrm flipH="1">
            <a:off x="5571691" y="2516984"/>
            <a:ext cx="438584" cy="7988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7" idx="2"/>
            <a:endCxn id="21" idx="7"/>
          </p:cNvCxnSpPr>
          <p:nvPr/>
        </p:nvCxnSpPr>
        <p:spPr>
          <a:xfrm flipH="1">
            <a:off x="5189442" y="2516984"/>
            <a:ext cx="820833" cy="4857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314279" y="2909324"/>
            <a:ext cx="382249" cy="1157477"/>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3" name="Straight Arrow Connector 12"/>
          <p:cNvCxnSpPr>
            <a:stCxn id="16" idx="0"/>
            <a:endCxn id="12" idx="3"/>
          </p:cNvCxnSpPr>
          <p:nvPr/>
        </p:nvCxnSpPr>
        <p:spPr>
          <a:xfrm flipV="1">
            <a:off x="3166196" y="3897292"/>
            <a:ext cx="204062" cy="10615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9483" y="4958844"/>
            <a:ext cx="6233425" cy="830997"/>
          </a:xfrm>
          <a:prstGeom prst="rect">
            <a:avLst/>
          </a:prstGeom>
          <a:solidFill>
            <a:schemeClr val="bg1"/>
          </a:solidFill>
          <a:ln>
            <a:solidFill>
              <a:schemeClr val="tx1"/>
            </a:solidFill>
          </a:ln>
        </p:spPr>
        <p:txBody>
          <a:bodyPr wrap="square" rtlCol="0">
            <a:spAutoFit/>
          </a:bodyPr>
          <a:lstStyle/>
          <a:p>
            <a:r>
              <a:rPr lang="en-US" sz="2400" dirty="0"/>
              <a:t>Mostly </a:t>
            </a:r>
            <a:r>
              <a:rPr lang="en-US" sz="2400" dirty="0" smtClean="0"/>
              <a:t>high-volume UDP </a:t>
            </a:r>
            <a:r>
              <a:rPr lang="en-US" sz="2400" dirty="0"/>
              <a:t>floods, SQL injection, TDS </a:t>
            </a:r>
            <a:r>
              <a:rPr lang="en-US" sz="2400" dirty="0" smtClean="0"/>
              <a:t>attacks due </a:t>
            </a:r>
            <a:r>
              <a:rPr lang="en-US" sz="2400" dirty="0"/>
              <a:t>to </a:t>
            </a:r>
            <a:r>
              <a:rPr lang="en-US" sz="2400" dirty="0" smtClean="0"/>
              <a:t>large availability of resources</a:t>
            </a:r>
            <a:endParaRPr lang="en-US" sz="2400" dirty="0"/>
          </a:p>
        </p:txBody>
      </p:sp>
      <p:sp>
        <p:nvSpPr>
          <p:cNvPr id="21" name="Oval 20"/>
          <p:cNvSpPr/>
          <p:nvPr/>
        </p:nvSpPr>
        <p:spPr>
          <a:xfrm>
            <a:off x="4916690" y="2808757"/>
            <a:ext cx="319549" cy="1324707"/>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p:cNvSpPr/>
          <p:nvPr/>
        </p:nvSpPr>
        <p:spPr>
          <a:xfrm>
            <a:off x="5298939" y="3175507"/>
            <a:ext cx="319549" cy="957958"/>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p:cNvSpPr txBox="1"/>
          <p:nvPr/>
        </p:nvSpPr>
        <p:spPr>
          <a:xfrm>
            <a:off x="3028950" y="1685987"/>
            <a:ext cx="5962650" cy="830997"/>
          </a:xfrm>
          <a:prstGeom prst="rect">
            <a:avLst/>
          </a:prstGeom>
          <a:solidFill>
            <a:schemeClr val="bg1"/>
          </a:solidFill>
          <a:ln>
            <a:solidFill>
              <a:schemeClr val="tx1"/>
            </a:solidFill>
          </a:ln>
        </p:spPr>
        <p:txBody>
          <a:bodyPr wrap="square" rtlCol="0">
            <a:spAutoFit/>
          </a:bodyPr>
          <a:lstStyle/>
          <a:p>
            <a:r>
              <a:rPr lang="en-US" sz="2400" dirty="0"/>
              <a:t>Less security expertise and weak </a:t>
            </a:r>
            <a:r>
              <a:rPr lang="en-US" sz="2400" dirty="0" smtClean="0"/>
              <a:t>defenses;</a:t>
            </a:r>
            <a:endParaRPr lang="en-US" sz="2400" dirty="0"/>
          </a:p>
          <a:p>
            <a:r>
              <a:rPr lang="en-US" sz="2400" dirty="0"/>
              <a:t>r</a:t>
            </a:r>
            <a:r>
              <a:rPr lang="en-US" sz="2400" dirty="0" smtClean="0"/>
              <a:t>elatively easy </a:t>
            </a:r>
            <a:r>
              <a:rPr lang="en-US" sz="2400" dirty="0"/>
              <a:t>to be </a:t>
            </a:r>
            <a:r>
              <a:rPr lang="en-US" sz="2400" dirty="0" smtClean="0"/>
              <a:t>compromised </a:t>
            </a:r>
            <a:r>
              <a:rPr lang="en-US" sz="2400" dirty="0"/>
              <a:t>by attackers</a:t>
            </a:r>
          </a:p>
        </p:txBody>
      </p:sp>
      <p:sp>
        <p:nvSpPr>
          <p:cNvPr id="5" name="Slide Number Placeholder 4"/>
          <p:cNvSpPr>
            <a:spLocks noGrp="1"/>
          </p:cNvSpPr>
          <p:nvPr>
            <p:ph type="sldNum" sz="quarter" idx="12"/>
          </p:nvPr>
        </p:nvSpPr>
        <p:spPr/>
        <p:txBody>
          <a:bodyPr/>
          <a:lstStyle/>
          <a:p>
            <a:fld id="{9145F68D-DD96-4DF3-9182-1AD5A3CF9EE9}" type="slidenum">
              <a:rPr lang="en-US" smtClean="0"/>
              <a:t>27</a:t>
            </a:fld>
            <a:endParaRPr lang="en-US"/>
          </a:p>
        </p:txBody>
      </p:sp>
      <p:sp>
        <p:nvSpPr>
          <p:cNvPr id="17" name="Content Placeholder 2"/>
          <p:cNvSpPr txBox="1">
            <a:spLocks/>
          </p:cNvSpPr>
          <p:nvPr/>
        </p:nvSpPr>
        <p:spPr bwMode="auto">
          <a:xfrm>
            <a:off x="56144" y="5849060"/>
            <a:ext cx="9075156" cy="100894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Implications:  (1) Better cloud security can help everyone;</a:t>
            </a:r>
          </a:p>
          <a:p>
            <a:pPr marL="0" indent="0">
              <a:buNone/>
            </a:pPr>
            <a:r>
              <a:rPr lang="en-US" sz="2800" dirty="0" smtClean="0"/>
              <a:t>(2) Need to help those with less security expertise</a:t>
            </a:r>
            <a:endParaRPr lang="en-US" sz="2800" dirty="0"/>
          </a:p>
        </p:txBody>
      </p:sp>
    </p:spTree>
    <p:extLst>
      <p:ext uri="{BB962C8B-B14F-4D97-AF65-F5344CB8AC3E}">
        <p14:creationId xmlns:p14="http://schemas.microsoft.com/office/powerpoint/2010/main" val="280249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2" grpId="0" animBg="1"/>
      <p:bldP spid="16" grpId="0" animBg="1"/>
      <p:bldP spid="21" grpId="0" animBg="1"/>
      <p:bldP spid="22" grpId="0" animBg="1"/>
      <p:bldP spid="27"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Targets of outbound attacks</a:t>
            </a:r>
            <a:endParaRPr lang="en-US" dirty="0"/>
          </a:p>
        </p:txBody>
      </p:sp>
      <p:sp>
        <p:nvSpPr>
          <p:cNvPr id="3" name="Content Placeholder 2"/>
          <p:cNvSpPr>
            <a:spLocks noGrp="1"/>
          </p:cNvSpPr>
          <p:nvPr>
            <p:ph idx="1"/>
          </p:nvPr>
        </p:nvSpPr>
        <p:spPr>
          <a:xfrm>
            <a:off x="0" y="901261"/>
            <a:ext cx="9144000" cy="5715000"/>
          </a:xfrm>
        </p:spPr>
        <p:txBody>
          <a:bodyPr/>
          <a:lstStyle/>
          <a:p>
            <a:r>
              <a:rPr lang="en-US" dirty="0"/>
              <a:t>A</a:t>
            </a:r>
            <a:r>
              <a:rPr lang="en-US" dirty="0" smtClean="0"/>
              <a:t>ttacks target </a:t>
            </a:r>
            <a:r>
              <a:rPr lang="en-US" b="1" dirty="0" smtClean="0"/>
              <a:t>many </a:t>
            </a:r>
            <a:r>
              <a:rPr lang="en-US" b="1" dirty="0" err="1" smtClean="0"/>
              <a:t>ASes</a:t>
            </a:r>
            <a:endParaRPr lang="en-US" dirty="0" smtClean="0"/>
          </a:p>
          <a:p>
            <a:pPr lvl="1"/>
            <a:r>
              <a:rPr lang="en-US" dirty="0" smtClean="0"/>
              <a:t>Top 10 </a:t>
            </a:r>
            <a:r>
              <a:rPr lang="en-US" dirty="0" err="1"/>
              <a:t>ASes</a:t>
            </a:r>
            <a:r>
              <a:rPr lang="en-US" dirty="0"/>
              <a:t> </a:t>
            </a:r>
            <a:r>
              <a:rPr lang="en-US" dirty="0" smtClean="0"/>
              <a:t>are targets of 8.9</a:t>
            </a:r>
            <a:r>
              <a:rPr lang="en-US" dirty="0"/>
              <a:t>% of the </a:t>
            </a:r>
            <a:r>
              <a:rPr lang="en-US" dirty="0" smtClean="0"/>
              <a:t>attacks</a:t>
            </a:r>
          </a:p>
          <a:p>
            <a:r>
              <a:rPr lang="en-US" b="1" dirty="0" smtClean="0"/>
              <a:t>Specific attacks target hosts in one AS</a:t>
            </a:r>
            <a:r>
              <a:rPr lang="en-US" dirty="0" smtClean="0"/>
              <a:t>, </a:t>
            </a:r>
            <a:r>
              <a:rPr lang="en-US" sz="2800" dirty="0" smtClean="0"/>
              <a:t>usually (80</a:t>
            </a:r>
            <a:r>
              <a:rPr lang="en-US" dirty="0" smtClean="0"/>
              <a:t>%)</a:t>
            </a:r>
            <a:endParaRPr lang="en-US" dirty="0"/>
          </a:p>
        </p:txBody>
      </p:sp>
      <p:pic>
        <p:nvPicPr>
          <p:cNvPr id="4" name="Content Placeholder 4"/>
          <p:cNvPicPr>
            <a:picLocks noChangeAspect="1"/>
          </p:cNvPicPr>
          <p:nvPr/>
        </p:nvPicPr>
        <p:blipFill>
          <a:blip r:embed="rId3"/>
          <a:stretch>
            <a:fillRect/>
          </a:stretch>
        </p:blipFill>
        <p:spPr bwMode="auto">
          <a:xfrm>
            <a:off x="2132448" y="3211002"/>
            <a:ext cx="5162457" cy="2524634"/>
          </a:xfrm>
          <a:prstGeom prst="rect">
            <a:avLst/>
          </a:prstGeom>
          <a:noFill/>
          <a:ln w="9525">
            <a:noFill/>
            <a:miter lim="800000"/>
            <a:headEnd/>
            <a:tailEnd/>
          </a:ln>
        </p:spPr>
      </p:pic>
      <p:sp>
        <p:nvSpPr>
          <p:cNvPr id="5" name="Oval 4"/>
          <p:cNvSpPr/>
          <p:nvPr/>
        </p:nvSpPr>
        <p:spPr>
          <a:xfrm>
            <a:off x="3303536" y="3293154"/>
            <a:ext cx="382249" cy="1628095"/>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Arrow Connector 5"/>
          <p:cNvCxnSpPr>
            <a:stCxn id="7" idx="2"/>
            <a:endCxn id="5" idx="2"/>
          </p:cNvCxnSpPr>
          <p:nvPr/>
        </p:nvCxnSpPr>
        <p:spPr>
          <a:xfrm>
            <a:off x="2664214" y="3018517"/>
            <a:ext cx="639322" cy="10886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7631" y="2556852"/>
            <a:ext cx="5013165" cy="461665"/>
          </a:xfrm>
          <a:prstGeom prst="rect">
            <a:avLst/>
          </a:prstGeom>
          <a:solidFill>
            <a:schemeClr val="bg1"/>
          </a:solidFill>
          <a:ln>
            <a:solidFill>
              <a:schemeClr val="tx1"/>
            </a:solidFill>
          </a:ln>
        </p:spPr>
        <p:txBody>
          <a:bodyPr wrap="square" rtlCol="0">
            <a:spAutoFit/>
          </a:bodyPr>
          <a:lstStyle/>
          <a:p>
            <a:r>
              <a:rPr lang="en-US" sz="2400" dirty="0"/>
              <a:t>Mostly SQL injection and TDS attacks</a:t>
            </a:r>
          </a:p>
        </p:txBody>
      </p:sp>
      <p:cxnSp>
        <p:nvCxnSpPr>
          <p:cNvPr id="11" name="Straight Arrow Connector 10"/>
          <p:cNvCxnSpPr>
            <a:stCxn id="13" idx="2"/>
            <a:endCxn id="12" idx="7"/>
          </p:cNvCxnSpPr>
          <p:nvPr/>
        </p:nvCxnSpPr>
        <p:spPr>
          <a:xfrm flipH="1">
            <a:off x="5283774" y="3026414"/>
            <a:ext cx="1840917" cy="9344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011022" y="3796108"/>
            <a:ext cx="319549" cy="1125141"/>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5236010" y="2564749"/>
            <a:ext cx="3777362" cy="461665"/>
          </a:xfrm>
          <a:prstGeom prst="rect">
            <a:avLst/>
          </a:prstGeom>
          <a:solidFill>
            <a:schemeClr val="bg1"/>
          </a:solidFill>
          <a:ln>
            <a:solidFill>
              <a:schemeClr val="tx1"/>
            </a:solidFill>
          </a:ln>
        </p:spPr>
        <p:txBody>
          <a:bodyPr wrap="square" rtlCol="0">
            <a:spAutoFit/>
          </a:bodyPr>
          <a:lstStyle/>
          <a:p>
            <a:r>
              <a:rPr lang="en-US" sz="2400" dirty="0"/>
              <a:t>Mostly brute-force and spam</a:t>
            </a:r>
          </a:p>
        </p:txBody>
      </p:sp>
      <p:sp>
        <p:nvSpPr>
          <p:cNvPr id="16" name="Oval 15"/>
          <p:cNvSpPr/>
          <p:nvPr/>
        </p:nvSpPr>
        <p:spPr>
          <a:xfrm>
            <a:off x="5431475" y="4195925"/>
            <a:ext cx="319549" cy="725324"/>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 name="Straight Arrow Connector 17"/>
          <p:cNvCxnSpPr>
            <a:stCxn id="13" idx="2"/>
            <a:endCxn id="16" idx="7"/>
          </p:cNvCxnSpPr>
          <p:nvPr/>
        </p:nvCxnSpPr>
        <p:spPr>
          <a:xfrm flipH="1">
            <a:off x="5704227" y="3026414"/>
            <a:ext cx="1420464" cy="12757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bwMode="auto">
          <a:xfrm>
            <a:off x="0" y="5697769"/>
            <a:ext cx="8789858" cy="91849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Implication: </a:t>
            </a:r>
            <a:r>
              <a:rPr lang="en-US" sz="2800" dirty="0" smtClean="0"/>
              <a:t>Important to </a:t>
            </a:r>
            <a:r>
              <a:rPr lang="en-US" sz="2800" dirty="0" smtClean="0">
                <a:solidFill>
                  <a:srgbClr val="0000FF"/>
                </a:solidFill>
              </a:rPr>
              <a:t>coordinate measures across the </a:t>
            </a:r>
            <a:r>
              <a:rPr lang="en-US" sz="2800" dirty="0"/>
              <a:t>cloud </a:t>
            </a:r>
            <a:r>
              <a:rPr lang="en-US" sz="2800" dirty="0" smtClean="0"/>
              <a:t>and </a:t>
            </a:r>
            <a:r>
              <a:rPr lang="en-US" sz="2800" dirty="0"/>
              <a:t>these networks to protect against </a:t>
            </a:r>
            <a:r>
              <a:rPr lang="en-US" sz="2800" dirty="0" smtClean="0"/>
              <a:t>these attacks</a:t>
            </a:r>
            <a:endParaRPr lang="en-US" sz="2800" dirty="0"/>
          </a:p>
        </p:txBody>
      </p:sp>
      <p:sp>
        <p:nvSpPr>
          <p:cNvPr id="8" name="Slide Number Placeholder 7"/>
          <p:cNvSpPr>
            <a:spLocks noGrp="1"/>
          </p:cNvSpPr>
          <p:nvPr>
            <p:ph type="sldNum" sz="quarter" idx="12"/>
          </p:nvPr>
        </p:nvSpPr>
        <p:spPr/>
        <p:txBody>
          <a:bodyPr/>
          <a:lstStyle/>
          <a:p>
            <a:fld id="{9145F68D-DD96-4DF3-9182-1AD5A3CF9EE9}" type="slidenum">
              <a:rPr lang="en-US" smtClean="0"/>
              <a:t>28</a:t>
            </a:fld>
            <a:endParaRPr lang="en-US"/>
          </a:p>
        </p:txBody>
      </p:sp>
      <p:sp>
        <p:nvSpPr>
          <p:cNvPr id="22" name="TextBox 21"/>
          <p:cNvSpPr txBox="1"/>
          <p:nvPr/>
        </p:nvSpPr>
        <p:spPr>
          <a:xfrm rot="10800000">
            <a:off x="2066918" y="3075828"/>
            <a:ext cx="461665" cy="2093330"/>
          </a:xfrm>
          <a:prstGeom prst="rect">
            <a:avLst/>
          </a:prstGeom>
          <a:solidFill>
            <a:schemeClr val="bg1"/>
          </a:solidFill>
        </p:spPr>
        <p:txBody>
          <a:bodyPr vert="eaVert" wrap="none" rtlCol="0">
            <a:spAutoFit/>
          </a:bodyPr>
          <a:lstStyle/>
          <a:p>
            <a:r>
              <a:rPr lang="en-US" dirty="0" smtClean="0"/>
              <a:t>Percentage of attacks</a:t>
            </a:r>
            <a:endParaRPr lang="en-US" dirty="0"/>
          </a:p>
        </p:txBody>
      </p:sp>
    </p:spTree>
    <p:extLst>
      <p:ext uri="{BB962C8B-B14F-4D97-AF65-F5344CB8AC3E}">
        <p14:creationId xmlns:p14="http://schemas.microsoft.com/office/powerpoint/2010/main" val="33809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13" grpId="0" animBg="1"/>
      <p:bldP spid="16" grpId="0" animBg="1"/>
      <p:bldP spid="21"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 the paper</a:t>
            </a:r>
            <a:endParaRPr lang="en-US" dirty="0"/>
          </a:p>
        </p:txBody>
      </p:sp>
      <p:sp>
        <p:nvSpPr>
          <p:cNvPr id="3" name="Content Placeholder 2"/>
          <p:cNvSpPr>
            <a:spLocks noGrp="1"/>
          </p:cNvSpPr>
          <p:nvPr>
            <p:ph idx="1"/>
          </p:nvPr>
        </p:nvSpPr>
        <p:spPr/>
        <p:txBody>
          <a:bodyPr/>
          <a:lstStyle/>
          <a:p>
            <a:r>
              <a:rPr lang="en-US" dirty="0" smtClean="0"/>
              <a:t>Are source IPs spoofed?</a:t>
            </a:r>
          </a:p>
          <a:p>
            <a:endParaRPr lang="en-US" dirty="0" smtClean="0"/>
          </a:p>
          <a:p>
            <a:r>
              <a:rPr lang="en-US" dirty="0" smtClean="0"/>
              <a:t>What is the inter-arrival time of attacks?</a:t>
            </a:r>
          </a:p>
          <a:p>
            <a:endParaRPr lang="en-US" dirty="0" smtClean="0"/>
          </a:p>
          <a:p>
            <a:r>
              <a:rPr lang="en-US" dirty="0" smtClean="0"/>
              <a:t>What services are targeted by attacks?</a:t>
            </a:r>
            <a:endParaRPr lang="en-US" dirty="0"/>
          </a:p>
          <a:p>
            <a:endParaRPr lang="en-US" dirty="0" smtClean="0"/>
          </a:p>
          <a:p>
            <a:r>
              <a:rPr lang="en-US" dirty="0" smtClean="0"/>
              <a:t>How prevalent are attacks from mobile networks?</a:t>
            </a:r>
          </a:p>
          <a:p>
            <a:endParaRPr lang="en-US" dirty="0"/>
          </a:p>
          <a:p>
            <a:r>
              <a:rPr lang="en-US" dirty="0" smtClean="0"/>
              <a:t>What is the geo-distribution of attacks?</a:t>
            </a:r>
          </a:p>
          <a:p>
            <a:endParaRPr lang="en-US" dirty="0"/>
          </a:p>
        </p:txBody>
      </p:sp>
      <p:sp>
        <p:nvSpPr>
          <p:cNvPr id="4" name="Slide Number Placeholder 3"/>
          <p:cNvSpPr>
            <a:spLocks noGrp="1"/>
          </p:cNvSpPr>
          <p:nvPr>
            <p:ph type="sldNum" sz="quarter" idx="12"/>
          </p:nvPr>
        </p:nvSpPr>
        <p:spPr>
          <a:xfrm>
            <a:off x="6997700" y="6492881"/>
            <a:ext cx="2133600" cy="365125"/>
          </a:xfrm>
        </p:spPr>
        <p:txBody>
          <a:bodyPr/>
          <a:lstStyle/>
          <a:p>
            <a:fld id="{9145F68D-DD96-4DF3-9182-1AD5A3CF9EE9}" type="slidenum">
              <a:rPr lang="en-US" smtClean="0"/>
              <a:t>29</a:t>
            </a:fld>
            <a:endParaRPr lang="en-US"/>
          </a:p>
        </p:txBody>
      </p:sp>
    </p:spTree>
    <p:extLst>
      <p:ext uri="{BB962C8B-B14F-4D97-AF65-F5344CB8AC3E}">
        <p14:creationId xmlns:p14="http://schemas.microsoft.com/office/powerpoint/2010/main" val="138389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9448" y="3247813"/>
            <a:ext cx="6528433" cy="1112390"/>
            <a:chOff x="1536067" y="3247813"/>
            <a:chExt cx="6528433" cy="1112390"/>
          </a:xfrm>
        </p:grpSpPr>
        <p:pic>
          <p:nvPicPr>
            <p:cNvPr id="14" name="Picture 13"/>
            <p:cNvPicPr>
              <a:picLocks noChangeAspect="1"/>
            </p:cNvPicPr>
            <p:nvPr/>
          </p:nvPicPr>
          <p:blipFill>
            <a:blip r:embed="rId3"/>
            <a:stretch>
              <a:fillRect/>
            </a:stretch>
          </p:blipFill>
          <p:spPr>
            <a:xfrm>
              <a:off x="1719595" y="3335730"/>
              <a:ext cx="6344905" cy="10244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Oval 15"/>
            <p:cNvSpPr/>
            <p:nvPr/>
          </p:nvSpPr>
          <p:spPr>
            <a:xfrm>
              <a:off x="3797300" y="3641042"/>
              <a:ext cx="1970593" cy="4302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782044" y="3658012"/>
              <a:ext cx="1282455" cy="4133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407829" y="3247813"/>
              <a:ext cx="1509207" cy="4536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536067" y="3658012"/>
              <a:ext cx="1034269" cy="3876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Cloud, Big… and Cloud Attacks, Bad</a:t>
            </a:r>
            <a:endParaRPr lang="en-US" dirty="0"/>
          </a:p>
        </p:txBody>
      </p:sp>
      <p:sp>
        <p:nvSpPr>
          <p:cNvPr id="3" name="Content Placeholder 2"/>
          <p:cNvSpPr>
            <a:spLocks noGrp="1"/>
          </p:cNvSpPr>
          <p:nvPr>
            <p:ph idx="1"/>
          </p:nvPr>
        </p:nvSpPr>
        <p:spPr/>
        <p:txBody>
          <a:bodyPr/>
          <a:lstStyle/>
          <a:p>
            <a:r>
              <a:rPr lang="en-US" dirty="0"/>
              <a:t>The market for cloud computing is growing</a:t>
            </a:r>
          </a:p>
          <a:p>
            <a:pPr lvl="1"/>
            <a:r>
              <a:rPr lang="en-US" dirty="0"/>
              <a:t>Reached $40 billion in 2014; 23%-27% growth YoY</a:t>
            </a:r>
          </a:p>
          <a:p>
            <a:r>
              <a:rPr lang="en-US" dirty="0" smtClean="0"/>
              <a:t>Cloud </a:t>
            </a:r>
            <a:r>
              <a:rPr lang="en-US" dirty="0"/>
              <a:t>becoming an attractive target for attacks</a:t>
            </a:r>
          </a:p>
          <a:p>
            <a:pPr marL="342891" lvl="1" indent="0">
              <a:buNone/>
            </a:pPr>
            <a:endParaRPr lang="en-US" dirty="0" smtClean="0"/>
          </a:p>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9145F68D-DD96-4DF3-9182-1AD5A3CF9EE9}" type="slidenum">
              <a:rPr lang="en-US" smtClean="0"/>
              <a:t>3</a:t>
            </a:fld>
            <a:endParaRPr lang="en-US"/>
          </a:p>
        </p:txBody>
      </p:sp>
      <p:sp>
        <p:nvSpPr>
          <p:cNvPr id="25" name="TextBox 24"/>
          <p:cNvSpPr txBox="1"/>
          <p:nvPr/>
        </p:nvSpPr>
        <p:spPr>
          <a:xfrm>
            <a:off x="477112" y="4314786"/>
            <a:ext cx="6516912" cy="461665"/>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dirty="0" smtClean="0">
                <a:solidFill>
                  <a:srgbClr val="0000FF"/>
                </a:solidFill>
              </a:rPr>
              <a:t>In 2013, </a:t>
            </a:r>
            <a:r>
              <a:rPr lang="en-US" sz="2400" dirty="0">
                <a:solidFill>
                  <a:srgbClr val="0000FF"/>
                </a:solidFill>
              </a:rPr>
              <a:t>an attack caused 50+ </a:t>
            </a:r>
            <a:r>
              <a:rPr lang="en-US" sz="2400" dirty="0" smtClean="0">
                <a:solidFill>
                  <a:srgbClr val="0000FF"/>
                </a:solidFill>
              </a:rPr>
              <a:t>services </a:t>
            </a:r>
            <a:r>
              <a:rPr lang="en-US" sz="2400" dirty="0">
                <a:solidFill>
                  <a:srgbClr val="0000FF"/>
                </a:solidFill>
              </a:rPr>
              <a:t>to </a:t>
            </a:r>
            <a:r>
              <a:rPr lang="en-US" sz="2400" dirty="0" smtClean="0">
                <a:solidFill>
                  <a:srgbClr val="0000FF"/>
                </a:solidFill>
              </a:rPr>
              <a:t>go offline</a:t>
            </a:r>
            <a:endParaRPr lang="en-US" sz="2400" dirty="0">
              <a:solidFill>
                <a:srgbClr val="0000FF"/>
              </a:solidFill>
            </a:endParaRPr>
          </a:p>
        </p:txBody>
      </p:sp>
      <p:grpSp>
        <p:nvGrpSpPr>
          <p:cNvPr id="7" name="Group 6"/>
          <p:cNvGrpSpPr/>
          <p:nvPr/>
        </p:nvGrpSpPr>
        <p:grpSpPr>
          <a:xfrm>
            <a:off x="5181210" y="4882411"/>
            <a:ext cx="3726296" cy="1739061"/>
            <a:chOff x="1663700" y="4813872"/>
            <a:chExt cx="3726296" cy="1739061"/>
          </a:xfrm>
        </p:grpSpPr>
        <p:pic>
          <p:nvPicPr>
            <p:cNvPr id="5" name="Picture 4"/>
            <p:cNvPicPr>
              <a:picLocks noChangeAspect="1"/>
            </p:cNvPicPr>
            <p:nvPr/>
          </p:nvPicPr>
          <p:blipFill>
            <a:blip r:embed="rId4"/>
            <a:stretch>
              <a:fillRect/>
            </a:stretch>
          </p:blipFill>
          <p:spPr>
            <a:xfrm>
              <a:off x="1757334" y="4950951"/>
              <a:ext cx="3632662" cy="1601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Oval 14"/>
            <p:cNvSpPr/>
            <p:nvPr/>
          </p:nvSpPr>
          <p:spPr>
            <a:xfrm>
              <a:off x="1663700" y="5245100"/>
              <a:ext cx="1155700" cy="3937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498850" y="4813872"/>
              <a:ext cx="965573" cy="5301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1700040" y="6096905"/>
            <a:ext cx="7006855" cy="461665"/>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dirty="0" smtClean="0">
                <a:solidFill>
                  <a:srgbClr val="0000FF"/>
                </a:solidFill>
              </a:rPr>
              <a:t>In 2011, 100+ million customer accounts compromised</a:t>
            </a:r>
            <a:endParaRPr lang="en-US" sz="2400" dirty="0">
              <a:solidFill>
                <a:srgbClr val="0000FF"/>
              </a:solidFill>
            </a:endParaRPr>
          </a:p>
        </p:txBody>
      </p:sp>
      <p:grpSp>
        <p:nvGrpSpPr>
          <p:cNvPr id="9" name="Group 8"/>
          <p:cNvGrpSpPr/>
          <p:nvPr/>
        </p:nvGrpSpPr>
        <p:grpSpPr>
          <a:xfrm>
            <a:off x="309448" y="2907478"/>
            <a:ext cx="8539924" cy="3126742"/>
            <a:chOff x="309448" y="2907478"/>
            <a:chExt cx="8539924" cy="3126742"/>
          </a:xfrm>
        </p:grpSpPr>
        <p:sp>
          <p:nvSpPr>
            <p:cNvPr id="8" name="Rectangle 7"/>
            <p:cNvSpPr/>
            <p:nvPr/>
          </p:nvSpPr>
          <p:spPr>
            <a:xfrm>
              <a:off x="7064632" y="2907478"/>
              <a:ext cx="1784740" cy="1745285"/>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inbound </a:t>
              </a:r>
              <a:r>
                <a:rPr lang="en-US" sz="2800" dirty="0" smtClean="0">
                  <a:solidFill>
                    <a:schemeClr val="tx1"/>
                  </a:solidFill>
                </a:rPr>
                <a:t>:</a:t>
              </a:r>
            </a:p>
            <a:p>
              <a:pPr algn="ctr"/>
              <a:r>
                <a:rPr lang="en-US" sz="2800" dirty="0" smtClean="0">
                  <a:solidFill>
                    <a:schemeClr val="tx1"/>
                  </a:solidFill>
                </a:rPr>
                <a:t>from Internet</a:t>
              </a:r>
            </a:p>
            <a:p>
              <a:pPr algn="ctr"/>
              <a:r>
                <a:rPr lang="en-US" sz="2800" b="1" dirty="0" smtClean="0">
                  <a:solidFill>
                    <a:schemeClr val="tx1"/>
                  </a:solidFill>
                </a:rPr>
                <a:t>into </a:t>
              </a:r>
              <a:r>
                <a:rPr lang="en-US" sz="2800" dirty="0" smtClean="0">
                  <a:solidFill>
                    <a:schemeClr val="tx1"/>
                  </a:solidFill>
                </a:rPr>
                <a:t>cloud</a:t>
              </a:r>
              <a:endParaRPr lang="en-US" sz="2800" b="1" dirty="0">
                <a:solidFill>
                  <a:schemeClr val="tx1"/>
                </a:solidFill>
              </a:endParaRPr>
            </a:p>
          </p:txBody>
        </p:sp>
        <p:sp>
          <p:nvSpPr>
            <p:cNvPr id="18" name="Rectangle 17"/>
            <p:cNvSpPr/>
            <p:nvPr/>
          </p:nvSpPr>
          <p:spPr>
            <a:xfrm>
              <a:off x="309448" y="4986758"/>
              <a:ext cx="3968215" cy="104746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outbound</a:t>
              </a:r>
              <a:r>
                <a:rPr lang="en-US" sz="2800" dirty="0" smtClean="0">
                  <a:solidFill>
                    <a:schemeClr val="tx1"/>
                  </a:solidFill>
                </a:rPr>
                <a:t>:</a:t>
              </a:r>
            </a:p>
            <a:p>
              <a:pPr algn="ctr"/>
              <a:r>
                <a:rPr lang="en-US" sz="2800" b="1" dirty="0" smtClean="0">
                  <a:solidFill>
                    <a:schemeClr val="tx1"/>
                  </a:solidFill>
                </a:rPr>
                <a:t>from cloud </a:t>
              </a:r>
              <a:r>
                <a:rPr lang="en-US" sz="2800" dirty="0" smtClean="0">
                  <a:solidFill>
                    <a:schemeClr val="tx1"/>
                  </a:solidFill>
                </a:rPr>
                <a:t>to Internet</a:t>
              </a:r>
              <a:endParaRPr lang="en-US" sz="2800" b="1" dirty="0">
                <a:solidFill>
                  <a:schemeClr val="tx1"/>
                </a:solidFill>
              </a:endParaRPr>
            </a:p>
          </p:txBody>
        </p:sp>
      </p:grpSp>
    </p:spTree>
    <p:extLst>
      <p:ext uri="{BB962C8B-B14F-4D97-AF65-F5344CB8AC3E}">
        <p14:creationId xmlns:p14="http://schemas.microsoft.com/office/powerpoint/2010/main" val="3962349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0" y="992388"/>
            <a:ext cx="9144000" cy="5715000"/>
          </a:xfrm>
        </p:spPr>
        <p:txBody>
          <a:bodyPr/>
          <a:lstStyle/>
          <a:p>
            <a:r>
              <a:rPr lang="en-US" dirty="0" smtClean="0"/>
              <a:t>Cloud attacks are prevalent, both in and out</a:t>
            </a:r>
            <a:endParaRPr lang="en-US" dirty="0"/>
          </a:p>
          <a:p>
            <a:r>
              <a:rPr lang="en-US" dirty="0" smtClean="0"/>
              <a:t>Key findings:</a:t>
            </a:r>
          </a:p>
          <a:p>
            <a:pPr lvl="1"/>
            <a:r>
              <a:rPr lang="en-US" dirty="0" smtClean="0"/>
              <a:t>attacks are diverse: </a:t>
            </a:r>
            <a:r>
              <a:rPr lang="en-US" sz="2400" dirty="0" smtClean="0"/>
              <a:t>type, scale and distribution</a:t>
            </a:r>
          </a:p>
          <a:p>
            <a:pPr lvl="1"/>
            <a:r>
              <a:rPr lang="en-US" dirty="0"/>
              <a:t>o</a:t>
            </a:r>
            <a:r>
              <a:rPr lang="en-US" dirty="0" smtClean="0"/>
              <a:t>utbound attacks dominate: </a:t>
            </a:r>
            <a:r>
              <a:rPr lang="en-US" sz="2400" dirty="0" smtClean="0"/>
              <a:t>many compromised cloud VMs</a:t>
            </a:r>
          </a:p>
          <a:p>
            <a:pPr lvl="1"/>
            <a:r>
              <a:rPr lang="en-US" dirty="0" smtClean="0"/>
              <a:t>existing </a:t>
            </a:r>
            <a:r>
              <a:rPr lang="en-US" dirty="0" err="1" smtClean="0"/>
              <a:t>DDoS</a:t>
            </a:r>
            <a:r>
              <a:rPr lang="en-US" dirty="0" smtClean="0"/>
              <a:t> defenses are limited: </a:t>
            </a:r>
            <a:r>
              <a:rPr lang="en-US" sz="2400" dirty="0" smtClean="0"/>
              <a:t>many short attacks</a:t>
            </a:r>
          </a:p>
          <a:p>
            <a:r>
              <a:rPr lang="en-US" dirty="0" smtClean="0"/>
              <a:t>Implications:</a:t>
            </a:r>
          </a:p>
          <a:p>
            <a:pPr lvl="1"/>
            <a:r>
              <a:rPr lang="en-US" dirty="0" smtClean="0"/>
              <a:t>using correlation can improve detection</a:t>
            </a:r>
          </a:p>
          <a:p>
            <a:pPr lvl="1"/>
            <a:r>
              <a:rPr lang="en-US" dirty="0"/>
              <a:t>n</a:t>
            </a:r>
            <a:r>
              <a:rPr lang="en-US" dirty="0" smtClean="0"/>
              <a:t>eed programmable</a:t>
            </a:r>
            <a:r>
              <a:rPr lang="en-US" dirty="0"/>
              <a:t>, </a:t>
            </a:r>
            <a:r>
              <a:rPr lang="en-US" dirty="0" smtClean="0"/>
              <a:t>scale-out, </a:t>
            </a:r>
            <a:r>
              <a:rPr lang="en-US" dirty="0"/>
              <a:t>and flexible solutions </a:t>
            </a:r>
            <a:r>
              <a:rPr lang="en-US" dirty="0" smtClean="0"/>
              <a:t>to detect diverse attacks</a:t>
            </a:r>
          </a:p>
          <a:p>
            <a:pPr marL="0" indent="0">
              <a:buNone/>
            </a:pPr>
            <a:r>
              <a:rPr lang="en-US" dirty="0" smtClean="0"/>
              <a:t>questions?  </a:t>
            </a:r>
            <a:r>
              <a:rPr lang="en-US" dirty="0" smtClean="0">
                <a:solidFill>
                  <a:srgbClr val="0000FF"/>
                </a:solidFill>
              </a:rPr>
              <a:t>{</a:t>
            </a:r>
            <a:r>
              <a:rPr lang="en-US" dirty="0" err="1">
                <a:solidFill>
                  <a:srgbClr val="0000FF"/>
                </a:solidFill>
              </a:rPr>
              <a:t>rmiao</a:t>
            </a:r>
            <a:r>
              <a:rPr lang="en-US" dirty="0">
                <a:solidFill>
                  <a:srgbClr val="0000FF"/>
                </a:solidFill>
              </a:rPr>
              <a:t>, </a:t>
            </a:r>
            <a:r>
              <a:rPr lang="en-US" dirty="0" err="1">
                <a:solidFill>
                  <a:srgbClr val="0000FF"/>
                </a:solidFill>
                <a:hlinkClick r:id="rId3"/>
              </a:rPr>
              <a:t>minlanyu</a:t>
            </a:r>
            <a:r>
              <a:rPr lang="en-US" dirty="0">
                <a:solidFill>
                  <a:srgbClr val="0000FF"/>
                </a:solidFill>
                <a:hlinkClick r:id="rId3"/>
              </a:rPr>
              <a:t>}@</a:t>
            </a:r>
            <a:r>
              <a:rPr lang="en-US" dirty="0" smtClean="0">
                <a:solidFill>
                  <a:srgbClr val="0000FF"/>
                </a:solidFill>
                <a:hlinkClick r:id="rId3"/>
              </a:rPr>
              <a:t>usc.edu</a:t>
            </a:r>
            <a:r>
              <a:rPr lang="en-US" dirty="0" smtClean="0">
                <a:solidFill>
                  <a:srgbClr val="0000FF"/>
                </a:solidFill>
              </a:rPr>
              <a:t>,</a:t>
            </a:r>
            <a:br>
              <a:rPr lang="en-US" dirty="0" smtClean="0">
                <a:solidFill>
                  <a:srgbClr val="0000FF"/>
                </a:solidFill>
              </a:rPr>
            </a:br>
            <a:r>
              <a:rPr lang="en-US" dirty="0" smtClean="0">
                <a:solidFill>
                  <a:srgbClr val="0000FF"/>
                </a:solidFill>
              </a:rPr>
              <a:t>		  {</a:t>
            </a:r>
            <a:r>
              <a:rPr lang="en-US" dirty="0" err="1">
                <a:solidFill>
                  <a:srgbClr val="0000FF"/>
                </a:solidFill>
              </a:rPr>
              <a:t>rapoth,navendu</a:t>
            </a:r>
            <a:r>
              <a:rPr lang="en-US" dirty="0">
                <a:solidFill>
                  <a:srgbClr val="0000FF"/>
                </a:solidFill>
              </a:rPr>
              <a:t>}@microsoft.com</a:t>
            </a:r>
            <a:endParaRPr lang="en-US" dirty="0" smtClean="0"/>
          </a:p>
          <a:p>
            <a:pPr algn="ctr"/>
            <a:endParaRPr lang="en-US" dirty="0">
              <a:solidFill>
                <a:srgbClr val="0000FF"/>
              </a:solidFill>
            </a:endParaRPr>
          </a:p>
          <a:p>
            <a:pPr algn="ctr"/>
            <a:endParaRPr lang="en-US" dirty="0"/>
          </a:p>
          <a:p>
            <a:endParaRPr lang="en-US" dirty="0" smtClean="0"/>
          </a:p>
        </p:txBody>
      </p:sp>
      <p:sp>
        <p:nvSpPr>
          <p:cNvPr id="4" name="Slide Number Placeholder 3"/>
          <p:cNvSpPr>
            <a:spLocks noGrp="1"/>
          </p:cNvSpPr>
          <p:nvPr>
            <p:ph type="sldNum" sz="quarter" idx="12"/>
          </p:nvPr>
        </p:nvSpPr>
        <p:spPr/>
        <p:txBody>
          <a:bodyPr/>
          <a:lstStyle/>
          <a:p>
            <a:fld id="{9145F68D-DD96-4DF3-9182-1AD5A3CF9EE9}" type="slidenum">
              <a:rPr lang="en-US" smtClean="0"/>
              <a:t>30</a:t>
            </a:fld>
            <a:endParaRPr lang="en-US" dirty="0"/>
          </a:p>
        </p:txBody>
      </p:sp>
    </p:spTree>
    <p:extLst>
      <p:ext uri="{BB962C8B-B14F-4D97-AF65-F5344CB8AC3E}">
        <p14:creationId xmlns:p14="http://schemas.microsoft.com/office/powerpoint/2010/main" val="9930179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45F68D-DD96-4DF3-9182-1AD5A3CF9EE9}" type="slidenum">
              <a:rPr lang="en-US" smtClean="0"/>
              <a:t>31</a:t>
            </a:fld>
            <a:endParaRPr lang="en-US"/>
          </a:p>
        </p:txBody>
      </p:sp>
      <p:sp>
        <p:nvSpPr>
          <p:cNvPr id="5" name="Title 4"/>
          <p:cNvSpPr>
            <a:spLocks noGrp="1"/>
          </p:cNvSpPr>
          <p:nvPr>
            <p:ph type="ctrTitle"/>
          </p:nvPr>
        </p:nvSpPr>
        <p:spPr/>
        <p:txBody>
          <a:bodyPr/>
          <a:lstStyle/>
          <a:p>
            <a:r>
              <a:rPr lang="en-US" dirty="0" smtClean="0"/>
              <a:t>Backup Slides</a:t>
            </a:r>
            <a:endParaRPr lang="en-US" dirty="0"/>
          </a:p>
        </p:txBody>
      </p:sp>
    </p:spTree>
    <p:extLst>
      <p:ext uri="{BB962C8B-B14F-4D97-AF65-F5344CB8AC3E}">
        <p14:creationId xmlns:p14="http://schemas.microsoft.com/office/powerpoint/2010/main" val="2922824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the attack incidents</a:t>
            </a:r>
            <a:endParaRPr lang="en-US" dirty="0"/>
          </a:p>
        </p:txBody>
      </p:sp>
      <p:sp>
        <p:nvSpPr>
          <p:cNvPr id="3" name="Content Placeholder 2"/>
          <p:cNvSpPr>
            <a:spLocks noGrp="1"/>
          </p:cNvSpPr>
          <p:nvPr>
            <p:ph idx="1"/>
          </p:nvPr>
        </p:nvSpPr>
        <p:spPr>
          <a:xfrm>
            <a:off x="0" y="895739"/>
            <a:ext cx="9144000" cy="5962261"/>
          </a:xfrm>
        </p:spPr>
        <p:txBody>
          <a:bodyPr/>
          <a:lstStyle/>
          <a:p>
            <a:r>
              <a:rPr lang="en-US" dirty="0" smtClean="0"/>
              <a:t>Cannot detect an attack over its entire duration</a:t>
            </a:r>
          </a:p>
          <a:p>
            <a:pPr lvl="1"/>
            <a:r>
              <a:rPr lang="en-US" dirty="0" smtClean="0"/>
              <a:t>Due to low sampling rate in NetFlow</a:t>
            </a:r>
          </a:p>
          <a:p>
            <a:r>
              <a:rPr lang="en-US" dirty="0" smtClean="0"/>
              <a:t>Separate attack incidents using inactive heuristic</a:t>
            </a:r>
          </a:p>
          <a:p>
            <a:pPr lvl="1"/>
            <a:r>
              <a:rPr lang="en-US" dirty="0" smtClean="0"/>
              <a:t>Aggregate NetFlow </a:t>
            </a:r>
            <a:r>
              <a:rPr lang="en-US" dirty="0"/>
              <a:t>by </a:t>
            </a:r>
            <a:r>
              <a:rPr lang="en-US" dirty="0" smtClean="0"/>
              <a:t>VIP in 1-minute window</a:t>
            </a:r>
          </a:p>
          <a:p>
            <a:pPr lvl="1"/>
            <a:r>
              <a:rPr lang="en-US" dirty="0" smtClean="0"/>
              <a:t>Measure inactive time between two </a:t>
            </a:r>
            <a:r>
              <a:rPr lang="en-US" dirty="0"/>
              <a:t>attack </a:t>
            </a:r>
            <a:r>
              <a:rPr lang="en-US" dirty="0" smtClean="0"/>
              <a:t>minutes</a:t>
            </a:r>
          </a:p>
        </p:txBody>
      </p:sp>
      <p:sp>
        <p:nvSpPr>
          <p:cNvPr id="4" name="Slide Number Placeholder 3"/>
          <p:cNvSpPr>
            <a:spLocks noGrp="1"/>
          </p:cNvSpPr>
          <p:nvPr>
            <p:ph type="sldNum" sz="quarter" idx="12"/>
          </p:nvPr>
        </p:nvSpPr>
        <p:spPr/>
        <p:txBody>
          <a:bodyPr/>
          <a:lstStyle/>
          <a:p>
            <a:fld id="{9145F68D-DD96-4DF3-9182-1AD5A3CF9EE9}" type="slidenum">
              <a:rPr lang="en-US" smtClean="0"/>
              <a:t>32</a:t>
            </a:fld>
            <a:endParaRPr lang="en-US"/>
          </a:p>
        </p:txBody>
      </p:sp>
      <p:pic>
        <p:nvPicPr>
          <p:cNvPr id="5" name="Picture 4"/>
          <p:cNvPicPr>
            <a:picLocks noChangeAspect="1"/>
          </p:cNvPicPr>
          <p:nvPr/>
        </p:nvPicPr>
        <p:blipFill>
          <a:blip r:embed="rId2"/>
          <a:stretch>
            <a:fillRect/>
          </a:stretch>
        </p:blipFill>
        <p:spPr>
          <a:xfrm>
            <a:off x="3354369" y="3555322"/>
            <a:ext cx="5776931" cy="3248221"/>
          </a:xfrm>
          <a:prstGeom prst="rect">
            <a:avLst/>
          </a:prstGeom>
        </p:spPr>
      </p:pic>
      <p:sp>
        <p:nvSpPr>
          <p:cNvPr id="6" name="Oval 5"/>
          <p:cNvSpPr/>
          <p:nvPr/>
        </p:nvSpPr>
        <p:spPr>
          <a:xfrm>
            <a:off x="5714351" y="4148399"/>
            <a:ext cx="341879" cy="5271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p:txBody>
      </p:sp>
      <p:cxnSp>
        <p:nvCxnSpPr>
          <p:cNvPr id="10" name="Straight Arrow Connector 9"/>
          <p:cNvCxnSpPr>
            <a:stCxn id="11" idx="3"/>
            <a:endCxn id="6" idx="2"/>
          </p:cNvCxnSpPr>
          <p:nvPr/>
        </p:nvCxnSpPr>
        <p:spPr>
          <a:xfrm flipV="1">
            <a:off x="3354370" y="4411989"/>
            <a:ext cx="2359981" cy="16728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9290" y="3609773"/>
            <a:ext cx="3205080" cy="1938992"/>
          </a:xfrm>
          <a:prstGeom prst="rect">
            <a:avLst/>
          </a:prstGeom>
          <a:noFill/>
          <a:ln>
            <a:solidFill>
              <a:schemeClr val="tx1"/>
            </a:solidFill>
          </a:ln>
        </p:spPr>
        <p:txBody>
          <a:bodyPr wrap="square" rtlCol="0">
            <a:spAutoFit/>
          </a:bodyPr>
          <a:lstStyle/>
          <a:p>
            <a:r>
              <a:rPr lang="en-US" sz="2400" dirty="0" smtClean="0">
                <a:solidFill>
                  <a:srgbClr val="0000FF"/>
                </a:solidFill>
              </a:rPr>
              <a:t>Pick ``knee point’’ using linear regression:</a:t>
            </a:r>
          </a:p>
          <a:p>
            <a:r>
              <a:rPr lang="en-US" sz="2400" dirty="0" smtClean="0">
                <a:solidFill>
                  <a:srgbClr val="FF0000"/>
                </a:solidFill>
              </a:rPr>
              <a:t>No statistically significant difference in the </a:t>
            </a:r>
            <a:r>
              <a:rPr lang="en-US" sz="2400" dirty="0">
                <a:solidFill>
                  <a:srgbClr val="FF0000"/>
                </a:solidFill>
              </a:rPr>
              <a:t>#</a:t>
            </a:r>
            <a:r>
              <a:rPr lang="en-US" sz="2400" dirty="0" smtClean="0">
                <a:solidFill>
                  <a:srgbClr val="FF0000"/>
                </a:solidFill>
              </a:rPr>
              <a:t>incidents</a:t>
            </a:r>
          </a:p>
        </p:txBody>
      </p:sp>
    </p:spTree>
    <p:extLst>
      <p:ext uri="{BB962C8B-B14F-4D97-AF65-F5344CB8AC3E}">
        <p14:creationId xmlns:p14="http://schemas.microsoft.com/office/powerpoint/2010/main" val="2855624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Yet, </a:t>
            </a:r>
            <a:r>
              <a:rPr lang="en-US" dirty="0">
                <a:solidFill>
                  <a:srgbClr val="0000FF"/>
                </a:solidFill>
              </a:rPr>
              <a:t>T</a:t>
            </a:r>
            <a:r>
              <a:rPr lang="en-US" dirty="0" smtClean="0">
                <a:solidFill>
                  <a:srgbClr val="0000FF"/>
                </a:solidFill>
              </a:rPr>
              <a:t>here are no Systematic </a:t>
            </a:r>
            <a:r>
              <a:rPr lang="en-US" dirty="0">
                <a:solidFill>
                  <a:srgbClr val="0000FF"/>
                </a:solidFill>
              </a:rPr>
              <a:t>S</a:t>
            </a:r>
            <a:r>
              <a:rPr lang="en-US" dirty="0" smtClean="0">
                <a:solidFill>
                  <a:srgbClr val="0000FF"/>
                </a:solidFill>
              </a:rPr>
              <a:t>tudies</a:t>
            </a:r>
            <a:endParaRPr lang="en-US" sz="4400" dirty="0"/>
          </a:p>
        </p:txBody>
      </p:sp>
      <p:sp>
        <p:nvSpPr>
          <p:cNvPr id="3" name="Content Placeholder 2"/>
          <p:cNvSpPr>
            <a:spLocks noGrp="1"/>
          </p:cNvSpPr>
          <p:nvPr>
            <p:ph idx="1"/>
          </p:nvPr>
        </p:nvSpPr>
        <p:spPr>
          <a:xfrm>
            <a:off x="0" y="1326776"/>
            <a:ext cx="9144000" cy="5531224"/>
          </a:xfrm>
        </p:spPr>
        <p:txBody>
          <a:bodyPr/>
          <a:lstStyle/>
          <a:p>
            <a:r>
              <a:rPr lang="en-US" dirty="0" smtClean="0"/>
              <a:t>Q1: </a:t>
            </a:r>
            <a:r>
              <a:rPr lang="en-US" b="1" dirty="0"/>
              <a:t>How many </a:t>
            </a:r>
            <a:r>
              <a:rPr lang="en-US" dirty="0"/>
              <a:t>attacks in and out?</a:t>
            </a:r>
          </a:p>
          <a:p>
            <a:pPr lvl="1"/>
            <a:r>
              <a:rPr lang="en-US" dirty="0" smtClean="0">
                <a:solidFill>
                  <a:schemeClr val="bg1"/>
                </a:solidFill>
              </a:rPr>
              <a:t>What attack types are prevalent?</a:t>
            </a:r>
          </a:p>
          <a:p>
            <a:r>
              <a:rPr lang="en-US" dirty="0" smtClean="0"/>
              <a:t>Q2: </a:t>
            </a:r>
            <a:r>
              <a:rPr lang="en-US" b="1" dirty="0"/>
              <a:t>What</a:t>
            </a:r>
            <a:r>
              <a:rPr lang="en-US" dirty="0"/>
              <a:t> do attacks look like</a:t>
            </a:r>
            <a:r>
              <a:rPr lang="en-US" dirty="0" smtClean="0"/>
              <a:t>?</a:t>
            </a:r>
            <a:endParaRPr lang="en-US" dirty="0"/>
          </a:p>
          <a:p>
            <a:pPr lvl="1"/>
            <a:r>
              <a:rPr lang="en-US" dirty="0" smtClean="0">
                <a:solidFill>
                  <a:schemeClr val="bg1"/>
                </a:solidFill>
              </a:rPr>
              <a:t>What is the peak rate? How long do they last?</a:t>
            </a:r>
          </a:p>
          <a:p>
            <a:r>
              <a:rPr lang="en-US" dirty="0" smtClean="0"/>
              <a:t>Q3: </a:t>
            </a:r>
            <a:r>
              <a:rPr lang="en-US" b="1" dirty="0" smtClean="0"/>
              <a:t>Who</a:t>
            </a:r>
            <a:r>
              <a:rPr lang="en-US" dirty="0" smtClean="0"/>
              <a:t> </a:t>
            </a:r>
            <a:r>
              <a:rPr lang="en-US" dirty="0"/>
              <a:t>attacks and is attacked?</a:t>
            </a:r>
          </a:p>
          <a:p>
            <a:pPr lvl="1"/>
            <a:r>
              <a:rPr lang="en-US" dirty="0" smtClean="0">
                <a:solidFill>
                  <a:schemeClr val="bg1"/>
                </a:solidFill>
              </a:rPr>
              <a:t>What are the sources and targets? Do they spoof IPs?</a:t>
            </a:r>
          </a:p>
          <a:p>
            <a:pPr marL="342891" lvl="1" indent="0">
              <a:buNone/>
            </a:pPr>
            <a:endParaRPr lang="en-US" dirty="0" smtClean="0"/>
          </a:p>
          <a:p>
            <a:pPr lvl="1"/>
            <a:endParaRPr lang="en-US" dirty="0" smtClean="0"/>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a:xfrm>
            <a:off x="6997700" y="6492881"/>
            <a:ext cx="2133600" cy="365125"/>
          </a:xfrm>
        </p:spPr>
        <p:txBody>
          <a:bodyPr/>
          <a:lstStyle/>
          <a:p>
            <a:fld id="{9145F68D-DD96-4DF3-9182-1AD5A3CF9EE9}" type="slidenum">
              <a:rPr lang="en-US" smtClean="0"/>
              <a:t>4</a:t>
            </a:fld>
            <a:endParaRPr lang="en-US"/>
          </a:p>
        </p:txBody>
      </p:sp>
    </p:spTree>
    <p:extLst>
      <p:ext uri="{BB962C8B-B14F-4D97-AF65-F5344CB8AC3E}">
        <p14:creationId xmlns:p14="http://schemas.microsoft.com/office/powerpoint/2010/main" val="672802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Yet, </a:t>
            </a:r>
            <a:r>
              <a:rPr lang="en-US" dirty="0">
                <a:solidFill>
                  <a:srgbClr val="0000FF"/>
                </a:solidFill>
              </a:rPr>
              <a:t>T</a:t>
            </a:r>
            <a:r>
              <a:rPr lang="en-US" dirty="0" smtClean="0">
                <a:solidFill>
                  <a:srgbClr val="0000FF"/>
                </a:solidFill>
              </a:rPr>
              <a:t>here are no Systematic </a:t>
            </a:r>
            <a:r>
              <a:rPr lang="en-US" dirty="0">
                <a:solidFill>
                  <a:srgbClr val="0000FF"/>
                </a:solidFill>
              </a:rPr>
              <a:t>S</a:t>
            </a:r>
            <a:r>
              <a:rPr lang="en-US" dirty="0" smtClean="0">
                <a:solidFill>
                  <a:srgbClr val="0000FF"/>
                </a:solidFill>
              </a:rPr>
              <a:t>tudies</a:t>
            </a:r>
            <a:endParaRPr lang="en-US" sz="4400" dirty="0"/>
          </a:p>
        </p:txBody>
      </p:sp>
      <p:sp>
        <p:nvSpPr>
          <p:cNvPr id="3" name="Content Placeholder 2"/>
          <p:cNvSpPr>
            <a:spLocks noGrp="1"/>
          </p:cNvSpPr>
          <p:nvPr>
            <p:ph idx="1"/>
          </p:nvPr>
        </p:nvSpPr>
        <p:spPr>
          <a:xfrm>
            <a:off x="0" y="1326776"/>
            <a:ext cx="9144000" cy="5531224"/>
          </a:xfrm>
        </p:spPr>
        <p:txBody>
          <a:bodyPr/>
          <a:lstStyle/>
          <a:p>
            <a:r>
              <a:rPr lang="en-US" dirty="0" smtClean="0"/>
              <a:t>Q1: </a:t>
            </a:r>
            <a:r>
              <a:rPr lang="en-US" b="1" dirty="0"/>
              <a:t>How many </a:t>
            </a:r>
            <a:r>
              <a:rPr lang="en-US" dirty="0"/>
              <a:t>attacks in and out?</a:t>
            </a:r>
          </a:p>
          <a:p>
            <a:pPr lvl="1"/>
            <a:r>
              <a:rPr lang="en-US" dirty="0" smtClean="0"/>
              <a:t>What attack types are prevalent?</a:t>
            </a:r>
          </a:p>
          <a:p>
            <a:r>
              <a:rPr lang="en-US" dirty="0" smtClean="0"/>
              <a:t>Q2: </a:t>
            </a:r>
            <a:r>
              <a:rPr lang="en-US" b="1" dirty="0"/>
              <a:t>What</a:t>
            </a:r>
            <a:r>
              <a:rPr lang="en-US" dirty="0"/>
              <a:t> do attacks look like</a:t>
            </a:r>
            <a:r>
              <a:rPr lang="en-US" dirty="0" smtClean="0"/>
              <a:t>?</a:t>
            </a:r>
            <a:endParaRPr lang="en-US" dirty="0"/>
          </a:p>
          <a:p>
            <a:pPr lvl="1"/>
            <a:r>
              <a:rPr lang="en-US" dirty="0" smtClean="0"/>
              <a:t>What is the peak rate? How long do they last?</a:t>
            </a:r>
          </a:p>
          <a:p>
            <a:r>
              <a:rPr lang="en-US" dirty="0" smtClean="0"/>
              <a:t>Q3: </a:t>
            </a:r>
            <a:r>
              <a:rPr lang="en-US" b="1" dirty="0" smtClean="0"/>
              <a:t>Who</a:t>
            </a:r>
            <a:r>
              <a:rPr lang="en-US" dirty="0" smtClean="0"/>
              <a:t> </a:t>
            </a:r>
            <a:r>
              <a:rPr lang="en-US" dirty="0"/>
              <a:t>attacks and is attacked?</a:t>
            </a:r>
          </a:p>
          <a:p>
            <a:pPr lvl="1"/>
            <a:r>
              <a:rPr lang="en-US" dirty="0" smtClean="0"/>
              <a:t>What are the sources and targets? Do they spoof IPs?</a:t>
            </a:r>
          </a:p>
          <a:p>
            <a:pPr marL="342891" lvl="1" indent="0">
              <a:buNone/>
            </a:pPr>
            <a:endParaRPr lang="en-US" dirty="0" smtClean="0"/>
          </a:p>
          <a:p>
            <a:pPr lvl="1"/>
            <a:endParaRPr lang="en-US" dirty="0" smtClean="0"/>
          </a:p>
          <a:p>
            <a:pPr lvl="1"/>
            <a:endParaRPr lang="en-US" dirty="0" smtClean="0"/>
          </a:p>
          <a:p>
            <a:endParaRPr lang="en-US" dirty="0" smtClean="0"/>
          </a:p>
          <a:p>
            <a:endParaRPr lang="en-US" dirty="0"/>
          </a:p>
        </p:txBody>
      </p:sp>
      <p:sp>
        <p:nvSpPr>
          <p:cNvPr id="5" name="Content Placeholder 2"/>
          <p:cNvSpPr txBox="1">
            <a:spLocks/>
          </p:cNvSpPr>
          <p:nvPr/>
        </p:nvSpPr>
        <p:spPr bwMode="auto">
          <a:xfrm>
            <a:off x="0" y="4752474"/>
            <a:ext cx="9131299" cy="210552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65" charset="0"/>
              <a:buChar char="•"/>
              <a:defRPr sz="3200" kern="1200">
                <a:solidFill>
                  <a:schemeClr val="hlink"/>
                </a:solidFill>
                <a:latin typeface="+mn-lt"/>
                <a:ea typeface="+mn-ea"/>
                <a:cs typeface="+mn-cs"/>
              </a:defRPr>
            </a:lvl1pPr>
            <a:lvl2pPr marL="742950" indent="-285750" algn="l" rtl="0" eaLnBrk="1" fontAlgn="base" hangingPunct="1">
              <a:spcBef>
                <a:spcPct val="20000"/>
              </a:spcBef>
              <a:spcAft>
                <a:spcPct val="0"/>
              </a:spcAft>
              <a:buFont typeface="Arial" pitchFamily="-65" charset="0"/>
              <a:buChar char="–"/>
              <a:defRPr sz="2800" kern="1200">
                <a:solidFill>
                  <a:schemeClr val="tx1"/>
                </a:solidFill>
                <a:latin typeface="+mn-lt"/>
                <a:ea typeface="ヒラギノ角ゴ Pro W3" pitchFamily="-65" charset="-128"/>
                <a:cs typeface="+mn-cs"/>
              </a:defRPr>
            </a:lvl2pPr>
            <a:lvl3pPr marL="1143000" indent="-228600" algn="l" rtl="0" eaLnBrk="1" fontAlgn="base" hangingPunct="1">
              <a:spcBef>
                <a:spcPct val="20000"/>
              </a:spcBef>
              <a:spcAft>
                <a:spcPct val="0"/>
              </a:spcAft>
              <a:buFont typeface="Arial" pitchFamily="-65" charset="0"/>
              <a:buChar char="•"/>
              <a:defRPr sz="2400" kern="1200">
                <a:solidFill>
                  <a:schemeClr val="tx1"/>
                </a:solidFill>
                <a:latin typeface="+mn-lt"/>
                <a:ea typeface="ヒラギノ角ゴ Pro W3" pitchFamily="-65" charset="-128"/>
                <a:cs typeface="+mn-cs"/>
              </a:defRPr>
            </a:lvl3pPr>
            <a:lvl4pPr marL="16002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4pPr>
            <a:lvl5pPr marL="2057400" indent="-228600" algn="l" rtl="0" eaLnBrk="1" fontAlgn="base" hangingPunct="1">
              <a:spcBef>
                <a:spcPct val="20000"/>
              </a:spcBef>
              <a:spcAft>
                <a:spcPct val="0"/>
              </a:spcAft>
              <a:buFont typeface="Arial" pitchFamily="-65" charset="0"/>
              <a:buChar char="»"/>
              <a:defRPr sz="2000" kern="1200">
                <a:solidFill>
                  <a:schemeClr val="tx1"/>
                </a:solidFill>
                <a:latin typeface="+mn-lt"/>
                <a:ea typeface="ヒラギノ角ゴ Pro W3"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solidFill>
                  <a:srgbClr val="0000FF"/>
                </a:solidFill>
              </a:rPr>
              <a:t>Implications: Guide cloud operators and researchers to</a:t>
            </a:r>
          </a:p>
          <a:p>
            <a:pPr marL="0" indent="0">
              <a:buNone/>
            </a:pPr>
            <a:r>
              <a:rPr lang="en-US" sz="2800" dirty="0" smtClean="0">
                <a:solidFill>
                  <a:srgbClr val="0000FF"/>
                </a:solidFill>
              </a:rPr>
              <a:t>	1. Analyze current DDoS mitigation approaches</a:t>
            </a:r>
          </a:p>
          <a:p>
            <a:pPr marL="0" indent="0">
              <a:buNone/>
            </a:pPr>
            <a:r>
              <a:rPr lang="en-US" sz="2800" dirty="0" smtClean="0">
                <a:solidFill>
                  <a:srgbClr val="0000FF"/>
                </a:solidFill>
              </a:rPr>
              <a:t>	2</a:t>
            </a:r>
            <a:r>
              <a:rPr lang="en-US" sz="2800" dirty="0">
                <a:solidFill>
                  <a:srgbClr val="0000FF"/>
                </a:solidFill>
              </a:rPr>
              <a:t>. </a:t>
            </a:r>
            <a:r>
              <a:rPr lang="en-US" sz="2800" dirty="0" smtClean="0">
                <a:solidFill>
                  <a:srgbClr val="0000FF"/>
                </a:solidFill>
              </a:rPr>
              <a:t>Design new detection </a:t>
            </a:r>
            <a:r>
              <a:rPr lang="en-US" sz="2800" dirty="0">
                <a:solidFill>
                  <a:srgbClr val="0000FF"/>
                </a:solidFill>
              </a:rPr>
              <a:t>and mitigation </a:t>
            </a:r>
            <a:r>
              <a:rPr lang="en-US" sz="2800" dirty="0" smtClean="0">
                <a:solidFill>
                  <a:srgbClr val="0000FF"/>
                </a:solidFill>
              </a:rPr>
              <a:t>solutions</a:t>
            </a:r>
          </a:p>
          <a:p>
            <a:pPr marL="0" indent="0">
              <a:buNone/>
            </a:pPr>
            <a:r>
              <a:rPr lang="en-US" sz="2800" dirty="0" smtClean="0">
                <a:solidFill>
                  <a:srgbClr val="0000FF"/>
                </a:solidFill>
              </a:rPr>
              <a:t> 	3. Ensure compliance (ex: U.S. FISMA requirements)</a:t>
            </a:r>
            <a:endParaRPr lang="en-US" sz="2800" dirty="0">
              <a:solidFill>
                <a:srgbClr val="0000FF"/>
              </a:solidFill>
            </a:endParaRPr>
          </a:p>
        </p:txBody>
      </p:sp>
      <p:sp>
        <p:nvSpPr>
          <p:cNvPr id="4" name="Slide Number Placeholder 3"/>
          <p:cNvSpPr>
            <a:spLocks noGrp="1"/>
          </p:cNvSpPr>
          <p:nvPr>
            <p:ph type="sldNum" sz="quarter" idx="12"/>
          </p:nvPr>
        </p:nvSpPr>
        <p:spPr>
          <a:xfrm>
            <a:off x="6997700" y="6492881"/>
            <a:ext cx="2133600" cy="365125"/>
          </a:xfrm>
        </p:spPr>
        <p:txBody>
          <a:bodyPr/>
          <a:lstStyle/>
          <a:p>
            <a:fld id="{9145F68D-DD96-4DF3-9182-1AD5A3CF9EE9}" type="slidenum">
              <a:rPr lang="en-US" smtClean="0"/>
              <a:t>5</a:t>
            </a:fld>
            <a:endParaRPr lang="en-US"/>
          </a:p>
        </p:txBody>
      </p:sp>
    </p:spTree>
    <p:extLst>
      <p:ext uri="{BB962C8B-B14F-4D97-AF65-F5344CB8AC3E}">
        <p14:creationId xmlns:p14="http://schemas.microsoft.com/office/powerpoint/2010/main" val="138344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Contribution: Characterize Attacks </a:t>
            </a:r>
            <a:r>
              <a:rPr lang="en-US" sz="3600" dirty="0"/>
              <a:t>in the </a:t>
            </a:r>
            <a:r>
              <a:rPr lang="en-US" sz="3600" dirty="0" smtClean="0"/>
              <a:t>Cloud</a:t>
            </a:r>
            <a:endParaRPr lang="en-US" sz="3600" dirty="0"/>
          </a:p>
        </p:txBody>
      </p:sp>
      <p:sp>
        <p:nvSpPr>
          <p:cNvPr id="3" name="Content Placeholder 2"/>
          <p:cNvSpPr>
            <a:spLocks noGrp="1"/>
          </p:cNvSpPr>
          <p:nvPr>
            <p:ph idx="1"/>
          </p:nvPr>
        </p:nvSpPr>
        <p:spPr>
          <a:xfrm>
            <a:off x="-1" y="1142999"/>
            <a:ext cx="9131301" cy="5508523"/>
          </a:xfrm>
        </p:spPr>
        <p:txBody>
          <a:bodyPr/>
          <a:lstStyle/>
          <a:p>
            <a:r>
              <a:rPr lang="en-US" b="1" dirty="0" smtClean="0"/>
              <a:t>First study of cloud attacks</a:t>
            </a:r>
            <a:r>
              <a:rPr lang="en-US" dirty="0" smtClean="0"/>
              <a:t>: inbound and outbound</a:t>
            </a:r>
          </a:p>
          <a:p>
            <a:pPr lvl="1"/>
            <a:r>
              <a:rPr lang="en-US" dirty="0" smtClean="0">
                <a:solidFill>
                  <a:schemeClr val="bg1"/>
                </a:solidFill>
              </a:rPr>
              <a:t>Major cloud provider: 10,000+ services, 10+ data centers</a:t>
            </a:r>
          </a:p>
          <a:p>
            <a:pPr lvl="1"/>
            <a:r>
              <a:rPr lang="en-US" dirty="0" smtClean="0">
                <a:solidFill>
                  <a:schemeClr val="bg1"/>
                </a:solidFill>
              </a:rPr>
              <a:t>Collect </a:t>
            </a:r>
            <a:r>
              <a:rPr lang="en-US" dirty="0">
                <a:solidFill>
                  <a:schemeClr val="bg1"/>
                </a:solidFill>
              </a:rPr>
              <a:t>three-month NetFlow data at edge </a:t>
            </a:r>
            <a:r>
              <a:rPr lang="en-US" dirty="0" smtClean="0">
                <a:solidFill>
                  <a:schemeClr val="bg1"/>
                </a:solidFill>
              </a:rPr>
              <a:t>routers</a:t>
            </a:r>
          </a:p>
          <a:p>
            <a:r>
              <a:rPr lang="en-US" b="1" dirty="0" smtClean="0"/>
              <a:t>Classification of cloud attacks: </a:t>
            </a:r>
            <a:r>
              <a:rPr lang="en-US" dirty="0" smtClean="0"/>
              <a:t>9 types</a:t>
            </a:r>
            <a:endParaRPr lang="en-US" dirty="0"/>
          </a:p>
          <a:p>
            <a:pPr lvl="1"/>
            <a:r>
              <a:rPr lang="en-US" dirty="0">
                <a:solidFill>
                  <a:schemeClr val="bg1"/>
                </a:solidFill>
              </a:rPr>
              <a:t>Network-level: a variety of </a:t>
            </a:r>
            <a:r>
              <a:rPr lang="en-US" dirty="0" err="1">
                <a:solidFill>
                  <a:schemeClr val="bg1"/>
                </a:solidFill>
              </a:rPr>
              <a:t>DDoS</a:t>
            </a:r>
            <a:r>
              <a:rPr lang="en-US" dirty="0">
                <a:solidFill>
                  <a:schemeClr val="bg1"/>
                </a:solidFill>
              </a:rPr>
              <a:t> attacks, port scan</a:t>
            </a:r>
          </a:p>
          <a:p>
            <a:pPr lvl="1"/>
            <a:r>
              <a:rPr lang="en-US" dirty="0">
                <a:solidFill>
                  <a:schemeClr val="bg1"/>
                </a:solidFill>
              </a:rPr>
              <a:t>Application-level: SQL injection and spam</a:t>
            </a:r>
          </a:p>
          <a:p>
            <a:r>
              <a:rPr lang="en-US" dirty="0" smtClean="0">
                <a:solidFill>
                  <a:srgbClr val="0000FF"/>
                </a:solidFill>
              </a:rPr>
              <a:t>Guidelines for </a:t>
            </a:r>
            <a:r>
              <a:rPr lang="en-US" b="1" dirty="0" smtClean="0">
                <a:solidFill>
                  <a:srgbClr val="0000FF"/>
                </a:solidFill>
              </a:rPr>
              <a:t>detection and mitigation</a:t>
            </a:r>
          </a:p>
          <a:p>
            <a:endParaRPr lang="en-US" dirty="0"/>
          </a:p>
        </p:txBody>
      </p:sp>
      <p:sp>
        <p:nvSpPr>
          <p:cNvPr id="4" name="Slide Number Placeholder 3"/>
          <p:cNvSpPr>
            <a:spLocks noGrp="1"/>
          </p:cNvSpPr>
          <p:nvPr>
            <p:ph type="sldNum" sz="quarter" idx="12"/>
          </p:nvPr>
        </p:nvSpPr>
        <p:spPr/>
        <p:txBody>
          <a:bodyPr/>
          <a:lstStyle/>
          <a:p>
            <a:fld id="{9145F68D-DD96-4DF3-9182-1AD5A3CF9EE9}" type="slidenum">
              <a:rPr lang="en-US" smtClean="0"/>
              <a:t>6</a:t>
            </a:fld>
            <a:endParaRPr lang="en-US"/>
          </a:p>
        </p:txBody>
      </p:sp>
    </p:spTree>
    <p:extLst>
      <p:ext uri="{BB962C8B-B14F-4D97-AF65-F5344CB8AC3E}">
        <p14:creationId xmlns:p14="http://schemas.microsoft.com/office/powerpoint/2010/main" val="1398094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Contribution: Characterize Attacks </a:t>
            </a:r>
            <a:r>
              <a:rPr lang="en-US" sz="3600" dirty="0"/>
              <a:t>in the </a:t>
            </a:r>
            <a:r>
              <a:rPr lang="en-US" sz="3600" dirty="0" smtClean="0"/>
              <a:t>Cloud</a:t>
            </a:r>
            <a:endParaRPr lang="en-US" sz="3600" dirty="0"/>
          </a:p>
        </p:txBody>
      </p:sp>
      <p:sp>
        <p:nvSpPr>
          <p:cNvPr id="3" name="Content Placeholder 2"/>
          <p:cNvSpPr>
            <a:spLocks noGrp="1"/>
          </p:cNvSpPr>
          <p:nvPr>
            <p:ph idx="1"/>
          </p:nvPr>
        </p:nvSpPr>
        <p:spPr>
          <a:xfrm>
            <a:off x="-1" y="1142999"/>
            <a:ext cx="9131301" cy="5508523"/>
          </a:xfrm>
        </p:spPr>
        <p:txBody>
          <a:bodyPr/>
          <a:lstStyle/>
          <a:p>
            <a:r>
              <a:rPr lang="en-US" b="1" dirty="0" smtClean="0"/>
              <a:t>First study of cloud attacks</a:t>
            </a:r>
            <a:r>
              <a:rPr lang="en-US" dirty="0" smtClean="0"/>
              <a:t>: inbound and outbound</a:t>
            </a:r>
          </a:p>
          <a:p>
            <a:pPr lvl="1"/>
            <a:r>
              <a:rPr lang="en-US" dirty="0" smtClean="0"/>
              <a:t>Major cloud provider: 10,000+ services, 10+ data centers</a:t>
            </a:r>
          </a:p>
          <a:p>
            <a:pPr lvl="1"/>
            <a:r>
              <a:rPr lang="en-US" dirty="0" smtClean="0"/>
              <a:t>Collected </a:t>
            </a:r>
            <a:r>
              <a:rPr lang="en-US" dirty="0"/>
              <a:t>three-month NetFlow data at edge </a:t>
            </a:r>
            <a:r>
              <a:rPr lang="en-US" dirty="0" smtClean="0"/>
              <a:t>routers</a:t>
            </a:r>
          </a:p>
          <a:p>
            <a:r>
              <a:rPr lang="en-US" b="1" dirty="0" smtClean="0"/>
              <a:t>Classification of cloud attacks: </a:t>
            </a:r>
            <a:r>
              <a:rPr lang="en-US" dirty="0"/>
              <a:t>9</a:t>
            </a:r>
            <a:r>
              <a:rPr lang="en-US" dirty="0" smtClean="0"/>
              <a:t> types</a:t>
            </a:r>
            <a:endParaRPr lang="en-US" dirty="0"/>
          </a:p>
          <a:p>
            <a:pPr lvl="1"/>
            <a:r>
              <a:rPr lang="en-US" dirty="0" smtClean="0"/>
              <a:t>From DDoS to application-level SQL injection and spam</a:t>
            </a:r>
            <a:endParaRPr lang="en-US" dirty="0"/>
          </a:p>
          <a:p>
            <a:pPr lvl="1"/>
            <a:r>
              <a:rPr lang="en-US" dirty="0" smtClean="0"/>
              <a:t>Analyzed attack scale, complexity and distribution</a:t>
            </a:r>
            <a:endParaRPr lang="en-US" dirty="0"/>
          </a:p>
          <a:p>
            <a:r>
              <a:rPr lang="en-US" dirty="0" smtClean="0">
                <a:solidFill>
                  <a:srgbClr val="0000FF"/>
                </a:solidFill>
              </a:rPr>
              <a:t>Guidelines for </a:t>
            </a:r>
            <a:r>
              <a:rPr lang="en-US" b="1" dirty="0" smtClean="0">
                <a:solidFill>
                  <a:srgbClr val="0000FF"/>
                </a:solidFill>
              </a:rPr>
              <a:t>detection and mitigation</a:t>
            </a:r>
          </a:p>
          <a:p>
            <a:pPr lvl="1"/>
            <a:r>
              <a:rPr lang="en-US" dirty="0" smtClean="0"/>
              <a:t>Handle attack diversity and intensity (across VIPs, time)</a:t>
            </a:r>
          </a:p>
          <a:p>
            <a:pPr lvl="1"/>
            <a:r>
              <a:rPr lang="en-US" dirty="0" smtClean="0"/>
              <a:t>Enable application-defined security policies</a:t>
            </a:r>
            <a:endParaRPr lang="en-US" b="1" dirty="0" smtClean="0">
              <a:solidFill>
                <a:srgbClr val="0000FF"/>
              </a:solidFill>
            </a:endParaRPr>
          </a:p>
          <a:p>
            <a:endParaRPr lang="en-US" dirty="0"/>
          </a:p>
        </p:txBody>
      </p:sp>
      <p:sp>
        <p:nvSpPr>
          <p:cNvPr id="4" name="Slide Number Placeholder 3"/>
          <p:cNvSpPr>
            <a:spLocks noGrp="1"/>
          </p:cNvSpPr>
          <p:nvPr>
            <p:ph type="sldNum" sz="quarter" idx="12"/>
          </p:nvPr>
        </p:nvSpPr>
        <p:spPr/>
        <p:txBody>
          <a:bodyPr/>
          <a:lstStyle/>
          <a:p>
            <a:fld id="{9145F68D-DD96-4DF3-9182-1AD5A3CF9EE9}" type="slidenum">
              <a:rPr lang="en-US" smtClean="0"/>
              <a:t>7</a:t>
            </a:fld>
            <a:endParaRPr lang="en-US"/>
          </a:p>
        </p:txBody>
      </p:sp>
    </p:spTree>
    <p:extLst>
      <p:ext uri="{BB962C8B-B14F-4D97-AF65-F5344CB8AC3E}">
        <p14:creationId xmlns:p14="http://schemas.microsoft.com/office/powerpoint/2010/main" val="1104880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39" y="1295939"/>
            <a:ext cx="3982837" cy="50507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2" name="Title 1"/>
          <p:cNvSpPr>
            <a:spLocks noGrp="1"/>
          </p:cNvSpPr>
          <p:nvPr>
            <p:ph type="title"/>
          </p:nvPr>
        </p:nvSpPr>
        <p:spPr/>
        <p:txBody>
          <a:bodyPr/>
          <a:lstStyle/>
          <a:p>
            <a:r>
              <a:rPr lang="en-US" dirty="0" smtClean="0"/>
              <a:t>Cloud Operation</a:t>
            </a:r>
            <a:endParaRPr lang="en-US" dirty="0"/>
          </a:p>
        </p:txBody>
      </p:sp>
      <p:sp>
        <p:nvSpPr>
          <p:cNvPr id="43" name="Content Placeholder 2"/>
          <p:cNvSpPr>
            <a:spLocks noGrp="1"/>
          </p:cNvSpPr>
          <p:nvPr>
            <p:ph idx="1"/>
          </p:nvPr>
        </p:nvSpPr>
        <p:spPr>
          <a:xfrm>
            <a:off x="4106157" y="1045580"/>
            <a:ext cx="5075676" cy="5301093"/>
          </a:xfrm>
        </p:spPr>
        <p:txBody>
          <a:bodyPr/>
          <a:lstStyle/>
          <a:p>
            <a:r>
              <a:rPr lang="en-US" dirty="0" smtClean="0"/>
              <a:t>Cloud traffic enters</a:t>
            </a:r>
          </a:p>
          <a:p>
            <a:endParaRPr lang="en-US" dirty="0"/>
          </a:p>
          <a:p>
            <a:r>
              <a:rPr lang="en-US" dirty="0" smtClean="0"/>
              <a:t>Is Routed</a:t>
            </a:r>
            <a:br>
              <a:rPr lang="en-US" dirty="0" smtClean="0"/>
            </a:br>
            <a:r>
              <a:rPr lang="en-US" dirty="0" smtClean="0"/>
              <a:t>and filtered</a:t>
            </a:r>
            <a:endParaRPr lang="en-US" dirty="0"/>
          </a:p>
          <a:p>
            <a:endParaRPr lang="en-US" dirty="0" smtClean="0"/>
          </a:p>
          <a:p>
            <a:endParaRPr lang="en-US" dirty="0" smtClean="0"/>
          </a:p>
          <a:p>
            <a:r>
              <a:rPr lang="en-US" dirty="0" smtClean="0"/>
              <a:t>Meets services</a:t>
            </a:r>
          </a:p>
          <a:p>
            <a:pPr lvl="1"/>
            <a:r>
              <a:rPr lang="en-US" dirty="0" smtClean="0"/>
              <a:t>each runs on a </a:t>
            </a:r>
            <a:r>
              <a:rPr lang="en-US" b="1" dirty="0" smtClean="0"/>
              <a:t>VIP</a:t>
            </a:r>
            <a:r>
              <a:rPr lang="en-US" b="1" dirty="0"/>
              <a:t/>
            </a:r>
            <a:br>
              <a:rPr lang="en-US" b="1" dirty="0"/>
            </a:br>
            <a:r>
              <a:rPr lang="en-US" b="1" dirty="0" smtClean="0"/>
              <a:t>Virtual IP Address</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740" y="2020166"/>
            <a:ext cx="645347" cy="537789"/>
          </a:xfrm>
          <a:prstGeom prst="rect">
            <a:avLst/>
          </a:prstGeom>
        </p:spPr>
      </p:pic>
      <p:sp>
        <p:nvSpPr>
          <p:cNvPr id="22" name="TextBox 21"/>
          <p:cNvSpPr txBox="1"/>
          <p:nvPr/>
        </p:nvSpPr>
        <p:spPr>
          <a:xfrm>
            <a:off x="997907" y="1641164"/>
            <a:ext cx="1759071" cy="461665"/>
          </a:xfrm>
          <a:prstGeom prst="rect">
            <a:avLst/>
          </a:prstGeom>
          <a:noFill/>
        </p:spPr>
        <p:txBody>
          <a:bodyPr wrap="none" rtlCol="0">
            <a:spAutoFit/>
          </a:bodyPr>
          <a:lstStyle/>
          <a:p>
            <a:r>
              <a:rPr lang="en-US" sz="2400" dirty="0"/>
              <a:t>Edge </a:t>
            </a:r>
            <a:r>
              <a:rPr lang="en-US" sz="2400" dirty="0" smtClean="0"/>
              <a:t>routers</a:t>
            </a:r>
            <a:endParaRPr lang="en-US" sz="2400" dirty="0"/>
          </a:p>
        </p:txBody>
      </p:sp>
      <p:sp>
        <p:nvSpPr>
          <p:cNvPr id="23" name="Cloud 22"/>
          <p:cNvSpPr/>
          <p:nvPr/>
        </p:nvSpPr>
        <p:spPr>
          <a:xfrm>
            <a:off x="655874" y="3795232"/>
            <a:ext cx="2680183" cy="839099"/>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Datacenter</a:t>
            </a:r>
          </a:p>
          <a:p>
            <a:pPr algn="ctr"/>
            <a:r>
              <a:rPr lang="en-US" sz="2400" dirty="0" smtClean="0"/>
              <a:t>networks</a:t>
            </a:r>
            <a:endParaRPr lang="en-US" sz="2400" dirty="0"/>
          </a:p>
        </p:txBody>
      </p:sp>
      <p:sp>
        <p:nvSpPr>
          <p:cNvPr id="24" name="Rectangle 23"/>
          <p:cNvSpPr/>
          <p:nvPr/>
        </p:nvSpPr>
        <p:spPr>
          <a:xfrm>
            <a:off x="580502" y="2968038"/>
            <a:ext cx="2470501" cy="4042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Security appliance</a:t>
            </a:r>
          </a:p>
        </p:txBody>
      </p:sp>
      <p:sp>
        <p:nvSpPr>
          <p:cNvPr id="34" name="Rectangle 33"/>
          <p:cNvSpPr/>
          <p:nvPr/>
        </p:nvSpPr>
        <p:spPr>
          <a:xfrm>
            <a:off x="416833" y="5301891"/>
            <a:ext cx="619199" cy="400734"/>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VM</a:t>
            </a:r>
          </a:p>
        </p:txBody>
      </p:sp>
      <p:sp>
        <p:nvSpPr>
          <p:cNvPr id="35" name="Rectangle 34"/>
          <p:cNvSpPr/>
          <p:nvPr/>
        </p:nvSpPr>
        <p:spPr>
          <a:xfrm>
            <a:off x="1150665" y="5301891"/>
            <a:ext cx="622534" cy="400735"/>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VM</a:t>
            </a:r>
          </a:p>
        </p:txBody>
      </p:sp>
      <p:sp>
        <p:nvSpPr>
          <p:cNvPr id="36" name="Rectangle 35"/>
          <p:cNvSpPr/>
          <p:nvPr/>
        </p:nvSpPr>
        <p:spPr>
          <a:xfrm>
            <a:off x="2128822" y="5314122"/>
            <a:ext cx="686649" cy="424645"/>
          </a:xfrm>
          <a:prstGeom prst="rect">
            <a:avLst/>
          </a:prstGeom>
          <a:ln>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VM</a:t>
            </a:r>
          </a:p>
        </p:txBody>
      </p:sp>
      <p:sp>
        <p:nvSpPr>
          <p:cNvPr id="37" name="Down Arrow 36"/>
          <p:cNvSpPr/>
          <p:nvPr/>
        </p:nvSpPr>
        <p:spPr>
          <a:xfrm>
            <a:off x="1610264" y="1197646"/>
            <a:ext cx="518558" cy="3943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Down Arrow 38"/>
          <p:cNvSpPr/>
          <p:nvPr/>
        </p:nvSpPr>
        <p:spPr>
          <a:xfrm>
            <a:off x="1452145" y="3438256"/>
            <a:ext cx="558170" cy="3406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4" name="Straight Arrow Connector 43"/>
          <p:cNvCxnSpPr/>
          <p:nvPr/>
        </p:nvCxnSpPr>
        <p:spPr>
          <a:xfrm flipH="1">
            <a:off x="1090688" y="4586543"/>
            <a:ext cx="498446" cy="41239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33" idx="0"/>
          </p:cNvCxnSpPr>
          <p:nvPr/>
        </p:nvCxnSpPr>
        <p:spPr>
          <a:xfrm>
            <a:off x="2472146" y="4531709"/>
            <a:ext cx="390735" cy="437661"/>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432231" y="832814"/>
            <a:ext cx="949555" cy="461665"/>
          </a:xfrm>
          <a:prstGeom prst="rect">
            <a:avLst/>
          </a:prstGeom>
          <a:noFill/>
        </p:spPr>
        <p:txBody>
          <a:bodyPr wrap="none" rtlCol="0">
            <a:spAutoFit/>
          </a:bodyPr>
          <a:lstStyle/>
          <a:p>
            <a:r>
              <a:rPr lang="en-US" sz="2400" dirty="0"/>
              <a:t>Traffic</a:t>
            </a:r>
          </a:p>
        </p:txBody>
      </p:sp>
      <p:sp>
        <p:nvSpPr>
          <p:cNvPr id="55" name="TextBox 54"/>
          <p:cNvSpPr txBox="1"/>
          <p:nvPr/>
        </p:nvSpPr>
        <p:spPr>
          <a:xfrm>
            <a:off x="31881" y="1285936"/>
            <a:ext cx="1670586" cy="461665"/>
          </a:xfrm>
          <a:prstGeom prst="rect">
            <a:avLst/>
          </a:prstGeom>
          <a:noFill/>
        </p:spPr>
        <p:txBody>
          <a:bodyPr wrap="none" rtlCol="0">
            <a:spAutoFit/>
          </a:bodyPr>
          <a:lstStyle/>
          <a:p>
            <a:r>
              <a:rPr lang="en-US" sz="2400" dirty="0">
                <a:solidFill>
                  <a:srgbClr val="0000FF"/>
                </a:solidFill>
              </a:rPr>
              <a:t>Data Center</a:t>
            </a:r>
          </a:p>
        </p:txBody>
      </p:sp>
      <p:sp>
        <p:nvSpPr>
          <p:cNvPr id="58" name="Down Arrow 57"/>
          <p:cNvSpPr/>
          <p:nvPr/>
        </p:nvSpPr>
        <p:spPr>
          <a:xfrm>
            <a:off x="1461932" y="2576386"/>
            <a:ext cx="558170" cy="308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p:cNvSpPr/>
          <p:nvPr/>
        </p:nvSpPr>
        <p:spPr>
          <a:xfrm>
            <a:off x="337535" y="4969370"/>
            <a:ext cx="1569474" cy="885459"/>
          </a:xfrm>
          <a:prstGeom prst="rect">
            <a:avLst/>
          </a:prstGeom>
          <a:noFill/>
          <a:ln>
            <a:solidFill>
              <a:schemeClr val="accent6">
                <a:lumMod val="75000"/>
              </a:schemeClr>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accent6">
                  <a:lumMod val="75000"/>
                </a:schemeClr>
              </a:solidFill>
            </a:endParaRPr>
          </a:p>
        </p:txBody>
      </p:sp>
      <p:sp>
        <p:nvSpPr>
          <p:cNvPr id="33" name="Rectangle 32"/>
          <p:cNvSpPr/>
          <p:nvPr/>
        </p:nvSpPr>
        <p:spPr>
          <a:xfrm>
            <a:off x="2035849" y="4969370"/>
            <a:ext cx="1654064" cy="918049"/>
          </a:xfrm>
          <a:prstGeom prst="rect">
            <a:avLst/>
          </a:prstGeom>
          <a:noFill/>
          <a:ln>
            <a:solidFill>
              <a:schemeClr val="accent3">
                <a:lumMod val="75000"/>
              </a:schemeClr>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38" name="Rectangle 37"/>
          <p:cNvSpPr/>
          <p:nvPr/>
        </p:nvSpPr>
        <p:spPr>
          <a:xfrm>
            <a:off x="2909364" y="5314122"/>
            <a:ext cx="674612" cy="414285"/>
          </a:xfrm>
          <a:prstGeom prst="rect">
            <a:avLst/>
          </a:prstGeom>
          <a:ln>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VM</a:t>
            </a:r>
          </a:p>
        </p:txBody>
      </p:sp>
      <p:sp>
        <p:nvSpPr>
          <p:cNvPr id="28" name="TextBox 27"/>
          <p:cNvSpPr txBox="1"/>
          <p:nvPr/>
        </p:nvSpPr>
        <p:spPr>
          <a:xfrm>
            <a:off x="242047" y="4596168"/>
            <a:ext cx="750526" cy="461665"/>
          </a:xfrm>
          <a:prstGeom prst="rect">
            <a:avLst/>
          </a:prstGeom>
          <a:noFill/>
        </p:spPr>
        <p:txBody>
          <a:bodyPr wrap="none" rtlCol="0">
            <a:spAutoFit/>
          </a:bodyPr>
          <a:lstStyle/>
          <a:p>
            <a:r>
              <a:rPr lang="en-US" sz="2400" dirty="0">
                <a:solidFill>
                  <a:schemeClr val="accent6">
                    <a:lumMod val="75000"/>
                  </a:schemeClr>
                </a:solidFill>
              </a:rPr>
              <a:t>VIP1</a:t>
            </a:r>
          </a:p>
        </p:txBody>
      </p:sp>
      <p:sp>
        <p:nvSpPr>
          <p:cNvPr id="47" name="TextBox 46"/>
          <p:cNvSpPr txBox="1"/>
          <p:nvPr/>
        </p:nvSpPr>
        <p:spPr>
          <a:xfrm>
            <a:off x="3023092" y="4593283"/>
            <a:ext cx="750526" cy="461665"/>
          </a:xfrm>
          <a:prstGeom prst="rect">
            <a:avLst/>
          </a:prstGeom>
          <a:noFill/>
        </p:spPr>
        <p:txBody>
          <a:bodyPr wrap="none" rtlCol="0">
            <a:spAutoFit/>
          </a:bodyPr>
          <a:lstStyle/>
          <a:p>
            <a:r>
              <a:rPr lang="en-US" sz="2400" dirty="0">
                <a:solidFill>
                  <a:schemeClr val="accent3">
                    <a:lumMod val="75000"/>
                  </a:schemeClr>
                </a:solidFill>
              </a:rPr>
              <a:t>VIP2</a:t>
            </a:r>
          </a:p>
        </p:txBody>
      </p:sp>
      <p:sp>
        <p:nvSpPr>
          <p:cNvPr id="16" name="TextBox 15"/>
          <p:cNvSpPr txBox="1"/>
          <p:nvPr/>
        </p:nvSpPr>
        <p:spPr>
          <a:xfrm>
            <a:off x="673933" y="4883985"/>
            <a:ext cx="1053430" cy="461665"/>
          </a:xfrm>
          <a:prstGeom prst="rect">
            <a:avLst/>
          </a:prstGeom>
          <a:noFill/>
        </p:spPr>
        <p:txBody>
          <a:bodyPr wrap="none" rtlCol="0">
            <a:spAutoFit/>
          </a:bodyPr>
          <a:lstStyle/>
          <a:p>
            <a:r>
              <a:rPr lang="en-US" sz="2400" dirty="0" err="1" smtClean="0">
                <a:solidFill>
                  <a:schemeClr val="accent6">
                    <a:lumMod val="75000"/>
                  </a:schemeClr>
                </a:solidFill>
              </a:rPr>
              <a:t>NetFlix</a:t>
            </a:r>
            <a:endParaRPr lang="en-US" sz="2400" dirty="0">
              <a:solidFill>
                <a:schemeClr val="accent6">
                  <a:lumMod val="75000"/>
                </a:schemeClr>
              </a:solidFill>
            </a:endParaRPr>
          </a:p>
        </p:txBody>
      </p:sp>
      <p:sp>
        <p:nvSpPr>
          <p:cNvPr id="45" name="TextBox 44"/>
          <p:cNvSpPr txBox="1"/>
          <p:nvPr/>
        </p:nvSpPr>
        <p:spPr>
          <a:xfrm>
            <a:off x="2193264" y="4915494"/>
            <a:ext cx="1430392" cy="461665"/>
          </a:xfrm>
          <a:prstGeom prst="rect">
            <a:avLst/>
          </a:prstGeom>
          <a:noFill/>
        </p:spPr>
        <p:txBody>
          <a:bodyPr wrap="none" rtlCol="0">
            <a:spAutoFit/>
          </a:bodyPr>
          <a:lstStyle/>
          <a:p>
            <a:r>
              <a:rPr lang="en-US" sz="2400" dirty="0">
                <a:solidFill>
                  <a:schemeClr val="accent3">
                    <a:lumMod val="75000"/>
                  </a:schemeClr>
                </a:solidFill>
              </a:rPr>
              <a:t>One Drive</a:t>
            </a:r>
          </a:p>
        </p:txBody>
      </p:sp>
      <p:sp>
        <p:nvSpPr>
          <p:cNvPr id="42" name="Slide Number Placeholder 41"/>
          <p:cNvSpPr>
            <a:spLocks noGrp="1"/>
          </p:cNvSpPr>
          <p:nvPr>
            <p:ph type="sldNum" sz="quarter" idx="12"/>
          </p:nvPr>
        </p:nvSpPr>
        <p:spPr/>
        <p:txBody>
          <a:bodyPr/>
          <a:lstStyle/>
          <a:p>
            <a:fld id="{9145F68D-DD96-4DF3-9182-1AD5A3CF9EE9}" type="slidenum">
              <a:rPr lang="en-US" smtClean="0"/>
              <a:t>8</a:t>
            </a:fld>
            <a:endParaRPr lang="en-US"/>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175" y="2027112"/>
            <a:ext cx="645347" cy="537789"/>
          </a:xfrm>
          <a:prstGeom prst="rect">
            <a:avLst/>
          </a:prstGeom>
        </p:spPr>
      </p:pic>
    </p:spTree>
    <p:extLst>
      <p:ext uri="{BB962C8B-B14F-4D97-AF65-F5344CB8AC3E}">
        <p14:creationId xmlns:p14="http://schemas.microsoft.com/office/powerpoint/2010/main" val="433216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39" y="1295939"/>
            <a:ext cx="3982837" cy="50507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3" name="Right Arrow 2"/>
          <p:cNvSpPr/>
          <p:nvPr/>
        </p:nvSpPr>
        <p:spPr>
          <a:xfrm>
            <a:off x="1391118" y="1736369"/>
            <a:ext cx="3039584" cy="1105382"/>
          </a:xfrm>
          <a:prstGeom prst="rightArrow">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smtClean="0">
                <a:solidFill>
                  <a:schemeClr val="tx1"/>
                </a:solidFill>
              </a:rPr>
              <a:t>                      </a:t>
            </a:r>
            <a:r>
              <a:rPr lang="en-US" sz="2400" dirty="0" err="1">
                <a:solidFill>
                  <a:schemeClr val="tx1"/>
                </a:solidFill>
              </a:rPr>
              <a:t>N</a:t>
            </a:r>
            <a:r>
              <a:rPr lang="en-US" sz="2400" dirty="0" err="1" smtClean="0">
                <a:solidFill>
                  <a:schemeClr val="tx1"/>
                </a:solidFill>
              </a:rPr>
              <a:t>etflow</a:t>
            </a:r>
            <a:endParaRPr lang="en-US" sz="2400" dirty="0" smtClean="0">
              <a:solidFill>
                <a:schemeClr val="tx1"/>
              </a:solidFill>
            </a:endParaRPr>
          </a:p>
        </p:txBody>
      </p:sp>
      <p:sp>
        <p:nvSpPr>
          <p:cNvPr id="2" name="Title 1"/>
          <p:cNvSpPr>
            <a:spLocks noGrp="1"/>
          </p:cNvSpPr>
          <p:nvPr>
            <p:ph type="title"/>
          </p:nvPr>
        </p:nvSpPr>
        <p:spPr/>
        <p:txBody>
          <a:bodyPr/>
          <a:lstStyle/>
          <a:p>
            <a:r>
              <a:rPr lang="en-US" dirty="0" smtClean="0"/>
              <a:t>Measuring Cloud Attacks</a:t>
            </a:r>
            <a:endParaRPr lang="en-US" dirty="0"/>
          </a:p>
        </p:txBody>
      </p:sp>
      <p:sp>
        <p:nvSpPr>
          <p:cNvPr id="43" name="Content Placeholder 2"/>
          <p:cNvSpPr>
            <a:spLocks noGrp="1"/>
          </p:cNvSpPr>
          <p:nvPr>
            <p:ph idx="1"/>
          </p:nvPr>
        </p:nvSpPr>
        <p:spPr>
          <a:xfrm>
            <a:off x="4106157" y="1045580"/>
            <a:ext cx="5075676" cy="5301093"/>
          </a:xfrm>
        </p:spPr>
        <p:txBody>
          <a:bodyPr/>
          <a:lstStyle/>
          <a:p>
            <a:r>
              <a:rPr lang="en-US" sz="2800" dirty="0" smtClean="0"/>
              <a:t>Major cloud provider</a:t>
            </a:r>
          </a:p>
          <a:p>
            <a:pPr lvl="1"/>
            <a:r>
              <a:rPr lang="en-US" sz="2400" dirty="0" smtClean="0"/>
              <a:t>10k+ services, 10+ data centers</a:t>
            </a:r>
          </a:p>
          <a:p>
            <a:r>
              <a:rPr lang="en-US" sz="2800" dirty="0" smtClean="0"/>
              <a:t>Capture </a:t>
            </a:r>
            <a:r>
              <a:rPr lang="en-US" sz="2800" dirty="0" err="1" smtClean="0"/>
              <a:t>NetFlow</a:t>
            </a:r>
            <a:r>
              <a:rPr lang="en-US" sz="2800" dirty="0" smtClean="0"/>
              <a:t> </a:t>
            </a:r>
            <a:br>
              <a:rPr lang="en-US" sz="2800" dirty="0" smtClean="0"/>
            </a:br>
            <a:r>
              <a:rPr lang="en-US" sz="2800" dirty="0" smtClean="0"/>
              <a:t>at edge routers</a:t>
            </a:r>
          </a:p>
          <a:p>
            <a:pPr marL="548640" lvl="1"/>
            <a:r>
              <a:rPr lang="en-US" sz="2400" dirty="0"/>
              <a:t>200 TB over three months</a:t>
            </a:r>
          </a:p>
          <a:p>
            <a:pPr marL="548640" lvl="1"/>
            <a:r>
              <a:rPr lang="en-US" sz="2400" b="1" dirty="0" smtClean="0"/>
              <a:t>Upstream</a:t>
            </a:r>
            <a:r>
              <a:rPr lang="en-US" sz="2400" dirty="0" smtClean="0"/>
              <a:t> of DDoS </a:t>
            </a:r>
            <a:r>
              <a:rPr lang="en-US" sz="2400" dirty="0"/>
              <a:t>appliance</a:t>
            </a:r>
          </a:p>
          <a:p>
            <a:r>
              <a:rPr lang="en-US" sz="2800" dirty="0" smtClean="0"/>
              <a:t>Sampled at 1 in 4096</a:t>
            </a:r>
          </a:p>
          <a:p>
            <a:pPr marL="548640" lvl="1"/>
            <a:r>
              <a:rPr lang="en-US" sz="2400" dirty="0" smtClean="0"/>
              <a:t>Cannot </a:t>
            </a:r>
            <a:r>
              <a:rPr lang="en-US" sz="2400" dirty="0"/>
              <a:t>capture all the </a:t>
            </a:r>
            <a:r>
              <a:rPr lang="en-US" sz="2400" dirty="0" smtClean="0"/>
              <a:t>attacks</a:t>
            </a:r>
          </a:p>
          <a:p>
            <a:pPr marL="548640" lvl="1"/>
            <a:r>
              <a:rPr lang="en-US" sz="2400" dirty="0" smtClean="0"/>
              <a:t>Good for studying attack characteristics</a:t>
            </a:r>
          </a:p>
          <a:p>
            <a:r>
              <a:rPr lang="en-US" sz="2800" dirty="0" smtClean="0"/>
              <a:t>Aggregated </a:t>
            </a:r>
          </a:p>
          <a:p>
            <a:pPr marL="548640" lvl="1"/>
            <a:r>
              <a:rPr lang="en-US" sz="2400" dirty="0"/>
              <a:t>in 1-minute window by VIPs</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740" y="2020166"/>
            <a:ext cx="645347" cy="537789"/>
          </a:xfrm>
          <a:prstGeom prst="rect">
            <a:avLst/>
          </a:prstGeom>
        </p:spPr>
      </p:pic>
      <p:sp>
        <p:nvSpPr>
          <p:cNvPr id="22" name="TextBox 21"/>
          <p:cNvSpPr txBox="1"/>
          <p:nvPr/>
        </p:nvSpPr>
        <p:spPr>
          <a:xfrm>
            <a:off x="997907" y="1641164"/>
            <a:ext cx="1759071" cy="461665"/>
          </a:xfrm>
          <a:prstGeom prst="rect">
            <a:avLst/>
          </a:prstGeom>
          <a:noFill/>
        </p:spPr>
        <p:txBody>
          <a:bodyPr wrap="none" rtlCol="0">
            <a:spAutoFit/>
          </a:bodyPr>
          <a:lstStyle/>
          <a:p>
            <a:r>
              <a:rPr lang="en-US" sz="2400" dirty="0"/>
              <a:t>Edge </a:t>
            </a:r>
            <a:r>
              <a:rPr lang="en-US" sz="2400" dirty="0" smtClean="0"/>
              <a:t>routers</a:t>
            </a:r>
            <a:endParaRPr lang="en-US" sz="2400" dirty="0"/>
          </a:p>
        </p:txBody>
      </p:sp>
      <p:sp>
        <p:nvSpPr>
          <p:cNvPr id="23" name="Cloud 22"/>
          <p:cNvSpPr/>
          <p:nvPr/>
        </p:nvSpPr>
        <p:spPr>
          <a:xfrm>
            <a:off x="655874" y="3795232"/>
            <a:ext cx="2680183" cy="839099"/>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Datacenter</a:t>
            </a:r>
          </a:p>
          <a:p>
            <a:pPr algn="ctr"/>
            <a:r>
              <a:rPr lang="en-US" sz="2400" dirty="0" smtClean="0"/>
              <a:t>networks</a:t>
            </a:r>
            <a:endParaRPr lang="en-US" sz="2400" dirty="0"/>
          </a:p>
        </p:txBody>
      </p:sp>
      <p:sp>
        <p:nvSpPr>
          <p:cNvPr id="24" name="Rectangle 23"/>
          <p:cNvSpPr/>
          <p:nvPr/>
        </p:nvSpPr>
        <p:spPr>
          <a:xfrm>
            <a:off x="580502" y="2968038"/>
            <a:ext cx="2470501" cy="4042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Security appliance</a:t>
            </a:r>
          </a:p>
        </p:txBody>
      </p:sp>
      <p:sp>
        <p:nvSpPr>
          <p:cNvPr id="34" name="Rectangle 33"/>
          <p:cNvSpPr/>
          <p:nvPr/>
        </p:nvSpPr>
        <p:spPr>
          <a:xfrm>
            <a:off x="416833" y="5301891"/>
            <a:ext cx="619199" cy="400734"/>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VM</a:t>
            </a:r>
          </a:p>
        </p:txBody>
      </p:sp>
      <p:sp>
        <p:nvSpPr>
          <p:cNvPr id="35" name="Rectangle 34"/>
          <p:cNvSpPr/>
          <p:nvPr/>
        </p:nvSpPr>
        <p:spPr>
          <a:xfrm>
            <a:off x="1150665" y="5301891"/>
            <a:ext cx="622534" cy="400735"/>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VM</a:t>
            </a:r>
          </a:p>
        </p:txBody>
      </p:sp>
      <p:sp>
        <p:nvSpPr>
          <p:cNvPr id="36" name="Rectangle 35"/>
          <p:cNvSpPr/>
          <p:nvPr/>
        </p:nvSpPr>
        <p:spPr>
          <a:xfrm>
            <a:off x="2128822" y="5314122"/>
            <a:ext cx="686649" cy="424645"/>
          </a:xfrm>
          <a:prstGeom prst="rect">
            <a:avLst/>
          </a:prstGeom>
          <a:ln>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VM</a:t>
            </a:r>
          </a:p>
        </p:txBody>
      </p:sp>
      <p:sp>
        <p:nvSpPr>
          <p:cNvPr id="37" name="Down Arrow 36"/>
          <p:cNvSpPr/>
          <p:nvPr/>
        </p:nvSpPr>
        <p:spPr>
          <a:xfrm>
            <a:off x="1610264" y="1197646"/>
            <a:ext cx="518558" cy="3943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Down Arrow 38"/>
          <p:cNvSpPr/>
          <p:nvPr/>
        </p:nvSpPr>
        <p:spPr>
          <a:xfrm>
            <a:off x="1452145" y="3438256"/>
            <a:ext cx="558170" cy="3406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4" name="Straight Arrow Connector 43"/>
          <p:cNvCxnSpPr/>
          <p:nvPr/>
        </p:nvCxnSpPr>
        <p:spPr>
          <a:xfrm flipH="1">
            <a:off x="1090688" y="4586543"/>
            <a:ext cx="498446" cy="41239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33" idx="0"/>
          </p:cNvCxnSpPr>
          <p:nvPr/>
        </p:nvCxnSpPr>
        <p:spPr>
          <a:xfrm>
            <a:off x="2472146" y="4531709"/>
            <a:ext cx="390735" cy="437661"/>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432231" y="832814"/>
            <a:ext cx="949555" cy="461665"/>
          </a:xfrm>
          <a:prstGeom prst="rect">
            <a:avLst/>
          </a:prstGeom>
          <a:noFill/>
        </p:spPr>
        <p:txBody>
          <a:bodyPr wrap="none" rtlCol="0">
            <a:spAutoFit/>
          </a:bodyPr>
          <a:lstStyle/>
          <a:p>
            <a:r>
              <a:rPr lang="en-US" sz="2400" dirty="0"/>
              <a:t>Traffic</a:t>
            </a:r>
          </a:p>
        </p:txBody>
      </p:sp>
      <p:sp>
        <p:nvSpPr>
          <p:cNvPr id="55" name="TextBox 54"/>
          <p:cNvSpPr txBox="1"/>
          <p:nvPr/>
        </p:nvSpPr>
        <p:spPr>
          <a:xfrm>
            <a:off x="31881" y="1285936"/>
            <a:ext cx="1670586" cy="461665"/>
          </a:xfrm>
          <a:prstGeom prst="rect">
            <a:avLst/>
          </a:prstGeom>
          <a:noFill/>
        </p:spPr>
        <p:txBody>
          <a:bodyPr wrap="none" rtlCol="0">
            <a:spAutoFit/>
          </a:bodyPr>
          <a:lstStyle/>
          <a:p>
            <a:r>
              <a:rPr lang="en-US" sz="2400" dirty="0">
                <a:solidFill>
                  <a:srgbClr val="0000FF"/>
                </a:solidFill>
              </a:rPr>
              <a:t>Data Center</a:t>
            </a:r>
          </a:p>
        </p:txBody>
      </p:sp>
      <p:sp>
        <p:nvSpPr>
          <p:cNvPr id="58" name="Down Arrow 57"/>
          <p:cNvSpPr/>
          <p:nvPr/>
        </p:nvSpPr>
        <p:spPr>
          <a:xfrm>
            <a:off x="1461932" y="2576386"/>
            <a:ext cx="558170" cy="308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p:cNvSpPr/>
          <p:nvPr/>
        </p:nvSpPr>
        <p:spPr>
          <a:xfrm>
            <a:off x="337535" y="4969370"/>
            <a:ext cx="1569474" cy="885459"/>
          </a:xfrm>
          <a:prstGeom prst="rect">
            <a:avLst/>
          </a:prstGeom>
          <a:noFill/>
          <a:ln>
            <a:solidFill>
              <a:schemeClr val="accent6">
                <a:lumMod val="75000"/>
              </a:schemeClr>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accent6">
                  <a:lumMod val="75000"/>
                </a:schemeClr>
              </a:solidFill>
            </a:endParaRPr>
          </a:p>
        </p:txBody>
      </p:sp>
      <p:sp>
        <p:nvSpPr>
          <p:cNvPr id="33" name="Rectangle 32"/>
          <p:cNvSpPr/>
          <p:nvPr/>
        </p:nvSpPr>
        <p:spPr>
          <a:xfrm>
            <a:off x="2035849" y="4969370"/>
            <a:ext cx="1654064" cy="918049"/>
          </a:xfrm>
          <a:prstGeom prst="rect">
            <a:avLst/>
          </a:prstGeom>
          <a:noFill/>
          <a:ln>
            <a:solidFill>
              <a:schemeClr val="accent3">
                <a:lumMod val="75000"/>
              </a:schemeClr>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38" name="Rectangle 37"/>
          <p:cNvSpPr/>
          <p:nvPr/>
        </p:nvSpPr>
        <p:spPr>
          <a:xfrm>
            <a:off x="2909364" y="5314122"/>
            <a:ext cx="674612" cy="414285"/>
          </a:xfrm>
          <a:prstGeom prst="rect">
            <a:avLst/>
          </a:prstGeom>
          <a:ln>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VM</a:t>
            </a:r>
          </a:p>
        </p:txBody>
      </p:sp>
      <p:sp>
        <p:nvSpPr>
          <p:cNvPr id="26" name="TextBox 25"/>
          <p:cNvSpPr txBox="1"/>
          <p:nvPr/>
        </p:nvSpPr>
        <p:spPr>
          <a:xfrm>
            <a:off x="246451" y="5885008"/>
            <a:ext cx="3544175" cy="461665"/>
          </a:xfrm>
          <a:prstGeom prst="rect">
            <a:avLst/>
          </a:prstGeom>
          <a:noFill/>
        </p:spPr>
        <p:txBody>
          <a:bodyPr wrap="none" rtlCol="0">
            <a:spAutoFit/>
          </a:bodyPr>
          <a:lstStyle/>
          <a:p>
            <a:r>
              <a:rPr lang="en-US" sz="2400" dirty="0">
                <a:solidFill>
                  <a:srgbClr val="FF0000"/>
                </a:solidFill>
              </a:rPr>
              <a:t>VIP : Virtual IP for a service</a:t>
            </a:r>
          </a:p>
        </p:txBody>
      </p:sp>
      <p:sp>
        <p:nvSpPr>
          <p:cNvPr id="28" name="TextBox 27"/>
          <p:cNvSpPr txBox="1"/>
          <p:nvPr/>
        </p:nvSpPr>
        <p:spPr>
          <a:xfrm>
            <a:off x="242047" y="4596168"/>
            <a:ext cx="750526" cy="461665"/>
          </a:xfrm>
          <a:prstGeom prst="rect">
            <a:avLst/>
          </a:prstGeom>
          <a:noFill/>
        </p:spPr>
        <p:txBody>
          <a:bodyPr wrap="none" rtlCol="0">
            <a:spAutoFit/>
          </a:bodyPr>
          <a:lstStyle/>
          <a:p>
            <a:r>
              <a:rPr lang="en-US" sz="2400" dirty="0">
                <a:solidFill>
                  <a:schemeClr val="accent6">
                    <a:lumMod val="75000"/>
                  </a:schemeClr>
                </a:solidFill>
              </a:rPr>
              <a:t>VIP1</a:t>
            </a:r>
          </a:p>
        </p:txBody>
      </p:sp>
      <p:sp>
        <p:nvSpPr>
          <p:cNvPr id="47" name="TextBox 46"/>
          <p:cNvSpPr txBox="1"/>
          <p:nvPr/>
        </p:nvSpPr>
        <p:spPr>
          <a:xfrm>
            <a:off x="3023092" y="4593283"/>
            <a:ext cx="750526" cy="461665"/>
          </a:xfrm>
          <a:prstGeom prst="rect">
            <a:avLst/>
          </a:prstGeom>
          <a:noFill/>
        </p:spPr>
        <p:txBody>
          <a:bodyPr wrap="none" rtlCol="0">
            <a:spAutoFit/>
          </a:bodyPr>
          <a:lstStyle/>
          <a:p>
            <a:r>
              <a:rPr lang="en-US" sz="2400" dirty="0">
                <a:solidFill>
                  <a:schemeClr val="accent3">
                    <a:lumMod val="75000"/>
                  </a:schemeClr>
                </a:solidFill>
              </a:rPr>
              <a:t>VIP2</a:t>
            </a:r>
          </a:p>
        </p:txBody>
      </p:sp>
      <p:sp>
        <p:nvSpPr>
          <p:cNvPr id="16" name="TextBox 15"/>
          <p:cNvSpPr txBox="1"/>
          <p:nvPr/>
        </p:nvSpPr>
        <p:spPr>
          <a:xfrm>
            <a:off x="673933" y="4883985"/>
            <a:ext cx="1053430" cy="461665"/>
          </a:xfrm>
          <a:prstGeom prst="rect">
            <a:avLst/>
          </a:prstGeom>
          <a:noFill/>
        </p:spPr>
        <p:txBody>
          <a:bodyPr wrap="none" rtlCol="0">
            <a:spAutoFit/>
          </a:bodyPr>
          <a:lstStyle/>
          <a:p>
            <a:r>
              <a:rPr lang="en-US" sz="2400" dirty="0" err="1" smtClean="0">
                <a:solidFill>
                  <a:schemeClr val="accent6">
                    <a:lumMod val="75000"/>
                  </a:schemeClr>
                </a:solidFill>
              </a:rPr>
              <a:t>NetFlix</a:t>
            </a:r>
            <a:endParaRPr lang="en-US" sz="2400" dirty="0">
              <a:solidFill>
                <a:schemeClr val="accent6">
                  <a:lumMod val="75000"/>
                </a:schemeClr>
              </a:solidFill>
            </a:endParaRPr>
          </a:p>
        </p:txBody>
      </p:sp>
      <p:sp>
        <p:nvSpPr>
          <p:cNvPr id="45" name="TextBox 44"/>
          <p:cNvSpPr txBox="1"/>
          <p:nvPr/>
        </p:nvSpPr>
        <p:spPr>
          <a:xfrm>
            <a:off x="2193264" y="4915494"/>
            <a:ext cx="1430392" cy="461665"/>
          </a:xfrm>
          <a:prstGeom prst="rect">
            <a:avLst/>
          </a:prstGeom>
          <a:noFill/>
        </p:spPr>
        <p:txBody>
          <a:bodyPr wrap="none" rtlCol="0">
            <a:spAutoFit/>
          </a:bodyPr>
          <a:lstStyle/>
          <a:p>
            <a:r>
              <a:rPr lang="en-US" sz="2400" dirty="0">
                <a:solidFill>
                  <a:schemeClr val="accent3">
                    <a:lumMod val="75000"/>
                  </a:schemeClr>
                </a:solidFill>
              </a:rPr>
              <a:t>One Drive</a:t>
            </a:r>
          </a:p>
        </p:txBody>
      </p:sp>
      <p:sp>
        <p:nvSpPr>
          <p:cNvPr id="42" name="Slide Number Placeholder 41"/>
          <p:cNvSpPr>
            <a:spLocks noGrp="1"/>
          </p:cNvSpPr>
          <p:nvPr>
            <p:ph type="sldNum" sz="quarter" idx="12"/>
          </p:nvPr>
        </p:nvSpPr>
        <p:spPr/>
        <p:txBody>
          <a:bodyPr/>
          <a:lstStyle/>
          <a:p>
            <a:fld id="{9145F68D-DD96-4DF3-9182-1AD5A3CF9EE9}" type="slidenum">
              <a:rPr lang="en-US" smtClean="0"/>
              <a:t>9</a:t>
            </a:fld>
            <a:endParaRPr lang="en-US"/>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175" y="2027112"/>
            <a:ext cx="645347" cy="537789"/>
          </a:xfrm>
          <a:prstGeom prst="rect">
            <a:avLst/>
          </a:prstGeom>
        </p:spPr>
      </p:pic>
    </p:spTree>
    <p:extLst>
      <p:ext uri="{BB962C8B-B14F-4D97-AF65-F5344CB8AC3E}">
        <p14:creationId xmlns:p14="http://schemas.microsoft.com/office/powerpoint/2010/main" val="4195280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CCC"/>
        </a:solidFill>
        <a:ln>
          <a:solidFill>
            <a:schemeClr val="tx1"/>
          </a:solidFill>
        </a:ln>
      </a:spPr>
      <a:bodyPr rtlCol="0" anchor="ctr"/>
      <a:lstStyle>
        <a:defPPr algn="ctr">
          <a:defRPr sz="2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Theme1" id="{4F8F21D1-67E8-C245-AEAE-876BD3D2FD05}" vid="{26A450AB-028B-E348-99FA-D68D7B2114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5689</TotalTime>
  <Words>5247</Words>
  <Application>Microsoft Office PowerPoint</Application>
  <PresentationFormat>On-screen Show (4:3)</PresentationFormat>
  <Paragraphs>671</Paragraphs>
  <Slides>32</Slides>
  <Notes>30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Theme1</vt:lpstr>
      <vt:lpstr>The Dark Menace:  Characterizing Network-based Attacks in the Cloud</vt:lpstr>
      <vt:lpstr>Cloud, Big… and Cloud Attacks, Bad</vt:lpstr>
      <vt:lpstr>Cloud, Big… and Cloud Attacks, Bad</vt:lpstr>
      <vt:lpstr>Yet, There are no Systematic Studies</vt:lpstr>
      <vt:lpstr>Yet, There are no Systematic Studies</vt:lpstr>
      <vt:lpstr>Contribution: Characterize Attacks in the Cloud</vt:lpstr>
      <vt:lpstr>Contribution: Characterize Attacks in the Cloud</vt:lpstr>
      <vt:lpstr>Cloud Operation</vt:lpstr>
      <vt:lpstr>Measuring Cloud Attacks</vt:lpstr>
      <vt:lpstr>Attack Categories and Detection</vt:lpstr>
      <vt:lpstr>Attack Categories and Detection</vt:lpstr>
      <vt:lpstr>Attack Categories and Detection</vt:lpstr>
      <vt:lpstr>Attack Categories and Detection</vt:lpstr>
      <vt:lpstr>Attack Categories and Detection</vt:lpstr>
      <vt:lpstr>Characterizing Cloud Attacks</vt:lpstr>
      <vt:lpstr>Attack Distribution</vt:lpstr>
      <vt:lpstr>Validation: How Complete Are We?</vt:lpstr>
      <vt:lpstr>Characterizing Cloud Attacks</vt:lpstr>
      <vt:lpstr>Characterizing Cloud Attacks</vt:lpstr>
      <vt:lpstr>Attack throughput</vt:lpstr>
      <vt:lpstr>Attack duration</vt:lpstr>
      <vt:lpstr>Attack frequency per VIP</vt:lpstr>
      <vt:lpstr>Attacks on the same VIP</vt:lpstr>
      <vt:lpstr>Attacks on multiple VIPs</vt:lpstr>
      <vt:lpstr>Characterizing Cloud Attacks</vt:lpstr>
      <vt:lpstr>Characterizing Cloud Attacks</vt:lpstr>
      <vt:lpstr>Origins of inbound attacks</vt:lpstr>
      <vt:lpstr>Targets of outbound attacks</vt:lpstr>
      <vt:lpstr>More in the paper</vt:lpstr>
      <vt:lpstr>Conclusion</vt:lpstr>
      <vt:lpstr>Backup Slides</vt:lpstr>
      <vt:lpstr>Identify the attack incidents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Rui Miao</dc:creator>
  <cp:lastModifiedBy>j</cp:lastModifiedBy>
  <cp:revision>1314</cp:revision>
  <dcterms:created xsi:type="dcterms:W3CDTF">2015-10-16T03:45:44Z</dcterms:created>
  <dcterms:modified xsi:type="dcterms:W3CDTF">2015-10-28T06:00:52Z</dcterms:modified>
</cp:coreProperties>
</file>