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0" r:id="rId3"/>
    <p:sldId id="257" r:id="rId4"/>
    <p:sldId id="258" r:id="rId5"/>
    <p:sldId id="286" r:id="rId6"/>
    <p:sldId id="260" r:id="rId7"/>
    <p:sldId id="262" r:id="rId8"/>
    <p:sldId id="263" r:id="rId9"/>
    <p:sldId id="264" r:id="rId10"/>
    <p:sldId id="265" r:id="rId11"/>
    <p:sldId id="266" r:id="rId12"/>
    <p:sldId id="283" r:id="rId13"/>
    <p:sldId id="268" r:id="rId14"/>
    <p:sldId id="287" r:id="rId15"/>
    <p:sldId id="270" r:id="rId16"/>
    <p:sldId id="271" r:id="rId17"/>
    <p:sldId id="273" r:id="rId18"/>
    <p:sldId id="274" r:id="rId19"/>
    <p:sldId id="276" r:id="rId20"/>
    <p:sldId id="285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FA467-BD83-4D50-B892-A655E2076A6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E4C08-1579-4692-A178-EFF6C714A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E4C08-1579-4692-A178-EFF6C714A4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821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E4C08-1579-4692-A178-EFF6C714A4C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04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E4C08-1579-4692-A178-EFF6C714A4C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878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E4C08-1579-4692-A178-EFF6C714A4C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198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E4C08-1579-4692-A178-EFF6C714A4C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11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E4C08-1579-4692-A178-EFF6C714A4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20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ST:</a:t>
            </a:r>
            <a:r>
              <a:rPr lang="en-US" baseline="0" dirty="0" smtClean="0"/>
              <a:t> deadline matters for </a:t>
            </a:r>
            <a:r>
              <a:rPr lang="en-US" baseline="0" dirty="0" smtClean="0"/>
              <a:t>prioritization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E4C08-1579-4692-A178-EFF6C714A4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27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E4C08-1579-4692-A178-EFF6C714A4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52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E4C08-1579-4692-A178-EFF6C714A4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3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“time remaining”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E4C08-1579-4692-A178-EFF6C714A4C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74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E4C08-1579-4692-A178-EFF6C714A4C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64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E4C08-1579-4692-A178-EFF6C714A4C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11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E4C08-1579-4692-A178-EFF6C714A4C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28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D5DB-08F4-4FBF-992F-E1CB8A73321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0322-56C5-455B-B32B-5D6611928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64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D5DB-08F4-4FBF-992F-E1CB8A73321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0322-56C5-455B-B32B-5D6611928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1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D5DB-08F4-4FBF-992F-E1CB8A73321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0322-56C5-455B-B32B-5D6611928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6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D5DB-08F4-4FBF-992F-E1CB8A73321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0322-56C5-455B-B32B-5D6611928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6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D5DB-08F4-4FBF-992F-E1CB8A73321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0322-56C5-455B-B32B-5D6611928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4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D5DB-08F4-4FBF-992F-E1CB8A73321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0322-56C5-455B-B32B-5D6611928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6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D5DB-08F4-4FBF-992F-E1CB8A73321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0322-56C5-455B-B32B-5D6611928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2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D5DB-08F4-4FBF-992F-E1CB8A73321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0322-56C5-455B-B32B-5D6611928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3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D5DB-08F4-4FBF-992F-E1CB8A73321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0322-56C5-455B-B32B-5D6611928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1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D5DB-08F4-4FBF-992F-E1CB8A73321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0322-56C5-455B-B32B-5D6611928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5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D5DB-08F4-4FBF-992F-E1CB8A73321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0322-56C5-455B-B32B-5D6611928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06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CD5DB-08F4-4FBF-992F-E1CB8A73321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90322-56C5-455B-B32B-5D6611928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2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804" y="1066800"/>
            <a:ext cx="7772400" cy="1470025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GRASS</a:t>
            </a:r>
            <a:r>
              <a:rPr lang="en-US" b="1" dirty="0"/>
              <a:t>: Trimming Stragglers in Approximation </a:t>
            </a:r>
            <a:r>
              <a:rPr lang="en-US" b="1" dirty="0" smtClean="0"/>
              <a:t>Analytics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575" y="3200400"/>
            <a:ext cx="8912225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Ganesh Ananthanarayanan, Michael Hung,      </a:t>
            </a:r>
            <a:r>
              <a:rPr lang="en-US" dirty="0" smtClean="0"/>
              <a:t>  Xiaoqi </a:t>
            </a:r>
            <a:r>
              <a:rPr lang="en-US" dirty="0" smtClean="0"/>
              <a:t>Ren, Ion Stoica, Adam Wierman, Minlan Yu</a:t>
            </a:r>
            <a:endParaRPr lang="en-US" dirty="0"/>
          </a:p>
        </p:txBody>
      </p:sp>
      <p:sp>
        <p:nvSpPr>
          <p:cNvPr id="6" name="AutoShape 8" descr="data:image/jpeg;base64,/9j/4AAQSkZJRgABAQAAAQABAAD/2wCEAAkGBhQRERUUEhQVFBUVGRkYFhgWGBUVGxobGBcXGhgaGRoYHSYeIB0jHhgXIC8gKCcpLC0sGh4xNTAqNSgrLCkBCQoKDgwOGg8PGiwkHyQ1LCwvKikqLywqLDQsLCw0NDQwMDAsLCwsLy0wLC0sLCwsLCwsLCwsLCwsLCwsLywsLP/AABEIAF8BMQMBIgACEQEDEQH/xAAcAAACAwADAQAAAAAAAAAAAAAABwQFBgEDCAL/xABKEAACAQIEAwQGBQgGCQUAAAABAgMAEQQFEiEGBzETQVFhInGBkaGyIzI0c7EUNUJSYnKCsyQzosHR8BUlU1RjdJLD4RdDhKPS/8QAGgEAAgMBAQAAAAAAAAAAAAAAAwQAAgUBBv/EADYRAAEEAAQCCAUEAAcAAAAAAAEAAgMRBBIhMUFRBRNhcYGhsfAiMjM0kRRCwdEVI0NSYrLx/9oADAMBAAIRAxEAPwC0m4PxhJKZpiBe9rxxtbw6EUrM94vzPCTyQSYuQtG1iRpsfAja9iCDXoGvP/N5LZpL5rGf7AryfRMnXSlkgBFX8o7OxaeKbkbbSfytbwhw5jMfhlxEuZYhA5NlQm9lJFy2od46WqyxvLbFafoc0xWruEjPY+1XuPcateVn5qw/8f8AMatZSmIxksczmtqgSKyjn3IscTXMBPqUiMXxfm2Vz9nPIWI3tJaRXHirdbeo0zuB+PYsyQi3ZzILvHe+36ynvX4j40cx+G1xmCk2vJEDJGe+6i7L6iAfbakjwRmjYfH4d1/XVW81c6SPj8K0WxRY/Dl4aGvby98UAudBIATYK9L0UUV5laKKKKKiiKKKKiiKKKKiiKzmdYnMhIwwsOFePbSZJGDE23uAQOt60dFEjfkN0D3qrhY3pIqbmVmMmKSF3ENpVRljULvrAIJNz8aep6mvO+eJ/ruQD/ex8ZBXolup9ZrX6VYxoiLGgWL08EphSSXWbXFFFFYidRRRRUURRRRUURVFxJLjwV/IUw7Ag6zMzAg320gEC1XtFXY/I66B79lVwsUkbxdxvm2HlME8iwtYH6IIAQehDbn403+GZXfB4dpCWdokLE9SSoNzSl54j+mxfcj53pu8Pj+iYf7qP5FrZx2Q4WJ7WgE70EpBfWOBN0rCiiisNOooooqKIoooqKIoooqKIoooqKIoooqKIpA84fzpJ+5H8gp/UgecP50k/cj+QVt9CfcnuPqEnjPp+KaXKz81Yf8Aj/mNWsrJ8qzfKoLb21/O1ay1Z2M+4f3n1R4fkC+JbaTfpY39Vt/hXmrhXLzPmEEad8qn+FW1H4CnTx9xMYozhcMDJi5wVVE3KK2xdrdNul/X0qJy35d/kAM09mxDi1huI17wD3se8+ytLBSjCYd73bu+Uc99e7VLzN62QAcN1uqKK6cXi0iRnkZURRdmY2AHmaxAL0CcXdRWNj5gPiNRwGCmxKKbdoSIkJ/Z1bn4VGw3NiJJexxsEuEfv1emvrNgDbzsRTf6Kc3TdRwsX+LvyQuuZzW7orrgnV1DowZWF1ZSCCPEEVVcRcVw4HR2wkOu9uzQv0te9unWlmRue7K0WeSIXACyrmisNPzjwCgm8xYfo9nY/E2rVNncS4dcRI4ijZVa7kLYMAQPXv0FFfhpo6zNIvbRVEjHbFT6Kx8HNfL3k0dsRvYOyMqe/uHmRWvVgRcbg7giqyQyRfO0jvC617XfKV58zhb584H+9j+YK9CGvPuN9LPz/wA4B/8AaK9BVrdLfLCP+P8ASVwu7u9FFQc4zZcNH2jrI4uBaNDI2/kO7zrOYvmtgorB+3UnfS0Lqf7Vqyo8PLILY0nuTTpGt3K2NFVPDfE0WPiMsKyBAxW7rpuRa+nc3G9qnY7HxwRtJK6oi7szGwH+fCqOjc12QjXkuhwIvgpFFY2Pj6XEAtgcDNiIwSO0ZliVrfqg7mujBc14O1MOLikwkg2Paeko9ZAuB52tTH6KfWm7cLF/i7Q+uZzW5or5jlDAMpDAi4IIIIPeCOor6pRGST54/bYvuR87U3cg+y4f7qP5FpRc8ftsX3I+dqbuQfZcP91H8i1s4z7KDxScP1nqfRRWez/jeDCyCGzzYhvqwxDU+/S/cKyY43SHKwWU05waLK0NFYbH8wMVh17TEZbKkXewkVivmbCw+FXvDfGWGx4+gf0gLtG3ouPZ3jzF6K/CysbnI05ggjytUErSa4q8oqn4h4rgwIUz6/TvbQhf6tr3t06iqI84Mut/WSers2qMws0gzMYSOwLrpWNNEra0Vmsi5gYbGSiOES3YEgtGwWw6+l0q3zjNlw0RlZZHAIFo1LtubbAVR0MjHZHAg8l0PaRYOinUVip+beDjNpExMZO4DxFSR47mp/D3HsONk0QxYjSdX0jR2j9HqNV+tEdhJ2tzOaa5qolYTQK01FFFKoqKQPOH86SfuR/IKf1IHnD+dJP3I/kFbfQn3J7j6hJ4z6fitfy64Aws+AjmmV3eQsT6bKBZiAAFI8OtW+P5UQkf0efEYdu60jOvtBN/jUzlZ+asP/H/ADGrWUvicZOyd9OO57t+SvHEwsFhIjGjMcinZ9QdZTvIR2iyW7mJ9IHrtcUweDOaMGOIikHYznopN0c/sMe/9k7+utTnOUR4qF4ZRdHFj4g9zDzB3rzLmeBfC4iSIkh4nK3G26nYj4GtPDiLpJhEgp44jj7/APEu/Nh3fCdF6npPcW5o+bZmmAiYiCN7PbvK7yOfG1io/wDNbbIeKWlyj8rY3dIZCx8XjVhf2kA+2lbytgxT4qSTC9jrVDqM+sizsOmne5/xpXA4cxdbI6rZoL2B5okz82Vo2Ke2DwaQxrHGoVEACqOgAqn4x4QjzCAowAkAJie26t/+T3iobZZmr/WxmGh+6gLn3yEV1HgGST7TmGLl8lYQqfWFvSLGiN+frRfZZPoB5oxJcMuXRLTgTjOTLMScPOT2GspIp37NgbF19vUd4p9Agi43B6Vm8By4wEW4w6ueuqQmQ3/iNq0gFulX6QxEWIeHxgg8e1cgjcwU4pF86sOFzBSAAWiQmwtcgsL+4CtHkvLuXMcPDNmGJktoXsok0gIlrLe4tcix2Htqg53fb4/uV+Z6cWQD+i4f7qP5FrSxGIfDg4SzfnxS8cYdK60quLOTLRJ2mCZ5bfWjbTq371IsDbwNNXIcvOHwsMLHUY41UnxIAvU+ismfGyzsDJDdceKaZC1hJakARfiH/wCb/wB2n/SBwwvxCP8AnP8AuGnvjMakMbSSsERRdmY2AFP9LAkxAf7QgYX93eu13CgkkAAXJJsAB1JPhSlzrCHP8eBBdcLhxoaa31t7to8Se7y3NXbSzZ4bIWgy4GzN0kxBB3A8Ev8A5J2G4y7Lo8PGsUKBEUWCj/O586VY79Fr/qf9e/t7OHHkiOHXaft9UZdl6QRJFEoVEAVR/j595NKXOcwbO81TCqxGFhY3t3hPrv6z9UeFx50zuKswMGCxEo2KROV9ZFl+JFJ3lRhcWZppMJ2FwoVjPrIAY39HRvfamOj2VHJiCdRoCeZ4qk5+JsfBPPD4dY1VEUKqgBVGwAHQCs9xzwYmYwEWAmQExP3g/qk/qn4da6GyrNZPrY3DxfdQaj73Irr/APT95N8Tj8XL4hXESn2Lf8aTiAieJOtFjkCf4A80VxLhlypdcuOOnwU4w05PYM2kg/8AtNe1x5X6j209azmX8vMBAQVw6Mw31SXkN/4iRWjq2PxEM8meNpHPtXIGOY2nFJPnj9ti+5HztTfyRbYaAf8ACj+RaUHPH7bF9yPnanBk/wBnh+6j+Raaxv2cHihw/WeqbmBxV+QYRnW3audEQP6x6t6lG/rtVHyk4d0wHGTXafEEkM25CX63Pexub+Fqy3PHHlsXDF3Rx6rebsf7lFbTJ8BmqwRIr4KJVRQtkldgAote/o3tVjF1WCbRAL9STyHBcz5pjpdLasoIIIuDsQd70j+ZPCxyzEx4rCExpIxK6duzkG5A/ZI3A9Yphtwtj5P67M3A8IIUi/tXv8K4j5YYVjfENPiSN7zSs3wFhQcHMzCvzF9g7gA6/mleVjpRVV2ru4A4wGZYa7ACWOyyr3G42YDwbfbxBpOcxOHPyLHOqi0b/SR+GljuvsNxT+yvJIMMCIIkiB66QBe3S56msdzi4e7fBidR6eHNz5o1g3uNj76NgMUyPFnIKY7SuXLzVJoiYtdwtVwtmCT4OCSMAK0a7DuKjSw9hBq1pS8keIv6zCOf+JH8A4HwPvptVn42AwTuZ+O4o8L87AUrec0PbzYLDoLyuzW8bMVUey4Jpi5PlaYaCOGMWWNQo8/EnzJufbWKyeH8tzzEYg7x4MCKPw17gker6Q+0UwqLi3lsUcHIWe86+QVYm25z+f8ACKKKKzkwikDzh/Okn7kfyCn9SB5w/nST9yP5BW30J9ye4+oSeM+n4ppcrPzVh/4/5jVrKx/KWbVlcP7LSKf+sn8CK2FZ2M0xEnefVHh+m3uRXnbmkB/pXEW8Vv69C3p+Zxm8eFheaZtKILnzPco8Selq84iGbM8a2hdUs7lrdygnqT3Ko7/KtboRha98p0aBVpXGGwGjdM7gyBjw9OAPrJiCPYD/AIGs3yTx4THPGTbtYiB61Ib8L04MlyVMNhY8ON1RNJ/auPSPtJPvrz3nWXzZVjyqkq0T64m8VvdT5gjY+0UbCPbi+viH7tR7/CrKDFkdyXpWispwfzDw+OQAssU9vSjY237yhP1h8RWrtXnpYnxOyvFFPteHCwiiunGYxIVLyusajcs5Cj3muxHBAI3BFwfI9KHRq120kOd32+P7lfmenFkP2WD7qP5FpO87vt8f3K/M9OLIfssH3UfyLW1jfs4PFJw/Vep9FFArETq88PiWTO2eNDKwxRKoCAWPaGwuel/GmNxDwNi8xhdsTOFkAvDh4/6pSO52O7MRtq7vVtS+yo/6+X/nD/MNegRXo+kp3QOjLKuhrx9+az8OwPDgeaRfLrjdsunOGxNxCzEMD1ie9ifV+sPbT0VgQCDcHcEbgg94pa81uAO3U4vDr9Ko+lUfpqP0h+0B18R6qrOU/MDTpwWIbY7QOT0P+zPke73eFDxULcZF+qhGv7h79kK0TzE7q37cCt9x/EWy3FAf7In3EE/AGlxyNx4XEzxE7yIGX1od/g1OLFYYSIyN9V1Kt6mBB/GvNuJhnyrHm3oyQPdSRsy9x81ZfxNTo1onw8uHvU6j34BTEHJI2Rel6KzPCnH+Gx6DS4jlt6UTEA379N/rD1VprViSRPidleKKca4OFhFFdGNx0cK6pXWNfFyFHxruvVKNWu2kpzx+2w/cj52px5aPoYvu0+UUnOeB/psP3I+dqceWNeGI+MafKK2Mb9pB4pSH6r0kudMJGYg9zQoR7Cw/upycN5gJ8JBKvR40PtsAR7CCKw/OnhtpYExKC5huslv1GOx9h/Gsxyy5irgv6PiSewY3Rhv2ZPXb9U9fI3PfTL4Ti8Cwx6lmle/AobXdVMQ7Yp40V0YPGxzIHidZFO4ZCGHwrvtXniCDRT9orrngDqyMLqwKsPEEWNdcOPjd2RHVnS2tVYErqvbUB0vY1IruoKm683yJJlOZ94MEtx+0h/xQ0/M4zxIcHJiQbqsetD43Hoe8kUu+d/D1xFi1HT6KT4lD+I91U3Cuey5jHhssYXRZA0j36wx+kEI8jtf92vSzRjGwx4g8Pm7hv77VnMcYXOj57JlcucmOHwKF/wCsmvNIT1vJuAfULfGtPXAFulc152WQyPLzxWg1uUABFFFFCVlm85y3MXmJw2KhiisLK0Wojbe57971kc25QYjFymbEY1Gka1yIiBsLAAAimkKpMXxAyQ4mQICYJNAFz6Q+j3P/AFn3VoYfFTtNRUDoLoXr20l5I2H5r/KyuRcD5jl6suFxcDoTq0SowF9t+8jp41bE5ydrYBfO8p+Fa3EShFZm6KCT6hcn8Kh5ZnUeIvo1AgI1mUqSri6MAe42PuqrsVJJcjmA8zl/pQRtboCR4rD4zlpisa4bMMbqUdEiWwH7t7Aeu161/D3CuHwKacPHpv8AWY+k7etv7thU1sbadYri5jL2s19mC3v0tv061zi8zjiZVdtJYOwJ6WjGp9/Ib+oHwqsmInlaGHbegKH4C61jGnNx5qTVHxVwfBmEemYWZfqSLbUt/wAR5GrjDYgSIrrfSwDC4sbEXFwelQ8sz+HEErG1yFDC+2pSSoZfK4I93jQIzIw52WC3jyRHZXCjxSfzHkni0b6F4pV7jcxt7QdvjUvK+X+cj0fygwr5zsfgt6beJzNI5I4zqLyX0hVLbKV1EnoANQ3Nc5jmKQJrkJAJVRbqWY2UDu3Nan+K4pwDSAb2sewlv00YNgn8rLZBy3jiYSYqV8ZKNwZSSinxVCTc+Z91X2e4PEyBfyWdYCCdRaMSahbYC52qww2IEihlvZhcXBU+0HcV05dje1VjcHS7p6IYfUYi3pd/w8Kz3zyvdnfrXMaDw2RwxoFBYTOeVMuNkEmKxpdwoUFYVUAC+1tXmatcJwtj4Y1jizEaUAVQ+HViAOgve9aLA5sJZZowjqYWCksNmuob0ffXOMzmKIuHJBRFcixN1ZtA026nVtbxI8aO7FYh1RkA1VDKDv4dqoI4x8X8lcZNhp449OIlWZ7n01TsxbuFr/Gq3Ncrx7yloMZHFHtpQwByNhe7E7771oa+JZQqlmNgASSe4DcmlGyuDswA17BX4qkUtBFfylhHyblEwnGNtKH7TUIv076r/W8a1eDyfMVdTJj43QEal/JwCRfcXvtfxq6y/N45iQuoEKraXUodL30sAe42PuroxWbMuLhw6ps6O7MQSAEsLC217sNz/fTb8TiJTlfRIB3aNBV8kFscbdR6qzpZcU8mxPiDLhZUhD7sjA2Dd5TT0B627qZ1VGYZlL23Y4dYywj7VjIWAsWKqo073JB36C3fQsJPLE8mI1z5K8rGuHxBU+S5NmcARHxeHljUgEvG5fSOoDXG9uhNTuLeCYMxQCUFXX6ki21L5HxXyNX0LEqCw0sQLi97HvF++3jUPLs7jnZlQnUliQw0mxJAa3WxKnrY7dK518pd1rdCOIFeimRtZTx5pOY/krjY2+heKUdx1aD7m6e+p2Vcv85+qcSYV77zM3uC3prS5gRiY4bCzxyOTvcFGQAe3X8K7MVjNEkSXH0jMNwxJ0oz7W2H1e+nz0piXNAcGnS9u/8ArkgjDRg2LWb4f5dxQMJZ5Hxcw3DSklVP7KEkX8zVlnmXYyRwcNikgUCxVoRISb9bk/CpPEOath4daJrYuiKLEi7sFBa29hep0+IEaF3IVVBZj3AAXJpB00ziJXa3YFgHy248kYNaBlCXOd8qMRjZO0xOODuBpFodIAG4AAI8TV1k/DGYQCNP9IK0UekaTACSo/R1E36bXrSZfmqTagoZWXSSrqUazC6mx7iPwNcy5qizrB6RkZddgpIC3tqZugF9qM/F4hw6twFDhlGnkqCKMfEPVSXQEEEAg7EHcEHqCKWPE3JVJGL4OQRX37N7lf4WG4HkQaY+PzFIVUvf0mVFCgsSzX0gAeNq5wGPWaMSJfSb9QQQQSGBB6EEEeyg4eefD/5keg8irvYyT4XJJYbldmsLfREJ+0kwUfiDWoyvlrjZLfl2Ok096Ru7E+RY2A9xpiYHGdoZRcHs5CmwItZUaxv1Ppd21dWJzuOOZIW1BnICnSdJLX0i/ibHp02va4p2TpLEyGqF8wNfO0FsEbdb81xk2Rw4SPs4ECL1PeWPizHcmp9FFZTnFxtx1TYAAoKn4wwkcuBxCymydmxJ8Coup94FYrknw9ohkxTj0pToj/cU+kfa238NffM3O2xE0WV4c3eVl7YjuHUKfZ6Z9Qpg5dgFgiSKMWWNQq+oC3/mtIudBhMhPzm67B/foEsAHy3yUmiiistNIoooqKIFVOJ4bR3Zi8gR2V5Igw0Oy6bEi1/0VuAbG1W1FXY9zDbTSqWg7r4xEIdGQ9GBU+pgQfxqLgcoSJiyliTHHFub+jECFPr3N6m0VwOIBaDoVMou1GbL1Mwm31KhjHhZmDH23Fdeb5OmJQJJewYN6Jsduov4MCVI7wTU2iuh7gQQdRsplGyLVW5PkEeGv2Za1gqg6bKoJIAsBf1m5sBvVlRXA8gFoOhUobqPJgVaVJTfUiuo32s+m9x/CK4zHACZChJUEg3Gk9D0IYFSD3gi1SaKgcQQb2UoKPluAWCJYkvpQWFzc9b/AN/TurjAYBYVZVvZndzffd2LH2XNSaKhcTdndSgomFy0RyyyBm+mKsym1gyrpuNr7gDbyqPmmSiafDyG1oSzHrdthpXwIDANv3qKs6KsJHB2YHXbyr0XMoqlzXXPAHVkYXVgVI8QRY190UPZWVflmSrCS2t5GKrHqcgkIl9KiwHid+p76kPgFMyzb6kRkHhZypPt9EVIoq5kcTmJ1XA0AUuarcxyRZXEgeSJ9JQtG2kshN9JuD37g9Rc2qxorjHFhtpUIB3XxHCFUKL2AtuSTa1uvW/nVbk3DkeGJZGZiUVPS0/VQsV6AXPpHc3J76taK6HuALQdDuplG6jvgFMyzb6kRkHhZypNx4+iKMTgVd4nN7xMzLY7XZGQ39jGpFFczHn2e/ypQUfMMAsyhWJADI+xsbowYfECvvGYVZUaNxdXBVh02PWu2iuBxFa7KUFBy3KRCWbW8juFUs5BOlAQqiwAsLn133ru/IF7btt9Wjs/K2rV08b1Iorpe4myVMoUfG4BZdGq/wBHIsgt+sl7X8tzXGX4BYU0Le2p2333d2c/FjUmipmOXLeimUXaj4TArGZCt/pHMjX8Sqrt5WUVCxHDcbziYs+oNG9ri2qP6u5GoDxUGx69ataK6JHtNg9i4WgikVnOOeL0y/DF9jK91iTxbxP7K9T7B31YZ/i8RHFfCwrNITazOIwPM36+q49dLbF8scwzCXtsbPGhPcLvpX9VVX0R7/WacwcMTnB8zgGjhep8N0KV7gMrBqpPJ3ImkaXHz3Z3LKhbqST9I/v299NOouV5amHhSGMWSNQo9nefM9alULF4jr5S/hw7leJmRoCKKKKVRUUUUVF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hQRERUUEhQVFBUVGRkYFhgWGBUVGxobGBcXGhgaGRoYHSYeIB0jHhgXIC8gKCcpLC0sGh4xNTAqNSgrLCkBCQoKDgwOGg8PGiwkHyQ1LCwvKikqLywqLDQsLCw0NDQwMDAsLCwsLy0wLC0sLCwsLCwsLCwsLCwsLCwsLywsLP/AABEIAF8BMQMBIgACEQEDEQH/xAAcAAACAwADAQAAAAAAAAAAAAAABwQFBgEDCAL/xABKEAACAQIEAwQGBQgGCQUAAAABAgMAEQQFEiEGBzETQVFhInGBkaGyIzI0c7EUNUJSYnKCsyQzosHR8BUlU1RjdJLD4RdDhKPS/8QAGgEAAgMBAQAAAAAAAAAAAAAAAwQAAgUBBv/EADYRAAEEAAQCCAUEAAcAAAAAAAEAAgMRBBIhMUFRBRNhcYGhsfAiMjM0kRRCwdEVI0NSYrLx/9oADAMBAAIRAxEAPwC0m4PxhJKZpiBe9rxxtbw6EUrM94vzPCTyQSYuQtG1iRpsfAja9iCDXoGvP/N5LZpL5rGf7AryfRMnXSlkgBFX8o7OxaeKbkbbSfytbwhw5jMfhlxEuZYhA5NlQm9lJFy2od46WqyxvLbFafoc0xWruEjPY+1XuPcateVn5qw/8f8AMatZSmIxksczmtqgSKyjn3IscTXMBPqUiMXxfm2Vz9nPIWI3tJaRXHirdbeo0zuB+PYsyQi3ZzILvHe+36ynvX4j40cx+G1xmCk2vJEDJGe+6i7L6iAfbakjwRmjYfH4d1/XVW81c6SPj8K0WxRY/Dl4aGvby98UAudBIATYK9L0UUV5laKKKKKiiKKKKiiKKKKiiKzmdYnMhIwwsOFePbSZJGDE23uAQOt60dFEjfkN0D3qrhY3pIqbmVmMmKSF3ENpVRljULvrAIJNz8aep6mvO+eJ/ruQD/ex8ZBXolup9ZrX6VYxoiLGgWL08EphSSXWbXFFFFYidRRRRUURRRRUURVFxJLjwV/IUw7Ag6zMzAg320gEC1XtFXY/I66B79lVwsUkbxdxvm2HlME8iwtYH6IIAQehDbn403+GZXfB4dpCWdokLE9SSoNzSl54j+mxfcj53pu8Pj+iYf7qP5FrZx2Q4WJ7WgE70EpBfWOBN0rCiiisNOooooqKIoooqKIoooqKIoooqKIoooqKIpA84fzpJ+5H8gp/UgecP50k/cj+QVt9CfcnuPqEnjPp+KaXKz81Yf8Aj/mNWsrJ8qzfKoLb21/O1ay1Z2M+4f3n1R4fkC+JbaTfpY39Vt/hXmrhXLzPmEEad8qn+FW1H4CnTx9xMYozhcMDJi5wVVE3KK2xdrdNul/X0qJy35d/kAM09mxDi1huI17wD3se8+ytLBSjCYd73bu+Uc99e7VLzN62QAcN1uqKK6cXi0iRnkZURRdmY2AHmaxAL0CcXdRWNj5gPiNRwGCmxKKbdoSIkJ/Z1bn4VGw3NiJJexxsEuEfv1emvrNgDbzsRTf6Kc3TdRwsX+LvyQuuZzW7orrgnV1DowZWF1ZSCCPEEVVcRcVw4HR2wkOu9uzQv0te9unWlmRue7K0WeSIXACyrmisNPzjwCgm8xYfo9nY/E2rVNncS4dcRI4ijZVa7kLYMAQPXv0FFfhpo6zNIvbRVEjHbFT6Kx8HNfL3k0dsRvYOyMqe/uHmRWvVgRcbg7giqyQyRfO0jvC617XfKV58zhb584H+9j+YK9CGvPuN9LPz/wA4B/8AaK9BVrdLfLCP+P8ASVwu7u9FFQc4zZcNH2jrI4uBaNDI2/kO7zrOYvmtgorB+3UnfS0Lqf7Vqyo8PLILY0nuTTpGt3K2NFVPDfE0WPiMsKyBAxW7rpuRa+nc3G9qnY7HxwRtJK6oi7szGwH+fCqOjc12QjXkuhwIvgpFFY2Pj6XEAtgcDNiIwSO0ZliVrfqg7mujBc14O1MOLikwkg2Paeko9ZAuB52tTH6KfWm7cLF/i7Q+uZzW5or5jlDAMpDAi4IIIIPeCOor6pRGST54/bYvuR87U3cg+y4f7qP5FpRc8ftsX3I+dqbuQfZcP91H8i1s4z7KDxScP1nqfRRWez/jeDCyCGzzYhvqwxDU+/S/cKyY43SHKwWU05waLK0NFYbH8wMVh17TEZbKkXewkVivmbCw+FXvDfGWGx4+gf0gLtG3ouPZ3jzF6K/CysbnI05ggjytUErSa4q8oqn4h4rgwIUz6/TvbQhf6tr3t06iqI84Mut/WSers2qMws0gzMYSOwLrpWNNEra0Vmsi5gYbGSiOES3YEgtGwWw6+l0q3zjNlw0RlZZHAIFo1LtubbAVR0MjHZHAg8l0PaRYOinUVip+beDjNpExMZO4DxFSR47mp/D3HsONk0QxYjSdX0jR2j9HqNV+tEdhJ2tzOaa5qolYTQK01FFFKoqKQPOH86SfuR/IKf1IHnD+dJP3I/kFbfQn3J7j6hJ4z6fitfy64Aws+AjmmV3eQsT6bKBZiAAFI8OtW+P5UQkf0efEYdu60jOvtBN/jUzlZ+asP/H/ADGrWUvicZOyd9OO57t+SvHEwsFhIjGjMcinZ9QdZTvIR2iyW7mJ9IHrtcUweDOaMGOIikHYznopN0c/sMe/9k7+utTnOUR4qF4ZRdHFj4g9zDzB3rzLmeBfC4iSIkh4nK3G26nYj4GtPDiLpJhEgp44jj7/APEu/Nh3fCdF6npPcW5o+bZmmAiYiCN7PbvK7yOfG1io/wDNbbIeKWlyj8rY3dIZCx8XjVhf2kA+2lbytgxT4qSTC9jrVDqM+sizsOmne5/xpXA4cxdbI6rZoL2B5okz82Vo2Ke2DwaQxrHGoVEACqOgAqn4x4QjzCAowAkAJie26t/+T3iobZZmr/WxmGh+6gLn3yEV1HgGST7TmGLl8lYQqfWFvSLGiN+frRfZZPoB5oxJcMuXRLTgTjOTLMScPOT2GspIp37NgbF19vUd4p9Agi43B6Vm8By4wEW4w6ueuqQmQ3/iNq0gFulX6QxEWIeHxgg8e1cgjcwU4pF86sOFzBSAAWiQmwtcgsL+4CtHkvLuXMcPDNmGJktoXsok0gIlrLe4tcix2Htqg53fb4/uV+Z6cWQD+i4f7qP5FrSxGIfDg4SzfnxS8cYdK60quLOTLRJ2mCZ5bfWjbTq371IsDbwNNXIcvOHwsMLHUY41UnxIAvU+ismfGyzsDJDdceKaZC1hJakARfiH/wCb/wB2n/SBwwvxCP8AnP8AuGnvjMakMbSSsERRdmY2AFP9LAkxAf7QgYX93eu13CgkkAAXJJsAB1JPhSlzrCHP8eBBdcLhxoaa31t7to8Se7y3NXbSzZ4bIWgy4GzN0kxBB3A8Ev8A5J2G4y7Lo8PGsUKBEUWCj/O586VY79Fr/qf9e/t7OHHkiOHXaft9UZdl6QRJFEoVEAVR/j595NKXOcwbO81TCqxGFhY3t3hPrv6z9UeFx50zuKswMGCxEo2KROV9ZFl+JFJ3lRhcWZppMJ2FwoVjPrIAY39HRvfamOj2VHJiCdRoCeZ4qk5+JsfBPPD4dY1VEUKqgBVGwAHQCs9xzwYmYwEWAmQExP3g/qk/qn4da6GyrNZPrY3DxfdQaj73Irr/APT95N8Tj8XL4hXESn2Lf8aTiAieJOtFjkCf4A80VxLhlypdcuOOnwU4w05PYM2kg/8AtNe1x5X6j209azmX8vMBAQVw6Mw31SXkN/4iRWjq2PxEM8meNpHPtXIGOY2nFJPnj9ti+5HztTfyRbYaAf8ACj+RaUHPH7bF9yPnanBk/wBnh+6j+Raaxv2cHihw/WeqbmBxV+QYRnW3audEQP6x6t6lG/rtVHyk4d0wHGTXafEEkM25CX63Pexub+Fqy3PHHlsXDF3Rx6rebsf7lFbTJ8BmqwRIr4KJVRQtkldgAote/o3tVjF1WCbRAL9STyHBcz5pjpdLasoIIIuDsQd70j+ZPCxyzEx4rCExpIxK6duzkG5A/ZI3A9Yphtwtj5P67M3A8IIUi/tXv8K4j5YYVjfENPiSN7zSs3wFhQcHMzCvzF9g7gA6/mleVjpRVV2ru4A4wGZYa7ACWOyyr3G42YDwbfbxBpOcxOHPyLHOqi0b/SR+GljuvsNxT+yvJIMMCIIkiB66QBe3S56msdzi4e7fBidR6eHNz5o1g3uNj76NgMUyPFnIKY7SuXLzVJoiYtdwtVwtmCT4OCSMAK0a7DuKjSw9hBq1pS8keIv6zCOf+JH8A4HwPvptVn42AwTuZ+O4o8L87AUrec0PbzYLDoLyuzW8bMVUey4Jpi5PlaYaCOGMWWNQo8/EnzJufbWKyeH8tzzEYg7x4MCKPw17gker6Q+0UwqLi3lsUcHIWe86+QVYm25z+f8ACKKKKzkwikDzh/Okn7kfyCn9SB5w/nST9yP5BW30J9ye4+oSeM+n4ppcrPzVh/4/5jVrKx/KWbVlcP7LSKf+sn8CK2FZ2M0xEnefVHh+m3uRXnbmkB/pXEW8Vv69C3p+Zxm8eFheaZtKILnzPco8Selq84iGbM8a2hdUs7lrdygnqT3Ko7/KtboRha98p0aBVpXGGwGjdM7gyBjw9OAPrJiCPYD/AIGs3yTx4THPGTbtYiB61Ib8L04MlyVMNhY8ON1RNJ/auPSPtJPvrz3nWXzZVjyqkq0T64m8VvdT5gjY+0UbCPbi+viH7tR7/CrKDFkdyXpWispwfzDw+OQAssU9vSjY237yhP1h8RWrtXnpYnxOyvFFPteHCwiiunGYxIVLyusajcs5Cj3muxHBAI3BFwfI9KHRq120kOd32+P7lfmenFkP2WD7qP5FpO87vt8f3K/M9OLIfssH3UfyLW1jfs4PFJw/Vep9FFArETq88PiWTO2eNDKwxRKoCAWPaGwuel/GmNxDwNi8xhdsTOFkAvDh4/6pSO52O7MRtq7vVtS+yo/6+X/nD/MNegRXo+kp3QOjLKuhrx9+az8OwPDgeaRfLrjdsunOGxNxCzEMD1ie9ifV+sPbT0VgQCDcHcEbgg94pa81uAO3U4vDr9Ko+lUfpqP0h+0B18R6qrOU/MDTpwWIbY7QOT0P+zPke73eFDxULcZF+qhGv7h79kK0TzE7q37cCt9x/EWy3FAf7In3EE/AGlxyNx4XEzxE7yIGX1od/g1OLFYYSIyN9V1Kt6mBB/GvNuJhnyrHm3oyQPdSRsy9x81ZfxNTo1onw8uHvU6j34BTEHJI2Rel6KzPCnH+Gx6DS4jlt6UTEA379N/rD1VprViSRPidleKKca4OFhFFdGNx0cK6pXWNfFyFHxruvVKNWu2kpzx+2w/cj52px5aPoYvu0+UUnOeB/psP3I+dqceWNeGI+MafKK2Mb9pB4pSH6r0kudMJGYg9zQoR7Cw/upycN5gJ8JBKvR40PtsAR7CCKw/OnhtpYExKC5huslv1GOx9h/Gsxyy5irgv6PiSewY3Rhv2ZPXb9U9fI3PfTL4Ti8Cwx6lmle/AobXdVMQ7Yp40V0YPGxzIHidZFO4ZCGHwrvtXniCDRT9orrngDqyMLqwKsPEEWNdcOPjd2RHVnS2tVYErqvbUB0vY1IruoKm683yJJlOZ94MEtx+0h/xQ0/M4zxIcHJiQbqsetD43Hoe8kUu+d/D1xFi1HT6KT4lD+I91U3Cuey5jHhssYXRZA0j36wx+kEI8jtf92vSzRjGwx4g8Pm7hv77VnMcYXOj57JlcucmOHwKF/wCsmvNIT1vJuAfULfGtPXAFulc152WQyPLzxWg1uUABFFFFCVlm85y3MXmJw2KhiisLK0Wojbe57971kc25QYjFymbEY1Gka1yIiBsLAAAimkKpMXxAyQ4mQICYJNAFz6Q+j3P/AFn3VoYfFTtNRUDoLoXr20l5I2H5r/KyuRcD5jl6suFxcDoTq0SowF9t+8jp41bE5ydrYBfO8p+Fa3EShFZm6KCT6hcn8Kh5ZnUeIvo1AgI1mUqSri6MAe42PuqrsVJJcjmA8zl/pQRtboCR4rD4zlpisa4bMMbqUdEiWwH7t7Aeu161/D3CuHwKacPHpv8AWY+k7etv7thU1sbadYri5jL2s19mC3v0tv061zi8zjiZVdtJYOwJ6WjGp9/Ib+oHwqsmInlaGHbegKH4C61jGnNx5qTVHxVwfBmEemYWZfqSLbUt/wAR5GrjDYgSIrrfSwDC4sbEXFwelQ8sz+HEErG1yFDC+2pSSoZfK4I93jQIzIw52WC3jyRHZXCjxSfzHkni0b6F4pV7jcxt7QdvjUvK+X+cj0fygwr5zsfgt6beJzNI5I4zqLyX0hVLbKV1EnoANQ3Nc5jmKQJrkJAJVRbqWY2UDu3Nan+K4pwDSAb2sewlv00YNgn8rLZBy3jiYSYqV8ZKNwZSSinxVCTc+Z91X2e4PEyBfyWdYCCdRaMSahbYC52qww2IEihlvZhcXBU+0HcV05dje1VjcHS7p6IYfUYi3pd/w8Kz3zyvdnfrXMaDw2RwxoFBYTOeVMuNkEmKxpdwoUFYVUAC+1tXmatcJwtj4Y1jizEaUAVQ+HViAOgve9aLA5sJZZowjqYWCksNmuob0ffXOMzmKIuHJBRFcixN1ZtA026nVtbxI8aO7FYh1RkA1VDKDv4dqoI4x8X8lcZNhp449OIlWZ7n01TsxbuFr/Gq3Ncrx7yloMZHFHtpQwByNhe7E7771oa+JZQqlmNgASSe4DcmlGyuDswA17BX4qkUtBFfylhHyblEwnGNtKH7TUIv076r/W8a1eDyfMVdTJj43QEal/JwCRfcXvtfxq6y/N45iQuoEKraXUodL30sAe42PuroxWbMuLhw6ps6O7MQSAEsLC217sNz/fTb8TiJTlfRIB3aNBV8kFscbdR6qzpZcU8mxPiDLhZUhD7sjA2Dd5TT0B627qZ1VGYZlL23Y4dYywj7VjIWAsWKqo073JB36C3fQsJPLE8mI1z5K8rGuHxBU+S5NmcARHxeHljUgEvG5fSOoDXG9uhNTuLeCYMxQCUFXX6ki21L5HxXyNX0LEqCw0sQLi97HvF++3jUPLs7jnZlQnUliQw0mxJAa3WxKnrY7dK518pd1rdCOIFeimRtZTx5pOY/krjY2+heKUdx1aD7m6e+p2Vcv85+qcSYV77zM3uC3prS5gRiY4bCzxyOTvcFGQAe3X8K7MVjNEkSXH0jMNwxJ0oz7W2H1e+nz0piXNAcGnS9u/8ArkgjDRg2LWb4f5dxQMJZ5Hxcw3DSklVP7KEkX8zVlnmXYyRwcNikgUCxVoRISb9bk/CpPEOath4daJrYuiKLEi7sFBa29hep0+IEaF3IVVBZj3AAXJpB00ziJXa3YFgHy248kYNaBlCXOd8qMRjZO0xOODuBpFodIAG4AAI8TV1k/DGYQCNP9IK0UekaTACSo/R1E36bXrSZfmqTagoZWXSSrqUazC6mx7iPwNcy5qizrB6RkZddgpIC3tqZugF9qM/F4hw6twFDhlGnkqCKMfEPVSXQEEEAg7EHcEHqCKWPE3JVJGL4OQRX37N7lf4WG4HkQaY+PzFIVUvf0mVFCgsSzX0gAeNq5wGPWaMSJfSb9QQQQSGBB6EEEeyg4eefD/5keg8irvYyT4XJJYbldmsLfREJ+0kwUfiDWoyvlrjZLfl2Ok096Ru7E+RY2A9xpiYHGdoZRcHs5CmwItZUaxv1Ppd21dWJzuOOZIW1BnICnSdJLX0i/ibHp02va4p2TpLEyGqF8wNfO0FsEbdb81xk2Rw4SPs4ECL1PeWPizHcmp9FFZTnFxtx1TYAAoKn4wwkcuBxCymydmxJ8Coup94FYrknw9ohkxTj0pToj/cU+kfa238NffM3O2xE0WV4c3eVl7YjuHUKfZ6Z9Qpg5dgFgiSKMWWNQq+oC3/mtIudBhMhPzm67B/foEsAHy3yUmiiistNIoooqKIFVOJ4bR3Zi8gR2V5Igw0Oy6bEi1/0VuAbG1W1FXY9zDbTSqWg7r4xEIdGQ9GBU+pgQfxqLgcoSJiyliTHHFub+jECFPr3N6m0VwOIBaDoVMou1GbL1Mwm31KhjHhZmDH23Fdeb5OmJQJJewYN6Jsduov4MCVI7wTU2iuh7gQQdRsplGyLVW5PkEeGv2Za1gqg6bKoJIAsBf1m5sBvVlRXA8gFoOhUobqPJgVaVJTfUiuo32s+m9x/CK4zHACZChJUEg3Gk9D0IYFSD3gi1SaKgcQQb2UoKPluAWCJYkvpQWFzc9b/AN/TurjAYBYVZVvZndzffd2LH2XNSaKhcTdndSgomFy0RyyyBm+mKsym1gyrpuNr7gDbyqPmmSiafDyG1oSzHrdthpXwIDANv3qKs6KsJHB2YHXbyr0XMoqlzXXPAHVkYXVgVI8QRY190UPZWVflmSrCS2t5GKrHqcgkIl9KiwHid+p76kPgFMyzb6kRkHhZypPt9EVIoq5kcTmJ1XA0AUuarcxyRZXEgeSJ9JQtG2kshN9JuD37g9Rc2qxorjHFhtpUIB3XxHCFUKL2AtuSTa1uvW/nVbk3DkeGJZGZiUVPS0/VQsV6AXPpHc3J76taK6HuALQdDuplG6jvgFMyzb6kRkHhZypNx4+iKMTgVd4nN7xMzLY7XZGQ39jGpFFczHn2e/ypQUfMMAsyhWJADI+xsbowYfECvvGYVZUaNxdXBVh02PWu2iuBxFa7KUFBy3KRCWbW8juFUs5BOlAQqiwAsLn133ru/IF7btt9Wjs/K2rV08b1Iorpe4myVMoUfG4BZdGq/wBHIsgt+sl7X8tzXGX4BYU0Le2p2333d2c/FjUmipmOXLeimUXaj4TArGZCt/pHMjX8Sqrt5WUVCxHDcbziYs+oNG9ri2qP6u5GoDxUGx69ataK6JHtNg9i4WgikVnOOeL0y/DF9jK91iTxbxP7K9T7B31YZ/i8RHFfCwrNITazOIwPM36+q49dLbF8scwzCXtsbPGhPcLvpX9VVX0R7/WacwcMTnB8zgGjhep8N0KV7gMrBqpPJ3ImkaXHz3Z3LKhbqST9I/v299NOouV5amHhSGMWSNQo9nefM9alULF4jr5S/hw7leJmRoCKKKKVRUUUUVF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data:image/jpeg;base64,/9j/4AAQSkZJRgABAQAAAQABAAD/2wCEAAkGBxQSEhUUEhQUFRQVFBQXFRgYGBcYGBwXFxYYFxcUFxgaHSggGhwlHBUXITEhJSkrLi4uFx8zODMsNygtLisBCgoKDg0OGxAQGywkICQsLCwvMiwsLCwsLCwsLCwsLCwsLywsLCwsLCwsLCwsLCwsLCwsLCwsLCwsLCwsLCwsLP/AABEIAMgA/AMBEQACEQEDEQH/xAAcAAEAAgIDAQAAAAAAAAAAAAAABgcDBQEECAL/xABHEAACAQEDCAUHCAoCAgMAAAABAgADBAYRBRIhMUFRYXEHEyKBkTJSkqGxwdEjM0JTYnKC8BQVFkNjorLC0uGDk0Txc7PT/8QAGwEBAAIDAQEAAAAAAAAAAAAAAAQFAgMGAQf/xAA8EQABAwEEBQoGAQUBAAMBAAABAAIDBAURITESE0FRkQYUIjJhcYGh0fAVQlKxweEzFiNDU2LxY4KSJf/aAAwDAQACEQMRAD8AvGESESESESESESESESESESEXXtVtSmO2wHDb3DXI09XDAL5HXLZHE956IWjt96VQEqAqj6VQgD2++U77bdI7Rp4yT72BTG0IAvkdcoblTpLpLiOvZzuoro7m0D+abWUNs1OJ6A4fteGWjjyx8/0o5a+kzHyaNRvv1MPYGklnJWd/8s/3P3IWBtJg6jPwuqnSQ+OmzjuqkH+iZnkg27ozG/u/a8+KnazzUvupf5azZqMyv9VUOIIGvMPwwPCV1TSWhZXT0tNnl47lvjkp6ro3XFWXYbWtVAy943HaDLilqWVMYkb/AOKDLGY3aJXZkla0hEhEhEhEhEhEhEhEhEhEhEhEhEhEhEhEhEhEhEhEhEhFgtVrSmMXIA2bzyG2aJ6mKBulIblnHG6Q3NCiN4b5pRXFnFJdhOl2+6B7sZSc+q652rpGm7f+8gpwp4oRpTFVflrpCdyRZ1zcf3lTtOeIXUO/GW1HyWbfp1btI7h+TmVoltI5RC4KH2221KzZ1V2c/aJOHIah3Tp4KWGnboxNA7lWvke83uN6x0KLOwVFZmOpVBJ8BNkkrI26TyAN5WLWlxuCkNjuPa3GJVKY+22nwUH14Sin5TUMRuBLu4etymss6Z2Yu71gyzdK0WZDUYI6DymQk4DewIBw4jGbqG36Srfq23hx37e5YTUMsQ0jiOxaWhWZGV0ODKQyncRpEt5Y2ysLHi8EXKK1xabxmF6KuJlDrVDDVVpJUA3Egf5eqfPrLBp6uWmOy/yNyu6u6SJsg93qXzolXJCJCJCJCJCJCJCJCJCJCJCJCJCJCJCJCJCJCJCJCJCLSZXy+tMEIQSMcWJ7K4a8TtlLWWsGHVQDSd5ftTYaQuGk/AKo70dIWLEWc9Y+o1W8kfcXbz1c5voeTstQ7XVx8Nvju7l5NXtjGhCPFV/arS9Vi9RmdjrLHE8uA4TsIYI4WhkYAHYqp73PN7jeVim0kAXlYqY3duJUq4NaM6mp1IPnG5+b6zynK2jylZG4xUo0nb9nhvVlBZ5cNKU3BWtkC5i0lwVFortwGLnix38yZScxrK52sqnkDd+sgpZqIYRoxBSazZIopqQE727R9cs4bLpohg2/vxUV9VK/bwWlvZY6YCjNUBw4YAAArgAcR3yptiJkMkb4hc6/Z2XKXRvc9rmuN4XmlTox4T6QqBeh+jiyGnTpKdaWdFbmQuPsM+eUThNaU0oyx8z+le1A0KdjD2fZTidCq5IRIRIRIRIRIRIRIRIRdW225KQxc8htPISLU1kVOL5D6rbFC+Q3NCiuWr6rS0s6Uhszjix5Db3AynFoVtW7RpY8N+f6Uzm0MQvlctRk3pGSrUCJXBYnQGp5oY7gSo08MZnOy2KZmtkF4GeR+y8ZzOQ6Lc1Pcm5RWqmdoBxwIx28OGmWFHXsqIg/I7e9RpoDG/RXek9aEhEhEhEhEhF8VKgUEsQANZMwe9rGlzjcAvQCTcFCr2XvSkhJbMp6h57nzVH544Tn5KmotKTUUo6O0+8grFsUdO3WS57lS147zVbWcD2KQOimDr4ufpH1D1zrLLsWChF/WftPoq2prHzG7Iblo5cqIvqmhYgKCSSAANJJOoATF72saXONwC9AJNwVpXFuOUZXqKGrnSBrWmN/FuPhvnC2la01oyc2pcGbTv7+xXMFMynbrJc1bWTcmJRGjS21jr7twkuis+Kmbhid6jzVDpTjku8ThJxIAvK0Lo2nK9JNbgncuk+rRIE9p00ObrzuGK3sppX5BVv0i3sVUYAgVXQpSTHEqDoNRt2GOPEgCQKKCW1axsrm3Rt93d5UqV7aWEsB6RVZXSyV+kWlFw7CYPU3ZqkdnvOA5Ezq7arRSUjnA9I4Dx9FWUcOtlA2ZlejLs2bNp5x1ucfwjV7z3zmbEp9XAZDm7HwU+uk0pNEbFuJdKEkIkIkIkIkIkIkIuIRaPLWX1pBgpGIBzmOGauGvTKWutTRdqacaT8u5TYKTSGnJgFTt57/ALMzLZiSTrrNpJ+4D7T4SXZ3JwvOurTeTs9fRYT2gGjQhFw3qCVqrOxZ2LMdZJJJ7zOujjZG3RYLh2Krc4uN5XyHK9oHAqQQdxGkHxnr2hzS12RXgNxvCv8AsdpOaDvwPiBPkIkMRLRvK6osD7idyns75UCQiQiQiQixV6yopZjgBNUsrImF7zcAsmMLjcFXN+L5rSXFtOPzdIHS32m3Dj4YyhjiqLYm0W9GMe/E9isCY6Nt5xcVTOVcp1LRUNSq2J2D6KjzVGwTuqOihpI9XELvue9U80zpXaTiunJa1LkDHQNJOgAa8TqAgkNF5QYq1rgXMKEO6g12G3VTU/3bz3DjwNqWlLaU3NqfqDM7+3uV3TwNpmayTNW5k+xLRXNXvO0nfLGkpI6ZmgzxO9RJpnSuvK6+WcpdSow0s2rdxJmi0q/mrBo4uOS2U0GtdjkFVN4ekVAxVc6uwJBwObTB3A7e4d8jU9hV1aBJUP0Qdm3hsW99ZBD0YxeVDsoX2tVXEKy0l3INPpHE+GEvqXk3RQYuGke30UKS0Jn5G4KP9p2+k7sQNpZmOgcSZd9CFl+AaPABQ+k47yrm6PbqdUgQ+W2DV2GzcgPDSOZJnz6rnda9bcP42/b1KvI2ikhx6x9+StJVwAA1DVOia0NFwVYTfiuZ6iQiQiQiQiQiQi4hFFr0XkSkjdsKijtv/avHZKCsrZJ5Oa0uJOZCsIKdrG62XJUXei872ts0YpRB0JtP2n3nhqE6ayLFjom6TsXnM7u5QKqsdMbhgFoJdqGvupSZcM5WXEYjEEYjeMdcwZIx/VIN243r0tIzC5s9A1HVBrdlQc2IHvnk0gjjc87ATwXrG6Tg3evQNisRddA0A4eAE+Sw0z5wXjeV00kwjIb2KcTvFRJCJCJCLHXrBFLMcANZmuWRsbS95uAWTWlxuCrS/l8hSXE6WOPVU8f524f+hKGCCa2Z90bffEqwc5lGze4++Cpi3Wx6ztUqMWdtZ9gA2Abp31PTx08YjjFwCpJJHSOLnHFYJuWKQisXo6uoWK16i4u3zKnYPrD3atw07Zxdu2m+ok5lTf8A2P47htVvRU7Y266TwV2ZNsC0UzRpJ8o7z8JuoqNlLHotz2netM0xldeV3JMWlQPpHapmVurxzhZ2zMNepscOM52q0TakQl6vR7s1Yw3ilcW54rz8J9EVGslCizsERSzHQFAxJ7phLKyJpe83AbV61pcbhirSuJck02DuA1cjRtWmDrOO1uPcOPCWnastpyc2puptO/tPYrqnpm0zdZJmrdyfYlpJmr3naTvllR0jKaPQb49pUSaV0rtIrtSUtSQiQiQiQiQiQi4hFHL0ZdWkjDOChQTUfcN3OUVo1r3vFLT4uOBuU+mgAGtkyCoK9F4WtdTatJT2F/vb7R9U6ex7JZQx73nM/gKBVVTp3dmxaOXKiKwOj66RcrXqriW+ZQ//AGMPZ47pxtuWs+R/M6U4nMj7eqtqKlDW66XwW36T6aLZWBIZlqUwh+1j283hmh5XcnmvZaOgwktAOlw9VvryHU+kRjhd77lDLgWDrbWrEdmiC556kHicfwzo+UlXqKMtGb8PDaoFnxacwO5eh8gWbMorjrbtHv1erCVFk0+rpW35nHj+luq5NOU3bMFspaKMkIkIvlmwGJ0Aa54SALygF6r6/V7FpIWOlQcKabXffy9gnO3S2tUiGPBgzP59FZgNpI9N3WKo7KFtevUapUOLNr3AbFA2ATvqWmjpohFGLgFSSSOkcXOzXWm9YJCKSXJu/wDpNXPcfI0yM77TaxT5bT3DbOft+1eaRauPruy7Bv8ARTqGm1r9J2QXoTIWTeqXOYdthp4DYsp7LodQzTf13Z9ikVU+sdc3ILay2URIRa7K+TBWAwODjUdnIyttGzxVNFxucMipNPUGI9hUByj0cUqjlms+knEmm5UHiQCPZIUVRbVM3QYbx4H7re5tHIdI4cR9ltshXJWjoSmlEHWfKc8zpJ7zNb6OvrXX1T7hu/WSyE8EIuiGKmFisa0lzUHM7TxJl1TUsdOzRYP2oMkrpDe5dmSVrSESESESESESESEWry5lLqlwXy21cB50qrUrubs0W9Y5eqlUsGsdecgqBvzeT9Ic0qZ+SRtJ89x9LiBs3690suT9k83Zr5eu7yHqtVdVaw6DeqFFJ0qr1I7l5A/Squc4+RpkFvtNsT3nhzlDb1qczh0Gdd2XZ2qbQ02tfe7IK9aNH9FoFyMKrjNUeaDsHIaZyrI+Y0pmf/I78+8VYudziUMHVCpLpCyt1tfqlPYo4g8ah8o92geM6PkzQain1zus/wC37UG0Z9OTQGQU06LshYUkxHarHrH4Ux5I8NP45S2tL8QtIQjqsw9fRS6ZvN6YvOZ9hW6BLwC4XBV65nqJCJCKK3vy4tJGBbBEGNQ/2j88Jz9o1D6iUUcGJOfp6qwpYmsbrn+C8/Zfyw9qrGo2gakXzV3czrJnZWbZ8dFAI257TvKq6id0z9I+C1ssFoSEXYsFkatUSlTGLOwA95PADEnlNFTUMp4nSvyCzjjMjg0ZlegbjXfSkigDsU9Ax+k+sue/T/6nBUbH19S6smyvw99iuZ3CCMQs8VNJ0SrkhEhEhEhEhEhEhEhEhEhEhEhEhFhtVcU1LNqA/ImmeZsMZe7ILJjC9waFTPSVedgDSU/K1R2sPoU9WA4nVyxlZYdE6uqDWT9UHAdvoFNrJRBGIWZqrp3apVlstnao6ogxZ2CqOJmueZsMZkfkBesmNL3Bo2q/riXeWkiqBitPST51Q6ST7fCfPqbStGrdVS9UZfgK7mIp4hE3MrqdId4xSR3B8nsUhvc7eQwx5LPdWbTtARDqNz/PoEaebQF5zPsKm7vZNNqtCUziQSWqHbmg4sTxOrmZ2Vp1baKkc8brh37FVU0RmlDfEr0Xdax5qF8MM7sqPsj/AH7JyNiU5DXTvzd781ZV0gLgwZBb6XygJCJCLX5Zt/VJo8ptC+890rrSrBTQ3jrHAKRTQ61/YM1QPSBl/rqnUIcadNu2fOqbeYX24yZycszUx85lHTdl2D1KxtCp03atuQUQnTquSESEVk9F2QCfliO3VOZT4ID2n7yPBeM4jlFVuqZ20UR249/6VxQRiOMzu8Fd9moBFCrqAwHxlhDE2JgY3IKI95e4uKyzasUhEhEhEhEhEhEhEhEhEhEhEhFxCKG35y6tJHLHsUhi32n1BRxxIHMznK9z62qbRxb8ffYrKnAhiMzl59t9setUapUOLOcT7gOAGAHKd9TU7KeJsTMgFSySGRxc7auvN6wU96McilmNoIxOPV0uZ0M39vpTjeU9a5xbRx5nE/gK2s6IAGZ2xXNbqgs1AIvlEYDn9JvzwkOqeKCkETOscPUrKJpqJtJ2SoC/WWf0ivmKfk6OKjcW+m3qw7uMvuT1nc1ptNw6T8e4bFFr6jWyXDIKZdGF3yKYYjB6+B+7TGkeOlu8ShtyoNfWtpYz0W59+3gptGwQQmV2ZVyUqYUBRoAGA5CXLGBjQ1uQUBxJN5X3M14kIuCcJ4SALyiqzpHvN1dNmU9t8adHgNr9w08yJz9FCbUr9J3Ub781ZSu5rT3DrH35Klp9DAuwCokhEhF3MkWA2islJdbtgTuXWzdwBMi11U2lp3TO2Dz2LbDEZHhgXoy5+TlRM4DBVASmNwXQfYB3GcPY0TpHPqpMycPyrateGgRNyCks6BV6QiQiQiQiQiQiQiQiQiQiQiQiQi6uU7X1VNm26hzOqRK2pFPC5/DvW2GPWPDVQXSXlgvUWzg4hO3U4uw7IPIHH8Q3TzktQkMdVyZuy7tp8VstKbERNyChM65Vay2ag1R1RNLOwVeZOAmuaVsUZkdkBesmNLnBo2r0NcnJK0kGHkUUCgnfhpY+s98+e2ffU1MlZL2+/AK7qbo42wtUZ6SbzdWjFTg9TFKXBfpP6/EibbPgNqV+sd/Gz2OK8mdzWDRHWKrG62SP0q0Kh8he1U+6NnedHfOttivFFSl46xwHf+lWUkGukA2bV6KuxYcxM8jAsMF4KPj7hOVsWlLWGd/Wd9v2rCtlvdoNyC3kvFBSESEWpvHa8ynmjW+ju2/DvlPbNTqoNAZuw8Nql0UWnJedi863zyr+kWlsDilPsJ3HtN3nHuAnQWDQCkpBf1nYn8KJWza2U7hktFLpREhEhFYfRdkcnOrYdpz1VPliM4+OA/CZxXKeqdLKyjj7z3nL1VvZ0YY0zOV62WgERVGpRh/uTYImxRtjbsCiveXuLjtWWblikIkIkIkIkIvipUCjFiAN5OAmD5GsF7jcF6Gkm4LW18v0V1Esfsj3nCVcttUseRv7lKZRSu2XLptebdTOHFsPdInx0nqxm5buYb3BZkvJTw0q4PcffNjbfgu6TSFgbPk2ELrVb1AfQA5uB7ph8be7FkRIWXMAM3hKd61OpAeTg+6e/GpBnEU5iPrC7FO8ifSRx4GZNt6G+57SF4aB+wgrdI4IBGkEYjkZeNcHAEbVBIuNxUTvvlRaakt5NJDUbnhoHPD+qc7apdU1MdKzf9/0rGkAjjdKV51tNoao7VH0s7Fm5k4+E+hQRNhjbG3IC5Uj3l7i47VimxYqW9G+T8+0NVI0UV0fffEDwAbxE5jlTV6umELc3nyCsbMi0pC85BXJlW0iz2cUsQOzn1TuGs4/nUJzVQ4w07KOLrOz8fVTohrJHTOyGSoK8eVzaq7VNOb5NMbkGrvOs853Vl0DaGmEe3Mnt/SqKmczSF3BWh0bXaNNFDDB6mD1d6qNSdwPixnH2jUG1K8Rs6jfZPirWFnNoC49Yq2FXAYDUNUvw0AXBVpN65nqJCJCKueknLPVU6zg6VXq0++2jHuJJ/DOe1fPrVbF8rc/DE+isWnU0pdtKoifQ1RpCJCL7o0i7Kq6WZgq8ycB7ZhLI2Nhe7IAletaXEAL0TcbJC0lUDyaKBF4thpb2n8U+e2aHVdU+rfvw8f0ryqIiibE1TGdGq1IRIRIRIRcGeX3ItDle8a0wcwroBznY4IOOO3nqlHV2vc7VUw0neX7U6GjvGlJgFV14OkZc4iljXbzmJWmPujWe4AcZtpuTtVVnWVj7hu2+gR9fFENGEXqF5QvTaq3lVmUebT7A8R2vEmdJTWHRU/VZed5xUCSsmfmeC01V8TixxO9jifEyy0I2DIAeAUa9xOZXZpZRrKOxWqqPs1HA9Rmt1JTvxLGnwCyErxk48V16pziS2LE6ydJPMmbmMawXNAHcsSSc185g3CekA5rxT/owoVGNVyzlezTVSSRnHSSBqxAzfGcVyrMY1cLGjSOOXgFcWZpdJ7jgr6oJmIq+aoHgJPiaI4wNwURx0nE71THSrlX5LNB016hJ+4mn25glVydi5zXyVLtmXjgPJTa92rgbGNqq6d4qVIRWj0WZi2ctrPXMXH3QuaDwwA8TOA5TSFtewvHRAF3b7KvLObfAQMyVrukq8hcmzq2JJxrkeIp+wnuG+TuT1nPkkNbOMT1fX0WmvnDW6lmW1a24GQOuqdc4xp027I86ps5hdfPDjJXKO1NRHzeLru3bB+1qoKbTdrHZBX9kXJ/VJp8ttLe4d0hWZRc2ix6xz9FnVT61+GQWxlkoyQiQi+Kr5oJOoAnwmD3BrS47F6BeblQvSpbieqp7WZ6rf0r7WkDkpFpvlqHZnDjiVLtN2i1sYVfztFUJCJCKR3AsfWWxSdVNWqd47K+tse6UHKSo1NC4DN1wU6z49OYdmK9FZDoZlFN5Gce/T7MJWWXDqqZo2nHittU/TlJWwlgo6QiQiQi+WYAYk4AazPHODReckAvNyg18r3pSpksxFPUAPLqHcBu/JnPPlqLUl1FNg3afXs+6sWxspm6yXPcqUvBeGra27ZzaYPZpg9kbifOPE92E6+zLIgoW9AXu2n03KsqKp8xxy3LUy2UZSm6N0WtWFSrnLRx7IHlVNP0dy7MdZ2b5zVs28KU6mDpSeQ9T2KwpKLWjTfg37q3bFdZbPRLBUohVxCquk7s5t575zE9HVSROqKmQ33X3KeyeIOEcbcFT3SIqi2HNABNNC2HnadJ44Zs6vky57qEF5vxNyrrRAE+G5RmdAoKRfcivfo4yJ1VOkhGlR1lT77acO4kD8M+d6zn9qOl+VuXhgFekaimDdp9lTrK1XNo1D9kgczoHtltaEmrpnu7FDp26UjR2rzv0jWrPteZspU1H4m7R9RXwkrktT6ui09rj9sl5aT9Ka7cFFp0ir0hFko13THMd0x15rFceeB0zCSKOTrtB7xevQ5zciu3kXJj2qstJNulm81fpMfzpJEi19bHRQGV2zIbzsC2wQumfohegbm5DSmikLhTpjCmN5Gtjv046d+M4izoX1UxrJ9pw99mxW1TI2JghZ4qWzolXJCJCJCLo5afNoVD9nDxOHvkG0n6FK89l3HBb6Zt8rQvOvSFXzraw8xKa+rPP9csOTMWhQNP1En8fha7RdfOexRqdAoKQiQinPRbSxeu32aajvLE+wTj+VxvbFHvJ/CtbLFxe7sXoJFwAG4ASYwXNAUYm83r6mS8SESEXEIoZfS8iUqbkthTTXhrdtiDv/Oic5VyyV9QKSny2n3sCsYWNgj10ngqFyzlWpaqpqVDwVdirsUfHbO4oKGKihEcY7zvKqJ5nTO0nLoSatS310Mg/pdbtY9VTwNQ79yA8cPAHhKS3LUFDB0eu7AeqmUVNrn45Begru5JFNQ7AA4DMXDAKuGAwGw4eAnOWXQFv9+bF5x7v2plVUaX9tmQXF6rVmoExwzu033V39/smNuTHQbC3Nx9+ayoWdIvOxebst2/r7RVq7Hc5v3RoX+UCdpZ9MKamZFuHntVVPJrJC5dGTFqW8ubkzr7UgIxRPlH5LqHe2HrlPbtbzWjcRm7AeKlUUOtlG4Yr0Xdyy5lLOOt9Pds+PfOdsWm1UGmc3YqbWyaUlwyC4vM+FHDeyj3+6Lcfo0t28hKEXy+C813kr59rrt/Fceicwf0zqrKi1VHG3/kKvqXaUzj2rWywWhIRcqpJAAJJIAA1knQAOM8c4NBJwCAX4BXP0eXT6pQrfOPg1Ztw2UweHtJM+eVtQ+16zQb/G33f4q9iYKSG89Y+/JWnTQKAAMABgBOgYwMaGtyCriSTeV9TJeJCJCJCLV3kPyB4lfbKm2jdSHw+6lUX8wXm29z422v/wDJh4AD3TpLFbo0EQ7FDrDfO7vWolooyQiQisHon11vvUf75xvKr+SDv/KtrN6r+5X5LAKIkIkIkItTeC39Wmap7T6BwG0yotes1EWg3rOwUukh1j7zkF58vvlz9JrZiH5KkSF3M2pn9w4c5dcn7M5pBpvHTdn2Dco9dUa1+iMgo3L9QVzhBIAvKXK9uju7opU0QjyQHq8ajbO7DDks+dl5tO0HSu6jcvDL1V6RzanDRmVYs6HJVqqbpRy7m0qmadNU9Un3PpHwx73EorMj+IWmZD1WY8MuJxVhOeb02jtKpyfQFSJCK1uizInyYYjtV2x5U1xw/uPeJwVuzGtr20zcm5/n0V1Rt1MBlOZ9hXMqgAAahql01oaLgoBN60d6z2EH2/cfjKG3z/aYN5/Cn2eOmT2LzNbWxqVDvqOfFjO7pxdCwf8AI+yp34uPefusE3LFIRT7o4u2XZbQ64knCgvHUanw7zunHcorSc93MoMz1rvt6q2oKcNGuky2K88mWEUUCjSTpY7z8JlQ0baaIMGe3vWqeYyvvXck1aUhEhEhEhFq7yL8geBU+vD3yptoX0h7x91Kov5gvN170wttcfxMfFQffOksR2lQRHsUOsF07u9aeWijJCJCKe9FNTB64/8AhPrecdyrFzoHf9eitbMyeOxegJOBvCipPUSEXyzADE6ANJmLnBovKAX4Ko+ky8ZSm2acHrYom9UHlN4HxaUVlwG0q8zO6jfYH5VjUP5tBoDMqoJ9BVGkIt5cyxddbKQOlUJqN+DSP5s2U9vVOooXkZnAeKl0UenMAe9ejbu2fNog7XJY8tQ9Q9c5+xoNXTA7XYqVWSaUp7Fzl+19XSIHlP2R7z4e0TK16rUU5AzdgPylJFpyY5Bed79ZU6+1FVOKUcaa/ex7beOj8IlxydoebUgJHSfifwo9fNrJcMhh6qOy+UJdvJdhNetTpLrdgMdw1se4AmRq2pbTQPlOwf8Ai2RRmR4aNq9HXQsARSwGCgBEG4DDH3DunC2LEZHPqX5k/wDqt654F0Y2KSToVXrRXrHYT759koLfH9ph7fwrCz+ue5eZbYuFSoN1Rx4MZ3lOb4WH/kfZUz+se8/dYZtWKz2CmGq01bSrVKYbkWAI8JpqXObC9zcwD9lnGAXgHevSl07IgUsAMV7CjDQoAGr87JwNhxNfpTuxdfd771c1zyLmDJSKdEq5IRIRIRIRIRdPK1LOo1B9knw0+6Q7Qj1lM9vZ9sVup3aMjSvPHSPZcy1B9lWmp717J9QXxknktOJKPQ+k/fFeWmzRmv3hRWdKq9IRIRSvo4tYS1FD+9pkD7ynOHqDTmuVNOZKMPHynyKsbMfoy3HaF6GyTaespK23DBuY0H88ZFoKgT07X+B7wlRHq5CF3JNWlIRaC9OUgiFMQNGLnco06fzqlFbFUbhTR4ud9lOo4hfrHZBedry5WNqrtU05vk0xuQau86T3zrbJoBRUzY9uZ71XVU5mkLtmxaqWSjpCKadF9LGtWbdTUD8TY/2zkuVr/wCxGze5WlljpuPYvQtBM1VG5QPATdE3QjDdwWhxvcSq26R7ydVTd1Pa+bo/eOt+7Se4b5RwxG1LRA+RmfcPUqwc7mtPf8x9+So+fQwLsFRJCKcdGGTs6pUrYY5uFNPvNgW9WaPxTkOVdSdBlM3N2P4CtbLjxdIdiv6w2fq0VNwHjtPjNtLCIYmxjYFokfpvLlmkhYKOXpyhTzc3OHYOcx+iAAccT3zm7ZqGS3QR4uv2Kyoo3NJkdgLl5uyjUDVqrLpVqtQryLkg+Bnf0rXNgY12YA+ypZCC8kbyuvN6wX0jlSGGtSCOYOImL26TS3eLuKA3G9ekblW4OMQdFRFqL4fAifPLHJhqJad3u5XtaNNjZApVOjVakIkIkIkIkIuCJ4ReiqLpNu+XptmjF6JLpvKHygO7A81lDZM/w60DC/quw9D+FY1LecU4eMx7KqCfQVRpCJCLLZq7U3V0ODIwZTxE1zRNljMbxeDgsmOLXBwzCvG4t7kqpnDh1tParecN447eYnz1zJbHqCx4vjdkVedGsjBbg4KbrlqiR5Y7wfhLNtq0hF+mFENLKDdorpW+8SKD1ek7zoUcdMh1NtxgaMA0nLdHQuOL8AqWv5e3r86jRbOUn5Wp5x8xfs8dvKWdhWO9r+d1XWOQOzt9FprKtpGqiyUInWKsSESEUmuJllLNWYVTmpUUDO2KVJIJ4aTp5TnuUVny1cAMWLmm+7ep9BO2J5DsirdyhfNBRxapSVcNLhgSR9kDaeGM5g1VfUDm7IyHZE4+wp4hgjOsLsFSl58tm11s/SKa9mmu5dpPE+4DZOzsizG0EGh8xxJ/HgqqrqDM+/ZsWnlqoyQiuPohoL1FEnDTUqseaswH9InCWnc+2Q12TQPtermC9tGSNvqrPtWUadPynGO4aT4CTp66CAdNw/KjRwPf1QoleW+SUkJZhSQ6trtwUD3eMpzV1doO1VK0gb/3sU0QxU40pTiqcvNeqpauwuKUcfJ2txc+7VznUWTYUVENN3Sfv3d3qq+qrXTYDBqjuMvlCSeIkIrQ6Lcv4KKRPbonFR51MnSO7EjkVnDW/TOpKttZGMDn37eKuaJ4miMLsxkros9YOoZTiCMRLOKVsrA9uRUNzS03FZZsWKQiQiQiQiQi1mW8m9cuK+WuriPNlXadBzlmk3rDL0Uqmn1TsciqLvlc5qbNVoKSuJL0wO0p2lRtXhs5apNi26DdTVWDhgCdvf2ryrov8kWIKhM61VaQiQizWS1PSYPTdkYbVOB5cRwmqaCOduhI0EdqyY9zDe03LcC+Fsw+e/kT/GVZ5PWeTfq/MqTz6f6l0LflqvWGFWs7DcTgveowEmU9nUtOb4owPfatMlRLJ1nEra3duhVtGDODSpecR2mH2FPtOjnK207fgpAWR9J+4ZDvUmmoXy4uwCzXyup+jHrKQJo6AwOkodWngd+wzVYluc7vimwfwv8A2sqyi1XSZ1VFZ0ir0hEhEwnq8Wc2Op1fW5jdWWzQ+HZx3YzRzmIy6oOGldfdtWzVu0dK7BYJvWCTxFJcg3wqWWkKQpo6gsVJJBGccSNGvSTOftLk9FWza4vLSc8L8lOp650LNC69Zbbfy0uMEFOlxUZzeLaPVNVPyWo4ze+93fgFlJaUrhcMFHHepWfSXqVG5sx5bZfBsNNHhc1o8AoV75Hbypld24LOQ1pxGOqkuljwYjVyGniJy9ocpsdVRjSO/wBFZQWdhpzYDcp/lC49P9HIajTC4YEKoDqNjBgMcRKf/wDp091SXknMi+/ipWlTSHVXeKp68WQKlkfBu1TJ7FQDQeB3Nw8J2dl2tFXx3twdtHvYqmppXwOxy3rUS0UZdiwWx6NRalM4MpxG7iDvBGiaKmmjqIjFILwVnHI6Nwc3MK7bj3ySqmK/8lPHtKfOXeOPvnBPZUWPLoSC+M5FXX9urbpNwcrCs1pWoMUYEfnWNkvIKiOZukw3qA+NzDc4LNNywSESESESESEWuylklK2nyX2MPfvlbW2bHUi/J2/1UiCpdFhsVeXmuBTqEs9Mo31lPbxYaj3jHjIENbaVm9E9NnH9hSnRU1TjkVBLdcCuvzTpUHoN4HR65d0/KulfhKC08VEksyUdUgrU1br2tddnc8sG9hloy26BwvEo8VGNHOPlKUrr2ttVnqd+C+0iH23QNF5lHhigo5z8pW4sHR/Xb510pjcO23qwHrlTU8q6ZmELS48B6qTHZkh65uU6u70fU6ZDLSLN9ZV9qjDAdwlPLWWpaOA6DeH7KltjpqftPFT3J2REp4M3bbedQ5CSaOyIoDpO6Tlomq3yYDALDl/IYrAlQCSMGU6mHxmNoWc6R2vgNzx5/te09SGjQfiFTuX+jxgxNnOb/CqYjD7rbufjJFHynMf9qsaQRtH5C8ls4O6UJwUaq3UtinDqHPFSrD1GXrLdoHi8SDxwUN1FOPlWWy3Ntjn5rMG92UeoEn1TVNyhoIx17+4LJlBO7Zcpdd7o7XOBq4128xRgg+9tPfgJz9Tyjqas6qkZd27fQKdHQRRdKU3qwLZdb5AqQrjDBqeHZzdw/PKQHWXUwtFQ198gN/s71tFXG86BHRVTZbuDUUk2Yh08xjg44YnQ3fgZe0HKiJw0KoaLt+z9KJPZrhjHiFH3u7agcDZ6vcuPrGiXjbXoXC8St4qEaWYfKVns10rY+qiy8XKqPWcfVNMtvUEQxkv7sVmyind8qkOS+jokjr6n4KQxPLOI9glJU8q9Lo00d53n0Cmx2ZdjI5WNd65S0h2Ka0gdZOmoeZOnxlY6lr692lUuuG79LdroIBdGL1MLDk6nS8kadpOk+Mt6WhhphcwY79qhSzvkPSK7RkxalGbwXZWqrZqBkbyqZ1c1/PKc/VWbJDJzikNxGwfj0VhDUtc3Vy4hU9eC4VRCWs2LrtptoccAT5XfgectbP5Tsd/bqxou37PHctE9nEdKI3hQ60UWptmurI25gQfAzqo5Y5W6TCCOxVjmubg4XLmy2l6bB6bFHGojQfzwnk0MczCyQXg716x7mG9puKnOQ+kZkwFdSD9ZT0H8S/A905Kq5MOY7WUb7uw+vqrOO0Q4aMzb1PMkdINOrgFrU3J+i4zG8DgfbK6R1rUn8rNIb7vyFvDKWXqm4qY5MyulXR5L7jt5HbJtFacdSdHJ25R56V0WOYWylmoyQiQiQiQiQi6tfJ9J/KRTxwwPiJElo6eTF7QtrJpG5Faq02OyLrYDgGJ9QxlTPSWZGekbu4qWyWqdkPJdJnsY1LUbxHtIkFz7LbkHH323LeG1ZzICyUsrUafkUMOJIx8dM2xWlTR/xQ+/NYuppX9Z6+3vUB9BRzfD3Tf8ckPVi8/0tfMBtf74rCb5Lup/9g+Ey+L1Jyh8z6JzKP61x+2ifwv+0T34tVf6D5+i85nH9fvisde9VGpodaLf8i/CaZa+SUXSU9/H0WbKYMN7ZLvfeur+sLMdSDuq/wCpAdqTnAR3E+ikASfWOCz0bZZx+5J5vjMo5aVmJhJ7yvHMmPzhbKjeCmowWkQNwzZYstmKMXNiI7gFGdRPcby4FZheRPMf+X4zaLeh2sd5eqx+Hv2ELrWnKFlqHF6bY7wAD6jIs1dZ8xvkYb+70WxlPUx9VywA2PdUHjI99lH6vNbLqvsWWmbEPO78/wB02sdZIzv8QVg4VZ9hbCz5Tsy+SVXkpHulnFaFAwdAgeCjPp6h3WF/iuwMr0frF9ckC06U/OFr5tL9JX2Mp0frE9ITMWhSn/I3ivOby/SV9i3U/rE9ITMVkByeOKx1Un0nguf0un56ekJlzmL6hxXmrduK6luo2er5bJjvDAHxkOqho6gf3CL99+K3RPmj6t6juUsh0GGBq0XG5wG+PslK+mbTm+GoA8cfJTWzF+D41UvSDkajZ2ptRUJ1meGUeT2cMGA2a50/Jq0J6lr2Sm/RyKgWhAyMgswvUQnUKtQieore6LxWajSzyxxq/JY4khBht3YhsOE+eWw2M2o1sAuOF92//wAzV7TF3NSZO25W/OgVakIkIkIsFptSUxi7AD19w2zRPUxQN0pHXLNkbnm5oUeyrexaakjNRR9OoQPVKR9sSzO0KVhJ97FObRNYNKV1ygGWekqnpCmpXPDsJ6/cDJEdg2jVY1D9Ebv0PysTW08WEbb1FbXf+0t82tOmORc+J0eqWsHJSkZ/IS48B78VGfacrsgAtRaLyWt/KtFT8JCf0gS1isehj6sQ8cfuozquZ2biuhUtdRvKqVG5ux9pkxtNC3qsaPALSZHnMnisBUbhNwF2SxTNG4T1eXJmjdPETNG4QlyZg3CepcECgahhPCAc17ksq1mGpmHIkTWYYzm0cAstN29ZFttUaqtQcnf4zA0sBzY3gF7rH/UeJWRcq1xqr1/+2p8ZgaGlP+Jv/wCR6L0TSD5jxKzLl+1DVaK3pk+2ajZdGf8AG3gs+czD5isovPax/wCRU9R9oms2NQnOIea953OPmKyLe22j/wAhu9aZ9qzWbBs8/wCIcT6rIVs4+b7LKl9LYP3oPNE9wmp3Jyzz8nmVkLQn3rKt+rZ51M80HuM1nkxQHYeKy+Iz7xwWQX9te6ifwN7nms8laE/VxHosvic/Zw/a+v2/tXm0PQf/APSY/wBJ0O93Eei9+KTdnD9rg3/tXm0PQf8Aznv9J0O93EeifE5+zh+18Pfu1nbSHJPiTM28l6Bv1Hx/SxNpT9i0Nvt9Su5eq5djtOwbgBoA4CXdNSxUzNXE24KHJI6Q3uK603rBSK6d2WtTB3BWgp7R84j6C+87OcobZtplGzQZjIdm7tKm0lGZje7qq/rt5J6pQxGBwARfNXlsMoLKoXMJnm6zvL9qXVzh3QZkFvZdqEkIuMYRaHLF4lpghCugHOcnsrv07fZKKsta52qpxpO95b1Oho7xpyYBVPeTpDxYiz/KNtqvjm/gXb6hzkmi5NyznW1rjjs2/ruXktoMjGhCPFQK3W6pWbOquztxOrkNQ7p19PSw07dGJoA7FVSSOkN7jeutN6wSESESESESESESESESESESESESESESESESESESESESEWex2R6rZlJGdtyjHx3DiZpnqIoG6UrgB2rJkbnm5ovU6u30elmBtHaOykmn02HsHjOSruUj5TqaJpJO309SrWGzwwacxVwZEyAtIKWAxAGao8ld2A3yNRWXoO1050n/AG/a9nqtIaEeAW8l0oSQiQiiV8LxLRR8WzaaD5RtpOrMHfo4nROframWqnFHT5nA+9w2qwgiZGzXSeCom8d46trbT2KQPZpg6OBfzm9Q2b51dl2PDQsvGL9p9NyrqmrfOccBuWlJluoq71kyPXq/N0arDfmkD0jo9chzWhSw/wAkjR4/hbWQSP6rStkly7Yf3QHN6f8AlK93KOzh/kv8D6LeLPnPyrKLjWzzE9NZrPKag+o8Fl8On3ea+hcS17qXp/6nn9UUG88F78Nn3Diuf2Ctf8L0z/jMf6pof+uH7T4bP2Ln9grX/B9M/wCM8/qqh/64fte/DJ+xP2Bte+j6Z/xj+qqH/rh+0+GTdnFP2Ctf8H0z/jH9VUP/AFw/afDJ+xcG4dr/AIXpn/GZf1RQbzwXnw2fs4r4a41s81Dyce+ZDlPZ/wBR4FefDp93msTXMto/cg8qlP8Aym1vKOzj/k8j6LE2fUD5fMLC11LYP/HbuKH2NNrbds92Ug81iaKcfKuvUyBal12et3Ix9gm9tq0TspW8QsDTTD5TwWBsmVxro1h/xv8ACbhW0xykbxCwMMg+U8Fjax1Brp1BzRvhMxUwnJ44hY6t+48Fjakw1qw5gzMSxnJw4rzRO5fBmWk3evLiuM4ReETOEXhFmpWZ28lHb7qsfYJrdPEzrOA8QsgxxyBXfs93bU/k2er+Jcz+vCQ5bXoo+tK3wN/2W1tLM7JpW4sdwbS3zjU6Y4nObwXR65VT8qqNmEYLvL7+ilMsyY53BSfI/RtT0FhUrn0E9WnxaVMnKC0KnCnZojuv8zgpIoaeLGR16nuSboimoXBKSeagGPfsx8ZFbZNRUO06p543n0WZrI4xoxNUksljSkMEXDedp5mXdPSxU7boxcoMkr5De4rsyStaQiQiQiqS9WQntuYnWGmquzOM3OLNqH0hhhi2/XOQsu0+YyPeWaTjhnddv2K5qabXNa0G4BdfJvRlS2pWq/eOYv8ALm+0y1dbdq1H8TNEd35coopKWPrOv8fRS7Jlx0p+SlGlxVQW7z/uaHUFoVH88vmT6BZCpgj/AI2LdUbuUx5TM3gB8fXNkdgwjF7ifJYOr5DkAF3EyRRH7sd+J9snNsylaMGD7rQamU/MsgyZR+rTwEz5hTfQOCx18v1Fc/q6l9Wnoie8xpv9Y4Jr5PqKfq+l9VT9FfhPeY03+tvAJrpPqPFc/q+l9VT9FfhPeZU/+tvALzXSfUeKfq+l9VT9FfhHMqf/AFt4BNdJ9R4p+r6X1VP0V+E85lT/AOtvAJrpPqPFcfq+l9VT9EfCOY03+tvAL3XyfUeK4OTKP1aeAmPw+m/1jgmvk+or4OSaP1azE2bSn5AvRUyj5isbZDoH6HgzfGanWPSH5PMrMVkw2rE13qP2x3/GaXWHSnK8eKzFdKvg3bp+dU8V+E1mwINjneXosufybgvn9m089/V8J58Ah+t3kvefv3BcG7a/WN4CefAI/rKfEH7guDdsfWN4D4zH4A3ZIV78QP0hfJuyPrD6P+558B/+Q8P2vfiH/KC7I+sPo/7nvwH/AOQ8P2nxD/lfa3bXbUbwAmQsCPa8rw2g/YAs1O71Ea85uZ+GE3MsOlbnefH0Wt1dKdwXco5OpJ5NNeeGJ8TJ0dDTx9Vg+60OnkdmSu0JLuuWpcwiQiQiQiQiQi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7" name="Picture 13" descr="C:\Users\Ganesh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732" y="5486401"/>
            <a:ext cx="1793204" cy="558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7" descr="E:\USC\icon\Viterbi _ Engineering\Horizontal\Formal_Viterbi_JPEG\Formal_Viterbi_CardOnWhi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239" y="5334000"/>
            <a:ext cx="2664761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CIT-Logo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236" y="5163933"/>
            <a:ext cx="1221950" cy="1084467"/>
          </a:xfrm>
          <a:prstGeom prst="rect">
            <a:avLst/>
          </a:prstGeom>
        </p:spPr>
      </p:pic>
      <p:sp>
        <p:nvSpPr>
          <p:cNvPr id="9" name="AutoShape 15" descr="data:image/jpeg;base64,/9j/4AAQSkZJRgABAQAAAQABAAD/2wCEAAkGBxMSEhUUEREVFhUVEBUXGBUWFBQXFxkWGRgYFhUSFRgYHiggGB0mHRUVIjEtJSkrLi4uFx8zODMsNygtLisBCgoKDAwMGw8QGjclHyUzNzc3Nzc0NzcyMDc3MC03OC0sOC0rNzE4LjQvMTQxNDI0LTcrOCsrLys4KzcuKysrK//AABEIAGcB6QMBIgACEQEDEQH/xAAbAAEAAwADAQAAAAAAAAAAAAAABQYHAQMEAv/EAEsQAAIBAgEFCwULCgcBAAAAAAECAAMRBAUGEiExBxMyQVFhcXKBkbEiNHOhshQzNUJSdJKTwdLhFRYjU1SChKKjsxckQ2Jjg9HC/8QAGgEBAAMBAQEAAAAAAAAAAAAAAAUGBwQDAv/EADARAQAAAgYJAgYDAAAAAAAAAAABAgMEBTGBsQYVMjRhcaHB0RZyIVFTkeHwERJB/9oADAMBAAIRAxEAPwDriIlXaIREQE4nM4gabkr4K/h6ni0pEu+Svgr+HqeLSkT5te+j9rO69vE3OOZERIdyEREAZrGA96p+jXwEyczWMB71T9GvgJP2FtT4d3rRXxeiIiWN7EREBERAREQEREBERAREQEREBERAREQEREBERAREQEREBERAREQEREBERAREQEREBERAROCZ8rUB2EHoIgfcREBERAwqIiVdohERATicziBpuSvgr+HqeLSkS75K+Cv4ep4tKRPm176P2s7r28Tc45kREh3IREQBmsYD3qn6NfATJzNYwHvVP0a+Ak/YW1Ph3etFfF6IiJY3s+XawJ5ATKKN0hf2Y/WD7svNbgt1T4TBRA0Jd0dePDMBxnfAdX0ZeabhgCDcEXB5QdhmCTVtz7KW+4UIT5VE6B6u1D3av3YFniIgJAZz5zrgygKF2e5sGC2AtrOo7SfUZPzGc6sp+6MTUcHyQdBOquoEdJuf3oFq/wASF/Zj9YPuyw5sZwjGK5FMpoMBrbSvcE8g5Jjs0Tcs4Ffrp4GBZs4MsLhaJqML6wFUfGY7Bfi2E9kpNDdErafl0aZS+xdINbmJNieyWnPXI74rD6NPho4cAm2lqIK34jY+qZtQzdxTvoDD1Ab2uyMqjnLHVaBseDxK1UWohurqGB5iLid08WRsDvFCnSvfQQAnlPGRzXvPbAREQEREBERAREQEREBERAREQEREBERAREQEREBERASCzrzhGDpiwDVHuEU7NW1m5hq6ZOzJM/cUXxtQHZTCoOiwY+tjAiso5WrVyTWqs1+K9lHMFGoTxo1jdTY8o1GWPMTI6YnEHfRdKaaRXiJJsoPNtPZNNq5KoMui1CmV5NBfVq1QPVS2DoE+pWs8s4Hwa097RSX0hdr2GjbiG3byyoZKzjxNfF0BUrHRNZbotlW19hA2jpvA1SIiBhUTiJV2iOYnEQOZxEQNNyV8Ffw9TxaUiXfJXwV/D1PFpSJ82vfR+1nde3ibnHMiIkO5CIiAM1jAe9U/Rr4CZMZrOA96p+jXwEn7C2p8O71or4vRERLG9nxW4LdU+EwUTeq3BbqnwmCrA92NwBSlQq/FrI/0kdlI7tE9pkvmBlLecUFJ8msNA9bah79X70maeTN/yMlhdqe+VF/dqPpDtUnttKGjkEFTYggg8hGsGBvcTw5DygMRQp1R8ZBfmYamHeDPdAgs88p7xhXINnf9GvS20joFz2CZLgsM1WolNNruFHabX6JZ90fKW+YgUgfJorr67WJ7hojvnbua5N06zViNVJbL121X7Fv9IQKrj6ISrUQawlV1BO2ysQL90vm5ZwK/XTwMo+WPOK3zir7bS8blnAr9dPAwLhlHH06CGpVbRQEAmzHabDUoJ2yIOemB/X/06v3Z17oXmVTr0/bEyVtkDfUa4BGwi85nVheAvUXwkBnjnJ7kQKljWceTfWFGzTI8PwgS+Ucq0aAvWqKnICdZ6FGs9kgK+6BhV4K1X5wigfzMD6pmeJxDVGL1GLMdrMbkyTyfmxiqw0konROxmIUHnGlrMC9YfP8AwjHyhVTnZAR/ISZY8DjqdZNOk4dTxg8fGDyGZLjs1MXSGk1EkDjQh/Uuv1S7bmnmh9O/gsCXylnFhsO+hWq6LaIa2hUOo3AN1UjiMZNzjw2IfQo1dJtEtbQqDULXN2UDjEoO6V54Pm6e08hsi5TbDM7pwzRZFPIWK+V2AGBqOVs6cNh20aj3cbUQaRHTxDtM5yHnNQxbFaWnpKukQy21XAvcEjjEyfDZPrVrmnSqVNesqrNr2m55Za9znDPTxVRaiMh9znUylTw05YGjyFylnVhaBKvVBYfFQFz0G2oHpMqOe2dTO7UKDFUUkO4OtzsKg8SjZz9G2n4bDtUYJTUsx2Koue6BpDbomGvqpVzz6NP789mCz3wlQ2LtTP8AyLYdrC4HaZSEzJxpF96A5jUS/jIbH4CrQbRrU2RucbecHYeyBuVOoGAKkEEXBBuCOUHjn1MfzXzjfCOASTRJ8tOT/enIR65rtGoGUMpuGAII2EEXBgcu4AJJAAFySbADlJlcxufGEpmwZqhH6tbjsZiAewypZ+ZeatWairWpU2sQPjONpPKAdQ6LyDyTkitiWK0UvbaSbKOS5MDQKe6FhTtSsvOVQ+DEyeyTlmjiQTQqBtG1xYgi+y4IB4jM3r5j4xRcIjcyuL/zWk5uaYd6b4laiMrAUrqwIP8AqcsC+T4rVVQFmYKoFySQAOkmdWPxaUabVKhsqLcn7BznZMgzhy/Vxb3ckID5NMHUBxE8rc8DQsZnxg6ZsHaof+NbjvawPYZ5F3RMNfXSrjn0af2PKBkzJNbEG1Gkz22nUFHSx1SSr5mYxRfeQ3MrqT3X19kDRMl5z4XEELTqgMfisCrdAvqPZeTMwSohUkMCCDYgixB5COKX7MTOdmYYeu1yR+jcnXq/02PHzd3JAs2UM5sLQc06tXRcWuNCodouNaqRsMyzOTFJVxVWpTN0Z7g2IuNEDYdfFJ7PTImIq4uo9Og7KQlmA1GygGVPEUGpsUdSrKbFTtHHrgWXMHK9HDPVNd9AMigeSzXIJvwQeWXT89MD+v8A6dX7syvA5Oq1iRRps5UC4UXtfZfuns/NrF/s1TugTWf+W6GJFHeKmnol9LyXW19G3CA5DK9kLELTxFF3NlWqpJsTYA6zYa5147JlajbfqTJpXtpC17bbd4nRQos7BUBLMbADaSdgEDWfz0wP6/8Ap1fuzn89MD+v/p1fuzN/zaxf7NU7o/NrF/s1TugXr8q5K+TS+pP3Y/KuSvk0vqT92ZvEntTVbj08Kv6jrvDr5aR+VclfJpfUn7sflXJXyaX1J+7M3iNTVbj08HqOu8OvlpH5VyV8ml9Sfux+VclfJpfUn7szeI1NVuPTweo67w6+Wy4WrRagGQLvJU6gtl0dd/Jt0zx75gvkU/qvwnnyD8Gr6F/FpCyiW5XpqlTwo5JYRh8b4cVys+hlrVDCknv+HWCxb5gvkU/qvwjfMF8in9V+ErsSE17TfTl+35d2rqL5x/cFi3zBfIp/VfhG+YL5FP6r8JXYjXtN9OX7fk1dRfOP7gsW+YL5FP6r8JMUiLC2ywt0cUosvOF4CdRfASasevz1uaeE0sIfx/F2LkrdWkoYQ/r/AK7YiJPOJ8VuC3VPhMFWb1W4LdU+EwVYGu5ieYUf+z+48zbOTJvufE1KYHk6WknUbWvds7JpWYfmNH/s/uPIbdNybpU0rqNaHQbqtwT2Nq/fgdO5jlL3ygx/5E9Qceye+XTKeNWjSeq2xEJ6eQdpsO2Y3kPKBw9enV4lbXzqdTDuJlz3S8qDe6dFDw7VGt8kcDvNz+7AoOIrF2Z3N2ZixPOTczX80Mm+58LTUizMNN+s2ux6BYdkzXNLJvujFU0IuqnTfqrY2PSdEds2SBh2WPOK3zir7bS8blnAr9dPAyj5Y84rfOKvttLxuWcCv108DAld0LzGp16ftiZK2ya1uheY1OvT9sTJW2QN5wvAXqL4TGM4coGviatS9wXIXqLqW3YL9pmxaRFG42ilf+WYWuzsgXDc+yGtZ2rVBdKZAVTsL7bnoFu8TTpVdzYD3Hq46z39X2WlqgJ10qKrfRUDSbSNha51AsefUJ2RAyzdK88HzdPaeQ2QMne6MRTpcTN5RHEoF29Qt2yZ3SvPB83T2nnG5uP850UH8VH2wNPw2HWmoRFCqosANgEj858bvGGq1RwgllPIzEKp7yD2SVlY3Rj/AJJvSU/GBlM1fMPI60cOtQj9JVUMTxhTrVRzWse2ZQZumTQN6p22b0lujRFoHpkXnFkhcVQamQNKxKHjV+I9HEeYyUiBgU1Xc6xhqYTRJ10qjJ+7qZfat2TMsfbfaltm+v7Rl93Lfe6/Jvi+zr+yBR8t0yuIrA7RXqe0TeWXc+y7SoadOs2hpsGVzwb2sVY8Umc880jXbfqFt8t5SHUHtqBB2Brate3V25zicO9NitRGRhxMCD064G7I4YXBBB2EG4PQZzo8cxLJeWK+HN6NQqL612oelTq+2afmpnKuMUgjRqqLsvERs015vCBC7qGOISlRB4ZLt0LYKO8k9koeT8Ia1VKa7XdVvyXOs9gueyWjdOP+Zp/Nx7b/AISLzJA93UL/ACn/ALbQNYyfgko01p01sqiw+0nlJnpiIFG3SskKUXEKLMrBXtxqdSk84Nh280z6jWKMrqbMrBgecG4muZ8ge4a1+RO/TW3rmQQN3wdcVKaONjord4v9syHPHz2v6Qeys1LNvzSh6Cn7ImW54+e1/SD2VgT+5Z75X9Gni00WZ1uWe+V/Rp4tNFgUPdU2YfpqeCSpZsed4f06eMtu6psw/TU8ElSzY87w/p08YG0xEQMKiIl0ZyREQEREDUcg/Bq+hfxaQsmsg/Bq+hfxaQsyDSvfIY5tVsTdYcoZEREq6ZIiICXnC8BOovgJRpecLwE6i+Aln0a26TDujLSuldsREtiKfFbgt1T4TBVm9VuC3VPhMFWBr2YfmNH/ALP7jyWyjg1rUnptsdCvRfYR0HXInMPzGj/2f3Hk/AwbEUGpuyOLMrFSOcGxnOIxDOQXYkhFUX4lUWUd0tO6Pkze8QKqjyaq6+utge8aPrlXweGaq6004TsFHSTa8DRNzTJuhRasw11WsvUXV620u4S5zowWFWlTSmvBRAo6ALTvgYdljzit84q+20vG5ZwK/XTwMo+WPOK3zir7bS8blnAr9dPAwJXdC8xqden7YmStsmtboXmNTr0/bEyVtkDeMOL016g8JiGUMIaNV6TbUcr2A6j2ix7ZuGF4C9RfCU/P3Npqv+YordwLOo2sBsYcpGznFuSB4NzbK6oXw7m2m2kl+NrWZekgAjoM0SYGNXMQe0GWLA57YukNHTWoBs3xbnvUgntga1PlXBvYg2NjY7Dtse8TJsfnpi6otprTB272uifpEkjsIlw3NTfCMSbk4h7k7b2XWYFX3SvPB83T2njc288PoH9pI3SvPB83T2njc288PoH9pIGpyFzxwZq4OsoFyFDjluhD2HSAR2yaiBgU1zMjKq18Mgv5dJQjDj1alboIA7QZSc8c2mwzmpTW9BjcWHAJ+IeQX2HskFgMdUouHpOUblHGOQjYR0wN0nhy1lJcPReqxHkrqHKx4KjpMztc/wDFgWtRPOUa/qa3qkJlbLNbEkGs5NtijUo6APHbA8BPLNV3PMEaeEDEa6rl/wB3Uq+pb9spGaubj4twSCKKnyn5f9icp8O6a5TQKAFFgAAANgA1ACASoGF1IIPGDcTox2ApVl0atNXH+4bOcHaD0TI0yzXw1arvNUqN+qXXUVPlHap1fbJmnuh4gCzUqRPLZx6rwI/PPIK4Squ9klKikgHWVIOtb8Y1i06syaxXG0bfGYqecFT+HdPFlnK9XFPp1iLgWAAsqjkAll3Ocis1X3S4siAhL/GcjRJHKACe3oMD1bqWDP6GqBq8qmenhL/9ymZKxho1qdUfEcG3KPjDtF5suWMnJiKL0n2MNvGCNasOgzHcr5KqYaoadVbHiPxWHylMDasLiFqIrowZWAII4wZ2zFsj5wYjDaqVTySblGGkt+W3F2WkrWz+xbCwFJedUa/8zEeqBYd0vKarRWgD5VRgxHIim9z0sB3GZzh6DVGVFF2Zgo6SbDxnOJxD1GL1GLMx1sTcmX3MPNhkIxFdbG36NCNYuNbsOI22d/JAu2FohEVBsVFUdAFvsmQZ4+e1/SD2VmyTG88fPa/pB7KwJ/cs98r+jTxaaLM63LPfK/o08WmiwKHuqbMP01PBZT83agXFUCdm/wBP1sB9s0LdFyeauGDqLmk+keqRZu7UeyZaDA3yJlNHPvFqujem1hbTZDpdJswF+yeb88cb+v8A6dL7sCJiIl0ZyREQEREDUcg/Bq+hfxaQsmsg/Bq+hfxaQsyDSvfIY5tVsTdYcoZEREq6ZIiICXnC8BOovgJRpecLwE6i+Aln0a26TDujLSuldsREtiKcMtwRyiVT/D7CfKq/TX7stkQPJkrJ6YektKnfRW9tI3OtixuekmeuIgR+Wsj08VT3urewYMCpAIIuNRtyEyOyVmfh8PVWqmmWW9tJgQLi17WGvWZYYgIiIFXxGYuFd2ctVu7sxs62uxJNvJ55KZCyDSwgYUixDkE6RB2atVgOWSkQPFlfJiYmkaVTS0SQTomx1G44uaQB3PsJ8qr9Nfuy2RA+aaWAA4gB3T6iIEJlfNbDYglnTRc/HQ6LHp4j2iQT7nFO+rEOBzopPeLS8RAp2E3PcOpvUqVH5rhR6hf1y04HBU6KBKSBFHEPE8p6Z6IgQWWs1KGKqb5VNQNoBfJYAWBJG0HlMZFzUoYWpvlI1C2gV8pgRYkE7AOQSdiAiIgfLoCLEXBFiDsI5DK1lHMbC1DdQ1In5BGj9EggdlpZ4gUX/DhP2h/oL/7JHAZiYWmQX06pHE5AXuW1+28tMQPmlTCgKoAAFgALADkAGyfURAreUsycLVJYK1NiSSUbUSdps1x3WkUdzhOLEPbqL/7LzECrZPzEwtM3fSqkcTkBfora/beWemgUAAAACwA1ADkAn1EBPNj8BTrLoVUV15CPWDxHonpiBTsXue4djenUqJzamHr1+uedNzmnfysQ5HMqg95vLzECDyTmphsOQy09JxsdzpEc4Gwdgk5EQErmUcy8PWqvVc1NJzc2YAbANXk80scQIfIWblHCFjSLkuADpMDsuRawHLJiIgcESq5TzDw9Vi1MtSJ4lsV+idnYZa4gUijudUgfLr1COQKq+vXPd+YWE/5Pp/hLTEDCoiJdGckREBERA1HIPwavoX8WkLETIdK98hjnFq1ibrDlDIiIlWTBERAS84XgJ1F8BESz6NbdJh3RlpXSu2IiWxFEREBERAREQEREBERAREQEREBERAREQEREBERAREQEREBERAREQEREBERAREQEREBERAREQEREBERA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7" descr="data:image/jpeg;base64,/9j/4AAQSkZJRgABAQAAAQABAAD/2wCEAAkGBxMSEhUUEREVFhUVEBUXGBUWFBQXFxkWGRgYFhUSFRgYHiggGB0mHRUVIjEtJSkrLi4uFx8zODMsNygtLisBCgoKDAwMGw8QGjclHyUzNzc3Nzc0NzcyMDc3MC03OC0sOC0rNzE4LjQvMTQxNDI0LTcrOCsrLys4KzcuKysrK//AABEIAGcB6QMBIgACEQEDEQH/xAAbAAEAAwADAQAAAAAAAAAAAAAABQYHAQMEAv/EAEsQAAIBAgEFCwULCgcBAAAAAAECAAMRBAUGEiExBxMyQVFhcXKBkbEiNHOhshQzNUJSdJKTwdLhFRYjU1SChKKjsxckQ2Jjg9HC/8QAGgEBAAMBAQEAAAAAAAAAAAAAAAUGBwQDAv/EADARAQAAAgYJAgYDAAAAAAAAAAABAgMEBTGBsQYVMjRhcaHB0RZyIVFTkeHwERJB/9oADAMBAAIRAxEAPwDriIlXaIREQE4nM4gabkr4K/h6ni0pEu+Svgr+HqeLSkT5te+j9rO69vE3OOZERIdyEREAZrGA96p+jXwEyczWMB71T9GvgJP2FtT4d3rRXxeiIiWN7EREBERAREQEREBERAREQEREBERAREQEREBERAREQEREBERAREQEREBERAREQEREBERAROCZ8rUB2EHoIgfcREBERAwqIiVdohERATicziBpuSvgr+HqeLSkS75K+Cv4ep4tKRPm176P2s7r28Tc45kREh3IREQBmsYD3qn6NfATJzNYwHvVP0a+Ak/YW1Ph3etFfF6IiJY3s+XawJ5ATKKN0hf2Y/WD7svNbgt1T4TBRA0Jd0dePDMBxnfAdX0ZeabhgCDcEXB5QdhmCTVtz7KW+4UIT5VE6B6u1D3av3YFniIgJAZz5zrgygKF2e5sGC2AtrOo7SfUZPzGc6sp+6MTUcHyQdBOquoEdJuf3oFq/wASF/Zj9YPuyw5sZwjGK5FMpoMBrbSvcE8g5Jjs0Tcs4Ffrp4GBZs4MsLhaJqML6wFUfGY7Bfi2E9kpNDdErafl0aZS+xdINbmJNieyWnPXI74rD6NPho4cAm2lqIK34jY+qZtQzdxTvoDD1Ab2uyMqjnLHVaBseDxK1UWohurqGB5iLid08WRsDvFCnSvfQQAnlPGRzXvPbAREQEREBERAREQEREBERAREQEREBERAREQEREBERASCzrzhGDpiwDVHuEU7NW1m5hq6ZOzJM/cUXxtQHZTCoOiwY+tjAiso5WrVyTWqs1+K9lHMFGoTxo1jdTY8o1GWPMTI6YnEHfRdKaaRXiJJsoPNtPZNNq5KoMui1CmV5NBfVq1QPVS2DoE+pWs8s4Hwa097RSX0hdr2GjbiG3byyoZKzjxNfF0BUrHRNZbotlW19hA2jpvA1SIiBhUTiJV2iOYnEQOZxEQNNyV8Ffw9TxaUiXfJXwV/D1PFpSJ82vfR+1nde3ibnHMiIkO5CIiAM1jAe9U/Rr4CZMZrOA96p+jXwEn7C2p8O71or4vRERLG9nxW4LdU+EwUTeq3BbqnwmCrA92NwBSlQq/FrI/0kdlI7tE9pkvmBlLecUFJ8msNA9bah79X70maeTN/yMlhdqe+VF/dqPpDtUnttKGjkEFTYggg8hGsGBvcTw5DygMRQp1R8ZBfmYamHeDPdAgs88p7xhXINnf9GvS20joFz2CZLgsM1WolNNruFHabX6JZ90fKW+YgUgfJorr67WJ7hojvnbua5N06zViNVJbL121X7Fv9IQKrj6ISrUQawlV1BO2ysQL90vm5ZwK/XTwMo+WPOK3zir7bS8blnAr9dPAwLhlHH06CGpVbRQEAmzHabDUoJ2yIOemB/X/06v3Z17oXmVTr0/bEyVtkDfUa4BGwi85nVheAvUXwkBnjnJ7kQKljWceTfWFGzTI8PwgS+Ucq0aAvWqKnICdZ6FGs9kgK+6BhV4K1X5wigfzMD6pmeJxDVGL1GLMdrMbkyTyfmxiqw0konROxmIUHnGlrMC9YfP8AwjHyhVTnZAR/ISZY8DjqdZNOk4dTxg8fGDyGZLjs1MXSGk1EkDjQh/Uuv1S7bmnmh9O/gsCXylnFhsO+hWq6LaIa2hUOo3AN1UjiMZNzjw2IfQo1dJtEtbQqDULXN2UDjEoO6V54Pm6e08hsi5TbDM7pwzRZFPIWK+V2AGBqOVs6cNh20aj3cbUQaRHTxDtM5yHnNQxbFaWnpKukQy21XAvcEjjEyfDZPrVrmnSqVNesqrNr2m55Za9znDPTxVRaiMh9znUylTw05YGjyFylnVhaBKvVBYfFQFz0G2oHpMqOe2dTO7UKDFUUkO4OtzsKg8SjZz9G2n4bDtUYJTUsx2Koue6BpDbomGvqpVzz6NP789mCz3wlQ2LtTP8AyLYdrC4HaZSEzJxpF96A5jUS/jIbH4CrQbRrU2RucbecHYeyBuVOoGAKkEEXBBuCOUHjn1MfzXzjfCOASTRJ8tOT/enIR65rtGoGUMpuGAII2EEXBgcu4AJJAAFySbADlJlcxufGEpmwZqhH6tbjsZiAewypZ+ZeatWairWpU2sQPjONpPKAdQ6LyDyTkitiWK0UvbaSbKOS5MDQKe6FhTtSsvOVQ+DEyeyTlmjiQTQqBtG1xYgi+y4IB4jM3r5j4xRcIjcyuL/zWk5uaYd6b4laiMrAUrqwIP8AqcsC+T4rVVQFmYKoFySQAOkmdWPxaUabVKhsqLcn7BznZMgzhy/Vxb3ckID5NMHUBxE8rc8DQsZnxg6ZsHaof+NbjvawPYZ5F3RMNfXSrjn0af2PKBkzJNbEG1Gkz22nUFHSx1SSr5mYxRfeQ3MrqT3X19kDRMl5z4XEELTqgMfisCrdAvqPZeTMwSohUkMCCDYgixB5COKX7MTOdmYYeu1yR+jcnXq/02PHzd3JAs2UM5sLQc06tXRcWuNCodouNaqRsMyzOTFJVxVWpTN0Z7g2IuNEDYdfFJ7PTImIq4uo9Og7KQlmA1GygGVPEUGpsUdSrKbFTtHHrgWXMHK9HDPVNd9AMigeSzXIJvwQeWXT89MD+v8A6dX7syvA5Oq1iRRps5UC4UXtfZfuns/NrF/s1TugTWf+W6GJFHeKmnol9LyXW19G3CA5DK9kLELTxFF3NlWqpJsTYA6zYa5147JlajbfqTJpXtpC17bbd4nRQos7BUBLMbADaSdgEDWfz0wP6/8Ap1fuzn89MD+v/p1fuzN/zaxf7NU7o/NrF/s1TugXr8q5K+TS+pP3Y/KuSvk0vqT92ZvEntTVbj08Kv6jrvDr5aR+VclfJpfUn7sflXJXyaX1J+7M3iNTVbj08HqOu8OvlpH5VyV8ml9Sfux+VclfJpfUn7szeI1NVuPTweo67w6+Wy4WrRagGQLvJU6gtl0dd/Jt0zx75gvkU/qvwnnyD8Gr6F/FpCyiW5XpqlTwo5JYRh8b4cVys+hlrVDCknv+HWCxb5gvkU/qvwjfMF8in9V+ErsSE17TfTl+35d2rqL5x/cFi3zBfIp/VfhG+YL5FP6r8JXYjXtN9OX7fk1dRfOP7gsW+YL5FP6r8JMUiLC2ywt0cUosvOF4CdRfASasevz1uaeE0sIfx/F2LkrdWkoYQ/r/AK7YiJPOJ8VuC3VPhMFWb1W4LdU+EwVYGu5ieYUf+z+48zbOTJvufE1KYHk6WknUbWvds7JpWYfmNH/s/uPIbdNybpU0rqNaHQbqtwT2Nq/fgdO5jlL3ygx/5E9Qceye+XTKeNWjSeq2xEJ6eQdpsO2Y3kPKBw9enV4lbXzqdTDuJlz3S8qDe6dFDw7VGt8kcDvNz+7AoOIrF2Z3N2ZixPOTczX80Mm+58LTUizMNN+s2ux6BYdkzXNLJvujFU0IuqnTfqrY2PSdEds2SBh2WPOK3zir7bS8blnAr9dPAyj5Y84rfOKvttLxuWcCv108DAld0LzGp16ftiZK2ya1uheY1OvT9sTJW2QN5wvAXqL4TGM4coGviatS9wXIXqLqW3YL9pmxaRFG42ilf+WYWuzsgXDc+yGtZ2rVBdKZAVTsL7bnoFu8TTpVdzYD3Hq46z39X2WlqgJ10qKrfRUDSbSNha51AsefUJ2RAyzdK88HzdPaeQ2QMne6MRTpcTN5RHEoF29Qt2yZ3SvPB83T2nnG5uP850UH8VH2wNPw2HWmoRFCqosANgEj858bvGGq1RwgllPIzEKp7yD2SVlY3Rj/AJJvSU/GBlM1fMPI60cOtQj9JVUMTxhTrVRzWse2ZQZumTQN6p22b0lujRFoHpkXnFkhcVQamQNKxKHjV+I9HEeYyUiBgU1Xc6xhqYTRJ10qjJ+7qZfat2TMsfbfaltm+v7Rl93Lfe6/Jvi+zr+yBR8t0yuIrA7RXqe0TeWXc+y7SoadOs2hpsGVzwb2sVY8Umc880jXbfqFt8t5SHUHtqBB2Brate3V25zicO9NitRGRhxMCD064G7I4YXBBB2EG4PQZzo8cxLJeWK+HN6NQqL612oelTq+2afmpnKuMUgjRqqLsvERs015vCBC7qGOISlRB4ZLt0LYKO8k9koeT8Ia1VKa7XdVvyXOs9gueyWjdOP+Zp/Nx7b/AISLzJA93UL/ACn/ALbQNYyfgko01p01sqiw+0nlJnpiIFG3SskKUXEKLMrBXtxqdSk84Nh280z6jWKMrqbMrBgecG4muZ8ge4a1+RO/TW3rmQQN3wdcVKaONjord4v9syHPHz2v6Qeys1LNvzSh6Cn7ImW54+e1/SD2VgT+5Z75X9Gni00WZ1uWe+V/Rp4tNFgUPdU2YfpqeCSpZsed4f06eMtu6psw/TU8ElSzY87w/p08YG0xEQMKiIl0ZyREQEREDUcg/Bq+hfxaQsmsg/Bq+hfxaQsyDSvfIY5tVsTdYcoZEREq6ZIiICXnC8BOovgJRpecLwE6i+Aln0a26TDujLSuldsREtiKfFbgt1T4TBVm9VuC3VPhMFWBr2YfmNH/ALP7jyWyjg1rUnptsdCvRfYR0HXInMPzGj/2f3Hk/AwbEUGpuyOLMrFSOcGxnOIxDOQXYkhFUX4lUWUd0tO6Pkze8QKqjyaq6+utge8aPrlXweGaq6004TsFHSTa8DRNzTJuhRasw11WsvUXV620u4S5zowWFWlTSmvBRAo6ALTvgYdljzit84q+20vG5ZwK/XTwMo+WPOK3zir7bS8blnAr9dPAwJXdC8xqden7YmStsmtboXmNTr0/bEyVtkDeMOL016g8JiGUMIaNV6TbUcr2A6j2ix7ZuGF4C9RfCU/P3Npqv+YordwLOo2sBsYcpGznFuSB4NzbK6oXw7m2m2kl+NrWZekgAjoM0SYGNXMQe0GWLA57YukNHTWoBs3xbnvUgntga1PlXBvYg2NjY7Dtse8TJsfnpi6otprTB272uifpEkjsIlw3NTfCMSbk4h7k7b2XWYFX3SvPB83T2njc288PoH9pI3SvPB83T2njc288PoH9pIGpyFzxwZq4OsoFyFDjluhD2HSAR2yaiBgU1zMjKq18Mgv5dJQjDj1alboIA7QZSc8c2mwzmpTW9BjcWHAJ+IeQX2HskFgMdUouHpOUblHGOQjYR0wN0nhy1lJcPReqxHkrqHKx4KjpMztc/wDFgWtRPOUa/qa3qkJlbLNbEkGs5NtijUo6APHbA8BPLNV3PMEaeEDEa6rl/wB3Uq+pb9spGaubj4twSCKKnyn5f9icp8O6a5TQKAFFgAAANgA1ACASoGF1IIPGDcTox2ApVl0atNXH+4bOcHaD0TI0yzXw1arvNUqN+qXXUVPlHap1fbJmnuh4gCzUqRPLZx6rwI/PPIK4Squ9klKikgHWVIOtb8Y1i06syaxXG0bfGYqecFT+HdPFlnK9XFPp1iLgWAAsqjkAll3Ocis1X3S4siAhL/GcjRJHKACe3oMD1bqWDP6GqBq8qmenhL/9ymZKxho1qdUfEcG3KPjDtF5suWMnJiKL0n2MNvGCNasOgzHcr5KqYaoadVbHiPxWHylMDasLiFqIrowZWAII4wZ2zFsj5wYjDaqVTySblGGkt+W3F2WkrWz+xbCwFJedUa/8zEeqBYd0vKarRWgD5VRgxHIim9z0sB3GZzh6DVGVFF2Zgo6SbDxnOJxD1GL1GLMx1sTcmX3MPNhkIxFdbG36NCNYuNbsOI22d/JAu2FohEVBsVFUdAFvsmQZ4+e1/SD2VmyTG88fPa/pB7KwJ/cs98r+jTxaaLM63LPfK/o08WmiwKHuqbMP01PBZT83agXFUCdm/wBP1sB9s0LdFyeauGDqLmk+keqRZu7UeyZaDA3yJlNHPvFqujem1hbTZDpdJswF+yeb88cb+v8A6dL7sCJiIl0ZyREQEREDUcg/Bq+hfxaQsmsg/Bq+hfxaQsyDSvfIY5tVsTdYcoZEREq6ZIiICXnC8BOovgJRpecLwE6i+Aln0a26TDujLSuldsREtiKcMtwRyiVT/D7CfKq/TX7stkQPJkrJ6YektKnfRW9tI3OtixuekmeuIgR+Wsj08VT3urewYMCpAIIuNRtyEyOyVmfh8PVWqmmWW9tJgQLi17WGvWZYYgIiIFXxGYuFd2ctVu7sxs62uxJNvJ55KZCyDSwgYUixDkE6RB2atVgOWSkQPFlfJiYmkaVTS0SQTomx1G44uaQB3PsJ8qr9Nfuy2RA+aaWAA4gB3T6iIEJlfNbDYglnTRc/HQ6LHp4j2iQT7nFO+rEOBzopPeLS8RAp2E3PcOpvUqVH5rhR6hf1y04HBU6KBKSBFHEPE8p6Z6IgQWWs1KGKqb5VNQNoBfJYAWBJG0HlMZFzUoYWpvlI1C2gV8pgRYkE7AOQSdiAiIgfLoCLEXBFiDsI5DK1lHMbC1DdQ1In5BGj9EggdlpZ4gUX/DhP2h/oL/7JHAZiYWmQX06pHE5AXuW1+28tMQPmlTCgKoAAFgALADkAGyfURAreUsycLVJYK1NiSSUbUSdps1x3WkUdzhOLEPbqL/7LzECrZPzEwtM3fSqkcTkBfora/beWemgUAAAACwA1ADkAn1EBPNj8BTrLoVUV15CPWDxHonpiBTsXue4djenUqJzamHr1+uedNzmnfysQ5HMqg95vLzECDyTmphsOQy09JxsdzpEc4Gwdgk5EQErmUcy8PWqvVc1NJzc2YAbANXk80scQIfIWblHCFjSLkuADpMDsuRawHLJiIgcESq5TzDw9Vi1MtSJ4lsV+idnYZa4gUijudUgfLr1COQKq+vXPd+YWE/5Pp/hLTEDCoiJdGckREBERA1HIPwavoX8WkLETIdK98hjnFq1ibrDlDIiIlWTBERAS84XgJ1F8BESz6NbdJh3RlpXSu2IiWxFEREBERAREQEREBERAREQEREBERAREQEREBERAREQEREBERAREQEREBERAREQEREBERAREQEREBERA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18" name="Picture 2" descr="https://encrypted-tbn3.gstatic.com/images?q=tbn:ANd9GcQNgZh0U9XgQbyxUKjrsrbsIUNuuia9jJlTNIp4-zjUk2drQ8O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5368807"/>
            <a:ext cx="2435225" cy="676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28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GS</a:t>
            </a:r>
            <a:r>
              <a:rPr lang="en-US" dirty="0" smtClean="0"/>
              <a:t> vs. </a:t>
            </a:r>
            <a:r>
              <a:rPr lang="en-US" dirty="0" smtClean="0">
                <a:solidFill>
                  <a:srgbClr val="0070C0"/>
                </a:solidFill>
              </a:rPr>
              <a:t>RAS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70297" y="1579204"/>
            <a:ext cx="5257800" cy="53340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T1</a:t>
            </a:r>
            <a:endParaRPr lang="en-US" sz="2400" b="1" dirty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70297" y="2391498"/>
            <a:ext cx="838200" cy="506104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T2</a:t>
            </a:r>
            <a:endParaRPr lang="en-US" sz="2400" b="1" dirty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911993" y="2415950"/>
            <a:ext cx="808060" cy="506104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T3</a:t>
            </a:r>
            <a:endParaRPr lang="en-US" sz="24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970297" y="3089403"/>
            <a:ext cx="6019800" cy="550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924800" y="2834549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Microsoft Sans Serif" pitchFamily="34" charset="0"/>
                <a:cs typeface="Microsoft Sans Serif" pitchFamily="34" charset="0"/>
              </a:rPr>
              <a:t>time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140" y="1553516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Microsoft Sans Serif" pitchFamily="34" charset="0"/>
                <a:cs typeface="Microsoft Sans Serif" pitchFamily="34" charset="0"/>
              </a:rPr>
              <a:t>Slot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9376" y="2341204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Microsoft Sans Serif" pitchFamily="34" charset="0"/>
                <a:cs typeface="Microsoft Sans Serif" pitchFamily="34" charset="0"/>
              </a:rPr>
              <a:t>Slot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56097" y="3100471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icrosoft Sans Serif" pitchFamily="34" charset="0"/>
                <a:cs typeface="Microsoft Sans Serif" pitchFamily="34" charset="0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17897" y="309491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icrosoft Sans Serif" pitchFamily="34" charset="0"/>
                <a:cs typeface="Microsoft Sans Serif" pitchFamily="34" charset="0"/>
              </a:rPr>
              <a:t>0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970297" y="1426804"/>
            <a:ext cx="0" cy="1676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08697" y="3094909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Microsoft Sans Serif" pitchFamily="34" charset="0"/>
                <a:cs typeface="Microsoft Sans Serif" pitchFamily="34" charset="0"/>
              </a:rPr>
              <a:t>3</a:t>
            </a:r>
            <a:endParaRPr lang="en-US" sz="2000" b="1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12845" y="2977353"/>
            <a:ext cx="0" cy="2130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51713" y="2977765"/>
            <a:ext cx="0" cy="2130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780333" y="2418794"/>
            <a:ext cx="808060" cy="506104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T4</a:t>
            </a:r>
            <a:endParaRPr lang="en-US" sz="24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663171" y="2418794"/>
            <a:ext cx="808060" cy="506104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T5</a:t>
            </a:r>
            <a:endParaRPr lang="en-US" sz="24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551697" y="2426754"/>
            <a:ext cx="808060" cy="506104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T6</a:t>
            </a:r>
            <a:endParaRPr lang="en-US" sz="24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75697" y="3119735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Microsoft Sans Serif" pitchFamily="34" charset="0"/>
                <a:cs typeface="Microsoft Sans Serif" pitchFamily="34" charset="0"/>
              </a:rPr>
              <a:t>6</a:t>
            </a:r>
            <a:endParaRPr lang="en-US" sz="2000" b="1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7279845" y="3002179"/>
            <a:ext cx="0" cy="2130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6420037" y="2440402"/>
            <a:ext cx="808060" cy="506104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T7</a:t>
            </a:r>
            <a:endParaRPr lang="en-US" sz="24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857401" y="1426804"/>
            <a:ext cx="0" cy="16764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44219" y="1550033"/>
            <a:ext cx="2676570" cy="14521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7" name="TextBox 26"/>
          <p:cNvSpPr txBox="1"/>
          <p:nvPr/>
        </p:nvSpPr>
        <p:spPr>
          <a:xfrm>
            <a:off x="7228097" y="1952840"/>
            <a:ext cx="1915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Deadline = 6</a:t>
            </a:r>
            <a:endParaRPr lang="en-US" sz="2400" b="1" u="sng" dirty="0"/>
          </a:p>
        </p:txBody>
      </p:sp>
      <p:sp>
        <p:nvSpPr>
          <p:cNvPr id="28" name="Rounded Rectangle 27"/>
          <p:cNvSpPr/>
          <p:nvPr/>
        </p:nvSpPr>
        <p:spPr>
          <a:xfrm>
            <a:off x="6705600" y="1439739"/>
            <a:ext cx="2133600" cy="5551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Accuracy = 7/9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61763" y="5939135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Microsoft Sans Serif" pitchFamily="34" charset="0"/>
                <a:cs typeface="Microsoft Sans Serif" pitchFamily="34" charset="0"/>
              </a:rPr>
              <a:t>time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941963" y="4575218"/>
            <a:ext cx="2642548" cy="53340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T1</a:t>
            </a:r>
            <a:endParaRPr lang="en-US" sz="2400" b="1" dirty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941963" y="5310533"/>
            <a:ext cx="838200" cy="53340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T2</a:t>
            </a:r>
            <a:endParaRPr lang="en-US" sz="2400" b="1" dirty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932563" y="5334985"/>
            <a:ext cx="1651948" cy="533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T1</a:t>
            </a:r>
            <a:endParaRPr lang="en-US" sz="24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4575218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Microsoft Sans Serif" pitchFamily="34" charset="0"/>
                <a:cs typeface="Microsoft Sans Serif" pitchFamily="34" charset="0"/>
              </a:rPr>
              <a:t>Slot 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6867" y="5261018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Microsoft Sans Serif" pitchFamily="34" charset="0"/>
                <a:cs typeface="Microsoft Sans Serif" pitchFamily="34" charset="0"/>
              </a:rPr>
              <a:t>Slot 2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941963" y="4422818"/>
            <a:ext cx="0" cy="175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842715" y="6063835"/>
            <a:ext cx="0" cy="2130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5512559" y="4575218"/>
            <a:ext cx="808060" cy="53340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T6</a:t>
            </a:r>
            <a:endParaRPr lang="en-US" sz="24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644219" y="5337829"/>
            <a:ext cx="808060" cy="53340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T3</a:t>
            </a:r>
            <a:endParaRPr lang="en-US" sz="24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649907" y="4575218"/>
            <a:ext cx="808060" cy="53340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T4</a:t>
            </a:r>
            <a:endParaRPr lang="en-US" sz="24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506021" y="5345789"/>
            <a:ext cx="808060" cy="53340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T5</a:t>
            </a:r>
            <a:endParaRPr lang="en-US" sz="28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4584511" y="6063423"/>
            <a:ext cx="0" cy="2130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1941963" y="6175473"/>
            <a:ext cx="6019800" cy="550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251511" y="6088249"/>
            <a:ext cx="0" cy="2130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6391703" y="4575218"/>
            <a:ext cx="808060" cy="53340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T7</a:t>
            </a:r>
            <a:endParaRPr lang="en-US" sz="24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6385165" y="5345789"/>
            <a:ext cx="808060" cy="53340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T8</a:t>
            </a:r>
            <a:endParaRPr lang="en-US" sz="24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30571" y="4422818"/>
            <a:ext cx="2607292" cy="16406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0" name="TextBox 49"/>
          <p:cNvSpPr txBox="1"/>
          <p:nvPr/>
        </p:nvSpPr>
        <p:spPr>
          <a:xfrm>
            <a:off x="7228097" y="5109548"/>
            <a:ext cx="1915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Deadline = 6</a:t>
            </a:r>
            <a:endParaRPr lang="en-US" sz="2400" b="1" u="sng" dirty="0"/>
          </a:p>
        </p:txBody>
      </p:sp>
      <p:sp>
        <p:nvSpPr>
          <p:cNvPr id="51" name="Rounded Rectangle 50"/>
          <p:cNvSpPr/>
          <p:nvPr/>
        </p:nvSpPr>
        <p:spPr>
          <a:xfrm>
            <a:off x="6705600" y="4114800"/>
            <a:ext cx="2133600" cy="53018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Accuracy = 8/9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89697" y="2129135"/>
            <a:ext cx="1915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Deadline = 3</a:t>
            </a:r>
            <a:endParaRPr lang="en-US" sz="2400" b="1" u="sng" dirty="0"/>
          </a:p>
        </p:txBody>
      </p:sp>
      <p:sp>
        <p:nvSpPr>
          <p:cNvPr id="53" name="TextBox 52"/>
          <p:cNvSpPr txBox="1"/>
          <p:nvPr/>
        </p:nvSpPr>
        <p:spPr>
          <a:xfrm>
            <a:off x="4789697" y="5253335"/>
            <a:ext cx="1915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Deadline = 3</a:t>
            </a:r>
            <a:endParaRPr lang="en-US" sz="2400" b="1" u="sng" dirty="0"/>
          </a:p>
        </p:txBody>
      </p:sp>
      <p:sp>
        <p:nvSpPr>
          <p:cNvPr id="54" name="Rounded Rectangle 53"/>
          <p:cNvSpPr/>
          <p:nvPr/>
        </p:nvSpPr>
        <p:spPr>
          <a:xfrm>
            <a:off x="4191000" y="1441966"/>
            <a:ext cx="2168757" cy="5392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Accuracy = 3/9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786986" y="1578592"/>
            <a:ext cx="1874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T1</a:t>
            </a:r>
            <a:endParaRPr lang="en-US" sz="36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4267200" y="4194218"/>
            <a:ext cx="2092557" cy="53018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Accuracy = 2/9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200" y="19050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GS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667" y="4941056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RAS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53352" y="622467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Microsoft Sans Serif" pitchFamily="34" charset="0"/>
                <a:cs typeface="Microsoft Sans Serif" pitchFamily="34" charset="0"/>
              </a:rPr>
              <a:t>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815152" y="621911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Microsoft Sans Serif" pitchFamily="34" charset="0"/>
                <a:cs typeface="Microsoft Sans Serif" pitchFamily="34" charset="0"/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405952" y="621910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Microsoft Sans Serif" pitchFamily="34" charset="0"/>
                <a:cs typeface="Microsoft Sans Serif" pitchFamily="34" charset="0"/>
              </a:rPr>
              <a:t>3</a:t>
            </a:r>
            <a:endParaRPr lang="en-US" sz="2400" b="1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072952" y="6243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Microsoft Sans Serif" pitchFamily="34" charset="0"/>
                <a:cs typeface="Microsoft Sans Serif" pitchFamily="34" charset="0"/>
              </a:rPr>
              <a:t>6</a:t>
            </a:r>
            <a:endParaRPr lang="en-US" sz="2400" b="1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2842715" y="4422818"/>
            <a:ext cx="0" cy="17526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0611" y="1219200"/>
            <a:ext cx="9067799" cy="5461572"/>
          </a:xfrm>
          <a:prstGeom prst="rect">
            <a:avLst/>
          </a:prstGeom>
          <a:solidFill>
            <a:schemeClr val="bg1">
              <a:lumMod val="95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190766" y="3178030"/>
            <a:ext cx="6995281" cy="77195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Neither </a:t>
            </a:r>
            <a:r>
              <a:rPr lang="en-US" sz="3200" b="1" dirty="0" smtClean="0">
                <a:solidFill>
                  <a:srgbClr val="0070C0"/>
                </a:solidFill>
              </a:rPr>
              <a:t>GS</a:t>
            </a:r>
            <a:r>
              <a:rPr lang="en-US" sz="3200" dirty="0" smtClean="0">
                <a:solidFill>
                  <a:prstClr val="black"/>
                </a:solidFill>
              </a:rPr>
              <a:t> nor </a:t>
            </a:r>
            <a:r>
              <a:rPr lang="en-US" sz="3200" b="1" dirty="0" smtClean="0">
                <a:solidFill>
                  <a:srgbClr val="0070C0"/>
                </a:solidFill>
              </a:rPr>
              <a:t>RAS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smtClean="0">
                <a:solidFill>
                  <a:prstClr val="black"/>
                </a:solidFill>
              </a:rPr>
              <a:t>is uniformly better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6786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 animBg="1"/>
      <p:bldP spid="47" grpId="0" animBg="1"/>
      <p:bldP spid="50" grpId="0"/>
      <p:bldP spid="51" grpId="0" animBg="1"/>
      <p:bldP spid="52" grpId="0"/>
      <p:bldP spid="53" grpId="0"/>
      <p:bldP spid="54" grpId="0" animBg="1"/>
      <p:bldP spid="55" grpId="0"/>
      <p:bldP spid="56" grpId="0" animBg="1"/>
      <p:bldP spid="48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8991600" cy="2362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u="sng" dirty="0" smtClean="0">
                <a:solidFill>
                  <a:srgbClr val="00B050"/>
                </a:solidFill>
              </a:rPr>
              <a:t>Intuition:</a:t>
            </a:r>
            <a:r>
              <a:rPr lang="en-US" sz="3600" b="1" dirty="0" smtClean="0"/>
              <a:t> </a:t>
            </a:r>
          </a:p>
          <a:p>
            <a:pPr marL="0" indent="0" algn="ctr">
              <a:buNone/>
            </a:pPr>
            <a:r>
              <a:rPr lang="en-US" sz="3600" dirty="0" smtClean="0"/>
              <a:t>Use </a:t>
            </a:r>
            <a:r>
              <a:rPr lang="en-US" sz="3600" b="1" dirty="0" smtClean="0">
                <a:solidFill>
                  <a:srgbClr val="0070C0"/>
                </a:solidFill>
              </a:rPr>
              <a:t>RAS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/>
              <a:t>early in the job (be “conservative”), switch to </a:t>
            </a:r>
            <a:r>
              <a:rPr lang="en-US" sz="3600" b="1" dirty="0" smtClean="0">
                <a:solidFill>
                  <a:srgbClr val="0070C0"/>
                </a:solidFill>
              </a:rPr>
              <a:t>GS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/>
              <a:t>towards the end (be “aggressive”)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25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Scheduling Model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Multi-waved </a:t>
            </a:r>
            <a:r>
              <a:rPr lang="en-US" dirty="0" smtClean="0"/>
              <a:t>scheduling of tasks</a:t>
            </a:r>
          </a:p>
          <a:p>
            <a:pPr lvl="1"/>
            <a:r>
              <a:rPr lang="en-US" dirty="0" smtClean="0"/>
              <a:t>Constant wave-width</a:t>
            </a:r>
          </a:p>
          <a:p>
            <a:pPr lvl="1"/>
            <a:r>
              <a:rPr lang="en-US" dirty="0" smtClean="0"/>
              <a:t>Agnostic to fairness policies</a:t>
            </a:r>
          </a:p>
          <a:p>
            <a:pPr lvl="1"/>
            <a:r>
              <a:rPr lang="en-US" dirty="0" smtClean="0"/>
              <a:t>Heavy-tailed </a:t>
            </a:r>
            <a:r>
              <a:rPr lang="en-US" dirty="0"/>
              <a:t>(Pareto) </a:t>
            </a:r>
            <a:r>
              <a:rPr lang="en-US" dirty="0" smtClean="0"/>
              <a:t>distribution</a:t>
            </a:r>
            <a:r>
              <a:rPr lang="en-US" dirty="0" smtClean="0"/>
              <a:t> of </a:t>
            </a:r>
            <a:r>
              <a:rPr lang="en-US" dirty="0" smtClean="0"/>
              <a:t>task durations</a:t>
            </a:r>
          </a:p>
          <a:p>
            <a:r>
              <a:rPr lang="en-US" u="sng" dirty="0" smtClean="0"/>
              <a:t>Speculation:</a:t>
            </a:r>
            <a:r>
              <a:rPr lang="en-US" dirty="0" smtClean="0"/>
              <a:t> GS, RAS, Switching, Optimal</a:t>
            </a:r>
            <a:endParaRPr lang="en-US" dirty="0"/>
          </a:p>
          <a:p>
            <a:pPr marL="0" lvl="0" indent="0" algn="ctr">
              <a:buNone/>
            </a:pPr>
            <a:endParaRPr lang="en-US" b="1" u="sng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US" b="1" u="sng" dirty="0" smtClean="0">
                <a:solidFill>
                  <a:prstClr val="black"/>
                </a:solidFill>
              </a:rPr>
              <a:t>Theorem</a:t>
            </a:r>
            <a:r>
              <a:rPr lang="en-US" b="1" u="sng" dirty="0">
                <a:solidFill>
                  <a:prstClr val="black"/>
                </a:solidFill>
              </a:rPr>
              <a:t>:</a:t>
            </a:r>
          </a:p>
          <a:p>
            <a:pPr marL="0" lvl="0" indent="0" algn="ctr">
              <a:buNone/>
            </a:pPr>
            <a:r>
              <a:rPr lang="en-US" b="1" dirty="0">
                <a:solidFill>
                  <a:prstClr val="black"/>
                </a:solidFill>
              </a:rPr>
              <a:t>Using </a:t>
            </a:r>
            <a:r>
              <a:rPr lang="en-US" b="1" dirty="0">
                <a:solidFill>
                  <a:srgbClr val="0070C0"/>
                </a:solidFill>
              </a:rPr>
              <a:t>RAS</a:t>
            </a:r>
            <a:r>
              <a:rPr lang="en-US" b="1" dirty="0">
                <a:solidFill>
                  <a:prstClr val="black"/>
                </a:solidFill>
              </a:rPr>
              <a:t> when </a:t>
            </a:r>
            <a:r>
              <a:rPr lang="en-US" b="1" dirty="0">
                <a:solidFill>
                  <a:srgbClr val="0070C0"/>
                </a:solidFill>
              </a:rPr>
              <a:t>&gt;2 waves </a:t>
            </a:r>
            <a:r>
              <a:rPr lang="en-US" b="1" dirty="0">
                <a:solidFill>
                  <a:prstClr val="black"/>
                </a:solidFill>
              </a:rPr>
              <a:t>of tasks remain,         </a:t>
            </a:r>
            <a:r>
              <a:rPr lang="en-US" b="1" dirty="0" smtClean="0">
                <a:solidFill>
                  <a:prstClr val="black"/>
                </a:solidFill>
              </a:rPr>
              <a:t>    and </a:t>
            </a:r>
            <a:r>
              <a:rPr lang="en-US" b="1" dirty="0">
                <a:solidFill>
                  <a:srgbClr val="0070C0"/>
                </a:solidFill>
              </a:rPr>
              <a:t>GS</a:t>
            </a:r>
            <a:r>
              <a:rPr lang="en-US" b="1" dirty="0">
                <a:solidFill>
                  <a:prstClr val="black"/>
                </a:solidFill>
              </a:rPr>
              <a:t> when </a:t>
            </a:r>
            <a:r>
              <a:rPr lang="en-US" b="1" dirty="0">
                <a:solidFill>
                  <a:srgbClr val="0070C0"/>
                </a:solidFill>
              </a:rPr>
              <a:t>≤2 waves </a:t>
            </a:r>
            <a:r>
              <a:rPr lang="en-US" b="1" dirty="0">
                <a:solidFill>
                  <a:prstClr val="black"/>
                </a:solidFill>
              </a:rPr>
              <a:t>of tasks remain</a:t>
            </a:r>
          </a:p>
          <a:p>
            <a:pPr marL="0" lvl="0" indent="0" algn="ctr">
              <a:buNone/>
            </a:pPr>
            <a:r>
              <a:rPr lang="en-US" b="1" dirty="0">
                <a:solidFill>
                  <a:prstClr val="black"/>
                </a:solidFill>
              </a:rPr>
              <a:t>is </a:t>
            </a:r>
            <a:r>
              <a:rPr lang="en-US" b="1" dirty="0" smtClean="0">
                <a:solidFill>
                  <a:srgbClr val="00B050"/>
                </a:solidFill>
              </a:rPr>
              <a:t>“near-optimal”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46496" y="4343400"/>
            <a:ext cx="6934200" cy="2057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2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to estimate </a:t>
            </a:r>
            <a:r>
              <a:rPr lang="en-US" dirty="0">
                <a:solidFill>
                  <a:srgbClr val="FF0000"/>
                </a:solidFill>
              </a:rPr>
              <a:t>two remaining </a:t>
            </a:r>
            <a:r>
              <a:rPr lang="en-US" dirty="0" smtClean="0">
                <a:solidFill>
                  <a:srgbClr val="FF0000"/>
                </a:solidFill>
              </a:rPr>
              <a:t>waves?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Wave boundaries are not strict</a:t>
            </a:r>
          </a:p>
          <a:p>
            <a:pPr lvl="1"/>
            <a:r>
              <a:rPr lang="en-US" dirty="0" smtClean="0"/>
              <a:t>Non-uniform task durations</a:t>
            </a:r>
          </a:p>
          <a:p>
            <a:r>
              <a:rPr lang="en-US" dirty="0" smtClean="0"/>
              <a:t>Wave-width </a:t>
            </a:r>
            <a:r>
              <a:rPr lang="en-US" dirty="0" smtClean="0"/>
              <a:t>is not constant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Start </a:t>
            </a:r>
            <a:r>
              <a:rPr lang="en-US" dirty="0"/>
              <a:t>with </a:t>
            </a:r>
            <a:r>
              <a:rPr lang="en-US" b="1" dirty="0">
                <a:solidFill>
                  <a:srgbClr val="0070C0"/>
                </a:solidFill>
              </a:rPr>
              <a:t>RAS</a:t>
            </a:r>
            <a:r>
              <a:rPr lang="en-US" dirty="0"/>
              <a:t> and </a:t>
            </a:r>
            <a:r>
              <a:rPr lang="en-US" dirty="0" smtClean="0"/>
              <a:t>switch </a:t>
            </a:r>
            <a:r>
              <a:rPr lang="en-US" dirty="0"/>
              <a:t>to </a:t>
            </a:r>
            <a:r>
              <a:rPr lang="en-US" b="1" dirty="0">
                <a:solidFill>
                  <a:srgbClr val="0070C0"/>
                </a:solidFill>
              </a:rPr>
              <a:t>GS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close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 the deadline/error-bound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600" y="3810000"/>
            <a:ext cx="7408460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2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095462" y="1766206"/>
            <a:ext cx="1619535" cy="1143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GS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72568" y="1765012"/>
            <a:ext cx="2895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RAS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72567" y="1765012"/>
            <a:ext cx="3765645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RAS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38212" y="1765012"/>
            <a:ext cx="809768" cy="1143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GS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05549" y="1752558"/>
            <a:ext cx="4536744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RAS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Learning</a:t>
            </a:r>
            <a:r>
              <a:rPr lang="en-US" dirty="0" smtClean="0"/>
              <a:t> the switching point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534400" cy="20875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GS</a:t>
            </a:r>
            <a:r>
              <a:rPr lang="en-US" dirty="0" smtClean="0"/>
              <a:t>-only </a:t>
            </a:r>
            <a:r>
              <a:rPr lang="en-US" dirty="0"/>
              <a:t>and </a:t>
            </a:r>
            <a:r>
              <a:rPr lang="en-US" b="1" dirty="0">
                <a:solidFill>
                  <a:srgbClr val="0070C0"/>
                </a:solidFill>
              </a:rPr>
              <a:t>RAS</a:t>
            </a:r>
            <a:r>
              <a:rPr lang="en-US" dirty="0"/>
              <a:t>-only job samples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“Exploration vs. Exploitation”</a:t>
            </a:r>
            <a:endParaRPr lang="en-US" dirty="0"/>
          </a:p>
          <a:p>
            <a:pPr lvl="1">
              <a:spcBef>
                <a:spcPts val="200"/>
              </a:spcBef>
            </a:pPr>
            <a:r>
              <a:rPr lang="en-US" dirty="0"/>
              <a:t>Multi-armed bandit </a:t>
            </a:r>
            <a:r>
              <a:rPr lang="en-US" dirty="0" smtClean="0"/>
              <a:t>solution, ɛ = 0.1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172568" y="2971800"/>
            <a:ext cx="5105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81816" y="2874590"/>
            <a:ext cx="0" cy="2130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70560" y="302639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Microsoft Sans Serif" pitchFamily="34" charset="0"/>
                <a:cs typeface="Microsoft Sans Serif" pitchFamily="34" charset="0"/>
              </a:rPr>
              <a:t>6</a:t>
            </a:r>
            <a:endParaRPr lang="en-US" sz="2400" b="1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744568" y="2895600"/>
            <a:ext cx="0" cy="2130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88472" y="306774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Microsoft Sans Serif" pitchFamily="34" charset="0"/>
                <a:cs typeface="Microsoft Sans Serif" pitchFamily="34" charset="0"/>
              </a:rPr>
              <a:t>4</a:t>
            </a:r>
            <a:endParaRPr lang="en-US" sz="2400" b="1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98513" y="1501156"/>
            <a:ext cx="27318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</a:rPr>
              <a:t>RAS[4s]+GS[2s]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12162" y="2082225"/>
            <a:ext cx="2731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RAS[5s]+GS[1s]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76554" y="2768025"/>
            <a:ext cx="1455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RAS[6s]</a:t>
            </a:r>
            <a:endParaRPr lang="en-US" dirty="0"/>
          </a:p>
        </p:txBody>
      </p:sp>
      <p:sp>
        <p:nvSpPr>
          <p:cNvPr id="26" name="Left Brace 25"/>
          <p:cNvSpPr/>
          <p:nvPr/>
        </p:nvSpPr>
        <p:spPr>
          <a:xfrm>
            <a:off x="6248400" y="1320225"/>
            <a:ext cx="381000" cy="2032575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10800000">
            <a:off x="5742293" y="1660996"/>
            <a:ext cx="457200" cy="292388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46699" y="1438603"/>
            <a:ext cx="2883652" cy="73717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4208057" y="1510973"/>
            <a:ext cx="1524000" cy="51809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Switch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3348335"/>
            <a:ext cx="1335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Deadline</a:t>
            </a:r>
            <a:endParaRPr lang="en-US" sz="2400" b="1" u="sng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4931392" y="2850378"/>
            <a:ext cx="0" cy="2130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738048" y="3043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Microsoft Sans Serif" pitchFamily="34" charset="0"/>
                <a:cs typeface="Microsoft Sans Serif" pitchFamily="34" charset="0"/>
              </a:rPr>
              <a:t>5</a:t>
            </a:r>
            <a:endParaRPr lang="en-US" sz="2400" b="1" dirty="0" smtClean="0"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17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8" grpId="0" animBg="1"/>
      <p:bldP spid="18" grpId="1" animBg="1"/>
      <p:bldP spid="27" grpId="0" animBg="1"/>
      <p:bldP spid="27" grpId="1" animBg="1"/>
      <p:bldP spid="23" grpId="0" animBg="1"/>
      <p:bldP spid="23" grpId="1" animBg="1"/>
      <p:bldP spid="22" grpId="0" animBg="1"/>
      <p:bldP spid="22" grpId="1" animBg="1"/>
      <p:bldP spid="14" grpId="0"/>
      <p:bldP spid="16" grpId="0"/>
      <p:bldP spid="21" grpId="0"/>
      <p:bldP spid="24" grpId="0"/>
      <p:bldP spid="25" grpId="0"/>
      <p:bldP spid="26" grpId="0" animBg="1"/>
      <p:bldP spid="28" grpId="0" animBg="1"/>
      <p:bldP spid="29" grpId="0" animBg="1"/>
      <p:bldP spid="30" grpId="0" animBg="1"/>
      <p:bldP spid="31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GRASS </a:t>
            </a:r>
            <a:r>
              <a:rPr lang="en-US" dirty="0" smtClean="0"/>
              <a:t>(</a:t>
            </a:r>
            <a:r>
              <a:rPr lang="en-US" dirty="0"/>
              <a:t>= </a:t>
            </a:r>
            <a:r>
              <a:rPr lang="en-US" dirty="0">
                <a:solidFill>
                  <a:srgbClr val="0070C0"/>
                </a:solidFill>
              </a:rPr>
              <a:t>GS </a:t>
            </a:r>
            <a:r>
              <a:rPr lang="en-US" dirty="0"/>
              <a:t>+ </a:t>
            </a:r>
            <a:r>
              <a:rPr lang="en-US" dirty="0" smtClean="0">
                <a:solidFill>
                  <a:srgbClr val="0070C0"/>
                </a:solidFill>
              </a:rPr>
              <a:t>RAS</a:t>
            </a:r>
            <a:r>
              <a:rPr lang="en-US" dirty="0" smtClean="0"/>
              <a:t>)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Opportunity Cost </a:t>
            </a:r>
            <a:r>
              <a:rPr lang="en-US" dirty="0" smtClean="0"/>
              <a:t>in speculation for stragglers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GS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u="sng" dirty="0" smtClean="0">
                <a:sym typeface="Wingdings" panose="05000000000000000000" pitchFamily="2" charset="2"/>
              </a:rPr>
              <a:t>G</a:t>
            </a:r>
            <a:r>
              <a:rPr lang="en-US" dirty="0" smtClean="0">
                <a:sym typeface="Wingdings" panose="05000000000000000000" pitchFamily="2" charset="2"/>
              </a:rPr>
              <a:t>reedy </a:t>
            </a:r>
            <a:r>
              <a:rPr lang="en-US" u="sng" dirty="0" smtClean="0">
                <a:sym typeface="Wingdings" panose="05000000000000000000" pitchFamily="2" charset="2"/>
              </a:rPr>
              <a:t>S</a:t>
            </a:r>
            <a:r>
              <a:rPr lang="en-US" dirty="0" smtClean="0">
                <a:sym typeface="Wingdings" panose="05000000000000000000" pitchFamily="2" charset="2"/>
              </a:rPr>
              <a:t>cheduling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RAS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u="sng" dirty="0" smtClean="0">
                <a:sym typeface="Wingdings" panose="05000000000000000000" pitchFamily="2" charset="2"/>
              </a:rPr>
              <a:t>R</a:t>
            </a:r>
            <a:r>
              <a:rPr lang="en-US" dirty="0" smtClean="0">
                <a:sym typeface="Wingdings" panose="05000000000000000000" pitchFamily="2" charset="2"/>
              </a:rPr>
              <a:t>esource </a:t>
            </a:r>
            <a:r>
              <a:rPr lang="en-US" u="sng" dirty="0" smtClean="0">
                <a:sym typeface="Wingdings" panose="05000000000000000000" pitchFamily="2" charset="2"/>
              </a:rPr>
              <a:t>A</a:t>
            </a:r>
            <a:r>
              <a:rPr lang="en-US" dirty="0" smtClean="0">
                <a:sym typeface="Wingdings" panose="05000000000000000000" pitchFamily="2" charset="2"/>
              </a:rPr>
              <a:t>ware </a:t>
            </a:r>
            <a:r>
              <a:rPr lang="en-US" u="sng" dirty="0" smtClean="0">
                <a:sym typeface="Wingdings" panose="05000000000000000000" pitchFamily="2" charset="2"/>
              </a:rPr>
              <a:t>S</a:t>
            </a:r>
            <a:r>
              <a:rPr lang="en-US" dirty="0" smtClean="0">
                <a:sym typeface="Wingdings" panose="05000000000000000000" pitchFamily="2" charset="2"/>
              </a:rPr>
              <a:t>cheduling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i="1" dirty="0">
                <a:sym typeface="Wingdings" panose="05000000000000000000" pitchFamily="2" charset="2"/>
              </a:rPr>
              <a:t>Switch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b="1" dirty="0">
                <a:solidFill>
                  <a:srgbClr val="0070C0"/>
                </a:solidFill>
                <a:sym typeface="Wingdings" panose="05000000000000000000" pitchFamily="2" charset="2"/>
              </a:rPr>
              <a:t>RAS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b="1" dirty="0">
                <a:solidFill>
                  <a:srgbClr val="0070C0"/>
                </a:solidFill>
                <a:sym typeface="Wingdings" panose="05000000000000000000" pitchFamily="2" charset="2"/>
              </a:rPr>
              <a:t>GS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i="1" dirty="0">
                <a:sym typeface="Wingdings" panose="05000000000000000000" pitchFamily="2" charset="2"/>
              </a:rPr>
              <a:t>close</a:t>
            </a:r>
            <a:r>
              <a:rPr lang="en-US" dirty="0">
                <a:sym typeface="Wingdings" panose="05000000000000000000" pitchFamily="2" charset="2"/>
              </a:rPr>
              <a:t> to deadline/error-bound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Learn switching point </a:t>
            </a:r>
            <a:r>
              <a:rPr lang="en-US" dirty="0" smtClean="0">
                <a:sym typeface="Wingdings" panose="05000000000000000000" pitchFamily="2" charset="2"/>
              </a:rPr>
              <a:t>empirically from job samples</a:t>
            </a:r>
            <a:endParaRPr lang="en-US" dirty="0"/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Provably </a:t>
            </a:r>
            <a:r>
              <a:rPr lang="en-US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near-optimal</a:t>
            </a:r>
            <a:r>
              <a:rPr lang="en-US" dirty="0" smtClean="0">
                <a:sym typeface="Wingdings" panose="05000000000000000000" pitchFamily="2" charset="2"/>
              </a:rPr>
              <a:t> in theoretical model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2456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Hadoop 0.20.2 and Spark 0.7.3</a:t>
            </a:r>
          </a:p>
          <a:p>
            <a:pPr lvl="1"/>
            <a:r>
              <a:rPr lang="en-US" dirty="0" smtClean="0"/>
              <a:t>Modified Fair Scheduler</a:t>
            </a:r>
          </a:p>
          <a:p>
            <a:pPr lvl="1"/>
            <a:r>
              <a:rPr lang="en-US" dirty="0" smtClean="0"/>
              <a:t>Job bins with </a:t>
            </a:r>
            <a:r>
              <a:rPr lang="en-US" b="1" dirty="0" smtClean="0">
                <a:solidFill>
                  <a:srgbClr val="0070C0"/>
                </a:solidFill>
              </a:rPr>
              <a:t>GS</a:t>
            </a:r>
            <a:r>
              <a:rPr lang="en-US" dirty="0" smtClean="0"/>
              <a:t>-only and </a:t>
            </a:r>
            <a:r>
              <a:rPr lang="en-US" b="1" dirty="0" smtClean="0">
                <a:solidFill>
                  <a:srgbClr val="0070C0"/>
                </a:solidFill>
              </a:rPr>
              <a:t>RAS</a:t>
            </a:r>
            <a:r>
              <a:rPr lang="en-US" dirty="0" smtClean="0"/>
              <a:t>-only samples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Task Estimators</a:t>
            </a:r>
          </a:p>
          <a:p>
            <a:pPr lvl="1"/>
            <a:r>
              <a:rPr lang="en-US" dirty="0" smtClean="0"/>
              <a:t>Remaining time </a:t>
            </a:r>
            <a:r>
              <a:rPr lang="en-US" dirty="0" smtClean="0"/>
              <a:t>is extrapolated from </a:t>
            </a:r>
            <a:r>
              <a:rPr lang="en-US" dirty="0" smtClean="0"/>
              <a:t>data-to-process</a:t>
            </a:r>
          </a:p>
          <a:p>
            <a:pPr lvl="2"/>
            <a:r>
              <a:rPr lang="en-US" dirty="0" smtClean="0"/>
              <a:t>progress </a:t>
            </a:r>
            <a:r>
              <a:rPr lang="en-US" dirty="0" smtClean="0"/>
              <a:t>reports at 5% intervals</a:t>
            </a:r>
          </a:p>
          <a:p>
            <a:pPr lvl="1"/>
            <a:r>
              <a:rPr lang="en-US" dirty="0" smtClean="0"/>
              <a:t>New copy’s time </a:t>
            </a:r>
            <a:r>
              <a:rPr lang="en-US" dirty="0" smtClean="0"/>
              <a:t>is sampled from completed tasks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hQSERQUEhQVFBUUFhYVGBcUFxQZGxUYFhcXFxkUFhcYHCgeFxwlGxYXHy8gIycrLCwsFR8xNTAqNSgrLCkBCQoKDgwOGg8PGi8kHyQyKjQ0LDEuLCksLCwtLDQsLCwsLCw1KSwsLCwvLSwsKiwpKSwsKSwpLCkpLCwsLCwsLP/AABEIAG0BzgMBIgACEQEDEQH/xAAcAAEAAgIDAQAAAAAAAAAAAAAABgcFCAIDBAH/xABPEAACAQMABQYICggEAwkBAAABAgMABBEFBhIhMQcTQVFhgRQiU3GRkqHRFRYXIzJSVGKT0kJygqKjscHTCEOywiRzszM0ZIPD4eLw8UT/xAAbAQEAAgMBAQAAAAAAAAAAAAAAAwQBAgUGB//EADIRAAICAQIEBAMIAwEBAAAAAAABAgMRBCESFDFRBRNBYRUikTJScYGhscHwBkLR4SP/2gAMAwEAAhEDEQA/ALxpSlAKUpQClKUAqHRWryST3FzcPHaozYHOGMOEOCzMCObhUjZCrgvsl2LBlUZzWHWe2sY+cupVjU7hnJZj1KoyW7hu6aqjTGnvhm7jh2bmLRkQDHYgnLXDDGB82hCjoGTuAJ4kYOSiss1ZnpuU+e5Yw6FszMqHZM8oKQr5h4vn8Yg/dNdJ1M0nc777SkiZ4x2eUUdm0NkHvU+ep3ohokjWOKMwxoMKpTYAHYvEd9fW41wPEPFJVxXktfjsyxXSn9ogY5K9jfDpG/jf63PZ9IAXPprkNZtJ6K33oF/aDjPEoWaIdbrwYef1uipxmuLDIwd4NcarxzUVSzN8S7P/AKSuiL6bHv0PpmG6hWa3cSRvwZfaCDvUjpB3ivbVR3uhbjRdw1zotS8bkc9Z4Yo/3o8DxGHs6MjxanWqOvVvpBSIiUmT/tIJBsyRngcjpGd2R34O6vX6bVVamHHW/wAvVfiVWnF4ZIqUr4rA8DnG7/2qyYPtKUoBSlKAUpSgFKUoBSlKAUpSgFKUoBSlKAUpSgFKUoBSlKAUpSgFKUoBSlKAUpSgFKUoBSlKAUpSgFKUoBSlKAUpSgFK881+iuqE5dyQqjeTjBZsdAAIyTu8YdJAOH01r1a200du8m3PKyIsMY2ny5ABYcEG8fSI3UGSQUryaV0rFbQvNO4jjQZZj0dg6SScAAbySBVYfCWkNPMfB2ax0dkjnP8ANnA3HGDw6MAhRvBLHdRtJZZjJNtP8olhZkrPcoHHFEy7jsKoCV/axUM0l/iAhVdqC0uJFzjbk2Y0zvwNobXUfRWd0fqFozRsLStEhEalmmuMSMMfpDIwp7FAzWH0Fo99LXC392hSzhP/AAds36fVcSLw39A83QMtC74JOT6L1HDLodGrerklw50rpcguVLxQuPm7aIZYOynhgbwDw+kcsd3bo7XW8vLl47eCKKFVVucnEjvhxmMGNWUBmXx9nO4EZO+pLrNEZlSDiszjnO2NPGZfMx2EPY5rv0fo1YmlYcZH2yes7CLn0Ko7q8pqdfG3issWX/qvRLPX8Xv9C1GvGy/M77OOQL844dvursjuGSfaa5XVysaM7nCopZj1KoJJ9ArqW+BmaL9JI0kPmkaRR/0z6a7LiMOrKwyGBUg9IIwQa8/Zb83z+30LKW2x4dDXc0qCWVREHGUi4sqngZW+uRv2RgLnGW41kC1R7XHWwWMO0qGWVsLHGoJ2iSFBbG8LkgdpIA3modqVyi3M148F5G4bBwqROObIxlWjCl9/Wx3d+amWh1Gpqnqa4pRX8du+O7/VmnmRhJRb3LOZqrjX+8hjnjubWeJL+38YKrLmVB9KJwDvyM+Kd5GQOIqwy+7J3DGTndjz9VU/r7ZWlwdqHaSTYmmQxWsv/EfpbTyFssgxhZAmyAeOOEn+PrOq45Sax2WU/Z+xjU/YwiYaa5UzfQR22jA/hNwi84+GC2isPH2nx9IbxtDzg5wKjD6G+DYFv9HSSfMuokJbxLtAQHcrw2SxIHHcCR0MZjoPV6CSzt/FYRNDE5iVisblkUkuq4L5J3hiQekGsppvR4ltZYsABo2QADcMqVGB0Yz7K6t/+QN6mEa8pKWGvbOHnv8Asvd9Io6f5W2TDR98s0UcqHKSosin7rgMPYa9Ga0tDnrNT3Vnk48Kto5nneMybRChQdwYqDksOOM17iNLk8I5s9RGtZkbK5pWuukeS9IYZJTdSYjRn+gN+ypOPpdlTj/D9o0rYyzNnM0xAz9WJQo/eaSllTr6madRG37JaVKUqEsClKUApSlAKUpQClKUApSlAKUpQCma1x5cNNs+lWjVmAgijj8ViBkgyE7un5wDurB6l6vvfvIDPJGsag5BLZLHAG9h0Bj3VLGty2RDO5QTb9DarNKoH5Kv/Gzer/8AOuPJloQjTxjErypaLI5LE7yFEe8ZI3PJ+7W06JQWWR1aqFrxE2ApSlQFoUpSgFKUoBSlKAUpSgFKUoBSlKAUpSgFKUoBSlKArHTFxLo+znmiO1dXNwtlC779nDMm2c9LSCebtaUZyABUM1m1de3uLeGzVpriOI3ck203OtLz8am4JzlgMEbJyArseOTVza36uLeWU0GAGZS0Z4bEoyyOCOBD4PeeuqN0jpOEmWW5u5oJ3hWK5tebcSs8S4MQlI8SJ2AYgbjnf2RWNqcZb432Sb39On5+xrjbBMb5vh/SRiDE6NsSC5U7riXeMAjiOIBHBQxB8cVZQZY1CRqFVQFAUABQBgAAcAB0VGuT3QQstGwR4xJIvPSfryAEjuGyn7FZ4157xXxFxn5db6FqmvbLIVrDnSekY9H5JtrcLcXeODn/ACoDjryCR1E9K1OZmAwqgALuAG4DG7AHQBUD1Kuxa6S0jbTbpriXwmFj/mxHawqnrQE7ux+qpbd3wQovF5CQq9eN7MepVG8ntA4kA0/Eb3CqFEHnKTb7+uf70SNqlluTOzZy211bh/U12E18JrgWrylt5aSIwl3s6akQ8JLKJh/5c0o/31Ji1QzWVub0to+Qf5kdzEfMqiQD0mphmpdfvCmxf7R/ZuP8GK+sl7nnvLfaBKhQ4KlWIBwynKsR04O/Fdej9GJCG2csznakkY5eRvrO3SeocANwAAAr1k18Jqn59nl+VxPhznBJwrOfU6by2EiFG+i25h1r+kvmIyD2E1iLm0EaX05GWkVgP+XFDsqg7NvnGx9+s3XF0BGCMjqPpram5w29P/U/4X0MSimefRVlzMEUXko44/UUL/Su6Xh6P5iudeDTmkBBBJK3CNGf1QTjvOB31LVGVtq7tmHiMTWm7X5xwPrMB6TitgtEWXMwRReTjRO8KAfbmqO1WsufvYEO/alUt5lO23sU1flfcdLHZs8brpbqJFuUq+5vR8g6ZGSP0nab91D6asHk9gjttGWkRdAwiVmG0u5pPnGHH6zmoVrXqqL5I0aRowjFvFAO0SMDOeoZ9NRr5HIftEn4ae+sX0zslsbaTUV1Qw+pffh8flE9ZffTw+PyiesvvqhPkch+0Sfhp76fI5D9ok/DT31X5WZc5+ruX34fH5RPWX308Pj8onrL761m1p5NHtYzNE4ljXewKhWUfWwCQw6+GOrjXHUXUaO9jleVnUIyouxsbzjLZ2lPWvprTl5cXCSc3Dg4/Q2b8Pj8onrL76eHx+UT1l99UZ8kFr5Wb+F+SvnyQWvlZv4X5K35SZF8QqL08Pj8onrL76eHx+UT1l99UX8kFr5Wb+F+SnyQWvlZv4X5KcpMfEKi9PD4/KJ6y++u9WBGQcjsqhPkgtfKzfwvyV5L/Vq70UjXGj7qUKoy6bty8CxX6Dgdq5HGsS000sm8ddVJ4L/u7+OIZlkSMdbsqj0sa8fxqs/tVv8AjRfmrVWzsrnSFxjLTStvZ5GJ2R9Z2OcD/wDAKnlnyPxBfnZ3LdPNqqgebaBJ9lawolPobWauFf2i7vjVZ/arf8aL81fPjVZ/arf8aL81Uz8kNt5Wf0xfkp8kNt5Wf0xfkqTlJkXxCsrrWjSnhN5cz9Es0jj9UsdkergVY/JLY7NpJIeMspA/VjAA/eL1x+SK28rP6Y/yVLdC6JS2gSGMkqgOC2MnLFiTgAcSasU0yjLLKWp1MZwxE9ckgUFjwUEnzDefZUd5BtlmvruRlVpZFQbTAHi0r8e109FejXe95qwuG4EpsDzyEJ/Jj6KqrVjUaa98YYjiBxzjjOSOIQcWPoHbWNSnNqKNtE1XFzkbVfCMXlE9dffT4Ri8onrr76oNeRyLG+4fPZGnvr78jkP2iT8NPfVflZlzn6u5ffwjF5RPXX30+EYvKJ66++qE+RyH7RJ+Gnvp8jkP2iT8NPfTlZjn6u5fY0hGeEiesvvr0Vr23I5FjdcPntjT31gdL3ekdFg2y3UqwyDKlGYAgHfsZ8aI7xkKRxHEVpLTyisskr1dc3hGzst2i7mdV85A/nXD4Ri8onrL761X1c1KnvyXzsx53yyZO0ekKOLnvx21LF5HIsb7h89kae+sx08pLKMT1lcHhsvz4Ri8onrL76fCMXlE9ZffVCfI5D9ok/DT30+RyH7RJ+GnvrblZmnP1dy+/hCLyiesvvp8IReUT1l99UJ8jkP2iT8NPfXxuRyLG64fPbGnvpysxz9Xcvz4Qj8onrL76fCEflE9ZffWpes+qsllIEk2WVgSjqNzAcdx4EbsjtHGphozkljkhid5nVnRXKhEIUsoON56M1oqJN4RJLVwilJ9GbCfCEflE9ZffT4Qj8onrL76oT5HIftEn4ae+nyOQ/aJPw099b8rMj5+ruX38IxeUT1l99PhGLyiesvvqhPkch+0Sfhp76fI5D9ok/DT305WY5+ruX9Fco30WVvMQf5V21rtdckRRdq3uDzg3gOoXJ7HU5U9uKknJXynSK0tnpJzmIEpJJksNlgrROeLHJyCd+47zuqKdModSerUwt+yy5arnlzjHwcu4Za4hQnAzs5Y4zxxkCrGqveXVlGiX2jhjLFsfebazj1Q57qiXUml0JZcHxiOrdXVmvPYaQE8MUy8JY45B+2gb+tdpavl2ttaunnu/wBzpwXyoiHKVoXnLfwiM7E9rmaOTgVKeMVJ6iB6QO2u/UoyTob64AElwoEaDhFAN6qufrnMhPTleoV7dcdFSXVlPBEQryJgFuBwwJUnoyARnozWM1R1xhkjWCXFtcQBY3hkIUgoAMptfSUgZ3cPQTI77LtBw1rLi8PuovD+jf0x776YSs3/AKyVk1xJrA6c13tbbCs/OSNuWGHEkjHqCrw78Vg2k0leb2caPiPBIwJJyPvOdyHzYI6qoUeG3Wrjn8se8ts/gur/ACWO7JXbFbLdndrPJzmlbCMcYo7iduwMojX0sDUwjbcPMKi+hNTlt5Hl25pZZFCNJO+22yDnA3DA3D0Cs3pNJAgMLBWXocEow+q4G8ecbx2jINnVquaqorlnhWM+7bfv6vBivKzJo9pNYqPTXzuy+xEjO8cZd/GmaPc2wuAAMg43knGcVjdHa9xNc+C3Cm3uN3illZHJAICSDiSCCAwU9HHdUR5cL3C2sIHTJKe7Cj+bVvovDJ2alae2OHJbPrthvK9H+357rFlyUOOL6FqGvlUJq1p29jtp5Y7qRUh5tURhziyPI2BGA/0dwJ3VZwsdYF3GKyk7Q7D0+MP5V0p/41epNQlF4/Fe/wDPciWri1umStmxVTcrGuauPBIWzvBlI4DZORFnrzgnqwB11MPiNpe63XV1Baxn6Qtg7OR1bTYx3N3GqI0kiLNKIiTGJHCFiCSgYhSSABkjB4dNdrwrwLl7Fbc02uiRXv1HEsIl3JNY7d48nRFEfWchR7NurcqCckdjs20sp4ySbI80a+929FTskDjw6fNXvaFiCPLaqXFazE3WtlpE7JJcRq6nDKScg9R3V1fHex+1Rek+6sJyU6n2+lJL65vIudUyjYG1IuGcu7fQYZ3GMd9ZrlN5PtG2WjZporcJL4iRnnJzhndRnDOQcLtHeOiqr1bzjBeXh8eHLZ2Q64WbsFW5iJJwBtYyerJ3VmK1txWxdhCUijVjllRFJPSVUAn0irNNrnnJT1NCqxh9Tp05Iq205f6Ihkz5tht1QnUPWmztbNI5JgshZ3cbEhwScDeFIPiqtZrlKvub0fIOmVkjHedo/uqaq3QWqdzd74U8UHBdjsoD1ZPE9gzWls2prhRJRVGVT43hZLY+UOw+0D1JvyU+UOw+0D1JvyVBxyR3XlIPWk/t19+SO68pB60n5KeZb90eVp/vE3+UOw+0D1JvyV2Q6+2LsFFwuTuG0sijvZlAHeagfyR3XlIPWk/t0+SO68pB60n9unmW/dHk6f7xbdeHT0wS1nZvoiGTPb4h3V32FuY4o0JyUREJ6yqgZ9lRzlLvClg6j6UzpEO3J2iPQhHfU83iLZUrjxTS9zhyZ6JENkr48ecl2PYCVQebAz+0altefR1mIoo4xwjRU9VQP6VHuUrSZhsWCnDSssWRxwcs37qkftVhfJD8DZ5ts/FnruderKNirXCZG47Idh6VUj211fKHYfaB6k35KympfI/YPYWz3MBkmkiWRyZJl3uNoLhXAGAQOHRVZ8r2hbW0vlgtI+bVIlZxtO2XcseLsceLs+mqfNyb6HSfh8EstsntrrzZSOsaThndgqjYl3knAG9MVnqpbk0sec0hGeiJXkPcNkfvOPRV01aqm5rLOfqKo1y4YkM5SiZFtbVTg3E6jzBcDPpkB/ZqXWlqsSLHGNlEAVQOgDhURu/n9ORLxW1gLnsZs4/1x+ipnWYbybMWbQjH8/qdVzdJGpeRlRRxZiAB5yaxPx2sftUXpPuqN6x2x0hpi1sCzc0NkuFOOKtI7efm1AB6MnrqwfkO0X5KT8aX31Xt1XBLCRco0KsgpNmC+O1j9qi9J91ezRunYLgkQzJIV3kKd4HXjjjtqsOVjV22sb4QWgYKIUZwzFsOzPwJ3/RCnvrzcmEDNpBCDgIkjN5tnZx6zL6KQ1Dk0sGLdHGEW89C56hHKdbCbwOAfTln2QeoEBWP7ynuqb1Dr757TcCcVtYGkPYz5A/1RnuqxbvHHcqUbS4uybJZaWixIscY2UQBVA6AOFLm6SNS8jKijizEADzk121X+s1ub/TFrYbTc1lS4U44gyO3nEYwD0ZPXWbJ+XHJimp3T4SS/Hax+1Rek+6nx3sftUXpPurOjkO0X5KT8aX31UHK1q3bWN6sFoGA5lXcM5bDMz9J3jxQp76prVt+h0n4fFerLO0bp23uCRDMkhXeQp3gdeOOO2vfVMcmMDNpBCCQESRm82zs4P7TLVz1bqm5xyznX1KqXCmQjlNtxL4HD+lLcbI7FICt/qX0VNgANw4Dh5qh1/8APabgTiLaFpT2M2cf6o6mVIbykxZtGMfbP1PDpLTcFvs8/Kke1nZ2jxxjOPSPTXi+O9j9qi9J91RjWOxF/pu0szkoAofBwcHalkweg82BvqfSchujFBJWYAAknnm3AcTVezUuEmkXKdCrIKTZiPjtY/aovSfdWWtbpJEDxsrq3BlIIPmIrXSUjaOznZycZ44zuz24q3OSeBhZMx4PM5UdgVFJ9IPoreq5zlhoiv00a48SZNKqi90I17pi6jgGSq7Rx9wRI37xq1ZJAoLHgASfMN59lRrkCtTLPfXjDexVAe2Rmlcf9OtdXLEUjfw+GZtlwX98kMTyyHZSNWdjvOFUEk4G87hVRx89p64W5mUxaPgYmCE4zOy7tp+zdg9A+iM+M1W1pXR6zwSwv9GWN4z5nUqT7aqbk6014KX0Xd/Nz27sI88JUYl/FPTvJYdasMcDXl/F7r6dLKenWX690vVr+7Lc79ai5pS6GT5ObsxxzWLnx7KQqueLQuS8T+0js3VL6get8nglxHpGIZEeIrhR/mQOwGR1lWII7ugVOIpgyhlOQwDA9YIyDv7K+feKQc5LUrpP9Jf7L+fzL9W3y9v2OeaxOmtV7W7x4RCkhG4MRhgOraGDjszWUJqBrynwQPNDOs21FNKu0qbS4MjMoyDnIUgcOioNDptTa3PTZ4o46bPc3slCO0yRaJ1QtbXPMRKhPEgeMewsctjszWWVQOAxUEueWOzA3CYn/l/mYCpBqjpNriBpWVkLyyEK4wyrkBAR0HY2T+1VrWaTWxrd2qz6LfqzWFlbfDAzma6Ltt2Ouu6orr1pcxw83FvmuDzEIH1n3M/mUHOfNVbQ6d3XRijeyXDFsg1jax3ekNq6H/DaTeWGJx9KJoSEgkRugkgLjgQ5zms9pbVXSMZWK4s/hJY8rFcRvGHKHHiyrKrg8BvK5GNzHeT0682C22j7VU//AJp7fZPaoYbXed9XlX0rTOvVUpuO0W0vRpLput+mz7nLacZNFX6rcnc8ssMt9HFbwW7CSGzi2TmQcJZ2QbJI44Hs3g2jSlX4xjBYisIwYbXLSvg1hdTZwY4ZCv6xUhP3iK1ErYvl60pzejBGDvnmRMfdTMh9qKO+te7G1MsqRjjI6oP2iF/rU8EQWMvHUqx5qwt14Exhz55CX/3Y7q56333M2Nw/A82VHnfxB7WrLogAAHAAAeYbhUJ5V7si2ihX6U0o3dYQcPWZK60/kgefrXmWr3ZPeRTRXM6JiOMGZpJj3tsr+4invqNf4idKYgtbcH6cjynzRrsj2yn1atPQujhb28MI4RRpGP2FC59la+8u2lOd0oYxwgijj/abMp9jqO6uPHeR6OW0SI6p2HPXtunEGRSf1U8dvYpq/KqPkmsdq8eToiiPrOQo9m3VuV1NMsRycLWyzNLsQnX228KubKzzgOzyPjoVRjPnwJMdtTG1tVjRUjUKigBVHAAdFRTRvz2mbl+ItoUhHYzYJ/8AUFTCpILLciG14UYdl++4JrjtjrFV3yl6GvJ5k5qN5IQgwE3gPk7RZevhg9XfUM+JV79ll9WtJXNPHCS16aMopuaRe+2OsV9Djrqh/iVe/ZZfVqWcm2qs8V00s8LxhI2ClxjLMQN37O16aRulJ44RPTRjFvj/AL9Szah2t3z1/o+34gO07DsTeP8AQ476mNQ7Rfz2mrmTiLaJYR2M2M+3nKks3wu7Iadm5dk/+ExqveUpTcXVlZrxkcemV1iU+xqsKoBrfom8TSEN7ax86YwmyMBtlk2tzJkEg5zkdJPDdWl+eDYk0nCrU5Mv2KMKoVRgAAAdQG4CtT+ULSnhGk7uXOQZmRT92P5tfYg9NWEeUjT/ANkT8B/7lVu2pt8Tk202T92ubGuS9Dtzug+jRMOR6x3XEx+5EPa7f7Ksio5qBohreyRZFKOzO7KeIJOAD+yq1l9M33M280vk43YecKce3FdStcMFk4N747XgjGo55670hc8Q0oiU/dTP9BHUzqMcm9jzej4ieMhaQ9u0cD91VqSuMggHBwcHq7azWvlRi95sePTb6bES5J4fCtOXl1xWJXCnqLsI0/ho9XhWt2qeldJ6IMyQ2fOc4V2maOVwdjaAKNGwBB2ifdUgflc0yQQLBQccfB7nd273rlThJvODv12VxilkgHKNpTwjSl3JnI51kH6sWIhjuTPfUl5HrHfcTH7kQ9rt/JKhyaq3kjf92nLMeLIy7zxJZgAO81b+pur5s7VY2ILkl3I4bTYGAekAADPYas0QfFnsUdXauBpPdmcqHal/PXmkLniDKIUP3Uz/AEEdSfSt7zMEsvk43fvVSR7cVguTiy5vR8ZPGUvKe3abAPqqtXJbzSOdHauT74X8knqHclMPhWnbu54rEsmye1mESfw1epg4yDg4OOPV21V+qelNJ6IadIbPnTKU2maOVweb2sFGjYAg7RPuqDVJtJIt6BxUm2zZKtUeUrSnhGlbt85AlMY80QEQx6me+p8/K5pkg4sEHb4Pdbu36dVmuq17I/8A3acsxJJaNl3k5JLMAB31RjXJeh1J2wa6kx5HrHfcTH7kQ78u38kqyqwepurxs7VY2ILkl3I4bTYGAekAADPYayWlb3mYJZT/AJcbv3qpI9uK6la4ILJwbpeZY2iL6mfPXukLniDIIVP3Uzn2LHUyqL8m9lzej4yeMrPKe3abZB9VQe+s/pKdkhkZAWZUcqqgklgp2QAN5OcVmvaGWYu3saX4fTYjPJRD4Vpy8ueKxLIFPUWYRp/DR6srlK0p4Pou7cbiYjGP1pcRA+l891UlqPp/SOi1lENizmYqWaSKfPiAgAbON3jMe+vTrlrlpTSMAgksmjTbDnm4Z8sVzgEsTuyc+cCuVKEpSzg78LIRjwpla1fmqNjzNlbpwPNqx87+Ofa1VVq/qBczyqJInijBG20ilfF6QoO9ieHV11dgGOFXdNBrLZy9bYniKZg9d77mrC4bpKbA88hCfyYnurPciGi+a0TG3TPJJKfNnm1/djB76gPK5e4t4YhxkkLY6xGvD1nHoq7dXtGeD2sEA/yoo4+9VAJ9IJqDVyzLBb8PhiGe5kKjOunJ/baSUc6CkqDxJo8B16cH6y534Pdg76k1KpHSNeddtVr2CW1sZb7wlbmQBV2SGChlG3JnJIGcjLH6JPRVwqoAAHAbh5hwrB8o2oVxc3EF7YyKtzbrshJPouoLMMHBAPjMCDuIbiMb8FLrtf2oxfaMlXHGSDx08+7Kj168r494ZqNVwcvFcKzssJ5fV+nZe5Pp7Iwb4iS6b00kEMkjnCIpLH/avWScAdpro5IdFSi2nu5vFa/lM6p9VDnYJ8+c+bZqu9aNck0jAbS0hneaZkGyUAxhg3Qx6QOwbyTV9aLtOagijJzzcaJnr2VC59lXfBPD+UqbksSb9e39/Y1ts8yW3QpXky0VHNLdS3gMt7FOVYyksU6NoA7s7auM9GyMYqymcDj01EuUXQklhdjStqpaNhsXca9K7hzvsGT0FVJ3Fq89/wAo9msBmEyyHZysY3OT0KV/Q38Sdw7enkeMeF33arzFmUZdPXHt7L1JabYxhh9TP6e1iitojJK4RRu7WP1UHEn/AO7hvqE6vaet7i4a9uJ4YyAY7eF5EBhT9J2yfpt2dB82JFqLqC92Y9IaUzI7Daht2GEiXOVZkPEncQp6wTk8JnccnmjnJLWVvk8cRqM+gCutpfBa6KnFy+Z9Wu3qv+v8iKV0pPPoVZyjadtZLCRUnjd9qMoI3VjtBhvwpO7Z2qujQ7ObeEy/9oY4y/R45UbW7o35rGWWoGj4XDx2cCupyG2FJUjgRnge2s/XU0umjpq/Li8753I5NyeWKUpVowUP/iI0ptXNtAP8uJpD55W2Rnui/eqE8nNjzmkIuqPalP7I3fvFasDlD5LdI32kJriNYubbYVNqUA7KIq7xjdkgnvrD6M5IdMW7FoDFGxGySsq5IyDjevWB6KnrkotZKtsJSTS9SxahekYfCtP2FvxWLZlYfqlpjnziNB319+ImsPl1/FT8lSDk05Pb23v5Lu/KMxiKKwcMSxKDJwBjCJjvqxdqIzjhFPTaOVc+KRadag61aU8JvbmbiJJpGH6u0Qv7oFbY6bjka2mWDHOmJxHk4G2VIXJ6BnFa9/ITpP6sP4o91U4YR0ppvoZXkisdm2llPGSQKPNGvvdvRU7ZgBk8BvPmHGoLYcmmnYEEcUkaIM4USpgZOTxTrNdsuoGsDKVaZCGBBHOpvBGCPodVX4amEYpHKt0Vk5uRjuTLTqvc3YY4e4fnlz+lguSo7QHBx1A9VWPVYJyG6UBBAhBG8ETYII6QcbqzUeoOsAGBOu7rmU+0rmsV6lRWGZu0Upy4ok1pUM+ImsPl1/FT8lPiLrD5dfxU/JUnNwIfh9ndEzpUM+ImsPl1/FT8lPiJrD5dfxU/JTm4D4fZ3RMmcAEngBk+YbzVccmOnVe4ulc4e4bnlz+lguWUdoDg46geqslNyf6wMpVpkKsCpHOpvBGCPodRrDJyG6UBBAhBG8ETYII6QcbqjlqU5Jr0J69FJRlGXqWfSoVHqDrABgTru65lPtK5rl8RdYfLr+Kn5Kk5uBB8Ps7omdKhnxF1h8uv4qfkp8RdYfLr+Kn5Kc3AfD7O6JnUS5T77m7Bl6ZXRO4HbPsTHfXT8RdYfLr+Kn5K8WlOSvTdyFE7xyBSSA0q7idxO5a0nqouLSJK9DOMlJ+hJdS75JbG3KEeLGsbAfosgCkH0Z8xFZuq80XyS6atmLQNHGTx2Zhg+dSuD3ist8TtYvKw+tB/brMdVFLDNbNBNybiS2lRL4naxeVh9aD+3T4naxeVh9aD+3W/NwNPh9vsS2lRL4naxeVh9aD+3XJeT3T03iy3UUSniQ4Bx2c1GCfSKxzcDPw+32MXyna1IsRtI2BkfHOY/QUEHZP3iQN3QM9YqSalXyS2NuUI8WNY2A/RZAFIPoz5iKwGnP8AD5coA1tOk5x4yyAxna6SpywI85HfWN0XyYabtmJgTmyeOzNBhvOpbB7xUMdT83EyxPRf/NQRZlKhQ1X1j619a091chqrrH9ZPWtfy1PzUCtyFvt+pM6VDhqnrF9eP1rb8lchqhrF5SL1rf8At05uA+H2+xL6gPKZrQojNpEdqWQgPj9BcghD95jjd0DPWKw2uk+lrLYju7gKZVYgRMmcAgHJRQRx6+g1HdTrLnr63U7/AJwOfMmZDn1fbWkr+P5Y+pJXpPKfHP0Lx0fZiKKOMcI0VPVUD+leilQrXbTV0t1bWtk2JZgd2EO0WbZQEuCAPFY5q1KShHLKFcJWywupNaVCvivrH1r61p7qfFjWPrX1rP3VBzUC3yFvt+pNa4SzKqlmIVVGSWIAAHSSeAqGfFjWP7vrWfur22nJDpK8K/CV2EiByY4ztMf2QojU9vjeasPVwxsbR8Psb3ZjNB2p01piNlBNpZlWLEHDBW2gPO7gDH1VJ6Kv2sbq9q7BZQLDbIEQbz0lmPF3bizHHHsA4ACslXNnNzeWdmqtVxUUKUpWhIKUpQHzFfaUoD4ygjBGQdxB6awFtqBo+OXnUs4FfOQQgwD1qv0VPmAqQUoBSlKAUpSgFKUoBSlKAUpSgFKUoBSlKAUpSgFKUoBSlKAUpSgFKUoBSlKAUpSgFKUoBSlKAUpSgFKUoBSlKAUpSgNbOXLSfO6VdOiCOOLvIMp/6mO6ujkjsdq6kkPCOPA88hA/0q1YXW7Mt/dyMd7XEp4cAHYAdwAHdXn0bpCe3DCCZo9rG1s7s4zjPpPpq1W1Fpso3Rc4tL1L7zUR1Sh8K1ld+K2kbelUEX+uVj3VX/xqvvtcvsqzf8P9plr6dztSMYlLHjv5x2Oe049FS33KccIg0umdc8tlxUpSqB1RSlKAUpS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QUEhQVFBUUFhYVGBcUFxQZGxUYFhcXFxkUFhcYHCgeFxwlGxYXHy8gIycrLCwsFR8xNTAqNSgrLCkBCQoKDgwOGg8PGi8kHyQyKjQ0LDEuLCksLCwtLDQsLCwsLCw1KSwsLCwvLSwsKiwpKSwsKSwpLCkpLCwsLCwsLP/AABEIAG0BzgMBIgACEQEDEQH/xAAcAAEAAgIDAQAAAAAAAAAAAAAABgcFCAIDBAH/xABPEAACAQMABQYICggEAwkBAAABAgMABBEFBhIhMQcTQVFhgRQiU3GRkqHRFRYXIzJSVGKT0kJygqKjscHTCEOywiRzszM0ZIPD4eLw8UT/xAAbAQEAAgMBAQAAAAAAAAAAAAAAAwQBAgUGB//EADIRAAICAQIEBAMIAwEBAAAAAAABAgMRBCESFDFRBRNBYRUikTJScYGhscHwBkLR4SP/2gAMAwEAAhEDEQA/ALxpSlAKUpQClKUAqHRWryST3FzcPHaozYHOGMOEOCzMCObhUjZCrgvsl2LBlUZzWHWe2sY+cupVjU7hnJZj1KoyW7hu6aqjTGnvhm7jh2bmLRkQDHYgnLXDDGB82hCjoGTuAJ4kYOSiss1ZnpuU+e5Yw6FszMqHZM8oKQr5h4vn8Yg/dNdJ1M0nc777SkiZ4x2eUUdm0NkHvU+ep3ohokjWOKMwxoMKpTYAHYvEd9fW41wPEPFJVxXktfjsyxXSn9ogY5K9jfDpG/jf63PZ9IAXPprkNZtJ6K33oF/aDjPEoWaIdbrwYef1uipxmuLDIwd4NcarxzUVSzN8S7P/AKSuiL6bHv0PpmG6hWa3cSRvwZfaCDvUjpB3ivbVR3uhbjRdw1zotS8bkc9Z4Yo/3o8DxGHs6MjxanWqOvVvpBSIiUmT/tIJBsyRngcjpGd2R34O6vX6bVVamHHW/wAvVfiVWnF4ZIqUr4rA8DnG7/2qyYPtKUoBSlKAUpSgFKUoBSlKAUpSgFKUoBSlKAUpSgFKUoBSlKAUpSgFKUoBSlKAUpSgFKUoBSlKAUpSgFKUoBSlKAUpSgFK881+iuqE5dyQqjeTjBZsdAAIyTu8YdJAOH01r1a200du8m3PKyIsMY2ny5ABYcEG8fSI3UGSQUryaV0rFbQvNO4jjQZZj0dg6SScAAbySBVYfCWkNPMfB2ax0dkjnP8ANnA3HGDw6MAhRvBLHdRtJZZjJNtP8olhZkrPcoHHFEy7jsKoCV/axUM0l/iAhVdqC0uJFzjbk2Y0zvwNobXUfRWd0fqFozRsLStEhEalmmuMSMMfpDIwp7FAzWH0Fo99LXC392hSzhP/AAds36fVcSLw39A83QMtC74JOT6L1HDLodGrerklw50rpcguVLxQuPm7aIZYOynhgbwDw+kcsd3bo7XW8vLl47eCKKFVVucnEjvhxmMGNWUBmXx9nO4EZO+pLrNEZlSDiszjnO2NPGZfMx2EPY5rv0fo1YmlYcZH2yes7CLn0Ko7q8pqdfG3issWX/qvRLPX8Xv9C1GvGy/M77OOQL844dvursjuGSfaa5XVysaM7nCopZj1KoJJ9ArqW+BmaL9JI0kPmkaRR/0z6a7LiMOrKwyGBUg9IIwQa8/Zb83z+30LKW2x4dDXc0qCWVREHGUi4sqngZW+uRv2RgLnGW41kC1R7XHWwWMO0qGWVsLHGoJ2iSFBbG8LkgdpIA3modqVyi3M148F5G4bBwqROObIxlWjCl9/Wx3d+amWh1Gpqnqa4pRX8du+O7/VmnmRhJRb3LOZqrjX+8hjnjubWeJL+38YKrLmVB9KJwDvyM+Kd5GQOIqwy+7J3DGTndjz9VU/r7ZWlwdqHaSTYmmQxWsv/EfpbTyFssgxhZAmyAeOOEn+PrOq45Sax2WU/Z+xjU/YwiYaa5UzfQR22jA/hNwi84+GC2isPH2nx9IbxtDzg5wKjD6G+DYFv9HSSfMuokJbxLtAQHcrw2SxIHHcCR0MZjoPV6CSzt/FYRNDE5iVisblkUkuq4L5J3hiQekGsppvR4ltZYsABo2QADcMqVGB0Yz7K6t/+QN6mEa8pKWGvbOHnv8Asvd9Io6f5W2TDR98s0UcqHKSosin7rgMPYa9Ga0tDnrNT3Vnk48Kto5nneMybRChQdwYqDksOOM17iNLk8I5s9RGtZkbK5pWuukeS9IYZJTdSYjRn+gN+ypOPpdlTj/D9o0rYyzNnM0xAz9WJQo/eaSllTr6madRG37JaVKUqEsClKUApSlAKUpQClKUApSlAKUpQCma1x5cNNs+lWjVmAgijj8ViBkgyE7un5wDurB6l6vvfvIDPJGsag5BLZLHAG9h0Bj3VLGty2RDO5QTb9DarNKoH5Kv/Gzer/8AOuPJloQjTxjErypaLI5LE7yFEe8ZI3PJ+7W06JQWWR1aqFrxE2ApSlQFoUpSgFKUoBSlKAUpSgFKUoBSlKAUpSgFKUoBSlKArHTFxLo+znmiO1dXNwtlC779nDMm2c9LSCebtaUZyABUM1m1de3uLeGzVpriOI3ck203OtLz8am4JzlgMEbJyArseOTVza36uLeWU0GAGZS0Z4bEoyyOCOBD4PeeuqN0jpOEmWW5u5oJ3hWK5tebcSs8S4MQlI8SJ2AYgbjnf2RWNqcZb432Sb39On5+xrjbBMb5vh/SRiDE6NsSC5U7riXeMAjiOIBHBQxB8cVZQZY1CRqFVQFAUABQBgAAcAB0VGuT3QQstGwR4xJIvPSfryAEjuGyn7FZ4157xXxFxn5db6FqmvbLIVrDnSekY9H5JtrcLcXeODn/ACoDjryCR1E9K1OZmAwqgALuAG4DG7AHQBUD1Kuxa6S0jbTbpriXwmFj/mxHawqnrQE7ux+qpbd3wQovF5CQq9eN7MepVG8ntA4kA0/Eb3CqFEHnKTb7+uf70SNqlluTOzZy211bh/U12E18JrgWrylt5aSIwl3s6akQ8JLKJh/5c0o/31Ji1QzWVub0to+Qf5kdzEfMqiQD0mphmpdfvCmxf7R/ZuP8GK+sl7nnvLfaBKhQ4KlWIBwynKsR04O/Fdej9GJCG2csznakkY5eRvrO3SeocANwAAAr1k18Jqn59nl+VxPhznBJwrOfU6by2EiFG+i25h1r+kvmIyD2E1iLm0EaX05GWkVgP+XFDsqg7NvnGx9+s3XF0BGCMjqPpram5w29P/U/4X0MSimefRVlzMEUXko44/UUL/Su6Xh6P5iudeDTmkBBBJK3CNGf1QTjvOB31LVGVtq7tmHiMTWm7X5xwPrMB6TitgtEWXMwRReTjRO8KAfbmqO1WsufvYEO/alUt5lO23sU1flfcdLHZs8brpbqJFuUq+5vR8g6ZGSP0nab91D6asHk9gjttGWkRdAwiVmG0u5pPnGHH6zmoVrXqqL5I0aRowjFvFAO0SMDOeoZ9NRr5HIftEn4ae+sX0zslsbaTUV1Qw+pffh8flE9ZffTw+PyiesvvqhPkch+0Sfhp76fI5D9ok/DT31X5WZc5+ruX34fH5RPWX308Pj8onrL761m1p5NHtYzNE4ljXewKhWUfWwCQw6+GOrjXHUXUaO9jleVnUIyouxsbzjLZ2lPWvprTl5cXCSc3Dg4/Q2b8Pj8onrL76eHx+UT1l99UZ8kFr5Wb+F+SvnyQWvlZv4X5K35SZF8QqL08Pj8onrL76eHx+UT1l99UX8kFr5Wb+F+SnyQWvlZv4X5KcpMfEKi9PD4/KJ6y++u9WBGQcjsqhPkgtfKzfwvyV5L/Vq70UjXGj7qUKoy6bty8CxX6Dgdq5HGsS000sm8ddVJ4L/u7+OIZlkSMdbsqj0sa8fxqs/tVv8AjRfmrVWzsrnSFxjLTStvZ5GJ2R9Z2OcD/wDAKnlnyPxBfnZ3LdPNqqgebaBJ9lawolPobWauFf2i7vjVZ/arf8aL81fPjVZ/arf8aL81Uz8kNt5Wf0xfkp8kNt5Wf0xfkqTlJkXxCsrrWjSnhN5cz9Es0jj9UsdkergVY/JLY7NpJIeMspA/VjAA/eL1x+SK28rP6Y/yVLdC6JS2gSGMkqgOC2MnLFiTgAcSasU0yjLLKWp1MZwxE9ckgUFjwUEnzDefZUd5BtlmvruRlVpZFQbTAHi0r8e109FejXe95qwuG4EpsDzyEJ/Jj6KqrVjUaa98YYjiBxzjjOSOIQcWPoHbWNSnNqKNtE1XFzkbVfCMXlE9dffT4Ri8onrr76oNeRyLG+4fPZGnvr78jkP2iT8NPfVflZlzn6u5ffwjF5RPXX30+EYvKJ66++qE+RyH7RJ+Gnvp8jkP2iT8NPfTlZjn6u5fY0hGeEiesvvr0Vr23I5FjdcPntjT31gdL3ekdFg2y3UqwyDKlGYAgHfsZ8aI7xkKRxHEVpLTyisskr1dc3hGzst2i7mdV85A/nXD4Ri8onrL761X1c1KnvyXzsx53yyZO0ekKOLnvx21LF5HIsb7h89kae+sx08pLKMT1lcHhsvz4Ri8onrL76fCMXlE9ZffVCfI5D9ok/DT30+RyH7RJ+GnvrblZmnP1dy+/hCLyiesvvp8IReUT1l99UJ8jkP2iT8NPfXxuRyLG64fPbGnvpysxz9Xcvz4Qj8onrL76fCEflE9ZffWpes+qsllIEk2WVgSjqNzAcdx4EbsjtHGphozkljkhid5nVnRXKhEIUsoON56M1oqJN4RJLVwilJ9GbCfCEflE9ZffT4Qj8onrL76oT5HIftEn4ae+nyOQ/aJPw099b8rMj5+ruX38IxeUT1l99PhGLyiesvvqhPkch+0Sfhp76fI5D9ok/DT305WY5+ruX9Fco30WVvMQf5V21rtdckRRdq3uDzg3gOoXJ7HU5U9uKknJXynSK0tnpJzmIEpJJksNlgrROeLHJyCd+47zuqKdModSerUwt+yy5arnlzjHwcu4Za4hQnAzs5Y4zxxkCrGqveXVlGiX2jhjLFsfebazj1Q57qiXUml0JZcHxiOrdXVmvPYaQE8MUy8JY45B+2gb+tdpavl2ttaunnu/wBzpwXyoiHKVoXnLfwiM7E9rmaOTgVKeMVJ6iB6QO2u/UoyTob64AElwoEaDhFAN6qufrnMhPTleoV7dcdFSXVlPBEQryJgFuBwwJUnoyARnozWM1R1xhkjWCXFtcQBY3hkIUgoAMptfSUgZ3cPQTI77LtBw1rLi8PuovD+jf0x776YSs3/AKyVk1xJrA6c13tbbCs/OSNuWGHEkjHqCrw78Vg2k0leb2caPiPBIwJJyPvOdyHzYI6qoUeG3Wrjn8se8ts/gur/ACWO7JXbFbLdndrPJzmlbCMcYo7iduwMojX0sDUwjbcPMKi+hNTlt5Hl25pZZFCNJO+22yDnA3DA3D0Cs3pNJAgMLBWXocEow+q4G8ecbx2jINnVquaqorlnhWM+7bfv6vBivKzJo9pNYqPTXzuy+xEjO8cZd/GmaPc2wuAAMg43knGcVjdHa9xNc+C3Cm3uN3illZHJAICSDiSCCAwU9HHdUR5cL3C2sIHTJKe7Cj+bVvovDJ2alae2OHJbPrthvK9H+357rFlyUOOL6FqGvlUJq1p29jtp5Y7qRUh5tURhziyPI2BGA/0dwJ3VZwsdYF3GKyk7Q7D0+MP5V0p/41epNQlF4/Fe/wDPciWri1umStmxVTcrGuauPBIWzvBlI4DZORFnrzgnqwB11MPiNpe63XV1Baxn6Qtg7OR1bTYx3N3GqI0kiLNKIiTGJHCFiCSgYhSSABkjB4dNdrwrwLl7Fbc02uiRXv1HEsIl3JNY7d48nRFEfWchR7NurcqCckdjs20sp4ySbI80a+929FTskDjw6fNXvaFiCPLaqXFazE3WtlpE7JJcRq6nDKScg9R3V1fHex+1Rek+6sJyU6n2+lJL65vIudUyjYG1IuGcu7fQYZ3GMd9ZrlN5PtG2WjZporcJL4iRnnJzhndRnDOQcLtHeOiqr1bzjBeXh8eHLZ2Q64WbsFW5iJJwBtYyerJ3VmK1txWxdhCUijVjllRFJPSVUAn0irNNrnnJT1NCqxh9Tp05Iq205f6Ihkz5tht1QnUPWmztbNI5JgshZ3cbEhwScDeFIPiqtZrlKvub0fIOmVkjHedo/uqaq3QWqdzd74U8UHBdjsoD1ZPE9gzWls2prhRJRVGVT43hZLY+UOw+0D1JvyU+UOw+0D1JvyVBxyR3XlIPWk/t19+SO68pB60n5KeZb90eVp/vE3+UOw+0D1JvyV2Q6+2LsFFwuTuG0sijvZlAHeagfyR3XlIPWk/t0+SO68pB60n9unmW/dHk6f7xbdeHT0wS1nZvoiGTPb4h3V32FuY4o0JyUREJ6yqgZ9lRzlLvClg6j6UzpEO3J2iPQhHfU83iLZUrjxTS9zhyZ6JENkr48ecl2PYCVQebAz+0altefR1mIoo4xwjRU9VQP6VHuUrSZhsWCnDSssWRxwcs37qkftVhfJD8DZ5ts/FnruderKNirXCZG47Idh6VUj211fKHYfaB6k35KympfI/YPYWz3MBkmkiWRyZJl3uNoLhXAGAQOHRVZ8r2hbW0vlgtI+bVIlZxtO2XcseLsceLs+mqfNyb6HSfh8EstsntrrzZSOsaThndgqjYl3knAG9MVnqpbk0sec0hGeiJXkPcNkfvOPRV01aqm5rLOfqKo1y4YkM5SiZFtbVTg3E6jzBcDPpkB/ZqXWlqsSLHGNlEAVQOgDhURu/n9ORLxW1gLnsZs4/1x+ipnWYbybMWbQjH8/qdVzdJGpeRlRRxZiAB5yaxPx2sftUXpPuqN6x2x0hpi1sCzc0NkuFOOKtI7efm1AB6MnrqwfkO0X5KT8aX31Xt1XBLCRco0KsgpNmC+O1j9qi9J91ezRunYLgkQzJIV3kKd4HXjjjtqsOVjV22sb4QWgYKIUZwzFsOzPwJ3/RCnvrzcmEDNpBCDgIkjN5tnZx6zL6KQ1Dk0sGLdHGEW89C56hHKdbCbwOAfTln2QeoEBWP7ynuqb1Dr757TcCcVtYGkPYz5A/1RnuqxbvHHcqUbS4uybJZaWixIscY2UQBVA6AOFLm6SNS8jKijizEADzk121X+s1ub/TFrYbTc1lS4U44gyO3nEYwD0ZPXWbJ+XHJimp3T4SS/Hax+1Rek+6nx3sftUXpPurOjkO0X5KT8aX31UHK1q3bWN6sFoGA5lXcM5bDMz9J3jxQp76prVt+h0n4fFerLO0bp23uCRDMkhXeQp3gdeOOO2vfVMcmMDNpBCCQESRm82zs4P7TLVz1bqm5xyznX1KqXCmQjlNtxL4HD+lLcbI7FICt/qX0VNgANw4Dh5qh1/8APabgTiLaFpT2M2cf6o6mVIbykxZtGMfbP1PDpLTcFvs8/Kke1nZ2jxxjOPSPTXi+O9j9qi9J91RjWOxF/pu0szkoAofBwcHalkweg82BvqfSchujFBJWYAAknnm3AcTVezUuEmkXKdCrIKTZiPjtY/aovSfdWWtbpJEDxsrq3BlIIPmIrXSUjaOznZycZ44zuz24q3OSeBhZMx4PM5UdgVFJ9IPoreq5zlhoiv00a48SZNKqi90I17pi6jgGSq7Rx9wRI37xq1ZJAoLHgASfMN59lRrkCtTLPfXjDexVAe2Rmlcf9OtdXLEUjfw+GZtlwX98kMTyyHZSNWdjvOFUEk4G87hVRx89p64W5mUxaPgYmCE4zOy7tp+zdg9A+iM+M1W1pXR6zwSwv9GWN4z5nUqT7aqbk6014KX0Xd/Nz27sI88JUYl/FPTvJYdasMcDXl/F7r6dLKenWX690vVr+7Lc79ai5pS6GT5ObsxxzWLnx7KQqueLQuS8T+0js3VL6get8nglxHpGIZEeIrhR/mQOwGR1lWII7ugVOIpgyhlOQwDA9YIyDv7K+feKQc5LUrpP9Jf7L+fzL9W3y9v2OeaxOmtV7W7x4RCkhG4MRhgOraGDjszWUJqBrynwQPNDOs21FNKu0qbS4MjMoyDnIUgcOioNDptTa3PTZ4o46bPc3slCO0yRaJ1QtbXPMRKhPEgeMewsctjszWWVQOAxUEueWOzA3CYn/l/mYCpBqjpNriBpWVkLyyEK4wyrkBAR0HY2T+1VrWaTWxrd2qz6LfqzWFlbfDAzma6Ltt2Ouu6orr1pcxw83FvmuDzEIH1n3M/mUHOfNVbQ6d3XRijeyXDFsg1jax3ekNq6H/DaTeWGJx9KJoSEgkRugkgLjgQ5zms9pbVXSMZWK4s/hJY8rFcRvGHKHHiyrKrg8BvK5GNzHeT0682C22j7VU//AJp7fZPaoYbXed9XlX0rTOvVUpuO0W0vRpLput+mz7nLacZNFX6rcnc8ssMt9HFbwW7CSGzi2TmQcJZ2QbJI44Hs3g2jSlX4xjBYisIwYbXLSvg1hdTZwY4ZCv6xUhP3iK1ErYvl60pzejBGDvnmRMfdTMh9qKO+te7G1MsqRjjI6oP2iF/rU8EQWMvHUqx5qwt14Exhz55CX/3Y7q56333M2Nw/A82VHnfxB7WrLogAAHAAAeYbhUJ5V7si2ihX6U0o3dYQcPWZK60/kgefrXmWr3ZPeRTRXM6JiOMGZpJj3tsr+4invqNf4idKYgtbcH6cjynzRrsj2yn1atPQujhb28MI4RRpGP2FC59la+8u2lOd0oYxwgijj/abMp9jqO6uPHeR6OW0SI6p2HPXtunEGRSf1U8dvYpq/KqPkmsdq8eToiiPrOQo9m3VuV1NMsRycLWyzNLsQnX228KubKzzgOzyPjoVRjPnwJMdtTG1tVjRUjUKigBVHAAdFRTRvz2mbl+ItoUhHYzYJ/8AUFTCpILLciG14UYdl++4JrjtjrFV3yl6GvJ5k5qN5IQgwE3gPk7RZevhg9XfUM+JV79ll9WtJXNPHCS16aMopuaRe+2OsV9Djrqh/iVe/ZZfVqWcm2qs8V00s8LxhI2ClxjLMQN37O16aRulJ44RPTRjFvj/AL9Szah2t3z1/o+34gO07DsTeP8AQ476mNQ7Rfz2mrmTiLaJYR2M2M+3nKks3wu7Iadm5dk/+ExqveUpTcXVlZrxkcemV1iU+xqsKoBrfom8TSEN7ax86YwmyMBtlk2tzJkEg5zkdJPDdWl+eDYk0nCrU5Mv2KMKoVRgAAAdQG4CtT+ULSnhGk7uXOQZmRT92P5tfYg9NWEeUjT/ANkT8B/7lVu2pt8Tk202T92ubGuS9Dtzug+jRMOR6x3XEx+5EPa7f7Ksio5qBohreyRZFKOzO7KeIJOAD+yq1l9M33M280vk43YecKce3FdStcMFk4N747XgjGo55670hc8Q0oiU/dTP9BHUzqMcm9jzej4ieMhaQ9u0cD91VqSuMggHBwcHq7azWvlRi95sePTb6bES5J4fCtOXl1xWJXCnqLsI0/ho9XhWt2qeldJ6IMyQ2fOc4V2maOVwdjaAKNGwBB2ifdUgflc0yQQLBQccfB7nd273rlThJvODv12VxilkgHKNpTwjSl3JnI51kH6sWIhjuTPfUl5HrHfcTH7kQ9rt/JKhyaq3kjf92nLMeLIy7zxJZgAO81b+pur5s7VY2ILkl3I4bTYGAekAADPYas0QfFnsUdXauBpPdmcqHal/PXmkLniDKIUP3Uz/AEEdSfSt7zMEsvk43fvVSR7cVguTiy5vR8ZPGUvKe3abAPqqtXJbzSOdHauT74X8knqHclMPhWnbu54rEsmye1mESfw1epg4yDg4OOPV21V+qelNJ6IadIbPnTKU2maOVweb2sFGjYAg7RPuqDVJtJIt6BxUm2zZKtUeUrSnhGlbt85AlMY80QEQx6me+p8/K5pkg4sEHb4Pdbu36dVmuq17I/8A3acsxJJaNl3k5JLMAB31RjXJeh1J2wa6kx5HrHfcTH7kQ78u38kqyqwepurxs7VY2ILkl3I4bTYGAekAADPYayWlb3mYJZT/AJcbv3qpI9uK6la4ILJwbpeZY2iL6mfPXukLniDIIVP3Uzn2LHUyqL8m9lzej4yeMrPKe3abZB9VQe+s/pKdkhkZAWZUcqqgklgp2QAN5OcVmvaGWYu3saX4fTYjPJRD4Vpy8ueKxLIFPUWYRp/DR6srlK0p4Pou7cbiYjGP1pcRA+l891UlqPp/SOi1lENizmYqWaSKfPiAgAbON3jMe+vTrlrlpTSMAgksmjTbDnm4Z8sVzgEsTuyc+cCuVKEpSzg78LIRjwpla1fmqNjzNlbpwPNqx87+Ofa1VVq/qBczyqJInijBG20ilfF6QoO9ieHV11dgGOFXdNBrLZy9bYniKZg9d77mrC4bpKbA88hCfyYnurPciGi+a0TG3TPJJKfNnm1/djB76gPK5e4t4YhxkkLY6xGvD1nHoq7dXtGeD2sEA/yoo4+9VAJ9IJqDVyzLBb8PhiGe5kKjOunJ/baSUc6CkqDxJo8B16cH6y534Pdg76k1KpHSNeddtVr2CW1sZb7wlbmQBV2SGChlG3JnJIGcjLH6JPRVwqoAAHAbh5hwrB8o2oVxc3EF7YyKtzbrshJPouoLMMHBAPjMCDuIbiMb8FLrtf2oxfaMlXHGSDx08+7Kj168r494ZqNVwcvFcKzssJ5fV+nZe5Pp7Iwb4iS6b00kEMkjnCIpLH/avWScAdpro5IdFSi2nu5vFa/lM6p9VDnYJ8+c+bZqu9aNck0jAbS0hneaZkGyUAxhg3Qx6QOwbyTV9aLtOagijJzzcaJnr2VC59lXfBPD+UqbksSb9e39/Y1ts8yW3QpXky0VHNLdS3gMt7FOVYyksU6NoA7s7auM9GyMYqymcDj01EuUXQklhdjStqpaNhsXca9K7hzvsGT0FVJ3Fq89/wAo9msBmEyyHZysY3OT0KV/Q38Sdw7enkeMeF33arzFmUZdPXHt7L1JabYxhh9TP6e1iitojJK4RRu7WP1UHEn/AO7hvqE6vaet7i4a9uJ4YyAY7eF5EBhT9J2yfpt2dB82JFqLqC92Y9IaUzI7Daht2GEiXOVZkPEncQp6wTk8JnccnmjnJLWVvk8cRqM+gCutpfBa6KnFy+Z9Wu3qv+v8iKV0pPPoVZyjadtZLCRUnjd9qMoI3VjtBhvwpO7Z2qujQ7ObeEy/9oY4y/R45UbW7o35rGWWoGj4XDx2cCupyG2FJUjgRnge2s/XU0umjpq/Li8753I5NyeWKUpVowUP/iI0ptXNtAP8uJpD55W2Rnui/eqE8nNjzmkIuqPalP7I3fvFasDlD5LdI32kJriNYubbYVNqUA7KIq7xjdkgnvrD6M5IdMW7FoDFGxGySsq5IyDjevWB6KnrkotZKtsJSTS9SxahekYfCtP2FvxWLZlYfqlpjnziNB319+ImsPl1/FT8lSDk05Pb23v5Lu/KMxiKKwcMSxKDJwBjCJjvqxdqIzjhFPTaOVc+KRadag61aU8JvbmbiJJpGH6u0Qv7oFbY6bjka2mWDHOmJxHk4G2VIXJ6BnFa9/ITpP6sP4o91U4YR0ppvoZXkisdm2llPGSQKPNGvvdvRU7ZgBk8BvPmHGoLYcmmnYEEcUkaIM4USpgZOTxTrNdsuoGsDKVaZCGBBHOpvBGCPodVX4amEYpHKt0Vk5uRjuTLTqvc3YY4e4fnlz+lguSo7QHBx1A9VWPVYJyG6UBBAhBG8ETYII6QcbqzUeoOsAGBOu7rmU+0rmsV6lRWGZu0Upy4ok1pUM+ImsPl1/FT8lPiLrD5dfxU/JUnNwIfh9ndEzpUM+ImsPl1/FT8lPiJrD5dfxU/JTm4D4fZ3RMmcAEngBk+YbzVccmOnVe4ulc4e4bnlz+lguWUdoDg46geqslNyf6wMpVpkKsCpHOpvBGCPodRrDJyG6UBBAhBG8ETYII6QcbqjlqU5Jr0J69FJRlGXqWfSoVHqDrABgTru65lPtK5rl8RdYfLr+Kn5Kk5uBB8Ps7omdKhnxF1h8uv4qfkp8RdYfLr+Kn5Kc3AfD7O6JnUS5T77m7Bl6ZXRO4HbPsTHfXT8RdYfLr+Kn5K8WlOSvTdyFE7xyBSSA0q7idxO5a0nqouLSJK9DOMlJ+hJdS75JbG3KEeLGsbAfosgCkH0Z8xFZuq80XyS6atmLQNHGTx2Zhg+dSuD3ist8TtYvKw+tB/brMdVFLDNbNBNybiS2lRL4naxeVh9aD+3T4naxeVh9aD+3W/NwNPh9vsS2lRL4naxeVh9aD+3XJeT3T03iy3UUSniQ4Bx2c1GCfSKxzcDPw+32MXyna1IsRtI2BkfHOY/QUEHZP3iQN3QM9YqSalXyS2NuUI8WNY2A/RZAFIPoz5iKwGnP8AD5coA1tOk5x4yyAxna6SpywI85HfWN0XyYabtmJgTmyeOzNBhvOpbB7xUMdT83EyxPRf/NQRZlKhQ1X1j619a091chqrrH9ZPWtfy1PzUCtyFvt+pM6VDhqnrF9eP1rb8lchqhrF5SL1rf8At05uA+H2+xL6gPKZrQojNpEdqWQgPj9BcghD95jjd0DPWKw2uk+lrLYju7gKZVYgRMmcAgHJRQRx6+g1HdTrLnr63U7/AJwOfMmZDn1fbWkr+P5Y+pJXpPKfHP0Lx0fZiKKOMcI0VPVUD+leilQrXbTV0t1bWtk2JZgd2EO0WbZQEuCAPFY5q1KShHLKFcJWywupNaVCvivrH1r61p7qfFjWPrX1rP3VBzUC3yFvt+pNa4SzKqlmIVVGSWIAAHSSeAqGfFjWP7vrWfur22nJDpK8K/CV2EiByY4ztMf2QojU9vjeasPVwxsbR8Psb3ZjNB2p01piNlBNpZlWLEHDBW2gPO7gDH1VJ6Kv2sbq9q7BZQLDbIEQbz0lmPF3bizHHHsA4ACslXNnNzeWdmqtVxUUKUpWhIKUpQHzFfaUoD4ygjBGQdxB6awFtqBo+OXnUs4FfOQQgwD1qv0VPmAqQUoBSlKAUpSgFKUoBSlKAUpSgFKUoBSlKAUpSgFKUoBSlKAUpSgFKUoBSlKAUpSgFKUoBSlKAUpSgFKUoBSlKAUpSgNbOXLSfO6VdOiCOOLvIMp/6mO6ujkjsdq6kkPCOPA88hA/0q1YXW7Mt/dyMd7XEp4cAHYAdwAHdXn0bpCe3DCCZo9rG1s7s4zjPpPpq1W1Fpso3Rc4tL1L7zUR1Sh8K1ld+K2kbelUEX+uVj3VX/xqvvtcvsqzf8P9plr6dztSMYlLHjv5x2Oe049FS33KccIg0umdc8tlxUpSqB1RSlKAUpSg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371600"/>
            <a:ext cx="2657475" cy="626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837" y="1988344"/>
            <a:ext cx="1600200" cy="821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135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well does </a:t>
            </a:r>
            <a:r>
              <a:rPr lang="en-US" dirty="0" smtClean="0">
                <a:solidFill>
                  <a:srgbClr val="00B050"/>
                </a:solidFill>
              </a:rPr>
              <a:t>GRASS</a:t>
            </a:r>
            <a:r>
              <a:rPr lang="en-US" dirty="0" smtClean="0"/>
              <a:t> perform?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Workload from Facebook and Bing traces</a:t>
            </a:r>
          </a:p>
          <a:p>
            <a:pPr lvl="1"/>
            <a:r>
              <a:rPr lang="en-US" dirty="0" smtClean="0"/>
              <a:t>Hadoop and Dryad production jobs</a:t>
            </a:r>
          </a:p>
          <a:p>
            <a:pPr lvl="1"/>
            <a:r>
              <a:rPr lang="en-US" dirty="0" smtClean="0"/>
              <a:t>Added deadlines and error bounds</a:t>
            </a:r>
          </a:p>
          <a:p>
            <a:pPr lvl="1"/>
            <a:endParaRPr lang="en-US" dirty="0" smtClean="0"/>
          </a:p>
          <a:p>
            <a:r>
              <a:rPr lang="en-US" u="sng" dirty="0" smtClean="0"/>
              <a:t>Baselines</a:t>
            </a:r>
            <a:r>
              <a:rPr lang="en-US" u="sng" dirty="0"/>
              <a:t>: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u="sng" dirty="0" smtClean="0">
                <a:solidFill>
                  <a:srgbClr val="C00000"/>
                </a:solidFill>
              </a:rPr>
              <a:t>LATE</a:t>
            </a:r>
            <a:r>
              <a:rPr lang="en-US" b="1" dirty="0" smtClean="0">
                <a:solidFill>
                  <a:srgbClr val="C00000"/>
                </a:solidFill>
              </a:rPr>
              <a:t>    </a:t>
            </a:r>
            <a:r>
              <a:rPr lang="en-US" dirty="0"/>
              <a:t>&amp;</a:t>
            </a:r>
            <a:r>
              <a:rPr lang="en-US" b="1" dirty="0" smtClean="0"/>
              <a:t>    </a:t>
            </a:r>
            <a:r>
              <a:rPr lang="en-US" b="1" u="sng" dirty="0" smtClean="0">
                <a:solidFill>
                  <a:srgbClr val="C00000"/>
                </a:solidFill>
              </a:rPr>
              <a:t>Mantri</a:t>
            </a:r>
            <a:endParaRPr lang="en-US" b="1" u="sng" dirty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200 </a:t>
            </a:r>
            <a:r>
              <a:rPr lang="en-US" dirty="0" smtClean="0"/>
              <a:t>node EC2 deployment (</a:t>
            </a:r>
            <a:r>
              <a:rPr lang="en-US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m2.2xlarge</a:t>
            </a:r>
            <a:r>
              <a:rPr lang="en-US" dirty="0" smtClean="0"/>
              <a:t> instances)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s://encrypted-tbn2.gstatic.com/images?q=tbn:ANd9GcRoW4cDeEeuEQIxqbtoz6vt0XBD5_rQXJPexerGu1kU_mXHuaN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03" b="26335"/>
          <a:stretch/>
        </p:blipFill>
        <p:spPr bwMode="auto">
          <a:xfrm>
            <a:off x="2618096" y="4343400"/>
            <a:ext cx="1447800" cy="460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encrypted-tbn2.gstatic.com/images?q=tbn:ANd9GcT-rsmxdAY9-NVC-W7C7ppjSGo5gEuz0sAGSitMdGroY4J_-NsYI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37" r="32801" b="16172"/>
          <a:stretch/>
        </p:blipFill>
        <p:spPr bwMode="auto">
          <a:xfrm>
            <a:off x="4648200" y="4344874"/>
            <a:ext cx="1295400" cy="521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57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Accuracy of </a:t>
            </a:r>
            <a:r>
              <a:rPr lang="en-US" dirty="0" smtClean="0">
                <a:solidFill>
                  <a:srgbClr val="0070C0"/>
                </a:solidFill>
              </a:rPr>
              <a:t>deadline-bound</a:t>
            </a:r>
            <a:r>
              <a:rPr lang="en-US" dirty="0"/>
              <a:t> </a:t>
            </a:r>
            <a:r>
              <a:rPr lang="en-US" dirty="0" smtClean="0"/>
              <a:t>jobs improve by </a:t>
            </a:r>
            <a:r>
              <a:rPr lang="en-US" dirty="0" smtClean="0">
                <a:solidFill>
                  <a:srgbClr val="00B050"/>
                </a:solidFill>
              </a:rPr>
              <a:t>47%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33567" y="1752600"/>
            <a:ext cx="8001000" cy="57793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Gains hold across deadlines (lenient </a:t>
            </a:r>
            <a:r>
              <a:rPr lang="en-US" sz="28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and </a:t>
            </a:r>
            <a:r>
              <a:rPr lang="en-US" sz="2800" b="1" dirty="0" smtClean="0">
                <a:solidFill>
                  <a:schemeClr val="tx1"/>
                </a:solidFill>
              </a:rPr>
              <a:t>stringent )</a:t>
            </a:r>
            <a:endParaRPr lang="en-US" sz="2800" b="1" dirty="0">
              <a:solidFill>
                <a:srgbClr val="00B050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8505967" cy="427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214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56" y="2188193"/>
            <a:ext cx="8793531" cy="444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GRASS</a:t>
            </a:r>
            <a:r>
              <a:rPr lang="en-US" b="1" dirty="0"/>
              <a:t> </a:t>
            </a:r>
            <a:r>
              <a:rPr lang="en-US" dirty="0"/>
              <a:t>is </a:t>
            </a:r>
            <a:r>
              <a:rPr lang="en-US" dirty="0" smtClean="0"/>
              <a:t>22% better </a:t>
            </a:r>
            <a:r>
              <a:rPr lang="en-US" dirty="0"/>
              <a:t>than statically picking GS or RAS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181600" y="1676400"/>
            <a:ext cx="3733800" cy="575275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… and is </a:t>
            </a:r>
            <a:r>
              <a:rPr lang="en-US" sz="2800" b="1" dirty="0" smtClean="0">
                <a:solidFill>
                  <a:srgbClr val="7030A0"/>
                </a:solidFill>
              </a:rPr>
              <a:t>near-optimal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86752" y="3567752"/>
            <a:ext cx="457200" cy="1981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11504" y="3720152"/>
            <a:ext cx="457200" cy="1828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014648" y="3249304"/>
            <a:ext cx="4572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62148" y="2306267"/>
            <a:ext cx="1423348" cy="491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0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" grpId="0" animBg="1"/>
      <p:bldP spid="13" grpId="0" animBg="1"/>
      <p:bldP spid="1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</a:t>
            </a:r>
            <a:r>
              <a:rPr lang="en-US" dirty="0" smtClean="0"/>
              <a:t>Generation </a:t>
            </a:r>
            <a:r>
              <a:rPr lang="en-US" dirty="0" smtClean="0"/>
              <a:t>of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Timely</a:t>
            </a:r>
            <a:r>
              <a:rPr lang="en-US" dirty="0" smtClean="0"/>
              <a:t> results, even </a:t>
            </a:r>
            <a:r>
              <a:rPr lang="en-US" dirty="0"/>
              <a:t>if </a:t>
            </a:r>
            <a:r>
              <a:rPr lang="en-US" b="1" dirty="0" smtClean="0">
                <a:solidFill>
                  <a:srgbClr val="0070C0"/>
                </a:solidFill>
              </a:rPr>
              <a:t>approximate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Data deluge makes this necessary</a:t>
            </a:r>
            <a:endParaRPr lang="en-US" dirty="0" smtClean="0"/>
          </a:p>
          <a:p>
            <a:pPr lvl="1"/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xMTEhQSEhQUFRUXGB4aGRYVFxoaFBUfGhgaGh8YHRgaHSghHh0lHR0aITEhJSorLi8uGh8zODMsNygtLisBCgoKDg0OGxAQGzUmICU0Lyw1LC8vLSw0LTQuMC8sLCwsLCwsLCwsLCwsNCwsLCwsLCwsLDQsLCwsLCwsLCwsLP/AABEIAHEBBwMBEQACEQEDEQH/xAAcAAEAAwEBAQEBAAAAAAAAAAAABQYHBAMIAgH/xABIEAABAwIDBAYFCAcGBwEAAAABAAIDBBEFEiEGBzFhE0FRcYGxInKRobIyNDVSc4KS0RQjJDNCs8FEU1SDosMVF3ST0uHwFv/EABoBAQADAQEBAAAAAAAAAAAAAAADBAUCAQb/xAA2EQACAgECAwUFBwQDAQAAAAAAAQIDBBEhBRIxMjNBUXETFCJhgVKRobHB8PEVNELRIzXhJP/aAAwDAQACEQMRAD8A3FAEAQBAEAQBAEAQBAEAQBAEAQBAEAQBAEAQBAEAQBAEAQBAEAQBAEAQBAEAQBAEB41NUyMAyPawE2Bc4NBPZqvUm+h5KSj1Z/aeoY8XY5rx2tII9oRprqFJPoz1Xh6EAQBAEAQBAEAQBAEByzYjCx2V0sbXfVc9oPsJXShJ7pHDsino2dIK5Oz+oAgCAIAgCAIAgCAIAgCAIAgCAIAgCAoG+X5pD9uP5b1cwu2/QzuJd0vUqW6idza4NBIa9jsw6jYXF+5WcxJ1lLh0mrdDbFlG8EAQBAEAQBAEAQBAEBhm876Ql7m/CFr4ndo+fz++ZfN0VS59E4OJIZM5rb9QyMdb2uKp5iSs28jR4dJunfzLuqhfCAIAgCAIAgCAIAgCAIAgCA5MWxGOnifNKbNYLntPYBzJ0XUIOT0RxZYoRcpGK49t3V1DjleYY+pkZsbc3cSfYtWvGhDruYV2dbN7PRfIhW4rUtOYTTA9vSP19+ql5IeSIPa2rfVly2Q3iyse2OrdnjOnSEemzmSOLe3rVW7ETWsOpexs+SfLZ08ye3yH9kh+2H8t6hwu2/QscS7pepTt1v0hH6r/ACVrL7so8P740fbra4ULA1gDpnj0Wng0fWdy7B1+Co49HtHv0NTLylSturMir9pqyZ13zy69TXFre6zbLSjTXHojFnk2ze8j8Ue0FXE67J5QR1FxI/C7ReuqEuqPI5FsH2marsBtp+mXhmAbO0XuNGyDtA6iOsf/AAzsjH9nuuhsYeX7b4ZdSA3oY5UwVTGQzPjaYgbNOl8ztVNi1wlDVor599ldiUXpsTm67aCaqilZO7O6Its88SHh2h7i0681Fl1Rg04+JPgXyti1LwLfiDyIpCDYhjiD2WaVWj1Rdm9Iswqi21ro3tf0732OrX6tdyIWtLHra00Pn45l0XrqbdiOLRwU5qJNGhodbrNxo0cydFlRg5S5Ub07VCHOzFcd23q6lxPSOiZ1MjJFu9w1J5rVrxoQXTUwbc22x9dF8iNo8dqoiHsnlHe5xafA6FduqEtmiON9sd02fjG8WfVSmaTLnIAOUWBsLXsva4KC0Rzda7ZczNS3N/M5f+od/LiWfm94vT/ZscN7p+v+iH223hSdI6CjcGtabOlGrnHrDeoAdvX5yUYq05pkGVnyUuWv7yiSYtUvOYzTE9ud2nv0Vz2cF4Iz/a2vfVktgm29ZTuB6Qys62SkuB+8dQeajsxq5+GhLVm21vrr6mz4FjEdVA2eLgeI62kcWnmPyWVZW4S5WbtVsbYc0TE49sa5j8wqJDY8HWLTrwItwWs8etroYKzLk+0dNdvAr5DcSiMdkbQB77n3rmOLWvA7ln3S8dC27uto5OgrJ6qV72xBp9I3I0foOZNh7FWyalzRjBdS7hZDdcpWPoVHHtuquoccsjoo+pkZtYc3DUlWa8aEF01KN2bbY9noiK/S6sDPnqQPrZpAPbdSctfTREXPct9X+JN7Pbf1UD29I8zRX9Jr9XAdrXcb96isxYSW2zJ6c6yD+J6ove2GJy/qzC/LG6POx2bI17rONi+4sQA2zbi+Y9mlOmC316mjkWS25Xtpr+2WPZ2Z76djpCSTexcLOc3McpI7S2xUFiSloizS24JsklwShAZtvmriI6eAHR7nPd9zKAO70ifAK9hR3cjL4nNqMYlW3bYGyqqv1ozRxtzlvU43sAeV9bclYyrHCG3iU8GlWWfF0Rs1bhUMsZikjYWEWtYad3Ye5ZcZyi9UzdlXGS5WiiHdNF/iZPwN/NXPfpeRn/0yP2j8b0KMw4dSxF5fkla3MRYm0bwL+CYkua1sZ8eWiMfJlZ3W/SEfqv8AJWMvuynw/vjk3g1xlr5yTo05ByDRbzuusaPLWjjNnzXP5bF73U7Pxtp/0p7Q6SQnKSL5Gg205k3N+5VMu1uXKuiNDh9CUOd9WSG8fZ6OalklDQJYhmDgLEgcWntFvJR41rjNLwZLm0RnW3pujI9na8wVUMo/hkbfmCbOHsJWnbHmg0YtE+SxSLTvg+eM+xHxPVbC7DLnEu8XoSu5T+1/5X+6o87/AB+pLwvpL6fqaLif7mX1HfCVSj2kadnZZ81Bbp8safvZrSKekhB0eC933GtA+I+xZ+HH4pM1uIzarjHzK1u5wNlVVgSC8cbc7m9TtbAHlfyVjJscIbdWVcGhW2fF0RtNThkMkZifGwsItlyi3h2LKU5J6pm664taNbHz/tLhf6NUywakNd6JPEg6j3LZqnzwUj5vIq9nY4l52HrTDg9bI3RzZH2PYTFEAfAlVL4818U/31NHEk44smvn+SM1iAuATYXFz2DtV9mStNdzXsL2xwqCMRRXDQLfujd3MnrJWZKi6T1Zt15eNCPKvyKFtvUUckwlo7gOHptyloDgeIHMeXNXKFZGOkzOy5VSlzVlm3N1hzVEP8JaHgcx6J9ot7FBmx6Mt8Mm/iiZxJxPerxlGp7Gbvqd9OyepDnukGYMzFrWA8Pk2JPjZZ1+VJS5Y+BsY2DBwUp76lrg2Oo2RSQtisyQtL253+llvbXNfrVd32NqTe6LixalFxS2fzZB1eG4NRyNc/o2yMNw3O97gRwuy594UqnfYtF0K8qsSmWr6r5s/mI7zqMNIjZJKbWsW5WnvJ6vBI4dmu+wnxGpLbcyGplzPc6wbmcTlHBtzew5BaaWi0MST1k2fQOyAvQ01/7pvksa7vJep9JjdzH0RMKInCAIDK99MZ6Sld1Frx7Cw/1WjgvaRkcUW8X6nhuZmAnnYeLowR912vmvc1fCmc8MfxSRrazTZP4XDtQFB3yH9kh+3H8t6uYXbfoZ3Eu6XqU7db9IR+q/yVrL7so8P74iNrYi2tqQePSuPtN/IqWl61ogyY6WyXzNh3cTh2HwW/hBae8OKy8laWM3MOSdMSR2rnDKOpc7h0Tx+JpaPeVxUtZpEt8uWuTfkfPVPEXvawcXODR4my2m9FqfMxWr0LvvhH7ZHzhHxvVTC7D9TQ4n3i9CV3Kf2v8Ayv8AdUed/j9SXhfSX0/U0TFD+pl+zd8JVKHaRp2dhnzWFunyxou92M5aI9XRuHiOjVHDe8jT4itoHnubnAqZmE6ujFudna+a9zV8KZ5wxrnaNdWabRg+8ecPxCYjqs3xDRda+KtK0fPZ0k7mT2AUx/4DVnX0pHOHMARg/CVDY/8A6IlmiL9zl+/IoVFCHyMYXBoc5rS48G5iBmPIcVdk9E2ZkI80kjQf+U0n+JZ+A/mqXvy8jT/pcvtfgDunk/xLPwH809+XkP6W/tfgWnYrY5tD0jzJ0kjxa4FmtHGwHG/NV773ZotNi5i4qp1eurMQk4nvK1j58+iNl/mlP9k3yCxLe2z6eju4+hGbxMadS0bnRmz3kMaett73I52BUmNWpz3Icy511arq9jGMHwuarmEUQzPdckuOgHW5xWpOca46swqqp2y5Y9TQcP3TjQz1B7o22/1Ov5KlLN+yjThwxf5S+4znFqdsc8sbb5WSOaL8bBxAV6D1imzKsiozaXgze9j/AJjTfZN8lj3d5L1Po8buY+iJhRE4QBAVbeJgLqulIjF5IznYBxdpYt8R7wFYxreSe/RlTMpdte3VGL4ViUtNM2WI5XsPWND1FpHZyWrOCnHRmDXZKqXMupeajevKWWZTsa+3yi4uaOeWw8/aqawlruzQlxOWm0dyn0zqqsnDGvkklefrGw7SeoNCtPkrjr4FKLtunonqy/70KEQYdSwgkhkrRc8TaN9z4lUsWXNa2aefDkojH5lY3W/SEfqv8lYy+7KfD++JTezgDmTCrY0ljwA8j+Fw0BPIi2vaO5R4dqceRk3EaGpe0XRkFshthLQlzWtEkbjcsJtY8LtPUfDqU11EbfUrY2XKnbqjo2t26mrWCIMEUV7loOYvI4XNhoOyy5pxo1vXqzrIzZXLl00R7bstn3T1LZ3NPRQnNc8HOHyWjtsdfAdq8yrVGHL4s6wKHOzmfRFl3v4K57I6pgJ6MFsluppNw7uBvfvUGHYk3F+Jb4lS5JTXgUHZfaSWikL4wHBwAex3BwHMcCNbHmrltKsWjM3HyJUy1RYNoN5U1RC6GOJsQeLOdmLnEHiBoLX7VDXiRjLVvUs3cQlOPKlpqVzZbBn1VTHE0HLmBeeprQdTfu0HNT22KEWyrj0u2aSNf3h4CaqlIjF5IznYBxNhYtHePeAszGt5J79GbeZT7WvRdUYrhtfLTTNljOWRh6x4FpHZ1ELVlFTjozBrnKuXMuqLzU715jGWsgYyQi2fMXAcw23mfaqiwo67s0JcTk1oo7lEpqeWolDWB0kkju8kk6k+ZKttqK1fQzoxlZLRbtm+YTgLIqNtGdW9GWvt1l4OY+0lY87G5859JXSo1ezMJxzCZKWZ0MgN2nQ9Th1OHIrXrmpx1R87dVKqfKy4YRvRmjiDJYmyuaLB+YtJA4ZhY3PNVZ4UW9U9C9XxKUY6SWpW9odqamrfme4taNGxsJDR79TzKnrohWtirdlWWvd/Q1DdpgkkFM6SbN0kutnE3a0D0RrwJuT7FQyrFKWkeiNbCplCvWXVmKycT3lapgn0Rsv80p/sm+QWJb22fT0d3H0IPelhrpqIlgLjG4PsONrEE+AN1LiTUbN/Er59bnVt4bmTbN45JRziaMNcbEFruDgeIuOB5rStrVkeVmLRc6Z8yLhX71pXMLYoGxuP8ZcX5eYFhr3+xVo4UU92Xp8Tk1pGOhQGMfK8AAve93Di5xcfMlXNoozUpTl5tn0VgdGYaeGI8WMa094CxLJc0mz6eqHJBR8juXBIEAQBAVzHtiqSqcXvYWPPF8ZyuPeNQe8i6nryJw2TK1uJVY9WtyEZuqpb6yzEdl2j35VL77PyK64bXr1ZasD2ep6RpEEYaTxcdXu73HXw4KvZbKfaZcqohUtIo9cawiKqiMMzbtOuhsQRwIPavITcHqj22qNkeWRC4DsJTUkwnidMXAEWe5pbryDQpbMmc48rIKsOuqXNHUs00TXtLXAOaRYgi4I7CFAnpui00mtGU3EN2dFIS5nSRX6mOu32OBt7VZjmWLruUp8Pqlutj8UW6+jYbvdLJyLgGnvygH3r2WZY+h5Hh1S66suVLTMjYGRtaxo4NaLAeCqttvVl6MVFaI9XNBFiLg9R4FeHpUcU3cUUri5rXxE/3Zs38JBA8LKzDLsjt1KVmBTJ66aehwwbq6UG7pJnDsu0eTV282fgiOPDa11bLdhGDwUzMkEbWDrtqTzLjqfFVp2Sm9ZMu11QrWkVod64JCu49sXSVRL5GFrzxfGcrj3jge8hTV5E4bJla3Eqt3a3INu6qlvrLMR2XaD7cqm99n5FdcNr16ss+BbNU1ID0EYBPF5Jc8+J6uQsFXstnZ2mW6seursol1GTEdjWBwVTck8YeBwOoc3ucNQu4WSg9YsitphatJIqUu6qlJ9GWZo7LtPvyqys2fkU3w2vwbJfBNhKOmcHtYZHjg6U5rdwAA8bXUVmTZNaE9WHVW9UtX8yzlQFoo53W0X16j8bP/BW/fLPkUP6dT8y40FK2KNkTblrGhovxsNNVVk+Z6l2MVFJI914dFUxfd9RTuL8jonHiYjYH7pBHsAViGVZFadSpZg1TeumnoRjN1VLfWWYjsu0e/KpPfZ+RCuG1+bLJgWytLSawx+n9dxLn+08PCygsunPqy1VjV1dlE0oicIAgCAIAgCAIAgCAIAgCAIAgCA5cUqDHFJI2xLWki/DRd1x5pJMivsddcprwRHbL4u+oa9zw0ZSAMt+y/WVLkVKtpIq4GVPIi3JdPIisZ2pmimfG1sZDTpcG/Ac1NVjRlBNlTJ4jbVa4JLRfvzJ/AMR6eFshsHXIIHAEFVrq+Seho4l/tqlN9Tn2mxg07GloaXOdYB17WA1Onh7V1RUrHuRZ2U8eCcerODZzaKWeXo3tYBlJ9EG+lu0qW/HjCOqK+Fn2X2cskuh77UY5JTujDA05gSc1+ojsPNc49MbE9STPzJ47iopb69SI/8A1tTx6JtvVf53U3utfn+RS/qeR9j8GTWz+0jag5HNyPtcC9w7uKgux3WtV0L+HnxvfK1oz97T4y6mawsDS5xOjr2sBqdD3LzHpVjep7nZbx4rl6siMO2rldNHHIxjWucBoHA+lwOp7bKaeLFRbiynTxO2VsYzSSfr49C5KibZW8Mx+SSqdA5rA0F2oBzeie9WrKIxrUkZdGbZZkOppab/AIFkVU1AgKPNtjNmdkZGWgmxs7hewJ1WgsSGi1ZgS4rbzPlS0Xr/ALLJs5iZqIc7gA4OLSBw01HHkQqt9fs5aI1MLId9fM+vQlFCWwgCAIAgCAIAgCAIAgCAIAgCAICP2g+bTeoVLT3iK2Z3E/QhN3/7uX1h8KnzO0ihwfsS9SKroA/ESx3BzrHxYpoS5aNV+9ypbBTznF+L/QkNhJi100DuIN7cx6LvIKPLWqUkWeEycXOp/vwZ+No/19bFB1NsD4nM7/SAvaPgpcjnN/5suFXgv5f4HPskP22T7/xLrJ7pfQj4f/dS+v5ntvB+XD6rvNq5wujOuMdqHo/0LfR/u2eqPIKlLtM26+wvQouUMxICPQdKNBwFx6X9Voa60b+R8/oo5yUPP+T22zeZKqOIdQa3xe78sq8xVy1uX72O+Jv2mRGtfJfe/wCD+bbU3RyxPboMgA72H8iPYmLLmi0/3qOKV+zsjJeX5F2ppg9jXj+IA+0LPktHob0Jc0VLzKVgH0i/vk81oXdwvoYOJ/ey+pelnH0Bw45U9HTyv6w027zoPeVJVHmmkV8qz2dMpfIqmyeHdJT1Onyhkb3ht/MtVzIs5Zx+8yOH0c9Nnz2/D+D23f1GssfbZw8j/ReZkejO+Dz3lD6lzVA3AgCAIAgCAIAgCAIAgCAIAgCAICP2g+bTeoVLT3iK2Z3E/QhN3/7uX1h8KnzO0ihwfsS9SPk+lB9oPhUq/t/oV5f9h9f0PeqP6PiQdwbJa/Z6WnxBcx/5KNPIksfsM5Pwl+v/AKfrZMdNVTVB4Dh946f6QvMj4K1A94f/AMuRO5/vX/w5tk/nsn3/AIl3k90voRcP/upfX8z23g/Lh9V3m1c4XRnfGO1D6/oeEc2JloA6TLbSzIxpbty3XTWPr/JGpcQa0WunpH/RJbM7Ovjf00/ytcrb3IJ4uJ7VFfkKS5Y9C1g4EoS9pb1/e5AOxJorTO8FzQ8kAddtB+as+zfsuVGc8iPvTtluk/4OraXHo6ljWta4Oa69za3CxC4oolW9WyXNza8iCST1RZdkKnPSs7W3afDh7iFVyY6WM1eHWc+OvlsV/APpF/fJ5qzd3C+hm4n97L6l6WcfQFa27qcsLWfXd7hr+St4kdZ6+Rl8Ws5alHzZGYDtJFBCIyx5NySRaxJPf2WUt2PKcubUqYmfXRUoNM4tnaxra0ObcNe5zbHqzcB7bBSXQbq0fgQYdqjlJro2195oqyz6YIAgCAIAgCAIAgCAIAgCAIAgCA4sbjLoJWtBJLCABxKkqaU02QZUXKmSXXQiNiaOSNkgkY5hLhbMLX0U2VOMmtGUuF1TrjJTWm5xPw+X/iIk6N2TPfNb0fk24qRWR9hy67kDos995+XbXr9Dv2uwZ84jdEAXNuDcgaHv5j3qPGuUNVIscRxJ3KLh1R1bLYY6CHK8APc4k2N+QF+4e9cZFinLVdCXAx3RVpLq3qQ2zWHysq3vfG5rTnsSNDd2invsi60k/IpYVFkMmUpR0W/5nptvQSyuiMbHPsHXyi9rkLzEnGKerOuKUWWSjyR16/oWilbZjAeIaPJU5dWa1a0ikfive4RPLAS4NOUDiTbT3r2CTktTy5yUG49dCq7J4B+8NRF2BoeO+58lcyL+nIzH4fg9p3R9NSZxHZ+AxSBkTA/KcpDQDe2nvUEL5qS1exeuwaXXJRitdNtjg2Jp5YxIyRjmAkOGYWF+B/opMqUZaOLK/C67K1KM46eJDOo6uOokliiffM6xy3BBKsc9UoKMmUnVk13ynXF9WdgxDEv7t3/bCj9nj+f4k6vz/s/gem11HPNNGGRuc1rRqBoC46+4BeY04Qi9We8RpttsioxeiX59f0J9mA0wAHQxmw4louVWd9nmaKwqEuwvuK1tBgj2VDH08Ry2a6zBo1zT/wCgVbpuTg1NmXmYc4XKVMdtnt5ouzDcA8OXYs83U9Uf1D0IAgCAIAgCAIAgCAIAgCAIAgCAIAgCAIAgCAIAgCAIAgCAIAgCAIAgCAIAgCAIAgCAIAgCAIAgCAIAgCAIAgCAIAgCAIAgCAIAgCAIAgCAIAgCAIAgCAIAgCAIAgCAIAgCAIAgCAIAgCAIAgCAIAgCAIAgCAIAgCAIAgCA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7" descr="data:image/jpeg;base64,/9j/4AAQSkZJRgABAQAAAQABAAD/2wCEAAkGBxEQEBUUERIUFRUXGBkYGBYYFBoeFhoYGRYXFxgYGxQZHSgkGholGxUWIjEiJSkrLi4uFx8zODMtNygtLisBCgoKDg0OGhAQGiwmICUvMC8xMC0yNC0sNCw3LCssLCwwLCwwLSwsLCwsNywsNDQsLCwvLywsLCwsLCwsLCwsLP/AABEIAGECBgMBEQACEQEDEQH/xAAcAAEAAQUBAQAAAAAAAAAAAAAABgIDBAUHCAH/xABVEAABAwIDBAYCCg4FCwUAAAABAAIDBBEFEiEGEzFBByIyUWFxFJEIIzM0UnJzgaGxFRg1NkJVkpSys8HCw9MXYoKT4hYkQ1NUZHSitNHjJmODhNL/xAAZAQEAAwEBAAAAAAAAAAAAAAAAAgMEAQX/xAA4EQEAAgIAAwQHBgUFAQEAAAAAAQIDEQQSITFBUXETImGRscHRBRQzgaHwMlJi4fEjNEJTooIV/9oADAMBAAIRAxEAPwDuKAgICAgICAgICAgICAgICAgICAgICAgICAgICAgII1tBs1NUymRldUQjKBkjkc1unOwPEqm+LmnfNMeSjJg553zTHlKGbAYfV18TpX4hVNySZcomeQQGtdrd3is3DVnJXmm09vix8JS2WvNN7dvi6wt702p2jxSamja6GmdUOLrFrXZbCxOa9jzAHzqGS1qx6sbV5b2rG613+iJxdI1Q6Z0LcNeZWi7mb/UDTX3P+sPWs0cRkm3LydfNkji8s25fR9fP+yaYJWyTwNklhMLze8ZdciziB1rC9wAeHNaqTMxuY1LZjta1d2jU+DOUkxAQEBAQEBAQEBAQEBAQEBAQEBAQEBAQEBAQEBAQEBAQEBAQEBAQEBAQEBAQEBAQEBAQEBAQEBAQEBB8dwKDn/Qx7zm+W/hsWLgfw583n/Zv4U+f0dBW16Ag57gf3x1fyX7KdY6f7m3l9Hn4/wDeX8vo6Etj0HwhByPpA2b+x9OySGonJdIGHNISLZHO5c+qF5/E44x13Ez2+Ly+LxRipFqzPb4pzs3sqykk3rZpnksy2e+7dS03t39Va6YYpO4mW7HgrjncTP5ykitXLXpDPht/KC5uHNwqZK13BwPkV3bu1aAgICAgICAgICAgICAgICAgICAgICAgICAgICAgICAgICAgICAgICAgICAgICAgICAgICAg+O4FBz/oY95zfLfw2LFwP4c+bz/s38KfP6Ogra9AQc9wP746v5L9lOsdP9zby+jz8f8AvL+X0dCWx6AggHTP7yi+XH6uRY+O/Djz+rz/ALR/Cjz+qeQ9keQ+pbHoPsjA5pB4EEH59EHIukTZCloooXQNc0vlyuu4nSxPNefxOHHSImI73lcXw+PHWJrHf7XQdn9kqWheXwNcHOblN3E6XB4E94C10w0pO6w34+Hx453SG2rK6KEAyysjBNgXvDQTxsC46lTtaK9srLXrX+KdMX/KCj/2un/vmf8A6XPS0/mj3o+mx/zR72dTzskaHMc17Twc0gtPkRxUomJjcJxMTG4XF10QEBAQEBAQEBAQEBAQEBAQEBAQEBAQEBAQEBAQEBAQEBAQEBAQEBAQEBAQEBAQEBAQfHcCg5/0Me85vlv4bFi4H8OfN5/2b+FPn9E+lmawXc4NHeSAPpW3em+ZiO1rJ9pqFnaq4Ae7etJ9QN1XObHH/KFc58cdto97nmH7S0kWN1NQ+X2l8eVrw1xubQ6WAv8AgO18FirmpGe1pnpr6POrnx14m15npr6JPL0mYcODpHeUZ/esr54zF4tU8fh8WI/pWouUVSf7Ef8AMUfv2PwlX/8Ao4vCf3+aL7f7ZxYhTsjjilZlkD7vDbWDXNtoTr1voWfieIjJTURPazcXxVctIiIntSNnScywtRTnQd3/AGWn71/TLX998KSf0m/7hP6/8Kfep/kk++z/ANcoztxtea2OJvo0kWSTPdx46WsNBrqs/EZpvEerMdWXiuIm9YjlmOqTDpNP+wT+v/CtH3qf5Javvs/9csDF9taera1tRh0zw03AvwNrdyhbPFv4qShfiYvGrY5lEaWroxXSPfSSGAts2C/WabM1Pqd+Us8Xp6Sd06eHuZK3x+mmZp012a8k4w/pEpaeNscdHUNY3gBl01v395WqOKrEaistleMrWNRSU/w+qE0UcgBAexrwDxGYA2PjqtdZ3ES3VtzVifFkLqQgICAgICDWVk0pqGRRvDAY3vcSzMbh7GgDXQdZyC56HMeNS4eUcf7WlBiYZjTN00SvJkDetZjj+E5tzlbYXLHepHV2sx2nZG8iZgcGuIBIBuASNHI4t4XTNmhY81EkhLRdzZbDNbre52HG+iDJdh7x7nUStPc7K9p88wzW8nBBcwqrMsLXuADtQ63C7XFptflcFAhxWB8m7ZI1z7E2abjq2zXcNARmGl76oMxAQEBAQEBAQEBAQEBAQEBAQEHzML2vrxtzsubjendTrb6uuCAgICAgICAgICAgIMHE8Yp6YXnmZH3BzhmPk3ifmCha9a/xShfJSn8U6RKu6T6YHLTQy1DuVhlafWC7/lWeeMrvVImWS3H03qkTMsN2O45VX3FMyBp4OcLuHzvP7q5z8RbsiI/f77nOfir9lYjz/fyRvYXZ6rrIXmGrfBEH2c1rnC7srTezSORHHuWfhsVr16W1G2XhMF8lJ1eYjfclMXRZCTmmqJXnnw+s6rTHB07ZmZa4+z8e92mZbKn6N8PZxY53m8/VdTjhcUdyyOCwR/xRvA8BpjjlTAYmmJkd2sIuAbQ668+s71qimOv3i0a6a+jNjxU+9WrqNa+joUWAUjezTxD+wFtisR3PRilY7IZDMOhHCJg/shSSQHpedD6HFuyy++HZIvbdydyxcbMejjz+rz/tGYnFHn9U9pXQuADTGTYaDKTy7lsiW+JiVVbLFDG+SSwYxpc45b2AFybAXKTMRG5LWisTMuW9Iu09FVxQtp5MxbLmd7W5tm2Iv1mi68/ic9LxEVnveVxfE48lYis97oWBY9R1uf0Zwfky5va3NtmvbtNF+yeC248tMm+WXo4s9Mu+SexTtJiD6ZjXQ0hqC51i1pDcote98p8kyWtWPVjbuW96x6tdoBSVFZHiMtZ9jZCJGZd1mGmkYvmy69ju5rJX0sZZycnb7fJgr6aM05eTtjx8nScIdv4GSSU4ic4axmxLdSLXsL9/DmttZmY3MaejS0zWJmNS2AFlJJ9QEBAQEBBjV9aIQ0lrnFzg1rW2uXEE26xAHA8Sg0VVicjKkyGnIDYmgh8jQ6z5rXGTMDqOF+S46ky6402AYbJA+YyZbOccljfq7yV4voLH2y1vBBf2kfaiqD3Qy/oOQU4A3KJm/BmePXld+8gv41Uuige5lg4WAJF9S4N4fOg1OAYVG+J2+zSls07bPN2aVEljuuxe1jfLzXHWdO0CtgAFgIZ9Bw7dMP2rrjaoCAgICAgICAgICAgjuPYzLDXUMLMuSczCS4ueo1pblN9NXHvUojcTIkSiKJnWaSOQJ+hBo9hcWlrKCKebLnfnvlFm9WR7RYXPJoUrxqdEN+oggwYR7bnP4Re0eTbWHrY4/wBpZKR/q889+492vpM/m0W/g5fDU/v3x7mctbOICAgICAgICAgIIxtBt1R0ZLc29l4buPUg9zncG+XHwVGTiaU6dss2Xi8ePp2z4Qjnp2NYn7k0UcJ56h9vjnrX8g1U7z5f6Y/X9+5Rvic39Mfr+/cz8L6M6dpz1L3zvOpuSAT9Z+clTpwlI626z7VlOBxx1t1n2pdQ4VBALRRMYPBoWmIiI1DXWsVjUQzHcF11z/oY95zfLfw2LFwP4c+bz/s38KfP6Ogra9BqtoqOpmja2ln3Dw65dkDrtsRlsfEg/MoZK2tHqzpXlra0arbX6ofDsRiLKh9Q2vaJnjK5+6FyOrpbh+C3lyWaOGvFubn6+TJHCZIvN4ydZ9ib4JTzRQNbUS72QXvJlAvdxI0HcCB8y1UiYjUztspW1a6tO5ZpF1JNEv6OMO/1Tv7x3/dUfdcXgzfc8H8vxbHA9kaSikMkDC15aW3zE6EgkWJ72hSphpSd1hPHw+PHO6xpu3sDgQRcHiDwVq5i/YuD/VR/khNGl6npY475GNbfjYWQXkBAQEBAQEBAQEGjh31S5rju2tiqH6AOzERukjGt7aggo6sY9BIZXkRvc17IGgtFxds7nPuBqLNIN7WXBsqxz3TsjbI5gMb33aGl12ujHF7SLdfuVOSbTkikTrpM9Nd0x478VtIrFJtMb6xHx8FqWAxzwWkkOZzw67zYjduPYFm8bclG1eXJTrPf3+ye7sdi3NS3SO74+9k41Sump5I2WzPaWi5IGumpAP1LSoYOHTOifMJW9d8gkyxB7w1pjYwAvyN1JjcbeIVc5IieXvWRjmY2zpGsqobXcGu58HAtd48wWqVbRaNwjas1nUq8OohC0tD3Pu5zy52W5Ljc9loH0KSLFrqeb0iOSJsZAjkYc7yLZ3xOuAGnN7nw080F/B6p00EcjgAXC5te3HlfwQZqAgICAg1OIUtOHF0krmk623pHqavO4jDw8Wm2S8xM/wBWv0a8WTNMapXf5MaiqS6ln65cG5wxxPWy5bjVZ8OWbcLl9aZiObU9+tdFuSkRmp01vW49pT4dngEj5ZS8szAh5AGlwAFLFwvPgjJa9t6329nToXz8uXkrWNb8FWHUJniEksshc4aWdYADQWA56XThuGniMUZMl7bnwnWnM2aMV5pSsahZlqnvw7MXHNoL310eBx8lVfPe/wBnc8z18f8A6TrjrXi+WI6f2XsQw5sULpGPkDmgEHOT3ciruI4WuLDOSlrRMde2UMWecmSKWiNT7Gm2keXYlhDjxO/PrijK9bDabYuae+IYrxq0wzdqMKoDJvaupfCSAAPSTG0gdzARc+SnWZ7kGq2DxIPkroYp3z08eR0L3uLnAPa7OMztS0ObYeXiu3jskhg9H+yUFTh0Mr5KhrnbzsTva0Wle0ENBsNAPnXb2mLEJBsBiUstC3evL3tlfEHntENdoSeZDb6nu1VOaeWdR3p0jfb3JLFLaO7tS29/HLcE/PZV1vqm57t/olavrajv+ah7Lbrwdr+Q4fWVGa65PZPyl2J3zeXzhenkyjQXJ0A7z5/T8ysvbljp2oVruX2J+Zod3gH1i67S3NWLeLlo5ZmFak4ICAgIOEdI1TtHRSVFSKh8dGJSI7SRmzHOswZePcg1WzdXtViEBnpah72BxbcyQtOZoBIs63eEFf8ASLj2EVTY8TaZGmxMb2x3LL2JZNEOOh5keCCZSV2K45C51N/m9M5jiyxsX6GwL+J105N87LHMZsltT0j4sExnzW1Pq1+P7/JyjH6PFsEkj30gjfICWFrmONmkA62NuIWimGlJ3WGqmDHSd1h6opDeNhPwR9QVi1yzbql2hdjMTqJ0now3eTK+0IGm837L9bXMdRwtbVB1lBG8f2wipJTE6CpecoOaOMFut9Llw1VN83JOtTPkoyZ+Sdcsz5QhPR1tC2hhdFLT1Jc+W4LIrtALWt1JI5juWXhrzjryzWe3wYeDyTiry2rbrPg60vQeq5p0n0eOuqBJhk27p2QAvGdg67XSFxs4X7GT1INZ0C7T1le6r9LnfLkEOTNbTMZb2sBxyj1IOvIPjuBsg84bUYhtRhkTZKupexr3ZARJE45rF1rNvyBQZeB/5WVtOyop6h7o33LSZYQTZxadHWtq0oL1RX7Y0Y3kjZXtbqQGQS6eIiu4DxFkEu6Nul2PEZG09WxsNQ7Rjmk7qQ/BF9WO7gSQe+9ggme3UNa+glbh5Lak5N2Q5o/0rC/V2nYzIPP+M7T7RUlWKWerkbMSwBodGR17ZesBbmgkdRSbZwtLs8jwBc5X07zp3M1Lj4AFBvOijpTmrKj0LEAN8b7uQNylzmglzHsGgdYGxAA0ta9kHX0BAQEBAQEGswc2kqW/Bn08nQxP+txQXpat5kdHExri0NLi5+VvWzWAs1xJ6p5DiFVbJbmmtY7Nds6+UrYpXl5rT+/0azEqqWGZkr2RkNjmuGvN8t4nOtdupGXhpfwWfNe9LxeYjURPf5T4exdjpS9JrEz1mPn7WxrffEH/AMh/5LftV9/xK/n8FNP4Lfl8VqOLfzSFxdkYRG0B7gC4DM93VIvq4N1+AVGI9Je0z2R0+s/L8kpnkpER2z1+n1/NmRQRwgkWaCbkk8Ta2rie4BWxWtOxXNrXR8V0Po7G75l9/YtEgBymoLTwN7WN/JYvTU9HEc0fxeP9Wmv0d/STOu7w/pbpmHQOFw0OHfmJH1rXGKks05LwowSzacHkTI4fFMj3AeQBC5w8ap7/AIy7nn1/d8FOzDbUVN8jH6yxpKuUtmgICC06mYeLGnzaFXOKk9tY9yUXtHZKqOJrey0DyAClWla/wxpybTPbLQ04EL5N9TvkeXkh4ZmGXlY8vJePj1hvecuKbWmZncRvp3eT0L/6la8l4iNdm9KqONxgqjkeM7pC1paQ4gt00XcNbTgzzyzG5tMRMdeseDmSaxkx9Y6abCkYRStBBvu7WtrfLwt3rdhrMcLWJjry/JnyTHp5n2/MwNhbTsDgQQDoRY8TyKcDWa8PWJjU6OKmJy2mGnfG5uGkOBab8CCD7oORXlTS1fs3Vo1Pt6f8myLRPGbid/4ZdZVPnj3UcMgLrAue3K0Dmb81rzZr8Rj9Fjx2jffMaiIU48dcV+e1o6eHWWs2jon/AGRwssY9zIzOHODSWtG7jAzOAs29ua9bFEVx8vkxWnmttqKmEU2I1MtZQT1YkLDBJHAJQ1gHYynsEH12J85x1jpKLL2PzyVuIzejzwslbDkEsJYTljc0gDhxHIniEt2RA1+xmPTUeHx0/wBj658zc9v83LYyXSPe28juyLOFzZdtWJneyEr2IwZ9HRsZNbelzpH24Nc8k2B8Bp61XfUzt2GxldZ5Z8J7XD4tru/Vn8oLHedX9H4zE/l3/Cfe0Vj1efwif7fH9GRV8B8Zn6QH1FXZeyJ9sfGFWPt/KfgqGrj/AFdPnIufoI9ZXY628vj/AIOyvmpjpWtAAJ04G+tuQ05eC5XDWsa6/v5fvtdnJMyvq1WICAgIOedPP3Fl+Ui/TCCBdFu01THh3olFEXTvme4yEAhgIYAQOF9Dq7Qdxus2bLfm5KR1Y8+fJFvR446+Pg0/SvQRU8UbZakT1z5M8tn5sjA0izjxzEltr8m8l3Dg5N2mdzKXD8P6PdrTu09rtPRLh0lNg1JHKMr8rn25gSSvkaCORyvFxyN1oanM/ZLe70fxJf0mIOzYjiPotBJUZc+5p3S5b2zZIy/LmsbXta9ig5Xh3T1vpo4/sdlzvay/pV7ZnBt7bnXig6Pt7tP9iqJ1Tut7lc1uTPkvmNr5sruHkg57gnTpFUVEcc1G2BjjZ0zqm4YACb5d0L8OF+aCnHOnimjky0lI6Zo/0j37sHxazK4287HwQTDo46RYMYa9ojMM8Yu6IuzAtJtma+wuL2B0FrhBKca97TfJP/QKDi/sZu3XeUH1zINvtN02+hVk9P6BvNy8sz+k5b255d0beVygbL9NvptZDTegbvevDM/pObLfnl3Qv6wgq9kj9z6f/iP4T0En6GfuHSeUn6+RBNUHnjp92ZbR1cVbTjd78uz5dLTMs4PFuDnA305sJ4lB2vYfGjXYdTVBsXSRjPbhvG3ZJYchna5BwzpY++ZnxqX91B6JqquOJpfLIxjRqXOcGtA7y4mwQecMFc3ENrBLRg7v0ky5gNMker3nuDy08ecg5lB6VQEBAQEBAQa70eZk0j4xG4SZTZzy0gtblPBjr3Ab6lXab79WI9/9pTrFNdZn3f3YtFJUGaciOK4cxpvM7S0bXaHda9vwWelss3v6sdsR2z4RPh7V94x8les9/d7fNTjFDU1DLZYmHK9txMTo9paQQYeHkmfHly11qI6T3+Ma/lMOTHjne5ns7vD81U9PL6RCDMb5ZDfI3S2QHl4qVq29JWObun5OVtXkt6vh81uJz2Xj9uYxpPWbETJI4nM5+YNIa0uLuAvzuFGOaPV6xEezrPjPhG/3pKdT63SZn29I8I/f6r8badpvuJC74ToZHP8Ay3An6VKIxR15Z34zEzPvnqhM5J6c0e+Ij3Q+UtCZKUsPUJle9uZvC1Q6Rl2XGlg3TTiuUxTbFy9nWZ/9bjo7bJFcm+3pEf8AnUr1PhhZJvbx5g1wsyLJmvbtHMb2I08yp1wzFufpv2Rr5o2yxNeXrr2ztZomTtpmRCIBwjDCXSAC4bYnq5ua5h9JXHWvL1iI7Z+m3cvJa825u2fD/DZUEG6ijZ8BjW/ktA/YtLOvoCAgICAgICAgwMcpnSwOYwXcbWF7cHA8SsfH4r5cFqUjrOvi0cLetMsWt2M5o0C1x2KJfV1wQEBAQUGMFwdbUXAPcDa/1BRmlZtFtdYd5p1pTUxlzCAbEjQngDyPrXMlZtSYjt+btLRW0TKqGPK217957ydSfWu0ryxotbc7VqSIgICAgxcTxGKmidLM8MY3iT9QHEnwCja0Vjco3vWkc1p6OH9Km0VViNDI+OMx0bHsGvF7i6wJPM+A0HeTZZ8WW+W3NEaqyYc2TNfmiNU+KPdH/RS7FqQ1AqxF7Y5mQw5uyGm+bOPhd3Jam1VtP0cVuBZK1roKmKJzSSY7hpJsM8L7gtJIFwSbkcNCg7j0dbXsxeiE4aGSNJZKwcA8AG7b/gkEEeZGtkHLPZLe70fxJf0mIO6UgvEwH4DfqCDgfTIwN2iowAB1KfgP94kQegXsBFiAR4hB5w2pwiKr2udTyg7qSWIODTY29HjNr8r2+lB6Cw3BKami3MEEccdrFjWCxHA5vhX5k3ug4T0MQiLaKqjYLNayoYB/VbMyw+gIO8Y172m+Sf8AoFB556F9raXCoq6WpfqRCGRjV8jhvtGjwuLk6C47wg3eF4XiG1cwqKxxp8PY47uNn4ViQQy/adxBkIte4A4gB2zCMKgpIWQ08bY42CzWt+sk6kniSdSeKDl/skfufT/8R/Cegk/Qz9w6Tyk/XyIJqg5B7JKZooaZl+sZy4DwbG4H6Xt9aCUdC0RbgdIHCxIlPzOnlI9YIPzoOPdNNNvtoDHe2cQMva9swAvbnxQb+b2P0oHUr2E8gYCB6w8/Ug1WyGN1GzGIOpK6GLdyFpfI1t35Do2RktgXxix6p7naA3QejQUH1AQEBAQa2DHIX1L6YZt4wXN29U6NJAdzID2+tAw3G4aiWWOPMXRGziRZp6zm9U8xdrh8yC1TCOSaoax8rXNe3eAEAFxjbYjT4Ib6lV6KNzMTPX/Cz0k6iJiOjApMUjll3QbXBwy5swcModexdY6DQ+pd9H7Z956T2R7m2kp4YLzPc7qNPWfI9wANr2BJ1OUcBdRtWmP/AFLT2eMy7Fr39SI7fZDFwzaFtQ9rWQVAa6+WR0dozYE3zX8FVh4yMtoiK21Pfrosy8NOONzaN+G+q/i+NMp3MYWSSPffKyNt3EDieI0U8/E1xTFdTMz3QjiwWyRM7iIjvllYfV76MPyPZe/Ve2zxYkat5cFZiyc9ebUx59qvJTkty7ifJhvx+EVYpjmzkcbDLe2bKTe97eHMKqeLxxm9D3rY4a84vS9zOrakRRvkcCQxpcQONgLm1+auyXilZtPcppSb2isd6nDqxs8TJGghrxcA2v8APYlcxZIyUi8d7uSk0tNZ7ljBsWZVMc5jXANeWHMBe4ANxYnTrKGDPXNEzXunSebDbFMRPfG2wV6kQEBAQEBBq6WqeX1YLtI3gM0Gg9Hifbhr1nOOvegwaCrmqd0zeujtTRTSPa1mdzpMwAGZpaB7W4mzeY4cwzsZmkhpHESHOMozhozava0kMsRexOluPJBgU2N7ps5le94Y6MM3jRHId5ZoLhlaAzNeziB2XcbIL8e0Qc3qMD370RWZI1zCXMLw4Sc2246Aix07w+UeKO9JkiILnlzDkzaRs3MRe7N3BzrDS5J8yAqpNo45JmxjLZz3sbaRpfdgcSXRDVrTkdY+VwLoMGk2kEVPAHlrn+jxyvL5WtJDmns5u28lrtNB3kXCDaHG29azCXB8TWi+rxNlyPHcNXX+Tcg2qAgICAgINPtLtHBQRZ5nam+SMdt58B3d54D1KrLlrjjcqc2emKu7IVhmCVWMyipryWQD3OEXAt5dx5u4nwFlmpitmnnydndDJTDfPbny9ndC503QRxYFIyMNa1r4gGjgLPHJbYjXSHoRERGoWfY9uAwg3I98SfoxrrrN6Y9qaWnwyeEyMdNM3dsiDgXdY6uIHAAXNzzACDQexuoJGUlTM64ZJI1rL8Du2nM4d4u8C/e09yDS+yW93o/iS/pMQd1ovcmfFb9QQcE6Z/vio/iU/wD1EiD0Cg8/Yh9+w+Wi/wCmYg9AoPP3RJ981Z/9r9e1B3TGve03yT/0Cg8/dCWzVPicOIQVLbgiAtcO2x3t1ntPI/QeB0QXcGxau2TrjTVQdLRyG4t2XN4b2K/ZeNMzP8LkHf8ADMQiqYWTQPbJG8Xa5vAj9h5EHUEEFByz2SDgcPp7Ee+P4T0Em6GngYHSXI4Sc/8A35EEgxjaeho2F1RVQxgAmxeMxt8Fgu5x8ACUHnnbXHJtpcVihpGO3Y9rhBHIm8kz/gjQE9wYOaD0hhGHspKeKBnYiY2MX7mgNufE2+lB586WD/6mZ8al/dQei5ahjRdz2tA5lwA9ZQebemvG4cSxOKOjImyMbEHM1D5HPJytcO0Os0AjmSg9H4fAY4Y2ONy1jWk95DQCfoQZCAgICAghmJYXVNknngjvK2dr4hcddjoGxPHHhz1+Ag2GzuDvpp3C3UEELA/4T2mQvPfe7r/OgysHpJGVVY9zSGyPjLDp1gImtJ9YsgUFJI2uqZC0hj2QhrtLEtD83quPWgyNoMONTTPiBsXAWJ4XaQ4X8LhZ+KwzmxTSO9dw+X0WSLSwcDnrGiOGWlDWsGV0u9aQQ1tmkMGtzYKnhrZ45aXpqI6b38lueuGd3rfrPdr5qdq6B02S1MZgL9ZsoZIw6WtfQj1+ScZinJr1ObynUw7wuSKb9bX5biWTs9DUQ0oE93yDMQ3MC634LS8mxPjfmrOFrlph1k62/fTaviLY75d06R++qNnZmsdE6UlgnMu+yWGfMCQAJc2UCxva3dqvO+5cRNJvOubfNrv35702/esMW5f+Otfl5aSvEY5JqORuS0j4nDJcaOLSMua9uPO69TLFr4ZjXWY7PbpgxzWmWJ30ie32GztM+KliZILOa2xFwbG55jROFpamGtbdsQcRaL5LWjsaXZeCrpc0bqYlr5S4v3rOqCGi+W5JtlusfB1zYd1mnSZ3vcNPE2xZdWi/WI7NSla9NgEBAQEBAQayrwcPe9zZZY94AJGsLbPsMtyXNJacthdpBsB3BBVUYQ0ljo3vhcxuQOjy9jk0te1zSBy0uNe8oLtVh4kh3Tnv5de4z3BDgbkEXuO63ggxjgTHB+eSV735PbXFge3dOL48oa0NGVxJ7Ot9boL4w6+TeSySFj94C7IDcNLbWYwDL1ie/wAUFEmDxukMmZ4fvGyBwIuCGNYWjTsua2xBvxvoQCAqo8M3TupLJku5wiOTIC4kmxyZ7XJIGbTy0QWIsCbGGCKaWMsjbFmbkJcxl8mYPYRcZnagDtFBVNhmasjmPCOMi99XPvZlx/Va6X+8QbRAQEBAQaDbLaUYfCHCN0kjzljaAcua34RHAeHE8uZFObL6Ou9blRxGf0Vd63M9iObNbIy1MvpmJkvkOrYzwaOVxyA5N/aqsWCZt6TJ2/BRh4a029Lm6z4eDoIFuC1tzju0nQg6srJ6j05rN7I6TL6OTlzEm194L+dkGt+18d+MR+bH+ag2mC9AdLG8OqqqScA3yMYIwfAnM4keRCDp82DxijfSwtbEwxOiaA3qtDmlt8vPjfxQcc+18d+MW/mx/moJXsf0Wuw+kr4DVCT0yLdB25y5OpM29s5ze63tcdlBFPtfHfjFv5sf5qCR0fRI6PCZqD0wEyzNm3u54ZQ0ZcmfXs8b80Ec+18d+MW/mx/moOm9HeyZwmj9HMwm9sc/MGZe0Gi2XMfg96DnmK9BDp6iWX08N3kj35fRybZ3F1r7zW10GdtD0Luq20o9NDPR6ZlP7gTmyPkdn90Fr7zhrw4oNP8Aa+O/GLfzY/zUHWNotlqfEKP0WpbmaGjK8aPY8Cwew8j9YJBuCg53sx0JuoqyGo9OD908Py+jkXtyvvDb1INX9r478Yt/Nj/NQPtfHfjEfmx/moM2g9j/AAg+310jx3RxNYfynOf9SDpOymx1FhjC2khDS7tSOOaR3m88tOAsPBB9252eOJUEtKJN1vMnXy5rZJGSdm4vfJbjzQco+18d+MW/mx/moPrfY+O54iPzX/yoJ1sT0WUOGSCZueaccJJLWbcWORg0B8Tc+KCdICAgICAgICAgICAgICAgICAgICAgICAgICAgICAgICAgICAgICAgtywtfbM0GxuLjgRzQXEBAQEBAQEBAQEBAQEBAQEBAQEBAQEBAQEBAQEBAQEBAQEBAQEBAQEBAQEBAQEBAQEBAQEBAQEBAQEBAQEBAQEBAQEBAQEBAQEBAQEBAQEBAQEBAQEBAQEBAQEBAQEBAQEBAQEBAQEBAQEBAQEBB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91203"/>
            <a:ext cx="2296473" cy="111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365" y="3278236"/>
            <a:ext cx="2001037" cy="1245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3" descr="https://encrypted-tbn1.gstatic.com/images?q=tbn:ANd9GcQSqfm4F80ZGG2O2E6khlYY13S5TbshkYFB3HMzMpzfTtz4Q4jSo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824" y="5376343"/>
            <a:ext cx="3437432" cy="948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9" name="Picture 15" descr="https://encrypted-tbn3.gstatic.com/images?q=tbn:ANd9GcTRoNVznecrakhm4yJCqulMX7PdxXYqRrWzSlT7hLeT8_oV7Q8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501" y="3278236"/>
            <a:ext cx="2536108" cy="1561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7" descr="data:image/jpeg;base64,/9j/4AAQSkZJRgABAQAAAQABAAD/2wCEAAkGBwgHBhUIBxQTFRMXFx0bGBcYGCAeGBwiHyQfKR0jHRohIjQgHyYxGxwiJDElJTUvOi8uHh8zODUsNygtLisBCgoKDQ0OGhAQGjchHyMuNDcyNzg0NDc0NzcsNCwtODQyLCwzNDcuNzc0NzctLCw0NTUxNyw3Lys1NDQ2LzQsNP/AABEIAJgBSwMBIgACEQEDEQH/xAAcAAEAAgMBAQEAAAAAAAAAAAAABgcEBQgDAgH/xABJEAABAgQEAwQFBwgIBwEAAAABAAIDBAURBgcSITFBYRNRcYEIFCIykRU3QnKhsbIWI1J0gpKiwTU2U7PC0eHwJDNUYmSUwxf/xAAZAQEAAwEBAAAAAAAAAAAAAAAAAgMEAQX/xAAlEQEAAgICAQMEAwAAAAAAAAAAAQIDEQQSIRMi8BQxQZEFwfH/2gAMAwEAAhEDEQA/AKNREQEREBERAREQEREBERAREQEREBERAREQEREBERAREQEREBERAREQEREBERAREQEREBERAREQEREBERAREQEREBERAREQEREBERAREQEREBERAREQEREBERAREQEREBERAREQEREBERAREQEREBERAREQEREBERAREQEREBERAREQEREBERAREQERXLTKjly3KcwJlsH1rsiHAs/4gxbGxa617XIsQbAbd4QU0iLc4PiU+DiWDErGnsQ46tQu3gdNx3arXXaxuYhDJbpSba3qGmRWHmtOUKaEH5MMJ0YX1Oh2I022DiNjvw7t+9V4p5KdLdd7VcbPObFF5r13+H6AXcF+Kx8uZmlwqS5rnQ2xdR16iASOW55f696huKIknFr0V9Nt2Zdtbhe29ul7q3Jx4pirk7b3+E65e15rr7NUiIsy0REQEREBERAREQEREBERAREQEREBERAREQEREBERAREQEREBERAREQEREFm5QZdU3GcvGnKtEiNbDcGBkMgOuRe5JB27ut+5RHHdAh4YxZHo0F5e2GW6XHjZzWuF7bXAdY+CwqJXqtQYzo1GjRILnCztBtcdRwK9qLSqrjDEIkpUmJHiuJLnk+LnPd3W/wB3QadW7N5aUiFQHaHP7ZrC7tC72SQL+7w0/b1USx1l3WcFQ2R6gYb4TzpD4ZNg617EEAg2Bt4LTxMT1uLS/kyJHeYVraduHcXW1EdLq7FfHXfeNsXMw8jJNPSv11Pn5/TTqR4HoktWqm5k7fQxurSDYu3t428Oiy8K4DnsQyBng9sOHchpIJLrcdhwF9r+K1MzCqmEq46DfRFZzG7XA+PEEd67jr0tW967qs+ox5LWxUt7ob3HuG5CkyrJyngsu7SWXJHAm4vvy+5QpbadqdUxJOsgzDtTidLGgWaCeg+9b+dy8mpeQMeDFa94FyzTYG3EB19/gFbkxznva+GvthKt/TrFck+UKREWNeIiICIiAiIgIiICLf4Gw83FWJodHe8ww/V7QF7aWk8L9FPJvI2qflGJCRigy/Zh75h7bAElw0taDdxs0Hlx3I2uFSIugIeQ1C0dm6bjmJ0DLfu2v9qrrMTLKp4MaJxrhGlibdoBYtJ4B7eV+RG3gSAggiIrUxBk5MyGG4dTpUV8xFiGHaEIdj7fW/InieW5sgqtFc+H8hJyPBEWvzDYRI/5cNuojxeTb4A+Kp8ykx676kGuMTXo0AXcXXtYAcTfZB4Irow7kVFiSQmsTzHYki5hwwCW/WefZv4XHUrPmsiqRNyxdQp15cOGvS9t+pZYj7UFEIttifDtSwvVTTauzS8C4I3a4Hg5p5jb7CDYhe+DsKVPF9WFPpYGwu97vcY3vJ+4Dj8UGiRX9LZC0aDBHylORi7vaGMHkHXWBiDIuTlaa+dps44BjXPIiMBBDQSfaba3DuKCkFaOVWWEhjSivqc/HisDYxh6GBu9msN9Rv8Ap8LclF8ucJNxniA0t8UwgIbn6g3VwLRa1x+kukcusHtwTRX01kUxQ6KYmot02u1gta5/Qv5oOUq3Jw6fWo8lBJLYcV7ATxIa4gX62Cwl0BVcioNRqkWedOOaYkR77dkNtRJt73VU5jegQ8MYni0aHEMTs9PtFtr3aDwv1QaJFNsAZa1fGd5iERBlwbGK8XueYY36XXgOt9lZbchqC1vZxZuPr/YA/dtf7UHPyKycfZRVTC8o6pSD/WJdu7yG2iMHe5vMd5HDiQBuq2QEREBb7BOJ5nCOIWVeVaH6QWuYTYOaRuL225EHvA48FoUQWLmfme/GsnDp8rBMGCx2s6nanOdYgcBYAXPffbhZQ1+Hq0yliqPl44gHcROzdot33tw68FhSUSFCnGRJhupgcC5veAdx5jZdWz2PcHfk06cfMQHwjDP5oOGtwI9zsveB5WI28EFFYLzAhUKk/J0/Dc9rSSxzCL7m5BB68+qj1ZnZ7GGInR5aGS91g1jdyAOG/wB5WiU9yjqUhI1WLCnXNY+I0BjnbDY7tueF9vG3gtFL2ydcdp8POzYcfGi/Jx03b5/sow+UqmGKpDjzsJ0NzSHNDhs63EX4dNu9TCdzDk3SBEpDidqRYaraQTzuDc/Dfotpm5VKc+jtkGua+NrDgAbloANybcL3tbn5KpVbOW/GmaY7eJd4l/q8UZMldS2tOw7V6nL+sSUJzm99wL+FyL+S10eDFl4xgxwWuBsQdiFcuGZ6Tm6JDdKFtmsDS2+7SBuCOSrjHs5KzuIXPkyCA0NLhwJF778+Q8lPkcTHjw1vW25n54X4s1r3mswjqIi89pEREBERAREQTvJH5yZbwifgcrG9IDFFYozZenUqK6EyK15eWbPNi0AauIG/KyrnJH5yZbwifgcpd6S39Iyf1In3tQU7Cm5mDM+swXvbEBvrDiHX+txXT+B545gZYdlWPae9j4MQ95Gwd420u8VyyujfRyLjguNq4etOt+5D/mg52mIL5eYdAie80lp8RsV1tVq2/DmXnyvCYHmFLwyGk2BuGjc+a5ZxSGjE80GcPWItv33LpDMH5nYn6tC/wIKRruauMKy4h0wYLD9CANAH7Xv/ABKkPo+0htUxfFq037RgMuL7nXEJAcTz9kO8yCqoV6+jOB2E8ed4P/0QRjPnEk5UcXvo7XOECAGjQD7LnEAlxHM72F+FupUHwvX57DVZh1Knuc0tcC4A7Pbza4cwRt9vFX5ifCuWk9X40zXJqGyYc68RpmmtINh9Enbay1f5FZQ/9ZB/9xv+aDYZ+0uXqeB2VpgGqC5pDv8AsiWBHhctPktd6NUKAKTNxW27QxGA9+kA6ftLlsM1sRYcmMs41NpU3LRHAQWsYyM1zyGxIfIG59kX8lT2XWN5vBFXMzBb2kKIA2LDvbUBwIPJwubeJHO4D6zWmKlGx5NMqhf7MVwYHE2DPoaRwA02O3G6j8rWKnKQHQJWNFaxzS1zQ8hrgRYgtvY7FdGw8aZc43l2w6sYOrk2ZaGub0DzsP2XLS4pyRpFQlDN4TiGE+12sc7XCf0Dveb43I6IKDlpmPKxO0lXuY61rtJB+IXR3o9TUxN4LjRJp73n1p4u5xJt2cLmVzlOSseSm3yk00tiMcWuaeIINiPiF0R6OP8AUiN+tv8A7uEgpTFNXqcPE80yHHjACYigARHWHtu6rUyUvM1qrw5XUXRIsRrA5xJN3EAXPFZOLf61Tf6xF/G5bHLINOYElq/t2/6fagvfMqsf/nuXsOToPsPOmBCPNosS53U2ad/0nArmeNNzMeZ9ZjPe55N9ZcS6/wBY7q+PSVLvkeUA4dq/8It/NUCg6IyGxbN1+mRqLWHGK6CAWufuXMdcFrieNj38nW5Km8xKGzDmM5imQBZjX3Z9VwDmgd9gbeSmvo4FwxdHA4erm/7zFg+kEAMwNv7CHf8Ai/kgrRERAWzw1IwKnXIUnNEhjib247Am3mRbzWThvDM1X9T4LmsY3YuPf3ABa6pSMxSag6UmLB7CNwduRBB8CCrox2pFclq+3f7Qm0W3WJ8pNjzD9Oo8OHGkLtLiQWE34cxffofJQ5esxMR5l+uYc55ta7iSfiVIo+CajBo3yi4suG6izfUG2vx4XtyU71nNe1sddQjWfTrEXnyuzJ3BuHvyKhVGNBhRosYEve9odbcjSL3ta29ud1UuclApuHcaulaQNMN8NsQsB2YXF1wO4bXty1d1lqMOY3xHhmWdLUaO5jHblpDXNB7wHA2PhxUjy5wZM5k1uNUa3Gf2bCDFfxiPc69gCdgLDjyAAA32zLUSwjIS9UxJAkpz3HP9rrYE287W81ec7h6kTlOMjFgwwy1hZoGnqDyIUPzQysgYQpgr1AixSxj2h7Xkam3Psua4AfStt14qFTuPMQztPMlGijSRZzg0BxHO5H8lr4+alKzFo28j+R4OfkZKWx21EfNo5EHZxHMYbi5FxzXwiLI9cREQEREBERAREQTvJH5yZbwifgcpn6SktMOmJSZaxxhhsQF9jpBJbYE8AVDMkfnJlvCJ+Byu3MTH0pg+owZOqwDGgR2O1abFw0kfRd7LhY8NkHLABJsF1FllInB2WImasNBDXx4gOxaDuAQeegDbv2WjlMeZUScb16VgwmRRuNMpZ4PQhth5FQbM/NaLiyV+SaQx0KWJBeXW1xLbgEDZrb723uQPBBW83HdNTb5l/F7i4+Zuunswfmdifq0L/AuW1dGKc16DV8AvoMtDmBFdBYwFzW6bt033Dr227kFLq3fRyq0KVxHHpkU2MaGC3qYZO3jpcT+yVUSyKfPTVNnWTsi8siMcHNcOII/3wQWBnvQZqm43fUXNPZTAa5ruVw0Bzb99xfwIVbq+aNnTQqtThJYzl97e0QwRITiOeg7jw38V7txnlDKHtpeWhF3SU3/iFkFBGFEEIRSDpJsDbYkcbFfUKWjxoTosJjnNZbU4AkNvwueXDmrEzUzDpWL6fCp9Jl3w2wn6g92kG1rFoY24A4HjyC8cqMwKfgntoc/AfEEYt1PY4agG3sNDtj7x5hBXivf0bI9QfLzcGIXmXaWaAfdDzq1aetrE26LOiY7ynn3dvOS8LXx9qUBd5kNN1iV7Oui02mmSwbAOq1mksDITL8wwbnwsEFb5wmEcyZwwOGtvx0M1fxXVt+jiR+REYf8Alv8A7uEud5qYjTc06ZmXFz3uLnOPEkm5J8yp3lPmGMFTT5eeY58tFILg22pjh9IA8dtiOg8wi2L2lmLJtruPrMX8bljUOovpFZg1KHuYURr7d+kg2+yyvqdzAyrnJn1+bgw4kU8XOlbvPiS3f4qlMb1Sn1nFMaoUdhhwXkaGFobazWg+yDYbgnzQX3nPSH4swCyoUX852bmxmhu5ewtN9Pk4O8Glczqy8tc2JrCksKZVGOjSw92x/OQ+8Nvs4dDbx5KeRMf5VTUb16ZgQzF4kulAX36m1iet0GH6OmHZmUlY9emmlrYoDIV9rgG7nDpewB6FVhmnWodex3MzkA6oYcGMPKzABt0LgT5qa4+zoNTp7qVhZj4LHDS6K6wfp4WY0H2bjnxtyB3VPICyGyU26W9abDeYY+npOn48FjqwpPGVLg4YEo5ru0bC0aLbE2te/C3NX4MeO8z3t18K8lrV11jaL4dxLOUHU2XDXNdxa7v7xZYFQnJmrVB01H3iPI2A8gAPCwWItnhuoQqXW4c7MAlrSbgcdwRfyvfyUYva0Vx2t7d/p2axG7RHlhTUpMyj9E0x7CRcBzSD9q30bGdTjUf5Odo3bpL7e0W8Ld3DmsvHeIpCsw4cCQBOkkl5FuPIc/HyUQVl7eje1cVtwjWPUrE3jy95WTmpskSjHvtx0tJt42Uzytx+/A0/EZNQzEgRba2t2e0tvYtvseJBBty3238sD4mp1HkHys9dpLtQcBe+w2Pw+1RitzsOo1aJOQW6WvcSB/n1PE9So3x44x1tFtzP3h2trTeYmPCx80c14OLKSKRR4USHCLg6I6JbU7TuAGtJAF9735BVUiKhYIiICIiAiIgIiICIiCd5I/OTL+ET8DlLvSW/pGT+pE+9qp6QnpumzQmqfEfDiDg9hIcL8bEdF71WtVSsua6rRosYtuGmI8utfja/BBgIiICIiAiIgIiICIiAiIgIiICIiAiIgIiICIiAiIgIiICIiAiIgIiICIiAiIgIiICIiAiIgIiICIiAiIgIiICIiAiIgIiICIiAiIgIiICIiAiIgIiICIiAiIg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286" y="4628747"/>
            <a:ext cx="2033587" cy="933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797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Error-bound</a:t>
            </a:r>
            <a:r>
              <a:rPr lang="en-US" dirty="0"/>
              <a:t> Jobs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 speedup of </a:t>
            </a:r>
            <a:r>
              <a:rPr lang="en-US" b="1" dirty="0">
                <a:solidFill>
                  <a:srgbClr val="00B050"/>
                </a:solidFill>
              </a:rPr>
              <a:t>38</a:t>
            </a:r>
            <a:r>
              <a:rPr lang="en-US" b="1" dirty="0" smtClean="0">
                <a:solidFill>
                  <a:srgbClr val="00B050"/>
                </a:solidFill>
              </a:rPr>
              <a:t>% </a:t>
            </a:r>
            <a:r>
              <a:rPr lang="en-US" dirty="0" smtClean="0"/>
              <a:t>(optimal is 40%)</a:t>
            </a:r>
          </a:p>
          <a:p>
            <a:pPr lvl="1"/>
            <a:r>
              <a:rPr lang="en-US" dirty="0" smtClean="0"/>
              <a:t>Gains hold across all error bounds</a:t>
            </a:r>
          </a:p>
          <a:p>
            <a:pPr lvl="1"/>
            <a:endParaRPr lang="en-US" dirty="0"/>
          </a:p>
          <a:p>
            <a:r>
              <a:rPr lang="en-US" u="sng" dirty="0"/>
              <a:t>Exact jobs </a:t>
            </a:r>
            <a:r>
              <a:rPr lang="en-US" dirty="0"/>
              <a:t>(0% error-bound) speed up by </a:t>
            </a:r>
            <a:r>
              <a:rPr lang="en-US" b="1" dirty="0">
                <a:solidFill>
                  <a:srgbClr val="00B050"/>
                </a:solidFill>
              </a:rPr>
              <a:t>34%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09800" y="4343400"/>
            <a:ext cx="5105400" cy="575275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0070C0"/>
                </a:solidFill>
                <a:sym typeface="Wingdings" panose="05000000000000000000" pitchFamily="2" charset="2"/>
              </a:rPr>
              <a:t>Unified Straggler Mitigation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49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5400"/>
          </a:xfrm>
        </p:spPr>
        <p:txBody>
          <a:bodyPr>
            <a:normAutofit/>
          </a:bodyPr>
          <a:lstStyle/>
          <a:p>
            <a:r>
              <a:rPr lang="en-US" sz="2900" dirty="0" smtClean="0"/>
              <a:t>Next </a:t>
            </a:r>
            <a:r>
              <a:rPr lang="en-US" sz="2900" dirty="0"/>
              <a:t>gen. of </a:t>
            </a:r>
            <a:r>
              <a:rPr lang="en-US" sz="2900" dirty="0" smtClean="0"/>
              <a:t>analytics: </a:t>
            </a:r>
            <a:r>
              <a:rPr lang="en-US" sz="2900" b="1" i="1" dirty="0" smtClean="0">
                <a:solidFill>
                  <a:srgbClr val="0070C0"/>
                </a:solidFill>
              </a:rPr>
              <a:t>Approximate</a:t>
            </a:r>
            <a:r>
              <a:rPr lang="en-US" sz="2900" dirty="0" smtClean="0">
                <a:solidFill>
                  <a:srgbClr val="0070C0"/>
                </a:solidFill>
              </a:rPr>
              <a:t> </a:t>
            </a:r>
            <a:r>
              <a:rPr lang="en-US" sz="2900" dirty="0" smtClean="0"/>
              <a:t>but timely results </a:t>
            </a:r>
            <a:endParaRPr lang="en-US" sz="2900" dirty="0" smtClean="0"/>
          </a:p>
          <a:p>
            <a:r>
              <a:rPr lang="en-US" sz="2900" u="sng" dirty="0" smtClean="0"/>
              <a:t>Challenge:</a:t>
            </a:r>
            <a:r>
              <a:rPr lang="en-US" sz="2900" dirty="0" smtClean="0"/>
              <a:t> Dynamic and unpredictable </a:t>
            </a:r>
            <a:r>
              <a:rPr lang="en-US" sz="2900" dirty="0" smtClean="0">
                <a:solidFill>
                  <a:srgbClr val="FF0000"/>
                </a:solidFill>
              </a:rPr>
              <a:t>stragglers</a:t>
            </a:r>
          </a:p>
          <a:p>
            <a:endParaRPr lang="en-US" dirty="0"/>
          </a:p>
          <a:p>
            <a:r>
              <a:rPr lang="en-US" sz="2900" b="1" dirty="0" smtClean="0">
                <a:solidFill>
                  <a:srgbClr val="00B050"/>
                </a:solidFill>
              </a:rPr>
              <a:t>GRASS </a:t>
            </a:r>
            <a:r>
              <a:rPr lang="en-US" sz="2900" b="1" dirty="0" smtClean="0"/>
              <a:t>–</a:t>
            </a:r>
            <a:r>
              <a:rPr lang="en-US" sz="2900" b="1" dirty="0" smtClean="0">
                <a:solidFill>
                  <a:srgbClr val="0070C0"/>
                </a:solidFill>
              </a:rPr>
              <a:t> </a:t>
            </a:r>
            <a:r>
              <a:rPr lang="en-US" sz="2900" dirty="0" smtClean="0"/>
              <a:t>Conservative</a:t>
            </a:r>
            <a:r>
              <a:rPr lang="en-US" sz="2900" b="1" dirty="0" smtClean="0">
                <a:solidFill>
                  <a:srgbClr val="0070C0"/>
                </a:solidFill>
              </a:rPr>
              <a:t> </a:t>
            </a:r>
            <a:r>
              <a:rPr lang="en-US" sz="2900" i="1" dirty="0" smtClean="0"/>
              <a:t>speculation</a:t>
            </a:r>
            <a:r>
              <a:rPr lang="en-US" sz="2900" dirty="0" smtClean="0"/>
              <a:t> early </a:t>
            </a:r>
            <a:r>
              <a:rPr lang="en-US" sz="2900" dirty="0" smtClean="0"/>
              <a:t>in the job; </a:t>
            </a:r>
            <a:r>
              <a:rPr lang="en-US" sz="2900" dirty="0" smtClean="0"/>
              <a:t>aggressive </a:t>
            </a:r>
            <a:r>
              <a:rPr lang="en-US" sz="2900" dirty="0" smtClean="0"/>
              <a:t>towards its end</a:t>
            </a:r>
          </a:p>
          <a:p>
            <a:endParaRPr lang="en-US" dirty="0"/>
          </a:p>
          <a:p>
            <a:r>
              <a:rPr lang="en-US" sz="2900" dirty="0" smtClean="0"/>
              <a:t>Evaluation with Hadoop &amp; Spark</a:t>
            </a:r>
          </a:p>
          <a:p>
            <a:pPr lvl="1"/>
            <a:r>
              <a:rPr lang="en-US" sz="2600" dirty="0" smtClean="0"/>
              <a:t>Accuracy of deadline-bound jobs improve by </a:t>
            </a:r>
            <a:r>
              <a:rPr lang="en-US" sz="2600" b="1" dirty="0" smtClean="0">
                <a:solidFill>
                  <a:srgbClr val="0070C0"/>
                </a:solidFill>
              </a:rPr>
              <a:t>47%</a:t>
            </a:r>
          </a:p>
          <a:p>
            <a:pPr lvl="1"/>
            <a:r>
              <a:rPr lang="en-US" sz="2600" dirty="0" smtClean="0"/>
              <a:t>Error-bound jobs speed up by </a:t>
            </a:r>
            <a:r>
              <a:rPr lang="en-US" sz="2600" b="1" dirty="0" smtClean="0">
                <a:solidFill>
                  <a:srgbClr val="0070C0"/>
                </a:solidFill>
              </a:rPr>
              <a:t>38%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5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162300" y="3981734"/>
            <a:ext cx="3314700" cy="533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</a:rPr>
              <a:t>Optimal Scheduler</a:t>
            </a:r>
            <a:endParaRPr lang="en-US" sz="2800" b="1" dirty="0">
              <a:solidFill>
                <a:srgbClr val="00B05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14"/>
          <a:stretch/>
        </p:blipFill>
        <p:spPr bwMode="auto">
          <a:xfrm>
            <a:off x="6324600" y="4157050"/>
            <a:ext cx="1323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9" y="1659340"/>
            <a:ext cx="3893397" cy="2057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Error</a:t>
            </a:r>
            <a:r>
              <a:rPr lang="en-US" sz="2800" dirty="0" smtClean="0">
                <a:sym typeface="Wingdings" panose="05000000000000000000" pitchFamily="2" charset="2"/>
              </a:rPr>
              <a:t>: Minimize time to get desired accuracy </a:t>
            </a:r>
          </a:p>
          <a:p>
            <a:pPr marL="457200" lvl="1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“</a:t>
            </a:r>
            <a:r>
              <a:rPr lang="en-US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  <a:sym typeface="Wingdings" panose="05000000000000000000" pitchFamily="2" charset="2"/>
              </a:rPr>
              <a:t>#</a:t>
            </a:r>
            <a:r>
              <a:rPr lang="en-US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  <a:sym typeface="Wingdings" panose="05000000000000000000" pitchFamily="2" charset="2"/>
              </a:rPr>
              <a:t>cars sold to the nearest </a:t>
            </a:r>
            <a:r>
              <a:rPr lang="en-US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  <a:sym typeface="Wingdings" panose="05000000000000000000" pitchFamily="2" charset="2"/>
              </a:rPr>
              <a:t>thousand</a:t>
            </a:r>
            <a:r>
              <a:rPr lang="en-US" sz="2400" dirty="0" smtClean="0">
                <a:sym typeface="Wingdings" panose="05000000000000000000" pitchFamily="2" charset="2"/>
              </a:rPr>
              <a:t>”</a:t>
            </a:r>
            <a:endParaRPr lang="en-US" sz="2400" dirty="0" smtClean="0">
              <a:sym typeface="Wingdings" panose="05000000000000000000" pitchFamily="2" charset="2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1" y="1635457"/>
            <a:ext cx="4114800" cy="2022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Deadline</a:t>
            </a:r>
            <a:r>
              <a:rPr lang="en-US" sz="2800" dirty="0" smtClean="0">
                <a:sym typeface="Wingdings" panose="05000000000000000000" pitchFamily="2" charset="2"/>
              </a:rPr>
              <a:t>: Maximize accuracy within deadline</a:t>
            </a:r>
          </a:p>
          <a:p>
            <a:pPr marL="457200" lvl="1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“</a:t>
            </a:r>
            <a:r>
              <a:rPr lang="en-US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  <a:sym typeface="Wingdings" panose="05000000000000000000" pitchFamily="2" charset="2"/>
              </a:rPr>
              <a:t>Pick the best ad to display within 2s</a:t>
            </a:r>
            <a:r>
              <a:rPr lang="en-US" sz="2400" dirty="0" smtClean="0">
                <a:sym typeface="Wingdings" panose="05000000000000000000" pitchFamily="2" charset="2"/>
              </a:rPr>
              <a:t>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561833" y="5795187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i="1" dirty="0" smtClean="0"/>
              <a:t>*w.r.t. </a:t>
            </a:r>
            <a:r>
              <a:rPr lang="en-US" sz="2400" i="1" u="sng" dirty="0" smtClean="0"/>
              <a:t>state-of-the-art</a:t>
            </a:r>
            <a:r>
              <a:rPr lang="en-US" sz="2400" i="1" dirty="0" smtClean="0"/>
              <a:t> schedulers </a:t>
            </a:r>
            <a:r>
              <a:rPr lang="en-US" sz="2400" dirty="0" smtClean="0"/>
              <a:t>(production </a:t>
            </a:r>
            <a:r>
              <a:rPr lang="en-US" sz="2400" dirty="0"/>
              <a:t>workloads from Facebook and </a:t>
            </a:r>
            <a:r>
              <a:rPr lang="en-US" sz="2400" dirty="0" smtClean="0"/>
              <a:t>Bing)</a:t>
            </a:r>
            <a:endParaRPr lang="en-US" sz="3000" i="1" dirty="0"/>
          </a:p>
        </p:txBody>
      </p:sp>
      <p:sp>
        <p:nvSpPr>
          <p:cNvPr id="7" name="Rectangle 6"/>
          <p:cNvSpPr/>
          <p:nvPr/>
        </p:nvSpPr>
        <p:spPr>
          <a:xfrm>
            <a:off x="462887" y="4945066"/>
            <a:ext cx="38836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Improve accuracy by </a:t>
            </a:r>
            <a:r>
              <a:rPr lang="en-US" sz="2800" b="1" dirty="0">
                <a:solidFill>
                  <a:srgbClr val="00B050"/>
                </a:solidFill>
              </a:rPr>
              <a:t>48%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5486400" y="4966675"/>
            <a:ext cx="30635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</a:rPr>
              <a:t>Speedup by </a:t>
            </a:r>
            <a:r>
              <a:rPr lang="en-US" sz="2800" b="1" dirty="0">
                <a:solidFill>
                  <a:srgbClr val="00B050"/>
                </a:solidFill>
              </a:rPr>
              <a:t>40%</a:t>
            </a:r>
          </a:p>
        </p:txBody>
      </p:sp>
      <p:sp>
        <p:nvSpPr>
          <p:cNvPr id="11" name="Bent-Up Arrow 10"/>
          <p:cNvSpPr/>
          <p:nvPr/>
        </p:nvSpPr>
        <p:spPr>
          <a:xfrm rot="10800000">
            <a:off x="2057400" y="4166818"/>
            <a:ext cx="1219200" cy="696632"/>
          </a:xfrm>
          <a:prstGeom prst="bentUp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62887" y="4903013"/>
            <a:ext cx="3883627" cy="6505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91200" y="4904096"/>
            <a:ext cx="2758731" cy="6505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4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  <p:bldP spid="7" grpId="0"/>
      <p:bldP spid="8" grpId="0"/>
      <p:bldP spid="11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Prioritize</a:t>
            </a:r>
            <a:r>
              <a:rPr lang="en-US" dirty="0"/>
              <a:t> </a:t>
            </a:r>
            <a:r>
              <a:rPr lang="en-US" dirty="0" smtClean="0"/>
              <a:t>tasks</a:t>
            </a:r>
          </a:p>
          <a:p>
            <a:pPr lvl="1"/>
            <a:r>
              <a:rPr lang="en-US" u="sng" dirty="0" smtClean="0"/>
              <a:t>Subset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i="1" dirty="0"/>
              <a:t>tasks</a:t>
            </a:r>
            <a:r>
              <a:rPr lang="en-US" dirty="0"/>
              <a:t> </a:t>
            </a:r>
            <a:r>
              <a:rPr lang="en-US" dirty="0" smtClean="0"/>
              <a:t>to complete</a:t>
            </a:r>
            <a:endParaRPr lang="en-US" dirty="0"/>
          </a:p>
          <a:p>
            <a:pPr lvl="1">
              <a:spcBef>
                <a:spcPts val="200"/>
              </a:spcBef>
            </a:pPr>
            <a:r>
              <a:rPr lang="en-US" dirty="0"/>
              <a:t>#tasks </a:t>
            </a:r>
            <a:r>
              <a:rPr lang="en-US" sz="3600" dirty="0"/>
              <a:t>»</a:t>
            </a:r>
            <a:r>
              <a:rPr lang="en-US" dirty="0"/>
              <a:t> </a:t>
            </a:r>
            <a:r>
              <a:rPr lang="en-US" dirty="0" smtClean="0"/>
              <a:t>#slots </a:t>
            </a:r>
            <a:r>
              <a:rPr lang="en-US" dirty="0"/>
              <a:t>(</a:t>
            </a:r>
            <a:r>
              <a:rPr lang="en-US" i="1" dirty="0"/>
              <a:t>multi-waved</a:t>
            </a:r>
            <a:r>
              <a:rPr lang="en-US" dirty="0"/>
              <a:t> jobs)</a:t>
            </a:r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NP-Hard but many known heuristics…</a:t>
            </a:r>
            <a:r>
              <a:rPr lang="en-US" sz="2400" dirty="0" smtClean="0"/>
              <a:t>)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Straggler</a:t>
            </a:r>
            <a:r>
              <a:rPr lang="en-US" dirty="0" smtClean="0"/>
              <a:t> tasks</a:t>
            </a:r>
            <a:endParaRPr lang="en-US" dirty="0"/>
          </a:p>
          <a:p>
            <a:pPr lvl="1"/>
            <a:r>
              <a:rPr lang="en-US" dirty="0"/>
              <a:t>Slowest task can be </a:t>
            </a:r>
            <a:r>
              <a:rPr lang="en-US" b="1" dirty="0">
                <a:solidFill>
                  <a:srgbClr val="FF0000"/>
                </a:solidFill>
              </a:rPr>
              <a:t>8x</a:t>
            </a:r>
            <a:r>
              <a:rPr lang="en-US" dirty="0"/>
              <a:t> slower than median </a:t>
            </a:r>
            <a:r>
              <a:rPr lang="en-US" dirty="0" smtClean="0"/>
              <a:t>task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Speculation</a:t>
            </a:r>
            <a:r>
              <a:rPr lang="en-US" dirty="0"/>
              <a:t>: Spawn a duplicate, earliest </a:t>
            </a:r>
            <a:r>
              <a:rPr lang="en-US" dirty="0" smtClean="0"/>
              <a:t>wins</a:t>
            </a:r>
          </a:p>
          <a:p>
            <a:pPr lvl="2"/>
            <a:r>
              <a:rPr lang="en-US" dirty="0" smtClean="0"/>
              <a:t>Google[OSDI’04], FB[OSDI’08], Microsoft[OSDI’10]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32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438400"/>
            <a:ext cx="861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200" u="sng" dirty="0">
                <a:solidFill>
                  <a:srgbClr val="FF0000"/>
                </a:solidFill>
              </a:rPr>
              <a:t>Challenge: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i="1" dirty="0">
                <a:solidFill>
                  <a:prstClr val="black"/>
                </a:solidFill>
              </a:rPr>
              <a:t>dynamically prioritize between speculative &amp; unscheduled </a:t>
            </a:r>
            <a:r>
              <a:rPr lang="en-US" sz="3200" i="1" dirty="0" smtClean="0">
                <a:solidFill>
                  <a:prstClr val="black"/>
                </a:solidFill>
              </a:rPr>
              <a:t>tasks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3427102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</a:rPr>
              <a:t>to meet deadline/error </a:t>
            </a:r>
            <a:r>
              <a:rPr lang="en-US" sz="3200" i="1" dirty="0" smtClean="0">
                <a:solidFill>
                  <a:prstClr val="black"/>
                </a:solidFill>
              </a:rPr>
              <a:t>bound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0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Speculative copies consume </a:t>
            </a:r>
            <a:r>
              <a:rPr lang="en-US" i="1" dirty="0" smtClean="0"/>
              <a:t>extra</a:t>
            </a:r>
            <a:r>
              <a:rPr lang="en-US" dirty="0" smtClean="0"/>
              <a:t> resources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030105" y="2899953"/>
            <a:ext cx="4065895" cy="53340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191000" y="2911992"/>
            <a:ext cx="1893059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4190999" y="4704926"/>
            <a:ext cx="1893059" cy="53340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T3</a:t>
            </a:r>
            <a:endParaRPr lang="en-US" sz="2800" b="1" dirty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Opportunity Cost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018163" y="3828001"/>
            <a:ext cx="2044889" cy="53340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T2</a:t>
            </a:r>
            <a:endParaRPr lang="en-US" sz="2800" b="1" dirty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18163" y="5490753"/>
            <a:ext cx="5029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964338" y="517663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Microsoft Sans Serif" pitchFamily="34" charset="0"/>
                <a:cs typeface="Microsoft Sans Serif" pitchFamily="34" charset="0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" y="289995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latin typeface="Microsoft Sans Serif" pitchFamily="34" charset="0"/>
                <a:cs typeface="Microsoft Sans Serif" pitchFamily="34" charset="0"/>
              </a:rPr>
              <a:t>Slot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3067" y="3778486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latin typeface="Microsoft Sans Serif" pitchFamily="34" charset="0"/>
                <a:cs typeface="Microsoft Sans Serif" pitchFamily="34" charset="0"/>
              </a:rPr>
              <a:t>Slot 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0363" y="4692886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latin typeface="Microsoft Sans Serif" pitchFamily="34" charset="0"/>
                <a:cs typeface="Microsoft Sans Serif" pitchFamily="34" charset="0"/>
              </a:rPr>
              <a:t>Slot 3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191000" y="4692886"/>
            <a:ext cx="1371600" cy="54544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T1</a:t>
            </a:r>
            <a:endParaRPr lang="en-US" sz="28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20971" y="5496314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Microsoft Sans Serif" pitchFamily="34" charset="0"/>
                <a:cs typeface="Microsoft Sans Serif" pitchFamily="34" charset="0"/>
              </a:rPr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65763" y="549075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Microsoft Sans Serif" pitchFamily="34" charset="0"/>
                <a:cs typeface="Microsoft Sans Serif" pitchFamily="34" charset="0"/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4364" y="5529638"/>
            <a:ext cx="801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Microsoft Sans Serif" pitchFamily="34" charset="0"/>
                <a:cs typeface="Microsoft Sans Serif" pitchFamily="34" charset="0"/>
              </a:rPr>
              <a:t>10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018163" y="2747553"/>
            <a:ext cx="0" cy="2743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96000" y="5405670"/>
            <a:ext cx="0" cy="2130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191000" y="5389768"/>
            <a:ext cx="0" cy="2130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388592" y="5534088"/>
            <a:ext cx="650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Microsoft Sans Serif" pitchFamily="34" charset="0"/>
                <a:cs typeface="Microsoft Sans Serif" pitchFamily="34" charset="0"/>
              </a:rPr>
              <a:t>9</a:t>
            </a:r>
            <a:endParaRPr lang="en-US" sz="2400" b="1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568287" y="5410120"/>
            <a:ext cx="0" cy="2130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477000" y="3166652"/>
            <a:ext cx="2514600" cy="15262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Is speculation worth the payoff?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05200" y="2905780"/>
            <a:ext cx="1027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T1</a:t>
            </a:r>
            <a:endParaRPr lang="en-US" sz="24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81935" y="2877208"/>
            <a:ext cx="488475" cy="5970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5562600" y="2465696"/>
            <a:ext cx="0" cy="294833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187019" y="2747553"/>
            <a:ext cx="2090667" cy="8338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4184745" y="2396277"/>
            <a:ext cx="0" cy="294833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2461166"/>
            <a:ext cx="0" cy="294833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6" descr="data:image/jpeg;base64,/9j/4AAQSkZJRgABAQAAAQABAAD/2wCEAAkGBxIHBhUIBxMWFBUWFBoVGRgYFhkXHBkiFBweFxsdHxgbHSgiHBslIxggLT0nJSorLjIvFyAzODQtODQtLisBCgoKDg0OGhAQGywkICQ0LzgsLSwsLCwtNC0sLC80NCwsNCwsLCwsLywvLC00LCwsLCwvLCwsLTQsNCwsLCwsLP/AABEIASIArgMBEQACEQEDEQH/xAAcAAEAAgMBAQEAAAAAAAAAAAAABgcEBQgDAgH/xABDEAACAQIDBAUIBwYFBQAAAAAAAQIDBAUGEQcSITFBUWFxgRMUIjJSgpGhQmJykqKxshUzU5PB0SNDVLPCFjVzw/D/xAAaAQEAAwEBAQAAAAAAAAAAAAAABAUGAwIB/8QAMxEBAAIBAgMECQMFAQEAAAAAAAECAwQRBSExEkFR0RMiMnGRobHB8GGB4RQzNEJSI/H/2gAMAwEAAhEDEQA/ALxAAAAAAAAAAAAAAAAAAAAAAAAAAAAAAAAAAAAAAAAAAAAAAAAAAAAAAAAA+ZzVODnNpJLVt8EtO0ERv0QrHtqFhhbdK1k7ia6Kfq/zHwa7Y7xwtqKV/VaYOEajLzmOzH69fh57IJiu129uW44fCnQXQ9PKSXjL0fwnC2ptPRbYuCYa+3Mz8o8/mjl3nfEbv97d1V9iXk/0aHKc15702nDtNTpSP35/VgTx+7qfvLqu++tN/wDI89u3i7RpcMdKR8IeX7XuG9fL1f5k/wC47dvF9/p8X/MfCH3DHLqHqXNdd1Wa/qO3bxfJ02Gf9I+EMy2zhiFtLepXlf3qkpr4SbR6jLeO9ztoNNbrSPht9G+w3atiNo9LmVOuvrwSfg4bvzTPcam8dUTJwbTW9nePdPnum2CbXbW7ap4tTnbv2l/iQ+KSkvuvvO9dTWevJV5+CZqc8cxb5T5fNPrG+pYjbK5sKkakHylCSkviukkRMTzhUXx2pPZvG0/qyD68AAAAAAAAAABGs450t8q0NLh79ZrWNKL4vtk/ox7X26JnLJlinVN0egyamfV5R3z+dVH5ozjd5lqvz6elPXhShwgurVfSfbLXs0IN8tr9Wq0ugw6ePVjn4z1/hoIxc5KMVq3wSXTqc0yZ25ynOA7LL7FKarXm7bQf8TVz/lrl3SaZ3pp7T15KrUcYwY52r60/p0+Pluk1LYvTUNKt3JvspJL4OTOv9LHigTx62/KkfH+GsxTY5cUKe/hlxCq/ZlF0n4PWSb79DzbSz3SkYuO45na9Zj3c/JX2K4VXwe681xOnKnPqkufanyku1aoj2rNZ2lcYc+PNXtY53hhnl1AAADPwbGbjBLrznCqsqcunR8JadEovhJd6PVbzWd4cc2nx5q9nJG65skbTKWOSjY4uo0a74RevoVH2N+rJ9T59D1ehNxZ4tynqzGu4TfD6+PnX5x+eKwCQqAAAAAAAACHbRM6xyvZ+QttJXE16EeaguW/JdXUulrsZxzZexH6rLh2gnU23n2Y6+Sgby7nfXUrq8k5zk9ZSb1bZXzMzO8tfSlaVitY2iHifHtc+x3KlKlhccw3UVKrNy8nqv3cYtxbS9ptPj1aac3rN0+ONu1LL8Y1l5yTgryiOv6rOJSjAAGux3BKGPWLs8TgpxfJ9MX1xlzT/APuR5tWLRtLtgz5MFu3Sdpc+Z2yrUypinm9Z71Oerpz09ZLmn1SWq1Xan0ldlxzSWx0OsrqsfajrHWEeOaaAAAAC3tl+0B1pxwPHZ6yekaVWT59UJPr6n08uehMwZt/VszfFOGdnfNijl3x94+61yWz4AAAAAGtzFjEMAwapiV1yhHgumTfCMV3tr8zze0VjeXbT4LZ8kY697mfFsSqYviU8QvnvTqS3m/kkupJaJdiKu1ptO8tzhxVxUilekMQ+OoBfexvEVeZOVr9KjUnB90n5RPu9Jr3WWGntvTZkOM4ppqZt/wBRHl9k6O6qAAADR5zy/HMuATsJ6b+m9Tl7M48n3Pk+xs8ZKduuyVo9TOnyxeOnf7nNFWm6NV0qqalFtNPmmuDRVzybmtotG8PkPoAAAE9HqgOg9mGanmPA/JXb1r0dIz+sn6s+96aPtTfSixwZO3Xn1Y3iej/p8u9fZnp5JkdlaAAAACm9uOMurfUsFpP0YLys/tS1jHxUdfvkLVW5xVpeB4Nq2yz38o/Pzoq4ir8AATrY/jn7LzR5nWekLhKn7640/wA3Hvmd9Pfa23iqeMaf0mDtx1r9O/z/AGX2WDIgAAAA592t4UsMzlOpTWka0VWXDplrGfi5Rb94r9RXa/vbDhGb0mmiJ615eSGHBaAAAAAkuzrG3gebKVeT0hN+SqfZqNLV9iej9064b9m8IHEtP6bT2jvjnH7OkCyYoAAAAHM+e7x3+cbqvL+NKC7qX+GvlFFZlne8txoMfY01I/T682iOaYAAPujVlQrRrUXpKLUk10NPVMROz5asWiYnpLqPAsRWL4NRxCH+ZTjPTqbXFeD1XgWtbdqIlgc+KcWS1J7pZ56cgAAAqjbxaa0LW9XRKdN+8oyX6X8SJqo5RLQcBv616e6VQkNpAAAAAfgHUmWr54nl63vZ850YSl3uK3vnqWtJ3rEsDqcfo8tqeEy2R6cQAAA5Yx7/AL5X1/j1P1sqr+1Lfab+zT3R9GCeXYAAAL62MXfnOS1Rf+VWnT+OlT/2Fhpp3oyPGadnU7+MRP2+ydndUgAABXe3GnvZTpzXRcx+cKi/sR9T7C54HO2on3T9YUcQGrAAAAAA6J2VVHUyFbOfHhUXwqzS+SLLB/bhi+Kxtq77fp9ISw6q8AAAOa9oGGywrOFxRmuEqjqx7Y1XvrTu1074srM1ezeW34dljJpqTHdG3wR45poAAAXnsQoOnlOdSa0U7iTXalGEdfin8Cfpo9Rk+N2idRER3RH1lYRIU4AAAQDbZLTJ0U+m4h+mb/oR9T7C34L/AJP7T9lEkBrQAAAAAOi9l1F0Mh20Z9MZy+/UnJfJllgjbHDFcUt2tVeY/T6QlR1QAAAAhG07JrzLh6urBLziknu9HlI83DXoevFa8NdV06rhnxduN46rThmu/p79m/sz8p8fNQdWlKhVdKsnGUW000001waafJlf0a+LRaN46PkPoBm4NhVXG8RjYYdHenJ+CXTJvoius9VrNp2hxz56YaTe88nS+XsJhgWC0sMt+Kpx015bzfGUvFtvxLOlezGzD6jNObJbJPe2J6cQAAArfbpV0y1RpdLuFL7sJr/kRtV7MLrgUf8Avaf0+8KSILVAAAAAAdS5fsf2bgVCxlzp0YQffGKT+Za1jasQwGfJ6TLa/jMtgenIAAAAEezNkyzzL6d/T0qaaKpB7s/F8pe8mc74q36pmm12bT+xPLwnogd3sYflG7O7WnQp0uK8VLj8ER50vhK2px7l61PhP8PXD9jEVU3sRum49MadPdf3pN/pPsaXxl5ycenb1KfGfz6rDy/l22y9beRwqkoa+tLnKWntSfF93Ja8CRSla9FPqNVlzzvknf6Nqe0cAAAAFObd71TxC2sIvjCnOo1/5Gor/bfxIeqnnENLwHHtW9/HaPh/9VaRF+AAAACS7OcHeNZuo0WtYQflp/ZptPj2OW6veOuGvavCBxLP6HT2nvnlH7ukCyYoAAAAAAAAAAAAAAAAc3bRcV/a+cK9eL1jGXko91L0eHY2m/eK3NbtXltuG4fRaasd88/ijZyTgAAAAX5snyu8BwR3d5HStX0k01o4RXqxa6Hxbfek+RYYMfZrvPWWQ4trIz5ezX2a/Xx/PunJ3VQAAAAAAAAAAAAAABos741+wMs1r5PSe7u0/tT9GPw117os8ZL9msylaLB6fPWnd3+5zOVbdAAAAAtPZVkN3E449jUdILSVGm16/SqjXs9S6efLTel4MP8AtLP8V4jtvhxzz75+3n59LiJjNgAAAAAAAAAAAAAAAClNteP+eYtDBaD9Git6fbOa4L3Yv8bXQQtTfeey1HBNN2cc5p6z0938z9FakVeAAABa2zrZr5RxxbMkOHrQoyXPqdRdX1enp6nLw4O+zPcR4ttvjwT758vP4LfJjOAAAAAAAAAAAAAAAADWZkxiGA4JVxKvyhHVL2pPhGPi2jze3Zru76fBObLXHHe5iu7mV5dTurl705yc5Prcnq38yrmd53lu6UilYrXpDyPj0Ae1laVL+6ja2UHOcnpGMVq2fYiZnaHjJkrjrNrTtELryDs2hg27iONqNSvzjHnCl1famuvkny5ak7FgivO3Vl9fxW2bemLlX5z/AB+T4LEJCmAAAAAAAAAAAAAAAAACltteYfOsShgdu/RpaTqds5Lgvdi/xvqIWpvvPZafgml7NJzT1np7v5n6KzIq9AJHlHJdzmitrarcpJ6SqyT3V1qPty7F2atHXHitdB1mvxaaOfOfDz8F6ZVynbZXtvJ2EdZtelUlxnLx6I9i4d74k6mOtI5MpqtZl1Nt7zy7o7m+OiIAAAAAAAAAAAAAAAAAGBjuKQwXB6uJXHKnBy05avlGPe20vE82t2YmZdcGKc2SuOve5fvbqd7dzu7l6znJzk+tyer/ADKuZ3neW8x0ilYrXpDxPj2s/IWzGV6o4lmNONPnGjxUp9s+mMezm+zplYtPvzsodfxeK748HXvnyXFb0I21BULeKhGK0UYpJJLoSXJE2I2Zq1ptO8zvL0D4AAAAAAAAAAAAAAAAAACr9uWL+Rw2jhNN8aknUn3U+EU+xt6+4RdVbaIhe8DwdrJbJPd0/f8APmpohNOt/ZdkBUoQx3HI6yekqNNr1elTkva6l0c+emkzBh29azNcU4lNpnDinl3z9o+/5vaxLUAAAAAAAAAAAAAAAAAAAAADnza5fO8zvUh0UoQpLwW+/wAU2V+one7YcHx9jSxPjvP2+z62WZYWYMe8vdx1o0NJyT5Sb9SPdwbfZHTpGDH2rbz0g4rq5wYuzX2rfky6BLBjwAAAAAAAAAAAAAAAAAAAAADmHONV182XdSX+pqrwU2l8kVeSd7y3Wir2dPSP0j6Lu2UYUsMybSm1pKs3Wl7/AAh+FR+LJ2Cu1IZfiub0mpt4Ry+H8pgdlaAAAAAAAAAAAAAAAAAAAAAAcuZkWuZLlLn5xV/Wyqv7Ut5pv7FPdH0dN2FsrKwp2lPgoQjBd0EkvyLSI2jZhr2m9ptPeyD68AAAAAAAAAAAAAAAAAAAAAAFM1NnN5Xz3K6qQj5u7p1vKb8eMXPf03dd7e04ctNeziQvQW9Jv3NLHFMMaSKxPrdnbbbv229y5iazQAAAAAAAAAAAAAAAAAAAAAAAAAAAAAAAAAAAAAAAAAAAAAAAAAAAAAAAAAAAAAAAAAAAAAAAAAAAAAAAAAAAAAAAAAAAAAAAAACP5rzfbZXob19Jym1rGlHRzl0a/Vj2vqemr4HPJlrTql6TRZdTO1I5eM9FT4ztYvr2bWH7lvHo3YqcvGU1o/CKIltTaenJocPBcFI9fe0/CPl5tDPOuIznvO8reEtF8FwOfpr+KZHD9NH+kNhh+0rErKacq6qr2akIyT8UlL5nqNReO9xycJ0t49nb3T+QsLKu1a3xSqrXGYq3m+CnrrTfe3xh46rhzJGPURblPJTarg2TFHaxz2o+f8/nJYnPkSVMAAAAAAAAAAAAAAAAAGizpmOOWMClfzSc36FOL+lJ8vBaNvsRzyX7Fd0vR6WdTlikdO/3Ob8QvamJXsry+m51JvWUnzf9l2LgkkkVszMzvLbY8dcdYpSNohjnx7AAAC3Njmb5VZ/9O4jLXRN0JPnpFaunr1JcV1JNdSJmny/6yznGdFEf+9I9/n5rZJbPAAAAAAAAAAAAAAAACjttmKu6zJDDov0aNNar61X0n+Hd+ZB1Nt7bNVwTD2cM5O+0/KP53V2Rl0AAAADJwy+lhmI07639anOM17r107n/AFPtZ2ndzy44yUmk97qihVVxQjWpcVKKku5rVFswFomJ2l6B8AAAAAAAAAAAAAAAOctp7bz3c73tR/246Fbn/uS2nC/8Sn7/AFlFzksAAAAAAOncntyylaOX+lo/oiWmP2IYPV/5GT3z9W4PaOAAAAAAAAAAAAAAAURtow12mbfPUvRr04y1+tTW414JR+8QNTXa+/i1nBcva0/Y/wCZ+U8/NASOuAAAAAfdvRlc140KC1lKSjFdbk9EviIjfk82tFazaekOqsPtVY4fTs6fKnTjBd0Eor8i2iNo2YDJeb2m097IPrwAAAAAAAAAAAAAAARbaJlj/qfAHRoaeWpvfpPrfTHXqkvmkzlmx9uqfw/V/wBNm3npPXz/AGc61abo1HSqpxlFtNNaNNcGmnyaK1tImJjeHyH0AAALK2PZUle4gsevY6UqT/w9V68+Wq7I9ftadTJWnx7z2pUXGNbFKehrPOev6R/P0XWTWYAAAAAAAAAAAAAAAAACD572eUsyyd7ZNUrjTn9Cppy30uKf1lx05p8NOGXBF+cdVpoOJ30/qW51+ce7yUzjmWLvAqjjiVCcUvppb0H3TXDw59hCtjtXrDTYNZhzR6lo93f8GnPCUyrDD62JVvI4fSnVl1Qi5c+vTkfYrM9HPJlpjje8xHvWTlHZNUrVFdZme5Dn5GMtZS+1JcIrubfHmiVj03fZR6zjVYjs4Oc+Pl+fFb9vQjbUI0LeKjGKUYxS0SS4JJLkiZEbM5a02neer0D4AAAAAAAAAAAAAAAAAAABizw2hOW/OjTb63CLf5HzaHuMl46TPxZFOCpx3aaSXUlofXmZmer6D4AAAAAAAAAAAAAAAAAAAAAAAAAAAAAAAAAAAAAAAAAAAAAAAAAAAAAAAAAAAAAAAAAAAAAAAAAAAAAAAAAAAAAAA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84" y="2762731"/>
            <a:ext cx="459395" cy="736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66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9" grpId="0" animBg="1"/>
      <p:bldP spid="29" grpId="1" animBg="1"/>
      <p:bldP spid="30" grpId="0" animBg="1"/>
      <p:bldP spid="8" grpId="0" animBg="1"/>
      <p:bldP spid="11" grpId="0"/>
      <p:bldP spid="12" grpId="0"/>
      <p:bldP spid="13" grpId="0"/>
      <p:bldP spid="14" grpId="0"/>
      <p:bldP spid="16" grpId="0" animBg="1"/>
      <p:bldP spid="16" grpId="1" animBg="1"/>
      <p:bldP spid="17" grpId="0"/>
      <p:bldP spid="18" grpId="0"/>
      <p:bldP spid="19" grpId="0"/>
      <p:bldP spid="33" grpId="0"/>
      <p:bldP spid="35" grpId="0" animBg="1"/>
      <p:bldP spid="36" grpId="0"/>
      <p:bldP spid="4" grpId="0" animBg="1"/>
      <p:bldP spid="4" grpId="1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Two natural scheduling </a:t>
            </a:r>
            <a:r>
              <a:rPr lang="en-US" dirty="0" smtClean="0"/>
              <a:t>designs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GRASS</a:t>
            </a:r>
            <a:r>
              <a:rPr lang="en-US" dirty="0" smtClean="0"/>
              <a:t>: Combining </a:t>
            </a:r>
            <a:r>
              <a:rPr lang="en-US" dirty="0" smtClean="0"/>
              <a:t>the two </a:t>
            </a:r>
            <a:r>
              <a:rPr lang="en-US" dirty="0" smtClean="0"/>
              <a:t>designs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Evaluation of </a:t>
            </a:r>
            <a:r>
              <a:rPr lang="en-US" b="1" dirty="0">
                <a:solidFill>
                  <a:srgbClr val="00B050"/>
                </a:solidFill>
              </a:rPr>
              <a:t>GRASS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95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</a:t>
            </a:r>
            <a:r>
              <a:rPr lang="en-US" dirty="0" smtClean="0"/>
              <a:t>reedy </a:t>
            </a:r>
            <a:r>
              <a:rPr lang="en-US" u="sng" dirty="0" smtClean="0"/>
              <a:t>S</a:t>
            </a:r>
            <a:r>
              <a:rPr lang="en-US" dirty="0" smtClean="0"/>
              <a:t>cheduling (</a:t>
            </a:r>
            <a:r>
              <a:rPr lang="en-US" dirty="0" smtClean="0">
                <a:solidFill>
                  <a:srgbClr val="0070C0"/>
                </a:solidFill>
              </a:rPr>
              <a:t>GS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99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Greedily </a:t>
            </a:r>
            <a:r>
              <a:rPr lang="en-US" dirty="0" smtClean="0"/>
              <a:t>improve accuracy, i.e., earliest finishing task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70297" y="2751494"/>
            <a:ext cx="5257800" cy="53340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T1</a:t>
            </a:r>
            <a:endParaRPr lang="en-US" sz="2400" b="1" dirty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70297" y="3563788"/>
            <a:ext cx="838200" cy="506104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T2</a:t>
            </a:r>
            <a:endParaRPr lang="en-US" sz="2400" b="1" dirty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911993" y="3588240"/>
            <a:ext cx="808060" cy="506104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T3</a:t>
            </a:r>
            <a:endParaRPr lang="en-US" sz="24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970297" y="4261693"/>
            <a:ext cx="6019800" cy="550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24800" y="4006839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Microsoft Sans Serif" pitchFamily="34" charset="0"/>
                <a:cs typeface="Microsoft Sans Serif" pitchFamily="34" charset="0"/>
              </a:rPr>
              <a:t>time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140" y="2725806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Microsoft Sans Serif" pitchFamily="34" charset="0"/>
                <a:cs typeface="Microsoft Sans Serif" pitchFamily="34" charset="0"/>
              </a:rPr>
              <a:t>Slot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9376" y="3513494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Microsoft Sans Serif" pitchFamily="34" charset="0"/>
                <a:cs typeface="Microsoft Sans Serif" pitchFamily="34" charset="0"/>
              </a:rPr>
              <a:t>Slot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56097" y="4272761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icrosoft Sans Serif" pitchFamily="34" charset="0"/>
                <a:cs typeface="Microsoft Sans Serif" pitchFamily="34" charset="0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17897" y="4267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icrosoft Sans Serif" pitchFamily="34" charset="0"/>
                <a:cs typeface="Microsoft Sans Serif" pitchFamily="34" charset="0"/>
              </a:rPr>
              <a:t>0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970297" y="2599094"/>
            <a:ext cx="0" cy="1676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79009" y="4150055"/>
            <a:ext cx="0" cy="2130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780333" y="3591084"/>
            <a:ext cx="808060" cy="506104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T4</a:t>
            </a:r>
            <a:endParaRPr lang="en-US" sz="24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663171" y="3591084"/>
            <a:ext cx="808060" cy="506104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T5</a:t>
            </a:r>
            <a:endParaRPr lang="en-US" sz="24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551697" y="3599044"/>
            <a:ext cx="808060" cy="506104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T6</a:t>
            </a:r>
            <a:endParaRPr lang="en-US" sz="24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75697" y="4292025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Microsoft Sans Serif" pitchFamily="34" charset="0"/>
                <a:cs typeface="Microsoft Sans Serif" pitchFamily="34" charset="0"/>
              </a:rPr>
              <a:t>6</a:t>
            </a:r>
            <a:endParaRPr lang="en-US" sz="2000" b="1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7279845" y="4174469"/>
            <a:ext cx="0" cy="2130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6420037" y="3612692"/>
            <a:ext cx="808060" cy="506104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T7</a:t>
            </a:r>
            <a:endParaRPr lang="en-US" sz="24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32858"/>
              </p:ext>
            </p:extLst>
          </p:nvPr>
        </p:nvGraphicFramePr>
        <p:xfrm>
          <a:off x="1238337" y="5269176"/>
          <a:ext cx="7113798" cy="14935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95400"/>
                <a:gridCol w="644726"/>
                <a:gridCol w="646709"/>
                <a:gridCol w="646709"/>
                <a:gridCol w="646709"/>
                <a:gridCol w="646709"/>
                <a:gridCol w="646709"/>
                <a:gridCol w="646709"/>
                <a:gridCol w="646709"/>
                <a:gridCol w="64670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Task ID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T9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Time remaining</a:t>
                      </a:r>
                      <a:endParaRPr lang="en-US" sz="20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---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New </a:t>
                      </a:r>
                      <a:r>
                        <a:rPr lang="en-US" sz="2000" b="1" baseline="0" dirty="0" smtClean="0"/>
                        <a:t>copy</a:t>
                      </a:r>
                      <a:endParaRPr lang="en-US" sz="20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2871049" y="2599094"/>
            <a:ext cx="0" cy="16764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22696" y="2749620"/>
            <a:ext cx="1809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T1</a:t>
            </a:r>
            <a:endParaRPr lang="en-US" sz="36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898345" y="2722324"/>
            <a:ext cx="4422444" cy="714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1" name="TextBox 30"/>
          <p:cNvSpPr txBox="1"/>
          <p:nvPr/>
        </p:nvSpPr>
        <p:spPr>
          <a:xfrm>
            <a:off x="7228097" y="3125130"/>
            <a:ext cx="1915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Deadline = 6</a:t>
            </a:r>
            <a:endParaRPr lang="en-US" sz="2400" b="1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1145176" y="4811976"/>
            <a:ext cx="182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i="1" dirty="0" smtClean="0"/>
              <a:t>at time =1 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7273491" y="2548553"/>
            <a:ext cx="0" cy="16764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6359757" y="2277706"/>
            <a:ext cx="2250843" cy="5416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Accuracy = 7/9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35" name="Explosion 1 34"/>
          <p:cNvSpPr/>
          <p:nvPr/>
        </p:nvSpPr>
        <p:spPr>
          <a:xfrm>
            <a:off x="2057400" y="2357735"/>
            <a:ext cx="2465696" cy="690265"/>
          </a:xfrm>
          <a:prstGeom prst="irregularSeal1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Straggler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02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/>
      <p:bldP spid="10" grpId="0"/>
      <p:bldP spid="11" grpId="0"/>
      <p:bldP spid="12" grpId="0"/>
      <p:bldP spid="13" grpId="0"/>
      <p:bldP spid="19" grpId="0" animBg="1"/>
      <p:bldP spid="20" grpId="0" animBg="1"/>
      <p:bldP spid="21" grpId="0" animBg="1"/>
      <p:bldP spid="22" grpId="0"/>
      <p:bldP spid="24" grpId="0" animBg="1"/>
      <p:bldP spid="29" grpId="0"/>
      <p:bldP spid="29" grpId="1"/>
      <p:bldP spid="30" grpId="0" animBg="1"/>
      <p:bldP spid="31" grpId="0"/>
      <p:bldP spid="25" grpId="0"/>
      <p:bldP spid="32" grpId="0" animBg="1"/>
      <p:bldP spid="35" grpId="0" animBg="1"/>
      <p:bldP spid="3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/>
          <p:cNvCxnSpPr/>
          <p:nvPr/>
        </p:nvCxnSpPr>
        <p:spPr>
          <a:xfrm flipV="1">
            <a:off x="1941963" y="4191055"/>
            <a:ext cx="6019800" cy="550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</a:t>
            </a:r>
            <a:r>
              <a:rPr lang="en-US" dirty="0" smtClean="0"/>
              <a:t>esource </a:t>
            </a:r>
            <a:r>
              <a:rPr lang="en-US" u="sng" dirty="0" smtClean="0"/>
              <a:t>A</a:t>
            </a:r>
            <a:r>
              <a:rPr lang="en-US" dirty="0" smtClean="0"/>
              <a:t>ware </a:t>
            </a:r>
            <a:r>
              <a:rPr lang="en-US" u="sng" dirty="0" smtClean="0"/>
              <a:t>S</a:t>
            </a:r>
            <a:r>
              <a:rPr lang="en-US" dirty="0" smtClean="0"/>
              <a:t>cheduling (</a:t>
            </a:r>
            <a:r>
              <a:rPr lang="en-US" dirty="0" smtClean="0">
                <a:solidFill>
                  <a:srgbClr val="0070C0"/>
                </a:solidFill>
              </a:rPr>
              <a:t>RAS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48048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Speculate only if it saves time </a:t>
            </a:r>
            <a:r>
              <a:rPr lang="en-US" i="1" dirty="0" smtClean="0"/>
              <a:t>and</a:t>
            </a:r>
            <a:r>
              <a:rPr lang="en-US" dirty="0" smtClean="0"/>
              <a:t> resources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7961763" y="3954717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Microsoft Sans Serif" pitchFamily="34" charset="0"/>
                <a:cs typeface="Microsoft Sans Serif" pitchFamily="34" charset="0"/>
              </a:rPr>
              <a:t>time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941963" y="2590800"/>
            <a:ext cx="2714197" cy="53340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T1</a:t>
            </a:r>
            <a:endParaRPr lang="en-US" sz="2400" b="1" dirty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941963" y="3326115"/>
            <a:ext cx="838200" cy="53340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T2</a:t>
            </a:r>
            <a:endParaRPr lang="en-US" sz="2400" b="1" dirty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905267" y="3350567"/>
            <a:ext cx="1651948" cy="533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T1</a:t>
            </a:r>
            <a:endParaRPr lang="en-US" sz="24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25908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Microsoft Sans Serif" pitchFamily="34" charset="0"/>
                <a:cs typeface="Microsoft Sans Serif" pitchFamily="34" charset="0"/>
              </a:rPr>
              <a:t>Slot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66867" y="32766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Microsoft Sans Serif" pitchFamily="34" charset="0"/>
                <a:cs typeface="Microsoft Sans Serif" pitchFamily="34" charset="0"/>
              </a:rPr>
              <a:t>Slot 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27763" y="420212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Microsoft Sans Serif" pitchFamily="34" charset="0"/>
                <a:cs typeface="Microsoft Sans Serif" pitchFamily="34" charset="0"/>
              </a:rPr>
              <a:t>1</a:t>
            </a:r>
            <a:endParaRPr lang="en-US" sz="2400" b="1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89563" y="419656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Microsoft Sans Serif" pitchFamily="34" charset="0"/>
                <a:cs typeface="Microsoft Sans Serif" pitchFamily="34" charset="0"/>
              </a:rPr>
              <a:t>0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941963" y="2438400"/>
            <a:ext cx="0" cy="175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842715" y="4079417"/>
            <a:ext cx="0" cy="2130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5539855" y="2590800"/>
            <a:ext cx="808060" cy="53340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T6</a:t>
            </a:r>
            <a:endParaRPr lang="en-US" sz="24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671515" y="3353411"/>
            <a:ext cx="808060" cy="53340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T3</a:t>
            </a:r>
            <a:endParaRPr lang="en-US" sz="24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677203" y="2590800"/>
            <a:ext cx="808060" cy="53340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T4</a:t>
            </a:r>
            <a:endParaRPr lang="en-US" sz="24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533317" y="3361371"/>
            <a:ext cx="808060" cy="53340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T5</a:t>
            </a:r>
            <a:endParaRPr lang="en-US" sz="24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80363" y="419656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Microsoft Sans Serif" pitchFamily="34" charset="0"/>
                <a:cs typeface="Microsoft Sans Serif" pitchFamily="34" charset="0"/>
              </a:rPr>
              <a:t>3</a:t>
            </a:r>
            <a:endParaRPr lang="en-US" sz="2400" b="1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4584511" y="4079005"/>
            <a:ext cx="0" cy="2130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59304" y="422138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Microsoft Sans Serif" pitchFamily="34" charset="0"/>
                <a:cs typeface="Microsoft Sans Serif" pitchFamily="34" charset="0"/>
              </a:rPr>
              <a:t>6</a:t>
            </a:r>
            <a:endParaRPr lang="en-US" sz="2400" b="1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7277865" y="4103831"/>
            <a:ext cx="0" cy="2130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6418999" y="2590800"/>
            <a:ext cx="808060" cy="53340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T7</a:t>
            </a:r>
            <a:endParaRPr lang="en-US" sz="24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412461" y="3361371"/>
            <a:ext cx="808060" cy="53340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T8</a:t>
            </a:r>
            <a:endParaRPr lang="en-US" sz="2400" b="1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508832"/>
              </p:ext>
            </p:extLst>
          </p:nvPr>
        </p:nvGraphicFramePr>
        <p:xfrm>
          <a:off x="1238337" y="5268944"/>
          <a:ext cx="7113798" cy="14935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95400"/>
                <a:gridCol w="644726"/>
                <a:gridCol w="646709"/>
                <a:gridCol w="646709"/>
                <a:gridCol w="646709"/>
                <a:gridCol w="646709"/>
                <a:gridCol w="646709"/>
                <a:gridCol w="646709"/>
                <a:gridCol w="646709"/>
                <a:gridCol w="64670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Task ID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T9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Time remaining</a:t>
                      </a:r>
                      <a:endParaRPr lang="en-US" sz="20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---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New copy</a:t>
                      </a:r>
                      <a:endParaRPr lang="en-US" sz="20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2209800" y="2600980"/>
            <a:ext cx="1752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T1</a:t>
            </a:r>
            <a:endParaRPr lang="en-US" sz="24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228097" y="3125130"/>
            <a:ext cx="1915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Deadline = 6</a:t>
            </a:r>
            <a:endParaRPr lang="en-US" sz="2400" b="1" u="sng" dirty="0"/>
          </a:p>
        </p:txBody>
      </p:sp>
      <p:sp>
        <p:nvSpPr>
          <p:cNvPr id="50" name="TextBox 49"/>
          <p:cNvSpPr txBox="1"/>
          <p:nvPr/>
        </p:nvSpPr>
        <p:spPr>
          <a:xfrm>
            <a:off x="1145176" y="4800600"/>
            <a:ext cx="182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i="1" dirty="0" smtClean="0"/>
              <a:t>at time =1 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842715" y="2438400"/>
            <a:ext cx="0" cy="17526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554086" y="2414572"/>
            <a:ext cx="102074" cy="8441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625455" y="2438400"/>
            <a:ext cx="2667000" cy="16406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Rectangle 4"/>
          <p:cNvSpPr/>
          <p:nvPr/>
        </p:nvSpPr>
        <p:spPr>
          <a:xfrm>
            <a:off x="2486167" y="5224816"/>
            <a:ext cx="722478" cy="15706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883659" y="2438400"/>
            <a:ext cx="1839604" cy="16406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38" name="Straight Connector 37"/>
          <p:cNvCxnSpPr/>
          <p:nvPr/>
        </p:nvCxnSpPr>
        <p:spPr>
          <a:xfrm>
            <a:off x="7274256" y="2548553"/>
            <a:ext cx="0" cy="16764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6908611" y="2162145"/>
            <a:ext cx="2119952" cy="50485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Accuracy = 8/9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51" name="Rounded Rectangular Callout 50"/>
          <p:cNvSpPr/>
          <p:nvPr/>
        </p:nvSpPr>
        <p:spPr>
          <a:xfrm>
            <a:off x="2784144" y="4452219"/>
            <a:ext cx="2930856" cy="745302"/>
          </a:xfrm>
          <a:prstGeom prst="wedgeRoundRectCallout">
            <a:avLst>
              <a:gd name="adj1" fmla="val -40395"/>
              <a:gd name="adj2" fmla="val 11226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One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copy for </a:t>
            </a:r>
            <a:r>
              <a:rPr lang="en-US" sz="2400" b="1" dirty="0" smtClean="0">
                <a:solidFill>
                  <a:srgbClr val="FF0000"/>
                </a:solidFill>
              </a:rPr>
              <a:t>5s </a:t>
            </a:r>
            <a:r>
              <a:rPr lang="en-US" sz="2400" dirty="0" smtClean="0">
                <a:solidFill>
                  <a:schemeClr val="tx1"/>
                </a:solidFill>
              </a:rPr>
              <a:t>(vs.) </a:t>
            </a:r>
            <a:r>
              <a:rPr lang="en-US" sz="2400" b="1" dirty="0">
                <a:solidFill>
                  <a:srgbClr val="92D050"/>
                </a:solidFill>
              </a:rPr>
              <a:t>Two </a:t>
            </a:r>
            <a:r>
              <a:rPr lang="en-US" sz="2400" dirty="0">
                <a:solidFill>
                  <a:schemeClr val="tx1"/>
                </a:solidFill>
              </a:rPr>
              <a:t>copies for </a:t>
            </a:r>
            <a:r>
              <a:rPr lang="en-US" sz="2400" b="1" dirty="0">
                <a:solidFill>
                  <a:srgbClr val="92D050"/>
                </a:solidFill>
              </a:rPr>
              <a:t>2s</a:t>
            </a:r>
            <a:r>
              <a:rPr lang="en-US" sz="2400" dirty="0" smtClean="0">
                <a:solidFill>
                  <a:schemeClr val="tx1"/>
                </a:solidFill>
              </a:rPr>
              <a:t>     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Explosion 1 5"/>
          <p:cNvSpPr/>
          <p:nvPr/>
        </p:nvSpPr>
        <p:spPr>
          <a:xfrm>
            <a:off x="2106304" y="2084696"/>
            <a:ext cx="2465696" cy="690265"/>
          </a:xfrm>
          <a:prstGeom prst="irregularSeal1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Straggler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5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9" grpId="0" animBg="1"/>
      <p:bldP spid="30" grpId="0" animBg="1"/>
      <p:bldP spid="32" grpId="0"/>
      <p:bldP spid="33" grpId="0"/>
      <p:bldP spid="34" grpId="0"/>
      <p:bldP spid="35" grpId="0"/>
      <p:bldP spid="43" grpId="0"/>
      <p:bldP spid="46" grpId="0"/>
      <p:bldP spid="56" grpId="0"/>
      <p:bldP spid="56" grpId="1"/>
      <p:bldP spid="57" grpId="0"/>
      <p:bldP spid="50" grpId="1"/>
      <p:bldP spid="54" grpId="0" animBg="1"/>
      <p:bldP spid="5" grpId="0" animBg="1"/>
      <p:bldP spid="5" grpId="1" animBg="1"/>
      <p:bldP spid="55" grpId="0" animBg="1"/>
      <p:bldP spid="58" grpId="0" animBg="1"/>
      <p:bldP spid="51" grpId="0" animBg="1"/>
      <p:bldP spid="51" grpId="1" animBg="1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10998</TotalTime>
  <Words>843</Words>
  <Application>Microsoft Office PowerPoint</Application>
  <PresentationFormat>On-screen Show (4:3)</PresentationFormat>
  <Paragraphs>292</Paragraphs>
  <Slides>21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GRASS: Trimming Stragglers in Approximation Analytics</vt:lpstr>
      <vt:lpstr>Next Generation of Analytics</vt:lpstr>
      <vt:lpstr>Approximation Dimensions</vt:lpstr>
      <vt:lpstr>Scheduling Challenge</vt:lpstr>
      <vt:lpstr>PowerPoint Presentation</vt:lpstr>
      <vt:lpstr>Opportunity Cost</vt:lpstr>
      <vt:lpstr>Roadmap</vt:lpstr>
      <vt:lpstr>Greedy Scheduling (GS)</vt:lpstr>
      <vt:lpstr>Resource Aware Scheduling (RAS)</vt:lpstr>
      <vt:lpstr>GS vs. RAS</vt:lpstr>
      <vt:lpstr>PowerPoint Presentation</vt:lpstr>
      <vt:lpstr>Theoretical Scheduling Model</vt:lpstr>
      <vt:lpstr>How to estimate two remaining waves?</vt:lpstr>
      <vt:lpstr>Learning the switching point</vt:lpstr>
      <vt:lpstr>GRASS (= GS + RAS) Scheduler</vt:lpstr>
      <vt:lpstr>Implementation</vt:lpstr>
      <vt:lpstr>How well does GRASS perform?</vt:lpstr>
      <vt:lpstr>Accuracy of deadline-bound jobs improve by 47%</vt:lpstr>
      <vt:lpstr>GRASS is 22% better than statically picking GS or RAS</vt:lpstr>
      <vt:lpstr>Error-bound Jobs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Ganesh</dc:creator>
  <cp:lastModifiedBy>Ganesh</cp:lastModifiedBy>
  <cp:revision>686</cp:revision>
  <dcterms:created xsi:type="dcterms:W3CDTF">2014-03-26T16:52:47Z</dcterms:created>
  <dcterms:modified xsi:type="dcterms:W3CDTF">2014-04-03T18:47:01Z</dcterms:modified>
</cp:coreProperties>
</file>