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sldIdLst>
    <p:sldId id="325" r:id="rId2"/>
    <p:sldId id="304" r:id="rId3"/>
    <p:sldId id="306" r:id="rId4"/>
    <p:sldId id="334" r:id="rId5"/>
    <p:sldId id="332" r:id="rId6"/>
    <p:sldId id="342" r:id="rId7"/>
    <p:sldId id="340" r:id="rId8"/>
    <p:sldId id="341" r:id="rId9"/>
    <p:sldId id="336" r:id="rId10"/>
    <p:sldId id="335" r:id="rId11"/>
    <p:sldId id="330" r:id="rId12"/>
    <p:sldId id="329" r:id="rId13"/>
    <p:sldId id="343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1AD3B-7B19-6901-1BC6-8830CBCF055D}" name="Guest User" initials="GU" userId="S::urn:spo:anon#02b6fac6e6e92ace36fe52f762c751ba52f0091b526c38a83713da8c515dcd62::" providerId="AD"/>
  <p188:author id="{ED94348C-300E-EAD1-C272-2AB892FCEC8A}" name="Guest User" initials="GU" userId="S::urn:spo:anon#255720147538585b0c5d96aa13c1363cf83098c461391d5b69e3396715e72a27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BF4F4"/>
    <a:srgbClr val="0F8281"/>
    <a:srgbClr val="E2E8E8"/>
    <a:srgbClr val="D9D9D9"/>
    <a:srgbClr val="000000"/>
    <a:srgbClr val="EAEAEA"/>
    <a:srgbClr val="7F76AC"/>
    <a:srgbClr val="00B0F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6E471-950D-BEF1-AA8A-F19867B2E93A}" v="36" dt="2023-08-28T05:02:10.419"/>
    <p1510:client id="{62030EAF-26AD-D279-BB3B-CA6A8C3B4A09}" v="287" dt="2023-09-08T17:58:25.650"/>
    <p1510:client id="{8126B4C1-D3C0-D5C3-D4DE-9972751BCE96}" v="4" dt="2023-09-01T19:36:57.877"/>
    <p1510:client id="{A0447B0B-F364-62AF-F391-767CA456CE2C}" v="34" dt="2023-09-01T20:00:18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7" autoAdjust="0"/>
    <p:restoredTop sz="27755" autoAdjust="0"/>
  </p:normalViewPr>
  <p:slideViewPr>
    <p:cSldViewPr snapToGrid="0">
      <p:cViewPr varScale="1">
        <p:scale>
          <a:sx n="30" d="100"/>
          <a:sy n="30" d="100"/>
        </p:scale>
        <p:origin x="2376" y="18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5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56F71-71CE-447A-B69F-475214763D85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A2CFE-7D8B-4258-B8CA-C7A07C4F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Hi, I'm Zhiying from Harvard University.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Today I‘m going to talk about Teal,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a learning-based algorithm that accelerates traffic engineering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in wide area networks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Roboto" panose="020F050202020403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This is joint work with Francis from Microsoft Research, </a:t>
            </a:r>
          </a:p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Rachee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, Justin, and Sasha from Cornell,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as well as my PhD advisor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Minlan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8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800" b="0" dirty="0"/>
              <a:t>Our evaluation setup is as follows. </a:t>
            </a:r>
          </a:p>
          <a:p>
            <a:r>
              <a:rPr lang="en-US" sz="800" b="0" dirty="0"/>
              <a:t>We used network traffic from Microsoft production WAN.</a:t>
            </a:r>
          </a:p>
          <a:p>
            <a:r>
              <a:rPr lang="en-US" sz="800" b="0" dirty="0"/>
              <a:t>(click) This real traffic data are transformed into other topologies of various sizes</a:t>
            </a:r>
            <a:endParaRPr lang="en-US" sz="800" b="0" dirty="0">
              <a:cs typeface="Calibri"/>
            </a:endParaRPr>
          </a:p>
          <a:p>
            <a:r>
              <a:rPr lang="en-US" sz="800" b="0" dirty="0"/>
              <a:t>(click) As for baselines, we denote LP-all as solutions from the LP solver</a:t>
            </a:r>
          </a:p>
          <a:p>
            <a:r>
              <a:rPr lang="en-US" sz="800" b="0" dirty="0"/>
              <a:t>(click) Since LP solver can be slow, another baseline, LP-top, allocates top 10% </a:t>
            </a:r>
            <a:r>
              <a:rPr lang="en-US" sz="800" dirty="0"/>
              <a:t>of demands</a:t>
            </a:r>
            <a:r>
              <a:rPr lang="en-US" sz="800" b="0" dirty="0"/>
              <a:t> with LP solver</a:t>
            </a:r>
            <a:r>
              <a:rPr lang="en-US" sz="800" dirty="0"/>
              <a:t>, </a:t>
            </a:r>
            <a:r>
              <a:rPr lang="en-US" sz="800" b="0" dirty="0"/>
              <a:t>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remaining demands onto the shortest paths</a:t>
            </a:r>
            <a:endParaRPr lang="en-US" sz="800" b="0" dirty="0">
              <a:cs typeface="Calibri"/>
            </a:endParaRPr>
          </a:p>
          <a:p>
            <a:r>
              <a:rPr lang="en-US" sz="800" b="0" dirty="0">
                <a:latin typeface="Segoe UI Semibold"/>
                <a:cs typeface="Segoe UI Semibold"/>
              </a:rPr>
              <a:t>(click) We adopt</a:t>
            </a:r>
            <a:r>
              <a:rPr lang="zh-CN" altLang="en-US" sz="800" b="0" dirty="0">
                <a:latin typeface="Segoe UI Semibold"/>
                <a:cs typeface="Segoe UI Semibold"/>
              </a:rPr>
              <a:t> </a:t>
            </a:r>
            <a:r>
              <a:rPr lang="en-US" altLang="zh-CN" sz="800" b="0" dirty="0">
                <a:latin typeface="Segoe UI Semibold"/>
                <a:cs typeface="Segoe UI Semibold"/>
              </a:rPr>
              <a:t>a </a:t>
            </a:r>
            <a:r>
              <a:rPr lang="en-US" sz="800" b="0" dirty="0">
                <a:latin typeface="Segoe UI"/>
                <a:cs typeface="Segoe UI"/>
              </a:rPr>
              <a:t>state-of-the-art decomposition-based TE schemes, POP from SOSP’21.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have also compared with other baselines such as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NCFlow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from NSDI '21 but the results are omitted in this talk due to time limit.</a:t>
            </a:r>
            <a:r>
              <a:rPr lang="en-US" sz="800" b="0" dirty="0">
                <a:latin typeface="Segoe UI"/>
                <a:cs typeface="Segoe UI"/>
              </a:rPr>
              <a:t> </a:t>
            </a:r>
          </a:p>
          <a:p>
            <a:r>
              <a:rPr lang="en-US" sz="800" b="0" dirty="0">
                <a:latin typeface="Segoe UI"/>
                <a:cs typeface="Segoe UI"/>
              </a:rPr>
              <a:t>(click) As for the metric, our </a:t>
            </a:r>
            <a:r>
              <a:rPr lang="en-US" sz="800" dirty="0">
                <a:latin typeface="Segoe UI"/>
                <a:cs typeface="Segoe UI"/>
              </a:rPr>
              <a:t>objective</a:t>
            </a:r>
            <a:r>
              <a:rPr lang="en-US" sz="800" b="0" dirty="0">
                <a:latin typeface="Segoe UI"/>
                <a:cs typeface="Segoe UI"/>
              </a:rPr>
              <a:t> here is to </a:t>
            </a:r>
            <a:r>
              <a:rPr lang="en-US" sz="800" dirty="0">
                <a:latin typeface="Segoe UI"/>
                <a:cs typeface="Segoe UI"/>
              </a:rPr>
              <a:t>maximize</a:t>
            </a:r>
            <a:r>
              <a:rPr lang="en-US" sz="800" dirty="0"/>
              <a:t> </a:t>
            </a:r>
            <a:r>
              <a:rPr lang="en-US" sz="1100" dirty="0"/>
              <a:t>total flow and </a:t>
            </a:r>
            <a:r>
              <a:rPr lang="en-US" sz="1100" b="1" dirty="0"/>
              <a:t>we normalized our results into satisfied demands.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dirty="0">
                <a:cs typeface="Calibri"/>
              </a:rPr>
              <a:t>----------08:10-----------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9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</a:pPr>
            <a:r>
              <a:rPr lang="en-US" dirty="0">
                <a:cs typeface="Calibri"/>
              </a:rPr>
              <a:t>Our evaluation shows that Teal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significantly accelerates TE</a:t>
            </a:r>
            <a:endParaRPr lang="en-US" dirty="0">
              <a:cs typeface="Calibri"/>
            </a:endParaRP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In this figure, x axis is number of nodes, and y axis is computation time</a:t>
            </a:r>
          </a:p>
          <a:p>
            <a:pPr>
              <a:buFont typeface="+mj-lt"/>
            </a:pPr>
            <a:r>
              <a:rPr lang="en-US" dirty="0">
                <a:cs typeface="Calibri"/>
              </a:rPr>
              <a:t>(click) Teal allocates traffic within 1 s in larger networks</a:t>
            </a:r>
          </a:p>
          <a:p>
            <a:pPr>
              <a:buFont typeface="+mj-lt"/>
            </a:pPr>
            <a:r>
              <a:rPr lang="en-US" dirty="0">
                <a:cs typeface="Calibri"/>
              </a:rPr>
              <a:t>(click) LP-all is not scalable on the largest network, ASN, and is over 600 times slower in </a:t>
            </a:r>
            <a:r>
              <a:rPr lang="en-US" dirty="0" err="1">
                <a:cs typeface="Calibri"/>
              </a:rPr>
              <a:t>Kdl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(click) LP-top is almost 200 times slower in ASN</a:t>
            </a:r>
          </a:p>
          <a:p>
            <a:pPr>
              <a:buFont typeface="+mj-lt"/>
            </a:pPr>
            <a:r>
              <a:rPr lang="en-US" dirty="0">
                <a:cs typeface="Calibri"/>
              </a:rPr>
              <a:t>(click) while POP is over 600 times slower in ASN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dirty="0">
                <a:cs typeface="Calibri"/>
              </a:rPr>
              <a:t>----------08:45-----------</a:t>
            </a:r>
            <a:endParaRPr lang="en-US" dirty="0"/>
          </a:p>
          <a:p>
            <a:pPr>
              <a:buFont typeface="+mj-lt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3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Apart from being fast, Teal generates near-optimal traffic allocations</a:t>
            </a:r>
          </a:p>
          <a:p>
            <a:pPr marL="0" indent="0">
              <a:buFont typeface="+mj-lt"/>
              <a:buNone/>
            </a:pPr>
            <a:r>
              <a:rPr lang="en-US" dirty="0"/>
              <a:t>In the figure below, x axis is still number of nodes and y axis is now percentage of satisfied demand</a:t>
            </a:r>
          </a:p>
          <a:p>
            <a:pPr marL="0" indent="0">
              <a:buFont typeface="+mj-lt"/>
              <a:buNone/>
            </a:pPr>
            <a:r>
              <a:rPr lang="en-US" dirty="0"/>
              <a:t>(click) Teal satisfied around 90% of demand in larger networks</a:t>
            </a:r>
            <a:endParaRPr lang="en-US" dirty="0">
              <a:cs typeface="Calibri"/>
            </a:endParaRPr>
          </a:p>
          <a:p>
            <a:pPr>
              <a:buFont typeface="+mj-lt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(click) LP-all, an optimal scheme satisfies 3% less demand than Teal on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kdl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buFont typeface="+mj-lt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gap is because while LP-all is spending time computing the next traffic allocation, </a:t>
            </a:r>
          </a:p>
          <a:p>
            <a:pPr>
              <a:buFont typeface="+mj-lt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TE system is forced to reuse the previously computed allocation, </a:t>
            </a:r>
          </a:p>
          <a:p>
            <a:pPr>
              <a:buFont typeface="+mj-lt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leading to suboptimal results in practice.</a:t>
            </a: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(click) LP-top satisfied 6% of demand less</a:t>
            </a:r>
          </a:p>
          <a:p>
            <a:pPr>
              <a:buFont typeface="+mj-lt"/>
            </a:pPr>
            <a:r>
              <a:rPr lang="en-US" dirty="0">
                <a:cs typeface="Calibri"/>
              </a:rPr>
              <a:t>(click) while POP satisfied 14.5% less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dirty="0">
                <a:cs typeface="Calibri"/>
              </a:rPr>
              <a:t>----------09:30-----------</a:t>
            </a:r>
            <a:endParaRPr lang="en-US" dirty="0"/>
          </a:p>
          <a:p>
            <a:pPr>
              <a:buFont typeface="+mj-lt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84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Teal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substantially accelerates large-scale TE with deep learning </a:t>
            </a:r>
          </a:p>
          <a:p>
            <a:r>
              <a:rPr lang="en-US" dirty="0"/>
              <a:t>while achieving near-optimal traffic allocation.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key insight is that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neural network inference unlocks massive parallelism</a:t>
            </a:r>
            <a:endParaRPr lang="en-US" dirty="0"/>
          </a:p>
          <a:p>
            <a:r>
              <a:rPr lang="en-US" dirty="0"/>
              <a:t>(click)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 the encouraging results in our work,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believe that Teal has opened the door to a new paradigm for applying ML in networking,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is 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accelerating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network problems in addition to its conventional uses.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Thank you!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First,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cs typeface="Calibri"/>
              </a:rPr>
              <a:t>w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hat is a wide area network?</a:t>
            </a:r>
            <a:r>
              <a:rPr lang="en-US" dirty="0">
                <a:cs typeface="Calibri"/>
              </a:rPr>
              <a:t>? </a:t>
            </a:r>
          </a:p>
          <a:p>
            <a:r>
              <a:rPr lang="en-US" dirty="0"/>
              <a:t>(click) The inter-datacenter wide area network is the network that connects datacenters worldwide. </a:t>
            </a:r>
          </a:p>
          <a:p>
            <a:r>
              <a:rPr lang="en-US" dirty="0"/>
              <a:t>(click) It becomes increasingly large with more datacenters</a:t>
            </a:r>
          </a:p>
          <a:p>
            <a:r>
              <a:rPr lang="en-US" dirty="0"/>
              <a:t>(click, click) from a few sites (click) to tens of sites or (click) hundreds of sites.</a:t>
            </a:r>
          </a:p>
          <a:p>
            <a:r>
              <a:rPr lang="en-US" dirty="0"/>
              <a:t>(click) And a future wide area network is projected to have thousands of sites</a:t>
            </a:r>
            <a:endParaRPr lang="en-US" dirty="0">
              <a:cs typeface="Calibri"/>
            </a:endParaRPr>
          </a:p>
          <a:p>
            <a:r>
              <a:rPr lang="en-US" altLang="zh-CN" dirty="0">
                <a:cs typeface="Calibri"/>
              </a:rPr>
              <a:t>----------00:45-----------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7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these wide area works, </a:t>
            </a:r>
            <a:r>
              <a:rPr lang="en-US" dirty="0">
                <a:ea typeface="等线"/>
                <a:cs typeface="Calibri" panose="020F0502020204030204"/>
              </a:rPr>
              <a:t>t</a:t>
            </a:r>
            <a:r>
              <a:rPr lang="en-US" altLang="zh-CN" dirty="0">
                <a:ea typeface="等线"/>
                <a:cs typeface="Calibri" panose="020F0502020204030204"/>
              </a:rPr>
              <a:t>raffic engineering systems has been implemented</a:t>
            </a:r>
            <a:endParaRPr lang="en-US" dirty="0"/>
          </a:p>
          <a:p>
            <a:pPr>
              <a:buFont typeface="+mj-lt"/>
            </a:pPr>
            <a:r>
              <a:rPr lang="en-US" dirty="0">
                <a:cs typeface="Calibri" panose="020F0502020204030204"/>
              </a:rPr>
              <a:t>for every 5 minutes, the TE controller</a:t>
            </a:r>
          </a:p>
          <a:p>
            <a:pPr>
              <a:buFont typeface="+mj-lt"/>
            </a:pPr>
            <a:r>
              <a:rPr lang="en-US" dirty="0">
                <a:cs typeface="Calibri" panose="020F0502020204030204"/>
              </a:rPr>
              <a:t>(click) takes in WAN topology with link capacity,</a:t>
            </a:r>
          </a:p>
          <a:p>
            <a:pPr>
              <a:buFont typeface="+mj-lt"/>
            </a:pPr>
            <a:r>
              <a:rPr lang="en-US" dirty="0">
                <a:cs typeface="Calibri" panose="020F0502020204030204"/>
              </a:rPr>
              <a:t>as well as traffic demands for the next 5 minutes, such as 2 TB from Seattle to Miami. </a:t>
            </a:r>
          </a:p>
          <a:p>
            <a:pPr>
              <a:buFont typeface="+mj-lt"/>
            </a:pPr>
            <a:r>
              <a:rPr lang="en-US" dirty="0">
                <a:cs typeface="Calibri" panose="020F0502020204030204"/>
              </a:rPr>
              <a:t>(click) The TE controller outputs traffic allocation on the predefined paths</a:t>
            </a:r>
          </a:p>
          <a:p>
            <a:pPr>
              <a:buFont typeface="+mj-lt"/>
            </a:pPr>
            <a:r>
              <a:rPr lang="en-US" dirty="0">
                <a:cs typeface="Calibri" panose="020F0502020204030204"/>
              </a:rPr>
              <a:t>For example,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there could be four paths from Seattle to Miami </a:t>
            </a:r>
          </a:p>
          <a:p>
            <a:pPr>
              <a:buFont typeface="+mj-lt"/>
            </a:pPr>
            <a:r>
              <a:rPr lang="en-US" dirty="0">
                <a:cs typeface="Calibri" panose="020F0502020204030204"/>
              </a:rPr>
              <a:t>and the TE controller will decide how much traffic is on each of these 4 paths</a:t>
            </a:r>
          </a:p>
          <a:p>
            <a:pPr>
              <a:buFont typeface="+mj-lt"/>
            </a:pPr>
            <a:r>
              <a:rPr lang="en-US" dirty="0">
                <a:cs typeface="Calibri" panose="020F0502020204030204"/>
              </a:rPr>
              <a:t>(click) However, the TE controller scales poorly, as the wide area network grows larger. </a:t>
            </a:r>
          </a:p>
          <a:p>
            <a:pPr>
              <a:buFont typeface="+mj-lt"/>
            </a:pPr>
            <a:r>
              <a:rPr lang="en-US" dirty="0">
                <a:cs typeface="Calibri" panose="020F0502020204030204"/>
              </a:rPr>
              <a:t>Let me show an example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dirty="0">
                <a:cs typeface="Calibri"/>
              </a:rPr>
              <a:t>----------01:25-----------</a:t>
            </a:r>
            <a:endParaRPr lang="en-US" dirty="0"/>
          </a:p>
          <a:p>
            <a:pPr>
              <a:buFont typeface="+mj-lt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9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(click) for example, we have a network with 1.5k nodes and 8k edges</a:t>
            </a:r>
          </a:p>
          <a:p>
            <a:r>
              <a:rPr lang="en-US" dirty="0">
                <a:cs typeface="Calibri"/>
              </a:rPr>
              <a:t>(click) As TE is essentially a linear programming problem, LP solvers are widely used, such as </a:t>
            </a:r>
            <a:r>
              <a:rPr lang="en-US" dirty="0" err="1">
                <a:cs typeface="Calibri"/>
              </a:rPr>
              <a:t>Gurobi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(click) Due to the sequential nature of the LP solver, (click) it is very slow to compute the optimal solution.</a:t>
            </a:r>
          </a:p>
          <a:p>
            <a:r>
              <a:rPr lang="en-US" dirty="0">
                <a:cs typeface="Calibri"/>
              </a:rPr>
              <a:t>(click) In our example, it takes 5.5 hours to output the optimal solution with 95% of demand satisfied (click)</a:t>
            </a:r>
          </a:p>
          <a:p>
            <a:r>
              <a:rPr lang="en-US" dirty="0">
                <a:cs typeface="Calibri"/>
              </a:rPr>
              <a:t>(click) To make TE faster, recent approaches,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such as POP from SOSP '21</a:t>
            </a:r>
            <a:r>
              <a:rPr lang="en-US" b="0" dirty="0">
                <a:cs typeface="Calibri"/>
              </a:rPr>
              <a:t>,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decomposes the TE problem into a few subproblems and concurrently solves them with LP solvers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(click) But this limit parallelism is still too slow with 10-minute computation time</a:t>
            </a:r>
          </a:p>
          <a:p>
            <a:r>
              <a:rPr lang="en-US" dirty="0">
                <a:cs typeface="Calibri"/>
              </a:rPr>
              <a:t>(click) Meanwhile, because of the decomposition, it is suboptimal with only 75% of demand satisfied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cs typeface="Calibri"/>
              </a:rPr>
              <a:t>----------02:20-----------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(click) We can see the root cause of scalability problem is actually sequential nature or limited parallelism.</a:t>
            </a:r>
          </a:p>
          <a:p>
            <a:r>
              <a:rPr lang="en-US" dirty="0">
                <a:cs typeface="Calibri"/>
              </a:rPr>
              <a:t>(click) To tackle this, our key insight is that </a:t>
            </a:r>
            <a:r>
              <a:rPr lang="en-US" sz="1200" dirty="0"/>
              <a:t>neural network inference unlocks massive parallelism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(click)  neural network inference is highly parallelizable because it largely consists of parallelizable matrix multiplication </a:t>
            </a:r>
          </a:p>
          <a:p>
            <a:r>
              <a:rPr lang="en-US" dirty="0">
                <a:cs typeface="Calibri"/>
              </a:rPr>
              <a:t>(click) By leveraging thousands of GPU threads, the neural network inference can be quite fast</a:t>
            </a:r>
          </a:p>
          <a:p>
            <a:r>
              <a:rPr lang="en-US" dirty="0">
                <a:cs typeface="Calibri"/>
              </a:rPr>
              <a:t>(click) And it can also achieve near-optimal solution through exploiting the regularities in our abundant training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cs typeface="Calibri"/>
              </a:rPr>
              <a:t>----------03:00-----------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 using neural network inference for TE is challenging</a:t>
            </a:r>
          </a:p>
          <a:p>
            <a:r>
              <a:rPr lang="en-US" dirty="0">
                <a:cs typeface="Calibri"/>
              </a:rPr>
              <a:t>(click) First, for the input, how to model the TE problem with neural networks?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(click) Graph neural network, or GNN, is a nature fit for such graph-structured problem</a:t>
            </a:r>
          </a:p>
          <a:p>
            <a:r>
              <a:rPr lang="en-US" dirty="0">
                <a:cs typeface="Calibri"/>
              </a:rPr>
              <a:t>It does message passing between local neighboring nodes to learn graph features.</a:t>
            </a:r>
          </a:p>
          <a:p>
            <a:r>
              <a:rPr lang="en-US" dirty="0">
                <a:cs typeface="Calibri"/>
              </a:rPr>
              <a:t>(click) However, it misses a global view for traffic flows. </a:t>
            </a:r>
          </a:p>
          <a:p>
            <a:r>
              <a:rPr lang="en-US" dirty="0">
                <a:cs typeface="Calibri"/>
              </a:rPr>
              <a:t>Suppose there is a traffic from a source to a destination far away,</a:t>
            </a:r>
          </a:p>
          <a:p>
            <a:r>
              <a:rPr lang="en-US" dirty="0">
                <a:cs typeface="Calibri"/>
              </a:rPr>
              <a:t>we cannot capture the feature for this traffic flow through local nodes.</a:t>
            </a:r>
          </a:p>
          <a:p>
            <a:r>
              <a:rPr lang="en-US" dirty="0">
                <a:cs typeface="Calibri"/>
              </a:rPr>
              <a:t>(click) To solve this problem, we design </a:t>
            </a:r>
            <a:r>
              <a:rPr lang="en-US" dirty="0" err="1">
                <a:cs typeface="Calibri"/>
              </a:rPr>
              <a:t>flowGNN</a:t>
            </a:r>
            <a:r>
              <a:rPr lang="en-US" dirty="0">
                <a:cs typeface="Calibri"/>
              </a:rPr>
              <a:t> to extract flow features, </a:t>
            </a:r>
          </a:p>
          <a:p>
            <a:r>
              <a:rPr lang="en-US" dirty="0">
                <a:cs typeface="Calibri"/>
              </a:rPr>
              <a:t>which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 compact vectors capturing a learned representation of flows</a:t>
            </a:r>
            <a:r>
              <a:rPr lang="en-US" dirty="0">
                <a:cs typeface="Calibri"/>
              </a:rPr>
              <a:t>. </a:t>
            </a:r>
          </a:p>
          <a:p>
            <a:r>
              <a:rPr lang="en-US" dirty="0">
                <a:cs typeface="Calibri"/>
              </a:rPr>
              <a:t>Let's look at this example</a:t>
            </a:r>
          </a:p>
          <a:p>
            <a:r>
              <a:rPr lang="en-US" dirty="0">
                <a:cs typeface="Calibri"/>
              </a:rPr>
              <a:t>(click) </a:t>
            </a:r>
            <a:r>
              <a:rPr lang="en-US" altLang="zh-CN" dirty="0">
                <a:cs typeface="Calibri"/>
              </a:rPr>
              <a:t>We create two types of GNN nodes. One type is edge nodes for edges. </a:t>
            </a:r>
          </a:p>
          <a:p>
            <a:r>
              <a:rPr lang="en-US" altLang="zh-CN" dirty="0">
                <a:cs typeface="Calibri"/>
              </a:rPr>
              <a:t>(click) As there are traffic flows from one source to another destination, </a:t>
            </a:r>
          </a:p>
          <a:p>
            <a:r>
              <a:rPr lang="en-US" altLang="zh-CN" dirty="0">
                <a:ea typeface="等线"/>
                <a:cs typeface="Calibri"/>
              </a:rPr>
              <a:t>we also create path nodes for the paths that these flows traverse</a:t>
            </a:r>
          </a:p>
          <a:p>
            <a:r>
              <a:rPr lang="en-US" altLang="zh-CN" dirty="0">
                <a:ea typeface="等线"/>
                <a:cs typeface="Calibri"/>
              </a:rPr>
              <a:t>(click) the message passing between GNN nodes captures </a:t>
            </a:r>
            <a:r>
              <a:rPr lang="en-US" sz="1200" dirty="0">
                <a:latin typeface="Segoe UI"/>
                <a:cs typeface="Segoe UI"/>
              </a:rPr>
              <a:t>capacity and demand constraints </a:t>
            </a:r>
          </a:p>
          <a:p>
            <a:r>
              <a:rPr lang="en-US" dirty="0">
                <a:cs typeface="Calibri"/>
              </a:rPr>
              <a:t>(click) if an edge is on a path, we will create message passing between corresponding edge node and path node. </a:t>
            </a:r>
          </a:p>
          <a:p>
            <a:r>
              <a:rPr lang="en-US" dirty="0">
                <a:cs typeface="Calibri"/>
              </a:rPr>
              <a:t>Edge nodes send capacity usage information to paths nodes while path nodes send back flow allocation information</a:t>
            </a:r>
          </a:p>
          <a:p>
            <a:r>
              <a:rPr lang="en-US" dirty="0">
                <a:cs typeface="Calibri"/>
              </a:rPr>
              <a:t>In this way, we mimic the capacity constraints for flows.</a:t>
            </a:r>
          </a:p>
          <a:p>
            <a:r>
              <a:rPr lang="en-US" dirty="0">
                <a:cs typeface="Calibri"/>
              </a:rPr>
              <a:t>(click) There is also another message passing among path nodes from the same source and destination,</a:t>
            </a:r>
          </a:p>
          <a:p>
            <a:r>
              <a:rPr lang="en-US" dirty="0">
                <a:cs typeface="Calibri"/>
              </a:rPr>
              <a:t> in order to mimic the demand to be allocated on all these paths.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cs typeface="Calibri"/>
              </a:rPr>
              <a:t>----------04:35-----------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1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Now that GNN has learnt flow features for TE, our next challenge is on the TE controller: </a:t>
            </a:r>
          </a:p>
          <a:p>
            <a:r>
              <a:rPr lang="en-US" dirty="0">
                <a:cs typeface="Calibri"/>
              </a:rPr>
              <a:t>(click) 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 a large network,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to address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millions of traffic allocations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 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(click) </a:t>
            </a:r>
            <a:r>
              <a:rPr lang="en-US" dirty="0">
                <a:solidFill>
                  <a:prstClr val="black"/>
                </a:solidFill>
                <a:latin typeface="Segoe UI"/>
                <a:cs typeface="Segoe UI"/>
              </a:rPr>
              <a:t>Usually, 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 policy network will map the flow features learnt in </a:t>
            </a:r>
            <a:r>
              <a:rPr lang="en-US" dirty="0">
                <a:solidFill>
                  <a:prstClr val="black"/>
                </a:solidFill>
                <a:latin typeface="Segoe UI"/>
                <a:cs typeface="Segoe UI"/>
              </a:rPr>
              <a:t>path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lang="en-US" dirty="0">
                <a:solidFill>
                  <a:prstClr val="black"/>
                </a:solidFill>
                <a:latin typeface="Segoe UI"/>
                <a:cs typeface="Segoe UI"/>
              </a:rPr>
              <a:t>nodes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 to traffic </a:t>
            </a:r>
            <a:r>
              <a:rPr lang="en-US" dirty="0">
                <a:solidFill>
                  <a:prstClr val="black"/>
                </a:solidFill>
                <a:latin typeface="Segoe UI"/>
                <a:cs typeface="Segoe UI"/>
              </a:rPr>
              <a:t>allocations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(click) However, in </a:t>
            </a:r>
            <a:r>
              <a:rPr lang="en-US" dirty="0">
                <a:solidFill>
                  <a:prstClr val="black"/>
                </a:solidFill>
                <a:latin typeface="Segoe UI"/>
                <a:cs typeface="Segoe UI"/>
              </a:rPr>
              <a:t>such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lang="en-US" dirty="0">
                <a:solidFill>
                  <a:prstClr val="black"/>
                </a:solidFill>
                <a:latin typeface="Segoe UI"/>
                <a:cs typeface="Segoe UI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large network, the policy network for all the demands is gigantic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a graph with one thousand nodes</a:t>
            </a:r>
            <a:r>
              <a:rPr lang="en-US" dirty="0">
                <a:solidFill>
                  <a:prstClr val="black"/>
                </a:solidFill>
                <a:latin typeface="Segoe UI"/>
                <a:cs typeface="Segoe UI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 can have one million demand pairs from each source to each destination,</a:t>
            </a:r>
            <a:r>
              <a:rPr lang="en-US" dirty="0">
                <a:solidFill>
                  <a:prstClr val="black"/>
                </a:solidFill>
                <a:latin typeface="Segoe UI"/>
                <a:cs typeface="Segoe UI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further resulting in one trillion weights in policy network, which is too many to learn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(click) instead, we use a </a:t>
            </a:r>
            <a:r>
              <a:rPr lang="en-US" sz="1200" dirty="0">
                <a:latin typeface="Segoe UI"/>
                <a:ea typeface="+mn-lt"/>
                <a:cs typeface="+mn-lt"/>
              </a:rPr>
              <a:t>Lightweight policy network shared across demands</a:t>
            </a:r>
            <a:endParaRPr lang="en-US" sz="1200" dirty="0">
              <a:latin typeface="Segoe UI"/>
              <a:ea typeface="+mn-lt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Segoe UI"/>
                <a:ea typeface="+mn-lt"/>
                <a:cs typeface="+mn-lt"/>
              </a:rPr>
              <a:t>This policy network independently allocates demands toward one TE objective</a:t>
            </a:r>
          </a:p>
          <a:p>
            <a:r>
              <a:rPr lang="en-US" sz="1200" dirty="0">
                <a:latin typeface="Segoe UI"/>
                <a:ea typeface="+mn-lt"/>
                <a:cs typeface="+mn-lt"/>
              </a:rPr>
              <a:t>(click) To learn this policy network, </a:t>
            </a:r>
            <a:r>
              <a:rPr lang="en-US" sz="1200" dirty="0">
                <a:latin typeface="Segoe UI"/>
                <a:ea typeface="+mn-lt"/>
                <a:cs typeface="Segoe UI"/>
              </a:rPr>
              <a:t>we use multi-agent reinforcement learning, </a:t>
            </a:r>
          </a:p>
          <a:p>
            <a:r>
              <a:rPr lang="en-US" sz="1200" dirty="0">
                <a:latin typeface="Segoe UI"/>
                <a:ea typeface="+mn-lt"/>
                <a:cs typeface="Segoe UI"/>
              </a:rPr>
              <a:t>(click) which treat each demand as an individual RL agent </a:t>
            </a:r>
          </a:p>
          <a:p>
            <a:r>
              <a:rPr lang="en-US" sz="1200" dirty="0">
                <a:latin typeface="Segoe UI"/>
                <a:ea typeface="+mn-lt"/>
                <a:cs typeface="Segoe UI"/>
              </a:rPr>
              <a:t>and these RL agent work cooperatively to optimize a global TE objective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cs typeface="Calibri"/>
              </a:rPr>
              <a:t>----------05:35-----------</a:t>
            </a:r>
            <a:endParaRPr lang="en-US" dirty="0"/>
          </a:p>
          <a:p>
            <a:endParaRPr lang="en-US" dirty="0"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06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Our final challenge is in the output: (click) How to enforce capacity constraints on the traffic allocation</a:t>
            </a:r>
          </a:p>
          <a:p>
            <a:r>
              <a:rPr lang="en-US" dirty="0">
                <a:cs typeface="Calibri"/>
              </a:rPr>
              <a:t>(click) the previous neural networks are not capable of enforcing constraint. As the right figure shows, it can only output a coarse traffic allocations outside the green area for constrained satisfying allocations</a:t>
            </a:r>
          </a:p>
          <a:p>
            <a:r>
              <a:rPr lang="en-US" dirty="0">
                <a:cs typeface="Calibri"/>
              </a:rPr>
              <a:t>(click) One naïve solution is to drop traffic allocations to meet constraints, but the solution is suboptimal-- we will end up in a point satisfying constraints but far from the optimal</a:t>
            </a:r>
          </a:p>
          <a:p>
            <a:r>
              <a:rPr lang="en-US" sz="1800" dirty="0">
                <a:cs typeface="Calibri"/>
              </a:rPr>
              <a:t>(click)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Therefore, we leverage ADMM,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(click) a constrained optimization algorithm that iteratively fine-tunes the traffic allocations from the upstream neural networks in order to satisfy more constraints. </a:t>
            </a:r>
          </a:p>
          <a:p>
            <a:r>
              <a:rPr lang="en-US" dirty="0">
                <a:cs typeface="Calibri"/>
              </a:rPr>
              <a:t>(click) But why </a:t>
            </a:r>
            <a:r>
              <a:rPr lang="en-US" dirty="0" err="1">
                <a:cs typeface="Calibri"/>
              </a:rPr>
              <a:t>admm</a:t>
            </a:r>
            <a:r>
              <a:rPr lang="en-US" dirty="0">
                <a:cs typeface="Calibri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First, ADMM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Segoe UI"/>
                <a:cs typeface="Segoe UI"/>
              </a:rPr>
              <a:t>allows an initial infeasible solution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could start from an initial point that violates constraints, just like an output from the neural networks</a:t>
            </a:r>
          </a:p>
          <a:p>
            <a:r>
              <a:rPr lang="en-US" sz="1800" dirty="0">
                <a:cs typeface="Calibri"/>
              </a:rPr>
              <a:t>(click)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Second, ADMM is highly parallelizable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(click) finally, when warmed-started with a neural network output, only 2-5 fast iterations are enough to significantly improve the solution quality.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cs typeface="Calibri"/>
              </a:rPr>
              <a:t>----------06:45-----------</a:t>
            </a:r>
            <a:endParaRPr lang="en-US" sz="1800" dirty="0"/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Here is a summary of Teal</a:t>
            </a:r>
          </a:p>
          <a:p>
            <a:r>
              <a:rPr lang="en-US" dirty="0"/>
              <a:t>Teal is composed of 3 parts to tackle the three previous challenges </a:t>
            </a:r>
          </a:p>
          <a:p>
            <a:r>
              <a:rPr lang="en-US" dirty="0"/>
              <a:t>(click) </a:t>
            </a:r>
            <a:r>
              <a:rPr lang="en-US" dirty="0" err="1"/>
              <a:t>flowGNN</a:t>
            </a:r>
            <a:r>
              <a:rPr lang="en-US" dirty="0"/>
              <a:t>, the first part, extracts flow features to model TE problem</a:t>
            </a:r>
            <a:endParaRPr lang="en-US">
              <a:cs typeface="Calibri"/>
            </a:endParaRPr>
          </a:p>
          <a:p>
            <a:pPr marL="0" indent="0">
              <a:buFont typeface="+mj-lt"/>
              <a:buNone/>
            </a:pPr>
            <a:r>
              <a:rPr lang="en-US" dirty="0"/>
              <a:t>(click) Multi-agent RL, the second part, maps flow features to traffic allocations</a:t>
            </a:r>
          </a:p>
          <a:p>
            <a:r>
              <a:rPr lang="en-US" dirty="0"/>
              <a:t>(click) ADMM, the third part, fine-tunes traffic allocations for capacity constraints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2CFE-7D8B-4258-B8CA-C7A07C4FF2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0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EC2C-D735-7FFF-114F-DC5F31690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35324-7F57-1834-8912-033A51FB3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6701D-45D7-C631-49C9-43181CB1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C1DF236F-48C4-4507-84FF-9F906F53D4FC}" type="datetime1">
              <a:rPr lang="en-US" smtClean="0"/>
              <a:pPr/>
              <a:t>9/10/23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074F-F718-CC60-3C5E-BF2B74CD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07BB4-F29E-AE77-A18B-96CAB341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84E29A5-3ACA-4978-8789-734E506FC8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0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AD42-F5C2-8851-A096-1452E6EF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06E89-8EA0-897D-0158-655241962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2A37-DB00-B17A-3435-49832CF8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EA52-C269-42BD-B4F1-ACBF1A496A78}" type="datetime1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73E24-1A75-4D3D-3677-7303E2BD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EE787-E2B0-EF28-0580-E3BB9760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71B5F-D20F-2441-2385-254551E41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F05D1-7844-1F94-219B-42AB7AD59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C66B-62A3-3CED-DCD3-7526ABE8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87F-3BF7-4C4D-AAB8-64B0D2046B1F}" type="datetime1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98BF1-E331-1F0C-EB02-F96F332E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B0AA-FB00-9E51-4939-9F25E2AE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7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89ED-5A2E-B968-E0E6-AAD24957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34F9-589F-F0C9-E394-B497A1DD7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906B8-496A-BEB5-65E9-5189E15C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29C9-895D-4E9B-A4F0-F8CD504C47C0}" type="datetime1">
              <a:rPr lang="en-US" smtClean="0"/>
              <a:t>9/10/23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3388C-21AE-9A5F-C254-5337B6DD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85880-7B05-BAE6-BC94-E7CB4092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5C82-E48A-9E60-8B7A-E91C6914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52989-CF9D-EC1D-9681-4579F507F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A6349-E077-DE1C-46C5-F9AF73D1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CA56-B42F-4604-8799-0110624B30D4}" type="datetime1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6440-732D-0970-8AB1-37D62599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80C2-A8A7-31B6-1BCB-F47C9475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9051-E545-66F9-3E8F-9D3285FC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A5C7-10DD-116B-F08C-B8CBCF25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791D6-3ECA-D357-8E9D-A789F9D4F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82B63-35A9-B24C-AB5A-B1A4C353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1A2-46E6-44F1-B6EC-8CBB14CD9C43}" type="datetime1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1F0A4-0E86-B817-4070-193FC217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C16AA-73B5-21EB-1ACC-91814909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1D15-A63F-9E96-D613-99B4535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AA526-838C-4200-5089-A060687E2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55380-733B-EE67-A5DB-7158D341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2FF96-9FD9-3E29-8A08-B3295756F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DF8B1-B3D9-A291-76A9-8731B20B5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C32A2-F05C-A977-22DB-445B5AEF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2E8-280B-4D2A-97C4-09DDD5EC45FA}" type="datetime1">
              <a:rPr lang="en-US" smtClean="0"/>
              <a:t>9/10/23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DD5C46-E496-7635-1898-9021125A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2006D-8D10-C7F1-BD3A-E6DAFA86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8DA5-A875-3D2E-0CB6-27AD2D17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0D338-6143-95A2-6A57-7457F885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6E9-81B3-4A8F-BE3D-0FF21315111E}" type="datetime1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CA061-8AA1-F43D-54CA-D4221BAB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3806C-B9D0-F91A-BE63-24DB2982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279E5-F698-D409-CDB2-9E1625B6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D51-1CCB-4494-B82B-B165A72B5095}" type="datetime1">
              <a:rPr lang="en-US" smtClean="0"/>
              <a:t>9/10/23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E3233-583F-9D73-12F0-E0670029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89A55-3032-FDFB-DBD0-182784CF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86AF-F046-286A-A814-D37E0A5B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DF390-A644-5835-C54E-3A4FC12C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00E38-C512-B0EE-2691-26776B72C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5C5DD-BDFE-707F-DDD2-7C6FAF1A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07F-C811-4170-BB8F-CF711070331D}" type="datetime1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36620-F4EC-852C-270D-E8474897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8DEA6-C969-A324-9086-41CD098A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EC94-A00A-697C-B272-93B39F26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D43A7-6AA0-B0E8-52B8-B4DF89DF2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617F7-D55E-8BAE-6621-26EAD13E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C472E-7203-D88F-9022-B6C681D4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879D-3433-4C97-B214-2C8DE6400E7C}" type="datetime1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5B7C5-CB41-D3A2-712A-78061849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4FC48-1F4A-7BB0-2B86-AAEB2842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379C99-A0C0-61D8-56EE-39D33801D2AA}"/>
              </a:ext>
            </a:extLst>
          </p:cNvPr>
          <p:cNvSpPr/>
          <p:nvPr userDrawn="1"/>
        </p:nvSpPr>
        <p:spPr>
          <a:xfrm>
            <a:off x="0" y="6626738"/>
            <a:ext cx="12192000" cy="23126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8BB79-C2E3-864B-0E53-8136559F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B25CD-A07D-4C18-7DF0-8FC3213D6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9719"/>
            <a:ext cx="10515600" cy="47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79DF9-2A8D-FDD4-1DE8-5419251D4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26738"/>
            <a:ext cx="274320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09DA51D-09DD-42ED-9C58-1599A5DC3F73}" type="datetime1">
              <a:rPr lang="en-US" smtClean="0"/>
              <a:pPr/>
              <a:t>9/10/23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8C546-2B2E-EEDA-F690-186AF5A6A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26738"/>
            <a:ext cx="411480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2E81-1C7B-D81C-5FF4-007033FA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26738"/>
            <a:ext cx="274320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84E29A5-3ACA-4978-8789-734E506FC8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86E059-BDF4-B9EE-F7B8-17F9888BCE28}"/>
              </a:ext>
            </a:extLst>
          </p:cNvPr>
          <p:cNvSpPr/>
          <p:nvPr userDrawn="1"/>
        </p:nvSpPr>
        <p:spPr>
          <a:xfrm>
            <a:off x="0" y="0"/>
            <a:ext cx="12192000" cy="2312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3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Microsoft_logo_(2012).sv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tags" Target="../tags/tag2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2F9330-F9FB-A4DC-C47E-52F1F8EDD516}"/>
              </a:ext>
            </a:extLst>
          </p:cNvPr>
          <p:cNvSpPr/>
          <p:nvPr/>
        </p:nvSpPr>
        <p:spPr>
          <a:xfrm>
            <a:off x="863433" y="1512909"/>
            <a:ext cx="10341612" cy="1457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8D3F2-D114-2EB7-3BE4-9E5E8BD2E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048" y="1688602"/>
            <a:ext cx="8264382" cy="110657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i="1" cap="small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Teal:</a:t>
            </a:r>
            <a:br>
              <a:rPr lang="en-US" sz="3200" dirty="0"/>
            </a:br>
            <a:r>
              <a:rPr lang="en-US" sz="3200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raffic </a:t>
            </a:r>
            <a:r>
              <a:rPr lang="en-US" sz="3200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ngineering </a:t>
            </a:r>
            <a:r>
              <a:rPr lang="en-US" sz="3200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ccelerated with </a:t>
            </a:r>
            <a:r>
              <a:rPr lang="en-US" sz="3200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earning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E5D93C6-50EA-943B-E671-C983DA850990}"/>
              </a:ext>
            </a:extLst>
          </p:cNvPr>
          <p:cNvSpPr txBox="1">
            <a:spLocks/>
          </p:cNvSpPr>
          <p:nvPr/>
        </p:nvSpPr>
        <p:spPr>
          <a:xfrm>
            <a:off x="707100" y="3408130"/>
            <a:ext cx="11057269" cy="9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Zhiying Xu</a:t>
            </a:r>
            <a:r>
              <a:rPr lang="en-US" sz="2200" baseline="30000" dirty="0"/>
              <a:t>1</a:t>
            </a:r>
            <a:r>
              <a:rPr lang="en-US" sz="2200" dirty="0"/>
              <a:t>  Francis Yan</a:t>
            </a:r>
            <a:r>
              <a:rPr lang="en-US" sz="2200" baseline="30000" dirty="0"/>
              <a:t>2</a:t>
            </a:r>
            <a:r>
              <a:rPr lang="en-US" sz="2200" dirty="0"/>
              <a:t>  </a:t>
            </a:r>
            <a:r>
              <a:rPr lang="en-US" sz="2200" dirty="0" err="1"/>
              <a:t>Rachee</a:t>
            </a:r>
            <a:r>
              <a:rPr lang="en-US" sz="2200" dirty="0"/>
              <a:t> Singh</a:t>
            </a:r>
            <a:r>
              <a:rPr lang="en-US" sz="2200" baseline="30000" dirty="0"/>
              <a:t>3</a:t>
            </a:r>
            <a:r>
              <a:rPr lang="en-US" sz="2200" dirty="0"/>
              <a:t>  Justin Chiu</a:t>
            </a:r>
            <a:r>
              <a:rPr lang="en-US" sz="2200" baseline="30000" dirty="0"/>
              <a:t>3</a:t>
            </a:r>
            <a:r>
              <a:rPr lang="en-US" sz="2200" dirty="0"/>
              <a:t>  Alexander Rush</a:t>
            </a:r>
            <a:r>
              <a:rPr lang="en-US" sz="2200" baseline="30000" dirty="0"/>
              <a:t>3</a:t>
            </a:r>
            <a:r>
              <a:rPr lang="en-US" sz="2200" dirty="0"/>
              <a:t>  </a:t>
            </a:r>
            <a:r>
              <a:rPr lang="en-US" sz="2200" dirty="0" err="1"/>
              <a:t>Minlan</a:t>
            </a:r>
            <a:r>
              <a:rPr lang="en-US" sz="2200" dirty="0"/>
              <a:t> Yu</a:t>
            </a:r>
            <a:r>
              <a:rPr lang="en-US" sz="2200" baseline="30000" dirty="0"/>
              <a:t>1</a:t>
            </a:r>
            <a:endParaRPr lang="en-US" sz="2200" dirty="0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4CC821CF-E997-DC64-900B-0C67ADADF24C}"/>
              </a:ext>
            </a:extLst>
          </p:cNvPr>
          <p:cNvSpPr/>
          <p:nvPr/>
        </p:nvSpPr>
        <p:spPr>
          <a:xfrm>
            <a:off x="1515395" y="1967566"/>
            <a:ext cx="169334" cy="657013"/>
          </a:xfrm>
          <a:prstGeom prst="leftBracke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E047FEFC-2B68-174A-2556-914630C09B4D}"/>
              </a:ext>
            </a:extLst>
          </p:cNvPr>
          <p:cNvSpPr/>
          <p:nvPr/>
        </p:nvSpPr>
        <p:spPr>
          <a:xfrm>
            <a:off x="10507271" y="1967565"/>
            <a:ext cx="169334" cy="657013"/>
          </a:xfrm>
          <a:prstGeom prst="rightBracke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FF7C9E0-E482-6203-5080-E4FCC184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9" y="4494857"/>
            <a:ext cx="2622894" cy="6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rnell University - BuiltWorlds">
            <a:extLst>
              <a:ext uri="{FF2B5EF4-FFF2-40B4-BE49-F238E27FC236}">
                <a16:creationId xmlns:a16="http://schemas.microsoft.com/office/drawing/2014/main" id="{399A21FD-1541-619D-BDAC-DA5CD4B3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07" y="3843399"/>
            <a:ext cx="3605534" cy="20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5B9D547-9009-4DF1-41F2-59E3C06025B3}"/>
              </a:ext>
            </a:extLst>
          </p:cNvPr>
          <p:cNvSpPr txBox="1">
            <a:spLocks/>
          </p:cNvSpPr>
          <p:nvPr/>
        </p:nvSpPr>
        <p:spPr>
          <a:xfrm>
            <a:off x="1230044" y="4118469"/>
            <a:ext cx="6603772" cy="9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aseline="30000" dirty="0"/>
              <a:t>1</a:t>
            </a:r>
            <a:r>
              <a:rPr lang="en-US" dirty="0"/>
              <a:t>                                  </a:t>
            </a:r>
            <a:r>
              <a:rPr lang="en-US" baseline="30000" dirty="0"/>
              <a:t>2</a:t>
            </a:r>
            <a:r>
              <a:rPr lang="en-US" dirty="0"/>
              <a:t>                                     </a:t>
            </a:r>
            <a:r>
              <a:rPr lang="en-US" baseline="30000" dirty="0"/>
              <a:t>3</a:t>
            </a:r>
            <a:endParaRPr lang="en-US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BBE8C80-5F5E-6AD3-7067-7B33CE8A5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32871" y="4535410"/>
            <a:ext cx="2878696" cy="6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8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8B89-41C2-0DC7-34E4-1CA1BDF1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8062D-9980-A262-97C1-64EC8761F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3"/>
            <a:ext cx="10515600" cy="44794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Segoe UI"/>
                <a:cs typeface="Segoe UI"/>
              </a:rPr>
              <a:t>Network traffic collected on Microsoft’s WAN (SWAN)</a:t>
            </a:r>
            <a:endParaRPr lang="en-US" dirty="0"/>
          </a:p>
          <a:p>
            <a:pPr lvl="1"/>
            <a:r>
              <a:rPr lang="en-US" dirty="0"/>
              <a:t>over a 20-day period in 2022</a:t>
            </a:r>
          </a:p>
          <a:p>
            <a:pPr>
              <a:spcBef>
                <a:spcPts val="3000"/>
              </a:spcBef>
            </a:pPr>
            <a:r>
              <a:rPr lang="en-US" dirty="0">
                <a:latin typeface="Segoe UI"/>
                <a:cs typeface="Segoe UI"/>
              </a:rPr>
              <a:t>Transform real traffic data to larger topologies</a:t>
            </a:r>
          </a:p>
          <a:p>
            <a:pPr lvl="1"/>
            <a:r>
              <a:rPr lang="en-US" dirty="0" err="1">
                <a:latin typeface="Segoe UI"/>
                <a:cs typeface="Segoe UI"/>
              </a:rPr>
              <a:t>UsCarrier</a:t>
            </a:r>
            <a:r>
              <a:rPr lang="en-US" dirty="0">
                <a:latin typeface="Segoe UI"/>
                <a:cs typeface="Segoe UI"/>
              </a:rPr>
              <a:t> (158 nodes), KDL (754 nodes), ASN (1739 nodes)</a:t>
            </a:r>
          </a:p>
          <a:p>
            <a:pPr>
              <a:spcBef>
                <a:spcPts val="3000"/>
              </a:spcBef>
            </a:pPr>
            <a:r>
              <a:rPr lang="en-US" dirty="0"/>
              <a:t>Baselines:</a:t>
            </a:r>
          </a:p>
          <a:p>
            <a:pPr lvl="1"/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LP-all</a:t>
            </a:r>
            <a:r>
              <a:rPr lang="en-US" dirty="0"/>
              <a:t>: allocates all demands using LP solver (</a:t>
            </a:r>
            <a:r>
              <a:rPr lang="en-US" dirty="0" err="1"/>
              <a:t>Gurobi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LP-top</a:t>
            </a:r>
            <a:r>
              <a:rPr lang="en-US" dirty="0"/>
              <a:t>: allocates top 10% demands using LP solver and pins remaining ones on shortest paths</a:t>
            </a:r>
          </a:p>
          <a:p>
            <a:pPr lvl="1"/>
            <a:r>
              <a:rPr lang="en-US" b="1" dirty="0">
                <a:latin typeface="Segoe UI Semibold"/>
                <a:cs typeface="Segoe UI Semibold"/>
              </a:rPr>
              <a:t>POP</a:t>
            </a:r>
            <a:r>
              <a:rPr lang="en-US" dirty="0">
                <a:latin typeface="Segoe UI"/>
                <a:cs typeface="Segoe UI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cs typeface="Segoe UI"/>
              </a:rPr>
              <a:t>[SOSP ‘21]</a:t>
            </a:r>
            <a:r>
              <a:rPr lang="en-US" dirty="0">
                <a:latin typeface="Segoe UI"/>
                <a:cs typeface="Segoe UI"/>
              </a:rPr>
              <a:t>: state-of-the-art decomposition-based TE scheme</a:t>
            </a:r>
          </a:p>
          <a:p>
            <a:pPr>
              <a:spcBef>
                <a:spcPts val="3000"/>
              </a:spcBef>
            </a:pPr>
            <a:r>
              <a:rPr lang="en-US" dirty="0"/>
              <a:t>TE schemes maximize total flow</a:t>
            </a:r>
          </a:p>
          <a:p>
            <a:pPr lvl="1"/>
            <a:r>
              <a:rPr lang="en-US" dirty="0"/>
              <a:t>normalized into satisfied demand (%)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4AE30-FD41-179E-C7BD-308A8E2F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3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E7F6-6C8B-7D93-14DC-86E33B1B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cap="small" dirty="0">
                <a:solidFill>
                  <a:srgbClr val="008080"/>
                </a:solidFill>
                <a:latin typeface="Segoe UI Semibold"/>
                <a:cs typeface="Segoe UI Semibold"/>
              </a:rPr>
              <a:t>Teal</a:t>
            </a:r>
            <a:r>
              <a:rPr lang="en-US" dirty="0">
                <a:latin typeface="Segoe UI"/>
                <a:cs typeface="Segoe UI"/>
              </a:rPr>
              <a:t> </a:t>
            </a:r>
            <a:r>
              <a:rPr lang="en-US" sz="3200" dirty="0">
                <a:latin typeface="Segoe UI"/>
                <a:cs typeface="Segoe UI"/>
              </a:rPr>
              <a:t>significantly accelerates TE</a:t>
            </a:r>
            <a:r>
              <a:rPr lang="en-US" dirty="0">
                <a:latin typeface="Segoe UI"/>
                <a:cs typeface="Segoe UI"/>
              </a:rPr>
              <a:t> optimization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B9E50-FF97-C8F6-2CD7-1968F790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11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BCDC21-B063-56FA-157D-A12A18FBE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419" y="2534095"/>
            <a:ext cx="4940300" cy="2298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D0FF66-F2D1-F04B-2976-D1F376C28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896" y="2121335"/>
            <a:ext cx="4241800" cy="2514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D828E9-A2BA-D76C-0FD3-79552E8F8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678" y="2087226"/>
            <a:ext cx="5003800" cy="2565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6EE83A-00A5-902F-1F04-12768BD8B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165" y="2366266"/>
            <a:ext cx="5384800" cy="2286000"/>
          </a:xfrm>
          <a:prstGeom prst="rect">
            <a:avLst/>
          </a:prstGeom>
        </p:spPr>
      </p:pic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C5D72D27-B136-8755-F562-64EBAE52C455}"/>
              </a:ext>
            </a:extLst>
          </p:cNvPr>
          <p:cNvSpPr txBox="1">
            <a:spLocks/>
          </p:cNvSpPr>
          <p:nvPr/>
        </p:nvSpPr>
        <p:spPr>
          <a:xfrm>
            <a:off x="7181413" y="2553303"/>
            <a:ext cx="4333290" cy="2600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i="1" cap="small" dirty="0">
                <a:solidFill>
                  <a:srgbClr val="008080"/>
                </a:solidFill>
                <a:latin typeface="Segoe UI Semibold"/>
                <a:cs typeface="Segoe UI Semibold"/>
              </a:rPr>
              <a:t>Teal</a:t>
            </a:r>
            <a:r>
              <a:rPr lang="en-US" dirty="0">
                <a:latin typeface="Segoe UI"/>
                <a:cs typeface="Segoe UI"/>
              </a:rPr>
              <a:t> allocates traffic within</a:t>
            </a:r>
            <a:r>
              <a:rPr lang="zh-CN" altLang="en-US" dirty="0">
                <a:latin typeface="Segoe UI"/>
                <a:ea typeface="等线"/>
                <a:cs typeface="Segoe UI"/>
              </a:rPr>
              <a:t> </a:t>
            </a:r>
            <a:r>
              <a:rPr lang="en-US" altLang="zh-CN" dirty="0">
                <a:latin typeface="Segoe UI"/>
                <a:ea typeface="等线"/>
                <a:cs typeface="Segoe UI"/>
              </a:rPr>
              <a:t>1</a:t>
            </a:r>
            <a:r>
              <a:rPr lang="zh-CN" altLang="en-US" dirty="0">
                <a:latin typeface="Segoe UI"/>
                <a:ea typeface="等线"/>
                <a:cs typeface="Segoe UI"/>
              </a:rPr>
              <a:t> </a:t>
            </a:r>
            <a:r>
              <a:rPr lang="en-US" altLang="zh-CN" dirty="0">
                <a:latin typeface="Segoe UI"/>
                <a:ea typeface="等线"/>
                <a:cs typeface="Segoe UI"/>
              </a:rPr>
              <a:t>second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LP-all: </a:t>
            </a:r>
            <a:r>
              <a:rPr lang="en-US" dirty="0"/>
              <a:t>616× slower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Kdl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LP-top</a:t>
            </a:r>
            <a:r>
              <a:rPr lang="en-US" dirty="0"/>
              <a:t>: 197× slower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ASN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7F0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POP</a:t>
            </a:r>
            <a:r>
              <a:rPr lang="en-US" dirty="0"/>
              <a:t>: 625× slower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ASN</a:t>
            </a:r>
            <a:endParaRPr lang="en-US" dirty="0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B7CCBC2E-7680-D0DA-1E4F-F05C6B9EF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78" y="1879657"/>
            <a:ext cx="6734628" cy="3846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9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66AE2544-EE5C-2B0A-4770-E9F2222F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81" y="1871498"/>
            <a:ext cx="6596742" cy="38002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73D32-2FCD-619F-4E28-75254CC4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D3D825-40B7-FCCF-EADF-25454E51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</p:spPr>
        <p:txBody>
          <a:bodyPr>
            <a:normAutofit/>
          </a:bodyPr>
          <a:lstStyle/>
          <a:p>
            <a:r>
              <a:rPr lang="en-US" i="1" cap="small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Teal</a:t>
            </a:r>
            <a:r>
              <a:rPr lang="en-US" sz="3200" i="1" cap="small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/>
              <a:t>generates near-optimal traffic allocations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96779F7D-9EFC-3E2C-9DAC-79DF87BD52C1}"/>
              </a:ext>
            </a:extLst>
          </p:cNvPr>
          <p:cNvSpPr txBox="1">
            <a:spLocks/>
          </p:cNvSpPr>
          <p:nvPr/>
        </p:nvSpPr>
        <p:spPr>
          <a:xfrm>
            <a:off x="7413444" y="2571745"/>
            <a:ext cx="3940356" cy="2600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i="1" cap="small" dirty="0">
                <a:solidFill>
                  <a:srgbClr val="008080"/>
                </a:solidFill>
                <a:latin typeface="Segoe UI Semibold"/>
                <a:cs typeface="Segoe UI Semibold"/>
              </a:rPr>
              <a:t>Teal</a:t>
            </a:r>
            <a:r>
              <a:rPr lang="en-US" dirty="0">
                <a:latin typeface="Segoe UI"/>
                <a:cs typeface="Segoe UI"/>
              </a:rPr>
              <a:t> satisfies ~90% of demand</a:t>
            </a:r>
            <a:endParaRPr lang="en-US" altLang="zh-CN" dirty="0">
              <a:latin typeface="Segoe UI"/>
              <a:ea typeface="等线"/>
              <a:cs typeface="Segoe UI"/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LP-all</a:t>
            </a:r>
            <a:r>
              <a:rPr lang="en-US" dirty="0"/>
              <a:t>: 3% less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Kdl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LP-top</a:t>
            </a:r>
            <a:r>
              <a:rPr lang="en-US" dirty="0"/>
              <a:t>: 6% less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ASN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7F0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POP</a:t>
            </a:r>
            <a:r>
              <a:rPr lang="en-US" dirty="0"/>
              <a:t>: 14.5% less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ASN</a:t>
            </a:r>
            <a:endParaRPr lang="en-US" dirty="0"/>
          </a:p>
        </p:txBody>
      </p:sp>
      <p:pic>
        <p:nvPicPr>
          <p:cNvPr id="8" name="Picture 7" descr="A black background with blue lines and dots&#10;&#10;Description automatically generated">
            <a:extLst>
              <a:ext uri="{FF2B5EF4-FFF2-40B4-BE49-F238E27FC236}">
                <a16:creationId xmlns:a16="http://schemas.microsoft.com/office/drawing/2014/main" id="{9A472F05-E672-16CF-8317-73E5499EF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769" y="2364783"/>
            <a:ext cx="4953000" cy="2273300"/>
          </a:xfrm>
          <a:prstGeom prst="rect">
            <a:avLst/>
          </a:prstGeom>
        </p:spPr>
      </p:pic>
      <p:pic>
        <p:nvPicPr>
          <p:cNvPr id="9" name="Picture 8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F7B6B520-AF0C-F507-5FAD-548334FC9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229" y="2173232"/>
            <a:ext cx="4254500" cy="2184400"/>
          </a:xfrm>
          <a:prstGeom prst="rect">
            <a:avLst/>
          </a:prstGeom>
        </p:spPr>
      </p:pic>
      <p:pic>
        <p:nvPicPr>
          <p:cNvPr id="10" name="Picture 9" descr="A black background with a purple arrow&#10;&#10;Description automatically generated">
            <a:extLst>
              <a:ext uri="{FF2B5EF4-FFF2-40B4-BE49-F238E27FC236}">
                <a16:creationId xmlns:a16="http://schemas.microsoft.com/office/drawing/2014/main" id="{A2A695BF-B8A6-4DDC-4E1F-B9891A7E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229" y="2337677"/>
            <a:ext cx="5384800" cy="2311400"/>
          </a:xfrm>
          <a:prstGeom prst="rect">
            <a:avLst/>
          </a:prstGeom>
        </p:spPr>
      </p:pic>
      <p:pic>
        <p:nvPicPr>
          <p:cNvPr id="2" name="Picture 1" descr="A black background with orange and black squares&#10;&#10;Description automatically generated">
            <a:extLst>
              <a:ext uri="{FF2B5EF4-FFF2-40B4-BE49-F238E27FC236}">
                <a16:creationId xmlns:a16="http://schemas.microsoft.com/office/drawing/2014/main" id="{58084A41-8CE4-18F2-78DD-EA5C328F1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6019" y="2187638"/>
            <a:ext cx="5016500" cy="219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5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E46C27-751A-00A2-3934-C08BC42D9051}"/>
              </a:ext>
            </a:extLst>
          </p:cNvPr>
          <p:cNvSpPr/>
          <p:nvPr/>
        </p:nvSpPr>
        <p:spPr>
          <a:xfrm>
            <a:off x="1379348" y="4002697"/>
            <a:ext cx="9438469" cy="805913"/>
          </a:xfrm>
          <a:prstGeom prst="roundRect">
            <a:avLst/>
          </a:prstGeom>
          <a:solidFill>
            <a:srgbClr val="008080">
              <a:alpha val="20000"/>
            </a:srgbClr>
          </a:solidFill>
          <a:ln>
            <a:solidFill>
              <a:srgbClr val="EB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4F4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72F6DC8-880B-3D2E-6DD0-F3CCB28A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</p:spPr>
        <p:txBody>
          <a:bodyPr/>
          <a:lstStyle/>
          <a:p>
            <a:r>
              <a:rPr lang="en-US" sz="3600" i="1" cap="small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Teal: </a:t>
            </a:r>
            <a:r>
              <a:rPr lang="en-US" dirty="0">
                <a:solidFill>
                  <a:srgbClr val="008080"/>
                </a:solidFill>
              </a:rPr>
              <a:t>T</a:t>
            </a:r>
            <a:r>
              <a:rPr lang="en-US" dirty="0"/>
              <a:t>raffic </a:t>
            </a:r>
            <a:r>
              <a:rPr lang="en-US" dirty="0">
                <a:solidFill>
                  <a:srgbClr val="008080"/>
                </a:solidFill>
              </a:rPr>
              <a:t>E</a:t>
            </a:r>
            <a:r>
              <a:rPr lang="en-US" dirty="0"/>
              <a:t>ngineering </a:t>
            </a:r>
            <a:r>
              <a:rPr lang="en-US" dirty="0">
                <a:solidFill>
                  <a:srgbClr val="008080"/>
                </a:solidFill>
              </a:rPr>
              <a:t>A</a:t>
            </a:r>
            <a:r>
              <a:rPr lang="en-US" dirty="0"/>
              <a:t>ccelerated with </a:t>
            </a:r>
            <a:r>
              <a:rPr lang="en-US" dirty="0">
                <a:solidFill>
                  <a:srgbClr val="008080"/>
                </a:solidFill>
              </a:rPr>
              <a:t>L</a:t>
            </a:r>
            <a:r>
              <a:rPr lang="en-US" dirty="0"/>
              <a:t>earning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E1682842-20AD-AFA9-49BD-7F3CE215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26738"/>
            <a:ext cx="2743200" cy="213360"/>
          </a:xfrm>
        </p:spPr>
        <p:txBody>
          <a:bodyPr/>
          <a:lstStyle/>
          <a:p>
            <a:fld id="{B84E29A5-3ACA-4978-8789-734E506FC826}" type="slidenum">
              <a:rPr lang="en-US" dirty="0" smtClean="0"/>
              <a:t>13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AADA6-7BD6-862C-B672-125E509BCFA6}"/>
              </a:ext>
            </a:extLst>
          </p:cNvPr>
          <p:cNvSpPr txBox="1"/>
          <p:nvPr/>
        </p:nvSpPr>
        <p:spPr>
          <a:xfrm>
            <a:off x="838200" y="2076514"/>
            <a:ext cx="10515600" cy="25510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cap="small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Teal</a:t>
            </a:r>
            <a:r>
              <a:rPr lang="en-US" sz="2000" i="1" cap="small" dirty="0">
                <a:solidFill>
                  <a:srgbClr val="0080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substantially accelerates large-scale TE with deep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while achieving near-optimal traffic allocations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key insight: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neural network inference unlocks massive parallelism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i="1" cap="small" dirty="0">
              <a:solidFill>
                <a:srgbClr val="00808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000" dirty="0">
                <a:latin typeface="Segoe UI"/>
                <a:cs typeface="Segoe UI"/>
              </a:rPr>
              <a:t>New paradigm for applying ML: </a:t>
            </a:r>
            <a:r>
              <a:rPr lang="en-US" sz="2000" b="1" i="1" dirty="0">
                <a:latin typeface="Segoe UI"/>
                <a:cs typeface="Segoe UI"/>
              </a:rPr>
              <a:t>accelerating</a:t>
            </a:r>
            <a:r>
              <a:rPr lang="en-US" sz="2000" b="1" dirty="0">
                <a:latin typeface="Segoe UI"/>
                <a:cs typeface="Segoe UI"/>
              </a:rPr>
              <a:t> </a:t>
            </a:r>
            <a:r>
              <a:rPr lang="en-US" sz="2000" dirty="0">
                <a:latin typeface="Segoe UI"/>
                <a:cs typeface="Segoe UI"/>
              </a:rPr>
              <a:t>networking optimization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F1A2-FBFC-EB68-FF04-9A0D0B25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Inter-datacenter wide area network (WAN)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94DA-8ED1-53B0-5F1A-AC89D6EE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299"/>
            <a:ext cx="10515600" cy="16505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Connects datacenters worldwide</a:t>
            </a:r>
          </a:p>
          <a:p>
            <a:r>
              <a:rPr lang="en-US" dirty="0">
                <a:latin typeface="Segoe UI"/>
                <a:cs typeface="Segoe UI"/>
              </a:rPr>
              <a:t>Increasingly large with more datacenters deployed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8196-D902-7E95-2EAF-7F88F716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15" descr="A green curved line on a black background&#10;&#10;Description automatically generated">
            <a:extLst>
              <a:ext uri="{FF2B5EF4-FFF2-40B4-BE49-F238E27FC236}">
                <a16:creationId xmlns:a16="http://schemas.microsoft.com/office/drawing/2014/main" id="{5B0FB45A-2521-CC87-ED03-87CFCBF42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951392"/>
            <a:ext cx="9141838" cy="289260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8CBE03DD-F1A9-92F1-D943-9381C6E24B3E}"/>
              </a:ext>
            </a:extLst>
          </p:cNvPr>
          <p:cNvGrpSpPr/>
          <p:nvPr/>
        </p:nvGrpSpPr>
        <p:grpSpPr>
          <a:xfrm>
            <a:off x="699366" y="3666958"/>
            <a:ext cx="2339283" cy="2495426"/>
            <a:chOff x="699366" y="3666958"/>
            <a:chExt cx="2339283" cy="24954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27D819-53D9-62AF-17F6-7B4DAC9A4150}"/>
                </a:ext>
              </a:extLst>
            </p:cNvPr>
            <p:cNvSpPr txBox="1"/>
            <p:nvPr/>
          </p:nvSpPr>
          <p:spPr>
            <a:xfrm>
              <a:off x="1396267" y="5823830"/>
              <a:ext cx="7842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2011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5E35E5-2158-DDE5-42A7-986C8F924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0061" y="5471521"/>
              <a:ext cx="137160" cy="13716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D5935E-13F9-A151-5A74-730ADB063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" b="4866"/>
            <a:stretch/>
          </p:blipFill>
          <p:spPr>
            <a:xfrm>
              <a:off x="836040" y="4154694"/>
              <a:ext cx="2202609" cy="996257"/>
            </a:xfrm>
            <a:prstGeom prst="rect">
              <a:avLst/>
            </a:prstGeom>
          </p:spPr>
        </p:pic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E32F430D-491D-E6DF-C631-7A4A18E4DDCF}"/>
                </a:ext>
              </a:extLst>
            </p:cNvPr>
            <p:cNvCxnSpPr>
              <a:stCxn id="14" idx="0"/>
              <a:endCxn id="21" idx="2"/>
            </p:cNvCxnSpPr>
            <p:nvPr/>
          </p:nvCxnSpPr>
          <p:spPr>
            <a:xfrm rot="5400000" flipH="1" flipV="1">
              <a:off x="1702708" y="5236884"/>
              <a:ext cx="320570" cy="148704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9D0624-825F-60A0-20FB-B55794950C9E}"/>
                </a:ext>
              </a:extLst>
            </p:cNvPr>
            <p:cNvSpPr txBox="1"/>
            <p:nvPr/>
          </p:nvSpPr>
          <p:spPr>
            <a:xfrm>
              <a:off x="699366" y="3666958"/>
              <a:ext cx="18383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Google, B4: </a:t>
              </a:r>
            </a:p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12 sites, 17 links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2B187E-3B3D-CE7F-4167-3EEC4A1026BC}"/>
              </a:ext>
            </a:extLst>
          </p:cNvPr>
          <p:cNvGrpSpPr/>
          <p:nvPr/>
        </p:nvGrpSpPr>
        <p:grpSpPr>
          <a:xfrm>
            <a:off x="2107957" y="3382820"/>
            <a:ext cx="3269868" cy="2775531"/>
            <a:chOff x="2107957" y="3382820"/>
            <a:chExt cx="3269868" cy="27755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74FA64-D7BF-6278-D3E4-83B4820F0197}"/>
                </a:ext>
              </a:extLst>
            </p:cNvPr>
            <p:cNvSpPr txBox="1"/>
            <p:nvPr/>
          </p:nvSpPr>
          <p:spPr>
            <a:xfrm>
              <a:off x="2107957" y="5819797"/>
              <a:ext cx="7842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2012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054916-2C0C-F963-DCD6-505C3B581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2087" y="5479070"/>
              <a:ext cx="137160" cy="13716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54C207E-E3AB-A949-4CCD-A428A38E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2285" y="3919465"/>
              <a:ext cx="2845540" cy="88797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5DA9F2-BF2D-6FFA-2CCB-006D4E386C8B}"/>
                </a:ext>
              </a:extLst>
            </p:cNvPr>
            <p:cNvSpPr txBox="1"/>
            <p:nvPr/>
          </p:nvSpPr>
          <p:spPr>
            <a:xfrm>
              <a:off x="2487918" y="3382820"/>
              <a:ext cx="18383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Microsoft, SWAN:</a:t>
              </a:r>
              <a:b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5 sites, 7 links</a:t>
              </a:r>
            </a:p>
          </p:txBody>
        </p: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3206D033-9245-DE7D-61A6-3622ADE53234}"/>
                </a:ext>
              </a:extLst>
            </p:cNvPr>
            <p:cNvCxnSpPr>
              <a:stCxn id="17" idx="0"/>
              <a:endCxn id="23" idx="2"/>
            </p:cNvCxnSpPr>
            <p:nvPr/>
          </p:nvCxnSpPr>
          <p:spPr>
            <a:xfrm rot="5400000" flipH="1" flipV="1">
              <a:off x="2897044" y="4421059"/>
              <a:ext cx="671635" cy="1444388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08E22F4-A900-8B87-A2DB-EA53AF0422AC}"/>
              </a:ext>
            </a:extLst>
          </p:cNvPr>
          <p:cNvGrpSpPr/>
          <p:nvPr/>
        </p:nvGrpSpPr>
        <p:grpSpPr>
          <a:xfrm>
            <a:off x="4379899" y="2899838"/>
            <a:ext cx="2813562" cy="3262546"/>
            <a:chOff x="4379899" y="2899838"/>
            <a:chExt cx="2813562" cy="32625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480F30-A777-E105-DD1E-3DE6D6B28FEB}"/>
                </a:ext>
              </a:extLst>
            </p:cNvPr>
            <p:cNvSpPr txBox="1"/>
            <p:nvPr/>
          </p:nvSpPr>
          <p:spPr>
            <a:xfrm>
              <a:off x="6447753" y="5823830"/>
              <a:ext cx="7457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61B98D-B3EC-3091-B13E-8EB6C08A13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1023" y="5141733"/>
              <a:ext cx="137160" cy="13716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B60833C-DC56-D11E-6FA2-C5609172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9833" y="3449264"/>
              <a:ext cx="2474904" cy="1120711"/>
            </a:xfrm>
            <a:prstGeom prst="rect">
              <a:avLst/>
            </a:prstGeom>
          </p:spPr>
        </p:pic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2A21845A-877B-834B-80BE-6149C6626E73}"/>
                </a:ext>
              </a:extLst>
            </p:cNvPr>
            <p:cNvCxnSpPr>
              <a:cxnSpLocks/>
              <a:stCxn id="18" idx="0"/>
              <a:endCxn id="24" idx="2"/>
            </p:cNvCxnSpPr>
            <p:nvPr/>
          </p:nvCxnSpPr>
          <p:spPr>
            <a:xfrm rot="16200000" flipV="1">
              <a:off x="5957565" y="4289695"/>
              <a:ext cx="571758" cy="113231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9964E4-1E0B-F187-8AF3-9489B0820576}"/>
                </a:ext>
              </a:extLst>
            </p:cNvPr>
            <p:cNvSpPr txBox="1"/>
            <p:nvPr/>
          </p:nvSpPr>
          <p:spPr>
            <a:xfrm>
              <a:off x="4379899" y="2899838"/>
              <a:ext cx="21307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Google, B4 and After:</a:t>
              </a:r>
              <a:b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33 sites, 38 links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329EA6-70D1-3BB7-047B-2C812BABD330}"/>
              </a:ext>
            </a:extLst>
          </p:cNvPr>
          <p:cNvGrpSpPr/>
          <p:nvPr/>
        </p:nvGrpSpPr>
        <p:grpSpPr>
          <a:xfrm>
            <a:off x="6343218" y="2446707"/>
            <a:ext cx="2863627" cy="3711644"/>
            <a:chOff x="6343218" y="2446707"/>
            <a:chExt cx="2863627" cy="37116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A35379-B5D6-19A0-9C40-D6B11B543AC5}"/>
                </a:ext>
              </a:extLst>
            </p:cNvPr>
            <p:cNvSpPr txBox="1"/>
            <p:nvPr/>
          </p:nvSpPr>
          <p:spPr>
            <a:xfrm>
              <a:off x="7166627" y="5819797"/>
              <a:ext cx="7457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D46979-5DC1-F7E1-25C9-D49010669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3049" y="4845445"/>
              <a:ext cx="137160" cy="13716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1FDA163F-BB98-5444-C28F-A10AA8A53CAE}"/>
                </a:ext>
              </a:extLst>
            </p:cNvPr>
            <p:cNvCxnSpPr>
              <a:cxnSpLocks/>
              <a:stCxn id="19" idx="0"/>
              <a:endCxn id="1026" idx="2"/>
            </p:cNvCxnSpPr>
            <p:nvPr/>
          </p:nvCxnSpPr>
          <p:spPr>
            <a:xfrm rot="5400000" flipH="1" flipV="1">
              <a:off x="7207187" y="4474177"/>
              <a:ext cx="695710" cy="4682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Microsoft Global WAN">
              <a:extLst>
                <a:ext uri="{FF2B5EF4-FFF2-40B4-BE49-F238E27FC236}">
                  <a16:creationId xmlns:a16="http://schemas.microsoft.com/office/drawing/2014/main" id="{3B39EEBC-289E-D630-DE1F-324E3251A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851" y="3002996"/>
              <a:ext cx="2269208" cy="1146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69B1FF-374C-1A2C-5048-D221E67C6BBF}"/>
                </a:ext>
              </a:extLst>
            </p:cNvPr>
            <p:cNvSpPr txBox="1"/>
            <p:nvPr/>
          </p:nvSpPr>
          <p:spPr>
            <a:xfrm>
              <a:off x="6343218" y="2446707"/>
              <a:ext cx="28636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Microsoft, Azure WAN:</a:t>
              </a:r>
              <a:b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~100s of sites, ~100s of links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7A9AFF0-813F-78FC-DC4F-29E28488FCFC}"/>
              </a:ext>
            </a:extLst>
          </p:cNvPr>
          <p:cNvGrpSpPr/>
          <p:nvPr/>
        </p:nvGrpSpPr>
        <p:grpSpPr>
          <a:xfrm>
            <a:off x="8999046" y="2195271"/>
            <a:ext cx="2845540" cy="3958675"/>
            <a:chOff x="8999046" y="2195271"/>
            <a:chExt cx="2845540" cy="3958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337F8D-60CF-9F8C-2CBF-D4843748A737}"/>
                </a:ext>
              </a:extLst>
            </p:cNvPr>
            <p:cNvSpPr txBox="1"/>
            <p:nvPr/>
          </p:nvSpPr>
          <p:spPr>
            <a:xfrm>
              <a:off x="9354064" y="5815392"/>
              <a:ext cx="6734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???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2609B5-5AA9-2EF6-14BD-24B4EBC33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1357" y="35795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26B725-468B-E238-3D66-833284B5C1AD}"/>
                </a:ext>
              </a:extLst>
            </p:cNvPr>
            <p:cNvSpPr txBox="1"/>
            <p:nvPr/>
          </p:nvSpPr>
          <p:spPr>
            <a:xfrm>
              <a:off x="9003301" y="2932196"/>
              <a:ext cx="53659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F828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???</a:t>
              </a:r>
            </a:p>
          </p:txBody>
        </p:sp>
        <p:cxnSp>
          <p:nvCxnSpPr>
            <p:cNvPr id="43" name="Elbow Connector 42">
              <a:extLst>
                <a:ext uri="{FF2B5EF4-FFF2-40B4-BE49-F238E27FC236}">
                  <a16:creationId xmlns:a16="http://schemas.microsoft.com/office/drawing/2014/main" id="{A99213B7-2CAC-4569-2B46-D1738A1A909F}"/>
                </a:ext>
              </a:extLst>
            </p:cNvPr>
            <p:cNvCxnSpPr>
              <a:cxnSpLocks/>
              <a:stCxn id="42" idx="2"/>
              <a:endCxn id="20" idx="0"/>
            </p:cNvCxnSpPr>
            <p:nvPr/>
          </p:nvCxnSpPr>
          <p:spPr>
            <a:xfrm rot="16200000" flipH="1">
              <a:off x="9367156" y="3236745"/>
              <a:ext cx="247221" cy="43834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38C8CF-D047-5ADA-20A4-273EB9B7531A}"/>
                </a:ext>
              </a:extLst>
            </p:cNvPr>
            <p:cNvSpPr txBox="1"/>
            <p:nvPr/>
          </p:nvSpPr>
          <p:spPr>
            <a:xfrm>
              <a:off x="8999046" y="2195271"/>
              <a:ext cx="28455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Microsoft, projected WAN:</a:t>
              </a:r>
              <a:b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~1000s of sites, </a:t>
              </a:r>
              <a:b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~1000s of links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70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3AACA0-F6C8-34F7-740B-FA1DED150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944" y="3314775"/>
            <a:ext cx="2130425" cy="922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C1F1A2-FBFC-EB68-FF04-9A0D0B25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Traffic Engineering (TE) on WANs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8196-D902-7E95-2EAF-7F88F716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775A2-0994-B016-E110-CB6E2C2AA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572" y="2503521"/>
            <a:ext cx="2500874" cy="87756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8D0D912-E445-7D20-743F-8F1F464B36BF}"/>
              </a:ext>
            </a:extLst>
          </p:cNvPr>
          <p:cNvSpPr txBox="1"/>
          <p:nvPr/>
        </p:nvSpPr>
        <p:spPr>
          <a:xfrm>
            <a:off x="1316572" y="1774218"/>
            <a:ext cx="188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WAN topology</a:t>
            </a:r>
          </a:p>
          <a:p>
            <a:pPr algn="l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with link capacities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748D75-D749-9C22-3950-B428C3AC5890}"/>
              </a:ext>
            </a:extLst>
          </p:cNvPr>
          <p:cNvSpPr txBox="1"/>
          <p:nvPr/>
        </p:nvSpPr>
        <p:spPr>
          <a:xfrm>
            <a:off x="1316572" y="3914233"/>
            <a:ext cx="18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Traffic demands</a:t>
            </a:r>
          </a:p>
          <a:p>
            <a:pPr algn="l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for the next 5 mins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7028F77-1C20-C13A-EBE2-B6861069676E}"/>
              </a:ext>
            </a:extLst>
          </p:cNvPr>
          <p:cNvGrpSpPr/>
          <p:nvPr/>
        </p:nvGrpSpPr>
        <p:grpSpPr>
          <a:xfrm>
            <a:off x="981893" y="4574261"/>
            <a:ext cx="2971153" cy="1146065"/>
            <a:chOff x="3607624" y="1172138"/>
            <a:chExt cx="2971153" cy="1146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CFCE87E-206D-A435-A700-2FA196615C4F}"/>
                    </a:ext>
                  </a:extLst>
                </p:cNvPr>
                <p:cNvSpPr txBox="1"/>
                <p:nvPr/>
              </p:nvSpPr>
              <p:spPr>
                <a:xfrm>
                  <a:off x="4406900" y="1495377"/>
                  <a:ext cx="2171877" cy="756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mPr>
                              <m:mr>
                                <m:e/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2.0 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TB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1.5 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TB</m:t>
                                  </m:r>
                                </m:e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CFCE87E-206D-A435-A700-2FA196615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6900" y="1495377"/>
                  <a:ext cx="2171877" cy="7564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B3415A-9078-E2A7-69E8-D7CE9E47C40C}"/>
                </a:ext>
              </a:extLst>
            </p:cNvPr>
            <p:cNvSpPr txBox="1"/>
            <p:nvPr/>
          </p:nvSpPr>
          <p:spPr>
            <a:xfrm>
              <a:off x="3607624" y="1979649"/>
              <a:ext cx="8404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Miami</a:t>
              </a:r>
              <a:endParaRPr lang="en-US" sz="14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65A15D4-BD6E-E719-45D9-356ACC1A7F3A}"/>
                </a:ext>
              </a:extLst>
            </p:cNvPr>
            <p:cNvSpPr txBox="1"/>
            <p:nvPr/>
          </p:nvSpPr>
          <p:spPr>
            <a:xfrm>
              <a:off x="3617540" y="1445378"/>
              <a:ext cx="8404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Seattle</a:t>
              </a:r>
              <a:endParaRPr lang="en-US" sz="14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DF9F25-67F4-CB2C-5D50-8024842AC90A}"/>
                </a:ext>
              </a:extLst>
            </p:cNvPr>
            <p:cNvSpPr txBox="1"/>
            <p:nvPr/>
          </p:nvSpPr>
          <p:spPr>
            <a:xfrm>
              <a:off x="5717972" y="1173065"/>
              <a:ext cx="8404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Miami</a:t>
              </a:r>
              <a:endParaRPr lang="en-US" sz="14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97BC8C3-0096-FD72-CB92-E2EBA70C12F7}"/>
                </a:ext>
              </a:extLst>
            </p:cNvPr>
            <p:cNvSpPr txBox="1"/>
            <p:nvPr/>
          </p:nvSpPr>
          <p:spPr>
            <a:xfrm>
              <a:off x="4424803" y="1172138"/>
              <a:ext cx="8404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Seattle</a:t>
              </a:r>
              <a:endParaRPr lang="en-US" sz="14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67" name="Graphic 66" descr="Badge with solid fill">
            <a:extLst>
              <a:ext uri="{FF2B5EF4-FFF2-40B4-BE49-F238E27FC236}">
                <a16:creationId xmlns:a16="http://schemas.microsoft.com/office/drawing/2014/main" id="{9696EFAB-A992-3E21-B1F0-6F86BA0BF5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372" y="3989486"/>
            <a:ext cx="457200" cy="457200"/>
          </a:xfrm>
          <a:prstGeom prst="rect">
            <a:avLst/>
          </a:prstGeom>
        </p:spPr>
      </p:pic>
      <p:pic>
        <p:nvPicPr>
          <p:cNvPr id="69" name="Graphic 68" descr="Badge 1 with solid fill">
            <a:extLst>
              <a:ext uri="{FF2B5EF4-FFF2-40B4-BE49-F238E27FC236}">
                <a16:creationId xmlns:a16="http://schemas.microsoft.com/office/drawing/2014/main" id="{B9F8C865-FAD7-7821-20B9-B4E6C7D8A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9372" y="1838006"/>
            <a:ext cx="457200" cy="457200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427AA29-FAF0-F9A9-6E69-3B8201766CD6}"/>
              </a:ext>
            </a:extLst>
          </p:cNvPr>
          <p:cNvGrpSpPr/>
          <p:nvPr/>
        </p:nvGrpSpPr>
        <p:grpSpPr>
          <a:xfrm>
            <a:off x="7773954" y="3151505"/>
            <a:ext cx="3925971" cy="1640959"/>
            <a:chOff x="6672204" y="1750817"/>
            <a:chExt cx="3925971" cy="164095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B64DC78-B705-AD15-FEFC-E3DC11F1EC4A}"/>
                </a:ext>
              </a:extLst>
            </p:cNvPr>
            <p:cNvSpPr txBox="1"/>
            <p:nvPr/>
          </p:nvSpPr>
          <p:spPr>
            <a:xfrm>
              <a:off x="6980594" y="1750817"/>
              <a:ext cx="8404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Seattle</a:t>
              </a:r>
              <a:endParaRPr lang="en-US" sz="14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1D6B12-C29C-1119-A2FC-2F52EEF971D1}"/>
                </a:ext>
              </a:extLst>
            </p:cNvPr>
            <p:cNvSpPr txBox="1"/>
            <p:nvPr/>
          </p:nvSpPr>
          <p:spPr>
            <a:xfrm>
              <a:off x="6672204" y="2983349"/>
              <a:ext cx="129503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Los Angeles</a:t>
              </a:r>
              <a:endParaRPr lang="en-US" sz="14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4985E6B-E6BA-1979-651E-414A82F7C028}"/>
                </a:ext>
              </a:extLst>
            </p:cNvPr>
            <p:cNvSpPr txBox="1"/>
            <p:nvPr/>
          </p:nvSpPr>
          <p:spPr>
            <a:xfrm>
              <a:off x="9538968" y="1974791"/>
              <a:ext cx="105920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New York</a:t>
              </a:r>
              <a:endParaRPr lang="en-US" sz="14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5F6BC7B-66ED-AA13-FCA9-6EE24B9132A4}"/>
                </a:ext>
              </a:extLst>
            </p:cNvPr>
            <p:cNvSpPr txBox="1"/>
            <p:nvPr/>
          </p:nvSpPr>
          <p:spPr>
            <a:xfrm>
              <a:off x="9239415" y="3053222"/>
              <a:ext cx="8404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Miami</a:t>
              </a:r>
              <a:endParaRPr lang="en-US" sz="14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30DF2D-C3A3-3891-3DF8-38F1960AAFB4}"/>
                </a:ext>
              </a:extLst>
            </p:cNvPr>
            <p:cNvCxnSpPr>
              <a:cxnSpLocks/>
              <a:stCxn id="70" idx="4"/>
              <a:endCxn id="76" idx="0"/>
            </p:cNvCxnSpPr>
            <p:nvPr/>
          </p:nvCxnSpPr>
          <p:spPr>
            <a:xfrm>
              <a:off x="7861885" y="2151958"/>
              <a:ext cx="182979" cy="74184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F76B6AA-41CE-D80F-E1BB-D1FC48AF260B}"/>
                </a:ext>
              </a:extLst>
            </p:cNvPr>
            <p:cNvCxnSpPr>
              <a:cxnSpLocks/>
              <a:stCxn id="70" idx="6"/>
              <a:endCxn id="78" idx="2"/>
            </p:cNvCxnSpPr>
            <p:nvPr/>
          </p:nvCxnSpPr>
          <p:spPr>
            <a:xfrm>
              <a:off x="7977772" y="2036071"/>
              <a:ext cx="1293230" cy="6135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095536D-84ED-FF7A-5F1B-B33D4E35E296}"/>
                </a:ext>
              </a:extLst>
            </p:cNvPr>
            <p:cNvCxnSpPr>
              <a:cxnSpLocks/>
              <a:stCxn id="76" idx="6"/>
              <a:endCxn id="74" idx="2"/>
            </p:cNvCxnSpPr>
            <p:nvPr/>
          </p:nvCxnSpPr>
          <p:spPr>
            <a:xfrm>
              <a:off x="8160751" y="3009693"/>
              <a:ext cx="939440" cy="9815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4AF24B0-BC58-060D-AF90-38BB13AD4CC5}"/>
                </a:ext>
              </a:extLst>
            </p:cNvPr>
            <p:cNvCxnSpPr>
              <a:cxnSpLocks/>
              <a:stCxn id="78" idx="4"/>
              <a:endCxn id="74" idx="0"/>
            </p:cNvCxnSpPr>
            <p:nvPr/>
          </p:nvCxnSpPr>
          <p:spPr>
            <a:xfrm flipH="1">
              <a:off x="9216078" y="2213316"/>
              <a:ext cx="170811" cy="7786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71DC8B4-A6D1-FFF0-8032-B10943D989ED}"/>
                </a:ext>
              </a:extLst>
            </p:cNvPr>
            <p:cNvCxnSpPr>
              <a:cxnSpLocks/>
              <a:stCxn id="70" idx="5"/>
              <a:endCxn id="74" idx="1"/>
            </p:cNvCxnSpPr>
            <p:nvPr/>
          </p:nvCxnSpPr>
          <p:spPr>
            <a:xfrm>
              <a:off x="7943829" y="2118015"/>
              <a:ext cx="1190305" cy="90788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16302C5-82BF-2431-5E5B-3B0F17ACB8F3}"/>
                </a:ext>
              </a:extLst>
            </p:cNvPr>
            <p:cNvCxnSpPr>
              <a:cxnSpLocks/>
              <a:stCxn id="76" idx="7"/>
              <a:endCxn id="78" idx="3"/>
            </p:cNvCxnSpPr>
            <p:nvPr/>
          </p:nvCxnSpPr>
          <p:spPr>
            <a:xfrm flipV="1">
              <a:off x="8126808" y="2179373"/>
              <a:ext cx="1178137" cy="74837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20CE29-4C2D-9DF7-40BD-810E0F7E1B47}"/>
                </a:ext>
              </a:extLst>
            </p:cNvPr>
            <p:cNvSpPr/>
            <p:nvPr/>
          </p:nvSpPr>
          <p:spPr>
            <a:xfrm>
              <a:off x="7745998" y="1920184"/>
              <a:ext cx="231774" cy="23177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B53CCF5-F551-FC32-7E1E-970FD9EED6BD}"/>
                </a:ext>
              </a:extLst>
            </p:cNvPr>
            <p:cNvSpPr/>
            <p:nvPr/>
          </p:nvSpPr>
          <p:spPr>
            <a:xfrm>
              <a:off x="9100191" y="2991959"/>
              <a:ext cx="231774" cy="23177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47F623B-2B80-13E6-058A-1AC80A3134DE}"/>
                </a:ext>
              </a:extLst>
            </p:cNvPr>
            <p:cNvSpPr/>
            <p:nvPr/>
          </p:nvSpPr>
          <p:spPr>
            <a:xfrm>
              <a:off x="7928977" y="2893806"/>
              <a:ext cx="231774" cy="23177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D128B40-1668-1E0D-FE5E-01DD5F667227}"/>
                </a:ext>
              </a:extLst>
            </p:cNvPr>
            <p:cNvSpPr/>
            <p:nvPr/>
          </p:nvSpPr>
          <p:spPr>
            <a:xfrm>
              <a:off x="9271002" y="1981542"/>
              <a:ext cx="231774" cy="23177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8BF6E54-A30D-87D0-D17C-D4506C171532}"/>
              </a:ext>
            </a:extLst>
          </p:cNvPr>
          <p:cNvCxnSpPr>
            <a:cxnSpLocks/>
          </p:cNvCxnSpPr>
          <p:nvPr/>
        </p:nvCxnSpPr>
        <p:spPr>
          <a:xfrm>
            <a:off x="9009652" y="4577131"/>
            <a:ext cx="1331513" cy="124836"/>
          </a:xfrm>
          <a:prstGeom prst="straightConnector1">
            <a:avLst/>
          </a:prstGeom>
          <a:ln w="254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EE831D4-00EC-D04A-06F1-E834599899D9}"/>
              </a:ext>
            </a:extLst>
          </p:cNvPr>
          <p:cNvCxnSpPr>
            <a:cxnSpLocks/>
          </p:cNvCxnSpPr>
          <p:nvPr/>
        </p:nvCxnSpPr>
        <p:spPr>
          <a:xfrm>
            <a:off x="8797880" y="3485539"/>
            <a:ext cx="209596" cy="1087098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5DD080A-71FB-F48F-BC05-8F3809245599}"/>
              </a:ext>
            </a:extLst>
          </p:cNvPr>
          <p:cNvCxnSpPr>
            <a:cxnSpLocks/>
          </p:cNvCxnSpPr>
          <p:nvPr/>
        </p:nvCxnSpPr>
        <p:spPr>
          <a:xfrm>
            <a:off x="9180930" y="3526330"/>
            <a:ext cx="1069806" cy="829522"/>
          </a:xfrm>
          <a:prstGeom prst="straightConnector1">
            <a:avLst/>
          </a:prstGeom>
          <a:ln w="254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4116527-2B73-5C6F-882F-5D256AC2EC93}"/>
              </a:ext>
            </a:extLst>
          </p:cNvPr>
          <p:cNvCxnSpPr>
            <a:cxnSpLocks/>
          </p:cNvCxnSpPr>
          <p:nvPr/>
        </p:nvCxnSpPr>
        <p:spPr>
          <a:xfrm>
            <a:off x="9007271" y="3250648"/>
            <a:ext cx="1726262" cy="70224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348F80F7-F88C-FAF3-8AEC-CA881EBCDEEB}"/>
              </a:ext>
            </a:extLst>
          </p:cNvPr>
          <p:cNvCxnSpPr>
            <a:cxnSpLocks/>
          </p:cNvCxnSpPr>
          <p:nvPr/>
        </p:nvCxnSpPr>
        <p:spPr>
          <a:xfrm flipH="1">
            <a:off x="10495782" y="3320872"/>
            <a:ext cx="244894" cy="1105718"/>
          </a:xfrm>
          <a:prstGeom prst="straightConnector1">
            <a:avLst/>
          </a:prstGeom>
          <a:ln w="254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9DDA6B76-FD77-7060-4EED-35C81C10F5F1}"/>
              </a:ext>
            </a:extLst>
          </p:cNvPr>
          <p:cNvSpPr txBox="1"/>
          <p:nvPr/>
        </p:nvSpPr>
        <p:spPr>
          <a:xfrm>
            <a:off x="8963635" y="2460126"/>
            <a:ext cx="20121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Traffic allocations</a:t>
            </a:r>
          </a:p>
          <a:p>
            <a:pPr algn="l"/>
            <a:r>
              <a:rPr lang="en-US" sz="1600" dirty="0">
                <a:latin typeface="Segoe UI"/>
                <a:cs typeface="Segoe UI"/>
              </a:rPr>
              <a:t>on predefined paths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EEFA399-D651-2E23-131B-7948A5CA41EE}"/>
              </a:ext>
            </a:extLst>
          </p:cNvPr>
          <p:cNvSpPr txBox="1"/>
          <p:nvPr/>
        </p:nvSpPr>
        <p:spPr>
          <a:xfrm>
            <a:off x="5498293" y="2912327"/>
            <a:ext cx="133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every 5 mins</a:t>
            </a:r>
          </a:p>
        </p:txBody>
      </p:sp>
      <p:pic>
        <p:nvPicPr>
          <p:cNvPr id="180" name="Graphic 179" descr="Badge 3 with solid fill">
            <a:extLst>
              <a:ext uri="{FF2B5EF4-FFF2-40B4-BE49-F238E27FC236}">
                <a16:creationId xmlns:a16="http://schemas.microsoft.com/office/drawing/2014/main" id="{C3F10B0F-8E26-896A-96EA-8681D1A58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11745" y="2523914"/>
            <a:ext cx="457200" cy="457200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FD5DE01-94AE-8839-0F25-6E28A19418B1}"/>
              </a:ext>
            </a:extLst>
          </p:cNvPr>
          <p:cNvCxnSpPr>
            <a:cxnSpLocks/>
          </p:cNvCxnSpPr>
          <p:nvPr/>
        </p:nvCxnSpPr>
        <p:spPr>
          <a:xfrm>
            <a:off x="9058743" y="3614004"/>
            <a:ext cx="239950" cy="722060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D0F1E43-2CAA-4DED-290F-0E41691101DA}"/>
              </a:ext>
            </a:extLst>
          </p:cNvPr>
          <p:cNvCxnSpPr>
            <a:cxnSpLocks/>
          </p:cNvCxnSpPr>
          <p:nvPr/>
        </p:nvCxnSpPr>
        <p:spPr>
          <a:xfrm flipH="1">
            <a:off x="9306416" y="3667735"/>
            <a:ext cx="1096399" cy="672823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4EA6FFFE-6DC4-A751-4745-10E9B6D7D267}"/>
              </a:ext>
            </a:extLst>
          </p:cNvPr>
          <p:cNvCxnSpPr>
            <a:cxnSpLocks/>
          </p:cNvCxnSpPr>
          <p:nvPr/>
        </p:nvCxnSpPr>
        <p:spPr>
          <a:xfrm flipH="1">
            <a:off x="10266561" y="3667735"/>
            <a:ext cx="141016" cy="634415"/>
          </a:xfrm>
          <a:prstGeom prst="straightConnector1">
            <a:avLst/>
          </a:prstGeom>
          <a:ln w="254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76D48B-5DAE-B37F-1AED-FFEF62FF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618" y="4214563"/>
            <a:ext cx="2117083" cy="694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Segoe UI"/>
                <a:cs typeface="Segoe UI"/>
              </a:rPr>
              <a:t>scales poorly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  <a:latin typeface="Segoe UI"/>
                <a:cs typeface="Segoe UI"/>
              </a:rPr>
              <a:t>with large WANs</a:t>
            </a:r>
          </a:p>
        </p:txBody>
      </p:sp>
      <p:pic>
        <p:nvPicPr>
          <p:cNvPr id="1026" name="Picture 2" descr="Warning PNGs for Free Download">
            <a:extLst>
              <a:ext uri="{FF2B5EF4-FFF2-40B4-BE49-F238E27FC236}">
                <a16:creationId xmlns:a16="http://schemas.microsoft.com/office/drawing/2014/main" id="{7DC6FE1C-537A-EA7D-B7D5-CAD671E1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91" y="3806709"/>
            <a:ext cx="610444" cy="6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6D2E9AE-8D99-D3C2-C380-333C5AE3BFEF}"/>
              </a:ext>
            </a:extLst>
          </p:cNvPr>
          <p:cNvSpPr txBox="1"/>
          <p:nvPr/>
        </p:nvSpPr>
        <p:spPr>
          <a:xfrm>
            <a:off x="5498293" y="3444097"/>
            <a:ext cx="1456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Controller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421E6D-FC9B-4897-7355-E309032304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2335" y="2891170"/>
            <a:ext cx="342900" cy="400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F047A0-682A-42A0-0B7B-B6625386B2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3376" y="3714033"/>
            <a:ext cx="66675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658CD1-14C9-FE0F-DC33-EBE63EAF65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30803" y="3701642"/>
            <a:ext cx="666750" cy="266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7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16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097A-F583-2F43-B6E0-44839408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TE algorithms scale poorly with large WANs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5F1CA-9F46-8A1E-7793-330FA5EB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A9300328-234A-8638-9669-EEDA4B4D3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63675"/>
              </p:ext>
            </p:extLst>
          </p:nvPr>
        </p:nvGraphicFramePr>
        <p:xfrm>
          <a:off x="1512865" y="1758712"/>
          <a:ext cx="9159308" cy="12191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3381669019"/>
                    </a:ext>
                  </a:extLst>
                </a:gridCol>
                <a:gridCol w="2289827">
                  <a:extLst>
                    <a:ext uri="{9D8B030D-6E8A-4147-A177-3AD203B41FA5}">
                      <a16:colId xmlns:a16="http://schemas.microsoft.com/office/drawing/2014/main" val="2855780580"/>
                    </a:ext>
                  </a:extLst>
                </a:gridCol>
                <a:gridCol w="2289827">
                  <a:extLst>
                    <a:ext uri="{9D8B030D-6E8A-4147-A177-3AD203B41FA5}">
                      <a16:colId xmlns:a16="http://schemas.microsoft.com/office/drawing/2014/main" val="714475737"/>
                    </a:ext>
                  </a:extLst>
                </a:gridCol>
                <a:gridCol w="2289827">
                  <a:extLst>
                    <a:ext uri="{9D8B030D-6E8A-4147-A177-3AD203B41FA5}">
                      <a16:colId xmlns:a16="http://schemas.microsoft.com/office/drawing/2014/main" val="2284120594"/>
                    </a:ext>
                  </a:extLst>
                </a:gridCol>
              </a:tblGrid>
              <a:tr h="477519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75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LP solvers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6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5325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64ACE631-18B5-382E-E7B1-152046FF6510}"/>
              </a:ext>
            </a:extLst>
          </p:cNvPr>
          <p:cNvGrpSpPr/>
          <p:nvPr/>
        </p:nvGrpSpPr>
        <p:grpSpPr>
          <a:xfrm>
            <a:off x="1683582" y="3499870"/>
            <a:ext cx="3383280" cy="2331720"/>
            <a:chOff x="1201416" y="3749376"/>
            <a:chExt cx="3383280" cy="23317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979D83-CC0B-DB40-6298-184A63647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1416" y="3749376"/>
              <a:ext cx="3383280" cy="23317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DDA841-751B-AB68-BBB7-64FA5A6C3FBE}"/>
                </a:ext>
              </a:extLst>
            </p:cNvPr>
            <p:cNvSpPr txBox="1"/>
            <p:nvPr/>
          </p:nvSpPr>
          <p:spPr>
            <a:xfrm>
              <a:off x="2198905" y="4621044"/>
              <a:ext cx="1388301" cy="7360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0">
                <a:spcBef>
                  <a:spcPts val="700"/>
                </a:spcBef>
                <a:spcAft>
                  <a:spcPts val="0"/>
                </a:spcAft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1.5k nodes </a:t>
              </a:r>
            </a:p>
            <a:p>
              <a:pPr algn="ctr" rtl="0">
                <a:spcBef>
                  <a:spcPts val="700"/>
                </a:spcBef>
                <a:spcAft>
                  <a:spcPts val="0"/>
                </a:spcAft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&amp; 8k edges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01D842-A474-9C68-9C6D-7F24E4D0605F}"/>
              </a:ext>
            </a:extLst>
          </p:cNvPr>
          <p:cNvGrpSpPr/>
          <p:nvPr/>
        </p:nvGrpSpPr>
        <p:grpSpPr>
          <a:xfrm>
            <a:off x="5059954" y="4362386"/>
            <a:ext cx="3238500" cy="874395"/>
            <a:chOff x="4577788" y="4611892"/>
            <a:chExt cx="3238500" cy="8743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DF1617-2D57-F479-C2CF-D7E27315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7788" y="4935935"/>
              <a:ext cx="666750" cy="2667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D9D1B5-6483-B063-1FEF-963C5FF5C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4538" y="4611892"/>
              <a:ext cx="2571750" cy="87439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BE1C19-A5CC-617E-10E2-D7F59FF65AF0}"/>
              </a:ext>
            </a:extLst>
          </p:cNvPr>
          <p:cNvGrpSpPr/>
          <p:nvPr/>
        </p:nvGrpSpPr>
        <p:grpSpPr>
          <a:xfrm>
            <a:off x="6187051" y="3926666"/>
            <a:ext cx="4472787" cy="1487060"/>
            <a:chOff x="5704885" y="4176172"/>
            <a:chExt cx="4472787" cy="1487060"/>
          </a:xfrm>
        </p:grpSpPr>
        <p:pic>
          <p:nvPicPr>
            <p:cNvPr id="18" name="Graphic 17" descr="Stopwatch with solid fill">
              <a:extLst>
                <a:ext uri="{FF2B5EF4-FFF2-40B4-BE49-F238E27FC236}">
                  <a16:creationId xmlns:a16="http://schemas.microsoft.com/office/drawing/2014/main" id="{BFE02DAC-C481-6BD1-ECB8-04A9A5E3B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04885" y="4176172"/>
              <a:ext cx="457200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352858-4488-9C70-D188-73F752916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7850" y="4934326"/>
              <a:ext cx="666750" cy="2667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634DAF-CAE2-232B-2157-94D2217F6D35}"/>
                </a:ext>
              </a:extLst>
            </p:cNvPr>
            <p:cNvSpPr txBox="1"/>
            <p:nvPr/>
          </p:nvSpPr>
          <p:spPr>
            <a:xfrm>
              <a:off x="6225348" y="4235464"/>
              <a:ext cx="10718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5.5 hours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CE54AE-FD20-EA57-6364-EE5FEF8DA4EF}"/>
                </a:ext>
              </a:extLst>
            </p:cNvPr>
            <p:cNvSpPr txBox="1"/>
            <p:nvPr/>
          </p:nvSpPr>
          <p:spPr>
            <a:xfrm>
              <a:off x="8489842" y="4462903"/>
              <a:ext cx="168783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0">
                <a:spcBef>
                  <a:spcPts val="700"/>
                </a:spcBef>
                <a:spcAft>
                  <a:spcPts val="0"/>
                </a:spcAft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95% of demand</a:t>
              </a:r>
              <a:b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satisfied</a:t>
              </a:r>
              <a:b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(optimal)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041D95-4DDA-5485-6195-FD4E9B792C8A}"/>
              </a:ext>
            </a:extLst>
          </p:cNvPr>
          <p:cNvGrpSpPr/>
          <p:nvPr/>
        </p:nvGrpSpPr>
        <p:grpSpPr>
          <a:xfrm>
            <a:off x="5036679" y="4349314"/>
            <a:ext cx="3023953" cy="922020"/>
            <a:chOff x="4584696" y="6055320"/>
            <a:chExt cx="3023953" cy="92202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BDE53B-CE85-CC67-7707-2DAE366E8CF4}"/>
                </a:ext>
              </a:extLst>
            </p:cNvPr>
            <p:cNvGrpSpPr/>
            <p:nvPr/>
          </p:nvGrpSpPr>
          <p:grpSpPr>
            <a:xfrm>
              <a:off x="5478224" y="6055320"/>
              <a:ext cx="2130425" cy="922020"/>
              <a:chOff x="5394449" y="4597604"/>
              <a:chExt cx="2130425" cy="92202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750A85-2639-EA36-D05D-EC5019E15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4449" y="4597604"/>
                <a:ext cx="2130425" cy="92202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DA2395-28A9-EC64-4823-97BE13829792}"/>
                  </a:ext>
                </a:extLst>
              </p:cNvPr>
              <p:cNvSpPr txBox="1"/>
              <p:nvPr/>
            </p:nvSpPr>
            <p:spPr>
              <a:xfrm>
                <a:off x="5892915" y="4801893"/>
                <a:ext cx="14567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POP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8B5E91-0A83-492F-F5DC-8281C1CE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4696" y="6382325"/>
              <a:ext cx="666750" cy="2667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264C904-A213-C43A-5480-C3D0779D6A34}"/>
              </a:ext>
            </a:extLst>
          </p:cNvPr>
          <p:cNvSpPr txBox="1"/>
          <p:nvPr/>
        </p:nvSpPr>
        <p:spPr>
          <a:xfrm>
            <a:off x="8984343" y="4361463"/>
            <a:ext cx="168783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700"/>
              </a:spcBef>
              <a:spcAft>
                <a:spcPts val="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75% of demand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satisfied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BDDC11-D5EA-8663-54A3-CBD40F0F7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351" y="4689778"/>
            <a:ext cx="666750" cy="266700"/>
          </a:xfrm>
          <a:prstGeom prst="rect">
            <a:avLst/>
          </a:prstGeom>
        </p:spPr>
      </p:pic>
      <p:pic>
        <p:nvPicPr>
          <p:cNvPr id="29" name="Graphic 28" descr="Stopwatch with solid fill">
            <a:extLst>
              <a:ext uri="{FF2B5EF4-FFF2-40B4-BE49-F238E27FC236}">
                <a16:creationId xmlns:a16="http://schemas.microsoft.com/office/drawing/2014/main" id="{25D57F49-8C12-F672-EE02-7C24DDD89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9995" y="3920195"/>
            <a:ext cx="457200" cy="4572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4113B5-D0DE-434B-B266-A3A45953726B}"/>
              </a:ext>
            </a:extLst>
          </p:cNvPr>
          <p:cNvSpPr txBox="1"/>
          <p:nvPr/>
        </p:nvSpPr>
        <p:spPr>
          <a:xfrm>
            <a:off x="6532287" y="3979955"/>
            <a:ext cx="134804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/>
              <a:t>10 minutes</a:t>
            </a:r>
            <a:endParaRPr lang="en-US" dirty="0">
              <a:solidFill>
                <a:schemeClr val="accent3"/>
              </a:solidFill>
              <a:cs typeface="Calibri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C90E006-E2F9-69C9-1070-0DAA86541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11178"/>
              </p:ext>
            </p:extLst>
          </p:nvPr>
        </p:nvGraphicFramePr>
        <p:xfrm>
          <a:off x="6088698" y="1765257"/>
          <a:ext cx="2289827" cy="8483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219902476"/>
                    </a:ext>
                  </a:extLst>
                </a:gridCol>
              </a:tblGrid>
              <a:tr h="4775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Computation time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061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Too slow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766914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82F950B-CBC9-0B60-65CD-BB905165C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7895"/>
              </p:ext>
            </p:extLst>
          </p:nvPr>
        </p:nvGraphicFramePr>
        <p:xfrm>
          <a:off x="8376411" y="1759909"/>
          <a:ext cx="2289827" cy="8483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2621759958"/>
                    </a:ext>
                  </a:extLst>
                </a:gridCol>
              </a:tblGrid>
              <a:tr h="4775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Satisfied demand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2340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Optimal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7324738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5994EA9-632B-BBC1-9243-D669D294B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84138"/>
              </p:ext>
            </p:extLst>
          </p:nvPr>
        </p:nvGraphicFramePr>
        <p:xfrm>
          <a:off x="3797974" y="1757629"/>
          <a:ext cx="2289827" cy="8483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363162237"/>
                    </a:ext>
                  </a:extLst>
                </a:gridCol>
              </a:tblGrid>
              <a:tr h="4775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Parallelism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72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Sequential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540584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283690DA-3B39-DC62-9D4E-CFC9C7CB2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66478"/>
              </p:ext>
            </p:extLst>
          </p:nvPr>
        </p:nvGraphicFramePr>
        <p:xfrm>
          <a:off x="1511881" y="2241771"/>
          <a:ext cx="2289827" cy="741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816951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616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Decomposition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1048442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CA89A19F-AB9B-0A0A-DAE9-2CC0440CE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95112"/>
              </p:ext>
            </p:extLst>
          </p:nvPr>
        </p:nvGraphicFramePr>
        <p:xfrm>
          <a:off x="6086585" y="2238904"/>
          <a:ext cx="2289827" cy="741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4197758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355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Still slow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309324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0EE779F8-BC4A-9549-5265-37860AEB7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81815"/>
              </p:ext>
            </p:extLst>
          </p:nvPr>
        </p:nvGraphicFramePr>
        <p:xfrm>
          <a:off x="8376410" y="2236239"/>
          <a:ext cx="2289827" cy="741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370908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29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Suboptimal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497768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6043462B-AA35-C73F-E0A7-AD4BC14D3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30630"/>
              </p:ext>
            </p:extLst>
          </p:nvPr>
        </p:nvGraphicFramePr>
        <p:xfrm>
          <a:off x="3799031" y="2231276"/>
          <a:ext cx="2289827" cy="741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3648585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Limited parallelism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5164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5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492C-F6D1-88E1-D971-55A9D43C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750826" cy="806450"/>
          </a:xfrm>
        </p:spPr>
        <p:txBody>
          <a:bodyPr>
            <a:normAutofit/>
          </a:bodyPr>
          <a:lstStyle/>
          <a:p>
            <a:r>
              <a:rPr lang="en-US" sz="2900" i="1" dirty="0">
                <a:solidFill>
                  <a:srgbClr val="008080"/>
                </a:solidFill>
                <a:latin typeface="Segoe UI"/>
                <a:cs typeface="Segoe UI"/>
              </a:rPr>
              <a:t>Key insight: </a:t>
            </a:r>
            <a:r>
              <a:rPr lang="en-US" sz="2900" dirty="0"/>
              <a:t>neural network inference unlocks massive parallelism</a:t>
            </a:r>
            <a:endParaRPr lang="en-US" sz="2900" dirty="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15387-281C-8BF6-CC4A-A30D65BF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386F0254-1D54-30FD-F0FE-5D709FC61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91214"/>
              </p:ext>
            </p:extLst>
          </p:nvPr>
        </p:nvGraphicFramePr>
        <p:xfrm>
          <a:off x="1512865" y="1758712"/>
          <a:ext cx="9159308" cy="12191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3381669019"/>
                    </a:ext>
                  </a:extLst>
                </a:gridCol>
                <a:gridCol w="2289827">
                  <a:extLst>
                    <a:ext uri="{9D8B030D-6E8A-4147-A177-3AD203B41FA5}">
                      <a16:colId xmlns:a16="http://schemas.microsoft.com/office/drawing/2014/main" val="2855780580"/>
                    </a:ext>
                  </a:extLst>
                </a:gridCol>
                <a:gridCol w="2289827">
                  <a:extLst>
                    <a:ext uri="{9D8B030D-6E8A-4147-A177-3AD203B41FA5}">
                      <a16:colId xmlns:a16="http://schemas.microsoft.com/office/drawing/2014/main" val="714475737"/>
                    </a:ext>
                  </a:extLst>
                </a:gridCol>
                <a:gridCol w="2289827">
                  <a:extLst>
                    <a:ext uri="{9D8B030D-6E8A-4147-A177-3AD203B41FA5}">
                      <a16:colId xmlns:a16="http://schemas.microsoft.com/office/drawing/2014/main" val="2284120594"/>
                    </a:ext>
                  </a:extLst>
                </a:gridCol>
              </a:tblGrid>
              <a:tr h="477519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Parallelism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Computation 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Satisfied demand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75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LP solvers</a:t>
                      </a: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Sequential</a:t>
                      </a:r>
                    </a:p>
                  </a:txBody>
                  <a:tcPr anchor="ctr">
                    <a:lnL>
                      <a:noFill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Too slow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Optimal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6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Segoe UI"/>
                        </a:rPr>
                        <a:t>Decomposition</a:t>
                      </a: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Limited parallelism</a:t>
                      </a:r>
                    </a:p>
                  </a:txBody>
                  <a:tcPr anchor="ctr">
                    <a:lnL>
                      <a:noFill/>
                    </a:lnL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Still slow</a:t>
                      </a:r>
                    </a:p>
                  </a:txBody>
                  <a:tcPr anchor="ctr">
                    <a:solidFill>
                      <a:srgbClr val="00808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Suboptimal</a:t>
                      </a:r>
                    </a:p>
                  </a:txBody>
                  <a:tcPr anchor="ctr">
                    <a:solidFill>
                      <a:srgbClr val="00808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53250"/>
                  </a:ext>
                </a:extLst>
              </a:tr>
            </a:tbl>
          </a:graphicData>
        </a:graphic>
      </p:graphicFrame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7689F89-E118-C5AE-F69A-A959375F1246}"/>
              </a:ext>
            </a:extLst>
          </p:cNvPr>
          <p:cNvSpPr/>
          <p:nvPr/>
        </p:nvSpPr>
        <p:spPr>
          <a:xfrm>
            <a:off x="3840708" y="1812992"/>
            <a:ext cx="2201354" cy="1166512"/>
          </a:xfrm>
          <a:prstGeom prst="round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6424A3-C272-9546-52F0-F9264F315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80743"/>
              </p:ext>
            </p:extLst>
          </p:nvPr>
        </p:nvGraphicFramePr>
        <p:xfrm>
          <a:off x="1512865" y="3095165"/>
          <a:ext cx="9154356" cy="640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8832">
                  <a:extLst>
                    <a:ext uri="{9D8B030D-6E8A-4147-A177-3AD203B41FA5}">
                      <a16:colId xmlns:a16="http://schemas.microsoft.com/office/drawing/2014/main" val="816951488"/>
                    </a:ext>
                  </a:extLst>
                </a:gridCol>
                <a:gridCol w="2312126">
                  <a:extLst>
                    <a:ext uri="{9D8B030D-6E8A-4147-A177-3AD203B41FA5}">
                      <a16:colId xmlns:a16="http://schemas.microsoft.com/office/drawing/2014/main" val="4016644863"/>
                    </a:ext>
                  </a:extLst>
                </a:gridCol>
                <a:gridCol w="4573398">
                  <a:extLst>
                    <a:ext uri="{9D8B030D-6E8A-4147-A177-3AD203B41FA5}">
                      <a16:colId xmlns:a16="http://schemas.microsoft.com/office/drawing/2014/main" val="2352040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Neural network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inference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484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B199E4-53FF-F6ED-45E9-6747B4DE8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15495"/>
              </p:ext>
            </p:extLst>
          </p:nvPr>
        </p:nvGraphicFramePr>
        <p:xfrm>
          <a:off x="6087569" y="3102722"/>
          <a:ext cx="2289827" cy="640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419775836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093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316A18-8C65-EABA-0416-A97E1943F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84305"/>
              </p:ext>
            </p:extLst>
          </p:nvPr>
        </p:nvGraphicFramePr>
        <p:xfrm>
          <a:off x="8377394" y="3102722"/>
          <a:ext cx="2289827" cy="640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3709089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Near-optimal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497768"/>
                  </a:ext>
                </a:extLst>
              </a:tr>
            </a:tbl>
          </a:graphicData>
        </a:graphic>
      </p:graphicFrame>
      <p:sp>
        <p:nvSpPr>
          <p:cNvPr id="16" name="Down Arrow 15">
            <a:extLst>
              <a:ext uri="{FF2B5EF4-FFF2-40B4-BE49-F238E27FC236}">
                <a16:creationId xmlns:a16="http://schemas.microsoft.com/office/drawing/2014/main" id="{D3337DF9-0F8B-274B-9070-3EC8CF01A19E}"/>
              </a:ext>
            </a:extLst>
          </p:cNvPr>
          <p:cNvSpPr/>
          <p:nvPr/>
        </p:nvSpPr>
        <p:spPr>
          <a:xfrm>
            <a:off x="4808108" y="2995489"/>
            <a:ext cx="224809" cy="230412"/>
          </a:xfrm>
          <a:prstGeom prst="downArrow">
            <a:avLst>
              <a:gd name="adj1" fmla="val 24175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30FDC191-15E0-DFF7-2130-9E80D6ABA93F}"/>
              </a:ext>
            </a:extLst>
          </p:cNvPr>
          <p:cNvSpPr/>
          <p:nvPr/>
        </p:nvSpPr>
        <p:spPr>
          <a:xfrm>
            <a:off x="2717115" y="4228059"/>
            <a:ext cx="2487863" cy="848139"/>
          </a:xfrm>
          <a:prstGeom prst="wedgeRoundRectCallout">
            <a:avLst>
              <a:gd name="adj1" fmla="val 36642"/>
              <a:gd name="adj2" fmla="val -105234"/>
              <a:gd name="adj3" fmla="val 16667"/>
            </a:avLst>
          </a:prstGeom>
          <a:noFill/>
          <a:ln w="28575">
            <a:solidFill>
              <a:srgbClr val="0F82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"/>
                <a:cs typeface="Segoe UI"/>
              </a:rPr>
              <a:t>largely consists of</a:t>
            </a:r>
            <a:br>
              <a:rPr lang="en-US" dirty="0">
                <a:solidFill>
                  <a:schemeClr val="tx1"/>
                </a:solidFill>
                <a:latin typeface="Segoe UI"/>
                <a:cs typeface="Segoe UI"/>
              </a:rPr>
            </a:br>
            <a:r>
              <a:rPr lang="en-US" dirty="0">
                <a:solidFill>
                  <a:schemeClr val="tx1"/>
                </a:solidFill>
                <a:latin typeface="Segoe UI"/>
                <a:cs typeface="Segoe UI"/>
              </a:rPr>
              <a:t>matrix multiplications</a:t>
            </a:r>
          </a:p>
        </p:txBody>
      </p: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E560B349-55FF-4AF0-5FFC-35BD482E84AA}"/>
              </a:ext>
            </a:extLst>
          </p:cNvPr>
          <p:cNvSpPr/>
          <p:nvPr/>
        </p:nvSpPr>
        <p:spPr>
          <a:xfrm>
            <a:off x="5539409" y="4228059"/>
            <a:ext cx="2487863" cy="848139"/>
          </a:xfrm>
          <a:prstGeom prst="wedgeRoundRectCallout">
            <a:avLst>
              <a:gd name="adj1" fmla="val 16383"/>
              <a:gd name="adj2" fmla="val -105411"/>
              <a:gd name="adj3" fmla="val 16667"/>
            </a:avLst>
          </a:prstGeom>
          <a:noFill/>
          <a:ln w="28575">
            <a:solidFill>
              <a:srgbClr val="0F82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Segoe UI"/>
                <a:cs typeface="Segoe UI"/>
              </a:rPr>
              <a:t>leverages thousands</a:t>
            </a:r>
            <a:br>
              <a:rPr lang="en-US" dirty="0">
                <a:solidFill>
                  <a:schemeClr val="tx1"/>
                </a:solidFill>
                <a:latin typeface="Segoe UI"/>
                <a:cs typeface="Segoe UI"/>
              </a:rPr>
            </a:br>
            <a:r>
              <a:rPr lang="en-US" dirty="0">
                <a:solidFill>
                  <a:schemeClr val="tx1"/>
                </a:solidFill>
                <a:latin typeface="Segoe UI"/>
                <a:cs typeface="Segoe UI"/>
              </a:rPr>
              <a:t>of GPU threads</a:t>
            </a:r>
            <a:endParaRPr lang="en-US" altLang="zh-CN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87D99511-A010-15D7-B41E-95B4FA258DBE}"/>
              </a:ext>
            </a:extLst>
          </p:cNvPr>
          <p:cNvSpPr/>
          <p:nvPr/>
        </p:nvSpPr>
        <p:spPr>
          <a:xfrm>
            <a:off x="8321946" y="4228059"/>
            <a:ext cx="2624350" cy="848139"/>
          </a:xfrm>
          <a:prstGeom prst="wedgeRoundRectCallout">
            <a:avLst>
              <a:gd name="adj1" fmla="val 1553"/>
              <a:gd name="adj2" fmla="val -105411"/>
              <a:gd name="adj3" fmla="val 16667"/>
            </a:avLst>
          </a:prstGeom>
          <a:noFill/>
          <a:ln w="28575">
            <a:solidFill>
              <a:srgbClr val="0F82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Segoe UI"/>
                <a:cs typeface="Segoe UI"/>
              </a:rPr>
              <a:t>exploits regularities in </a:t>
            </a:r>
            <a:br>
              <a:rPr lang="en-US" dirty="0">
                <a:solidFill>
                  <a:schemeClr val="tx1"/>
                </a:solidFill>
                <a:latin typeface="Segoe UI"/>
                <a:cs typeface="Segoe UI"/>
              </a:rPr>
            </a:br>
            <a:r>
              <a:rPr lang="en-US" dirty="0">
                <a:solidFill>
                  <a:schemeClr val="tx1"/>
                </a:solidFill>
                <a:latin typeface="Segoe UI"/>
                <a:cs typeface="Segoe UI"/>
              </a:rPr>
              <a:t>abundant training data</a:t>
            </a:r>
            <a:endParaRPr lang="en-US" altLang="zh-CN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9597C0-9AC5-7E00-F99A-14F9F7EFE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75922"/>
              </p:ext>
            </p:extLst>
          </p:nvPr>
        </p:nvGraphicFramePr>
        <p:xfrm>
          <a:off x="3797741" y="3077384"/>
          <a:ext cx="2289827" cy="640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9827">
                  <a:extLst>
                    <a:ext uri="{9D8B030D-6E8A-4147-A177-3AD203B41FA5}">
                      <a16:colId xmlns:a16="http://schemas.microsoft.com/office/drawing/2014/main" val="419775836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Highly parallelizable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093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19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  <p:bldP spid="16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:a16="http://schemas.microsoft.com/office/drawing/2014/main" id="{E2CE3B1B-0B6E-715D-3283-6F3C0A66E000}"/>
              </a:ext>
            </a:extLst>
          </p:cNvPr>
          <p:cNvSpPr/>
          <p:nvPr/>
        </p:nvSpPr>
        <p:spPr>
          <a:xfrm>
            <a:off x="2413575" y="1419092"/>
            <a:ext cx="1584269" cy="874066"/>
          </a:xfrm>
          <a:prstGeom prst="roundRect">
            <a:avLst>
              <a:gd name="adj" fmla="val 2889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network of lines and dots&#10;&#10;Description automatically generated">
            <a:extLst>
              <a:ext uri="{FF2B5EF4-FFF2-40B4-BE49-F238E27FC236}">
                <a16:creationId xmlns:a16="http://schemas.microsoft.com/office/drawing/2014/main" id="{CADE109D-1323-ABDC-062B-7FCE04E8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379" y="1380407"/>
            <a:ext cx="1266206" cy="9127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38B9-1506-AAE4-1DF5-EE923A97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77" y="2727197"/>
            <a:ext cx="6838031" cy="35368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latin typeface="Segoe UI"/>
                <a:cs typeface="Segoe UI"/>
              </a:rPr>
              <a:t>GNN (graph neural network) is a natural fit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latin typeface="Segoe UI"/>
                <a:cs typeface="Segoe UI"/>
              </a:rPr>
              <a:t>message passing between </a:t>
            </a:r>
            <a:r>
              <a:rPr lang="en-US" sz="2000" i="1" dirty="0">
                <a:solidFill>
                  <a:srgbClr val="CC0000"/>
                </a:solidFill>
                <a:latin typeface="Segoe UI"/>
                <a:cs typeface="Segoe UI"/>
              </a:rPr>
              <a:t>local</a:t>
            </a:r>
            <a:r>
              <a:rPr lang="en-US" sz="2000" dirty="0">
                <a:latin typeface="Segoe UI"/>
                <a:cs typeface="Segoe UI"/>
              </a:rPr>
              <a:t> neighboring nodes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latin typeface="Segoe UI"/>
                <a:cs typeface="Segoe UI"/>
              </a:rPr>
              <a:t>Missing a </a:t>
            </a:r>
            <a:r>
              <a:rPr lang="en-US" sz="2000" i="1" dirty="0">
                <a:solidFill>
                  <a:srgbClr val="C00000"/>
                </a:solidFill>
                <a:latin typeface="Segoe UI"/>
                <a:cs typeface="Segoe UI"/>
              </a:rPr>
              <a:t>global</a:t>
            </a:r>
            <a:r>
              <a:rPr lang="en-US" sz="2000" dirty="0">
                <a:latin typeface="Segoe UI"/>
                <a:cs typeface="Segoe UI"/>
              </a:rPr>
              <a:t> view for traffic flows</a:t>
            </a:r>
            <a:endParaRPr lang="en-US" sz="2000" dirty="0">
              <a:solidFill>
                <a:srgbClr val="008080"/>
              </a:solidFill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 err="1">
                <a:solidFill>
                  <a:srgbClr val="008080"/>
                </a:solidFill>
                <a:latin typeface="Segoe UI Semibold"/>
                <a:cs typeface="Segoe UI Semibold"/>
              </a:rPr>
              <a:t>FlowGNN</a:t>
            </a:r>
            <a:r>
              <a:rPr lang="en-US" dirty="0">
                <a:solidFill>
                  <a:srgbClr val="008080"/>
                </a:solidFill>
                <a:latin typeface="Segoe UI Semibold"/>
                <a:cs typeface="Segoe UI Semibold"/>
              </a:rPr>
              <a:t>: </a:t>
            </a:r>
            <a:r>
              <a:rPr lang="en-US" dirty="0">
                <a:latin typeface="Segoe UI"/>
                <a:cs typeface="Segoe UI"/>
              </a:rPr>
              <a:t>extracts flow features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latin typeface="Segoe UI"/>
                <a:cs typeface="Segoe UI"/>
              </a:rPr>
              <a:t>GNN</a:t>
            </a:r>
            <a:r>
              <a:rPr lang="zh-CN" altLang="en-US" sz="2000" dirty="0">
                <a:latin typeface="Segoe UI"/>
                <a:cs typeface="Segoe UI"/>
              </a:rPr>
              <a:t> </a:t>
            </a:r>
            <a:r>
              <a:rPr lang="en-US" altLang="zh-CN" sz="2000" dirty="0">
                <a:latin typeface="Segoe UI"/>
                <a:cs typeface="Segoe UI"/>
              </a:rPr>
              <a:t>nodes: 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US" sz="2000" dirty="0">
                <a:latin typeface="Segoe UI"/>
                <a:cs typeface="Segoe UI"/>
              </a:rPr>
              <a:t>GNN edges: capacity and demand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7B09-7AE1-D84C-E495-D3FB3455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0E075A-AC7E-74BC-3594-E3BA0E4953D6}"/>
              </a:ext>
            </a:extLst>
          </p:cNvPr>
          <p:cNvGrpSpPr/>
          <p:nvPr/>
        </p:nvGrpSpPr>
        <p:grpSpPr>
          <a:xfrm>
            <a:off x="7271602" y="3478021"/>
            <a:ext cx="1236493" cy="1560751"/>
            <a:chOff x="2475148" y="3539788"/>
            <a:chExt cx="1545616" cy="195093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5F0419C-5897-A54A-FD90-1347A8998B40}"/>
                </a:ext>
              </a:extLst>
            </p:cNvPr>
            <p:cNvCxnSpPr/>
            <p:nvPr/>
          </p:nvCxnSpPr>
          <p:spPr>
            <a:xfrm flipV="1">
              <a:off x="2563780" y="4507691"/>
              <a:ext cx="1362952" cy="4322"/>
            </a:xfrm>
            <a:prstGeom prst="straightConnector1">
              <a:avLst/>
            </a:prstGeom>
            <a:ln w="57150">
              <a:solidFill>
                <a:srgbClr val="BA5B6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3D9047-5664-512B-BEA2-A02B36E7F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7823" y="3610584"/>
              <a:ext cx="638781" cy="879812"/>
            </a:xfrm>
            <a:prstGeom prst="straightConnector1">
              <a:avLst/>
            </a:prstGeom>
            <a:ln w="57150">
              <a:solidFill>
                <a:srgbClr val="BA5B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748D29-8FFD-D068-743C-E2E3F10168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4179" y="3621392"/>
              <a:ext cx="723090" cy="890620"/>
            </a:xfrm>
            <a:prstGeom prst="straightConnector1">
              <a:avLst/>
            </a:prstGeom>
            <a:ln w="57150">
              <a:solidFill>
                <a:srgbClr val="BA5B63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CB604D5-C385-642E-E59C-43CC1CB7CB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1738" y="4523903"/>
              <a:ext cx="638781" cy="879812"/>
            </a:xfrm>
            <a:prstGeom prst="straightConnector1">
              <a:avLst/>
            </a:prstGeom>
            <a:ln w="57150">
              <a:solidFill>
                <a:srgbClr val="BA5B63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25AD9EC-CF5F-3693-1585-B2EB513813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97286" y="4534710"/>
              <a:ext cx="723090" cy="890620"/>
            </a:xfrm>
            <a:prstGeom prst="straightConnector1">
              <a:avLst/>
            </a:prstGeom>
            <a:ln w="57150">
              <a:solidFill>
                <a:srgbClr val="BA5B63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32B7960-C802-40B2-6B3F-E9474BB04D1C}"/>
                </a:ext>
              </a:extLst>
            </p:cNvPr>
            <p:cNvSpPr/>
            <p:nvPr/>
          </p:nvSpPr>
          <p:spPr>
            <a:xfrm>
              <a:off x="3156085" y="3539788"/>
              <a:ext cx="183744" cy="18374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900826-671C-25FB-F4DC-F11865DE0EBE}"/>
                </a:ext>
              </a:extLst>
            </p:cNvPr>
            <p:cNvSpPr/>
            <p:nvPr/>
          </p:nvSpPr>
          <p:spPr>
            <a:xfrm>
              <a:off x="3837020" y="4415276"/>
              <a:ext cx="183744" cy="18374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DC9BEE-B069-8EBC-97F3-9997855BDB64}"/>
                </a:ext>
              </a:extLst>
            </p:cNvPr>
            <p:cNvSpPr/>
            <p:nvPr/>
          </p:nvSpPr>
          <p:spPr>
            <a:xfrm>
              <a:off x="2475148" y="4415277"/>
              <a:ext cx="183744" cy="18374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2DE2DC-360E-9DC5-5BE9-21375EC409A0}"/>
                </a:ext>
              </a:extLst>
            </p:cNvPr>
            <p:cNvSpPr/>
            <p:nvPr/>
          </p:nvSpPr>
          <p:spPr>
            <a:xfrm>
              <a:off x="3210127" y="5306982"/>
              <a:ext cx="183744" cy="18374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CEC2CA-7A4B-E4EE-BED1-F597CDBFC609}"/>
              </a:ext>
            </a:extLst>
          </p:cNvPr>
          <p:cNvGrpSpPr/>
          <p:nvPr/>
        </p:nvGrpSpPr>
        <p:grpSpPr>
          <a:xfrm>
            <a:off x="8996000" y="3288185"/>
            <a:ext cx="181585" cy="1945529"/>
            <a:chOff x="6052762" y="3285787"/>
            <a:chExt cx="226981" cy="24319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DB900D-390A-6AA2-CD5C-904AE49224BE}"/>
                </a:ext>
              </a:extLst>
            </p:cNvPr>
            <p:cNvSpPr/>
            <p:nvPr/>
          </p:nvSpPr>
          <p:spPr>
            <a:xfrm>
              <a:off x="6052765" y="3285787"/>
              <a:ext cx="226978" cy="226978"/>
            </a:xfrm>
            <a:prstGeom prst="ellipse">
              <a:avLst/>
            </a:prstGeom>
            <a:solidFill>
              <a:srgbClr val="BA5B6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4EAB89-3AF1-B488-AF2A-C7CF7EE4B7B6}"/>
                </a:ext>
              </a:extLst>
            </p:cNvPr>
            <p:cNvSpPr/>
            <p:nvPr/>
          </p:nvSpPr>
          <p:spPr>
            <a:xfrm>
              <a:off x="6052764" y="3837020"/>
              <a:ext cx="226978" cy="226978"/>
            </a:xfrm>
            <a:prstGeom prst="ellipse">
              <a:avLst/>
            </a:prstGeom>
            <a:solidFill>
              <a:srgbClr val="BA5B63">
                <a:alpha val="80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F4BEF4-069E-F221-AC48-833ECD295EDD}"/>
                </a:ext>
              </a:extLst>
            </p:cNvPr>
            <p:cNvSpPr/>
            <p:nvPr/>
          </p:nvSpPr>
          <p:spPr>
            <a:xfrm>
              <a:off x="6052763" y="4388253"/>
              <a:ext cx="226978" cy="226978"/>
            </a:xfrm>
            <a:prstGeom prst="ellipse">
              <a:avLst/>
            </a:prstGeom>
            <a:solidFill>
              <a:srgbClr val="BA5B63">
                <a:alpha val="60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A6ACC6-59C6-CAC5-3CFD-A890D4F6D8C2}"/>
                </a:ext>
              </a:extLst>
            </p:cNvPr>
            <p:cNvSpPr/>
            <p:nvPr/>
          </p:nvSpPr>
          <p:spPr>
            <a:xfrm>
              <a:off x="6052763" y="4939487"/>
              <a:ext cx="226978" cy="226978"/>
            </a:xfrm>
            <a:prstGeom prst="ellipse">
              <a:avLst/>
            </a:prstGeom>
            <a:solidFill>
              <a:srgbClr val="BA5B63">
                <a:alpha val="40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D837FB-902F-CC18-A2F6-49D6D05A03A6}"/>
                </a:ext>
              </a:extLst>
            </p:cNvPr>
            <p:cNvSpPr/>
            <p:nvPr/>
          </p:nvSpPr>
          <p:spPr>
            <a:xfrm>
              <a:off x="6052762" y="5490720"/>
              <a:ext cx="226978" cy="226978"/>
            </a:xfrm>
            <a:prstGeom prst="ellipse">
              <a:avLst/>
            </a:prstGeom>
            <a:solidFill>
              <a:srgbClr val="BA5B63">
                <a:alpha val="20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CCCCF5-1BB3-00E4-8A9D-083B242E7E5A}"/>
              </a:ext>
            </a:extLst>
          </p:cNvPr>
          <p:cNvGrpSpPr/>
          <p:nvPr/>
        </p:nvGrpSpPr>
        <p:grpSpPr>
          <a:xfrm>
            <a:off x="10303327" y="3645235"/>
            <a:ext cx="181584" cy="1357548"/>
            <a:chOff x="7717273" y="3685701"/>
            <a:chExt cx="226980" cy="169693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A37565-E3DA-831E-9494-D8E5509BB4A7}"/>
                </a:ext>
              </a:extLst>
            </p:cNvPr>
            <p:cNvSpPr/>
            <p:nvPr/>
          </p:nvSpPr>
          <p:spPr>
            <a:xfrm>
              <a:off x="7717275" y="3685701"/>
              <a:ext cx="226978" cy="226978"/>
            </a:xfrm>
            <a:prstGeom prst="ellipse">
              <a:avLst/>
            </a:prstGeom>
            <a:solidFill>
              <a:srgbClr val="4472C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685F98-917D-FAD0-41CC-B06D0F80625D}"/>
                </a:ext>
              </a:extLst>
            </p:cNvPr>
            <p:cNvSpPr/>
            <p:nvPr/>
          </p:nvSpPr>
          <p:spPr>
            <a:xfrm>
              <a:off x="7717274" y="4420679"/>
              <a:ext cx="226978" cy="226978"/>
            </a:xfrm>
            <a:prstGeom prst="ellipse">
              <a:avLst/>
            </a:prstGeom>
            <a:solidFill>
              <a:srgbClr val="4472C4">
                <a:alpha val="66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534736B-50F3-E59D-0F8D-EEECF7ABC2D5}"/>
                </a:ext>
              </a:extLst>
            </p:cNvPr>
            <p:cNvSpPr/>
            <p:nvPr/>
          </p:nvSpPr>
          <p:spPr>
            <a:xfrm>
              <a:off x="7717273" y="5155658"/>
              <a:ext cx="226978" cy="226978"/>
            </a:xfrm>
            <a:prstGeom prst="ellipse">
              <a:avLst/>
            </a:prstGeom>
            <a:solidFill>
              <a:srgbClr val="4472C4">
                <a:alpha val="33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9A5CAB-D59B-3713-4636-BF0EB9B4E470}"/>
              </a:ext>
            </a:extLst>
          </p:cNvPr>
          <p:cNvGrpSpPr/>
          <p:nvPr/>
        </p:nvGrpSpPr>
        <p:grpSpPr>
          <a:xfrm>
            <a:off x="7618777" y="3461850"/>
            <a:ext cx="1396194" cy="1529046"/>
            <a:chOff x="3407341" y="3527956"/>
            <a:chExt cx="2603747" cy="191130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1D17AF-D222-90BC-7B8E-61F7011F92D1}"/>
                </a:ext>
              </a:extLst>
            </p:cNvPr>
            <p:cNvSpPr/>
            <p:nvPr/>
          </p:nvSpPr>
          <p:spPr>
            <a:xfrm rot="21189335">
              <a:off x="3407341" y="3527956"/>
              <a:ext cx="2565755" cy="416019"/>
            </a:xfrm>
            <a:custGeom>
              <a:avLst/>
              <a:gdLst>
                <a:gd name="connsiteX0" fmla="*/ 0 w 3082413"/>
                <a:gd name="connsiteY0" fmla="*/ 958863 h 958863"/>
                <a:gd name="connsiteX1" fmla="*/ 1224116 w 3082413"/>
                <a:gd name="connsiteY1" fmla="*/ 147701 h 958863"/>
                <a:gd name="connsiteX2" fmla="*/ 2344993 w 3082413"/>
                <a:gd name="connsiteY2" fmla="*/ 218 h 958863"/>
                <a:gd name="connsiteX3" fmla="*/ 3082413 w 3082413"/>
                <a:gd name="connsiteY3" fmla="*/ 147701 h 95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2413" h="958863">
                  <a:moveTo>
                    <a:pt x="0" y="958863"/>
                  </a:moveTo>
                  <a:cubicBezTo>
                    <a:pt x="416642" y="633169"/>
                    <a:pt x="833284" y="307475"/>
                    <a:pt x="1224116" y="147701"/>
                  </a:cubicBezTo>
                  <a:cubicBezTo>
                    <a:pt x="1614948" y="-12073"/>
                    <a:pt x="2035277" y="218"/>
                    <a:pt x="2344993" y="218"/>
                  </a:cubicBezTo>
                  <a:cubicBezTo>
                    <a:pt x="2654709" y="218"/>
                    <a:pt x="2868561" y="73959"/>
                    <a:pt x="3082413" y="147701"/>
                  </a:cubicBezTo>
                </a:path>
              </a:pathLst>
            </a:custGeom>
            <a:noFill/>
            <a:ln w="28575">
              <a:solidFill>
                <a:srgbClr val="BA5B6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A85E496-5E48-C7B9-590F-311F02D6D227}"/>
                </a:ext>
              </a:extLst>
            </p:cNvPr>
            <p:cNvSpPr/>
            <p:nvPr/>
          </p:nvSpPr>
          <p:spPr>
            <a:xfrm>
              <a:off x="4396519" y="3881670"/>
              <a:ext cx="1547083" cy="159386"/>
            </a:xfrm>
            <a:custGeom>
              <a:avLst/>
              <a:gdLst>
                <a:gd name="connsiteX0" fmla="*/ 0 w 2374491"/>
                <a:gd name="connsiteY0" fmla="*/ 433389 h 433389"/>
                <a:gd name="connsiteX1" fmla="*/ 1209368 w 2374491"/>
                <a:gd name="connsiteY1" fmla="*/ 5685 h 433389"/>
                <a:gd name="connsiteX2" fmla="*/ 2374491 w 2374491"/>
                <a:gd name="connsiteY2" fmla="*/ 226911 h 43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491" h="433389">
                  <a:moveTo>
                    <a:pt x="0" y="433389"/>
                  </a:moveTo>
                  <a:cubicBezTo>
                    <a:pt x="406810" y="236743"/>
                    <a:pt x="813620" y="40098"/>
                    <a:pt x="1209368" y="5685"/>
                  </a:cubicBezTo>
                  <a:cubicBezTo>
                    <a:pt x="1605116" y="-28728"/>
                    <a:pt x="1989803" y="99091"/>
                    <a:pt x="2374491" y="226911"/>
                  </a:cubicBezTo>
                </a:path>
              </a:pathLst>
            </a:custGeom>
            <a:noFill/>
            <a:ln w="28575">
              <a:solidFill>
                <a:srgbClr val="BA5B63">
                  <a:alpha val="80000"/>
                </a:srgb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C0F2E66-4894-75FB-D8E5-B189BA6CDA5A}"/>
                </a:ext>
              </a:extLst>
            </p:cNvPr>
            <p:cNvSpPr/>
            <p:nvPr/>
          </p:nvSpPr>
          <p:spPr>
            <a:xfrm>
              <a:off x="3946622" y="4331435"/>
              <a:ext cx="2041222" cy="152074"/>
            </a:xfrm>
            <a:custGeom>
              <a:avLst/>
              <a:gdLst>
                <a:gd name="connsiteX0" fmla="*/ 0 w 2728451"/>
                <a:gd name="connsiteY0" fmla="*/ 295860 h 295860"/>
                <a:gd name="connsiteX1" fmla="*/ 1430593 w 2728451"/>
                <a:gd name="connsiteY1" fmla="*/ 892 h 295860"/>
                <a:gd name="connsiteX2" fmla="*/ 2728451 w 2728451"/>
                <a:gd name="connsiteY2" fmla="*/ 222118 h 29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8451" h="295860">
                  <a:moveTo>
                    <a:pt x="0" y="295860"/>
                  </a:moveTo>
                  <a:cubicBezTo>
                    <a:pt x="487925" y="154521"/>
                    <a:pt x="975851" y="13182"/>
                    <a:pt x="1430593" y="892"/>
                  </a:cubicBezTo>
                  <a:cubicBezTo>
                    <a:pt x="1885335" y="-11398"/>
                    <a:pt x="2306893" y="105360"/>
                    <a:pt x="2728451" y="222118"/>
                  </a:cubicBezTo>
                </a:path>
              </a:pathLst>
            </a:custGeom>
            <a:noFill/>
            <a:ln w="28575">
              <a:solidFill>
                <a:srgbClr val="BA5B63">
                  <a:alpha val="60000"/>
                </a:srgb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BCB91A6-3A05-31FD-EC4A-0D0FC35BE149}"/>
                </a:ext>
              </a:extLst>
            </p:cNvPr>
            <p:cNvSpPr/>
            <p:nvPr/>
          </p:nvSpPr>
          <p:spPr>
            <a:xfrm rot="607748">
              <a:off x="4567830" y="4902449"/>
              <a:ext cx="1384376" cy="72685"/>
            </a:xfrm>
            <a:custGeom>
              <a:avLst/>
              <a:gdLst>
                <a:gd name="connsiteX0" fmla="*/ 0 w 2286000"/>
                <a:gd name="connsiteY0" fmla="*/ 222888 h 326127"/>
                <a:gd name="connsiteX1" fmla="*/ 1224116 w 2286000"/>
                <a:gd name="connsiteY1" fmla="*/ 1663 h 326127"/>
                <a:gd name="connsiteX2" fmla="*/ 2286000 w 2286000"/>
                <a:gd name="connsiteY2" fmla="*/ 326127 h 32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326127">
                  <a:moveTo>
                    <a:pt x="0" y="222888"/>
                  </a:moveTo>
                  <a:cubicBezTo>
                    <a:pt x="421558" y="103672"/>
                    <a:pt x="843116" y="-15543"/>
                    <a:pt x="1224116" y="1663"/>
                  </a:cubicBezTo>
                  <a:cubicBezTo>
                    <a:pt x="1605116" y="18869"/>
                    <a:pt x="1945558" y="172498"/>
                    <a:pt x="2286000" y="326127"/>
                  </a:cubicBezTo>
                </a:path>
              </a:pathLst>
            </a:custGeom>
            <a:noFill/>
            <a:ln w="28575">
              <a:solidFill>
                <a:srgbClr val="BA5B63">
                  <a:alpha val="40000"/>
                </a:srgb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8AE095E-A1F0-0D3F-4A3A-E2EABBBCF518}"/>
                </a:ext>
              </a:extLst>
            </p:cNvPr>
            <p:cNvSpPr/>
            <p:nvPr/>
          </p:nvSpPr>
          <p:spPr>
            <a:xfrm rot="601077">
              <a:off x="3716694" y="5255112"/>
              <a:ext cx="2294394" cy="184152"/>
            </a:xfrm>
            <a:custGeom>
              <a:avLst/>
              <a:gdLst>
                <a:gd name="connsiteX0" fmla="*/ 0 w 2831690"/>
                <a:gd name="connsiteY0" fmla="*/ 103550 h 457511"/>
                <a:gd name="connsiteX1" fmla="*/ 1460090 w 2831690"/>
                <a:gd name="connsiteY1" fmla="*/ 311 h 457511"/>
                <a:gd name="connsiteX2" fmla="*/ 2271252 w 2831690"/>
                <a:gd name="connsiteY2" fmla="*/ 133046 h 457511"/>
                <a:gd name="connsiteX3" fmla="*/ 2831690 w 2831690"/>
                <a:gd name="connsiteY3" fmla="*/ 457511 h 45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1690" h="457511">
                  <a:moveTo>
                    <a:pt x="0" y="103550"/>
                  </a:moveTo>
                  <a:cubicBezTo>
                    <a:pt x="540774" y="49472"/>
                    <a:pt x="1081548" y="-4605"/>
                    <a:pt x="1460090" y="311"/>
                  </a:cubicBezTo>
                  <a:cubicBezTo>
                    <a:pt x="1838632" y="5227"/>
                    <a:pt x="2042652" y="56846"/>
                    <a:pt x="2271252" y="133046"/>
                  </a:cubicBezTo>
                  <a:cubicBezTo>
                    <a:pt x="2499852" y="209246"/>
                    <a:pt x="2665771" y="333378"/>
                    <a:pt x="2831690" y="457511"/>
                  </a:cubicBezTo>
                </a:path>
              </a:pathLst>
            </a:custGeom>
            <a:noFill/>
            <a:ln w="28575">
              <a:solidFill>
                <a:srgbClr val="BA5B63">
                  <a:alpha val="20000"/>
                </a:srgb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E3D195-DDB5-C427-6E04-9B09B488A93A}"/>
              </a:ext>
            </a:extLst>
          </p:cNvPr>
          <p:cNvGrpSpPr/>
          <p:nvPr/>
        </p:nvGrpSpPr>
        <p:grpSpPr>
          <a:xfrm>
            <a:off x="7200452" y="3521841"/>
            <a:ext cx="1419122" cy="1419960"/>
            <a:chOff x="2373918" y="3497383"/>
            <a:chExt cx="1773902" cy="177495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AA1048-48F8-717D-D7DB-E0B00B623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3918" y="3497383"/>
              <a:ext cx="669764" cy="916237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B6661C-418B-0BD1-A131-3B6CD404C5C6}"/>
                </a:ext>
              </a:extLst>
            </p:cNvPr>
            <p:cNvCxnSpPr>
              <a:cxnSpLocks/>
            </p:cNvCxnSpPr>
            <p:nvPr/>
          </p:nvCxnSpPr>
          <p:spPr>
            <a:xfrm>
              <a:off x="2376708" y="4373211"/>
              <a:ext cx="759976" cy="8991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C356A31-9D9E-2D50-BE71-F866CB9D5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6054" y="3551164"/>
              <a:ext cx="691761" cy="862443"/>
            </a:xfrm>
            <a:prstGeom prst="line">
              <a:avLst/>
            </a:prstGeom>
            <a:ln w="57150">
              <a:solidFill>
                <a:srgbClr val="C2D2E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129249-C500-D5E0-67E3-0DEE7BF62A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7367" y="4380096"/>
              <a:ext cx="660453" cy="890618"/>
            </a:xfrm>
            <a:prstGeom prst="line">
              <a:avLst/>
            </a:prstGeom>
            <a:ln w="57150">
              <a:solidFill>
                <a:srgbClr val="C2D2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31528B1-908F-6764-D00F-D271C2F9C3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6348" y="3703564"/>
              <a:ext cx="495521" cy="635468"/>
            </a:xfrm>
            <a:prstGeom prst="line">
              <a:avLst/>
            </a:prstGeom>
            <a:ln w="57150">
              <a:solidFill>
                <a:srgbClr val="85A2D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749B826-5C55-B906-2CB1-6DE93E01BB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7009" y="4339033"/>
              <a:ext cx="974860" cy="0"/>
            </a:xfrm>
            <a:prstGeom prst="line">
              <a:avLst/>
            </a:prstGeom>
            <a:ln w="57150">
              <a:solidFill>
                <a:srgbClr val="85A2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BE30FB6-0C8D-3FD1-6CCF-9372E811B55A}"/>
                </a:ext>
              </a:extLst>
            </p:cNvPr>
            <p:cNvCxnSpPr>
              <a:cxnSpLocks/>
            </p:cNvCxnSpPr>
            <p:nvPr/>
          </p:nvCxnSpPr>
          <p:spPr>
            <a:xfrm>
              <a:off x="2737009" y="4339033"/>
              <a:ext cx="556636" cy="757963"/>
            </a:xfrm>
            <a:prstGeom prst="line">
              <a:avLst/>
            </a:prstGeom>
            <a:ln w="57150">
              <a:solidFill>
                <a:srgbClr val="85A2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EC9B2A-A0BE-A530-DEBE-B6C7ACCC476A}"/>
              </a:ext>
            </a:extLst>
          </p:cNvPr>
          <p:cNvGrpSpPr/>
          <p:nvPr/>
        </p:nvGrpSpPr>
        <p:grpSpPr>
          <a:xfrm>
            <a:off x="7438372" y="3499918"/>
            <a:ext cx="2868816" cy="1327708"/>
            <a:chOff x="3340165" y="3521964"/>
            <a:chExt cx="4297764" cy="1659636"/>
          </a:xfrm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95E10C3-0FB5-70BE-CA42-AAE77BF6AFF7}"/>
                </a:ext>
              </a:extLst>
            </p:cNvPr>
            <p:cNvSpPr/>
            <p:nvPr/>
          </p:nvSpPr>
          <p:spPr>
            <a:xfrm>
              <a:off x="4587242" y="4887080"/>
              <a:ext cx="3050687" cy="294520"/>
            </a:xfrm>
            <a:custGeom>
              <a:avLst/>
              <a:gdLst>
                <a:gd name="connsiteX0" fmla="*/ 0 w 3747247"/>
                <a:gd name="connsiteY0" fmla="*/ 259162 h 528103"/>
                <a:gd name="connsiteX1" fmla="*/ 1801906 w 3747247"/>
                <a:gd name="connsiteY1" fmla="*/ 8150 h 528103"/>
                <a:gd name="connsiteX2" fmla="*/ 3747247 w 3747247"/>
                <a:gd name="connsiteY2" fmla="*/ 528103 h 528103"/>
                <a:gd name="connsiteX3" fmla="*/ 3747247 w 3747247"/>
                <a:gd name="connsiteY3" fmla="*/ 528103 h 52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247" h="528103">
                  <a:moveTo>
                    <a:pt x="0" y="259162"/>
                  </a:moveTo>
                  <a:cubicBezTo>
                    <a:pt x="588682" y="111244"/>
                    <a:pt x="1177365" y="-36673"/>
                    <a:pt x="1801906" y="8150"/>
                  </a:cubicBezTo>
                  <a:cubicBezTo>
                    <a:pt x="2426447" y="52973"/>
                    <a:pt x="3747247" y="528103"/>
                    <a:pt x="3747247" y="528103"/>
                  </a:cubicBezTo>
                  <a:lnTo>
                    <a:pt x="3747247" y="528103"/>
                  </a:lnTo>
                </a:path>
              </a:pathLst>
            </a:custGeom>
            <a:noFill/>
            <a:ln w="28575">
              <a:solidFill>
                <a:srgbClr val="C2D2ED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8CD5F86-DFF5-C0FC-0B74-89326A015CF0}"/>
                </a:ext>
              </a:extLst>
            </p:cNvPr>
            <p:cNvSpPr/>
            <p:nvPr/>
          </p:nvSpPr>
          <p:spPr>
            <a:xfrm>
              <a:off x="4469012" y="4056972"/>
              <a:ext cx="3168915" cy="362626"/>
            </a:xfrm>
            <a:custGeom>
              <a:avLst/>
              <a:gdLst>
                <a:gd name="connsiteX0" fmla="*/ 0 w 4052047"/>
                <a:gd name="connsiteY0" fmla="*/ 201263 h 362628"/>
                <a:gd name="connsiteX1" fmla="*/ 1828800 w 4052047"/>
                <a:gd name="connsiteY1" fmla="*/ 4040 h 362628"/>
                <a:gd name="connsiteX2" fmla="*/ 4052047 w 4052047"/>
                <a:gd name="connsiteY2" fmla="*/ 362628 h 36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2047" h="362628">
                  <a:moveTo>
                    <a:pt x="0" y="201263"/>
                  </a:moveTo>
                  <a:cubicBezTo>
                    <a:pt x="576729" y="89204"/>
                    <a:pt x="1153459" y="-22854"/>
                    <a:pt x="1828800" y="4040"/>
                  </a:cubicBezTo>
                  <a:cubicBezTo>
                    <a:pt x="2504141" y="30934"/>
                    <a:pt x="3278094" y="196781"/>
                    <a:pt x="4052047" y="362628"/>
                  </a:cubicBezTo>
                </a:path>
              </a:pathLst>
            </a:custGeom>
            <a:noFill/>
            <a:ln w="28575">
              <a:solidFill>
                <a:srgbClr val="85A2D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BF2C41-7805-C7A3-F02F-813EA3033EC7}"/>
                </a:ext>
              </a:extLst>
            </p:cNvPr>
            <p:cNvSpPr/>
            <p:nvPr/>
          </p:nvSpPr>
          <p:spPr>
            <a:xfrm>
              <a:off x="3340165" y="3521964"/>
              <a:ext cx="4270870" cy="524949"/>
            </a:xfrm>
            <a:custGeom>
              <a:avLst/>
              <a:gdLst>
                <a:gd name="connsiteX0" fmla="*/ 0 w 4903694"/>
                <a:gd name="connsiteY0" fmla="*/ 706072 h 706072"/>
                <a:gd name="connsiteX1" fmla="*/ 1846730 w 4903694"/>
                <a:gd name="connsiteY1" fmla="*/ 6825 h 706072"/>
                <a:gd name="connsiteX2" fmla="*/ 4903694 w 4903694"/>
                <a:gd name="connsiteY2" fmla="*/ 410237 h 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3694" h="706072">
                  <a:moveTo>
                    <a:pt x="0" y="706072"/>
                  </a:moveTo>
                  <a:cubicBezTo>
                    <a:pt x="514724" y="381101"/>
                    <a:pt x="1029448" y="56131"/>
                    <a:pt x="1846730" y="6825"/>
                  </a:cubicBezTo>
                  <a:cubicBezTo>
                    <a:pt x="2664012" y="-42481"/>
                    <a:pt x="3783853" y="183878"/>
                    <a:pt x="4903694" y="410237"/>
                  </a:cubicBezTo>
                </a:path>
              </a:pathLst>
            </a:custGeom>
            <a:noFill/>
            <a:ln w="28575">
              <a:solidFill>
                <a:srgbClr val="4472C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48D2DB3-9669-09E4-FDC7-FB8088E2C8CD}"/>
              </a:ext>
            </a:extLst>
          </p:cNvPr>
          <p:cNvGrpSpPr/>
          <p:nvPr/>
        </p:nvGrpSpPr>
        <p:grpSpPr>
          <a:xfrm>
            <a:off x="9065404" y="2671983"/>
            <a:ext cx="1448081" cy="2403503"/>
            <a:chOff x="6183655" y="2380423"/>
            <a:chExt cx="1810102" cy="300437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9BED8EC-7823-CF9C-7C04-E1C1FFEF350E}"/>
                </a:ext>
              </a:extLst>
            </p:cNvPr>
            <p:cNvGrpSpPr/>
            <p:nvPr/>
          </p:nvGrpSpPr>
          <p:grpSpPr>
            <a:xfrm>
              <a:off x="6349096" y="3292383"/>
              <a:ext cx="1368193" cy="2092419"/>
              <a:chOff x="6349096" y="3292383"/>
              <a:chExt cx="1368193" cy="2092419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AEBC7CE-4EC1-E03D-44CB-941AC790F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9427" y="3292383"/>
                <a:ext cx="1336146" cy="41601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CDDE668-0C5E-0E72-D7F5-6288C498A5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0" y="3811081"/>
                <a:ext cx="1210235" cy="157372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E308BF7-5C2A-055B-7BDF-6EEA3858A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9096" y="3916094"/>
                <a:ext cx="1368193" cy="116390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60F1D5C-64BD-3C9A-012C-D810B24C9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799" y="4927291"/>
                <a:ext cx="1210236" cy="27809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DDDD15E-1EC6-A52C-893D-3973F0E6E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3921" y="3874647"/>
                <a:ext cx="1343368" cy="44335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5EDE9CC-457F-0710-B9C1-E3F38950DF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799" y="4531370"/>
                <a:ext cx="1237130" cy="38964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D67F2B4-DA80-1999-AED4-F490781A9B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549" y="4396649"/>
                <a:ext cx="1195486" cy="4650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A56E176-0E95-2CF3-717B-EC0355B6E351}"/>
                </a:ext>
              </a:extLst>
            </p:cNvPr>
            <p:cNvSpPr txBox="1"/>
            <p:nvPr/>
          </p:nvSpPr>
          <p:spPr>
            <a:xfrm>
              <a:off x="6183655" y="2380423"/>
              <a:ext cx="1810102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capacity</a:t>
              </a:r>
              <a:b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constraints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60B2E4-D5A7-E5DD-543B-C6FB6C38394B}"/>
              </a:ext>
            </a:extLst>
          </p:cNvPr>
          <p:cNvGrpSpPr/>
          <p:nvPr/>
        </p:nvGrpSpPr>
        <p:grpSpPr>
          <a:xfrm>
            <a:off x="10400351" y="3355187"/>
            <a:ext cx="1448081" cy="1572415"/>
            <a:chOff x="8000442" y="3224246"/>
            <a:chExt cx="1810102" cy="1965521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C17623F-350F-8B0D-E8FE-8ECC12C8015C}"/>
                </a:ext>
              </a:extLst>
            </p:cNvPr>
            <p:cNvSpPr/>
            <p:nvPr/>
          </p:nvSpPr>
          <p:spPr>
            <a:xfrm>
              <a:off x="8156123" y="3701143"/>
              <a:ext cx="290414" cy="682171"/>
            </a:xfrm>
            <a:custGeom>
              <a:avLst/>
              <a:gdLst>
                <a:gd name="connsiteX0" fmla="*/ 0 w 290414"/>
                <a:gd name="connsiteY0" fmla="*/ 0 h 682171"/>
                <a:gd name="connsiteX1" fmla="*/ 290286 w 290414"/>
                <a:gd name="connsiteY1" fmla="*/ 362857 h 682171"/>
                <a:gd name="connsiteX2" fmla="*/ 29029 w 290414"/>
                <a:gd name="connsiteY2" fmla="*/ 682171 h 68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414" h="682171">
                  <a:moveTo>
                    <a:pt x="0" y="0"/>
                  </a:moveTo>
                  <a:cubicBezTo>
                    <a:pt x="142724" y="124581"/>
                    <a:pt x="285448" y="249162"/>
                    <a:pt x="290286" y="362857"/>
                  </a:cubicBezTo>
                  <a:cubicBezTo>
                    <a:pt x="295124" y="476552"/>
                    <a:pt x="162076" y="579361"/>
                    <a:pt x="29029" y="682171"/>
                  </a:cubicBezTo>
                </a:path>
              </a:pathLst>
            </a:custGeom>
            <a:noFill/>
            <a:ln w="38100">
              <a:headEnd type="triangle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97059AE4-647A-EBBA-3FDB-7BAC177E48FE}"/>
                </a:ext>
              </a:extLst>
            </p:cNvPr>
            <p:cNvSpPr/>
            <p:nvPr/>
          </p:nvSpPr>
          <p:spPr>
            <a:xfrm>
              <a:off x="8157646" y="4474864"/>
              <a:ext cx="290414" cy="682171"/>
            </a:xfrm>
            <a:custGeom>
              <a:avLst/>
              <a:gdLst>
                <a:gd name="connsiteX0" fmla="*/ 0 w 290414"/>
                <a:gd name="connsiteY0" fmla="*/ 0 h 682171"/>
                <a:gd name="connsiteX1" fmla="*/ 290286 w 290414"/>
                <a:gd name="connsiteY1" fmla="*/ 362857 h 682171"/>
                <a:gd name="connsiteX2" fmla="*/ 29029 w 290414"/>
                <a:gd name="connsiteY2" fmla="*/ 682171 h 68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414" h="682171">
                  <a:moveTo>
                    <a:pt x="0" y="0"/>
                  </a:moveTo>
                  <a:cubicBezTo>
                    <a:pt x="142724" y="124581"/>
                    <a:pt x="285448" y="249162"/>
                    <a:pt x="290286" y="362857"/>
                  </a:cubicBezTo>
                  <a:cubicBezTo>
                    <a:pt x="295124" y="476552"/>
                    <a:pt x="162076" y="579361"/>
                    <a:pt x="29029" y="682171"/>
                  </a:cubicBezTo>
                </a:path>
              </a:pathLst>
            </a:custGeom>
            <a:noFill/>
            <a:ln w="38100">
              <a:headEnd type="triangle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7C1130A6-98D6-F51E-CA1A-BAB11EE7CFD9}"/>
                </a:ext>
              </a:extLst>
            </p:cNvPr>
            <p:cNvSpPr/>
            <p:nvPr/>
          </p:nvSpPr>
          <p:spPr>
            <a:xfrm>
              <a:off x="8293007" y="3651201"/>
              <a:ext cx="551723" cy="1538566"/>
            </a:xfrm>
            <a:custGeom>
              <a:avLst/>
              <a:gdLst>
                <a:gd name="connsiteX0" fmla="*/ 0 w 290414"/>
                <a:gd name="connsiteY0" fmla="*/ 0 h 682171"/>
                <a:gd name="connsiteX1" fmla="*/ 290286 w 290414"/>
                <a:gd name="connsiteY1" fmla="*/ 362857 h 682171"/>
                <a:gd name="connsiteX2" fmla="*/ 29029 w 290414"/>
                <a:gd name="connsiteY2" fmla="*/ 682171 h 68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414" h="682171">
                  <a:moveTo>
                    <a:pt x="0" y="0"/>
                  </a:moveTo>
                  <a:cubicBezTo>
                    <a:pt x="142724" y="124581"/>
                    <a:pt x="285448" y="249162"/>
                    <a:pt x="290286" y="362857"/>
                  </a:cubicBezTo>
                  <a:cubicBezTo>
                    <a:pt x="295124" y="476552"/>
                    <a:pt x="162076" y="579361"/>
                    <a:pt x="29029" y="682171"/>
                  </a:cubicBezTo>
                </a:path>
              </a:pathLst>
            </a:custGeom>
            <a:noFill/>
            <a:ln w="38100">
              <a:headEnd type="triangle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55B46F2-7778-11C1-4B10-5BA09B0D3D5C}"/>
                </a:ext>
              </a:extLst>
            </p:cNvPr>
            <p:cNvSpPr txBox="1"/>
            <p:nvPr/>
          </p:nvSpPr>
          <p:spPr>
            <a:xfrm rot="2335625">
              <a:off x="8000442" y="3224246"/>
              <a:ext cx="1810102" cy="807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demand</a:t>
              </a:r>
              <a:b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constraints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BC892D9-B3E6-B5B4-AE5F-A90AA04A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How to model TE with neural networks?</a:t>
            </a:r>
            <a:endParaRPr lang="en-US" dirty="0"/>
          </a:p>
        </p:txBody>
      </p:sp>
      <p:pic>
        <p:nvPicPr>
          <p:cNvPr id="49" name="Picture 48" descr="A red arrow pointing up&#10;&#10;Description automatically generated">
            <a:extLst>
              <a:ext uri="{FF2B5EF4-FFF2-40B4-BE49-F238E27FC236}">
                <a16:creationId xmlns:a16="http://schemas.microsoft.com/office/drawing/2014/main" id="{C003DDD6-16BE-C5F8-8CA9-ED6312BA7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241" y="1719346"/>
            <a:ext cx="693338" cy="3915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861AC3F-B994-90B4-E827-6C7D4AAD7A33}"/>
              </a:ext>
            </a:extLst>
          </p:cNvPr>
          <p:cNvSpPr txBox="1"/>
          <p:nvPr/>
        </p:nvSpPr>
        <p:spPr>
          <a:xfrm>
            <a:off x="9682459" y="5043894"/>
            <a:ext cx="144808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atin typeface="Segoe UI"/>
                <a:cs typeface="Segoe UI"/>
              </a:rPr>
              <a:t>path</a:t>
            </a:r>
            <a:br>
              <a:rPr lang="en-US" dirty="0">
                <a:latin typeface="Segoe UI"/>
                <a:cs typeface="Segoe UI"/>
              </a:rPr>
            </a:br>
            <a:r>
              <a:rPr lang="en-US" dirty="0">
                <a:latin typeface="Segoe UI"/>
                <a:cs typeface="Segoe UI"/>
              </a:rPr>
              <a:t>nodes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4750E4-0134-BE69-2918-66FB2C4F7DD5}"/>
              </a:ext>
            </a:extLst>
          </p:cNvPr>
          <p:cNvSpPr txBox="1"/>
          <p:nvPr/>
        </p:nvSpPr>
        <p:spPr>
          <a:xfrm>
            <a:off x="8362750" y="5271230"/>
            <a:ext cx="144808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atin typeface="Segoe UI"/>
                <a:cs typeface="Segoe UI"/>
              </a:rPr>
              <a:t>edge</a:t>
            </a:r>
            <a:br>
              <a:rPr lang="en-US" dirty="0">
                <a:latin typeface="Segoe UI"/>
                <a:cs typeface="Segoe UI"/>
              </a:rPr>
            </a:br>
            <a:r>
              <a:rPr lang="en-US" dirty="0">
                <a:latin typeface="Segoe UI"/>
                <a:cs typeface="Segoe UI"/>
              </a:rPr>
              <a:t>nodes</a:t>
            </a:r>
            <a:endParaRPr lang="en-US" dirty="0" err="1">
              <a:latin typeface="Segoe UI"/>
              <a:cs typeface="Segoe U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371252-1138-E4A7-04AB-EB8C30D7425D}"/>
              </a:ext>
            </a:extLst>
          </p:cNvPr>
          <p:cNvSpPr txBox="1"/>
          <p:nvPr/>
        </p:nvSpPr>
        <p:spPr>
          <a:xfrm>
            <a:off x="2934008" y="4633081"/>
            <a:ext cx="3923984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en-US" sz="2000" dirty="0">
                <a:latin typeface="Segoe UI"/>
                <a:cs typeface="Segoe UI"/>
              </a:rPr>
              <a:t>"edge nodes" for WAN links</a:t>
            </a:r>
          </a:p>
          <a:p>
            <a:pPr marL="0" lvl="2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Segoe UI"/>
                <a:cs typeface="Segoe UI"/>
              </a:rPr>
              <a:t>"path nodes" for traversing flows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14865C5C-DF3D-5897-8D30-587052CA93C8}"/>
              </a:ext>
            </a:extLst>
          </p:cNvPr>
          <p:cNvSpPr/>
          <p:nvPr/>
        </p:nvSpPr>
        <p:spPr>
          <a:xfrm>
            <a:off x="2760283" y="4838139"/>
            <a:ext cx="179016" cy="443604"/>
          </a:xfrm>
          <a:prstGeom prst="leftBrace">
            <a:avLst/>
          </a:prstGeom>
          <a:ln w="28575">
            <a:solidFill>
              <a:srgbClr val="0F8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543013C-705B-820E-5A44-8E1134742BCB}"/>
              </a:ext>
            </a:extLst>
          </p:cNvPr>
          <p:cNvGrpSpPr/>
          <p:nvPr/>
        </p:nvGrpSpPr>
        <p:grpSpPr>
          <a:xfrm>
            <a:off x="4187603" y="1639755"/>
            <a:ext cx="6241594" cy="400111"/>
            <a:chOff x="4841519" y="1856951"/>
            <a:chExt cx="6241594" cy="40011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D1F1AA0-50FF-FA58-8DE5-BCF2807BE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1519" y="1926694"/>
              <a:ext cx="666750" cy="2667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8093078-605B-8437-6036-EFF86749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1927" y="1926694"/>
              <a:ext cx="666750" cy="2667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21EC8E1-DE20-1A17-E2D3-61FAA2E9FFE2}"/>
                </a:ext>
              </a:extLst>
            </p:cNvPr>
            <p:cNvSpPr txBox="1"/>
            <p:nvPr/>
          </p:nvSpPr>
          <p:spPr>
            <a:xfrm>
              <a:off x="8908231" y="1856951"/>
              <a:ext cx="2174882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spcBef>
                  <a:spcPts val="700"/>
                </a:spcBef>
              </a:pPr>
              <a:r>
                <a:rPr lang="en-US" sz="2000" dirty="0">
                  <a:latin typeface="Segoe UI"/>
                  <a:cs typeface="Segoe UI"/>
                </a:rPr>
                <a:t>traffic allocations</a:t>
              </a:r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9165837-A836-2C57-C0C1-9C3FB5F70D2B}"/>
                </a:ext>
              </a:extLst>
            </p:cNvPr>
            <p:cNvSpPr txBox="1"/>
            <p:nvPr/>
          </p:nvSpPr>
          <p:spPr>
            <a:xfrm>
              <a:off x="5925385" y="1856952"/>
              <a:ext cx="164906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000" dirty="0">
                  <a:latin typeface="Segoe UI"/>
                  <a:cs typeface="Segoe UI"/>
                </a:rPr>
                <a:t>TE controller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654AF0B-1E25-C7D2-772F-1207B541CEE5}"/>
              </a:ext>
            </a:extLst>
          </p:cNvPr>
          <p:cNvSpPr txBox="1"/>
          <p:nvPr/>
        </p:nvSpPr>
        <p:spPr>
          <a:xfrm>
            <a:off x="878619" y="3535427"/>
            <a:ext cx="524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✘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DCAC9C-6C1A-7674-8C7B-D108EF76AC26}"/>
              </a:ext>
            </a:extLst>
          </p:cNvPr>
          <p:cNvCxnSpPr>
            <a:cxnSpLocks/>
          </p:cNvCxnSpPr>
          <p:nvPr/>
        </p:nvCxnSpPr>
        <p:spPr>
          <a:xfrm>
            <a:off x="638216" y="2556586"/>
            <a:ext cx="10931743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75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5" grpId="0"/>
      <p:bldP spid="47" grpId="0" animBg="1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72F743-F0D8-4C51-970B-F3F6BADA1993}"/>
              </a:ext>
            </a:extLst>
          </p:cNvPr>
          <p:cNvSpPr/>
          <p:nvPr/>
        </p:nvSpPr>
        <p:spPr>
          <a:xfrm>
            <a:off x="5176643" y="1506759"/>
            <a:ext cx="1766005" cy="646331"/>
          </a:xfrm>
          <a:prstGeom prst="roundRect">
            <a:avLst>
              <a:gd name="adj" fmla="val 3609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1D699C-BD68-28A7-9896-ECE87EB1825E}"/>
                  </a:ext>
                </a:extLst>
              </p:cNvPr>
              <p:cNvSpPr txBox="1"/>
              <p:nvPr/>
            </p:nvSpPr>
            <p:spPr>
              <a:xfrm>
                <a:off x="5176644" y="2543270"/>
                <a:ext cx="6472017" cy="263149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Font typeface="Arial"/>
                  <a:buChar char="•"/>
                </a:pPr>
                <a:r>
                  <a:rPr lang="en-US" sz="2000" dirty="0">
                    <a:latin typeface="Segoe UI"/>
                    <a:ea typeface="+mn-lt"/>
                    <a:cs typeface="+mn-lt"/>
                  </a:rPr>
                  <a:t>Policy network: </a:t>
                </a:r>
              </a:p>
              <a:p>
                <a:pPr marL="800100" lvl="1" indent="-342900"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latin typeface="Segoe UI"/>
                    <a:ea typeface="+mn-lt"/>
                    <a:cs typeface="+mn-lt"/>
                  </a:rPr>
                  <a:t>flow features in path nodes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→</m:t>
                    </m:r>
                  </m:oMath>
                </a14:m>
                <a:r>
                  <a:rPr lang="en-US" sz="2000" dirty="0">
                    <a:latin typeface="Segoe UI"/>
                    <a:ea typeface="+mn-lt"/>
                    <a:cs typeface="+mn-lt"/>
                  </a:rPr>
                  <a:t> traffic allocations</a:t>
                </a:r>
                <a:endParaRPr lang="en-US" sz="2000" dirty="0">
                  <a:latin typeface="Segoe UI"/>
                  <a:cs typeface="Segoe UI"/>
                </a:endParaRPr>
              </a:p>
              <a:p>
                <a:pPr marL="800100" lvl="1" indent="-342900"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latin typeface="Segoe UI"/>
                    <a:ea typeface="+mn-lt"/>
                    <a:cs typeface="+mn-lt"/>
                  </a:rPr>
                  <a:t>gigantic: 1K nodes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→ </m:t>
                    </m:r>
                  </m:oMath>
                </a14:m>
                <a:r>
                  <a:rPr lang="en-US" sz="2000" dirty="0">
                    <a:latin typeface="Segoe UI"/>
                    <a:ea typeface="+mn-lt"/>
                    <a:cs typeface="+mn-lt"/>
                  </a:rPr>
                  <a:t>1M demands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→ </m:t>
                    </m:r>
                  </m:oMath>
                </a14:m>
                <a:r>
                  <a:rPr lang="en-US" sz="2000" dirty="0">
                    <a:latin typeface="Segoe UI"/>
                    <a:ea typeface="+mn-lt"/>
                    <a:cs typeface="+mn-lt"/>
                  </a:rPr>
                  <a:t>1T weights</a:t>
                </a:r>
              </a:p>
              <a:p>
                <a:pPr marL="342900" indent="-342900">
                  <a:spcBef>
                    <a:spcPts val="2400"/>
                  </a:spcBef>
                  <a:buFont typeface="Arial"/>
                  <a:buChar char="•"/>
                </a:pPr>
                <a:r>
                  <a:rPr lang="en-US" sz="2000" dirty="0">
                    <a:latin typeface="Segoe UI"/>
                    <a:ea typeface="+mn-lt"/>
                    <a:cs typeface="+mn-lt"/>
                  </a:rPr>
                  <a:t>Lightweight policy network shared across demands</a:t>
                </a:r>
              </a:p>
              <a:p>
                <a:pPr marL="800100" lvl="1" indent="-342900"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000" dirty="0">
                    <a:latin typeface="Segoe UI"/>
                    <a:ea typeface="+mn-lt"/>
                    <a:cs typeface="+mn-lt"/>
                  </a:rPr>
                  <a:t>independently allocates demands toward one TE objective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1D699C-BD68-28A7-9896-ECE87EB1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44" y="2543270"/>
                <a:ext cx="6472017" cy="2631490"/>
              </a:xfrm>
              <a:prstGeom prst="rect">
                <a:avLst/>
              </a:prstGeom>
              <a:blipFill>
                <a:blip r:embed="rId4"/>
                <a:stretch>
                  <a:fillRect l="-783" t="-1442" r="-1174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D7A314D-4A4C-E470-0143-90742144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to address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millions of traffic allocations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9E26-E40D-2949-BDDF-A8B9382B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F48F0-B9B8-AD51-3F97-3AAB65BB03A0}"/>
              </a:ext>
            </a:extLst>
          </p:cNvPr>
          <p:cNvSpPr txBox="1"/>
          <p:nvPr/>
        </p:nvSpPr>
        <p:spPr>
          <a:xfrm>
            <a:off x="1240620" y="2531786"/>
            <a:ext cx="1138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flow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8440C-3E5D-A4CA-703F-2C1E8B5D27D7}"/>
              </a:ext>
            </a:extLst>
          </p:cNvPr>
          <p:cNvSpPr txBox="1"/>
          <p:nvPr/>
        </p:nvSpPr>
        <p:spPr>
          <a:xfrm>
            <a:off x="3936831" y="2520705"/>
            <a:ext cx="130658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atin typeface="Segoe UI"/>
                <a:cs typeface="Segoe UI"/>
              </a:rPr>
              <a:t>flow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/>
                <a:cs typeface="Segoe UI"/>
              </a:rPr>
              <a:t>allocations</a:t>
            </a:r>
            <a:endParaRPr lang="en-US" dirty="0"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EB2068-C9CD-0E37-DBF8-8FDD76631499}"/>
              </a:ext>
            </a:extLst>
          </p:cNvPr>
          <p:cNvSpPr/>
          <p:nvPr/>
        </p:nvSpPr>
        <p:spPr>
          <a:xfrm>
            <a:off x="2484538" y="3161685"/>
            <a:ext cx="1473245" cy="292761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610993-6B8A-82D9-28A0-D602C22210B0}"/>
              </a:ext>
            </a:extLst>
          </p:cNvPr>
          <p:cNvSpPr txBox="1"/>
          <p:nvPr/>
        </p:nvSpPr>
        <p:spPr>
          <a:xfrm>
            <a:off x="2674891" y="2515353"/>
            <a:ext cx="1111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policy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network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D707A5C8-CB2B-DF23-F458-280144ED81A6}"/>
              </a:ext>
            </a:extLst>
          </p:cNvPr>
          <p:cNvSpPr/>
          <p:nvPr/>
        </p:nvSpPr>
        <p:spPr>
          <a:xfrm>
            <a:off x="2211825" y="4418584"/>
            <a:ext cx="266911" cy="353943"/>
          </a:xfrm>
          <a:prstGeom prst="rightArrow">
            <a:avLst>
              <a:gd name="adj1" fmla="val 38167"/>
              <a:gd name="adj2" fmla="val 6569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92F50C3-331B-48E8-227F-BF9FA75C167B}"/>
              </a:ext>
            </a:extLst>
          </p:cNvPr>
          <p:cNvSpPr/>
          <p:nvPr/>
        </p:nvSpPr>
        <p:spPr>
          <a:xfrm>
            <a:off x="3982627" y="4418583"/>
            <a:ext cx="266911" cy="353943"/>
          </a:xfrm>
          <a:prstGeom prst="rightArrow">
            <a:avLst>
              <a:gd name="adj1" fmla="val 38167"/>
              <a:gd name="adj2" fmla="val 6569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09D9A3-878A-7C54-C114-7B75D0D1F6CA}"/>
              </a:ext>
            </a:extLst>
          </p:cNvPr>
          <p:cNvGrpSpPr/>
          <p:nvPr/>
        </p:nvGrpSpPr>
        <p:grpSpPr>
          <a:xfrm>
            <a:off x="2667596" y="3228953"/>
            <a:ext cx="1105399" cy="707886"/>
            <a:chOff x="2544359" y="2326092"/>
            <a:chExt cx="1105399" cy="80645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466205-8FD3-03EA-AF0C-90D7DD3D3558}"/>
                </a:ext>
              </a:extLst>
            </p:cNvPr>
            <p:cNvSpPr/>
            <p:nvPr/>
          </p:nvSpPr>
          <p:spPr>
            <a:xfrm>
              <a:off x="2822717" y="2326092"/>
              <a:ext cx="543335" cy="806450"/>
            </a:xfrm>
            <a:prstGeom prst="rect">
              <a:avLst/>
            </a:prstGeom>
            <a:solidFill>
              <a:srgbClr val="ECEDE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A136F52E-85C6-EFD8-585B-1FB06D4AACB5}"/>
                </a:ext>
              </a:extLst>
            </p:cNvPr>
            <p:cNvSpPr/>
            <p:nvPr/>
          </p:nvSpPr>
          <p:spPr>
            <a:xfrm>
              <a:off x="2544359" y="2552345"/>
              <a:ext cx="266911" cy="353943"/>
            </a:xfrm>
            <a:prstGeom prst="rightArrow">
              <a:avLst>
                <a:gd name="adj1" fmla="val 38167"/>
                <a:gd name="adj2" fmla="val 6569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6F80C75A-5D32-3D5F-2E68-B89C6A94DC46}"/>
                </a:ext>
              </a:extLst>
            </p:cNvPr>
            <p:cNvSpPr/>
            <p:nvPr/>
          </p:nvSpPr>
          <p:spPr>
            <a:xfrm>
              <a:off x="3382847" y="2552345"/>
              <a:ext cx="266911" cy="353943"/>
            </a:xfrm>
            <a:prstGeom prst="rightArrow">
              <a:avLst>
                <a:gd name="adj1" fmla="val 38167"/>
                <a:gd name="adj2" fmla="val 6569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DBB8F2-EA54-77D3-C650-08854F23574C}"/>
              </a:ext>
            </a:extLst>
          </p:cNvPr>
          <p:cNvGrpSpPr/>
          <p:nvPr/>
        </p:nvGrpSpPr>
        <p:grpSpPr>
          <a:xfrm>
            <a:off x="2677252" y="4152757"/>
            <a:ext cx="1105399" cy="707886"/>
            <a:chOff x="2544359" y="2326092"/>
            <a:chExt cx="1105399" cy="80645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62043A-AC41-B23A-8940-62EB7D0D7554}"/>
                </a:ext>
              </a:extLst>
            </p:cNvPr>
            <p:cNvSpPr/>
            <p:nvPr/>
          </p:nvSpPr>
          <p:spPr>
            <a:xfrm>
              <a:off x="2822717" y="2326092"/>
              <a:ext cx="543335" cy="806450"/>
            </a:xfrm>
            <a:prstGeom prst="rect">
              <a:avLst/>
            </a:prstGeom>
            <a:solidFill>
              <a:srgbClr val="ECEDE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E01CC4E6-05C8-F15C-B3D2-6F79A1EC676A}"/>
                </a:ext>
              </a:extLst>
            </p:cNvPr>
            <p:cNvSpPr/>
            <p:nvPr/>
          </p:nvSpPr>
          <p:spPr>
            <a:xfrm>
              <a:off x="2544359" y="2552345"/>
              <a:ext cx="266911" cy="353943"/>
            </a:xfrm>
            <a:prstGeom prst="rightArrow">
              <a:avLst>
                <a:gd name="adj1" fmla="val 38167"/>
                <a:gd name="adj2" fmla="val 6569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29239A66-1F77-B3DB-815B-97C125E529EC}"/>
                </a:ext>
              </a:extLst>
            </p:cNvPr>
            <p:cNvSpPr/>
            <p:nvPr/>
          </p:nvSpPr>
          <p:spPr>
            <a:xfrm>
              <a:off x="3382847" y="2552345"/>
              <a:ext cx="266911" cy="353943"/>
            </a:xfrm>
            <a:prstGeom prst="rightArrow">
              <a:avLst>
                <a:gd name="adj1" fmla="val 38167"/>
                <a:gd name="adj2" fmla="val 6569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17C76A-919A-796C-11EE-9BC359DCE04B}"/>
              </a:ext>
            </a:extLst>
          </p:cNvPr>
          <p:cNvGrpSpPr/>
          <p:nvPr/>
        </p:nvGrpSpPr>
        <p:grpSpPr>
          <a:xfrm>
            <a:off x="2664921" y="5313069"/>
            <a:ext cx="1105399" cy="707886"/>
            <a:chOff x="2544359" y="2326092"/>
            <a:chExt cx="1105399" cy="8064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0DF069B-8760-F7EB-8FEE-0EBFB2680FBA}"/>
                </a:ext>
              </a:extLst>
            </p:cNvPr>
            <p:cNvSpPr/>
            <p:nvPr/>
          </p:nvSpPr>
          <p:spPr>
            <a:xfrm>
              <a:off x="2822717" y="2326092"/>
              <a:ext cx="543335" cy="806450"/>
            </a:xfrm>
            <a:prstGeom prst="rect">
              <a:avLst/>
            </a:prstGeom>
            <a:solidFill>
              <a:srgbClr val="ECEDE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472882C2-8C7C-998E-FFCB-C04219F739D6}"/>
                </a:ext>
              </a:extLst>
            </p:cNvPr>
            <p:cNvSpPr/>
            <p:nvPr/>
          </p:nvSpPr>
          <p:spPr>
            <a:xfrm>
              <a:off x="2544359" y="2552345"/>
              <a:ext cx="266911" cy="353943"/>
            </a:xfrm>
            <a:prstGeom prst="rightArrow">
              <a:avLst>
                <a:gd name="adj1" fmla="val 38167"/>
                <a:gd name="adj2" fmla="val 6569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FF162EDB-0ABD-1725-09EF-AD213AB1632C}"/>
                </a:ext>
              </a:extLst>
            </p:cNvPr>
            <p:cNvSpPr/>
            <p:nvPr/>
          </p:nvSpPr>
          <p:spPr>
            <a:xfrm>
              <a:off x="3382847" y="2552345"/>
              <a:ext cx="266911" cy="353943"/>
            </a:xfrm>
            <a:prstGeom prst="rightArrow">
              <a:avLst>
                <a:gd name="adj1" fmla="val 38167"/>
                <a:gd name="adj2" fmla="val 6569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E3457F0-C7B7-1B78-EAE4-B05E2B7F41AC}"/>
              </a:ext>
            </a:extLst>
          </p:cNvPr>
          <p:cNvSpPr txBox="1"/>
          <p:nvPr/>
        </p:nvSpPr>
        <p:spPr>
          <a:xfrm rot="5400000">
            <a:off x="1549441" y="4854339"/>
            <a:ext cx="55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1C9B1F-DCEE-1A36-CABC-53341E23EC03}"/>
              </a:ext>
            </a:extLst>
          </p:cNvPr>
          <p:cNvSpPr txBox="1"/>
          <p:nvPr/>
        </p:nvSpPr>
        <p:spPr>
          <a:xfrm rot="5400000">
            <a:off x="3069479" y="4831850"/>
            <a:ext cx="55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5EC4E3-C744-21CA-5BBE-900F8FC20CF4}"/>
              </a:ext>
            </a:extLst>
          </p:cNvPr>
          <p:cNvGrpSpPr/>
          <p:nvPr/>
        </p:nvGrpSpPr>
        <p:grpSpPr>
          <a:xfrm>
            <a:off x="4245607" y="3343545"/>
            <a:ext cx="986436" cy="2530153"/>
            <a:chOff x="4666542" y="2538552"/>
            <a:chExt cx="779637" cy="313007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96A85A9-A829-959F-8A74-FA2719FEF0E1}"/>
                </a:ext>
              </a:extLst>
            </p:cNvPr>
            <p:cNvSpPr txBox="1"/>
            <p:nvPr/>
          </p:nvSpPr>
          <p:spPr>
            <a:xfrm rot="16200000">
              <a:off x="4786278" y="4451249"/>
              <a:ext cx="554894" cy="764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D99E23-27E7-A192-4381-48EA676BB9F3}"/>
                </a:ext>
              </a:extLst>
            </p:cNvPr>
            <p:cNvSpPr txBox="1"/>
            <p:nvPr/>
          </p:nvSpPr>
          <p:spPr>
            <a:xfrm>
              <a:off x="4666542" y="2538552"/>
              <a:ext cx="554894" cy="5711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D6E7EB-B893-6056-BA32-0E46688DF154}"/>
                </a:ext>
              </a:extLst>
            </p:cNvPr>
            <p:cNvSpPr txBox="1"/>
            <p:nvPr/>
          </p:nvSpPr>
          <p:spPr>
            <a:xfrm>
              <a:off x="4666542" y="3701041"/>
              <a:ext cx="554894" cy="5711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C1BD7D-7016-2BE6-93FF-B3C8EE582355}"/>
                </a:ext>
              </a:extLst>
            </p:cNvPr>
            <p:cNvSpPr txBox="1"/>
            <p:nvPr/>
          </p:nvSpPr>
          <p:spPr>
            <a:xfrm>
              <a:off x="4666542" y="5097495"/>
              <a:ext cx="554894" cy="5711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B0497A8-DE80-3A26-8AE3-8B0BC101E02F}"/>
                  </a:ext>
                </a:extLst>
              </p:cNvPr>
              <p:cNvSpPr txBox="1"/>
              <p:nvPr/>
            </p:nvSpPr>
            <p:spPr>
              <a:xfrm>
                <a:off x="1213599" y="3319345"/>
                <a:ext cx="1067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B0497A8-DE80-3A26-8AE3-8B0BC101E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99" y="3319345"/>
                <a:ext cx="1067809" cy="400110"/>
              </a:xfrm>
              <a:prstGeom prst="rect">
                <a:avLst/>
              </a:prstGeom>
              <a:blipFill>
                <a:blip r:embed="rId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2CD230B-7D34-EB55-F5EB-9E2DC90DFF92}"/>
                  </a:ext>
                </a:extLst>
              </p:cNvPr>
              <p:cNvSpPr txBox="1"/>
              <p:nvPr/>
            </p:nvSpPr>
            <p:spPr>
              <a:xfrm>
                <a:off x="1259916" y="4239479"/>
                <a:ext cx="9751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2CD230B-7D34-EB55-F5EB-9E2DC90DF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16" y="4239479"/>
                <a:ext cx="975173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C3F951-CCDE-4C38-077C-56F250F96BFE}"/>
                  </a:ext>
                </a:extLst>
              </p:cNvPr>
              <p:cNvSpPr txBox="1"/>
              <p:nvPr/>
            </p:nvSpPr>
            <p:spPr>
              <a:xfrm>
                <a:off x="1124633" y="5415117"/>
                <a:ext cx="13680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C3F951-CCDE-4C38-077C-56F250F9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33" y="5415117"/>
                <a:ext cx="1368029" cy="400110"/>
              </a:xfrm>
              <a:prstGeom prst="rect">
                <a:avLst/>
              </a:prstGeom>
              <a:blipFill>
                <a:blip r:embed="rId7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eft Brace 58">
            <a:extLst>
              <a:ext uri="{FF2B5EF4-FFF2-40B4-BE49-F238E27FC236}">
                <a16:creationId xmlns:a16="http://schemas.microsoft.com/office/drawing/2014/main" id="{B7DA21CF-3C8F-5F5D-6226-EC428F3E0228}"/>
              </a:ext>
            </a:extLst>
          </p:cNvPr>
          <p:cNvSpPr/>
          <p:nvPr/>
        </p:nvSpPr>
        <p:spPr>
          <a:xfrm>
            <a:off x="976792" y="3791636"/>
            <a:ext cx="147162" cy="173855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733BB5-44D7-CF75-78DC-2B4FC8A54A8B}"/>
              </a:ext>
            </a:extLst>
          </p:cNvPr>
          <p:cNvSpPr txBox="1"/>
          <p:nvPr/>
        </p:nvSpPr>
        <p:spPr>
          <a:xfrm rot="16200000">
            <a:off x="-373206" y="4469701"/>
            <a:ext cx="231654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atin typeface="Segoe UI"/>
                <a:cs typeface="Segoe UI"/>
              </a:rPr>
              <a:t>millions of demands</a:t>
            </a:r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F156912-9F5C-0B98-8CA1-6E19424AC178}"/>
              </a:ext>
            </a:extLst>
          </p:cNvPr>
          <p:cNvSpPr txBox="1"/>
          <p:nvPr/>
        </p:nvSpPr>
        <p:spPr>
          <a:xfrm>
            <a:off x="6008846" y="5650610"/>
            <a:ext cx="5960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US" sz="2000" b="1" dirty="0">
                <a:solidFill>
                  <a:srgbClr val="0F828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multi-agent reinforcement learning (RL)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121E3E9-B4DC-DBF5-C6E8-158319553543}"/>
              </a:ext>
            </a:extLst>
          </p:cNvPr>
          <p:cNvSpPr txBox="1"/>
          <p:nvPr/>
        </p:nvSpPr>
        <p:spPr>
          <a:xfrm>
            <a:off x="6963377" y="4994567"/>
            <a:ext cx="2394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/>
                <a:ea typeface="+mn-lt"/>
                <a:cs typeface="+mn-lt"/>
              </a:rPr>
              <a:t>each demand</a:t>
            </a:r>
            <a:br>
              <a:rPr lang="en-US" dirty="0">
                <a:latin typeface="Segoe UI"/>
                <a:ea typeface="+mn-lt"/>
                <a:cs typeface="+mn-lt"/>
              </a:rPr>
            </a:br>
            <a:r>
              <a:rPr lang="en-US" dirty="0">
                <a:latin typeface="Segoe UI"/>
                <a:ea typeface="+mn-lt"/>
                <a:cs typeface="+mn-lt"/>
              </a:rPr>
              <a:t>as an RL agent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C783F9-81CD-686D-7F91-AED5F74B5350}"/>
              </a:ext>
            </a:extLst>
          </p:cNvPr>
          <p:cNvSpPr txBox="1"/>
          <p:nvPr/>
        </p:nvSpPr>
        <p:spPr>
          <a:xfrm>
            <a:off x="9358168" y="4984855"/>
            <a:ext cx="1843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/>
                <a:ea typeface="+mn-lt"/>
                <a:cs typeface="+mn-lt"/>
              </a:rPr>
              <a:t>cooperative</a:t>
            </a:r>
            <a:br>
              <a:rPr lang="en-US" dirty="0">
                <a:latin typeface="Segoe UI"/>
                <a:ea typeface="+mn-lt"/>
                <a:cs typeface="+mn-lt"/>
              </a:rPr>
            </a:br>
            <a:r>
              <a:rPr lang="en-US" dirty="0">
                <a:latin typeface="Segoe UI"/>
                <a:ea typeface="+mn-lt"/>
                <a:cs typeface="+mn-lt"/>
              </a:rPr>
              <a:t>optimization</a:t>
            </a:r>
            <a:endParaRPr lang="en-US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F78D02D-0726-972A-707E-299CAD33263B}"/>
              </a:ext>
            </a:extLst>
          </p:cNvPr>
          <p:cNvSpPr/>
          <p:nvPr/>
        </p:nvSpPr>
        <p:spPr>
          <a:xfrm flipH="1">
            <a:off x="7267821" y="4874984"/>
            <a:ext cx="115880" cy="738557"/>
          </a:xfrm>
          <a:custGeom>
            <a:avLst/>
            <a:gdLst>
              <a:gd name="connsiteX0" fmla="*/ 0 w 77491"/>
              <a:gd name="connsiteY0" fmla="*/ 418454 h 418454"/>
              <a:gd name="connsiteX1" fmla="*/ 77491 w 77491"/>
              <a:gd name="connsiteY1" fmla="*/ 232475 h 418454"/>
              <a:gd name="connsiteX2" fmla="*/ 0 w 77491"/>
              <a:gd name="connsiteY2" fmla="*/ 0 h 41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91" h="418454">
                <a:moveTo>
                  <a:pt x="0" y="418454"/>
                </a:moveTo>
                <a:cubicBezTo>
                  <a:pt x="38745" y="360335"/>
                  <a:pt x="77491" y="302217"/>
                  <a:pt x="77491" y="232475"/>
                </a:cubicBezTo>
                <a:cubicBezTo>
                  <a:pt x="77491" y="162733"/>
                  <a:pt x="38745" y="81366"/>
                  <a:pt x="0" y="0"/>
                </a:cubicBezTo>
              </a:path>
            </a:pathLst>
          </a:custGeom>
          <a:noFill/>
          <a:ln w="38100">
            <a:solidFill>
              <a:srgbClr val="0F828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CE2634C3-4DA9-BC3B-64F8-32DCD0079770}"/>
              </a:ext>
            </a:extLst>
          </p:cNvPr>
          <p:cNvSpPr/>
          <p:nvPr/>
        </p:nvSpPr>
        <p:spPr>
          <a:xfrm rot="20927388">
            <a:off x="11000202" y="4887540"/>
            <a:ext cx="172788" cy="684045"/>
          </a:xfrm>
          <a:custGeom>
            <a:avLst/>
            <a:gdLst>
              <a:gd name="connsiteX0" fmla="*/ 0 w 136312"/>
              <a:gd name="connsiteY0" fmla="*/ 486383 h 486383"/>
              <a:gd name="connsiteX1" fmla="*/ 136187 w 136312"/>
              <a:gd name="connsiteY1" fmla="*/ 252920 h 486383"/>
              <a:gd name="connsiteX2" fmla="*/ 19456 w 136312"/>
              <a:gd name="connsiteY2" fmla="*/ 0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12" h="486383">
                <a:moveTo>
                  <a:pt x="0" y="486383"/>
                </a:moveTo>
                <a:cubicBezTo>
                  <a:pt x="66472" y="410183"/>
                  <a:pt x="132944" y="333984"/>
                  <a:pt x="136187" y="252920"/>
                </a:cubicBezTo>
                <a:cubicBezTo>
                  <a:pt x="139430" y="171856"/>
                  <a:pt x="79443" y="85928"/>
                  <a:pt x="19456" y="0"/>
                </a:cubicBezTo>
              </a:path>
            </a:pathLst>
          </a:custGeom>
          <a:noFill/>
          <a:ln w="38100">
            <a:solidFill>
              <a:srgbClr val="0F828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80561-A277-1349-A00F-FD01D21BF8E7}"/>
              </a:ext>
            </a:extLst>
          </p:cNvPr>
          <p:cNvSpPr txBox="1"/>
          <p:nvPr/>
        </p:nvSpPr>
        <p:spPr>
          <a:xfrm>
            <a:off x="5529869" y="3303767"/>
            <a:ext cx="524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✘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9DF3EF5-B570-41E1-8AEE-B164EA1A127F}"/>
              </a:ext>
            </a:extLst>
          </p:cNvPr>
          <p:cNvGrpSpPr/>
          <p:nvPr/>
        </p:nvGrpSpPr>
        <p:grpSpPr>
          <a:xfrm>
            <a:off x="2588411" y="1408119"/>
            <a:ext cx="7840786" cy="813309"/>
            <a:chOff x="3242327" y="1625315"/>
            <a:chExt cx="7840786" cy="813309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E5FF2AA-D3D7-CE51-C8D8-6D11383A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1519" y="1926694"/>
              <a:ext cx="666750" cy="2667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22C60EA-F594-0BA5-7417-D90225971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1927" y="1926694"/>
              <a:ext cx="666750" cy="266700"/>
            </a:xfrm>
            <a:prstGeom prst="rect">
              <a:avLst/>
            </a:prstGeom>
          </p:spPr>
        </p:pic>
        <p:pic>
          <p:nvPicPr>
            <p:cNvPr id="73" name="Picture 72" descr="A map of the country&#10;&#10;Description automatically generated">
              <a:extLst>
                <a:ext uri="{FF2B5EF4-FFF2-40B4-BE49-F238E27FC236}">
                  <a16:creationId xmlns:a16="http://schemas.microsoft.com/office/drawing/2014/main" id="{00939278-E483-5B1B-DEE4-318D8CD7F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42327" y="1625315"/>
              <a:ext cx="1182076" cy="813309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EBCB14D-E188-6C34-BFCA-8AD67E405585}"/>
                </a:ext>
              </a:extLst>
            </p:cNvPr>
            <p:cNvSpPr txBox="1"/>
            <p:nvPr/>
          </p:nvSpPr>
          <p:spPr>
            <a:xfrm>
              <a:off x="8908231" y="1856951"/>
              <a:ext cx="2174882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spcBef>
                  <a:spcPts val="700"/>
                </a:spcBef>
              </a:pPr>
              <a:r>
                <a:rPr lang="en-US" sz="2000" dirty="0">
                  <a:latin typeface="Segoe UI"/>
                  <a:cs typeface="Segoe UI"/>
                </a:rPr>
                <a:t>traffic allocations</a:t>
              </a:r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0059CD6-AA5C-FBFD-3BA0-2E53ADDCC0AF}"/>
                </a:ext>
              </a:extLst>
            </p:cNvPr>
            <p:cNvSpPr txBox="1"/>
            <p:nvPr/>
          </p:nvSpPr>
          <p:spPr>
            <a:xfrm>
              <a:off x="5925385" y="1856952"/>
              <a:ext cx="164906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000" dirty="0">
                  <a:latin typeface="Segoe UI"/>
                  <a:cs typeface="Segoe UI"/>
                </a:rPr>
                <a:t>TE controller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3741CE-C5AE-10E3-1F7B-BC1D05BCF4F7}"/>
              </a:ext>
            </a:extLst>
          </p:cNvPr>
          <p:cNvCxnSpPr>
            <a:cxnSpLocks/>
          </p:cNvCxnSpPr>
          <p:nvPr/>
        </p:nvCxnSpPr>
        <p:spPr>
          <a:xfrm>
            <a:off x="10762512" y="4814657"/>
            <a:ext cx="410543" cy="0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291A55-19D3-2B03-391C-199107BCBD68}"/>
              </a:ext>
            </a:extLst>
          </p:cNvPr>
          <p:cNvCxnSpPr>
            <a:cxnSpLocks/>
          </p:cNvCxnSpPr>
          <p:nvPr/>
        </p:nvCxnSpPr>
        <p:spPr>
          <a:xfrm>
            <a:off x="6008846" y="4802431"/>
            <a:ext cx="1695822" cy="12226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CA44B9-CF65-0241-AECA-E7C7ECB8B07C}"/>
              </a:ext>
            </a:extLst>
          </p:cNvPr>
          <p:cNvCxnSpPr>
            <a:cxnSpLocks/>
          </p:cNvCxnSpPr>
          <p:nvPr/>
        </p:nvCxnSpPr>
        <p:spPr>
          <a:xfrm>
            <a:off x="638216" y="2407298"/>
            <a:ext cx="10931743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FF7D69-EFF9-9191-CFD1-419AF5D9F7B0}"/>
              </a:ext>
            </a:extLst>
          </p:cNvPr>
          <p:cNvSpPr txBox="1"/>
          <p:nvPr/>
        </p:nvSpPr>
        <p:spPr>
          <a:xfrm>
            <a:off x="5643562" y="299323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9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3" grpId="0"/>
      <p:bldP spid="14" grpId="0"/>
      <p:bldP spid="20" grpId="0" animBg="1"/>
      <p:bldP spid="20" grpId="1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48" grpId="0"/>
      <p:bldP spid="49" grpId="0"/>
      <p:bldP spid="55" grpId="0"/>
      <p:bldP spid="56" grpId="0"/>
      <p:bldP spid="57" grpId="0"/>
      <p:bldP spid="59" grpId="0" animBg="1"/>
      <p:bldP spid="60" grpId="0"/>
      <p:bldP spid="93" grpId="0"/>
      <p:bldP spid="82" grpId="0"/>
      <p:bldP spid="83" grpId="0"/>
      <p:bldP spid="84" grpId="0" animBg="1"/>
      <p:bldP spid="8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3967E4-494F-8464-9DCE-E56C8E6A2975}"/>
              </a:ext>
            </a:extLst>
          </p:cNvPr>
          <p:cNvSpPr/>
          <p:nvPr/>
        </p:nvSpPr>
        <p:spPr>
          <a:xfrm>
            <a:off x="8250740" y="1500117"/>
            <a:ext cx="2174882" cy="646331"/>
          </a:xfrm>
          <a:prstGeom prst="roundRect">
            <a:avLst>
              <a:gd name="adj" fmla="val 3320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A314D-4A4C-E470-0143-90742144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How to enforce capacity constraints?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9E26-E40D-2949-BDDF-A8B9382B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DF6E56-4E87-9906-4C64-450F18DB7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713" y="2525051"/>
                <a:ext cx="7458736" cy="4032675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Neural networks are not capable of enforcing constraints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Drop traffic allocations to meet constraints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/>
                  <a:t>suboptimal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>
                    <a:solidFill>
                      <a:srgbClr val="008080"/>
                    </a:solidFill>
                    <a:latin typeface="Segoe UI Semibold"/>
                    <a:cs typeface="Segoe UI Semibold"/>
                  </a:rPr>
                  <a:t>A</a:t>
                </a:r>
                <a:r>
                  <a:rPr lang="en-US" b="1" dirty="0">
                    <a:solidFill>
                      <a:srgbClr val="008080"/>
                    </a:solidFill>
                    <a:latin typeface="Segoe UI Semibold"/>
                    <a:cs typeface="Segoe UI Semibold"/>
                  </a:rPr>
                  <a:t>DMM</a:t>
                </a:r>
                <a:r>
                  <a:rPr lang="en-US" dirty="0">
                    <a:solidFill>
                      <a:srgbClr val="008080"/>
                    </a:solidFill>
                    <a:latin typeface="Segoe UI Semibold"/>
                    <a:cs typeface="Segoe UI Semibold"/>
                  </a:rPr>
                  <a:t> (alternating direction method of multipliers)</a:t>
                </a:r>
              </a:p>
              <a:p>
                <a:pPr lvl="1"/>
                <a:r>
                  <a:rPr lang="en-US" sz="2000" dirty="0"/>
                  <a:t>a constrained optimization algorithm</a:t>
                </a:r>
              </a:p>
              <a:p>
                <a:pPr lvl="1"/>
                <a:r>
                  <a:rPr lang="en-US" sz="2000" dirty="0"/>
                  <a:t>why ADMM?</a:t>
                </a:r>
              </a:p>
              <a:p>
                <a:pPr lvl="2">
                  <a:spcBef>
                    <a:spcPts val="900"/>
                  </a:spcBef>
                </a:pPr>
                <a:r>
                  <a:rPr lang="en-US" sz="2000" dirty="0">
                    <a:latin typeface="Segoe UI"/>
                    <a:cs typeface="Segoe UI"/>
                  </a:rPr>
                  <a:t>allows an initial infeasible solution</a:t>
                </a:r>
              </a:p>
              <a:p>
                <a:pPr lvl="2">
                  <a:spcBef>
                    <a:spcPts val="900"/>
                  </a:spcBef>
                </a:pPr>
                <a:r>
                  <a:rPr lang="en-US" sz="2000" dirty="0">
                    <a:latin typeface="Segoe UI"/>
                    <a:cs typeface="Segoe UI"/>
                  </a:rPr>
                  <a:t>parallelizable</a:t>
                </a:r>
              </a:p>
              <a:p>
                <a:pPr lvl="2">
                  <a:spcBef>
                    <a:spcPts val="900"/>
                  </a:spcBef>
                </a:pPr>
                <a:r>
                  <a:rPr lang="en-US" altLang="zh-CN" sz="2000" dirty="0">
                    <a:latin typeface="Segoe UI"/>
                    <a:cs typeface="Segoe UI"/>
                  </a:rPr>
                  <a:t>only 2</a:t>
                </a:r>
                <a:r>
                  <a:rPr lang="en-US" dirty="0"/>
                  <a:t>–</a:t>
                </a:r>
                <a:r>
                  <a:rPr lang="en-US" altLang="zh-CN" sz="2000" dirty="0">
                    <a:latin typeface="Segoe UI"/>
                    <a:cs typeface="Segoe UI"/>
                  </a:rPr>
                  <a:t>5</a:t>
                </a:r>
                <a:r>
                  <a:rPr lang="en-US" sz="2000" dirty="0">
                    <a:latin typeface="Segoe UI"/>
                    <a:cs typeface="Segoe UI"/>
                  </a:rPr>
                  <a:t> fast iterations when warm-started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DF6E56-4E87-9906-4C64-450F18DB7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713" y="2525051"/>
                <a:ext cx="7458736" cy="4032675"/>
              </a:xfrm>
              <a:blipFill>
                <a:blip r:embed="rId4"/>
                <a:stretch>
                  <a:fillRect l="-680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A41C13C-098D-1417-0845-9541F0F2C1CE}"/>
              </a:ext>
            </a:extLst>
          </p:cNvPr>
          <p:cNvSpPr txBox="1"/>
          <p:nvPr/>
        </p:nvSpPr>
        <p:spPr>
          <a:xfrm>
            <a:off x="8366714" y="5410546"/>
            <a:ext cx="2952584" cy="4070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latin typeface="Segoe UI"/>
                <a:cs typeface="Segoe UI"/>
              </a:rPr>
              <a:t>neural network output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5BB94-F39C-FF78-0493-0CD50D9B443A}"/>
              </a:ext>
            </a:extLst>
          </p:cNvPr>
          <p:cNvSpPr txBox="1"/>
          <p:nvPr/>
        </p:nvSpPr>
        <p:spPr>
          <a:xfrm>
            <a:off x="8322116" y="4775087"/>
            <a:ext cx="1690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ADMM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A17EF7-3033-E6F2-FCDA-467149943D24}"/>
              </a:ext>
            </a:extLst>
          </p:cNvPr>
          <p:cNvGrpSpPr/>
          <p:nvPr/>
        </p:nvGrpSpPr>
        <p:grpSpPr>
          <a:xfrm>
            <a:off x="8335472" y="2854738"/>
            <a:ext cx="2993792" cy="1862282"/>
            <a:chOff x="9210582" y="4029531"/>
            <a:chExt cx="1597980" cy="106410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EDC8CC-1F8E-41CE-D737-9AE81BA7A309}"/>
                </a:ext>
              </a:extLst>
            </p:cNvPr>
            <p:cNvSpPr/>
            <p:nvPr/>
          </p:nvSpPr>
          <p:spPr>
            <a:xfrm>
              <a:off x="9210582" y="4029531"/>
              <a:ext cx="1597980" cy="1064108"/>
            </a:xfrm>
            <a:prstGeom prst="ellipse">
              <a:avLst/>
            </a:prstGeom>
            <a:solidFill>
              <a:srgbClr val="A7CE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A9D18E"/>
                </a:solidFill>
                <a:cs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907EF1-F3B7-02CF-A359-CB5FC13D48BB}"/>
                </a:ext>
              </a:extLst>
            </p:cNvPr>
            <p:cNvSpPr txBox="1"/>
            <p:nvPr/>
          </p:nvSpPr>
          <p:spPr>
            <a:xfrm>
              <a:off x="9358750" y="4179656"/>
              <a:ext cx="1345488" cy="2286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Segoe UI"/>
                  <a:cs typeface="Segoe UI"/>
                </a:rPr>
                <a:t>feasible</a:t>
              </a: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Segoe UI"/>
                  <a:cs typeface="Segoe UI"/>
                </a:rPr>
                <a:t> allocations</a:t>
              </a:r>
              <a:endParaRPr lang="en-US" sz="2000" dirty="0">
                <a:latin typeface="Segoe UI"/>
                <a:cs typeface="Segoe UI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1D4D180-0C3A-6DCA-0F0E-E62B1FF9CB58}"/>
              </a:ext>
            </a:extLst>
          </p:cNvPr>
          <p:cNvSpPr/>
          <p:nvPr/>
        </p:nvSpPr>
        <p:spPr>
          <a:xfrm>
            <a:off x="9680323" y="5226869"/>
            <a:ext cx="168674" cy="1686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445939-68F5-6ECA-9F6C-501C81540FBA}"/>
              </a:ext>
            </a:extLst>
          </p:cNvPr>
          <p:cNvSpPr/>
          <p:nvPr/>
        </p:nvSpPr>
        <p:spPr>
          <a:xfrm>
            <a:off x="9888804" y="4095023"/>
            <a:ext cx="168674" cy="1686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F3FC9F-06C1-887D-E53C-45A254739015}"/>
              </a:ext>
            </a:extLst>
          </p:cNvPr>
          <p:cNvGrpSpPr/>
          <p:nvPr/>
        </p:nvGrpSpPr>
        <p:grpSpPr>
          <a:xfrm rot="19759649">
            <a:off x="9539424" y="4314212"/>
            <a:ext cx="674092" cy="887112"/>
            <a:chOff x="9904240" y="3921623"/>
            <a:chExt cx="768811" cy="131532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2A4437-6ACE-A688-FAF1-C0DE33342FA4}"/>
                </a:ext>
              </a:extLst>
            </p:cNvPr>
            <p:cNvGrpSpPr/>
            <p:nvPr/>
          </p:nvGrpSpPr>
          <p:grpSpPr>
            <a:xfrm>
              <a:off x="9904240" y="3926505"/>
              <a:ext cx="672827" cy="1310438"/>
              <a:chOff x="9904240" y="3203834"/>
              <a:chExt cx="672827" cy="1310438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01D2434-D90E-D6BE-CEAB-B010C859BF89}"/>
                  </a:ext>
                </a:extLst>
              </p:cNvPr>
              <p:cNvCxnSpPr>
                <a:cxnSpLocks/>
              </p:cNvCxnSpPr>
              <p:nvPr/>
            </p:nvCxnSpPr>
            <p:spPr>
              <a:xfrm rot="702231" flipV="1">
                <a:off x="9990241" y="4004918"/>
                <a:ext cx="500809" cy="5093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A8AFD40-59B2-1517-FA1F-19B3F7A14FC2}"/>
                  </a:ext>
                </a:extLst>
              </p:cNvPr>
              <p:cNvCxnSpPr>
                <a:cxnSpLocks/>
              </p:cNvCxnSpPr>
              <p:nvPr/>
            </p:nvCxnSpPr>
            <p:spPr>
              <a:xfrm rot="702231">
                <a:off x="9904240" y="3737325"/>
                <a:ext cx="672827" cy="2594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1288F05-AF0B-C539-7E27-032A3BFCF4C5}"/>
                  </a:ext>
                </a:extLst>
              </p:cNvPr>
              <p:cNvCxnSpPr>
                <a:cxnSpLocks/>
              </p:cNvCxnSpPr>
              <p:nvPr/>
            </p:nvCxnSpPr>
            <p:spPr>
              <a:xfrm rot="702231" flipH="1">
                <a:off x="9992137" y="3203834"/>
                <a:ext cx="558780" cy="52998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Isosceles Triangle 26">
              <a:extLst>
                <a:ext uri="{FF2B5EF4-FFF2-40B4-BE49-F238E27FC236}">
                  <a16:creationId xmlns:a16="http://schemas.microsoft.com/office/drawing/2014/main" id="{BF613744-C2AF-695A-8102-F328A1E96A77}"/>
                </a:ext>
              </a:extLst>
            </p:cNvPr>
            <p:cNvSpPr/>
            <p:nvPr/>
          </p:nvSpPr>
          <p:spPr>
            <a:xfrm rot="4051554">
              <a:off x="10411289" y="3908147"/>
              <a:ext cx="248286" cy="27523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5-Point Star 4">
            <a:extLst>
              <a:ext uri="{FF2B5EF4-FFF2-40B4-BE49-F238E27FC236}">
                <a16:creationId xmlns:a16="http://schemas.microsoft.com/office/drawing/2014/main" id="{0AA23795-4815-85BB-4E10-640F3191FAB8}"/>
              </a:ext>
            </a:extLst>
          </p:cNvPr>
          <p:cNvSpPr/>
          <p:nvPr/>
        </p:nvSpPr>
        <p:spPr>
          <a:xfrm>
            <a:off x="10100147" y="4255818"/>
            <a:ext cx="329184" cy="32918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404655-F280-A270-A6A7-CF18F084856B}"/>
              </a:ext>
            </a:extLst>
          </p:cNvPr>
          <p:cNvGrpSpPr/>
          <p:nvPr/>
        </p:nvGrpSpPr>
        <p:grpSpPr>
          <a:xfrm>
            <a:off x="8410225" y="3504559"/>
            <a:ext cx="1294802" cy="1747012"/>
            <a:chOff x="9239949" y="3504579"/>
            <a:chExt cx="1082316" cy="14597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AA58B9-8530-2CA6-9A7D-0A6D6957BF50}"/>
                </a:ext>
              </a:extLst>
            </p:cNvPr>
            <p:cNvSpPr/>
            <p:nvPr/>
          </p:nvSpPr>
          <p:spPr>
            <a:xfrm>
              <a:off x="9239949" y="3504579"/>
              <a:ext cx="140562" cy="140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3543638-3C60-A918-7069-6B4C48718296}"/>
                </a:ext>
              </a:extLst>
            </p:cNvPr>
            <p:cNvGrpSpPr/>
            <p:nvPr/>
          </p:nvGrpSpPr>
          <p:grpSpPr>
            <a:xfrm>
              <a:off x="9336716" y="3603847"/>
              <a:ext cx="985549" cy="1360458"/>
              <a:chOff x="9336716" y="3603847"/>
              <a:chExt cx="985549" cy="136045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FB74F05-90A8-B770-5478-CC23D9C13696}"/>
                  </a:ext>
                </a:extLst>
              </p:cNvPr>
              <p:cNvCxnSpPr>
                <a:cxnSpLocks/>
                <a:stCxn id="22" idx="1"/>
                <a:endCxn id="6" idx="5"/>
              </p:cNvCxnSpPr>
              <p:nvPr/>
            </p:nvCxnSpPr>
            <p:spPr>
              <a:xfrm flipH="1" flipV="1">
                <a:off x="9359926" y="3624557"/>
                <a:ext cx="962339" cy="1339748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Isosceles Triangle 26">
                <a:extLst>
                  <a:ext uri="{FF2B5EF4-FFF2-40B4-BE49-F238E27FC236}">
                    <a16:creationId xmlns:a16="http://schemas.microsoft.com/office/drawing/2014/main" id="{8E6A26A0-4EC0-F765-D71A-6F7A69A67CB8}"/>
                  </a:ext>
                </a:extLst>
              </p:cNvPr>
              <p:cNvSpPr/>
              <p:nvPr/>
            </p:nvSpPr>
            <p:spPr>
              <a:xfrm rot="19253620">
                <a:off x="9336716" y="3603847"/>
                <a:ext cx="152249" cy="16443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685BEA5-9F79-2C31-8C29-EB85D5A9D64B}"/>
              </a:ext>
            </a:extLst>
          </p:cNvPr>
          <p:cNvSpPr txBox="1"/>
          <p:nvPr/>
        </p:nvSpPr>
        <p:spPr>
          <a:xfrm>
            <a:off x="10329166" y="4220355"/>
            <a:ext cx="10890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optimal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CB2862-E9F0-C369-496E-E3A17436B5A0}"/>
              </a:ext>
            </a:extLst>
          </p:cNvPr>
          <p:cNvSpPr txBox="1"/>
          <p:nvPr/>
        </p:nvSpPr>
        <p:spPr>
          <a:xfrm>
            <a:off x="7980100" y="4363077"/>
            <a:ext cx="1690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drop</a:t>
            </a:r>
            <a:br>
              <a:rPr lang="en-US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traffic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5B63D-34D8-F977-D460-B4D16DBA61B2}"/>
              </a:ext>
            </a:extLst>
          </p:cNvPr>
          <p:cNvSpPr txBox="1"/>
          <p:nvPr/>
        </p:nvSpPr>
        <p:spPr>
          <a:xfrm>
            <a:off x="482132" y="2947473"/>
            <a:ext cx="524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✘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34F12B-525D-837E-3997-B897B437451E}"/>
              </a:ext>
            </a:extLst>
          </p:cNvPr>
          <p:cNvGrpSpPr/>
          <p:nvPr/>
        </p:nvGrpSpPr>
        <p:grpSpPr>
          <a:xfrm>
            <a:off x="2588411" y="1408119"/>
            <a:ext cx="7840786" cy="813309"/>
            <a:chOff x="3242327" y="1625315"/>
            <a:chExt cx="7840786" cy="81330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D7B78CE-39D6-B388-7E30-EBAC3FFE1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1519" y="1926694"/>
              <a:ext cx="666750" cy="2667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C65EC3E-7142-A4BE-742C-8DC73220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1927" y="1926694"/>
              <a:ext cx="666750" cy="266700"/>
            </a:xfrm>
            <a:prstGeom prst="rect">
              <a:avLst/>
            </a:prstGeom>
          </p:spPr>
        </p:pic>
        <p:pic>
          <p:nvPicPr>
            <p:cNvPr id="43" name="Picture 42" descr="A map of the country&#10;&#10;Description automatically generated">
              <a:extLst>
                <a:ext uri="{FF2B5EF4-FFF2-40B4-BE49-F238E27FC236}">
                  <a16:creationId xmlns:a16="http://schemas.microsoft.com/office/drawing/2014/main" id="{1A887815-51D0-96B9-56C8-686BFCAF5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2327" y="1625315"/>
              <a:ext cx="1182076" cy="81330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AF4FB-EB30-3084-90EB-2D1C46D98439}"/>
                </a:ext>
              </a:extLst>
            </p:cNvPr>
            <p:cNvSpPr txBox="1"/>
            <p:nvPr/>
          </p:nvSpPr>
          <p:spPr>
            <a:xfrm>
              <a:off x="8908231" y="1856951"/>
              <a:ext cx="2174882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spcBef>
                  <a:spcPts val="700"/>
                </a:spcBef>
              </a:pPr>
              <a:r>
                <a:rPr lang="en-US" sz="2000" dirty="0">
                  <a:latin typeface="Segoe UI"/>
                  <a:cs typeface="Segoe UI"/>
                </a:rPr>
                <a:t>traffic allocations</a:t>
              </a:r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7B5989-2EF0-8461-FA3A-0664DCC5B4D6}"/>
                </a:ext>
              </a:extLst>
            </p:cNvPr>
            <p:cNvSpPr txBox="1"/>
            <p:nvPr/>
          </p:nvSpPr>
          <p:spPr>
            <a:xfrm>
              <a:off x="5925385" y="1856952"/>
              <a:ext cx="164906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000" dirty="0">
                  <a:latin typeface="Segoe UI"/>
                  <a:cs typeface="Segoe UI"/>
                </a:rPr>
                <a:t>TE controller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944B68-651F-4934-7A20-160FD7732507}"/>
              </a:ext>
            </a:extLst>
          </p:cNvPr>
          <p:cNvCxnSpPr>
            <a:cxnSpLocks/>
          </p:cNvCxnSpPr>
          <p:nvPr/>
        </p:nvCxnSpPr>
        <p:spPr>
          <a:xfrm>
            <a:off x="638216" y="2388637"/>
            <a:ext cx="10931743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55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  <p:bldP spid="13" grpId="0"/>
      <p:bldP spid="22" grpId="0" animBg="1"/>
      <p:bldP spid="23" grpId="0" animBg="1"/>
      <p:bldP spid="5" grpId="0" animBg="1"/>
      <p:bldP spid="41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1E70-B944-738F-C4BE-EDEBB963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cap="small" dirty="0">
                <a:solidFill>
                  <a:srgbClr val="008080"/>
                </a:solidFill>
                <a:latin typeface="Segoe UI Semibold"/>
                <a:cs typeface="Segoe UI Semibold"/>
              </a:rPr>
              <a:t>Teal</a:t>
            </a:r>
            <a:r>
              <a:rPr lang="en-US" i="1" cap="small" dirty="0">
                <a:solidFill>
                  <a:srgbClr val="008080"/>
                </a:solidFill>
                <a:latin typeface="Segoe UI Semibold"/>
                <a:cs typeface="Segoe UI Semi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Segoe UI"/>
                <a:cs typeface="Segoe UI"/>
              </a:rPr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14D22-8237-C728-2CE6-749ABEDD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t>9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5F0642-3359-B5F5-8AAD-F972395D151E}"/>
              </a:ext>
            </a:extLst>
          </p:cNvPr>
          <p:cNvSpPr txBox="1"/>
          <p:nvPr/>
        </p:nvSpPr>
        <p:spPr>
          <a:xfrm>
            <a:off x="10032571" y="3727777"/>
            <a:ext cx="168783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</a:pPr>
            <a:r>
              <a:rPr lang="en-US" sz="2000" dirty="0">
                <a:latin typeface="Segoe UI"/>
                <a:cs typeface="Segoe UI"/>
              </a:rPr>
              <a:t>traffic</a:t>
            </a:r>
            <a:br>
              <a:rPr lang="en-US" sz="2000" dirty="0">
                <a:latin typeface="Segoe UI"/>
                <a:cs typeface="Segoe UI"/>
              </a:rPr>
            </a:br>
            <a:r>
              <a:rPr lang="en-US" sz="2000" dirty="0">
                <a:latin typeface="Segoe UI"/>
                <a:cs typeface="Segoe UI"/>
              </a:rPr>
              <a:t>allocations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5CD60E-6878-F201-4337-C069FA64C13D}"/>
              </a:ext>
            </a:extLst>
          </p:cNvPr>
          <p:cNvSpPr txBox="1"/>
          <p:nvPr/>
        </p:nvSpPr>
        <p:spPr>
          <a:xfrm>
            <a:off x="2737801" y="1962840"/>
            <a:ext cx="257034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 err="1">
                <a:latin typeface="Segoe UI"/>
                <a:cs typeface="Segoe UI"/>
              </a:rPr>
              <a:t>FlowGNN</a:t>
            </a:r>
            <a:r>
              <a:rPr lang="en-US" sz="2000" dirty="0">
                <a:latin typeface="Segoe UI"/>
                <a:cs typeface="Segoe UI"/>
              </a:rPr>
              <a:t>: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/>
                <a:cs typeface="Segoe UI"/>
              </a:rPr>
              <a:t>extracts flow features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78A133-DEC4-A1AD-B53D-461C51F16746}"/>
              </a:ext>
            </a:extLst>
          </p:cNvPr>
          <p:cNvSpPr txBox="1"/>
          <p:nvPr/>
        </p:nvSpPr>
        <p:spPr>
          <a:xfrm>
            <a:off x="5180678" y="1929978"/>
            <a:ext cx="2680328" cy="10813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3000"/>
              </a:spcBef>
            </a:pPr>
            <a:r>
              <a:rPr lang="en-US" sz="2000" dirty="0">
                <a:latin typeface="Segoe UI"/>
                <a:cs typeface="Segoe UI"/>
              </a:rPr>
              <a:t>Multi-agent RL: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/>
                <a:cs typeface="Segoe UI"/>
              </a:rPr>
              <a:t>maps flow features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/>
                <a:cs typeface="Segoe UI"/>
              </a:rPr>
              <a:t>to initial allocations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A5856-9EB8-0C06-E10A-B65C7FF478C9}"/>
              </a:ext>
            </a:extLst>
          </p:cNvPr>
          <p:cNvSpPr txBox="1"/>
          <p:nvPr/>
        </p:nvSpPr>
        <p:spPr>
          <a:xfrm>
            <a:off x="7761399" y="1959655"/>
            <a:ext cx="2967776" cy="10813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3000"/>
              </a:spcBef>
            </a:pPr>
            <a:r>
              <a:rPr lang="en-US" sz="2000" dirty="0">
                <a:latin typeface="Segoe UI"/>
                <a:cs typeface="Segoe UI"/>
              </a:rPr>
              <a:t>ADMM: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/>
                <a:cs typeface="Segoe UI"/>
              </a:rPr>
              <a:t>fine-tunes allocations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/>
                <a:cs typeface="Segoe UI"/>
              </a:rPr>
              <a:t>to satisfy constraints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516FADC-DA6F-7DE6-D843-64F5DC21C085}"/>
              </a:ext>
            </a:extLst>
          </p:cNvPr>
          <p:cNvSpPr/>
          <p:nvPr/>
        </p:nvSpPr>
        <p:spPr>
          <a:xfrm>
            <a:off x="5372486" y="3838327"/>
            <a:ext cx="449713" cy="457200"/>
          </a:xfrm>
          <a:prstGeom prst="rightArrow">
            <a:avLst>
              <a:gd name="adj1" fmla="val 41176"/>
              <a:gd name="adj2" fmla="val 5000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2FAE11B-8B54-0A1E-BA8B-F36A1E18BDCA}"/>
              </a:ext>
            </a:extLst>
          </p:cNvPr>
          <p:cNvSpPr/>
          <p:nvPr/>
        </p:nvSpPr>
        <p:spPr>
          <a:xfrm>
            <a:off x="7363949" y="3895417"/>
            <a:ext cx="449713" cy="457200"/>
          </a:xfrm>
          <a:prstGeom prst="rightArrow">
            <a:avLst>
              <a:gd name="adj1" fmla="val 41176"/>
              <a:gd name="adj2" fmla="val 5000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map of the country&#10;&#10;Description automatically generated">
            <a:extLst>
              <a:ext uri="{FF2B5EF4-FFF2-40B4-BE49-F238E27FC236}">
                <a16:creationId xmlns:a16="http://schemas.microsoft.com/office/drawing/2014/main" id="{4B1F26F0-422C-C76E-5F95-1D4CC9312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04" y="3333316"/>
            <a:ext cx="2207623" cy="1518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99BBE6-EE7B-B144-10F0-62BD96FC4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224" y="3987761"/>
            <a:ext cx="533585" cy="214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CD7E45-4570-11A8-1543-C595F891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570" y="3982768"/>
            <a:ext cx="533585" cy="214914"/>
          </a:xfrm>
          <a:prstGeom prst="rect">
            <a:avLst/>
          </a:prstGeom>
        </p:spPr>
      </p:pic>
      <p:pic>
        <p:nvPicPr>
          <p:cNvPr id="15" name="Picture 14" descr="A group of books with a graphic design&#10;&#10;Description automatically generated">
            <a:extLst>
              <a:ext uri="{FF2B5EF4-FFF2-40B4-BE49-F238E27FC236}">
                <a16:creationId xmlns:a16="http://schemas.microsoft.com/office/drawing/2014/main" id="{B300A39D-B21F-B185-7DB1-16A92076B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148" y="3098068"/>
            <a:ext cx="1788851" cy="1793765"/>
          </a:xfrm>
          <a:prstGeom prst="rect">
            <a:avLst/>
          </a:prstGeom>
        </p:spPr>
      </p:pic>
      <p:pic>
        <p:nvPicPr>
          <p:cNvPr id="16" name="Picture 15" descr="A black and white rectangular object with black dots&#10;&#10;Description automatically generated">
            <a:extLst>
              <a:ext uri="{FF2B5EF4-FFF2-40B4-BE49-F238E27FC236}">
                <a16:creationId xmlns:a16="http://schemas.microsoft.com/office/drawing/2014/main" id="{3C1C09D4-8D35-A994-530A-10C317078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294" y="3168773"/>
            <a:ext cx="730189" cy="1711541"/>
          </a:xfrm>
          <a:prstGeom prst="rect">
            <a:avLst/>
          </a:prstGeom>
        </p:spPr>
      </p:pic>
      <p:pic>
        <p:nvPicPr>
          <p:cNvPr id="19" name="Picture 18" descr="A black and green logo&#10;&#10;Description automatically generated">
            <a:extLst>
              <a:ext uri="{FF2B5EF4-FFF2-40B4-BE49-F238E27FC236}">
                <a16:creationId xmlns:a16="http://schemas.microsoft.com/office/drawing/2014/main" id="{AC20B07C-250A-119C-6946-6D92FC56E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007" y="3175061"/>
            <a:ext cx="1171113" cy="1713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5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6.7|4.3|0.5|1.4|0.3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6.3|9.3|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5.1|30.8|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5.9|1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8|8.2|6.2|1.8|19|0.9|17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1|7|9.1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|0.4|0.4|0.8|0.8|1|1|2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9|7.2|31.3|17.6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4.1|13.6|29.8|4.5|14.3|14.7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6.3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1|5.5|13.3|1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2389</Words>
  <Application>Microsoft Macintosh PowerPoint</Application>
  <PresentationFormat>Widescreen</PresentationFormat>
  <Paragraphs>305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Roboto</vt:lpstr>
      <vt:lpstr>Segoe UI</vt:lpstr>
      <vt:lpstr>Segoe UI Semibold</vt:lpstr>
      <vt:lpstr>Office Theme</vt:lpstr>
      <vt:lpstr>Teal: Traffic Engineering Accelerated with Learning</vt:lpstr>
      <vt:lpstr>Inter-datacenter wide area network (WAN)</vt:lpstr>
      <vt:lpstr>Traffic Engineering (TE) on WANs</vt:lpstr>
      <vt:lpstr>TE algorithms scale poorly with large WANs</vt:lpstr>
      <vt:lpstr>Key insight: neural network inference unlocks massive parallelism</vt:lpstr>
      <vt:lpstr>How to model TE with neural networks?</vt:lpstr>
      <vt:lpstr>How to address millions of traffic allocations?</vt:lpstr>
      <vt:lpstr>How to enforce capacity constraints?</vt:lpstr>
      <vt:lpstr>Teal summary</vt:lpstr>
      <vt:lpstr>Experimental setup</vt:lpstr>
      <vt:lpstr>Teal significantly accelerates TE optimization</vt:lpstr>
      <vt:lpstr>Teal generates near-optimal traffic allocations</vt:lpstr>
      <vt:lpstr>Teal: Traffic Engineering Accelerated with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Teal: Traffic Engineering Accelerated with Learning</dc:title>
  <dc:creator/>
  <cp:lastModifiedBy/>
  <cp:revision>1461</cp:revision>
  <cp:lastPrinted>2023-07-31T02:58:43Z</cp:lastPrinted>
  <dcterms:created xsi:type="dcterms:W3CDTF">2022-05-17T06:06:06Z</dcterms:created>
  <dcterms:modified xsi:type="dcterms:W3CDTF">2023-09-11T03:40:12Z</dcterms:modified>
</cp:coreProperties>
</file>