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4493d977b9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4493d977b9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6c4adafae0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6c4adafae0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6d1b376882_2_8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6d1b376882_2_8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6d1b376882_3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6d1b376882_3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6d1b376882_3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6d1b376882_3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6d1b376882_3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6d1b376882_3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6d1b376882_3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6d1b376882_3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6d1b376882_3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6d1b376882_3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6d1b376882_3_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6d1b376882_3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4493d977b9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4493d977b9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6c4adafae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6c4adafae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6d1b376882_3_1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6d1b376882_3_1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6d1b376882_3_1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6d1b376882_3_1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6c4adafae0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6c4adafae0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6d1b376882_3_1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6d1b376882_3_1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6d1b376882_3_1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6d1b376882_3_1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6d1b376882_3_1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6d1b376882_3_1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6d1b376882_3_1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6d1b376882_3_1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4493d977b9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4493d977b9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6d1b376882_3_1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6d1b376882_3_1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6c4adafae0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6c4adafae0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493d977b9_2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4493d977b9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6d1b376882_3_1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6d1b376882_3_1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c4adafae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c4adafae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c4adafae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c4adafae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6c4adafae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6c4adafae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6c4adafae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6c4adafae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6c4adafae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6c4adafae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6d1b376882_2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6d1b376882_2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14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Optimus: Accelerating Large-Scale Multi-Modal LLM Training by Bubble Exploitation</a:t>
            </a:r>
            <a:endParaRPr sz="3100"/>
          </a:p>
        </p:txBody>
      </p:sp>
      <p:sp>
        <p:nvSpPr>
          <p:cNvPr id="55" name="Google Shape;55;p13"/>
          <p:cNvSpPr txBox="1"/>
          <p:nvPr/>
        </p:nvSpPr>
        <p:spPr>
          <a:xfrm>
            <a:off x="341650" y="2721497"/>
            <a:ext cx="85698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</a:rPr>
              <a:t>Weiqi Feng</a:t>
            </a:r>
            <a:r>
              <a:rPr lang="en" sz="2200">
                <a:solidFill>
                  <a:srgbClr val="000000"/>
                </a:solidFill>
              </a:rPr>
              <a:t>, </a:t>
            </a:r>
            <a:r>
              <a:rPr lang="en" sz="2200"/>
              <a:t>Yangrui Chen</a:t>
            </a:r>
            <a:r>
              <a:rPr lang="en" sz="2200">
                <a:solidFill>
                  <a:srgbClr val="000000"/>
                </a:solidFill>
              </a:rPr>
              <a:t>, </a:t>
            </a:r>
            <a:r>
              <a:rPr lang="en" sz="2200"/>
              <a:t>Shaoyu Wang</a:t>
            </a:r>
            <a:r>
              <a:rPr lang="en" sz="2200">
                <a:solidFill>
                  <a:srgbClr val="000000"/>
                </a:solidFill>
              </a:rPr>
              <a:t>, </a:t>
            </a:r>
            <a:r>
              <a:rPr lang="en" sz="2200"/>
              <a:t>Yanghua Peng</a:t>
            </a:r>
            <a:r>
              <a:rPr lang="en" sz="2200">
                <a:solidFill>
                  <a:srgbClr val="000000"/>
                </a:solidFill>
              </a:rPr>
              <a:t>, 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Haibin Lin</a:t>
            </a:r>
            <a:r>
              <a:rPr lang="en" sz="2200">
                <a:solidFill>
                  <a:srgbClr val="000000"/>
                </a:solidFill>
              </a:rPr>
              <a:t>, Minlan Yu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125" y="3944500"/>
            <a:ext cx="1027404" cy="99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2475" y="3965111"/>
            <a:ext cx="1089775" cy="95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7750" y="3697426"/>
            <a:ext cx="2484575" cy="149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Bubbles Occur during LLM Computation</a:t>
            </a:r>
            <a:endParaRPr/>
          </a:p>
        </p:txBody>
      </p:sp>
      <p:sp>
        <p:nvSpPr>
          <p:cNvPr id="262" name="Google Shape;262;p22"/>
          <p:cNvSpPr txBox="1"/>
          <p:nvPr>
            <p:ph idx="1" type="body"/>
          </p:nvPr>
        </p:nvSpPr>
        <p:spPr>
          <a:xfrm>
            <a:off x="311700" y="1168948"/>
            <a:ext cx="8520600" cy="19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We noted that over 48% of GPU cycles were idle (bubbles) during internal large-scale MLLM training tasks, with these bubbles attributed to three main causes: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Communication in Data Parallelism (DP)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Dependency in Pipeline Parallelism (PP)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Communication in Tensor Parallelism (TP)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63" name="Google Shape;26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051" y="3004850"/>
            <a:ext cx="6203899" cy="213865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2"/>
          <p:cNvSpPr/>
          <p:nvPr/>
        </p:nvSpPr>
        <p:spPr>
          <a:xfrm>
            <a:off x="5383500" y="2226375"/>
            <a:ext cx="3628500" cy="1100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Majority of bubbles (around 90%) occur during the LLM forward pass and backward pass</a:t>
            </a:r>
            <a:endParaRPr sz="1200"/>
          </a:p>
        </p:txBody>
      </p:sp>
      <p:sp>
        <p:nvSpPr>
          <p:cNvPr id="265" name="Google Shape;265;p22"/>
          <p:cNvSpPr/>
          <p:nvPr/>
        </p:nvSpPr>
        <p:spPr>
          <a:xfrm>
            <a:off x="276900" y="2021550"/>
            <a:ext cx="8590200" cy="11004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Direction: scheduling encoder computation in LLM bubbles</a:t>
            </a:r>
            <a:endParaRPr b="1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Outline</a:t>
            </a:r>
            <a:endParaRPr/>
          </a:p>
        </p:txBody>
      </p:sp>
      <p:sp>
        <p:nvSpPr>
          <p:cNvPr id="271" name="Google Shape;271;p23"/>
          <p:cNvSpPr txBox="1"/>
          <p:nvPr>
            <p:ph idx="1" type="body"/>
          </p:nvPr>
        </p:nvSpPr>
        <p:spPr>
          <a:xfrm>
            <a:off x="311700" y="1152475"/>
            <a:ext cx="8520600" cy="3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Direction: </a:t>
            </a:r>
            <a:r>
              <a:rPr b="1" lang="en" sz="2000">
                <a:solidFill>
                  <a:schemeClr val="dk1"/>
                </a:solidFill>
              </a:rPr>
              <a:t>scheduling encoder computation in LLM bubbles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dk1"/>
                </a:solidFill>
              </a:rPr>
              <a:t>Optimus: making bubble exploitation works in practice</a:t>
            </a:r>
            <a:endParaRPr b="1" sz="20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Evaluation: performance of Optimus at scale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4"/>
          <p:cNvSpPr txBox="1"/>
          <p:nvPr>
            <p:ph type="title"/>
          </p:nvPr>
        </p:nvSpPr>
        <p:spPr>
          <a:xfrm>
            <a:off x="311700" y="445025"/>
            <a:ext cx="8520600" cy="6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Challenge 1: Limited GPUs have both encoder and LLM model states</a:t>
            </a:r>
            <a:endParaRPr sz="2500"/>
          </a:p>
        </p:txBody>
      </p:sp>
      <p:sp>
        <p:nvSpPr>
          <p:cNvPr id="277" name="Google Shape;277;p24"/>
          <p:cNvSpPr txBox="1"/>
          <p:nvPr>
            <p:ph idx="1" type="body"/>
          </p:nvPr>
        </p:nvSpPr>
        <p:spPr>
          <a:xfrm>
            <a:off x="311700" y="1436025"/>
            <a:ext cx="8520600" cy="11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The current 3D parallelism strategy distributes the MLLM across multiple GPUs as a single pipeline, resulting in only GPUs in one pipeline stage holding both encoder and LLM model states.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78" name="Google Shape;2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625" y="2623425"/>
            <a:ext cx="5606739" cy="221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"/>
          <p:cNvSpPr txBox="1"/>
          <p:nvPr>
            <p:ph type="title"/>
          </p:nvPr>
        </p:nvSpPr>
        <p:spPr>
          <a:xfrm>
            <a:off x="311700" y="445025"/>
            <a:ext cx="8520600" cy="6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Challenge 1: Limited GPUs have both encoder and LLM model states</a:t>
            </a:r>
            <a:endParaRPr sz="2500"/>
          </a:p>
        </p:txBody>
      </p:sp>
      <p:sp>
        <p:nvSpPr>
          <p:cNvPr id="284" name="Google Shape;284;p25"/>
          <p:cNvSpPr txBox="1"/>
          <p:nvPr>
            <p:ph idx="1" type="body"/>
          </p:nvPr>
        </p:nvSpPr>
        <p:spPr>
          <a:xfrm>
            <a:off x="311700" y="1436025"/>
            <a:ext cx="8520600" cy="9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However, holding both encoder and LLM states on GPUs is a </a:t>
            </a:r>
            <a:r>
              <a:rPr lang="en" u="sng">
                <a:solidFill>
                  <a:schemeClr val="dk1"/>
                </a:solidFill>
              </a:rPr>
              <a:t>necessary condition</a:t>
            </a:r>
            <a:r>
              <a:rPr lang="en">
                <a:solidFill>
                  <a:schemeClr val="dk1"/>
                </a:solidFill>
              </a:rPr>
              <a:t> for scheduling encoder computation within LLM bubbles.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85" name="Google Shape;2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625" y="2623425"/>
            <a:ext cx="5606739" cy="221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5"/>
          <p:cNvSpPr/>
          <p:nvPr/>
        </p:nvSpPr>
        <p:spPr>
          <a:xfrm>
            <a:off x="362700" y="2112588"/>
            <a:ext cx="8418600" cy="918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Optimus approach: Colocate encoders and LLM with separate parallelism</a:t>
            </a:r>
            <a:endParaRPr b="1"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Colocate encoders and LLM with separate parallelism</a:t>
            </a:r>
            <a:endParaRPr/>
          </a:p>
        </p:txBody>
      </p:sp>
      <p:sp>
        <p:nvSpPr>
          <p:cNvPr id="292" name="Google Shape;292;p26"/>
          <p:cNvSpPr txBox="1"/>
          <p:nvPr>
            <p:ph idx="1" type="body"/>
          </p:nvPr>
        </p:nvSpPr>
        <p:spPr>
          <a:xfrm>
            <a:off x="311700" y="1152475"/>
            <a:ext cx="8520600" cy="6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Assign separate 3D parallel plans to encoders and LLMs across all GPUs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93" name="Google Shape;2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925" y="1813075"/>
            <a:ext cx="7424153" cy="302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925" y="1511700"/>
            <a:ext cx="7424153" cy="302562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Colocate encoders and LLM with separate parallelism</a:t>
            </a:r>
            <a:endParaRPr/>
          </a:p>
        </p:txBody>
      </p:sp>
      <p:sp>
        <p:nvSpPr>
          <p:cNvPr id="300" name="Google Shape;300;p27"/>
          <p:cNvSpPr/>
          <p:nvPr/>
        </p:nvSpPr>
        <p:spPr>
          <a:xfrm>
            <a:off x="1405125" y="1138875"/>
            <a:ext cx="6384300" cy="73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Benefit</a:t>
            </a:r>
            <a:r>
              <a:rPr lang="en" sz="1800"/>
              <a:t> 1: All GPUs have both encoder and LLM states</a:t>
            </a:r>
            <a:endParaRPr sz="1800"/>
          </a:p>
        </p:txBody>
      </p:sp>
      <p:sp>
        <p:nvSpPr>
          <p:cNvPr id="301" name="Google Shape;301;p27"/>
          <p:cNvSpPr/>
          <p:nvPr/>
        </p:nvSpPr>
        <p:spPr>
          <a:xfrm>
            <a:off x="1405125" y="2957063"/>
            <a:ext cx="6384300" cy="1413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Benefit 2: </a:t>
            </a:r>
            <a:r>
              <a:rPr lang="en" sz="1800"/>
              <a:t>Encoder can select parallelism plans to optimize its computational efficiency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2: Complex Dependencies in MLLM training</a:t>
            </a:r>
            <a:endParaRPr/>
          </a:p>
        </p:txBody>
      </p:sp>
      <p:sp>
        <p:nvSpPr>
          <p:cNvPr id="307" name="Google Shape;307;p28"/>
          <p:cNvSpPr txBox="1"/>
          <p:nvPr>
            <p:ph idx="1" type="body"/>
          </p:nvPr>
        </p:nvSpPr>
        <p:spPr>
          <a:xfrm>
            <a:off x="311700" y="1152475"/>
            <a:ext cx="8520600" cy="18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Synchronous training introduces iteration dependencies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Dependencies exist within encoder and LLM pipelines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Encoder-LLM dependencies enforce microbatch-level constraints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08" name="Google Shape;308;p28"/>
          <p:cNvGrpSpPr/>
          <p:nvPr/>
        </p:nvGrpSpPr>
        <p:grpSpPr>
          <a:xfrm>
            <a:off x="965275" y="2940853"/>
            <a:ext cx="7353801" cy="2171472"/>
            <a:chOff x="965275" y="2940853"/>
            <a:chExt cx="7353801" cy="2171472"/>
          </a:xfrm>
        </p:grpSpPr>
        <p:grpSp>
          <p:nvGrpSpPr>
            <p:cNvPr id="309" name="Google Shape;309;p28"/>
            <p:cNvGrpSpPr/>
            <p:nvPr/>
          </p:nvGrpSpPr>
          <p:grpSpPr>
            <a:xfrm>
              <a:off x="5173285" y="2940853"/>
              <a:ext cx="2858880" cy="1104672"/>
              <a:chOff x="5173100" y="3093250"/>
              <a:chExt cx="3052076" cy="1104672"/>
            </a:xfrm>
          </p:grpSpPr>
          <p:pic>
            <p:nvPicPr>
              <p:cNvPr id="310" name="Google Shape;310;p2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565203" y="3415885"/>
                <a:ext cx="425503" cy="367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1" name="Google Shape;311;p2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930914" y="3406604"/>
                <a:ext cx="425503" cy="367194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12" name="Google Shape;312;p28"/>
              <p:cNvCxnSpPr>
                <a:stCxn id="310" idx="3"/>
                <a:endCxn id="311" idx="1"/>
              </p:cNvCxnSpPr>
              <p:nvPr/>
            </p:nvCxnSpPr>
            <p:spPr>
              <a:xfrm flipH="1" rot="10800000">
                <a:off x="5990706" y="3590182"/>
                <a:ext cx="940200" cy="9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313" name="Google Shape;313;p28"/>
              <p:cNvSpPr txBox="1"/>
              <p:nvPr/>
            </p:nvSpPr>
            <p:spPr>
              <a:xfrm>
                <a:off x="5511282" y="3388949"/>
                <a:ext cx="684300" cy="1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</a:endParaRPr>
              </a:p>
            </p:txBody>
          </p:sp>
          <p:sp>
            <p:nvSpPr>
              <p:cNvPr id="314" name="Google Shape;314;p28"/>
              <p:cNvSpPr txBox="1"/>
              <p:nvPr/>
            </p:nvSpPr>
            <p:spPr>
              <a:xfrm>
                <a:off x="5173100" y="3771651"/>
                <a:ext cx="1554900" cy="40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000000"/>
                    </a:solidFill>
                  </a:rPr>
                  <a:t>Enco</a:t>
                </a:r>
                <a:r>
                  <a:rPr lang="en" sz="1300"/>
                  <a:t>der</a:t>
                </a:r>
                <a:r>
                  <a:rPr lang="en" sz="1300">
                    <a:solidFill>
                      <a:srgbClr val="000000"/>
                    </a:solidFill>
                  </a:rPr>
                  <a:t> F</a:t>
                </a:r>
                <a:r>
                  <a:rPr lang="en" sz="1300"/>
                  <a:t>orward</a:t>
                </a:r>
                <a:endParaRPr sz="1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Google Shape;315;p28"/>
              <p:cNvSpPr txBox="1"/>
              <p:nvPr/>
            </p:nvSpPr>
            <p:spPr>
              <a:xfrm>
                <a:off x="6837976" y="3738322"/>
                <a:ext cx="1387200" cy="45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000000"/>
                    </a:solidFill>
                  </a:rPr>
                  <a:t>LLM </a:t>
                </a:r>
                <a:r>
                  <a:rPr lang="en" sz="1300"/>
                  <a:t>Forward</a:t>
                </a:r>
                <a:endParaRPr sz="1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Google Shape;316;p28"/>
              <p:cNvSpPr txBox="1"/>
              <p:nvPr/>
            </p:nvSpPr>
            <p:spPr>
              <a:xfrm>
                <a:off x="6129849" y="3093250"/>
                <a:ext cx="715800" cy="45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000000"/>
                    </a:solidFill>
                  </a:rPr>
                  <a:t>Before </a:t>
                </a:r>
                <a:endParaRPr sz="13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7" name="Google Shape;317;p28"/>
            <p:cNvGrpSpPr/>
            <p:nvPr/>
          </p:nvGrpSpPr>
          <p:grpSpPr>
            <a:xfrm>
              <a:off x="5173275" y="4007653"/>
              <a:ext cx="3145801" cy="1104672"/>
              <a:chOff x="5173090" y="3093250"/>
              <a:chExt cx="3358387" cy="1104672"/>
            </a:xfrm>
          </p:grpSpPr>
          <p:pic>
            <p:nvPicPr>
              <p:cNvPr id="318" name="Google Shape;318;p2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565203" y="3415885"/>
                <a:ext cx="425503" cy="367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9" name="Google Shape;319;p2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930914" y="3406604"/>
                <a:ext cx="425503" cy="367194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20" name="Google Shape;320;p28"/>
              <p:cNvCxnSpPr>
                <a:stCxn id="318" idx="3"/>
                <a:endCxn id="319" idx="1"/>
              </p:cNvCxnSpPr>
              <p:nvPr/>
            </p:nvCxnSpPr>
            <p:spPr>
              <a:xfrm flipH="1" rot="10800000">
                <a:off x="5990706" y="3590182"/>
                <a:ext cx="940200" cy="9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stealth"/>
              </a:ln>
            </p:spPr>
          </p:cxnSp>
          <p:sp>
            <p:nvSpPr>
              <p:cNvPr id="321" name="Google Shape;321;p28"/>
              <p:cNvSpPr txBox="1"/>
              <p:nvPr/>
            </p:nvSpPr>
            <p:spPr>
              <a:xfrm>
                <a:off x="5511282" y="3388949"/>
                <a:ext cx="684300" cy="1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595959"/>
                  </a:solidFill>
                </a:endParaRPr>
              </a:p>
            </p:txBody>
          </p:sp>
          <p:sp>
            <p:nvSpPr>
              <p:cNvPr id="322" name="Google Shape;322;p28"/>
              <p:cNvSpPr txBox="1"/>
              <p:nvPr/>
            </p:nvSpPr>
            <p:spPr>
              <a:xfrm>
                <a:off x="5173090" y="3771647"/>
                <a:ext cx="1757700" cy="40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/>
                  <a:t>LLM</a:t>
                </a:r>
                <a:r>
                  <a:rPr lang="en" sz="1300">
                    <a:solidFill>
                      <a:srgbClr val="000000"/>
                    </a:solidFill>
                  </a:rPr>
                  <a:t> </a:t>
                </a:r>
                <a:r>
                  <a:rPr lang="en" sz="1300"/>
                  <a:t>Backward</a:t>
                </a:r>
                <a:endParaRPr sz="1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" name="Google Shape;323;p28"/>
              <p:cNvSpPr txBox="1"/>
              <p:nvPr/>
            </p:nvSpPr>
            <p:spPr>
              <a:xfrm>
                <a:off x="6837977" y="3738322"/>
                <a:ext cx="1693500" cy="45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/>
                  <a:t>Encoder</a:t>
                </a:r>
                <a:r>
                  <a:rPr lang="en" sz="1300">
                    <a:solidFill>
                      <a:srgbClr val="000000"/>
                    </a:solidFill>
                  </a:rPr>
                  <a:t> </a:t>
                </a:r>
                <a:r>
                  <a:rPr lang="en" sz="1300"/>
                  <a:t>Backward</a:t>
                </a:r>
                <a:endParaRPr sz="13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" name="Google Shape;324;p28"/>
              <p:cNvSpPr txBox="1"/>
              <p:nvPr/>
            </p:nvSpPr>
            <p:spPr>
              <a:xfrm>
                <a:off x="6129849" y="3093250"/>
                <a:ext cx="715800" cy="45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rgbClr val="000000"/>
                    </a:solidFill>
                  </a:rPr>
                  <a:t>Before </a:t>
                </a:r>
                <a:endParaRPr sz="13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5" name="Google Shape;325;p28"/>
            <p:cNvSpPr txBox="1"/>
            <p:nvPr/>
          </p:nvSpPr>
          <p:spPr>
            <a:xfrm rot="14702">
              <a:off x="965270" y="3395283"/>
              <a:ext cx="1192511" cy="7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</a:rPr>
                <a:t>Encoder </a:t>
              </a:r>
              <a:endParaRPr sz="1500">
                <a:solidFill>
                  <a:srgbClr val="000000"/>
                </a:solidFill>
              </a:endParaRPr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1759902" y="4128325"/>
              <a:ext cx="1448400" cy="485100"/>
            </a:xfrm>
            <a:prstGeom prst="roundRect">
              <a:avLst>
                <a:gd fmla="val 16667" name="adj"/>
              </a:avLst>
            </a:prstGeom>
            <a:solidFill>
              <a:srgbClr val="EA9999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1161249" y="4128325"/>
              <a:ext cx="225600" cy="485100"/>
            </a:xfrm>
            <a:prstGeom prst="roundRect">
              <a:avLst>
                <a:gd fmla="val 16667" name="adj"/>
              </a:avLst>
            </a:prstGeom>
            <a:solidFill>
              <a:srgbClr val="93C47D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8"/>
            <p:cNvSpPr txBox="1"/>
            <p:nvPr/>
          </p:nvSpPr>
          <p:spPr>
            <a:xfrm rot="14260">
              <a:off x="2115780" y="3394650"/>
              <a:ext cx="940208" cy="7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</a:rPr>
                <a:t>LLM </a:t>
              </a:r>
              <a:endParaRPr sz="1600">
                <a:solidFill>
                  <a:srgbClr val="000000"/>
                </a:solidFill>
              </a:endParaRPr>
            </a:p>
          </p:txBody>
        </p:sp>
        <p:cxnSp>
          <p:nvCxnSpPr>
            <p:cNvPr id="329" name="Google Shape;329;p28"/>
            <p:cNvCxnSpPr>
              <a:stCxn id="327" idx="3"/>
              <a:endCxn id="326" idx="1"/>
            </p:cNvCxnSpPr>
            <p:nvPr/>
          </p:nvCxnSpPr>
          <p:spPr>
            <a:xfrm>
              <a:off x="1386849" y="4370875"/>
              <a:ext cx="373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2: Complex Dependencies in MLLM training</a:t>
            </a:r>
            <a:endParaRPr/>
          </a:p>
        </p:txBody>
      </p:sp>
      <p:sp>
        <p:nvSpPr>
          <p:cNvPr id="335" name="Google Shape;335;p29"/>
          <p:cNvSpPr txBox="1"/>
          <p:nvPr>
            <p:ph idx="1" type="body"/>
          </p:nvPr>
        </p:nvSpPr>
        <p:spPr>
          <a:xfrm>
            <a:off x="311700" y="1152475"/>
            <a:ext cx="8520600" cy="18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Synchronous training introduces iteration dependencies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Dependencies exist within encoder and LLM pipelines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Encoder-LLM dependencies enforce microbatch-level constraints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36" name="Google Shape;336;p29"/>
          <p:cNvGrpSpPr/>
          <p:nvPr/>
        </p:nvGrpSpPr>
        <p:grpSpPr>
          <a:xfrm>
            <a:off x="5173285" y="2940853"/>
            <a:ext cx="2858880" cy="1104672"/>
            <a:chOff x="5173100" y="3093250"/>
            <a:chExt cx="3052076" cy="1104672"/>
          </a:xfrm>
        </p:grpSpPr>
        <p:pic>
          <p:nvPicPr>
            <p:cNvPr id="337" name="Google Shape;337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65203" y="3415885"/>
              <a:ext cx="425503" cy="367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30914" y="3406604"/>
              <a:ext cx="425503" cy="36719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9" name="Google Shape;339;p29"/>
            <p:cNvCxnSpPr>
              <a:stCxn id="337" idx="3"/>
              <a:endCxn id="338" idx="1"/>
            </p:cNvCxnSpPr>
            <p:nvPr/>
          </p:nvCxnSpPr>
          <p:spPr>
            <a:xfrm flipH="1" rot="10800000">
              <a:off x="5990706" y="3590182"/>
              <a:ext cx="940200" cy="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340" name="Google Shape;340;p29"/>
            <p:cNvSpPr txBox="1"/>
            <p:nvPr/>
          </p:nvSpPr>
          <p:spPr>
            <a:xfrm>
              <a:off x="5511282" y="3388949"/>
              <a:ext cx="684300" cy="10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</a:endParaRPr>
            </a:p>
          </p:txBody>
        </p:sp>
        <p:sp>
          <p:nvSpPr>
            <p:cNvPr id="341" name="Google Shape;341;p29"/>
            <p:cNvSpPr txBox="1"/>
            <p:nvPr/>
          </p:nvSpPr>
          <p:spPr>
            <a:xfrm>
              <a:off x="5173100" y="3771651"/>
              <a:ext cx="15549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0000"/>
                  </a:solidFill>
                </a:rPr>
                <a:t>Enco</a:t>
              </a:r>
              <a:r>
                <a:rPr lang="en" sz="1300"/>
                <a:t>der</a:t>
              </a:r>
              <a:r>
                <a:rPr lang="en" sz="1300">
                  <a:solidFill>
                    <a:srgbClr val="000000"/>
                  </a:solidFill>
                </a:rPr>
                <a:t> F</a:t>
              </a:r>
              <a:r>
                <a:rPr lang="en" sz="1300"/>
                <a:t>orward</a:t>
              </a: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42" name="Google Shape;342;p29"/>
            <p:cNvSpPr txBox="1"/>
            <p:nvPr/>
          </p:nvSpPr>
          <p:spPr>
            <a:xfrm>
              <a:off x="6837976" y="3738322"/>
              <a:ext cx="1387200" cy="45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0000"/>
                  </a:solidFill>
                </a:rPr>
                <a:t>LLM </a:t>
              </a:r>
              <a:r>
                <a:rPr lang="en" sz="1300"/>
                <a:t>Forward</a:t>
              </a: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43" name="Google Shape;343;p29"/>
            <p:cNvSpPr txBox="1"/>
            <p:nvPr/>
          </p:nvSpPr>
          <p:spPr>
            <a:xfrm>
              <a:off x="6129849" y="3093250"/>
              <a:ext cx="715800" cy="45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0000"/>
                  </a:solidFill>
                </a:rPr>
                <a:t>Before </a:t>
              </a:r>
              <a:endParaRPr sz="1300">
                <a:solidFill>
                  <a:srgbClr val="000000"/>
                </a:solidFill>
              </a:endParaRPr>
            </a:p>
          </p:txBody>
        </p:sp>
      </p:grpSp>
      <p:grpSp>
        <p:nvGrpSpPr>
          <p:cNvPr id="344" name="Google Shape;344;p29"/>
          <p:cNvGrpSpPr/>
          <p:nvPr/>
        </p:nvGrpSpPr>
        <p:grpSpPr>
          <a:xfrm>
            <a:off x="5173275" y="4007653"/>
            <a:ext cx="3145801" cy="1104672"/>
            <a:chOff x="5173090" y="3093250"/>
            <a:chExt cx="3358387" cy="1104672"/>
          </a:xfrm>
        </p:grpSpPr>
        <p:pic>
          <p:nvPicPr>
            <p:cNvPr id="345" name="Google Shape;345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65203" y="3415885"/>
              <a:ext cx="425503" cy="3671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30914" y="3406604"/>
              <a:ext cx="425503" cy="36719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7" name="Google Shape;347;p29"/>
            <p:cNvCxnSpPr>
              <a:stCxn id="345" idx="3"/>
              <a:endCxn id="346" idx="1"/>
            </p:cNvCxnSpPr>
            <p:nvPr/>
          </p:nvCxnSpPr>
          <p:spPr>
            <a:xfrm flipH="1" rot="10800000">
              <a:off x="5990706" y="3590182"/>
              <a:ext cx="940200" cy="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348" name="Google Shape;348;p29"/>
            <p:cNvSpPr txBox="1"/>
            <p:nvPr/>
          </p:nvSpPr>
          <p:spPr>
            <a:xfrm>
              <a:off x="5511282" y="3388949"/>
              <a:ext cx="684300" cy="10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</a:endParaRPr>
            </a:p>
          </p:txBody>
        </p:sp>
        <p:sp>
          <p:nvSpPr>
            <p:cNvPr id="349" name="Google Shape;349;p29"/>
            <p:cNvSpPr txBox="1"/>
            <p:nvPr/>
          </p:nvSpPr>
          <p:spPr>
            <a:xfrm>
              <a:off x="5173090" y="3771647"/>
              <a:ext cx="17577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/>
                <a:t>LLM</a:t>
              </a:r>
              <a:r>
                <a:rPr lang="en" sz="1300">
                  <a:solidFill>
                    <a:srgbClr val="000000"/>
                  </a:solidFill>
                </a:rPr>
                <a:t> </a:t>
              </a:r>
              <a:r>
                <a:rPr lang="en" sz="1300"/>
                <a:t>Backward</a:t>
              </a: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50" name="Google Shape;350;p29"/>
            <p:cNvSpPr txBox="1"/>
            <p:nvPr/>
          </p:nvSpPr>
          <p:spPr>
            <a:xfrm>
              <a:off x="6837977" y="3738322"/>
              <a:ext cx="1693500" cy="45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/>
                <a:t>Encoder</a:t>
              </a:r>
              <a:r>
                <a:rPr lang="en" sz="1300">
                  <a:solidFill>
                    <a:srgbClr val="000000"/>
                  </a:solidFill>
                </a:rPr>
                <a:t> </a:t>
              </a:r>
              <a:r>
                <a:rPr lang="en" sz="1300"/>
                <a:t>Backward</a:t>
              </a:r>
              <a:endParaRPr sz="1300">
                <a:solidFill>
                  <a:srgbClr val="000000"/>
                </a:solidFill>
              </a:endParaRPr>
            </a:p>
          </p:txBody>
        </p:sp>
        <p:sp>
          <p:nvSpPr>
            <p:cNvPr id="351" name="Google Shape;351;p29"/>
            <p:cNvSpPr txBox="1"/>
            <p:nvPr/>
          </p:nvSpPr>
          <p:spPr>
            <a:xfrm>
              <a:off x="6129849" y="3093250"/>
              <a:ext cx="715800" cy="45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0000"/>
                  </a:solidFill>
                </a:rPr>
                <a:t>Before </a:t>
              </a:r>
              <a:endParaRPr sz="1300">
                <a:solidFill>
                  <a:srgbClr val="000000"/>
                </a:solidFill>
              </a:endParaRPr>
            </a:p>
          </p:txBody>
        </p:sp>
      </p:grpSp>
      <p:sp>
        <p:nvSpPr>
          <p:cNvPr id="352" name="Google Shape;352;p29"/>
          <p:cNvSpPr txBox="1"/>
          <p:nvPr/>
        </p:nvSpPr>
        <p:spPr>
          <a:xfrm rot="14702">
            <a:off x="965270" y="3395283"/>
            <a:ext cx="1192511" cy="7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Encoder 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353" name="Google Shape;353;p29"/>
          <p:cNvSpPr/>
          <p:nvPr/>
        </p:nvSpPr>
        <p:spPr>
          <a:xfrm>
            <a:off x="1759902" y="4128325"/>
            <a:ext cx="1448400" cy="4851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9"/>
          <p:cNvSpPr/>
          <p:nvPr/>
        </p:nvSpPr>
        <p:spPr>
          <a:xfrm>
            <a:off x="1161249" y="4128325"/>
            <a:ext cx="225600" cy="4851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9"/>
          <p:cNvSpPr txBox="1"/>
          <p:nvPr/>
        </p:nvSpPr>
        <p:spPr>
          <a:xfrm rot="14260">
            <a:off x="2115780" y="3394650"/>
            <a:ext cx="940208" cy="7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LLM </a:t>
            </a:r>
            <a:endParaRPr sz="1600">
              <a:solidFill>
                <a:srgbClr val="000000"/>
              </a:solidFill>
            </a:endParaRPr>
          </a:p>
        </p:txBody>
      </p:sp>
      <p:cxnSp>
        <p:nvCxnSpPr>
          <p:cNvPr id="356" name="Google Shape;356;p29"/>
          <p:cNvCxnSpPr>
            <a:stCxn id="354" idx="3"/>
            <a:endCxn id="353" idx="1"/>
          </p:cNvCxnSpPr>
          <p:nvPr/>
        </p:nvCxnSpPr>
        <p:spPr>
          <a:xfrm>
            <a:off x="1386849" y="4370875"/>
            <a:ext cx="373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7" name="Google Shape;357;p29"/>
          <p:cNvSpPr/>
          <p:nvPr/>
        </p:nvSpPr>
        <p:spPr>
          <a:xfrm>
            <a:off x="362700" y="2053525"/>
            <a:ext cx="8418600" cy="918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Optimus approach: Dual-stage dependency management</a:t>
            </a:r>
            <a:endParaRPr b="1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Dual-stage Dependency Management</a:t>
            </a:r>
            <a:endParaRPr/>
          </a:p>
        </p:txBody>
      </p:sp>
      <p:sp>
        <p:nvSpPr>
          <p:cNvPr id="363" name="Google Shape;363;p30"/>
          <p:cNvSpPr txBox="1"/>
          <p:nvPr>
            <p:ph idx="1" type="body"/>
          </p:nvPr>
        </p:nvSpPr>
        <p:spPr>
          <a:xfrm>
            <a:off x="387900" y="1076275"/>
            <a:ext cx="8520600" cy="22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two stages to handle complex dependencies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Local scheduling</a:t>
            </a:r>
            <a:r>
              <a:rPr lang="en">
                <a:solidFill>
                  <a:schemeClr val="dk1"/>
                </a:solidFill>
              </a:rPr>
              <a:t>: E</a:t>
            </a:r>
            <a:r>
              <a:rPr lang="en">
                <a:solidFill>
                  <a:schemeClr val="dk1"/>
                </a:solidFill>
              </a:rPr>
              <a:t>ach encoder pipeline schedules its computation within available LLM bubbles.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Global ordering</a:t>
            </a:r>
            <a:r>
              <a:rPr lang="en">
                <a:solidFill>
                  <a:schemeClr val="dk1"/>
                </a:solidFill>
              </a:rPr>
              <a:t>: </a:t>
            </a:r>
            <a:r>
              <a:rPr lang="en">
                <a:solidFill>
                  <a:schemeClr val="dk1"/>
                </a:solidFill>
              </a:rPr>
              <a:t>Ensures microbatch-level dependencies between encoders and LLM by comparing microbatch timestamps.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64" name="Google Shape;3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913" y="2964850"/>
            <a:ext cx="6718582" cy="202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Dual-stage Dependency Management</a:t>
            </a:r>
            <a:endParaRPr/>
          </a:p>
        </p:txBody>
      </p:sp>
      <p:sp>
        <p:nvSpPr>
          <p:cNvPr id="370" name="Google Shape;370;p31"/>
          <p:cNvSpPr txBox="1"/>
          <p:nvPr>
            <p:ph idx="1" type="body"/>
          </p:nvPr>
        </p:nvSpPr>
        <p:spPr>
          <a:xfrm>
            <a:off x="387900" y="1076275"/>
            <a:ext cx="8520600" cy="22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two stages to handle complex dependencies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Local scheduling</a:t>
            </a:r>
            <a:r>
              <a:rPr lang="en">
                <a:solidFill>
                  <a:schemeClr val="dk1"/>
                </a:solidFill>
              </a:rPr>
              <a:t>: Each encoder pipeline schedules its computation within available LLM bubbles.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Global ordering</a:t>
            </a:r>
            <a:r>
              <a:rPr lang="en">
                <a:solidFill>
                  <a:schemeClr val="dk1"/>
                </a:solidFill>
              </a:rPr>
              <a:t>: Ensures microbatch-level dependencies between encoders and LLM by comparing microbatch timestamps.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71" name="Google Shape;37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913" y="2964850"/>
            <a:ext cx="6718582" cy="2024099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1"/>
          <p:cNvSpPr/>
          <p:nvPr/>
        </p:nvSpPr>
        <p:spPr>
          <a:xfrm>
            <a:off x="364850" y="2287563"/>
            <a:ext cx="8383800" cy="109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Please checkout the paper for the detailed bubble scheduling algorithm</a:t>
            </a: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rise of Multimodal LLMs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GPT-4o (OpenAI):</a:t>
            </a:r>
            <a:r>
              <a:rPr lang="en">
                <a:solidFill>
                  <a:schemeClr val="dk1"/>
                </a:solidFill>
              </a:rPr>
              <a:t> Processes text, images, and more for versatile applications like visual question answering.</a:t>
            </a:r>
            <a:br>
              <a:rPr b="1" lang="en">
                <a:solidFill>
                  <a:schemeClr val="dk1"/>
                </a:solidFill>
              </a:rPr>
            </a:br>
            <a:br>
              <a:rPr b="1" lang="en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Gemini 2.5 Pro (Google):</a:t>
            </a:r>
            <a:r>
              <a:rPr lang="en">
                <a:solidFill>
                  <a:schemeClr val="dk1"/>
                </a:solidFill>
              </a:rPr>
              <a:t> Excels in processing text, images, audio, video, and code with a 1-million-token context window.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LLaVa</a:t>
            </a:r>
            <a:r>
              <a:rPr lang="en">
                <a:solidFill>
                  <a:schemeClr val="dk1"/>
                </a:solidFill>
              </a:rPr>
              <a:t>: Open-source model excelling in image captioning and visual reasoning.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3: Sub-millisecond LLM bubbles</a:t>
            </a:r>
            <a:endParaRPr/>
          </a:p>
        </p:txBody>
      </p:sp>
      <p:sp>
        <p:nvSpPr>
          <p:cNvPr id="378" name="Google Shape;378;p32"/>
          <p:cNvSpPr txBox="1"/>
          <p:nvPr>
            <p:ph idx="1" type="body"/>
          </p:nvPr>
        </p:nvSpPr>
        <p:spPr>
          <a:xfrm>
            <a:off x="311700" y="1152475"/>
            <a:ext cx="8780400" cy="13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LLM bubbles differ greatly in duration, from </a:t>
            </a:r>
            <a:r>
              <a:rPr lang="en" u="sng">
                <a:solidFill>
                  <a:schemeClr val="dk1"/>
                </a:solidFill>
              </a:rPr>
              <a:t>sub-millisecond</a:t>
            </a:r>
            <a:r>
              <a:rPr lang="en">
                <a:solidFill>
                  <a:schemeClr val="dk1"/>
                </a:solidFill>
              </a:rPr>
              <a:t> tensor parallelism communication bubbles (e.g., ~300µs for two GPT-175B transformer layers) to hundreds of milliseconds for data parallelism communication.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79" name="Google Shape;3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00" y="2785424"/>
            <a:ext cx="7459076" cy="15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2"/>
          <p:cNvSpPr/>
          <p:nvPr/>
        </p:nvSpPr>
        <p:spPr>
          <a:xfrm>
            <a:off x="362700" y="2053525"/>
            <a:ext cx="8418600" cy="918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Optimus approach: Schedule encoder computation at kernel level</a:t>
            </a:r>
            <a:endParaRPr b="1"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Encoder Computation at Kernel Level</a:t>
            </a:r>
            <a:endParaRPr/>
          </a:p>
        </p:txBody>
      </p:sp>
      <p:sp>
        <p:nvSpPr>
          <p:cNvPr id="386" name="Google Shape;386;p33"/>
          <p:cNvSpPr txBox="1"/>
          <p:nvPr>
            <p:ph idx="1" type="body"/>
          </p:nvPr>
        </p:nvSpPr>
        <p:spPr>
          <a:xfrm>
            <a:off x="311700" y="1309175"/>
            <a:ext cx="8780400" cy="11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Decomposing encoder layers into kernels optimizes sub-millisecond bubble utilization and schedules encoder communication kernels during LLM computation to prevent TP communication bandwidth conflicts.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7" name="Google Shape;387;p33"/>
          <p:cNvSpPr/>
          <p:nvPr/>
        </p:nvSpPr>
        <p:spPr>
          <a:xfrm>
            <a:off x="3690499" y="2805767"/>
            <a:ext cx="1529700" cy="305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3"/>
          <p:cNvSpPr/>
          <p:nvPr/>
        </p:nvSpPr>
        <p:spPr>
          <a:xfrm>
            <a:off x="1679540" y="3554914"/>
            <a:ext cx="6173700" cy="280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3"/>
          <p:cNvSpPr/>
          <p:nvPr/>
        </p:nvSpPr>
        <p:spPr>
          <a:xfrm>
            <a:off x="1679532" y="3559054"/>
            <a:ext cx="1529700" cy="2766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3"/>
          <p:cNvSpPr/>
          <p:nvPr/>
        </p:nvSpPr>
        <p:spPr>
          <a:xfrm>
            <a:off x="3672197" y="3559054"/>
            <a:ext cx="1768800" cy="2766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3"/>
          <p:cNvSpPr/>
          <p:nvPr/>
        </p:nvSpPr>
        <p:spPr>
          <a:xfrm>
            <a:off x="5954433" y="3556980"/>
            <a:ext cx="1898700" cy="2766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2" name="Google Shape;392;p33"/>
          <p:cNvCxnSpPr/>
          <p:nvPr/>
        </p:nvCxnSpPr>
        <p:spPr>
          <a:xfrm>
            <a:off x="4340829" y="2660646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3" name="Google Shape;393;p33"/>
          <p:cNvSpPr/>
          <p:nvPr/>
        </p:nvSpPr>
        <p:spPr>
          <a:xfrm>
            <a:off x="1544500" y="4133638"/>
            <a:ext cx="228000" cy="1872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3"/>
          <p:cNvSpPr txBox="1"/>
          <p:nvPr/>
        </p:nvSpPr>
        <p:spPr>
          <a:xfrm rot="6768">
            <a:off x="1603330" y="4076054"/>
            <a:ext cx="1676103" cy="3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LLM compute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95" name="Google Shape;395;p33"/>
          <p:cNvSpPr/>
          <p:nvPr/>
        </p:nvSpPr>
        <p:spPr>
          <a:xfrm>
            <a:off x="4935673" y="4132329"/>
            <a:ext cx="228000" cy="187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3"/>
          <p:cNvSpPr txBox="1"/>
          <p:nvPr/>
        </p:nvSpPr>
        <p:spPr>
          <a:xfrm rot="5974">
            <a:off x="5063548" y="4037803"/>
            <a:ext cx="1553702" cy="3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LLM bubble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97" name="Google Shape;397;p33"/>
          <p:cNvSpPr txBox="1"/>
          <p:nvPr/>
        </p:nvSpPr>
        <p:spPr>
          <a:xfrm>
            <a:off x="1661548" y="2769125"/>
            <a:ext cx="1944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Encoder kernels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98" name="Google Shape;398;p33"/>
          <p:cNvSpPr/>
          <p:nvPr/>
        </p:nvSpPr>
        <p:spPr>
          <a:xfrm rot="5400000">
            <a:off x="4393728" y="3211325"/>
            <a:ext cx="295200" cy="24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3"/>
          <p:cNvSpPr txBox="1"/>
          <p:nvPr/>
        </p:nvSpPr>
        <p:spPr>
          <a:xfrm>
            <a:off x="4615490" y="3147670"/>
            <a:ext cx="12870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schedule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00" name="Google Shape;400;p33"/>
          <p:cNvSpPr/>
          <p:nvPr/>
        </p:nvSpPr>
        <p:spPr>
          <a:xfrm>
            <a:off x="3928765" y="2866379"/>
            <a:ext cx="88800" cy="1872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3"/>
          <p:cNvSpPr/>
          <p:nvPr/>
        </p:nvSpPr>
        <p:spPr>
          <a:xfrm>
            <a:off x="4071097" y="2866379"/>
            <a:ext cx="297300" cy="187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3"/>
          <p:cNvSpPr/>
          <p:nvPr/>
        </p:nvSpPr>
        <p:spPr>
          <a:xfrm>
            <a:off x="4433554" y="2866379"/>
            <a:ext cx="149700" cy="187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3"/>
          <p:cNvSpPr/>
          <p:nvPr/>
        </p:nvSpPr>
        <p:spPr>
          <a:xfrm>
            <a:off x="4648656" y="2866379"/>
            <a:ext cx="149700" cy="187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3"/>
          <p:cNvSpPr/>
          <p:nvPr/>
        </p:nvSpPr>
        <p:spPr>
          <a:xfrm>
            <a:off x="4863758" y="2864703"/>
            <a:ext cx="88800" cy="1872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3"/>
          <p:cNvSpPr/>
          <p:nvPr/>
        </p:nvSpPr>
        <p:spPr>
          <a:xfrm>
            <a:off x="3013352" y="3601472"/>
            <a:ext cx="96300" cy="1872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3"/>
          <p:cNvSpPr/>
          <p:nvPr/>
        </p:nvSpPr>
        <p:spPr>
          <a:xfrm>
            <a:off x="3280250" y="3603676"/>
            <a:ext cx="321300" cy="187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3"/>
          <p:cNvSpPr/>
          <p:nvPr/>
        </p:nvSpPr>
        <p:spPr>
          <a:xfrm>
            <a:off x="5511789" y="3601472"/>
            <a:ext cx="162000" cy="187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3"/>
          <p:cNvSpPr/>
          <p:nvPr/>
        </p:nvSpPr>
        <p:spPr>
          <a:xfrm>
            <a:off x="5733111" y="3601472"/>
            <a:ext cx="162000" cy="187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3"/>
          <p:cNvSpPr/>
          <p:nvPr/>
        </p:nvSpPr>
        <p:spPr>
          <a:xfrm>
            <a:off x="6054407" y="3603653"/>
            <a:ext cx="96300" cy="1872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3"/>
          <p:cNvSpPr/>
          <p:nvPr/>
        </p:nvSpPr>
        <p:spPr>
          <a:xfrm>
            <a:off x="1544500" y="4461995"/>
            <a:ext cx="228000" cy="211500"/>
          </a:xfrm>
          <a:prstGeom prst="roundRect">
            <a:avLst>
              <a:gd fmla="val 31525" name="adj"/>
            </a:avLst>
          </a:prstGeom>
          <a:solidFill>
            <a:srgbClr val="F4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3"/>
          <p:cNvSpPr txBox="1"/>
          <p:nvPr/>
        </p:nvSpPr>
        <p:spPr>
          <a:xfrm>
            <a:off x="1812569" y="4264985"/>
            <a:ext cx="34221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Encoder communication kernel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12" name="Google Shape;412;p33"/>
          <p:cNvSpPr/>
          <p:nvPr/>
        </p:nvSpPr>
        <p:spPr>
          <a:xfrm>
            <a:off x="4940885" y="4472854"/>
            <a:ext cx="217500" cy="1872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3"/>
          <p:cNvSpPr txBox="1"/>
          <p:nvPr/>
        </p:nvSpPr>
        <p:spPr>
          <a:xfrm>
            <a:off x="5274760" y="4159053"/>
            <a:ext cx="2979600" cy="8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Encoder computation kernel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Outline</a:t>
            </a:r>
            <a:endParaRPr/>
          </a:p>
        </p:txBody>
      </p:sp>
      <p:sp>
        <p:nvSpPr>
          <p:cNvPr id="419" name="Google Shape;419;p34"/>
          <p:cNvSpPr txBox="1"/>
          <p:nvPr>
            <p:ph idx="1" type="body"/>
          </p:nvPr>
        </p:nvSpPr>
        <p:spPr>
          <a:xfrm>
            <a:off x="311700" y="1152475"/>
            <a:ext cx="8520600" cy="3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Direction: </a:t>
            </a:r>
            <a:r>
              <a:rPr b="1" lang="en" sz="2000">
                <a:solidFill>
                  <a:schemeClr val="dk1"/>
                </a:solidFill>
              </a:rPr>
              <a:t>scheduling encoder computation in LLM bubbles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Optimus: making bubble exploitation works in practice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 u="sng">
                <a:solidFill>
                  <a:schemeClr val="dk1"/>
                </a:solidFill>
              </a:rPr>
              <a:t>Evaluation: performance of Optimus at scale</a:t>
            </a:r>
            <a:endParaRPr b="1" sz="2000" u="sng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Overview</a:t>
            </a:r>
            <a:endParaRPr/>
          </a:p>
        </p:txBody>
      </p:sp>
      <p:sp>
        <p:nvSpPr>
          <p:cNvPr id="425" name="Google Shape;425;p35"/>
          <p:cNvSpPr txBox="1"/>
          <p:nvPr>
            <p:ph idx="1" type="body"/>
          </p:nvPr>
        </p:nvSpPr>
        <p:spPr>
          <a:xfrm>
            <a:off x="311700" y="1152475"/>
            <a:ext cx="8520600" cy="39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Models</a:t>
            </a:r>
            <a:r>
              <a:rPr lang="en">
                <a:solidFill>
                  <a:schemeClr val="dk1"/>
                </a:solidFill>
              </a:rPr>
              <a:t>: 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We build MLLM models with different image encoder sizes (ViT-22B, ViT-11B, ViT-5B) and LLM backbones (LLAMA-70B, GPT-175B).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en">
                <a:solidFill>
                  <a:schemeClr val="dk1"/>
                </a:solidFill>
              </a:rPr>
            </a:br>
            <a:r>
              <a:rPr b="1" lang="en">
                <a:solidFill>
                  <a:schemeClr val="dk1"/>
                </a:solidFill>
              </a:rPr>
              <a:t>Metrics</a:t>
            </a:r>
            <a:r>
              <a:rPr lang="en">
                <a:solidFill>
                  <a:schemeClr val="dk1"/>
                </a:solidFill>
              </a:rPr>
              <a:t>: Iteration time and Model Flops Utilization (MFU)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en">
                <a:solidFill>
                  <a:schemeClr val="dk1"/>
                </a:solidFill>
              </a:rPr>
            </a:br>
            <a:r>
              <a:rPr b="1" lang="en">
                <a:solidFill>
                  <a:schemeClr val="dk1"/>
                </a:solidFill>
              </a:rPr>
              <a:t>Testbed</a:t>
            </a:r>
            <a:r>
              <a:rPr lang="en">
                <a:solidFill>
                  <a:schemeClr val="dk1"/>
                </a:solidFill>
              </a:rPr>
              <a:t>: 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We performed experiments on a production training cluster with thousands of NVIDIA Hopper GPUs, each featuring 80GB of memory and 989 TFLOPS of computing performance.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Overview</a:t>
            </a:r>
            <a:endParaRPr/>
          </a:p>
        </p:txBody>
      </p:sp>
      <p:sp>
        <p:nvSpPr>
          <p:cNvPr id="431" name="Google Shape;431;p36"/>
          <p:cNvSpPr txBox="1"/>
          <p:nvPr>
            <p:ph idx="1" type="body"/>
          </p:nvPr>
        </p:nvSpPr>
        <p:spPr>
          <a:xfrm>
            <a:off x="311700" y="1152475"/>
            <a:ext cx="8520600" cy="39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Baselines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Megatron-LM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</a:t>
            </a:r>
            <a:r>
              <a:rPr lang="en">
                <a:solidFill>
                  <a:schemeClr val="dk1"/>
                </a:solidFill>
              </a:rPr>
              <a:t>e place multimodal encoders in the first pipeline stage to adapt to MLLM training.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Megatron-LM balanced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We use a dynamic programming algorithm to assign different layers of submodules to pipeline stages and achieve approximately the same computation amount.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Pytorch FSDP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Alpa (OSDI 22)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 compiler system for distributed DL training that automatically generates parallel execution plans covering 3D parallelisms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Weak Scaling Experiment</a:t>
            </a:r>
            <a:endParaRPr/>
          </a:p>
        </p:txBody>
      </p:sp>
      <p:pic>
        <p:nvPicPr>
          <p:cNvPr id="437" name="Google Shape;43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075" y="3043226"/>
            <a:ext cx="3835024" cy="141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571749"/>
            <a:ext cx="4419397" cy="2005726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7"/>
          <p:cNvSpPr txBox="1"/>
          <p:nvPr/>
        </p:nvSpPr>
        <p:spPr>
          <a:xfrm>
            <a:off x="349850" y="1208925"/>
            <a:ext cx="87087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To study large-scale model training, we scale model size and GPU count, evaluating weak-scaling performance of Optimus and baselines using Table 3 configurations.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40" name="Google Shape;440;p37"/>
          <p:cNvSpPr/>
          <p:nvPr/>
        </p:nvSpPr>
        <p:spPr>
          <a:xfrm>
            <a:off x="362700" y="2053525"/>
            <a:ext cx="8418600" cy="918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Optimus achieves a speedup of up to </a:t>
            </a:r>
            <a:r>
              <a:rPr b="1" i="1" lang="en" sz="1800"/>
              <a:t>1.22</a:t>
            </a:r>
            <a:r>
              <a:rPr b="1" i="1" lang="en" sz="1800">
                <a:solidFill>
                  <a:schemeClr val="dk1"/>
                </a:solidFill>
              </a:rPr>
              <a:t>×</a:t>
            </a:r>
            <a:r>
              <a:rPr lang="en" sz="1800"/>
              <a:t> compared to Megatron-LM and </a:t>
            </a:r>
            <a:r>
              <a:rPr b="1" i="1" lang="en" sz="1800"/>
              <a:t>1.18×</a:t>
            </a:r>
            <a:r>
              <a:rPr lang="en" sz="1800"/>
              <a:t> compared to the Megatron-LM balanced.</a:t>
            </a:r>
            <a:endParaRPr sz="1800"/>
          </a:p>
        </p:txBody>
      </p:sp>
      <p:sp>
        <p:nvSpPr>
          <p:cNvPr id="441" name="Google Shape;441;p37"/>
          <p:cNvSpPr txBox="1"/>
          <p:nvPr/>
        </p:nvSpPr>
        <p:spPr>
          <a:xfrm>
            <a:off x="145300" y="4676750"/>
            <a:ext cx="89658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* </a:t>
            </a:r>
            <a:r>
              <a:rPr lang="en" sz="1200">
                <a:solidFill>
                  <a:schemeClr val="dk2"/>
                </a:solidFill>
              </a:rPr>
              <a:t>Alpa and FSDP are not shown in the figure because of OOM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Strong Scaling Experiment</a:t>
            </a:r>
            <a:endParaRPr/>
          </a:p>
        </p:txBody>
      </p:sp>
      <p:pic>
        <p:nvPicPr>
          <p:cNvPr id="447" name="Google Shape;44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600" y="2297700"/>
            <a:ext cx="8839196" cy="2656156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8"/>
          <p:cNvSpPr txBox="1"/>
          <p:nvPr/>
        </p:nvSpPr>
        <p:spPr>
          <a:xfrm>
            <a:off x="349850" y="1056525"/>
            <a:ext cx="8708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We evaluate strong-scaling performance of Optimus and Megatron baselines with ViT-22B+GPT-175B, increasing GPUs (1536, 2048, 3172) at a constant batch size of 1536.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49" name="Google Shape;449;p38"/>
          <p:cNvSpPr/>
          <p:nvPr/>
        </p:nvSpPr>
        <p:spPr>
          <a:xfrm>
            <a:off x="5912625" y="2297700"/>
            <a:ext cx="1236300" cy="2585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Strong Scaling Experiment</a:t>
            </a:r>
            <a:endParaRPr/>
          </a:p>
        </p:txBody>
      </p:sp>
      <p:pic>
        <p:nvPicPr>
          <p:cNvPr id="455" name="Google Shape;4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600" y="2297700"/>
            <a:ext cx="8839196" cy="2656156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39"/>
          <p:cNvSpPr txBox="1"/>
          <p:nvPr/>
        </p:nvSpPr>
        <p:spPr>
          <a:xfrm>
            <a:off x="349850" y="1056525"/>
            <a:ext cx="8708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We evaluate strong-scaling performance of Optimus and Megatron baselines with ViT-22B+GPT-175B, increasing GPUs (1536, 2048, 3172) at a constant batch size of 1536.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57" name="Google Shape;457;p39"/>
          <p:cNvSpPr/>
          <p:nvPr/>
        </p:nvSpPr>
        <p:spPr>
          <a:xfrm>
            <a:off x="438900" y="2129725"/>
            <a:ext cx="8418600" cy="918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Optimus reduces iteration time by up to </a:t>
            </a:r>
            <a:r>
              <a:rPr b="1" i="1" lang="en" sz="1800"/>
              <a:t>21.3%</a:t>
            </a:r>
            <a:r>
              <a:rPr lang="en" sz="1800"/>
              <a:t> compared to Megatron-LM, and by up to </a:t>
            </a:r>
            <a:r>
              <a:rPr b="1" i="1" lang="en" sz="1800"/>
              <a:t>20.5%</a:t>
            </a:r>
            <a:r>
              <a:rPr lang="en" sz="1800"/>
              <a:t> compared to the Megatron-LM balanced.</a:t>
            </a:r>
            <a:endParaRPr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results in the paper</a:t>
            </a:r>
            <a:endParaRPr/>
          </a:p>
        </p:txBody>
      </p:sp>
      <p:sp>
        <p:nvSpPr>
          <p:cNvPr id="463" name="Google Shape;463;p40"/>
          <p:cNvSpPr txBox="1"/>
          <p:nvPr>
            <p:ph idx="1" type="body"/>
          </p:nvPr>
        </p:nvSpPr>
        <p:spPr>
          <a:xfrm>
            <a:off x="311700" y="1152475"/>
            <a:ext cx="8520600" cy="30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Explore the paper for details on: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Optimus performance with multi-encoder MLLMs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Optimus GPU memory usage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Optimus bubble scheduling efficiency and algorithm runtime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Optimus Summary</a:t>
            </a:r>
            <a:endParaRPr/>
          </a:p>
        </p:txBody>
      </p:sp>
      <p:sp>
        <p:nvSpPr>
          <p:cNvPr id="469" name="Google Shape;469;p41"/>
          <p:cNvSpPr txBox="1"/>
          <p:nvPr>
            <p:ph idx="1" type="body"/>
          </p:nvPr>
        </p:nvSpPr>
        <p:spPr>
          <a:xfrm>
            <a:off x="311700" y="1152475"/>
            <a:ext cx="8643000" cy="27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Optimus is a distributed MLLM training system that schedules encoder computation in LLM bubbles to reduce end-to-end training time.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Experiments show that Optimus speeds up MLLM training by 20.5%–21.3% on ViT-22B and GPT-175B across 3072 GPUs, outperforming existing systems by an average of 20.3%.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70" name="Google Shape;47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25" y="3383350"/>
            <a:ext cx="1504550" cy="150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rise of Multimodal LLMs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GPT-4o (OpenAI):</a:t>
            </a:r>
            <a:r>
              <a:rPr lang="en">
                <a:solidFill>
                  <a:schemeClr val="dk1"/>
                </a:solidFill>
              </a:rPr>
              <a:t> Processes text, images, and more for versatile applications like visual question answering.</a:t>
            </a:r>
            <a:br>
              <a:rPr b="1" lang="en">
                <a:solidFill>
                  <a:schemeClr val="dk1"/>
                </a:solidFill>
              </a:rPr>
            </a:br>
            <a:br>
              <a:rPr b="1" lang="en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Gemini 2.5 Pro (Google):</a:t>
            </a:r>
            <a:r>
              <a:rPr lang="en">
                <a:solidFill>
                  <a:schemeClr val="dk1"/>
                </a:solidFill>
              </a:rPr>
              <a:t> Excels in processing text, images, audio, video, and code with a 1-million-token context window.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LLaVa</a:t>
            </a:r>
            <a:r>
              <a:rPr lang="en">
                <a:solidFill>
                  <a:schemeClr val="dk1"/>
                </a:solidFill>
              </a:rPr>
              <a:t>: Open-source model excelling in image captioning and visual reasoning.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763" y="303350"/>
            <a:ext cx="4698475" cy="46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2"/>
          <p:cNvSpPr txBox="1"/>
          <p:nvPr>
            <p:ph idx="1" type="body"/>
          </p:nvPr>
        </p:nvSpPr>
        <p:spPr>
          <a:xfrm>
            <a:off x="311700" y="1901775"/>
            <a:ext cx="85206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3800">
                <a:solidFill>
                  <a:schemeClr val="dk1"/>
                </a:solidFill>
              </a:rPr>
              <a:t>Thank You!</a:t>
            </a:r>
            <a:endParaRPr b="1" sz="3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Multimodal LLM (MLLM) architecture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942850" y="2046821"/>
            <a:ext cx="698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Image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3200400" y="2046825"/>
            <a:ext cx="1038900" cy="387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Encoder 1</a:t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3200400" y="2879350"/>
            <a:ext cx="1038900" cy="3879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Encoder 2</a:t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3200400" y="3648550"/>
            <a:ext cx="1038900" cy="3879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Encoder n</a:t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5749400" y="1893350"/>
            <a:ext cx="1145400" cy="2939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LLM backbone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8363" y="1893350"/>
            <a:ext cx="726175" cy="72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2300" y="2724150"/>
            <a:ext cx="698300" cy="6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1558825" y="4323150"/>
            <a:ext cx="17049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What does this …</a:t>
            </a:r>
            <a:endParaRPr i="1" sz="13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942850" y="2879346"/>
            <a:ext cx="698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Audio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942850" y="4323121"/>
            <a:ext cx="698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Text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942850" y="3624088"/>
            <a:ext cx="1508100" cy="4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en" sz="1400">
                <a:solidFill>
                  <a:schemeClr val="dk1"/>
                </a:solidFill>
              </a:rPr>
              <a:t>Other modality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2522750" y="2164938"/>
            <a:ext cx="563400" cy="18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2522750" y="2981788"/>
            <a:ext cx="563400" cy="18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2512300" y="3750988"/>
            <a:ext cx="563400" cy="18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3362250" y="4417750"/>
            <a:ext cx="2196300" cy="18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4321350" y="2164925"/>
            <a:ext cx="1237200" cy="18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4321350" y="2981800"/>
            <a:ext cx="1237200" cy="18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4336303" y="3731050"/>
            <a:ext cx="1237200" cy="18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6992950" y="3271700"/>
            <a:ext cx="674400" cy="18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7703950" y="3169246"/>
            <a:ext cx="698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Output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981450" y="3236200"/>
            <a:ext cx="533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…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4688300" y="1625750"/>
            <a:ext cx="563400" cy="33657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4292075" y="1201275"/>
            <a:ext cx="16461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Aligned Features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Unique </a:t>
            </a:r>
            <a:r>
              <a:rPr lang="en"/>
              <a:t>Characteristics of MLLMs</a:t>
            </a:r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311700" y="1152475"/>
            <a:ext cx="8104200" cy="31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Dominant Model Size of LLM Backbone</a:t>
            </a:r>
            <a:r>
              <a:rPr b="1" lang="en">
                <a:solidFill>
                  <a:schemeClr val="dk1"/>
                </a:solidFill>
              </a:rPr>
              <a:t>: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The LLM backbone dominates with significantly more parameters (e.g., Flamingo’s 70B of 80B total parameters [1]) compared to encoders.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Dependency Between Encoders and LLM Backbone: </a:t>
            </a:r>
            <a:r>
              <a:rPr lang="en">
                <a:solidFill>
                  <a:schemeClr val="dk1"/>
                </a:solidFill>
              </a:rPr>
              <a:t>Encoders generate features before the LLM backbone’s forward pass, while gradients are computed by the backbone before encoders in the backward pass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145300" y="4600550"/>
            <a:ext cx="88017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[1] Alayrac, Jean-Baptiste, Jeff Donahue, Pauline Luc, Antoine Miech, Iain Barr, Yana Hasson, Karel Lenc et al. "Flamingo: a visual language model for few-shot learning." Advances in neural information processing systems 35 (2022): 23716-23736.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Inefficiencies of 3D Parallel Training Systems for MLLMs</a:t>
            </a:r>
            <a:endParaRPr/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311700" y="1152475"/>
            <a:ext cx="8389500" cy="11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3D parallel training systems like Megatron-LM [1], designed for symmetric transformer models, require placing encoders in the first pipeline stage for MLLM training, resulting in pipeline imbalances.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6476536" y="2668753"/>
            <a:ext cx="968700" cy="1827600"/>
          </a:xfrm>
          <a:prstGeom prst="rect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5434934" y="2660687"/>
            <a:ext cx="968700" cy="1827600"/>
          </a:xfrm>
          <a:prstGeom prst="rect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4410892" y="2660687"/>
            <a:ext cx="968700" cy="1827600"/>
          </a:xfrm>
          <a:prstGeom prst="rect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4468034" y="2993848"/>
            <a:ext cx="828000" cy="42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2043956" y="2963637"/>
            <a:ext cx="1030500" cy="1815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1617856" y="2963637"/>
            <a:ext cx="160800" cy="1815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9" name="Google Shape;119;p18"/>
          <p:cNvCxnSpPr>
            <a:stCxn id="118" idx="3"/>
            <a:endCxn id="117" idx="1"/>
          </p:cNvCxnSpPr>
          <p:nvPr/>
        </p:nvCxnSpPr>
        <p:spPr>
          <a:xfrm>
            <a:off x="1778656" y="3054387"/>
            <a:ext cx="2652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Google Shape;120;p18"/>
          <p:cNvSpPr/>
          <p:nvPr/>
        </p:nvSpPr>
        <p:spPr>
          <a:xfrm>
            <a:off x="2043857" y="4029204"/>
            <a:ext cx="1030500" cy="1815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1617757" y="4029204"/>
            <a:ext cx="160800" cy="1815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2" name="Google Shape;122;p18"/>
          <p:cNvCxnSpPr/>
          <p:nvPr/>
        </p:nvCxnSpPr>
        <p:spPr>
          <a:xfrm>
            <a:off x="2257131" y="4029179"/>
            <a:ext cx="0" cy="181500"/>
          </a:xfrm>
          <a:prstGeom prst="straightConnector1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8"/>
          <p:cNvCxnSpPr/>
          <p:nvPr/>
        </p:nvCxnSpPr>
        <p:spPr>
          <a:xfrm>
            <a:off x="2536066" y="4029179"/>
            <a:ext cx="0" cy="181500"/>
          </a:xfrm>
          <a:prstGeom prst="straightConnector1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18"/>
          <p:cNvCxnSpPr/>
          <p:nvPr/>
        </p:nvCxnSpPr>
        <p:spPr>
          <a:xfrm>
            <a:off x="2815001" y="4029179"/>
            <a:ext cx="0" cy="181500"/>
          </a:xfrm>
          <a:prstGeom prst="straightConnector1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5" name="Google Shape;125;p18"/>
          <p:cNvSpPr/>
          <p:nvPr/>
        </p:nvSpPr>
        <p:spPr>
          <a:xfrm rot="5400000">
            <a:off x="1955100" y="3466862"/>
            <a:ext cx="686400" cy="240900"/>
          </a:xfrm>
          <a:prstGeom prst="rightArrow">
            <a:avLst>
              <a:gd fmla="val 50000" name="adj1"/>
              <a:gd fmla="val 65882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6" name="Google Shape;126;p18"/>
          <p:cNvCxnSpPr/>
          <p:nvPr/>
        </p:nvCxnSpPr>
        <p:spPr>
          <a:xfrm flipH="1">
            <a:off x="3208266" y="2325525"/>
            <a:ext cx="7800" cy="22446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" name="Google Shape;127;p18"/>
          <p:cNvCxnSpPr/>
          <p:nvPr/>
        </p:nvCxnSpPr>
        <p:spPr>
          <a:xfrm>
            <a:off x="1617757" y="4119999"/>
            <a:ext cx="1456500" cy="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28" name="Google Shape;128;p18"/>
          <p:cNvSpPr/>
          <p:nvPr/>
        </p:nvSpPr>
        <p:spPr>
          <a:xfrm>
            <a:off x="3403719" y="2660687"/>
            <a:ext cx="929700" cy="1827600"/>
          </a:xfrm>
          <a:prstGeom prst="rect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3461216" y="2993848"/>
            <a:ext cx="828000" cy="42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3306261" y="2332267"/>
            <a:ext cx="12585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PP Stage 1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31" name="Google Shape;131;p18"/>
          <p:cNvSpPr txBox="1"/>
          <p:nvPr/>
        </p:nvSpPr>
        <p:spPr>
          <a:xfrm rot="12456">
            <a:off x="3497192" y="2685560"/>
            <a:ext cx="828005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GPU 1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3620711" y="3097427"/>
            <a:ext cx="47100" cy="1044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3620711" y="3206130"/>
            <a:ext cx="471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3712529" y="3097427"/>
            <a:ext cx="70500" cy="1044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3712529" y="3206130"/>
            <a:ext cx="705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3782558" y="3097427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3782558" y="3206130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3908643" y="3097427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3908643" y="3206130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4034728" y="3097427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4034728" y="3206130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4645571" y="3100274"/>
            <a:ext cx="471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4645571" y="3208976"/>
            <a:ext cx="471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4737390" y="3100274"/>
            <a:ext cx="705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4737390" y="3208976"/>
            <a:ext cx="705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4807418" y="3100274"/>
            <a:ext cx="126600" cy="1044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4807418" y="3208976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4933504" y="3100274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4933504" y="3208976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5059589" y="3100274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8"/>
          <p:cNvSpPr/>
          <p:nvPr/>
        </p:nvSpPr>
        <p:spPr>
          <a:xfrm>
            <a:off x="5059589" y="3208976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 rot="12456">
            <a:off x="4482917" y="2685560"/>
            <a:ext cx="828005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GPU 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5468647" y="2993848"/>
            <a:ext cx="828000" cy="42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 rot="12456">
            <a:off x="5489735" y="2685560"/>
            <a:ext cx="828005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GPU 3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5612452" y="3100264"/>
            <a:ext cx="471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5612452" y="3208966"/>
            <a:ext cx="471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5704270" y="3100264"/>
            <a:ext cx="705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5704270" y="3208966"/>
            <a:ext cx="705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5774299" y="3100264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5774299" y="3208966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8"/>
          <p:cNvSpPr/>
          <p:nvPr/>
        </p:nvSpPr>
        <p:spPr>
          <a:xfrm>
            <a:off x="5900384" y="3100264"/>
            <a:ext cx="126600" cy="1044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8"/>
          <p:cNvSpPr/>
          <p:nvPr/>
        </p:nvSpPr>
        <p:spPr>
          <a:xfrm>
            <a:off x="5900384" y="3208966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6026469" y="3100264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8"/>
          <p:cNvSpPr/>
          <p:nvPr/>
        </p:nvSpPr>
        <p:spPr>
          <a:xfrm>
            <a:off x="6026469" y="3208966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 rot="12456">
            <a:off x="6552660" y="2685560"/>
            <a:ext cx="828005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GPU 4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6527420" y="2993848"/>
            <a:ext cx="828000" cy="42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"/>
          <p:cNvSpPr/>
          <p:nvPr/>
        </p:nvSpPr>
        <p:spPr>
          <a:xfrm>
            <a:off x="6671241" y="3100264"/>
            <a:ext cx="471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6671241" y="3208966"/>
            <a:ext cx="471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6763060" y="3100264"/>
            <a:ext cx="705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6763060" y="3208966"/>
            <a:ext cx="705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6833088" y="3100264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"/>
          <p:cNvSpPr/>
          <p:nvPr/>
        </p:nvSpPr>
        <p:spPr>
          <a:xfrm>
            <a:off x="6833088" y="3208966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8"/>
          <p:cNvSpPr/>
          <p:nvPr/>
        </p:nvSpPr>
        <p:spPr>
          <a:xfrm>
            <a:off x="6959173" y="3100264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6959173" y="3208966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7085259" y="3100264"/>
            <a:ext cx="126600" cy="1044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7085259" y="3208966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8"/>
          <p:cNvSpPr/>
          <p:nvPr/>
        </p:nvSpPr>
        <p:spPr>
          <a:xfrm>
            <a:off x="4468034" y="3907192"/>
            <a:ext cx="828000" cy="42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3461216" y="3907192"/>
            <a:ext cx="828000" cy="42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8"/>
          <p:cNvSpPr txBox="1"/>
          <p:nvPr/>
        </p:nvSpPr>
        <p:spPr>
          <a:xfrm rot="12456">
            <a:off x="3497192" y="3598903"/>
            <a:ext cx="828005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GPU 5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3620711" y="4010771"/>
            <a:ext cx="471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8"/>
          <p:cNvSpPr/>
          <p:nvPr/>
        </p:nvSpPr>
        <p:spPr>
          <a:xfrm>
            <a:off x="3620711" y="4119473"/>
            <a:ext cx="47100" cy="1044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3712529" y="4010771"/>
            <a:ext cx="705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8"/>
          <p:cNvSpPr/>
          <p:nvPr/>
        </p:nvSpPr>
        <p:spPr>
          <a:xfrm>
            <a:off x="3712529" y="4119473"/>
            <a:ext cx="70500" cy="1044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3782558" y="4010771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"/>
          <p:cNvSpPr/>
          <p:nvPr/>
        </p:nvSpPr>
        <p:spPr>
          <a:xfrm>
            <a:off x="3782558" y="4119473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8"/>
          <p:cNvSpPr/>
          <p:nvPr/>
        </p:nvSpPr>
        <p:spPr>
          <a:xfrm>
            <a:off x="3908643" y="4010771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"/>
          <p:cNvSpPr/>
          <p:nvPr/>
        </p:nvSpPr>
        <p:spPr>
          <a:xfrm>
            <a:off x="3908643" y="4119473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8"/>
          <p:cNvSpPr/>
          <p:nvPr/>
        </p:nvSpPr>
        <p:spPr>
          <a:xfrm>
            <a:off x="4034728" y="4010771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8"/>
          <p:cNvSpPr/>
          <p:nvPr/>
        </p:nvSpPr>
        <p:spPr>
          <a:xfrm>
            <a:off x="4034728" y="4119473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8"/>
          <p:cNvSpPr/>
          <p:nvPr/>
        </p:nvSpPr>
        <p:spPr>
          <a:xfrm>
            <a:off x="4645571" y="4013617"/>
            <a:ext cx="471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8"/>
          <p:cNvSpPr/>
          <p:nvPr/>
        </p:nvSpPr>
        <p:spPr>
          <a:xfrm>
            <a:off x="4645571" y="4122320"/>
            <a:ext cx="471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"/>
          <p:cNvSpPr/>
          <p:nvPr/>
        </p:nvSpPr>
        <p:spPr>
          <a:xfrm>
            <a:off x="4737390" y="4013617"/>
            <a:ext cx="705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8"/>
          <p:cNvSpPr/>
          <p:nvPr/>
        </p:nvSpPr>
        <p:spPr>
          <a:xfrm>
            <a:off x="4737390" y="4122320"/>
            <a:ext cx="705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8"/>
          <p:cNvSpPr/>
          <p:nvPr/>
        </p:nvSpPr>
        <p:spPr>
          <a:xfrm>
            <a:off x="4807418" y="4013617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8"/>
          <p:cNvSpPr/>
          <p:nvPr/>
        </p:nvSpPr>
        <p:spPr>
          <a:xfrm>
            <a:off x="4807418" y="4122320"/>
            <a:ext cx="126600" cy="1044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8"/>
          <p:cNvSpPr/>
          <p:nvPr/>
        </p:nvSpPr>
        <p:spPr>
          <a:xfrm>
            <a:off x="4933504" y="4013617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8"/>
          <p:cNvSpPr/>
          <p:nvPr/>
        </p:nvSpPr>
        <p:spPr>
          <a:xfrm>
            <a:off x="4933504" y="4122320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8"/>
          <p:cNvSpPr/>
          <p:nvPr/>
        </p:nvSpPr>
        <p:spPr>
          <a:xfrm>
            <a:off x="5059589" y="4013617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8"/>
          <p:cNvSpPr/>
          <p:nvPr/>
        </p:nvSpPr>
        <p:spPr>
          <a:xfrm>
            <a:off x="5059589" y="4122320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8"/>
          <p:cNvSpPr txBox="1"/>
          <p:nvPr/>
        </p:nvSpPr>
        <p:spPr>
          <a:xfrm rot="12456">
            <a:off x="4482917" y="3598903"/>
            <a:ext cx="828005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GPU 6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1" name="Google Shape;201;p18"/>
          <p:cNvSpPr/>
          <p:nvPr/>
        </p:nvSpPr>
        <p:spPr>
          <a:xfrm>
            <a:off x="5468647" y="3907192"/>
            <a:ext cx="828000" cy="42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8"/>
          <p:cNvSpPr txBox="1"/>
          <p:nvPr/>
        </p:nvSpPr>
        <p:spPr>
          <a:xfrm rot="12456">
            <a:off x="5489735" y="3598903"/>
            <a:ext cx="828005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GPU 7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3" name="Google Shape;203;p18"/>
          <p:cNvSpPr/>
          <p:nvPr/>
        </p:nvSpPr>
        <p:spPr>
          <a:xfrm>
            <a:off x="5612452" y="4013607"/>
            <a:ext cx="471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8"/>
          <p:cNvSpPr/>
          <p:nvPr/>
        </p:nvSpPr>
        <p:spPr>
          <a:xfrm>
            <a:off x="5612452" y="4122310"/>
            <a:ext cx="471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"/>
          <p:cNvSpPr/>
          <p:nvPr/>
        </p:nvSpPr>
        <p:spPr>
          <a:xfrm>
            <a:off x="5704270" y="4013607"/>
            <a:ext cx="705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8"/>
          <p:cNvSpPr/>
          <p:nvPr/>
        </p:nvSpPr>
        <p:spPr>
          <a:xfrm>
            <a:off x="5704270" y="4122310"/>
            <a:ext cx="705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8"/>
          <p:cNvSpPr/>
          <p:nvPr/>
        </p:nvSpPr>
        <p:spPr>
          <a:xfrm>
            <a:off x="5774299" y="4013607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8"/>
          <p:cNvSpPr/>
          <p:nvPr/>
        </p:nvSpPr>
        <p:spPr>
          <a:xfrm>
            <a:off x="5774299" y="4122310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8"/>
          <p:cNvSpPr/>
          <p:nvPr/>
        </p:nvSpPr>
        <p:spPr>
          <a:xfrm>
            <a:off x="5900384" y="4013607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8"/>
          <p:cNvSpPr/>
          <p:nvPr/>
        </p:nvSpPr>
        <p:spPr>
          <a:xfrm>
            <a:off x="5900384" y="4122310"/>
            <a:ext cx="126600" cy="1044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8"/>
          <p:cNvSpPr/>
          <p:nvPr/>
        </p:nvSpPr>
        <p:spPr>
          <a:xfrm>
            <a:off x="6026469" y="4013607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8"/>
          <p:cNvSpPr/>
          <p:nvPr/>
        </p:nvSpPr>
        <p:spPr>
          <a:xfrm>
            <a:off x="6026469" y="4122310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8"/>
          <p:cNvSpPr txBox="1"/>
          <p:nvPr/>
        </p:nvSpPr>
        <p:spPr>
          <a:xfrm rot="12456">
            <a:off x="6552660" y="3598903"/>
            <a:ext cx="828005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GPU 8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6527420" y="3907192"/>
            <a:ext cx="828000" cy="42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8"/>
          <p:cNvSpPr/>
          <p:nvPr/>
        </p:nvSpPr>
        <p:spPr>
          <a:xfrm>
            <a:off x="6671241" y="4013607"/>
            <a:ext cx="471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8"/>
          <p:cNvSpPr/>
          <p:nvPr/>
        </p:nvSpPr>
        <p:spPr>
          <a:xfrm>
            <a:off x="6671241" y="4122310"/>
            <a:ext cx="471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8"/>
          <p:cNvSpPr/>
          <p:nvPr/>
        </p:nvSpPr>
        <p:spPr>
          <a:xfrm>
            <a:off x="6763060" y="4013607"/>
            <a:ext cx="705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8"/>
          <p:cNvSpPr/>
          <p:nvPr/>
        </p:nvSpPr>
        <p:spPr>
          <a:xfrm>
            <a:off x="6763060" y="4122310"/>
            <a:ext cx="705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8"/>
          <p:cNvSpPr/>
          <p:nvPr/>
        </p:nvSpPr>
        <p:spPr>
          <a:xfrm>
            <a:off x="6833088" y="4013607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8"/>
          <p:cNvSpPr/>
          <p:nvPr/>
        </p:nvSpPr>
        <p:spPr>
          <a:xfrm>
            <a:off x="6833088" y="4122310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8"/>
          <p:cNvSpPr/>
          <p:nvPr/>
        </p:nvSpPr>
        <p:spPr>
          <a:xfrm>
            <a:off x="6959173" y="4013607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6959173" y="4122310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"/>
          <p:cNvSpPr/>
          <p:nvPr/>
        </p:nvSpPr>
        <p:spPr>
          <a:xfrm>
            <a:off x="7085259" y="4013607"/>
            <a:ext cx="126600" cy="10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8"/>
          <p:cNvSpPr/>
          <p:nvPr/>
        </p:nvSpPr>
        <p:spPr>
          <a:xfrm>
            <a:off x="7085259" y="4122310"/>
            <a:ext cx="126600" cy="1044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8"/>
          <p:cNvSpPr txBox="1"/>
          <p:nvPr/>
        </p:nvSpPr>
        <p:spPr>
          <a:xfrm>
            <a:off x="4353017" y="2332267"/>
            <a:ext cx="12585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PP Stage 2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226" name="Google Shape;226;p18"/>
          <p:cNvSpPr txBox="1"/>
          <p:nvPr/>
        </p:nvSpPr>
        <p:spPr>
          <a:xfrm>
            <a:off x="5379490" y="2352486"/>
            <a:ext cx="12585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PP Stage 3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227" name="Google Shape;227;p18"/>
          <p:cNvSpPr txBox="1"/>
          <p:nvPr/>
        </p:nvSpPr>
        <p:spPr>
          <a:xfrm>
            <a:off x="6472614" y="2352489"/>
            <a:ext cx="10995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PP Stage 4</a:t>
            </a:r>
            <a:endParaRPr>
              <a:solidFill>
                <a:srgbClr val="1C4587"/>
              </a:solidFill>
            </a:endParaRPr>
          </a:p>
        </p:txBody>
      </p:sp>
      <p:cxnSp>
        <p:nvCxnSpPr>
          <p:cNvPr id="228" name="Google Shape;228;p18"/>
          <p:cNvCxnSpPr/>
          <p:nvPr/>
        </p:nvCxnSpPr>
        <p:spPr>
          <a:xfrm flipH="1" rot="10800000">
            <a:off x="3445636" y="3558648"/>
            <a:ext cx="835800" cy="3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18"/>
          <p:cNvCxnSpPr/>
          <p:nvPr/>
        </p:nvCxnSpPr>
        <p:spPr>
          <a:xfrm flipH="1" rot="10800000">
            <a:off x="4466121" y="3555876"/>
            <a:ext cx="835800" cy="3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18"/>
          <p:cNvCxnSpPr/>
          <p:nvPr/>
        </p:nvCxnSpPr>
        <p:spPr>
          <a:xfrm flipH="1" rot="10800000">
            <a:off x="5510094" y="3555851"/>
            <a:ext cx="835800" cy="3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18"/>
          <p:cNvCxnSpPr/>
          <p:nvPr/>
        </p:nvCxnSpPr>
        <p:spPr>
          <a:xfrm flipH="1" rot="10800000">
            <a:off x="6494842" y="3555876"/>
            <a:ext cx="835800" cy="3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32" name="Google Shape;232;p18"/>
          <p:cNvSpPr txBox="1"/>
          <p:nvPr/>
        </p:nvSpPr>
        <p:spPr>
          <a:xfrm>
            <a:off x="2411935" y="3205766"/>
            <a:ext cx="7575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DP=1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PP=4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TP=2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3" name="Google Shape;233;p18"/>
          <p:cNvSpPr txBox="1"/>
          <p:nvPr/>
        </p:nvSpPr>
        <p:spPr>
          <a:xfrm rot="13416">
            <a:off x="1348822" y="2435567"/>
            <a:ext cx="922507" cy="5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Encoder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4" name="Google Shape;234;p18"/>
          <p:cNvSpPr txBox="1"/>
          <p:nvPr/>
        </p:nvSpPr>
        <p:spPr>
          <a:xfrm rot="13769">
            <a:off x="2331169" y="2417875"/>
            <a:ext cx="898807" cy="5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LLM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5" name="Google Shape;235;p18"/>
          <p:cNvSpPr txBox="1"/>
          <p:nvPr/>
        </p:nvSpPr>
        <p:spPr>
          <a:xfrm>
            <a:off x="145300" y="4676750"/>
            <a:ext cx="89658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[1] Narayanan, Deepak, Mohammad Shoeybi, Jared Casper, Patrick LeGresley, Mostofa Patwary, Vijay Korthikanti, Dmitri Vainbrand et al. "Efficient large-scale language model training on gpu clusters using megatron-lm." In Proceedings of the international conference for high performance computing, networking, storage and analysis, pp. 1-15. 2021.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Outline</a:t>
            </a:r>
            <a:endParaRPr/>
          </a:p>
        </p:txBody>
      </p:sp>
      <p:sp>
        <p:nvSpPr>
          <p:cNvPr id="241" name="Google Shape;241;p19"/>
          <p:cNvSpPr txBox="1"/>
          <p:nvPr>
            <p:ph idx="1" type="body"/>
          </p:nvPr>
        </p:nvSpPr>
        <p:spPr>
          <a:xfrm>
            <a:off x="311700" y="1152475"/>
            <a:ext cx="8520600" cy="3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dk1"/>
                </a:solidFill>
              </a:rPr>
              <a:t>Direction: scheduling encoder computation in LLM bubbles</a:t>
            </a:r>
            <a:endParaRPr b="1" sz="20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Optimus: making bubble exploitation works in practice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Evaluation: performance of Optimus at scale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Significant GPU Idle Time (bubbles) in MLLM Training</a:t>
            </a:r>
            <a:endParaRPr/>
          </a:p>
        </p:txBody>
      </p:sp>
      <p:sp>
        <p:nvSpPr>
          <p:cNvPr id="247" name="Google Shape;247;p20"/>
          <p:cNvSpPr txBox="1"/>
          <p:nvPr>
            <p:ph idx="1" type="body"/>
          </p:nvPr>
        </p:nvSpPr>
        <p:spPr>
          <a:xfrm>
            <a:off x="311700" y="1168950"/>
            <a:ext cx="8520600" cy="18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We noted that over 48% of GPU cycles were idle (bubbles) during internal large-scale MLLM training tasks, with these bubbles attributed to three main causes: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Communication in Data </a:t>
            </a:r>
            <a:r>
              <a:rPr lang="en" sz="1600">
                <a:solidFill>
                  <a:schemeClr val="dk1"/>
                </a:solidFill>
              </a:rPr>
              <a:t>Parallelism</a:t>
            </a:r>
            <a:r>
              <a:rPr lang="en" sz="1600">
                <a:solidFill>
                  <a:schemeClr val="dk1"/>
                </a:solidFill>
              </a:rPr>
              <a:t> (DP)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Dependency in Pipeline Parallelism (PP)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Communication in Tensor Parallelism (TP)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48" name="Google Shape;24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838" y="2995050"/>
            <a:ext cx="6232325" cy="214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Bubbles Occur during LLM Computation</a:t>
            </a:r>
            <a:endParaRPr/>
          </a:p>
        </p:txBody>
      </p:sp>
      <p:sp>
        <p:nvSpPr>
          <p:cNvPr id="254" name="Google Shape;254;p21"/>
          <p:cNvSpPr txBox="1"/>
          <p:nvPr>
            <p:ph idx="1" type="body"/>
          </p:nvPr>
        </p:nvSpPr>
        <p:spPr>
          <a:xfrm>
            <a:off x="311700" y="1168948"/>
            <a:ext cx="8520600" cy="19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We noted that over 48% of GPU cycles were idle (bubbles) during internal large-scale MLLM training tasks, with these bubbles attributed to three main causes: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Communication in Data Parallelism (DP)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Dependency in Pipeline Parallelism (PP)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Communication in Tensor Parallelism (TP)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55" name="Google Shape;2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051" y="3004850"/>
            <a:ext cx="6203899" cy="213865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1"/>
          <p:cNvSpPr/>
          <p:nvPr/>
        </p:nvSpPr>
        <p:spPr>
          <a:xfrm>
            <a:off x="5383500" y="2226375"/>
            <a:ext cx="3628500" cy="1100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Majority of bubbles (around 90%) occur during the LLM forward pass and backward pass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