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2" r:id="rId3"/>
    <p:sldId id="289" r:id="rId4"/>
    <p:sldId id="310" r:id="rId5"/>
    <p:sldId id="311" r:id="rId6"/>
    <p:sldId id="297" r:id="rId7"/>
    <p:sldId id="313" r:id="rId8"/>
    <p:sldId id="337" r:id="rId9"/>
    <p:sldId id="304" r:id="rId10"/>
    <p:sldId id="301" r:id="rId11"/>
    <p:sldId id="357" r:id="rId12"/>
    <p:sldId id="353" r:id="rId13"/>
    <p:sldId id="309" r:id="rId14"/>
    <p:sldId id="355" r:id="rId15"/>
    <p:sldId id="314" r:id="rId16"/>
    <p:sldId id="319" r:id="rId17"/>
    <p:sldId id="343" r:id="rId18"/>
    <p:sldId id="346" r:id="rId19"/>
    <p:sldId id="324" r:id="rId20"/>
    <p:sldId id="300" r:id="rId21"/>
    <p:sldId id="321" r:id="rId22"/>
    <p:sldId id="350" r:id="rId23"/>
    <p:sldId id="325" r:id="rId24"/>
    <p:sldId id="323" r:id="rId25"/>
    <p:sldId id="327" r:id="rId26"/>
    <p:sldId id="328" r:id="rId27"/>
    <p:sldId id="30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15" autoAdjust="0"/>
    <p:restoredTop sz="73038" autoAdjust="0"/>
  </p:normalViewPr>
  <p:slideViewPr>
    <p:cSldViewPr snapToGrid="0" snapToObjects="1">
      <p:cViewPr varScale="1">
        <p:scale>
          <a:sx n="69" d="100"/>
          <a:sy n="69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85F19-65F9-2347-9DD1-D25CCF50A3EA}" type="datetimeFigureOut">
              <a:rPr lang="en-US" smtClean="0"/>
              <a:pPr/>
              <a:t>12/21/12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FCA1-3D86-0B4A-8084-252F26DD8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F1AB-36D8-5B42-996D-65C2B0A8DCF2}" type="datetimeFigureOut">
              <a:rPr lang="en-US" smtClean="0"/>
              <a:pPr/>
              <a:t>12/21/12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D3331-6D0A-CC4B-9C79-40D7E9F2D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44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Throughput-oriented traffic is growing 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Cisco…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FF0000"/>
                </a:solidFill>
              </a:rPr>
              <a:t>Sandvine</a:t>
            </a:r>
            <a:r>
              <a:rPr lang="en-US" sz="1200" dirty="0" smtClean="0">
                <a:solidFill>
                  <a:srgbClr val="FF0000"/>
                </a:solidFill>
              </a:rPr>
              <a:t> report…. [figure]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Video streaming, software, games, video</a:t>
            </a:r>
            <a:r>
              <a:rPr lang="en-US" sz="1200" baseline="0" dirty="0" smtClean="0">
                <a:solidFill>
                  <a:srgbClr val="FF0000"/>
                </a:solidFill>
              </a:rPr>
              <a:t> downloads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4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Jiasi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mcf</a:t>
            </a:r>
            <a:r>
              <a:rPr lang="en-US" baseline="0" dirty="0" smtClean="0"/>
              <a:t>/1path</a:t>
            </a:r>
          </a:p>
          <a:p>
            <a:endParaRPr lang="en-US" baseline="0" dirty="0" smtClean="0"/>
          </a:p>
          <a:p>
            <a:r>
              <a:rPr lang="en-US" dirty="0" smtClean="0"/>
              <a:t>Throughput of both path and peering point</a:t>
            </a:r>
            <a:r>
              <a:rPr lang="en-US" baseline="0" dirty="0" smtClean="0"/>
              <a:t> selection over …</a:t>
            </a:r>
          </a:p>
          <a:p>
            <a:endParaRPr lang="en-US" baseline="0" dirty="0" smtClean="0"/>
          </a:p>
          <a:p>
            <a:r>
              <a:rPr lang="en-US" dirty="0" smtClean="0"/>
              <a:t>As expected,</a:t>
            </a:r>
          </a:p>
          <a:p>
            <a:r>
              <a:rPr lang="en-US" dirty="0" smtClean="0"/>
              <a:t>when the path selection interval is the same with PP selection, </a:t>
            </a:r>
            <a:r>
              <a:rPr lang="en-US" dirty="0" err="1" smtClean="0"/>
              <a:t>mcf</a:t>
            </a:r>
            <a:r>
              <a:rPr lang="en-US" dirty="0" smtClean="0"/>
              <a:t> only has 0.7% improvement in acceptance ratio</a:t>
            </a:r>
          </a:p>
          <a:p>
            <a:r>
              <a:rPr lang="en-US" dirty="0" smtClean="0"/>
              <a:t>than 1path case. Worse still, during the ﬂash crowd event,</a:t>
            </a:r>
          </a:p>
          <a:p>
            <a:r>
              <a:rPr lang="en-US" dirty="0" smtClean="0"/>
              <a:t>when the path selection interval increases, the acceptance</a:t>
            </a:r>
          </a:p>
          <a:p>
            <a:r>
              <a:rPr lang="en-US" dirty="0" smtClean="0"/>
              <a:t>ratio drops signiﬁcantly. For example, with 10 minute interval, the ratio drops by 50% from 1path’s ratio; with 1 hour</a:t>
            </a:r>
          </a:p>
          <a:p>
            <a:r>
              <a:rPr lang="en-US" dirty="0" smtClean="0"/>
              <a:t>interval, the ratio is only 8% of that of 1path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5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7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to get</a:t>
            </a:r>
            <a:r>
              <a:rPr lang="en-US" baseline="0" dirty="0" smtClean="0"/>
              <a:t> </a:t>
            </a:r>
            <a:r>
              <a:rPr lang="en-US" dirty="0" smtClean="0"/>
              <a:t>150 total peering points, the more distributed CDN has 80, server locations with 2-3 PPs each, while the more centralized CDN has 15 server locations with &gt;10 PPs each</a:t>
            </a:r>
          </a:p>
          <a:p>
            <a:endParaRPr lang="en-US" dirty="0" smtClean="0"/>
          </a:p>
          <a:p>
            <a:r>
              <a:rPr lang="en-US" dirty="0" smtClean="0"/>
              <a:t>when there are around 150 peering points with a total of about 78 </a:t>
            </a:r>
            <a:r>
              <a:rPr lang="en-US" dirty="0" err="1" smtClean="0"/>
              <a:t>Tbps</a:t>
            </a:r>
            <a:r>
              <a:rPr lang="en-US" dirty="0" smtClean="0"/>
              <a:t> peering bandwidth,</a:t>
            </a:r>
          </a:p>
          <a:p>
            <a:r>
              <a:rPr lang="en-US" dirty="0" smtClean="0"/>
              <a:t>the more distributed solution (“2-3”) reaches 8.0 </a:t>
            </a:r>
            <a:r>
              <a:rPr lang="en-US" dirty="0" err="1" smtClean="0"/>
              <a:t>Tbps</a:t>
            </a:r>
            <a:r>
              <a:rPr lang="en-US" dirty="0" smtClean="0"/>
              <a:t>, while</a:t>
            </a:r>
            <a:r>
              <a:rPr lang="en-US" baseline="0" dirty="0" smtClean="0"/>
              <a:t> </a:t>
            </a:r>
            <a:r>
              <a:rPr lang="en-US" dirty="0" smtClean="0"/>
              <a:t>the more centralized solution (“&gt;10”) reaches 6.2 </a:t>
            </a:r>
            <a:r>
              <a:rPr lang="en-US" dirty="0" err="1" smtClean="0"/>
              <a:t>Tbps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0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the</a:t>
            </a:r>
            <a:r>
              <a:rPr lang="en-US" baseline="0" dirty="0" smtClean="0"/>
              <a:t> throughput causes more CDN operation cost, there are three types…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1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Jiasi</a:t>
            </a:r>
            <a:r>
              <a:rPr lang="en-US" dirty="0" smtClean="0"/>
              <a:t>: we formulate all</a:t>
            </a:r>
            <a:r>
              <a:rPr lang="en-US" baseline="0" dirty="0" smtClean="0"/>
              <a:t> these</a:t>
            </a:r>
            <a:r>
              <a:rPr lang="en-US" dirty="0" smtClean="0"/>
              <a:t> types of cost as a function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bw</a:t>
            </a:r>
            <a:r>
              <a:rPr lang="en-US" baseline="0" dirty="0" smtClean="0"/>
              <a:t> at a location.</a:t>
            </a:r>
            <a:r>
              <a:rPr lang="en-US" dirty="0" smtClean="0"/>
              <a:t> Different types of cost differ only</a:t>
            </a:r>
            <a:r>
              <a:rPr lang="en-US" baseline="0" dirty="0" smtClean="0"/>
              <a:t> at how fast….</a:t>
            </a:r>
          </a:p>
          <a:p>
            <a:pPr lvl="1"/>
            <a:r>
              <a:rPr lang="en-US" baseline="0" dirty="0" smtClean="0"/>
              <a:t>We formulate different functions to model the speed.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Polynomial </a:t>
            </a:r>
            <a:r>
              <a:rPr lang="en-US" dirty="0" err="1" smtClean="0"/>
              <a:t>func</a:t>
            </a:r>
            <a:r>
              <a:rPr lang="en-US" dirty="0" smtClean="0"/>
              <a:t> for bandwidth cost: f(</a:t>
            </a:r>
            <a:r>
              <a:rPr lang="en-US" dirty="0" err="1" smtClean="0"/>
              <a:t>bw</a:t>
            </a:r>
            <a:r>
              <a:rPr lang="en-US" dirty="0" smtClean="0"/>
              <a:t>) = </a:t>
            </a:r>
            <a:r>
              <a:rPr lang="en-US" dirty="0" err="1" smtClean="0"/>
              <a:t>bw^a</a:t>
            </a:r>
            <a:r>
              <a:rPr lang="en-US" dirty="0" smtClean="0"/>
              <a:t>  (a&lt;0)</a:t>
            </a:r>
          </a:p>
          <a:p>
            <a:pPr lvl="1"/>
            <a:r>
              <a:rPr lang="en-US" dirty="0" smtClean="0"/>
              <a:t>Log </a:t>
            </a:r>
            <a:r>
              <a:rPr lang="en-US" dirty="0" err="1" smtClean="0"/>
              <a:t>func</a:t>
            </a:r>
            <a:r>
              <a:rPr lang="en-US" dirty="0" smtClean="0"/>
              <a:t> for electricity cost: f(</a:t>
            </a:r>
            <a:r>
              <a:rPr lang="en-US" dirty="0" err="1" smtClean="0"/>
              <a:t>bw</a:t>
            </a:r>
            <a:r>
              <a:rPr lang="en-US" dirty="0" smtClean="0"/>
              <a:t>) = c*log(</a:t>
            </a:r>
            <a:r>
              <a:rPr lang="en-US" dirty="0" err="1" smtClean="0"/>
              <a:t>bw+a</a:t>
            </a:r>
            <a:r>
              <a:rPr lang="en-US" dirty="0" smtClean="0"/>
              <a:t>) (c&lt;0)</a:t>
            </a:r>
          </a:p>
          <a:p>
            <a:pPr lvl="1"/>
            <a:r>
              <a:rPr lang="en-US" dirty="0" err="1" smtClean="0"/>
              <a:t>Exp</a:t>
            </a:r>
            <a:r>
              <a:rPr lang="en-US" dirty="0" smtClean="0"/>
              <a:t> </a:t>
            </a:r>
            <a:r>
              <a:rPr lang="en-US" dirty="0" err="1" smtClean="0"/>
              <a:t>func</a:t>
            </a:r>
            <a:r>
              <a:rPr lang="en-US" dirty="0" smtClean="0"/>
              <a:t> for </a:t>
            </a:r>
            <a:r>
              <a:rPr lang="en-US" dirty="0" err="1" smtClean="0"/>
              <a:t>magt</a:t>
            </a:r>
            <a:r>
              <a:rPr lang="en-US" dirty="0" smtClean="0"/>
              <a:t> and human cost: f(</a:t>
            </a:r>
            <a:r>
              <a:rPr lang="en-US" dirty="0" err="1" smtClean="0"/>
              <a:t>bw</a:t>
            </a:r>
            <a:r>
              <a:rPr lang="en-US" dirty="0" smtClean="0"/>
              <a:t>) = c * e^{a*</a:t>
            </a:r>
            <a:r>
              <a:rPr lang="en-US" dirty="0" err="1" smtClean="0"/>
              <a:t>bw</a:t>
            </a:r>
            <a:r>
              <a:rPr lang="en-US" dirty="0" smtClean="0"/>
              <a:t>}</a:t>
            </a:r>
          </a:p>
          <a:p>
            <a:pPr marL="457200" lvl="1" indent="0">
              <a:buNone/>
            </a:pPr>
            <a:r>
              <a:rPr lang="en-US" dirty="0" smtClean="0"/>
              <a:t>                                                                                              (a&lt;0)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7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Clients have no choice other than upgrading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connection. CDNs often have strong incentives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buy more bandwidths to eliminate throughput bottlenecks.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the most challenging problem is to avoid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throughput bottlenecks inside the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0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figure:</a:t>
            </a:r>
            <a:r>
              <a:rPr lang="en-US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viewers with the same CDN server have different performance experiences.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Viewers with different CDNs all experience same congestion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there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than 14K concurrent viewers, there is a clear degradation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delivery performance caused by network congestion.</a:t>
            </a:r>
          </a:p>
          <a:p>
            <a:endParaRPr lang="en-US" dirty="0" smtClean="0"/>
          </a:p>
          <a:p>
            <a:r>
              <a:rPr lang="en-US" dirty="0" smtClean="0"/>
              <a:t>Ignore it:</a:t>
            </a:r>
            <a:r>
              <a:rPr lang="en-US" baseline="0" dirty="0" smtClean="0"/>
              <a:t> </a:t>
            </a:r>
            <a:r>
              <a:rPr lang="en-US" dirty="0" smtClean="0"/>
              <a:t>For the web traffic in Coral CDN</a:t>
            </a:r>
          </a:p>
          <a:p>
            <a:pPr lvl="1"/>
            <a:r>
              <a:rPr lang="en-US" dirty="0" smtClean="0"/>
              <a:t>5.77% of connections have client bottleneck</a:t>
            </a:r>
          </a:p>
          <a:p>
            <a:pPr lvl="1"/>
            <a:r>
              <a:rPr lang="en-US" dirty="0" smtClean="0"/>
              <a:t>6.20% of connections have network bottleneck</a:t>
            </a:r>
          </a:p>
          <a:p>
            <a:pPr lvl="1"/>
            <a:r>
              <a:rPr lang="en-US" dirty="0" smtClean="0"/>
              <a:t>72.23% of connections have server bottleneck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4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2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Phrases to explain management, replication,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cost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not modeling real CDNs but only comparing the two methods..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terms of bandwidth cost, Akamai traditionally has hosted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servers at many ISPs for “free”. However, as ISPs start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their own CDN services, it is very hard for other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CDNs to place servers for free any more. Even Akamai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 can only place servers for free for a few small ISPs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many clients, but has to pay those large ISPs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placing the servers. In addition, Akamai is deploying more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capacity in large data centers, and thus incurring the peering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bandwidth cost as other CDNs. According to the SEC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fillings [23], Akamai’s bandwidth costs are higher than Limelight’s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(of course, Akamai carries significantly more traffic,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still it shows that Akamai doesn’t get the bandwidth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36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Fix #PPs, select different #servers and PPs per server to study operation cost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Jiasi</a:t>
            </a:r>
            <a:r>
              <a:rPr lang="en-US" dirty="0" smtClean="0"/>
              <a:t>: </a:t>
            </a:r>
          </a:p>
          <a:p>
            <a:r>
              <a:rPr lang="en-US" dirty="0" smtClean="0"/>
              <a:t>It</a:t>
            </a:r>
            <a:r>
              <a:rPr lang="en-US" baseline="0" dirty="0" smtClean="0"/>
              <a:t>’s challenging to quantify the benefits of different CDN designs such as path selection or peering point selection, because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These</a:t>
            </a:r>
            <a:r>
              <a:rPr lang="en-US" baseline="0" dirty="0" smtClean="0"/>
              <a:t> designs</a:t>
            </a:r>
            <a:r>
              <a:rPr lang="en-US" dirty="0" smtClean="0"/>
              <a:t> may change over time, and are also highly related to</a:t>
            </a:r>
            <a:r>
              <a:rPr lang="en-US" baseline="0" dirty="0" smtClean="0"/>
              <a:t> </a:t>
            </a:r>
            <a:r>
              <a:rPr lang="en-US" dirty="0" smtClean="0"/>
              <a:t>business decisions. Instead of studying a point of design</a:t>
            </a:r>
            <a:r>
              <a:rPr lang="en-US" baseline="0" dirty="0" smtClean="0"/>
              <a:t> </a:t>
            </a:r>
            <a:r>
              <a:rPr lang="en-US" dirty="0" smtClean="0"/>
              <a:t>by measuring some existing CDNs, we perform an extensive</a:t>
            </a:r>
            <a:r>
              <a:rPr lang="en-US" baseline="0" dirty="0" smtClean="0"/>
              <a:t> </a:t>
            </a:r>
            <a:r>
              <a:rPr lang="en-US" dirty="0" smtClean="0"/>
              <a:t>evaluation to understand the eﬀect of more paths and more peering</a:t>
            </a:r>
            <a:r>
              <a:rPr lang="en-US" baseline="0" dirty="0" smtClean="0"/>
              <a:t> </a:t>
            </a:r>
            <a:r>
              <a:rPr lang="en-US" dirty="0" smtClean="0"/>
              <a:t>points in a variety of settings.</a:t>
            </a:r>
          </a:p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4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10% at 100 </a:t>
            </a:r>
            <a:r>
              <a:rPr lang="en-US" dirty="0" err="1" smtClean="0"/>
              <a:t>loc</a:t>
            </a:r>
            <a:r>
              <a:rPr lang="en-US" dirty="0" smtClean="0"/>
              <a:t>,</a:t>
            </a:r>
            <a:r>
              <a:rPr lang="en-US" baseline="0" dirty="0" smtClean="0"/>
              <a:t> 20% at 10 </a:t>
            </a:r>
            <a:r>
              <a:rPr lang="en-US" baseline="0" dirty="0" err="1" smtClean="0"/>
              <a:t>loc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66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uniform distribution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 capacity, the throughput from 1path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increases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110.3%-584.0%, which is comparable to double PPs from 10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20 (337.0%).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Jiasi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This is because even with more PPs,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 still have to traverse through the same set of internal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routers (i.e., the min-cut size remains almost the same).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3331-6D0A-CC4B-9C79-40D7E9F2DC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231E62-D724-DC4F-B9F4-5E66D28EB3CE}" type="datetime1">
              <a:rPr lang="en-US" smtClean="0"/>
              <a:pPr/>
              <a:t>12/21/12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763-083D-5C49-A37B-C65808594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0CB7F-4319-BC4D-A60C-C66718786BB5}" type="datetime1">
              <a:rPr lang="en-US" smtClean="0"/>
              <a:pPr/>
              <a:t>12/21/12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763-083D-5C49-A37B-C65808594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92E971-34BD-5E44-A094-3DE9FB074E89}" type="datetime1">
              <a:rPr lang="en-US" smtClean="0"/>
              <a:pPr/>
              <a:t>12/21/12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763-083D-5C49-A37B-C65808594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8C60D-CDE3-5A4D-B2C6-9FC5D4138B1C}" type="datetime1">
              <a:rPr lang="en-US" smtClean="0"/>
              <a:pPr/>
              <a:t>12/21/12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763-083D-5C49-A37B-C65808594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3EB8FF-C12C-C04E-B67B-AA2829919080}" type="datetime1">
              <a:rPr lang="en-US" smtClean="0"/>
              <a:pPr/>
              <a:t>12/21/12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763-083D-5C49-A37B-C65808594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23737-25D8-554E-9B9D-9C0FD5572872}" type="datetime1">
              <a:rPr lang="en-US" smtClean="0"/>
              <a:pPr/>
              <a:t>12/21/12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763-083D-5C49-A37B-C65808594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B3E4C5-3C07-6D4A-8966-06DE18CA1408}" type="datetime1">
              <a:rPr lang="en-US" smtClean="0"/>
              <a:pPr/>
              <a:t>12/21/12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763-083D-5C49-A37B-C65808594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9357D6-6EB3-9D44-984F-B445AFC9D452}" type="datetime1">
              <a:rPr lang="en-US" smtClean="0"/>
              <a:pPr/>
              <a:t>12/21/12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763-083D-5C49-A37B-C65808594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F0C174-04F2-3345-85C3-05CAC3E4288C}" type="datetime1">
              <a:rPr lang="en-US" smtClean="0"/>
              <a:pPr/>
              <a:t>12/21/12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763-083D-5C49-A37B-C65808594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16474-260A-B64C-8DA6-6DF42A7480EB}" type="datetime1">
              <a:rPr lang="en-US" smtClean="0"/>
              <a:pPr/>
              <a:t>12/21/12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763-083D-5C49-A37B-C65808594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55402-97FA-DD42-8D45-0F6D4B8E6D8E}" type="datetime1">
              <a:rPr lang="en-US" smtClean="0"/>
              <a:pPr/>
              <a:t>12/21/12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5763-083D-5C49-A37B-C65808594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898989"/>
                </a:solidFill>
              </a:defRPr>
            </a:lvl1pPr>
          </a:lstStyle>
          <a:p>
            <a:fld id="{5CB0C1D5-8D74-0A44-BF12-0C9D07E93719}" type="datetime1">
              <a:rPr lang="en-US" smtClean="0"/>
              <a:pPr/>
              <a:t>12/21/12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</a:defRPr>
            </a:lvl1pPr>
          </a:lstStyle>
          <a:p>
            <a:fld id="{F2055763-083D-5C49-A37B-C65808594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49" y="1101624"/>
            <a:ext cx="8835116" cy="1470025"/>
          </a:xfrm>
        </p:spPr>
        <p:txBody>
          <a:bodyPr/>
          <a:lstStyle/>
          <a:p>
            <a:r>
              <a:rPr lang="en-US" dirty="0"/>
              <a:t>Tradeoffs in CDN Designs for Throughput Oriented Traffic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981" y="3281411"/>
            <a:ext cx="6400800" cy="120957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Minlan Yu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Southern California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5648423"/>
            <a:ext cx="9144000" cy="12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pitchFamily="-65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Joint work with </a:t>
            </a:r>
            <a:r>
              <a:rPr lang="en-US" sz="2800" dirty="0" err="1" smtClean="0">
                <a:solidFill>
                  <a:schemeClr val="tx1"/>
                </a:solidFill>
              </a:rPr>
              <a:t>Wenjie</a:t>
            </a:r>
            <a:r>
              <a:rPr lang="en-US" sz="2800" dirty="0" smtClean="0">
                <a:solidFill>
                  <a:schemeClr val="tx1"/>
                </a:solidFill>
              </a:rPr>
              <a:t> Jiang, </a:t>
            </a:r>
            <a:r>
              <a:rPr lang="en-US" sz="2800" dirty="0" err="1" smtClean="0">
                <a:solidFill>
                  <a:schemeClr val="tx1"/>
                </a:solidFill>
              </a:rPr>
              <a:t>Haoyuan</a:t>
            </a:r>
            <a:r>
              <a:rPr lang="en-US" sz="2800" dirty="0" smtClean="0">
                <a:solidFill>
                  <a:schemeClr val="tx1"/>
                </a:solidFill>
              </a:rPr>
              <a:t> Li, and Ion </a:t>
            </a:r>
            <a:r>
              <a:rPr lang="en-US" sz="2800" dirty="0" err="1" smtClean="0">
                <a:solidFill>
                  <a:schemeClr val="tx1"/>
                </a:solidFill>
              </a:rPr>
              <a:t>Stoica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7"/>
            <a:ext cx="8229600" cy="1143000"/>
          </a:xfrm>
        </p:spPr>
        <p:txBody>
          <a:bodyPr/>
          <a:lstStyle/>
          <a:p>
            <a:r>
              <a:rPr lang="en-US" dirty="0" smtClean="0"/>
              <a:t>Improve Path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7787"/>
            <a:ext cx="9144000" cy="4525963"/>
          </a:xfrm>
        </p:spPr>
        <p:txBody>
          <a:bodyPr/>
          <a:lstStyle/>
          <a:p>
            <a:r>
              <a:rPr lang="en-US" dirty="0" smtClean="0"/>
              <a:t>Today: No cooperation </a:t>
            </a:r>
            <a:r>
              <a:rPr lang="en-US" dirty="0" smtClean="0">
                <a:solidFill>
                  <a:srgbClr val="FF6600"/>
                </a:solidFill>
              </a:rPr>
              <a:t>(1path)</a:t>
            </a:r>
          </a:p>
          <a:p>
            <a:pPr lvl="1"/>
            <a:r>
              <a:rPr lang="en-US" dirty="0" smtClean="0"/>
              <a:t>ISPs: Shortest path routing (e.g., OSPF)</a:t>
            </a:r>
          </a:p>
          <a:p>
            <a:pPr lvl="1"/>
            <a:r>
              <a:rPr lang="en-US" dirty="0"/>
              <a:t>CDNs: </a:t>
            </a:r>
            <a:r>
              <a:rPr lang="en-US" dirty="0" smtClean="0"/>
              <a:t>Select peering points to maximize throughput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Better contracts between ISPs and CDNs </a:t>
            </a:r>
            <a:r>
              <a:rPr lang="en-US" dirty="0" smtClean="0">
                <a:solidFill>
                  <a:srgbClr val="FF6600"/>
                </a:solidFill>
              </a:rPr>
              <a:t>(n paths)</a:t>
            </a:r>
          </a:p>
          <a:p>
            <a:pPr lvl="1"/>
            <a:r>
              <a:rPr lang="en-US" dirty="0" smtClean="0"/>
              <a:t>ISPs: Expose multiple shortest paths to CDNs (</a:t>
            </a:r>
            <a:r>
              <a:rPr lang="en-US" dirty="0" err="1" smtClean="0"/>
              <a:t>e.g.,MPLS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CDNs: Select peering points and paths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3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Path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ISP-CDNs: Optimal throughput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US" dirty="0" err="1">
                <a:solidFill>
                  <a:srgbClr val="FF6600"/>
                </a:solidFill>
              </a:rPr>
              <a:t>mcf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1"/>
            <a:r>
              <a:rPr lang="en-US" dirty="0"/>
              <a:t>Joint traffic engineering and server selection</a:t>
            </a:r>
          </a:p>
          <a:p>
            <a:pPr lvl="1"/>
            <a:r>
              <a:rPr lang="en-US" dirty="0"/>
              <a:t>Reduced to multi-commodity flow problem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Optimization formulation</a:t>
            </a:r>
          </a:p>
          <a:p>
            <a:pPr lvl="1"/>
            <a:r>
              <a:rPr lang="en-US" i="1" dirty="0" smtClean="0"/>
              <a:t>Objectives: </a:t>
            </a:r>
            <a:r>
              <a:rPr lang="en-US" dirty="0" smtClean="0"/>
              <a:t>Max total throughput</a:t>
            </a:r>
          </a:p>
          <a:p>
            <a:pPr lvl="1"/>
            <a:r>
              <a:rPr lang="en-US" i="1" dirty="0" smtClean="0"/>
              <a:t>Subject to: </a:t>
            </a:r>
            <a:r>
              <a:rPr lang="en-US" dirty="0" smtClean="0"/>
              <a:t>Client demands &amp; Link capacity constraints</a:t>
            </a:r>
          </a:p>
          <a:p>
            <a:pPr lvl="1"/>
            <a:r>
              <a:rPr lang="en-US" i="1" dirty="0" smtClean="0"/>
              <a:t>Variables: </a:t>
            </a:r>
            <a:r>
              <a:rPr lang="en-US" dirty="0" smtClean="0"/>
              <a:t> Peering point selection, traffic splitting on each paths (</a:t>
            </a:r>
            <a:r>
              <a:rPr lang="en-US" i="1" dirty="0"/>
              <a:t>Flow_{path, </a:t>
            </a:r>
            <a:r>
              <a:rPr lang="en-US" i="1" dirty="0" err="1"/>
              <a:t>pp</a:t>
            </a:r>
            <a:r>
              <a:rPr lang="en-US" i="1" dirty="0"/>
              <a:t>, client</a:t>
            </a:r>
            <a:r>
              <a:rPr lang="en-US" i="1" dirty="0" smtClean="0"/>
              <a:t>}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94" y="-259746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Content Placeholder 10" descr="mincu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3" b="-3703"/>
          <a:stretch>
            <a:fillRect/>
          </a:stretch>
        </p:blipFill>
        <p:spPr>
          <a:xfrm>
            <a:off x="1010188" y="2496441"/>
            <a:ext cx="6377800" cy="3081370"/>
          </a:xfrm>
        </p:spPr>
      </p:pic>
      <p:sp>
        <p:nvSpPr>
          <p:cNvPr id="13" name="TextBox 12"/>
          <p:cNvSpPr txBox="1"/>
          <p:nvPr/>
        </p:nvSpPr>
        <p:spPr>
          <a:xfrm>
            <a:off x="2158344" y="2465663"/>
            <a:ext cx="1731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Capacity =2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41994" y="2465663"/>
            <a:ext cx="1731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Capacity =2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710245" y="2496441"/>
            <a:ext cx="1731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Capacity =1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1120" y="5534074"/>
            <a:ext cx="8794162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With PP2 and PP3, the maximum throughput of multiple paths is 4 (min-cut size 4)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Increase to 4 PPs, the min-cut size now is 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-409486" y="691620"/>
            <a:ext cx="9683367" cy="166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•"/>
              <a:defRPr sz="3200" kern="12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Min-cut size</a:t>
            </a:r>
          </a:p>
          <a:p>
            <a:pPr lvl="1"/>
            <a:r>
              <a:rPr lang="en-US" dirty="0" smtClean="0"/>
              <a:t>improving </a:t>
            </a:r>
            <a:r>
              <a:rPr lang="en-US" dirty="0"/>
              <a:t>path selection </a:t>
            </a:r>
            <a:r>
              <a:rPr lang="en-US" dirty="0" smtClean="0"/>
              <a:t>only approximates </a:t>
            </a:r>
            <a:r>
              <a:rPr lang="en-US" dirty="0"/>
              <a:t>the min-cut </a:t>
            </a:r>
            <a:r>
              <a:rPr lang="en-US" dirty="0" smtClean="0"/>
              <a:t>size</a:t>
            </a:r>
          </a:p>
          <a:p>
            <a:pPr lvl="1"/>
            <a:r>
              <a:rPr lang="en-US" dirty="0"/>
              <a:t>increasing #peering points essentially increases min-cut size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6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6914"/>
            <a:ext cx="9144000" cy="1143000"/>
          </a:xfrm>
        </p:spPr>
        <p:txBody>
          <a:bodyPr/>
          <a:lstStyle/>
          <a:p>
            <a:r>
              <a:rPr lang="en-US" dirty="0" smtClean="0"/>
              <a:t>Question 1:</a:t>
            </a:r>
            <a:br>
              <a:rPr lang="en-US" dirty="0" smtClean="0"/>
            </a:br>
            <a:r>
              <a:rPr lang="en-US" dirty="0" smtClean="0"/>
              <a:t>What’s the benefit of path </a:t>
            </a:r>
            <a:r>
              <a:rPr lang="en-US" dirty="0"/>
              <a:t>s</a:t>
            </a:r>
            <a:r>
              <a:rPr lang="en-US" dirty="0" smtClean="0"/>
              <a:t>election </a:t>
            </a:r>
            <a:br>
              <a:rPr lang="en-US" dirty="0" smtClean="0"/>
            </a:br>
            <a:r>
              <a:rPr lang="en-US" dirty="0" smtClean="0"/>
              <a:t>over peering point </a:t>
            </a:r>
            <a:r>
              <a:rPr lang="en-US" dirty="0"/>
              <a:t>s</a:t>
            </a:r>
            <a:r>
              <a:rPr lang="en-US" dirty="0" smtClean="0"/>
              <a:t>election?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962"/>
            <a:ext cx="9144000" cy="1143000"/>
          </a:xfrm>
        </p:spPr>
        <p:txBody>
          <a:bodyPr/>
          <a:lstStyle/>
          <a:p>
            <a:r>
              <a:rPr lang="en-US" sz="3600" dirty="0" smtClean="0"/>
              <a:t>Quantify </a:t>
            </a:r>
            <a:r>
              <a:rPr lang="en-US" sz="3600" dirty="0"/>
              <a:t>the Benefits under Various </a:t>
            </a:r>
            <a:r>
              <a:rPr lang="en-US" sz="3600" dirty="0" smtClean="0"/>
              <a:t>Scenarios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570"/>
            <a:ext cx="9144000" cy="4525963"/>
          </a:xfrm>
        </p:spPr>
        <p:txBody>
          <a:bodyPr/>
          <a:lstStyle/>
          <a:p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Topologies</a:t>
            </a:r>
            <a:r>
              <a:rPr lang="en-US" dirty="0"/>
              <a:t>: power-law, random, hierarchy, different link density, router-level ISP </a:t>
            </a:r>
            <a:r>
              <a:rPr lang="en-US" dirty="0" err="1"/>
              <a:t>topo</a:t>
            </a:r>
            <a:r>
              <a:rPr lang="en-US" dirty="0"/>
              <a:t>, AS-level Internet </a:t>
            </a:r>
            <a:r>
              <a:rPr lang="en-US" dirty="0" err="1"/>
              <a:t>topo</a:t>
            </a:r>
            <a:endParaRPr lang="en-US" dirty="0"/>
          </a:p>
          <a:p>
            <a:pPr lvl="1"/>
            <a:r>
              <a:rPr lang="en-US" dirty="0"/>
              <a:t>Link capacity distribution: uniform, exp., </a:t>
            </a:r>
            <a:r>
              <a:rPr lang="en-US" dirty="0" err="1"/>
              <a:t>pareto</a:t>
            </a:r>
            <a:r>
              <a:rPr lang="en-US" dirty="0"/>
              <a:t>, higher inter-AS </a:t>
            </a:r>
            <a:r>
              <a:rPr lang="en-US" dirty="0" smtClean="0"/>
              <a:t>bandwidth</a:t>
            </a:r>
          </a:p>
          <a:p>
            <a:r>
              <a:rPr lang="en-US" dirty="0" smtClean="0"/>
              <a:t>CDN peering points</a:t>
            </a:r>
          </a:p>
          <a:p>
            <a:pPr lvl="1"/>
            <a:r>
              <a:rPr lang="en-US" dirty="0" smtClean="0"/>
              <a:t>Map Akamai </a:t>
            </a:r>
            <a:r>
              <a:rPr lang="en-US" dirty="0"/>
              <a:t>and Limelight server IP </a:t>
            </a:r>
            <a:r>
              <a:rPr lang="en-US" dirty="0" smtClean="0"/>
              <a:t>addresses to </a:t>
            </a:r>
            <a:r>
              <a:rPr lang="en-US" dirty="0" err="1" smtClean="0"/>
              <a:t>ASes</a:t>
            </a:r>
            <a:r>
              <a:rPr lang="en-US" dirty="0" smtClean="0"/>
              <a:t> (collected from </a:t>
            </a:r>
            <a:r>
              <a:rPr lang="en-US" dirty="0" err="1" smtClean="0"/>
              <a:t>PlanetLab</a:t>
            </a:r>
            <a:r>
              <a:rPr lang="en-US" dirty="0"/>
              <a:t> </a:t>
            </a:r>
            <a:r>
              <a:rPr lang="en-US" dirty="0" smtClean="0"/>
              <a:t>measurement at </a:t>
            </a:r>
            <a:r>
              <a:rPr lang="en-US" dirty="0"/>
              <a:t>Nov. </a:t>
            </a:r>
            <a:r>
              <a:rPr lang="en-US" dirty="0" smtClean="0"/>
              <a:t>2010)</a:t>
            </a:r>
          </a:p>
          <a:p>
            <a:pPr lvl="1"/>
            <a:r>
              <a:rPr lang="en-US" dirty="0" smtClean="0"/>
              <a:t>Randomly pick peering points for synthetic topologies </a:t>
            </a:r>
          </a:p>
          <a:p>
            <a:r>
              <a:rPr lang="en-US" dirty="0"/>
              <a:t>Client demands</a:t>
            </a:r>
          </a:p>
          <a:p>
            <a:pPr lvl="1"/>
            <a:r>
              <a:rPr lang="en-US" dirty="0"/>
              <a:t>Session-level traces from </a:t>
            </a:r>
            <a:r>
              <a:rPr lang="en-US" dirty="0" err="1"/>
              <a:t>Conviva</a:t>
            </a:r>
            <a:r>
              <a:rPr lang="en-US" dirty="0"/>
              <a:t> collected between Dec. 2011 and April. 2012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3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1-18 at 4.00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5" y="2811804"/>
            <a:ext cx="7191859" cy="4046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Multipath is better than Multiple Locations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25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Power law graph (500 nodes, 997 links)</a:t>
            </a:r>
          </a:p>
          <a:p>
            <a:pPr lvl="1"/>
            <a:r>
              <a:rPr lang="en-US" dirty="0" smtClean="0"/>
              <a:t>Uniform link capacity distribution</a:t>
            </a:r>
          </a:p>
          <a:p>
            <a:pPr lvl="1"/>
            <a:r>
              <a:rPr lang="en-US" dirty="0" smtClean="0"/>
              <a:t>200 clients at random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75250" y="3804035"/>
            <a:ext cx="7701057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Multiple paths have little improvement </a:t>
            </a:r>
            <a:endParaRPr lang="en-US" sz="3200" dirty="0" smtClean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over increasing peering points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475"/>
            <a:ext cx="8229600" cy="1143000"/>
          </a:xfrm>
        </p:spPr>
        <p:txBody>
          <a:bodyPr/>
          <a:lstStyle/>
          <a:p>
            <a:r>
              <a:rPr lang="en-US" dirty="0" smtClean="0"/>
              <a:t>Effect of Network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4128"/>
            <a:ext cx="9144000" cy="4525963"/>
          </a:xfrm>
        </p:spPr>
        <p:txBody>
          <a:bodyPr/>
          <a:lstStyle/>
          <a:p>
            <a:pPr lvl="1"/>
            <a:r>
              <a:rPr lang="en-US" dirty="0" smtClean="0"/>
              <a:t>Increasing peering points are better than multipath in most topologies</a:t>
            </a:r>
          </a:p>
          <a:p>
            <a:pPr lvl="1"/>
            <a:r>
              <a:rPr lang="en-US" dirty="0" smtClean="0"/>
              <a:t>Except star-like topology with uniform link capacity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asgrap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43" y="2644024"/>
            <a:ext cx="4013825" cy="3816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580" y="3003191"/>
            <a:ext cx="45202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throughput from 1path to </a:t>
            </a:r>
            <a:r>
              <a:rPr lang="en-US" sz="2800" dirty="0" err="1" smtClean="0"/>
              <a:t>mcf</a:t>
            </a:r>
            <a:r>
              <a:rPr lang="en-US" sz="2800" dirty="0" smtClean="0"/>
              <a:t> increases by 110% - 584%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throughput from 10 PPs to 20 PPs increases by 337%</a:t>
            </a:r>
          </a:p>
        </p:txBody>
      </p:sp>
    </p:spTree>
    <p:extLst>
      <p:ext uri="{BB962C8B-B14F-4D97-AF65-F5344CB8AC3E}">
        <p14:creationId xmlns:p14="http://schemas.microsoft.com/office/powerpoint/2010/main" val="273337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5"/>
            <a:ext cx="9144000" cy="1143000"/>
          </a:xfrm>
        </p:spPr>
        <p:txBody>
          <a:bodyPr/>
          <a:lstStyle/>
          <a:p>
            <a:r>
              <a:rPr lang="en-US" sz="3600" dirty="0" smtClean="0"/>
              <a:t>Path selection not useful under Flash Crowd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scaleflas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49" y="2971669"/>
            <a:ext cx="6295857" cy="388633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7053" y="932363"/>
            <a:ext cx="8863263" cy="4525963"/>
          </a:xfrm>
        </p:spPr>
        <p:txBody>
          <a:bodyPr/>
          <a:lstStyle/>
          <a:p>
            <a:pPr lvl="1"/>
            <a:r>
              <a:rPr lang="en-US" dirty="0" err="1" smtClean="0"/>
              <a:t>Conviva</a:t>
            </a:r>
            <a:r>
              <a:rPr lang="en-US" dirty="0" smtClean="0"/>
              <a:t> traces during normal and flash crowd periods</a:t>
            </a:r>
          </a:p>
          <a:p>
            <a:pPr lvl="1"/>
            <a:r>
              <a:rPr lang="en-US" dirty="0" smtClean="0"/>
              <a:t>Path selection has little benefits under normal traffic</a:t>
            </a:r>
          </a:p>
          <a:p>
            <a:pPr lvl="1"/>
            <a:r>
              <a:rPr lang="en-US" dirty="0" smtClean="0"/>
              <a:t>Path selection is worse than only peering point selection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053" y="3869144"/>
            <a:ext cx="293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Thpt</a:t>
            </a:r>
            <a:r>
              <a:rPr lang="en-US" sz="2400" dirty="0" smtClean="0"/>
              <a:t> (Path + peering point selection)</a:t>
            </a:r>
          </a:p>
          <a:p>
            <a:r>
              <a:rPr lang="en-US" sz="2400" dirty="0" err="1" smtClean="0"/>
              <a:t>Thpt</a:t>
            </a:r>
            <a:r>
              <a:rPr lang="en-US" sz="2400" dirty="0" smtClean="0"/>
              <a:t> (Peering point selection)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337380" y="4682786"/>
            <a:ext cx="34229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26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119"/>
            <a:ext cx="9144000" cy="1143000"/>
          </a:xfrm>
        </p:spPr>
        <p:txBody>
          <a:bodyPr/>
          <a:lstStyle/>
          <a:p>
            <a:pPr lvl="1"/>
            <a:r>
              <a:rPr lang="en-US" sz="3200" dirty="0"/>
              <a:t>More peering points always better than more paths</a:t>
            </a:r>
            <a:br>
              <a:rPr lang="en-US" sz="3200" dirty="0"/>
            </a:br>
            <a:r>
              <a:rPr lang="en-US" sz="3200" dirty="0" smtClean="0"/>
              <a:t>with long-tail Distribution of Contents</a:t>
            </a:r>
            <a:endParaRPr lang="en-US" sz="3200" dirty="0"/>
          </a:p>
        </p:txBody>
      </p:sp>
      <p:pic>
        <p:nvPicPr>
          <p:cNvPr id="5" name="Content Placeholder 4" descr="content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1" r="-6121"/>
          <a:stretch>
            <a:fillRect/>
          </a:stretch>
        </p:blipFill>
        <p:spPr>
          <a:xfrm>
            <a:off x="1573006" y="3724695"/>
            <a:ext cx="5685100" cy="30813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173175" y="1350588"/>
            <a:ext cx="91834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•"/>
              <a:defRPr sz="3200" kern="12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65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Long-tail content distribution trace from </a:t>
            </a:r>
            <a:r>
              <a:rPr lang="en-US" dirty="0" err="1" smtClean="0"/>
              <a:t>Conviva</a:t>
            </a:r>
            <a:endParaRPr lang="en-US" dirty="0" smtClean="0"/>
          </a:p>
          <a:p>
            <a:pPr lvl="1"/>
            <a:r>
              <a:rPr lang="en-US" dirty="0" smtClean="0"/>
              <a:t>With fewer replications, </a:t>
            </a:r>
            <a:r>
              <a:rPr lang="en-US" dirty="0"/>
              <a:t>the throughput </a:t>
            </a:r>
            <a:r>
              <a:rPr lang="en-US" dirty="0" smtClean="0"/>
              <a:t>benefit </a:t>
            </a:r>
            <a:r>
              <a:rPr lang="en-US" dirty="0"/>
              <a:t>of </a:t>
            </a:r>
            <a:r>
              <a:rPr lang="en-US" dirty="0" smtClean="0"/>
              <a:t>multipath increases</a:t>
            </a:r>
          </a:p>
          <a:p>
            <a:pPr lvl="2"/>
            <a:r>
              <a:rPr lang="en-US" dirty="0" smtClean="0"/>
              <a:t>Without </a:t>
            </a:r>
            <a:r>
              <a:rPr lang="en-US" dirty="0"/>
              <a:t>replication the content delivery is </a:t>
            </a:r>
            <a:r>
              <a:rPr lang="en-US" dirty="0" smtClean="0"/>
              <a:t>closer to </a:t>
            </a:r>
            <a:r>
              <a:rPr lang="en-US" dirty="0"/>
              <a:t>the single-source </a:t>
            </a:r>
            <a:r>
              <a:rPr lang="en-US" dirty="0" smtClean="0"/>
              <a:t>traffic</a:t>
            </a:r>
          </a:p>
          <a:p>
            <a:pPr marL="457200" lvl="1" indent="0">
              <a:buFont typeface="Arial" pitchFamily="-65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4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35" y="1572038"/>
            <a:ext cx="8349420" cy="3879437"/>
          </a:xfrm>
        </p:spPr>
        <p:txBody>
          <a:bodyPr/>
          <a:lstStyle/>
          <a:p>
            <a:pPr algn="l"/>
            <a:r>
              <a:rPr lang="en-US" dirty="0" smtClean="0"/>
              <a:t>Takeaway 1: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000000"/>
                </a:solidFill>
              </a:rPr>
              <a:t>CDNs </a:t>
            </a:r>
            <a:r>
              <a:rPr lang="en-US" sz="2800" dirty="0">
                <a:solidFill>
                  <a:srgbClr val="000000"/>
                </a:solidFill>
              </a:rPr>
              <a:t>only need to control the edge of the Internet to improve the </a:t>
            </a:r>
            <a:r>
              <a:rPr lang="en-US" sz="2800" dirty="0" smtClean="0">
                <a:solidFill>
                  <a:srgbClr val="000000"/>
                </a:solidFill>
              </a:rPr>
              <a:t>throughput.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ISP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CDNs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don’t get significant benefits from controlling the network over </a:t>
            </a:r>
            <a:r>
              <a:rPr lang="en-US" sz="2800" dirty="0" err="1" smtClean="0">
                <a:solidFill>
                  <a:srgbClr val="000000"/>
                </a:solidFill>
              </a:rPr>
              <a:t>CDNs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3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Throughput-Oriented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Screen Shot 2012-02-16 at 5.57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08" y="3823368"/>
            <a:ext cx="6286248" cy="2898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57238" y="1143000"/>
            <a:ext cx="8886762" cy="3141927"/>
          </a:xfrm>
        </p:spPr>
        <p:txBody>
          <a:bodyPr/>
          <a:lstStyle/>
          <a:p>
            <a:r>
              <a:rPr lang="en-US" dirty="0" smtClean="0"/>
              <a:t>Throughput-oriented traffic is growing in Internet</a:t>
            </a:r>
          </a:p>
          <a:p>
            <a:pPr lvl="1"/>
            <a:r>
              <a:rPr lang="en-US" dirty="0"/>
              <a:t>Cisco report predicts that 90% of the consumer traffic will be video by 2013 </a:t>
            </a:r>
            <a:r>
              <a:rPr lang="en-US" dirty="0" smtClean="0"/>
              <a:t>(E.g., </a:t>
            </a:r>
            <a:r>
              <a:rPr lang="en-US" dirty="0" err="1" smtClean="0"/>
              <a:t>NetFlix</a:t>
            </a:r>
            <a:r>
              <a:rPr lang="en-US" dirty="0" smtClean="0"/>
              <a:t>, </a:t>
            </a:r>
            <a:r>
              <a:rPr lang="en-US" dirty="0" err="1" smtClean="0"/>
              <a:t>Youtube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Software, game, movie downloads</a:t>
            </a:r>
          </a:p>
          <a:p>
            <a:pPr lvl="1"/>
            <a:r>
              <a:rPr lang="en-US" dirty="0" smtClean="0"/>
              <a:t>Most are delivered by content distribution networks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10106" y="3807873"/>
            <a:ext cx="661638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Revisit CDN design choices for throughput-oriented traffic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0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6914"/>
            <a:ext cx="9144000" cy="1143000"/>
          </a:xfrm>
        </p:spPr>
        <p:txBody>
          <a:bodyPr/>
          <a:lstStyle/>
          <a:p>
            <a:r>
              <a:rPr lang="en-US" dirty="0" smtClean="0"/>
              <a:t>Question 2:</a:t>
            </a:r>
            <a:br>
              <a:rPr lang="en-US" dirty="0" smtClean="0"/>
            </a:br>
            <a:r>
              <a:rPr lang="en-US" dirty="0"/>
              <a:t>How to compare  </a:t>
            </a:r>
            <a:r>
              <a:rPr lang="en-US" dirty="0" smtClean="0"/>
              <a:t>throughput </a:t>
            </a:r>
            <a:r>
              <a:rPr lang="en-US" dirty="0"/>
              <a:t>and </a:t>
            </a:r>
            <a:r>
              <a:rPr lang="en-US" dirty="0" smtClean="0"/>
              <a:t>cost between</a:t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/>
              <a:t>centralized </a:t>
            </a:r>
            <a:r>
              <a:rPr lang="en-US" dirty="0" err="1"/>
              <a:t>vs</a:t>
            </a:r>
            <a:r>
              <a:rPr lang="en-US" dirty="0"/>
              <a:t> more </a:t>
            </a:r>
            <a:r>
              <a:rPr lang="en-US" dirty="0" smtClean="0"/>
              <a:t>dist. CDNs?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0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 smtClean="0"/>
              <a:t>Throughput Comparison of CDNs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449514" y="1427582"/>
            <a:ext cx="9371263" cy="1205997"/>
          </a:xfrm>
        </p:spPr>
        <p:txBody>
          <a:bodyPr/>
          <a:lstStyle/>
          <a:p>
            <a:pPr lvl="1"/>
            <a:r>
              <a:rPr lang="en-US" dirty="0" smtClean="0"/>
              <a:t>Assume a fixed aggregate peering bandwidth per CDN</a:t>
            </a:r>
          </a:p>
          <a:p>
            <a:pPr lvl="1"/>
            <a:r>
              <a:rPr lang="en-US" dirty="0" smtClean="0"/>
              <a:t>A more distributed CDN achieves better throughput than more centralized one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43932" y="2930525"/>
            <a:ext cx="6362510" cy="3927475"/>
            <a:chOff x="1243932" y="2930525"/>
            <a:chExt cx="6362510" cy="3927475"/>
          </a:xfrm>
        </p:grpSpPr>
        <p:pic>
          <p:nvPicPr>
            <p:cNvPr id="5" name="Picture 4" descr="pee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932" y="2930525"/>
              <a:ext cx="6362510" cy="39274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558632" y="3572408"/>
              <a:ext cx="1819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Distributed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66894" y="4994808"/>
              <a:ext cx="193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Centralized</a:t>
              </a:r>
              <a:endParaRPr lang="en-US" sz="2800" dirty="0"/>
            </a:p>
          </p:txBody>
        </p:sp>
        <p:cxnSp>
          <p:nvCxnSpPr>
            <p:cNvPr id="10" name="Straight Connector 9"/>
            <p:cNvCxnSpPr>
              <a:stCxn id="7" idx="2"/>
            </p:cNvCxnSpPr>
            <p:nvPr/>
          </p:nvCxnSpPr>
          <p:spPr>
            <a:xfrm flipH="1">
              <a:off x="5467684" y="4095628"/>
              <a:ext cx="938" cy="31595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74895" y="4812541"/>
              <a:ext cx="280736" cy="31595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88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</a:t>
            </a:r>
            <a:r>
              <a:rPr lang="en-US" dirty="0"/>
              <a:t>O</a:t>
            </a:r>
            <a:r>
              <a:rPr lang="en-US" dirty="0" smtClean="0"/>
              <a:t>peration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Management cost</a:t>
            </a:r>
          </a:p>
          <a:p>
            <a:pPr lvl="1"/>
            <a:r>
              <a:rPr lang="en-US" dirty="0" smtClean="0"/>
              <a:t>At each location: electricity, cooling</a:t>
            </a:r>
            <a:r>
              <a:rPr lang="en-US" dirty="0"/>
              <a:t>, </a:t>
            </a:r>
            <a:r>
              <a:rPr lang="en-US" dirty="0" smtClean="0"/>
              <a:t>equip </a:t>
            </a:r>
            <a:r>
              <a:rPr lang="en-US" dirty="0"/>
              <a:t>maintenance, and human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Content replication cost</a:t>
            </a:r>
          </a:p>
          <a:p>
            <a:pPr lvl="1"/>
            <a:r>
              <a:rPr lang="en-US" dirty="0" smtClean="0"/>
              <a:t>Storage cost to replicate popular content</a:t>
            </a:r>
          </a:p>
          <a:p>
            <a:pPr lvl="1"/>
            <a:r>
              <a:rPr lang="en-US" dirty="0" smtClean="0"/>
              <a:t>Bandwidth cost to redirect traffic for rare content</a:t>
            </a:r>
          </a:p>
          <a:p>
            <a:r>
              <a:rPr lang="en-US" dirty="0" smtClean="0"/>
              <a:t>Bandwidth cost</a:t>
            </a:r>
          </a:p>
          <a:p>
            <a:pPr lvl="1"/>
            <a:r>
              <a:rPr lang="en-US" dirty="0"/>
              <a:t>CDNs often pay </a:t>
            </a:r>
            <a:r>
              <a:rPr lang="en-US" dirty="0" smtClean="0"/>
              <a:t>ISPs for </a:t>
            </a:r>
            <a:r>
              <a:rPr lang="en-US" dirty="0"/>
              <a:t>the bandwidth they use at the peering points based </a:t>
            </a:r>
            <a:r>
              <a:rPr lang="en-US" dirty="0" smtClean="0"/>
              <a:t>on mutually</a:t>
            </a:r>
            <a:r>
              <a:rPr lang="en-US" dirty="0"/>
              <a:t>-agreed billing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8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Different Cost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cost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6" y="3262523"/>
            <a:ext cx="5685459" cy="34589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/>
          <a:lstStyle/>
          <a:p>
            <a:r>
              <a:rPr lang="en-US" dirty="0" smtClean="0"/>
              <a:t>Cost as a function of bandwidth at a location</a:t>
            </a:r>
          </a:p>
          <a:p>
            <a:pPr lvl="1"/>
            <a:r>
              <a:rPr lang="en-US" dirty="0" smtClean="0"/>
              <a:t>Different functions: polynomial, linear, log, </a:t>
            </a:r>
            <a:r>
              <a:rPr lang="en-US" dirty="0" err="1" smtClean="0"/>
              <a:t>exp</a:t>
            </a:r>
            <a:endParaRPr lang="en-US" dirty="0" smtClean="0"/>
          </a:p>
          <a:p>
            <a:pPr lvl="1"/>
            <a:r>
              <a:rPr lang="en-US" dirty="0" smtClean="0"/>
              <a:t>Model how fast the unit cost drops with throughput</a:t>
            </a:r>
            <a:endParaRPr lang="en-US" dirty="0"/>
          </a:p>
          <a:p>
            <a:pPr lvl="1"/>
            <a:r>
              <a:rPr lang="en-US" dirty="0" smtClean="0"/>
              <a:t>In practice: a linear combination of different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1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Polynomial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5684" y="3168316"/>
            <a:ext cx="7446211" cy="3689684"/>
            <a:chOff x="1056105" y="2794000"/>
            <a:chExt cx="7446211" cy="3689684"/>
          </a:xfrm>
        </p:grpSpPr>
        <p:pic>
          <p:nvPicPr>
            <p:cNvPr id="5" name="Picture 4" descr="price-convex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105" y="2794000"/>
              <a:ext cx="7446211" cy="368968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914316" y="3049188"/>
              <a:ext cx="1892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Distributed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87210" y="4733198"/>
              <a:ext cx="1915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Centralized</a:t>
              </a:r>
              <a:endParaRPr lang="en-US" sz="2800" dirty="0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-13368" y="836846"/>
            <a:ext cx="9144000" cy="2425050"/>
          </a:xfrm>
        </p:spPr>
        <p:txBody>
          <a:bodyPr/>
          <a:lstStyle/>
          <a:p>
            <a:r>
              <a:rPr lang="en-US" dirty="0" smtClean="0"/>
              <a:t>Dist. CDN is more expensive </a:t>
            </a:r>
            <a:r>
              <a:rPr lang="en-US" dirty="0"/>
              <a:t>than </a:t>
            </a:r>
            <a:r>
              <a:rPr lang="en-US" dirty="0" smtClean="0"/>
              <a:t>Centralized one </a:t>
            </a:r>
          </a:p>
          <a:p>
            <a:pPr lvl="1"/>
            <a:r>
              <a:rPr lang="en-US" dirty="0" smtClean="0"/>
              <a:t>Limelight has larger throughput at each location and thus better scalability gains</a:t>
            </a:r>
          </a:p>
          <a:p>
            <a:pPr lvl="1"/>
            <a:r>
              <a:rPr lang="en-US" dirty="0" smtClean="0"/>
              <a:t>Same observation holds across various operational </a:t>
            </a:r>
            <a:r>
              <a:rPr lang="en-US" dirty="0"/>
              <a:t>cost </a:t>
            </a:r>
            <a:r>
              <a:rPr lang="en-US" dirty="0" smtClean="0"/>
              <a:t>functions </a:t>
            </a:r>
            <a:r>
              <a:rPr lang="en-US" dirty="0"/>
              <a:t>and their </a:t>
            </a:r>
            <a:r>
              <a:rPr lang="en-US" dirty="0" smtClean="0"/>
              <a:t>combinations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3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68" y="2476913"/>
            <a:ext cx="8592807" cy="2014875"/>
          </a:xfrm>
        </p:spPr>
        <p:txBody>
          <a:bodyPr/>
          <a:lstStyle/>
          <a:p>
            <a:pPr algn="l"/>
            <a:r>
              <a:rPr lang="en-US" dirty="0" smtClean="0"/>
              <a:t>Takeaway 2: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000000"/>
                </a:solidFill>
              </a:rPr>
              <a:t>More distributed </a:t>
            </a:r>
            <a:r>
              <a:rPr lang="en-US" sz="2800" dirty="0" err="1" smtClean="0">
                <a:solidFill>
                  <a:srgbClr val="000000"/>
                </a:solidFill>
              </a:rPr>
              <a:t>CDNs</a:t>
            </a:r>
            <a:r>
              <a:rPr lang="en-US" sz="2800" dirty="0" smtClean="0">
                <a:solidFill>
                  <a:srgbClr val="000000"/>
                </a:solidFill>
              </a:rPr>
              <a:t> achieve higher throughput than more centralized </a:t>
            </a:r>
            <a:r>
              <a:rPr lang="en-US" sz="2800" dirty="0" err="1" smtClean="0">
                <a:solidFill>
                  <a:srgbClr val="000000"/>
                </a:solidFill>
              </a:rPr>
              <a:t>CDNs</a:t>
            </a:r>
            <a:r>
              <a:rPr lang="en-US" sz="2800" dirty="0" smtClean="0">
                <a:solidFill>
                  <a:srgbClr val="000000"/>
                </a:solidFill>
              </a:rPr>
              <a:t>, but…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… are more expensive for same throughput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2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4525963"/>
          </a:xfrm>
        </p:spPr>
        <p:txBody>
          <a:bodyPr/>
          <a:lstStyle/>
          <a:p>
            <a:r>
              <a:rPr lang="en-US" dirty="0" smtClean="0"/>
              <a:t>A simple model to quantify CDN design choices</a:t>
            </a:r>
          </a:p>
          <a:p>
            <a:pPr lvl="1"/>
            <a:r>
              <a:rPr lang="en-US" dirty="0" smtClean="0"/>
              <a:t>Increasing the number of peering points</a:t>
            </a:r>
          </a:p>
          <a:p>
            <a:pPr lvl="1"/>
            <a:r>
              <a:rPr lang="en-US" dirty="0" smtClean="0"/>
              <a:t>Improving path selection</a:t>
            </a:r>
          </a:p>
          <a:p>
            <a:pPr lvl="1"/>
            <a:r>
              <a:rPr lang="en-US" dirty="0" smtClean="0"/>
              <a:t>More distributed </a:t>
            </a:r>
            <a:r>
              <a:rPr lang="en-US" dirty="0" err="1" smtClean="0"/>
              <a:t>vs</a:t>
            </a:r>
            <a:r>
              <a:rPr lang="en-US" dirty="0" smtClean="0"/>
              <a:t> more centralized design</a:t>
            </a:r>
            <a:endParaRPr lang="en-US" dirty="0"/>
          </a:p>
          <a:p>
            <a:r>
              <a:rPr lang="en-US" dirty="0" smtClean="0"/>
              <a:t>Optimizations at the edge is enough for </a:t>
            </a:r>
            <a:r>
              <a:rPr lang="en-US" dirty="0" err="1" smtClean="0"/>
              <a:t>CDNs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Multipath </a:t>
            </a:r>
            <a:r>
              <a:rPr lang="en-US" dirty="0"/>
              <a:t>has little </a:t>
            </a:r>
            <a:r>
              <a:rPr lang="en-US" dirty="0" smtClean="0"/>
              <a:t>benefit over </a:t>
            </a:r>
            <a:r>
              <a:rPr lang="en-US" dirty="0"/>
              <a:t>increasing #</a:t>
            </a:r>
            <a:r>
              <a:rPr lang="en-US" dirty="0" smtClean="0"/>
              <a:t> locations and </a:t>
            </a:r>
            <a:r>
              <a:rPr lang="en-US" dirty="0"/>
              <a:t>choosing different peering links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There’s a tradeoff of throughput and cost among CDNs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5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264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7576"/>
            <a:ext cx="9144000" cy="1143000"/>
          </a:xfrm>
        </p:spPr>
        <p:txBody>
          <a:bodyPr/>
          <a:lstStyle/>
          <a:p>
            <a:r>
              <a:rPr lang="en-US" dirty="0"/>
              <a:t>Where is the throughput bottleneck?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 rot="244439">
            <a:off x="2701253" y="2926354"/>
            <a:ext cx="3015575" cy="166343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7" idx="2"/>
          </p:cNvCxnSpPr>
          <p:nvPr/>
        </p:nvCxnSpPr>
        <p:spPr>
          <a:xfrm>
            <a:off x="1584207" y="3488860"/>
            <a:ext cx="1130186" cy="162754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56155" y="3677893"/>
            <a:ext cx="114997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69" y="2751859"/>
            <a:ext cx="981155" cy="840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86" y="3488860"/>
            <a:ext cx="981155" cy="840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86" y="2267122"/>
            <a:ext cx="981155" cy="840874"/>
          </a:xfrm>
          <a:prstGeom prst="rect">
            <a:avLst/>
          </a:prstGeom>
        </p:spPr>
      </p:pic>
      <p:pic>
        <p:nvPicPr>
          <p:cNvPr id="13" name="Picture 12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78" y="2906820"/>
            <a:ext cx="533400" cy="685800"/>
          </a:xfrm>
          <a:prstGeom prst="rect">
            <a:avLst/>
          </a:prstGeom>
        </p:spPr>
      </p:pic>
      <p:pic>
        <p:nvPicPr>
          <p:cNvPr id="14" name="Picture 13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78" y="3677893"/>
            <a:ext cx="533400" cy="685800"/>
          </a:xfrm>
          <a:prstGeom prst="rect">
            <a:avLst/>
          </a:prstGeom>
        </p:spPr>
      </p:pic>
      <p:pic>
        <p:nvPicPr>
          <p:cNvPr id="15" name="Picture 14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08" y="2917589"/>
            <a:ext cx="533400" cy="685800"/>
          </a:xfrm>
          <a:prstGeom prst="rect">
            <a:avLst/>
          </a:prstGeom>
        </p:spPr>
      </p:pic>
      <p:pic>
        <p:nvPicPr>
          <p:cNvPr id="16" name="Picture 15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08" y="3688662"/>
            <a:ext cx="533400" cy="685800"/>
          </a:xfrm>
          <a:prstGeom prst="rect">
            <a:avLst/>
          </a:prstGeom>
        </p:spPr>
      </p:pic>
      <p:pic>
        <p:nvPicPr>
          <p:cNvPr id="17" name="Picture 16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08" y="2874670"/>
            <a:ext cx="533400" cy="685800"/>
          </a:xfrm>
          <a:prstGeom prst="rect">
            <a:avLst/>
          </a:prstGeom>
        </p:spPr>
      </p:pic>
      <p:pic>
        <p:nvPicPr>
          <p:cNvPr id="18" name="Picture 17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08" y="3645743"/>
            <a:ext cx="533400" cy="6858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1825368" y="4119173"/>
            <a:ext cx="889025" cy="1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25368" y="2941391"/>
            <a:ext cx="1077183" cy="547469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6155" y="4055344"/>
            <a:ext cx="114997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56155" y="3315892"/>
            <a:ext cx="114997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" name="TextBox 26"/>
          <p:cNvSpPr txBox="1"/>
          <p:nvPr/>
        </p:nvSpPr>
        <p:spPr>
          <a:xfrm>
            <a:off x="1" y="4528197"/>
            <a:ext cx="2714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Client:</a:t>
            </a:r>
          </a:p>
          <a:p>
            <a:r>
              <a:rPr lang="en-US" sz="2800" dirty="0" smtClean="0"/>
              <a:t>Computer/access link too slow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88275" y="4528197"/>
            <a:ext cx="3601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Network:</a:t>
            </a:r>
          </a:p>
          <a:p>
            <a:r>
              <a:rPr lang="en-US" sz="2800" dirty="0" smtClean="0"/>
              <a:t>Congestions at peering and upstream links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96857" y="4528197"/>
            <a:ext cx="3263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Server:</a:t>
            </a:r>
          </a:p>
          <a:p>
            <a:r>
              <a:rPr lang="en-US" sz="2800" dirty="0" smtClean="0"/>
              <a:t>Not enough </a:t>
            </a:r>
            <a:r>
              <a:rPr lang="en-US" sz="2800" dirty="0"/>
              <a:t>r</a:t>
            </a:r>
            <a:r>
              <a:rPr lang="en-US" sz="2800" dirty="0" smtClean="0"/>
              <a:t>esource (CPU, power, </a:t>
            </a:r>
            <a:r>
              <a:rPr lang="en-US" sz="2800" dirty="0" err="1" smtClean="0"/>
              <a:t>bw</a:t>
            </a:r>
            <a:r>
              <a:rPr lang="en-US" sz="2800" dirty="0" smtClean="0"/>
              <a:t>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-337625" y="4329734"/>
            <a:ext cx="2845692" cy="18269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35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Understanding Throughput Bottleneck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4525963"/>
          </a:xfrm>
        </p:spPr>
        <p:txBody>
          <a:bodyPr/>
          <a:lstStyle/>
          <a:p>
            <a:r>
              <a:rPr lang="en-US" dirty="0" smtClean="0"/>
              <a:t>Network </a:t>
            </a:r>
            <a:r>
              <a:rPr lang="en-US" dirty="0"/>
              <a:t>bottlenecks are common</a:t>
            </a:r>
          </a:p>
          <a:p>
            <a:pPr lvl="1"/>
            <a:r>
              <a:rPr lang="en-US" dirty="0" err="1"/>
              <a:t>NetFlix</a:t>
            </a:r>
            <a:r>
              <a:rPr lang="en-US" dirty="0"/>
              <a:t> sees reduced video rates due to low ISP capacity</a:t>
            </a:r>
          </a:p>
          <a:p>
            <a:pPr lvl="1"/>
            <a:r>
              <a:rPr lang="en-US" dirty="0"/>
              <a:t>Akamai reported bottlenecks at peering </a:t>
            </a:r>
            <a:r>
              <a:rPr lang="en-US" dirty="0" smtClean="0"/>
              <a:t>links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convivane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" y="3082615"/>
            <a:ext cx="7276766" cy="3466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5165" y="3594000"/>
            <a:ext cx="4029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Degraded video performance caused by network congestion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64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408"/>
            <a:ext cx="9144000" cy="1143000"/>
          </a:xfrm>
        </p:spPr>
        <p:txBody>
          <a:bodyPr/>
          <a:lstStyle/>
          <a:p>
            <a:r>
              <a:rPr lang="en-US" dirty="0" smtClean="0"/>
              <a:t>Nature of Bottleneck is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6026"/>
            <a:ext cx="9144000" cy="2306027"/>
          </a:xfrm>
        </p:spPr>
        <p:txBody>
          <a:bodyPr/>
          <a:lstStyle/>
          <a:p>
            <a:r>
              <a:rPr lang="en-US" dirty="0" smtClean="0"/>
              <a:t>More throughput</a:t>
            </a:r>
            <a:r>
              <a:rPr lang="en-US" dirty="0"/>
              <a:t>-oriented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/>
              <a:t>Video traffic lasts longer and has higher </a:t>
            </a:r>
            <a:r>
              <a:rPr lang="en-US" dirty="0" smtClean="0"/>
              <a:t>volume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elephants step on each other in the future</a:t>
            </a:r>
          </a:p>
          <a:p>
            <a:pPr lvl="1"/>
            <a:r>
              <a:rPr lang="en-US" dirty="0" smtClean="0"/>
              <a:t>Decreases the </a:t>
            </a:r>
            <a:r>
              <a:rPr lang="en-US" dirty="0"/>
              <a:t>benefits of statistical </a:t>
            </a:r>
            <a:r>
              <a:rPr lang="en-US" dirty="0" smtClean="0"/>
              <a:t>multiplexing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ntroduces </a:t>
            </a:r>
            <a:r>
              <a:rPr lang="en-US" dirty="0"/>
              <a:t>more challenges in bandwidth </a:t>
            </a:r>
            <a:r>
              <a:rPr lang="en-US" dirty="0" smtClean="0"/>
              <a:t>provisioning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2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84"/>
            <a:ext cx="9144000" cy="1143000"/>
          </a:xfrm>
        </p:spPr>
        <p:txBody>
          <a:bodyPr/>
          <a:lstStyle/>
          <a:p>
            <a:r>
              <a:rPr lang="en-US" dirty="0" smtClean="0"/>
              <a:t>Improving Network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8660"/>
            <a:ext cx="9144000" cy="3710150"/>
          </a:xfrm>
        </p:spPr>
        <p:txBody>
          <a:bodyPr/>
          <a:lstStyle/>
          <a:p>
            <a:r>
              <a:rPr lang="en-US" dirty="0" smtClean="0"/>
              <a:t>ISP-CDNs: multiple </a:t>
            </a:r>
            <a:r>
              <a:rPr lang="en-US" dirty="0"/>
              <a:t>paths and better path </a:t>
            </a:r>
            <a:r>
              <a:rPr lang="en-US" dirty="0" smtClean="0"/>
              <a:t>selections</a:t>
            </a:r>
          </a:p>
          <a:p>
            <a:pPr lvl="1"/>
            <a:r>
              <a:rPr lang="en-US" dirty="0" smtClean="0"/>
              <a:t>ISPs move up in the revenue chain to deliver content </a:t>
            </a:r>
          </a:p>
          <a:p>
            <a:pPr lvl="2"/>
            <a:r>
              <a:rPr lang="en-US" dirty="0" smtClean="0"/>
              <a:t>ISP-CDNs such as AT&amp;T</a:t>
            </a:r>
            <a:r>
              <a:rPr lang="en-US" dirty="0"/>
              <a:t> </a:t>
            </a:r>
            <a:r>
              <a:rPr lang="en-US" dirty="0" smtClean="0"/>
              <a:t>and Verizon</a:t>
            </a:r>
          </a:p>
          <a:p>
            <a:pPr lvl="1"/>
            <a:r>
              <a:rPr lang="en-US" dirty="0" smtClean="0"/>
              <a:t>Control both servers and the network</a:t>
            </a:r>
          </a:p>
          <a:p>
            <a:pPr lvl="1"/>
            <a:r>
              <a:rPr lang="en-US" dirty="0" smtClean="0"/>
              <a:t>Better traffic engineering for CDN traffic</a:t>
            </a:r>
          </a:p>
          <a:p>
            <a:r>
              <a:rPr lang="en-US" dirty="0" smtClean="0"/>
              <a:t>Existing CDNs: Deploy servers at more </a:t>
            </a:r>
            <a:r>
              <a:rPr lang="en-US" dirty="0"/>
              <a:t>locations and setting up more peering </a:t>
            </a:r>
            <a:r>
              <a:rPr lang="en-US" dirty="0" smtClean="0"/>
              <a:t>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718955" y="4898810"/>
            <a:ext cx="9129486" cy="1959190"/>
            <a:chOff x="74057" y="1825609"/>
            <a:chExt cx="7881788" cy="4074506"/>
          </a:xfrm>
        </p:grpSpPr>
        <p:sp>
          <p:nvSpPr>
            <p:cNvPr id="8" name="Cloud"/>
            <p:cNvSpPr>
              <a:spLocks noChangeAspect="1" noEditPoints="1" noChangeArrowheads="1"/>
            </p:cNvSpPr>
            <p:nvPr/>
          </p:nvSpPr>
          <p:spPr bwMode="auto">
            <a:xfrm rot="439935">
              <a:off x="74057" y="2835553"/>
              <a:ext cx="1863267" cy="127993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8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906" y="1825609"/>
              <a:ext cx="533400" cy="685800"/>
            </a:xfrm>
            <a:prstGeom prst="rect">
              <a:avLst/>
            </a:prstGeom>
          </p:spPr>
        </p:pic>
        <p:pic>
          <p:nvPicPr>
            <p:cNvPr id="10" name="Picture 9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584" y="1825609"/>
              <a:ext cx="533400" cy="685800"/>
            </a:xfrm>
            <a:prstGeom prst="rect">
              <a:avLst/>
            </a:prstGeom>
          </p:spPr>
        </p:pic>
        <p:sp>
          <p:nvSpPr>
            <p:cNvPr id="11" name="Cloud"/>
            <p:cNvSpPr>
              <a:spLocks noChangeAspect="1" noEditPoints="1" noChangeArrowheads="1"/>
            </p:cNvSpPr>
            <p:nvPr/>
          </p:nvSpPr>
          <p:spPr bwMode="auto">
            <a:xfrm rot="439935">
              <a:off x="1232147" y="2835552"/>
              <a:ext cx="1863267" cy="127993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Cloud"/>
            <p:cNvSpPr>
              <a:spLocks noChangeAspect="1" noEditPoints="1" noChangeArrowheads="1"/>
            </p:cNvSpPr>
            <p:nvPr/>
          </p:nvSpPr>
          <p:spPr bwMode="auto">
            <a:xfrm rot="439935">
              <a:off x="2393821" y="2835553"/>
              <a:ext cx="1863267" cy="127993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999" y="5059241"/>
              <a:ext cx="981155" cy="84087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1381" y="5059241"/>
              <a:ext cx="981155" cy="840874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H="1">
              <a:off x="662634" y="2388399"/>
              <a:ext cx="536272" cy="469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198906" y="2511409"/>
              <a:ext cx="152400" cy="3463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22277" y="2458501"/>
              <a:ext cx="591029" cy="469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3507597" y="4587279"/>
              <a:ext cx="26449" cy="4719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94122" y="4589846"/>
              <a:ext cx="0" cy="469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87472" y="4589846"/>
              <a:ext cx="0" cy="469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577034" y="2388399"/>
              <a:ext cx="1957012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4936" y="5059241"/>
              <a:ext cx="981155" cy="840874"/>
            </a:xfrm>
            <a:prstGeom prst="rect">
              <a:avLst/>
            </a:prstGeom>
          </p:spPr>
        </p:pic>
        <p:pic>
          <p:nvPicPr>
            <p:cNvPr id="23" name="Picture 22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346" y="1855536"/>
              <a:ext cx="533400" cy="685800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 flipH="1" flipV="1">
              <a:off x="7929396" y="4514318"/>
              <a:ext cx="26449" cy="4719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20803" y="3964645"/>
              <a:ext cx="9811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… …</a:t>
              </a:r>
              <a:endParaRPr lang="en-US" sz="36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78280" y="5203130"/>
            <a:ext cx="1148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Peering points</a:t>
            </a:r>
            <a:endParaRPr lang="en-US" sz="24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826563" y="5428834"/>
            <a:ext cx="574142" cy="0"/>
          </a:xfrm>
          <a:prstGeom prst="line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42611" y="5133129"/>
            <a:ext cx="8067068" cy="12406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Question 1: What’s the throughput benefit of more paths over more peering points?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035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12" y="-288606"/>
            <a:ext cx="8229600" cy="1143000"/>
          </a:xfrm>
        </p:spPr>
        <p:txBody>
          <a:bodyPr/>
          <a:lstStyle/>
          <a:p>
            <a:r>
              <a:rPr lang="en-US" dirty="0" smtClean="0"/>
              <a:t>Improving CDN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9287"/>
            <a:ext cx="9144000" cy="4756150"/>
          </a:xfrm>
        </p:spPr>
        <p:txBody>
          <a:bodyPr/>
          <a:lstStyle/>
          <a:p>
            <a:r>
              <a:rPr lang="en-US" dirty="0" smtClean="0"/>
              <a:t>Highly distributed approach (e.g., Akamai)</a:t>
            </a:r>
          </a:p>
          <a:p>
            <a:pPr lvl="1"/>
            <a:r>
              <a:rPr lang="en-US" dirty="0" smtClean="0"/>
              <a:t>Many server locations, more high-throughput paths</a:t>
            </a:r>
          </a:p>
          <a:p>
            <a:pPr lvl="1"/>
            <a:r>
              <a:rPr lang="en-US" dirty="0" smtClean="0"/>
              <a:t>Higher management, replication, bandwidth cost</a:t>
            </a:r>
          </a:p>
          <a:p>
            <a:r>
              <a:rPr lang="en-US" dirty="0" smtClean="0"/>
              <a:t>More centralized approach (e.g., Limelight)</a:t>
            </a:r>
          </a:p>
          <a:p>
            <a:pPr lvl="1"/>
            <a:r>
              <a:rPr lang="en-US" dirty="0" smtClean="0"/>
              <a:t>A few large data centers</a:t>
            </a:r>
            <a:r>
              <a:rPr lang="en-US" dirty="0"/>
              <a:t> </a:t>
            </a:r>
            <a:r>
              <a:rPr lang="en-US" dirty="0" smtClean="0"/>
              <a:t>with more peering points</a:t>
            </a:r>
          </a:p>
          <a:p>
            <a:pPr lvl="1"/>
            <a:r>
              <a:rPr lang="en-US" dirty="0" smtClean="0"/>
              <a:t>Lower cost due to economy of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702670"/>
            <a:ext cx="2133600" cy="365125"/>
          </a:xfrm>
        </p:spPr>
        <p:txBody>
          <a:bodyPr/>
          <a:lstStyle/>
          <a:p>
            <a:fld id="{F2055763-083D-5C49-A37B-C6580859423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265015" y="4470305"/>
            <a:ext cx="8604830" cy="2399337"/>
            <a:chOff x="74057" y="1693240"/>
            <a:chExt cx="8604830" cy="4206875"/>
          </a:xfrm>
        </p:grpSpPr>
        <p:sp>
          <p:nvSpPr>
            <p:cNvPr id="45" name="Cloud"/>
            <p:cNvSpPr>
              <a:spLocks noChangeAspect="1" noEditPoints="1" noChangeArrowheads="1"/>
            </p:cNvSpPr>
            <p:nvPr/>
          </p:nvSpPr>
          <p:spPr bwMode="auto">
            <a:xfrm rot="439935">
              <a:off x="4752082" y="1693240"/>
              <a:ext cx="3438476" cy="127993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Cloud"/>
            <p:cNvSpPr>
              <a:spLocks noChangeAspect="1" noEditPoints="1" noChangeArrowheads="1"/>
            </p:cNvSpPr>
            <p:nvPr/>
          </p:nvSpPr>
          <p:spPr bwMode="auto">
            <a:xfrm rot="439935">
              <a:off x="74057" y="2835553"/>
              <a:ext cx="1863267" cy="127993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7" name="Picture 46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906" y="1825609"/>
              <a:ext cx="533400" cy="685800"/>
            </a:xfrm>
            <a:prstGeom prst="rect">
              <a:avLst/>
            </a:prstGeom>
          </p:spPr>
        </p:pic>
        <p:pic>
          <p:nvPicPr>
            <p:cNvPr id="48" name="Picture 47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584" y="1825609"/>
              <a:ext cx="533400" cy="685800"/>
            </a:xfrm>
            <a:prstGeom prst="rect">
              <a:avLst/>
            </a:prstGeom>
          </p:spPr>
        </p:pic>
        <p:sp>
          <p:nvSpPr>
            <p:cNvPr id="49" name="Cloud"/>
            <p:cNvSpPr>
              <a:spLocks noChangeAspect="1" noEditPoints="1" noChangeArrowheads="1"/>
            </p:cNvSpPr>
            <p:nvPr/>
          </p:nvSpPr>
          <p:spPr bwMode="auto">
            <a:xfrm rot="439935">
              <a:off x="1232147" y="2835552"/>
              <a:ext cx="1863267" cy="127993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Cloud"/>
            <p:cNvSpPr>
              <a:spLocks noChangeAspect="1" noEditPoints="1" noChangeArrowheads="1"/>
            </p:cNvSpPr>
            <p:nvPr/>
          </p:nvSpPr>
          <p:spPr bwMode="auto">
            <a:xfrm rot="439935">
              <a:off x="2393821" y="2835553"/>
              <a:ext cx="1863267" cy="127993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999" y="5059241"/>
              <a:ext cx="981155" cy="84087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1381" y="5059241"/>
              <a:ext cx="981155" cy="840874"/>
            </a:xfrm>
            <a:prstGeom prst="rect">
              <a:avLst/>
            </a:prstGeom>
          </p:spPr>
        </p:pic>
        <p:cxnSp>
          <p:nvCxnSpPr>
            <p:cNvPr id="53" name="Straight Connector 52"/>
            <p:cNvCxnSpPr/>
            <p:nvPr/>
          </p:nvCxnSpPr>
          <p:spPr>
            <a:xfrm flipH="1">
              <a:off x="662634" y="2388399"/>
              <a:ext cx="536272" cy="469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198906" y="2511409"/>
              <a:ext cx="152400" cy="3463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522277" y="2458501"/>
              <a:ext cx="591029" cy="469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3507597" y="4587279"/>
              <a:ext cx="26449" cy="4719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94122" y="4589846"/>
              <a:ext cx="0" cy="469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287472" y="4589846"/>
              <a:ext cx="0" cy="469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577034" y="2388399"/>
              <a:ext cx="1957012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4936" y="5059241"/>
              <a:ext cx="981155" cy="840874"/>
            </a:xfrm>
            <a:prstGeom prst="rect">
              <a:avLst/>
            </a:prstGeom>
          </p:spPr>
        </p:pic>
        <p:pic>
          <p:nvPicPr>
            <p:cNvPr id="61" name="Picture 60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346" y="1855536"/>
              <a:ext cx="533400" cy="685800"/>
            </a:xfrm>
            <a:prstGeom prst="rect">
              <a:avLst/>
            </a:prstGeom>
          </p:spPr>
        </p:pic>
        <p:sp>
          <p:nvSpPr>
            <p:cNvPr id="62" name="Cloud"/>
            <p:cNvSpPr>
              <a:spLocks noChangeAspect="1" noEditPoints="1" noChangeArrowheads="1"/>
            </p:cNvSpPr>
            <p:nvPr/>
          </p:nvSpPr>
          <p:spPr bwMode="auto">
            <a:xfrm rot="439935">
              <a:off x="4495856" y="3301026"/>
              <a:ext cx="1863267" cy="127993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3" name="Picture 62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733" y="2085227"/>
              <a:ext cx="533400" cy="685800"/>
            </a:xfrm>
            <a:prstGeom prst="rect">
              <a:avLst/>
            </a:prstGeom>
          </p:spPr>
        </p:pic>
        <p:sp>
          <p:nvSpPr>
            <p:cNvPr id="64" name="Cloud"/>
            <p:cNvSpPr>
              <a:spLocks noChangeAspect="1" noEditPoints="1" noChangeArrowheads="1"/>
            </p:cNvSpPr>
            <p:nvPr/>
          </p:nvSpPr>
          <p:spPr bwMode="auto">
            <a:xfrm rot="439935">
              <a:off x="5653946" y="3301025"/>
              <a:ext cx="1863267" cy="127993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Cloud"/>
            <p:cNvSpPr>
              <a:spLocks noChangeAspect="1" noEditPoints="1" noChangeArrowheads="1"/>
            </p:cNvSpPr>
            <p:nvPr/>
          </p:nvSpPr>
          <p:spPr bwMode="auto">
            <a:xfrm rot="439935">
              <a:off x="6815620" y="3301026"/>
              <a:ext cx="1863267" cy="127993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7798" y="4986280"/>
              <a:ext cx="981155" cy="84087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3180" y="4986280"/>
              <a:ext cx="981155" cy="840874"/>
            </a:xfrm>
            <a:prstGeom prst="rect">
              <a:avLst/>
            </a:prstGeom>
          </p:spPr>
        </p:pic>
        <p:cxnSp>
          <p:nvCxnSpPr>
            <p:cNvPr id="68" name="Straight Connector 67"/>
            <p:cNvCxnSpPr/>
            <p:nvPr/>
          </p:nvCxnSpPr>
          <p:spPr>
            <a:xfrm flipH="1" flipV="1">
              <a:off x="5084433" y="2781981"/>
              <a:ext cx="266700" cy="5452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987798" y="2703079"/>
              <a:ext cx="96635" cy="6241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7929396" y="4514318"/>
              <a:ext cx="26449" cy="4719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215921" y="4516885"/>
              <a:ext cx="0" cy="469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709271" y="4516885"/>
              <a:ext cx="0" cy="469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6735" y="4986280"/>
              <a:ext cx="981155" cy="84087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1520803" y="3964645"/>
              <a:ext cx="9811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… …</a:t>
              </a:r>
              <a:endParaRPr lang="en-US" sz="3600" dirty="0"/>
            </a:p>
          </p:txBody>
        </p:sp>
        <p:pic>
          <p:nvPicPr>
            <p:cNvPr id="75" name="Picture 74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871" y="2096181"/>
              <a:ext cx="533400" cy="685800"/>
            </a:xfrm>
            <a:prstGeom prst="rect">
              <a:avLst/>
            </a:prstGeom>
          </p:spPr>
        </p:pic>
        <p:cxnSp>
          <p:nvCxnSpPr>
            <p:cNvPr id="76" name="Straight Connector 75"/>
            <p:cNvCxnSpPr/>
            <p:nvPr/>
          </p:nvCxnSpPr>
          <p:spPr>
            <a:xfrm flipH="1" flipV="1">
              <a:off x="6442571" y="2792935"/>
              <a:ext cx="266700" cy="5452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345936" y="2714033"/>
              <a:ext cx="96635" cy="6241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912" y="2115601"/>
              <a:ext cx="533400" cy="685800"/>
            </a:xfrm>
            <a:prstGeom prst="rect">
              <a:avLst/>
            </a:prstGeom>
          </p:spPr>
        </p:pic>
        <p:cxnSp>
          <p:nvCxnSpPr>
            <p:cNvPr id="79" name="Straight Connector 78"/>
            <p:cNvCxnSpPr/>
            <p:nvPr/>
          </p:nvCxnSpPr>
          <p:spPr>
            <a:xfrm flipH="1" flipV="1">
              <a:off x="7810612" y="2812355"/>
              <a:ext cx="266700" cy="5452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271" y="1753281"/>
              <a:ext cx="533400" cy="685800"/>
            </a:xfrm>
            <a:prstGeom prst="rect">
              <a:avLst/>
            </a:prstGeom>
          </p:spPr>
        </p:pic>
        <p:pic>
          <p:nvPicPr>
            <p:cNvPr id="81" name="Picture 80" descr="MC9004348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889" y="1825609"/>
              <a:ext cx="533400" cy="685800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892150" y="3992265"/>
            <a:ext cx="287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More centralized</a:t>
            </a:r>
            <a:endParaRPr lang="en-US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5313949" y="3992265"/>
            <a:ext cx="287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Highly distributed</a:t>
            </a:r>
            <a:endParaRPr lang="en-US" sz="2800" dirty="0"/>
          </a:p>
        </p:txBody>
      </p:sp>
      <p:sp>
        <p:nvSpPr>
          <p:cNvPr id="84" name="Rounded Rectangle 83"/>
          <p:cNvSpPr/>
          <p:nvPr/>
        </p:nvSpPr>
        <p:spPr>
          <a:xfrm>
            <a:off x="226051" y="4867128"/>
            <a:ext cx="8682757" cy="11566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Question 2: How to compare more centralized vs. more distributed CDNs on throughput and cost?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32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CDN Design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CDNs</a:t>
            </a:r>
            <a:r>
              <a:rPr lang="en-US" dirty="0"/>
              <a:t>: Increase peering points at the </a:t>
            </a:r>
            <a:r>
              <a:rPr lang="en-US" dirty="0" smtClean="0"/>
              <a:t>edge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ISPs</a:t>
            </a:r>
            <a:r>
              <a:rPr lang="en-US" dirty="0"/>
              <a:t>: Improve path selection at the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Peering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003322" cy="4525963"/>
          </a:xfrm>
        </p:spPr>
        <p:txBody>
          <a:bodyPr/>
          <a:lstStyle/>
          <a:p>
            <a:r>
              <a:rPr lang="en-US" dirty="0" smtClean="0"/>
              <a:t>Modeling peering points (PPs) </a:t>
            </a:r>
          </a:p>
          <a:p>
            <a:pPr lvl="1"/>
            <a:r>
              <a:rPr lang="en-US" dirty="0" smtClean="0"/>
              <a:t>Increase #PPs to study throughput effect</a:t>
            </a:r>
          </a:p>
          <a:p>
            <a:pPr lvl="1"/>
            <a:r>
              <a:rPr lang="en-US" dirty="0" smtClean="0"/>
              <a:t>Pick PP locations from synthetic and real topologies</a:t>
            </a:r>
          </a:p>
          <a:p>
            <a:pPr lvl="1"/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eering point selection</a:t>
            </a:r>
          </a:p>
          <a:p>
            <a:pPr lvl="1"/>
            <a:r>
              <a:rPr lang="en-US" dirty="0" smtClean="0"/>
              <a:t>Maximize </a:t>
            </a:r>
            <a:r>
              <a:rPr lang="en-US" dirty="0"/>
              <a:t>aggregate </a:t>
            </a:r>
            <a:r>
              <a:rPr lang="en-US" dirty="0" smtClean="0"/>
              <a:t>throughput</a:t>
            </a:r>
          </a:p>
          <a:p>
            <a:pPr lvl="1"/>
            <a:r>
              <a:rPr lang="en-US" dirty="0" smtClean="0"/>
              <a:t>By assigning client locations to PPs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… and splitting traffic to different 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5763-083D-5C49-A37B-C658085942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1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lun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netlunch.thmx</Template>
  <TotalTime>31425</TotalTime>
  <Words>1914</Words>
  <Application>Microsoft Macintosh PowerPoint</Application>
  <PresentationFormat>On-screen Show (4:3)</PresentationFormat>
  <Paragraphs>278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netlunch</vt:lpstr>
      <vt:lpstr>Tradeoffs in CDN Designs for Throughput Oriented Traffic </vt:lpstr>
      <vt:lpstr>Throughput-Oriented Traffic</vt:lpstr>
      <vt:lpstr>Where is the throughput bottleneck?</vt:lpstr>
      <vt:lpstr>Understanding Throughput Bottleneck</vt:lpstr>
      <vt:lpstr>Nature of Bottleneck is Changing</vt:lpstr>
      <vt:lpstr>Improving Network Throughput</vt:lpstr>
      <vt:lpstr>Improving CDN Throughput</vt:lpstr>
      <vt:lpstr>Modeling CDN Design Choices</vt:lpstr>
      <vt:lpstr>Increase Peering Points</vt:lpstr>
      <vt:lpstr>Improve Path Selection</vt:lpstr>
      <vt:lpstr>Improving Path Selection</vt:lpstr>
      <vt:lpstr>An Example</vt:lpstr>
      <vt:lpstr>Question 1: What’s the benefit of path selection  over peering point selection?</vt:lpstr>
      <vt:lpstr>Quantify the Benefits under Various Scenarios</vt:lpstr>
      <vt:lpstr>Multipath is better than Multiple Locations</vt:lpstr>
      <vt:lpstr>Effect of Network Topology</vt:lpstr>
      <vt:lpstr>Path selection not useful under Flash Crowd</vt:lpstr>
      <vt:lpstr>More peering points always better than more paths with long-tail Distribution of Contents</vt:lpstr>
      <vt:lpstr>Takeaway 1:  CDNs only need to control the edge of the Internet to improve the throughput.  ISP-CDNs don’t get significant benefits from controlling the network over CDNs</vt:lpstr>
      <vt:lpstr>Question 2: How to compare  throughput and cost between more centralized vs more dist. CDNs?</vt:lpstr>
      <vt:lpstr>Throughput Comparison of CDNs</vt:lpstr>
      <vt:lpstr>CDN Operation Cost</vt:lpstr>
      <vt:lpstr>Different Cost Functions</vt:lpstr>
      <vt:lpstr>Polynomial Cost</vt:lpstr>
      <vt:lpstr>Takeaway 2:  More distributed CDNs achieve higher throughput than more centralized CDNs, but…  … are more expensive for same throughput  </vt:lpstr>
      <vt:lpstr>Conclusion</vt:lpstr>
      <vt:lpstr>Thanks!   Questions?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CDN server &amp; path selection</dc:title>
  <dc:creator>Minlan Yu</dc:creator>
  <cp:lastModifiedBy>Minlan Yu</cp:lastModifiedBy>
  <cp:revision>736</cp:revision>
  <dcterms:created xsi:type="dcterms:W3CDTF">2012-11-11T03:50:58Z</dcterms:created>
  <dcterms:modified xsi:type="dcterms:W3CDTF">2012-12-22T06:51:57Z</dcterms:modified>
</cp:coreProperties>
</file>