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75" r:id="rId4"/>
    <p:sldId id="269" r:id="rId5"/>
    <p:sldId id="268" r:id="rId6"/>
    <p:sldId id="274" r:id="rId7"/>
    <p:sldId id="271" r:id="rId8"/>
    <p:sldId id="273" r:id="rId9"/>
    <p:sldId id="270" r:id="rId10"/>
    <p:sldId id="272" r:id="rId11"/>
    <p:sldId id="258" r:id="rId12"/>
    <p:sldId id="262" r:id="rId13"/>
    <p:sldId id="261" r:id="rId14"/>
    <p:sldId id="259" r:id="rId15"/>
    <p:sldId id="260" r:id="rId16"/>
    <p:sldId id="263" r:id="rId17"/>
    <p:sldId id="267" r:id="rId18"/>
    <p:sldId id="264" r:id="rId19"/>
    <p:sldId id="265" r:id="rId20"/>
    <p:sldId id="266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1F77B4"/>
    <a:srgbClr val="7FBEE9"/>
    <a:srgbClr val="FFBF86"/>
    <a:srgbClr val="87DE87"/>
    <a:srgbClr val="FFEB80"/>
    <a:srgbClr val="FF7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2" y="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9d656548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9d656548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6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9d656548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9d656548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92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204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77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334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687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451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19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9d656548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9d656548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728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52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55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797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316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26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9d65654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9d65654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55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53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80" i="1" dirty="0">
                <a:solidFill>
                  <a:srgbClr val="1F77B4"/>
                </a:solidFill>
              </a:rPr>
              <a:t>Xatu</a:t>
            </a:r>
            <a:r>
              <a:rPr lang="en" sz="4080" dirty="0"/>
              <a:t>: </a:t>
            </a:r>
            <a:br>
              <a:rPr lang="en" sz="4080" dirty="0"/>
            </a:br>
            <a:r>
              <a:rPr lang="en" sz="3000" dirty="0"/>
              <a:t>Boosting Existing DDoS Detection Systems Using Auxiliary Signals</a:t>
            </a:r>
            <a:endParaRPr sz="3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7971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Zhiying Xu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4277900"/>
            <a:ext cx="852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Joint work with Sivaramakrishnan Ramanathan</a:t>
            </a:r>
            <a:r>
              <a:rPr lang="en" baseline="30000" dirty="0"/>
              <a:t>1</a:t>
            </a:r>
            <a:r>
              <a:rPr lang="en" dirty="0"/>
              <a:t>, Alexander Rush</a:t>
            </a:r>
            <a:r>
              <a:rPr lang="en" baseline="30000" dirty="0"/>
              <a:t>2</a:t>
            </a:r>
            <a:r>
              <a:rPr lang="en" dirty="0"/>
              <a:t>, Jelena Mirkovic</a:t>
            </a:r>
            <a:r>
              <a:rPr lang="en" baseline="30000" dirty="0"/>
              <a:t>3</a:t>
            </a:r>
            <a:r>
              <a:rPr lang="en" dirty="0"/>
              <a:t>, Minlan Yu</a:t>
            </a:r>
            <a:r>
              <a:rPr lang="en" baseline="30000" dirty="0"/>
              <a:t>4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 dirty="0">
                <a:solidFill>
                  <a:schemeClr val="bg2"/>
                </a:solidFill>
              </a:rPr>
              <a:t>1</a:t>
            </a:r>
            <a:r>
              <a:rPr lang="en" dirty="0">
                <a:solidFill>
                  <a:schemeClr val="bg2"/>
                </a:solidFill>
              </a:rPr>
              <a:t>USC/Meta, </a:t>
            </a:r>
            <a:r>
              <a:rPr lang="en" baseline="30000" dirty="0">
                <a:solidFill>
                  <a:schemeClr val="bg2"/>
                </a:solidFill>
              </a:rPr>
              <a:t>2</a:t>
            </a:r>
            <a:r>
              <a:rPr lang="en" dirty="0">
                <a:solidFill>
                  <a:schemeClr val="bg2"/>
                </a:solidFill>
              </a:rPr>
              <a:t>Cornell Tech, </a:t>
            </a:r>
            <a:r>
              <a:rPr lang="en" baseline="30000" dirty="0">
                <a:solidFill>
                  <a:schemeClr val="bg2"/>
                </a:solidFill>
              </a:rPr>
              <a:t>3</a:t>
            </a:r>
            <a:r>
              <a:rPr lang="en" dirty="0">
                <a:solidFill>
                  <a:schemeClr val="bg2"/>
                </a:solidFill>
              </a:rPr>
              <a:t>USC/ISI, </a:t>
            </a:r>
            <a:r>
              <a:rPr lang="en" baseline="30000" dirty="0">
                <a:solidFill>
                  <a:schemeClr val="bg2"/>
                </a:solidFill>
              </a:rPr>
              <a:t>4</a:t>
            </a:r>
            <a:r>
              <a:rPr lang="en" dirty="0">
                <a:solidFill>
                  <a:schemeClr val="bg2"/>
                </a:solidFill>
              </a:rPr>
              <a:t>Harvard University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176" y="3285186"/>
            <a:ext cx="1931826" cy="5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Challenges of using auxiliary signals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77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Auxiliary signals are </a:t>
            </a:r>
            <a:r>
              <a:rPr lang="en-US" dirty="0">
                <a:solidFill>
                  <a:srgbClr val="1F77B4"/>
                </a:solidFill>
              </a:rPr>
              <a:t>weak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1F77B4"/>
                </a:solidFill>
              </a:rPr>
              <a:t>incomplete</a:t>
            </a:r>
          </a:p>
          <a:p>
            <a:pPr marL="285750" indent="-28575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present even when no attack is imminent</a:t>
            </a:r>
          </a:p>
          <a:p>
            <a:pPr marL="285750" indent="-28575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not accurately measured or comprehensively observed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7D5DC-4FBD-C730-1A71-AB388E4BDA54}"/>
              </a:ext>
            </a:extLst>
          </p:cNvPr>
          <p:cNvSpPr txBox="1"/>
          <p:nvPr/>
        </p:nvSpPr>
        <p:spPr>
          <a:xfrm>
            <a:off x="3018864" y="2571750"/>
            <a:ext cx="310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+mn-lt"/>
              </a:rPr>
              <a:t>deterministic approaches? </a:t>
            </a:r>
            <a:endParaRPr lang="en-US" dirty="0">
              <a:latin typeface="+mn-lt"/>
            </a:endParaRPr>
          </a:p>
        </p:txBody>
      </p:sp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9042F8E8-9001-DA9A-D9A5-6AC8746797F8}"/>
              </a:ext>
            </a:extLst>
          </p:cNvPr>
          <p:cNvSpPr txBox="1">
            <a:spLocks/>
          </p:cNvSpPr>
          <p:nvPr/>
        </p:nvSpPr>
        <p:spPr>
          <a:xfrm>
            <a:off x="311700" y="3121197"/>
            <a:ext cx="8520600" cy="157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Machine learning</a:t>
            </a:r>
          </a:p>
          <a:p>
            <a:pPr marL="285750" indent="-28575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boost weak signals, and detect their correlation</a:t>
            </a:r>
          </a:p>
          <a:p>
            <a:pPr marL="285750" indent="-28575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identify sophisticated temporal patterns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CB13C-C4FB-CB03-E7D5-A332DC8C4C82}"/>
              </a:ext>
            </a:extLst>
          </p:cNvPr>
          <p:cNvSpPr txBox="1"/>
          <p:nvPr/>
        </p:nvSpPr>
        <p:spPr>
          <a:xfrm>
            <a:off x="5630648" y="2318556"/>
            <a:ext cx="416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64947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98BC7FE-8604-D5AC-EDD7-40857BBB0299}"/>
              </a:ext>
            </a:extLst>
          </p:cNvPr>
          <p:cNvSpPr/>
          <p:nvPr/>
        </p:nvSpPr>
        <p:spPr>
          <a:xfrm>
            <a:off x="311701" y="1155580"/>
            <a:ext cx="8520600" cy="82562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rgbClr val="1F77B4"/>
                </a:solidFill>
              </a:rPr>
              <a:t>Xatu</a:t>
            </a:r>
            <a:r>
              <a:rPr lang="en-US" dirty="0"/>
              <a:t> overview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AD81A-F7C8-276E-CDF1-C919FB7475A3}"/>
              </a:ext>
            </a:extLst>
          </p:cNvPr>
          <p:cNvSpPr txBox="1"/>
          <p:nvPr/>
        </p:nvSpPr>
        <p:spPr>
          <a:xfrm>
            <a:off x="798258" y="3880171"/>
            <a:ext cx="250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traffic features</a:t>
            </a:r>
          </a:p>
          <a:p>
            <a:pPr algn="ctr"/>
            <a:r>
              <a:rPr lang="en-US" sz="1800" dirty="0"/>
              <a:t>(volumetric + auxiliary)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D97B-2DE9-DF7E-9C8C-FA722D384E43}"/>
              </a:ext>
            </a:extLst>
          </p:cNvPr>
          <p:cNvSpPr txBox="1"/>
          <p:nvPr/>
        </p:nvSpPr>
        <p:spPr>
          <a:xfrm>
            <a:off x="6538682" y="3739887"/>
            <a:ext cx="165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instantaneous attack probability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BCA5BB-CF7A-E6E1-C3EF-DECCFA4F5EB2}"/>
              </a:ext>
            </a:extLst>
          </p:cNvPr>
          <p:cNvSpPr/>
          <p:nvPr/>
        </p:nvSpPr>
        <p:spPr>
          <a:xfrm>
            <a:off x="4064001" y="3823234"/>
            <a:ext cx="1850572" cy="756417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multi-timescale LSTM model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6BF884C-2B21-ABFD-7A8C-A9B6058A0436}"/>
              </a:ext>
            </a:extLst>
          </p:cNvPr>
          <p:cNvSpPr/>
          <p:nvPr/>
        </p:nvSpPr>
        <p:spPr>
          <a:xfrm>
            <a:off x="4847770" y="3064822"/>
            <a:ext cx="1930636" cy="451680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survival analysis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852BB4-2187-0D78-7E3E-5FCEF418877D}"/>
              </a:ext>
            </a:extLst>
          </p:cNvPr>
          <p:cNvCxnSpPr>
            <a:cxnSpLocks/>
          </p:cNvCxnSpPr>
          <p:nvPr/>
        </p:nvCxnSpPr>
        <p:spPr>
          <a:xfrm flipV="1">
            <a:off x="3302001" y="4201442"/>
            <a:ext cx="762000" cy="189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AF42EB-1E0A-C21C-EA84-C04E537A90A6}"/>
              </a:ext>
            </a:extLst>
          </p:cNvPr>
          <p:cNvCxnSpPr>
            <a:cxnSpLocks/>
          </p:cNvCxnSpPr>
          <p:nvPr/>
        </p:nvCxnSpPr>
        <p:spPr>
          <a:xfrm>
            <a:off x="5914573" y="4201442"/>
            <a:ext cx="624109" cy="109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071A5CAC-F417-ED13-059F-37829321F4B6}"/>
              </a:ext>
            </a:extLst>
          </p:cNvPr>
          <p:cNvCxnSpPr>
            <a:cxnSpLocks/>
            <a:stCxn id="14" idx="0"/>
            <a:endCxn id="19" idx="3"/>
          </p:cNvCxnSpPr>
          <p:nvPr/>
        </p:nvCxnSpPr>
        <p:spPr>
          <a:xfrm rot="16200000" flipV="1">
            <a:off x="6848778" y="3220291"/>
            <a:ext cx="449225" cy="589967"/>
          </a:xfrm>
          <a:prstGeom prst="bentConnector2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18710DC8-DCB2-D05E-1DD6-8A1E28A82728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4572000" y="3290661"/>
            <a:ext cx="275770" cy="527575"/>
          </a:xfrm>
          <a:prstGeom prst="bentConnector2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Google Shape;82;p16">
            <a:extLst>
              <a:ext uri="{FF2B5EF4-FFF2-40B4-BE49-F238E27FC236}">
                <a16:creationId xmlns:a16="http://schemas.microsoft.com/office/drawing/2014/main" id="{3AE8ADA4-F46B-E12D-4DBC-FC9573A4CF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5580"/>
            <a:ext cx="8520600" cy="1825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1.  </a:t>
            </a:r>
            <a:r>
              <a:rPr lang="en-US" sz="2100" dirty="0">
                <a:solidFill>
                  <a:schemeClr val="tx1"/>
                </a:solidFill>
              </a:rPr>
              <a:t>Multi-timescale LSTM model</a:t>
            </a:r>
          </a:p>
          <a:p>
            <a:pPr marL="800100" lvl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derive both long-term and short-term benefits from diverse auxiliary signals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2100" dirty="0">
                <a:solidFill>
                  <a:schemeClr val="tx1"/>
                </a:solidFill>
              </a:rPr>
              <a:t>2.  Survival analysis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enable early detection to improve effectiveness, while keeping the overhead low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02087"/>
            <a:ext cx="8520600" cy="615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Multi-timescale LSTM for auxiliary signals processing 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44571"/>
            <a:ext cx="548700" cy="423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F7898C-2EBD-489E-0FD9-DACEC680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487" y="2350753"/>
            <a:ext cx="3671888" cy="5836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34CD9B3-64CE-EA13-9596-158556BD7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365" y="1906559"/>
            <a:ext cx="3657600" cy="49147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AF4B09F-8706-2BB0-AC26-CAC9EAA63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080" y="1512544"/>
            <a:ext cx="3743325" cy="50683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ACBDF02-65EF-7B2E-05F6-F7CF420D0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1823" y="1044347"/>
            <a:ext cx="3457575" cy="5529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35C0740-A184-F7E4-6467-D50EAFCBC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786" y="2775499"/>
            <a:ext cx="3271838" cy="1965914"/>
          </a:xfrm>
          <a:prstGeom prst="rect">
            <a:avLst/>
          </a:prstGeom>
        </p:spPr>
      </p:pic>
      <p:sp>
        <p:nvSpPr>
          <p:cNvPr id="26" name="Google Shape;82;p16">
            <a:extLst>
              <a:ext uri="{FF2B5EF4-FFF2-40B4-BE49-F238E27FC236}">
                <a16:creationId xmlns:a16="http://schemas.microsoft.com/office/drawing/2014/main" id="{5E2291AA-70C9-5FEF-FE3D-883809F08A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78089" y="3345638"/>
            <a:ext cx="2456539" cy="615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volumetric features (V)</a:t>
            </a:r>
          </a:p>
        </p:txBody>
      </p:sp>
      <p:sp>
        <p:nvSpPr>
          <p:cNvPr id="27" name="Google Shape;82;p16">
            <a:extLst>
              <a:ext uri="{FF2B5EF4-FFF2-40B4-BE49-F238E27FC236}">
                <a16:creationId xmlns:a16="http://schemas.microsoft.com/office/drawing/2014/main" id="{8526ADF4-C857-897A-FAA3-B7A464319BD0}"/>
              </a:ext>
            </a:extLst>
          </p:cNvPr>
          <p:cNvSpPr txBox="1">
            <a:spLocks/>
          </p:cNvSpPr>
          <p:nvPr/>
        </p:nvSpPr>
        <p:spPr>
          <a:xfrm>
            <a:off x="4278089" y="3729457"/>
            <a:ext cx="3864425" cy="61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attack preparation features (A1, A2, A3)</a:t>
            </a:r>
          </a:p>
        </p:txBody>
      </p:sp>
      <p:sp>
        <p:nvSpPr>
          <p:cNvPr id="28" name="Google Shape;82;p16">
            <a:extLst>
              <a:ext uri="{FF2B5EF4-FFF2-40B4-BE49-F238E27FC236}">
                <a16:creationId xmlns:a16="http://schemas.microsoft.com/office/drawing/2014/main" id="{37CD571E-4C04-DE2C-DC88-5ECB5A425022}"/>
              </a:ext>
            </a:extLst>
          </p:cNvPr>
          <p:cNvSpPr txBox="1">
            <a:spLocks/>
          </p:cNvSpPr>
          <p:nvPr/>
        </p:nvSpPr>
        <p:spPr>
          <a:xfrm>
            <a:off x="4277665" y="4125775"/>
            <a:ext cx="3153649" cy="61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900" dirty="0">
                <a:solidFill>
                  <a:schemeClr val="tx1"/>
                </a:solidFill>
              </a:rPr>
              <a:t>attack history features (A4, A5)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B42ACC6-8D12-C60F-B22F-151EF5A412DA}"/>
              </a:ext>
            </a:extLst>
          </p:cNvPr>
          <p:cNvSpPr/>
          <p:nvPr/>
        </p:nvSpPr>
        <p:spPr>
          <a:xfrm>
            <a:off x="7774605" y="1939932"/>
            <a:ext cx="174172" cy="93614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Up 63">
            <a:extLst>
              <a:ext uri="{FF2B5EF4-FFF2-40B4-BE49-F238E27FC236}">
                <a16:creationId xmlns:a16="http://schemas.microsoft.com/office/drawing/2014/main" id="{E2095CBD-5071-7CE7-8F84-F4680312422A}"/>
              </a:ext>
            </a:extLst>
          </p:cNvPr>
          <p:cNvSpPr/>
          <p:nvPr/>
        </p:nvSpPr>
        <p:spPr>
          <a:xfrm>
            <a:off x="6095641" y="3148679"/>
            <a:ext cx="277474" cy="334238"/>
          </a:xfrm>
          <a:prstGeom prst="upArrow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Up 69">
            <a:extLst>
              <a:ext uri="{FF2B5EF4-FFF2-40B4-BE49-F238E27FC236}">
                <a16:creationId xmlns:a16="http://schemas.microsoft.com/office/drawing/2014/main" id="{7AC7177A-8078-EDFC-5B7B-AC5BF1954392}"/>
              </a:ext>
            </a:extLst>
          </p:cNvPr>
          <p:cNvSpPr/>
          <p:nvPr/>
        </p:nvSpPr>
        <p:spPr>
          <a:xfrm>
            <a:off x="6095641" y="1371892"/>
            <a:ext cx="277474" cy="334238"/>
          </a:xfrm>
          <a:prstGeom prst="upArrow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82;p16">
            <a:extLst>
              <a:ext uri="{FF2B5EF4-FFF2-40B4-BE49-F238E27FC236}">
                <a16:creationId xmlns:a16="http://schemas.microsoft.com/office/drawing/2014/main" id="{97FA712A-A87E-417B-5EBE-BCA8235BF035}"/>
              </a:ext>
            </a:extLst>
          </p:cNvPr>
          <p:cNvSpPr txBox="1">
            <a:spLocks/>
          </p:cNvSpPr>
          <p:nvPr/>
        </p:nvSpPr>
        <p:spPr>
          <a:xfrm>
            <a:off x="4277665" y="1011066"/>
            <a:ext cx="3084718" cy="52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instantaneous attack probability</a:t>
            </a:r>
          </a:p>
        </p:txBody>
      </p:sp>
      <p:sp>
        <p:nvSpPr>
          <p:cNvPr id="76" name="Google Shape;82;p16">
            <a:extLst>
              <a:ext uri="{FF2B5EF4-FFF2-40B4-BE49-F238E27FC236}">
                <a16:creationId xmlns:a16="http://schemas.microsoft.com/office/drawing/2014/main" id="{1EC82EC6-11EC-DB5A-B146-564CEEFC59B7}"/>
              </a:ext>
            </a:extLst>
          </p:cNvPr>
          <p:cNvSpPr txBox="1">
            <a:spLocks/>
          </p:cNvSpPr>
          <p:nvPr/>
        </p:nvSpPr>
        <p:spPr>
          <a:xfrm>
            <a:off x="7746936" y="1784264"/>
            <a:ext cx="1255766" cy="92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multi-timescale LSTM model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1112551-B3BB-9E10-6F85-E4C107485957}"/>
              </a:ext>
            </a:extLst>
          </p:cNvPr>
          <p:cNvSpPr/>
          <p:nvPr/>
        </p:nvSpPr>
        <p:spPr>
          <a:xfrm>
            <a:off x="311700" y="1623882"/>
            <a:ext cx="8520600" cy="1620061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Google Shape;82;p16">
            <a:extLst>
              <a:ext uri="{FF2B5EF4-FFF2-40B4-BE49-F238E27FC236}">
                <a16:creationId xmlns:a16="http://schemas.microsoft.com/office/drawing/2014/main" id="{6CD63DAE-1C24-B468-76B1-57743649B314}"/>
              </a:ext>
            </a:extLst>
          </p:cNvPr>
          <p:cNvSpPr txBox="1">
            <a:spLocks/>
          </p:cNvSpPr>
          <p:nvPr/>
        </p:nvSpPr>
        <p:spPr>
          <a:xfrm>
            <a:off x="4281014" y="1616625"/>
            <a:ext cx="37163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Smaller timescale: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Detailed feature trends for accurate prediction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Larger timescale: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overview of long-term feature trends</a:t>
            </a:r>
          </a:p>
        </p:txBody>
      </p:sp>
    </p:spTree>
    <p:extLst>
      <p:ext uri="{BB962C8B-B14F-4D97-AF65-F5344CB8AC3E}">
        <p14:creationId xmlns:p14="http://schemas.microsoft.com/office/powerpoint/2010/main" val="577772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98BC7FE-8604-D5AC-EDD7-40857BBB0299}"/>
              </a:ext>
            </a:extLst>
          </p:cNvPr>
          <p:cNvSpPr/>
          <p:nvPr/>
        </p:nvSpPr>
        <p:spPr>
          <a:xfrm>
            <a:off x="311701" y="1990155"/>
            <a:ext cx="8520600" cy="82562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rgbClr val="1F77B4"/>
                </a:solidFill>
              </a:rPr>
              <a:t>Xatu</a:t>
            </a:r>
            <a:r>
              <a:rPr lang="en-US" dirty="0"/>
              <a:t> overview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AD81A-F7C8-276E-CDF1-C919FB7475A3}"/>
              </a:ext>
            </a:extLst>
          </p:cNvPr>
          <p:cNvSpPr txBox="1"/>
          <p:nvPr/>
        </p:nvSpPr>
        <p:spPr>
          <a:xfrm>
            <a:off x="798258" y="3843269"/>
            <a:ext cx="250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traffic features</a:t>
            </a:r>
          </a:p>
          <a:p>
            <a:pPr algn="ctr"/>
            <a:r>
              <a:rPr lang="en-US" sz="1800" dirty="0"/>
              <a:t>(volumetric + auxiliary)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D97B-2DE9-DF7E-9C8C-FA722D384E43}"/>
              </a:ext>
            </a:extLst>
          </p:cNvPr>
          <p:cNvSpPr txBox="1"/>
          <p:nvPr/>
        </p:nvSpPr>
        <p:spPr>
          <a:xfrm>
            <a:off x="6538682" y="3704880"/>
            <a:ext cx="165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instantaneous attack probability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2EA03-56A8-A7FC-27B4-67474A7F20B3}"/>
              </a:ext>
            </a:extLst>
          </p:cNvPr>
          <p:cNvSpPr txBox="1"/>
          <p:nvPr/>
        </p:nvSpPr>
        <p:spPr>
          <a:xfrm>
            <a:off x="3611452" y="2982641"/>
            <a:ext cx="96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weight update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BCA5BB-CF7A-E6E1-C3EF-DECCFA4F5EB2}"/>
              </a:ext>
            </a:extLst>
          </p:cNvPr>
          <p:cNvSpPr/>
          <p:nvPr/>
        </p:nvSpPr>
        <p:spPr>
          <a:xfrm>
            <a:off x="4064001" y="3788227"/>
            <a:ext cx="1850572" cy="756417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multi-timescale LSTM model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6BF884C-2B21-ABFD-7A8C-A9B6058A0436}"/>
              </a:ext>
            </a:extLst>
          </p:cNvPr>
          <p:cNvSpPr/>
          <p:nvPr/>
        </p:nvSpPr>
        <p:spPr>
          <a:xfrm>
            <a:off x="4847770" y="3034810"/>
            <a:ext cx="1930636" cy="451680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survival analysis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852BB4-2187-0D78-7E3E-5FCEF418877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302001" y="4166436"/>
            <a:ext cx="762000" cy="189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AF42EB-1E0A-C21C-EA84-C04E537A90A6}"/>
              </a:ext>
            </a:extLst>
          </p:cNvPr>
          <p:cNvCxnSpPr>
            <a:cxnSpLocks/>
          </p:cNvCxnSpPr>
          <p:nvPr/>
        </p:nvCxnSpPr>
        <p:spPr>
          <a:xfrm>
            <a:off x="5914573" y="4166435"/>
            <a:ext cx="624109" cy="109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071A5CAC-F417-ED13-059F-37829321F4B6}"/>
              </a:ext>
            </a:extLst>
          </p:cNvPr>
          <p:cNvCxnSpPr>
            <a:cxnSpLocks/>
            <a:stCxn id="14" idx="0"/>
            <a:endCxn id="19" idx="3"/>
          </p:cNvCxnSpPr>
          <p:nvPr/>
        </p:nvCxnSpPr>
        <p:spPr>
          <a:xfrm rot="16200000" flipV="1">
            <a:off x="6851275" y="3187781"/>
            <a:ext cx="444230" cy="589967"/>
          </a:xfrm>
          <a:prstGeom prst="bentConnector2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18710DC8-DCB2-D05E-1DD6-8A1E28A82728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4572000" y="3260649"/>
            <a:ext cx="275770" cy="527575"/>
          </a:xfrm>
          <a:prstGeom prst="bentConnector2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Google Shape;82;p16">
            <a:extLst>
              <a:ext uri="{FF2B5EF4-FFF2-40B4-BE49-F238E27FC236}">
                <a16:creationId xmlns:a16="http://schemas.microsoft.com/office/drawing/2014/main" id="{3AE8ADA4-F46B-E12D-4DBC-FC9573A4CF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7476"/>
            <a:ext cx="8520600" cy="1825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2100" dirty="0">
                <a:solidFill>
                  <a:schemeClr val="tx1"/>
                </a:solidFill>
              </a:rPr>
              <a:t>1.  Multi-timescale LSTM model</a:t>
            </a:r>
          </a:p>
          <a:p>
            <a:pPr marL="800100" lvl="1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derive both long-term and short-term benefits from diverse auxiliary signals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2100" dirty="0">
                <a:solidFill>
                  <a:schemeClr val="tx1"/>
                </a:solidFill>
              </a:rPr>
              <a:t>2.  Survival analysis</a:t>
            </a:r>
          </a:p>
          <a:p>
            <a:pPr marL="742950" lvl="1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enable early detection to improve effectiveness, while keeping the overhead low</a:t>
            </a:r>
          </a:p>
        </p:txBody>
      </p:sp>
    </p:spTree>
    <p:extLst>
      <p:ext uri="{BB962C8B-B14F-4D97-AF65-F5344CB8AC3E}">
        <p14:creationId xmlns:p14="http://schemas.microsoft.com/office/powerpoint/2010/main" val="4054901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Survival analysis for boosted detection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200BE0-2EE7-1F3B-0595-9F2EBB54C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735" y="1046162"/>
            <a:ext cx="3757613" cy="105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3D2289-FE86-09A9-5AD1-346A106F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310" y="3689627"/>
            <a:ext cx="3729038" cy="842963"/>
          </a:xfrm>
          <a:prstGeom prst="rect">
            <a:avLst/>
          </a:prstGeom>
        </p:spPr>
      </p:pic>
      <p:sp>
        <p:nvSpPr>
          <p:cNvPr id="11" name="Google Shape;82;p16">
            <a:extLst>
              <a:ext uri="{FF2B5EF4-FFF2-40B4-BE49-F238E27FC236}">
                <a16:creationId xmlns:a16="http://schemas.microsoft.com/office/drawing/2014/main" id="{80A519C4-98AD-7900-1500-D238DF94691C}"/>
              </a:ext>
            </a:extLst>
          </p:cNvPr>
          <p:cNvSpPr txBox="1">
            <a:spLocks/>
          </p:cNvSpPr>
          <p:nvPr/>
        </p:nvSpPr>
        <p:spPr>
          <a:xfrm>
            <a:off x="4251584" y="3955371"/>
            <a:ext cx="30847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instantaneous attack probability</a:t>
            </a:r>
          </a:p>
        </p:txBody>
      </p:sp>
      <p:sp>
        <p:nvSpPr>
          <p:cNvPr id="12" name="Google Shape;82;p16">
            <a:extLst>
              <a:ext uri="{FF2B5EF4-FFF2-40B4-BE49-F238E27FC236}">
                <a16:creationId xmlns:a16="http://schemas.microsoft.com/office/drawing/2014/main" id="{0B4ACF4E-AA16-0282-78F7-506E4D737EBE}"/>
              </a:ext>
            </a:extLst>
          </p:cNvPr>
          <p:cNvSpPr txBox="1">
            <a:spLocks/>
          </p:cNvSpPr>
          <p:nvPr/>
        </p:nvSpPr>
        <p:spPr>
          <a:xfrm>
            <a:off x="4251584" y="1419017"/>
            <a:ext cx="35310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cumulative non-attack probability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DF13930-9C59-EAB8-38C2-709DFD2AA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9231" y="2100798"/>
            <a:ext cx="2328863" cy="1514475"/>
          </a:xfrm>
          <a:prstGeom prst="rect">
            <a:avLst/>
          </a:prstGeom>
        </p:spPr>
      </p:pic>
      <p:sp>
        <p:nvSpPr>
          <p:cNvPr id="15" name="Google Shape;82;p16">
            <a:extLst>
              <a:ext uri="{FF2B5EF4-FFF2-40B4-BE49-F238E27FC236}">
                <a16:creationId xmlns:a16="http://schemas.microsoft.com/office/drawing/2014/main" id="{B1EE4F46-26AC-DE06-9F78-3D36DEE7131D}"/>
              </a:ext>
            </a:extLst>
          </p:cNvPr>
          <p:cNvSpPr txBox="1">
            <a:spLocks/>
          </p:cNvSpPr>
          <p:nvPr/>
        </p:nvSpPr>
        <p:spPr>
          <a:xfrm>
            <a:off x="664842" y="2805518"/>
            <a:ext cx="35310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cumulate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F9DAFB-737B-3C1A-9FC7-A4BC698D346D}"/>
              </a:ext>
            </a:extLst>
          </p:cNvPr>
          <p:cNvSpPr/>
          <p:nvPr/>
        </p:nvSpPr>
        <p:spPr>
          <a:xfrm>
            <a:off x="664842" y="2131874"/>
            <a:ext cx="8036832" cy="154291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C2A79FD2-7F48-7C04-F6F9-A56CF40158AD}"/>
              </a:ext>
            </a:extLst>
          </p:cNvPr>
          <p:cNvSpPr/>
          <p:nvPr/>
        </p:nvSpPr>
        <p:spPr>
          <a:xfrm>
            <a:off x="5877502" y="3643710"/>
            <a:ext cx="277474" cy="310926"/>
          </a:xfrm>
          <a:prstGeom prst="upArrow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C878B29-49FE-B05A-FC1D-9FE63125471E}"/>
              </a:ext>
            </a:extLst>
          </p:cNvPr>
          <p:cNvSpPr/>
          <p:nvPr/>
        </p:nvSpPr>
        <p:spPr>
          <a:xfrm>
            <a:off x="5877502" y="1809080"/>
            <a:ext cx="277474" cy="310926"/>
          </a:xfrm>
          <a:prstGeom prst="upArrow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82;p16">
            <a:extLst>
              <a:ext uri="{FF2B5EF4-FFF2-40B4-BE49-F238E27FC236}">
                <a16:creationId xmlns:a16="http://schemas.microsoft.com/office/drawing/2014/main" id="{2BEB8E52-968D-C0C9-C30E-F03C5FCAB2E9}"/>
              </a:ext>
            </a:extLst>
          </p:cNvPr>
          <p:cNvSpPr txBox="1">
            <a:spLocks/>
          </p:cNvSpPr>
          <p:nvPr/>
        </p:nvSpPr>
        <p:spPr>
          <a:xfrm>
            <a:off x="4237068" y="2154312"/>
            <a:ext cx="37163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Attacks: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max </a:t>
            </a:r>
            <a:r>
              <a:rPr lang="en-US" sz="1600" i="1" dirty="0" err="1">
                <a:solidFill>
                  <a:schemeClr val="tx1"/>
                </a:solidFill>
              </a:rPr>
              <a:t>Pr</a:t>
            </a:r>
            <a:r>
              <a:rPr lang="en-US" sz="1600" dirty="0">
                <a:solidFill>
                  <a:schemeClr val="tx1"/>
                </a:solidFill>
              </a:rPr>
              <a:t>(detection before ground-truth)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Non-attacks: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max </a:t>
            </a:r>
            <a:r>
              <a:rPr lang="en-US" sz="1600" i="1" dirty="0" err="1">
                <a:solidFill>
                  <a:schemeClr val="tx1"/>
                </a:solidFill>
              </a:rPr>
              <a:t>Pr</a:t>
            </a:r>
            <a:r>
              <a:rPr lang="en-US" sz="1600" dirty="0">
                <a:solidFill>
                  <a:schemeClr val="tx1"/>
                </a:solidFill>
              </a:rPr>
              <a:t>(no detection over time)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C69E1F6-C10B-45C2-6154-24E6ED17A005}"/>
              </a:ext>
            </a:extLst>
          </p:cNvPr>
          <p:cNvSpPr/>
          <p:nvPr/>
        </p:nvSpPr>
        <p:spPr>
          <a:xfrm>
            <a:off x="7735018" y="2520316"/>
            <a:ext cx="174172" cy="87085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82;p16">
            <a:extLst>
              <a:ext uri="{FF2B5EF4-FFF2-40B4-BE49-F238E27FC236}">
                <a16:creationId xmlns:a16="http://schemas.microsoft.com/office/drawing/2014/main" id="{2BEC044E-B3BF-3BBD-4711-FA6C88AD7544}"/>
              </a:ext>
            </a:extLst>
          </p:cNvPr>
          <p:cNvSpPr txBox="1">
            <a:spLocks/>
          </p:cNvSpPr>
          <p:nvPr/>
        </p:nvSpPr>
        <p:spPr>
          <a:xfrm>
            <a:off x="7652051" y="2569499"/>
            <a:ext cx="1255766" cy="85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1200"/>
              </a:spcAft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</a:rPr>
              <a:t>survival analysis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Training and evaluating </a:t>
            </a:r>
            <a:r>
              <a:rPr lang="en-US" i="1" dirty="0" err="1">
                <a:solidFill>
                  <a:srgbClr val="1F77B4"/>
                </a:solidFill>
              </a:rPr>
              <a:t>Xatu</a:t>
            </a:r>
            <a:r>
              <a:rPr lang="en-US" dirty="0"/>
              <a:t> with real traffic data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995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342900" lvl="0" indent="-228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NetFlow dataset from a large ISP</a:t>
            </a: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spanning 100 days and 18.5 TB of sampled NetFlow data</a:t>
            </a: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50 days for training, 20 days for validation, 30 days for testing</a:t>
            </a:r>
          </a:p>
          <a:p>
            <a:pPr marL="342900" indent="-228600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US" sz="23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066A7-EAC5-061B-2E77-525635805EFB}"/>
              </a:ext>
            </a:extLst>
          </p:cNvPr>
          <p:cNvSpPr txBox="1"/>
          <p:nvPr/>
        </p:nvSpPr>
        <p:spPr>
          <a:xfrm>
            <a:off x="311701" y="2307767"/>
            <a:ext cx="8520599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DDoS detection from the state-of-the-at NetScout</a:t>
            </a: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6 prevalent attack types –  UDP, TCP ACK, TCP SYN, TCP RST, DNS Amp, ICMP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A65F-88CF-FD57-7BAC-715056BC42D0}"/>
              </a:ext>
            </a:extLst>
          </p:cNvPr>
          <p:cNvSpPr txBox="1"/>
          <p:nvPr/>
        </p:nvSpPr>
        <p:spPr>
          <a:xfrm>
            <a:off x="311700" y="3164600"/>
            <a:ext cx="8520598" cy="1352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Metric</a:t>
            </a: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effectiveness: the portion of anomalous traffic sent to </a:t>
            </a:r>
            <a:r>
              <a:rPr lang="en-US" sz="1300" kern="1200" dirty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CSrub</a:t>
            </a:r>
            <a:endParaRPr lang="en-US" sz="13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scrubbing overhead: the ratio of extraneous traffic sent to </a:t>
            </a:r>
            <a:r>
              <a:rPr lang="en-US" sz="1300" kern="1200" dirty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CSrub</a:t>
            </a:r>
            <a:endParaRPr lang="en-US" sz="13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  <a:p>
            <a:pPr marL="800100" lvl="1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mitigation time: the time taken to detect an attack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9436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Comparing </a:t>
            </a:r>
            <a:r>
              <a:rPr lang="en-US" sz="2500" i="1" kern="1200" dirty="0" err="1">
                <a:solidFill>
                  <a:srgbClr val="1F77B4"/>
                </a:solidFill>
                <a:latin typeface="+mn-lt"/>
                <a:ea typeface="+mn-ea"/>
                <a:cs typeface="Segoe UI" panose="020B0502040204020203" pitchFamily="34" charset="0"/>
              </a:rPr>
              <a:t>Xatu</a:t>
            </a: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with the state of the art</a:t>
            </a:r>
            <a:endParaRPr sz="25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811482" y="1501123"/>
            <a:ext cx="4020817" cy="306775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i="1" kern="1200" dirty="0" err="1">
                <a:solidFill>
                  <a:srgbClr val="1F77B4"/>
                </a:solidFill>
                <a:latin typeface="+mn-lt"/>
                <a:ea typeface="+mn-ea"/>
                <a:cs typeface="Segoe UI" panose="020B0502040204020203" pitchFamily="34" charset="0"/>
              </a:rPr>
              <a:t>Xatu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with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3DD237-BB95-4671-CC36-84175940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700" y="2025541"/>
            <a:ext cx="4516665" cy="38150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AE2F8E-B6DA-913B-9F84-A756214482E6}"/>
              </a:ext>
            </a:extLst>
          </p:cNvPr>
          <p:cNvGrpSpPr/>
          <p:nvPr/>
        </p:nvGrpSpPr>
        <p:grpSpPr>
          <a:xfrm>
            <a:off x="1592488" y="1501124"/>
            <a:ext cx="2481035" cy="442541"/>
            <a:chOff x="1592488" y="1501124"/>
            <a:chExt cx="2481035" cy="44254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FFAD70-CFFC-684C-5120-D28D7093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92488" y="1520174"/>
              <a:ext cx="1314450" cy="14287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B3F8833-E0C3-0FE4-DE54-9EFE27605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0073" y="1501124"/>
              <a:ext cx="933450" cy="16192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2193C05-DC4C-9ED4-A434-77A4934B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2488" y="1800790"/>
              <a:ext cx="790575" cy="1428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74E77EB-83EC-1345-39C6-52FDA9F94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40073" y="1800789"/>
              <a:ext cx="914400" cy="14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92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Comparing </a:t>
            </a:r>
            <a:r>
              <a:rPr lang="en-US" sz="2500" i="1" kern="1200" dirty="0" err="1">
                <a:solidFill>
                  <a:srgbClr val="1F77B4"/>
                </a:solidFill>
                <a:latin typeface="+mn-lt"/>
                <a:ea typeface="+mn-ea"/>
                <a:cs typeface="Segoe UI" panose="020B0502040204020203" pitchFamily="34" charset="0"/>
              </a:rPr>
              <a:t>Xatu</a:t>
            </a: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with the state of the art</a:t>
            </a:r>
            <a:endParaRPr sz="25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840514" y="1152475"/>
            <a:ext cx="399178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0E8FFC-695B-1BCC-8123-61FEAB68B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700" y="2030748"/>
            <a:ext cx="4528814" cy="25381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051F78-FBA7-16B3-7F60-6714803C4EBC}"/>
              </a:ext>
            </a:extLst>
          </p:cNvPr>
          <p:cNvGrpSpPr/>
          <p:nvPr/>
        </p:nvGrpSpPr>
        <p:grpSpPr>
          <a:xfrm>
            <a:off x="1592488" y="1501124"/>
            <a:ext cx="2481035" cy="442541"/>
            <a:chOff x="1592488" y="1501124"/>
            <a:chExt cx="2481035" cy="44254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489B60E-592B-98F3-8372-D64F426A3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92488" y="1520174"/>
              <a:ext cx="1314450" cy="1428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4462BA8-39B6-F139-E2F2-7C507D73C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40073" y="1501124"/>
              <a:ext cx="933450" cy="16192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5515155-D15D-7F53-16C1-BD7541B11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2488" y="1800790"/>
              <a:ext cx="790575" cy="14287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853DF88-28A7-2D50-4959-8E01EB0C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40073" y="1800789"/>
              <a:ext cx="914400" cy="14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12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0" i="0" u="none" strike="noStrike" baseline="0" dirty="0">
                <a:latin typeface="+mn-lt"/>
              </a:rPr>
              <a:t>Breakdown of </a:t>
            </a:r>
            <a:r>
              <a:rPr lang="en-US" sz="2500" b="0" i="1" u="none" strike="noStrike" baseline="0" dirty="0" err="1">
                <a:solidFill>
                  <a:srgbClr val="1F77B4"/>
                </a:solidFill>
                <a:latin typeface="+mn-lt"/>
              </a:rPr>
              <a:t>Xatu</a:t>
            </a:r>
            <a:r>
              <a:rPr lang="en-US" sz="2500" b="0" i="0" u="none" strike="noStrike" baseline="0" dirty="0" err="1">
                <a:latin typeface="+mn-lt"/>
              </a:rPr>
              <a:t>’s</a:t>
            </a:r>
            <a:r>
              <a:rPr lang="en-US" sz="2500" b="0" i="0" u="none" strike="noStrike" baseline="0" dirty="0">
                <a:latin typeface="+mn-lt"/>
              </a:rPr>
              <a:t> Contribution</a:t>
            </a:r>
            <a:endParaRPr sz="2500" dirty="0">
              <a:latin typeface="+mn-lt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2B17A8-D856-35F1-8882-2E9D0602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440" y="968375"/>
            <a:ext cx="4305189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rgbClr val="1F77B4"/>
                </a:solidFill>
              </a:rPr>
              <a:t>Xatu</a:t>
            </a:r>
            <a:r>
              <a:rPr lang="en-US" dirty="0"/>
              <a:t>: </a:t>
            </a:r>
            <a:r>
              <a:rPr lang="en-US" sz="2000" dirty="0"/>
              <a:t>Boosting Existing DDoS Detection Systems Using Auxiliary Signals</a:t>
            </a:r>
            <a:endParaRPr sz="2000"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09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F08B55-6293-BB56-EAF7-92D622CA7894}"/>
              </a:ext>
            </a:extLst>
          </p:cNvPr>
          <p:cNvSpPr/>
          <p:nvPr/>
        </p:nvSpPr>
        <p:spPr>
          <a:xfrm>
            <a:off x="5550561" y="4246457"/>
            <a:ext cx="2994469" cy="3224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cs typeface="Segoe UI" panose="020B0502040204020203" pitchFamily="34" charset="0"/>
              </a:rPr>
              <a:t>Zhiying Xu&lt;zhiyingxu@g.harvard.edu&gt;</a:t>
            </a:r>
          </a:p>
        </p:txBody>
      </p:sp>
    </p:spTree>
    <p:extLst>
      <p:ext uri="{BB962C8B-B14F-4D97-AF65-F5344CB8AC3E}">
        <p14:creationId xmlns:p14="http://schemas.microsoft.com/office/powerpoint/2010/main" val="380249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Distributed denial-of-service (DDoS)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04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overwhelm the target with a flood of traffic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significant threat to the Internet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159372-9757-66A0-4CAF-686499EB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3087" y="2456188"/>
            <a:ext cx="828675" cy="5429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40AB803-A8CA-35B8-EF9D-29A250C09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5716" y="3177591"/>
            <a:ext cx="828675" cy="5429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12BA492-E7EF-ACD2-09FA-33E3EC802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5715" y="3898994"/>
            <a:ext cx="828675" cy="5429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F23752D-48A8-6525-3B8A-D21AE9722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2239" y="3178141"/>
            <a:ext cx="828675" cy="5429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386B63-F5C9-AD1A-2783-3DBF2FCA1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0500" y="3165439"/>
            <a:ext cx="1143000" cy="571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7F92EF-900B-F34D-E02E-0A076551C525}"/>
              </a:ext>
            </a:extLst>
          </p:cNvPr>
          <p:cNvCxnSpPr>
            <a:cxnSpLocks/>
          </p:cNvCxnSpPr>
          <p:nvPr/>
        </p:nvCxnSpPr>
        <p:spPr>
          <a:xfrm>
            <a:off x="2634562" y="2683615"/>
            <a:ext cx="1195838" cy="557096"/>
          </a:xfrm>
          <a:prstGeom prst="straightConnector1">
            <a:avLst/>
          </a:prstGeom>
          <a:ln w="50800">
            <a:solidFill>
              <a:srgbClr val="ED1C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C110AB-0111-0A0B-C9BE-D0BDD884664B}"/>
              </a:ext>
            </a:extLst>
          </p:cNvPr>
          <p:cNvCxnSpPr>
            <a:cxnSpLocks/>
          </p:cNvCxnSpPr>
          <p:nvPr/>
        </p:nvCxnSpPr>
        <p:spPr>
          <a:xfrm flipV="1">
            <a:off x="2627191" y="3392865"/>
            <a:ext cx="1203209" cy="12153"/>
          </a:xfrm>
          <a:prstGeom prst="straightConnector1">
            <a:avLst/>
          </a:prstGeom>
          <a:ln w="50800">
            <a:solidFill>
              <a:srgbClr val="ED1C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83BA6-C385-5C2A-3149-FD9FFEE458E9}"/>
              </a:ext>
            </a:extLst>
          </p:cNvPr>
          <p:cNvCxnSpPr>
            <a:cxnSpLocks/>
          </p:cNvCxnSpPr>
          <p:nvPr/>
        </p:nvCxnSpPr>
        <p:spPr>
          <a:xfrm flipV="1">
            <a:off x="2627190" y="3601208"/>
            <a:ext cx="1203210" cy="569249"/>
          </a:xfrm>
          <a:prstGeom prst="straightConnector1">
            <a:avLst/>
          </a:prstGeom>
          <a:ln w="50800">
            <a:solidFill>
              <a:srgbClr val="ED1C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BADA36-6278-7E75-CFAF-388EB29DB8E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284800" y="3449604"/>
            <a:ext cx="1397439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Error, notice, warning icon - Download on Iconfinder">
            <a:extLst>
              <a:ext uri="{FF2B5EF4-FFF2-40B4-BE49-F238E27FC236}">
                <a16:creationId xmlns:a16="http://schemas.microsoft.com/office/drawing/2014/main" id="{E2A69684-2D58-7E0D-F8BB-486F7B9D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18" y="3328365"/>
            <a:ext cx="784301" cy="7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8AEB5F-2E34-1E85-6B6F-F1BC1EBFA7BB}"/>
              </a:ext>
            </a:extLst>
          </p:cNvPr>
          <p:cNvSpPr txBox="1"/>
          <p:nvPr/>
        </p:nvSpPr>
        <p:spPr>
          <a:xfrm>
            <a:off x="1500562" y="4437856"/>
            <a:ext cx="11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attackers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11B1EA-D5FD-03B4-7111-BB5D506338EE}"/>
              </a:ext>
            </a:extLst>
          </p:cNvPr>
          <p:cNvSpPr txBox="1"/>
          <p:nvPr/>
        </p:nvSpPr>
        <p:spPr>
          <a:xfrm>
            <a:off x="6529576" y="3817643"/>
            <a:ext cx="11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client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20A4B6-BD0C-FDE5-BCA2-AA5D09F1C9DD}"/>
              </a:ext>
            </a:extLst>
          </p:cNvPr>
          <p:cNvSpPr txBox="1"/>
          <p:nvPr/>
        </p:nvSpPr>
        <p:spPr>
          <a:xfrm>
            <a:off x="3993129" y="3715971"/>
            <a:ext cx="11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server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46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Commercial DDoS Defense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DC4661-9717-BC20-9EE0-2A3B87623E69}"/>
              </a:ext>
            </a:extLst>
          </p:cNvPr>
          <p:cNvSpPr/>
          <p:nvPr/>
        </p:nvSpPr>
        <p:spPr>
          <a:xfrm>
            <a:off x="3914957" y="2517541"/>
            <a:ext cx="1314086" cy="756417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Network provider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1CF42E-B223-C5D9-2ED4-F065A2A6E6C1}"/>
              </a:ext>
            </a:extLst>
          </p:cNvPr>
          <p:cNvSpPr/>
          <p:nvPr/>
        </p:nvSpPr>
        <p:spPr>
          <a:xfrm>
            <a:off x="432000" y="2373325"/>
            <a:ext cx="2283043" cy="1031051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effectLst/>
                <a:latin typeface="Arial" panose="020B0604020202020204" pitchFamily="34" charset="0"/>
              </a:rPr>
              <a:t>commercial attack detection appliance</a:t>
            </a:r>
            <a:endParaRPr lang="en-US" sz="1800" dirty="0"/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Cdet</a:t>
            </a:r>
            <a:r>
              <a:rPr lang="en-US" sz="1800" dirty="0"/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410EBA-9FAB-438E-1ED9-1C91DA75BDE0}"/>
              </a:ext>
            </a:extLst>
          </p:cNvPr>
          <p:cNvCxnSpPr>
            <a:cxnSpLocks/>
          </p:cNvCxnSpPr>
          <p:nvPr/>
        </p:nvCxnSpPr>
        <p:spPr>
          <a:xfrm>
            <a:off x="2715043" y="3022536"/>
            <a:ext cx="119991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18D5F2-42B0-242B-AAB3-5450DCE32E88}"/>
              </a:ext>
            </a:extLst>
          </p:cNvPr>
          <p:cNvCxnSpPr>
            <a:cxnSpLocks/>
          </p:cNvCxnSpPr>
          <p:nvPr/>
        </p:nvCxnSpPr>
        <p:spPr>
          <a:xfrm flipH="1" flipV="1">
            <a:off x="2715193" y="2755921"/>
            <a:ext cx="1199764" cy="14117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747923-5A3A-92A2-D4E2-D1BF9047C849}"/>
              </a:ext>
            </a:extLst>
          </p:cNvPr>
          <p:cNvSpPr txBox="1"/>
          <p:nvPr/>
        </p:nvSpPr>
        <p:spPr>
          <a:xfrm>
            <a:off x="1978800" y="1504605"/>
            <a:ext cx="26724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Incoming traffic</a:t>
            </a:r>
          </a:p>
          <a:p>
            <a:pPr algn="ctr"/>
            <a:r>
              <a:rPr lang="en-US" sz="1800" dirty="0"/>
              <a:t>(e.g. sampled NetFlow)</a:t>
            </a:r>
          </a:p>
          <a:p>
            <a:pPr algn="ctr"/>
            <a:r>
              <a:rPr lang="en-US" sz="2500" dirty="0"/>
              <a:t> 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1C893-9789-0405-A996-A2F2E3D274CD}"/>
              </a:ext>
            </a:extLst>
          </p:cNvPr>
          <p:cNvSpPr txBox="1"/>
          <p:nvPr/>
        </p:nvSpPr>
        <p:spPr>
          <a:xfrm>
            <a:off x="4492800" y="1459126"/>
            <a:ext cx="26724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Clean</a:t>
            </a:r>
          </a:p>
          <a:p>
            <a:pPr algn="ctr"/>
            <a:r>
              <a:rPr lang="en-US" sz="1800" dirty="0"/>
              <a:t>traffic</a:t>
            </a:r>
          </a:p>
          <a:p>
            <a:pPr algn="ctr"/>
            <a:r>
              <a:rPr lang="en-US" sz="2500" dirty="0"/>
              <a:t>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745CA-D7C6-A2A9-B242-33D7645F412A}"/>
              </a:ext>
            </a:extLst>
          </p:cNvPr>
          <p:cNvSpPr txBox="1"/>
          <p:nvPr/>
        </p:nvSpPr>
        <p:spPr>
          <a:xfrm>
            <a:off x="4492650" y="3273958"/>
            <a:ext cx="26724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➂</a:t>
            </a:r>
          </a:p>
          <a:p>
            <a:pPr algn="ctr"/>
            <a:r>
              <a:rPr lang="en-US" sz="1800" dirty="0"/>
              <a:t>Anomalous traffic</a:t>
            </a:r>
          </a:p>
          <a:p>
            <a:pPr algn="ctr"/>
            <a:r>
              <a:rPr lang="en-US" sz="1800" dirty="0"/>
              <a:t>signature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AB72D3-4478-1FCB-063D-E532EA8FE4CC}"/>
              </a:ext>
            </a:extLst>
          </p:cNvPr>
          <p:cNvSpPr txBox="1"/>
          <p:nvPr/>
        </p:nvSpPr>
        <p:spPr>
          <a:xfrm>
            <a:off x="1986150" y="3305862"/>
            <a:ext cx="26724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➁ </a:t>
            </a:r>
          </a:p>
          <a:p>
            <a:pPr algn="ctr"/>
            <a:r>
              <a:rPr lang="en-US" sz="1800" dirty="0"/>
              <a:t>Anomalous traffic</a:t>
            </a:r>
          </a:p>
          <a:p>
            <a:pPr algn="ctr"/>
            <a:r>
              <a:rPr lang="en-US" sz="1800" dirty="0"/>
              <a:t>signature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570A12-620D-2B7E-0C25-1A14CD841FCA}"/>
              </a:ext>
            </a:extLst>
          </p:cNvPr>
          <p:cNvSpPr/>
          <p:nvPr/>
        </p:nvSpPr>
        <p:spPr>
          <a:xfrm>
            <a:off x="6436157" y="2401332"/>
            <a:ext cx="2275843" cy="1031051"/>
          </a:xfrm>
          <a:prstGeom prst="roundRect">
            <a:avLst/>
          </a:prstGeom>
          <a:solidFill>
            <a:srgbClr val="1F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effectLst/>
                <a:latin typeface="Arial" panose="020B0604020202020204" pitchFamily="34" charset="0"/>
              </a:rPr>
              <a:t>commercial scrubbing center</a:t>
            </a:r>
            <a:endParaRPr lang="en-US" sz="1800" dirty="0"/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CSrub</a:t>
            </a:r>
            <a:r>
              <a:rPr lang="en-US" sz="1800" dirty="0"/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092EC0-E25A-BF7A-41E2-4BCA36E764D5}"/>
              </a:ext>
            </a:extLst>
          </p:cNvPr>
          <p:cNvCxnSpPr>
            <a:cxnSpLocks/>
          </p:cNvCxnSpPr>
          <p:nvPr/>
        </p:nvCxnSpPr>
        <p:spPr>
          <a:xfrm>
            <a:off x="5228893" y="3022536"/>
            <a:ext cx="119991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F1BD24-CA07-C288-91E9-9441CE4CBA2D}"/>
              </a:ext>
            </a:extLst>
          </p:cNvPr>
          <p:cNvCxnSpPr>
            <a:cxnSpLocks/>
          </p:cNvCxnSpPr>
          <p:nvPr/>
        </p:nvCxnSpPr>
        <p:spPr>
          <a:xfrm flipH="1" flipV="1">
            <a:off x="5229043" y="2755921"/>
            <a:ext cx="1199764" cy="14117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8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Early attack detection problem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985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Effectiveness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794771-8D5E-D314-FF58-A14CB4CB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495" y="1369113"/>
            <a:ext cx="3829992" cy="111537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315F300-71DD-E863-CCAC-F8892E363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0" y="1828901"/>
            <a:ext cx="4260300" cy="26528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C41770-9F34-D90A-E877-DF5A184BF76F}"/>
              </a:ext>
            </a:extLst>
          </p:cNvPr>
          <p:cNvCxnSpPr>
            <a:cxnSpLocks/>
          </p:cNvCxnSpPr>
          <p:nvPr/>
        </p:nvCxnSpPr>
        <p:spPr>
          <a:xfrm flipV="1">
            <a:off x="2756645" y="3104980"/>
            <a:ext cx="0" cy="93457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517C56-B14F-1C14-0B93-643A10424978}"/>
              </a:ext>
            </a:extLst>
          </p:cNvPr>
          <p:cNvSpPr txBox="1"/>
          <p:nvPr/>
        </p:nvSpPr>
        <p:spPr>
          <a:xfrm flipH="1">
            <a:off x="2167999" y="2477660"/>
            <a:ext cx="117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anomaly</a:t>
            </a:r>
            <a:br>
              <a:rPr lang="en-US" sz="1600" dirty="0"/>
            </a:br>
            <a:r>
              <a:rPr lang="en-US" sz="1600" dirty="0"/>
              <a:t>starts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C910B4-4E57-8D11-C3DD-65FEF4789E53}"/>
              </a:ext>
            </a:extLst>
          </p:cNvPr>
          <p:cNvCxnSpPr>
            <a:cxnSpLocks/>
          </p:cNvCxnSpPr>
          <p:nvPr/>
        </p:nvCxnSpPr>
        <p:spPr>
          <a:xfrm flipV="1">
            <a:off x="3446927" y="2235637"/>
            <a:ext cx="0" cy="180391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E65D7E-4F1D-7FDD-F6A0-1544F25C3052}"/>
              </a:ext>
            </a:extLst>
          </p:cNvPr>
          <p:cNvSpPr txBox="1"/>
          <p:nvPr/>
        </p:nvSpPr>
        <p:spPr>
          <a:xfrm flipH="1">
            <a:off x="2858281" y="1864787"/>
            <a:ext cx="117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detection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3BE26E-782E-9399-8856-EA22F3B638E2}"/>
              </a:ext>
            </a:extLst>
          </p:cNvPr>
          <p:cNvCxnSpPr>
            <a:cxnSpLocks/>
          </p:cNvCxnSpPr>
          <p:nvPr/>
        </p:nvCxnSpPr>
        <p:spPr>
          <a:xfrm flipV="1">
            <a:off x="1898270" y="2433367"/>
            <a:ext cx="0" cy="160618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581959-449C-517D-6A2A-0C5B2BD15A2A}"/>
              </a:ext>
            </a:extLst>
          </p:cNvPr>
          <p:cNvSpPr txBox="1"/>
          <p:nvPr/>
        </p:nvSpPr>
        <p:spPr>
          <a:xfrm flipH="1">
            <a:off x="1309624" y="1848592"/>
            <a:ext cx="117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early</a:t>
            </a:r>
          </a:p>
          <a:p>
            <a:pPr algn="ctr"/>
            <a:r>
              <a:rPr lang="en-US" sz="1600" dirty="0"/>
              <a:t>detection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FF5287-5C7A-099C-CB77-DF949444F11C}"/>
              </a:ext>
            </a:extLst>
          </p:cNvPr>
          <p:cNvCxnSpPr/>
          <p:nvPr/>
        </p:nvCxnSpPr>
        <p:spPr>
          <a:xfrm>
            <a:off x="2756645" y="3892924"/>
            <a:ext cx="175484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98E4C-EBDC-A8BC-D7CC-31301DA173C1}"/>
              </a:ext>
            </a:extLst>
          </p:cNvPr>
          <p:cNvCxnSpPr>
            <a:cxnSpLocks/>
          </p:cNvCxnSpPr>
          <p:nvPr/>
        </p:nvCxnSpPr>
        <p:spPr>
          <a:xfrm>
            <a:off x="3446927" y="3498124"/>
            <a:ext cx="106456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EA23E2-7BD7-46E4-AD93-D0C2FB8F8A72}"/>
              </a:ext>
            </a:extLst>
          </p:cNvPr>
          <p:cNvCxnSpPr>
            <a:cxnSpLocks/>
          </p:cNvCxnSpPr>
          <p:nvPr/>
        </p:nvCxnSpPr>
        <p:spPr>
          <a:xfrm>
            <a:off x="1879224" y="3892924"/>
            <a:ext cx="87742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FA634E-D7DE-8C2A-C2C9-A3311128EDDD}"/>
              </a:ext>
            </a:extLst>
          </p:cNvPr>
          <p:cNvSpPr txBox="1"/>
          <p:nvPr/>
        </p:nvSpPr>
        <p:spPr>
          <a:xfrm flipH="1">
            <a:off x="3023343" y="3619359"/>
            <a:ext cx="117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457D3-EC27-5146-AB1B-E6967E1EEED1}"/>
              </a:ext>
            </a:extLst>
          </p:cNvPr>
          <p:cNvSpPr txBox="1"/>
          <p:nvPr/>
        </p:nvSpPr>
        <p:spPr>
          <a:xfrm flipH="1">
            <a:off x="3430652" y="3200649"/>
            <a:ext cx="117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7A0C5-2683-5B6E-C3C4-07D42AC2ECC5}"/>
              </a:ext>
            </a:extLst>
          </p:cNvPr>
          <p:cNvSpPr txBox="1"/>
          <p:nvPr/>
        </p:nvSpPr>
        <p:spPr>
          <a:xfrm flipH="1">
            <a:off x="1729288" y="3622634"/>
            <a:ext cx="117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818346-0154-AF80-CEB6-9AD1E0249A57}"/>
                  </a:ext>
                </a:extLst>
              </p:cNvPr>
              <p:cNvSpPr txBox="1"/>
              <p:nvPr/>
            </p:nvSpPr>
            <p:spPr>
              <a:xfrm>
                <a:off x="5316418" y="1622434"/>
                <a:ext cx="3367910" cy="515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smtClean="0"/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b="0" i="0" smtClean="0"/>
                            <m:t>anomalous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traffic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sent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to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CScrub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(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B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/>
                            <m:t>anomalous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traffic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 (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A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818346-0154-AF80-CEB6-9AD1E0249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418" y="1622434"/>
                <a:ext cx="3367910" cy="5152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3E0242-4CF0-60BF-ACD6-8E6C64271EDC}"/>
                  </a:ext>
                </a:extLst>
              </p:cNvPr>
              <p:cNvSpPr txBox="1"/>
              <p:nvPr/>
            </p:nvSpPr>
            <p:spPr>
              <a:xfrm>
                <a:off x="5354854" y="2760689"/>
                <a:ext cx="3391954" cy="515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smtClean="0"/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/>
                            <m:t>extraneous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traffic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sent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to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CScrub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(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C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/>
                            <m:t>anomalous</m:t>
                          </m:r>
                          <m:r>
                            <m:rPr>
                              <m:nor/>
                            </m:rPr>
                            <a:rPr lang="en-US" sz="1600"/>
                            <m:t> </m:t>
                          </m:r>
                          <m:r>
                            <m:rPr>
                              <m:nor/>
                            </m:rPr>
                            <a:rPr lang="en-US" sz="1600"/>
                            <m:t>traffic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 (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A</m:t>
                          </m:r>
                          <m:r>
                            <m:rPr>
                              <m:nor/>
                            </m:rPr>
                            <a:rPr lang="en-US" sz="1600" b="0" i="0" smtClean="0"/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3E0242-4CF0-60BF-ACD6-8E6C6427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854" y="2760689"/>
                <a:ext cx="3391954" cy="5152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36E029E-79A7-6343-15AE-E51CB14F1316}"/>
              </a:ext>
            </a:extLst>
          </p:cNvPr>
          <p:cNvSpPr txBox="1"/>
          <p:nvPr/>
        </p:nvSpPr>
        <p:spPr>
          <a:xfrm>
            <a:off x="4588275" y="2291768"/>
            <a:ext cx="4107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Scrubbing overhead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65334A-1D8C-7D92-B561-8305839439BD}"/>
              </a:ext>
            </a:extLst>
          </p:cNvPr>
          <p:cNvSpPr txBox="1"/>
          <p:nvPr/>
        </p:nvSpPr>
        <p:spPr>
          <a:xfrm>
            <a:off x="4725027" y="3572265"/>
            <a:ext cx="4107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1F77B4"/>
                </a:solidFill>
              </a:rPr>
              <a:t>Problem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maximize effectiveness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while keeping overhead small</a:t>
            </a:r>
          </a:p>
        </p:txBody>
      </p:sp>
    </p:spTree>
    <p:extLst>
      <p:ext uri="{BB962C8B-B14F-4D97-AF65-F5344CB8AC3E}">
        <p14:creationId xmlns:p14="http://schemas.microsoft.com/office/powerpoint/2010/main" val="11215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State of the art is not …</a:t>
            </a:r>
            <a:endParaRPr sz="25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Threshold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Effectiveness, overhead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70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solidFill>
                  <a:srgbClr val="1F77B4"/>
                </a:solidFill>
              </a:rPr>
              <a:t>Xatu</a:t>
            </a:r>
            <a:r>
              <a:rPr lang="en-US" dirty="0"/>
              <a:t> uses auxiliary signals for early detection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70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1F77B4"/>
                </a:solidFill>
              </a:rPr>
              <a:t>Key motivation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auxiliary signals are early attack indicator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8730B-B4C1-FC85-CB99-F83BDF48532E}"/>
              </a:ext>
            </a:extLst>
          </p:cNvPr>
          <p:cNvSpPr txBox="1"/>
          <p:nvPr/>
        </p:nvSpPr>
        <p:spPr>
          <a:xfrm>
            <a:off x="311700" y="1922929"/>
            <a:ext cx="42603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attack preparation: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infect and coordinate bots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bootstrap scanning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develop and test attack software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60DBF-D60D-3E67-D597-11DBEF9C1F87}"/>
              </a:ext>
            </a:extLst>
          </p:cNvPr>
          <p:cNvSpPr txBox="1"/>
          <p:nvPr/>
        </p:nvSpPr>
        <p:spPr>
          <a:xfrm>
            <a:off x="4572000" y="1922929"/>
            <a:ext cx="42603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attack history: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attack the target repeatedly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attack related targets in the same organization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163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Auxiliary signals: attack preparation</a:t>
            </a:r>
            <a:endParaRPr sz="2500" kern="1200" dirty="0">
              <a:solidFill>
                <a:schemeClr val="tx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572000" y="1382401"/>
            <a:ext cx="4260300" cy="1504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err="1">
                <a:solidFill>
                  <a:schemeClr val="tx1"/>
                </a:solidFill>
              </a:rPr>
              <a:t>Blocklisted</a:t>
            </a:r>
            <a:r>
              <a:rPr lang="en-US" dirty="0">
                <a:solidFill>
                  <a:schemeClr val="tx1"/>
                </a:solidFill>
              </a:rPr>
              <a:t> sources (A1)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Sources of previous attacks (A2)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Spoofed sources (A3)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37A3E8-FD14-1B1B-18DD-FD4F8DEB2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700" y="1597025"/>
            <a:ext cx="4272850" cy="252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BCB9D-8BCE-E152-E66A-0D4C64B6E290}"/>
              </a:ext>
            </a:extLst>
          </p:cNvPr>
          <p:cNvSpPr txBox="1"/>
          <p:nvPr/>
        </p:nvSpPr>
        <p:spPr>
          <a:xfrm>
            <a:off x="4572000" y="2630700"/>
            <a:ext cx="4260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Potential attack sources are active up to 10 days before the attacks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03384-7098-F222-5310-78F8F6108D78}"/>
              </a:ext>
            </a:extLst>
          </p:cNvPr>
          <p:cNvSpPr txBox="1"/>
          <p:nvPr/>
        </p:nvSpPr>
        <p:spPr>
          <a:xfrm>
            <a:off x="4584550" y="3062224"/>
            <a:ext cx="424775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Their activity increases closer to the attacks</a:t>
            </a:r>
          </a:p>
        </p:txBody>
      </p:sp>
    </p:spTree>
    <p:extLst>
      <p:ext uri="{BB962C8B-B14F-4D97-AF65-F5344CB8AC3E}">
        <p14:creationId xmlns:p14="http://schemas.microsoft.com/office/powerpoint/2010/main" val="67916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EB60-CED2-3DC9-67F1-00430732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Auxiliary signals: attack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8D5CF-AC88-D761-C28D-058B5788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1600" y="1461601"/>
            <a:ext cx="4920700" cy="85679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Previous attacks to the same customer (A4)</a:t>
            </a:r>
          </a:p>
          <a:p>
            <a:pPr marL="11430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53E89-CEFE-C029-4770-DFEEB908A4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B450E4-5E10-76D2-E1BE-A5515586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152476"/>
            <a:ext cx="3430734" cy="341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2F237-8CF6-2593-5F9A-BAA9D0AABB27}"/>
              </a:ext>
            </a:extLst>
          </p:cNvPr>
          <p:cNvSpPr txBox="1"/>
          <p:nvPr/>
        </p:nvSpPr>
        <p:spPr>
          <a:xfrm>
            <a:off x="4085950" y="210719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Attackers may launch the same type of attack again if the first attack is successful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A641E-0FBD-7B97-BC18-9B5B824785A8}"/>
              </a:ext>
            </a:extLst>
          </p:cNvPr>
          <p:cNvSpPr txBox="1"/>
          <p:nvPr/>
        </p:nvSpPr>
        <p:spPr>
          <a:xfrm>
            <a:off x="4085950" y="270916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Attackers may launch various types of attacks over time to explore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79795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Auxiliary Signals: attack history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820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Correlated attacks across customers (A5)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A458FB3-3C94-1E56-BCA6-D1BFC6D0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690" y="2592185"/>
            <a:ext cx="1800225" cy="179165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3DF3372-8E7B-B5F4-E546-4E925B6E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3893" y="2597453"/>
            <a:ext cx="1865948" cy="17602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47E913-D809-380D-2563-4967D2242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4632" y="4355604"/>
            <a:ext cx="3594735" cy="2171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29628A-A4C3-D87C-0C30-FFF6CF5DD2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7819" y="2571750"/>
            <a:ext cx="1903095" cy="1771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161962-E01D-7828-35A5-63017E649A14}"/>
              </a:ext>
            </a:extLst>
          </p:cNvPr>
          <p:cNvSpPr txBox="1"/>
          <p:nvPr/>
        </p:nvSpPr>
        <p:spPr>
          <a:xfrm>
            <a:off x="311700" y="1756638"/>
            <a:ext cx="852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same set of attackers may attack different customers over time to leverage the same bots</a:t>
            </a:r>
          </a:p>
        </p:txBody>
      </p:sp>
    </p:spTree>
    <p:extLst>
      <p:ext uri="{BB962C8B-B14F-4D97-AF65-F5344CB8AC3E}">
        <p14:creationId xmlns:p14="http://schemas.microsoft.com/office/powerpoint/2010/main" val="347575329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687</Words>
  <Application>Microsoft Office PowerPoint</Application>
  <PresentationFormat>On-screen Show (16:9)</PresentationFormat>
  <Paragraphs>148</Paragraphs>
  <Slides>20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Xatu:  Boosting Existing DDoS Detection Systems Using Auxiliary Signals</vt:lpstr>
      <vt:lpstr>Distributed denial-of-service (DDoS)</vt:lpstr>
      <vt:lpstr>Commercial DDoS Defense</vt:lpstr>
      <vt:lpstr>Early attack detection problem</vt:lpstr>
      <vt:lpstr>State of the art is not …</vt:lpstr>
      <vt:lpstr>Xatu uses auxiliary signals for early detection</vt:lpstr>
      <vt:lpstr>Auxiliary signals: attack preparation</vt:lpstr>
      <vt:lpstr>Auxiliary signals: attack history</vt:lpstr>
      <vt:lpstr>Auxiliary Signals: attack history</vt:lpstr>
      <vt:lpstr>Challenges of using auxiliary signals</vt:lpstr>
      <vt:lpstr>Xatu overview</vt:lpstr>
      <vt:lpstr>Multi-timescale LSTM for auxiliary signals processing </vt:lpstr>
      <vt:lpstr>Xatu overview</vt:lpstr>
      <vt:lpstr>Survival analysis for boosted detection</vt:lpstr>
      <vt:lpstr>Training and evaluating Xatu with real traffic data</vt:lpstr>
      <vt:lpstr>Comparing Xatu with the state of the art</vt:lpstr>
      <vt:lpstr>Comparing Xatu with the state of the art</vt:lpstr>
      <vt:lpstr>Breakdown of Xatu’s Contribution</vt:lpstr>
      <vt:lpstr>Xatu: Boosting Existing DDoS Detection Systems Using Auxiliary Signals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Xatu:  Boosting Existing DDoS Detection Systems Using Auxiliary Signals</dc:title>
  <cp:lastModifiedBy>Zhiying Xu</cp:lastModifiedBy>
  <cp:revision>9</cp:revision>
  <dcterms:modified xsi:type="dcterms:W3CDTF">2022-11-16T08:09:18Z</dcterms:modified>
</cp:coreProperties>
</file>