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39" r:id="rId1"/>
  </p:sldMasterIdLst>
  <p:notesMasterIdLst>
    <p:notesMasterId r:id="rId24"/>
  </p:notesMasterIdLst>
  <p:sldIdLst>
    <p:sldId id="256" r:id="rId2"/>
    <p:sldId id="257" r:id="rId3"/>
    <p:sldId id="305" r:id="rId4"/>
    <p:sldId id="295" r:id="rId5"/>
    <p:sldId id="291" r:id="rId6"/>
    <p:sldId id="296" r:id="rId7"/>
    <p:sldId id="263" r:id="rId8"/>
    <p:sldId id="294" r:id="rId9"/>
    <p:sldId id="262" r:id="rId10"/>
    <p:sldId id="264" r:id="rId11"/>
    <p:sldId id="297" r:id="rId12"/>
    <p:sldId id="293" r:id="rId13"/>
    <p:sldId id="298" r:id="rId14"/>
    <p:sldId id="277" r:id="rId15"/>
    <p:sldId id="303" r:id="rId16"/>
    <p:sldId id="279" r:id="rId17"/>
    <p:sldId id="302" r:id="rId18"/>
    <p:sldId id="287" r:id="rId19"/>
    <p:sldId id="288" r:id="rId20"/>
    <p:sldId id="289" r:id="rId21"/>
    <p:sldId id="300" r:id="rId22"/>
    <p:sldId id="29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1" autoAdjust="0"/>
    <p:restoredTop sz="60849" autoAdjust="0"/>
  </p:normalViewPr>
  <p:slideViewPr>
    <p:cSldViewPr snapToGrid="0" snapToObjects="1">
      <p:cViewPr varScale="1">
        <p:scale>
          <a:sx n="40" d="100"/>
          <a:sy n="40" d="100"/>
        </p:scale>
        <p:origin x="11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C:\Users\omid\Desktop\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j-ea"/>
                <a:cs typeface="+mj-cs"/>
              </a:defRPr>
            </a:pPr>
            <a:r>
              <a:rPr lang="en-US" sz="2400">
                <a:latin typeface="+mn-lt"/>
              </a:rPr>
              <a:t>Average Per</a:t>
            </a:r>
            <a:r>
              <a:rPr lang="en-US" sz="2400" baseline="0">
                <a:latin typeface="+mn-lt"/>
              </a:rPr>
              <a:t> P</a:t>
            </a:r>
            <a:r>
              <a:rPr lang="en-US" sz="2400">
                <a:latin typeface="+mn-lt"/>
              </a:rPr>
              <a:t>acket Delay (ns)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Sheet3!$H$6</c:f>
              <c:strCache>
                <c:ptCount val="1"/>
                <c:pt idx="0">
                  <c:v>Heap</c:v>
                </c:pt>
              </c:strCache>
            </c:strRef>
          </c:tx>
          <c:spPr>
            <a:ln w="38100" cap="rnd">
              <a:solidFill>
                <a:schemeClr val="accent1">
                  <a:alpha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76200">
                <a:solidFill>
                  <a:schemeClr val="accent1">
                    <a:alpha val="60000"/>
                  </a:schemeClr>
                </a:solidFill>
              </a:ln>
              <a:effectLst/>
            </c:spPr>
          </c:marker>
          <c:xVal>
            <c:numRef>
              <c:f>Sheet3!$G$7:$G$13</c:f>
              <c:numCache>
                <c:formatCode>General</c:formatCode>
                <c:ptCount val="7"/>
                <c:pt idx="0">
                  <c:v>32768.0</c:v>
                </c:pt>
                <c:pt idx="1">
                  <c:v>131072.0</c:v>
                </c:pt>
                <c:pt idx="2">
                  <c:v>524288.0</c:v>
                </c:pt>
                <c:pt idx="3">
                  <c:v>2.097152E6</c:v>
                </c:pt>
                <c:pt idx="4">
                  <c:v>8.388608E6</c:v>
                </c:pt>
                <c:pt idx="5">
                  <c:v>3.3554432E7</c:v>
                </c:pt>
                <c:pt idx="6">
                  <c:v>1.34217728E8</c:v>
                </c:pt>
              </c:numCache>
            </c:numRef>
          </c:xVal>
          <c:yVal>
            <c:numRef>
              <c:f>Sheet3!$H$7:$H$13</c:f>
              <c:numCache>
                <c:formatCode>General</c:formatCode>
                <c:ptCount val="7"/>
                <c:pt idx="0">
                  <c:v>312.4759999999999</c:v>
                </c:pt>
                <c:pt idx="1">
                  <c:v>291.5419999999999</c:v>
                </c:pt>
                <c:pt idx="2">
                  <c:v>260.7959999999999</c:v>
                </c:pt>
                <c:pt idx="3">
                  <c:v>234.202</c:v>
                </c:pt>
                <c:pt idx="4">
                  <c:v>396.8469999999999</c:v>
                </c:pt>
                <c:pt idx="5">
                  <c:v>559.5409999999999</c:v>
                </c:pt>
                <c:pt idx="6">
                  <c:v>565.134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Sheet3!$I$6</c:f>
              <c:strCache>
                <c:ptCount val="1"/>
                <c:pt idx="0">
                  <c:v>Sketch</c:v>
                </c:pt>
              </c:strCache>
            </c:strRef>
          </c:tx>
          <c:spPr>
            <a:ln w="38100" cap="rnd">
              <a:solidFill>
                <a:schemeClr val="accent2">
                  <a:alpha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76200">
                <a:solidFill>
                  <a:schemeClr val="accent2">
                    <a:alpha val="60000"/>
                  </a:schemeClr>
                </a:solidFill>
              </a:ln>
              <a:effectLst/>
            </c:spPr>
          </c:marker>
          <c:xVal>
            <c:numRef>
              <c:f>Sheet3!$G$7:$G$13</c:f>
              <c:numCache>
                <c:formatCode>General</c:formatCode>
                <c:ptCount val="7"/>
                <c:pt idx="0">
                  <c:v>32768.0</c:v>
                </c:pt>
                <c:pt idx="1">
                  <c:v>131072.0</c:v>
                </c:pt>
                <c:pt idx="2">
                  <c:v>524288.0</c:v>
                </c:pt>
                <c:pt idx="3">
                  <c:v>2.097152E6</c:v>
                </c:pt>
                <c:pt idx="4">
                  <c:v>8.388608E6</c:v>
                </c:pt>
                <c:pt idx="5">
                  <c:v>3.3554432E7</c:v>
                </c:pt>
                <c:pt idx="6">
                  <c:v>1.34217728E8</c:v>
                </c:pt>
              </c:numCache>
            </c:numRef>
          </c:xVal>
          <c:yVal>
            <c:numRef>
              <c:f>Sheet3!$I$7:$I$13</c:f>
              <c:numCache>
                <c:formatCode>General</c:formatCode>
                <c:ptCount val="7"/>
                <c:pt idx="0">
                  <c:v>131.893</c:v>
                </c:pt>
                <c:pt idx="1">
                  <c:v>134.242</c:v>
                </c:pt>
                <c:pt idx="2">
                  <c:v>134.569</c:v>
                </c:pt>
                <c:pt idx="3">
                  <c:v>134.79</c:v>
                </c:pt>
                <c:pt idx="4">
                  <c:v>147.029</c:v>
                </c:pt>
                <c:pt idx="5">
                  <c:v>156.609</c:v>
                </c:pt>
                <c:pt idx="6">
                  <c:v>177.791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Sheet3!$J$6</c:f>
              <c:strCache>
                <c:ptCount val="1"/>
                <c:pt idx="0">
                  <c:v>Hash table</c:v>
                </c:pt>
              </c:strCache>
            </c:strRef>
          </c:tx>
          <c:spPr>
            <a:ln w="38100" cap="rnd">
              <a:solidFill>
                <a:schemeClr val="accent6">
                  <a:alpha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76200">
                <a:solidFill>
                  <a:schemeClr val="accent6">
                    <a:alpha val="60000"/>
                  </a:schemeClr>
                </a:solidFill>
              </a:ln>
              <a:effectLst/>
            </c:spPr>
          </c:marker>
          <c:xVal>
            <c:numRef>
              <c:f>Sheet3!$G$7:$G$13</c:f>
              <c:numCache>
                <c:formatCode>General</c:formatCode>
                <c:ptCount val="7"/>
                <c:pt idx="0">
                  <c:v>32768.0</c:v>
                </c:pt>
                <c:pt idx="1">
                  <c:v>131072.0</c:v>
                </c:pt>
                <c:pt idx="2">
                  <c:v>524288.0</c:v>
                </c:pt>
                <c:pt idx="3">
                  <c:v>2.097152E6</c:v>
                </c:pt>
                <c:pt idx="4">
                  <c:v>8.388608E6</c:v>
                </c:pt>
                <c:pt idx="5">
                  <c:v>3.3554432E7</c:v>
                </c:pt>
                <c:pt idx="6">
                  <c:v>1.34217728E8</c:v>
                </c:pt>
              </c:numCache>
            </c:numRef>
          </c:xVal>
          <c:yVal>
            <c:numRef>
              <c:f>Sheet3!$J$7:$J$13</c:f>
              <c:numCache>
                <c:formatCode>General</c:formatCode>
                <c:ptCount val="7"/>
                <c:pt idx="0">
                  <c:v>86.17879999999997</c:v>
                </c:pt>
                <c:pt idx="1">
                  <c:v>88.1486</c:v>
                </c:pt>
                <c:pt idx="2">
                  <c:v>91.7816</c:v>
                </c:pt>
                <c:pt idx="3">
                  <c:v>91.2377</c:v>
                </c:pt>
                <c:pt idx="4">
                  <c:v>99.0404</c:v>
                </c:pt>
                <c:pt idx="5">
                  <c:v>127.679</c:v>
                </c:pt>
                <c:pt idx="6">
                  <c:v>124.913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3543776"/>
        <c:axId val="2041240592"/>
      </c:scatterChart>
      <c:valAx>
        <c:axId val="-2133543776"/>
        <c:scaling>
          <c:logBase val="2.0"/>
          <c:orientation val="minMax"/>
          <c:min val="16384.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[$KB]" sourceLinked="0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1240592"/>
        <c:crosses val="autoZero"/>
        <c:crossBetween val="midCat"/>
        <c:majorUnit val="8.0"/>
        <c:dispUnits>
          <c:custUnit val="1024.0"/>
        </c:dispUnits>
      </c:valAx>
      <c:valAx>
        <c:axId val="2041240592"/>
        <c:scaling>
          <c:logBase val="10.0"/>
          <c:orientation val="minMax"/>
          <c:max val="800.0"/>
          <c:min val="8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[$ns]" sourceLinked="0"/>
        <c:majorTickMark val="none"/>
        <c:minorTickMark val="none"/>
        <c:tickLblPos val="nextTo"/>
        <c:spPr>
          <a:noFill/>
          <a:ln>
            <a:solidFill>
              <a:schemeClr val="tx1">
                <a:lumMod val="25000"/>
                <a:lumOff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3543776"/>
        <c:crosses val="autoZero"/>
        <c:crossBetween val="midCat"/>
        <c:majorUnit val="2.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j-ea"/>
                <a:cs typeface="+mj-cs"/>
              </a:defRPr>
            </a:pPr>
            <a:r>
              <a:rPr lang="en-US" sz="2400">
                <a:latin typeface="+mn-lt"/>
              </a:rPr>
              <a:t>95th Percentile Packet</a:t>
            </a:r>
            <a:r>
              <a:rPr lang="en-US" sz="2400" baseline="0">
                <a:latin typeface="+mn-lt"/>
              </a:rPr>
              <a:t> Delay</a:t>
            </a:r>
            <a:endParaRPr lang="en-US" sz="2400">
              <a:latin typeface="+mn-lt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'Sheet 5'!$D$3</c:f>
              <c:strCache>
                <c:ptCount val="1"/>
                <c:pt idx="0">
                  <c:v>Heap</c:v>
                </c:pt>
              </c:strCache>
            </c:strRef>
          </c:tx>
          <c:spPr>
            <a:ln w="38100" cap="rnd">
              <a:solidFill>
                <a:schemeClr val="accent1">
                  <a:alpha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76200">
                <a:solidFill>
                  <a:schemeClr val="accent1">
                    <a:alpha val="60000"/>
                  </a:schemeClr>
                </a:solidFill>
              </a:ln>
              <a:effectLst/>
            </c:spPr>
          </c:marker>
          <c:xVal>
            <c:numRef>
              <c:f>'Sheet 5'!$C$4:$C$10</c:f>
              <c:numCache>
                <c:formatCode>General</c:formatCode>
                <c:ptCount val="7"/>
                <c:pt idx="0">
                  <c:v>32768.0</c:v>
                </c:pt>
                <c:pt idx="1">
                  <c:v>131072.0</c:v>
                </c:pt>
                <c:pt idx="2">
                  <c:v>524288.0</c:v>
                </c:pt>
                <c:pt idx="3">
                  <c:v>2.097152E6</c:v>
                </c:pt>
                <c:pt idx="4">
                  <c:v>8.388608E6</c:v>
                </c:pt>
                <c:pt idx="5">
                  <c:v>3.3554432E7</c:v>
                </c:pt>
                <c:pt idx="6">
                  <c:v>1.34217728E8</c:v>
                </c:pt>
              </c:numCache>
            </c:numRef>
          </c:xVal>
          <c:yVal>
            <c:numRef>
              <c:f>'Sheet 5'!$D$4:$D$10</c:f>
              <c:numCache>
                <c:formatCode>General</c:formatCode>
                <c:ptCount val="7"/>
                <c:pt idx="0">
                  <c:v>641.0</c:v>
                </c:pt>
                <c:pt idx="1">
                  <c:v>656.0</c:v>
                </c:pt>
                <c:pt idx="2">
                  <c:v>680.0</c:v>
                </c:pt>
                <c:pt idx="3">
                  <c:v>659.0</c:v>
                </c:pt>
                <c:pt idx="4">
                  <c:v>1189.0</c:v>
                </c:pt>
                <c:pt idx="5">
                  <c:v>1604.0</c:v>
                </c:pt>
                <c:pt idx="6">
                  <c:v>1651.0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'Sheet 5'!$E$3</c:f>
              <c:strCache>
                <c:ptCount val="1"/>
                <c:pt idx="0">
                  <c:v>Sketch</c:v>
                </c:pt>
              </c:strCache>
            </c:strRef>
          </c:tx>
          <c:spPr>
            <a:ln w="38100" cap="rnd">
              <a:solidFill>
                <a:schemeClr val="accent2">
                  <a:alpha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76200">
                <a:solidFill>
                  <a:schemeClr val="accent2">
                    <a:alpha val="60000"/>
                  </a:schemeClr>
                </a:solidFill>
              </a:ln>
              <a:effectLst/>
            </c:spPr>
          </c:marker>
          <c:xVal>
            <c:numRef>
              <c:f>'Sheet 5'!$C$4:$C$10</c:f>
              <c:numCache>
                <c:formatCode>General</c:formatCode>
                <c:ptCount val="7"/>
                <c:pt idx="0">
                  <c:v>32768.0</c:v>
                </c:pt>
                <c:pt idx="1">
                  <c:v>131072.0</c:v>
                </c:pt>
                <c:pt idx="2">
                  <c:v>524288.0</c:v>
                </c:pt>
                <c:pt idx="3">
                  <c:v>2.097152E6</c:v>
                </c:pt>
                <c:pt idx="4">
                  <c:v>8.388608E6</c:v>
                </c:pt>
                <c:pt idx="5">
                  <c:v>3.3554432E7</c:v>
                </c:pt>
                <c:pt idx="6">
                  <c:v>1.34217728E8</c:v>
                </c:pt>
              </c:numCache>
            </c:numRef>
          </c:xVal>
          <c:yVal>
            <c:numRef>
              <c:f>'Sheet 5'!$E$4:$E$10</c:f>
              <c:numCache>
                <c:formatCode>General</c:formatCode>
                <c:ptCount val="7"/>
                <c:pt idx="0">
                  <c:v>162.4</c:v>
                </c:pt>
                <c:pt idx="1">
                  <c:v>157.4</c:v>
                </c:pt>
                <c:pt idx="2">
                  <c:v>158.0</c:v>
                </c:pt>
                <c:pt idx="3">
                  <c:v>158.8</c:v>
                </c:pt>
                <c:pt idx="4">
                  <c:v>282.0</c:v>
                </c:pt>
                <c:pt idx="5">
                  <c:v>297.0</c:v>
                </c:pt>
                <c:pt idx="6">
                  <c:v>374.0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'Sheet 5'!$F$3</c:f>
              <c:strCache>
                <c:ptCount val="1"/>
                <c:pt idx="0">
                  <c:v>Hash table</c:v>
                </c:pt>
              </c:strCache>
            </c:strRef>
          </c:tx>
          <c:spPr>
            <a:ln w="38100" cap="rnd">
              <a:solidFill>
                <a:schemeClr val="accent6">
                  <a:alpha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76200">
                <a:solidFill>
                  <a:schemeClr val="accent6">
                    <a:alpha val="60000"/>
                  </a:schemeClr>
                </a:solidFill>
              </a:ln>
              <a:effectLst/>
            </c:spPr>
          </c:marker>
          <c:xVal>
            <c:numRef>
              <c:f>'Sheet 5'!$C$4:$C$10</c:f>
              <c:numCache>
                <c:formatCode>General</c:formatCode>
                <c:ptCount val="7"/>
                <c:pt idx="0">
                  <c:v>32768.0</c:v>
                </c:pt>
                <c:pt idx="1">
                  <c:v>131072.0</c:v>
                </c:pt>
                <c:pt idx="2">
                  <c:v>524288.0</c:v>
                </c:pt>
                <c:pt idx="3">
                  <c:v>2.097152E6</c:v>
                </c:pt>
                <c:pt idx="4">
                  <c:v>8.388608E6</c:v>
                </c:pt>
                <c:pt idx="5">
                  <c:v>3.3554432E7</c:v>
                </c:pt>
                <c:pt idx="6">
                  <c:v>1.34217728E8</c:v>
                </c:pt>
              </c:numCache>
            </c:numRef>
          </c:xVal>
          <c:yVal>
            <c:numRef>
              <c:f>'Sheet 5'!$F$4:$F$10</c:f>
              <c:numCache>
                <c:formatCode>General</c:formatCode>
                <c:ptCount val="7"/>
                <c:pt idx="0">
                  <c:v>116.0</c:v>
                </c:pt>
                <c:pt idx="1">
                  <c:v>116.0</c:v>
                </c:pt>
                <c:pt idx="2">
                  <c:v>118.4</c:v>
                </c:pt>
                <c:pt idx="3">
                  <c:v>118.4</c:v>
                </c:pt>
                <c:pt idx="4">
                  <c:v>126.8</c:v>
                </c:pt>
                <c:pt idx="5">
                  <c:v>256.0</c:v>
                </c:pt>
                <c:pt idx="6">
                  <c:v>300.3999999999999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5731952"/>
        <c:axId val="-2135847872"/>
      </c:scatterChart>
      <c:valAx>
        <c:axId val="-2135731952"/>
        <c:scaling>
          <c:logBase val="2.0"/>
          <c:orientation val="minMax"/>
          <c:max val="2.68435456E8"/>
          <c:min val="16384.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[$KB]" sourceLinked="0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5847872"/>
        <c:crosses val="autoZero"/>
        <c:crossBetween val="midCat"/>
        <c:majorUnit val="8.0"/>
        <c:dispUnits>
          <c:custUnit val="1024.0"/>
        </c:dispUnits>
      </c:valAx>
      <c:valAx>
        <c:axId val="-2135847872"/>
        <c:scaling>
          <c:logBase val="2.0"/>
          <c:orientation val="minMax"/>
          <c:min val="64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[$ns]" sourceLinked="0"/>
        <c:majorTickMark val="none"/>
        <c:minorTickMark val="none"/>
        <c:tickLblPos val="nextTo"/>
        <c:spPr>
          <a:noFill/>
          <a:ln>
            <a:solidFill>
              <a:schemeClr val="tx1">
                <a:lumMod val="25000"/>
                <a:lumOff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5731952"/>
        <c:crosses val="autoZero"/>
        <c:crossBetween val="midCat"/>
        <c:majorUnit val="2.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>
        <a:solidFill>
          <a:schemeClr val="tx1">
            <a:lumMod val="15000"/>
            <a:lumOff val="85000"/>
          </a:schemeClr>
        </a:solidFill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>
            <a:alpha val="6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38100">
        <a:solidFill>
          <a:schemeClr val="phClr">
            <a:alpha val="60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>
        <a:solidFill>
          <a:schemeClr val="tx1">
            <a:lumMod val="15000"/>
            <a:lumOff val="85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>
        <a:solidFill>
          <a:schemeClr val="tx1">
            <a:lumMod val="25000"/>
            <a:lumOff val="75000"/>
          </a:schemeClr>
        </a:solidFill>
      </a:ln>
    </cs:spPr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>
        <a:solidFill>
          <a:schemeClr val="tx1">
            <a:lumMod val="15000"/>
            <a:lumOff val="85000"/>
          </a:schemeClr>
        </a:solidFill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>
            <a:alpha val="6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38100">
        <a:solidFill>
          <a:schemeClr val="phClr">
            <a:alpha val="60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>
        <a:solidFill>
          <a:schemeClr val="tx1">
            <a:lumMod val="15000"/>
            <a:lumOff val="85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>
        <a:solidFill>
          <a:schemeClr val="tx1">
            <a:lumMod val="25000"/>
            <a:lumOff val="75000"/>
          </a:schemeClr>
        </a:solidFill>
      </a:ln>
    </cs:spPr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6D81B-3F41-0F4A-9870-99AC2AB0EF3A}" type="datetimeFigureOut">
              <a:rPr lang="en-US" smtClean="0"/>
              <a:t>12/2/15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59ACE-5C0E-4642-84BF-39278F89B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67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Thanks TY.</a:t>
            </a:r>
          </a:p>
          <a:p>
            <a:endParaRPr lang="en-US" dirty="0" smtClean="0"/>
          </a:p>
          <a:p>
            <a:r>
              <a:rPr lang="en-US" dirty="0" smtClean="0"/>
              <a:t>Good afternoon,</a:t>
            </a:r>
          </a:p>
          <a:p>
            <a:endParaRPr lang="en-US" dirty="0" smtClean="0"/>
          </a:p>
          <a:p>
            <a:r>
              <a:rPr lang="en-US" dirty="0" smtClean="0"/>
              <a:t>My name is Omid and today I'll answer this question that which measurement algorithm </a:t>
            </a:r>
          </a:p>
          <a:p>
            <a:r>
              <a:rPr lang="en-US" dirty="0" smtClean="0"/>
              <a:t>works</a:t>
            </a:r>
            <a:r>
              <a:rPr lang="en-US" baseline="0" dirty="0" smtClean="0"/>
              <a:t> </a:t>
            </a:r>
            <a:r>
              <a:rPr lang="en-US" dirty="0" smtClean="0"/>
              <a:t>best in the software switch context.  This is a joint work with </a:t>
            </a:r>
            <a:r>
              <a:rPr lang="en-US" dirty="0" err="1" smtClean="0"/>
              <a:t>Masoud</a:t>
            </a:r>
            <a:r>
              <a:rPr lang="en-US" dirty="0" smtClean="0"/>
              <a:t> </a:t>
            </a:r>
            <a:r>
              <a:rPr lang="en-US" dirty="0" err="1" smtClean="0"/>
              <a:t>Moshref</a:t>
            </a:r>
            <a:r>
              <a:rPr lang="en-US" dirty="0" smtClean="0"/>
              <a:t>, and </a:t>
            </a:r>
          </a:p>
          <a:p>
            <a:r>
              <a:rPr lang="en-US" dirty="0" err="1" smtClean="0"/>
              <a:t>Minlan</a:t>
            </a:r>
            <a:r>
              <a:rPr lang="en-US" dirty="0" smtClean="0"/>
              <a:t> Yu, my advisor, from USC.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9ACE-5C0E-4642-84BF-39278F89B1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85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 me give you a quick overview of these algorithms for an example measurement</a:t>
            </a:r>
          </a:p>
          <a:p>
            <a:r>
              <a:rPr lang="en-US" dirty="0" smtClean="0"/>
              <a:t>task: heavy-hitter detection.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9ACE-5C0E-4642-84BF-39278F89B18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117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Heavy-hitter detection is for finding the most popular flows in the traffic.</a:t>
            </a:r>
          </a:p>
          <a:p>
            <a:r>
              <a:rPr lang="en-US" dirty="0" smtClean="0"/>
              <a:t>You can use the output of heavy-hitter detection, for example, as an input to</a:t>
            </a:r>
          </a:p>
          <a:p>
            <a:r>
              <a:rPr lang="en-US" dirty="0" smtClean="0"/>
              <a:t>load-balancer or for DDoS detection.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Now!</a:t>
            </a:r>
            <a:r>
              <a:rPr lang="en-US" baseline="0" dirty="0" smtClean="0"/>
              <a:t> t</a:t>
            </a:r>
            <a:r>
              <a:rPr lang="en-US" dirty="0" smtClean="0"/>
              <a:t>here are many ways to support heavy-hitter detection and they have different</a:t>
            </a:r>
          </a:p>
          <a:p>
            <a:r>
              <a:rPr lang="en-US" dirty="0" smtClean="0"/>
              <a:t>memory and processing requirements.</a:t>
            </a:r>
          </a:p>
          <a:p>
            <a:endParaRPr lang="en-US" dirty="0" smtClean="0"/>
          </a:p>
          <a:p>
            <a:r>
              <a:rPr lang="en-US" dirty="0" smtClean="0"/>
              <a:t>The simplest way to detect heavy-hitters is to keep a hash-table of all the</a:t>
            </a:r>
          </a:p>
          <a:p>
            <a:r>
              <a:rPr lang="en-US" dirty="0" smtClean="0"/>
              <a:t>flow counters.  Basically, for every incoming packet,</a:t>
            </a:r>
          </a:p>
          <a:p>
            <a:r>
              <a:rPr lang="en-US" dirty="0" smtClean="0"/>
              <a:t>hash the header, and increment the count of the associated entry.</a:t>
            </a:r>
          </a:p>
          <a:p>
            <a:r>
              <a:rPr lang="en-US" dirty="0" smtClean="0"/>
              <a:t>It is possible to reduce the memory footprint, if we use a sketch.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For a count-min sketch, we hash the header multiple times with different hash</a:t>
            </a:r>
          </a:p>
          <a:p>
            <a:r>
              <a:rPr lang="en-US" dirty="0" smtClean="0"/>
              <a:t>functions, and then increment the count of the associated counters.  You can</a:t>
            </a:r>
          </a:p>
          <a:p>
            <a:r>
              <a:rPr lang="en-US" dirty="0" smtClean="0"/>
              <a:t>think of it as several hash tables.</a:t>
            </a:r>
          </a:p>
          <a:p>
            <a:r>
              <a:rPr lang="en-US" dirty="0" smtClean="0"/>
              <a:t>Finally, we can even squeeze the memory more by spending more processing to</a:t>
            </a:r>
          </a:p>
          <a:p>
            <a:r>
              <a:rPr lang="en-US" dirty="0" smtClean="0"/>
              <a:t>increase the accuracy.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And these are usually the tree/heap based algorithms.  In this case, you would</a:t>
            </a:r>
          </a:p>
          <a:p>
            <a:r>
              <a:rPr lang="en-US" dirty="0" smtClean="0"/>
              <a:t>keep a heap of counters and update the heap based on the incoming packet.  If</a:t>
            </a:r>
          </a:p>
          <a:p>
            <a:r>
              <a:rPr lang="en-US" dirty="0" smtClean="0"/>
              <a:t>the packet does not fit in the heap, you replace the smallest entry of the heap</a:t>
            </a:r>
          </a:p>
          <a:p>
            <a:r>
              <a:rPr lang="en-US" dirty="0" smtClean="0"/>
              <a:t>with your new packet.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So each of the algorithms make different trade-offs to do the same task.  We did</a:t>
            </a:r>
          </a:p>
          <a:p>
            <a:r>
              <a:rPr lang="en-US" dirty="0" smtClean="0"/>
              <a:t>a few experiment to figure out which one works best and why.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9ACE-5C0E-4642-84BF-39278F89B18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57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metrics that we looked at are: performance and precision.  We define</a:t>
            </a:r>
          </a:p>
          <a:p>
            <a:r>
              <a:rPr lang="en-US" dirty="0" smtClean="0"/>
              <a:t>performance based on the throughput and per packet delay of the software</a:t>
            </a:r>
          </a:p>
          <a:p>
            <a:r>
              <a:rPr lang="en-US" dirty="0" smtClean="0"/>
              <a:t>switch.  Precision is the percentage of selected heavy-hitters that are correct.</a:t>
            </a:r>
          </a:p>
          <a:p>
            <a:endParaRPr lang="en-US" dirty="0" smtClean="0"/>
          </a:p>
          <a:p>
            <a:r>
              <a:rPr lang="en-US" dirty="0" smtClean="0"/>
              <a:t>For the evaluation, we replayed a traffic trace from CAIDA, and implemented</a:t>
            </a:r>
          </a:p>
          <a:p>
            <a:r>
              <a:rPr lang="en-US" dirty="0" smtClean="0"/>
              <a:t>these three algorithms on top of a </a:t>
            </a:r>
            <a:r>
              <a:rPr lang="en-US" dirty="0" err="1" smtClean="0"/>
              <a:t>modifed</a:t>
            </a:r>
            <a:r>
              <a:rPr lang="en-US" dirty="0" smtClean="0"/>
              <a:t> version of Click router that uses</a:t>
            </a:r>
          </a:p>
          <a:p>
            <a:r>
              <a:rPr lang="en-US" dirty="0" smtClean="0"/>
              <a:t>DPDK.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So</a:t>
            </a:r>
            <a:r>
              <a:rPr lang="en-US" baseline="0" dirty="0" smtClean="0"/>
              <a:t> I am going to show you something awesome.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9ACE-5C0E-4642-84BF-39278F89B18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766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!!!! This is the interesting,</a:t>
            </a:r>
            <a:r>
              <a:rPr lang="en-US" baseline="0" dirty="0" smtClean="0"/>
              <a:t> </a:t>
            </a:r>
            <a:r>
              <a:rPr lang="en-US" dirty="0" smtClean="0"/>
              <a:t>In our experiment, the throughput of the hash table was best.  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It had 34% higher</a:t>
            </a:r>
            <a:r>
              <a:rPr lang="en-US" baseline="0" dirty="0" smtClean="0"/>
              <a:t> </a:t>
            </a:r>
            <a:r>
              <a:rPr lang="en-US" dirty="0" smtClean="0"/>
              <a:t>throughput than sketch and 108% better performance than heap!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Note that even though we get this high throughput it doesn't affect the</a:t>
            </a:r>
          </a:p>
          <a:p>
            <a:r>
              <a:rPr lang="en-US" dirty="0" smtClean="0"/>
              <a:t>precision much: in this case, we only suffered 4% precision for the sizes</a:t>
            </a:r>
          </a:p>
          <a:p>
            <a:r>
              <a:rPr lang="en-US" dirty="0" smtClean="0"/>
              <a:t>greater than 200KB, and less than 1% accuracy for sizes of 10MB and greater.</a:t>
            </a:r>
          </a:p>
          <a:p>
            <a:endParaRPr lang="en-US" dirty="0" smtClean="0"/>
          </a:p>
          <a:p>
            <a:r>
              <a:rPr lang="en-US" dirty="0" smtClean="0"/>
              <a:t>Let's look at why we have higher throughput.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9ACE-5C0E-4642-84BF-39278F89B18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0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graph, we are looking at the per-packet average latency.  On the X axis</a:t>
            </a:r>
          </a:p>
          <a:p>
            <a:r>
              <a:rPr lang="en-US" dirty="0" smtClean="0"/>
              <a:t>we see the size of the data-structure in KB.  The Y axis shows the average delay</a:t>
            </a:r>
          </a:p>
          <a:p>
            <a:r>
              <a:rPr lang="en-US" dirty="0" smtClean="0"/>
              <a:t>per packet in </a:t>
            </a:r>
            <a:r>
              <a:rPr lang="en-US" dirty="0" err="1" smtClean="0"/>
              <a:t>nano</a:t>
            </a:r>
            <a:r>
              <a:rPr lang="en-US" dirty="0" smtClean="0"/>
              <a:t>-seconds. Both axes are in log scale.  As we see from the</a:t>
            </a:r>
          </a:p>
          <a:p>
            <a:r>
              <a:rPr lang="en-US" dirty="0" smtClean="0"/>
              <a:t>graph, the green line which is the hash table has the lowest average delay per</a:t>
            </a:r>
          </a:p>
          <a:p>
            <a:r>
              <a:rPr lang="en-US" dirty="0" smtClean="0"/>
              <a:t>packet.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This is because hash table has a single hash function and two memory</a:t>
            </a:r>
          </a:p>
          <a:p>
            <a:r>
              <a:rPr lang="en-US" dirty="0" smtClean="0"/>
              <a:t>Accesses 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sketch has 3 hash functions with 6 accesses 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and heap in the worst case</a:t>
            </a:r>
            <a:r>
              <a:rPr lang="en-US" baseline="0" dirty="0" smtClean="0"/>
              <a:t> </a:t>
            </a:r>
            <a:r>
              <a:rPr lang="en-US" dirty="0" smtClean="0"/>
              <a:t>has O(log(N)) accesses.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With different memory size there is a slight difference in delay, and this</a:t>
            </a:r>
          </a:p>
          <a:p>
            <a:r>
              <a:rPr lang="en-US" dirty="0" smtClean="0"/>
              <a:t>difference becomes clearer with tail latency.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9ACE-5C0E-4642-84BF-39278F89B18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300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similar to the last graph, but the Y axis shows the 95th percentile delay.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If you look at this portion of the graph, you can see a sudden jump in all of</a:t>
            </a:r>
          </a:p>
          <a:p>
            <a:r>
              <a:rPr lang="en-US" dirty="0" smtClean="0"/>
              <a:t>the three algorithms.  This jump is because of the large size of the</a:t>
            </a:r>
          </a:p>
          <a:p>
            <a:r>
              <a:rPr lang="en-US" dirty="0" smtClean="0"/>
              <a:t>data-structure.  Because of its size the data-structure does not fit in the</a:t>
            </a:r>
          </a:p>
          <a:p>
            <a:r>
              <a:rPr lang="en-US" dirty="0" smtClean="0"/>
              <a:t>caching hierarchy effectively anymore, and so part of it is kept in the memory.</a:t>
            </a:r>
          </a:p>
          <a:p>
            <a:endParaRPr lang="en-US" dirty="0" smtClean="0"/>
          </a:p>
          <a:p>
            <a:r>
              <a:rPr lang="en-US" dirty="0" smtClean="0"/>
              <a:t>As you can see, the hash table, which is the green line, works best even in the </a:t>
            </a:r>
          </a:p>
          <a:p>
            <a:r>
              <a:rPr lang="en-US" dirty="0" smtClean="0"/>
              <a:t>tail latency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9ACE-5C0E-4642-84BF-39278F89B18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93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the last experiment, we can say that hash table works very well for</a:t>
            </a:r>
          </a:p>
          <a:p>
            <a:r>
              <a:rPr lang="en-US" dirty="0" smtClean="0"/>
              <a:t>heavy-hitter detection.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But, what about other measurement tasks?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Rather than starting more tasks, we observed that all these tasks need to</a:t>
            </a:r>
          </a:p>
          <a:p>
            <a:r>
              <a:rPr lang="en-US" dirty="0" smtClean="0"/>
              <a:t>maintain a table of entries. Based on this observation, we built a model to</a:t>
            </a:r>
          </a:p>
          <a:p>
            <a:r>
              <a:rPr lang="en-US" dirty="0" smtClean="0"/>
              <a:t>understand entry accesses in the table.  This allows us to generalize our model</a:t>
            </a:r>
          </a:p>
          <a:p>
            <a:r>
              <a:rPr lang="en-US" dirty="0" smtClean="0"/>
              <a:t>to other measurement tasks. </a:t>
            </a:r>
            <a:r>
              <a:rPr lang="en-US" baseline="0" dirty="0" smtClean="0"/>
              <a:t>I won’t go into the detail of our model, but it is </a:t>
            </a:r>
          </a:p>
          <a:p>
            <a:r>
              <a:rPr lang="en-US" baseline="0" dirty="0" smtClean="0"/>
              <a:t>based on the probability of finding the packet in L3 vs. Memory.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Let me remind you that at 10Gbps in the worst case we only have 67 ns per</a:t>
            </a:r>
          </a:p>
          <a:p>
            <a:r>
              <a:rPr lang="en-US" dirty="0" smtClean="0"/>
              <a:t>packet.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9ACE-5C0E-4642-84BF-39278F89B18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354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In modern servers, CPUs typically have several levels of cache:  L1, L2, L3 and</a:t>
            </a:r>
          </a:p>
          <a:p>
            <a:r>
              <a:rPr lang="en-US" baseline="0" dirty="0" smtClean="0"/>
              <a:t>memory.  L1 and L2 are quiet small and have an access times of a few nanoseconds.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[Click]</a:t>
            </a:r>
          </a:p>
          <a:p>
            <a:endParaRPr lang="en-US" baseline="0" dirty="0" smtClean="0"/>
          </a:p>
          <a:p>
            <a:r>
              <a:rPr lang="en-US" baseline="0" dirty="0" smtClean="0"/>
              <a:t>L3, on the other hand, has an access time of 16 ns.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[Click]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the memory has an access time of 100 ns.  Remember that we only had 67 ns</a:t>
            </a:r>
          </a:p>
          <a:p>
            <a:r>
              <a:rPr lang="en-US" baseline="0" dirty="0" smtClean="0"/>
              <a:t>per packet, this means that we cannot access memory on every packet.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good thing is that most network traffics have a long tail distribution and</a:t>
            </a:r>
          </a:p>
          <a:p>
            <a:r>
              <a:rPr lang="en-US" baseline="0" dirty="0" smtClean="0"/>
              <a:t>therefore most items are available from L3 and lower level caches.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9ACE-5C0E-4642-84BF-39278F89B18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901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will show you the result for a traffic that has the same skew as our CAIDA</a:t>
            </a:r>
          </a:p>
          <a:p>
            <a:r>
              <a:rPr lang="en-US" dirty="0" smtClean="0"/>
              <a:t>trace, but our results remain true for other distributions, too.</a:t>
            </a:r>
          </a:p>
          <a:p>
            <a:endParaRPr lang="en-US" dirty="0" smtClean="0"/>
          </a:p>
          <a:p>
            <a:r>
              <a:rPr lang="en-US" dirty="0" smtClean="0"/>
              <a:t>Remember that measurement tasks require to keep a table of entries.  So,</a:t>
            </a:r>
          </a:p>
          <a:p>
            <a:r>
              <a:rPr lang="en-US" dirty="0" smtClean="0"/>
              <a:t>Table size equals entries times the number of bytes per entry. There are</a:t>
            </a:r>
          </a:p>
          <a:p>
            <a:r>
              <a:rPr lang="en-US" dirty="0" smtClean="0"/>
              <a:t>different tasks, some need to maintain a single counter per entry, some need to</a:t>
            </a:r>
          </a:p>
          <a:p>
            <a:r>
              <a:rPr lang="en-US" dirty="0" smtClean="0"/>
              <a:t>maintain a group of bits, and some need to keep all the five tuples.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r>
              <a:rPr lang="en-US" dirty="0" smtClean="0"/>
              <a:t>In the graph that we see here, the X axis shows the number of entries and the Y</a:t>
            </a:r>
          </a:p>
          <a:p>
            <a:r>
              <a:rPr lang="en-US" dirty="0" smtClean="0"/>
              <a:t>axis shows the number of bytes.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Based on our model, for our traffic distribution, we can keep 200 million 4 byte</a:t>
            </a:r>
          </a:p>
          <a:p>
            <a:r>
              <a:rPr lang="en-US" dirty="0" smtClean="0"/>
              <a:t>entries while processing packets at line rate.  This can be useful, for example,</a:t>
            </a:r>
          </a:p>
          <a:p>
            <a:r>
              <a:rPr lang="en-US" dirty="0" smtClean="0"/>
              <a:t>for heavy-hitter detection.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If we also want to keep distinct counter per each flow, that is, beside keeping</a:t>
            </a:r>
          </a:p>
          <a:p>
            <a:r>
              <a:rPr lang="en-US" dirty="0" smtClean="0"/>
              <a:t>just the number of packets for that flow, count the packets for </a:t>
            </a:r>
            <a:r>
              <a:rPr lang="en-US" dirty="0" err="1" smtClean="0"/>
              <a:t>subflows</a:t>
            </a:r>
            <a:r>
              <a:rPr lang="en-US" dirty="0" smtClean="0"/>
              <a:t>, we can</a:t>
            </a:r>
          </a:p>
          <a:p>
            <a:r>
              <a:rPr lang="en-US" dirty="0" smtClean="0"/>
              <a:t>can keep 15 million entries.  This can be used for super-spreaders detection.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It is also possible to keep a full </a:t>
            </a:r>
            <a:r>
              <a:rPr lang="en-US" dirty="0" err="1" smtClean="0"/>
              <a:t>NetFlow</a:t>
            </a:r>
            <a:r>
              <a:rPr lang="en-US" dirty="0" smtClean="0"/>
              <a:t> table with 5 million entries.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9ACE-5C0E-4642-84BF-39278F89B18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571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So, what do these numbers mean?  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To give you a sense of what these numbers mean, we consider the number of flows</a:t>
            </a:r>
          </a:p>
          <a:p>
            <a:r>
              <a:rPr lang="en-US" dirty="0" smtClean="0"/>
              <a:t>that we can see on a 10Gbps link.  Assuming an average flow size of 1KB, we can</a:t>
            </a:r>
          </a:p>
          <a:p>
            <a:r>
              <a:rPr lang="en-US" dirty="0" smtClean="0"/>
              <a:t>have 1.25 Million flows per second.  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This means that we can fit enough entries to have line rate packet processing</a:t>
            </a:r>
          </a:p>
          <a:p>
            <a:r>
              <a:rPr lang="en-US" dirty="0" smtClean="0"/>
              <a:t>and also support most measurement tasks!</a:t>
            </a:r>
          </a:p>
          <a:p>
            <a:endParaRPr lang="en-US" dirty="0" smtClean="0"/>
          </a:p>
          <a:p>
            <a:r>
              <a:rPr lang="en-US" dirty="0" smtClean="0"/>
              <a:t>---</a:t>
            </a:r>
          </a:p>
          <a:p>
            <a:endParaRPr lang="en-US" dirty="0" smtClean="0"/>
          </a:p>
          <a:p>
            <a:r>
              <a:rPr lang="en-US" dirty="0" smtClean="0"/>
              <a:t>Separate the consequence</a:t>
            </a:r>
            <a:r>
              <a:rPr lang="en-US" baseline="0" dirty="0" smtClean="0"/>
              <a:t> and the concern.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9ACE-5C0E-4642-84BF-39278F89B18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45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Software switches are popular today.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In data-centers and clouds, people are using the commodity servers available to</a:t>
            </a:r>
          </a:p>
          <a:p>
            <a:r>
              <a:rPr lang="en-US" dirty="0" smtClean="0"/>
              <a:t>perform network functions such as load-balancers and firewalls,</a:t>
            </a:r>
            <a:r>
              <a:rPr lang="en-US" baseline="0" dirty="0" smtClean="0"/>
              <a:t> this is also known as</a:t>
            </a:r>
            <a:endParaRPr lang="en-US" dirty="0" smtClean="0"/>
          </a:p>
          <a:p>
            <a:r>
              <a:rPr lang="en-US" dirty="0" smtClean="0"/>
              <a:t>using the cloud to manage the cloud.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On the other end of the spectrum, Internet service providers such as AT&amp;T are</a:t>
            </a:r>
          </a:p>
          <a:p>
            <a:r>
              <a:rPr lang="en-US" dirty="0" smtClean="0"/>
              <a:t>planning to replace their hardware boxes at the edge of their network with</a:t>
            </a:r>
          </a:p>
          <a:p>
            <a:r>
              <a:rPr lang="en-US" dirty="0" smtClean="0"/>
              <a:t>commodity servers that run network functions. This would allow them to update</a:t>
            </a:r>
          </a:p>
          <a:p>
            <a:r>
              <a:rPr lang="en-US" dirty="0" smtClean="0"/>
              <a:t>their software more rapidly and also to sell their infrastructure at the edge of</a:t>
            </a:r>
          </a:p>
          <a:p>
            <a:r>
              <a:rPr lang="en-US" dirty="0" smtClean="0"/>
              <a:t>the network as a service.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9ACE-5C0E-4642-84BF-39278F89B1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112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I said in a few slides back, we also tested the three algorithms with</a:t>
            </a:r>
          </a:p>
          <a:p>
            <a:r>
              <a:rPr lang="en-US" dirty="0" smtClean="0"/>
              <a:t>different skews, and simple hash table </a:t>
            </a:r>
            <a:r>
              <a:rPr lang="en-US" smtClean="0"/>
              <a:t>consistently perform ed</a:t>
            </a:r>
            <a:r>
              <a:rPr lang="en-US" dirty="0" smtClean="0"/>
              <a:t> the best.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We also tested sharing the data-structure of each algorithms across multiple</a:t>
            </a:r>
          </a:p>
          <a:p>
            <a:r>
              <a:rPr lang="en-US" dirty="0" smtClean="0"/>
              <a:t>cores, and as older papers have suggested, because of cache contention, the</a:t>
            </a:r>
          </a:p>
          <a:p>
            <a:r>
              <a:rPr lang="en-US" dirty="0" smtClean="0"/>
              <a:t>performance drops.  We saw that the packet latency was almost twice as bad, even</a:t>
            </a:r>
          </a:p>
          <a:p>
            <a:r>
              <a:rPr lang="en-US" dirty="0" smtClean="0"/>
              <a:t>without using locks.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9ACE-5C0E-4642-84BF-39278F89B18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80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wrap up the talk, I </a:t>
            </a:r>
            <a:r>
              <a:rPr lang="en-US" dirty="0" err="1" smtClean="0"/>
              <a:t>wanna</a:t>
            </a:r>
            <a:r>
              <a:rPr lang="en-US" dirty="0" smtClean="0"/>
              <a:t> point out the future directions that we plan to</a:t>
            </a:r>
          </a:p>
          <a:p>
            <a:r>
              <a:rPr lang="en-US" dirty="0" smtClean="0"/>
              <a:t>look into:</a:t>
            </a:r>
          </a:p>
          <a:p>
            <a:endParaRPr lang="en-US" dirty="0" smtClean="0"/>
          </a:p>
          <a:p>
            <a:r>
              <a:rPr lang="en-US" dirty="0" smtClean="0"/>
              <a:t>We want to understand the generality of our conclusion:</a:t>
            </a:r>
          </a:p>
          <a:p>
            <a:endParaRPr lang="en-US" dirty="0" smtClean="0"/>
          </a:p>
          <a:p>
            <a:r>
              <a:rPr lang="en-US" dirty="0" smtClean="0"/>
              <a:t>m1) We showed you were simple hash table works, we will do more measurement to</a:t>
            </a:r>
          </a:p>
          <a:p>
            <a:r>
              <a:rPr lang="en-US" dirty="0" smtClean="0"/>
              <a:t>show you where it fails.  Maybe uniform traffic.</a:t>
            </a:r>
          </a:p>
          <a:p>
            <a:endParaRPr lang="en-US" dirty="0" smtClean="0"/>
          </a:p>
          <a:p>
            <a:r>
              <a:rPr lang="en-US" dirty="0" smtClean="0"/>
              <a:t>m2) Once we understand where fails, we can suggest solutions to make it work</a:t>
            </a:r>
          </a:p>
          <a:p>
            <a:r>
              <a:rPr lang="en-US" dirty="0" smtClean="0"/>
              <a:t>Better</a:t>
            </a:r>
          </a:p>
          <a:p>
            <a:endParaRPr lang="en-US" dirty="0" smtClean="0"/>
          </a:p>
          <a:p>
            <a:r>
              <a:rPr lang="en-US" dirty="0" smtClean="0"/>
              <a:t>3) Finally, the model that we used in the paper is far from perfect.  We do not</a:t>
            </a:r>
          </a:p>
          <a:p>
            <a:r>
              <a:rPr lang="en-US" dirty="0" smtClean="0"/>
              <a:t>consider the caching strategy of the CPU.  There might be opportunities here,</a:t>
            </a:r>
          </a:p>
          <a:p>
            <a:r>
              <a:rPr lang="en-US" dirty="0" smtClean="0"/>
              <a:t>for example, rearrange the data-structure if there is contention.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9ACE-5C0E-4642-84BF-39278F89B18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332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conclude, we saw that software switches are becoming a popular solutions in</a:t>
            </a:r>
          </a:p>
          <a:p>
            <a:r>
              <a:rPr lang="en-US" dirty="0" smtClean="0"/>
              <a:t>NFV in places such as data-centers and ISPs. 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We need measurement in most of the NFV solutions.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Our experiment shows that simple hash table is very effective.  This is because</a:t>
            </a:r>
          </a:p>
          <a:p>
            <a:r>
              <a:rPr lang="en-US" dirty="0" smtClean="0"/>
              <a:t>the working set of the network traffic fits in the cache of the modern servers.</a:t>
            </a:r>
          </a:p>
          <a:p>
            <a:r>
              <a:rPr lang="en-US" dirty="0" smtClean="0"/>
              <a:t>This is because the normal traffic is mostly skewed.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We hope to have even better performance with newer servers as they have larger</a:t>
            </a:r>
          </a:p>
          <a:p>
            <a:r>
              <a:rPr lang="en-US" dirty="0" smtClean="0"/>
              <a:t>and more efficient caches.</a:t>
            </a:r>
          </a:p>
          <a:p>
            <a:endParaRPr lang="en-US" dirty="0" smtClean="0"/>
          </a:p>
          <a:p>
            <a:r>
              <a:rPr lang="en-US" dirty="0" smtClean="0"/>
              <a:t>Thank you, that's all.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9ACE-5C0E-4642-84BF-39278F89B18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78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 commodity servers to perform network functions in data-centers, ISPs, and</a:t>
            </a:r>
          </a:p>
          <a:p>
            <a:r>
              <a:rPr lang="en-US" dirty="0" smtClean="0"/>
              <a:t>honestly anywhere with a network, is known as network function virtualization.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People use these servers to run functions such as network address translation,</a:t>
            </a:r>
          </a:p>
          <a:p>
            <a:r>
              <a:rPr lang="en-US" dirty="0" smtClean="0"/>
              <a:t> firewall, and intrusion detection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9ACE-5C0E-4642-84BF-39278F89B1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67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it comes to network functions, measurement plays a critical role.</a:t>
            </a:r>
          </a:p>
          <a:p>
            <a:endParaRPr lang="en-US" dirty="0" smtClean="0"/>
          </a:p>
          <a:p>
            <a:r>
              <a:rPr lang="en-US" dirty="0" smtClean="0"/>
              <a:t>It either is an input to other network functions, like a firewall.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Or in the</a:t>
            </a:r>
            <a:r>
              <a:rPr lang="en-US" baseline="0" dirty="0" smtClean="0"/>
              <a:t> </a:t>
            </a:r>
            <a:r>
              <a:rPr lang="en-US" dirty="0" smtClean="0"/>
              <a:t>case of NFV, you would use measurement for profiling and </a:t>
            </a:r>
          </a:p>
          <a:p>
            <a:r>
              <a:rPr lang="en-US" dirty="0" smtClean="0"/>
              <a:t>resource scheduling of</a:t>
            </a:r>
            <a:r>
              <a:rPr lang="en-US" baseline="0" dirty="0" smtClean="0"/>
              <a:t> </a:t>
            </a:r>
            <a:r>
              <a:rPr lang="en-US" dirty="0" smtClean="0"/>
              <a:t>your commodity servers.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Measurement is, of course, so important that there is a saying which goes like</a:t>
            </a:r>
          </a:p>
          <a:p>
            <a:r>
              <a:rPr lang="en-US" dirty="0" smtClean="0"/>
              <a:t>this:</a:t>
            </a:r>
          </a:p>
          <a:p>
            <a:endParaRPr lang="en-US" dirty="0" smtClean="0"/>
          </a:p>
          <a:p>
            <a:r>
              <a:rPr lang="en-US" dirty="0" smtClean="0"/>
              <a:t>"If you can't measure it you can't manage it."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9ACE-5C0E-4642-84BF-39278F89B1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13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these commodity servers, there is very little research on how to do network</a:t>
            </a:r>
          </a:p>
          <a:p>
            <a:r>
              <a:rPr lang="en-US" dirty="0" smtClean="0"/>
              <a:t>measurement.  By the end of the talk, we will answer this question:</a:t>
            </a:r>
          </a:p>
          <a:p>
            <a:r>
              <a:rPr lang="en-US" dirty="0" smtClean="0"/>
              <a:t>"What measurement algorithm works best for software in network?"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9ACE-5C0E-4642-84BF-39278F89B1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17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look at older research on network measurement, you can see that there</a:t>
            </a:r>
          </a:p>
          <a:p>
            <a:r>
              <a:rPr lang="en-US" dirty="0" smtClean="0"/>
              <a:t>is a large body of works on how to perform measurement effectively on hardware</a:t>
            </a:r>
          </a:p>
          <a:p>
            <a:r>
              <a:rPr lang="en-US" dirty="0" smtClean="0"/>
              <a:t>switches.</a:t>
            </a:r>
          </a:p>
          <a:p>
            <a:endParaRPr lang="en-US" dirty="0" smtClean="0"/>
          </a:p>
          <a:p>
            <a:r>
              <a:rPr lang="en-US" dirty="0" smtClean="0"/>
              <a:t>So</a:t>
            </a:r>
            <a:r>
              <a:rPr lang="en-US" baseline="0" dirty="0" smtClean="0"/>
              <a:t> h</a:t>
            </a:r>
            <a:r>
              <a:rPr lang="en-US" dirty="0" smtClean="0"/>
              <a:t>ardware switches have limited memory, and it is only natural that</a:t>
            </a:r>
          </a:p>
          <a:p>
            <a:r>
              <a:rPr lang="en-US" dirty="0" smtClean="0"/>
              <a:t>most of those works focus on the efficient use of that limited space.  If the</a:t>
            </a:r>
          </a:p>
          <a:p>
            <a:r>
              <a:rPr lang="en-US" dirty="0" smtClean="0"/>
              <a:t>measurement data-structure grows larger than the memory size of the switch,</a:t>
            </a:r>
          </a:p>
          <a:p>
            <a:r>
              <a:rPr lang="en-US" dirty="0" smtClean="0"/>
              <a:t>people normally sacrifice accuracy to lower the memory size requirement.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On the other hand, when it comes to software switches, people have plenty of</a:t>
            </a:r>
          </a:p>
          <a:p>
            <a:r>
              <a:rPr lang="en-US" dirty="0" smtClean="0"/>
              <a:t>memory space available (think tens of GBs); so memory is not an issue.</a:t>
            </a:r>
          </a:p>
          <a:p>
            <a:r>
              <a:rPr lang="en-US" dirty="0" smtClean="0"/>
              <a:t>Software switches have cache-hierarchy, so what ends up being important is the</a:t>
            </a:r>
          </a:p>
          <a:p>
            <a:r>
              <a:rPr lang="en-US" dirty="0" smtClean="0"/>
              <a:t>working set of the measurement task; if you can fit the .  People would naturally want to trade</a:t>
            </a:r>
          </a:p>
          <a:p>
            <a:r>
              <a:rPr lang="en-US" dirty="0" smtClean="0"/>
              <a:t>accuracy to maximize throughput.  So we have the knob of choosing the algorithm</a:t>
            </a:r>
          </a:p>
          <a:p>
            <a:r>
              <a:rPr lang="en-US" dirty="0" smtClean="0"/>
              <a:t>for measurement.</a:t>
            </a:r>
          </a:p>
          <a:p>
            <a:endParaRPr lang="en-US" dirty="0" smtClean="0"/>
          </a:p>
          <a:p>
            <a:r>
              <a:rPr lang="en-US" dirty="0" smtClean="0"/>
              <a:t>[Click] [Pause]</a:t>
            </a:r>
          </a:p>
          <a:p>
            <a:endParaRPr lang="en-US" dirty="0" smtClean="0"/>
          </a:p>
          <a:p>
            <a:r>
              <a:rPr lang="en-US" dirty="0" smtClean="0"/>
              <a:t>Now you have these two very different concerns for hardware and</a:t>
            </a:r>
            <a:r>
              <a:rPr lang="en-US" baseline="0" dirty="0" smtClean="0"/>
              <a:t> software switches</a:t>
            </a:r>
            <a:r>
              <a:rPr lang="en-US" dirty="0" smtClean="0"/>
              <a:t>, </a:t>
            </a:r>
          </a:p>
          <a:p>
            <a:r>
              <a:rPr lang="en-US" dirty="0" smtClean="0"/>
              <a:t>as</a:t>
            </a:r>
            <a:r>
              <a:rPr lang="en-US" baseline="0" dirty="0" smtClean="0"/>
              <a:t> such, </a:t>
            </a:r>
            <a:r>
              <a:rPr lang="en-US" dirty="0" smtClean="0"/>
              <a:t>we</a:t>
            </a:r>
            <a:r>
              <a:rPr lang="en-US" baseline="0" dirty="0" smtClean="0"/>
              <a:t> </a:t>
            </a:r>
            <a:r>
              <a:rPr lang="en-US" dirty="0" smtClean="0"/>
              <a:t>think that now is the time to reevaluate algorithms in this context.  This is</a:t>
            </a:r>
          </a:p>
          <a:p>
            <a:r>
              <a:rPr lang="en-US" dirty="0" smtClean="0"/>
              <a:t>especially true, given that modern servers have large caches, with very</a:t>
            </a:r>
          </a:p>
          <a:p>
            <a:r>
              <a:rPr lang="en-US" dirty="0" smtClean="0"/>
              <a:t>efficient caching mechanisms.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9ACE-5C0E-4642-84BF-39278F89B1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46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re-evaluate measurement algorithms we looked at measurement tasks that are</a:t>
            </a:r>
          </a:p>
          <a:p>
            <a:r>
              <a:rPr lang="en-US" dirty="0" smtClean="0"/>
              <a:t>important for the NFV, for example, change detection is important for</a:t>
            </a:r>
          </a:p>
          <a:p>
            <a:r>
              <a:rPr lang="en-US" dirty="0" smtClean="0"/>
              <a:t>scheduling, heavy-hitter detection is important for firewalls. We surveyed the</a:t>
            </a:r>
          </a:p>
          <a:p>
            <a:r>
              <a:rPr lang="en-US" dirty="0" smtClean="0"/>
              <a:t>papers for the measurement algorithms in the past 10 years or so, 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9ACE-5C0E-4642-84BF-39278F89B1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49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found that there are two major class of algorithms, Sketch based algorithms</a:t>
            </a:r>
          </a:p>
          <a:p>
            <a:r>
              <a:rPr lang="en-US" dirty="0" smtClean="0"/>
              <a:t>and Heap based algorithms.  </a:t>
            </a:r>
          </a:p>
          <a:p>
            <a:endParaRPr lang="en-US" dirty="0" smtClean="0"/>
          </a:p>
          <a:p>
            <a:r>
              <a:rPr lang="en-US" dirty="0" smtClean="0"/>
              <a:t>[Click]</a:t>
            </a:r>
          </a:p>
          <a:p>
            <a:endParaRPr lang="en-US" dirty="0" smtClean="0"/>
          </a:p>
          <a:p>
            <a:r>
              <a:rPr lang="en-US" dirty="0" smtClean="0"/>
              <a:t>Most of these algorithms are popular in the domain</a:t>
            </a:r>
          </a:p>
          <a:p>
            <a:r>
              <a:rPr lang="en-US" dirty="0" smtClean="0"/>
              <a:t>of hardware and database research.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9ACE-5C0E-4642-84BF-39278F89B1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68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see the list of the papers that we looked at and the year that they were</a:t>
            </a:r>
          </a:p>
          <a:p>
            <a:r>
              <a:rPr lang="en-US" dirty="0" smtClean="0"/>
              <a:t>published.  Note that there is still continuous research going on and it is</a:t>
            </a:r>
          </a:p>
          <a:p>
            <a:r>
              <a:rPr lang="en-US" dirty="0" smtClean="0"/>
              <a:t>still unclear which algorithm works best.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59ACE-5C0E-4642-84BF-39278F89B1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95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17C9-1B5A-EF40-9253-16BFCBB2C9B0}" type="datetime1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6367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4370-3D49-F443-B103-8700D01228EC}" type="datetime1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4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C8EB-2086-6643-A178-B94C901E615E}" type="datetime1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5923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noFill/>
          <a:ln w="38100">
            <a:noFill/>
          </a:ln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601" cy="4351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471D-CE04-2246-89BD-B297C3A97B85}" type="datetime1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8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B507-C383-0B4C-9478-14A43BA2B9D1}" type="datetime1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8426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2F0C-9038-0648-A61B-A7BB36EDA9A2}" type="datetime1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578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373E-25D5-B746-9496-D886DEBB0930}" type="datetime1">
              <a:rPr lang="en-US" smtClean="0"/>
              <a:t>12/2/15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01093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B7DF-A3A3-9F40-89EF-EDBC17A3106A}" type="datetime1">
              <a:rPr lang="en-US" smtClean="0"/>
              <a:t>12/2/15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6A0C-0388-2548-B0FC-C61D121140C4}" type="datetime1">
              <a:rPr lang="en-US" smtClean="0"/>
              <a:t>12/2/15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11324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F6FD-5868-FE4F-BCBD-8196E26E939F}" type="datetime1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9297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B8D6-6370-B84C-8DD1-DC1084ABA156}" type="datetime1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91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fld id="{D9755FC4-5AF0-3442-B1F0-A0A1B28590EF}" type="datetime1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fld id="{D08BAA70-1154-1A4E-9DD8-D89704E72E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3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Re-evaluating Measurement Algorithms in Software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13412"/>
            <a:ext cx="9144000" cy="1044388"/>
          </a:xfrm>
        </p:spPr>
        <p:txBody>
          <a:bodyPr/>
          <a:lstStyle/>
          <a:p>
            <a:r>
              <a:rPr lang="en-US" b="1" dirty="0" smtClean="0"/>
              <a:t>Omid Alipourfard</a:t>
            </a:r>
            <a:r>
              <a:rPr lang="en-US" dirty="0" smtClean="0"/>
              <a:t>, Masoud Moshref, Minlan Yu</a:t>
            </a: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{</a:t>
            </a:r>
            <a:r>
              <a:rPr lang="en-US" sz="1800" dirty="0" err="1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alipourf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en-US" sz="1800" dirty="0" err="1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moshrefj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en-US" sz="1800" dirty="0" err="1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minlanyu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}@</a:t>
            </a:r>
            <a:r>
              <a:rPr lang="en-US" sz="1800" dirty="0" err="1" smtClean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usc.edu</a:t>
            </a:r>
            <a:endParaRPr lang="en-US" sz="1800" dirty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970" y="5693366"/>
            <a:ext cx="3993030" cy="116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8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165875"/>
              </p:ext>
            </p:extLst>
          </p:nvPr>
        </p:nvGraphicFramePr>
        <p:xfrm>
          <a:off x="838200" y="1532965"/>
          <a:ext cx="10515600" cy="4561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6517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Measurement</a:t>
                      </a:r>
                      <a:r>
                        <a:rPr lang="en-US" sz="2400" baseline="0" dirty="0" smtClean="0"/>
                        <a:t> task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Sketch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Heap/tree</a:t>
                      </a:r>
                      <a:endParaRPr lang="en-US" sz="2400" dirty="0"/>
                    </a:p>
                  </a:txBody>
                  <a:tcPr anchor="ctr"/>
                </a:tc>
              </a:tr>
              <a:tr h="651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Heavy-hitters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="1" dirty="0" smtClean="0"/>
                        <a:t>detection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NSDI’ 13, </a:t>
                      </a:r>
                      <a:r>
                        <a:rPr lang="en-US" sz="2400" b="1" dirty="0" err="1" smtClean="0"/>
                        <a:t>JoA</a:t>
                      </a:r>
                      <a:r>
                        <a:rPr lang="en-US" sz="2400" b="1" dirty="0" smtClean="0"/>
                        <a:t>’ 05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ICDT’ 05, ANCS’ 11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651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Super-spreaders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detection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NSDI’</a:t>
                      </a:r>
                      <a:r>
                        <a:rPr lang="en-US" sz="2400" baseline="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 13, PODS’ 05</a:t>
                      </a:r>
                      <a:endParaRPr lang="en-US" sz="24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651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Flow-size distribution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SIGMETRICS</a:t>
                      </a:r>
                      <a:r>
                        <a:rPr lang="en-US" sz="2400" baseline="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’ 04</a:t>
                      </a:r>
                      <a:endParaRPr lang="en-US" sz="24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651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Change detection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TON’ 07</a:t>
                      </a:r>
                      <a:endParaRPr lang="en-US" sz="24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CONEXT’ 13</a:t>
                      </a:r>
                      <a:endParaRPr lang="en-US" sz="24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651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Entropy estimation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COLT’ 11</a:t>
                      </a:r>
                      <a:endParaRPr lang="en-US" sz="24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651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Quantiles</a:t>
                      </a:r>
                      <a:endParaRPr lang="en-US" sz="2400" dirty="0" smtClean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Hot</a:t>
                      </a:r>
                      <a:r>
                        <a:rPr lang="en-US" sz="2400" baseline="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 ICE’ 11</a:t>
                      </a:r>
                      <a:endParaRPr lang="en-US" sz="24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SIGMOD</a:t>
                      </a:r>
                      <a:r>
                        <a:rPr lang="en-US" sz="2400" baseline="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rPr>
                        <a:t>’ 99, 01, 13</a:t>
                      </a:r>
                      <a:endParaRPr lang="en-US" sz="24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7402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Measurement Tasks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Algorithms for Heavy-hitter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etection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37487"/>
            <a:ext cx="10515601" cy="50575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Heavy hitters: Detect the most popular flows in the traffic.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Different memory-computation tradeoffs: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rgbClr val="0070C0"/>
                </a:solidFill>
              </a:rPr>
              <a:t>Simple hash table: </a:t>
            </a:r>
            <a:r>
              <a:rPr lang="en-US" dirty="0" smtClean="0"/>
              <a:t>For every packet, hash the header, update a counter</a:t>
            </a:r>
          </a:p>
          <a:p>
            <a:pPr lvl="1"/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Sketches</a:t>
            </a:r>
            <a:r>
              <a:rPr lang="en-US" dirty="0" smtClean="0"/>
              <a:t>: For every packet, hash the header several times, update relevant counters.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Heap</a:t>
            </a:r>
            <a:r>
              <a:rPr lang="en-US" dirty="0" smtClean="0"/>
              <a:t>: Keep a heap of counters, remove smallest counter when there is no space for new packets.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11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6318738" y="4562671"/>
            <a:ext cx="1294296" cy="459779"/>
            <a:chOff x="6318738" y="4562671"/>
            <a:chExt cx="1294296" cy="459779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6318738" y="4562671"/>
              <a:ext cx="0" cy="459779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479390" y="4653118"/>
              <a:ext cx="1133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Helvetica Neue"/>
                </a:rPr>
                <a:t>Precision</a:t>
              </a:r>
              <a:endParaRPr lang="en-US" dirty="0">
                <a:latin typeface="Helvetica Neue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989358" y="4606605"/>
            <a:ext cx="1173108" cy="457200"/>
            <a:chOff x="8046933" y="4658770"/>
            <a:chExt cx="1173108" cy="457200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8046933" y="4658770"/>
              <a:ext cx="0" cy="4572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201814" y="4702704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Helvetica Neue"/>
                </a:rPr>
                <a:t>Memory</a:t>
              </a:r>
              <a:endParaRPr lang="en-US" dirty="0">
                <a:latin typeface="Helvetica Neue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543087" y="4594203"/>
            <a:ext cx="1486542" cy="457200"/>
            <a:chOff x="9882871" y="4606605"/>
            <a:chExt cx="1486542" cy="457200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9882871" y="4606605"/>
              <a:ext cx="0" cy="4572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0043409" y="4650539"/>
              <a:ext cx="13260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Helvetica Neue"/>
                </a:rPr>
                <a:t>Processing</a:t>
              </a:r>
              <a:endParaRPr lang="en-US" dirty="0">
                <a:latin typeface="Helvetica Neue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151823" y="6239213"/>
            <a:ext cx="4877806" cy="501708"/>
            <a:chOff x="6151823" y="6239213"/>
            <a:chExt cx="4877806" cy="501708"/>
          </a:xfrm>
        </p:grpSpPr>
        <p:grpSp>
          <p:nvGrpSpPr>
            <p:cNvPr id="35" name="Group 34"/>
            <p:cNvGrpSpPr/>
            <p:nvPr/>
          </p:nvGrpSpPr>
          <p:grpSpPr>
            <a:xfrm>
              <a:off x="6318738" y="6239787"/>
              <a:ext cx="1294296" cy="459779"/>
              <a:chOff x="6318738" y="4562671"/>
              <a:chExt cx="1294296" cy="459779"/>
            </a:xfrm>
          </p:grpSpPr>
          <p:cxnSp>
            <p:nvCxnSpPr>
              <p:cNvPr id="36" name="Straight Arrow Connector 35"/>
              <p:cNvCxnSpPr/>
              <p:nvPr/>
            </p:nvCxnSpPr>
            <p:spPr>
              <a:xfrm flipV="1">
                <a:off x="6318738" y="4562671"/>
                <a:ext cx="0" cy="459779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6479390" y="4653118"/>
                <a:ext cx="1133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Helvetica Neue"/>
                  </a:rPr>
                  <a:t>Precision</a:t>
                </a:r>
                <a:endParaRPr lang="en-US" dirty="0">
                  <a:latin typeface="Helvetica Neue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7989358" y="6283721"/>
              <a:ext cx="1173108" cy="457200"/>
              <a:chOff x="8046933" y="4658770"/>
              <a:chExt cx="1173108" cy="457200"/>
            </a:xfrm>
          </p:grpSpPr>
          <p:cxnSp>
            <p:nvCxnSpPr>
              <p:cNvPr id="39" name="Straight Arrow Connector 38"/>
              <p:cNvCxnSpPr/>
              <p:nvPr/>
            </p:nvCxnSpPr>
            <p:spPr>
              <a:xfrm>
                <a:off x="8046933" y="4658770"/>
                <a:ext cx="0" cy="45720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8201814" y="4702704"/>
                <a:ext cx="10182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Helvetica Neue"/>
                  </a:rPr>
                  <a:t>Memory</a:t>
                </a:r>
                <a:endParaRPr lang="en-US" dirty="0">
                  <a:latin typeface="Helvetica Neue"/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9543087" y="6271319"/>
              <a:ext cx="1486542" cy="457200"/>
              <a:chOff x="9882871" y="4606605"/>
              <a:chExt cx="1486542" cy="457200"/>
            </a:xfrm>
          </p:grpSpPr>
          <p:cxnSp>
            <p:nvCxnSpPr>
              <p:cNvPr id="42" name="Straight Arrow Connector 41"/>
              <p:cNvCxnSpPr/>
              <p:nvPr/>
            </p:nvCxnSpPr>
            <p:spPr>
              <a:xfrm flipV="1">
                <a:off x="9882871" y="4606605"/>
                <a:ext cx="0" cy="45720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10043409" y="4650539"/>
                <a:ext cx="1326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Helvetica Neue"/>
                  </a:rPr>
                  <a:t>Processing</a:t>
                </a:r>
                <a:endParaRPr lang="en-US" dirty="0">
                  <a:latin typeface="Helvetica Neue"/>
                </a:endParaRPr>
              </a:p>
            </p:txBody>
          </p:sp>
        </p:grpSp>
        <p:cxnSp>
          <p:nvCxnSpPr>
            <p:cNvPr id="44" name="Straight Arrow Connector 43"/>
            <p:cNvCxnSpPr/>
            <p:nvPr/>
          </p:nvCxnSpPr>
          <p:spPr>
            <a:xfrm flipV="1">
              <a:off x="6151823" y="6239213"/>
              <a:ext cx="0" cy="459779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7815187" y="6283721"/>
              <a:ext cx="0" cy="4572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V="1">
              <a:off x="9376173" y="6270745"/>
              <a:ext cx="0" cy="4572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593848" y="3371087"/>
            <a:ext cx="11004301" cy="11318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Different trade offs for algorithms: which one is the best?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8383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1690688"/>
            <a:ext cx="10515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Compare different measurement algorithms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3200" dirty="0" smtClean="0"/>
              <a:t>Hash, sketch, heap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Metrics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3200" dirty="0" smtClean="0"/>
              <a:t>Performance: network throughput, per-packet delay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3200" dirty="0" smtClean="0"/>
              <a:t>Precision: % of selected heavy-hitters that are correct.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Evaluation setting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3200" dirty="0" smtClean="0"/>
              <a:t>CAIDA traces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3200" dirty="0" smtClean="0"/>
              <a:t>Click modular router modified with DPDK</a:t>
            </a:r>
          </a:p>
          <a:p>
            <a:pPr marL="742950" lvl="1" indent="-285750">
              <a:buFont typeface="Arial" charset="0"/>
              <a:buChar char="•"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12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Evaluating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the algorithms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08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Simple Hash Table Works the Best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Throughput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Simple hash table has </a:t>
            </a:r>
            <a:r>
              <a:rPr lang="en-US" b="1" dirty="0" smtClean="0"/>
              <a:t>34% </a:t>
            </a:r>
            <a:r>
              <a:rPr lang="en-US" dirty="0" smtClean="0"/>
              <a:t>higher throughput over sketches, and </a:t>
            </a:r>
            <a:r>
              <a:rPr lang="en-US" b="1" dirty="0" smtClean="0"/>
              <a:t>108%</a:t>
            </a:r>
            <a:r>
              <a:rPr lang="en-US" dirty="0" smtClean="0"/>
              <a:t> over heap.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Precision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Simple hash table is only 4% less accurate for sizes greater than 200KB.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The accuracy difference is less than 1% when the size is greater than 10MB.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Hash has the lowest average per packet delay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0287145"/>
              </p:ext>
            </p:extLst>
          </p:nvPr>
        </p:nvGraphicFramePr>
        <p:xfrm>
          <a:off x="1737122" y="1555750"/>
          <a:ext cx="871775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8177211" y="4657725"/>
            <a:ext cx="3609975" cy="677823"/>
            <a:chOff x="8177211" y="4657725"/>
            <a:chExt cx="3609975" cy="677823"/>
          </a:xfrm>
        </p:grpSpPr>
        <p:sp>
          <p:nvSpPr>
            <p:cNvPr id="3" name="TextBox 2"/>
            <p:cNvSpPr txBox="1"/>
            <p:nvPr/>
          </p:nvSpPr>
          <p:spPr>
            <a:xfrm>
              <a:off x="8177211" y="4966216"/>
              <a:ext cx="3609975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Helvetica Neue"/>
                </a:rPr>
                <a:t>1 hash + 2 mem. accesses</a:t>
              </a:r>
              <a:endParaRPr lang="en-US" dirty="0">
                <a:latin typeface="Helvetica Neue"/>
              </a:endParaRPr>
            </a:p>
          </p:txBody>
        </p:sp>
        <p:cxnSp>
          <p:nvCxnSpPr>
            <p:cNvPr id="8" name="Straight Arrow Connector 7"/>
            <p:cNvCxnSpPr>
              <a:endCxn id="3" idx="0"/>
            </p:cNvCxnSpPr>
            <p:nvPr/>
          </p:nvCxnSpPr>
          <p:spPr>
            <a:xfrm>
              <a:off x="8782050" y="4657725"/>
              <a:ext cx="1200149" cy="308491"/>
            </a:xfrm>
            <a:prstGeom prst="straightConnector1">
              <a:avLst/>
            </a:prstGeom>
            <a:ln w="5715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8181974" y="3654187"/>
            <a:ext cx="3609975" cy="677823"/>
            <a:chOff x="8181974" y="3654187"/>
            <a:chExt cx="3609975" cy="677823"/>
          </a:xfrm>
        </p:grpSpPr>
        <p:sp>
          <p:nvSpPr>
            <p:cNvPr id="6" name="TextBox 5"/>
            <p:cNvSpPr txBox="1"/>
            <p:nvPr/>
          </p:nvSpPr>
          <p:spPr>
            <a:xfrm>
              <a:off x="8181974" y="3654187"/>
              <a:ext cx="3609975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Helvetica Neue"/>
                </a:rPr>
                <a:t>3</a:t>
              </a:r>
              <a:r>
                <a:rPr lang="en-US" dirty="0" smtClean="0">
                  <a:latin typeface="Helvetica Neue"/>
                </a:rPr>
                <a:t> hashes + 6 mem. accesses</a:t>
              </a:r>
              <a:endParaRPr lang="en-US" dirty="0">
                <a:latin typeface="Helvetica Neue"/>
              </a:endParaRPr>
            </a:p>
          </p:txBody>
        </p:sp>
        <p:cxnSp>
          <p:nvCxnSpPr>
            <p:cNvPr id="11" name="Straight Arrow Connector 10"/>
            <p:cNvCxnSpPr>
              <a:endCxn id="6" idx="2"/>
            </p:cNvCxnSpPr>
            <p:nvPr/>
          </p:nvCxnSpPr>
          <p:spPr>
            <a:xfrm flipV="1">
              <a:off x="8943975" y="4023519"/>
              <a:ext cx="1042987" cy="308491"/>
            </a:xfrm>
            <a:prstGeom prst="straightConnector1">
              <a:avLst/>
            </a:prstGeom>
            <a:ln w="571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8177212" y="2150983"/>
            <a:ext cx="3609975" cy="553999"/>
            <a:chOff x="8177212" y="2150983"/>
            <a:chExt cx="3609975" cy="553999"/>
          </a:xfrm>
        </p:grpSpPr>
        <p:sp>
          <p:nvSpPr>
            <p:cNvPr id="7" name="TextBox 6"/>
            <p:cNvSpPr txBox="1"/>
            <p:nvPr/>
          </p:nvSpPr>
          <p:spPr>
            <a:xfrm>
              <a:off x="8177212" y="2150983"/>
              <a:ext cx="3609975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Helvetica Neue"/>
                </a:rPr>
                <a:t>O(log(N)) memory accesses</a:t>
              </a:r>
              <a:endParaRPr lang="en-US" dirty="0">
                <a:latin typeface="Helvetica Neue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8610600" y="2520316"/>
              <a:ext cx="1376362" cy="184666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7010400" y="2520315"/>
            <a:ext cx="3143250" cy="29279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0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800542"/>
              </p:ext>
            </p:extLst>
          </p:nvPr>
        </p:nvGraphicFramePr>
        <p:xfrm>
          <a:off x="1973344" y="1690688"/>
          <a:ext cx="8245310" cy="4947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Tail Latency Jump from L3 to Memory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15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88182" y="2452255"/>
            <a:ext cx="3387436" cy="318654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8763" y="657731"/>
            <a:ext cx="1085503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Helvetica Neue"/>
              </a:rPr>
              <a:t>Simple hash table works well for heavy-hitter detection. </a:t>
            </a:r>
          </a:p>
          <a:p>
            <a:pPr algn="ctr"/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  <a:latin typeface="Helvetica Neue"/>
            </a:endParaRPr>
          </a:p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</a:rPr>
              <a:t>What about the other tasks?</a:t>
            </a:r>
          </a:p>
          <a:p>
            <a:pPr algn="ctr"/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 Neue"/>
            </a:endParaRPr>
          </a:p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</a:rPr>
              <a:t>Observation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Helvetica Neue"/>
            </a:endParaRPr>
          </a:p>
          <a:p>
            <a:pPr algn="ctr"/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 Neue"/>
            </a:endParaRPr>
          </a:p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</a:rPr>
              <a:t>All measurement tasks maintain a table of entries (e.g., counters).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Helvetica Neu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16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98763" y="5609771"/>
            <a:ext cx="11083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Helvetica Neue"/>
              </a:rPr>
              <a:t>@10 </a:t>
            </a:r>
            <a:r>
              <a:rPr lang="en-US" sz="2800" dirty="0" err="1" smtClean="0">
                <a:latin typeface="Helvetica Neue"/>
              </a:rPr>
              <a:t>Gbps</a:t>
            </a:r>
            <a:r>
              <a:rPr lang="en-US" sz="2800" dirty="0" smtClean="0">
                <a:latin typeface="Helvetica Neue"/>
              </a:rPr>
              <a:t>, 67 ns to process each packet on average (worst case).</a:t>
            </a:r>
            <a:endParaRPr lang="en-US" sz="2800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23182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AAAA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17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3528392" y="2683034"/>
            <a:ext cx="5135217" cy="2990926"/>
            <a:chOff x="3489164" y="2683034"/>
            <a:chExt cx="5135217" cy="2990926"/>
          </a:xfrm>
        </p:grpSpPr>
        <p:sp>
          <p:nvSpPr>
            <p:cNvPr id="2" name="Rounded Rectangle 1"/>
            <p:cNvSpPr/>
            <p:nvPr/>
          </p:nvSpPr>
          <p:spPr>
            <a:xfrm>
              <a:off x="5529247" y="2683034"/>
              <a:ext cx="1168752" cy="11687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L3</a:t>
              </a:r>
              <a:endParaRPr lang="en-US" sz="3200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5165716" y="4505208"/>
              <a:ext cx="1895813" cy="11687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Memory</a:t>
              </a:r>
              <a:endParaRPr lang="en-US" sz="3200" dirty="0"/>
            </a:p>
          </p:txBody>
        </p:sp>
        <p:cxnSp>
          <p:nvCxnSpPr>
            <p:cNvPr id="7" name="Straight Arrow Connector 6"/>
            <p:cNvCxnSpPr>
              <a:endCxn id="2" idx="1"/>
            </p:cNvCxnSpPr>
            <p:nvPr/>
          </p:nvCxnSpPr>
          <p:spPr>
            <a:xfrm>
              <a:off x="3489164" y="3267410"/>
              <a:ext cx="204008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2" idx="2"/>
              <a:endCxn id="5" idx="0"/>
            </p:cNvCxnSpPr>
            <p:nvPr/>
          </p:nvCxnSpPr>
          <p:spPr>
            <a:xfrm>
              <a:off x="6113623" y="3851786"/>
              <a:ext cx="0" cy="653422"/>
            </a:xfrm>
            <a:prstGeom prst="straightConnector1">
              <a:avLst/>
            </a:prstGeom>
            <a:ln w="3810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6697999" y="3267410"/>
              <a:ext cx="192638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0" y="209773"/>
            <a:ext cx="121920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Memory access is too slow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309257" y="1828354"/>
            <a:ext cx="5493657" cy="646331"/>
            <a:chOff x="3309257" y="1828354"/>
            <a:chExt cx="5493657" cy="646331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3309257" y="2460171"/>
              <a:ext cx="5493657" cy="0"/>
            </a:xfrm>
            <a:prstGeom prst="straightConnector1">
              <a:avLst/>
            </a:prstGeom>
            <a:ln w="571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323114" y="1828354"/>
              <a:ext cx="15457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latin typeface="Helvetica Neue"/>
                </a:rPr>
                <a:t>16 ns</a:t>
              </a:r>
              <a:endParaRPr lang="en-US" sz="3600" dirty="0">
                <a:latin typeface="Helvetica Neue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309256" y="4101645"/>
            <a:ext cx="5493657" cy="2405634"/>
            <a:chOff x="3309256" y="4101645"/>
            <a:chExt cx="5493657" cy="2405634"/>
          </a:xfrm>
        </p:grpSpPr>
        <p:sp>
          <p:nvSpPr>
            <p:cNvPr id="31" name="Freeform 30"/>
            <p:cNvSpPr/>
            <p:nvPr/>
          </p:nvSpPr>
          <p:spPr>
            <a:xfrm>
              <a:off x="3309256" y="4101645"/>
              <a:ext cx="5493657" cy="2405634"/>
            </a:xfrm>
            <a:custGeom>
              <a:avLst/>
              <a:gdLst>
                <a:gd name="connsiteX0" fmla="*/ 0 w 6212115"/>
                <a:gd name="connsiteY0" fmla="*/ 42136 h 2469815"/>
                <a:gd name="connsiteX1" fmla="*/ 769258 w 6212115"/>
                <a:gd name="connsiteY1" fmla="*/ 56650 h 2469815"/>
                <a:gd name="connsiteX2" fmla="*/ 1393372 w 6212115"/>
                <a:gd name="connsiteY2" fmla="*/ 593678 h 2469815"/>
                <a:gd name="connsiteX3" fmla="*/ 1988458 w 6212115"/>
                <a:gd name="connsiteY3" fmla="*/ 2175736 h 2469815"/>
                <a:gd name="connsiteX4" fmla="*/ 4535715 w 6212115"/>
                <a:gd name="connsiteY4" fmla="*/ 2342650 h 2469815"/>
                <a:gd name="connsiteX5" fmla="*/ 4985658 w 6212115"/>
                <a:gd name="connsiteY5" fmla="*/ 767850 h 2469815"/>
                <a:gd name="connsiteX6" fmla="*/ 5275943 w 6212115"/>
                <a:gd name="connsiteY6" fmla="*/ 201793 h 2469815"/>
                <a:gd name="connsiteX7" fmla="*/ 5878286 w 6212115"/>
                <a:gd name="connsiteY7" fmla="*/ 27621 h 2469815"/>
                <a:gd name="connsiteX8" fmla="*/ 6212115 w 6212115"/>
                <a:gd name="connsiteY8" fmla="*/ 20364 h 2469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12115" h="2469815">
                  <a:moveTo>
                    <a:pt x="0" y="42136"/>
                  </a:moveTo>
                  <a:cubicBezTo>
                    <a:pt x="268515" y="3431"/>
                    <a:pt x="537030" y="-35274"/>
                    <a:pt x="769258" y="56650"/>
                  </a:cubicBezTo>
                  <a:cubicBezTo>
                    <a:pt x="1001486" y="148574"/>
                    <a:pt x="1190172" y="240497"/>
                    <a:pt x="1393372" y="593678"/>
                  </a:cubicBezTo>
                  <a:cubicBezTo>
                    <a:pt x="1596572" y="946859"/>
                    <a:pt x="1464734" y="1884241"/>
                    <a:pt x="1988458" y="2175736"/>
                  </a:cubicBezTo>
                  <a:cubicBezTo>
                    <a:pt x="2512182" y="2467231"/>
                    <a:pt x="4036182" y="2577298"/>
                    <a:pt x="4535715" y="2342650"/>
                  </a:cubicBezTo>
                  <a:cubicBezTo>
                    <a:pt x="5035248" y="2108002"/>
                    <a:pt x="4862287" y="1124659"/>
                    <a:pt x="4985658" y="767850"/>
                  </a:cubicBezTo>
                  <a:cubicBezTo>
                    <a:pt x="5109029" y="411041"/>
                    <a:pt x="5127172" y="325164"/>
                    <a:pt x="5275943" y="201793"/>
                  </a:cubicBezTo>
                  <a:cubicBezTo>
                    <a:pt x="5424714" y="78422"/>
                    <a:pt x="5722257" y="57859"/>
                    <a:pt x="5878286" y="27621"/>
                  </a:cubicBezTo>
                  <a:cubicBezTo>
                    <a:pt x="6034315" y="-2617"/>
                    <a:pt x="6123215" y="8873"/>
                    <a:pt x="6212115" y="20364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47618" y="5723792"/>
              <a:ext cx="22191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Helvetica Neue"/>
                </a:rPr>
                <a:t>100 ns</a:t>
              </a:r>
              <a:endParaRPr lang="en-US" sz="3600" dirty="0">
                <a:latin typeface="Helvetica Neu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790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Plenty of memory for measurement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266" name="Picture 2" descr="https://lh4.googleusercontent.com/D24lhNsDhSZfnPQKOrfSj2DBsOGGOqjRNm5nmQFVkQWP17k_nsVKUaBnkm8wRNw8_XyTH8Feevzh-XGgfywSIPRtESpKuzIYjo4LLd74Fv8yZv89HgUi-s-XV-bUjoptJPw3onX-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6106202" cy="462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252978" y="2319025"/>
            <a:ext cx="542119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#entries that can be used for line-rate packet processing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1630837" y="3491058"/>
            <a:ext cx="8575240" cy="2353592"/>
            <a:chOff x="1630837" y="3491058"/>
            <a:chExt cx="8575240" cy="2353592"/>
          </a:xfrm>
        </p:grpSpPr>
        <p:sp>
          <p:nvSpPr>
            <p:cNvPr id="7" name="Oval 6"/>
            <p:cNvSpPr/>
            <p:nvPr/>
          </p:nvSpPr>
          <p:spPr>
            <a:xfrm>
              <a:off x="4311192" y="3745583"/>
              <a:ext cx="179109" cy="17910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7" idx="2"/>
            </p:cNvCxnSpPr>
            <p:nvPr/>
          </p:nvCxnSpPr>
          <p:spPr>
            <a:xfrm flipH="1" flipV="1">
              <a:off x="1630837" y="3835137"/>
              <a:ext cx="2680355" cy="1"/>
            </a:xfrm>
            <a:prstGeom prst="line">
              <a:avLst/>
            </a:prstGeom>
            <a:ln w="28575"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4"/>
            </p:cNvCxnSpPr>
            <p:nvPr/>
          </p:nvCxnSpPr>
          <p:spPr>
            <a:xfrm flipH="1">
              <a:off x="4400746" y="3924692"/>
              <a:ext cx="1" cy="1919958"/>
            </a:xfrm>
            <a:prstGeom prst="line">
              <a:avLst/>
            </a:prstGeom>
            <a:ln w="28575"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6944402" y="3491058"/>
              <a:ext cx="3261675" cy="688157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~5 Mil </a:t>
              </a:r>
              <a:r>
                <a:rPr lang="en-US" sz="2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NetFlow</a:t>
              </a:r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Entries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34" name="Straight Arrow Connector 33"/>
            <p:cNvCxnSpPr>
              <a:stCxn id="26" idx="1"/>
              <a:endCxn id="7" idx="6"/>
            </p:cNvCxnSpPr>
            <p:nvPr/>
          </p:nvCxnSpPr>
          <p:spPr>
            <a:xfrm flipH="1">
              <a:off x="4490301" y="3835137"/>
              <a:ext cx="2454101" cy="1"/>
            </a:xfrm>
            <a:prstGeom prst="straightConnector1">
              <a:avLst/>
            </a:prstGeom>
            <a:ln w="28575">
              <a:solidFill>
                <a:schemeClr val="bg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1630837" y="4564143"/>
            <a:ext cx="8575239" cy="1280507"/>
            <a:chOff x="1630837" y="4564143"/>
            <a:chExt cx="8575239" cy="1280507"/>
          </a:xfrm>
        </p:grpSpPr>
        <p:sp>
          <p:nvSpPr>
            <p:cNvPr id="6" name="Oval 5"/>
            <p:cNvSpPr/>
            <p:nvPr/>
          </p:nvSpPr>
          <p:spPr>
            <a:xfrm>
              <a:off x="4828095" y="4818668"/>
              <a:ext cx="179109" cy="17910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6" idx="2"/>
            </p:cNvCxnSpPr>
            <p:nvPr/>
          </p:nvCxnSpPr>
          <p:spPr>
            <a:xfrm flipH="1">
              <a:off x="1630837" y="4908223"/>
              <a:ext cx="3197258" cy="0"/>
            </a:xfrm>
            <a:prstGeom prst="line">
              <a:avLst/>
            </a:prstGeom>
            <a:ln w="28575"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4914508" y="4997777"/>
              <a:ext cx="3141" cy="846873"/>
            </a:xfrm>
            <a:prstGeom prst="line">
              <a:avLst/>
            </a:prstGeom>
            <a:ln w="28575"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6944401" y="4564143"/>
              <a:ext cx="3261675" cy="688157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~15 Mil Hash Entries with Distinct counters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36" name="Straight Arrow Connector 35"/>
            <p:cNvCxnSpPr>
              <a:stCxn id="32" idx="1"/>
              <a:endCxn id="6" idx="6"/>
            </p:cNvCxnSpPr>
            <p:nvPr/>
          </p:nvCxnSpPr>
          <p:spPr>
            <a:xfrm flipH="1">
              <a:off x="5007204" y="4908222"/>
              <a:ext cx="1937197" cy="1"/>
            </a:xfrm>
            <a:prstGeom prst="straightConnector1">
              <a:avLst/>
            </a:prstGeom>
            <a:ln w="28575">
              <a:solidFill>
                <a:schemeClr val="bg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1630837" y="5368564"/>
            <a:ext cx="8575239" cy="688157"/>
            <a:chOff x="1630837" y="5368564"/>
            <a:chExt cx="8575239" cy="688157"/>
          </a:xfrm>
        </p:grpSpPr>
        <p:sp>
          <p:nvSpPr>
            <p:cNvPr id="4" name="Oval 3"/>
            <p:cNvSpPr/>
            <p:nvPr/>
          </p:nvSpPr>
          <p:spPr>
            <a:xfrm>
              <a:off x="5778631" y="5533534"/>
              <a:ext cx="179109" cy="17910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4" idx="2"/>
            </p:cNvCxnSpPr>
            <p:nvPr/>
          </p:nvCxnSpPr>
          <p:spPr>
            <a:xfrm flipH="1" flipV="1">
              <a:off x="1630837" y="5623088"/>
              <a:ext cx="4147794" cy="1"/>
            </a:xfrm>
            <a:prstGeom prst="line">
              <a:avLst/>
            </a:prstGeom>
            <a:ln w="28575"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6944401" y="5368564"/>
              <a:ext cx="3261675" cy="688157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~200 Mil Hash Entries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39" name="Straight Arrow Connector 38"/>
            <p:cNvCxnSpPr>
              <a:stCxn id="33" idx="1"/>
              <a:endCxn id="4" idx="6"/>
            </p:cNvCxnSpPr>
            <p:nvPr/>
          </p:nvCxnSpPr>
          <p:spPr>
            <a:xfrm flipH="1" flipV="1">
              <a:off x="5957740" y="5623089"/>
              <a:ext cx="986661" cy="89554"/>
            </a:xfrm>
            <a:prstGeom prst="straightConnector1">
              <a:avLst/>
            </a:prstGeom>
            <a:ln w="28575">
              <a:solidFill>
                <a:schemeClr val="bg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8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Enough memory to hold everything!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47653" y="1690688"/>
            <a:ext cx="87417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/>
              <a:t>5 Mil </a:t>
            </a:r>
            <a:r>
              <a:rPr lang="en-US" sz="2800" dirty="0" err="1" smtClean="0"/>
              <a:t>NetFlow</a:t>
            </a:r>
            <a:r>
              <a:rPr lang="en-US" sz="2800" dirty="0" smtClean="0"/>
              <a:t> Entries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/>
              <a:t>15 Mil Hash Entries with Distinct counters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/>
              <a:t>200 Mil Hash Entries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60748" y="4243945"/>
            <a:ext cx="1051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Average Flow size of 1KB </a:t>
            </a:r>
            <a:r>
              <a:rPr lang="en-US" sz="2800" dirty="0" smtClean="0">
                <a:sym typeface="Wingdings"/>
              </a:rPr>
              <a:t> 1.25 </a:t>
            </a:r>
            <a:r>
              <a:rPr lang="en-US" sz="2800" dirty="0" err="1" smtClean="0">
                <a:sym typeface="Wingdings"/>
              </a:rPr>
              <a:t>Mfps</a:t>
            </a:r>
            <a:r>
              <a:rPr lang="en-US" sz="2800" dirty="0" smtClean="0">
                <a:sym typeface="Wingdings"/>
              </a:rPr>
              <a:t> @ 10Gbps</a:t>
            </a:r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b="1" dirty="0" smtClean="0"/>
              <a:t>More than enough space to hold everything!</a:t>
            </a:r>
            <a:endParaRPr lang="en-US" sz="2800" b="1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19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419600" y="1846379"/>
            <a:ext cx="1030514" cy="57331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42343" y="2430015"/>
            <a:ext cx="1030514" cy="57331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93772" y="3123008"/>
            <a:ext cx="1284514" cy="57331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05599" y="4243945"/>
            <a:ext cx="1531257" cy="573314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3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Software Switches are Popular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099" y="1847850"/>
            <a:ext cx="11353801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b="1" dirty="0" smtClean="0"/>
              <a:t>Data centers</a:t>
            </a:r>
            <a:r>
              <a:rPr lang="en-US" sz="3600" dirty="0" smtClean="0"/>
              <a:t>: </a:t>
            </a:r>
            <a:r>
              <a:rPr lang="en-US" dirty="0" smtClean="0"/>
              <a:t>“Use the cloud to manage the cloud”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Load balancer and Firewall on VMs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600" b="1" dirty="0" smtClean="0"/>
              <a:t>ISPs</a:t>
            </a:r>
            <a:r>
              <a:rPr lang="en-US" sz="3600" dirty="0" smtClean="0"/>
              <a:t>: </a:t>
            </a:r>
            <a:r>
              <a:rPr lang="en-US" dirty="0" smtClean="0"/>
              <a:t>AT&amp;T replaces hardware routers with NFV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Allow customers to run network functions on commodity servers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2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Effects of Skew and Multicore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1997839"/>
            <a:ext cx="10515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Different skews of traffic </a:t>
            </a:r>
          </a:p>
          <a:p>
            <a:pPr algn="ctr"/>
            <a:r>
              <a:rPr lang="en-US" sz="3600" dirty="0" smtClean="0">
                <a:solidFill>
                  <a:schemeClr val="accent2"/>
                </a:solidFill>
                <a:sym typeface="Wingdings"/>
              </a:rPr>
              <a:t>Simple hash table result is consistently the best</a:t>
            </a:r>
          </a:p>
          <a:p>
            <a:pPr algn="ctr"/>
            <a:endParaRPr lang="en-US" sz="3600" b="1" dirty="0">
              <a:sym typeface="Wingdings"/>
            </a:endParaRPr>
          </a:p>
          <a:p>
            <a:pPr algn="ctr"/>
            <a:r>
              <a:rPr lang="en-US" sz="3600" dirty="0" smtClean="0">
                <a:sym typeface="Wingdings"/>
              </a:rPr>
              <a:t>Sharing data across multiple cores </a:t>
            </a:r>
            <a:endParaRPr lang="en-US" sz="3600" dirty="0">
              <a:sym typeface="Wingdings"/>
            </a:endParaRPr>
          </a:p>
          <a:p>
            <a:pPr algn="ctr"/>
            <a:r>
              <a:rPr lang="en-US" sz="3600" dirty="0" smtClean="0">
                <a:solidFill>
                  <a:schemeClr val="accent2"/>
                </a:solidFill>
                <a:sym typeface="Wingdings"/>
              </a:rPr>
              <a:t>Because of cache contention, performance drops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1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Future Work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3116" y="2241592"/>
            <a:ext cx="1000576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smtClean="0"/>
              <a:t>Where simple hash table fails?</a:t>
            </a:r>
            <a:endParaRPr lang="en-US" sz="3600" dirty="0"/>
          </a:p>
          <a:p>
            <a:pPr algn="ctr">
              <a:lnSpc>
                <a:spcPct val="150000"/>
              </a:lnSpc>
            </a:pPr>
            <a:r>
              <a:rPr lang="en-US" sz="3600" dirty="0" smtClean="0"/>
              <a:t>Solution to the failed cases</a:t>
            </a:r>
            <a:endParaRPr lang="en-US" sz="3600" dirty="0"/>
          </a:p>
          <a:p>
            <a:pPr algn="ctr">
              <a:lnSpc>
                <a:spcPct val="150000"/>
              </a:lnSpc>
            </a:pPr>
            <a:r>
              <a:rPr lang="en-US" sz="3600" dirty="0" smtClean="0"/>
              <a:t>Improving the model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257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1690688"/>
            <a:ext cx="1051560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Arial" charset="0"/>
              <a:buChar char="•"/>
            </a:pPr>
            <a:r>
              <a:rPr lang="en-US" sz="2600" dirty="0" smtClean="0"/>
              <a:t>NFV is the new trend in data-centers and ISPs</a:t>
            </a:r>
            <a:endParaRPr lang="en-US" sz="2600" dirty="0"/>
          </a:p>
          <a:p>
            <a:pPr marL="514350" indent="-514350">
              <a:lnSpc>
                <a:spcPct val="150000"/>
              </a:lnSpc>
              <a:buFont typeface="Arial" charset="0"/>
              <a:buChar char="•"/>
            </a:pPr>
            <a:r>
              <a:rPr lang="en-US" sz="2600" dirty="0" smtClean="0"/>
              <a:t>Measurement is a key component for NFV</a:t>
            </a:r>
            <a:endParaRPr lang="en-US" sz="2600" dirty="0"/>
          </a:p>
          <a:p>
            <a:pPr marL="514350" indent="-514350">
              <a:lnSpc>
                <a:spcPct val="150000"/>
              </a:lnSpc>
              <a:buFont typeface="Arial" charset="0"/>
              <a:buChar char="•"/>
            </a:pPr>
            <a:r>
              <a:rPr lang="en-US" sz="2600" dirty="0" smtClean="0"/>
              <a:t>Simple hash table works best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	</a:t>
            </a:r>
            <a:r>
              <a:rPr lang="en-US" sz="2600" dirty="0" smtClean="0"/>
              <a:t>For many tasks, the working set fits in the cache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	</a:t>
            </a:r>
            <a:r>
              <a:rPr lang="en-US" sz="2600" dirty="0" smtClean="0"/>
              <a:t>	Especially when the traffic is skewed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	</a:t>
            </a:r>
            <a:r>
              <a:rPr lang="en-US" sz="2600" dirty="0" smtClean="0"/>
              <a:t>We expect this to be true in the future with newer servers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	</a:t>
            </a:r>
            <a:r>
              <a:rPr lang="en-US" sz="2600" dirty="0" smtClean="0"/>
              <a:t>	Larger cache, better efficient cache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9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749" y="2537469"/>
            <a:ext cx="4999713" cy="37247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Network Function Virtualization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05692" y="1959644"/>
            <a:ext cx="3285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Helvetica Neue" charset="0"/>
                <a:ea typeface="Helvetica Neue" charset="0"/>
                <a:cs typeface="Helvetica Neue" charset="0"/>
              </a:rPr>
              <a:t>Typical X86 server</a:t>
            </a:r>
            <a:endParaRPr lang="en-US" sz="28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85855" y="2908227"/>
            <a:ext cx="1115291" cy="1115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Helvetica Neue"/>
              </a:rPr>
              <a:t>NAT</a:t>
            </a:r>
            <a:endParaRPr lang="en-US" dirty="0">
              <a:latin typeface="Helvetica Neue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40583" y="2908226"/>
            <a:ext cx="1115291" cy="1115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Helvetica Neue"/>
              </a:rPr>
              <a:t>IDS</a:t>
            </a:r>
            <a:endParaRPr lang="en-US" dirty="0">
              <a:latin typeface="Helvetica Neue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85855" y="4078123"/>
            <a:ext cx="1115291" cy="1115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Helvetica Neue"/>
              </a:rPr>
              <a:t>DPI</a:t>
            </a:r>
            <a:endParaRPr lang="en-US" dirty="0">
              <a:latin typeface="Helvetica Neue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40582" y="4078122"/>
            <a:ext cx="1115291" cy="1115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Helvetica Neue"/>
              </a:rPr>
              <a:t>Firewall</a:t>
            </a:r>
            <a:endParaRPr lang="en-US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95889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Measurement is Critical for NFVs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decisions based on measurement input</a:t>
            </a:r>
          </a:p>
          <a:p>
            <a:pPr lvl="1"/>
            <a:r>
              <a:rPr lang="en-US" dirty="0" smtClean="0"/>
              <a:t>Firewall, load balancing, intrusion detection systems (IDS)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We also need measurement for managing NFVs</a:t>
            </a:r>
          </a:p>
          <a:p>
            <a:pPr lvl="1"/>
            <a:r>
              <a:rPr lang="en-US" dirty="0" smtClean="0"/>
              <a:t>Profiling NFV usage, resource scheduling..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4984694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Helvetica Neue"/>
              </a:rPr>
              <a:t>“If you can’t measure it, you can’t manage it”</a:t>
            </a:r>
            <a:endParaRPr lang="en-US" sz="3200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29391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3293" y="2274838"/>
            <a:ext cx="96254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What is the best algorithm for measurement in software?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2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New Design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oncerns in Software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16819" y="2213162"/>
            <a:ext cx="39242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Software switches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800" dirty="0" smtClean="0"/>
              <a:t>Working-set (Cache size)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/>
              <a:t>Maximizing Throughput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68209" y="2213162"/>
            <a:ext cx="34486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Hardware switches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800" dirty="0" smtClean="0"/>
              <a:t>Limited Memory Size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/>
              <a:t>Fit in the Memory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0882" y="2213162"/>
            <a:ext cx="19173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Domain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Constraint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Objective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462" y="4869531"/>
            <a:ext cx="86010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Helvetica Neue" charset="0"/>
                <a:ea typeface="Helvetica Neue" charset="0"/>
                <a:cs typeface="Helvetica Neue" charset="0"/>
              </a:rPr>
              <a:t>It’s time to reevaluate measurement algorithms in software context!</a:t>
            </a:r>
            <a:endParaRPr lang="en-US" sz="2800" b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65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7402"/>
            <a:ext cx="121920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Previous Works on Measurement Algorithms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45401"/>
              </p:ext>
            </p:extLst>
          </p:nvPr>
        </p:nvGraphicFramePr>
        <p:xfrm>
          <a:off x="838200" y="1532965"/>
          <a:ext cx="10515600" cy="4561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6517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Measurement</a:t>
                      </a:r>
                      <a:r>
                        <a:rPr lang="en-US" sz="2400" baseline="0" dirty="0" smtClean="0"/>
                        <a:t> task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651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Heavy-hitters detection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651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Super-spreader</a:t>
                      </a:r>
                      <a:r>
                        <a:rPr lang="en-US" sz="2400" baseline="0" dirty="0" smtClean="0"/>
                        <a:t>s detection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</a:tr>
              <a:tr h="651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Flow-size distribution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651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Change detection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651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Entropy estimation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651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Quantiles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45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041584"/>
              </p:ext>
            </p:extLst>
          </p:nvPr>
        </p:nvGraphicFramePr>
        <p:xfrm>
          <a:off x="838200" y="1532965"/>
          <a:ext cx="10515600" cy="4561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6517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Measurement</a:t>
                      </a:r>
                      <a:r>
                        <a:rPr lang="en-US" sz="2400" baseline="0" dirty="0" smtClean="0"/>
                        <a:t> task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Sketch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Heap/tree</a:t>
                      </a:r>
                      <a:endParaRPr lang="en-US" sz="2400" dirty="0"/>
                    </a:p>
                  </a:txBody>
                  <a:tcPr anchor="ctr"/>
                </a:tc>
              </a:tr>
              <a:tr h="651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Heavy-hitters detection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651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Super-spreader</a:t>
                      </a:r>
                      <a:r>
                        <a:rPr lang="en-US" sz="2400" baseline="0" dirty="0" smtClean="0"/>
                        <a:t>s detection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51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Flow-size distribution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51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Change detection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651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Entropy estimation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651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Quantiles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7402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Measurement Algorithms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242062" y="1385740"/>
            <a:ext cx="7249212" cy="1008668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53146" y="3184123"/>
            <a:ext cx="66270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Popular measurement algorithms in the hardware switch and database domain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5630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434114"/>
              </p:ext>
            </p:extLst>
          </p:nvPr>
        </p:nvGraphicFramePr>
        <p:xfrm>
          <a:off x="838200" y="1532965"/>
          <a:ext cx="10515600" cy="4561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6517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Measurement</a:t>
                      </a:r>
                      <a:r>
                        <a:rPr lang="en-US" sz="2400" baseline="0" dirty="0" smtClean="0"/>
                        <a:t> task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Sketch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Heap/tree</a:t>
                      </a:r>
                      <a:endParaRPr lang="en-US" sz="2400" dirty="0"/>
                    </a:p>
                  </a:txBody>
                  <a:tcPr anchor="ctr"/>
                </a:tc>
              </a:tr>
              <a:tr h="651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Heavy-hitters detection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NSDI’ 13, </a:t>
                      </a:r>
                      <a:r>
                        <a:rPr lang="en-US" sz="2400" dirty="0" err="1" smtClean="0"/>
                        <a:t>JoA</a:t>
                      </a:r>
                      <a:r>
                        <a:rPr lang="en-US" sz="2400" dirty="0" smtClean="0"/>
                        <a:t>’ 05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ICDT’ 05, ANCS’ 11</a:t>
                      </a:r>
                      <a:endParaRPr lang="en-US" sz="2400" dirty="0"/>
                    </a:p>
                  </a:txBody>
                  <a:tcPr anchor="ctr"/>
                </a:tc>
              </a:tr>
              <a:tr h="651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Super-spreader</a:t>
                      </a:r>
                      <a:r>
                        <a:rPr lang="en-US" sz="2400" baseline="0" dirty="0" smtClean="0"/>
                        <a:t>s detection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NSDI’</a:t>
                      </a:r>
                      <a:r>
                        <a:rPr lang="en-US" sz="2400" baseline="0" dirty="0" smtClean="0"/>
                        <a:t> 13, PODS’ 05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</a:tr>
              <a:tr h="651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Flow-size distribution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SIGMETRICS</a:t>
                      </a:r>
                      <a:r>
                        <a:rPr lang="en-US" sz="2400" baseline="0" dirty="0" smtClean="0"/>
                        <a:t>’ 04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651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Change detection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TON’ 07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CONEXT’ 13</a:t>
                      </a:r>
                      <a:endParaRPr lang="en-US" sz="2400" dirty="0"/>
                    </a:p>
                  </a:txBody>
                  <a:tcPr anchor="ctr"/>
                </a:tc>
              </a:tr>
              <a:tr h="651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Entropy estimation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COLT’ 11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6517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Quantiles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Hot</a:t>
                      </a:r>
                      <a:r>
                        <a:rPr lang="en-US" sz="2400" baseline="0" dirty="0" smtClean="0"/>
                        <a:t> ICE’ 11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SIGMOD</a:t>
                      </a:r>
                      <a:r>
                        <a:rPr lang="en-US" sz="2400" baseline="0" dirty="0" smtClean="0"/>
                        <a:t>’ 99, 01, 13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7402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Measurement Tasks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BAA70-1154-1A4E-9DD8-D89704E72E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3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9039</TotalTime>
  <Words>3033</Words>
  <Application>Microsoft Macintosh PowerPoint</Application>
  <PresentationFormat>Widescreen</PresentationFormat>
  <Paragraphs>511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Helvetica Neue</vt:lpstr>
      <vt:lpstr>Monaco</vt:lpstr>
      <vt:lpstr>Wingdings</vt:lpstr>
      <vt:lpstr>Office Theme</vt:lpstr>
      <vt:lpstr>Re-evaluating Measurement Algorithms in Software</vt:lpstr>
      <vt:lpstr>Software Switches are Popular</vt:lpstr>
      <vt:lpstr>Network Function Virtualization</vt:lpstr>
      <vt:lpstr>Measurement is Critical for NFVs</vt:lpstr>
      <vt:lpstr>PowerPoint Presentation</vt:lpstr>
      <vt:lpstr>New Design Concerns in Software</vt:lpstr>
      <vt:lpstr>Previous Works on Measurement Algorithms</vt:lpstr>
      <vt:lpstr>Measurement Algorithms</vt:lpstr>
      <vt:lpstr>Measurement Tasks</vt:lpstr>
      <vt:lpstr>Measurement Tasks</vt:lpstr>
      <vt:lpstr>Algorithms for Heavy-hitter Detection</vt:lpstr>
      <vt:lpstr>Evaluating the algorithms</vt:lpstr>
      <vt:lpstr>Simple Hash Table Works the Best</vt:lpstr>
      <vt:lpstr>Hash has the lowest average per packet delay</vt:lpstr>
      <vt:lpstr>Tail Latency Jump from L3 to Memory</vt:lpstr>
      <vt:lpstr>PowerPoint Presentation</vt:lpstr>
      <vt:lpstr>Memory access is too slow</vt:lpstr>
      <vt:lpstr>Plenty of memory for measurement</vt:lpstr>
      <vt:lpstr>Enough memory to hold everything!</vt:lpstr>
      <vt:lpstr>Effects of Skew and Multicore</vt:lpstr>
      <vt:lpstr>Future Work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Re-evaluating Measurement Algorithms in Software</dc:title>
  <dc:creator>Omid Alipourfard</dc:creator>
  <cp:lastModifiedBy>Minlan Yu</cp:lastModifiedBy>
  <cp:revision>146</cp:revision>
  <dcterms:created xsi:type="dcterms:W3CDTF">2015-11-07T22:20:44Z</dcterms:created>
  <dcterms:modified xsi:type="dcterms:W3CDTF">2015-12-02T13:05:45Z</dcterms:modified>
</cp:coreProperties>
</file>