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Lst>
  <p:notesMasterIdLst>
    <p:notesMasterId r:id="rId38"/>
  </p:notesMasterIdLst>
  <p:sldIdLst>
    <p:sldId id="392" r:id="rId2"/>
    <p:sldId id="406" r:id="rId3"/>
    <p:sldId id="407" r:id="rId4"/>
    <p:sldId id="408" r:id="rId5"/>
    <p:sldId id="410" r:id="rId6"/>
    <p:sldId id="411" r:id="rId7"/>
    <p:sldId id="413" r:id="rId8"/>
    <p:sldId id="415" r:id="rId9"/>
    <p:sldId id="383" r:id="rId10"/>
    <p:sldId id="385" r:id="rId11"/>
    <p:sldId id="374" r:id="rId12"/>
    <p:sldId id="418" r:id="rId13"/>
    <p:sldId id="438" r:id="rId14"/>
    <p:sldId id="439" r:id="rId15"/>
    <p:sldId id="443" r:id="rId16"/>
    <p:sldId id="440" r:id="rId17"/>
    <p:sldId id="444" r:id="rId18"/>
    <p:sldId id="441" r:id="rId19"/>
    <p:sldId id="442" r:id="rId20"/>
    <p:sldId id="445" r:id="rId21"/>
    <p:sldId id="446" r:id="rId22"/>
    <p:sldId id="431" r:id="rId23"/>
    <p:sldId id="436" r:id="rId24"/>
    <p:sldId id="433" r:id="rId25"/>
    <p:sldId id="450" r:id="rId26"/>
    <p:sldId id="452" r:id="rId27"/>
    <p:sldId id="434" r:id="rId28"/>
    <p:sldId id="459" r:id="rId29"/>
    <p:sldId id="462" r:id="rId30"/>
    <p:sldId id="456" r:id="rId31"/>
    <p:sldId id="457" r:id="rId32"/>
    <p:sldId id="458" r:id="rId33"/>
    <p:sldId id="460" r:id="rId34"/>
    <p:sldId id="461" r:id="rId35"/>
    <p:sldId id="453" r:id="rId36"/>
    <p:sldId id="463"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14487A1-423F-49DA-943A-2D574F5D3176}">
          <p14:sldIdLst>
            <p14:sldId id="392"/>
          </p14:sldIdLst>
        </p14:section>
        <p14:section name="Introduction" id="{CBB2C13D-0836-42A4-82ED-0CB7FD5B3FF1}">
          <p14:sldIdLst>
            <p14:sldId id="406"/>
            <p14:sldId id="407"/>
            <p14:sldId id="408"/>
            <p14:sldId id="410"/>
            <p14:sldId id="411"/>
            <p14:sldId id="413"/>
          </p14:sldIdLst>
        </p14:section>
        <p14:section name="in-network" id="{A4620A54-A3C8-4AC7-9727-A7C67CB68A71}">
          <p14:sldIdLst>
            <p14:sldId id="415"/>
            <p14:sldId id="383"/>
            <p14:sldId id="385"/>
          </p14:sldIdLst>
        </p14:section>
        <p14:section name="divider" id="{80F490B1-0BDD-47E2-86C8-79F65F69B632}">
          <p14:sldIdLst>
            <p14:sldId id="374"/>
            <p14:sldId id="418"/>
          </p14:sldIdLst>
        </p14:section>
        <p14:section name="generalized_example" id="{0A5A488D-B1D6-4101-BE36-5504F180B94D}">
          <p14:sldIdLst>
            <p14:sldId id="438"/>
            <p14:sldId id="439"/>
            <p14:sldId id="443"/>
            <p14:sldId id="440"/>
            <p14:sldId id="444"/>
            <p14:sldId id="441"/>
            <p14:sldId id="442"/>
            <p14:sldId id="445"/>
            <p14:sldId id="446"/>
          </p14:sldIdLst>
        </p14:section>
        <p14:section name="Proposal" id="{CC392738-5B53-49AC-9831-6440770D8D02}">
          <p14:sldIdLst>
            <p14:sldId id="431"/>
            <p14:sldId id="436"/>
            <p14:sldId id="433"/>
            <p14:sldId id="450"/>
            <p14:sldId id="452"/>
            <p14:sldId id="434"/>
          </p14:sldIdLst>
        </p14:section>
        <p14:section name="Backup" id="{5A02D74F-1D63-4426-890F-3AAEC41F197C}">
          <p14:sldIdLst>
            <p14:sldId id="459"/>
            <p14:sldId id="462"/>
            <p14:sldId id="456"/>
            <p14:sldId id="457"/>
            <p14:sldId id="458"/>
            <p14:sldId id="460"/>
            <p14:sldId id="461"/>
            <p14:sldId id="453"/>
            <p14:sldId id="463"/>
          </p14:sldIdLst>
        </p14:section>
      </p14:sectionLst>
    </p:ext>
    <p:ext uri="{EFAFB233-063F-42B5-8137-9DF3F51BA10A}">
      <p15:sldGuideLst xmlns:p15="http://schemas.microsoft.com/office/powerpoint/2012/main">
        <p15:guide id="1" orient="horz" pos="2137" userDrawn="1">
          <p15:clr>
            <a:srgbClr val="A4A3A4"/>
          </p15:clr>
        </p15:guide>
        <p15:guide id="2" pos="272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FFFF"/>
    <a:srgbClr val="F2F2F2"/>
    <a:srgbClr val="67BCD9"/>
    <a:srgbClr val="EA2E9E"/>
    <a:srgbClr val="CD1583"/>
    <a:srgbClr val="810D52"/>
    <a:srgbClr val="5B9BD5"/>
    <a:srgbClr val="4A9EFD"/>
    <a:srgbClr val="165B70"/>
    <a:srgbClr val="BDDA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91" autoAdjust="0"/>
    <p:restoredTop sz="66748" autoAdjust="0"/>
  </p:normalViewPr>
  <p:slideViewPr>
    <p:cSldViewPr snapToGrid="0">
      <p:cViewPr varScale="1">
        <p:scale>
          <a:sx n="70" d="100"/>
          <a:sy n="70" d="100"/>
        </p:scale>
        <p:origin x="588" y="96"/>
      </p:cViewPr>
      <p:guideLst>
        <p:guide orient="horz" pos="2137"/>
        <p:guide pos="2729"/>
      </p:guideLst>
    </p:cSldViewPr>
  </p:slideViewPr>
  <p:notesTextViewPr>
    <p:cViewPr>
      <p:scale>
        <a:sx n="1" d="1"/>
        <a:sy n="1" d="1"/>
      </p:scale>
      <p:origin x="0" y="0"/>
    </p:cViewPr>
  </p:notesTextViewPr>
  <p:sorterViewPr>
    <p:cViewPr>
      <p:scale>
        <a:sx n="100" d="100"/>
        <a:sy n="100" d="100"/>
      </p:scale>
      <p:origin x="0" y="-617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83745C-7FB6-4D35-A14B-628945C48471}" type="doc">
      <dgm:prSet loTypeId="urn:microsoft.com/office/officeart/2018/2/layout/IconCircleList" loCatId="icon" qsTypeId="urn:microsoft.com/office/officeart/2005/8/quickstyle/simple1" qsCatId="simple" csTypeId="urn:microsoft.com/office/officeart/2005/8/colors/accent1_2" csCatId="accent1" phldr="1"/>
      <dgm:spPr/>
    </dgm:pt>
    <dgm:pt modelId="{6E6DD8A9-B3D1-42F7-AF96-B16653394117}">
      <dgm:prSet phldrT="[Text]" custT="1"/>
      <dgm:spPr/>
      <dgm:t>
        <a:bodyPr/>
        <a:lstStyle/>
        <a:p>
          <a:pPr algn="l">
            <a:lnSpc>
              <a:spcPct val="100000"/>
            </a:lnSpc>
          </a:pPr>
          <a:r>
            <a:rPr lang="en-GB" sz="2200" dirty="0"/>
            <a:t>In-network applications are fundamentally different from packet-protocols</a:t>
          </a:r>
        </a:p>
      </dgm:t>
    </dgm:pt>
    <dgm:pt modelId="{A7027C2C-D64D-4039-8E0B-ECF7A9F52CE0}" type="parTrans" cxnId="{03F3DB25-5F01-436B-A50D-4AE8EDFB184D}">
      <dgm:prSet/>
      <dgm:spPr/>
      <dgm:t>
        <a:bodyPr/>
        <a:lstStyle/>
        <a:p>
          <a:endParaRPr lang="en-GB"/>
        </a:p>
      </dgm:t>
    </dgm:pt>
    <dgm:pt modelId="{87D1DE91-B5D8-496B-93E1-5145FD9CEBEC}" type="sibTrans" cxnId="{03F3DB25-5F01-436B-A50D-4AE8EDFB184D}">
      <dgm:prSet/>
      <dgm:spPr/>
      <dgm:t>
        <a:bodyPr/>
        <a:lstStyle/>
        <a:p>
          <a:pPr>
            <a:lnSpc>
              <a:spcPct val="100000"/>
            </a:lnSpc>
          </a:pPr>
          <a:endParaRPr lang="en-GB"/>
        </a:p>
      </dgm:t>
    </dgm:pt>
    <dgm:pt modelId="{CAD4072C-72E1-47C3-829F-3DEE51949CB7}">
      <dgm:prSet phldrT="[Text]" custT="1"/>
      <dgm:spPr/>
      <dgm:t>
        <a:bodyPr/>
        <a:lstStyle/>
        <a:p>
          <a:pPr>
            <a:lnSpc>
              <a:spcPct val="100000"/>
            </a:lnSpc>
          </a:pPr>
          <a:r>
            <a:rPr lang="en-GB" sz="2200" dirty="0"/>
            <a:t>Supporting in-network applications on PISA is both challenging and limited</a:t>
          </a:r>
        </a:p>
      </dgm:t>
    </dgm:pt>
    <dgm:pt modelId="{4F8DD349-4FD5-411A-A9EA-9DF8F38CD3F0}" type="parTrans" cxnId="{FCBD1D30-DA38-45D0-B9AE-4D3A298CBE83}">
      <dgm:prSet/>
      <dgm:spPr/>
      <dgm:t>
        <a:bodyPr/>
        <a:lstStyle/>
        <a:p>
          <a:endParaRPr lang="en-GB"/>
        </a:p>
      </dgm:t>
    </dgm:pt>
    <dgm:pt modelId="{F1443A6B-CA0B-4D4F-AA37-E1F9F4FEA0F2}" type="sibTrans" cxnId="{FCBD1D30-DA38-45D0-B9AE-4D3A298CBE83}">
      <dgm:prSet/>
      <dgm:spPr/>
      <dgm:t>
        <a:bodyPr/>
        <a:lstStyle/>
        <a:p>
          <a:pPr>
            <a:lnSpc>
              <a:spcPct val="100000"/>
            </a:lnSpc>
          </a:pPr>
          <a:endParaRPr lang="en-GB"/>
        </a:p>
      </dgm:t>
    </dgm:pt>
    <dgm:pt modelId="{00F36196-DE63-4098-96E1-14FC630564E4}">
      <dgm:prSet phldrT="[Text]" custT="1"/>
      <dgm:spPr/>
      <dgm:t>
        <a:bodyPr/>
        <a:lstStyle/>
        <a:p>
          <a:pPr>
            <a:lnSpc>
              <a:spcPct val="100000"/>
            </a:lnSpc>
          </a:pPr>
          <a:r>
            <a:rPr lang="en-GB" sz="2200" dirty="0"/>
            <a:t>An exciting opportunity to rethink the architecture of switches for in-network applications</a:t>
          </a:r>
        </a:p>
      </dgm:t>
    </dgm:pt>
    <dgm:pt modelId="{37D79134-3F4A-4572-A20C-30EA5FC1D3C9}" type="parTrans" cxnId="{F12C568E-7C63-4D8F-98F9-6AFD9713AD04}">
      <dgm:prSet/>
      <dgm:spPr/>
      <dgm:t>
        <a:bodyPr/>
        <a:lstStyle/>
        <a:p>
          <a:endParaRPr lang="en-GB"/>
        </a:p>
      </dgm:t>
    </dgm:pt>
    <dgm:pt modelId="{C12BF2C3-7654-4751-9E3E-F8FB8EFD6F59}" type="sibTrans" cxnId="{F12C568E-7C63-4D8F-98F9-6AFD9713AD04}">
      <dgm:prSet/>
      <dgm:spPr/>
      <dgm:t>
        <a:bodyPr/>
        <a:lstStyle/>
        <a:p>
          <a:endParaRPr lang="en-GB"/>
        </a:p>
      </dgm:t>
    </dgm:pt>
    <dgm:pt modelId="{629ECD21-7D8A-4942-B3FE-813DA7435D25}" type="pres">
      <dgm:prSet presAssocID="{6383745C-7FB6-4D35-A14B-628945C48471}" presName="root" presStyleCnt="0">
        <dgm:presLayoutVars>
          <dgm:dir/>
          <dgm:resizeHandles val="exact"/>
        </dgm:presLayoutVars>
      </dgm:prSet>
      <dgm:spPr/>
    </dgm:pt>
    <dgm:pt modelId="{EF9F00C9-813F-4AA4-B9B8-E8653CABB046}" type="pres">
      <dgm:prSet presAssocID="{6383745C-7FB6-4D35-A14B-628945C48471}" presName="container" presStyleCnt="0">
        <dgm:presLayoutVars>
          <dgm:dir/>
          <dgm:resizeHandles val="exact"/>
        </dgm:presLayoutVars>
      </dgm:prSet>
      <dgm:spPr/>
    </dgm:pt>
    <dgm:pt modelId="{65EFE124-A629-49D6-9DB4-BC03F0D13872}" type="pres">
      <dgm:prSet presAssocID="{6E6DD8A9-B3D1-42F7-AF96-B16653394117}" presName="compNode" presStyleCnt="0"/>
      <dgm:spPr/>
    </dgm:pt>
    <dgm:pt modelId="{600EDEF6-13B3-4D11-AB90-9060C9C9BD42}" type="pres">
      <dgm:prSet presAssocID="{6E6DD8A9-B3D1-42F7-AF96-B16653394117}" presName="iconBgRect" presStyleLbl="bgShp" presStyleIdx="0" presStyleCnt="3" custLinFactNeighborX="-24496"/>
      <dgm:spPr/>
    </dgm:pt>
    <dgm:pt modelId="{1E6EB8DA-99B1-42FE-9141-2196CC966EFF}" type="pres">
      <dgm:prSet presAssocID="{6E6DD8A9-B3D1-42F7-AF96-B16653394117}" presName="iconRect" presStyleLbl="node1" presStyleIdx="0" presStyleCnt="3" custLinFactNeighborX="-4434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isconnected"/>
        </a:ext>
      </dgm:extLst>
    </dgm:pt>
    <dgm:pt modelId="{35CE7742-308F-4168-B87D-ACB5C2002C3D}" type="pres">
      <dgm:prSet presAssocID="{6E6DD8A9-B3D1-42F7-AF96-B16653394117}" presName="spaceRect" presStyleCnt="0"/>
      <dgm:spPr/>
    </dgm:pt>
    <dgm:pt modelId="{45121962-0537-457B-9175-4C35A3D54297}" type="pres">
      <dgm:prSet presAssocID="{6E6DD8A9-B3D1-42F7-AF96-B16653394117}" presName="textRect" presStyleLbl="revTx" presStyleIdx="0" presStyleCnt="3" custScaleX="146739" custLinFactNeighborX="8592" custLinFactNeighborY="-1125">
        <dgm:presLayoutVars>
          <dgm:chMax val="1"/>
          <dgm:chPref val="1"/>
        </dgm:presLayoutVars>
      </dgm:prSet>
      <dgm:spPr/>
    </dgm:pt>
    <dgm:pt modelId="{73AF3D82-B378-4F33-BFB8-96C349F6D831}" type="pres">
      <dgm:prSet presAssocID="{87D1DE91-B5D8-496B-93E1-5145FD9CEBEC}" presName="sibTrans" presStyleLbl="sibTrans2D1" presStyleIdx="0" presStyleCnt="0"/>
      <dgm:spPr/>
    </dgm:pt>
    <dgm:pt modelId="{34747867-7DC3-4C7D-89DA-9782395A77CD}" type="pres">
      <dgm:prSet presAssocID="{CAD4072C-72E1-47C3-829F-3DEE51949CB7}" presName="compNode" presStyleCnt="0"/>
      <dgm:spPr/>
    </dgm:pt>
    <dgm:pt modelId="{EA4C5F4F-3239-4D4D-9CFA-36F6491FF23A}" type="pres">
      <dgm:prSet presAssocID="{CAD4072C-72E1-47C3-829F-3DEE51949CB7}" presName="iconBgRect" presStyleLbl="bgShp" presStyleIdx="1" presStyleCnt="3"/>
      <dgm:spPr/>
    </dgm:pt>
    <dgm:pt modelId="{9AFC54BA-25CD-4CD6-AA37-0FFBE47A1672}" type="pres">
      <dgm:prSet presAssocID="{CAD4072C-72E1-47C3-829F-3DEE51949CB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rocessor"/>
        </a:ext>
      </dgm:extLst>
    </dgm:pt>
    <dgm:pt modelId="{2BB9C756-EE04-4119-8567-42B9ABF86A37}" type="pres">
      <dgm:prSet presAssocID="{CAD4072C-72E1-47C3-829F-3DEE51949CB7}" presName="spaceRect" presStyleCnt="0"/>
      <dgm:spPr/>
    </dgm:pt>
    <dgm:pt modelId="{99F6D509-00CF-47F8-884F-934B7E0E6912}" type="pres">
      <dgm:prSet presAssocID="{CAD4072C-72E1-47C3-829F-3DEE51949CB7}" presName="textRect" presStyleLbl="revTx" presStyleIdx="1" presStyleCnt="3" custScaleX="146721" custLinFactNeighborX="19225">
        <dgm:presLayoutVars>
          <dgm:chMax val="1"/>
          <dgm:chPref val="1"/>
        </dgm:presLayoutVars>
      </dgm:prSet>
      <dgm:spPr/>
    </dgm:pt>
    <dgm:pt modelId="{C3A6E93E-EDAB-4A8A-AA0F-18FC876883BA}" type="pres">
      <dgm:prSet presAssocID="{F1443A6B-CA0B-4D4F-AA37-E1F9F4FEA0F2}" presName="sibTrans" presStyleLbl="sibTrans2D1" presStyleIdx="0" presStyleCnt="0"/>
      <dgm:spPr/>
    </dgm:pt>
    <dgm:pt modelId="{B8885B08-2232-48CE-B037-74AA5EB2F778}" type="pres">
      <dgm:prSet presAssocID="{00F36196-DE63-4098-96E1-14FC630564E4}" presName="compNode" presStyleCnt="0"/>
      <dgm:spPr/>
    </dgm:pt>
    <dgm:pt modelId="{D299BE09-5224-4AC7-9BBA-11096135861C}" type="pres">
      <dgm:prSet presAssocID="{00F36196-DE63-4098-96E1-14FC630564E4}" presName="iconBgRect" presStyleLbl="bgShp" presStyleIdx="2" presStyleCnt="3"/>
      <dgm:spPr/>
    </dgm:pt>
    <dgm:pt modelId="{F2CDAB11-AB90-4639-8BC1-D0EB6F725057}" type="pres">
      <dgm:prSet presAssocID="{00F36196-DE63-4098-96E1-14FC630564E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ead with Gears"/>
        </a:ext>
      </dgm:extLst>
    </dgm:pt>
    <dgm:pt modelId="{0BE00C42-4BA2-469A-81E9-57029D1372D3}" type="pres">
      <dgm:prSet presAssocID="{00F36196-DE63-4098-96E1-14FC630564E4}" presName="spaceRect" presStyleCnt="0"/>
      <dgm:spPr/>
    </dgm:pt>
    <dgm:pt modelId="{D8878730-0135-4C6E-8A59-2E0F40682FD2}" type="pres">
      <dgm:prSet presAssocID="{00F36196-DE63-4098-96E1-14FC630564E4}" presName="textRect" presStyleLbl="revTx" presStyleIdx="2" presStyleCnt="3" custScaleX="146721" custLinFactNeighborX="18157">
        <dgm:presLayoutVars>
          <dgm:chMax val="1"/>
          <dgm:chPref val="1"/>
        </dgm:presLayoutVars>
      </dgm:prSet>
      <dgm:spPr/>
    </dgm:pt>
  </dgm:ptLst>
  <dgm:cxnLst>
    <dgm:cxn modelId="{6409CB16-E0E0-4955-B670-0994C3E323C2}" type="presOf" srcId="{F1443A6B-CA0B-4D4F-AA37-E1F9F4FEA0F2}" destId="{C3A6E93E-EDAB-4A8A-AA0F-18FC876883BA}" srcOrd="0" destOrd="0" presId="urn:microsoft.com/office/officeart/2018/2/layout/IconCircleList"/>
    <dgm:cxn modelId="{03F3DB25-5F01-436B-A50D-4AE8EDFB184D}" srcId="{6383745C-7FB6-4D35-A14B-628945C48471}" destId="{6E6DD8A9-B3D1-42F7-AF96-B16653394117}" srcOrd="0" destOrd="0" parTransId="{A7027C2C-D64D-4039-8E0B-ECF7A9F52CE0}" sibTransId="{87D1DE91-B5D8-496B-93E1-5145FD9CEBEC}"/>
    <dgm:cxn modelId="{FCBD1D30-DA38-45D0-B9AE-4D3A298CBE83}" srcId="{6383745C-7FB6-4D35-A14B-628945C48471}" destId="{CAD4072C-72E1-47C3-829F-3DEE51949CB7}" srcOrd="1" destOrd="0" parTransId="{4F8DD349-4FD5-411A-A9EA-9DF8F38CD3F0}" sibTransId="{F1443A6B-CA0B-4D4F-AA37-E1F9F4FEA0F2}"/>
    <dgm:cxn modelId="{89535043-4748-4975-A9F3-563BE8056DFA}" type="presOf" srcId="{6383745C-7FB6-4D35-A14B-628945C48471}" destId="{629ECD21-7D8A-4942-B3FE-813DA7435D25}" srcOrd="0" destOrd="0" presId="urn:microsoft.com/office/officeart/2018/2/layout/IconCircleList"/>
    <dgm:cxn modelId="{F12C568E-7C63-4D8F-98F9-6AFD9713AD04}" srcId="{6383745C-7FB6-4D35-A14B-628945C48471}" destId="{00F36196-DE63-4098-96E1-14FC630564E4}" srcOrd="2" destOrd="0" parTransId="{37D79134-3F4A-4572-A20C-30EA5FC1D3C9}" sibTransId="{C12BF2C3-7654-4751-9E3E-F8FB8EFD6F59}"/>
    <dgm:cxn modelId="{9761FAB6-0020-4D74-A1FA-A79B3858C7C0}" type="presOf" srcId="{87D1DE91-B5D8-496B-93E1-5145FD9CEBEC}" destId="{73AF3D82-B378-4F33-BFB8-96C349F6D831}" srcOrd="0" destOrd="0" presId="urn:microsoft.com/office/officeart/2018/2/layout/IconCircleList"/>
    <dgm:cxn modelId="{D5BF09C5-C8B7-4DCE-B100-6F43A5301F9F}" type="presOf" srcId="{CAD4072C-72E1-47C3-829F-3DEE51949CB7}" destId="{99F6D509-00CF-47F8-884F-934B7E0E6912}" srcOrd="0" destOrd="0" presId="urn:microsoft.com/office/officeart/2018/2/layout/IconCircleList"/>
    <dgm:cxn modelId="{027D9DE6-43A0-447B-A54E-6A3215E0BF67}" type="presOf" srcId="{00F36196-DE63-4098-96E1-14FC630564E4}" destId="{D8878730-0135-4C6E-8A59-2E0F40682FD2}" srcOrd="0" destOrd="0" presId="urn:microsoft.com/office/officeart/2018/2/layout/IconCircleList"/>
    <dgm:cxn modelId="{DDC4DBF9-72F6-4364-BE87-6565AF3B5724}" type="presOf" srcId="{6E6DD8A9-B3D1-42F7-AF96-B16653394117}" destId="{45121962-0537-457B-9175-4C35A3D54297}" srcOrd="0" destOrd="0" presId="urn:microsoft.com/office/officeart/2018/2/layout/IconCircleList"/>
    <dgm:cxn modelId="{29FAD383-92C3-4893-8ADD-DCC869E17479}" type="presParOf" srcId="{629ECD21-7D8A-4942-B3FE-813DA7435D25}" destId="{EF9F00C9-813F-4AA4-B9B8-E8653CABB046}" srcOrd="0" destOrd="0" presId="urn:microsoft.com/office/officeart/2018/2/layout/IconCircleList"/>
    <dgm:cxn modelId="{6800F198-1C0D-4A18-88BB-41875298B895}" type="presParOf" srcId="{EF9F00C9-813F-4AA4-B9B8-E8653CABB046}" destId="{65EFE124-A629-49D6-9DB4-BC03F0D13872}" srcOrd="0" destOrd="0" presId="urn:microsoft.com/office/officeart/2018/2/layout/IconCircleList"/>
    <dgm:cxn modelId="{29978DA1-2238-45EA-9265-72DDE421A247}" type="presParOf" srcId="{65EFE124-A629-49D6-9DB4-BC03F0D13872}" destId="{600EDEF6-13B3-4D11-AB90-9060C9C9BD42}" srcOrd="0" destOrd="0" presId="urn:microsoft.com/office/officeart/2018/2/layout/IconCircleList"/>
    <dgm:cxn modelId="{CFF9B3DC-7BFC-46FF-A04D-3C9E2DA494B9}" type="presParOf" srcId="{65EFE124-A629-49D6-9DB4-BC03F0D13872}" destId="{1E6EB8DA-99B1-42FE-9141-2196CC966EFF}" srcOrd="1" destOrd="0" presId="urn:microsoft.com/office/officeart/2018/2/layout/IconCircleList"/>
    <dgm:cxn modelId="{62B7146A-8DB8-49A7-8A9D-C54068AAAF11}" type="presParOf" srcId="{65EFE124-A629-49D6-9DB4-BC03F0D13872}" destId="{35CE7742-308F-4168-B87D-ACB5C2002C3D}" srcOrd="2" destOrd="0" presId="urn:microsoft.com/office/officeart/2018/2/layout/IconCircleList"/>
    <dgm:cxn modelId="{2F6CB8B6-412C-422E-8B67-BE796F4DE33B}" type="presParOf" srcId="{65EFE124-A629-49D6-9DB4-BC03F0D13872}" destId="{45121962-0537-457B-9175-4C35A3D54297}" srcOrd="3" destOrd="0" presId="urn:microsoft.com/office/officeart/2018/2/layout/IconCircleList"/>
    <dgm:cxn modelId="{A8E34488-A9D2-47F6-B811-DB4B266AA39A}" type="presParOf" srcId="{EF9F00C9-813F-4AA4-B9B8-E8653CABB046}" destId="{73AF3D82-B378-4F33-BFB8-96C349F6D831}" srcOrd="1" destOrd="0" presId="urn:microsoft.com/office/officeart/2018/2/layout/IconCircleList"/>
    <dgm:cxn modelId="{5BC9425E-E25A-4095-AC23-53AF652FAAF1}" type="presParOf" srcId="{EF9F00C9-813F-4AA4-B9B8-E8653CABB046}" destId="{34747867-7DC3-4C7D-89DA-9782395A77CD}" srcOrd="2" destOrd="0" presId="urn:microsoft.com/office/officeart/2018/2/layout/IconCircleList"/>
    <dgm:cxn modelId="{0DC8FD83-7CB4-42F9-9E51-410CDAC0683C}" type="presParOf" srcId="{34747867-7DC3-4C7D-89DA-9782395A77CD}" destId="{EA4C5F4F-3239-4D4D-9CFA-36F6491FF23A}" srcOrd="0" destOrd="0" presId="urn:microsoft.com/office/officeart/2018/2/layout/IconCircleList"/>
    <dgm:cxn modelId="{699032FF-AF29-4E61-9E88-2C92FFF9362F}" type="presParOf" srcId="{34747867-7DC3-4C7D-89DA-9782395A77CD}" destId="{9AFC54BA-25CD-4CD6-AA37-0FFBE47A1672}" srcOrd="1" destOrd="0" presId="urn:microsoft.com/office/officeart/2018/2/layout/IconCircleList"/>
    <dgm:cxn modelId="{CCAD1A5C-F1D2-4A3C-8C23-470CBF953904}" type="presParOf" srcId="{34747867-7DC3-4C7D-89DA-9782395A77CD}" destId="{2BB9C756-EE04-4119-8567-42B9ABF86A37}" srcOrd="2" destOrd="0" presId="urn:microsoft.com/office/officeart/2018/2/layout/IconCircleList"/>
    <dgm:cxn modelId="{E418924C-2509-4984-9F19-9461C493BA90}" type="presParOf" srcId="{34747867-7DC3-4C7D-89DA-9782395A77CD}" destId="{99F6D509-00CF-47F8-884F-934B7E0E6912}" srcOrd="3" destOrd="0" presId="urn:microsoft.com/office/officeart/2018/2/layout/IconCircleList"/>
    <dgm:cxn modelId="{1F8EE223-8390-4FD2-BB21-458E7472E64D}" type="presParOf" srcId="{EF9F00C9-813F-4AA4-B9B8-E8653CABB046}" destId="{C3A6E93E-EDAB-4A8A-AA0F-18FC876883BA}" srcOrd="3" destOrd="0" presId="urn:microsoft.com/office/officeart/2018/2/layout/IconCircleList"/>
    <dgm:cxn modelId="{2A96B7F2-66C1-4FD5-9ADE-7C49738A55B4}" type="presParOf" srcId="{EF9F00C9-813F-4AA4-B9B8-E8653CABB046}" destId="{B8885B08-2232-48CE-B037-74AA5EB2F778}" srcOrd="4" destOrd="0" presId="urn:microsoft.com/office/officeart/2018/2/layout/IconCircleList"/>
    <dgm:cxn modelId="{5778B6DB-C435-41FD-809B-919F0201079C}" type="presParOf" srcId="{B8885B08-2232-48CE-B037-74AA5EB2F778}" destId="{D299BE09-5224-4AC7-9BBA-11096135861C}" srcOrd="0" destOrd="0" presId="urn:microsoft.com/office/officeart/2018/2/layout/IconCircleList"/>
    <dgm:cxn modelId="{7FD53ED6-E4C1-4D03-98B6-57D517B59827}" type="presParOf" srcId="{B8885B08-2232-48CE-B037-74AA5EB2F778}" destId="{F2CDAB11-AB90-4639-8BC1-D0EB6F725057}" srcOrd="1" destOrd="0" presId="urn:microsoft.com/office/officeart/2018/2/layout/IconCircleList"/>
    <dgm:cxn modelId="{22F4B134-0075-4C52-B7C7-7DF40944308F}" type="presParOf" srcId="{B8885B08-2232-48CE-B037-74AA5EB2F778}" destId="{0BE00C42-4BA2-469A-81E9-57029D1372D3}" srcOrd="2" destOrd="0" presId="urn:microsoft.com/office/officeart/2018/2/layout/IconCircleList"/>
    <dgm:cxn modelId="{9D3F982B-C9B2-43D4-8EC0-72D0E994C8C8}" type="presParOf" srcId="{B8885B08-2232-48CE-B037-74AA5EB2F778}" destId="{D8878730-0135-4C6E-8A59-2E0F40682FD2}"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160273-03E8-4B76-9293-6ED5ECD45B00}" type="doc">
      <dgm:prSet loTypeId="urn:microsoft.com/office/officeart/2005/8/layout/matrix3" loCatId="matrix" qsTypeId="urn:microsoft.com/office/officeart/2005/8/quickstyle/simple1" qsCatId="simple" csTypeId="urn:microsoft.com/office/officeart/2005/8/colors/accent1_2" csCatId="accent1" phldr="1"/>
      <dgm:spPr/>
    </dgm:pt>
    <dgm:pt modelId="{BB156908-6484-4239-B93A-0CBF62778289}">
      <dgm:prSet phldrT="[Text]"/>
      <dgm:spPr/>
      <dgm:t>
        <a:bodyPr/>
        <a:lstStyle/>
        <a:p>
          <a:r>
            <a:rPr lang="en-GB" dirty="0"/>
            <a:t>Data structure instance blocks</a:t>
          </a:r>
        </a:p>
      </dgm:t>
    </dgm:pt>
    <dgm:pt modelId="{8CB99EBF-70BE-4758-884F-5E88BFC3043A}" type="parTrans" cxnId="{F5B22D54-13B1-4633-9D95-2EB9F793E192}">
      <dgm:prSet/>
      <dgm:spPr/>
      <dgm:t>
        <a:bodyPr/>
        <a:lstStyle/>
        <a:p>
          <a:endParaRPr lang="en-GB"/>
        </a:p>
      </dgm:t>
    </dgm:pt>
    <dgm:pt modelId="{A046786D-AC7F-42F3-99A3-37A605CBFCD7}" type="sibTrans" cxnId="{F5B22D54-13B1-4633-9D95-2EB9F793E192}">
      <dgm:prSet/>
      <dgm:spPr/>
      <dgm:t>
        <a:bodyPr/>
        <a:lstStyle/>
        <a:p>
          <a:endParaRPr lang="en-GB"/>
        </a:p>
      </dgm:t>
    </dgm:pt>
    <dgm:pt modelId="{869FB6F1-659C-4A6B-A04B-B41D52A9EDF5}">
      <dgm:prSet phldrT="[Text]"/>
      <dgm:spPr/>
      <dgm:t>
        <a:bodyPr/>
        <a:lstStyle/>
        <a:p>
          <a:r>
            <a:rPr lang="en-GB" dirty="0"/>
            <a:t>Performance-cost trade-offs</a:t>
          </a:r>
        </a:p>
      </dgm:t>
    </dgm:pt>
    <dgm:pt modelId="{D93452BC-F51A-490A-9A8A-78E187003C32}" type="parTrans" cxnId="{217EF7AF-F9D8-42AD-B7AB-F20E133BBF8F}">
      <dgm:prSet/>
      <dgm:spPr/>
      <dgm:t>
        <a:bodyPr/>
        <a:lstStyle/>
        <a:p>
          <a:endParaRPr lang="en-GB"/>
        </a:p>
      </dgm:t>
    </dgm:pt>
    <dgm:pt modelId="{D6575EC0-91CF-4FFA-ABA7-D49DDBEBA6AA}" type="sibTrans" cxnId="{217EF7AF-F9D8-42AD-B7AB-F20E133BBF8F}">
      <dgm:prSet/>
      <dgm:spPr/>
      <dgm:t>
        <a:bodyPr/>
        <a:lstStyle/>
        <a:p>
          <a:endParaRPr lang="en-GB"/>
        </a:p>
      </dgm:t>
    </dgm:pt>
    <dgm:pt modelId="{C244209B-0672-4136-84A9-2FCF61E8987D}">
      <dgm:prSet phldrT="[Text]"/>
      <dgm:spPr/>
      <dgm:t>
        <a:bodyPr/>
        <a:lstStyle/>
        <a:p>
          <a:r>
            <a:rPr lang="en-GB" dirty="0"/>
            <a:t>State mapping and synchronization</a:t>
          </a:r>
        </a:p>
      </dgm:t>
    </dgm:pt>
    <dgm:pt modelId="{8F7D7DC8-A14F-490B-9E41-A420D8B9AE20}" type="parTrans" cxnId="{70E73177-6352-41EC-AD1A-E01AA779C0D7}">
      <dgm:prSet/>
      <dgm:spPr/>
      <dgm:t>
        <a:bodyPr/>
        <a:lstStyle/>
        <a:p>
          <a:endParaRPr lang="en-GB"/>
        </a:p>
      </dgm:t>
    </dgm:pt>
    <dgm:pt modelId="{D014D057-4480-4670-BD32-E82C5B76640D}" type="sibTrans" cxnId="{70E73177-6352-41EC-AD1A-E01AA779C0D7}">
      <dgm:prSet/>
      <dgm:spPr/>
      <dgm:t>
        <a:bodyPr/>
        <a:lstStyle/>
        <a:p>
          <a:endParaRPr lang="en-GB"/>
        </a:p>
      </dgm:t>
    </dgm:pt>
    <dgm:pt modelId="{617080FC-2330-41DA-8406-BA6C38332725}">
      <dgm:prSet/>
      <dgm:spPr/>
      <dgm:t>
        <a:bodyPr/>
        <a:lstStyle/>
        <a:p>
          <a:r>
            <a:rPr lang="en-GB" dirty="0"/>
            <a:t>Software &amp; compiler support</a:t>
          </a:r>
        </a:p>
      </dgm:t>
    </dgm:pt>
    <dgm:pt modelId="{81613D24-E29F-4C3B-A87E-8B452CDF9BD1}" type="parTrans" cxnId="{EDCE30B9-DDD1-4EB8-BB7F-71D4A727C96F}">
      <dgm:prSet/>
      <dgm:spPr/>
      <dgm:t>
        <a:bodyPr/>
        <a:lstStyle/>
        <a:p>
          <a:endParaRPr lang="en-GB"/>
        </a:p>
      </dgm:t>
    </dgm:pt>
    <dgm:pt modelId="{86769929-71F1-428A-8A11-6099644767D3}" type="sibTrans" cxnId="{EDCE30B9-DDD1-4EB8-BB7F-71D4A727C96F}">
      <dgm:prSet/>
      <dgm:spPr/>
      <dgm:t>
        <a:bodyPr/>
        <a:lstStyle/>
        <a:p>
          <a:endParaRPr lang="en-GB"/>
        </a:p>
      </dgm:t>
    </dgm:pt>
    <dgm:pt modelId="{2E5BE171-433C-4BC6-905F-7646E956859D}" type="pres">
      <dgm:prSet presAssocID="{B6160273-03E8-4B76-9293-6ED5ECD45B00}" presName="matrix" presStyleCnt="0">
        <dgm:presLayoutVars>
          <dgm:chMax val="1"/>
          <dgm:dir/>
          <dgm:resizeHandles val="exact"/>
        </dgm:presLayoutVars>
      </dgm:prSet>
      <dgm:spPr/>
    </dgm:pt>
    <dgm:pt modelId="{021A3085-C15A-4F0B-8F41-0EA52A560A46}" type="pres">
      <dgm:prSet presAssocID="{B6160273-03E8-4B76-9293-6ED5ECD45B00}" presName="diamond" presStyleLbl="bgShp" presStyleIdx="0" presStyleCnt="1"/>
      <dgm:spPr/>
    </dgm:pt>
    <dgm:pt modelId="{76B496BE-CCD9-4F9D-8866-05500682B92D}" type="pres">
      <dgm:prSet presAssocID="{B6160273-03E8-4B76-9293-6ED5ECD45B00}" presName="quad1" presStyleLbl="node1" presStyleIdx="0" presStyleCnt="4">
        <dgm:presLayoutVars>
          <dgm:chMax val="0"/>
          <dgm:chPref val="0"/>
          <dgm:bulletEnabled val="1"/>
        </dgm:presLayoutVars>
      </dgm:prSet>
      <dgm:spPr/>
    </dgm:pt>
    <dgm:pt modelId="{DBF7E0F8-DD83-4C3F-9FED-16E39BC605C1}" type="pres">
      <dgm:prSet presAssocID="{B6160273-03E8-4B76-9293-6ED5ECD45B00}" presName="quad2" presStyleLbl="node1" presStyleIdx="1" presStyleCnt="4">
        <dgm:presLayoutVars>
          <dgm:chMax val="0"/>
          <dgm:chPref val="0"/>
          <dgm:bulletEnabled val="1"/>
        </dgm:presLayoutVars>
      </dgm:prSet>
      <dgm:spPr/>
    </dgm:pt>
    <dgm:pt modelId="{48908215-CEC1-4755-AB66-CC00EC001FD5}" type="pres">
      <dgm:prSet presAssocID="{B6160273-03E8-4B76-9293-6ED5ECD45B00}" presName="quad3" presStyleLbl="node1" presStyleIdx="2" presStyleCnt="4">
        <dgm:presLayoutVars>
          <dgm:chMax val="0"/>
          <dgm:chPref val="0"/>
          <dgm:bulletEnabled val="1"/>
        </dgm:presLayoutVars>
      </dgm:prSet>
      <dgm:spPr/>
    </dgm:pt>
    <dgm:pt modelId="{79701198-65CE-4ACA-AB55-2405FD2EE9A5}" type="pres">
      <dgm:prSet presAssocID="{B6160273-03E8-4B76-9293-6ED5ECD45B00}" presName="quad4" presStyleLbl="node1" presStyleIdx="3" presStyleCnt="4">
        <dgm:presLayoutVars>
          <dgm:chMax val="0"/>
          <dgm:chPref val="0"/>
          <dgm:bulletEnabled val="1"/>
        </dgm:presLayoutVars>
      </dgm:prSet>
      <dgm:spPr/>
    </dgm:pt>
  </dgm:ptLst>
  <dgm:cxnLst>
    <dgm:cxn modelId="{0251D73C-12DB-4D32-A4CD-2FBA2862ED97}" type="presOf" srcId="{BB156908-6484-4239-B93A-0CBF62778289}" destId="{76B496BE-CCD9-4F9D-8866-05500682B92D}" srcOrd="0" destOrd="0" presId="urn:microsoft.com/office/officeart/2005/8/layout/matrix3"/>
    <dgm:cxn modelId="{E74C913E-9797-46EE-9DB9-897027796487}" type="presOf" srcId="{B6160273-03E8-4B76-9293-6ED5ECD45B00}" destId="{2E5BE171-433C-4BC6-905F-7646E956859D}" srcOrd="0" destOrd="0" presId="urn:microsoft.com/office/officeart/2005/8/layout/matrix3"/>
    <dgm:cxn modelId="{F5B22D54-13B1-4633-9D95-2EB9F793E192}" srcId="{B6160273-03E8-4B76-9293-6ED5ECD45B00}" destId="{BB156908-6484-4239-B93A-0CBF62778289}" srcOrd="0" destOrd="0" parTransId="{8CB99EBF-70BE-4758-884F-5E88BFC3043A}" sibTransId="{A046786D-AC7F-42F3-99A3-37A605CBFCD7}"/>
    <dgm:cxn modelId="{0DCCED76-194F-4129-B35C-4B1E14A643AF}" type="presOf" srcId="{869FB6F1-659C-4A6B-A04B-B41D52A9EDF5}" destId="{DBF7E0F8-DD83-4C3F-9FED-16E39BC605C1}" srcOrd="0" destOrd="0" presId="urn:microsoft.com/office/officeart/2005/8/layout/matrix3"/>
    <dgm:cxn modelId="{70E73177-6352-41EC-AD1A-E01AA779C0D7}" srcId="{B6160273-03E8-4B76-9293-6ED5ECD45B00}" destId="{C244209B-0672-4136-84A9-2FCF61E8987D}" srcOrd="2" destOrd="0" parTransId="{8F7D7DC8-A14F-490B-9E41-A420D8B9AE20}" sibTransId="{D014D057-4480-4670-BD32-E82C5B76640D}"/>
    <dgm:cxn modelId="{ADEC3F8E-6590-4F59-B6C1-D1ABD8DACC4D}" type="presOf" srcId="{C244209B-0672-4136-84A9-2FCF61E8987D}" destId="{48908215-CEC1-4755-AB66-CC00EC001FD5}" srcOrd="0" destOrd="0" presId="urn:microsoft.com/office/officeart/2005/8/layout/matrix3"/>
    <dgm:cxn modelId="{217EF7AF-F9D8-42AD-B7AB-F20E133BBF8F}" srcId="{B6160273-03E8-4B76-9293-6ED5ECD45B00}" destId="{869FB6F1-659C-4A6B-A04B-B41D52A9EDF5}" srcOrd="1" destOrd="0" parTransId="{D93452BC-F51A-490A-9A8A-78E187003C32}" sibTransId="{D6575EC0-91CF-4FFA-ABA7-D49DDBEBA6AA}"/>
    <dgm:cxn modelId="{EDCE30B9-DDD1-4EB8-BB7F-71D4A727C96F}" srcId="{B6160273-03E8-4B76-9293-6ED5ECD45B00}" destId="{617080FC-2330-41DA-8406-BA6C38332725}" srcOrd="3" destOrd="0" parTransId="{81613D24-E29F-4C3B-A87E-8B452CDF9BD1}" sibTransId="{86769929-71F1-428A-8A11-6099644767D3}"/>
    <dgm:cxn modelId="{F14D85F2-AEA2-46F8-9F7E-DA82260005AE}" type="presOf" srcId="{617080FC-2330-41DA-8406-BA6C38332725}" destId="{79701198-65CE-4ACA-AB55-2405FD2EE9A5}" srcOrd="0" destOrd="0" presId="urn:microsoft.com/office/officeart/2005/8/layout/matrix3"/>
    <dgm:cxn modelId="{D0271A0A-1CE2-4C3B-BC0F-78D176430EFC}" type="presParOf" srcId="{2E5BE171-433C-4BC6-905F-7646E956859D}" destId="{021A3085-C15A-4F0B-8F41-0EA52A560A46}" srcOrd="0" destOrd="0" presId="urn:microsoft.com/office/officeart/2005/8/layout/matrix3"/>
    <dgm:cxn modelId="{89865FEB-88B8-46AB-90A5-80C18CFAC9A3}" type="presParOf" srcId="{2E5BE171-433C-4BC6-905F-7646E956859D}" destId="{76B496BE-CCD9-4F9D-8866-05500682B92D}" srcOrd="1" destOrd="0" presId="urn:microsoft.com/office/officeart/2005/8/layout/matrix3"/>
    <dgm:cxn modelId="{3B249F43-E818-46F2-97E5-CE9559E932B1}" type="presParOf" srcId="{2E5BE171-433C-4BC6-905F-7646E956859D}" destId="{DBF7E0F8-DD83-4C3F-9FED-16E39BC605C1}" srcOrd="2" destOrd="0" presId="urn:microsoft.com/office/officeart/2005/8/layout/matrix3"/>
    <dgm:cxn modelId="{75FFF742-F67E-48E7-9508-016B1C06154E}" type="presParOf" srcId="{2E5BE171-433C-4BC6-905F-7646E956859D}" destId="{48908215-CEC1-4755-AB66-CC00EC001FD5}" srcOrd="3" destOrd="0" presId="urn:microsoft.com/office/officeart/2005/8/layout/matrix3"/>
    <dgm:cxn modelId="{6AFE2CD7-823D-4E1C-9EE2-D7988300A851}" type="presParOf" srcId="{2E5BE171-433C-4BC6-905F-7646E956859D}" destId="{79701198-65CE-4ACA-AB55-2405FD2EE9A5}" srcOrd="4" destOrd="0" presId="urn:microsoft.com/office/officeart/2005/8/layout/matrix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DC454C-4B3E-4126-909E-ABBF6EBF5BA8}" type="doc">
      <dgm:prSet loTypeId="urn:microsoft.com/office/officeart/2008/layout/HorizontalMultiLevelHierarchy" loCatId="hierarchy" qsTypeId="urn:microsoft.com/office/officeart/2005/8/quickstyle/simple5" qsCatId="simple" csTypeId="urn:microsoft.com/office/officeart/2005/8/colors/colorful2" csCatId="colorful" phldr="1"/>
      <dgm:spPr/>
      <dgm:t>
        <a:bodyPr/>
        <a:lstStyle/>
        <a:p>
          <a:endParaRPr lang="en-GB"/>
        </a:p>
      </dgm:t>
    </dgm:pt>
    <dgm:pt modelId="{F42E3B8B-DE4A-4B27-99FB-19EEAD941E57}">
      <dgm:prSet phldrT="[Text]"/>
      <dgm:spPr/>
      <dgm:t>
        <a:bodyPr/>
        <a:lstStyle/>
        <a:p>
          <a:r>
            <a:rPr lang="en-GB" dirty="0"/>
            <a:t>Design Choices</a:t>
          </a:r>
        </a:p>
      </dgm:t>
    </dgm:pt>
    <dgm:pt modelId="{976A4259-C187-4D87-AB04-45776A8D550C}" type="parTrans" cxnId="{DE4CDF36-43A7-4326-8933-710FF31BA7EF}">
      <dgm:prSet/>
      <dgm:spPr/>
      <dgm:t>
        <a:bodyPr/>
        <a:lstStyle/>
        <a:p>
          <a:endParaRPr lang="en-GB"/>
        </a:p>
      </dgm:t>
    </dgm:pt>
    <dgm:pt modelId="{4F5ED9E8-2813-4888-A08D-CBC8003D3BF0}" type="sibTrans" cxnId="{DE4CDF36-43A7-4326-8933-710FF31BA7EF}">
      <dgm:prSet/>
      <dgm:spPr/>
      <dgm:t>
        <a:bodyPr/>
        <a:lstStyle/>
        <a:p>
          <a:endParaRPr lang="en-GB"/>
        </a:p>
      </dgm:t>
    </dgm:pt>
    <dgm:pt modelId="{F38BCA0C-689D-4CEF-A74C-CEA8540F3419}" type="asst">
      <dgm:prSet phldrT="[Text]" custT="1"/>
      <dgm:spPr/>
      <dgm:t>
        <a:bodyPr/>
        <a:lstStyle/>
        <a:p>
          <a:r>
            <a:rPr lang="en-GB" sz="2400" dirty="0"/>
            <a:t>A. Pure Logic-based approach</a:t>
          </a:r>
        </a:p>
      </dgm:t>
    </dgm:pt>
    <dgm:pt modelId="{4DBAAABD-A022-4131-8AEE-0BCABF99E015}" type="parTrans" cxnId="{CED400C2-9899-4362-A7B6-65A3BB838B99}">
      <dgm:prSet/>
      <dgm:spPr/>
      <dgm:t>
        <a:bodyPr/>
        <a:lstStyle/>
        <a:p>
          <a:endParaRPr lang="en-GB"/>
        </a:p>
      </dgm:t>
    </dgm:pt>
    <dgm:pt modelId="{9CC2D20C-CBA6-48F3-B821-84A0E0B2ABF2}" type="sibTrans" cxnId="{CED400C2-9899-4362-A7B6-65A3BB838B99}">
      <dgm:prSet/>
      <dgm:spPr/>
      <dgm:t>
        <a:bodyPr/>
        <a:lstStyle/>
        <a:p>
          <a:endParaRPr lang="en-GB"/>
        </a:p>
      </dgm:t>
    </dgm:pt>
    <dgm:pt modelId="{E5A8B818-428A-4E29-913B-E21CC4F07276}" type="asst">
      <dgm:prSet custT="1"/>
      <dgm:spPr/>
      <dgm:t>
        <a:bodyPr/>
        <a:lstStyle/>
        <a:p>
          <a:r>
            <a:rPr lang="en-GB" sz="2400" dirty="0"/>
            <a:t>B. Generic parallel cores with custom data structure instance blocks and synchronization</a:t>
          </a:r>
          <a:endParaRPr lang="en-GB" sz="2400" b="1" dirty="0"/>
        </a:p>
      </dgm:t>
    </dgm:pt>
    <dgm:pt modelId="{4A490D21-0743-49BC-A3A1-252E980A8B4C}" type="parTrans" cxnId="{A43DD57E-6D6C-478F-BDF0-3EC8B4B1FDFB}">
      <dgm:prSet/>
      <dgm:spPr/>
      <dgm:t>
        <a:bodyPr/>
        <a:lstStyle/>
        <a:p>
          <a:endParaRPr lang="en-GB"/>
        </a:p>
      </dgm:t>
    </dgm:pt>
    <dgm:pt modelId="{9B138A41-8079-427F-97A1-5655E2016F88}" type="sibTrans" cxnId="{A43DD57E-6D6C-478F-BDF0-3EC8B4B1FDFB}">
      <dgm:prSet/>
      <dgm:spPr/>
      <dgm:t>
        <a:bodyPr/>
        <a:lstStyle/>
        <a:p>
          <a:endParaRPr lang="en-GB"/>
        </a:p>
      </dgm:t>
    </dgm:pt>
    <dgm:pt modelId="{632614BC-8983-4D6F-A244-96742D4DF6E8}" type="asst">
      <dgm:prSet custT="1"/>
      <dgm:spPr/>
      <dgm:t>
        <a:bodyPr/>
        <a:lstStyle/>
        <a:p>
          <a:r>
            <a:rPr lang="en-GB" sz="2400" dirty="0"/>
            <a:t>C. Custom processor cores</a:t>
          </a:r>
        </a:p>
      </dgm:t>
    </dgm:pt>
    <dgm:pt modelId="{A12A3055-40F3-4862-B4C3-6950AF6EABA2}" type="parTrans" cxnId="{AC38439E-82F0-4A85-904B-E9071D66F29D}">
      <dgm:prSet/>
      <dgm:spPr/>
      <dgm:t>
        <a:bodyPr/>
        <a:lstStyle/>
        <a:p>
          <a:endParaRPr lang="en-GB"/>
        </a:p>
      </dgm:t>
    </dgm:pt>
    <dgm:pt modelId="{4B56F35C-1C12-4775-8132-36572AB846A0}" type="sibTrans" cxnId="{AC38439E-82F0-4A85-904B-E9071D66F29D}">
      <dgm:prSet/>
      <dgm:spPr/>
      <dgm:t>
        <a:bodyPr/>
        <a:lstStyle/>
        <a:p>
          <a:endParaRPr lang="en-GB"/>
        </a:p>
      </dgm:t>
    </dgm:pt>
    <dgm:pt modelId="{5F729314-BF71-4965-B6A0-CB404958104E}" type="pres">
      <dgm:prSet presAssocID="{94DC454C-4B3E-4126-909E-ABBF6EBF5BA8}" presName="Name0" presStyleCnt="0">
        <dgm:presLayoutVars>
          <dgm:chPref val="1"/>
          <dgm:dir/>
          <dgm:animOne val="branch"/>
          <dgm:animLvl val="lvl"/>
          <dgm:resizeHandles val="exact"/>
        </dgm:presLayoutVars>
      </dgm:prSet>
      <dgm:spPr/>
    </dgm:pt>
    <dgm:pt modelId="{D2B3660F-F2C8-4DD5-8E2B-22945B44492E}" type="pres">
      <dgm:prSet presAssocID="{F42E3B8B-DE4A-4B27-99FB-19EEAD941E57}" presName="root1" presStyleCnt="0"/>
      <dgm:spPr/>
    </dgm:pt>
    <dgm:pt modelId="{EEF862AF-4F25-438F-AF84-A2A1A880D079}" type="pres">
      <dgm:prSet presAssocID="{F42E3B8B-DE4A-4B27-99FB-19EEAD941E57}" presName="LevelOneTextNode" presStyleLbl="node0" presStyleIdx="0" presStyleCnt="1">
        <dgm:presLayoutVars>
          <dgm:chPref val="3"/>
        </dgm:presLayoutVars>
      </dgm:prSet>
      <dgm:spPr/>
    </dgm:pt>
    <dgm:pt modelId="{EFC6C624-7B08-4B9E-9129-26D401E2210C}" type="pres">
      <dgm:prSet presAssocID="{F42E3B8B-DE4A-4B27-99FB-19EEAD941E57}" presName="level2hierChild" presStyleCnt="0"/>
      <dgm:spPr/>
    </dgm:pt>
    <dgm:pt modelId="{726D636C-F4C9-450D-A25B-E7C2B2778E86}" type="pres">
      <dgm:prSet presAssocID="{4DBAAABD-A022-4131-8AEE-0BCABF99E015}" presName="conn2-1" presStyleLbl="parChTrans1D2" presStyleIdx="0" presStyleCnt="3"/>
      <dgm:spPr/>
    </dgm:pt>
    <dgm:pt modelId="{A9808AAA-921D-4518-812C-D75C9ED0DF3A}" type="pres">
      <dgm:prSet presAssocID="{4DBAAABD-A022-4131-8AEE-0BCABF99E015}" presName="connTx" presStyleLbl="parChTrans1D2" presStyleIdx="0" presStyleCnt="3"/>
      <dgm:spPr/>
    </dgm:pt>
    <dgm:pt modelId="{DB0E9FCD-600B-4BAB-B663-A88F8318D61C}" type="pres">
      <dgm:prSet presAssocID="{F38BCA0C-689D-4CEF-A74C-CEA8540F3419}" presName="root2" presStyleCnt="0"/>
      <dgm:spPr/>
    </dgm:pt>
    <dgm:pt modelId="{BA22508C-2BAD-4360-A503-B8BBA3F5FCE0}" type="pres">
      <dgm:prSet presAssocID="{F38BCA0C-689D-4CEF-A74C-CEA8540F3419}" presName="LevelTwoTextNode" presStyleLbl="asst1" presStyleIdx="0" presStyleCnt="3" custScaleX="119398" custScaleY="134973">
        <dgm:presLayoutVars>
          <dgm:chPref val="3"/>
        </dgm:presLayoutVars>
      </dgm:prSet>
      <dgm:spPr/>
    </dgm:pt>
    <dgm:pt modelId="{CA2A58AC-AD16-4DCD-9163-1CEBC13EAB4D}" type="pres">
      <dgm:prSet presAssocID="{F38BCA0C-689D-4CEF-A74C-CEA8540F3419}" presName="level3hierChild" presStyleCnt="0"/>
      <dgm:spPr/>
    </dgm:pt>
    <dgm:pt modelId="{11EB0878-F3A9-41B3-9178-AC771291502D}" type="pres">
      <dgm:prSet presAssocID="{4A490D21-0743-49BC-A3A1-252E980A8B4C}" presName="conn2-1" presStyleLbl="parChTrans1D2" presStyleIdx="1" presStyleCnt="3"/>
      <dgm:spPr/>
    </dgm:pt>
    <dgm:pt modelId="{58184786-34A4-4DC4-B933-B11701F71936}" type="pres">
      <dgm:prSet presAssocID="{4A490D21-0743-49BC-A3A1-252E980A8B4C}" presName="connTx" presStyleLbl="parChTrans1D2" presStyleIdx="1" presStyleCnt="3"/>
      <dgm:spPr/>
    </dgm:pt>
    <dgm:pt modelId="{532E55C4-01AF-4338-AE4D-6982343A9931}" type="pres">
      <dgm:prSet presAssocID="{E5A8B818-428A-4E29-913B-E21CC4F07276}" presName="root2" presStyleCnt="0"/>
      <dgm:spPr/>
    </dgm:pt>
    <dgm:pt modelId="{F4C24896-EAFC-465F-A223-6E566CCD47D0}" type="pres">
      <dgm:prSet presAssocID="{E5A8B818-428A-4E29-913B-E21CC4F07276}" presName="LevelTwoTextNode" presStyleLbl="asst1" presStyleIdx="1" presStyleCnt="3" custScaleX="121240" custScaleY="138484">
        <dgm:presLayoutVars>
          <dgm:chPref val="3"/>
        </dgm:presLayoutVars>
      </dgm:prSet>
      <dgm:spPr/>
    </dgm:pt>
    <dgm:pt modelId="{52344726-4918-40A3-915D-63C8E82E5F5C}" type="pres">
      <dgm:prSet presAssocID="{E5A8B818-428A-4E29-913B-E21CC4F07276}" presName="level3hierChild" presStyleCnt="0"/>
      <dgm:spPr/>
    </dgm:pt>
    <dgm:pt modelId="{1B8FB948-8CE0-4FD1-BA51-9787EB4D0F71}" type="pres">
      <dgm:prSet presAssocID="{A12A3055-40F3-4862-B4C3-6950AF6EABA2}" presName="conn2-1" presStyleLbl="parChTrans1D2" presStyleIdx="2" presStyleCnt="3"/>
      <dgm:spPr/>
    </dgm:pt>
    <dgm:pt modelId="{B55550D8-4DAA-4A6A-ADA7-1F6F5630F7C4}" type="pres">
      <dgm:prSet presAssocID="{A12A3055-40F3-4862-B4C3-6950AF6EABA2}" presName="connTx" presStyleLbl="parChTrans1D2" presStyleIdx="2" presStyleCnt="3"/>
      <dgm:spPr/>
    </dgm:pt>
    <dgm:pt modelId="{2BD52D2E-BCFC-4DDB-93EB-8F221B56B713}" type="pres">
      <dgm:prSet presAssocID="{632614BC-8983-4D6F-A244-96742D4DF6E8}" presName="root2" presStyleCnt="0"/>
      <dgm:spPr/>
    </dgm:pt>
    <dgm:pt modelId="{8FA6F83C-D78D-435E-B55D-2EAB5675BC43}" type="pres">
      <dgm:prSet presAssocID="{632614BC-8983-4D6F-A244-96742D4DF6E8}" presName="LevelTwoTextNode" presStyleLbl="asst1" presStyleIdx="2" presStyleCnt="3" custScaleX="121240" custScaleY="113969">
        <dgm:presLayoutVars>
          <dgm:chPref val="3"/>
        </dgm:presLayoutVars>
      </dgm:prSet>
      <dgm:spPr/>
    </dgm:pt>
    <dgm:pt modelId="{C65A19A7-24E8-40B4-852A-39E162004FEB}" type="pres">
      <dgm:prSet presAssocID="{632614BC-8983-4D6F-A244-96742D4DF6E8}" presName="level3hierChild" presStyleCnt="0"/>
      <dgm:spPr/>
    </dgm:pt>
  </dgm:ptLst>
  <dgm:cxnLst>
    <dgm:cxn modelId="{90B2FA14-6759-406A-BB02-1A0CD26C1D0D}" type="presOf" srcId="{F42E3B8B-DE4A-4B27-99FB-19EEAD941E57}" destId="{EEF862AF-4F25-438F-AF84-A2A1A880D079}" srcOrd="0" destOrd="0" presId="urn:microsoft.com/office/officeart/2008/layout/HorizontalMultiLevelHierarchy"/>
    <dgm:cxn modelId="{DE4CDF36-43A7-4326-8933-710FF31BA7EF}" srcId="{94DC454C-4B3E-4126-909E-ABBF6EBF5BA8}" destId="{F42E3B8B-DE4A-4B27-99FB-19EEAD941E57}" srcOrd="0" destOrd="0" parTransId="{976A4259-C187-4D87-AB04-45776A8D550C}" sibTransId="{4F5ED9E8-2813-4888-A08D-CBC8003D3BF0}"/>
    <dgm:cxn modelId="{4ACE443E-EB8A-4187-9FDB-DDDD9365D3F1}" type="presOf" srcId="{A12A3055-40F3-4862-B4C3-6950AF6EABA2}" destId="{B55550D8-4DAA-4A6A-ADA7-1F6F5630F7C4}" srcOrd="1" destOrd="0" presId="urn:microsoft.com/office/officeart/2008/layout/HorizontalMultiLevelHierarchy"/>
    <dgm:cxn modelId="{7043DD5B-5FF3-4B8D-89F5-090988D0FDF9}" type="presOf" srcId="{A12A3055-40F3-4862-B4C3-6950AF6EABA2}" destId="{1B8FB948-8CE0-4FD1-BA51-9787EB4D0F71}" srcOrd="0" destOrd="0" presId="urn:microsoft.com/office/officeart/2008/layout/HorizontalMultiLevelHierarchy"/>
    <dgm:cxn modelId="{0A94474A-714E-4836-9E10-E14A60CE2F1B}" type="presOf" srcId="{632614BC-8983-4D6F-A244-96742D4DF6E8}" destId="{8FA6F83C-D78D-435E-B55D-2EAB5675BC43}" srcOrd="0" destOrd="0" presId="urn:microsoft.com/office/officeart/2008/layout/HorizontalMultiLevelHierarchy"/>
    <dgm:cxn modelId="{B560566F-D372-45FF-83DD-AA63C290765B}" type="presOf" srcId="{4A490D21-0743-49BC-A3A1-252E980A8B4C}" destId="{58184786-34A4-4DC4-B933-B11701F71936}" srcOrd="1" destOrd="0" presId="urn:microsoft.com/office/officeart/2008/layout/HorizontalMultiLevelHierarchy"/>
    <dgm:cxn modelId="{3BE78375-50FE-4BF7-A4F9-29974727B99B}" type="presOf" srcId="{4DBAAABD-A022-4131-8AEE-0BCABF99E015}" destId="{726D636C-F4C9-450D-A25B-E7C2B2778E86}" srcOrd="0" destOrd="0" presId="urn:microsoft.com/office/officeart/2008/layout/HorizontalMultiLevelHierarchy"/>
    <dgm:cxn modelId="{99056F5A-EB85-46BB-B3EB-904D48F79FCF}" type="presOf" srcId="{4DBAAABD-A022-4131-8AEE-0BCABF99E015}" destId="{A9808AAA-921D-4518-812C-D75C9ED0DF3A}" srcOrd="1" destOrd="0" presId="urn:microsoft.com/office/officeart/2008/layout/HorizontalMultiLevelHierarchy"/>
    <dgm:cxn modelId="{A43DD57E-6D6C-478F-BDF0-3EC8B4B1FDFB}" srcId="{F42E3B8B-DE4A-4B27-99FB-19EEAD941E57}" destId="{E5A8B818-428A-4E29-913B-E21CC4F07276}" srcOrd="1" destOrd="0" parTransId="{4A490D21-0743-49BC-A3A1-252E980A8B4C}" sibTransId="{9B138A41-8079-427F-97A1-5655E2016F88}"/>
    <dgm:cxn modelId="{48618186-116F-4B7E-9665-D84866C3AC2C}" type="presOf" srcId="{F38BCA0C-689D-4CEF-A74C-CEA8540F3419}" destId="{BA22508C-2BAD-4360-A503-B8BBA3F5FCE0}" srcOrd="0" destOrd="0" presId="urn:microsoft.com/office/officeart/2008/layout/HorizontalMultiLevelHierarchy"/>
    <dgm:cxn modelId="{AC38439E-82F0-4A85-904B-E9071D66F29D}" srcId="{F42E3B8B-DE4A-4B27-99FB-19EEAD941E57}" destId="{632614BC-8983-4D6F-A244-96742D4DF6E8}" srcOrd="2" destOrd="0" parTransId="{A12A3055-40F3-4862-B4C3-6950AF6EABA2}" sibTransId="{4B56F35C-1C12-4775-8132-36572AB846A0}"/>
    <dgm:cxn modelId="{4759A0B5-9D8A-4FB7-B757-760433F3CF97}" type="presOf" srcId="{E5A8B818-428A-4E29-913B-E21CC4F07276}" destId="{F4C24896-EAFC-465F-A223-6E566CCD47D0}" srcOrd="0" destOrd="0" presId="urn:microsoft.com/office/officeart/2008/layout/HorizontalMultiLevelHierarchy"/>
    <dgm:cxn modelId="{FD5E08BD-9439-438B-A431-3BABBEA6AA90}" type="presOf" srcId="{94DC454C-4B3E-4126-909E-ABBF6EBF5BA8}" destId="{5F729314-BF71-4965-B6A0-CB404958104E}" srcOrd="0" destOrd="0" presId="urn:microsoft.com/office/officeart/2008/layout/HorizontalMultiLevelHierarchy"/>
    <dgm:cxn modelId="{CED400C2-9899-4362-A7B6-65A3BB838B99}" srcId="{F42E3B8B-DE4A-4B27-99FB-19EEAD941E57}" destId="{F38BCA0C-689D-4CEF-A74C-CEA8540F3419}" srcOrd="0" destOrd="0" parTransId="{4DBAAABD-A022-4131-8AEE-0BCABF99E015}" sibTransId="{9CC2D20C-CBA6-48F3-B821-84A0E0B2ABF2}"/>
    <dgm:cxn modelId="{8AA63CCB-A54D-49D6-93AD-C9A6CF2F053A}" type="presOf" srcId="{4A490D21-0743-49BC-A3A1-252E980A8B4C}" destId="{11EB0878-F3A9-41B3-9178-AC771291502D}" srcOrd="0" destOrd="0" presId="urn:microsoft.com/office/officeart/2008/layout/HorizontalMultiLevelHierarchy"/>
    <dgm:cxn modelId="{57938226-410F-4398-806D-D71334FC9411}" type="presParOf" srcId="{5F729314-BF71-4965-B6A0-CB404958104E}" destId="{D2B3660F-F2C8-4DD5-8E2B-22945B44492E}" srcOrd="0" destOrd="0" presId="urn:microsoft.com/office/officeart/2008/layout/HorizontalMultiLevelHierarchy"/>
    <dgm:cxn modelId="{74F7EE43-BB86-456F-A433-FA720A010623}" type="presParOf" srcId="{D2B3660F-F2C8-4DD5-8E2B-22945B44492E}" destId="{EEF862AF-4F25-438F-AF84-A2A1A880D079}" srcOrd="0" destOrd="0" presId="urn:microsoft.com/office/officeart/2008/layout/HorizontalMultiLevelHierarchy"/>
    <dgm:cxn modelId="{DD382EC0-98F7-4CED-8048-156891282A29}" type="presParOf" srcId="{D2B3660F-F2C8-4DD5-8E2B-22945B44492E}" destId="{EFC6C624-7B08-4B9E-9129-26D401E2210C}" srcOrd="1" destOrd="0" presId="urn:microsoft.com/office/officeart/2008/layout/HorizontalMultiLevelHierarchy"/>
    <dgm:cxn modelId="{5B72586B-8687-470C-A8DD-838677D748B0}" type="presParOf" srcId="{EFC6C624-7B08-4B9E-9129-26D401E2210C}" destId="{726D636C-F4C9-450D-A25B-E7C2B2778E86}" srcOrd="0" destOrd="0" presId="urn:microsoft.com/office/officeart/2008/layout/HorizontalMultiLevelHierarchy"/>
    <dgm:cxn modelId="{64E9015C-0523-4722-8B51-F0E616EE965C}" type="presParOf" srcId="{726D636C-F4C9-450D-A25B-E7C2B2778E86}" destId="{A9808AAA-921D-4518-812C-D75C9ED0DF3A}" srcOrd="0" destOrd="0" presId="urn:microsoft.com/office/officeart/2008/layout/HorizontalMultiLevelHierarchy"/>
    <dgm:cxn modelId="{C705077B-DC02-4088-98BD-C3AFBC96D7B1}" type="presParOf" srcId="{EFC6C624-7B08-4B9E-9129-26D401E2210C}" destId="{DB0E9FCD-600B-4BAB-B663-A88F8318D61C}" srcOrd="1" destOrd="0" presId="urn:microsoft.com/office/officeart/2008/layout/HorizontalMultiLevelHierarchy"/>
    <dgm:cxn modelId="{18F4E540-4439-4B69-B534-0AE1DB46D1BF}" type="presParOf" srcId="{DB0E9FCD-600B-4BAB-B663-A88F8318D61C}" destId="{BA22508C-2BAD-4360-A503-B8BBA3F5FCE0}" srcOrd="0" destOrd="0" presId="urn:microsoft.com/office/officeart/2008/layout/HorizontalMultiLevelHierarchy"/>
    <dgm:cxn modelId="{98880D49-E896-4709-954C-701B91C17120}" type="presParOf" srcId="{DB0E9FCD-600B-4BAB-B663-A88F8318D61C}" destId="{CA2A58AC-AD16-4DCD-9163-1CEBC13EAB4D}" srcOrd="1" destOrd="0" presId="urn:microsoft.com/office/officeart/2008/layout/HorizontalMultiLevelHierarchy"/>
    <dgm:cxn modelId="{DE92EF20-130C-42CD-AAAD-D259026E5246}" type="presParOf" srcId="{EFC6C624-7B08-4B9E-9129-26D401E2210C}" destId="{11EB0878-F3A9-41B3-9178-AC771291502D}" srcOrd="2" destOrd="0" presId="urn:microsoft.com/office/officeart/2008/layout/HorizontalMultiLevelHierarchy"/>
    <dgm:cxn modelId="{EF9825BB-BFB3-4BED-A162-E2532EEA4315}" type="presParOf" srcId="{11EB0878-F3A9-41B3-9178-AC771291502D}" destId="{58184786-34A4-4DC4-B933-B11701F71936}" srcOrd="0" destOrd="0" presId="urn:microsoft.com/office/officeart/2008/layout/HorizontalMultiLevelHierarchy"/>
    <dgm:cxn modelId="{B3673131-8CB1-43DD-90E4-99202DCEC33B}" type="presParOf" srcId="{EFC6C624-7B08-4B9E-9129-26D401E2210C}" destId="{532E55C4-01AF-4338-AE4D-6982343A9931}" srcOrd="3" destOrd="0" presId="urn:microsoft.com/office/officeart/2008/layout/HorizontalMultiLevelHierarchy"/>
    <dgm:cxn modelId="{6FEB8E7B-C91B-45DA-872B-94B8BB86858E}" type="presParOf" srcId="{532E55C4-01AF-4338-AE4D-6982343A9931}" destId="{F4C24896-EAFC-465F-A223-6E566CCD47D0}" srcOrd="0" destOrd="0" presId="urn:microsoft.com/office/officeart/2008/layout/HorizontalMultiLevelHierarchy"/>
    <dgm:cxn modelId="{02A055EA-7C75-493B-A958-ACABCDBC1D2E}" type="presParOf" srcId="{532E55C4-01AF-4338-AE4D-6982343A9931}" destId="{52344726-4918-40A3-915D-63C8E82E5F5C}" srcOrd="1" destOrd="0" presId="urn:microsoft.com/office/officeart/2008/layout/HorizontalMultiLevelHierarchy"/>
    <dgm:cxn modelId="{71EF96D0-C2D5-4307-8F0B-68A291F1B609}" type="presParOf" srcId="{EFC6C624-7B08-4B9E-9129-26D401E2210C}" destId="{1B8FB948-8CE0-4FD1-BA51-9787EB4D0F71}" srcOrd="4" destOrd="0" presId="urn:microsoft.com/office/officeart/2008/layout/HorizontalMultiLevelHierarchy"/>
    <dgm:cxn modelId="{DEBE9451-9732-4DD1-92DC-BE3ABA978674}" type="presParOf" srcId="{1B8FB948-8CE0-4FD1-BA51-9787EB4D0F71}" destId="{B55550D8-4DAA-4A6A-ADA7-1F6F5630F7C4}" srcOrd="0" destOrd="0" presId="urn:microsoft.com/office/officeart/2008/layout/HorizontalMultiLevelHierarchy"/>
    <dgm:cxn modelId="{3DF4FC7A-A237-44AD-82DF-976FE31BD82E}" type="presParOf" srcId="{EFC6C624-7B08-4B9E-9129-26D401E2210C}" destId="{2BD52D2E-BCFC-4DDB-93EB-8F221B56B713}" srcOrd="5" destOrd="0" presId="urn:microsoft.com/office/officeart/2008/layout/HorizontalMultiLevelHierarchy"/>
    <dgm:cxn modelId="{32E31A63-0EFD-45A8-B0D9-B779DA792418}" type="presParOf" srcId="{2BD52D2E-BCFC-4DDB-93EB-8F221B56B713}" destId="{8FA6F83C-D78D-435E-B55D-2EAB5675BC43}" srcOrd="0" destOrd="0" presId="urn:microsoft.com/office/officeart/2008/layout/HorizontalMultiLevelHierarchy"/>
    <dgm:cxn modelId="{CD5EEAAF-0E7B-49ED-9EBC-35B6E23B9CD2}" type="presParOf" srcId="{2BD52D2E-BCFC-4DDB-93EB-8F221B56B713}" destId="{C65A19A7-24E8-40B4-852A-39E162004FEB}"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0EDEF6-13B3-4D11-AB90-9060C9C9BD42}">
      <dsp:nvSpPr>
        <dsp:cNvPr id="0" name=""/>
        <dsp:cNvSpPr/>
      </dsp:nvSpPr>
      <dsp:spPr>
        <a:xfrm>
          <a:off x="158891" y="722793"/>
          <a:ext cx="868140" cy="86814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6EB8DA-99B1-42FE-9141-2196CC966EFF}">
      <dsp:nvSpPr>
        <dsp:cNvPr id="0" name=""/>
        <dsp:cNvSpPr/>
      </dsp:nvSpPr>
      <dsp:spPr>
        <a:xfrm>
          <a:off x="330563" y="905102"/>
          <a:ext cx="503521" cy="50352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121962-0537-457B-9175-4C35A3D54297}">
      <dsp:nvSpPr>
        <dsp:cNvPr id="0" name=""/>
        <dsp:cNvSpPr/>
      </dsp:nvSpPr>
      <dsp:spPr>
        <a:xfrm>
          <a:off x="1123324" y="713026"/>
          <a:ext cx="3002764" cy="868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GB" sz="2200" kern="1200" dirty="0"/>
            <a:t>In-network applications are fundamentally different from packet-protocols</a:t>
          </a:r>
        </a:p>
      </dsp:txBody>
      <dsp:txXfrm>
        <a:off x="1123324" y="713026"/>
        <a:ext cx="3002764" cy="868140"/>
      </dsp:txXfrm>
    </dsp:sp>
    <dsp:sp modelId="{EA4C5F4F-3239-4D4D-9CFA-36F6491FF23A}">
      <dsp:nvSpPr>
        <dsp:cNvPr id="0" name=""/>
        <dsp:cNvSpPr/>
      </dsp:nvSpPr>
      <dsp:spPr>
        <a:xfrm>
          <a:off x="4306825" y="722793"/>
          <a:ext cx="868140" cy="86814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FC54BA-25CD-4CD6-AA37-0FFBE47A1672}">
      <dsp:nvSpPr>
        <dsp:cNvPr id="0" name=""/>
        <dsp:cNvSpPr/>
      </dsp:nvSpPr>
      <dsp:spPr>
        <a:xfrm>
          <a:off x="4489135" y="905102"/>
          <a:ext cx="503521" cy="50352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F6D509-00CF-47F8-884F-934B7E0E6912}">
      <dsp:nvSpPr>
        <dsp:cNvPr id="0" name=""/>
        <dsp:cNvSpPr/>
      </dsp:nvSpPr>
      <dsp:spPr>
        <a:xfrm>
          <a:off x="5276369" y="722793"/>
          <a:ext cx="3002395" cy="868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GB" sz="2200" kern="1200" dirty="0"/>
            <a:t>Supporting in-network applications on PISA is both challenging and limited</a:t>
          </a:r>
        </a:p>
      </dsp:txBody>
      <dsp:txXfrm>
        <a:off x="5276369" y="722793"/>
        <a:ext cx="3002395" cy="868140"/>
      </dsp:txXfrm>
    </dsp:sp>
    <dsp:sp modelId="{D299BE09-5224-4AC7-9BBA-11096135861C}">
      <dsp:nvSpPr>
        <dsp:cNvPr id="0" name=""/>
        <dsp:cNvSpPr/>
      </dsp:nvSpPr>
      <dsp:spPr>
        <a:xfrm>
          <a:off x="8241916" y="722793"/>
          <a:ext cx="868140" cy="86814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CDAB11-AB90-4639-8BC1-D0EB6F725057}">
      <dsp:nvSpPr>
        <dsp:cNvPr id="0" name=""/>
        <dsp:cNvSpPr/>
      </dsp:nvSpPr>
      <dsp:spPr>
        <a:xfrm>
          <a:off x="8424225" y="905102"/>
          <a:ext cx="503521" cy="50352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878730-0135-4C6E-8A59-2E0F40682FD2}">
      <dsp:nvSpPr>
        <dsp:cNvPr id="0" name=""/>
        <dsp:cNvSpPr/>
      </dsp:nvSpPr>
      <dsp:spPr>
        <a:xfrm>
          <a:off x="9189604" y="722793"/>
          <a:ext cx="3002395" cy="868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GB" sz="2200" kern="1200" dirty="0"/>
            <a:t>An exciting opportunity to rethink the architecture of switches for in-network applications</a:t>
          </a:r>
        </a:p>
      </dsp:txBody>
      <dsp:txXfrm>
        <a:off x="9189604" y="722793"/>
        <a:ext cx="3002395" cy="8681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1A3085-C15A-4F0B-8F41-0EA52A560A46}">
      <dsp:nvSpPr>
        <dsp:cNvPr id="0" name=""/>
        <dsp:cNvSpPr/>
      </dsp:nvSpPr>
      <dsp:spPr>
        <a:xfrm>
          <a:off x="2180637" y="0"/>
          <a:ext cx="3793897" cy="3793897"/>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B496BE-CCD9-4F9D-8866-05500682B92D}">
      <dsp:nvSpPr>
        <dsp:cNvPr id="0" name=""/>
        <dsp:cNvSpPr/>
      </dsp:nvSpPr>
      <dsp:spPr>
        <a:xfrm>
          <a:off x="2541057" y="360420"/>
          <a:ext cx="1479619" cy="14796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Data structure instance blocks</a:t>
          </a:r>
        </a:p>
      </dsp:txBody>
      <dsp:txXfrm>
        <a:off x="2613286" y="432649"/>
        <a:ext cx="1335161" cy="1335161"/>
      </dsp:txXfrm>
    </dsp:sp>
    <dsp:sp modelId="{DBF7E0F8-DD83-4C3F-9FED-16E39BC605C1}">
      <dsp:nvSpPr>
        <dsp:cNvPr id="0" name=""/>
        <dsp:cNvSpPr/>
      </dsp:nvSpPr>
      <dsp:spPr>
        <a:xfrm>
          <a:off x="4134494" y="360420"/>
          <a:ext cx="1479619" cy="14796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Performance-cost trade-offs</a:t>
          </a:r>
        </a:p>
      </dsp:txBody>
      <dsp:txXfrm>
        <a:off x="4206723" y="432649"/>
        <a:ext cx="1335161" cy="1335161"/>
      </dsp:txXfrm>
    </dsp:sp>
    <dsp:sp modelId="{48908215-CEC1-4755-AB66-CC00EC001FD5}">
      <dsp:nvSpPr>
        <dsp:cNvPr id="0" name=""/>
        <dsp:cNvSpPr/>
      </dsp:nvSpPr>
      <dsp:spPr>
        <a:xfrm>
          <a:off x="2541057" y="1953856"/>
          <a:ext cx="1479619" cy="14796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State mapping and synchronization</a:t>
          </a:r>
        </a:p>
      </dsp:txBody>
      <dsp:txXfrm>
        <a:off x="2613286" y="2026085"/>
        <a:ext cx="1335161" cy="1335161"/>
      </dsp:txXfrm>
    </dsp:sp>
    <dsp:sp modelId="{79701198-65CE-4ACA-AB55-2405FD2EE9A5}">
      <dsp:nvSpPr>
        <dsp:cNvPr id="0" name=""/>
        <dsp:cNvSpPr/>
      </dsp:nvSpPr>
      <dsp:spPr>
        <a:xfrm>
          <a:off x="4134494" y="1953856"/>
          <a:ext cx="1479619" cy="14796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Software &amp; compiler support</a:t>
          </a:r>
        </a:p>
      </dsp:txBody>
      <dsp:txXfrm>
        <a:off x="4206723" y="2026085"/>
        <a:ext cx="1335161" cy="13351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FB948-8CE0-4FD1-BA51-9787EB4D0F71}">
      <dsp:nvSpPr>
        <dsp:cNvPr id="0" name=""/>
        <dsp:cNvSpPr/>
      </dsp:nvSpPr>
      <dsp:spPr>
        <a:xfrm>
          <a:off x="2197647" y="2709333"/>
          <a:ext cx="674064" cy="1661819"/>
        </a:xfrm>
        <a:custGeom>
          <a:avLst/>
          <a:gdLst/>
          <a:ahLst/>
          <a:cxnLst/>
          <a:rect l="0" t="0" r="0" b="0"/>
          <a:pathLst>
            <a:path>
              <a:moveTo>
                <a:pt x="0" y="0"/>
              </a:moveTo>
              <a:lnTo>
                <a:pt x="337032" y="0"/>
              </a:lnTo>
              <a:lnTo>
                <a:pt x="337032" y="1661819"/>
              </a:lnTo>
              <a:lnTo>
                <a:pt x="674064" y="1661819"/>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GB" sz="600" kern="1200"/>
        </a:p>
      </dsp:txBody>
      <dsp:txXfrm>
        <a:off x="2489846" y="3495410"/>
        <a:ext cx="89666" cy="89666"/>
      </dsp:txXfrm>
    </dsp:sp>
    <dsp:sp modelId="{11EB0878-F3A9-41B3-9178-AC771291502D}">
      <dsp:nvSpPr>
        <dsp:cNvPr id="0" name=""/>
        <dsp:cNvSpPr/>
      </dsp:nvSpPr>
      <dsp:spPr>
        <a:xfrm>
          <a:off x="2197647" y="2709333"/>
          <a:ext cx="674064" cy="107911"/>
        </a:xfrm>
        <a:custGeom>
          <a:avLst/>
          <a:gdLst/>
          <a:ahLst/>
          <a:cxnLst/>
          <a:rect l="0" t="0" r="0" b="0"/>
          <a:pathLst>
            <a:path>
              <a:moveTo>
                <a:pt x="0" y="0"/>
              </a:moveTo>
              <a:lnTo>
                <a:pt x="337032" y="0"/>
              </a:lnTo>
              <a:lnTo>
                <a:pt x="337032" y="107911"/>
              </a:lnTo>
              <a:lnTo>
                <a:pt x="674064" y="107911"/>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517613" y="2746223"/>
        <a:ext cx="34132" cy="34132"/>
      </dsp:txXfrm>
    </dsp:sp>
    <dsp:sp modelId="{726D636C-F4C9-450D-A25B-E7C2B2778E86}">
      <dsp:nvSpPr>
        <dsp:cNvPr id="0" name=""/>
        <dsp:cNvSpPr/>
      </dsp:nvSpPr>
      <dsp:spPr>
        <a:xfrm>
          <a:off x="2197647" y="1155425"/>
          <a:ext cx="674064" cy="1553908"/>
        </a:xfrm>
        <a:custGeom>
          <a:avLst/>
          <a:gdLst/>
          <a:ahLst/>
          <a:cxnLst/>
          <a:rect l="0" t="0" r="0" b="0"/>
          <a:pathLst>
            <a:path>
              <a:moveTo>
                <a:pt x="0" y="1553908"/>
              </a:moveTo>
              <a:lnTo>
                <a:pt x="337032" y="1553908"/>
              </a:lnTo>
              <a:lnTo>
                <a:pt x="337032" y="0"/>
              </a:lnTo>
              <a:lnTo>
                <a:pt x="674064" y="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GB" sz="600" kern="1200"/>
        </a:p>
      </dsp:txBody>
      <dsp:txXfrm>
        <a:off x="2492334" y="1890034"/>
        <a:ext cx="84690" cy="84690"/>
      </dsp:txXfrm>
    </dsp:sp>
    <dsp:sp modelId="{EEF862AF-4F25-438F-AF84-A2A1A880D079}">
      <dsp:nvSpPr>
        <dsp:cNvPr id="0" name=""/>
        <dsp:cNvSpPr/>
      </dsp:nvSpPr>
      <dsp:spPr>
        <a:xfrm rot="16200000">
          <a:off x="-1020165" y="2195565"/>
          <a:ext cx="5408088" cy="102753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en-GB" sz="6500" kern="1200" dirty="0"/>
            <a:t>Design Choices</a:t>
          </a:r>
        </a:p>
      </dsp:txBody>
      <dsp:txXfrm>
        <a:off x="-1020165" y="2195565"/>
        <a:ext cx="5408088" cy="1027536"/>
      </dsp:txXfrm>
    </dsp:sp>
    <dsp:sp modelId="{BA22508C-2BAD-4360-A503-B8BBA3F5FCE0}">
      <dsp:nvSpPr>
        <dsp:cNvPr id="0" name=""/>
        <dsp:cNvSpPr/>
      </dsp:nvSpPr>
      <dsp:spPr>
        <a:xfrm>
          <a:off x="2871711" y="461976"/>
          <a:ext cx="4024095" cy="1386897"/>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GB" sz="2400" kern="1200" dirty="0"/>
            <a:t>A. Pure Logic-based approach</a:t>
          </a:r>
        </a:p>
      </dsp:txBody>
      <dsp:txXfrm>
        <a:off x="2871711" y="461976"/>
        <a:ext cx="4024095" cy="1386897"/>
      </dsp:txXfrm>
    </dsp:sp>
    <dsp:sp modelId="{F4C24896-EAFC-465F-A223-6E566CCD47D0}">
      <dsp:nvSpPr>
        <dsp:cNvPr id="0" name=""/>
        <dsp:cNvSpPr/>
      </dsp:nvSpPr>
      <dsp:spPr>
        <a:xfrm>
          <a:off x="2871711" y="2105758"/>
          <a:ext cx="4086177" cy="1422974"/>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GB" sz="2400" kern="1200" dirty="0"/>
            <a:t>B. Generic parallel cores with custom data structure instance blocks and synchronization</a:t>
          </a:r>
          <a:endParaRPr lang="en-GB" sz="2400" b="1" kern="1200" dirty="0"/>
        </a:p>
      </dsp:txBody>
      <dsp:txXfrm>
        <a:off x="2871711" y="2105758"/>
        <a:ext cx="4086177" cy="1422974"/>
      </dsp:txXfrm>
    </dsp:sp>
    <dsp:sp modelId="{8FA6F83C-D78D-435E-B55D-2EAB5675BC43}">
      <dsp:nvSpPr>
        <dsp:cNvPr id="0" name=""/>
        <dsp:cNvSpPr/>
      </dsp:nvSpPr>
      <dsp:spPr>
        <a:xfrm>
          <a:off x="2871711" y="3785616"/>
          <a:ext cx="4086177" cy="117107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GB" sz="2400" kern="1200" dirty="0"/>
            <a:t>C. Custom processor cores</a:t>
          </a:r>
        </a:p>
      </dsp:txBody>
      <dsp:txXfrm>
        <a:off x="2871711" y="3785616"/>
        <a:ext cx="4086177" cy="1171073"/>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463B21-7877-45E1-894C-DD4FC0B82972}" type="datetimeFigureOut">
              <a:rPr lang="en-GB" smtClean="0"/>
              <a:t>14/05/2021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6E03DF-D0CE-49BD-8E0E-07DD3E9F173F}" type="slidenum">
              <a:rPr lang="en-GB" smtClean="0"/>
              <a:t>‹#›</a:t>
            </a:fld>
            <a:endParaRPr lang="en-GB"/>
          </a:p>
        </p:txBody>
      </p:sp>
    </p:spTree>
    <p:extLst>
      <p:ext uri="{BB962C8B-B14F-4D97-AF65-F5344CB8AC3E}">
        <p14:creationId xmlns:p14="http://schemas.microsoft.com/office/powerpoint/2010/main" val="4143920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Hello everyone, I would like to talk with you today about the revolutionary programmable switches.</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Not only have these switches allowed line-rate programmable packet protocol programs, but they even went a step further and enabled a new class of in-network applications</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However, in-network applications are fundamentally different from packet-protocol programs these switches were originally designed for and supporting them can be both challenging and restrictive.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Rather than accepting these restrictions, we see an exciting opportunity to rethink the current architecture of these switches with in-network applications in mind such that their requirements are better supported.</a:t>
            </a:r>
          </a:p>
          <a:p>
            <a:pPr marL="0" indent="0">
              <a:buFont typeface="Arial" panose="020B0604020202020204" pitchFamily="34" charset="0"/>
              <a:buNone/>
            </a:pPr>
            <a:endParaRPr lang="en-GB" dirty="0"/>
          </a:p>
          <a:p>
            <a:pPr marL="171450" indent="-171450">
              <a:buFont typeface="Arial" panose="020B0604020202020204" pitchFamily="34" charset="0"/>
              <a:buChar char="•"/>
            </a:pPr>
            <a:r>
              <a:rPr lang="en-GB" dirty="0"/>
              <a:t>Let’s start by taking a look at the current architecture of programmable switches and how they support programmable packet protocols.</a:t>
            </a:r>
          </a:p>
        </p:txBody>
      </p:sp>
      <p:sp>
        <p:nvSpPr>
          <p:cNvPr id="4" name="Slide Number Placeholder 3"/>
          <p:cNvSpPr>
            <a:spLocks noGrp="1"/>
          </p:cNvSpPr>
          <p:nvPr>
            <p:ph type="sldNum" sz="quarter" idx="5"/>
          </p:nvPr>
        </p:nvSpPr>
        <p:spPr/>
        <p:txBody>
          <a:bodyPr/>
          <a:lstStyle/>
          <a:p>
            <a:fld id="{836E03DF-D0CE-49BD-8E0E-07DD3E9F173F}" type="slidenum">
              <a:rPr lang="en-GB" smtClean="0"/>
              <a:t>1</a:t>
            </a:fld>
            <a:endParaRPr lang="en-GB"/>
          </a:p>
        </p:txBody>
      </p:sp>
    </p:spTree>
    <p:extLst>
      <p:ext uri="{BB962C8B-B14F-4D97-AF65-F5344CB8AC3E}">
        <p14:creationId xmlns:p14="http://schemas.microsoft.com/office/powerpoint/2010/main" val="627064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Vantage point serialization </a:t>
            </a:r>
            <a:r>
              <a:rPr lang="en-GB" dirty="0" err="1"/>
              <a:t>nopaxos</a:t>
            </a:r>
            <a:r>
              <a:rPr lang="en-GB" dirty="0"/>
              <a:t> and </a:t>
            </a:r>
            <a:r>
              <a:rPr lang="en-GB" dirty="0" err="1"/>
              <a:t>eris</a:t>
            </a:r>
            <a:endParaRPr lang="en-GB" dirty="0"/>
          </a:p>
          <a:p>
            <a:pPr marL="171450" indent="-171450">
              <a:buFont typeface="Arial" panose="020B0604020202020204" pitchFamily="34" charset="0"/>
              <a:buChar char="•"/>
            </a:pPr>
            <a:r>
              <a:rPr lang="en-GB" dirty="0"/>
              <a:t>And telemetry too</a:t>
            </a:r>
          </a:p>
          <a:p>
            <a:endParaRPr lang="en-GB" dirty="0"/>
          </a:p>
        </p:txBody>
      </p:sp>
      <p:sp>
        <p:nvSpPr>
          <p:cNvPr id="4" name="Slide Number Placeholder 3"/>
          <p:cNvSpPr>
            <a:spLocks noGrp="1"/>
          </p:cNvSpPr>
          <p:nvPr>
            <p:ph type="sldNum" sz="quarter" idx="5"/>
          </p:nvPr>
        </p:nvSpPr>
        <p:spPr/>
        <p:txBody>
          <a:bodyPr/>
          <a:lstStyle/>
          <a:p>
            <a:fld id="{836E03DF-D0CE-49BD-8E0E-07DD3E9F173F}" type="slidenum">
              <a:rPr lang="en-GB" smtClean="0"/>
              <a:t>10</a:t>
            </a:fld>
            <a:endParaRPr lang="en-GB"/>
          </a:p>
        </p:txBody>
      </p:sp>
    </p:spTree>
    <p:extLst>
      <p:ext uri="{BB962C8B-B14F-4D97-AF65-F5344CB8AC3E}">
        <p14:creationId xmlns:p14="http://schemas.microsoft.com/office/powerpoint/2010/main" val="3370426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Even though they were implemented on programmable switches, they are still quite different from packet-protocols</a:t>
            </a:r>
          </a:p>
          <a:p>
            <a:r>
              <a:rPr lang="en-GB" dirty="0"/>
              <a:t>While packet-protocols are naturally best described using match-action rules; in-network applications often involve data structure operations.</a:t>
            </a:r>
          </a:p>
          <a:p>
            <a:r>
              <a:rPr lang="en-GB" dirty="0"/>
              <a:t>They focus more on stateful associated with applications that resides on the switch, and update the state rather than focusing on packet-headers as in the case of packet-protocols.</a:t>
            </a:r>
          </a:p>
          <a:p>
            <a:endParaRPr lang="en-GB" dirty="0"/>
          </a:p>
          <a:p>
            <a:endParaRPr lang="en-GB" dirty="0"/>
          </a:p>
        </p:txBody>
      </p:sp>
      <p:sp>
        <p:nvSpPr>
          <p:cNvPr id="4" name="Slide Number Placeholder 3"/>
          <p:cNvSpPr>
            <a:spLocks noGrp="1"/>
          </p:cNvSpPr>
          <p:nvPr>
            <p:ph type="sldNum" sz="quarter" idx="5"/>
          </p:nvPr>
        </p:nvSpPr>
        <p:spPr/>
        <p:txBody>
          <a:bodyPr/>
          <a:lstStyle/>
          <a:p>
            <a:fld id="{836E03DF-D0CE-49BD-8E0E-07DD3E9F173F}" type="slidenum">
              <a:rPr lang="en-GB" smtClean="0"/>
              <a:t>11</a:t>
            </a:fld>
            <a:endParaRPr lang="en-GB"/>
          </a:p>
        </p:txBody>
      </p:sp>
    </p:spTree>
    <p:extLst>
      <p:ext uri="{BB962C8B-B14F-4D97-AF65-F5344CB8AC3E}">
        <p14:creationId xmlns:p14="http://schemas.microsoft.com/office/powerpoint/2010/main" val="1824294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Let’s take a look how these differences impact supporting stateful data structure operations typical of in-network applications on PISA</a:t>
            </a:r>
          </a:p>
          <a:p>
            <a:endParaRPr lang="en-GB" dirty="0"/>
          </a:p>
        </p:txBody>
      </p:sp>
      <p:sp>
        <p:nvSpPr>
          <p:cNvPr id="4" name="Slide Number Placeholder 3"/>
          <p:cNvSpPr>
            <a:spLocks noGrp="1"/>
          </p:cNvSpPr>
          <p:nvPr>
            <p:ph type="sldNum" sz="quarter" idx="5"/>
          </p:nvPr>
        </p:nvSpPr>
        <p:spPr/>
        <p:txBody>
          <a:bodyPr/>
          <a:lstStyle/>
          <a:p>
            <a:fld id="{836E03DF-D0CE-49BD-8E0E-07DD3E9F173F}" type="slidenum">
              <a:rPr lang="en-GB" smtClean="0"/>
              <a:t>12</a:t>
            </a:fld>
            <a:endParaRPr lang="en-GB"/>
          </a:p>
        </p:txBody>
      </p:sp>
    </p:spTree>
    <p:extLst>
      <p:ext uri="{BB962C8B-B14F-4D97-AF65-F5344CB8AC3E}">
        <p14:creationId xmlns:p14="http://schemas.microsoft.com/office/powerpoint/2010/main" val="37243156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First of all, primary thing usually extracted from packet arriving onto packet header vector is some variable associated with the application or state rather than a protocol header.</a:t>
            </a:r>
          </a:p>
        </p:txBody>
      </p:sp>
      <p:sp>
        <p:nvSpPr>
          <p:cNvPr id="4" name="Slide Number Placeholder 3"/>
          <p:cNvSpPr>
            <a:spLocks noGrp="1"/>
          </p:cNvSpPr>
          <p:nvPr>
            <p:ph type="sldNum" sz="quarter" idx="5"/>
          </p:nvPr>
        </p:nvSpPr>
        <p:spPr/>
        <p:txBody>
          <a:bodyPr/>
          <a:lstStyle/>
          <a:p>
            <a:fld id="{836E03DF-D0CE-49BD-8E0E-07DD3E9F173F}" type="slidenum">
              <a:rPr lang="en-GB" smtClean="0"/>
              <a:t>13</a:t>
            </a:fld>
            <a:endParaRPr lang="en-GB"/>
          </a:p>
        </p:txBody>
      </p:sp>
    </p:spTree>
    <p:extLst>
      <p:ext uri="{BB962C8B-B14F-4D97-AF65-F5344CB8AC3E}">
        <p14:creationId xmlns:p14="http://schemas.microsoft.com/office/powerpoint/2010/main" val="18930965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In some cases applications might require more complex operations that are not supported because they are not common to packet-protocols and result in high area overhead like </a:t>
            </a:r>
            <a:r>
              <a:rPr lang="en-GB" dirty="0" err="1"/>
              <a:t>fp</a:t>
            </a:r>
            <a:r>
              <a:rPr lang="en-GB" dirty="0"/>
              <a:t> ops. These no way around.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In other cases when state is kept on data structure and application’s operation requires multiple stateful accesses, the application is constrained by the stateful memory accesses and operations within a stage.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836E03DF-D0CE-49BD-8E0E-07DD3E9F173F}" type="slidenum">
              <a:rPr lang="en-GB" smtClean="0"/>
              <a:t>14</a:t>
            </a:fld>
            <a:endParaRPr lang="en-GB"/>
          </a:p>
        </p:txBody>
      </p:sp>
    </p:spTree>
    <p:extLst>
      <p:ext uri="{BB962C8B-B14F-4D97-AF65-F5344CB8AC3E}">
        <p14:creationId xmlns:p14="http://schemas.microsoft.com/office/powerpoint/2010/main" val="3990066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This forces distributing the data structure cross stages in order to do multiple stateful accesses.</a:t>
            </a:r>
          </a:p>
        </p:txBody>
      </p:sp>
      <p:sp>
        <p:nvSpPr>
          <p:cNvPr id="4" name="Slide Number Placeholder 3"/>
          <p:cNvSpPr>
            <a:spLocks noGrp="1"/>
          </p:cNvSpPr>
          <p:nvPr>
            <p:ph type="sldNum" sz="quarter" idx="5"/>
          </p:nvPr>
        </p:nvSpPr>
        <p:spPr/>
        <p:txBody>
          <a:bodyPr/>
          <a:lstStyle/>
          <a:p>
            <a:fld id="{836E03DF-D0CE-49BD-8E0E-07DD3E9F173F}" type="slidenum">
              <a:rPr lang="en-GB" smtClean="0"/>
              <a:t>15</a:t>
            </a:fld>
            <a:endParaRPr lang="en-GB"/>
          </a:p>
        </p:txBody>
      </p:sp>
    </p:spTree>
    <p:extLst>
      <p:ext uri="{BB962C8B-B14F-4D97-AF65-F5344CB8AC3E}">
        <p14:creationId xmlns:p14="http://schemas.microsoft.com/office/powerpoint/2010/main" val="5790817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combining the first limitation with the fact that the pipeline has a shared-nothing stage architecture, operations must be unrolled across stages with the </a:t>
            </a:r>
            <a:r>
              <a:rPr lang="en-GB" dirty="0" err="1"/>
              <a:t>phv</a:t>
            </a:r>
            <a:r>
              <a:rPr lang="en-GB" dirty="0"/>
              <a:t> used as the means in order to propagate state from stage to stage</a:t>
            </a:r>
          </a:p>
        </p:txBody>
      </p:sp>
      <p:sp>
        <p:nvSpPr>
          <p:cNvPr id="4" name="Slide Number Placeholder 3"/>
          <p:cNvSpPr>
            <a:spLocks noGrp="1"/>
          </p:cNvSpPr>
          <p:nvPr>
            <p:ph type="sldNum" sz="quarter" idx="5"/>
          </p:nvPr>
        </p:nvSpPr>
        <p:spPr/>
        <p:txBody>
          <a:bodyPr/>
          <a:lstStyle/>
          <a:p>
            <a:fld id="{836E03DF-D0CE-49BD-8E0E-07DD3E9F173F}" type="slidenum">
              <a:rPr lang="en-GB" smtClean="0"/>
              <a:t>16</a:t>
            </a:fld>
            <a:endParaRPr lang="en-GB"/>
          </a:p>
        </p:txBody>
      </p:sp>
    </p:spTree>
    <p:extLst>
      <p:ext uri="{BB962C8B-B14F-4D97-AF65-F5344CB8AC3E}">
        <p14:creationId xmlns:p14="http://schemas.microsoft.com/office/powerpoint/2010/main" val="6757159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Size of application state now depends on number of stages and </a:t>
            </a:r>
            <a:r>
              <a:rPr lang="en-GB" dirty="0" err="1"/>
              <a:t>phv</a:t>
            </a:r>
            <a:r>
              <a:rPr lang="en-GB" dirty="0"/>
              <a:t> size</a:t>
            </a:r>
          </a:p>
        </p:txBody>
      </p:sp>
      <p:sp>
        <p:nvSpPr>
          <p:cNvPr id="4" name="Slide Number Placeholder 3"/>
          <p:cNvSpPr>
            <a:spLocks noGrp="1"/>
          </p:cNvSpPr>
          <p:nvPr>
            <p:ph type="sldNum" sz="quarter" idx="5"/>
          </p:nvPr>
        </p:nvSpPr>
        <p:spPr/>
        <p:txBody>
          <a:bodyPr/>
          <a:lstStyle/>
          <a:p>
            <a:fld id="{836E03DF-D0CE-49BD-8E0E-07DD3E9F173F}" type="slidenum">
              <a:rPr lang="en-GB" smtClean="0"/>
              <a:t>17</a:t>
            </a:fld>
            <a:endParaRPr lang="en-GB"/>
          </a:p>
        </p:txBody>
      </p:sp>
    </p:spTree>
    <p:extLst>
      <p:ext uri="{BB962C8B-B14F-4D97-AF65-F5344CB8AC3E}">
        <p14:creationId xmlns:p14="http://schemas.microsoft.com/office/powerpoint/2010/main" val="29012604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Since packet vector is used for state transfer, this is restricted to forward direction and in situations where updates depend on global state of data-structure, backward updates are needed.</a:t>
            </a:r>
          </a:p>
        </p:txBody>
      </p:sp>
      <p:sp>
        <p:nvSpPr>
          <p:cNvPr id="4" name="Slide Number Placeholder 3"/>
          <p:cNvSpPr>
            <a:spLocks noGrp="1"/>
          </p:cNvSpPr>
          <p:nvPr>
            <p:ph type="sldNum" sz="quarter" idx="5"/>
          </p:nvPr>
        </p:nvSpPr>
        <p:spPr/>
        <p:txBody>
          <a:bodyPr/>
          <a:lstStyle/>
          <a:p>
            <a:fld id="{836E03DF-D0CE-49BD-8E0E-07DD3E9F173F}" type="slidenum">
              <a:rPr lang="en-GB" smtClean="0"/>
              <a:t>18</a:t>
            </a:fld>
            <a:endParaRPr lang="en-GB"/>
          </a:p>
        </p:txBody>
      </p:sp>
    </p:spTree>
    <p:extLst>
      <p:ext uri="{BB962C8B-B14F-4D97-AF65-F5344CB8AC3E}">
        <p14:creationId xmlns:p14="http://schemas.microsoft.com/office/powerpoint/2010/main" val="37805651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can only be supported through recirculation which is problematic for both correctness and performance reasons</a:t>
            </a:r>
          </a:p>
        </p:txBody>
      </p:sp>
      <p:sp>
        <p:nvSpPr>
          <p:cNvPr id="4" name="Slide Number Placeholder 3"/>
          <p:cNvSpPr>
            <a:spLocks noGrp="1"/>
          </p:cNvSpPr>
          <p:nvPr>
            <p:ph type="sldNum" sz="quarter" idx="5"/>
          </p:nvPr>
        </p:nvSpPr>
        <p:spPr/>
        <p:txBody>
          <a:bodyPr/>
          <a:lstStyle/>
          <a:p>
            <a:fld id="{836E03DF-D0CE-49BD-8E0E-07DD3E9F173F}" type="slidenum">
              <a:rPr lang="en-GB" smtClean="0"/>
              <a:t>19</a:t>
            </a:fld>
            <a:endParaRPr lang="en-GB"/>
          </a:p>
        </p:txBody>
      </p:sp>
    </p:spTree>
    <p:extLst>
      <p:ext uri="{BB962C8B-B14F-4D97-AF65-F5344CB8AC3E}">
        <p14:creationId xmlns:p14="http://schemas.microsoft.com/office/powerpoint/2010/main" val="2456608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The switch pipeline comprises of multiple match-action unit stages. When programmers write their programs usually as match action primitives, the program is compiled as match table configurations within the stages.</a:t>
            </a:r>
          </a:p>
        </p:txBody>
      </p:sp>
      <p:sp>
        <p:nvSpPr>
          <p:cNvPr id="4" name="Slide Number Placeholder 3"/>
          <p:cNvSpPr>
            <a:spLocks noGrp="1"/>
          </p:cNvSpPr>
          <p:nvPr>
            <p:ph type="sldNum" sz="quarter" idx="5"/>
          </p:nvPr>
        </p:nvSpPr>
        <p:spPr/>
        <p:txBody>
          <a:bodyPr/>
          <a:lstStyle/>
          <a:p>
            <a:fld id="{836E03DF-D0CE-49BD-8E0E-07DD3E9F173F}" type="slidenum">
              <a:rPr lang="en-GB" smtClean="0"/>
              <a:t>2</a:t>
            </a:fld>
            <a:endParaRPr lang="en-GB"/>
          </a:p>
        </p:txBody>
      </p:sp>
    </p:spTree>
    <p:extLst>
      <p:ext uri="{BB962C8B-B14F-4D97-AF65-F5344CB8AC3E}">
        <p14:creationId xmlns:p14="http://schemas.microsoft.com/office/powerpoint/2010/main" val="16281678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Even in simpler cases with no such operations, writing programs is not </a:t>
            </a:r>
            <a:r>
              <a:rPr lang="en-GB" dirty="0" err="1"/>
              <a:t>fexible</a:t>
            </a:r>
            <a:r>
              <a:rPr lang="en-GB" dirty="0"/>
              <a:t> since programmer must be aware of the fact that state is partitioned across stages. For example, compiler maps state onto available memory. If programmer accesses variable A before B, and A and B are mapped onto different stages. Then, throughput the program must do that.</a:t>
            </a:r>
          </a:p>
          <a:p>
            <a:r>
              <a:rPr lang="en-GB" dirty="0"/>
              <a:t>For example, if you keep track of size of queue and the size is in stage 1 stored as A, then size update must always be updated or read before accessing queue entries.</a:t>
            </a:r>
          </a:p>
        </p:txBody>
      </p:sp>
      <p:sp>
        <p:nvSpPr>
          <p:cNvPr id="4" name="Slide Number Placeholder 3"/>
          <p:cNvSpPr>
            <a:spLocks noGrp="1"/>
          </p:cNvSpPr>
          <p:nvPr>
            <p:ph type="sldNum" sz="quarter" idx="5"/>
          </p:nvPr>
        </p:nvSpPr>
        <p:spPr/>
        <p:txBody>
          <a:bodyPr/>
          <a:lstStyle/>
          <a:p>
            <a:fld id="{836E03DF-D0CE-49BD-8E0E-07DD3E9F173F}" type="slidenum">
              <a:rPr lang="en-GB" smtClean="0"/>
              <a:t>20</a:t>
            </a:fld>
            <a:endParaRPr lang="en-GB"/>
          </a:p>
        </p:txBody>
      </p:sp>
    </p:spTree>
    <p:extLst>
      <p:ext uri="{BB962C8B-B14F-4D97-AF65-F5344CB8AC3E}">
        <p14:creationId xmlns:p14="http://schemas.microsoft.com/office/powerpoint/2010/main" val="8248498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next limitation for in-network applications is the fact that pipelines are independent. And since ports are statically assigned to pipelines, packets must now be forced to traverse a single pipeline and potentially routed back to the appropriate port if the destination port was not assigned to the pipeline housing the application’s state.</a:t>
            </a:r>
          </a:p>
        </p:txBody>
      </p:sp>
      <p:sp>
        <p:nvSpPr>
          <p:cNvPr id="4" name="Slide Number Placeholder 3"/>
          <p:cNvSpPr>
            <a:spLocks noGrp="1"/>
          </p:cNvSpPr>
          <p:nvPr>
            <p:ph type="sldNum" sz="quarter" idx="5"/>
          </p:nvPr>
        </p:nvSpPr>
        <p:spPr/>
        <p:txBody>
          <a:bodyPr/>
          <a:lstStyle/>
          <a:p>
            <a:fld id="{836E03DF-D0CE-49BD-8E0E-07DD3E9F173F}" type="slidenum">
              <a:rPr lang="en-GB" smtClean="0"/>
              <a:t>21</a:t>
            </a:fld>
            <a:endParaRPr lang="en-GB"/>
          </a:p>
        </p:txBody>
      </p:sp>
    </p:spTree>
    <p:extLst>
      <p:ext uri="{BB962C8B-B14F-4D97-AF65-F5344CB8AC3E}">
        <p14:creationId xmlns:p14="http://schemas.microsoft.com/office/powerpoint/2010/main" val="30015400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different ways to go about resolving these limitations faced by in-network applications on programmable switches. Some of which have already been proposed:</a:t>
            </a:r>
          </a:p>
        </p:txBody>
      </p:sp>
      <p:sp>
        <p:nvSpPr>
          <p:cNvPr id="4" name="Slide Number Placeholder 3"/>
          <p:cNvSpPr>
            <a:spLocks noGrp="1"/>
          </p:cNvSpPr>
          <p:nvPr>
            <p:ph type="sldNum" sz="quarter" idx="5"/>
          </p:nvPr>
        </p:nvSpPr>
        <p:spPr/>
        <p:txBody>
          <a:bodyPr/>
          <a:lstStyle/>
          <a:p>
            <a:fld id="{836E03DF-D0CE-49BD-8E0E-07DD3E9F173F}" type="slidenum">
              <a:rPr lang="en-GB" smtClean="0"/>
              <a:t>22</a:t>
            </a:fld>
            <a:endParaRPr lang="en-GB"/>
          </a:p>
        </p:txBody>
      </p:sp>
    </p:spTree>
    <p:extLst>
      <p:ext uri="{BB962C8B-B14F-4D97-AF65-F5344CB8AC3E}">
        <p14:creationId xmlns:p14="http://schemas.microsoft.com/office/powerpoint/2010/main" val="33161468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For example, improving the programming language can definitely help provide a friendlier development experience such as relaxing need for writing in match-action abstractions as proposed or even forcing fixed access patterns. But this won’t solve the inherent limitations of the pipelined architecture.</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Lack of support for complex operations can be done using more powerful match action units in stages, but this is comes at a high overhead if we support all potential operations that could be required by any application, and there is usually a limit on how complex operations can be to sustain a high throughout. Further, this doesn’t solve the fact that state is only accessible from a single stage.</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This can be solved by disaggregating memory and making it accessible from many action units, or interconnecting all stages. But at the expense of interconnection complexity and is really hard to support considering any memory access pattern for any application.</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Other works have also considered relaxing the emphasis on only MAU stages to support more applications. Though this allows supporting more applications, it can increase cut-through latency and results in complex pipelines.</a:t>
            </a:r>
          </a:p>
          <a:p>
            <a:r>
              <a:rPr lang="en-GB" dirty="0"/>
              <a:t> </a:t>
            </a:r>
          </a:p>
        </p:txBody>
      </p:sp>
      <p:sp>
        <p:nvSpPr>
          <p:cNvPr id="4" name="Slide Number Placeholder 3"/>
          <p:cNvSpPr>
            <a:spLocks noGrp="1"/>
          </p:cNvSpPr>
          <p:nvPr>
            <p:ph type="sldNum" sz="quarter" idx="5"/>
          </p:nvPr>
        </p:nvSpPr>
        <p:spPr/>
        <p:txBody>
          <a:bodyPr/>
          <a:lstStyle/>
          <a:p>
            <a:fld id="{836E03DF-D0CE-49BD-8E0E-07DD3E9F173F}" type="slidenum">
              <a:rPr lang="en-GB" smtClean="0"/>
              <a:t>23</a:t>
            </a:fld>
            <a:endParaRPr lang="en-GB"/>
          </a:p>
        </p:txBody>
      </p:sp>
    </p:spTree>
    <p:extLst>
      <p:ext uri="{BB962C8B-B14F-4D97-AF65-F5344CB8AC3E}">
        <p14:creationId xmlns:p14="http://schemas.microsoft.com/office/powerpoint/2010/main" val="8777382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Inspired by the specialized nature of the PISA pipeline and how well it is tailored for needs of packet-protocols, we proposed complementing it with a pipeline tailored for the needs of stateful applications.</a:t>
            </a:r>
          </a:p>
        </p:txBody>
      </p:sp>
      <p:sp>
        <p:nvSpPr>
          <p:cNvPr id="4" name="Slide Number Placeholder 3"/>
          <p:cNvSpPr>
            <a:spLocks noGrp="1"/>
          </p:cNvSpPr>
          <p:nvPr>
            <p:ph type="sldNum" sz="quarter" idx="5"/>
          </p:nvPr>
        </p:nvSpPr>
        <p:spPr/>
        <p:txBody>
          <a:bodyPr/>
          <a:lstStyle/>
          <a:p>
            <a:fld id="{836E03DF-D0CE-49BD-8E0E-07DD3E9F173F}" type="slidenum">
              <a:rPr lang="en-GB" smtClean="0"/>
              <a:t>24</a:t>
            </a:fld>
            <a:endParaRPr lang="en-GB"/>
          </a:p>
        </p:txBody>
      </p:sp>
    </p:spTree>
    <p:extLst>
      <p:ext uri="{BB962C8B-B14F-4D97-AF65-F5344CB8AC3E}">
        <p14:creationId xmlns:p14="http://schemas.microsoft.com/office/powerpoint/2010/main" val="3093387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a:r>
          </a:p>
          <a:p>
            <a:r>
              <a:rPr lang="en-GB" dirty="0"/>
              <a:t>Specifically, one that makes use of specialized data structure instance blocks and keeps an application’s state.</a:t>
            </a:r>
          </a:p>
          <a:p>
            <a:endParaRPr lang="en-GB" dirty="0"/>
          </a:p>
          <a:p>
            <a:r>
              <a:rPr lang="en-GB" dirty="0"/>
              <a:t>By focusing on optimizing data structures and their operations we hope to have the following advantages:</a:t>
            </a:r>
          </a:p>
          <a:p>
            <a:pPr marL="171450" indent="-171450">
              <a:buFont typeface="Arial" panose="020B0604020202020204" pitchFamily="34" charset="0"/>
              <a:buChar char="•"/>
            </a:pPr>
            <a:r>
              <a:rPr lang="en-GB" dirty="0"/>
              <a:t> More natural abstraction for programming</a:t>
            </a:r>
          </a:p>
          <a:p>
            <a:pPr marL="171450" indent="-171450">
              <a:buFont typeface="Arial" panose="020B0604020202020204" pitchFamily="34" charset="0"/>
              <a:buChar char="•"/>
            </a:pPr>
            <a:r>
              <a:rPr lang="en-GB" dirty="0"/>
              <a:t> Multiple data structure instances can be executed in parallel</a:t>
            </a:r>
          </a:p>
          <a:p>
            <a:pPr marL="171450" indent="-171450">
              <a:buFont typeface="Arial" panose="020B0604020202020204" pitchFamily="34" charset="0"/>
              <a:buChar char="•"/>
            </a:pPr>
            <a:r>
              <a:rPr lang="en-GB" dirty="0"/>
              <a:t>State management and accesses is simpler when optimized for a specific data structure with well-understood memory access requirements compared to supporting any application in a generic pipeline.</a:t>
            </a:r>
          </a:p>
        </p:txBody>
      </p:sp>
      <p:sp>
        <p:nvSpPr>
          <p:cNvPr id="4" name="Slide Number Placeholder 3"/>
          <p:cNvSpPr>
            <a:spLocks noGrp="1"/>
          </p:cNvSpPr>
          <p:nvPr>
            <p:ph type="sldNum" sz="quarter" idx="5"/>
          </p:nvPr>
        </p:nvSpPr>
        <p:spPr/>
        <p:txBody>
          <a:bodyPr/>
          <a:lstStyle/>
          <a:p>
            <a:fld id="{836E03DF-D0CE-49BD-8E0E-07DD3E9F173F}" type="slidenum">
              <a:rPr lang="en-GB" smtClean="0"/>
              <a:t>25</a:t>
            </a:fld>
            <a:endParaRPr lang="en-GB"/>
          </a:p>
        </p:txBody>
      </p:sp>
    </p:spTree>
    <p:extLst>
      <p:ext uri="{BB962C8B-B14F-4D97-AF65-F5344CB8AC3E}">
        <p14:creationId xmlns:p14="http://schemas.microsoft.com/office/powerpoint/2010/main" val="26991172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We expect to be able to support complex operation since the slack time, or the latency of the PISA pipeline, is in the order of 800ns. Therefore, provided stateful operations are completed and their results are provided back to the original pipeline with the aid of a packet re-order unit within the slack time, then the stateful pipeline does not hinder the original pipeline.</a:t>
            </a:r>
          </a:p>
        </p:txBody>
      </p:sp>
      <p:sp>
        <p:nvSpPr>
          <p:cNvPr id="4" name="Slide Number Placeholder 3"/>
          <p:cNvSpPr>
            <a:spLocks noGrp="1"/>
          </p:cNvSpPr>
          <p:nvPr>
            <p:ph type="sldNum" sz="quarter" idx="5"/>
          </p:nvPr>
        </p:nvSpPr>
        <p:spPr/>
        <p:txBody>
          <a:bodyPr/>
          <a:lstStyle/>
          <a:p>
            <a:fld id="{836E03DF-D0CE-49BD-8E0E-07DD3E9F173F}" type="slidenum">
              <a:rPr lang="en-GB" smtClean="0"/>
              <a:t>26</a:t>
            </a:fld>
            <a:endParaRPr lang="en-GB"/>
          </a:p>
        </p:txBody>
      </p:sp>
    </p:spTree>
    <p:extLst>
      <p:ext uri="{BB962C8B-B14F-4D97-AF65-F5344CB8AC3E}">
        <p14:creationId xmlns:p14="http://schemas.microsoft.com/office/powerpoint/2010/main" val="4516608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conclusion, supporting in-network applications is challenging on programmable switches since they are stateful and require more complex data structure ops compared to packet-protocols. And we believe this presents the community an exciting opportunity moving forward to further challenge the current constraints of programmable switches.</a:t>
            </a:r>
          </a:p>
          <a:p>
            <a:endParaRPr lang="en-GB" dirty="0"/>
          </a:p>
          <a:p>
            <a:r>
              <a:rPr lang="en-GB" dirty="0"/>
              <a:t>And moving forward we believe hope to be able to address the following questions in greater detail such as blue boxes.</a:t>
            </a:r>
          </a:p>
        </p:txBody>
      </p:sp>
      <p:sp>
        <p:nvSpPr>
          <p:cNvPr id="4" name="Slide Number Placeholder 3"/>
          <p:cNvSpPr>
            <a:spLocks noGrp="1"/>
          </p:cNvSpPr>
          <p:nvPr>
            <p:ph type="sldNum" sz="quarter" idx="5"/>
          </p:nvPr>
        </p:nvSpPr>
        <p:spPr/>
        <p:txBody>
          <a:bodyPr/>
          <a:lstStyle/>
          <a:p>
            <a:fld id="{836E03DF-D0CE-49BD-8E0E-07DD3E9F173F}" type="slidenum">
              <a:rPr lang="en-GB" smtClean="0"/>
              <a:t>27</a:t>
            </a:fld>
            <a:endParaRPr lang="en-GB"/>
          </a:p>
        </p:txBody>
      </p:sp>
    </p:spTree>
    <p:extLst>
      <p:ext uri="{BB962C8B-B14F-4D97-AF65-F5344CB8AC3E}">
        <p14:creationId xmlns:p14="http://schemas.microsoft.com/office/powerpoint/2010/main" val="35558034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Stateful externs must complete within single pipeline stage</a:t>
            </a:r>
          </a:p>
          <a:p>
            <a:r>
              <a:rPr lang="en-GB" dirty="0"/>
              <a:t>Operations therefore at granularity of stage</a:t>
            </a:r>
          </a:p>
        </p:txBody>
      </p:sp>
      <p:sp>
        <p:nvSpPr>
          <p:cNvPr id="4" name="Slide Number Placeholder 3"/>
          <p:cNvSpPr>
            <a:spLocks noGrp="1"/>
          </p:cNvSpPr>
          <p:nvPr>
            <p:ph type="sldNum" sz="quarter" idx="5"/>
          </p:nvPr>
        </p:nvSpPr>
        <p:spPr/>
        <p:txBody>
          <a:bodyPr/>
          <a:lstStyle/>
          <a:p>
            <a:fld id="{836E03DF-D0CE-49BD-8E0E-07DD3E9F173F}" type="slidenum">
              <a:rPr lang="en-GB" smtClean="0"/>
              <a:t>28</a:t>
            </a:fld>
            <a:endParaRPr lang="en-GB"/>
          </a:p>
        </p:txBody>
      </p:sp>
    </p:spTree>
    <p:extLst>
      <p:ext uri="{BB962C8B-B14F-4D97-AF65-F5344CB8AC3E}">
        <p14:creationId xmlns:p14="http://schemas.microsoft.com/office/powerpoint/2010/main" val="41837181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e.g. update/replace minimum list value;</a:t>
            </a:r>
          </a:p>
          <a:p>
            <a:endParaRPr lang="en-GB" dirty="0"/>
          </a:p>
        </p:txBody>
      </p:sp>
      <p:sp>
        <p:nvSpPr>
          <p:cNvPr id="4" name="Slide Number Placeholder 3"/>
          <p:cNvSpPr>
            <a:spLocks noGrp="1"/>
          </p:cNvSpPr>
          <p:nvPr>
            <p:ph type="sldNum" sz="quarter" idx="5"/>
          </p:nvPr>
        </p:nvSpPr>
        <p:spPr/>
        <p:txBody>
          <a:bodyPr/>
          <a:lstStyle/>
          <a:p>
            <a:fld id="{836E03DF-D0CE-49BD-8E0E-07DD3E9F173F}" type="slidenum">
              <a:rPr lang="en-GB" smtClean="0"/>
              <a:t>31</a:t>
            </a:fld>
            <a:endParaRPr lang="en-GB"/>
          </a:p>
        </p:txBody>
      </p:sp>
    </p:spTree>
    <p:extLst>
      <p:ext uri="{BB962C8B-B14F-4D97-AF65-F5344CB8AC3E}">
        <p14:creationId xmlns:p14="http://schemas.microsoft.com/office/powerpoint/2010/main" val="3277216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When the switch is programmed, and a packet arrives, the packets associated with the program are extracted by a parser and placed in the packet header vector which serves as a register for holding the packet headers fed into match-action stages. </a:t>
            </a:r>
          </a:p>
        </p:txBody>
      </p:sp>
      <p:sp>
        <p:nvSpPr>
          <p:cNvPr id="4" name="Slide Number Placeholder 3"/>
          <p:cNvSpPr>
            <a:spLocks noGrp="1"/>
          </p:cNvSpPr>
          <p:nvPr>
            <p:ph type="sldNum" sz="quarter" idx="5"/>
          </p:nvPr>
        </p:nvSpPr>
        <p:spPr/>
        <p:txBody>
          <a:bodyPr/>
          <a:lstStyle/>
          <a:p>
            <a:fld id="{836E03DF-D0CE-49BD-8E0E-07DD3E9F173F}" type="slidenum">
              <a:rPr lang="en-GB" smtClean="0"/>
              <a:t>3</a:t>
            </a:fld>
            <a:endParaRPr lang="en-GB"/>
          </a:p>
        </p:txBody>
      </p:sp>
    </p:spTree>
    <p:extLst>
      <p:ext uri="{BB962C8B-B14F-4D97-AF65-F5344CB8AC3E}">
        <p14:creationId xmlns:p14="http://schemas.microsoft.com/office/powerpoint/2010/main" val="31673230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555555"/>
                </a:solidFill>
                <a:effectLst/>
                <a:latin typeface="intel-clear"/>
              </a:rPr>
              <a:t>Stratix V FPGAs feature up to 66 full-duplex transceiver channels, with transceivers at data rates from 14.1 Gbps to 28.05 Gbps. Providing up to over 930 Gbps</a:t>
            </a:r>
          </a:p>
          <a:p>
            <a:r>
              <a:rPr lang="en-GB" dirty="0"/>
              <a:t>0.5 GB on chip </a:t>
            </a:r>
            <a:r>
              <a:rPr lang="en-GB" dirty="0" err="1"/>
              <a:t>RAMXilinx</a:t>
            </a:r>
            <a:r>
              <a:rPr lang="en-GB" dirty="0"/>
              <a:t> </a:t>
            </a:r>
            <a:r>
              <a:rPr lang="en-GB" dirty="0" err="1"/>
              <a:t>ultraram</a:t>
            </a:r>
            <a:r>
              <a:rPr lang="en-GB" dirty="0"/>
              <a:t>: https://www.xilinx.com/support/documentation/white_papers/wp477-ultraram.pdf</a:t>
            </a:r>
          </a:p>
        </p:txBody>
      </p:sp>
      <p:sp>
        <p:nvSpPr>
          <p:cNvPr id="4" name="Slide Number Placeholder 3"/>
          <p:cNvSpPr>
            <a:spLocks noGrp="1"/>
          </p:cNvSpPr>
          <p:nvPr>
            <p:ph type="sldNum" sz="quarter" idx="5"/>
          </p:nvPr>
        </p:nvSpPr>
        <p:spPr/>
        <p:txBody>
          <a:bodyPr/>
          <a:lstStyle/>
          <a:p>
            <a:fld id="{836E03DF-D0CE-49BD-8E0E-07DD3E9F173F}" type="slidenum">
              <a:rPr lang="en-GB" smtClean="0"/>
              <a:t>36</a:t>
            </a:fld>
            <a:endParaRPr lang="en-GB"/>
          </a:p>
        </p:txBody>
      </p:sp>
    </p:spTree>
    <p:extLst>
      <p:ext uri="{BB962C8B-B14F-4D97-AF65-F5344CB8AC3E}">
        <p14:creationId xmlns:p14="http://schemas.microsoft.com/office/powerpoint/2010/main" val="1173248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A stage selects the header fields for which match-action rules were configured and can perform simple actions associated with packet-protocols on these headers such as header updates </a:t>
            </a:r>
          </a:p>
        </p:txBody>
      </p:sp>
      <p:sp>
        <p:nvSpPr>
          <p:cNvPr id="4" name="Slide Number Placeholder 3"/>
          <p:cNvSpPr>
            <a:spLocks noGrp="1"/>
          </p:cNvSpPr>
          <p:nvPr>
            <p:ph type="sldNum" sz="quarter" idx="5"/>
          </p:nvPr>
        </p:nvSpPr>
        <p:spPr/>
        <p:txBody>
          <a:bodyPr/>
          <a:lstStyle/>
          <a:p>
            <a:fld id="{836E03DF-D0CE-49BD-8E0E-07DD3E9F173F}" type="slidenum">
              <a:rPr lang="en-GB" smtClean="0"/>
              <a:t>4</a:t>
            </a:fld>
            <a:endParaRPr lang="en-GB"/>
          </a:p>
        </p:txBody>
      </p:sp>
    </p:spTree>
    <p:extLst>
      <p:ext uri="{BB962C8B-B14F-4D97-AF65-F5344CB8AC3E}">
        <p14:creationId xmlns:p14="http://schemas.microsoft.com/office/powerpoint/2010/main" val="3696630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Additionally stages can retain some state that must be kept past the life-time of a packet of a switch such as packet counters and statistics.</a:t>
            </a:r>
          </a:p>
          <a:p>
            <a:pPr marL="171450" indent="-171450">
              <a:buFont typeface="Arial" panose="020B0604020202020204" pitchFamily="34" charset="0"/>
              <a:buChar char="•"/>
            </a:pPr>
            <a:r>
              <a:rPr lang="en-GB" dirty="0"/>
              <a:t>The header is then fed onto successive stages that are similarly configured to perform header match-action operations.</a:t>
            </a:r>
          </a:p>
        </p:txBody>
      </p:sp>
      <p:sp>
        <p:nvSpPr>
          <p:cNvPr id="4" name="Slide Number Placeholder 3"/>
          <p:cNvSpPr>
            <a:spLocks noGrp="1"/>
          </p:cNvSpPr>
          <p:nvPr>
            <p:ph type="sldNum" sz="quarter" idx="5"/>
          </p:nvPr>
        </p:nvSpPr>
        <p:spPr/>
        <p:txBody>
          <a:bodyPr/>
          <a:lstStyle/>
          <a:p>
            <a:fld id="{836E03DF-D0CE-49BD-8E0E-07DD3E9F173F}" type="slidenum">
              <a:rPr lang="en-GB" smtClean="0"/>
              <a:t>5</a:t>
            </a:fld>
            <a:endParaRPr lang="en-GB"/>
          </a:p>
        </p:txBody>
      </p:sp>
    </p:spTree>
    <p:extLst>
      <p:ext uri="{BB962C8B-B14F-4D97-AF65-F5344CB8AC3E}">
        <p14:creationId xmlns:p14="http://schemas.microsoft.com/office/powerpoint/2010/main" val="799936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It’s worth nothing that these stages are completely independent and the match tables, action units, and state within stages are completely independent and can’t be read or written by other stages.</a:t>
            </a:r>
          </a:p>
          <a:p>
            <a:pPr marL="171450" indent="-171450">
              <a:buFont typeface="Arial" panose="020B0604020202020204" pitchFamily="34" charset="0"/>
              <a:buChar char="•"/>
            </a:pPr>
            <a:r>
              <a:rPr lang="en-GB" dirty="0"/>
              <a:t>The only way to communicate across stages is by using metadata fields in the packet header in the forward direction </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836E03DF-D0CE-49BD-8E0E-07DD3E9F173F}" type="slidenum">
              <a:rPr lang="en-GB" smtClean="0"/>
              <a:t>6</a:t>
            </a:fld>
            <a:endParaRPr lang="en-GB"/>
          </a:p>
        </p:txBody>
      </p:sp>
    </p:spTree>
    <p:extLst>
      <p:ext uri="{BB962C8B-B14F-4D97-AF65-F5344CB8AC3E}">
        <p14:creationId xmlns:p14="http://schemas.microsoft.com/office/powerpoint/2010/main" val="1489321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And to support even higher line-rates switches usually have many of these pipelines that attached to groups of ports and operate in parallel.</a:t>
            </a:r>
          </a:p>
          <a:p>
            <a:pPr marL="171450" indent="-171450">
              <a:buFont typeface="Arial" panose="020B0604020202020204" pitchFamily="34" charset="0"/>
              <a:buChar char="•"/>
            </a:pPr>
            <a:r>
              <a:rPr lang="en-GB" dirty="0"/>
              <a:t>Similar to MAUs within a stage, these pipelines are also independent and everything within a pipeline can’t be direct accessible by other pipelines</a:t>
            </a:r>
          </a:p>
          <a:p>
            <a:endParaRPr lang="en-GB" dirty="0"/>
          </a:p>
        </p:txBody>
      </p:sp>
      <p:sp>
        <p:nvSpPr>
          <p:cNvPr id="4" name="Slide Number Placeholder 3"/>
          <p:cNvSpPr>
            <a:spLocks noGrp="1"/>
          </p:cNvSpPr>
          <p:nvPr>
            <p:ph type="sldNum" sz="quarter" idx="5"/>
          </p:nvPr>
        </p:nvSpPr>
        <p:spPr/>
        <p:txBody>
          <a:bodyPr/>
          <a:lstStyle/>
          <a:p>
            <a:fld id="{836E03DF-D0CE-49BD-8E0E-07DD3E9F173F}" type="slidenum">
              <a:rPr lang="en-GB" smtClean="0"/>
              <a:t>7</a:t>
            </a:fld>
            <a:endParaRPr lang="en-GB"/>
          </a:p>
        </p:txBody>
      </p:sp>
    </p:spTree>
    <p:extLst>
      <p:ext uri="{BB962C8B-B14F-4D97-AF65-F5344CB8AC3E}">
        <p14:creationId xmlns:p14="http://schemas.microsoft.com/office/powerpoint/2010/main" val="2759775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In addition to supporting packet protocols, such a programmable architecture also enabled in-network applications.</a:t>
            </a:r>
          </a:p>
        </p:txBody>
      </p:sp>
      <p:sp>
        <p:nvSpPr>
          <p:cNvPr id="4" name="Slide Number Placeholder 3"/>
          <p:cNvSpPr>
            <a:spLocks noGrp="1"/>
          </p:cNvSpPr>
          <p:nvPr>
            <p:ph type="sldNum" sz="quarter" idx="5"/>
          </p:nvPr>
        </p:nvSpPr>
        <p:spPr/>
        <p:txBody>
          <a:bodyPr/>
          <a:lstStyle/>
          <a:p>
            <a:fld id="{836E03DF-D0CE-49BD-8E0E-07DD3E9F173F}" type="slidenum">
              <a:rPr lang="en-GB" smtClean="0"/>
              <a:t>8</a:t>
            </a:fld>
            <a:endParaRPr lang="en-GB"/>
          </a:p>
        </p:txBody>
      </p:sp>
    </p:spTree>
    <p:extLst>
      <p:ext uri="{BB962C8B-B14F-4D97-AF65-F5344CB8AC3E}">
        <p14:creationId xmlns:p14="http://schemas.microsoft.com/office/powerpoint/2010/main" val="560641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So what exactly do I mean by in-network applications ? Rather than only running programs on </a:t>
            </a:r>
            <a:r>
              <a:rPr lang="en-GB" dirty="0" err="1"/>
              <a:t>endhosts</a:t>
            </a:r>
            <a:r>
              <a:rPr lang="en-GB" dirty="0"/>
              <a:t> and using switches for routing tasks. In-network applications also offload some operations to programmable switches. The ability to run parts of programs in the network itself actually proves beneficial for many reason.</a:t>
            </a:r>
          </a:p>
          <a:p>
            <a:pPr marL="171450" indent="-171450">
              <a:buFont typeface="Arial" panose="020B0604020202020204" pitchFamily="34" charset="0"/>
              <a:buChar char="•"/>
            </a:pPr>
            <a:r>
              <a:rPr lang="en-GB" dirty="0"/>
              <a:t>For example: </a:t>
            </a:r>
            <a:r>
              <a:rPr lang="en-GB" dirty="0" err="1"/>
              <a:t>netcache</a:t>
            </a:r>
            <a:r>
              <a:rPr lang="en-GB" dirty="0"/>
              <a:t> latency</a:t>
            </a:r>
          </a:p>
          <a:p>
            <a:pPr marL="171450" indent="-171450">
              <a:buFont typeface="Arial" panose="020B0604020202020204" pitchFamily="34" charset="0"/>
              <a:buChar char="•"/>
            </a:pPr>
            <a:r>
              <a:rPr lang="en-GB" dirty="0"/>
              <a:t>Distributed training ml</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836E03DF-D0CE-49BD-8E0E-07DD3E9F173F}" type="slidenum">
              <a:rPr lang="en-GB" smtClean="0"/>
              <a:t>9</a:t>
            </a:fld>
            <a:endParaRPr lang="en-GB"/>
          </a:p>
        </p:txBody>
      </p:sp>
    </p:spTree>
    <p:extLst>
      <p:ext uri="{BB962C8B-B14F-4D97-AF65-F5344CB8AC3E}">
        <p14:creationId xmlns:p14="http://schemas.microsoft.com/office/powerpoint/2010/main" val="1081900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3986FFF-A6A4-4143-9BB2-2658B7125B1F}" type="datetime1">
              <a:rPr lang="en-GB" smtClean="0"/>
              <a:t>14/05/2021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86C5A0-077A-42A9-8EC1-8CF707100511}" type="slidenum">
              <a:rPr lang="en-GB" smtClean="0"/>
              <a:t>‹#›</a:t>
            </a:fld>
            <a:endParaRPr lang="en-GB"/>
          </a:p>
        </p:txBody>
      </p:sp>
    </p:spTree>
    <p:extLst>
      <p:ext uri="{BB962C8B-B14F-4D97-AF65-F5344CB8AC3E}">
        <p14:creationId xmlns:p14="http://schemas.microsoft.com/office/powerpoint/2010/main" val="1215614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F1584A-C366-4027-95F7-0D46676F96FF}" type="datetime1">
              <a:rPr lang="en-GB" smtClean="0"/>
              <a:t>14/05/2021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86C5A0-077A-42A9-8EC1-8CF707100511}" type="slidenum">
              <a:rPr lang="en-GB" smtClean="0"/>
              <a:t>‹#›</a:t>
            </a:fld>
            <a:endParaRPr lang="en-GB"/>
          </a:p>
        </p:txBody>
      </p:sp>
    </p:spTree>
    <p:extLst>
      <p:ext uri="{BB962C8B-B14F-4D97-AF65-F5344CB8AC3E}">
        <p14:creationId xmlns:p14="http://schemas.microsoft.com/office/powerpoint/2010/main" val="1690365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5AA9EE-93FD-40F7-B0A2-C7845BCA9D36}" type="datetime1">
              <a:rPr lang="en-GB" smtClean="0"/>
              <a:t>14/05/2021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86C5A0-077A-42A9-8EC1-8CF707100511}" type="slidenum">
              <a:rPr lang="en-GB" smtClean="0"/>
              <a:t>‹#›</a:t>
            </a:fld>
            <a:endParaRPr lang="en-GB"/>
          </a:p>
        </p:txBody>
      </p:sp>
    </p:spTree>
    <p:extLst>
      <p:ext uri="{BB962C8B-B14F-4D97-AF65-F5344CB8AC3E}">
        <p14:creationId xmlns:p14="http://schemas.microsoft.com/office/powerpoint/2010/main" val="1699840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481466-464E-47D3-91D5-DEDBD1B402FA}" type="datetime1">
              <a:rPr lang="en-GB" smtClean="0"/>
              <a:t>14/05/2021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86C5A0-077A-42A9-8EC1-8CF707100511}" type="slidenum">
              <a:rPr lang="en-GB" smtClean="0"/>
              <a:t>‹#›</a:t>
            </a:fld>
            <a:endParaRPr lang="en-GB"/>
          </a:p>
        </p:txBody>
      </p:sp>
    </p:spTree>
    <p:extLst>
      <p:ext uri="{BB962C8B-B14F-4D97-AF65-F5344CB8AC3E}">
        <p14:creationId xmlns:p14="http://schemas.microsoft.com/office/powerpoint/2010/main" val="3384307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28ECF3-C8D2-43BB-8CC5-1C8F995C6ADF}" type="datetime1">
              <a:rPr lang="en-GB" smtClean="0"/>
              <a:t>14/05/2021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86C5A0-077A-42A9-8EC1-8CF707100511}" type="slidenum">
              <a:rPr lang="en-GB" smtClean="0"/>
              <a:t>‹#›</a:t>
            </a:fld>
            <a:endParaRPr lang="en-GB"/>
          </a:p>
        </p:txBody>
      </p:sp>
    </p:spTree>
    <p:extLst>
      <p:ext uri="{BB962C8B-B14F-4D97-AF65-F5344CB8AC3E}">
        <p14:creationId xmlns:p14="http://schemas.microsoft.com/office/powerpoint/2010/main" val="1650598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C29EED-0F3E-449B-91DC-20715EA551BE}" type="datetime1">
              <a:rPr lang="en-GB" smtClean="0"/>
              <a:t>14/05/2021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86C5A0-077A-42A9-8EC1-8CF707100511}" type="slidenum">
              <a:rPr lang="en-GB" smtClean="0"/>
              <a:t>‹#›</a:t>
            </a:fld>
            <a:endParaRPr lang="en-GB"/>
          </a:p>
        </p:txBody>
      </p:sp>
    </p:spTree>
    <p:extLst>
      <p:ext uri="{BB962C8B-B14F-4D97-AF65-F5344CB8AC3E}">
        <p14:creationId xmlns:p14="http://schemas.microsoft.com/office/powerpoint/2010/main" val="1472906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AAFDD7C-7A65-410D-9580-9C0DDD7BD897}" type="datetime1">
              <a:rPr lang="en-GB" smtClean="0"/>
              <a:t>14/05/2021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586C5A0-077A-42A9-8EC1-8CF707100511}" type="slidenum">
              <a:rPr lang="en-GB" smtClean="0"/>
              <a:t>‹#›</a:t>
            </a:fld>
            <a:endParaRPr lang="en-GB"/>
          </a:p>
        </p:txBody>
      </p:sp>
    </p:spTree>
    <p:extLst>
      <p:ext uri="{BB962C8B-B14F-4D97-AF65-F5344CB8AC3E}">
        <p14:creationId xmlns:p14="http://schemas.microsoft.com/office/powerpoint/2010/main" val="2148204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7B01CB2-168C-4442-A314-18C0E92D346E}" type="datetime1">
              <a:rPr lang="en-GB" smtClean="0"/>
              <a:t>14/05/2021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586C5A0-077A-42A9-8EC1-8CF707100511}" type="slidenum">
              <a:rPr lang="en-GB" smtClean="0"/>
              <a:t>‹#›</a:t>
            </a:fld>
            <a:endParaRPr lang="en-GB"/>
          </a:p>
        </p:txBody>
      </p:sp>
    </p:spTree>
    <p:extLst>
      <p:ext uri="{BB962C8B-B14F-4D97-AF65-F5344CB8AC3E}">
        <p14:creationId xmlns:p14="http://schemas.microsoft.com/office/powerpoint/2010/main" val="1022830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4AF438-02BC-4F76-B46D-EAAA5D4B612E}" type="datetime1">
              <a:rPr lang="en-GB" smtClean="0"/>
              <a:t>14/05/2021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586C5A0-077A-42A9-8EC1-8CF707100511}" type="slidenum">
              <a:rPr lang="en-GB" smtClean="0"/>
              <a:t>‹#›</a:t>
            </a:fld>
            <a:endParaRPr lang="en-GB"/>
          </a:p>
        </p:txBody>
      </p:sp>
    </p:spTree>
    <p:extLst>
      <p:ext uri="{BB962C8B-B14F-4D97-AF65-F5344CB8AC3E}">
        <p14:creationId xmlns:p14="http://schemas.microsoft.com/office/powerpoint/2010/main" val="2134937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55959A-FBB0-443B-9D02-B2431347C7B7}" type="datetime1">
              <a:rPr lang="en-GB" smtClean="0"/>
              <a:t>14/05/2021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86C5A0-077A-42A9-8EC1-8CF707100511}" type="slidenum">
              <a:rPr lang="en-GB" smtClean="0"/>
              <a:t>‹#›</a:t>
            </a:fld>
            <a:endParaRPr lang="en-GB"/>
          </a:p>
        </p:txBody>
      </p:sp>
    </p:spTree>
    <p:extLst>
      <p:ext uri="{BB962C8B-B14F-4D97-AF65-F5344CB8AC3E}">
        <p14:creationId xmlns:p14="http://schemas.microsoft.com/office/powerpoint/2010/main" val="3969784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853396-953D-46FC-A7C5-F2BB522654FA}" type="datetime1">
              <a:rPr lang="en-GB" smtClean="0"/>
              <a:t>14/05/2021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86C5A0-077A-42A9-8EC1-8CF707100511}" type="slidenum">
              <a:rPr lang="en-GB" smtClean="0"/>
              <a:t>‹#›</a:t>
            </a:fld>
            <a:endParaRPr lang="en-GB"/>
          </a:p>
        </p:txBody>
      </p:sp>
    </p:spTree>
    <p:extLst>
      <p:ext uri="{BB962C8B-B14F-4D97-AF65-F5344CB8AC3E}">
        <p14:creationId xmlns:p14="http://schemas.microsoft.com/office/powerpoint/2010/main" val="3989175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F21CB3-11AA-4294-8C7C-C7FF03CC8BC8}" type="datetime1">
              <a:rPr lang="en-GB" smtClean="0"/>
              <a:t>14/05/2021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86C5A0-077A-42A9-8EC1-8CF707100511}" type="slidenum">
              <a:rPr lang="en-GB" smtClean="0"/>
              <a:t>‹#›</a:t>
            </a:fld>
            <a:endParaRPr lang="en-GB"/>
          </a:p>
        </p:txBody>
      </p:sp>
    </p:spTree>
    <p:extLst>
      <p:ext uri="{BB962C8B-B14F-4D97-AF65-F5344CB8AC3E}">
        <p14:creationId xmlns:p14="http://schemas.microsoft.com/office/powerpoint/2010/main" val="52622301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cid:image001.png@01D6AD55.D9BA9F00" TargetMode="Externa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7.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7.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3.sv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cid:image001.png@01D6AD55.D9BA9F00" TargetMode="Externa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32CEE929-7152-48AB-A89B-833089C3BEEE}"/>
              </a:ext>
            </a:extLst>
          </p:cNvPr>
          <p:cNvSpPr txBox="1">
            <a:spLocks/>
          </p:cNvSpPr>
          <p:nvPr/>
        </p:nvSpPr>
        <p:spPr>
          <a:xfrm>
            <a:off x="594029" y="3799559"/>
            <a:ext cx="11710987" cy="24526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800" b="1" dirty="0">
                <a:solidFill>
                  <a:srgbClr val="165B70"/>
                </a:solidFill>
              </a:rPr>
              <a:t>Challenging the Stateless Quo of Programmable Switches</a:t>
            </a:r>
            <a:endParaRPr lang="en-US" sz="3800" dirty="0">
              <a:solidFill>
                <a:srgbClr val="165B70"/>
              </a:solidFill>
            </a:endParaRPr>
          </a:p>
          <a:p>
            <a:pPr>
              <a:spcAft>
                <a:spcPts val="600"/>
              </a:spcAft>
            </a:pPr>
            <a:endParaRPr lang="en-US" sz="3800" dirty="0">
              <a:solidFill>
                <a:srgbClr val="4C7F8E"/>
              </a:solidFill>
            </a:endParaRPr>
          </a:p>
          <a:p>
            <a:pPr>
              <a:spcAft>
                <a:spcPts val="600"/>
              </a:spcAft>
            </a:pPr>
            <a:r>
              <a:rPr lang="en-US" sz="3800" b="0" i="0" u="none" strike="noStrike" baseline="0" dirty="0"/>
              <a:t>	</a:t>
            </a:r>
            <a:endParaRPr lang="en-US" sz="3800" dirty="0"/>
          </a:p>
          <a:p>
            <a:pPr>
              <a:spcAft>
                <a:spcPts val="600"/>
              </a:spcAft>
            </a:pPr>
            <a:endParaRPr lang="en-US" sz="3800" dirty="0"/>
          </a:p>
          <a:p>
            <a:pPr>
              <a:spcAft>
                <a:spcPts val="600"/>
              </a:spcAft>
            </a:pPr>
            <a:endParaRPr lang="en-US" sz="3800" b="1" dirty="0"/>
          </a:p>
        </p:txBody>
      </p:sp>
      <p:pic>
        <p:nvPicPr>
          <p:cNvPr id="5" name="Picture 4">
            <a:extLst>
              <a:ext uri="{FF2B5EF4-FFF2-40B4-BE49-F238E27FC236}">
                <a16:creationId xmlns:a16="http://schemas.microsoft.com/office/drawing/2014/main" id="{F7A8A478-6AED-44A4-BDC0-CFB464D85EC2}"/>
              </a:ext>
            </a:extLst>
          </p:cNvPr>
          <p:cNvPicPr>
            <a:picLocks noChangeAspect="1"/>
          </p:cNvPicPr>
          <p:nvPr/>
        </p:nvPicPr>
        <p:blipFill rotWithShape="1">
          <a:blip r:embed="rId3"/>
          <a:srcRect t="22947" b="22947"/>
          <a:stretch/>
        </p:blipFill>
        <p:spPr>
          <a:xfrm>
            <a:off x="-58974" y="-265471"/>
            <a:ext cx="12250953" cy="352272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ln w="38100">
            <a:solidFill>
              <a:srgbClr val="165B70"/>
            </a:solidFill>
          </a:ln>
        </p:spPr>
      </p:pic>
      <p:sp>
        <p:nvSpPr>
          <p:cNvPr id="8" name="TextBox 7">
            <a:extLst>
              <a:ext uri="{FF2B5EF4-FFF2-40B4-BE49-F238E27FC236}">
                <a16:creationId xmlns:a16="http://schemas.microsoft.com/office/drawing/2014/main" id="{0CF98410-3023-4695-AB9A-A13DE4B00159}"/>
              </a:ext>
            </a:extLst>
          </p:cNvPr>
          <p:cNvSpPr txBox="1"/>
          <p:nvPr/>
        </p:nvSpPr>
        <p:spPr>
          <a:xfrm>
            <a:off x="678093" y="3514607"/>
            <a:ext cx="11032893" cy="2452687"/>
          </a:xfrm>
          <a:prstGeom prst="rect">
            <a:avLst/>
          </a:prstGeom>
        </p:spPr>
        <p:txBody>
          <a:bodyPr vert="horz" lIns="91440" tIns="45720" rIns="91440" bIns="45720" rtlCol="0" anchor="ctr">
            <a:normAutofit/>
          </a:bodyPr>
          <a:lstStyle/>
          <a:p>
            <a:pPr algn="ctr">
              <a:lnSpc>
                <a:spcPct val="90000"/>
              </a:lnSpc>
              <a:spcAft>
                <a:spcPts val="600"/>
              </a:spcAft>
            </a:pPr>
            <a:r>
              <a:rPr lang="en-US" sz="2600" b="1" dirty="0"/>
              <a:t>Nadeen Gebara*</a:t>
            </a:r>
            <a:r>
              <a:rPr lang="en-US" sz="2600" dirty="0"/>
              <a:t>,</a:t>
            </a:r>
            <a:r>
              <a:rPr lang="en-US" sz="2600" b="1" dirty="0"/>
              <a:t> </a:t>
            </a:r>
            <a:r>
              <a:rPr lang="en-US" sz="2600" dirty="0"/>
              <a:t>Alberto Lerner</a:t>
            </a:r>
            <a:r>
              <a:rPr lang="en-US" sz="2600" b="1" baseline="30000" dirty="0"/>
              <a:t>Ɫ</a:t>
            </a:r>
            <a:r>
              <a:rPr lang="en-US" sz="2600" dirty="0"/>
              <a:t>, </a:t>
            </a:r>
            <a:r>
              <a:rPr lang="en-US" sz="2600" dirty="0" err="1"/>
              <a:t>Mingran</a:t>
            </a:r>
            <a:r>
              <a:rPr lang="en-US" sz="2600" dirty="0"/>
              <a:t> Yang</a:t>
            </a:r>
            <a:r>
              <a:rPr lang="en-US" sz="2600" b="1" baseline="30000" dirty="0"/>
              <a:t>ꙙ</a:t>
            </a:r>
            <a:r>
              <a:rPr lang="en-US" sz="2600" dirty="0"/>
              <a:t>, </a:t>
            </a:r>
            <a:r>
              <a:rPr lang="en-US" sz="2600" dirty="0" err="1"/>
              <a:t>Minlan</a:t>
            </a:r>
            <a:r>
              <a:rPr lang="en-US" sz="2600" dirty="0"/>
              <a:t> Yu</a:t>
            </a:r>
            <a:r>
              <a:rPr lang="en-US" sz="2600" b="1" baseline="30000" dirty="0"/>
              <a:t>○</a:t>
            </a:r>
            <a:r>
              <a:rPr lang="en-US" sz="2600" dirty="0"/>
              <a:t>, Paolo Costa</a:t>
            </a:r>
            <a:r>
              <a:rPr lang="en-US" sz="2600" b="1" baseline="30000" dirty="0"/>
              <a:t>ꬸ</a:t>
            </a:r>
            <a:r>
              <a:rPr lang="en-US" sz="2600" dirty="0"/>
              <a:t>, </a:t>
            </a:r>
          </a:p>
          <a:p>
            <a:pPr algn="ctr">
              <a:lnSpc>
                <a:spcPct val="90000"/>
              </a:lnSpc>
              <a:spcAft>
                <a:spcPts val="600"/>
              </a:spcAft>
            </a:pPr>
            <a:r>
              <a:rPr lang="en-US" sz="2600" dirty="0" err="1"/>
              <a:t>Manya</a:t>
            </a:r>
            <a:r>
              <a:rPr lang="en-US" sz="2600" dirty="0"/>
              <a:t> Ghobadi</a:t>
            </a:r>
            <a:r>
              <a:rPr lang="en-US" sz="2600" b="1" baseline="30000" dirty="0"/>
              <a:t>ꙙ</a:t>
            </a:r>
          </a:p>
        </p:txBody>
      </p:sp>
      <p:sp>
        <p:nvSpPr>
          <p:cNvPr id="2" name="TextBox 1">
            <a:extLst>
              <a:ext uri="{FF2B5EF4-FFF2-40B4-BE49-F238E27FC236}">
                <a16:creationId xmlns:a16="http://schemas.microsoft.com/office/drawing/2014/main" id="{8E5B755B-1463-4902-95DF-53BA7A22EEEB}"/>
              </a:ext>
            </a:extLst>
          </p:cNvPr>
          <p:cNvSpPr txBox="1"/>
          <p:nvPr/>
        </p:nvSpPr>
        <p:spPr>
          <a:xfrm>
            <a:off x="354720" y="5547006"/>
            <a:ext cx="11482539" cy="341632"/>
          </a:xfrm>
          <a:prstGeom prst="rect">
            <a:avLst/>
          </a:prstGeom>
          <a:noFill/>
        </p:spPr>
        <p:txBody>
          <a:bodyPr wrap="square" rtlCol="0">
            <a:spAutoFit/>
          </a:bodyPr>
          <a:lstStyle/>
          <a:p>
            <a:pPr algn="ctr">
              <a:lnSpc>
                <a:spcPct val="90000"/>
              </a:lnSpc>
              <a:spcAft>
                <a:spcPts val="600"/>
              </a:spcAft>
            </a:pPr>
            <a:r>
              <a:rPr lang="en-US" dirty="0"/>
              <a:t>Imperial College London</a:t>
            </a:r>
            <a:r>
              <a:rPr lang="en-US" b="1" dirty="0"/>
              <a:t>*	</a:t>
            </a:r>
            <a:r>
              <a:rPr lang="en-US" b="0" i="0" u="none" strike="noStrike" baseline="0" dirty="0"/>
              <a:t>University of Fribourg</a:t>
            </a:r>
            <a:r>
              <a:rPr lang="en-US" b="1" baseline="30000" dirty="0"/>
              <a:t>Ɫ	</a:t>
            </a:r>
            <a:r>
              <a:rPr lang="en-US" dirty="0"/>
              <a:t>MIT</a:t>
            </a:r>
            <a:r>
              <a:rPr lang="en-US" b="1" baseline="30000" dirty="0"/>
              <a:t>ꙙ		</a:t>
            </a:r>
            <a:r>
              <a:rPr lang="en-US" dirty="0"/>
              <a:t>Harvard University</a:t>
            </a:r>
            <a:r>
              <a:rPr lang="en-US" b="1" baseline="30000" dirty="0"/>
              <a:t> ○	</a:t>
            </a:r>
            <a:r>
              <a:rPr lang="en-US" dirty="0"/>
              <a:t>Microsoft Research</a:t>
            </a:r>
            <a:r>
              <a:rPr lang="en-US" b="1" baseline="30000" dirty="0"/>
              <a:t> ꬸ </a:t>
            </a:r>
            <a:endParaRPr lang="en-GB" dirty="0"/>
          </a:p>
        </p:txBody>
      </p:sp>
      <p:sp>
        <p:nvSpPr>
          <p:cNvPr id="3" name="Rectangle 2">
            <a:extLst>
              <a:ext uri="{FF2B5EF4-FFF2-40B4-BE49-F238E27FC236}">
                <a16:creationId xmlns:a16="http://schemas.microsoft.com/office/drawing/2014/main" id="{CDC85949-4B4F-4BFC-83CB-3E4FE66D0686}"/>
              </a:ext>
            </a:extLst>
          </p:cNvPr>
          <p:cNvSpPr/>
          <p:nvPr/>
        </p:nvSpPr>
        <p:spPr>
          <a:xfrm>
            <a:off x="0" y="6606283"/>
            <a:ext cx="12191980" cy="244766"/>
          </a:xfrm>
          <a:prstGeom prst="rect">
            <a:avLst/>
          </a:prstGeom>
          <a:solidFill>
            <a:srgbClr val="165B70"/>
          </a:solidFill>
          <a:ln>
            <a:solidFill>
              <a:srgbClr val="165B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0343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Data center network">
            <a:extLst>
              <a:ext uri="{FF2B5EF4-FFF2-40B4-BE49-F238E27FC236}">
                <a16:creationId xmlns:a16="http://schemas.microsoft.com/office/drawing/2014/main" id="{55510732-50A7-4C85-822E-5BEBF9AEEA3A}"/>
              </a:ext>
            </a:extLst>
          </p:cNvPr>
          <p:cNvPicPr/>
          <p:nvPr/>
        </p:nvPicPr>
        <p:blipFill>
          <a:blip r:embed="rId3" r:link="rId5">
            <a:extLst>
              <a:ext uri="{BEBA8EAE-BF5A-486C-A8C5-ECC9F3942E4B}">
                <a14:imgProps xmlns:a14="http://schemas.microsoft.com/office/drawing/2010/main">
                  <a14:imgLayer r:embed="rId4">
                    <a14:imgEffect>
                      <a14:colorTemperature colorTemp="47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78498" y="962635"/>
            <a:ext cx="4977042" cy="4725176"/>
          </a:xfrm>
          <a:prstGeom prst="rect">
            <a:avLst/>
          </a:prstGeom>
          <a:noFill/>
          <a:ln>
            <a:noFill/>
          </a:ln>
        </p:spPr>
      </p:pic>
      <p:sp>
        <p:nvSpPr>
          <p:cNvPr id="4" name="Slide Number Placeholder 3">
            <a:extLst>
              <a:ext uri="{FF2B5EF4-FFF2-40B4-BE49-F238E27FC236}">
                <a16:creationId xmlns:a16="http://schemas.microsoft.com/office/drawing/2014/main" id="{8168B68C-DD11-403B-91A0-69120CA84C0F}"/>
              </a:ext>
            </a:extLst>
          </p:cNvPr>
          <p:cNvSpPr>
            <a:spLocks noGrp="1"/>
          </p:cNvSpPr>
          <p:nvPr>
            <p:ph type="sldNum" sz="quarter" idx="12"/>
          </p:nvPr>
        </p:nvSpPr>
        <p:spPr/>
        <p:txBody>
          <a:bodyPr/>
          <a:lstStyle/>
          <a:p>
            <a:fld id="{0586C5A0-077A-42A9-8EC1-8CF707100511}" type="slidenum">
              <a:rPr lang="en-GB" smtClean="0"/>
              <a:t>10</a:t>
            </a:fld>
            <a:endParaRPr lang="en-GB"/>
          </a:p>
        </p:txBody>
      </p:sp>
      <p:sp>
        <p:nvSpPr>
          <p:cNvPr id="5" name="Title 1">
            <a:extLst>
              <a:ext uri="{FF2B5EF4-FFF2-40B4-BE49-F238E27FC236}">
                <a16:creationId xmlns:a16="http://schemas.microsoft.com/office/drawing/2014/main" id="{E9528AC4-AE67-429C-9175-8267AD5F7451}"/>
              </a:ext>
            </a:extLst>
          </p:cNvPr>
          <p:cNvSpPr txBox="1">
            <a:spLocks/>
          </p:cNvSpPr>
          <p:nvPr/>
        </p:nvSpPr>
        <p:spPr>
          <a:xfrm>
            <a:off x="0" y="0"/>
            <a:ext cx="12275820" cy="73973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Motivation for In-network Applications</a:t>
            </a:r>
          </a:p>
        </p:txBody>
      </p:sp>
      <p:sp>
        <p:nvSpPr>
          <p:cNvPr id="44" name="TextBox 43">
            <a:extLst>
              <a:ext uri="{FF2B5EF4-FFF2-40B4-BE49-F238E27FC236}">
                <a16:creationId xmlns:a16="http://schemas.microsoft.com/office/drawing/2014/main" id="{F9A6BAEA-4679-4140-A8A5-CF82F278100C}"/>
              </a:ext>
            </a:extLst>
          </p:cNvPr>
          <p:cNvSpPr txBox="1"/>
          <p:nvPr/>
        </p:nvSpPr>
        <p:spPr>
          <a:xfrm>
            <a:off x="6144041" y="1439707"/>
            <a:ext cx="5838851" cy="800219"/>
          </a:xfrm>
          <a:prstGeom prst="rect">
            <a:avLst/>
          </a:prstGeom>
          <a:noFill/>
        </p:spPr>
        <p:txBody>
          <a:bodyPr wrap="square" rtlCol="0">
            <a:spAutoFit/>
          </a:bodyPr>
          <a:lstStyle/>
          <a:p>
            <a:pPr marL="285750" indent="-285750">
              <a:buFont typeface="Arial" panose="020B0604020202020204" pitchFamily="34" charset="0"/>
              <a:buChar char="•"/>
            </a:pPr>
            <a:r>
              <a:rPr lang="en-GB" sz="2400" b="1" dirty="0"/>
              <a:t>Lower Service Latency</a:t>
            </a:r>
            <a:endParaRPr lang="en-GB" sz="2200" i="1" dirty="0"/>
          </a:p>
          <a:p>
            <a:r>
              <a:rPr lang="en-GB" sz="2200" i="1" dirty="0"/>
              <a:t>  [NSDI’16, SOSP’17, SIGMOD’20]</a:t>
            </a:r>
          </a:p>
        </p:txBody>
      </p:sp>
      <p:pic>
        <p:nvPicPr>
          <p:cNvPr id="30" name="Picture 29">
            <a:extLst>
              <a:ext uri="{FF2B5EF4-FFF2-40B4-BE49-F238E27FC236}">
                <a16:creationId xmlns:a16="http://schemas.microsoft.com/office/drawing/2014/main" id="{AAD5F7EF-603C-491D-BA1D-29AC1A5FBDAC}"/>
              </a:ext>
            </a:extLst>
          </p:cNvPr>
          <p:cNvPicPr>
            <a:picLocks noChangeAspect="1"/>
          </p:cNvPicPr>
          <p:nvPr/>
        </p:nvPicPr>
        <p:blipFill rotWithShape="1">
          <a:blip r:embed="rId6"/>
          <a:srcRect t="21840" b="27722"/>
          <a:stretch/>
        </p:blipFill>
        <p:spPr>
          <a:xfrm>
            <a:off x="174806" y="6137140"/>
            <a:ext cx="914400" cy="365126"/>
          </a:xfrm>
          <a:prstGeom prst="rect">
            <a:avLst/>
          </a:prstGeom>
        </p:spPr>
      </p:pic>
      <p:sp>
        <p:nvSpPr>
          <p:cNvPr id="31" name="TextBox 30">
            <a:extLst>
              <a:ext uri="{FF2B5EF4-FFF2-40B4-BE49-F238E27FC236}">
                <a16:creationId xmlns:a16="http://schemas.microsoft.com/office/drawing/2014/main" id="{9DDD8FCD-3CCE-4438-BDAB-0E0B62F1AAE3}"/>
              </a:ext>
            </a:extLst>
          </p:cNvPr>
          <p:cNvSpPr txBox="1"/>
          <p:nvPr/>
        </p:nvSpPr>
        <p:spPr>
          <a:xfrm>
            <a:off x="934278" y="6203113"/>
            <a:ext cx="5691878" cy="369332"/>
          </a:xfrm>
          <a:prstGeom prst="rect">
            <a:avLst/>
          </a:prstGeom>
          <a:noFill/>
        </p:spPr>
        <p:txBody>
          <a:bodyPr wrap="square" rtlCol="0">
            <a:spAutoFit/>
          </a:bodyPr>
          <a:lstStyle/>
          <a:p>
            <a:r>
              <a:rPr lang="en-GB" dirty="0"/>
              <a:t>Programmable Switches Running In-network Applications</a:t>
            </a:r>
          </a:p>
        </p:txBody>
      </p:sp>
      <p:sp>
        <p:nvSpPr>
          <p:cNvPr id="10" name="TextBox 9">
            <a:extLst>
              <a:ext uri="{FF2B5EF4-FFF2-40B4-BE49-F238E27FC236}">
                <a16:creationId xmlns:a16="http://schemas.microsoft.com/office/drawing/2014/main" id="{3FB37234-75D4-4048-9BA3-3F297DB03DB9}"/>
              </a:ext>
            </a:extLst>
          </p:cNvPr>
          <p:cNvSpPr txBox="1"/>
          <p:nvPr/>
        </p:nvSpPr>
        <p:spPr>
          <a:xfrm>
            <a:off x="6144041" y="2484331"/>
            <a:ext cx="5838851" cy="1169551"/>
          </a:xfrm>
          <a:prstGeom prst="rect">
            <a:avLst/>
          </a:prstGeom>
          <a:noFill/>
        </p:spPr>
        <p:txBody>
          <a:bodyPr wrap="square" rtlCol="0">
            <a:spAutoFit/>
          </a:bodyPr>
          <a:lstStyle/>
          <a:p>
            <a:pPr marL="285750" indent="-285750">
              <a:buFont typeface="Arial" panose="020B0604020202020204" pitchFamily="34" charset="0"/>
              <a:buChar char="•"/>
            </a:pPr>
            <a:r>
              <a:rPr lang="en-GB" sz="2400" b="1" dirty="0"/>
              <a:t>Higher Application Throughput and Lower Network Load </a:t>
            </a:r>
            <a:r>
              <a:rPr lang="en-GB" sz="2200" i="1" dirty="0"/>
              <a:t> </a:t>
            </a:r>
          </a:p>
          <a:p>
            <a:r>
              <a:rPr lang="en-GB" sz="2200" i="1" dirty="0"/>
              <a:t>    [SOSP’17, HotNets’17, HotNets’19]</a:t>
            </a:r>
          </a:p>
        </p:txBody>
      </p:sp>
      <p:sp>
        <p:nvSpPr>
          <p:cNvPr id="19" name="TextBox 18">
            <a:extLst>
              <a:ext uri="{FF2B5EF4-FFF2-40B4-BE49-F238E27FC236}">
                <a16:creationId xmlns:a16="http://schemas.microsoft.com/office/drawing/2014/main" id="{22A85D87-1E23-4934-8B9B-BC6C8FFDC24C}"/>
              </a:ext>
            </a:extLst>
          </p:cNvPr>
          <p:cNvSpPr txBox="1"/>
          <p:nvPr/>
        </p:nvSpPr>
        <p:spPr>
          <a:xfrm>
            <a:off x="6137910" y="3871929"/>
            <a:ext cx="6022073" cy="830997"/>
          </a:xfrm>
          <a:prstGeom prst="rect">
            <a:avLst/>
          </a:prstGeom>
          <a:noFill/>
        </p:spPr>
        <p:txBody>
          <a:bodyPr wrap="square" rtlCol="0">
            <a:spAutoFit/>
          </a:bodyPr>
          <a:lstStyle/>
          <a:p>
            <a:pPr marL="285750" indent="-285750">
              <a:buFont typeface="Arial" panose="020B0604020202020204" pitchFamily="34" charset="0"/>
              <a:buChar char="•"/>
            </a:pPr>
            <a:r>
              <a:rPr lang="en-GB" sz="2400" b="1" dirty="0"/>
              <a:t>Simpler Distributed System Co-ordination </a:t>
            </a:r>
            <a:r>
              <a:rPr lang="en-GB" sz="2400" dirty="0"/>
              <a:t> </a:t>
            </a:r>
            <a:r>
              <a:rPr lang="en-GB" sz="2200" i="1" dirty="0"/>
              <a:t>[OSDI’16, NSDI’18, OSDI’20]</a:t>
            </a:r>
          </a:p>
        </p:txBody>
      </p:sp>
      <p:sp>
        <p:nvSpPr>
          <p:cNvPr id="20" name="TextBox 19">
            <a:extLst>
              <a:ext uri="{FF2B5EF4-FFF2-40B4-BE49-F238E27FC236}">
                <a16:creationId xmlns:a16="http://schemas.microsoft.com/office/drawing/2014/main" id="{3897B672-5073-43E8-B8CA-C14B27AFA572}"/>
              </a:ext>
            </a:extLst>
          </p:cNvPr>
          <p:cNvSpPr txBox="1"/>
          <p:nvPr/>
        </p:nvSpPr>
        <p:spPr>
          <a:xfrm>
            <a:off x="6137910" y="5091863"/>
            <a:ext cx="6270166" cy="830997"/>
          </a:xfrm>
          <a:prstGeom prst="rect">
            <a:avLst/>
          </a:prstGeom>
          <a:noFill/>
        </p:spPr>
        <p:txBody>
          <a:bodyPr wrap="square" rtlCol="0">
            <a:spAutoFit/>
          </a:bodyPr>
          <a:lstStyle/>
          <a:p>
            <a:pPr marL="285750" indent="-285750">
              <a:buFont typeface="Arial" panose="020B0604020202020204" pitchFamily="34" charset="0"/>
              <a:buChar char="•"/>
            </a:pPr>
            <a:r>
              <a:rPr lang="en-GB" sz="2400" b="1" dirty="0"/>
              <a:t>Improved Telemetry</a:t>
            </a:r>
            <a:r>
              <a:rPr lang="en-GB" sz="2400" dirty="0"/>
              <a:t> </a:t>
            </a:r>
          </a:p>
          <a:p>
            <a:r>
              <a:rPr lang="en-GB" sz="2400" i="1" dirty="0"/>
              <a:t>    </a:t>
            </a:r>
            <a:r>
              <a:rPr lang="en-GB" sz="2200" i="1" dirty="0"/>
              <a:t>[SOSR’17, SIGCOMM’20]</a:t>
            </a:r>
          </a:p>
        </p:txBody>
      </p:sp>
    </p:spTree>
    <p:extLst>
      <p:ext uri="{BB962C8B-B14F-4D97-AF65-F5344CB8AC3E}">
        <p14:creationId xmlns:p14="http://schemas.microsoft.com/office/powerpoint/2010/main" val="658852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2C76A-138C-43DE-B033-415700E1B48C}"/>
              </a:ext>
            </a:extLst>
          </p:cNvPr>
          <p:cNvSpPr>
            <a:spLocks noGrp="1"/>
          </p:cNvSpPr>
          <p:nvPr>
            <p:ph type="title"/>
          </p:nvPr>
        </p:nvSpPr>
        <p:spPr>
          <a:xfrm>
            <a:off x="71717" y="120615"/>
            <a:ext cx="12048565" cy="912198"/>
          </a:xfrm>
        </p:spPr>
        <p:txBody>
          <a:bodyPr/>
          <a:lstStyle/>
          <a:p>
            <a:r>
              <a:rPr lang="en-GB" dirty="0"/>
              <a:t>In-network Applications vs. Packet Protocols</a:t>
            </a:r>
          </a:p>
        </p:txBody>
      </p:sp>
      <p:sp>
        <p:nvSpPr>
          <p:cNvPr id="4" name="Slide Number Placeholder 3">
            <a:extLst>
              <a:ext uri="{FF2B5EF4-FFF2-40B4-BE49-F238E27FC236}">
                <a16:creationId xmlns:a16="http://schemas.microsoft.com/office/drawing/2014/main" id="{46845DD9-1DF7-4EC7-B236-D4A6F7BF846E}"/>
              </a:ext>
            </a:extLst>
          </p:cNvPr>
          <p:cNvSpPr>
            <a:spLocks noGrp="1"/>
          </p:cNvSpPr>
          <p:nvPr>
            <p:ph type="sldNum" sz="quarter" idx="12"/>
          </p:nvPr>
        </p:nvSpPr>
        <p:spPr/>
        <p:txBody>
          <a:bodyPr/>
          <a:lstStyle/>
          <a:p>
            <a:fld id="{0586C5A0-077A-42A9-8EC1-8CF707100511}" type="slidenum">
              <a:rPr lang="en-GB" smtClean="0"/>
              <a:t>11</a:t>
            </a:fld>
            <a:endParaRPr lang="en-GB"/>
          </a:p>
        </p:txBody>
      </p:sp>
      <p:graphicFrame>
        <p:nvGraphicFramePr>
          <p:cNvPr id="6" name="Table 6">
            <a:extLst>
              <a:ext uri="{FF2B5EF4-FFF2-40B4-BE49-F238E27FC236}">
                <a16:creationId xmlns:a16="http://schemas.microsoft.com/office/drawing/2014/main" id="{C2DCBB11-8814-4799-A38A-8C214FD0F0BD}"/>
              </a:ext>
            </a:extLst>
          </p:cNvPr>
          <p:cNvGraphicFramePr>
            <a:graphicFrameLocks noGrp="1"/>
          </p:cNvGraphicFramePr>
          <p:nvPr>
            <p:extLst>
              <p:ext uri="{D42A27DB-BD31-4B8C-83A1-F6EECF244321}">
                <p14:modId xmlns:p14="http://schemas.microsoft.com/office/powerpoint/2010/main" val="1825291017"/>
              </p:ext>
            </p:extLst>
          </p:nvPr>
        </p:nvGraphicFramePr>
        <p:xfrm>
          <a:off x="730977" y="4124384"/>
          <a:ext cx="10324119" cy="1215712"/>
        </p:xfrm>
        <a:graphic>
          <a:graphicData uri="http://schemas.openxmlformats.org/drawingml/2006/table">
            <a:tbl>
              <a:tblPr firstRow="1" bandRow="1">
                <a:tableStyleId>{5940675A-B579-460E-94D1-54222C63F5DA}</a:tableStyleId>
              </a:tblPr>
              <a:tblGrid>
                <a:gridCol w="3441373">
                  <a:extLst>
                    <a:ext uri="{9D8B030D-6E8A-4147-A177-3AD203B41FA5}">
                      <a16:colId xmlns:a16="http://schemas.microsoft.com/office/drawing/2014/main" val="165202830"/>
                    </a:ext>
                  </a:extLst>
                </a:gridCol>
                <a:gridCol w="3441373">
                  <a:extLst>
                    <a:ext uri="{9D8B030D-6E8A-4147-A177-3AD203B41FA5}">
                      <a16:colId xmlns:a16="http://schemas.microsoft.com/office/drawing/2014/main" val="2085546089"/>
                    </a:ext>
                  </a:extLst>
                </a:gridCol>
                <a:gridCol w="3441373">
                  <a:extLst>
                    <a:ext uri="{9D8B030D-6E8A-4147-A177-3AD203B41FA5}">
                      <a16:colId xmlns:a16="http://schemas.microsoft.com/office/drawing/2014/main" val="4152238110"/>
                    </a:ext>
                  </a:extLst>
                </a:gridCol>
              </a:tblGrid>
              <a:tr h="1215712">
                <a:tc>
                  <a:txBody>
                    <a:bodyPr/>
                    <a:lstStyle/>
                    <a:p>
                      <a:pPr algn="ctr"/>
                      <a:r>
                        <a:rPr lang="en-GB" sz="2400" b="1" dirty="0">
                          <a:solidFill>
                            <a:schemeClr val="bg1"/>
                          </a:solidFill>
                        </a:rPr>
                        <a:t>Central Unit</a:t>
                      </a:r>
                    </a:p>
                  </a:txBody>
                  <a:tcPr anchor="ctr">
                    <a:solidFill>
                      <a:srgbClr val="67BCD9"/>
                    </a:solidFill>
                  </a:tcPr>
                </a:tc>
                <a:tc>
                  <a:txBody>
                    <a:bodyPr/>
                    <a:lstStyle/>
                    <a:p>
                      <a:pPr algn="ctr"/>
                      <a:r>
                        <a:rPr lang="en-GB" sz="2400" dirty="0"/>
                        <a:t>State</a:t>
                      </a:r>
                    </a:p>
                  </a:txBody>
                  <a:tcPr anchor="c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t>Packet headers</a:t>
                      </a:r>
                    </a:p>
                  </a:txBody>
                  <a:tcPr anchor="ctr">
                    <a:solidFill>
                      <a:srgbClr val="F2F2F2"/>
                    </a:solidFill>
                  </a:tcPr>
                </a:tc>
                <a:extLst>
                  <a:ext uri="{0D108BD9-81ED-4DB2-BD59-A6C34878D82A}">
                    <a16:rowId xmlns:a16="http://schemas.microsoft.com/office/drawing/2014/main" val="3910067448"/>
                  </a:ext>
                </a:extLst>
              </a:tr>
            </a:tbl>
          </a:graphicData>
        </a:graphic>
      </p:graphicFrame>
      <p:graphicFrame>
        <p:nvGraphicFramePr>
          <p:cNvPr id="7" name="Table 6">
            <a:extLst>
              <a:ext uri="{FF2B5EF4-FFF2-40B4-BE49-F238E27FC236}">
                <a16:creationId xmlns:a16="http://schemas.microsoft.com/office/drawing/2014/main" id="{AC951981-2675-4CD7-9D62-829089018EF8}"/>
              </a:ext>
            </a:extLst>
          </p:cNvPr>
          <p:cNvGraphicFramePr>
            <a:graphicFrameLocks noGrp="1"/>
          </p:cNvGraphicFramePr>
          <p:nvPr>
            <p:extLst>
              <p:ext uri="{D42A27DB-BD31-4B8C-83A1-F6EECF244321}">
                <p14:modId xmlns:p14="http://schemas.microsoft.com/office/powerpoint/2010/main" val="2688479359"/>
              </p:ext>
            </p:extLst>
          </p:nvPr>
        </p:nvGraphicFramePr>
        <p:xfrm>
          <a:off x="730976" y="2927857"/>
          <a:ext cx="10324119" cy="1215712"/>
        </p:xfrm>
        <a:graphic>
          <a:graphicData uri="http://schemas.openxmlformats.org/drawingml/2006/table">
            <a:tbl>
              <a:tblPr firstRow="1" bandRow="1">
                <a:tableStyleId>{5940675A-B579-460E-94D1-54222C63F5DA}</a:tableStyleId>
              </a:tblPr>
              <a:tblGrid>
                <a:gridCol w="3441373">
                  <a:extLst>
                    <a:ext uri="{9D8B030D-6E8A-4147-A177-3AD203B41FA5}">
                      <a16:colId xmlns:a16="http://schemas.microsoft.com/office/drawing/2014/main" val="165202830"/>
                    </a:ext>
                  </a:extLst>
                </a:gridCol>
                <a:gridCol w="3441373">
                  <a:extLst>
                    <a:ext uri="{9D8B030D-6E8A-4147-A177-3AD203B41FA5}">
                      <a16:colId xmlns:a16="http://schemas.microsoft.com/office/drawing/2014/main" val="2085546089"/>
                    </a:ext>
                  </a:extLst>
                </a:gridCol>
                <a:gridCol w="3441373">
                  <a:extLst>
                    <a:ext uri="{9D8B030D-6E8A-4147-A177-3AD203B41FA5}">
                      <a16:colId xmlns:a16="http://schemas.microsoft.com/office/drawing/2014/main" val="4152238110"/>
                    </a:ext>
                  </a:extLst>
                </a:gridCol>
              </a:tblGrid>
              <a:tr h="1215712">
                <a:tc>
                  <a:txBody>
                    <a:bodyPr/>
                    <a:lstStyle/>
                    <a:p>
                      <a:pPr algn="ctr"/>
                      <a:r>
                        <a:rPr lang="en-GB" sz="2400" b="1" dirty="0">
                          <a:solidFill>
                            <a:schemeClr val="bg1"/>
                          </a:solidFill>
                        </a:rPr>
                        <a:t>Natural Abstraction</a:t>
                      </a:r>
                    </a:p>
                  </a:txBody>
                  <a:tcPr anchor="ctr">
                    <a:solidFill>
                      <a:srgbClr val="67BC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t>Data-structure operations </a:t>
                      </a:r>
                    </a:p>
                  </a:txBody>
                  <a:tcPr anchor="c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t>Match-action rules</a:t>
                      </a:r>
                    </a:p>
                  </a:txBody>
                  <a:tcPr anchor="ctr">
                    <a:solidFill>
                      <a:srgbClr val="F2F2F2"/>
                    </a:solidFill>
                  </a:tcPr>
                </a:tc>
                <a:extLst>
                  <a:ext uri="{0D108BD9-81ED-4DB2-BD59-A6C34878D82A}">
                    <a16:rowId xmlns:a16="http://schemas.microsoft.com/office/drawing/2014/main" val="3910067448"/>
                  </a:ext>
                </a:extLst>
              </a:tr>
            </a:tbl>
          </a:graphicData>
        </a:graphic>
      </p:graphicFrame>
      <p:graphicFrame>
        <p:nvGraphicFramePr>
          <p:cNvPr id="9" name="Table 8">
            <a:extLst>
              <a:ext uri="{FF2B5EF4-FFF2-40B4-BE49-F238E27FC236}">
                <a16:creationId xmlns:a16="http://schemas.microsoft.com/office/drawing/2014/main" id="{1CE0CF4A-2D12-4772-8B72-936953A7EB26}"/>
              </a:ext>
            </a:extLst>
          </p:cNvPr>
          <p:cNvGraphicFramePr>
            <a:graphicFrameLocks noGrp="1"/>
          </p:cNvGraphicFramePr>
          <p:nvPr>
            <p:extLst>
              <p:ext uri="{D42A27DB-BD31-4B8C-83A1-F6EECF244321}">
                <p14:modId xmlns:p14="http://schemas.microsoft.com/office/powerpoint/2010/main" val="3597773687"/>
              </p:ext>
            </p:extLst>
          </p:nvPr>
        </p:nvGraphicFramePr>
        <p:xfrm>
          <a:off x="730978" y="1748377"/>
          <a:ext cx="10324119" cy="1215712"/>
        </p:xfrm>
        <a:graphic>
          <a:graphicData uri="http://schemas.openxmlformats.org/drawingml/2006/table">
            <a:tbl>
              <a:tblPr firstRow="1" bandRow="1">
                <a:tableStyleId>{5940675A-B579-460E-94D1-54222C63F5DA}</a:tableStyleId>
              </a:tblPr>
              <a:tblGrid>
                <a:gridCol w="3441373">
                  <a:extLst>
                    <a:ext uri="{9D8B030D-6E8A-4147-A177-3AD203B41FA5}">
                      <a16:colId xmlns:a16="http://schemas.microsoft.com/office/drawing/2014/main" val="165202830"/>
                    </a:ext>
                  </a:extLst>
                </a:gridCol>
                <a:gridCol w="3441373">
                  <a:extLst>
                    <a:ext uri="{9D8B030D-6E8A-4147-A177-3AD203B41FA5}">
                      <a16:colId xmlns:a16="http://schemas.microsoft.com/office/drawing/2014/main" val="2085546089"/>
                    </a:ext>
                  </a:extLst>
                </a:gridCol>
                <a:gridCol w="3441373">
                  <a:extLst>
                    <a:ext uri="{9D8B030D-6E8A-4147-A177-3AD203B41FA5}">
                      <a16:colId xmlns:a16="http://schemas.microsoft.com/office/drawing/2014/main" val="4152238110"/>
                    </a:ext>
                  </a:extLst>
                </a:gridCol>
              </a:tblGrid>
              <a:tr h="1215712">
                <a:tc>
                  <a:txBody>
                    <a:bodyPr/>
                    <a:lstStyle/>
                    <a:p>
                      <a:pPr algn="ctr"/>
                      <a:endParaRPr lang="en-GB" sz="2400" b="1" dirty="0">
                        <a:solidFill>
                          <a:schemeClr val="bg1"/>
                        </a:solidFill>
                      </a:endParaRPr>
                    </a:p>
                  </a:txBody>
                  <a:tcPr anchor="ctr">
                    <a:solidFill>
                      <a:srgbClr val="67BCD9"/>
                    </a:solidFill>
                  </a:tcPr>
                </a:tc>
                <a:tc>
                  <a:txBody>
                    <a:bodyPr/>
                    <a:lstStyle/>
                    <a:p>
                      <a:pPr algn="ctr"/>
                      <a:r>
                        <a:rPr lang="en-GB" sz="2400" b="1" dirty="0"/>
                        <a:t>In-Network Applications</a:t>
                      </a:r>
                    </a:p>
                  </a:txBody>
                  <a:tcPr anchor="c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mn-lt"/>
                          <a:ea typeface="+mn-ea"/>
                          <a:cs typeface="+mn-cs"/>
                        </a:rPr>
                        <a:t>Packet-protocol Programs</a:t>
                      </a:r>
                      <a:endParaRPr lang="en-GB" sz="2400" dirty="0"/>
                    </a:p>
                  </a:txBody>
                  <a:tcPr anchor="ctr">
                    <a:solidFill>
                      <a:srgbClr val="F2F2F2"/>
                    </a:solidFill>
                  </a:tcPr>
                </a:tc>
                <a:extLst>
                  <a:ext uri="{0D108BD9-81ED-4DB2-BD59-A6C34878D82A}">
                    <a16:rowId xmlns:a16="http://schemas.microsoft.com/office/drawing/2014/main" val="3910067448"/>
                  </a:ext>
                </a:extLst>
              </a:tr>
            </a:tbl>
          </a:graphicData>
        </a:graphic>
      </p:graphicFrame>
      <p:sp>
        <p:nvSpPr>
          <p:cNvPr id="11" name="TextBox 10">
            <a:extLst>
              <a:ext uri="{FF2B5EF4-FFF2-40B4-BE49-F238E27FC236}">
                <a16:creationId xmlns:a16="http://schemas.microsoft.com/office/drawing/2014/main" id="{552FBFB5-4B55-4984-8CA5-68C7D318923B}"/>
              </a:ext>
            </a:extLst>
          </p:cNvPr>
          <p:cNvSpPr txBox="1"/>
          <p:nvPr/>
        </p:nvSpPr>
        <p:spPr>
          <a:xfrm>
            <a:off x="730975" y="1748377"/>
            <a:ext cx="3425117" cy="844835"/>
          </a:xfrm>
          <a:prstGeom prst="rect">
            <a:avLst/>
          </a:prstGeom>
          <a:noFill/>
        </p:spPr>
        <p:txBody>
          <a:bodyPr wrap="square" rtlCol="0">
            <a:spAutoFit/>
          </a:bodyPr>
          <a:lstStyle/>
          <a:p>
            <a:pPr algn="ctr"/>
            <a:endParaRPr lang="en-GB" sz="2400" dirty="0">
              <a:solidFill>
                <a:schemeClr val="bg1"/>
              </a:solidFill>
            </a:endParaRPr>
          </a:p>
          <a:p>
            <a:pPr algn="ctr"/>
            <a:r>
              <a:rPr lang="en-GB" sz="2400" b="1" dirty="0">
                <a:solidFill>
                  <a:schemeClr val="bg1"/>
                </a:solidFill>
              </a:rPr>
              <a:t>Defining Features</a:t>
            </a:r>
          </a:p>
        </p:txBody>
      </p:sp>
    </p:spTree>
    <p:extLst>
      <p:ext uri="{BB962C8B-B14F-4D97-AF65-F5344CB8AC3E}">
        <p14:creationId xmlns:p14="http://schemas.microsoft.com/office/powerpoint/2010/main" val="3967163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par>
                                <p:cTn id="7" presetID="14" presetClass="entr" presetSubtype="5"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randombar(vertical)">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5"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905BA41-EE6E-4F80-8636-447F22DD7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26309769-D8B9-4DB4-A721-31F8B88B5CE2}"/>
              </a:ext>
            </a:extLst>
          </p:cNvPr>
          <p:cNvSpPr>
            <a:spLocks noGrp="1"/>
          </p:cNvSpPr>
          <p:nvPr>
            <p:ph type="title"/>
          </p:nvPr>
        </p:nvSpPr>
        <p:spPr>
          <a:xfrm>
            <a:off x="1848465" y="3298722"/>
            <a:ext cx="8495070" cy="1784402"/>
          </a:xfrm>
        </p:spPr>
        <p:txBody>
          <a:bodyPr vert="horz" lIns="91440" tIns="45720" rIns="91440" bIns="45720" rtlCol="0" anchor="b">
            <a:normAutofit fontScale="90000"/>
          </a:bodyPr>
          <a:lstStyle/>
          <a:p>
            <a:pPr algn="ctr"/>
            <a:r>
              <a:rPr lang="en-GB" sz="6000" dirty="0">
                <a:solidFill>
                  <a:schemeClr val="bg1"/>
                </a:solidFill>
              </a:rPr>
              <a:t>Is PISA the Right </a:t>
            </a:r>
            <a:r>
              <a:rPr lang="en-GB" dirty="0">
                <a:solidFill>
                  <a:schemeClr val="bg1"/>
                </a:solidFill>
              </a:rPr>
              <a:t>A</a:t>
            </a:r>
            <a:r>
              <a:rPr lang="en-GB" sz="6000" dirty="0">
                <a:solidFill>
                  <a:schemeClr val="bg1"/>
                </a:solidFill>
              </a:rPr>
              <a:t>rchitecture for In-network Applications?</a:t>
            </a:r>
          </a:p>
        </p:txBody>
      </p:sp>
      <p:sp>
        <p:nvSpPr>
          <p:cNvPr id="23" name="Oval 22">
            <a:extLst>
              <a:ext uri="{FF2B5EF4-FFF2-40B4-BE49-F238E27FC236}">
                <a16:creationId xmlns:a16="http://schemas.microsoft.com/office/drawing/2014/main" id="{CD7549B2-EE05-4558-8C64-AC46755F2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5914" y="889251"/>
            <a:ext cx="2140172" cy="2140172"/>
          </a:xfrm>
          <a:prstGeom prst="ellipse">
            <a:avLst/>
          </a:prstGeom>
          <a:solidFill>
            <a:srgbClr val="FFFFFF"/>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51A81611-A280-4F12-ADE7-C78B1FEDC165}"/>
              </a:ext>
            </a:extLst>
          </p:cNvPr>
          <p:cNvSpPr>
            <a:spLocks noGrp="1"/>
          </p:cNvSpPr>
          <p:nvPr>
            <p:ph type="sldNum" sz="quarter" idx="12"/>
          </p:nvPr>
        </p:nvSpPr>
        <p:spPr>
          <a:xfrm>
            <a:off x="8610600" y="6356350"/>
            <a:ext cx="2743200" cy="365125"/>
          </a:xfrm>
          <a:prstGeom prst="ellipse">
            <a:avLst/>
          </a:prstGeom>
        </p:spPr>
        <p:txBody>
          <a:bodyPr vert="horz" lIns="91440" tIns="45720" rIns="91440" bIns="45720" rtlCol="0" anchor="ctr">
            <a:normAutofit/>
          </a:bodyPr>
          <a:lstStyle/>
          <a:p>
            <a:pPr defTabSz="914400">
              <a:lnSpc>
                <a:spcPct val="90000"/>
              </a:lnSpc>
              <a:spcAft>
                <a:spcPts val="600"/>
              </a:spcAft>
              <a:defRPr/>
            </a:pPr>
            <a:fld id="{0586C5A0-077A-42A9-8EC1-8CF707100511}" type="slidenum">
              <a:rPr lang="en-US" smtClean="0">
                <a:solidFill>
                  <a:prstClr val="white"/>
                </a:solidFill>
              </a:rPr>
              <a:pPr defTabSz="914400">
                <a:lnSpc>
                  <a:spcPct val="90000"/>
                </a:lnSpc>
                <a:spcAft>
                  <a:spcPts val="600"/>
                </a:spcAft>
                <a:defRPr/>
              </a:pPr>
              <a:t>12</a:t>
            </a:fld>
            <a:endParaRPr lang="en-US">
              <a:solidFill>
                <a:prstClr val="white"/>
              </a:solidFill>
            </a:endParaRPr>
          </a:p>
        </p:txBody>
      </p:sp>
      <p:sp>
        <p:nvSpPr>
          <p:cNvPr id="2" name="Rectangle 1" descr="Processor">
            <a:extLst>
              <a:ext uri="{FF2B5EF4-FFF2-40B4-BE49-F238E27FC236}">
                <a16:creationId xmlns:a16="http://schemas.microsoft.com/office/drawing/2014/main" id="{90BDD615-C4EC-45B9-889E-CDA00832DF26}"/>
              </a:ext>
            </a:extLst>
          </p:cNvPr>
          <p:cNvSpPr/>
          <p:nvPr/>
        </p:nvSpPr>
        <p:spPr>
          <a:xfrm>
            <a:off x="5449703" y="1293100"/>
            <a:ext cx="1292594" cy="1332473"/>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2325502864"/>
      </p:ext>
    </p:extLst>
  </p:cSld>
  <p:clrMapOvr>
    <a:masterClrMapping/>
  </p:clrMapOvr>
  <mc:AlternateContent xmlns:mc="http://schemas.openxmlformats.org/markup-compatibility/2006" xmlns:p15="http://schemas.microsoft.com/office/powerpoint/2012/main">
    <mc:Choice Requires="p15">
      <p:transition spd="slow">
        <p15:prstTrans prst="drap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B90B76D-966D-4976-87D7-A54672E5208F}"/>
              </a:ext>
            </a:extLst>
          </p:cNvPr>
          <p:cNvSpPr>
            <a:spLocks noGrp="1"/>
          </p:cNvSpPr>
          <p:nvPr>
            <p:ph type="sldNum" sz="quarter" idx="12"/>
          </p:nvPr>
        </p:nvSpPr>
        <p:spPr/>
        <p:txBody>
          <a:bodyPr/>
          <a:lstStyle/>
          <a:p>
            <a:fld id="{0586C5A0-077A-42A9-8EC1-8CF707100511}" type="slidenum">
              <a:rPr lang="en-GB" smtClean="0"/>
              <a:t>13</a:t>
            </a:fld>
            <a:endParaRPr lang="en-GB"/>
          </a:p>
        </p:txBody>
      </p:sp>
      <p:sp>
        <p:nvSpPr>
          <p:cNvPr id="5" name="Title 1">
            <a:extLst>
              <a:ext uri="{FF2B5EF4-FFF2-40B4-BE49-F238E27FC236}">
                <a16:creationId xmlns:a16="http://schemas.microsoft.com/office/drawing/2014/main" id="{E2AFFF26-C10D-4550-B592-D35E01A8D676}"/>
              </a:ext>
            </a:extLst>
          </p:cNvPr>
          <p:cNvSpPr>
            <a:spLocks noGrp="1"/>
          </p:cNvSpPr>
          <p:nvPr>
            <p:ph type="title"/>
          </p:nvPr>
        </p:nvSpPr>
        <p:spPr>
          <a:xfrm>
            <a:off x="0" y="11002"/>
            <a:ext cx="12048565" cy="912198"/>
          </a:xfrm>
        </p:spPr>
        <p:txBody>
          <a:bodyPr/>
          <a:lstStyle/>
          <a:p>
            <a:r>
              <a:rPr lang="en-GB" dirty="0"/>
              <a:t>In-network Applications on PISA</a:t>
            </a:r>
          </a:p>
        </p:txBody>
      </p:sp>
      <p:sp>
        <p:nvSpPr>
          <p:cNvPr id="6" name="Rectangle: Rounded Corners 5">
            <a:extLst>
              <a:ext uri="{FF2B5EF4-FFF2-40B4-BE49-F238E27FC236}">
                <a16:creationId xmlns:a16="http://schemas.microsoft.com/office/drawing/2014/main" id="{12D09C72-5E1E-428A-AD28-0BF6903CE25E}"/>
              </a:ext>
            </a:extLst>
          </p:cNvPr>
          <p:cNvSpPr/>
          <p:nvPr/>
        </p:nvSpPr>
        <p:spPr>
          <a:xfrm>
            <a:off x="935103" y="1250830"/>
            <a:ext cx="10144665" cy="5105520"/>
          </a:xfrm>
          <a:prstGeom prst="roundRect">
            <a:avLst/>
          </a:prstGeom>
          <a:solidFill>
            <a:srgbClr val="BDDA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lowchart: Alternate Process 6">
            <a:extLst>
              <a:ext uri="{FF2B5EF4-FFF2-40B4-BE49-F238E27FC236}">
                <a16:creationId xmlns:a16="http://schemas.microsoft.com/office/drawing/2014/main" id="{2461AA72-F4D2-43CF-8B09-97B807B0F541}"/>
              </a:ext>
            </a:extLst>
          </p:cNvPr>
          <p:cNvSpPr/>
          <p:nvPr/>
        </p:nvSpPr>
        <p:spPr>
          <a:xfrm>
            <a:off x="931346" y="2349797"/>
            <a:ext cx="304926" cy="2907585"/>
          </a:xfrm>
          <a:prstGeom prst="flowChartAlternateProcess">
            <a:avLst/>
          </a:prstGeom>
          <a:solidFill>
            <a:srgbClr val="47A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p>
        </p:txBody>
      </p:sp>
      <p:sp>
        <p:nvSpPr>
          <p:cNvPr id="8" name="TextBox 7">
            <a:extLst>
              <a:ext uri="{FF2B5EF4-FFF2-40B4-BE49-F238E27FC236}">
                <a16:creationId xmlns:a16="http://schemas.microsoft.com/office/drawing/2014/main" id="{84F63EB1-D98D-434A-A221-706330AB000B}"/>
              </a:ext>
            </a:extLst>
          </p:cNvPr>
          <p:cNvSpPr txBox="1"/>
          <p:nvPr/>
        </p:nvSpPr>
        <p:spPr>
          <a:xfrm rot="5400000">
            <a:off x="-279421" y="3594828"/>
            <a:ext cx="2907585" cy="413062"/>
          </a:xfrm>
          <a:prstGeom prst="rect">
            <a:avLst/>
          </a:prstGeom>
          <a:noFill/>
          <a:ln>
            <a:noFill/>
          </a:ln>
        </p:spPr>
        <p:txBody>
          <a:bodyPr wrap="square" rtlCol="0" anchor="ctr">
            <a:spAutoFit/>
          </a:bodyPr>
          <a:lstStyle/>
          <a:p>
            <a:pPr algn="ctr"/>
            <a:r>
              <a:rPr lang="en-GB" sz="3126" baseline="-25000" dirty="0"/>
              <a:t>Parser</a:t>
            </a:r>
          </a:p>
        </p:txBody>
      </p:sp>
      <p:sp>
        <p:nvSpPr>
          <p:cNvPr id="9" name="Flowchart: Alternate Process 8">
            <a:extLst>
              <a:ext uri="{FF2B5EF4-FFF2-40B4-BE49-F238E27FC236}">
                <a16:creationId xmlns:a16="http://schemas.microsoft.com/office/drawing/2014/main" id="{36E6BB96-7112-4F26-B7A2-5E30BEBD46CE}"/>
              </a:ext>
            </a:extLst>
          </p:cNvPr>
          <p:cNvSpPr/>
          <p:nvPr/>
        </p:nvSpPr>
        <p:spPr>
          <a:xfrm>
            <a:off x="10763290" y="2361386"/>
            <a:ext cx="304926" cy="2907585"/>
          </a:xfrm>
          <a:prstGeom prst="flowChartAlternateProcess">
            <a:avLst/>
          </a:prstGeom>
          <a:solidFill>
            <a:srgbClr val="47A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p>
        </p:txBody>
      </p:sp>
      <p:sp>
        <p:nvSpPr>
          <p:cNvPr id="10" name="TextBox 9">
            <a:extLst>
              <a:ext uri="{FF2B5EF4-FFF2-40B4-BE49-F238E27FC236}">
                <a16:creationId xmlns:a16="http://schemas.microsoft.com/office/drawing/2014/main" id="{CB521C61-CB22-4D17-9E46-9E12E0435F3F}"/>
              </a:ext>
            </a:extLst>
          </p:cNvPr>
          <p:cNvSpPr txBox="1"/>
          <p:nvPr/>
        </p:nvSpPr>
        <p:spPr>
          <a:xfrm rot="5400000">
            <a:off x="9551512" y="3618508"/>
            <a:ext cx="2864689" cy="413062"/>
          </a:xfrm>
          <a:prstGeom prst="rect">
            <a:avLst/>
          </a:prstGeom>
          <a:noFill/>
          <a:ln>
            <a:noFill/>
          </a:ln>
        </p:spPr>
        <p:txBody>
          <a:bodyPr wrap="square" rtlCol="0" anchor="ctr">
            <a:spAutoFit/>
          </a:bodyPr>
          <a:lstStyle/>
          <a:p>
            <a:pPr algn="ctr"/>
            <a:r>
              <a:rPr lang="en-GB" sz="3126" baseline="-25000" dirty="0"/>
              <a:t>Deparser</a:t>
            </a:r>
          </a:p>
        </p:txBody>
      </p:sp>
      <p:cxnSp>
        <p:nvCxnSpPr>
          <p:cNvPr id="11" name="Straight Arrow Connector 10">
            <a:extLst>
              <a:ext uri="{FF2B5EF4-FFF2-40B4-BE49-F238E27FC236}">
                <a16:creationId xmlns:a16="http://schemas.microsoft.com/office/drawing/2014/main" id="{11BBB7EC-4855-4765-95A2-71E8225878FE}"/>
              </a:ext>
            </a:extLst>
          </p:cNvPr>
          <p:cNvCxnSpPr>
            <a:cxnSpLocks/>
          </p:cNvCxnSpPr>
          <p:nvPr/>
        </p:nvCxnSpPr>
        <p:spPr>
          <a:xfrm flipV="1">
            <a:off x="1216750" y="3849323"/>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D60AAF8-A8F4-45D1-838C-781AC393FF0A}"/>
              </a:ext>
            </a:extLst>
          </p:cNvPr>
          <p:cNvCxnSpPr>
            <a:cxnSpLocks/>
          </p:cNvCxnSpPr>
          <p:nvPr/>
        </p:nvCxnSpPr>
        <p:spPr>
          <a:xfrm flipV="1">
            <a:off x="1758728" y="3844097"/>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01036B3-8386-4226-A2D0-A7889AB945B1}"/>
              </a:ext>
            </a:extLst>
          </p:cNvPr>
          <p:cNvSpPr txBox="1"/>
          <p:nvPr/>
        </p:nvSpPr>
        <p:spPr>
          <a:xfrm>
            <a:off x="9444324" y="1338594"/>
            <a:ext cx="1686282" cy="461665"/>
          </a:xfrm>
          <a:prstGeom prst="rect">
            <a:avLst/>
          </a:prstGeom>
          <a:noFill/>
        </p:spPr>
        <p:txBody>
          <a:bodyPr wrap="square" rtlCol="0">
            <a:spAutoFit/>
          </a:bodyPr>
          <a:lstStyle/>
          <a:p>
            <a:r>
              <a:rPr lang="en-GB" sz="2400" dirty="0"/>
              <a:t>Data plane</a:t>
            </a:r>
          </a:p>
        </p:txBody>
      </p:sp>
      <p:cxnSp>
        <p:nvCxnSpPr>
          <p:cNvPr id="14" name="Straight Arrow Connector 13">
            <a:extLst>
              <a:ext uri="{FF2B5EF4-FFF2-40B4-BE49-F238E27FC236}">
                <a16:creationId xmlns:a16="http://schemas.microsoft.com/office/drawing/2014/main" id="{7CB4912D-8978-4E81-BDB5-D1071E7AB256}"/>
              </a:ext>
            </a:extLst>
          </p:cNvPr>
          <p:cNvCxnSpPr>
            <a:cxnSpLocks/>
          </p:cNvCxnSpPr>
          <p:nvPr/>
        </p:nvCxnSpPr>
        <p:spPr>
          <a:xfrm flipV="1">
            <a:off x="9876043" y="3833246"/>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13B1150-BCF4-47ED-878A-8571EC925DBD}"/>
              </a:ext>
            </a:extLst>
          </p:cNvPr>
          <p:cNvCxnSpPr>
            <a:cxnSpLocks/>
          </p:cNvCxnSpPr>
          <p:nvPr/>
        </p:nvCxnSpPr>
        <p:spPr>
          <a:xfrm flipV="1">
            <a:off x="10439289" y="3833246"/>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Flowchart: Alternate Process 15">
            <a:extLst>
              <a:ext uri="{FF2B5EF4-FFF2-40B4-BE49-F238E27FC236}">
                <a16:creationId xmlns:a16="http://schemas.microsoft.com/office/drawing/2014/main" id="{70C6AE22-7C0B-4F56-AA19-C934D9DFD58F}"/>
              </a:ext>
            </a:extLst>
          </p:cNvPr>
          <p:cNvSpPr/>
          <p:nvPr/>
        </p:nvSpPr>
        <p:spPr>
          <a:xfrm>
            <a:off x="8767708" y="1814484"/>
            <a:ext cx="1548000" cy="3792686"/>
          </a:xfrm>
          <a:prstGeom prst="flowChartAlternateProcess">
            <a:avLst/>
          </a:prstGeom>
          <a:solidFill>
            <a:schemeClr val="bg1">
              <a:lumMod val="75000"/>
            </a:schemeClr>
          </a:solidFill>
          <a:ln>
            <a:noFill/>
          </a:ln>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cxnSp>
        <p:nvCxnSpPr>
          <p:cNvPr id="17" name="Straight Arrow Connector 16">
            <a:extLst>
              <a:ext uri="{FF2B5EF4-FFF2-40B4-BE49-F238E27FC236}">
                <a16:creationId xmlns:a16="http://schemas.microsoft.com/office/drawing/2014/main" id="{670D577C-F410-41F8-BD4D-F92ED28C7960}"/>
              </a:ext>
            </a:extLst>
          </p:cNvPr>
          <p:cNvCxnSpPr>
            <a:cxnSpLocks/>
          </p:cNvCxnSpPr>
          <p:nvPr/>
        </p:nvCxnSpPr>
        <p:spPr>
          <a:xfrm flipV="1">
            <a:off x="8875613" y="3831708"/>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C1303623-29DE-4B8F-8C35-CBDDA5EFD294}"/>
              </a:ext>
            </a:extLst>
          </p:cNvPr>
          <p:cNvGrpSpPr/>
          <p:nvPr/>
        </p:nvGrpSpPr>
        <p:grpSpPr>
          <a:xfrm>
            <a:off x="10253717" y="3036307"/>
            <a:ext cx="184745" cy="1577461"/>
            <a:chOff x="1775691" y="2737679"/>
            <a:chExt cx="304276" cy="1577461"/>
          </a:xfrm>
        </p:grpSpPr>
        <p:grpSp>
          <p:nvGrpSpPr>
            <p:cNvPr id="19" name="Group 18">
              <a:extLst>
                <a:ext uri="{FF2B5EF4-FFF2-40B4-BE49-F238E27FC236}">
                  <a16:creationId xmlns:a16="http://schemas.microsoft.com/office/drawing/2014/main" id="{85C15908-11CB-4D68-A163-AFEE90EB7222}"/>
                </a:ext>
              </a:extLst>
            </p:cNvPr>
            <p:cNvGrpSpPr/>
            <p:nvPr/>
          </p:nvGrpSpPr>
          <p:grpSpPr>
            <a:xfrm>
              <a:off x="1786858" y="2737679"/>
              <a:ext cx="293108" cy="1577461"/>
              <a:chOff x="2119737" y="1711563"/>
              <a:chExt cx="221946" cy="1351634"/>
            </a:xfrm>
          </p:grpSpPr>
          <p:sp>
            <p:nvSpPr>
              <p:cNvPr id="22" name="Rectangle 21">
                <a:extLst>
                  <a:ext uri="{FF2B5EF4-FFF2-40B4-BE49-F238E27FC236}">
                    <a16:creationId xmlns:a16="http://schemas.microsoft.com/office/drawing/2014/main" id="{421F50EC-920E-4F4D-8BC1-655FF93E331A}"/>
                  </a:ext>
                </a:extLst>
              </p:cNvPr>
              <p:cNvSpPr/>
              <p:nvPr/>
            </p:nvSpPr>
            <p:spPr>
              <a:xfrm>
                <a:off x="2119737" y="1711563"/>
                <a:ext cx="221946" cy="1351634"/>
              </a:xfrm>
              <a:prstGeom prst="rect">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solidFill>
                    <a:schemeClr val="tx1"/>
                  </a:solidFill>
                </a:endParaRPr>
              </a:p>
            </p:txBody>
          </p:sp>
          <p:cxnSp>
            <p:nvCxnSpPr>
              <p:cNvPr id="23" name="Straight Connector 22">
                <a:extLst>
                  <a:ext uri="{FF2B5EF4-FFF2-40B4-BE49-F238E27FC236}">
                    <a16:creationId xmlns:a16="http://schemas.microsoft.com/office/drawing/2014/main" id="{2EACB062-D9EB-47DF-9EDC-E43984D1F94B}"/>
                  </a:ext>
                </a:extLst>
              </p:cNvPr>
              <p:cNvCxnSpPr/>
              <p:nvPr/>
            </p:nvCxnSpPr>
            <p:spPr>
              <a:xfrm>
                <a:off x="2222255" y="2251097"/>
                <a:ext cx="0" cy="24677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0" name="Straight Connector 19">
              <a:extLst>
                <a:ext uri="{FF2B5EF4-FFF2-40B4-BE49-F238E27FC236}">
                  <a16:creationId xmlns:a16="http://schemas.microsoft.com/office/drawing/2014/main" id="{768E4EF2-CA03-4F03-AD31-8603BE22D504}"/>
                </a:ext>
              </a:extLst>
            </p:cNvPr>
            <p:cNvCxnSpPr/>
            <p:nvPr/>
          </p:nvCxnSpPr>
          <p:spPr>
            <a:xfrm>
              <a:off x="1775691" y="3800911"/>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02D1FEF-E467-47CA-B543-45405B5C782A}"/>
                </a:ext>
              </a:extLst>
            </p:cNvPr>
            <p:cNvCxnSpPr/>
            <p:nvPr/>
          </p:nvCxnSpPr>
          <p:spPr>
            <a:xfrm>
              <a:off x="1786847" y="3220882"/>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TextBox 23">
            <a:extLst>
              <a:ext uri="{FF2B5EF4-FFF2-40B4-BE49-F238E27FC236}">
                <a16:creationId xmlns:a16="http://schemas.microsoft.com/office/drawing/2014/main" id="{A2D29D8F-DECC-4B1E-A064-8F8E66DD834C}"/>
              </a:ext>
            </a:extLst>
          </p:cNvPr>
          <p:cNvSpPr txBox="1"/>
          <p:nvPr/>
        </p:nvSpPr>
        <p:spPr>
          <a:xfrm>
            <a:off x="8791310" y="4902735"/>
            <a:ext cx="1608481" cy="461665"/>
          </a:xfrm>
          <a:prstGeom prst="rect">
            <a:avLst/>
          </a:prstGeom>
          <a:noFill/>
          <a:scene3d>
            <a:camera prst="isometricLeftDown"/>
            <a:lightRig rig="threePt" dir="t"/>
          </a:scene3d>
        </p:spPr>
        <p:txBody>
          <a:bodyPr wrap="square" rtlCol="0">
            <a:spAutoFit/>
          </a:bodyPr>
          <a:lstStyle/>
          <a:p>
            <a:pPr algn="ctr"/>
            <a:r>
              <a:rPr lang="en-GB" sz="2400" dirty="0"/>
              <a:t>Stage</a:t>
            </a:r>
            <a:r>
              <a:rPr lang="en-GB" sz="2400" baseline="-25000" dirty="0"/>
              <a:t>N</a:t>
            </a:r>
          </a:p>
        </p:txBody>
      </p:sp>
      <p:grpSp>
        <p:nvGrpSpPr>
          <p:cNvPr id="25" name="Group 24">
            <a:extLst>
              <a:ext uri="{FF2B5EF4-FFF2-40B4-BE49-F238E27FC236}">
                <a16:creationId xmlns:a16="http://schemas.microsoft.com/office/drawing/2014/main" id="{1D19CDD0-1741-4F12-AD85-89A8B340842F}"/>
              </a:ext>
            </a:extLst>
          </p:cNvPr>
          <p:cNvGrpSpPr/>
          <p:nvPr/>
        </p:nvGrpSpPr>
        <p:grpSpPr>
          <a:xfrm>
            <a:off x="8683850" y="3036307"/>
            <a:ext cx="184745" cy="1577461"/>
            <a:chOff x="1775691" y="2737679"/>
            <a:chExt cx="304276" cy="1577461"/>
          </a:xfrm>
        </p:grpSpPr>
        <p:grpSp>
          <p:nvGrpSpPr>
            <p:cNvPr id="26" name="Group 25">
              <a:extLst>
                <a:ext uri="{FF2B5EF4-FFF2-40B4-BE49-F238E27FC236}">
                  <a16:creationId xmlns:a16="http://schemas.microsoft.com/office/drawing/2014/main" id="{9535402A-20B2-4D38-BB7F-59C3CCA9DA9F}"/>
                </a:ext>
              </a:extLst>
            </p:cNvPr>
            <p:cNvGrpSpPr/>
            <p:nvPr/>
          </p:nvGrpSpPr>
          <p:grpSpPr>
            <a:xfrm>
              <a:off x="1786858" y="2737679"/>
              <a:ext cx="293108" cy="1577461"/>
              <a:chOff x="2119737" y="1711563"/>
              <a:chExt cx="221946" cy="1351634"/>
            </a:xfrm>
          </p:grpSpPr>
          <p:sp>
            <p:nvSpPr>
              <p:cNvPr id="29" name="Rectangle 28">
                <a:extLst>
                  <a:ext uri="{FF2B5EF4-FFF2-40B4-BE49-F238E27FC236}">
                    <a16:creationId xmlns:a16="http://schemas.microsoft.com/office/drawing/2014/main" id="{D32BF211-D503-418D-9BCA-708FE59427D3}"/>
                  </a:ext>
                </a:extLst>
              </p:cNvPr>
              <p:cNvSpPr/>
              <p:nvPr/>
            </p:nvSpPr>
            <p:spPr>
              <a:xfrm>
                <a:off x="2119737" y="1711563"/>
                <a:ext cx="221946" cy="1351634"/>
              </a:xfrm>
              <a:prstGeom prst="rect">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solidFill>
                    <a:schemeClr val="tx1"/>
                  </a:solidFill>
                </a:endParaRPr>
              </a:p>
            </p:txBody>
          </p:sp>
          <p:cxnSp>
            <p:nvCxnSpPr>
              <p:cNvPr id="30" name="Straight Connector 29">
                <a:extLst>
                  <a:ext uri="{FF2B5EF4-FFF2-40B4-BE49-F238E27FC236}">
                    <a16:creationId xmlns:a16="http://schemas.microsoft.com/office/drawing/2014/main" id="{CF39CE7A-1456-4936-82D7-A30F8B2ABB78}"/>
                  </a:ext>
                </a:extLst>
              </p:cNvPr>
              <p:cNvCxnSpPr/>
              <p:nvPr/>
            </p:nvCxnSpPr>
            <p:spPr>
              <a:xfrm>
                <a:off x="2222255" y="2251097"/>
                <a:ext cx="0" cy="24677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7" name="Straight Connector 26">
              <a:extLst>
                <a:ext uri="{FF2B5EF4-FFF2-40B4-BE49-F238E27FC236}">
                  <a16:creationId xmlns:a16="http://schemas.microsoft.com/office/drawing/2014/main" id="{CE037088-7864-4B9F-937B-E48E1C02D307}"/>
                </a:ext>
              </a:extLst>
            </p:cNvPr>
            <p:cNvCxnSpPr/>
            <p:nvPr/>
          </p:nvCxnSpPr>
          <p:spPr>
            <a:xfrm>
              <a:off x="1775691" y="3800911"/>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8576B9F-0756-4E98-B512-2052BC728E41}"/>
                </a:ext>
              </a:extLst>
            </p:cNvPr>
            <p:cNvCxnSpPr/>
            <p:nvPr/>
          </p:nvCxnSpPr>
          <p:spPr>
            <a:xfrm>
              <a:off x="1786847" y="3220882"/>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1" name="Straight Arrow Connector 30">
            <a:extLst>
              <a:ext uri="{FF2B5EF4-FFF2-40B4-BE49-F238E27FC236}">
                <a16:creationId xmlns:a16="http://schemas.microsoft.com/office/drawing/2014/main" id="{8B4FC9E0-C80E-4EC9-A05F-807EA956F566}"/>
              </a:ext>
            </a:extLst>
          </p:cNvPr>
          <p:cNvCxnSpPr>
            <a:cxnSpLocks/>
          </p:cNvCxnSpPr>
          <p:nvPr/>
        </p:nvCxnSpPr>
        <p:spPr>
          <a:xfrm flipV="1">
            <a:off x="8337587" y="3833246"/>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Flowchart: Alternate Process 31">
            <a:extLst>
              <a:ext uri="{FF2B5EF4-FFF2-40B4-BE49-F238E27FC236}">
                <a16:creationId xmlns:a16="http://schemas.microsoft.com/office/drawing/2014/main" id="{777A6A52-BEE3-4473-A991-B93BB2AA001A}"/>
              </a:ext>
            </a:extLst>
          </p:cNvPr>
          <p:cNvSpPr/>
          <p:nvPr/>
        </p:nvSpPr>
        <p:spPr>
          <a:xfrm>
            <a:off x="7271782" y="1814484"/>
            <a:ext cx="1548000" cy="3792686"/>
          </a:xfrm>
          <a:prstGeom prst="flowChartAlternateProcess">
            <a:avLst/>
          </a:prstGeom>
          <a:solidFill>
            <a:schemeClr val="bg1">
              <a:lumMod val="75000"/>
            </a:schemeClr>
          </a:solidFill>
          <a:ln>
            <a:noFill/>
          </a:ln>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cxnSp>
        <p:nvCxnSpPr>
          <p:cNvPr id="33" name="Straight Arrow Connector 32">
            <a:extLst>
              <a:ext uri="{FF2B5EF4-FFF2-40B4-BE49-F238E27FC236}">
                <a16:creationId xmlns:a16="http://schemas.microsoft.com/office/drawing/2014/main" id="{03A10D74-10A8-4C66-B4C2-DD1631E4E35F}"/>
              </a:ext>
            </a:extLst>
          </p:cNvPr>
          <p:cNvCxnSpPr>
            <a:cxnSpLocks/>
          </p:cNvCxnSpPr>
          <p:nvPr/>
        </p:nvCxnSpPr>
        <p:spPr>
          <a:xfrm flipV="1">
            <a:off x="7360271" y="3846487"/>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E5AABAB-A1A7-4F91-9AAA-53F13E21B278}"/>
              </a:ext>
            </a:extLst>
          </p:cNvPr>
          <p:cNvCxnSpPr>
            <a:cxnSpLocks/>
          </p:cNvCxnSpPr>
          <p:nvPr/>
        </p:nvCxnSpPr>
        <p:spPr>
          <a:xfrm>
            <a:off x="5129149" y="3851952"/>
            <a:ext cx="172800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3D5C4913-8DAF-44CF-92B9-6DDF41FBF6AE}"/>
              </a:ext>
            </a:extLst>
          </p:cNvPr>
          <p:cNvGrpSpPr/>
          <p:nvPr/>
        </p:nvGrpSpPr>
        <p:grpSpPr>
          <a:xfrm>
            <a:off x="1566261" y="3036307"/>
            <a:ext cx="184745" cy="1577461"/>
            <a:chOff x="1775691" y="2737679"/>
            <a:chExt cx="304276" cy="1577461"/>
          </a:xfrm>
        </p:grpSpPr>
        <p:sp>
          <p:nvSpPr>
            <p:cNvPr id="39" name="Rectangle 38">
              <a:extLst>
                <a:ext uri="{FF2B5EF4-FFF2-40B4-BE49-F238E27FC236}">
                  <a16:creationId xmlns:a16="http://schemas.microsoft.com/office/drawing/2014/main" id="{4E488080-A363-49DE-A72C-CACA29FEF2C9}"/>
                </a:ext>
              </a:extLst>
            </p:cNvPr>
            <p:cNvSpPr/>
            <p:nvPr/>
          </p:nvSpPr>
          <p:spPr>
            <a:xfrm>
              <a:off x="1786858" y="2737679"/>
              <a:ext cx="293108" cy="1577461"/>
            </a:xfrm>
            <a:prstGeom prst="rect">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solidFill>
                  <a:schemeClr val="tx1"/>
                </a:solidFill>
              </a:endParaRPr>
            </a:p>
          </p:txBody>
        </p:sp>
        <p:cxnSp>
          <p:nvCxnSpPr>
            <p:cNvPr id="37" name="Straight Connector 36">
              <a:extLst>
                <a:ext uri="{FF2B5EF4-FFF2-40B4-BE49-F238E27FC236}">
                  <a16:creationId xmlns:a16="http://schemas.microsoft.com/office/drawing/2014/main" id="{7D62AEAC-43D3-4F3A-93BB-2D9CC84F7D88}"/>
                </a:ext>
              </a:extLst>
            </p:cNvPr>
            <p:cNvCxnSpPr/>
            <p:nvPr/>
          </p:nvCxnSpPr>
          <p:spPr>
            <a:xfrm>
              <a:off x="1775691" y="3800911"/>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635B55E-C503-446E-8EED-AC367AC865E0}"/>
                </a:ext>
              </a:extLst>
            </p:cNvPr>
            <p:cNvCxnSpPr/>
            <p:nvPr/>
          </p:nvCxnSpPr>
          <p:spPr>
            <a:xfrm>
              <a:off x="1786847" y="3220882"/>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1" name="Straight Arrow Connector 50">
            <a:extLst>
              <a:ext uri="{FF2B5EF4-FFF2-40B4-BE49-F238E27FC236}">
                <a16:creationId xmlns:a16="http://schemas.microsoft.com/office/drawing/2014/main" id="{8DA55B3A-C2D2-45DF-8B88-73D57A2839DC}"/>
              </a:ext>
            </a:extLst>
          </p:cNvPr>
          <p:cNvCxnSpPr>
            <a:cxnSpLocks/>
          </p:cNvCxnSpPr>
          <p:nvPr/>
        </p:nvCxnSpPr>
        <p:spPr>
          <a:xfrm>
            <a:off x="4295397" y="3819714"/>
            <a:ext cx="46936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DFA6F5B9-167C-44B3-83A0-403ABEE661FE}"/>
              </a:ext>
            </a:extLst>
          </p:cNvPr>
          <p:cNvSpPr txBox="1"/>
          <p:nvPr/>
        </p:nvSpPr>
        <p:spPr>
          <a:xfrm>
            <a:off x="1659521" y="4902735"/>
            <a:ext cx="1608481" cy="707886"/>
          </a:xfrm>
          <a:prstGeom prst="rect">
            <a:avLst/>
          </a:prstGeom>
          <a:noFill/>
          <a:scene3d>
            <a:camera prst="isometricLeftDown"/>
            <a:lightRig rig="threePt" dir="t"/>
          </a:scene3d>
        </p:spPr>
        <p:txBody>
          <a:bodyPr wrap="square" rtlCol="0">
            <a:spAutoFit/>
          </a:bodyPr>
          <a:lstStyle/>
          <a:p>
            <a:pPr algn="ctr"/>
            <a:r>
              <a:rPr lang="en-GB" sz="2400" dirty="0"/>
              <a:t>Stage</a:t>
            </a:r>
            <a:r>
              <a:rPr lang="en-GB" sz="2400" baseline="-25000" dirty="0"/>
              <a:t>1</a:t>
            </a:r>
          </a:p>
          <a:p>
            <a:pPr algn="ctr"/>
            <a:endParaRPr lang="en-GB" sz="2400" baseline="-25000" dirty="0"/>
          </a:p>
        </p:txBody>
      </p:sp>
      <p:sp>
        <p:nvSpPr>
          <p:cNvPr id="53" name="TextBox 52">
            <a:extLst>
              <a:ext uri="{FF2B5EF4-FFF2-40B4-BE49-F238E27FC236}">
                <a16:creationId xmlns:a16="http://schemas.microsoft.com/office/drawing/2014/main" id="{6130434E-E808-4C15-962B-73213EB0174F}"/>
              </a:ext>
            </a:extLst>
          </p:cNvPr>
          <p:cNvSpPr txBox="1"/>
          <p:nvPr/>
        </p:nvSpPr>
        <p:spPr>
          <a:xfrm>
            <a:off x="3156280" y="4902735"/>
            <a:ext cx="1608481" cy="461665"/>
          </a:xfrm>
          <a:prstGeom prst="rect">
            <a:avLst/>
          </a:prstGeom>
          <a:noFill/>
          <a:scene3d>
            <a:camera prst="isometricLeftDown"/>
            <a:lightRig rig="threePt" dir="t"/>
          </a:scene3d>
        </p:spPr>
        <p:txBody>
          <a:bodyPr wrap="square" rtlCol="0">
            <a:spAutoFit/>
          </a:bodyPr>
          <a:lstStyle/>
          <a:p>
            <a:pPr algn="ctr"/>
            <a:r>
              <a:rPr lang="en-GB" sz="2400" dirty="0"/>
              <a:t>Stage</a:t>
            </a:r>
            <a:r>
              <a:rPr lang="en-GB" sz="2400" baseline="-25000" dirty="0"/>
              <a:t>2</a:t>
            </a:r>
          </a:p>
        </p:txBody>
      </p:sp>
      <p:sp>
        <p:nvSpPr>
          <p:cNvPr id="54" name="TextBox 53">
            <a:extLst>
              <a:ext uri="{FF2B5EF4-FFF2-40B4-BE49-F238E27FC236}">
                <a16:creationId xmlns:a16="http://schemas.microsoft.com/office/drawing/2014/main" id="{EBB30097-606E-4DC6-ABBB-4209BB0CAE54}"/>
              </a:ext>
            </a:extLst>
          </p:cNvPr>
          <p:cNvSpPr txBox="1"/>
          <p:nvPr/>
        </p:nvSpPr>
        <p:spPr>
          <a:xfrm>
            <a:off x="7243132" y="4902735"/>
            <a:ext cx="1608481" cy="461665"/>
          </a:xfrm>
          <a:prstGeom prst="rect">
            <a:avLst/>
          </a:prstGeom>
          <a:noFill/>
          <a:scene3d>
            <a:camera prst="isometricLeftDown"/>
            <a:lightRig rig="threePt" dir="t"/>
          </a:scene3d>
        </p:spPr>
        <p:txBody>
          <a:bodyPr wrap="square" rtlCol="0">
            <a:spAutoFit/>
          </a:bodyPr>
          <a:lstStyle/>
          <a:p>
            <a:pPr algn="ctr"/>
            <a:r>
              <a:rPr lang="en-GB" sz="2400" dirty="0"/>
              <a:t>Stage</a:t>
            </a:r>
            <a:r>
              <a:rPr lang="en-GB" sz="2400" baseline="-25000" dirty="0"/>
              <a:t>N-1</a:t>
            </a:r>
          </a:p>
        </p:txBody>
      </p:sp>
      <p:grpSp>
        <p:nvGrpSpPr>
          <p:cNvPr id="55" name="Group 54">
            <a:extLst>
              <a:ext uri="{FF2B5EF4-FFF2-40B4-BE49-F238E27FC236}">
                <a16:creationId xmlns:a16="http://schemas.microsoft.com/office/drawing/2014/main" id="{E610A28B-9610-4276-96EF-0DC98699F41A}"/>
              </a:ext>
            </a:extLst>
          </p:cNvPr>
          <p:cNvGrpSpPr/>
          <p:nvPr/>
        </p:nvGrpSpPr>
        <p:grpSpPr>
          <a:xfrm>
            <a:off x="4781687" y="3062982"/>
            <a:ext cx="184745" cy="1577461"/>
            <a:chOff x="1775691" y="2737679"/>
            <a:chExt cx="304276" cy="1577461"/>
          </a:xfrm>
        </p:grpSpPr>
        <p:grpSp>
          <p:nvGrpSpPr>
            <p:cNvPr id="56" name="Group 55">
              <a:extLst>
                <a:ext uri="{FF2B5EF4-FFF2-40B4-BE49-F238E27FC236}">
                  <a16:creationId xmlns:a16="http://schemas.microsoft.com/office/drawing/2014/main" id="{5286FDBB-D1C5-490C-989A-DFAD8ED72CAE}"/>
                </a:ext>
              </a:extLst>
            </p:cNvPr>
            <p:cNvGrpSpPr/>
            <p:nvPr/>
          </p:nvGrpSpPr>
          <p:grpSpPr>
            <a:xfrm>
              <a:off x="1786858" y="2737679"/>
              <a:ext cx="293108" cy="1577461"/>
              <a:chOff x="2119737" y="1711563"/>
              <a:chExt cx="221946" cy="1351634"/>
            </a:xfrm>
          </p:grpSpPr>
          <p:sp>
            <p:nvSpPr>
              <p:cNvPr id="59" name="Rectangle 58">
                <a:extLst>
                  <a:ext uri="{FF2B5EF4-FFF2-40B4-BE49-F238E27FC236}">
                    <a16:creationId xmlns:a16="http://schemas.microsoft.com/office/drawing/2014/main" id="{1BD1EB55-83AF-4756-AACA-C621FB0C149A}"/>
                  </a:ext>
                </a:extLst>
              </p:cNvPr>
              <p:cNvSpPr/>
              <p:nvPr/>
            </p:nvSpPr>
            <p:spPr>
              <a:xfrm>
                <a:off x="2119737" y="1711563"/>
                <a:ext cx="221946" cy="1351634"/>
              </a:xfrm>
              <a:prstGeom prst="rect">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solidFill>
                    <a:schemeClr val="tx1"/>
                  </a:solidFill>
                </a:endParaRPr>
              </a:p>
            </p:txBody>
          </p:sp>
          <p:cxnSp>
            <p:nvCxnSpPr>
              <p:cNvPr id="60" name="Straight Connector 59">
                <a:extLst>
                  <a:ext uri="{FF2B5EF4-FFF2-40B4-BE49-F238E27FC236}">
                    <a16:creationId xmlns:a16="http://schemas.microsoft.com/office/drawing/2014/main" id="{8900A78C-B5FD-4AF1-AE38-6B374A6928F3}"/>
                  </a:ext>
                </a:extLst>
              </p:cNvPr>
              <p:cNvCxnSpPr/>
              <p:nvPr/>
            </p:nvCxnSpPr>
            <p:spPr>
              <a:xfrm>
                <a:off x="2222255" y="2251097"/>
                <a:ext cx="0" cy="24677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57" name="Straight Connector 56">
              <a:extLst>
                <a:ext uri="{FF2B5EF4-FFF2-40B4-BE49-F238E27FC236}">
                  <a16:creationId xmlns:a16="http://schemas.microsoft.com/office/drawing/2014/main" id="{7DF51D01-8D80-4109-8FA4-623D3E000A87}"/>
                </a:ext>
              </a:extLst>
            </p:cNvPr>
            <p:cNvCxnSpPr/>
            <p:nvPr/>
          </p:nvCxnSpPr>
          <p:spPr>
            <a:xfrm>
              <a:off x="1775691" y="3800911"/>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9FF3403-10C8-406B-813F-E226B6299272}"/>
                </a:ext>
              </a:extLst>
            </p:cNvPr>
            <p:cNvCxnSpPr/>
            <p:nvPr/>
          </p:nvCxnSpPr>
          <p:spPr>
            <a:xfrm>
              <a:off x="1786847" y="3220882"/>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474E4251-9195-4C33-A4BD-A3A7200E64FD}"/>
              </a:ext>
            </a:extLst>
          </p:cNvPr>
          <p:cNvGrpSpPr/>
          <p:nvPr/>
        </p:nvGrpSpPr>
        <p:grpSpPr>
          <a:xfrm>
            <a:off x="7185323" y="3062982"/>
            <a:ext cx="184745" cy="1577461"/>
            <a:chOff x="1775691" y="2737679"/>
            <a:chExt cx="304276" cy="1577461"/>
          </a:xfrm>
        </p:grpSpPr>
        <p:grpSp>
          <p:nvGrpSpPr>
            <p:cNvPr id="62" name="Group 61">
              <a:extLst>
                <a:ext uri="{FF2B5EF4-FFF2-40B4-BE49-F238E27FC236}">
                  <a16:creationId xmlns:a16="http://schemas.microsoft.com/office/drawing/2014/main" id="{8B663C85-FD01-4DFF-AE21-13518C26E370}"/>
                </a:ext>
              </a:extLst>
            </p:cNvPr>
            <p:cNvGrpSpPr/>
            <p:nvPr/>
          </p:nvGrpSpPr>
          <p:grpSpPr>
            <a:xfrm>
              <a:off x="1786858" y="2737679"/>
              <a:ext cx="293108" cy="1577461"/>
              <a:chOff x="2119737" y="1711563"/>
              <a:chExt cx="221946" cy="1351634"/>
            </a:xfrm>
          </p:grpSpPr>
          <p:sp>
            <p:nvSpPr>
              <p:cNvPr id="65" name="Rectangle 64">
                <a:extLst>
                  <a:ext uri="{FF2B5EF4-FFF2-40B4-BE49-F238E27FC236}">
                    <a16:creationId xmlns:a16="http://schemas.microsoft.com/office/drawing/2014/main" id="{2E8F99E7-6364-4130-B4C2-E434DF23E7FB}"/>
                  </a:ext>
                </a:extLst>
              </p:cNvPr>
              <p:cNvSpPr/>
              <p:nvPr/>
            </p:nvSpPr>
            <p:spPr>
              <a:xfrm>
                <a:off x="2119737" y="1711563"/>
                <a:ext cx="221946" cy="1351634"/>
              </a:xfrm>
              <a:prstGeom prst="rect">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solidFill>
                    <a:schemeClr val="tx1"/>
                  </a:solidFill>
                </a:endParaRPr>
              </a:p>
            </p:txBody>
          </p:sp>
          <p:cxnSp>
            <p:nvCxnSpPr>
              <p:cNvPr id="66" name="Straight Connector 65">
                <a:extLst>
                  <a:ext uri="{FF2B5EF4-FFF2-40B4-BE49-F238E27FC236}">
                    <a16:creationId xmlns:a16="http://schemas.microsoft.com/office/drawing/2014/main" id="{F15F57C7-B49D-4A2A-BE2E-449990EF3BCE}"/>
                  </a:ext>
                </a:extLst>
              </p:cNvPr>
              <p:cNvCxnSpPr/>
              <p:nvPr/>
            </p:nvCxnSpPr>
            <p:spPr>
              <a:xfrm>
                <a:off x="2222255" y="2251097"/>
                <a:ext cx="0" cy="24677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63" name="Straight Connector 62">
              <a:extLst>
                <a:ext uri="{FF2B5EF4-FFF2-40B4-BE49-F238E27FC236}">
                  <a16:creationId xmlns:a16="http://schemas.microsoft.com/office/drawing/2014/main" id="{E4D7A4F7-4A3A-4D84-982A-5B13077A87F3}"/>
                </a:ext>
              </a:extLst>
            </p:cNvPr>
            <p:cNvCxnSpPr/>
            <p:nvPr/>
          </p:nvCxnSpPr>
          <p:spPr>
            <a:xfrm>
              <a:off x="1775691" y="3800911"/>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1E0C74F-308E-4258-82AD-82F6640DB733}"/>
                </a:ext>
              </a:extLst>
            </p:cNvPr>
            <p:cNvCxnSpPr/>
            <p:nvPr/>
          </p:nvCxnSpPr>
          <p:spPr>
            <a:xfrm>
              <a:off x="1786847" y="3220882"/>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6" name="Group 95">
            <a:extLst>
              <a:ext uri="{FF2B5EF4-FFF2-40B4-BE49-F238E27FC236}">
                <a16:creationId xmlns:a16="http://schemas.microsoft.com/office/drawing/2014/main" id="{D6C1328A-0DC8-49F3-ACBC-15A1C8378275}"/>
              </a:ext>
            </a:extLst>
          </p:cNvPr>
          <p:cNvGrpSpPr/>
          <p:nvPr/>
        </p:nvGrpSpPr>
        <p:grpSpPr>
          <a:xfrm>
            <a:off x="1846140" y="1338594"/>
            <a:ext cx="2923831" cy="4291909"/>
            <a:chOff x="2622607" y="1315261"/>
            <a:chExt cx="2923831" cy="4291909"/>
          </a:xfrm>
        </p:grpSpPr>
        <p:grpSp>
          <p:nvGrpSpPr>
            <p:cNvPr id="97" name="Group 96">
              <a:extLst>
                <a:ext uri="{FF2B5EF4-FFF2-40B4-BE49-F238E27FC236}">
                  <a16:creationId xmlns:a16="http://schemas.microsoft.com/office/drawing/2014/main" id="{5D28FB85-05BA-44EF-9073-636A1F48FADD}"/>
                </a:ext>
              </a:extLst>
            </p:cNvPr>
            <p:cNvGrpSpPr/>
            <p:nvPr/>
          </p:nvGrpSpPr>
          <p:grpSpPr>
            <a:xfrm>
              <a:off x="2819511" y="1315261"/>
              <a:ext cx="2536166" cy="4291909"/>
              <a:chOff x="2253281" y="1315261"/>
              <a:chExt cx="3062785" cy="4291909"/>
            </a:xfrm>
          </p:grpSpPr>
          <p:sp>
            <p:nvSpPr>
              <p:cNvPr id="99" name="Flowchart: Alternate Process 98">
                <a:extLst>
                  <a:ext uri="{FF2B5EF4-FFF2-40B4-BE49-F238E27FC236}">
                    <a16:creationId xmlns:a16="http://schemas.microsoft.com/office/drawing/2014/main" id="{3DD4BC5F-13A9-4B67-BD81-55FCF579D857}"/>
                  </a:ext>
                </a:extLst>
              </p:cNvPr>
              <p:cNvSpPr/>
              <p:nvPr/>
            </p:nvSpPr>
            <p:spPr>
              <a:xfrm>
                <a:off x="2253281" y="1315261"/>
                <a:ext cx="3054723" cy="4291909"/>
              </a:xfrm>
              <a:prstGeom prst="flowChartAlternateProces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sp>
            <p:nvSpPr>
              <p:cNvPr id="100" name="Rectangle: Diagonal Corners Rounded 99">
                <a:extLst>
                  <a:ext uri="{FF2B5EF4-FFF2-40B4-BE49-F238E27FC236}">
                    <a16:creationId xmlns:a16="http://schemas.microsoft.com/office/drawing/2014/main" id="{C7DC8221-3CC8-4F0D-9061-BCD003D3A885}"/>
                  </a:ext>
                </a:extLst>
              </p:cNvPr>
              <p:cNvSpPr/>
              <p:nvPr/>
            </p:nvSpPr>
            <p:spPr>
              <a:xfrm>
                <a:off x="4331984" y="1626418"/>
                <a:ext cx="872631" cy="859032"/>
              </a:xfrm>
              <a:prstGeom prst="round2DiagRect">
                <a:avLst/>
              </a:prstGeom>
              <a:solidFill>
                <a:srgbClr val="FF8AD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p>
            </p:txBody>
          </p:sp>
          <p:sp>
            <p:nvSpPr>
              <p:cNvPr id="101" name="TextBox 100">
                <a:extLst>
                  <a:ext uri="{FF2B5EF4-FFF2-40B4-BE49-F238E27FC236}">
                    <a16:creationId xmlns:a16="http://schemas.microsoft.com/office/drawing/2014/main" id="{214C4B05-93B4-4596-8CE8-C4AE3B47B5DB}"/>
                  </a:ext>
                </a:extLst>
              </p:cNvPr>
              <p:cNvSpPr txBox="1"/>
              <p:nvPr/>
            </p:nvSpPr>
            <p:spPr>
              <a:xfrm>
                <a:off x="4252649" y="1327897"/>
                <a:ext cx="1063417" cy="369332"/>
              </a:xfrm>
              <a:prstGeom prst="rect">
                <a:avLst/>
              </a:prstGeom>
              <a:noFill/>
              <a:ln w="19050">
                <a:noFill/>
              </a:ln>
            </p:spPr>
            <p:txBody>
              <a:bodyPr wrap="square" rtlCol="0">
                <a:spAutoFit/>
              </a:bodyPr>
              <a:lstStyle/>
              <a:p>
                <a:pPr algn="ctr"/>
                <a:r>
                  <a:rPr lang="en-GB" dirty="0"/>
                  <a:t>State</a:t>
                </a:r>
              </a:p>
            </p:txBody>
          </p:sp>
          <p:sp>
            <p:nvSpPr>
              <p:cNvPr id="102" name="Flowchart: Alternate Process 101">
                <a:extLst>
                  <a:ext uri="{FF2B5EF4-FFF2-40B4-BE49-F238E27FC236}">
                    <a16:creationId xmlns:a16="http://schemas.microsoft.com/office/drawing/2014/main" id="{13D939F7-CD23-4BD4-AA72-7426F5FBAF16}"/>
                  </a:ext>
                </a:extLst>
              </p:cNvPr>
              <p:cNvSpPr/>
              <p:nvPr/>
            </p:nvSpPr>
            <p:spPr>
              <a:xfrm>
                <a:off x="2818872" y="2890654"/>
                <a:ext cx="1072208" cy="1911666"/>
              </a:xfrm>
              <a:prstGeom prst="flowChartAlternateProcess">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sp>
            <p:nvSpPr>
              <p:cNvPr id="103" name="TextBox 102">
                <a:extLst>
                  <a:ext uri="{FF2B5EF4-FFF2-40B4-BE49-F238E27FC236}">
                    <a16:creationId xmlns:a16="http://schemas.microsoft.com/office/drawing/2014/main" id="{DB87D05F-6019-414A-8D07-66FC1DBD1DE4}"/>
                  </a:ext>
                </a:extLst>
              </p:cNvPr>
              <p:cNvSpPr txBox="1"/>
              <p:nvPr/>
            </p:nvSpPr>
            <p:spPr>
              <a:xfrm>
                <a:off x="2798755" y="3466770"/>
                <a:ext cx="1063417" cy="723018"/>
              </a:xfrm>
              <a:prstGeom prst="rect">
                <a:avLst/>
              </a:prstGeom>
              <a:noFill/>
            </p:spPr>
            <p:txBody>
              <a:bodyPr wrap="square" rtlCol="0">
                <a:spAutoFit/>
              </a:bodyPr>
              <a:lstStyle/>
              <a:p>
                <a:pPr algn="ctr"/>
                <a:r>
                  <a:rPr lang="en-GB" sz="2049" dirty="0"/>
                  <a:t>Match Tables</a:t>
                </a:r>
              </a:p>
            </p:txBody>
          </p:sp>
          <p:sp>
            <p:nvSpPr>
              <p:cNvPr id="104" name="Flowchart: Alternate Process 103">
                <a:extLst>
                  <a:ext uri="{FF2B5EF4-FFF2-40B4-BE49-F238E27FC236}">
                    <a16:creationId xmlns:a16="http://schemas.microsoft.com/office/drawing/2014/main" id="{AB2ECC84-702A-4602-9468-9D9A205534D7}"/>
                  </a:ext>
                </a:extLst>
              </p:cNvPr>
              <p:cNvSpPr/>
              <p:nvPr/>
            </p:nvSpPr>
            <p:spPr>
              <a:xfrm>
                <a:off x="4239598" y="2890654"/>
                <a:ext cx="1072208" cy="1911666"/>
              </a:xfrm>
              <a:prstGeom prst="flowChartAlternateProcess">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sp>
            <p:nvSpPr>
              <p:cNvPr id="105" name="TextBox 104">
                <a:extLst>
                  <a:ext uri="{FF2B5EF4-FFF2-40B4-BE49-F238E27FC236}">
                    <a16:creationId xmlns:a16="http://schemas.microsoft.com/office/drawing/2014/main" id="{295C6CE2-E603-4ADF-8B4B-8BBBA7B88603}"/>
                  </a:ext>
                </a:extLst>
              </p:cNvPr>
              <p:cNvSpPr txBox="1"/>
              <p:nvPr/>
            </p:nvSpPr>
            <p:spPr>
              <a:xfrm>
                <a:off x="4202009" y="3466770"/>
                <a:ext cx="1063417" cy="723018"/>
              </a:xfrm>
              <a:prstGeom prst="rect">
                <a:avLst/>
              </a:prstGeom>
              <a:noFill/>
            </p:spPr>
            <p:txBody>
              <a:bodyPr wrap="square" rtlCol="0">
                <a:spAutoFit/>
              </a:bodyPr>
              <a:lstStyle/>
              <a:p>
                <a:pPr algn="ctr"/>
                <a:r>
                  <a:rPr lang="en-GB" sz="2049" dirty="0"/>
                  <a:t>Action Unit</a:t>
                </a:r>
              </a:p>
            </p:txBody>
          </p:sp>
          <p:sp>
            <p:nvSpPr>
              <p:cNvPr id="106" name="Trapezoid 105">
                <a:extLst>
                  <a:ext uri="{FF2B5EF4-FFF2-40B4-BE49-F238E27FC236}">
                    <a16:creationId xmlns:a16="http://schemas.microsoft.com/office/drawing/2014/main" id="{F02FA411-991A-4143-B951-7CF9D0DB47C5}"/>
                  </a:ext>
                </a:extLst>
              </p:cNvPr>
              <p:cNvSpPr/>
              <p:nvPr/>
            </p:nvSpPr>
            <p:spPr>
              <a:xfrm rot="5400000">
                <a:off x="1343124" y="3887777"/>
                <a:ext cx="2031368" cy="197896"/>
              </a:xfrm>
              <a:prstGeom prst="trapezoid">
                <a:avLst/>
              </a:prstGeom>
              <a:solidFill>
                <a:schemeClr val="bg1">
                  <a:alpha val="33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2049"/>
              </a:p>
            </p:txBody>
          </p:sp>
          <p:sp>
            <p:nvSpPr>
              <p:cNvPr id="107" name="TextBox 106">
                <a:extLst>
                  <a:ext uri="{FF2B5EF4-FFF2-40B4-BE49-F238E27FC236}">
                    <a16:creationId xmlns:a16="http://schemas.microsoft.com/office/drawing/2014/main" id="{84076E29-91DF-4BD0-9A45-558A7A0360A6}"/>
                  </a:ext>
                </a:extLst>
              </p:cNvPr>
              <p:cNvSpPr txBox="1"/>
              <p:nvPr/>
            </p:nvSpPr>
            <p:spPr>
              <a:xfrm>
                <a:off x="2282640" y="3004902"/>
                <a:ext cx="197895" cy="1773819"/>
              </a:xfrm>
              <a:prstGeom prst="rect">
                <a:avLst/>
              </a:prstGeom>
              <a:noFill/>
            </p:spPr>
            <p:txBody>
              <a:bodyPr wrap="square" rtlCol="0">
                <a:spAutoFit/>
              </a:bodyPr>
              <a:lstStyle/>
              <a:p>
                <a:pPr algn="ctr"/>
                <a:r>
                  <a:rPr lang="en-GB" sz="1366" b="1" dirty="0"/>
                  <a:t>S</a:t>
                </a:r>
              </a:p>
              <a:p>
                <a:pPr algn="ctr"/>
                <a:r>
                  <a:rPr lang="en-GB" sz="1366" b="1" dirty="0"/>
                  <a:t>E</a:t>
                </a:r>
              </a:p>
              <a:p>
                <a:pPr algn="ctr"/>
                <a:r>
                  <a:rPr lang="en-GB" sz="1366" b="1" dirty="0"/>
                  <a:t>L</a:t>
                </a:r>
              </a:p>
              <a:p>
                <a:pPr algn="ctr"/>
                <a:r>
                  <a:rPr lang="en-GB" sz="1366" b="1" dirty="0"/>
                  <a:t>E</a:t>
                </a:r>
              </a:p>
              <a:p>
                <a:pPr algn="ctr"/>
                <a:r>
                  <a:rPr lang="en-GB" sz="1366" b="1" dirty="0"/>
                  <a:t>C</a:t>
                </a:r>
              </a:p>
              <a:p>
                <a:pPr algn="ctr"/>
                <a:r>
                  <a:rPr lang="en-GB" sz="1366" b="1" dirty="0"/>
                  <a:t>T</a:t>
                </a:r>
              </a:p>
              <a:p>
                <a:pPr algn="ctr"/>
                <a:r>
                  <a:rPr lang="en-GB" sz="1366" b="1" dirty="0"/>
                  <a:t>O</a:t>
                </a:r>
              </a:p>
              <a:p>
                <a:pPr algn="ctr"/>
                <a:r>
                  <a:rPr lang="en-GB" sz="1366" b="1" dirty="0"/>
                  <a:t>R</a:t>
                </a:r>
              </a:p>
            </p:txBody>
          </p:sp>
          <p:cxnSp>
            <p:nvCxnSpPr>
              <p:cNvPr id="108" name="Straight Arrow Connector 107">
                <a:extLst>
                  <a:ext uri="{FF2B5EF4-FFF2-40B4-BE49-F238E27FC236}">
                    <a16:creationId xmlns:a16="http://schemas.microsoft.com/office/drawing/2014/main" id="{0A22561C-AF10-4C5C-98FF-5A914F677EBA}"/>
                  </a:ext>
                </a:extLst>
              </p:cNvPr>
              <p:cNvCxnSpPr>
                <a:cxnSpLocks/>
              </p:cNvCxnSpPr>
              <p:nvPr/>
            </p:nvCxnSpPr>
            <p:spPr>
              <a:xfrm flipH="1">
                <a:off x="4749197" y="2499222"/>
                <a:ext cx="1" cy="37766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EEE6A4EA-6BD1-4DB8-A796-7C07EFC18941}"/>
                  </a:ext>
                </a:extLst>
              </p:cNvPr>
              <p:cNvCxnSpPr>
                <a:cxnSpLocks/>
              </p:cNvCxnSpPr>
              <p:nvPr/>
            </p:nvCxnSpPr>
            <p:spPr>
              <a:xfrm flipV="1">
                <a:off x="3892190" y="3849323"/>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6FFA437D-6E97-4FAA-8A90-9D13B760290E}"/>
                  </a:ext>
                </a:extLst>
              </p:cNvPr>
              <p:cNvCxnSpPr>
                <a:cxnSpLocks/>
              </p:cNvCxnSpPr>
              <p:nvPr/>
            </p:nvCxnSpPr>
            <p:spPr>
              <a:xfrm flipV="1">
                <a:off x="2476488" y="3849323"/>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98" name="TextBox 97">
              <a:extLst>
                <a:ext uri="{FF2B5EF4-FFF2-40B4-BE49-F238E27FC236}">
                  <a16:creationId xmlns:a16="http://schemas.microsoft.com/office/drawing/2014/main" id="{27B0CCAF-C358-44CC-A0A8-6D5B19683C28}"/>
                </a:ext>
              </a:extLst>
            </p:cNvPr>
            <p:cNvSpPr txBox="1"/>
            <p:nvPr/>
          </p:nvSpPr>
          <p:spPr>
            <a:xfrm>
              <a:off x="2622607" y="4783041"/>
              <a:ext cx="2923831" cy="430887"/>
            </a:xfrm>
            <a:prstGeom prst="rect">
              <a:avLst/>
            </a:prstGeom>
            <a:noFill/>
          </p:spPr>
          <p:txBody>
            <a:bodyPr wrap="square" rtlCol="0">
              <a:spAutoFit/>
            </a:bodyPr>
            <a:lstStyle/>
            <a:p>
              <a:pPr algn="ctr"/>
              <a:r>
                <a:rPr lang="en-GB" sz="2200" dirty="0"/>
                <a:t>Match-Action Unit Stage</a:t>
              </a:r>
              <a:r>
                <a:rPr lang="en-GB" sz="2200" baseline="-25000" dirty="0"/>
                <a:t>1</a:t>
              </a:r>
            </a:p>
          </p:txBody>
        </p:sp>
      </p:grpSp>
      <p:sp>
        <p:nvSpPr>
          <p:cNvPr id="111" name="Rectangle 110">
            <a:extLst>
              <a:ext uri="{FF2B5EF4-FFF2-40B4-BE49-F238E27FC236}">
                <a16:creationId xmlns:a16="http://schemas.microsoft.com/office/drawing/2014/main" id="{6052D0CE-E59A-4858-8827-FF95BB4A9F4A}"/>
              </a:ext>
            </a:extLst>
          </p:cNvPr>
          <p:cNvSpPr/>
          <p:nvPr/>
        </p:nvSpPr>
        <p:spPr>
          <a:xfrm>
            <a:off x="60045" y="3684310"/>
            <a:ext cx="532008" cy="3050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TextBox 111">
            <a:extLst>
              <a:ext uri="{FF2B5EF4-FFF2-40B4-BE49-F238E27FC236}">
                <a16:creationId xmlns:a16="http://schemas.microsoft.com/office/drawing/2014/main" id="{60C500C6-01A8-4DB8-AD12-DA9879213C2B}"/>
              </a:ext>
            </a:extLst>
          </p:cNvPr>
          <p:cNvSpPr txBox="1"/>
          <p:nvPr/>
        </p:nvSpPr>
        <p:spPr>
          <a:xfrm>
            <a:off x="-110500" y="3230291"/>
            <a:ext cx="934346" cy="369332"/>
          </a:xfrm>
          <a:prstGeom prst="rect">
            <a:avLst/>
          </a:prstGeom>
          <a:noFill/>
        </p:spPr>
        <p:txBody>
          <a:bodyPr wrap="square" rtlCol="0">
            <a:spAutoFit/>
          </a:bodyPr>
          <a:lstStyle/>
          <a:p>
            <a:pPr algn="ctr"/>
            <a:r>
              <a:rPr lang="en-GB" dirty="0"/>
              <a:t>Packet</a:t>
            </a:r>
          </a:p>
        </p:txBody>
      </p:sp>
      <p:cxnSp>
        <p:nvCxnSpPr>
          <p:cNvPr id="113" name="Straight Arrow Connector 112">
            <a:extLst>
              <a:ext uri="{FF2B5EF4-FFF2-40B4-BE49-F238E27FC236}">
                <a16:creationId xmlns:a16="http://schemas.microsoft.com/office/drawing/2014/main" id="{9A98D2DD-5D16-4BC4-BCAB-1FCD1DECCDA2}"/>
              </a:ext>
            </a:extLst>
          </p:cNvPr>
          <p:cNvCxnSpPr>
            <a:cxnSpLocks/>
          </p:cNvCxnSpPr>
          <p:nvPr/>
        </p:nvCxnSpPr>
        <p:spPr>
          <a:xfrm flipV="1">
            <a:off x="592053" y="3850576"/>
            <a:ext cx="339293" cy="113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6" name="Rectangle 115">
            <a:extLst>
              <a:ext uri="{FF2B5EF4-FFF2-40B4-BE49-F238E27FC236}">
                <a16:creationId xmlns:a16="http://schemas.microsoft.com/office/drawing/2014/main" id="{0551672E-6A9B-4F68-8CBD-BA1F7E7E163A}"/>
              </a:ext>
            </a:extLst>
          </p:cNvPr>
          <p:cNvSpPr/>
          <p:nvPr/>
        </p:nvSpPr>
        <p:spPr>
          <a:xfrm>
            <a:off x="1145425" y="3041802"/>
            <a:ext cx="144585" cy="4765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cxnSp>
        <p:nvCxnSpPr>
          <p:cNvPr id="127" name="Straight Connector 126">
            <a:extLst>
              <a:ext uri="{FF2B5EF4-FFF2-40B4-BE49-F238E27FC236}">
                <a16:creationId xmlns:a16="http://schemas.microsoft.com/office/drawing/2014/main" id="{5B1DCA19-DB46-4964-925E-205A165BCAAD}"/>
              </a:ext>
            </a:extLst>
          </p:cNvPr>
          <p:cNvCxnSpPr/>
          <p:nvPr/>
        </p:nvCxnSpPr>
        <p:spPr>
          <a:xfrm>
            <a:off x="1641111" y="3706518"/>
            <a:ext cx="0" cy="28800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40" name="Group 139">
            <a:extLst>
              <a:ext uri="{FF2B5EF4-FFF2-40B4-BE49-F238E27FC236}">
                <a16:creationId xmlns:a16="http://schemas.microsoft.com/office/drawing/2014/main" id="{A90F0A3D-ADA7-4B3C-ADAB-D0D6B1F3AE2C}"/>
              </a:ext>
            </a:extLst>
          </p:cNvPr>
          <p:cNvGrpSpPr/>
          <p:nvPr/>
        </p:nvGrpSpPr>
        <p:grpSpPr>
          <a:xfrm>
            <a:off x="743255" y="1778470"/>
            <a:ext cx="1533619" cy="1257837"/>
            <a:chOff x="834695" y="1778470"/>
            <a:chExt cx="1533619" cy="1257837"/>
          </a:xfrm>
        </p:grpSpPr>
        <p:sp>
          <p:nvSpPr>
            <p:cNvPr id="136" name="TextBox 135">
              <a:extLst>
                <a:ext uri="{FF2B5EF4-FFF2-40B4-BE49-F238E27FC236}">
                  <a16:creationId xmlns:a16="http://schemas.microsoft.com/office/drawing/2014/main" id="{CBA113E9-9DFB-4C60-A957-3BA28A239B47}"/>
                </a:ext>
              </a:extLst>
            </p:cNvPr>
            <p:cNvSpPr txBox="1"/>
            <p:nvPr/>
          </p:nvSpPr>
          <p:spPr>
            <a:xfrm>
              <a:off x="834695" y="1778470"/>
              <a:ext cx="1533619" cy="646331"/>
            </a:xfrm>
            <a:prstGeom prst="rect">
              <a:avLst/>
            </a:prstGeom>
            <a:noFill/>
          </p:spPr>
          <p:txBody>
            <a:bodyPr wrap="square" rtlCol="0">
              <a:spAutoFit/>
            </a:bodyPr>
            <a:lstStyle/>
            <a:p>
              <a:pPr algn="ctr"/>
              <a:r>
                <a:rPr lang="en-GB" dirty="0"/>
                <a:t>Application State</a:t>
              </a:r>
            </a:p>
          </p:txBody>
        </p:sp>
        <p:cxnSp>
          <p:nvCxnSpPr>
            <p:cNvPr id="138" name="Straight Arrow Connector 137">
              <a:extLst>
                <a:ext uri="{FF2B5EF4-FFF2-40B4-BE49-F238E27FC236}">
                  <a16:creationId xmlns:a16="http://schemas.microsoft.com/office/drawing/2014/main" id="{A6906694-B98E-4C1D-BCE0-C36A218A3DE2}"/>
                </a:ext>
              </a:extLst>
            </p:cNvPr>
            <p:cNvCxnSpPr>
              <a:cxnSpLocks/>
              <a:stCxn id="136" idx="2"/>
              <a:endCxn id="39" idx="0"/>
            </p:cNvCxnSpPr>
            <p:nvPr/>
          </p:nvCxnSpPr>
          <p:spPr>
            <a:xfrm>
              <a:off x="1601505" y="2424801"/>
              <a:ext cx="144338" cy="611506"/>
            </a:xfrm>
            <a:prstGeom prst="straightConnector1">
              <a:avLst/>
            </a:prstGeom>
            <a:ln w="38100">
              <a:tailEnd type="triangle"/>
            </a:ln>
          </p:spPr>
          <p:style>
            <a:lnRef idx="1">
              <a:schemeClr val="accent3"/>
            </a:lnRef>
            <a:fillRef idx="0">
              <a:schemeClr val="accent3"/>
            </a:fillRef>
            <a:effectRef idx="0">
              <a:schemeClr val="accent3"/>
            </a:effectRef>
            <a:fontRef idx="minor">
              <a:schemeClr val="tx1"/>
            </a:fontRef>
          </p:style>
        </p:cxnSp>
      </p:grpSp>
      <p:grpSp>
        <p:nvGrpSpPr>
          <p:cNvPr id="158" name="Group 157">
            <a:extLst>
              <a:ext uri="{FF2B5EF4-FFF2-40B4-BE49-F238E27FC236}">
                <a16:creationId xmlns:a16="http://schemas.microsoft.com/office/drawing/2014/main" id="{EB1E7391-F24C-48AF-8577-F490F4598A7A}"/>
              </a:ext>
            </a:extLst>
          </p:cNvPr>
          <p:cNvGrpSpPr/>
          <p:nvPr/>
        </p:nvGrpSpPr>
        <p:grpSpPr>
          <a:xfrm>
            <a:off x="3756548" y="1858675"/>
            <a:ext cx="749435" cy="492502"/>
            <a:chOff x="3847988" y="1858675"/>
            <a:chExt cx="749435" cy="492502"/>
          </a:xfrm>
        </p:grpSpPr>
        <p:grpSp>
          <p:nvGrpSpPr>
            <p:cNvPr id="159" name="Group 158">
              <a:extLst>
                <a:ext uri="{FF2B5EF4-FFF2-40B4-BE49-F238E27FC236}">
                  <a16:creationId xmlns:a16="http://schemas.microsoft.com/office/drawing/2014/main" id="{4EB6CA2E-BBFA-449D-9A16-B2EC7D771D23}"/>
                </a:ext>
              </a:extLst>
            </p:cNvPr>
            <p:cNvGrpSpPr/>
            <p:nvPr/>
          </p:nvGrpSpPr>
          <p:grpSpPr>
            <a:xfrm>
              <a:off x="3847988" y="1858675"/>
              <a:ext cx="476197" cy="478845"/>
              <a:chOff x="4003436" y="1858675"/>
              <a:chExt cx="476197" cy="478845"/>
            </a:xfrm>
          </p:grpSpPr>
          <p:sp>
            <p:nvSpPr>
              <p:cNvPr id="163" name="Rectangle 162">
                <a:extLst>
                  <a:ext uri="{FF2B5EF4-FFF2-40B4-BE49-F238E27FC236}">
                    <a16:creationId xmlns:a16="http://schemas.microsoft.com/office/drawing/2014/main" id="{CA957236-CFE0-4932-87C8-2EDF725485F0}"/>
                  </a:ext>
                </a:extLst>
              </p:cNvPr>
              <p:cNvSpPr/>
              <p:nvPr/>
            </p:nvSpPr>
            <p:spPr>
              <a:xfrm>
                <a:off x="4173759" y="1860906"/>
                <a:ext cx="144585" cy="476594"/>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64" name="Rectangle 163">
                <a:extLst>
                  <a:ext uri="{FF2B5EF4-FFF2-40B4-BE49-F238E27FC236}">
                    <a16:creationId xmlns:a16="http://schemas.microsoft.com/office/drawing/2014/main" id="{1E15CB91-9866-4418-8E9D-43AC2A0330FA}"/>
                  </a:ext>
                </a:extLst>
              </p:cNvPr>
              <p:cNvSpPr/>
              <p:nvPr/>
            </p:nvSpPr>
            <p:spPr>
              <a:xfrm>
                <a:off x="4318344" y="1860906"/>
                <a:ext cx="144585" cy="476594"/>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65" name="TextBox 164">
                <a:extLst>
                  <a:ext uri="{FF2B5EF4-FFF2-40B4-BE49-F238E27FC236}">
                    <a16:creationId xmlns:a16="http://schemas.microsoft.com/office/drawing/2014/main" id="{0E57DE2C-7030-4D10-AA77-2684D64803D6}"/>
                  </a:ext>
                </a:extLst>
              </p:cNvPr>
              <p:cNvSpPr txBox="1"/>
              <p:nvPr/>
            </p:nvSpPr>
            <p:spPr>
              <a:xfrm>
                <a:off x="4175560" y="1864769"/>
                <a:ext cx="156728" cy="461665"/>
              </a:xfrm>
              <a:prstGeom prst="rect">
                <a:avLst/>
              </a:prstGeom>
              <a:noFill/>
            </p:spPr>
            <p:txBody>
              <a:bodyPr wrap="square" rtlCol="0" anchor="ctr">
                <a:spAutoFit/>
              </a:bodyPr>
              <a:lstStyle/>
              <a:p>
                <a:pPr algn="ctr"/>
                <a:endParaRPr lang="en-GB" sz="1200" dirty="0"/>
              </a:p>
              <a:p>
                <a:pPr algn="ctr"/>
                <a:endParaRPr lang="en-GB" sz="1200" dirty="0"/>
              </a:p>
            </p:txBody>
          </p:sp>
          <p:sp>
            <p:nvSpPr>
              <p:cNvPr id="166" name="TextBox 165">
                <a:extLst>
                  <a:ext uri="{FF2B5EF4-FFF2-40B4-BE49-F238E27FC236}">
                    <a16:creationId xmlns:a16="http://schemas.microsoft.com/office/drawing/2014/main" id="{DA683CA5-716A-478A-9454-3BCB7F0A591A}"/>
                  </a:ext>
                </a:extLst>
              </p:cNvPr>
              <p:cNvSpPr txBox="1"/>
              <p:nvPr/>
            </p:nvSpPr>
            <p:spPr>
              <a:xfrm>
                <a:off x="4318345" y="1866691"/>
                <a:ext cx="161288" cy="461665"/>
              </a:xfrm>
              <a:prstGeom prst="rect">
                <a:avLst/>
              </a:prstGeom>
              <a:noFill/>
            </p:spPr>
            <p:txBody>
              <a:bodyPr wrap="square" rtlCol="0">
                <a:spAutoFit/>
              </a:bodyPr>
              <a:lstStyle/>
              <a:p>
                <a:pPr algn="ctr"/>
                <a:endParaRPr lang="en-GB" sz="1200" dirty="0"/>
              </a:p>
              <a:p>
                <a:pPr algn="ctr"/>
                <a:endParaRPr lang="en-GB" sz="1200" dirty="0"/>
              </a:p>
            </p:txBody>
          </p:sp>
          <p:sp>
            <p:nvSpPr>
              <p:cNvPr id="167" name="Rectangle 166">
                <a:extLst>
                  <a:ext uri="{FF2B5EF4-FFF2-40B4-BE49-F238E27FC236}">
                    <a16:creationId xmlns:a16="http://schemas.microsoft.com/office/drawing/2014/main" id="{DB0BAE17-DDE0-4303-966E-E7B3FE0F8219}"/>
                  </a:ext>
                </a:extLst>
              </p:cNvPr>
              <p:cNvSpPr/>
              <p:nvPr/>
            </p:nvSpPr>
            <p:spPr>
              <a:xfrm>
                <a:off x="4027147" y="1860926"/>
                <a:ext cx="144585" cy="476594"/>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 name="TextBox 167">
                <a:extLst>
                  <a:ext uri="{FF2B5EF4-FFF2-40B4-BE49-F238E27FC236}">
                    <a16:creationId xmlns:a16="http://schemas.microsoft.com/office/drawing/2014/main" id="{5782CA56-6302-4322-930B-C369B79EEF18}"/>
                  </a:ext>
                </a:extLst>
              </p:cNvPr>
              <p:cNvSpPr txBox="1"/>
              <p:nvPr/>
            </p:nvSpPr>
            <p:spPr>
              <a:xfrm>
                <a:off x="4003436" y="1858675"/>
                <a:ext cx="138795" cy="461665"/>
              </a:xfrm>
              <a:prstGeom prst="rect">
                <a:avLst/>
              </a:prstGeom>
              <a:noFill/>
            </p:spPr>
            <p:txBody>
              <a:bodyPr wrap="square" rtlCol="0" anchor="ctr">
                <a:spAutoFit/>
              </a:bodyPr>
              <a:lstStyle/>
              <a:p>
                <a:r>
                  <a:rPr lang="en-GB" sz="1200" dirty="0"/>
                  <a:t> </a:t>
                </a:r>
              </a:p>
              <a:p>
                <a:pPr algn="ctr"/>
                <a:endParaRPr lang="en-GB" sz="1200" dirty="0"/>
              </a:p>
            </p:txBody>
          </p:sp>
        </p:grpSp>
        <p:sp>
          <p:nvSpPr>
            <p:cNvPr id="160" name="Rectangle 159">
              <a:extLst>
                <a:ext uri="{FF2B5EF4-FFF2-40B4-BE49-F238E27FC236}">
                  <a16:creationId xmlns:a16="http://schemas.microsoft.com/office/drawing/2014/main" id="{71BD27F9-53AE-4E8A-BF43-1EFCADABCCFA}"/>
                </a:ext>
              </a:extLst>
            </p:cNvPr>
            <p:cNvSpPr/>
            <p:nvPr/>
          </p:nvSpPr>
          <p:spPr>
            <a:xfrm>
              <a:off x="4480667" y="1874583"/>
              <a:ext cx="84777" cy="476594"/>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cxnSp>
          <p:nvCxnSpPr>
            <p:cNvPr id="161" name="Straight Connector 160">
              <a:extLst>
                <a:ext uri="{FF2B5EF4-FFF2-40B4-BE49-F238E27FC236}">
                  <a16:creationId xmlns:a16="http://schemas.microsoft.com/office/drawing/2014/main" id="{B5B2696F-E089-434F-97AD-A2C532F548FD}"/>
                </a:ext>
              </a:extLst>
            </p:cNvPr>
            <p:cNvCxnSpPr>
              <a:cxnSpLocks/>
            </p:cNvCxnSpPr>
            <p:nvPr/>
          </p:nvCxnSpPr>
          <p:spPr>
            <a:xfrm flipV="1">
              <a:off x="4323144" y="2112880"/>
              <a:ext cx="148379" cy="0"/>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62" name="TextBox 161">
              <a:extLst>
                <a:ext uri="{FF2B5EF4-FFF2-40B4-BE49-F238E27FC236}">
                  <a16:creationId xmlns:a16="http://schemas.microsoft.com/office/drawing/2014/main" id="{2AD73C71-9867-4F78-9217-3FB9F50DBFA0}"/>
                </a:ext>
              </a:extLst>
            </p:cNvPr>
            <p:cNvSpPr txBox="1"/>
            <p:nvPr/>
          </p:nvSpPr>
          <p:spPr>
            <a:xfrm>
              <a:off x="4450798" y="1866691"/>
              <a:ext cx="146625" cy="461665"/>
            </a:xfrm>
            <a:prstGeom prst="rect">
              <a:avLst/>
            </a:prstGeom>
            <a:noFill/>
          </p:spPr>
          <p:txBody>
            <a:bodyPr wrap="square" rtlCol="0">
              <a:spAutoFit/>
            </a:bodyPr>
            <a:lstStyle/>
            <a:p>
              <a:pPr algn="ctr"/>
              <a:endParaRPr lang="en-GB" sz="1200" dirty="0"/>
            </a:p>
            <a:p>
              <a:pPr algn="ctr"/>
              <a:endParaRPr lang="en-GB" sz="1200" dirty="0"/>
            </a:p>
          </p:txBody>
        </p:sp>
      </p:grpSp>
    </p:spTree>
    <p:extLst>
      <p:ext uri="{BB962C8B-B14F-4D97-AF65-F5344CB8AC3E}">
        <p14:creationId xmlns:p14="http://schemas.microsoft.com/office/powerpoint/2010/main" val="3302485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1"/>
                                        </p:tgtEl>
                                        <p:attrNameLst>
                                          <p:attrName>style.visibility</p:attrName>
                                        </p:attrNameLst>
                                      </p:cBhvr>
                                      <p:to>
                                        <p:strVal val="visible"/>
                                      </p:to>
                                    </p:set>
                                  </p:childTnLst>
                                </p:cTn>
                              </p:par>
                              <p:par>
                                <p:cTn id="11" presetID="1" presetClass="entr" presetSubtype="0" fill="hold" nodeType="withEffect">
                                  <p:stCondLst>
                                    <p:cond delay="250"/>
                                  </p:stCondLst>
                                  <p:childTnLst>
                                    <p:set>
                                      <p:cBhvr>
                                        <p:cTn id="12" dur="1" fill="hold">
                                          <p:stCondLst>
                                            <p:cond delay="0"/>
                                          </p:stCondLst>
                                        </p:cTn>
                                        <p:tgtEl>
                                          <p:spTgt spid="140"/>
                                        </p:tgtEl>
                                        <p:attrNameLst>
                                          <p:attrName>style.visibility</p:attrName>
                                        </p:attrNameLst>
                                      </p:cBhvr>
                                      <p:to>
                                        <p:strVal val="visible"/>
                                      </p:to>
                                    </p:set>
                                  </p:childTnLst>
                                </p:cTn>
                              </p:par>
                              <p:par>
                                <p:cTn id="13" presetID="1" presetClass="entr" presetSubtype="0" fill="hold" grpId="0" nodeType="withEffect">
                                  <p:stCondLst>
                                    <p:cond delay="250"/>
                                  </p:stCondLst>
                                  <p:childTnLst>
                                    <p:set>
                                      <p:cBhvr>
                                        <p:cTn id="14" dur="1" fill="hold">
                                          <p:stCondLst>
                                            <p:cond delay="0"/>
                                          </p:stCondLst>
                                        </p:cTn>
                                        <p:tgtEl>
                                          <p:spTgt spid="116"/>
                                        </p:tgtEl>
                                        <p:attrNameLst>
                                          <p:attrName>style.visibility</p:attrName>
                                        </p:attrNameLst>
                                      </p:cBhvr>
                                      <p:to>
                                        <p:strVal val="visible"/>
                                      </p:to>
                                    </p:set>
                                  </p:childTnLst>
                                </p:cTn>
                              </p:par>
                              <p:par>
                                <p:cTn id="15" presetID="42" presetClass="path" presetSubtype="0" accel="50000" decel="50000" fill="hold" grpId="1" nodeType="withEffect">
                                  <p:stCondLst>
                                    <p:cond delay="250"/>
                                  </p:stCondLst>
                                  <p:childTnLst>
                                    <p:animMotion origin="layout" path="M -1.66667E-6 -7.40741E-7 L 0.03659 -7.40741E-7 " pathEditMode="relative" rAng="0" ptsTypes="AA">
                                      <p:cBhvr>
                                        <p:cTn id="16" dur="500" fill="hold"/>
                                        <p:tgtEl>
                                          <p:spTgt spid="116"/>
                                        </p:tgtEl>
                                        <p:attrNameLst>
                                          <p:attrName>ppt_x</p:attrName>
                                          <p:attrName>ppt_y</p:attrName>
                                        </p:attrNameLst>
                                      </p:cBhvr>
                                      <p:rCtr x="1823" y="0"/>
                                    </p:animMotion>
                                  </p:childTnLst>
                                </p:cTn>
                              </p:par>
                              <p:par>
                                <p:cTn id="17" presetID="1" presetClass="exit" presetSubtype="0" fill="hold" nodeType="withEffect">
                                  <p:stCondLst>
                                    <p:cond delay="250"/>
                                  </p:stCondLst>
                                  <p:childTnLst>
                                    <p:set>
                                      <p:cBhvr>
                                        <p:cTn id="18" dur="1" fill="hold">
                                          <p:stCondLst>
                                            <p:cond delay="0"/>
                                          </p:stCondLst>
                                        </p:cTn>
                                        <p:tgtEl>
                                          <p:spTgt spid="113"/>
                                        </p:tgtEl>
                                        <p:attrNameLst>
                                          <p:attrName>style.visibility</p:attrName>
                                        </p:attrNameLst>
                                      </p:cBhvr>
                                      <p:to>
                                        <p:strVal val="hidden"/>
                                      </p:to>
                                    </p:set>
                                  </p:childTnLst>
                                </p:cTn>
                              </p:par>
                              <p:par>
                                <p:cTn id="19" presetID="1" presetClass="exit" presetSubtype="0" fill="hold" grpId="1" nodeType="withEffect">
                                  <p:stCondLst>
                                    <p:cond delay="250"/>
                                  </p:stCondLst>
                                  <p:childTnLst>
                                    <p:set>
                                      <p:cBhvr>
                                        <p:cTn id="20" dur="1" fill="hold">
                                          <p:stCondLst>
                                            <p:cond delay="0"/>
                                          </p:stCondLst>
                                        </p:cTn>
                                        <p:tgtEl>
                                          <p:spTgt spid="112"/>
                                        </p:tgtEl>
                                        <p:attrNameLst>
                                          <p:attrName>style.visibility</p:attrName>
                                        </p:attrNameLst>
                                      </p:cBhvr>
                                      <p:to>
                                        <p:strVal val="hidden"/>
                                      </p:to>
                                    </p:set>
                                  </p:childTnLst>
                                </p:cTn>
                              </p:par>
                              <p:par>
                                <p:cTn id="21" presetID="1" presetClass="exit" presetSubtype="0" fill="hold" grpId="1" nodeType="withEffect">
                                  <p:stCondLst>
                                    <p:cond delay="250"/>
                                  </p:stCondLst>
                                  <p:childTnLst>
                                    <p:set>
                                      <p:cBhvr>
                                        <p:cTn id="22" dur="1" fill="hold">
                                          <p:stCondLst>
                                            <p:cond delay="0"/>
                                          </p:stCondLst>
                                        </p:cTn>
                                        <p:tgtEl>
                                          <p:spTgt spid="1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1" grpId="1" animBg="1"/>
      <p:bldP spid="112" grpId="0"/>
      <p:bldP spid="112" grpId="1"/>
      <p:bldP spid="116" grpId="0" animBg="1"/>
      <p:bldP spid="116"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B90B76D-966D-4976-87D7-A54672E5208F}"/>
              </a:ext>
            </a:extLst>
          </p:cNvPr>
          <p:cNvSpPr>
            <a:spLocks noGrp="1"/>
          </p:cNvSpPr>
          <p:nvPr>
            <p:ph type="sldNum" sz="quarter" idx="12"/>
          </p:nvPr>
        </p:nvSpPr>
        <p:spPr/>
        <p:txBody>
          <a:bodyPr/>
          <a:lstStyle/>
          <a:p>
            <a:fld id="{0586C5A0-077A-42A9-8EC1-8CF707100511}" type="slidenum">
              <a:rPr lang="en-GB" smtClean="0"/>
              <a:t>14</a:t>
            </a:fld>
            <a:endParaRPr lang="en-GB"/>
          </a:p>
        </p:txBody>
      </p:sp>
      <p:sp>
        <p:nvSpPr>
          <p:cNvPr id="5" name="Title 1">
            <a:extLst>
              <a:ext uri="{FF2B5EF4-FFF2-40B4-BE49-F238E27FC236}">
                <a16:creationId xmlns:a16="http://schemas.microsoft.com/office/drawing/2014/main" id="{E2AFFF26-C10D-4550-B592-D35E01A8D676}"/>
              </a:ext>
            </a:extLst>
          </p:cNvPr>
          <p:cNvSpPr>
            <a:spLocks noGrp="1"/>
          </p:cNvSpPr>
          <p:nvPr>
            <p:ph type="title"/>
          </p:nvPr>
        </p:nvSpPr>
        <p:spPr>
          <a:xfrm>
            <a:off x="0" y="-27881"/>
            <a:ext cx="12048565" cy="912198"/>
          </a:xfrm>
        </p:spPr>
        <p:txBody>
          <a:bodyPr>
            <a:normAutofit/>
          </a:bodyPr>
          <a:lstStyle/>
          <a:p>
            <a:r>
              <a:rPr lang="en-US" sz="4000" b="0" i="0" u="none" strike="noStrike" baseline="0" dirty="0"/>
              <a:t>1. Limited Support for Complex </a:t>
            </a:r>
            <a:r>
              <a:rPr lang="en-US" sz="4000" dirty="0"/>
              <a:t>O</a:t>
            </a:r>
            <a:r>
              <a:rPr lang="en-US" sz="4000" b="0" i="0" u="none" strike="noStrike" baseline="0" dirty="0"/>
              <a:t>perations Within a Stage</a:t>
            </a:r>
            <a:endParaRPr lang="en-GB" sz="4000" dirty="0"/>
          </a:p>
        </p:txBody>
      </p:sp>
      <p:sp>
        <p:nvSpPr>
          <p:cNvPr id="6" name="Rectangle: Rounded Corners 5">
            <a:extLst>
              <a:ext uri="{FF2B5EF4-FFF2-40B4-BE49-F238E27FC236}">
                <a16:creationId xmlns:a16="http://schemas.microsoft.com/office/drawing/2014/main" id="{12D09C72-5E1E-428A-AD28-0BF6903CE25E}"/>
              </a:ext>
            </a:extLst>
          </p:cNvPr>
          <p:cNvSpPr/>
          <p:nvPr/>
        </p:nvSpPr>
        <p:spPr>
          <a:xfrm>
            <a:off x="934077" y="1250830"/>
            <a:ext cx="10144665" cy="5105520"/>
          </a:xfrm>
          <a:prstGeom prst="roundRect">
            <a:avLst/>
          </a:prstGeom>
          <a:solidFill>
            <a:srgbClr val="BDDA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lowchart: Alternate Process 6">
            <a:extLst>
              <a:ext uri="{FF2B5EF4-FFF2-40B4-BE49-F238E27FC236}">
                <a16:creationId xmlns:a16="http://schemas.microsoft.com/office/drawing/2014/main" id="{2461AA72-F4D2-43CF-8B09-97B807B0F541}"/>
              </a:ext>
            </a:extLst>
          </p:cNvPr>
          <p:cNvSpPr/>
          <p:nvPr/>
        </p:nvSpPr>
        <p:spPr>
          <a:xfrm>
            <a:off x="930320" y="2349797"/>
            <a:ext cx="304926" cy="2907585"/>
          </a:xfrm>
          <a:prstGeom prst="flowChartAlternateProcess">
            <a:avLst/>
          </a:prstGeom>
          <a:solidFill>
            <a:srgbClr val="47A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p>
        </p:txBody>
      </p:sp>
      <p:sp>
        <p:nvSpPr>
          <p:cNvPr id="8" name="TextBox 7">
            <a:extLst>
              <a:ext uri="{FF2B5EF4-FFF2-40B4-BE49-F238E27FC236}">
                <a16:creationId xmlns:a16="http://schemas.microsoft.com/office/drawing/2014/main" id="{84F63EB1-D98D-434A-A221-706330AB000B}"/>
              </a:ext>
            </a:extLst>
          </p:cNvPr>
          <p:cNvSpPr txBox="1"/>
          <p:nvPr/>
        </p:nvSpPr>
        <p:spPr>
          <a:xfrm rot="5400000">
            <a:off x="-280447" y="3594828"/>
            <a:ext cx="2907585" cy="413062"/>
          </a:xfrm>
          <a:prstGeom prst="rect">
            <a:avLst/>
          </a:prstGeom>
          <a:noFill/>
          <a:ln>
            <a:noFill/>
          </a:ln>
        </p:spPr>
        <p:txBody>
          <a:bodyPr wrap="square" rtlCol="0" anchor="ctr">
            <a:spAutoFit/>
          </a:bodyPr>
          <a:lstStyle/>
          <a:p>
            <a:pPr algn="ctr"/>
            <a:r>
              <a:rPr lang="en-GB" sz="3126" baseline="-25000" dirty="0"/>
              <a:t>Parser</a:t>
            </a:r>
          </a:p>
        </p:txBody>
      </p:sp>
      <p:sp>
        <p:nvSpPr>
          <p:cNvPr id="9" name="Flowchart: Alternate Process 8">
            <a:extLst>
              <a:ext uri="{FF2B5EF4-FFF2-40B4-BE49-F238E27FC236}">
                <a16:creationId xmlns:a16="http://schemas.microsoft.com/office/drawing/2014/main" id="{36E6BB96-7112-4F26-B7A2-5E30BEBD46CE}"/>
              </a:ext>
            </a:extLst>
          </p:cNvPr>
          <p:cNvSpPr/>
          <p:nvPr/>
        </p:nvSpPr>
        <p:spPr>
          <a:xfrm>
            <a:off x="10762264" y="2361386"/>
            <a:ext cx="304926" cy="2907585"/>
          </a:xfrm>
          <a:prstGeom prst="flowChartAlternateProcess">
            <a:avLst/>
          </a:prstGeom>
          <a:solidFill>
            <a:srgbClr val="47A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p>
        </p:txBody>
      </p:sp>
      <p:sp>
        <p:nvSpPr>
          <p:cNvPr id="10" name="TextBox 9">
            <a:extLst>
              <a:ext uri="{FF2B5EF4-FFF2-40B4-BE49-F238E27FC236}">
                <a16:creationId xmlns:a16="http://schemas.microsoft.com/office/drawing/2014/main" id="{CB521C61-CB22-4D17-9E46-9E12E0435F3F}"/>
              </a:ext>
            </a:extLst>
          </p:cNvPr>
          <p:cNvSpPr txBox="1"/>
          <p:nvPr/>
        </p:nvSpPr>
        <p:spPr>
          <a:xfrm rot="5400000">
            <a:off x="9550486" y="3618508"/>
            <a:ext cx="2864689" cy="413062"/>
          </a:xfrm>
          <a:prstGeom prst="rect">
            <a:avLst/>
          </a:prstGeom>
          <a:noFill/>
          <a:ln>
            <a:noFill/>
          </a:ln>
        </p:spPr>
        <p:txBody>
          <a:bodyPr wrap="square" rtlCol="0" anchor="ctr">
            <a:spAutoFit/>
          </a:bodyPr>
          <a:lstStyle/>
          <a:p>
            <a:pPr algn="ctr"/>
            <a:r>
              <a:rPr lang="en-GB" sz="3126" baseline="-25000" dirty="0"/>
              <a:t>Deparser</a:t>
            </a:r>
          </a:p>
        </p:txBody>
      </p:sp>
      <p:cxnSp>
        <p:nvCxnSpPr>
          <p:cNvPr id="11" name="Straight Arrow Connector 10">
            <a:extLst>
              <a:ext uri="{FF2B5EF4-FFF2-40B4-BE49-F238E27FC236}">
                <a16:creationId xmlns:a16="http://schemas.microsoft.com/office/drawing/2014/main" id="{11BBB7EC-4855-4765-95A2-71E8225878FE}"/>
              </a:ext>
            </a:extLst>
          </p:cNvPr>
          <p:cNvCxnSpPr>
            <a:cxnSpLocks/>
          </p:cNvCxnSpPr>
          <p:nvPr/>
        </p:nvCxnSpPr>
        <p:spPr>
          <a:xfrm flipV="1">
            <a:off x="1215724" y="3849323"/>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D60AAF8-A8F4-45D1-838C-781AC393FF0A}"/>
              </a:ext>
            </a:extLst>
          </p:cNvPr>
          <p:cNvCxnSpPr>
            <a:cxnSpLocks/>
          </p:cNvCxnSpPr>
          <p:nvPr/>
        </p:nvCxnSpPr>
        <p:spPr>
          <a:xfrm flipV="1">
            <a:off x="1757702" y="3844097"/>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01036B3-8386-4226-A2D0-A7889AB945B1}"/>
              </a:ext>
            </a:extLst>
          </p:cNvPr>
          <p:cNvSpPr txBox="1"/>
          <p:nvPr/>
        </p:nvSpPr>
        <p:spPr>
          <a:xfrm>
            <a:off x="9443298" y="1338594"/>
            <a:ext cx="1686282" cy="461665"/>
          </a:xfrm>
          <a:prstGeom prst="rect">
            <a:avLst/>
          </a:prstGeom>
          <a:noFill/>
        </p:spPr>
        <p:txBody>
          <a:bodyPr wrap="square" rtlCol="0">
            <a:spAutoFit/>
          </a:bodyPr>
          <a:lstStyle/>
          <a:p>
            <a:r>
              <a:rPr lang="en-GB" sz="2400" dirty="0"/>
              <a:t>Data plane</a:t>
            </a:r>
          </a:p>
        </p:txBody>
      </p:sp>
      <p:cxnSp>
        <p:nvCxnSpPr>
          <p:cNvPr id="14" name="Straight Arrow Connector 13">
            <a:extLst>
              <a:ext uri="{FF2B5EF4-FFF2-40B4-BE49-F238E27FC236}">
                <a16:creationId xmlns:a16="http://schemas.microsoft.com/office/drawing/2014/main" id="{7CB4912D-8978-4E81-BDB5-D1071E7AB256}"/>
              </a:ext>
            </a:extLst>
          </p:cNvPr>
          <p:cNvCxnSpPr>
            <a:cxnSpLocks/>
          </p:cNvCxnSpPr>
          <p:nvPr/>
        </p:nvCxnSpPr>
        <p:spPr>
          <a:xfrm flipV="1">
            <a:off x="9875017" y="3833246"/>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13B1150-BCF4-47ED-878A-8571EC925DBD}"/>
              </a:ext>
            </a:extLst>
          </p:cNvPr>
          <p:cNvCxnSpPr>
            <a:cxnSpLocks/>
          </p:cNvCxnSpPr>
          <p:nvPr/>
        </p:nvCxnSpPr>
        <p:spPr>
          <a:xfrm flipV="1">
            <a:off x="10438263" y="3833246"/>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Flowchart: Alternate Process 15">
            <a:extLst>
              <a:ext uri="{FF2B5EF4-FFF2-40B4-BE49-F238E27FC236}">
                <a16:creationId xmlns:a16="http://schemas.microsoft.com/office/drawing/2014/main" id="{70C6AE22-7C0B-4F56-AA19-C934D9DFD58F}"/>
              </a:ext>
            </a:extLst>
          </p:cNvPr>
          <p:cNvSpPr/>
          <p:nvPr/>
        </p:nvSpPr>
        <p:spPr>
          <a:xfrm>
            <a:off x="8766682" y="1814484"/>
            <a:ext cx="1548000" cy="3792686"/>
          </a:xfrm>
          <a:prstGeom prst="flowChartAlternateProcess">
            <a:avLst/>
          </a:prstGeom>
          <a:solidFill>
            <a:schemeClr val="bg1">
              <a:lumMod val="75000"/>
            </a:schemeClr>
          </a:solidFill>
          <a:ln>
            <a:noFill/>
          </a:ln>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cxnSp>
        <p:nvCxnSpPr>
          <p:cNvPr id="17" name="Straight Arrow Connector 16">
            <a:extLst>
              <a:ext uri="{FF2B5EF4-FFF2-40B4-BE49-F238E27FC236}">
                <a16:creationId xmlns:a16="http://schemas.microsoft.com/office/drawing/2014/main" id="{670D577C-F410-41F8-BD4D-F92ED28C7960}"/>
              </a:ext>
            </a:extLst>
          </p:cNvPr>
          <p:cNvCxnSpPr>
            <a:cxnSpLocks/>
          </p:cNvCxnSpPr>
          <p:nvPr/>
        </p:nvCxnSpPr>
        <p:spPr>
          <a:xfrm flipV="1">
            <a:off x="8874587" y="3831708"/>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C1303623-29DE-4B8F-8C35-CBDDA5EFD294}"/>
              </a:ext>
            </a:extLst>
          </p:cNvPr>
          <p:cNvGrpSpPr/>
          <p:nvPr/>
        </p:nvGrpSpPr>
        <p:grpSpPr>
          <a:xfrm>
            <a:off x="10252691" y="3036307"/>
            <a:ext cx="184745" cy="1577461"/>
            <a:chOff x="1775691" y="2737679"/>
            <a:chExt cx="304276" cy="1577461"/>
          </a:xfrm>
        </p:grpSpPr>
        <p:grpSp>
          <p:nvGrpSpPr>
            <p:cNvPr id="19" name="Group 18">
              <a:extLst>
                <a:ext uri="{FF2B5EF4-FFF2-40B4-BE49-F238E27FC236}">
                  <a16:creationId xmlns:a16="http://schemas.microsoft.com/office/drawing/2014/main" id="{85C15908-11CB-4D68-A163-AFEE90EB7222}"/>
                </a:ext>
              </a:extLst>
            </p:cNvPr>
            <p:cNvGrpSpPr/>
            <p:nvPr/>
          </p:nvGrpSpPr>
          <p:grpSpPr>
            <a:xfrm>
              <a:off x="1786858" y="2737679"/>
              <a:ext cx="293108" cy="1577461"/>
              <a:chOff x="2119737" y="1711563"/>
              <a:chExt cx="221946" cy="1351634"/>
            </a:xfrm>
          </p:grpSpPr>
          <p:sp>
            <p:nvSpPr>
              <p:cNvPr id="22" name="Rectangle 21">
                <a:extLst>
                  <a:ext uri="{FF2B5EF4-FFF2-40B4-BE49-F238E27FC236}">
                    <a16:creationId xmlns:a16="http://schemas.microsoft.com/office/drawing/2014/main" id="{421F50EC-920E-4F4D-8BC1-655FF93E331A}"/>
                  </a:ext>
                </a:extLst>
              </p:cNvPr>
              <p:cNvSpPr/>
              <p:nvPr/>
            </p:nvSpPr>
            <p:spPr>
              <a:xfrm>
                <a:off x="2119737" y="1711563"/>
                <a:ext cx="221946" cy="1351634"/>
              </a:xfrm>
              <a:prstGeom prst="rect">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solidFill>
                    <a:schemeClr val="tx1"/>
                  </a:solidFill>
                </a:endParaRPr>
              </a:p>
            </p:txBody>
          </p:sp>
          <p:cxnSp>
            <p:nvCxnSpPr>
              <p:cNvPr id="23" name="Straight Connector 22">
                <a:extLst>
                  <a:ext uri="{FF2B5EF4-FFF2-40B4-BE49-F238E27FC236}">
                    <a16:creationId xmlns:a16="http://schemas.microsoft.com/office/drawing/2014/main" id="{2EACB062-D9EB-47DF-9EDC-E43984D1F94B}"/>
                  </a:ext>
                </a:extLst>
              </p:cNvPr>
              <p:cNvCxnSpPr/>
              <p:nvPr/>
            </p:nvCxnSpPr>
            <p:spPr>
              <a:xfrm>
                <a:off x="2222255" y="2251097"/>
                <a:ext cx="0" cy="24677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0" name="Straight Connector 19">
              <a:extLst>
                <a:ext uri="{FF2B5EF4-FFF2-40B4-BE49-F238E27FC236}">
                  <a16:creationId xmlns:a16="http://schemas.microsoft.com/office/drawing/2014/main" id="{768E4EF2-CA03-4F03-AD31-8603BE22D504}"/>
                </a:ext>
              </a:extLst>
            </p:cNvPr>
            <p:cNvCxnSpPr/>
            <p:nvPr/>
          </p:nvCxnSpPr>
          <p:spPr>
            <a:xfrm>
              <a:off x="1775691" y="3800911"/>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02D1FEF-E467-47CA-B543-45405B5C782A}"/>
                </a:ext>
              </a:extLst>
            </p:cNvPr>
            <p:cNvCxnSpPr/>
            <p:nvPr/>
          </p:nvCxnSpPr>
          <p:spPr>
            <a:xfrm>
              <a:off x="1786847" y="3220882"/>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TextBox 23">
            <a:extLst>
              <a:ext uri="{FF2B5EF4-FFF2-40B4-BE49-F238E27FC236}">
                <a16:creationId xmlns:a16="http://schemas.microsoft.com/office/drawing/2014/main" id="{A2D29D8F-DECC-4B1E-A064-8F8E66DD834C}"/>
              </a:ext>
            </a:extLst>
          </p:cNvPr>
          <p:cNvSpPr txBox="1"/>
          <p:nvPr/>
        </p:nvSpPr>
        <p:spPr>
          <a:xfrm>
            <a:off x="8790284" y="4902735"/>
            <a:ext cx="1608481" cy="461665"/>
          </a:xfrm>
          <a:prstGeom prst="rect">
            <a:avLst/>
          </a:prstGeom>
          <a:noFill/>
          <a:scene3d>
            <a:camera prst="isometricLeftDown"/>
            <a:lightRig rig="threePt" dir="t"/>
          </a:scene3d>
        </p:spPr>
        <p:txBody>
          <a:bodyPr wrap="square" rtlCol="0">
            <a:spAutoFit/>
          </a:bodyPr>
          <a:lstStyle/>
          <a:p>
            <a:pPr algn="ctr"/>
            <a:r>
              <a:rPr lang="en-GB" sz="2400" dirty="0"/>
              <a:t>Stage</a:t>
            </a:r>
            <a:r>
              <a:rPr lang="en-GB" sz="2400" baseline="-25000" dirty="0"/>
              <a:t>N</a:t>
            </a:r>
          </a:p>
        </p:txBody>
      </p:sp>
      <p:grpSp>
        <p:nvGrpSpPr>
          <p:cNvPr id="25" name="Group 24">
            <a:extLst>
              <a:ext uri="{FF2B5EF4-FFF2-40B4-BE49-F238E27FC236}">
                <a16:creationId xmlns:a16="http://schemas.microsoft.com/office/drawing/2014/main" id="{1D19CDD0-1741-4F12-AD85-89A8B340842F}"/>
              </a:ext>
            </a:extLst>
          </p:cNvPr>
          <p:cNvGrpSpPr/>
          <p:nvPr/>
        </p:nvGrpSpPr>
        <p:grpSpPr>
          <a:xfrm>
            <a:off x="8682824" y="3036307"/>
            <a:ext cx="184745" cy="1577461"/>
            <a:chOff x="1775691" y="2737679"/>
            <a:chExt cx="304276" cy="1577461"/>
          </a:xfrm>
        </p:grpSpPr>
        <p:grpSp>
          <p:nvGrpSpPr>
            <p:cNvPr id="26" name="Group 25">
              <a:extLst>
                <a:ext uri="{FF2B5EF4-FFF2-40B4-BE49-F238E27FC236}">
                  <a16:creationId xmlns:a16="http://schemas.microsoft.com/office/drawing/2014/main" id="{9535402A-20B2-4D38-BB7F-59C3CCA9DA9F}"/>
                </a:ext>
              </a:extLst>
            </p:cNvPr>
            <p:cNvGrpSpPr/>
            <p:nvPr/>
          </p:nvGrpSpPr>
          <p:grpSpPr>
            <a:xfrm>
              <a:off x="1786858" y="2737679"/>
              <a:ext cx="293108" cy="1577461"/>
              <a:chOff x="2119737" y="1711563"/>
              <a:chExt cx="221946" cy="1351634"/>
            </a:xfrm>
          </p:grpSpPr>
          <p:sp>
            <p:nvSpPr>
              <p:cNvPr id="29" name="Rectangle 28">
                <a:extLst>
                  <a:ext uri="{FF2B5EF4-FFF2-40B4-BE49-F238E27FC236}">
                    <a16:creationId xmlns:a16="http://schemas.microsoft.com/office/drawing/2014/main" id="{D32BF211-D503-418D-9BCA-708FE59427D3}"/>
                  </a:ext>
                </a:extLst>
              </p:cNvPr>
              <p:cNvSpPr/>
              <p:nvPr/>
            </p:nvSpPr>
            <p:spPr>
              <a:xfrm>
                <a:off x="2119737" y="1711563"/>
                <a:ext cx="221946" cy="1351634"/>
              </a:xfrm>
              <a:prstGeom prst="rect">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solidFill>
                    <a:schemeClr val="tx1"/>
                  </a:solidFill>
                </a:endParaRPr>
              </a:p>
            </p:txBody>
          </p:sp>
          <p:cxnSp>
            <p:nvCxnSpPr>
              <p:cNvPr id="30" name="Straight Connector 29">
                <a:extLst>
                  <a:ext uri="{FF2B5EF4-FFF2-40B4-BE49-F238E27FC236}">
                    <a16:creationId xmlns:a16="http://schemas.microsoft.com/office/drawing/2014/main" id="{CF39CE7A-1456-4936-82D7-A30F8B2ABB78}"/>
                  </a:ext>
                </a:extLst>
              </p:cNvPr>
              <p:cNvCxnSpPr/>
              <p:nvPr/>
            </p:nvCxnSpPr>
            <p:spPr>
              <a:xfrm>
                <a:off x="2222255" y="2251097"/>
                <a:ext cx="0" cy="24677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7" name="Straight Connector 26">
              <a:extLst>
                <a:ext uri="{FF2B5EF4-FFF2-40B4-BE49-F238E27FC236}">
                  <a16:creationId xmlns:a16="http://schemas.microsoft.com/office/drawing/2014/main" id="{CE037088-7864-4B9F-937B-E48E1C02D307}"/>
                </a:ext>
              </a:extLst>
            </p:cNvPr>
            <p:cNvCxnSpPr/>
            <p:nvPr/>
          </p:nvCxnSpPr>
          <p:spPr>
            <a:xfrm>
              <a:off x="1775691" y="3800911"/>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8576B9F-0756-4E98-B512-2052BC728E41}"/>
                </a:ext>
              </a:extLst>
            </p:cNvPr>
            <p:cNvCxnSpPr/>
            <p:nvPr/>
          </p:nvCxnSpPr>
          <p:spPr>
            <a:xfrm>
              <a:off x="1786847" y="3220882"/>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1" name="Straight Arrow Connector 30">
            <a:extLst>
              <a:ext uri="{FF2B5EF4-FFF2-40B4-BE49-F238E27FC236}">
                <a16:creationId xmlns:a16="http://schemas.microsoft.com/office/drawing/2014/main" id="{8B4FC9E0-C80E-4EC9-A05F-807EA956F566}"/>
              </a:ext>
            </a:extLst>
          </p:cNvPr>
          <p:cNvCxnSpPr>
            <a:cxnSpLocks/>
          </p:cNvCxnSpPr>
          <p:nvPr/>
        </p:nvCxnSpPr>
        <p:spPr>
          <a:xfrm flipV="1">
            <a:off x="8336561" y="3833246"/>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Flowchart: Alternate Process 31">
            <a:extLst>
              <a:ext uri="{FF2B5EF4-FFF2-40B4-BE49-F238E27FC236}">
                <a16:creationId xmlns:a16="http://schemas.microsoft.com/office/drawing/2014/main" id="{777A6A52-BEE3-4473-A991-B93BB2AA001A}"/>
              </a:ext>
            </a:extLst>
          </p:cNvPr>
          <p:cNvSpPr/>
          <p:nvPr/>
        </p:nvSpPr>
        <p:spPr>
          <a:xfrm>
            <a:off x="7270756" y="1814484"/>
            <a:ext cx="1548000" cy="3792686"/>
          </a:xfrm>
          <a:prstGeom prst="flowChartAlternateProcess">
            <a:avLst/>
          </a:prstGeom>
          <a:solidFill>
            <a:schemeClr val="bg1">
              <a:lumMod val="75000"/>
            </a:schemeClr>
          </a:solidFill>
          <a:ln>
            <a:noFill/>
          </a:ln>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cxnSp>
        <p:nvCxnSpPr>
          <p:cNvPr id="33" name="Straight Arrow Connector 32">
            <a:extLst>
              <a:ext uri="{FF2B5EF4-FFF2-40B4-BE49-F238E27FC236}">
                <a16:creationId xmlns:a16="http://schemas.microsoft.com/office/drawing/2014/main" id="{03A10D74-10A8-4C66-B4C2-DD1631E4E35F}"/>
              </a:ext>
            </a:extLst>
          </p:cNvPr>
          <p:cNvCxnSpPr>
            <a:cxnSpLocks/>
          </p:cNvCxnSpPr>
          <p:nvPr/>
        </p:nvCxnSpPr>
        <p:spPr>
          <a:xfrm flipV="1">
            <a:off x="7359245" y="3846487"/>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E5AABAB-A1A7-4F91-9AAA-53F13E21B278}"/>
              </a:ext>
            </a:extLst>
          </p:cNvPr>
          <p:cNvCxnSpPr>
            <a:cxnSpLocks/>
          </p:cNvCxnSpPr>
          <p:nvPr/>
        </p:nvCxnSpPr>
        <p:spPr>
          <a:xfrm>
            <a:off x="5128123" y="3851952"/>
            <a:ext cx="172800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3D5C4913-8DAF-44CF-92B9-6DDF41FBF6AE}"/>
              </a:ext>
            </a:extLst>
          </p:cNvPr>
          <p:cNvGrpSpPr/>
          <p:nvPr/>
        </p:nvGrpSpPr>
        <p:grpSpPr>
          <a:xfrm>
            <a:off x="1565235" y="3036307"/>
            <a:ext cx="184745" cy="1577461"/>
            <a:chOff x="1775691" y="2737679"/>
            <a:chExt cx="304276" cy="1577461"/>
          </a:xfrm>
        </p:grpSpPr>
        <p:sp>
          <p:nvSpPr>
            <p:cNvPr id="39" name="Rectangle 38">
              <a:extLst>
                <a:ext uri="{FF2B5EF4-FFF2-40B4-BE49-F238E27FC236}">
                  <a16:creationId xmlns:a16="http://schemas.microsoft.com/office/drawing/2014/main" id="{4E488080-A363-49DE-A72C-CACA29FEF2C9}"/>
                </a:ext>
              </a:extLst>
            </p:cNvPr>
            <p:cNvSpPr/>
            <p:nvPr/>
          </p:nvSpPr>
          <p:spPr>
            <a:xfrm>
              <a:off x="1786858" y="2737679"/>
              <a:ext cx="293108" cy="1577461"/>
            </a:xfrm>
            <a:prstGeom prst="rect">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solidFill>
                  <a:schemeClr val="tx1"/>
                </a:solidFill>
              </a:endParaRPr>
            </a:p>
          </p:txBody>
        </p:sp>
        <p:cxnSp>
          <p:nvCxnSpPr>
            <p:cNvPr id="37" name="Straight Connector 36">
              <a:extLst>
                <a:ext uri="{FF2B5EF4-FFF2-40B4-BE49-F238E27FC236}">
                  <a16:creationId xmlns:a16="http://schemas.microsoft.com/office/drawing/2014/main" id="{7D62AEAC-43D3-4F3A-93BB-2D9CC84F7D88}"/>
                </a:ext>
              </a:extLst>
            </p:cNvPr>
            <p:cNvCxnSpPr/>
            <p:nvPr/>
          </p:nvCxnSpPr>
          <p:spPr>
            <a:xfrm>
              <a:off x="1775691" y="3800911"/>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635B55E-C503-446E-8EED-AC367AC865E0}"/>
                </a:ext>
              </a:extLst>
            </p:cNvPr>
            <p:cNvCxnSpPr/>
            <p:nvPr/>
          </p:nvCxnSpPr>
          <p:spPr>
            <a:xfrm>
              <a:off x="1786847" y="3220882"/>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1" name="Straight Arrow Connector 50">
            <a:extLst>
              <a:ext uri="{FF2B5EF4-FFF2-40B4-BE49-F238E27FC236}">
                <a16:creationId xmlns:a16="http://schemas.microsoft.com/office/drawing/2014/main" id="{8DA55B3A-C2D2-45DF-8B88-73D57A2839DC}"/>
              </a:ext>
            </a:extLst>
          </p:cNvPr>
          <p:cNvCxnSpPr>
            <a:cxnSpLocks/>
          </p:cNvCxnSpPr>
          <p:nvPr/>
        </p:nvCxnSpPr>
        <p:spPr>
          <a:xfrm>
            <a:off x="4294371" y="3819714"/>
            <a:ext cx="46936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DFA6F5B9-167C-44B3-83A0-403ABEE661FE}"/>
              </a:ext>
            </a:extLst>
          </p:cNvPr>
          <p:cNvSpPr txBox="1"/>
          <p:nvPr/>
        </p:nvSpPr>
        <p:spPr>
          <a:xfrm>
            <a:off x="1658495" y="4902735"/>
            <a:ext cx="1608481" cy="707886"/>
          </a:xfrm>
          <a:prstGeom prst="rect">
            <a:avLst/>
          </a:prstGeom>
          <a:noFill/>
          <a:scene3d>
            <a:camera prst="isometricLeftDown"/>
            <a:lightRig rig="threePt" dir="t"/>
          </a:scene3d>
        </p:spPr>
        <p:txBody>
          <a:bodyPr wrap="square" rtlCol="0">
            <a:spAutoFit/>
          </a:bodyPr>
          <a:lstStyle/>
          <a:p>
            <a:pPr algn="ctr"/>
            <a:r>
              <a:rPr lang="en-GB" sz="2400" dirty="0"/>
              <a:t>Stage</a:t>
            </a:r>
            <a:r>
              <a:rPr lang="en-GB" sz="2400" baseline="-25000" dirty="0"/>
              <a:t>1</a:t>
            </a:r>
          </a:p>
          <a:p>
            <a:pPr algn="ctr"/>
            <a:endParaRPr lang="en-GB" sz="2400" baseline="-25000" dirty="0"/>
          </a:p>
        </p:txBody>
      </p:sp>
      <p:sp>
        <p:nvSpPr>
          <p:cNvPr id="53" name="TextBox 52">
            <a:extLst>
              <a:ext uri="{FF2B5EF4-FFF2-40B4-BE49-F238E27FC236}">
                <a16:creationId xmlns:a16="http://schemas.microsoft.com/office/drawing/2014/main" id="{6130434E-E808-4C15-962B-73213EB0174F}"/>
              </a:ext>
            </a:extLst>
          </p:cNvPr>
          <p:cNvSpPr txBox="1"/>
          <p:nvPr/>
        </p:nvSpPr>
        <p:spPr>
          <a:xfrm>
            <a:off x="3155254" y="4902735"/>
            <a:ext cx="1608481" cy="461665"/>
          </a:xfrm>
          <a:prstGeom prst="rect">
            <a:avLst/>
          </a:prstGeom>
          <a:noFill/>
          <a:scene3d>
            <a:camera prst="isometricLeftDown"/>
            <a:lightRig rig="threePt" dir="t"/>
          </a:scene3d>
        </p:spPr>
        <p:txBody>
          <a:bodyPr wrap="square" rtlCol="0">
            <a:spAutoFit/>
          </a:bodyPr>
          <a:lstStyle/>
          <a:p>
            <a:pPr algn="ctr"/>
            <a:r>
              <a:rPr lang="en-GB" sz="2400" dirty="0"/>
              <a:t>Stage</a:t>
            </a:r>
            <a:r>
              <a:rPr lang="en-GB" sz="2400" baseline="-25000" dirty="0"/>
              <a:t>2</a:t>
            </a:r>
          </a:p>
        </p:txBody>
      </p:sp>
      <p:sp>
        <p:nvSpPr>
          <p:cNvPr id="54" name="TextBox 53">
            <a:extLst>
              <a:ext uri="{FF2B5EF4-FFF2-40B4-BE49-F238E27FC236}">
                <a16:creationId xmlns:a16="http://schemas.microsoft.com/office/drawing/2014/main" id="{EBB30097-606E-4DC6-ABBB-4209BB0CAE54}"/>
              </a:ext>
            </a:extLst>
          </p:cNvPr>
          <p:cNvSpPr txBox="1"/>
          <p:nvPr/>
        </p:nvSpPr>
        <p:spPr>
          <a:xfrm>
            <a:off x="7242106" y="4902735"/>
            <a:ext cx="1608481" cy="461665"/>
          </a:xfrm>
          <a:prstGeom prst="rect">
            <a:avLst/>
          </a:prstGeom>
          <a:noFill/>
          <a:scene3d>
            <a:camera prst="isometricLeftDown"/>
            <a:lightRig rig="threePt" dir="t"/>
          </a:scene3d>
        </p:spPr>
        <p:txBody>
          <a:bodyPr wrap="square" rtlCol="0">
            <a:spAutoFit/>
          </a:bodyPr>
          <a:lstStyle/>
          <a:p>
            <a:pPr algn="ctr"/>
            <a:r>
              <a:rPr lang="en-GB" sz="2400" dirty="0"/>
              <a:t>Stage</a:t>
            </a:r>
            <a:r>
              <a:rPr lang="en-GB" sz="2400" baseline="-25000" dirty="0"/>
              <a:t>N-1</a:t>
            </a:r>
          </a:p>
        </p:txBody>
      </p:sp>
      <p:grpSp>
        <p:nvGrpSpPr>
          <p:cNvPr id="55" name="Group 54">
            <a:extLst>
              <a:ext uri="{FF2B5EF4-FFF2-40B4-BE49-F238E27FC236}">
                <a16:creationId xmlns:a16="http://schemas.microsoft.com/office/drawing/2014/main" id="{E610A28B-9610-4276-96EF-0DC98699F41A}"/>
              </a:ext>
            </a:extLst>
          </p:cNvPr>
          <p:cNvGrpSpPr/>
          <p:nvPr/>
        </p:nvGrpSpPr>
        <p:grpSpPr>
          <a:xfrm>
            <a:off x="4780661" y="3062982"/>
            <a:ext cx="184745" cy="1577461"/>
            <a:chOff x="1775691" y="2737679"/>
            <a:chExt cx="304276" cy="1577461"/>
          </a:xfrm>
        </p:grpSpPr>
        <p:grpSp>
          <p:nvGrpSpPr>
            <p:cNvPr id="56" name="Group 55">
              <a:extLst>
                <a:ext uri="{FF2B5EF4-FFF2-40B4-BE49-F238E27FC236}">
                  <a16:creationId xmlns:a16="http://schemas.microsoft.com/office/drawing/2014/main" id="{5286FDBB-D1C5-490C-989A-DFAD8ED72CAE}"/>
                </a:ext>
              </a:extLst>
            </p:cNvPr>
            <p:cNvGrpSpPr/>
            <p:nvPr/>
          </p:nvGrpSpPr>
          <p:grpSpPr>
            <a:xfrm>
              <a:off x="1786858" y="2737679"/>
              <a:ext cx="293108" cy="1577461"/>
              <a:chOff x="2119737" y="1711563"/>
              <a:chExt cx="221946" cy="1351634"/>
            </a:xfrm>
          </p:grpSpPr>
          <p:sp>
            <p:nvSpPr>
              <p:cNvPr id="59" name="Rectangle 58">
                <a:extLst>
                  <a:ext uri="{FF2B5EF4-FFF2-40B4-BE49-F238E27FC236}">
                    <a16:creationId xmlns:a16="http://schemas.microsoft.com/office/drawing/2014/main" id="{1BD1EB55-83AF-4756-AACA-C621FB0C149A}"/>
                  </a:ext>
                </a:extLst>
              </p:cNvPr>
              <p:cNvSpPr/>
              <p:nvPr/>
            </p:nvSpPr>
            <p:spPr>
              <a:xfrm>
                <a:off x="2119737" y="1711563"/>
                <a:ext cx="221946" cy="1351634"/>
              </a:xfrm>
              <a:prstGeom prst="rect">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solidFill>
                    <a:schemeClr val="tx1"/>
                  </a:solidFill>
                </a:endParaRPr>
              </a:p>
            </p:txBody>
          </p:sp>
          <p:cxnSp>
            <p:nvCxnSpPr>
              <p:cNvPr id="60" name="Straight Connector 59">
                <a:extLst>
                  <a:ext uri="{FF2B5EF4-FFF2-40B4-BE49-F238E27FC236}">
                    <a16:creationId xmlns:a16="http://schemas.microsoft.com/office/drawing/2014/main" id="{8900A78C-B5FD-4AF1-AE38-6B374A6928F3}"/>
                  </a:ext>
                </a:extLst>
              </p:cNvPr>
              <p:cNvCxnSpPr/>
              <p:nvPr/>
            </p:nvCxnSpPr>
            <p:spPr>
              <a:xfrm>
                <a:off x="2222255" y="2251097"/>
                <a:ext cx="0" cy="24677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57" name="Straight Connector 56">
              <a:extLst>
                <a:ext uri="{FF2B5EF4-FFF2-40B4-BE49-F238E27FC236}">
                  <a16:creationId xmlns:a16="http://schemas.microsoft.com/office/drawing/2014/main" id="{7DF51D01-8D80-4109-8FA4-623D3E000A87}"/>
                </a:ext>
              </a:extLst>
            </p:cNvPr>
            <p:cNvCxnSpPr/>
            <p:nvPr/>
          </p:nvCxnSpPr>
          <p:spPr>
            <a:xfrm>
              <a:off x="1775691" y="3800911"/>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9FF3403-10C8-406B-813F-E226B6299272}"/>
                </a:ext>
              </a:extLst>
            </p:cNvPr>
            <p:cNvCxnSpPr/>
            <p:nvPr/>
          </p:nvCxnSpPr>
          <p:spPr>
            <a:xfrm>
              <a:off x="1786847" y="3220882"/>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474E4251-9195-4C33-A4BD-A3A7200E64FD}"/>
              </a:ext>
            </a:extLst>
          </p:cNvPr>
          <p:cNvGrpSpPr/>
          <p:nvPr/>
        </p:nvGrpSpPr>
        <p:grpSpPr>
          <a:xfrm>
            <a:off x="7184297" y="3062982"/>
            <a:ext cx="184745" cy="1577461"/>
            <a:chOff x="1775691" y="2737679"/>
            <a:chExt cx="304276" cy="1577461"/>
          </a:xfrm>
        </p:grpSpPr>
        <p:grpSp>
          <p:nvGrpSpPr>
            <p:cNvPr id="62" name="Group 61">
              <a:extLst>
                <a:ext uri="{FF2B5EF4-FFF2-40B4-BE49-F238E27FC236}">
                  <a16:creationId xmlns:a16="http://schemas.microsoft.com/office/drawing/2014/main" id="{8B663C85-FD01-4DFF-AE21-13518C26E370}"/>
                </a:ext>
              </a:extLst>
            </p:cNvPr>
            <p:cNvGrpSpPr/>
            <p:nvPr/>
          </p:nvGrpSpPr>
          <p:grpSpPr>
            <a:xfrm>
              <a:off x="1786858" y="2737679"/>
              <a:ext cx="293108" cy="1577461"/>
              <a:chOff x="2119737" y="1711563"/>
              <a:chExt cx="221946" cy="1351634"/>
            </a:xfrm>
          </p:grpSpPr>
          <p:sp>
            <p:nvSpPr>
              <p:cNvPr id="65" name="Rectangle 64">
                <a:extLst>
                  <a:ext uri="{FF2B5EF4-FFF2-40B4-BE49-F238E27FC236}">
                    <a16:creationId xmlns:a16="http://schemas.microsoft.com/office/drawing/2014/main" id="{2E8F99E7-6364-4130-B4C2-E434DF23E7FB}"/>
                  </a:ext>
                </a:extLst>
              </p:cNvPr>
              <p:cNvSpPr/>
              <p:nvPr/>
            </p:nvSpPr>
            <p:spPr>
              <a:xfrm>
                <a:off x="2119737" y="1711563"/>
                <a:ext cx="221946" cy="1351634"/>
              </a:xfrm>
              <a:prstGeom prst="rect">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solidFill>
                    <a:schemeClr val="tx1"/>
                  </a:solidFill>
                </a:endParaRPr>
              </a:p>
            </p:txBody>
          </p:sp>
          <p:cxnSp>
            <p:nvCxnSpPr>
              <p:cNvPr id="66" name="Straight Connector 65">
                <a:extLst>
                  <a:ext uri="{FF2B5EF4-FFF2-40B4-BE49-F238E27FC236}">
                    <a16:creationId xmlns:a16="http://schemas.microsoft.com/office/drawing/2014/main" id="{F15F57C7-B49D-4A2A-BE2E-449990EF3BCE}"/>
                  </a:ext>
                </a:extLst>
              </p:cNvPr>
              <p:cNvCxnSpPr/>
              <p:nvPr/>
            </p:nvCxnSpPr>
            <p:spPr>
              <a:xfrm>
                <a:off x="2222255" y="2251097"/>
                <a:ext cx="0" cy="24677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63" name="Straight Connector 62">
              <a:extLst>
                <a:ext uri="{FF2B5EF4-FFF2-40B4-BE49-F238E27FC236}">
                  <a16:creationId xmlns:a16="http://schemas.microsoft.com/office/drawing/2014/main" id="{E4D7A4F7-4A3A-4D84-982A-5B13077A87F3}"/>
                </a:ext>
              </a:extLst>
            </p:cNvPr>
            <p:cNvCxnSpPr/>
            <p:nvPr/>
          </p:nvCxnSpPr>
          <p:spPr>
            <a:xfrm>
              <a:off x="1775691" y="3800911"/>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1E0C74F-308E-4258-82AD-82F6640DB733}"/>
                </a:ext>
              </a:extLst>
            </p:cNvPr>
            <p:cNvCxnSpPr/>
            <p:nvPr/>
          </p:nvCxnSpPr>
          <p:spPr>
            <a:xfrm>
              <a:off x="1786847" y="3220882"/>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6" name="Group 95">
            <a:extLst>
              <a:ext uri="{FF2B5EF4-FFF2-40B4-BE49-F238E27FC236}">
                <a16:creationId xmlns:a16="http://schemas.microsoft.com/office/drawing/2014/main" id="{D6C1328A-0DC8-49F3-ACBC-15A1C8378275}"/>
              </a:ext>
            </a:extLst>
          </p:cNvPr>
          <p:cNvGrpSpPr/>
          <p:nvPr/>
        </p:nvGrpSpPr>
        <p:grpSpPr>
          <a:xfrm>
            <a:off x="1845114" y="1338594"/>
            <a:ext cx="2923831" cy="4291909"/>
            <a:chOff x="2622607" y="1315261"/>
            <a:chExt cx="2923831" cy="4291909"/>
          </a:xfrm>
        </p:grpSpPr>
        <p:grpSp>
          <p:nvGrpSpPr>
            <p:cNvPr id="97" name="Group 96">
              <a:extLst>
                <a:ext uri="{FF2B5EF4-FFF2-40B4-BE49-F238E27FC236}">
                  <a16:creationId xmlns:a16="http://schemas.microsoft.com/office/drawing/2014/main" id="{5D28FB85-05BA-44EF-9073-636A1F48FADD}"/>
                </a:ext>
              </a:extLst>
            </p:cNvPr>
            <p:cNvGrpSpPr/>
            <p:nvPr/>
          </p:nvGrpSpPr>
          <p:grpSpPr>
            <a:xfrm>
              <a:off x="2819511" y="1315261"/>
              <a:ext cx="2536166" cy="4291909"/>
              <a:chOff x="2253281" y="1315261"/>
              <a:chExt cx="3062785" cy="4291909"/>
            </a:xfrm>
          </p:grpSpPr>
          <p:sp>
            <p:nvSpPr>
              <p:cNvPr id="99" name="Flowchart: Alternate Process 98">
                <a:extLst>
                  <a:ext uri="{FF2B5EF4-FFF2-40B4-BE49-F238E27FC236}">
                    <a16:creationId xmlns:a16="http://schemas.microsoft.com/office/drawing/2014/main" id="{3DD4BC5F-13A9-4B67-BD81-55FCF579D857}"/>
                  </a:ext>
                </a:extLst>
              </p:cNvPr>
              <p:cNvSpPr/>
              <p:nvPr/>
            </p:nvSpPr>
            <p:spPr>
              <a:xfrm>
                <a:off x="2253281" y="1315261"/>
                <a:ext cx="3054723" cy="4291909"/>
              </a:xfrm>
              <a:prstGeom prst="flowChartAlternateProces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sp>
            <p:nvSpPr>
              <p:cNvPr id="100" name="Rectangle: Diagonal Corners Rounded 99">
                <a:extLst>
                  <a:ext uri="{FF2B5EF4-FFF2-40B4-BE49-F238E27FC236}">
                    <a16:creationId xmlns:a16="http://schemas.microsoft.com/office/drawing/2014/main" id="{C7DC8221-3CC8-4F0D-9061-BCD003D3A885}"/>
                  </a:ext>
                </a:extLst>
              </p:cNvPr>
              <p:cNvSpPr/>
              <p:nvPr/>
            </p:nvSpPr>
            <p:spPr>
              <a:xfrm>
                <a:off x="4331984" y="1626418"/>
                <a:ext cx="872631" cy="859032"/>
              </a:xfrm>
              <a:prstGeom prst="round2DiagRect">
                <a:avLst/>
              </a:prstGeom>
              <a:solidFill>
                <a:srgbClr val="FF8AD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p>
            </p:txBody>
          </p:sp>
          <p:sp>
            <p:nvSpPr>
              <p:cNvPr id="101" name="TextBox 100">
                <a:extLst>
                  <a:ext uri="{FF2B5EF4-FFF2-40B4-BE49-F238E27FC236}">
                    <a16:creationId xmlns:a16="http://schemas.microsoft.com/office/drawing/2014/main" id="{214C4B05-93B4-4596-8CE8-C4AE3B47B5DB}"/>
                  </a:ext>
                </a:extLst>
              </p:cNvPr>
              <p:cNvSpPr txBox="1"/>
              <p:nvPr/>
            </p:nvSpPr>
            <p:spPr>
              <a:xfrm>
                <a:off x="4252649" y="1327897"/>
                <a:ext cx="1063417" cy="369332"/>
              </a:xfrm>
              <a:prstGeom prst="rect">
                <a:avLst/>
              </a:prstGeom>
              <a:noFill/>
              <a:ln w="19050">
                <a:noFill/>
              </a:ln>
            </p:spPr>
            <p:txBody>
              <a:bodyPr wrap="square" rtlCol="0">
                <a:spAutoFit/>
              </a:bodyPr>
              <a:lstStyle/>
              <a:p>
                <a:pPr algn="ctr"/>
                <a:r>
                  <a:rPr lang="en-GB" dirty="0"/>
                  <a:t>State</a:t>
                </a:r>
              </a:p>
            </p:txBody>
          </p:sp>
          <p:sp>
            <p:nvSpPr>
              <p:cNvPr id="102" name="Flowchart: Alternate Process 101">
                <a:extLst>
                  <a:ext uri="{FF2B5EF4-FFF2-40B4-BE49-F238E27FC236}">
                    <a16:creationId xmlns:a16="http://schemas.microsoft.com/office/drawing/2014/main" id="{13D939F7-CD23-4BD4-AA72-7426F5FBAF16}"/>
                  </a:ext>
                </a:extLst>
              </p:cNvPr>
              <p:cNvSpPr/>
              <p:nvPr/>
            </p:nvSpPr>
            <p:spPr>
              <a:xfrm>
                <a:off x="2818872" y="2890654"/>
                <a:ext cx="1072208" cy="1911666"/>
              </a:xfrm>
              <a:prstGeom prst="flowChartAlternateProcess">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sp>
            <p:nvSpPr>
              <p:cNvPr id="103" name="TextBox 102">
                <a:extLst>
                  <a:ext uri="{FF2B5EF4-FFF2-40B4-BE49-F238E27FC236}">
                    <a16:creationId xmlns:a16="http://schemas.microsoft.com/office/drawing/2014/main" id="{DB87D05F-6019-414A-8D07-66FC1DBD1DE4}"/>
                  </a:ext>
                </a:extLst>
              </p:cNvPr>
              <p:cNvSpPr txBox="1"/>
              <p:nvPr/>
            </p:nvSpPr>
            <p:spPr>
              <a:xfrm>
                <a:off x="2798755" y="3466770"/>
                <a:ext cx="1063417" cy="723018"/>
              </a:xfrm>
              <a:prstGeom prst="rect">
                <a:avLst/>
              </a:prstGeom>
              <a:noFill/>
            </p:spPr>
            <p:txBody>
              <a:bodyPr wrap="square" rtlCol="0">
                <a:spAutoFit/>
              </a:bodyPr>
              <a:lstStyle/>
              <a:p>
                <a:pPr algn="ctr"/>
                <a:r>
                  <a:rPr lang="en-GB" sz="2049" dirty="0"/>
                  <a:t>Match Tables</a:t>
                </a:r>
              </a:p>
            </p:txBody>
          </p:sp>
          <p:sp>
            <p:nvSpPr>
              <p:cNvPr id="104" name="Flowchart: Alternate Process 103">
                <a:extLst>
                  <a:ext uri="{FF2B5EF4-FFF2-40B4-BE49-F238E27FC236}">
                    <a16:creationId xmlns:a16="http://schemas.microsoft.com/office/drawing/2014/main" id="{AB2ECC84-702A-4602-9468-9D9A205534D7}"/>
                  </a:ext>
                </a:extLst>
              </p:cNvPr>
              <p:cNvSpPr/>
              <p:nvPr/>
            </p:nvSpPr>
            <p:spPr>
              <a:xfrm>
                <a:off x="4239598" y="2890654"/>
                <a:ext cx="1072208" cy="1911666"/>
              </a:xfrm>
              <a:prstGeom prst="flowChartAlternateProcess">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sp>
            <p:nvSpPr>
              <p:cNvPr id="105" name="TextBox 104">
                <a:extLst>
                  <a:ext uri="{FF2B5EF4-FFF2-40B4-BE49-F238E27FC236}">
                    <a16:creationId xmlns:a16="http://schemas.microsoft.com/office/drawing/2014/main" id="{295C6CE2-E603-4ADF-8B4B-8BBBA7B88603}"/>
                  </a:ext>
                </a:extLst>
              </p:cNvPr>
              <p:cNvSpPr txBox="1"/>
              <p:nvPr/>
            </p:nvSpPr>
            <p:spPr>
              <a:xfrm>
                <a:off x="4202009" y="3466770"/>
                <a:ext cx="1063417" cy="723018"/>
              </a:xfrm>
              <a:prstGeom prst="rect">
                <a:avLst/>
              </a:prstGeom>
              <a:noFill/>
            </p:spPr>
            <p:txBody>
              <a:bodyPr wrap="square" rtlCol="0">
                <a:spAutoFit/>
              </a:bodyPr>
              <a:lstStyle/>
              <a:p>
                <a:pPr algn="ctr"/>
                <a:r>
                  <a:rPr lang="en-GB" sz="2049" dirty="0"/>
                  <a:t>Action Unit</a:t>
                </a:r>
              </a:p>
            </p:txBody>
          </p:sp>
          <p:sp>
            <p:nvSpPr>
              <p:cNvPr id="106" name="Trapezoid 105">
                <a:extLst>
                  <a:ext uri="{FF2B5EF4-FFF2-40B4-BE49-F238E27FC236}">
                    <a16:creationId xmlns:a16="http://schemas.microsoft.com/office/drawing/2014/main" id="{F02FA411-991A-4143-B951-7CF9D0DB47C5}"/>
                  </a:ext>
                </a:extLst>
              </p:cNvPr>
              <p:cNvSpPr/>
              <p:nvPr/>
            </p:nvSpPr>
            <p:spPr>
              <a:xfrm rot="5400000">
                <a:off x="1343124" y="3887777"/>
                <a:ext cx="2031368" cy="197896"/>
              </a:xfrm>
              <a:prstGeom prst="trapezoid">
                <a:avLst/>
              </a:prstGeom>
              <a:solidFill>
                <a:schemeClr val="bg1">
                  <a:alpha val="33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2049"/>
              </a:p>
            </p:txBody>
          </p:sp>
          <p:sp>
            <p:nvSpPr>
              <p:cNvPr id="107" name="TextBox 106">
                <a:extLst>
                  <a:ext uri="{FF2B5EF4-FFF2-40B4-BE49-F238E27FC236}">
                    <a16:creationId xmlns:a16="http://schemas.microsoft.com/office/drawing/2014/main" id="{84076E29-91DF-4BD0-9A45-558A7A0360A6}"/>
                  </a:ext>
                </a:extLst>
              </p:cNvPr>
              <p:cNvSpPr txBox="1"/>
              <p:nvPr/>
            </p:nvSpPr>
            <p:spPr>
              <a:xfrm>
                <a:off x="2282640" y="3004902"/>
                <a:ext cx="197895" cy="1773819"/>
              </a:xfrm>
              <a:prstGeom prst="rect">
                <a:avLst/>
              </a:prstGeom>
              <a:noFill/>
            </p:spPr>
            <p:txBody>
              <a:bodyPr wrap="square" rtlCol="0">
                <a:spAutoFit/>
              </a:bodyPr>
              <a:lstStyle/>
              <a:p>
                <a:pPr algn="ctr"/>
                <a:r>
                  <a:rPr lang="en-GB" sz="1366" b="1" dirty="0"/>
                  <a:t>S</a:t>
                </a:r>
              </a:p>
              <a:p>
                <a:pPr algn="ctr"/>
                <a:r>
                  <a:rPr lang="en-GB" sz="1366" b="1" dirty="0"/>
                  <a:t>E</a:t>
                </a:r>
              </a:p>
              <a:p>
                <a:pPr algn="ctr"/>
                <a:r>
                  <a:rPr lang="en-GB" sz="1366" b="1" dirty="0"/>
                  <a:t>L</a:t>
                </a:r>
              </a:p>
              <a:p>
                <a:pPr algn="ctr"/>
                <a:r>
                  <a:rPr lang="en-GB" sz="1366" b="1" dirty="0"/>
                  <a:t>E</a:t>
                </a:r>
              </a:p>
              <a:p>
                <a:pPr algn="ctr"/>
                <a:r>
                  <a:rPr lang="en-GB" sz="1366" b="1" dirty="0"/>
                  <a:t>C</a:t>
                </a:r>
              </a:p>
              <a:p>
                <a:pPr algn="ctr"/>
                <a:r>
                  <a:rPr lang="en-GB" sz="1366" b="1" dirty="0"/>
                  <a:t>T</a:t>
                </a:r>
              </a:p>
              <a:p>
                <a:pPr algn="ctr"/>
                <a:r>
                  <a:rPr lang="en-GB" sz="1366" b="1" dirty="0"/>
                  <a:t>O</a:t>
                </a:r>
              </a:p>
              <a:p>
                <a:pPr algn="ctr"/>
                <a:r>
                  <a:rPr lang="en-GB" sz="1366" b="1" dirty="0"/>
                  <a:t>R</a:t>
                </a:r>
              </a:p>
            </p:txBody>
          </p:sp>
          <p:cxnSp>
            <p:nvCxnSpPr>
              <p:cNvPr id="108" name="Straight Arrow Connector 107">
                <a:extLst>
                  <a:ext uri="{FF2B5EF4-FFF2-40B4-BE49-F238E27FC236}">
                    <a16:creationId xmlns:a16="http://schemas.microsoft.com/office/drawing/2014/main" id="{0A22561C-AF10-4C5C-98FF-5A914F677EBA}"/>
                  </a:ext>
                </a:extLst>
              </p:cNvPr>
              <p:cNvCxnSpPr>
                <a:cxnSpLocks/>
              </p:cNvCxnSpPr>
              <p:nvPr/>
            </p:nvCxnSpPr>
            <p:spPr>
              <a:xfrm flipH="1">
                <a:off x="4749197" y="2499222"/>
                <a:ext cx="1" cy="37766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EEE6A4EA-6BD1-4DB8-A796-7C07EFC18941}"/>
                  </a:ext>
                </a:extLst>
              </p:cNvPr>
              <p:cNvCxnSpPr>
                <a:cxnSpLocks/>
              </p:cNvCxnSpPr>
              <p:nvPr/>
            </p:nvCxnSpPr>
            <p:spPr>
              <a:xfrm flipV="1">
                <a:off x="3892190" y="3849323"/>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6FFA437D-6E97-4FAA-8A90-9D13B760290E}"/>
                  </a:ext>
                </a:extLst>
              </p:cNvPr>
              <p:cNvCxnSpPr>
                <a:cxnSpLocks/>
              </p:cNvCxnSpPr>
              <p:nvPr/>
            </p:nvCxnSpPr>
            <p:spPr>
              <a:xfrm flipV="1">
                <a:off x="2476488" y="3849323"/>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98" name="TextBox 97">
              <a:extLst>
                <a:ext uri="{FF2B5EF4-FFF2-40B4-BE49-F238E27FC236}">
                  <a16:creationId xmlns:a16="http://schemas.microsoft.com/office/drawing/2014/main" id="{27B0CCAF-C358-44CC-A0A8-6D5B19683C28}"/>
                </a:ext>
              </a:extLst>
            </p:cNvPr>
            <p:cNvSpPr txBox="1"/>
            <p:nvPr/>
          </p:nvSpPr>
          <p:spPr>
            <a:xfrm>
              <a:off x="2622607" y="4783041"/>
              <a:ext cx="2923831" cy="430887"/>
            </a:xfrm>
            <a:prstGeom prst="rect">
              <a:avLst/>
            </a:prstGeom>
            <a:noFill/>
          </p:spPr>
          <p:txBody>
            <a:bodyPr wrap="square" rtlCol="0">
              <a:spAutoFit/>
            </a:bodyPr>
            <a:lstStyle/>
            <a:p>
              <a:pPr algn="ctr"/>
              <a:r>
                <a:rPr lang="en-GB" sz="2200" dirty="0"/>
                <a:t>Match-Action Unit Stage</a:t>
              </a:r>
              <a:r>
                <a:rPr lang="en-GB" sz="2200" baseline="-25000" dirty="0"/>
                <a:t>1</a:t>
              </a:r>
            </a:p>
          </p:txBody>
        </p:sp>
      </p:grpSp>
      <p:cxnSp>
        <p:nvCxnSpPr>
          <p:cNvPr id="127" name="Straight Connector 126">
            <a:extLst>
              <a:ext uri="{FF2B5EF4-FFF2-40B4-BE49-F238E27FC236}">
                <a16:creationId xmlns:a16="http://schemas.microsoft.com/office/drawing/2014/main" id="{5B1DCA19-DB46-4964-925E-205A165BCAAD}"/>
              </a:ext>
            </a:extLst>
          </p:cNvPr>
          <p:cNvCxnSpPr/>
          <p:nvPr/>
        </p:nvCxnSpPr>
        <p:spPr>
          <a:xfrm>
            <a:off x="1640085" y="3706518"/>
            <a:ext cx="0" cy="28800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E66F65EE-D8F0-4F97-B140-562F72A09797}"/>
              </a:ext>
            </a:extLst>
          </p:cNvPr>
          <p:cNvGrpSpPr/>
          <p:nvPr/>
        </p:nvGrpSpPr>
        <p:grpSpPr>
          <a:xfrm>
            <a:off x="1580603" y="2949714"/>
            <a:ext cx="159341" cy="568682"/>
            <a:chOff x="1665449" y="2949714"/>
            <a:chExt cx="159341" cy="568682"/>
          </a:xfrm>
        </p:grpSpPr>
        <p:sp>
          <p:nvSpPr>
            <p:cNvPr id="116" name="Rectangle 115">
              <a:extLst>
                <a:ext uri="{FF2B5EF4-FFF2-40B4-BE49-F238E27FC236}">
                  <a16:creationId xmlns:a16="http://schemas.microsoft.com/office/drawing/2014/main" id="{0551672E-6A9B-4F68-8CBD-BA1F7E7E163A}"/>
                </a:ext>
              </a:extLst>
            </p:cNvPr>
            <p:cNvSpPr/>
            <p:nvPr/>
          </p:nvSpPr>
          <p:spPr>
            <a:xfrm>
              <a:off x="1680205" y="3041802"/>
              <a:ext cx="144585" cy="4765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75" name="TextBox 74">
              <a:extLst>
                <a:ext uri="{FF2B5EF4-FFF2-40B4-BE49-F238E27FC236}">
                  <a16:creationId xmlns:a16="http://schemas.microsoft.com/office/drawing/2014/main" id="{020ADE1E-75FB-43A0-BBC2-D7D446F8034B}"/>
                </a:ext>
              </a:extLst>
            </p:cNvPr>
            <p:cNvSpPr txBox="1"/>
            <p:nvPr/>
          </p:nvSpPr>
          <p:spPr>
            <a:xfrm>
              <a:off x="1665449" y="2949714"/>
              <a:ext cx="102332" cy="276999"/>
            </a:xfrm>
            <a:prstGeom prst="rect">
              <a:avLst/>
            </a:prstGeom>
            <a:noFill/>
          </p:spPr>
          <p:txBody>
            <a:bodyPr wrap="square" rtlCol="0">
              <a:spAutoFit/>
            </a:bodyPr>
            <a:lstStyle/>
            <a:p>
              <a:r>
                <a:rPr lang="en-GB" sz="1200" dirty="0"/>
                <a:t> </a:t>
              </a:r>
            </a:p>
          </p:txBody>
        </p:sp>
      </p:grpSp>
      <p:grpSp>
        <p:nvGrpSpPr>
          <p:cNvPr id="78" name="Group 77">
            <a:extLst>
              <a:ext uri="{FF2B5EF4-FFF2-40B4-BE49-F238E27FC236}">
                <a16:creationId xmlns:a16="http://schemas.microsoft.com/office/drawing/2014/main" id="{39F9C138-496F-4898-88F0-28E0EB0A4ABC}"/>
              </a:ext>
            </a:extLst>
          </p:cNvPr>
          <p:cNvGrpSpPr/>
          <p:nvPr/>
        </p:nvGrpSpPr>
        <p:grpSpPr>
          <a:xfrm>
            <a:off x="3755522" y="1858675"/>
            <a:ext cx="749435" cy="492502"/>
            <a:chOff x="3847988" y="1858675"/>
            <a:chExt cx="749435" cy="492502"/>
          </a:xfrm>
        </p:grpSpPr>
        <p:grpSp>
          <p:nvGrpSpPr>
            <p:cNvPr id="115" name="Group 114">
              <a:extLst>
                <a:ext uri="{FF2B5EF4-FFF2-40B4-BE49-F238E27FC236}">
                  <a16:creationId xmlns:a16="http://schemas.microsoft.com/office/drawing/2014/main" id="{213832DD-7AFF-43A4-BB60-6F5E8DA1DAD2}"/>
                </a:ext>
              </a:extLst>
            </p:cNvPr>
            <p:cNvGrpSpPr/>
            <p:nvPr/>
          </p:nvGrpSpPr>
          <p:grpSpPr>
            <a:xfrm>
              <a:off x="3847988" y="1858675"/>
              <a:ext cx="476197" cy="478845"/>
              <a:chOff x="4003436" y="1858675"/>
              <a:chExt cx="476197" cy="478845"/>
            </a:xfrm>
          </p:grpSpPr>
          <p:sp>
            <p:nvSpPr>
              <p:cNvPr id="118" name="Rectangle 117">
                <a:extLst>
                  <a:ext uri="{FF2B5EF4-FFF2-40B4-BE49-F238E27FC236}">
                    <a16:creationId xmlns:a16="http://schemas.microsoft.com/office/drawing/2014/main" id="{25384320-ED92-4A8E-A107-4FCC83B1DDC3}"/>
                  </a:ext>
                </a:extLst>
              </p:cNvPr>
              <p:cNvSpPr/>
              <p:nvPr/>
            </p:nvSpPr>
            <p:spPr>
              <a:xfrm>
                <a:off x="4173759" y="1860906"/>
                <a:ext cx="144585" cy="476594"/>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20" name="Rectangle 119">
                <a:extLst>
                  <a:ext uri="{FF2B5EF4-FFF2-40B4-BE49-F238E27FC236}">
                    <a16:creationId xmlns:a16="http://schemas.microsoft.com/office/drawing/2014/main" id="{AFBBDE31-8B97-41AD-AD29-D3C38C94CA11}"/>
                  </a:ext>
                </a:extLst>
              </p:cNvPr>
              <p:cNvSpPr/>
              <p:nvPr/>
            </p:nvSpPr>
            <p:spPr>
              <a:xfrm>
                <a:off x="4318344" y="1860906"/>
                <a:ext cx="144585" cy="476594"/>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22" name="TextBox 121">
                <a:extLst>
                  <a:ext uri="{FF2B5EF4-FFF2-40B4-BE49-F238E27FC236}">
                    <a16:creationId xmlns:a16="http://schemas.microsoft.com/office/drawing/2014/main" id="{3D813FB9-BE65-4327-8663-ED3356A6E535}"/>
                  </a:ext>
                </a:extLst>
              </p:cNvPr>
              <p:cNvSpPr txBox="1"/>
              <p:nvPr/>
            </p:nvSpPr>
            <p:spPr>
              <a:xfrm>
                <a:off x="4175560" y="1864769"/>
                <a:ext cx="156728" cy="461665"/>
              </a:xfrm>
              <a:prstGeom prst="rect">
                <a:avLst/>
              </a:prstGeom>
              <a:noFill/>
            </p:spPr>
            <p:txBody>
              <a:bodyPr wrap="square" rtlCol="0" anchor="ctr">
                <a:spAutoFit/>
              </a:bodyPr>
              <a:lstStyle/>
              <a:p>
                <a:pPr algn="ctr"/>
                <a:endParaRPr lang="en-GB" sz="1200" dirty="0"/>
              </a:p>
              <a:p>
                <a:pPr algn="ctr"/>
                <a:endParaRPr lang="en-GB" sz="1200" dirty="0"/>
              </a:p>
            </p:txBody>
          </p:sp>
          <p:sp>
            <p:nvSpPr>
              <p:cNvPr id="123" name="TextBox 122">
                <a:extLst>
                  <a:ext uri="{FF2B5EF4-FFF2-40B4-BE49-F238E27FC236}">
                    <a16:creationId xmlns:a16="http://schemas.microsoft.com/office/drawing/2014/main" id="{979F5DF3-42CE-4538-926C-781416DE2675}"/>
                  </a:ext>
                </a:extLst>
              </p:cNvPr>
              <p:cNvSpPr txBox="1"/>
              <p:nvPr/>
            </p:nvSpPr>
            <p:spPr>
              <a:xfrm>
                <a:off x="4318345" y="1866691"/>
                <a:ext cx="161288" cy="461665"/>
              </a:xfrm>
              <a:prstGeom prst="rect">
                <a:avLst/>
              </a:prstGeom>
              <a:noFill/>
            </p:spPr>
            <p:txBody>
              <a:bodyPr wrap="square" rtlCol="0">
                <a:spAutoFit/>
              </a:bodyPr>
              <a:lstStyle/>
              <a:p>
                <a:pPr algn="ctr"/>
                <a:endParaRPr lang="en-GB" sz="1200" dirty="0"/>
              </a:p>
              <a:p>
                <a:pPr algn="ctr"/>
                <a:endParaRPr lang="en-GB" sz="1200" dirty="0"/>
              </a:p>
            </p:txBody>
          </p:sp>
          <p:sp>
            <p:nvSpPr>
              <p:cNvPr id="124" name="Rectangle 123">
                <a:extLst>
                  <a:ext uri="{FF2B5EF4-FFF2-40B4-BE49-F238E27FC236}">
                    <a16:creationId xmlns:a16="http://schemas.microsoft.com/office/drawing/2014/main" id="{4B620141-580F-478B-BDD1-B68E6389EB36}"/>
                  </a:ext>
                </a:extLst>
              </p:cNvPr>
              <p:cNvSpPr/>
              <p:nvPr/>
            </p:nvSpPr>
            <p:spPr>
              <a:xfrm>
                <a:off x="4027147" y="1860926"/>
                <a:ext cx="144585" cy="476594"/>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TextBox 124">
                <a:extLst>
                  <a:ext uri="{FF2B5EF4-FFF2-40B4-BE49-F238E27FC236}">
                    <a16:creationId xmlns:a16="http://schemas.microsoft.com/office/drawing/2014/main" id="{15FF06F7-1ED9-4044-A14D-B71E6538EA91}"/>
                  </a:ext>
                </a:extLst>
              </p:cNvPr>
              <p:cNvSpPr txBox="1"/>
              <p:nvPr/>
            </p:nvSpPr>
            <p:spPr>
              <a:xfrm>
                <a:off x="4003436" y="1858675"/>
                <a:ext cx="138795" cy="461665"/>
              </a:xfrm>
              <a:prstGeom prst="rect">
                <a:avLst/>
              </a:prstGeom>
              <a:noFill/>
            </p:spPr>
            <p:txBody>
              <a:bodyPr wrap="square" rtlCol="0" anchor="ctr">
                <a:spAutoFit/>
              </a:bodyPr>
              <a:lstStyle/>
              <a:p>
                <a:r>
                  <a:rPr lang="en-GB" sz="1200" dirty="0"/>
                  <a:t> </a:t>
                </a:r>
              </a:p>
              <a:p>
                <a:pPr algn="ctr"/>
                <a:endParaRPr lang="en-GB" sz="1200" dirty="0"/>
              </a:p>
            </p:txBody>
          </p:sp>
        </p:grpSp>
        <p:sp>
          <p:nvSpPr>
            <p:cNvPr id="130" name="Rectangle 129">
              <a:extLst>
                <a:ext uri="{FF2B5EF4-FFF2-40B4-BE49-F238E27FC236}">
                  <a16:creationId xmlns:a16="http://schemas.microsoft.com/office/drawing/2014/main" id="{5FB60B76-01C9-41CA-89E1-331F447B9B08}"/>
                </a:ext>
              </a:extLst>
            </p:cNvPr>
            <p:cNvSpPr/>
            <p:nvPr/>
          </p:nvSpPr>
          <p:spPr>
            <a:xfrm>
              <a:off x="4480667" y="1874583"/>
              <a:ext cx="84777" cy="476594"/>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cxnSp>
          <p:nvCxnSpPr>
            <p:cNvPr id="74" name="Straight Connector 73">
              <a:extLst>
                <a:ext uri="{FF2B5EF4-FFF2-40B4-BE49-F238E27FC236}">
                  <a16:creationId xmlns:a16="http://schemas.microsoft.com/office/drawing/2014/main" id="{8D6B38E3-0E2C-4935-B9B3-73462E86E0E2}"/>
                </a:ext>
              </a:extLst>
            </p:cNvPr>
            <p:cNvCxnSpPr>
              <a:cxnSpLocks/>
            </p:cNvCxnSpPr>
            <p:nvPr/>
          </p:nvCxnSpPr>
          <p:spPr>
            <a:xfrm flipV="1">
              <a:off x="4323144" y="2112880"/>
              <a:ext cx="148379" cy="0"/>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EBD22BEF-D2BF-46BF-9421-EBD5A0F3CC6D}"/>
                </a:ext>
              </a:extLst>
            </p:cNvPr>
            <p:cNvSpPr txBox="1"/>
            <p:nvPr/>
          </p:nvSpPr>
          <p:spPr>
            <a:xfrm>
              <a:off x="4450798" y="1866691"/>
              <a:ext cx="146625" cy="461665"/>
            </a:xfrm>
            <a:prstGeom prst="rect">
              <a:avLst/>
            </a:prstGeom>
            <a:noFill/>
          </p:spPr>
          <p:txBody>
            <a:bodyPr wrap="square" rtlCol="0">
              <a:spAutoFit/>
            </a:bodyPr>
            <a:lstStyle/>
            <a:p>
              <a:pPr algn="ctr"/>
              <a:endParaRPr lang="en-GB" sz="1200" dirty="0"/>
            </a:p>
            <a:p>
              <a:pPr algn="ctr"/>
              <a:endParaRPr lang="en-GB" sz="1200" dirty="0"/>
            </a:p>
          </p:txBody>
        </p:sp>
      </p:grpSp>
      <p:sp>
        <p:nvSpPr>
          <p:cNvPr id="84" name="Rectangle 83">
            <a:extLst>
              <a:ext uri="{FF2B5EF4-FFF2-40B4-BE49-F238E27FC236}">
                <a16:creationId xmlns:a16="http://schemas.microsoft.com/office/drawing/2014/main" id="{FFF70C49-F437-4C0A-AD34-716D42FBE079}"/>
              </a:ext>
            </a:extLst>
          </p:cNvPr>
          <p:cNvSpPr/>
          <p:nvPr/>
        </p:nvSpPr>
        <p:spPr>
          <a:xfrm>
            <a:off x="3783687" y="1858675"/>
            <a:ext cx="702209" cy="49133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40990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08333E-6 2.22222E-6 L 0.20234 0.00116 " pathEditMode="relative" rAng="0" ptsTypes="AA">
                                      <p:cBhvr>
                                        <p:cTn id="6" dur="1000" fill="hold"/>
                                        <p:tgtEl>
                                          <p:spTgt spid="2"/>
                                        </p:tgtEl>
                                        <p:attrNameLst>
                                          <p:attrName>ppt_x</p:attrName>
                                          <p:attrName>ppt_y</p:attrName>
                                        </p:attrNameLst>
                                      </p:cBhvr>
                                      <p:rCtr x="10117" y="46"/>
                                    </p:animMotion>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wheel(1)">
                                      <p:cBhvr>
                                        <p:cTn id="11"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27FDE90-0D8E-4488-A188-DC532882B7D7}"/>
              </a:ext>
            </a:extLst>
          </p:cNvPr>
          <p:cNvSpPr>
            <a:spLocks noGrp="1"/>
          </p:cNvSpPr>
          <p:nvPr>
            <p:ph type="sldNum" sz="quarter" idx="12"/>
          </p:nvPr>
        </p:nvSpPr>
        <p:spPr/>
        <p:txBody>
          <a:bodyPr/>
          <a:lstStyle/>
          <a:p>
            <a:fld id="{0586C5A0-077A-42A9-8EC1-8CF707100511}" type="slidenum">
              <a:rPr lang="en-GB" smtClean="0"/>
              <a:t>15</a:t>
            </a:fld>
            <a:endParaRPr lang="en-GB" dirty="0"/>
          </a:p>
        </p:txBody>
      </p:sp>
      <p:sp>
        <p:nvSpPr>
          <p:cNvPr id="7" name="Rectangle: Rounded Corners 6">
            <a:extLst>
              <a:ext uri="{FF2B5EF4-FFF2-40B4-BE49-F238E27FC236}">
                <a16:creationId xmlns:a16="http://schemas.microsoft.com/office/drawing/2014/main" id="{5989B150-148A-4CC5-929A-B041DF659FD9}"/>
              </a:ext>
            </a:extLst>
          </p:cNvPr>
          <p:cNvSpPr/>
          <p:nvPr/>
        </p:nvSpPr>
        <p:spPr>
          <a:xfrm>
            <a:off x="170121" y="694944"/>
            <a:ext cx="11865935" cy="5661406"/>
          </a:xfrm>
          <a:prstGeom prst="roundRect">
            <a:avLst/>
          </a:prstGeom>
          <a:solidFill>
            <a:srgbClr val="BDDA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lowchart: Alternate Process 30">
            <a:extLst>
              <a:ext uri="{FF2B5EF4-FFF2-40B4-BE49-F238E27FC236}">
                <a16:creationId xmlns:a16="http://schemas.microsoft.com/office/drawing/2014/main" id="{57A489C7-6595-4B7A-936B-35FBBFD382FB}"/>
              </a:ext>
            </a:extLst>
          </p:cNvPr>
          <p:cNvSpPr/>
          <p:nvPr/>
        </p:nvSpPr>
        <p:spPr>
          <a:xfrm>
            <a:off x="182811" y="2349797"/>
            <a:ext cx="304926" cy="2907585"/>
          </a:xfrm>
          <a:prstGeom prst="flowChartAlternateProcess">
            <a:avLst/>
          </a:prstGeom>
          <a:solidFill>
            <a:srgbClr val="47A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p>
        </p:txBody>
      </p:sp>
      <p:sp>
        <p:nvSpPr>
          <p:cNvPr id="32" name="TextBox 31">
            <a:extLst>
              <a:ext uri="{FF2B5EF4-FFF2-40B4-BE49-F238E27FC236}">
                <a16:creationId xmlns:a16="http://schemas.microsoft.com/office/drawing/2014/main" id="{95C92D90-361A-401D-92C2-5A93ACC2FF08}"/>
              </a:ext>
            </a:extLst>
          </p:cNvPr>
          <p:cNvSpPr txBox="1"/>
          <p:nvPr/>
        </p:nvSpPr>
        <p:spPr>
          <a:xfrm rot="5400000">
            <a:off x="-1027956" y="3594828"/>
            <a:ext cx="2907585" cy="413062"/>
          </a:xfrm>
          <a:prstGeom prst="rect">
            <a:avLst/>
          </a:prstGeom>
          <a:noFill/>
          <a:ln>
            <a:noFill/>
          </a:ln>
        </p:spPr>
        <p:txBody>
          <a:bodyPr wrap="square" rtlCol="0" anchor="ctr">
            <a:spAutoFit/>
          </a:bodyPr>
          <a:lstStyle/>
          <a:p>
            <a:pPr algn="ctr"/>
            <a:r>
              <a:rPr lang="en-GB" sz="3126" baseline="-25000" dirty="0"/>
              <a:t>Parser</a:t>
            </a:r>
          </a:p>
        </p:txBody>
      </p:sp>
      <p:sp>
        <p:nvSpPr>
          <p:cNvPr id="48" name="Flowchart: Alternate Process 47">
            <a:extLst>
              <a:ext uri="{FF2B5EF4-FFF2-40B4-BE49-F238E27FC236}">
                <a16:creationId xmlns:a16="http://schemas.microsoft.com/office/drawing/2014/main" id="{D5ABDA1B-0F93-4FC6-8D9D-0C5AF8595D82}"/>
              </a:ext>
            </a:extLst>
          </p:cNvPr>
          <p:cNvSpPr/>
          <p:nvPr/>
        </p:nvSpPr>
        <p:spPr>
          <a:xfrm>
            <a:off x="11715975" y="2361386"/>
            <a:ext cx="304926" cy="2907585"/>
          </a:xfrm>
          <a:prstGeom prst="flowChartAlternateProcess">
            <a:avLst/>
          </a:prstGeom>
          <a:solidFill>
            <a:srgbClr val="47A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p>
        </p:txBody>
      </p:sp>
      <p:sp>
        <p:nvSpPr>
          <p:cNvPr id="49" name="TextBox 48">
            <a:extLst>
              <a:ext uri="{FF2B5EF4-FFF2-40B4-BE49-F238E27FC236}">
                <a16:creationId xmlns:a16="http://schemas.microsoft.com/office/drawing/2014/main" id="{B761EE0D-3DD9-4C4B-A323-975ECFF033FC}"/>
              </a:ext>
            </a:extLst>
          </p:cNvPr>
          <p:cNvSpPr txBox="1"/>
          <p:nvPr/>
        </p:nvSpPr>
        <p:spPr>
          <a:xfrm rot="5400000">
            <a:off x="10504197" y="3618508"/>
            <a:ext cx="2864689" cy="413062"/>
          </a:xfrm>
          <a:prstGeom prst="rect">
            <a:avLst/>
          </a:prstGeom>
          <a:noFill/>
          <a:ln>
            <a:noFill/>
          </a:ln>
        </p:spPr>
        <p:txBody>
          <a:bodyPr wrap="square" rtlCol="0" anchor="ctr">
            <a:spAutoFit/>
          </a:bodyPr>
          <a:lstStyle/>
          <a:p>
            <a:pPr algn="ctr"/>
            <a:r>
              <a:rPr lang="en-GB" sz="3126" baseline="-25000" dirty="0"/>
              <a:t>Deparser</a:t>
            </a:r>
          </a:p>
        </p:txBody>
      </p:sp>
      <p:cxnSp>
        <p:nvCxnSpPr>
          <p:cNvPr id="50" name="Straight Arrow Connector 49">
            <a:extLst>
              <a:ext uri="{FF2B5EF4-FFF2-40B4-BE49-F238E27FC236}">
                <a16:creationId xmlns:a16="http://schemas.microsoft.com/office/drawing/2014/main" id="{DB882474-E878-4191-BFC3-F3EFCBC8918F}"/>
              </a:ext>
            </a:extLst>
          </p:cNvPr>
          <p:cNvCxnSpPr>
            <a:cxnSpLocks/>
          </p:cNvCxnSpPr>
          <p:nvPr/>
        </p:nvCxnSpPr>
        <p:spPr>
          <a:xfrm flipV="1">
            <a:off x="468215" y="3849323"/>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17DEF25D-60BF-4601-A82B-5B20CCC3C0BB}"/>
              </a:ext>
            </a:extLst>
          </p:cNvPr>
          <p:cNvCxnSpPr>
            <a:cxnSpLocks/>
          </p:cNvCxnSpPr>
          <p:nvPr/>
        </p:nvCxnSpPr>
        <p:spPr>
          <a:xfrm flipV="1">
            <a:off x="1421673" y="3844097"/>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Flowchart: Alternate Process 2">
            <a:extLst>
              <a:ext uri="{FF2B5EF4-FFF2-40B4-BE49-F238E27FC236}">
                <a16:creationId xmlns:a16="http://schemas.microsoft.com/office/drawing/2014/main" id="{8B058E01-10B0-4DA0-B776-E4D1BF2D8975}"/>
              </a:ext>
            </a:extLst>
          </p:cNvPr>
          <p:cNvSpPr/>
          <p:nvPr/>
        </p:nvSpPr>
        <p:spPr>
          <a:xfrm>
            <a:off x="1325282" y="1431096"/>
            <a:ext cx="1548000" cy="4176074"/>
          </a:xfrm>
          <a:prstGeom prst="flowChartAlternateProces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sp>
        <p:nvSpPr>
          <p:cNvPr id="8" name="Flowchart: Alternate Process 7">
            <a:extLst>
              <a:ext uri="{FF2B5EF4-FFF2-40B4-BE49-F238E27FC236}">
                <a16:creationId xmlns:a16="http://schemas.microsoft.com/office/drawing/2014/main" id="{CA2CABAC-F8B3-4466-A768-28151C5A06B4}"/>
              </a:ext>
            </a:extLst>
          </p:cNvPr>
          <p:cNvSpPr/>
          <p:nvPr/>
        </p:nvSpPr>
        <p:spPr>
          <a:xfrm>
            <a:off x="1744565" y="2913987"/>
            <a:ext cx="423073" cy="1911666"/>
          </a:xfrm>
          <a:prstGeom prst="flowChartAlternateProcess">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sp>
        <p:nvSpPr>
          <p:cNvPr id="12" name="TextBox 11">
            <a:extLst>
              <a:ext uri="{FF2B5EF4-FFF2-40B4-BE49-F238E27FC236}">
                <a16:creationId xmlns:a16="http://schemas.microsoft.com/office/drawing/2014/main" id="{9A197DE7-51AC-47BA-B919-7FE038698482}"/>
              </a:ext>
            </a:extLst>
          </p:cNvPr>
          <p:cNvSpPr txBox="1"/>
          <p:nvPr/>
        </p:nvSpPr>
        <p:spPr>
          <a:xfrm>
            <a:off x="1355396" y="3028235"/>
            <a:ext cx="163869" cy="1773819"/>
          </a:xfrm>
          <a:prstGeom prst="rect">
            <a:avLst/>
          </a:prstGeom>
          <a:noFill/>
        </p:spPr>
        <p:txBody>
          <a:bodyPr wrap="square" rtlCol="0">
            <a:spAutoFit/>
          </a:bodyPr>
          <a:lstStyle/>
          <a:p>
            <a:pPr algn="ctr"/>
            <a:r>
              <a:rPr lang="en-GB" sz="1366" b="1" dirty="0"/>
              <a:t>S</a:t>
            </a:r>
          </a:p>
          <a:p>
            <a:pPr algn="ctr"/>
            <a:r>
              <a:rPr lang="en-GB" sz="1366" b="1" dirty="0"/>
              <a:t>E</a:t>
            </a:r>
          </a:p>
          <a:p>
            <a:pPr algn="ctr"/>
            <a:r>
              <a:rPr lang="en-GB" sz="1366" b="1" dirty="0"/>
              <a:t>L</a:t>
            </a:r>
          </a:p>
          <a:p>
            <a:pPr algn="ctr"/>
            <a:r>
              <a:rPr lang="en-GB" sz="1366" b="1" dirty="0"/>
              <a:t>E</a:t>
            </a:r>
          </a:p>
          <a:p>
            <a:pPr algn="ctr"/>
            <a:r>
              <a:rPr lang="en-GB" sz="1366" b="1" dirty="0"/>
              <a:t>C</a:t>
            </a:r>
          </a:p>
          <a:p>
            <a:pPr algn="ctr"/>
            <a:r>
              <a:rPr lang="en-GB" sz="1366" b="1" dirty="0"/>
              <a:t>T</a:t>
            </a:r>
          </a:p>
          <a:p>
            <a:pPr algn="ctr"/>
            <a:r>
              <a:rPr lang="en-GB" sz="1366" b="1" dirty="0"/>
              <a:t>O</a:t>
            </a:r>
          </a:p>
          <a:p>
            <a:pPr algn="ctr"/>
            <a:r>
              <a:rPr lang="en-GB" sz="1366" b="1" dirty="0"/>
              <a:t>R</a:t>
            </a:r>
          </a:p>
        </p:txBody>
      </p:sp>
      <p:sp>
        <p:nvSpPr>
          <p:cNvPr id="14" name="Trapezoid 13">
            <a:extLst>
              <a:ext uri="{FF2B5EF4-FFF2-40B4-BE49-F238E27FC236}">
                <a16:creationId xmlns:a16="http://schemas.microsoft.com/office/drawing/2014/main" id="{4BF8222A-FB5E-47AF-9ECE-8997C4C15BE4}"/>
              </a:ext>
            </a:extLst>
          </p:cNvPr>
          <p:cNvSpPr/>
          <p:nvPr/>
        </p:nvSpPr>
        <p:spPr>
          <a:xfrm rot="5400000">
            <a:off x="399738" y="3749773"/>
            <a:ext cx="2031368" cy="163870"/>
          </a:xfrm>
          <a:prstGeom prst="trapezoid">
            <a:avLst/>
          </a:prstGeom>
          <a:solidFill>
            <a:schemeClr val="bg1">
              <a:alpha val="33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2049"/>
          </a:p>
        </p:txBody>
      </p:sp>
      <p:sp>
        <p:nvSpPr>
          <p:cNvPr id="15" name="Flowchart: Alternate Process 14">
            <a:extLst>
              <a:ext uri="{FF2B5EF4-FFF2-40B4-BE49-F238E27FC236}">
                <a16:creationId xmlns:a16="http://schemas.microsoft.com/office/drawing/2014/main" id="{3266E898-2337-4F0D-B33C-A20CBE672AE4}"/>
              </a:ext>
            </a:extLst>
          </p:cNvPr>
          <p:cNvSpPr/>
          <p:nvPr/>
        </p:nvSpPr>
        <p:spPr>
          <a:xfrm>
            <a:off x="2400351" y="2918282"/>
            <a:ext cx="423073" cy="1911666"/>
          </a:xfrm>
          <a:prstGeom prst="flowChartAlternateProcess">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sp>
        <p:nvSpPr>
          <p:cNvPr id="106" name="Rectangle: Diagonal Corners Rounded 105">
            <a:extLst>
              <a:ext uri="{FF2B5EF4-FFF2-40B4-BE49-F238E27FC236}">
                <a16:creationId xmlns:a16="http://schemas.microsoft.com/office/drawing/2014/main" id="{B152416C-D01C-4B76-AE9E-B3C809C17136}"/>
              </a:ext>
            </a:extLst>
          </p:cNvPr>
          <p:cNvSpPr/>
          <p:nvPr/>
        </p:nvSpPr>
        <p:spPr>
          <a:xfrm>
            <a:off x="2434764" y="1649751"/>
            <a:ext cx="368400" cy="859032"/>
          </a:xfrm>
          <a:prstGeom prst="round2DiagRect">
            <a:avLst/>
          </a:prstGeom>
          <a:solidFill>
            <a:srgbClr val="FF8AD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p>
        </p:txBody>
      </p:sp>
      <p:cxnSp>
        <p:nvCxnSpPr>
          <p:cNvPr id="107" name="Straight Arrow Connector 106">
            <a:extLst>
              <a:ext uri="{FF2B5EF4-FFF2-40B4-BE49-F238E27FC236}">
                <a16:creationId xmlns:a16="http://schemas.microsoft.com/office/drawing/2014/main" id="{DB5C9A24-E34D-4C83-B9C8-BFB738B28BCA}"/>
              </a:ext>
            </a:extLst>
          </p:cNvPr>
          <p:cNvCxnSpPr>
            <a:cxnSpLocks/>
          </p:cNvCxnSpPr>
          <p:nvPr/>
        </p:nvCxnSpPr>
        <p:spPr>
          <a:xfrm flipH="1">
            <a:off x="2629754" y="2522555"/>
            <a:ext cx="1" cy="37766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EA1059C0-AB8C-4B59-9A10-5E23527FB8B6}"/>
              </a:ext>
            </a:extLst>
          </p:cNvPr>
          <p:cNvSpPr/>
          <p:nvPr/>
        </p:nvSpPr>
        <p:spPr>
          <a:xfrm>
            <a:off x="2548419" y="1884792"/>
            <a:ext cx="144585" cy="4765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3" name="Straight Arrow Connector 122">
            <a:extLst>
              <a:ext uri="{FF2B5EF4-FFF2-40B4-BE49-F238E27FC236}">
                <a16:creationId xmlns:a16="http://schemas.microsoft.com/office/drawing/2014/main" id="{7CEA9B23-1716-4FDA-8EFC-34511B9CF411}"/>
              </a:ext>
            </a:extLst>
          </p:cNvPr>
          <p:cNvCxnSpPr>
            <a:cxnSpLocks/>
          </p:cNvCxnSpPr>
          <p:nvPr/>
        </p:nvCxnSpPr>
        <p:spPr>
          <a:xfrm flipV="1">
            <a:off x="1508830" y="3849323"/>
            <a:ext cx="216000"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843CE27C-4EAE-4E8C-9B99-C76491162231}"/>
              </a:ext>
            </a:extLst>
          </p:cNvPr>
          <p:cNvCxnSpPr>
            <a:cxnSpLocks/>
          </p:cNvCxnSpPr>
          <p:nvPr/>
        </p:nvCxnSpPr>
        <p:spPr>
          <a:xfrm flipV="1">
            <a:off x="2173032" y="3849323"/>
            <a:ext cx="216000"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36F417A5-4648-48DB-8E8D-08851F07B6A6}"/>
              </a:ext>
            </a:extLst>
          </p:cNvPr>
          <p:cNvSpPr txBox="1"/>
          <p:nvPr/>
        </p:nvSpPr>
        <p:spPr>
          <a:xfrm>
            <a:off x="1322466" y="4875303"/>
            <a:ext cx="1608481" cy="707886"/>
          </a:xfrm>
          <a:prstGeom prst="rect">
            <a:avLst/>
          </a:prstGeom>
          <a:noFill/>
        </p:spPr>
        <p:txBody>
          <a:bodyPr wrap="square" rtlCol="0">
            <a:spAutoFit/>
          </a:bodyPr>
          <a:lstStyle/>
          <a:p>
            <a:pPr algn="ctr"/>
            <a:r>
              <a:rPr lang="en-GB" sz="2400" dirty="0"/>
              <a:t>Stage</a:t>
            </a:r>
            <a:r>
              <a:rPr lang="en-GB" sz="2400" baseline="-25000" dirty="0"/>
              <a:t>1</a:t>
            </a:r>
          </a:p>
          <a:p>
            <a:pPr algn="ctr"/>
            <a:endParaRPr lang="en-GB" sz="2400" baseline="-25000" dirty="0"/>
          </a:p>
        </p:txBody>
      </p:sp>
      <p:cxnSp>
        <p:nvCxnSpPr>
          <p:cNvPr id="125" name="Straight Arrow Connector 124">
            <a:extLst>
              <a:ext uri="{FF2B5EF4-FFF2-40B4-BE49-F238E27FC236}">
                <a16:creationId xmlns:a16="http://schemas.microsoft.com/office/drawing/2014/main" id="{E7B6E8B8-8BEE-44AE-89A9-4EA81FC3997E}"/>
              </a:ext>
            </a:extLst>
          </p:cNvPr>
          <p:cNvCxnSpPr>
            <a:cxnSpLocks/>
          </p:cNvCxnSpPr>
          <p:nvPr/>
        </p:nvCxnSpPr>
        <p:spPr>
          <a:xfrm flipV="1">
            <a:off x="1013061" y="3849323"/>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1EBABA20-B5EF-409B-B5B3-D12F1D7C1D13}"/>
              </a:ext>
            </a:extLst>
          </p:cNvPr>
          <p:cNvCxnSpPr>
            <a:cxnSpLocks/>
          </p:cNvCxnSpPr>
          <p:nvPr/>
        </p:nvCxnSpPr>
        <p:spPr>
          <a:xfrm flipV="1">
            <a:off x="2860622" y="3849323"/>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34" name="Group 133">
            <a:extLst>
              <a:ext uri="{FF2B5EF4-FFF2-40B4-BE49-F238E27FC236}">
                <a16:creationId xmlns:a16="http://schemas.microsoft.com/office/drawing/2014/main" id="{17BFE548-E00D-434C-9D60-332AAAD49E04}"/>
              </a:ext>
            </a:extLst>
          </p:cNvPr>
          <p:cNvGrpSpPr/>
          <p:nvPr/>
        </p:nvGrpSpPr>
        <p:grpSpPr>
          <a:xfrm>
            <a:off x="3717689" y="1431096"/>
            <a:ext cx="1548000" cy="4176074"/>
            <a:chOff x="1753777" y="1431096"/>
            <a:chExt cx="1548000" cy="4176074"/>
          </a:xfrm>
        </p:grpSpPr>
        <p:cxnSp>
          <p:nvCxnSpPr>
            <p:cNvPr id="135" name="Straight Arrow Connector 134">
              <a:extLst>
                <a:ext uri="{FF2B5EF4-FFF2-40B4-BE49-F238E27FC236}">
                  <a16:creationId xmlns:a16="http://schemas.microsoft.com/office/drawing/2014/main" id="{AC16A91C-B340-4DE8-AA6B-551F45BE08A8}"/>
                </a:ext>
              </a:extLst>
            </p:cNvPr>
            <p:cNvCxnSpPr>
              <a:cxnSpLocks/>
            </p:cNvCxnSpPr>
            <p:nvPr/>
          </p:nvCxnSpPr>
          <p:spPr>
            <a:xfrm flipV="1">
              <a:off x="1850168" y="3844097"/>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6" name="Flowchart: Alternate Process 135">
              <a:extLst>
                <a:ext uri="{FF2B5EF4-FFF2-40B4-BE49-F238E27FC236}">
                  <a16:creationId xmlns:a16="http://schemas.microsoft.com/office/drawing/2014/main" id="{7DDBFD77-A86B-4926-84C4-CEF8D1F20B8E}"/>
                </a:ext>
              </a:extLst>
            </p:cNvPr>
            <p:cNvSpPr/>
            <p:nvPr/>
          </p:nvSpPr>
          <p:spPr>
            <a:xfrm>
              <a:off x="1753777" y="1431096"/>
              <a:ext cx="1548000" cy="4176074"/>
            </a:xfrm>
            <a:prstGeom prst="flowChartAlternateProces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sp>
          <p:nvSpPr>
            <p:cNvPr id="137" name="Flowchart: Alternate Process 136">
              <a:extLst>
                <a:ext uri="{FF2B5EF4-FFF2-40B4-BE49-F238E27FC236}">
                  <a16:creationId xmlns:a16="http://schemas.microsoft.com/office/drawing/2014/main" id="{3449B260-C023-4018-BB23-878963B246F4}"/>
                </a:ext>
              </a:extLst>
            </p:cNvPr>
            <p:cNvSpPr/>
            <p:nvPr/>
          </p:nvSpPr>
          <p:spPr>
            <a:xfrm>
              <a:off x="2173060" y="2913987"/>
              <a:ext cx="423073" cy="1911666"/>
            </a:xfrm>
            <a:prstGeom prst="flowChartAlternateProcess">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sp>
          <p:nvSpPr>
            <p:cNvPr id="138" name="TextBox 137">
              <a:extLst>
                <a:ext uri="{FF2B5EF4-FFF2-40B4-BE49-F238E27FC236}">
                  <a16:creationId xmlns:a16="http://schemas.microsoft.com/office/drawing/2014/main" id="{AC293BA6-6BD0-4499-AE38-956E5F7AA722}"/>
                </a:ext>
              </a:extLst>
            </p:cNvPr>
            <p:cNvSpPr txBox="1"/>
            <p:nvPr/>
          </p:nvSpPr>
          <p:spPr>
            <a:xfrm>
              <a:off x="1783891" y="3028235"/>
              <a:ext cx="163869" cy="1773819"/>
            </a:xfrm>
            <a:prstGeom prst="rect">
              <a:avLst/>
            </a:prstGeom>
            <a:noFill/>
          </p:spPr>
          <p:txBody>
            <a:bodyPr wrap="square" rtlCol="0">
              <a:spAutoFit/>
            </a:bodyPr>
            <a:lstStyle/>
            <a:p>
              <a:pPr algn="ctr"/>
              <a:r>
                <a:rPr lang="en-GB" sz="1366" b="1" dirty="0"/>
                <a:t>S</a:t>
              </a:r>
            </a:p>
            <a:p>
              <a:pPr algn="ctr"/>
              <a:r>
                <a:rPr lang="en-GB" sz="1366" b="1" dirty="0"/>
                <a:t>E</a:t>
              </a:r>
            </a:p>
            <a:p>
              <a:pPr algn="ctr"/>
              <a:r>
                <a:rPr lang="en-GB" sz="1366" b="1" dirty="0"/>
                <a:t>L</a:t>
              </a:r>
            </a:p>
            <a:p>
              <a:pPr algn="ctr"/>
              <a:r>
                <a:rPr lang="en-GB" sz="1366" b="1" dirty="0"/>
                <a:t>E</a:t>
              </a:r>
            </a:p>
            <a:p>
              <a:pPr algn="ctr"/>
              <a:r>
                <a:rPr lang="en-GB" sz="1366" b="1" dirty="0"/>
                <a:t>C</a:t>
              </a:r>
            </a:p>
            <a:p>
              <a:pPr algn="ctr"/>
              <a:r>
                <a:rPr lang="en-GB" sz="1366" b="1" dirty="0"/>
                <a:t>T</a:t>
              </a:r>
            </a:p>
            <a:p>
              <a:pPr algn="ctr"/>
              <a:r>
                <a:rPr lang="en-GB" sz="1366" b="1" dirty="0"/>
                <a:t>O</a:t>
              </a:r>
            </a:p>
            <a:p>
              <a:pPr algn="ctr"/>
              <a:r>
                <a:rPr lang="en-GB" sz="1366" b="1" dirty="0"/>
                <a:t>R</a:t>
              </a:r>
            </a:p>
          </p:txBody>
        </p:sp>
        <p:sp>
          <p:nvSpPr>
            <p:cNvPr id="139" name="Trapezoid 138">
              <a:extLst>
                <a:ext uri="{FF2B5EF4-FFF2-40B4-BE49-F238E27FC236}">
                  <a16:creationId xmlns:a16="http://schemas.microsoft.com/office/drawing/2014/main" id="{BA20F46F-CA6B-44FF-B04F-7E2EE4566A36}"/>
                </a:ext>
              </a:extLst>
            </p:cNvPr>
            <p:cNvSpPr/>
            <p:nvPr/>
          </p:nvSpPr>
          <p:spPr>
            <a:xfrm rot="5400000">
              <a:off x="828233" y="3749773"/>
              <a:ext cx="2031368" cy="163870"/>
            </a:xfrm>
            <a:prstGeom prst="trapezoid">
              <a:avLst/>
            </a:prstGeom>
            <a:solidFill>
              <a:schemeClr val="bg1">
                <a:alpha val="33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2049"/>
            </a:p>
          </p:txBody>
        </p:sp>
        <p:sp>
          <p:nvSpPr>
            <p:cNvPr id="140" name="Flowchart: Alternate Process 139">
              <a:extLst>
                <a:ext uri="{FF2B5EF4-FFF2-40B4-BE49-F238E27FC236}">
                  <a16:creationId xmlns:a16="http://schemas.microsoft.com/office/drawing/2014/main" id="{0BC57A9A-6174-4D13-938B-03BBC9456123}"/>
                </a:ext>
              </a:extLst>
            </p:cNvPr>
            <p:cNvSpPr/>
            <p:nvPr/>
          </p:nvSpPr>
          <p:spPr>
            <a:xfrm>
              <a:off x="2828846" y="2918282"/>
              <a:ext cx="423073" cy="1911666"/>
            </a:xfrm>
            <a:prstGeom prst="flowChartAlternateProcess">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sp>
          <p:nvSpPr>
            <p:cNvPr id="142" name="Rectangle: Diagonal Corners Rounded 141">
              <a:extLst>
                <a:ext uri="{FF2B5EF4-FFF2-40B4-BE49-F238E27FC236}">
                  <a16:creationId xmlns:a16="http://schemas.microsoft.com/office/drawing/2014/main" id="{44553533-EDFE-4D71-A5FA-8021FF781F59}"/>
                </a:ext>
              </a:extLst>
            </p:cNvPr>
            <p:cNvSpPr/>
            <p:nvPr/>
          </p:nvSpPr>
          <p:spPr>
            <a:xfrm>
              <a:off x="2863259" y="1649751"/>
              <a:ext cx="368400" cy="859032"/>
            </a:xfrm>
            <a:prstGeom prst="round2DiagRect">
              <a:avLst/>
            </a:prstGeom>
            <a:solidFill>
              <a:srgbClr val="FF8AD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p>
          </p:txBody>
        </p:sp>
        <p:cxnSp>
          <p:nvCxnSpPr>
            <p:cNvPr id="144" name="Straight Arrow Connector 143">
              <a:extLst>
                <a:ext uri="{FF2B5EF4-FFF2-40B4-BE49-F238E27FC236}">
                  <a16:creationId xmlns:a16="http://schemas.microsoft.com/office/drawing/2014/main" id="{A2B23707-4F95-45E2-8AD5-AF42FE0096EE}"/>
                </a:ext>
              </a:extLst>
            </p:cNvPr>
            <p:cNvCxnSpPr>
              <a:cxnSpLocks/>
            </p:cNvCxnSpPr>
            <p:nvPr/>
          </p:nvCxnSpPr>
          <p:spPr>
            <a:xfrm flipH="1">
              <a:off x="3058249" y="2522555"/>
              <a:ext cx="1" cy="37766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5" name="Rectangle 144">
              <a:extLst>
                <a:ext uri="{FF2B5EF4-FFF2-40B4-BE49-F238E27FC236}">
                  <a16:creationId xmlns:a16="http://schemas.microsoft.com/office/drawing/2014/main" id="{31C38A87-33A1-4302-98A7-311F613BBB19}"/>
                </a:ext>
              </a:extLst>
            </p:cNvPr>
            <p:cNvSpPr/>
            <p:nvPr/>
          </p:nvSpPr>
          <p:spPr>
            <a:xfrm>
              <a:off x="2976914" y="1884792"/>
              <a:ext cx="144585" cy="4765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8" name="Straight Arrow Connector 147">
              <a:extLst>
                <a:ext uri="{FF2B5EF4-FFF2-40B4-BE49-F238E27FC236}">
                  <a16:creationId xmlns:a16="http://schemas.microsoft.com/office/drawing/2014/main" id="{7A2A6CFD-4587-49F6-AA0C-BA0CAECB6A0A}"/>
                </a:ext>
              </a:extLst>
            </p:cNvPr>
            <p:cNvCxnSpPr>
              <a:cxnSpLocks/>
            </p:cNvCxnSpPr>
            <p:nvPr/>
          </p:nvCxnSpPr>
          <p:spPr>
            <a:xfrm flipV="1">
              <a:off x="1937325" y="3849323"/>
              <a:ext cx="216000"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4806B205-938E-4B15-99E2-ACF5ABB9AAFC}"/>
                </a:ext>
              </a:extLst>
            </p:cNvPr>
            <p:cNvCxnSpPr>
              <a:cxnSpLocks/>
            </p:cNvCxnSpPr>
            <p:nvPr/>
          </p:nvCxnSpPr>
          <p:spPr>
            <a:xfrm flipV="1">
              <a:off x="2601527" y="3849323"/>
              <a:ext cx="216000"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50" name="TextBox 149">
            <a:extLst>
              <a:ext uri="{FF2B5EF4-FFF2-40B4-BE49-F238E27FC236}">
                <a16:creationId xmlns:a16="http://schemas.microsoft.com/office/drawing/2014/main" id="{D0BC0711-53C1-4AB6-8373-94EC7E625124}"/>
              </a:ext>
            </a:extLst>
          </p:cNvPr>
          <p:cNvSpPr txBox="1"/>
          <p:nvPr/>
        </p:nvSpPr>
        <p:spPr>
          <a:xfrm>
            <a:off x="3714873" y="4875303"/>
            <a:ext cx="1608481" cy="707886"/>
          </a:xfrm>
          <a:prstGeom prst="rect">
            <a:avLst/>
          </a:prstGeom>
          <a:noFill/>
        </p:spPr>
        <p:txBody>
          <a:bodyPr wrap="square" rtlCol="0">
            <a:spAutoFit/>
          </a:bodyPr>
          <a:lstStyle/>
          <a:p>
            <a:pPr algn="ctr"/>
            <a:r>
              <a:rPr lang="en-GB" sz="2400" dirty="0"/>
              <a:t>Stage</a:t>
            </a:r>
            <a:r>
              <a:rPr lang="en-GB" sz="2400" baseline="-25000" dirty="0"/>
              <a:t>2</a:t>
            </a:r>
          </a:p>
          <a:p>
            <a:pPr algn="ctr"/>
            <a:endParaRPr lang="en-GB" sz="2400" baseline="-25000" dirty="0"/>
          </a:p>
        </p:txBody>
      </p:sp>
      <p:cxnSp>
        <p:nvCxnSpPr>
          <p:cNvPr id="151" name="Straight Arrow Connector 150">
            <a:extLst>
              <a:ext uri="{FF2B5EF4-FFF2-40B4-BE49-F238E27FC236}">
                <a16:creationId xmlns:a16="http://schemas.microsoft.com/office/drawing/2014/main" id="{6712FF40-874A-438A-B837-FA829C2998FB}"/>
              </a:ext>
            </a:extLst>
          </p:cNvPr>
          <p:cNvCxnSpPr>
            <a:cxnSpLocks/>
          </p:cNvCxnSpPr>
          <p:nvPr/>
        </p:nvCxnSpPr>
        <p:spPr>
          <a:xfrm flipV="1">
            <a:off x="3405468" y="3849323"/>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2" name="Straight Arrow Connector 151">
            <a:extLst>
              <a:ext uri="{FF2B5EF4-FFF2-40B4-BE49-F238E27FC236}">
                <a16:creationId xmlns:a16="http://schemas.microsoft.com/office/drawing/2014/main" id="{E96B2F3E-F917-490C-AD09-DF08131C2CB4}"/>
              </a:ext>
            </a:extLst>
          </p:cNvPr>
          <p:cNvCxnSpPr>
            <a:cxnSpLocks/>
          </p:cNvCxnSpPr>
          <p:nvPr/>
        </p:nvCxnSpPr>
        <p:spPr>
          <a:xfrm flipV="1">
            <a:off x="5270314" y="3844467"/>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61" name="Group 160">
            <a:extLst>
              <a:ext uri="{FF2B5EF4-FFF2-40B4-BE49-F238E27FC236}">
                <a16:creationId xmlns:a16="http://schemas.microsoft.com/office/drawing/2014/main" id="{92C6746C-59C7-46AF-B6DC-EB76AEF800CE}"/>
              </a:ext>
            </a:extLst>
          </p:cNvPr>
          <p:cNvGrpSpPr/>
          <p:nvPr/>
        </p:nvGrpSpPr>
        <p:grpSpPr>
          <a:xfrm>
            <a:off x="6127381" y="1426240"/>
            <a:ext cx="1548000" cy="4176074"/>
            <a:chOff x="1753777" y="1431096"/>
            <a:chExt cx="1548000" cy="4176074"/>
          </a:xfrm>
        </p:grpSpPr>
        <p:cxnSp>
          <p:nvCxnSpPr>
            <p:cNvPr id="162" name="Straight Arrow Connector 161">
              <a:extLst>
                <a:ext uri="{FF2B5EF4-FFF2-40B4-BE49-F238E27FC236}">
                  <a16:creationId xmlns:a16="http://schemas.microsoft.com/office/drawing/2014/main" id="{96BEECBF-024C-4FD1-9DE7-063B197FF6C1}"/>
                </a:ext>
              </a:extLst>
            </p:cNvPr>
            <p:cNvCxnSpPr>
              <a:cxnSpLocks/>
            </p:cNvCxnSpPr>
            <p:nvPr/>
          </p:nvCxnSpPr>
          <p:spPr>
            <a:xfrm flipV="1">
              <a:off x="1850168" y="3844097"/>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3" name="Flowchart: Alternate Process 162">
              <a:extLst>
                <a:ext uri="{FF2B5EF4-FFF2-40B4-BE49-F238E27FC236}">
                  <a16:creationId xmlns:a16="http://schemas.microsoft.com/office/drawing/2014/main" id="{13B87281-B107-45F2-832C-F9817C41F903}"/>
                </a:ext>
              </a:extLst>
            </p:cNvPr>
            <p:cNvSpPr/>
            <p:nvPr/>
          </p:nvSpPr>
          <p:spPr>
            <a:xfrm>
              <a:off x="1753777" y="1431096"/>
              <a:ext cx="1548000" cy="4176074"/>
            </a:xfrm>
            <a:prstGeom prst="flowChartAlternateProces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sp>
          <p:nvSpPr>
            <p:cNvPr id="164" name="Flowchart: Alternate Process 163">
              <a:extLst>
                <a:ext uri="{FF2B5EF4-FFF2-40B4-BE49-F238E27FC236}">
                  <a16:creationId xmlns:a16="http://schemas.microsoft.com/office/drawing/2014/main" id="{96DD2470-AECF-4A0B-B263-0693F272439D}"/>
                </a:ext>
              </a:extLst>
            </p:cNvPr>
            <p:cNvSpPr/>
            <p:nvPr/>
          </p:nvSpPr>
          <p:spPr>
            <a:xfrm>
              <a:off x="2173060" y="2913987"/>
              <a:ext cx="423073" cy="1911666"/>
            </a:xfrm>
            <a:prstGeom prst="flowChartAlternateProcess">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sp>
          <p:nvSpPr>
            <p:cNvPr id="165" name="TextBox 164">
              <a:extLst>
                <a:ext uri="{FF2B5EF4-FFF2-40B4-BE49-F238E27FC236}">
                  <a16:creationId xmlns:a16="http://schemas.microsoft.com/office/drawing/2014/main" id="{020DA76B-76BB-4DB3-BE4A-3DA689D71F6A}"/>
                </a:ext>
              </a:extLst>
            </p:cNvPr>
            <p:cNvSpPr txBox="1"/>
            <p:nvPr/>
          </p:nvSpPr>
          <p:spPr>
            <a:xfrm>
              <a:off x="1783891" y="3028235"/>
              <a:ext cx="163869" cy="1773819"/>
            </a:xfrm>
            <a:prstGeom prst="rect">
              <a:avLst/>
            </a:prstGeom>
            <a:noFill/>
          </p:spPr>
          <p:txBody>
            <a:bodyPr wrap="square" rtlCol="0">
              <a:spAutoFit/>
            </a:bodyPr>
            <a:lstStyle/>
            <a:p>
              <a:pPr algn="ctr"/>
              <a:r>
                <a:rPr lang="en-GB" sz="1366" b="1" dirty="0"/>
                <a:t>S</a:t>
              </a:r>
            </a:p>
            <a:p>
              <a:pPr algn="ctr"/>
              <a:r>
                <a:rPr lang="en-GB" sz="1366" b="1" dirty="0"/>
                <a:t>E</a:t>
              </a:r>
            </a:p>
            <a:p>
              <a:pPr algn="ctr"/>
              <a:r>
                <a:rPr lang="en-GB" sz="1366" b="1" dirty="0"/>
                <a:t>L</a:t>
              </a:r>
            </a:p>
            <a:p>
              <a:pPr algn="ctr"/>
              <a:r>
                <a:rPr lang="en-GB" sz="1366" b="1" dirty="0"/>
                <a:t>E</a:t>
              </a:r>
            </a:p>
            <a:p>
              <a:pPr algn="ctr"/>
              <a:r>
                <a:rPr lang="en-GB" sz="1366" b="1" dirty="0"/>
                <a:t>C</a:t>
              </a:r>
            </a:p>
            <a:p>
              <a:pPr algn="ctr"/>
              <a:r>
                <a:rPr lang="en-GB" sz="1366" b="1" dirty="0"/>
                <a:t>T</a:t>
              </a:r>
            </a:p>
            <a:p>
              <a:pPr algn="ctr"/>
              <a:r>
                <a:rPr lang="en-GB" sz="1366" b="1" dirty="0"/>
                <a:t>O</a:t>
              </a:r>
            </a:p>
            <a:p>
              <a:pPr algn="ctr"/>
              <a:r>
                <a:rPr lang="en-GB" sz="1366" b="1" dirty="0"/>
                <a:t>R</a:t>
              </a:r>
            </a:p>
          </p:txBody>
        </p:sp>
        <p:sp>
          <p:nvSpPr>
            <p:cNvPr id="166" name="Trapezoid 165">
              <a:extLst>
                <a:ext uri="{FF2B5EF4-FFF2-40B4-BE49-F238E27FC236}">
                  <a16:creationId xmlns:a16="http://schemas.microsoft.com/office/drawing/2014/main" id="{F89256F5-D431-45B9-84C3-AFA66189C9E3}"/>
                </a:ext>
              </a:extLst>
            </p:cNvPr>
            <p:cNvSpPr/>
            <p:nvPr/>
          </p:nvSpPr>
          <p:spPr>
            <a:xfrm rot="5400000">
              <a:off x="828233" y="3749773"/>
              <a:ext cx="2031368" cy="163870"/>
            </a:xfrm>
            <a:prstGeom prst="trapezoid">
              <a:avLst/>
            </a:prstGeom>
            <a:solidFill>
              <a:schemeClr val="bg1">
                <a:alpha val="33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2049"/>
            </a:p>
          </p:txBody>
        </p:sp>
        <p:sp>
          <p:nvSpPr>
            <p:cNvPr id="167" name="Flowchart: Alternate Process 166">
              <a:extLst>
                <a:ext uri="{FF2B5EF4-FFF2-40B4-BE49-F238E27FC236}">
                  <a16:creationId xmlns:a16="http://schemas.microsoft.com/office/drawing/2014/main" id="{DC17A825-B421-4C8C-83E5-0551AB210B16}"/>
                </a:ext>
              </a:extLst>
            </p:cNvPr>
            <p:cNvSpPr/>
            <p:nvPr/>
          </p:nvSpPr>
          <p:spPr>
            <a:xfrm>
              <a:off x="2828846" y="2918282"/>
              <a:ext cx="423073" cy="1911666"/>
            </a:xfrm>
            <a:prstGeom prst="flowChartAlternateProcess">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sp>
          <p:nvSpPr>
            <p:cNvPr id="168" name="Rectangle: Diagonal Corners Rounded 167">
              <a:extLst>
                <a:ext uri="{FF2B5EF4-FFF2-40B4-BE49-F238E27FC236}">
                  <a16:creationId xmlns:a16="http://schemas.microsoft.com/office/drawing/2014/main" id="{E71A5EED-A918-470F-B6E8-F3E63315823B}"/>
                </a:ext>
              </a:extLst>
            </p:cNvPr>
            <p:cNvSpPr/>
            <p:nvPr/>
          </p:nvSpPr>
          <p:spPr>
            <a:xfrm>
              <a:off x="2863259" y="1649751"/>
              <a:ext cx="368400" cy="859032"/>
            </a:xfrm>
            <a:prstGeom prst="round2DiagRect">
              <a:avLst/>
            </a:prstGeom>
            <a:solidFill>
              <a:srgbClr val="FF8AD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p>
          </p:txBody>
        </p:sp>
        <p:cxnSp>
          <p:nvCxnSpPr>
            <p:cNvPr id="169" name="Straight Arrow Connector 168">
              <a:extLst>
                <a:ext uri="{FF2B5EF4-FFF2-40B4-BE49-F238E27FC236}">
                  <a16:creationId xmlns:a16="http://schemas.microsoft.com/office/drawing/2014/main" id="{5953D04B-1B86-4FE6-9D39-BD6D3A7E5B2E}"/>
                </a:ext>
              </a:extLst>
            </p:cNvPr>
            <p:cNvCxnSpPr>
              <a:cxnSpLocks/>
            </p:cNvCxnSpPr>
            <p:nvPr/>
          </p:nvCxnSpPr>
          <p:spPr>
            <a:xfrm flipH="1">
              <a:off x="3058249" y="2522555"/>
              <a:ext cx="1" cy="37766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0" name="Rectangle 169">
              <a:extLst>
                <a:ext uri="{FF2B5EF4-FFF2-40B4-BE49-F238E27FC236}">
                  <a16:creationId xmlns:a16="http://schemas.microsoft.com/office/drawing/2014/main" id="{AC7CA1C1-32F8-4F63-BC24-FC89F6012389}"/>
                </a:ext>
              </a:extLst>
            </p:cNvPr>
            <p:cNvSpPr/>
            <p:nvPr/>
          </p:nvSpPr>
          <p:spPr>
            <a:xfrm>
              <a:off x="2976914" y="1884792"/>
              <a:ext cx="144585" cy="4765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2" name="Straight Arrow Connector 171">
              <a:extLst>
                <a:ext uri="{FF2B5EF4-FFF2-40B4-BE49-F238E27FC236}">
                  <a16:creationId xmlns:a16="http://schemas.microsoft.com/office/drawing/2014/main" id="{AB06BEB3-D9C3-4767-89F2-A15ED837D382}"/>
                </a:ext>
              </a:extLst>
            </p:cNvPr>
            <p:cNvCxnSpPr>
              <a:cxnSpLocks/>
            </p:cNvCxnSpPr>
            <p:nvPr/>
          </p:nvCxnSpPr>
          <p:spPr>
            <a:xfrm flipV="1">
              <a:off x="1937325" y="3849323"/>
              <a:ext cx="216000"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3" name="Straight Arrow Connector 172">
              <a:extLst>
                <a:ext uri="{FF2B5EF4-FFF2-40B4-BE49-F238E27FC236}">
                  <a16:creationId xmlns:a16="http://schemas.microsoft.com/office/drawing/2014/main" id="{A1CAA158-6713-4D35-B3E3-24B5B63E855A}"/>
                </a:ext>
              </a:extLst>
            </p:cNvPr>
            <p:cNvCxnSpPr>
              <a:cxnSpLocks/>
            </p:cNvCxnSpPr>
            <p:nvPr/>
          </p:nvCxnSpPr>
          <p:spPr>
            <a:xfrm flipV="1">
              <a:off x="2601527" y="3849323"/>
              <a:ext cx="216000"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74" name="TextBox 173">
            <a:extLst>
              <a:ext uri="{FF2B5EF4-FFF2-40B4-BE49-F238E27FC236}">
                <a16:creationId xmlns:a16="http://schemas.microsoft.com/office/drawing/2014/main" id="{0BC9358D-C42B-40E5-ABB2-8857D985A6E5}"/>
              </a:ext>
            </a:extLst>
          </p:cNvPr>
          <p:cNvSpPr txBox="1"/>
          <p:nvPr/>
        </p:nvSpPr>
        <p:spPr>
          <a:xfrm>
            <a:off x="6124565" y="4870447"/>
            <a:ext cx="1608481" cy="707886"/>
          </a:xfrm>
          <a:prstGeom prst="rect">
            <a:avLst/>
          </a:prstGeom>
          <a:noFill/>
        </p:spPr>
        <p:txBody>
          <a:bodyPr wrap="square" rtlCol="0">
            <a:spAutoFit/>
          </a:bodyPr>
          <a:lstStyle/>
          <a:p>
            <a:pPr algn="ctr"/>
            <a:r>
              <a:rPr lang="en-GB" sz="2400" dirty="0"/>
              <a:t>Stage</a:t>
            </a:r>
            <a:r>
              <a:rPr lang="en-GB" sz="2400" baseline="-25000" dirty="0"/>
              <a:t>3</a:t>
            </a:r>
          </a:p>
          <a:p>
            <a:pPr algn="ctr"/>
            <a:endParaRPr lang="en-GB" sz="2400" baseline="-25000" dirty="0"/>
          </a:p>
        </p:txBody>
      </p:sp>
      <p:cxnSp>
        <p:nvCxnSpPr>
          <p:cNvPr id="175" name="Straight Arrow Connector 174">
            <a:extLst>
              <a:ext uri="{FF2B5EF4-FFF2-40B4-BE49-F238E27FC236}">
                <a16:creationId xmlns:a16="http://schemas.microsoft.com/office/drawing/2014/main" id="{B4BA850B-2E1C-4CE5-8BD6-AF8DEBBB0211}"/>
              </a:ext>
            </a:extLst>
          </p:cNvPr>
          <p:cNvCxnSpPr>
            <a:cxnSpLocks/>
          </p:cNvCxnSpPr>
          <p:nvPr/>
        </p:nvCxnSpPr>
        <p:spPr>
          <a:xfrm flipV="1">
            <a:off x="5815160" y="3844467"/>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5" name="Straight Arrow Connector 204">
            <a:extLst>
              <a:ext uri="{FF2B5EF4-FFF2-40B4-BE49-F238E27FC236}">
                <a16:creationId xmlns:a16="http://schemas.microsoft.com/office/drawing/2014/main" id="{FEFE6D59-7230-494D-8A0E-80DEBB712010}"/>
              </a:ext>
            </a:extLst>
          </p:cNvPr>
          <p:cNvCxnSpPr>
            <a:cxnSpLocks/>
          </p:cNvCxnSpPr>
          <p:nvPr/>
        </p:nvCxnSpPr>
        <p:spPr>
          <a:xfrm flipV="1">
            <a:off x="10860646" y="3844467"/>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6" name="Straight Arrow Connector 205">
            <a:extLst>
              <a:ext uri="{FF2B5EF4-FFF2-40B4-BE49-F238E27FC236}">
                <a16:creationId xmlns:a16="http://schemas.microsoft.com/office/drawing/2014/main" id="{FC64B43E-8F8F-4E1E-9378-5A4E428CAF8D}"/>
              </a:ext>
            </a:extLst>
          </p:cNvPr>
          <p:cNvCxnSpPr>
            <a:cxnSpLocks/>
          </p:cNvCxnSpPr>
          <p:nvPr/>
        </p:nvCxnSpPr>
        <p:spPr>
          <a:xfrm flipV="1">
            <a:off x="11391993" y="3844467"/>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6A634781-618A-48E0-B05A-0CEDAC942AD4}"/>
              </a:ext>
            </a:extLst>
          </p:cNvPr>
          <p:cNvCxnSpPr>
            <a:cxnSpLocks/>
          </p:cNvCxnSpPr>
          <p:nvPr/>
        </p:nvCxnSpPr>
        <p:spPr>
          <a:xfrm>
            <a:off x="7841761" y="3831707"/>
            <a:ext cx="1219943" cy="7534"/>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3492403E-B667-4763-B446-38B7F40E24C2}"/>
              </a:ext>
            </a:extLst>
          </p:cNvPr>
          <p:cNvGrpSpPr/>
          <p:nvPr/>
        </p:nvGrpSpPr>
        <p:grpSpPr>
          <a:xfrm>
            <a:off x="9351476" y="1426240"/>
            <a:ext cx="1608481" cy="4176074"/>
            <a:chOff x="9351476" y="1480459"/>
            <a:chExt cx="1608481" cy="4176074"/>
          </a:xfrm>
        </p:grpSpPr>
        <p:grpSp>
          <p:nvGrpSpPr>
            <p:cNvPr id="246" name="Group 245">
              <a:extLst>
                <a:ext uri="{FF2B5EF4-FFF2-40B4-BE49-F238E27FC236}">
                  <a16:creationId xmlns:a16="http://schemas.microsoft.com/office/drawing/2014/main" id="{05E5D25A-E46C-4A52-BCA1-8201D089C9BC}"/>
                </a:ext>
              </a:extLst>
            </p:cNvPr>
            <p:cNvGrpSpPr/>
            <p:nvPr/>
          </p:nvGrpSpPr>
          <p:grpSpPr>
            <a:xfrm>
              <a:off x="9354292" y="1480459"/>
              <a:ext cx="1548000" cy="4176074"/>
              <a:chOff x="1753777" y="1431096"/>
              <a:chExt cx="1548000" cy="4176074"/>
            </a:xfrm>
          </p:grpSpPr>
          <p:cxnSp>
            <p:nvCxnSpPr>
              <p:cNvPr id="247" name="Straight Arrow Connector 246">
                <a:extLst>
                  <a:ext uri="{FF2B5EF4-FFF2-40B4-BE49-F238E27FC236}">
                    <a16:creationId xmlns:a16="http://schemas.microsoft.com/office/drawing/2014/main" id="{390E8DB2-1988-4014-8621-F88ACA69BE01}"/>
                  </a:ext>
                </a:extLst>
              </p:cNvPr>
              <p:cNvCxnSpPr>
                <a:cxnSpLocks/>
              </p:cNvCxnSpPr>
              <p:nvPr/>
            </p:nvCxnSpPr>
            <p:spPr>
              <a:xfrm flipV="1">
                <a:off x="1850168" y="3844097"/>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8" name="Flowchart: Alternate Process 247">
                <a:extLst>
                  <a:ext uri="{FF2B5EF4-FFF2-40B4-BE49-F238E27FC236}">
                    <a16:creationId xmlns:a16="http://schemas.microsoft.com/office/drawing/2014/main" id="{533E3F7B-996D-4DDC-95FA-FF96D2F17FD5}"/>
                  </a:ext>
                </a:extLst>
              </p:cNvPr>
              <p:cNvSpPr/>
              <p:nvPr/>
            </p:nvSpPr>
            <p:spPr>
              <a:xfrm>
                <a:off x="1753777" y="1431096"/>
                <a:ext cx="1548000" cy="4176074"/>
              </a:xfrm>
              <a:prstGeom prst="flowChartAlternateProces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sp>
            <p:nvSpPr>
              <p:cNvPr id="249" name="Flowchart: Alternate Process 248">
                <a:extLst>
                  <a:ext uri="{FF2B5EF4-FFF2-40B4-BE49-F238E27FC236}">
                    <a16:creationId xmlns:a16="http://schemas.microsoft.com/office/drawing/2014/main" id="{5B4004CE-AD0D-4561-8FB0-FDCA9AE62A46}"/>
                  </a:ext>
                </a:extLst>
              </p:cNvPr>
              <p:cNvSpPr/>
              <p:nvPr/>
            </p:nvSpPr>
            <p:spPr>
              <a:xfrm>
                <a:off x="2173060" y="2913987"/>
                <a:ext cx="423073" cy="1911666"/>
              </a:xfrm>
              <a:prstGeom prst="flowChartAlternateProcess">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sp>
            <p:nvSpPr>
              <p:cNvPr id="250" name="TextBox 249">
                <a:extLst>
                  <a:ext uri="{FF2B5EF4-FFF2-40B4-BE49-F238E27FC236}">
                    <a16:creationId xmlns:a16="http://schemas.microsoft.com/office/drawing/2014/main" id="{0E74EFC6-020F-43A6-B6F3-491E766FEC3F}"/>
                  </a:ext>
                </a:extLst>
              </p:cNvPr>
              <p:cNvSpPr txBox="1"/>
              <p:nvPr/>
            </p:nvSpPr>
            <p:spPr>
              <a:xfrm>
                <a:off x="1783891" y="3028235"/>
                <a:ext cx="163869" cy="1773819"/>
              </a:xfrm>
              <a:prstGeom prst="rect">
                <a:avLst/>
              </a:prstGeom>
              <a:noFill/>
            </p:spPr>
            <p:txBody>
              <a:bodyPr wrap="square" rtlCol="0">
                <a:spAutoFit/>
              </a:bodyPr>
              <a:lstStyle/>
              <a:p>
                <a:pPr algn="ctr"/>
                <a:r>
                  <a:rPr lang="en-GB" sz="1366" b="1" dirty="0"/>
                  <a:t>S</a:t>
                </a:r>
              </a:p>
              <a:p>
                <a:pPr algn="ctr"/>
                <a:r>
                  <a:rPr lang="en-GB" sz="1366" b="1" dirty="0"/>
                  <a:t>E</a:t>
                </a:r>
              </a:p>
              <a:p>
                <a:pPr algn="ctr"/>
                <a:r>
                  <a:rPr lang="en-GB" sz="1366" b="1" dirty="0"/>
                  <a:t>L</a:t>
                </a:r>
              </a:p>
              <a:p>
                <a:pPr algn="ctr"/>
                <a:r>
                  <a:rPr lang="en-GB" sz="1366" b="1" dirty="0"/>
                  <a:t>E</a:t>
                </a:r>
              </a:p>
              <a:p>
                <a:pPr algn="ctr"/>
                <a:r>
                  <a:rPr lang="en-GB" sz="1366" b="1" dirty="0"/>
                  <a:t>C</a:t>
                </a:r>
              </a:p>
              <a:p>
                <a:pPr algn="ctr"/>
                <a:r>
                  <a:rPr lang="en-GB" sz="1366" b="1" dirty="0"/>
                  <a:t>T</a:t>
                </a:r>
              </a:p>
              <a:p>
                <a:pPr algn="ctr"/>
                <a:r>
                  <a:rPr lang="en-GB" sz="1366" b="1" dirty="0"/>
                  <a:t>O</a:t>
                </a:r>
              </a:p>
              <a:p>
                <a:pPr algn="ctr"/>
                <a:r>
                  <a:rPr lang="en-GB" sz="1366" b="1" dirty="0"/>
                  <a:t>R</a:t>
                </a:r>
              </a:p>
            </p:txBody>
          </p:sp>
          <p:sp>
            <p:nvSpPr>
              <p:cNvPr id="251" name="Trapezoid 250">
                <a:extLst>
                  <a:ext uri="{FF2B5EF4-FFF2-40B4-BE49-F238E27FC236}">
                    <a16:creationId xmlns:a16="http://schemas.microsoft.com/office/drawing/2014/main" id="{96F63E51-B506-468F-8D39-7A02A87D77AA}"/>
                  </a:ext>
                </a:extLst>
              </p:cNvPr>
              <p:cNvSpPr/>
              <p:nvPr/>
            </p:nvSpPr>
            <p:spPr>
              <a:xfrm rot="5400000">
                <a:off x="828233" y="3749773"/>
                <a:ext cx="2031368" cy="163870"/>
              </a:xfrm>
              <a:prstGeom prst="trapezoid">
                <a:avLst/>
              </a:prstGeom>
              <a:solidFill>
                <a:schemeClr val="bg1">
                  <a:alpha val="33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2049"/>
              </a:p>
            </p:txBody>
          </p:sp>
          <p:sp>
            <p:nvSpPr>
              <p:cNvPr id="252" name="Flowchart: Alternate Process 251">
                <a:extLst>
                  <a:ext uri="{FF2B5EF4-FFF2-40B4-BE49-F238E27FC236}">
                    <a16:creationId xmlns:a16="http://schemas.microsoft.com/office/drawing/2014/main" id="{DA871D3D-83C4-4479-AD73-80CE795A5B8E}"/>
                  </a:ext>
                </a:extLst>
              </p:cNvPr>
              <p:cNvSpPr/>
              <p:nvPr/>
            </p:nvSpPr>
            <p:spPr>
              <a:xfrm>
                <a:off x="2828846" y="2918282"/>
                <a:ext cx="423073" cy="1911666"/>
              </a:xfrm>
              <a:prstGeom prst="flowChartAlternateProcess">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sp>
            <p:nvSpPr>
              <p:cNvPr id="253" name="Rectangle: Diagonal Corners Rounded 252">
                <a:extLst>
                  <a:ext uri="{FF2B5EF4-FFF2-40B4-BE49-F238E27FC236}">
                    <a16:creationId xmlns:a16="http://schemas.microsoft.com/office/drawing/2014/main" id="{0D061949-B94C-408E-A1F8-17E066E9892E}"/>
                  </a:ext>
                </a:extLst>
              </p:cNvPr>
              <p:cNvSpPr/>
              <p:nvPr/>
            </p:nvSpPr>
            <p:spPr>
              <a:xfrm>
                <a:off x="2863259" y="1649751"/>
                <a:ext cx="368400" cy="859032"/>
              </a:xfrm>
              <a:prstGeom prst="round2DiagRect">
                <a:avLst/>
              </a:prstGeom>
              <a:solidFill>
                <a:srgbClr val="FF8AD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p>
            </p:txBody>
          </p:sp>
          <p:cxnSp>
            <p:nvCxnSpPr>
              <p:cNvPr id="254" name="Straight Arrow Connector 253">
                <a:extLst>
                  <a:ext uri="{FF2B5EF4-FFF2-40B4-BE49-F238E27FC236}">
                    <a16:creationId xmlns:a16="http://schemas.microsoft.com/office/drawing/2014/main" id="{458470DA-FAE1-42C7-9557-C367E37CE074}"/>
                  </a:ext>
                </a:extLst>
              </p:cNvPr>
              <p:cNvCxnSpPr>
                <a:cxnSpLocks/>
              </p:cNvCxnSpPr>
              <p:nvPr/>
            </p:nvCxnSpPr>
            <p:spPr>
              <a:xfrm flipH="1">
                <a:off x="3058249" y="2522555"/>
                <a:ext cx="1" cy="37766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55" name="Rectangle 254">
                <a:extLst>
                  <a:ext uri="{FF2B5EF4-FFF2-40B4-BE49-F238E27FC236}">
                    <a16:creationId xmlns:a16="http://schemas.microsoft.com/office/drawing/2014/main" id="{049F5449-5564-4D01-8CD5-85041775C66B}"/>
                  </a:ext>
                </a:extLst>
              </p:cNvPr>
              <p:cNvSpPr/>
              <p:nvPr/>
            </p:nvSpPr>
            <p:spPr>
              <a:xfrm>
                <a:off x="2976914" y="1884792"/>
                <a:ext cx="144585" cy="4765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56" name="Straight Arrow Connector 255">
                <a:extLst>
                  <a:ext uri="{FF2B5EF4-FFF2-40B4-BE49-F238E27FC236}">
                    <a16:creationId xmlns:a16="http://schemas.microsoft.com/office/drawing/2014/main" id="{01FE6F43-041E-4B01-8F33-C9196C8CCD7F}"/>
                  </a:ext>
                </a:extLst>
              </p:cNvPr>
              <p:cNvCxnSpPr>
                <a:cxnSpLocks/>
              </p:cNvCxnSpPr>
              <p:nvPr/>
            </p:nvCxnSpPr>
            <p:spPr>
              <a:xfrm flipV="1">
                <a:off x="1937325" y="3849323"/>
                <a:ext cx="216000"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7" name="Straight Arrow Connector 256">
                <a:extLst>
                  <a:ext uri="{FF2B5EF4-FFF2-40B4-BE49-F238E27FC236}">
                    <a16:creationId xmlns:a16="http://schemas.microsoft.com/office/drawing/2014/main" id="{774754B2-9C00-49C6-80A2-453F4878C39A}"/>
                  </a:ext>
                </a:extLst>
              </p:cNvPr>
              <p:cNvCxnSpPr>
                <a:cxnSpLocks/>
              </p:cNvCxnSpPr>
              <p:nvPr/>
            </p:nvCxnSpPr>
            <p:spPr>
              <a:xfrm flipV="1">
                <a:off x="2601527" y="3849323"/>
                <a:ext cx="216000"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58" name="TextBox 257">
              <a:extLst>
                <a:ext uri="{FF2B5EF4-FFF2-40B4-BE49-F238E27FC236}">
                  <a16:creationId xmlns:a16="http://schemas.microsoft.com/office/drawing/2014/main" id="{E38F536B-0AAF-4F3B-AD64-5E49F7C4E309}"/>
                </a:ext>
              </a:extLst>
            </p:cNvPr>
            <p:cNvSpPr txBox="1"/>
            <p:nvPr/>
          </p:nvSpPr>
          <p:spPr>
            <a:xfrm>
              <a:off x="9351476" y="4924666"/>
              <a:ext cx="1608481" cy="707886"/>
            </a:xfrm>
            <a:prstGeom prst="rect">
              <a:avLst/>
            </a:prstGeom>
            <a:noFill/>
          </p:spPr>
          <p:txBody>
            <a:bodyPr wrap="square" rtlCol="0">
              <a:spAutoFit/>
            </a:bodyPr>
            <a:lstStyle/>
            <a:p>
              <a:pPr algn="ctr"/>
              <a:r>
                <a:rPr lang="en-GB" sz="2400" dirty="0"/>
                <a:t>Stage</a:t>
              </a:r>
              <a:r>
                <a:rPr lang="en-GB" sz="2400" baseline="-25000" dirty="0"/>
                <a:t>N</a:t>
              </a:r>
            </a:p>
            <a:p>
              <a:pPr algn="ctr"/>
              <a:endParaRPr lang="en-GB" sz="2400" baseline="-25000" dirty="0"/>
            </a:p>
          </p:txBody>
        </p:sp>
      </p:grpSp>
      <p:sp>
        <p:nvSpPr>
          <p:cNvPr id="261" name="Title 1">
            <a:extLst>
              <a:ext uri="{FF2B5EF4-FFF2-40B4-BE49-F238E27FC236}">
                <a16:creationId xmlns:a16="http://schemas.microsoft.com/office/drawing/2014/main" id="{C3B24262-0BA8-4938-8336-1935218CD967}"/>
              </a:ext>
            </a:extLst>
          </p:cNvPr>
          <p:cNvSpPr txBox="1">
            <a:spLocks/>
          </p:cNvSpPr>
          <p:nvPr/>
        </p:nvSpPr>
        <p:spPr>
          <a:xfrm>
            <a:off x="0" y="-27881"/>
            <a:ext cx="12048565" cy="91219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1. Limited Support for Complex Operations Within a Stage</a:t>
            </a:r>
            <a:endParaRPr lang="en-GB" sz="4000" dirty="0"/>
          </a:p>
        </p:txBody>
      </p:sp>
      <p:grpSp>
        <p:nvGrpSpPr>
          <p:cNvPr id="36" name="Group 35">
            <a:extLst>
              <a:ext uri="{FF2B5EF4-FFF2-40B4-BE49-F238E27FC236}">
                <a16:creationId xmlns:a16="http://schemas.microsoft.com/office/drawing/2014/main" id="{CEB5396C-A6C2-4A02-A9D7-08724AF1A272}"/>
              </a:ext>
            </a:extLst>
          </p:cNvPr>
          <p:cNvGrpSpPr/>
          <p:nvPr/>
        </p:nvGrpSpPr>
        <p:grpSpPr>
          <a:xfrm>
            <a:off x="817726" y="3036307"/>
            <a:ext cx="188287" cy="1577461"/>
            <a:chOff x="817726" y="3036307"/>
            <a:chExt cx="188287" cy="1577461"/>
          </a:xfrm>
        </p:grpSpPr>
        <p:grpSp>
          <p:nvGrpSpPr>
            <p:cNvPr id="83" name="Group 82">
              <a:extLst>
                <a:ext uri="{FF2B5EF4-FFF2-40B4-BE49-F238E27FC236}">
                  <a16:creationId xmlns:a16="http://schemas.microsoft.com/office/drawing/2014/main" id="{19C6A1C2-DA57-4C5E-A4AC-CC7AB8080B1F}"/>
                </a:ext>
              </a:extLst>
            </p:cNvPr>
            <p:cNvGrpSpPr/>
            <p:nvPr/>
          </p:nvGrpSpPr>
          <p:grpSpPr>
            <a:xfrm>
              <a:off x="824506" y="3036307"/>
              <a:ext cx="177964" cy="1577461"/>
              <a:chOff x="2119737" y="1711563"/>
              <a:chExt cx="221946" cy="1351634"/>
            </a:xfrm>
          </p:grpSpPr>
          <p:sp>
            <p:nvSpPr>
              <p:cNvPr id="87" name="Rectangle 86">
                <a:extLst>
                  <a:ext uri="{FF2B5EF4-FFF2-40B4-BE49-F238E27FC236}">
                    <a16:creationId xmlns:a16="http://schemas.microsoft.com/office/drawing/2014/main" id="{9E7E897E-7246-4649-ABE5-094D12DF9592}"/>
                  </a:ext>
                </a:extLst>
              </p:cNvPr>
              <p:cNvSpPr/>
              <p:nvPr/>
            </p:nvSpPr>
            <p:spPr>
              <a:xfrm>
                <a:off x="2119737" y="1711563"/>
                <a:ext cx="221946" cy="1351634"/>
              </a:xfrm>
              <a:prstGeom prst="rect">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solidFill>
                    <a:schemeClr val="tx1"/>
                  </a:solidFill>
                </a:endParaRPr>
              </a:p>
            </p:txBody>
          </p:sp>
          <p:cxnSp>
            <p:nvCxnSpPr>
              <p:cNvPr id="88" name="Straight Connector 87">
                <a:extLst>
                  <a:ext uri="{FF2B5EF4-FFF2-40B4-BE49-F238E27FC236}">
                    <a16:creationId xmlns:a16="http://schemas.microsoft.com/office/drawing/2014/main" id="{C26FA048-CE59-421B-B9C7-31CF81C2D07D}"/>
                  </a:ext>
                </a:extLst>
              </p:cNvPr>
              <p:cNvCxnSpPr/>
              <p:nvPr/>
            </p:nvCxnSpPr>
            <p:spPr>
              <a:xfrm>
                <a:off x="2229473" y="2576007"/>
                <a:ext cx="0" cy="30846"/>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85" name="Straight Connector 84">
              <a:extLst>
                <a:ext uri="{FF2B5EF4-FFF2-40B4-BE49-F238E27FC236}">
                  <a16:creationId xmlns:a16="http://schemas.microsoft.com/office/drawing/2014/main" id="{6B265750-4BFB-49C8-88D0-6F3F4CE4B50A}"/>
                </a:ext>
              </a:extLst>
            </p:cNvPr>
            <p:cNvCxnSpPr/>
            <p:nvPr/>
          </p:nvCxnSpPr>
          <p:spPr>
            <a:xfrm>
              <a:off x="817726" y="4114209"/>
              <a:ext cx="17797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4E653E67-A7A5-4567-B0CB-920D1BC3B4A2}"/>
                </a:ext>
              </a:extLst>
            </p:cNvPr>
            <p:cNvCxnSpPr/>
            <p:nvPr/>
          </p:nvCxnSpPr>
          <p:spPr>
            <a:xfrm>
              <a:off x="824500" y="3519510"/>
              <a:ext cx="17797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E15FC9A4-B846-47C1-B1F4-465B56C228D1}"/>
                </a:ext>
              </a:extLst>
            </p:cNvPr>
            <p:cNvCxnSpPr/>
            <p:nvPr/>
          </p:nvCxnSpPr>
          <p:spPr>
            <a:xfrm>
              <a:off x="828042" y="4017390"/>
              <a:ext cx="17797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3" name="Group 302">
            <a:extLst>
              <a:ext uri="{FF2B5EF4-FFF2-40B4-BE49-F238E27FC236}">
                <a16:creationId xmlns:a16="http://schemas.microsoft.com/office/drawing/2014/main" id="{2D3B4911-D405-4DAF-AE82-514929903BD0}"/>
              </a:ext>
            </a:extLst>
          </p:cNvPr>
          <p:cNvGrpSpPr/>
          <p:nvPr/>
        </p:nvGrpSpPr>
        <p:grpSpPr>
          <a:xfrm>
            <a:off x="3210596" y="3036534"/>
            <a:ext cx="188287" cy="1577461"/>
            <a:chOff x="817726" y="3036307"/>
            <a:chExt cx="188287" cy="1577461"/>
          </a:xfrm>
        </p:grpSpPr>
        <p:grpSp>
          <p:nvGrpSpPr>
            <p:cNvPr id="304" name="Group 303">
              <a:extLst>
                <a:ext uri="{FF2B5EF4-FFF2-40B4-BE49-F238E27FC236}">
                  <a16:creationId xmlns:a16="http://schemas.microsoft.com/office/drawing/2014/main" id="{17AE5CB5-8074-40FF-902A-61D35C1F7619}"/>
                </a:ext>
              </a:extLst>
            </p:cNvPr>
            <p:cNvGrpSpPr/>
            <p:nvPr/>
          </p:nvGrpSpPr>
          <p:grpSpPr>
            <a:xfrm>
              <a:off x="824506" y="3036307"/>
              <a:ext cx="177964" cy="1577461"/>
              <a:chOff x="2119737" y="1711563"/>
              <a:chExt cx="221946" cy="1351634"/>
            </a:xfrm>
          </p:grpSpPr>
          <p:sp>
            <p:nvSpPr>
              <p:cNvPr id="308" name="Rectangle 307">
                <a:extLst>
                  <a:ext uri="{FF2B5EF4-FFF2-40B4-BE49-F238E27FC236}">
                    <a16:creationId xmlns:a16="http://schemas.microsoft.com/office/drawing/2014/main" id="{ABF60F54-00CF-4DC0-8982-6CAD995F266C}"/>
                  </a:ext>
                </a:extLst>
              </p:cNvPr>
              <p:cNvSpPr/>
              <p:nvPr/>
            </p:nvSpPr>
            <p:spPr>
              <a:xfrm>
                <a:off x="2119737" y="1711563"/>
                <a:ext cx="221946" cy="1351634"/>
              </a:xfrm>
              <a:prstGeom prst="rect">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solidFill>
                    <a:schemeClr val="tx1"/>
                  </a:solidFill>
                </a:endParaRPr>
              </a:p>
            </p:txBody>
          </p:sp>
          <p:cxnSp>
            <p:nvCxnSpPr>
              <p:cNvPr id="309" name="Straight Connector 308">
                <a:extLst>
                  <a:ext uri="{FF2B5EF4-FFF2-40B4-BE49-F238E27FC236}">
                    <a16:creationId xmlns:a16="http://schemas.microsoft.com/office/drawing/2014/main" id="{0652CF8E-E419-41AB-ABFC-2660CA3BD595}"/>
                  </a:ext>
                </a:extLst>
              </p:cNvPr>
              <p:cNvCxnSpPr/>
              <p:nvPr/>
            </p:nvCxnSpPr>
            <p:spPr>
              <a:xfrm>
                <a:off x="2229473" y="2576007"/>
                <a:ext cx="0" cy="30846"/>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305" name="Straight Connector 304">
              <a:extLst>
                <a:ext uri="{FF2B5EF4-FFF2-40B4-BE49-F238E27FC236}">
                  <a16:creationId xmlns:a16="http://schemas.microsoft.com/office/drawing/2014/main" id="{8AFF91F7-7AEF-40EF-AEF2-524BFD2D03D9}"/>
                </a:ext>
              </a:extLst>
            </p:cNvPr>
            <p:cNvCxnSpPr/>
            <p:nvPr/>
          </p:nvCxnSpPr>
          <p:spPr>
            <a:xfrm>
              <a:off x="817726" y="4114209"/>
              <a:ext cx="17797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40D597D3-6B18-4EDD-A21E-F7E86F4772D9}"/>
                </a:ext>
              </a:extLst>
            </p:cNvPr>
            <p:cNvCxnSpPr/>
            <p:nvPr/>
          </p:nvCxnSpPr>
          <p:spPr>
            <a:xfrm>
              <a:off x="824500" y="3519510"/>
              <a:ext cx="17797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35AAE126-6ED5-4334-B701-6C52CACFCA11}"/>
                </a:ext>
              </a:extLst>
            </p:cNvPr>
            <p:cNvCxnSpPr/>
            <p:nvPr/>
          </p:nvCxnSpPr>
          <p:spPr>
            <a:xfrm>
              <a:off x="828042" y="4017390"/>
              <a:ext cx="17797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0" name="Group 309">
            <a:extLst>
              <a:ext uri="{FF2B5EF4-FFF2-40B4-BE49-F238E27FC236}">
                <a16:creationId xmlns:a16="http://schemas.microsoft.com/office/drawing/2014/main" id="{DF2A9916-B48E-4F39-B551-73E599EC1589}"/>
              </a:ext>
            </a:extLst>
          </p:cNvPr>
          <p:cNvGrpSpPr/>
          <p:nvPr/>
        </p:nvGrpSpPr>
        <p:grpSpPr>
          <a:xfrm>
            <a:off x="5608215" y="3036534"/>
            <a:ext cx="188287" cy="1577461"/>
            <a:chOff x="817726" y="3036307"/>
            <a:chExt cx="188287" cy="1577461"/>
          </a:xfrm>
        </p:grpSpPr>
        <p:grpSp>
          <p:nvGrpSpPr>
            <p:cNvPr id="311" name="Group 310">
              <a:extLst>
                <a:ext uri="{FF2B5EF4-FFF2-40B4-BE49-F238E27FC236}">
                  <a16:creationId xmlns:a16="http://schemas.microsoft.com/office/drawing/2014/main" id="{38C3BFDF-7A6A-41BC-8C67-A2CA5E959131}"/>
                </a:ext>
              </a:extLst>
            </p:cNvPr>
            <p:cNvGrpSpPr/>
            <p:nvPr/>
          </p:nvGrpSpPr>
          <p:grpSpPr>
            <a:xfrm>
              <a:off x="824506" y="3036307"/>
              <a:ext cx="177964" cy="1577461"/>
              <a:chOff x="2119737" y="1711563"/>
              <a:chExt cx="221946" cy="1351634"/>
            </a:xfrm>
          </p:grpSpPr>
          <p:sp>
            <p:nvSpPr>
              <p:cNvPr id="315" name="Rectangle 314">
                <a:extLst>
                  <a:ext uri="{FF2B5EF4-FFF2-40B4-BE49-F238E27FC236}">
                    <a16:creationId xmlns:a16="http://schemas.microsoft.com/office/drawing/2014/main" id="{BC6180F1-B759-47E8-BA3C-69DAFDB58AE7}"/>
                  </a:ext>
                </a:extLst>
              </p:cNvPr>
              <p:cNvSpPr/>
              <p:nvPr/>
            </p:nvSpPr>
            <p:spPr>
              <a:xfrm>
                <a:off x="2119737" y="1711563"/>
                <a:ext cx="221946" cy="1351634"/>
              </a:xfrm>
              <a:prstGeom prst="rect">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solidFill>
                    <a:schemeClr val="tx1"/>
                  </a:solidFill>
                </a:endParaRPr>
              </a:p>
            </p:txBody>
          </p:sp>
          <p:cxnSp>
            <p:nvCxnSpPr>
              <p:cNvPr id="316" name="Straight Connector 315">
                <a:extLst>
                  <a:ext uri="{FF2B5EF4-FFF2-40B4-BE49-F238E27FC236}">
                    <a16:creationId xmlns:a16="http://schemas.microsoft.com/office/drawing/2014/main" id="{065C2888-C986-4DBD-B6A3-55888DA09F1D}"/>
                  </a:ext>
                </a:extLst>
              </p:cNvPr>
              <p:cNvCxnSpPr/>
              <p:nvPr/>
            </p:nvCxnSpPr>
            <p:spPr>
              <a:xfrm>
                <a:off x="2229473" y="2576007"/>
                <a:ext cx="0" cy="30846"/>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312" name="Straight Connector 311">
              <a:extLst>
                <a:ext uri="{FF2B5EF4-FFF2-40B4-BE49-F238E27FC236}">
                  <a16:creationId xmlns:a16="http://schemas.microsoft.com/office/drawing/2014/main" id="{70F8844D-272C-49E4-9F9D-3AB02E54EB5C}"/>
                </a:ext>
              </a:extLst>
            </p:cNvPr>
            <p:cNvCxnSpPr/>
            <p:nvPr/>
          </p:nvCxnSpPr>
          <p:spPr>
            <a:xfrm>
              <a:off x="817726" y="4114209"/>
              <a:ext cx="17797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064430E8-3338-4580-8EDC-8C1C954DD759}"/>
                </a:ext>
              </a:extLst>
            </p:cNvPr>
            <p:cNvCxnSpPr/>
            <p:nvPr/>
          </p:nvCxnSpPr>
          <p:spPr>
            <a:xfrm>
              <a:off x="824500" y="3519510"/>
              <a:ext cx="17797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83630AE9-6003-47E9-8604-57FB95679F08}"/>
                </a:ext>
              </a:extLst>
            </p:cNvPr>
            <p:cNvCxnSpPr/>
            <p:nvPr/>
          </p:nvCxnSpPr>
          <p:spPr>
            <a:xfrm>
              <a:off x="828042" y="4017390"/>
              <a:ext cx="17797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7" name="Group 316">
            <a:extLst>
              <a:ext uri="{FF2B5EF4-FFF2-40B4-BE49-F238E27FC236}">
                <a16:creationId xmlns:a16="http://schemas.microsoft.com/office/drawing/2014/main" id="{512DE821-F293-4F31-8291-C963D1EC86E6}"/>
              </a:ext>
            </a:extLst>
          </p:cNvPr>
          <p:cNvGrpSpPr/>
          <p:nvPr/>
        </p:nvGrpSpPr>
        <p:grpSpPr>
          <a:xfrm>
            <a:off x="11207606" y="3036534"/>
            <a:ext cx="188287" cy="1577461"/>
            <a:chOff x="817726" y="3036307"/>
            <a:chExt cx="188287" cy="1577461"/>
          </a:xfrm>
        </p:grpSpPr>
        <p:grpSp>
          <p:nvGrpSpPr>
            <p:cNvPr id="318" name="Group 317">
              <a:extLst>
                <a:ext uri="{FF2B5EF4-FFF2-40B4-BE49-F238E27FC236}">
                  <a16:creationId xmlns:a16="http://schemas.microsoft.com/office/drawing/2014/main" id="{A8D5FB4A-492D-4563-AE60-F594F8AB0F4C}"/>
                </a:ext>
              </a:extLst>
            </p:cNvPr>
            <p:cNvGrpSpPr/>
            <p:nvPr/>
          </p:nvGrpSpPr>
          <p:grpSpPr>
            <a:xfrm>
              <a:off x="824506" y="3036307"/>
              <a:ext cx="177964" cy="1577461"/>
              <a:chOff x="2119737" y="1711563"/>
              <a:chExt cx="221946" cy="1351634"/>
            </a:xfrm>
          </p:grpSpPr>
          <p:sp>
            <p:nvSpPr>
              <p:cNvPr id="322" name="Rectangle 321">
                <a:extLst>
                  <a:ext uri="{FF2B5EF4-FFF2-40B4-BE49-F238E27FC236}">
                    <a16:creationId xmlns:a16="http://schemas.microsoft.com/office/drawing/2014/main" id="{7236740D-7441-4FB0-827B-502278895154}"/>
                  </a:ext>
                </a:extLst>
              </p:cNvPr>
              <p:cNvSpPr/>
              <p:nvPr/>
            </p:nvSpPr>
            <p:spPr>
              <a:xfrm>
                <a:off x="2119737" y="1711563"/>
                <a:ext cx="221946" cy="1351634"/>
              </a:xfrm>
              <a:prstGeom prst="rect">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solidFill>
                    <a:schemeClr val="tx1"/>
                  </a:solidFill>
                </a:endParaRPr>
              </a:p>
            </p:txBody>
          </p:sp>
          <p:cxnSp>
            <p:nvCxnSpPr>
              <p:cNvPr id="323" name="Straight Connector 322">
                <a:extLst>
                  <a:ext uri="{FF2B5EF4-FFF2-40B4-BE49-F238E27FC236}">
                    <a16:creationId xmlns:a16="http://schemas.microsoft.com/office/drawing/2014/main" id="{7F66F171-2E0C-45E6-97F2-1157DDED2C78}"/>
                  </a:ext>
                </a:extLst>
              </p:cNvPr>
              <p:cNvCxnSpPr/>
              <p:nvPr/>
            </p:nvCxnSpPr>
            <p:spPr>
              <a:xfrm>
                <a:off x="2229473" y="2576007"/>
                <a:ext cx="0" cy="30846"/>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319" name="Straight Connector 318">
              <a:extLst>
                <a:ext uri="{FF2B5EF4-FFF2-40B4-BE49-F238E27FC236}">
                  <a16:creationId xmlns:a16="http://schemas.microsoft.com/office/drawing/2014/main" id="{EBFB8AE4-2051-4CA8-BF98-CA98AB592E2C}"/>
                </a:ext>
              </a:extLst>
            </p:cNvPr>
            <p:cNvCxnSpPr/>
            <p:nvPr/>
          </p:nvCxnSpPr>
          <p:spPr>
            <a:xfrm>
              <a:off x="817726" y="4114209"/>
              <a:ext cx="17797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D787C9AA-E6C2-461F-84CF-482DE387B76F}"/>
                </a:ext>
              </a:extLst>
            </p:cNvPr>
            <p:cNvCxnSpPr/>
            <p:nvPr/>
          </p:nvCxnSpPr>
          <p:spPr>
            <a:xfrm>
              <a:off x="824500" y="3519510"/>
              <a:ext cx="17797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B548CD90-288F-4FAD-BCC8-587385F179EA}"/>
                </a:ext>
              </a:extLst>
            </p:cNvPr>
            <p:cNvCxnSpPr/>
            <p:nvPr/>
          </p:nvCxnSpPr>
          <p:spPr>
            <a:xfrm>
              <a:off x="828042" y="4017390"/>
              <a:ext cx="17797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C4FDE78C-ECEE-4562-ABDA-BB39ECC88F04}"/>
              </a:ext>
            </a:extLst>
          </p:cNvPr>
          <p:cNvGrpSpPr/>
          <p:nvPr/>
        </p:nvGrpSpPr>
        <p:grpSpPr>
          <a:xfrm>
            <a:off x="2339061" y="649036"/>
            <a:ext cx="7361194" cy="707886"/>
            <a:chOff x="2339061" y="649036"/>
            <a:chExt cx="7361194" cy="707886"/>
          </a:xfrm>
        </p:grpSpPr>
        <p:sp>
          <p:nvSpPr>
            <p:cNvPr id="112" name="Rectangle 111">
              <a:extLst>
                <a:ext uri="{FF2B5EF4-FFF2-40B4-BE49-F238E27FC236}">
                  <a16:creationId xmlns:a16="http://schemas.microsoft.com/office/drawing/2014/main" id="{AF6307CC-AEDC-4B2E-91C7-781DFA02D62B}"/>
                </a:ext>
              </a:extLst>
            </p:cNvPr>
            <p:cNvSpPr/>
            <p:nvPr/>
          </p:nvSpPr>
          <p:spPr>
            <a:xfrm>
              <a:off x="3086581" y="730232"/>
              <a:ext cx="6613674" cy="54821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Application data structure distributed across stages and constrained by number of stages</a:t>
              </a:r>
            </a:p>
          </p:txBody>
        </p:sp>
        <p:pic>
          <p:nvPicPr>
            <p:cNvPr id="113" name="Graphic 112" descr="Warning">
              <a:extLst>
                <a:ext uri="{FF2B5EF4-FFF2-40B4-BE49-F238E27FC236}">
                  <a16:creationId xmlns:a16="http://schemas.microsoft.com/office/drawing/2014/main" id="{5656C299-D51D-44EC-8C30-A50F944BE7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39061" y="649036"/>
              <a:ext cx="707886" cy="707886"/>
            </a:xfrm>
            <a:prstGeom prst="rect">
              <a:avLst/>
            </a:prstGeom>
          </p:spPr>
        </p:pic>
      </p:grpSp>
      <p:grpSp>
        <p:nvGrpSpPr>
          <p:cNvPr id="118" name="Group 117">
            <a:extLst>
              <a:ext uri="{FF2B5EF4-FFF2-40B4-BE49-F238E27FC236}">
                <a16:creationId xmlns:a16="http://schemas.microsoft.com/office/drawing/2014/main" id="{F61CE633-76DF-4911-AB63-C910FBCE8DFE}"/>
              </a:ext>
            </a:extLst>
          </p:cNvPr>
          <p:cNvGrpSpPr/>
          <p:nvPr/>
        </p:nvGrpSpPr>
        <p:grpSpPr>
          <a:xfrm>
            <a:off x="2525984" y="2983067"/>
            <a:ext cx="159341" cy="568682"/>
            <a:chOff x="1665449" y="2949714"/>
            <a:chExt cx="159341" cy="568682"/>
          </a:xfrm>
        </p:grpSpPr>
        <p:sp>
          <p:nvSpPr>
            <p:cNvPr id="119" name="Rectangle 118">
              <a:extLst>
                <a:ext uri="{FF2B5EF4-FFF2-40B4-BE49-F238E27FC236}">
                  <a16:creationId xmlns:a16="http://schemas.microsoft.com/office/drawing/2014/main" id="{087B0EF0-533A-4E77-8957-4D8C72884E4F}"/>
                </a:ext>
              </a:extLst>
            </p:cNvPr>
            <p:cNvSpPr/>
            <p:nvPr/>
          </p:nvSpPr>
          <p:spPr>
            <a:xfrm>
              <a:off x="1680205" y="3041802"/>
              <a:ext cx="144585" cy="4765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20" name="TextBox 119">
              <a:extLst>
                <a:ext uri="{FF2B5EF4-FFF2-40B4-BE49-F238E27FC236}">
                  <a16:creationId xmlns:a16="http://schemas.microsoft.com/office/drawing/2014/main" id="{8EE0E7CF-91B3-4B06-9583-ACADB02116AB}"/>
                </a:ext>
              </a:extLst>
            </p:cNvPr>
            <p:cNvSpPr txBox="1"/>
            <p:nvPr/>
          </p:nvSpPr>
          <p:spPr>
            <a:xfrm>
              <a:off x="1665449" y="2949714"/>
              <a:ext cx="102332" cy="276999"/>
            </a:xfrm>
            <a:prstGeom prst="rect">
              <a:avLst/>
            </a:prstGeom>
            <a:noFill/>
          </p:spPr>
          <p:txBody>
            <a:bodyPr wrap="square" rtlCol="0">
              <a:spAutoFit/>
            </a:bodyPr>
            <a:lstStyle/>
            <a:p>
              <a:r>
                <a:rPr lang="en-GB" sz="1200" dirty="0"/>
                <a:t> </a:t>
              </a:r>
            </a:p>
          </p:txBody>
        </p:sp>
      </p:grpSp>
      <p:sp>
        <p:nvSpPr>
          <p:cNvPr id="9" name="Rectangle 8">
            <a:extLst>
              <a:ext uri="{FF2B5EF4-FFF2-40B4-BE49-F238E27FC236}">
                <a16:creationId xmlns:a16="http://schemas.microsoft.com/office/drawing/2014/main" id="{496317A0-DF7A-403F-A2AC-1122E4D88D71}"/>
              </a:ext>
            </a:extLst>
          </p:cNvPr>
          <p:cNvSpPr/>
          <p:nvPr/>
        </p:nvSpPr>
        <p:spPr>
          <a:xfrm>
            <a:off x="2568365" y="1907474"/>
            <a:ext cx="144585" cy="47659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Rectangle 126">
            <a:extLst>
              <a:ext uri="{FF2B5EF4-FFF2-40B4-BE49-F238E27FC236}">
                <a16:creationId xmlns:a16="http://schemas.microsoft.com/office/drawing/2014/main" id="{5F59D23A-78D9-4D3F-9F7A-D8CA9C9BA577}"/>
              </a:ext>
            </a:extLst>
          </p:cNvPr>
          <p:cNvSpPr/>
          <p:nvPr/>
        </p:nvSpPr>
        <p:spPr>
          <a:xfrm>
            <a:off x="4936201" y="1905785"/>
            <a:ext cx="144585" cy="47659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Rectangle 127">
            <a:extLst>
              <a:ext uri="{FF2B5EF4-FFF2-40B4-BE49-F238E27FC236}">
                <a16:creationId xmlns:a16="http://schemas.microsoft.com/office/drawing/2014/main" id="{50C0DA61-B8BA-477A-852F-ADD03B764788}"/>
              </a:ext>
            </a:extLst>
          </p:cNvPr>
          <p:cNvSpPr/>
          <p:nvPr/>
        </p:nvSpPr>
        <p:spPr>
          <a:xfrm>
            <a:off x="7331734" y="1886822"/>
            <a:ext cx="144585" cy="47659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Rectangle 128">
            <a:extLst>
              <a:ext uri="{FF2B5EF4-FFF2-40B4-BE49-F238E27FC236}">
                <a16:creationId xmlns:a16="http://schemas.microsoft.com/office/drawing/2014/main" id="{B25BCAAE-FD08-4EDD-A2B4-623482A2B7D6}"/>
              </a:ext>
            </a:extLst>
          </p:cNvPr>
          <p:cNvSpPr/>
          <p:nvPr/>
        </p:nvSpPr>
        <p:spPr>
          <a:xfrm>
            <a:off x="10583683" y="1897112"/>
            <a:ext cx="144585" cy="47659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07691690"/>
      </p:ext>
    </p:extLst>
  </p:cSld>
  <p:clrMapOvr>
    <a:masterClrMapping/>
  </p:clrMapOvr>
  <mc:AlternateContent xmlns:mc="http://schemas.openxmlformats.org/markup-compatibility/2006" xmlns:p15="http://schemas.microsoft.com/office/powerpoint/2012/main">
    <mc:Choice Requires="p15">
      <p:transition>
        <p15:prstTrans prst="crush"/>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1000"/>
                                        <p:tgtEl>
                                          <p:spTgt spid="9"/>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27"/>
                                        </p:tgtEl>
                                        <p:attrNameLst>
                                          <p:attrName>style.visibility</p:attrName>
                                        </p:attrNameLst>
                                      </p:cBhvr>
                                      <p:to>
                                        <p:strVal val="visible"/>
                                      </p:to>
                                    </p:set>
                                    <p:animEffect transition="in" filter="wheel(1)">
                                      <p:cBhvr>
                                        <p:cTn id="10" dur="1000"/>
                                        <p:tgtEl>
                                          <p:spTgt spid="127"/>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128"/>
                                        </p:tgtEl>
                                        <p:attrNameLst>
                                          <p:attrName>style.visibility</p:attrName>
                                        </p:attrNameLst>
                                      </p:cBhvr>
                                      <p:to>
                                        <p:strVal val="visible"/>
                                      </p:to>
                                    </p:set>
                                    <p:animEffect transition="in" filter="wheel(1)">
                                      <p:cBhvr>
                                        <p:cTn id="13" dur="1000"/>
                                        <p:tgtEl>
                                          <p:spTgt spid="128"/>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129"/>
                                        </p:tgtEl>
                                        <p:attrNameLst>
                                          <p:attrName>style.visibility</p:attrName>
                                        </p:attrNameLst>
                                      </p:cBhvr>
                                      <p:to>
                                        <p:strVal val="visible"/>
                                      </p:to>
                                    </p:set>
                                    <p:animEffect transition="in" filter="wheel(1)">
                                      <p:cBhvr>
                                        <p:cTn id="16" dur="1000"/>
                                        <p:tgtEl>
                                          <p:spTgt spid="12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7" grpId="0" animBg="1"/>
      <p:bldP spid="128" grpId="0" animBg="1"/>
      <p:bldP spid="1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27FDE90-0D8E-4488-A188-DC532882B7D7}"/>
              </a:ext>
            </a:extLst>
          </p:cNvPr>
          <p:cNvSpPr>
            <a:spLocks noGrp="1"/>
          </p:cNvSpPr>
          <p:nvPr>
            <p:ph type="sldNum" sz="quarter" idx="12"/>
          </p:nvPr>
        </p:nvSpPr>
        <p:spPr/>
        <p:txBody>
          <a:bodyPr/>
          <a:lstStyle/>
          <a:p>
            <a:fld id="{0586C5A0-077A-42A9-8EC1-8CF707100511}" type="slidenum">
              <a:rPr lang="en-GB" smtClean="0"/>
              <a:t>16</a:t>
            </a:fld>
            <a:endParaRPr lang="en-GB" dirty="0"/>
          </a:p>
        </p:txBody>
      </p:sp>
      <p:sp>
        <p:nvSpPr>
          <p:cNvPr id="7" name="Rectangle: Rounded Corners 6">
            <a:extLst>
              <a:ext uri="{FF2B5EF4-FFF2-40B4-BE49-F238E27FC236}">
                <a16:creationId xmlns:a16="http://schemas.microsoft.com/office/drawing/2014/main" id="{5989B150-148A-4CC5-929A-B041DF659FD9}"/>
              </a:ext>
            </a:extLst>
          </p:cNvPr>
          <p:cNvSpPr/>
          <p:nvPr/>
        </p:nvSpPr>
        <p:spPr>
          <a:xfrm>
            <a:off x="170121" y="694944"/>
            <a:ext cx="11865935" cy="5661406"/>
          </a:xfrm>
          <a:prstGeom prst="roundRect">
            <a:avLst/>
          </a:prstGeom>
          <a:solidFill>
            <a:srgbClr val="BDDA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lowchart: Alternate Process 30">
            <a:extLst>
              <a:ext uri="{FF2B5EF4-FFF2-40B4-BE49-F238E27FC236}">
                <a16:creationId xmlns:a16="http://schemas.microsoft.com/office/drawing/2014/main" id="{57A489C7-6595-4B7A-936B-35FBBFD382FB}"/>
              </a:ext>
            </a:extLst>
          </p:cNvPr>
          <p:cNvSpPr/>
          <p:nvPr/>
        </p:nvSpPr>
        <p:spPr>
          <a:xfrm>
            <a:off x="182811" y="2349797"/>
            <a:ext cx="304926" cy="2907585"/>
          </a:xfrm>
          <a:prstGeom prst="flowChartAlternateProcess">
            <a:avLst/>
          </a:prstGeom>
          <a:solidFill>
            <a:srgbClr val="47A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p>
        </p:txBody>
      </p:sp>
      <p:sp>
        <p:nvSpPr>
          <p:cNvPr id="32" name="TextBox 31">
            <a:extLst>
              <a:ext uri="{FF2B5EF4-FFF2-40B4-BE49-F238E27FC236}">
                <a16:creationId xmlns:a16="http://schemas.microsoft.com/office/drawing/2014/main" id="{95C92D90-361A-401D-92C2-5A93ACC2FF08}"/>
              </a:ext>
            </a:extLst>
          </p:cNvPr>
          <p:cNvSpPr txBox="1"/>
          <p:nvPr/>
        </p:nvSpPr>
        <p:spPr>
          <a:xfrm rot="5400000">
            <a:off x="-1027956" y="3594828"/>
            <a:ext cx="2907585" cy="413062"/>
          </a:xfrm>
          <a:prstGeom prst="rect">
            <a:avLst/>
          </a:prstGeom>
          <a:noFill/>
          <a:ln>
            <a:noFill/>
          </a:ln>
        </p:spPr>
        <p:txBody>
          <a:bodyPr wrap="square" rtlCol="0" anchor="ctr">
            <a:spAutoFit/>
          </a:bodyPr>
          <a:lstStyle/>
          <a:p>
            <a:pPr algn="ctr"/>
            <a:r>
              <a:rPr lang="en-GB" sz="3126" baseline="-25000" dirty="0"/>
              <a:t>Parser</a:t>
            </a:r>
          </a:p>
        </p:txBody>
      </p:sp>
      <p:sp>
        <p:nvSpPr>
          <p:cNvPr id="48" name="Flowchart: Alternate Process 47">
            <a:extLst>
              <a:ext uri="{FF2B5EF4-FFF2-40B4-BE49-F238E27FC236}">
                <a16:creationId xmlns:a16="http://schemas.microsoft.com/office/drawing/2014/main" id="{D5ABDA1B-0F93-4FC6-8D9D-0C5AF8595D82}"/>
              </a:ext>
            </a:extLst>
          </p:cNvPr>
          <p:cNvSpPr/>
          <p:nvPr/>
        </p:nvSpPr>
        <p:spPr>
          <a:xfrm>
            <a:off x="11715975" y="2361386"/>
            <a:ext cx="304926" cy="2907585"/>
          </a:xfrm>
          <a:prstGeom prst="flowChartAlternateProcess">
            <a:avLst/>
          </a:prstGeom>
          <a:solidFill>
            <a:srgbClr val="47A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p>
        </p:txBody>
      </p:sp>
      <p:sp>
        <p:nvSpPr>
          <p:cNvPr id="49" name="TextBox 48">
            <a:extLst>
              <a:ext uri="{FF2B5EF4-FFF2-40B4-BE49-F238E27FC236}">
                <a16:creationId xmlns:a16="http://schemas.microsoft.com/office/drawing/2014/main" id="{B761EE0D-3DD9-4C4B-A323-975ECFF033FC}"/>
              </a:ext>
            </a:extLst>
          </p:cNvPr>
          <p:cNvSpPr txBox="1"/>
          <p:nvPr/>
        </p:nvSpPr>
        <p:spPr>
          <a:xfrm rot="5400000">
            <a:off x="10504197" y="3618508"/>
            <a:ext cx="2864689" cy="413062"/>
          </a:xfrm>
          <a:prstGeom prst="rect">
            <a:avLst/>
          </a:prstGeom>
          <a:noFill/>
          <a:ln>
            <a:noFill/>
          </a:ln>
        </p:spPr>
        <p:txBody>
          <a:bodyPr wrap="square" rtlCol="0" anchor="ctr">
            <a:spAutoFit/>
          </a:bodyPr>
          <a:lstStyle/>
          <a:p>
            <a:pPr algn="ctr"/>
            <a:r>
              <a:rPr lang="en-GB" sz="3126" baseline="-25000" dirty="0"/>
              <a:t>Deparser</a:t>
            </a:r>
          </a:p>
        </p:txBody>
      </p:sp>
      <p:cxnSp>
        <p:nvCxnSpPr>
          <p:cNvPr id="50" name="Straight Arrow Connector 49">
            <a:extLst>
              <a:ext uri="{FF2B5EF4-FFF2-40B4-BE49-F238E27FC236}">
                <a16:creationId xmlns:a16="http://schemas.microsoft.com/office/drawing/2014/main" id="{DB882474-E878-4191-BFC3-F3EFCBC8918F}"/>
              </a:ext>
            </a:extLst>
          </p:cNvPr>
          <p:cNvCxnSpPr>
            <a:cxnSpLocks/>
          </p:cNvCxnSpPr>
          <p:nvPr/>
        </p:nvCxnSpPr>
        <p:spPr>
          <a:xfrm flipV="1">
            <a:off x="468215" y="3849323"/>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17DEF25D-60BF-4601-A82B-5B20CCC3C0BB}"/>
              </a:ext>
            </a:extLst>
          </p:cNvPr>
          <p:cNvCxnSpPr>
            <a:cxnSpLocks/>
          </p:cNvCxnSpPr>
          <p:nvPr/>
        </p:nvCxnSpPr>
        <p:spPr>
          <a:xfrm flipV="1">
            <a:off x="1421673" y="3844097"/>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Flowchart: Alternate Process 2">
            <a:extLst>
              <a:ext uri="{FF2B5EF4-FFF2-40B4-BE49-F238E27FC236}">
                <a16:creationId xmlns:a16="http://schemas.microsoft.com/office/drawing/2014/main" id="{8B058E01-10B0-4DA0-B776-E4D1BF2D8975}"/>
              </a:ext>
            </a:extLst>
          </p:cNvPr>
          <p:cNvSpPr/>
          <p:nvPr/>
        </p:nvSpPr>
        <p:spPr>
          <a:xfrm>
            <a:off x="1325282" y="1431096"/>
            <a:ext cx="1548000" cy="4176074"/>
          </a:xfrm>
          <a:prstGeom prst="flowChartAlternateProces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sp>
        <p:nvSpPr>
          <p:cNvPr id="8" name="Flowchart: Alternate Process 7">
            <a:extLst>
              <a:ext uri="{FF2B5EF4-FFF2-40B4-BE49-F238E27FC236}">
                <a16:creationId xmlns:a16="http://schemas.microsoft.com/office/drawing/2014/main" id="{CA2CABAC-F8B3-4466-A768-28151C5A06B4}"/>
              </a:ext>
            </a:extLst>
          </p:cNvPr>
          <p:cNvSpPr/>
          <p:nvPr/>
        </p:nvSpPr>
        <p:spPr>
          <a:xfrm>
            <a:off x="1744565" y="2913987"/>
            <a:ext cx="423073" cy="1911666"/>
          </a:xfrm>
          <a:prstGeom prst="flowChartAlternateProcess">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sp>
        <p:nvSpPr>
          <p:cNvPr id="12" name="TextBox 11">
            <a:extLst>
              <a:ext uri="{FF2B5EF4-FFF2-40B4-BE49-F238E27FC236}">
                <a16:creationId xmlns:a16="http://schemas.microsoft.com/office/drawing/2014/main" id="{9A197DE7-51AC-47BA-B919-7FE038698482}"/>
              </a:ext>
            </a:extLst>
          </p:cNvPr>
          <p:cNvSpPr txBox="1"/>
          <p:nvPr/>
        </p:nvSpPr>
        <p:spPr>
          <a:xfrm>
            <a:off x="1355396" y="3028235"/>
            <a:ext cx="163869" cy="1773819"/>
          </a:xfrm>
          <a:prstGeom prst="rect">
            <a:avLst/>
          </a:prstGeom>
          <a:noFill/>
        </p:spPr>
        <p:txBody>
          <a:bodyPr wrap="square" rtlCol="0">
            <a:spAutoFit/>
          </a:bodyPr>
          <a:lstStyle/>
          <a:p>
            <a:pPr algn="ctr"/>
            <a:r>
              <a:rPr lang="en-GB" sz="1366" b="1" dirty="0"/>
              <a:t>S</a:t>
            </a:r>
          </a:p>
          <a:p>
            <a:pPr algn="ctr"/>
            <a:r>
              <a:rPr lang="en-GB" sz="1366" b="1" dirty="0"/>
              <a:t>E</a:t>
            </a:r>
          </a:p>
          <a:p>
            <a:pPr algn="ctr"/>
            <a:r>
              <a:rPr lang="en-GB" sz="1366" b="1" dirty="0"/>
              <a:t>L</a:t>
            </a:r>
          </a:p>
          <a:p>
            <a:pPr algn="ctr"/>
            <a:r>
              <a:rPr lang="en-GB" sz="1366" b="1" dirty="0"/>
              <a:t>E</a:t>
            </a:r>
          </a:p>
          <a:p>
            <a:pPr algn="ctr"/>
            <a:r>
              <a:rPr lang="en-GB" sz="1366" b="1" dirty="0"/>
              <a:t>C</a:t>
            </a:r>
          </a:p>
          <a:p>
            <a:pPr algn="ctr"/>
            <a:r>
              <a:rPr lang="en-GB" sz="1366" b="1" dirty="0"/>
              <a:t>T</a:t>
            </a:r>
          </a:p>
          <a:p>
            <a:pPr algn="ctr"/>
            <a:r>
              <a:rPr lang="en-GB" sz="1366" b="1" dirty="0"/>
              <a:t>O</a:t>
            </a:r>
          </a:p>
          <a:p>
            <a:pPr algn="ctr"/>
            <a:r>
              <a:rPr lang="en-GB" sz="1366" b="1" dirty="0"/>
              <a:t>R</a:t>
            </a:r>
          </a:p>
        </p:txBody>
      </p:sp>
      <p:sp>
        <p:nvSpPr>
          <p:cNvPr id="14" name="Trapezoid 13">
            <a:extLst>
              <a:ext uri="{FF2B5EF4-FFF2-40B4-BE49-F238E27FC236}">
                <a16:creationId xmlns:a16="http://schemas.microsoft.com/office/drawing/2014/main" id="{4BF8222A-FB5E-47AF-9ECE-8997C4C15BE4}"/>
              </a:ext>
            </a:extLst>
          </p:cNvPr>
          <p:cNvSpPr/>
          <p:nvPr/>
        </p:nvSpPr>
        <p:spPr>
          <a:xfrm rot="5400000">
            <a:off x="399738" y="3749773"/>
            <a:ext cx="2031368" cy="163870"/>
          </a:xfrm>
          <a:prstGeom prst="trapezoid">
            <a:avLst/>
          </a:prstGeom>
          <a:solidFill>
            <a:schemeClr val="bg1">
              <a:alpha val="33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2049"/>
          </a:p>
        </p:txBody>
      </p:sp>
      <p:sp>
        <p:nvSpPr>
          <p:cNvPr id="15" name="Flowchart: Alternate Process 14">
            <a:extLst>
              <a:ext uri="{FF2B5EF4-FFF2-40B4-BE49-F238E27FC236}">
                <a16:creationId xmlns:a16="http://schemas.microsoft.com/office/drawing/2014/main" id="{3266E898-2337-4F0D-B33C-A20CBE672AE4}"/>
              </a:ext>
            </a:extLst>
          </p:cNvPr>
          <p:cNvSpPr/>
          <p:nvPr/>
        </p:nvSpPr>
        <p:spPr>
          <a:xfrm>
            <a:off x="2400351" y="2918282"/>
            <a:ext cx="423073" cy="1911666"/>
          </a:xfrm>
          <a:prstGeom prst="flowChartAlternateProcess">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sp>
        <p:nvSpPr>
          <p:cNvPr id="106" name="Rectangle: Diagonal Corners Rounded 105">
            <a:extLst>
              <a:ext uri="{FF2B5EF4-FFF2-40B4-BE49-F238E27FC236}">
                <a16:creationId xmlns:a16="http://schemas.microsoft.com/office/drawing/2014/main" id="{B152416C-D01C-4B76-AE9E-B3C809C17136}"/>
              </a:ext>
            </a:extLst>
          </p:cNvPr>
          <p:cNvSpPr/>
          <p:nvPr/>
        </p:nvSpPr>
        <p:spPr>
          <a:xfrm>
            <a:off x="2434764" y="1649751"/>
            <a:ext cx="368400" cy="859032"/>
          </a:xfrm>
          <a:prstGeom prst="round2DiagRect">
            <a:avLst/>
          </a:prstGeom>
          <a:solidFill>
            <a:srgbClr val="FF8AD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p>
        </p:txBody>
      </p:sp>
      <p:cxnSp>
        <p:nvCxnSpPr>
          <p:cNvPr id="107" name="Straight Arrow Connector 106">
            <a:extLst>
              <a:ext uri="{FF2B5EF4-FFF2-40B4-BE49-F238E27FC236}">
                <a16:creationId xmlns:a16="http://schemas.microsoft.com/office/drawing/2014/main" id="{DB5C9A24-E34D-4C83-B9C8-BFB738B28BCA}"/>
              </a:ext>
            </a:extLst>
          </p:cNvPr>
          <p:cNvCxnSpPr>
            <a:cxnSpLocks/>
          </p:cNvCxnSpPr>
          <p:nvPr/>
        </p:nvCxnSpPr>
        <p:spPr>
          <a:xfrm flipH="1">
            <a:off x="2629754" y="2522555"/>
            <a:ext cx="1" cy="37766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EA1059C0-AB8C-4B59-9A10-5E23527FB8B6}"/>
              </a:ext>
            </a:extLst>
          </p:cNvPr>
          <p:cNvSpPr/>
          <p:nvPr/>
        </p:nvSpPr>
        <p:spPr>
          <a:xfrm>
            <a:off x="2548419" y="1884792"/>
            <a:ext cx="144585" cy="476594"/>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3" name="Straight Arrow Connector 122">
            <a:extLst>
              <a:ext uri="{FF2B5EF4-FFF2-40B4-BE49-F238E27FC236}">
                <a16:creationId xmlns:a16="http://schemas.microsoft.com/office/drawing/2014/main" id="{7CEA9B23-1716-4FDA-8EFC-34511B9CF411}"/>
              </a:ext>
            </a:extLst>
          </p:cNvPr>
          <p:cNvCxnSpPr>
            <a:cxnSpLocks/>
          </p:cNvCxnSpPr>
          <p:nvPr/>
        </p:nvCxnSpPr>
        <p:spPr>
          <a:xfrm flipV="1">
            <a:off x="1508830" y="3849323"/>
            <a:ext cx="216000"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843CE27C-4EAE-4E8C-9B99-C76491162231}"/>
              </a:ext>
            </a:extLst>
          </p:cNvPr>
          <p:cNvCxnSpPr>
            <a:cxnSpLocks/>
          </p:cNvCxnSpPr>
          <p:nvPr/>
        </p:nvCxnSpPr>
        <p:spPr>
          <a:xfrm flipV="1">
            <a:off x="2173032" y="3849323"/>
            <a:ext cx="216000"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36F417A5-4648-48DB-8E8D-08851F07B6A6}"/>
              </a:ext>
            </a:extLst>
          </p:cNvPr>
          <p:cNvSpPr txBox="1"/>
          <p:nvPr/>
        </p:nvSpPr>
        <p:spPr>
          <a:xfrm>
            <a:off x="1322466" y="4875303"/>
            <a:ext cx="1608481" cy="707886"/>
          </a:xfrm>
          <a:prstGeom prst="rect">
            <a:avLst/>
          </a:prstGeom>
          <a:noFill/>
        </p:spPr>
        <p:txBody>
          <a:bodyPr wrap="square" rtlCol="0">
            <a:spAutoFit/>
          </a:bodyPr>
          <a:lstStyle/>
          <a:p>
            <a:pPr algn="ctr"/>
            <a:r>
              <a:rPr lang="en-GB" sz="2400" dirty="0"/>
              <a:t>Stage</a:t>
            </a:r>
            <a:r>
              <a:rPr lang="en-GB" sz="2400" baseline="-25000" dirty="0"/>
              <a:t>1</a:t>
            </a:r>
          </a:p>
          <a:p>
            <a:pPr algn="ctr"/>
            <a:endParaRPr lang="en-GB" sz="2400" baseline="-25000" dirty="0"/>
          </a:p>
        </p:txBody>
      </p:sp>
      <p:cxnSp>
        <p:nvCxnSpPr>
          <p:cNvPr id="125" name="Straight Arrow Connector 124">
            <a:extLst>
              <a:ext uri="{FF2B5EF4-FFF2-40B4-BE49-F238E27FC236}">
                <a16:creationId xmlns:a16="http://schemas.microsoft.com/office/drawing/2014/main" id="{E7B6E8B8-8BEE-44AE-89A9-4EA81FC3997E}"/>
              </a:ext>
            </a:extLst>
          </p:cNvPr>
          <p:cNvCxnSpPr>
            <a:cxnSpLocks/>
          </p:cNvCxnSpPr>
          <p:nvPr/>
        </p:nvCxnSpPr>
        <p:spPr>
          <a:xfrm flipV="1">
            <a:off x="1013061" y="3849323"/>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1EBABA20-B5EF-409B-B5B3-D12F1D7C1D13}"/>
              </a:ext>
            </a:extLst>
          </p:cNvPr>
          <p:cNvCxnSpPr>
            <a:cxnSpLocks/>
          </p:cNvCxnSpPr>
          <p:nvPr/>
        </p:nvCxnSpPr>
        <p:spPr>
          <a:xfrm flipV="1">
            <a:off x="2860622" y="3849323"/>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34" name="Group 133">
            <a:extLst>
              <a:ext uri="{FF2B5EF4-FFF2-40B4-BE49-F238E27FC236}">
                <a16:creationId xmlns:a16="http://schemas.microsoft.com/office/drawing/2014/main" id="{17BFE548-E00D-434C-9D60-332AAAD49E04}"/>
              </a:ext>
            </a:extLst>
          </p:cNvPr>
          <p:cNvGrpSpPr/>
          <p:nvPr/>
        </p:nvGrpSpPr>
        <p:grpSpPr>
          <a:xfrm>
            <a:off x="3717689" y="1431096"/>
            <a:ext cx="1548000" cy="4176074"/>
            <a:chOff x="1753777" y="1431096"/>
            <a:chExt cx="1548000" cy="4176074"/>
          </a:xfrm>
        </p:grpSpPr>
        <p:cxnSp>
          <p:nvCxnSpPr>
            <p:cNvPr id="135" name="Straight Arrow Connector 134">
              <a:extLst>
                <a:ext uri="{FF2B5EF4-FFF2-40B4-BE49-F238E27FC236}">
                  <a16:creationId xmlns:a16="http://schemas.microsoft.com/office/drawing/2014/main" id="{AC16A91C-B340-4DE8-AA6B-551F45BE08A8}"/>
                </a:ext>
              </a:extLst>
            </p:cNvPr>
            <p:cNvCxnSpPr>
              <a:cxnSpLocks/>
            </p:cNvCxnSpPr>
            <p:nvPr/>
          </p:nvCxnSpPr>
          <p:spPr>
            <a:xfrm flipV="1">
              <a:off x="1850168" y="3844097"/>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6" name="Flowchart: Alternate Process 135">
              <a:extLst>
                <a:ext uri="{FF2B5EF4-FFF2-40B4-BE49-F238E27FC236}">
                  <a16:creationId xmlns:a16="http://schemas.microsoft.com/office/drawing/2014/main" id="{7DDBFD77-A86B-4926-84C4-CEF8D1F20B8E}"/>
                </a:ext>
              </a:extLst>
            </p:cNvPr>
            <p:cNvSpPr/>
            <p:nvPr/>
          </p:nvSpPr>
          <p:spPr>
            <a:xfrm>
              <a:off x="1753777" y="1431096"/>
              <a:ext cx="1548000" cy="4176074"/>
            </a:xfrm>
            <a:prstGeom prst="flowChartAlternateProces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sp>
          <p:nvSpPr>
            <p:cNvPr id="137" name="Flowchart: Alternate Process 136">
              <a:extLst>
                <a:ext uri="{FF2B5EF4-FFF2-40B4-BE49-F238E27FC236}">
                  <a16:creationId xmlns:a16="http://schemas.microsoft.com/office/drawing/2014/main" id="{3449B260-C023-4018-BB23-878963B246F4}"/>
                </a:ext>
              </a:extLst>
            </p:cNvPr>
            <p:cNvSpPr/>
            <p:nvPr/>
          </p:nvSpPr>
          <p:spPr>
            <a:xfrm>
              <a:off x="2173060" y="2913987"/>
              <a:ext cx="423073" cy="1911666"/>
            </a:xfrm>
            <a:prstGeom prst="flowChartAlternateProcess">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sp>
          <p:nvSpPr>
            <p:cNvPr id="138" name="TextBox 137">
              <a:extLst>
                <a:ext uri="{FF2B5EF4-FFF2-40B4-BE49-F238E27FC236}">
                  <a16:creationId xmlns:a16="http://schemas.microsoft.com/office/drawing/2014/main" id="{AC293BA6-6BD0-4499-AE38-956E5F7AA722}"/>
                </a:ext>
              </a:extLst>
            </p:cNvPr>
            <p:cNvSpPr txBox="1"/>
            <p:nvPr/>
          </p:nvSpPr>
          <p:spPr>
            <a:xfrm>
              <a:off x="1783891" y="3028235"/>
              <a:ext cx="163869" cy="1773819"/>
            </a:xfrm>
            <a:prstGeom prst="rect">
              <a:avLst/>
            </a:prstGeom>
            <a:noFill/>
          </p:spPr>
          <p:txBody>
            <a:bodyPr wrap="square" rtlCol="0">
              <a:spAutoFit/>
            </a:bodyPr>
            <a:lstStyle/>
            <a:p>
              <a:pPr algn="ctr"/>
              <a:r>
                <a:rPr lang="en-GB" sz="1366" b="1" dirty="0"/>
                <a:t>S</a:t>
              </a:r>
            </a:p>
            <a:p>
              <a:pPr algn="ctr"/>
              <a:r>
                <a:rPr lang="en-GB" sz="1366" b="1" dirty="0"/>
                <a:t>E</a:t>
              </a:r>
            </a:p>
            <a:p>
              <a:pPr algn="ctr"/>
              <a:r>
                <a:rPr lang="en-GB" sz="1366" b="1" dirty="0"/>
                <a:t>L</a:t>
              </a:r>
            </a:p>
            <a:p>
              <a:pPr algn="ctr"/>
              <a:r>
                <a:rPr lang="en-GB" sz="1366" b="1" dirty="0"/>
                <a:t>E</a:t>
              </a:r>
            </a:p>
            <a:p>
              <a:pPr algn="ctr"/>
              <a:r>
                <a:rPr lang="en-GB" sz="1366" b="1" dirty="0"/>
                <a:t>C</a:t>
              </a:r>
            </a:p>
            <a:p>
              <a:pPr algn="ctr"/>
              <a:r>
                <a:rPr lang="en-GB" sz="1366" b="1" dirty="0"/>
                <a:t>T</a:t>
              </a:r>
            </a:p>
            <a:p>
              <a:pPr algn="ctr"/>
              <a:r>
                <a:rPr lang="en-GB" sz="1366" b="1" dirty="0"/>
                <a:t>O</a:t>
              </a:r>
            </a:p>
            <a:p>
              <a:pPr algn="ctr"/>
              <a:r>
                <a:rPr lang="en-GB" sz="1366" b="1" dirty="0"/>
                <a:t>R</a:t>
              </a:r>
            </a:p>
          </p:txBody>
        </p:sp>
        <p:sp>
          <p:nvSpPr>
            <p:cNvPr id="139" name="Trapezoid 138">
              <a:extLst>
                <a:ext uri="{FF2B5EF4-FFF2-40B4-BE49-F238E27FC236}">
                  <a16:creationId xmlns:a16="http://schemas.microsoft.com/office/drawing/2014/main" id="{BA20F46F-CA6B-44FF-B04F-7E2EE4566A36}"/>
                </a:ext>
              </a:extLst>
            </p:cNvPr>
            <p:cNvSpPr/>
            <p:nvPr/>
          </p:nvSpPr>
          <p:spPr>
            <a:xfrm rot="5400000">
              <a:off x="828233" y="3749773"/>
              <a:ext cx="2031368" cy="163870"/>
            </a:xfrm>
            <a:prstGeom prst="trapezoid">
              <a:avLst/>
            </a:prstGeom>
            <a:solidFill>
              <a:schemeClr val="bg1">
                <a:alpha val="33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2049"/>
            </a:p>
          </p:txBody>
        </p:sp>
        <p:sp>
          <p:nvSpPr>
            <p:cNvPr id="140" name="Flowchart: Alternate Process 139">
              <a:extLst>
                <a:ext uri="{FF2B5EF4-FFF2-40B4-BE49-F238E27FC236}">
                  <a16:creationId xmlns:a16="http://schemas.microsoft.com/office/drawing/2014/main" id="{0BC57A9A-6174-4D13-938B-03BBC9456123}"/>
                </a:ext>
              </a:extLst>
            </p:cNvPr>
            <p:cNvSpPr/>
            <p:nvPr/>
          </p:nvSpPr>
          <p:spPr>
            <a:xfrm>
              <a:off x="2828846" y="2918282"/>
              <a:ext cx="423073" cy="1911666"/>
            </a:xfrm>
            <a:prstGeom prst="flowChartAlternateProcess">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sp>
          <p:nvSpPr>
            <p:cNvPr id="142" name="Rectangle: Diagonal Corners Rounded 141">
              <a:extLst>
                <a:ext uri="{FF2B5EF4-FFF2-40B4-BE49-F238E27FC236}">
                  <a16:creationId xmlns:a16="http://schemas.microsoft.com/office/drawing/2014/main" id="{44553533-EDFE-4D71-A5FA-8021FF781F59}"/>
                </a:ext>
              </a:extLst>
            </p:cNvPr>
            <p:cNvSpPr/>
            <p:nvPr/>
          </p:nvSpPr>
          <p:spPr>
            <a:xfrm>
              <a:off x="2863259" y="1649751"/>
              <a:ext cx="368400" cy="859032"/>
            </a:xfrm>
            <a:prstGeom prst="round2DiagRect">
              <a:avLst/>
            </a:prstGeom>
            <a:solidFill>
              <a:srgbClr val="FF8AD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p>
          </p:txBody>
        </p:sp>
        <p:cxnSp>
          <p:nvCxnSpPr>
            <p:cNvPr id="144" name="Straight Arrow Connector 143">
              <a:extLst>
                <a:ext uri="{FF2B5EF4-FFF2-40B4-BE49-F238E27FC236}">
                  <a16:creationId xmlns:a16="http://schemas.microsoft.com/office/drawing/2014/main" id="{A2B23707-4F95-45E2-8AD5-AF42FE0096EE}"/>
                </a:ext>
              </a:extLst>
            </p:cNvPr>
            <p:cNvCxnSpPr>
              <a:cxnSpLocks/>
            </p:cNvCxnSpPr>
            <p:nvPr/>
          </p:nvCxnSpPr>
          <p:spPr>
            <a:xfrm flipH="1">
              <a:off x="3058249" y="2522555"/>
              <a:ext cx="1" cy="37766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5" name="Rectangle 144">
              <a:extLst>
                <a:ext uri="{FF2B5EF4-FFF2-40B4-BE49-F238E27FC236}">
                  <a16:creationId xmlns:a16="http://schemas.microsoft.com/office/drawing/2014/main" id="{31C38A87-33A1-4302-98A7-311F613BBB19}"/>
                </a:ext>
              </a:extLst>
            </p:cNvPr>
            <p:cNvSpPr/>
            <p:nvPr/>
          </p:nvSpPr>
          <p:spPr>
            <a:xfrm>
              <a:off x="2976914" y="1884792"/>
              <a:ext cx="144585" cy="476594"/>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8" name="Straight Arrow Connector 147">
              <a:extLst>
                <a:ext uri="{FF2B5EF4-FFF2-40B4-BE49-F238E27FC236}">
                  <a16:creationId xmlns:a16="http://schemas.microsoft.com/office/drawing/2014/main" id="{7A2A6CFD-4587-49F6-AA0C-BA0CAECB6A0A}"/>
                </a:ext>
              </a:extLst>
            </p:cNvPr>
            <p:cNvCxnSpPr>
              <a:cxnSpLocks/>
            </p:cNvCxnSpPr>
            <p:nvPr/>
          </p:nvCxnSpPr>
          <p:spPr>
            <a:xfrm flipV="1">
              <a:off x="1937325" y="3849323"/>
              <a:ext cx="216000"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4806B205-938E-4B15-99E2-ACF5ABB9AAFC}"/>
                </a:ext>
              </a:extLst>
            </p:cNvPr>
            <p:cNvCxnSpPr>
              <a:cxnSpLocks/>
            </p:cNvCxnSpPr>
            <p:nvPr/>
          </p:nvCxnSpPr>
          <p:spPr>
            <a:xfrm flipV="1">
              <a:off x="2601527" y="3849323"/>
              <a:ext cx="216000"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50" name="TextBox 149">
            <a:extLst>
              <a:ext uri="{FF2B5EF4-FFF2-40B4-BE49-F238E27FC236}">
                <a16:creationId xmlns:a16="http://schemas.microsoft.com/office/drawing/2014/main" id="{D0BC0711-53C1-4AB6-8373-94EC7E625124}"/>
              </a:ext>
            </a:extLst>
          </p:cNvPr>
          <p:cNvSpPr txBox="1"/>
          <p:nvPr/>
        </p:nvSpPr>
        <p:spPr>
          <a:xfrm>
            <a:off x="3714873" y="4875303"/>
            <a:ext cx="1608481" cy="707886"/>
          </a:xfrm>
          <a:prstGeom prst="rect">
            <a:avLst/>
          </a:prstGeom>
          <a:noFill/>
        </p:spPr>
        <p:txBody>
          <a:bodyPr wrap="square" rtlCol="0">
            <a:spAutoFit/>
          </a:bodyPr>
          <a:lstStyle/>
          <a:p>
            <a:pPr algn="ctr"/>
            <a:r>
              <a:rPr lang="en-GB" sz="2400" dirty="0"/>
              <a:t>Stage</a:t>
            </a:r>
            <a:r>
              <a:rPr lang="en-GB" sz="2400" baseline="-25000" dirty="0"/>
              <a:t>2</a:t>
            </a:r>
          </a:p>
          <a:p>
            <a:pPr algn="ctr"/>
            <a:endParaRPr lang="en-GB" sz="2400" baseline="-25000" dirty="0"/>
          </a:p>
        </p:txBody>
      </p:sp>
      <p:cxnSp>
        <p:nvCxnSpPr>
          <p:cNvPr id="151" name="Straight Arrow Connector 150">
            <a:extLst>
              <a:ext uri="{FF2B5EF4-FFF2-40B4-BE49-F238E27FC236}">
                <a16:creationId xmlns:a16="http://schemas.microsoft.com/office/drawing/2014/main" id="{6712FF40-874A-438A-B837-FA829C2998FB}"/>
              </a:ext>
            </a:extLst>
          </p:cNvPr>
          <p:cNvCxnSpPr>
            <a:cxnSpLocks/>
          </p:cNvCxnSpPr>
          <p:nvPr/>
        </p:nvCxnSpPr>
        <p:spPr>
          <a:xfrm flipV="1">
            <a:off x="3405468" y="3849323"/>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2" name="Straight Arrow Connector 151">
            <a:extLst>
              <a:ext uri="{FF2B5EF4-FFF2-40B4-BE49-F238E27FC236}">
                <a16:creationId xmlns:a16="http://schemas.microsoft.com/office/drawing/2014/main" id="{E96B2F3E-F917-490C-AD09-DF08131C2CB4}"/>
              </a:ext>
            </a:extLst>
          </p:cNvPr>
          <p:cNvCxnSpPr>
            <a:cxnSpLocks/>
          </p:cNvCxnSpPr>
          <p:nvPr/>
        </p:nvCxnSpPr>
        <p:spPr>
          <a:xfrm flipV="1">
            <a:off x="5270314" y="3844467"/>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61" name="Group 160">
            <a:extLst>
              <a:ext uri="{FF2B5EF4-FFF2-40B4-BE49-F238E27FC236}">
                <a16:creationId xmlns:a16="http://schemas.microsoft.com/office/drawing/2014/main" id="{92C6746C-59C7-46AF-B6DC-EB76AEF800CE}"/>
              </a:ext>
            </a:extLst>
          </p:cNvPr>
          <p:cNvGrpSpPr/>
          <p:nvPr/>
        </p:nvGrpSpPr>
        <p:grpSpPr>
          <a:xfrm>
            <a:off x="6127381" y="1426240"/>
            <a:ext cx="1548000" cy="4176074"/>
            <a:chOff x="1753777" y="1431096"/>
            <a:chExt cx="1548000" cy="4176074"/>
          </a:xfrm>
        </p:grpSpPr>
        <p:cxnSp>
          <p:nvCxnSpPr>
            <p:cNvPr id="162" name="Straight Arrow Connector 161">
              <a:extLst>
                <a:ext uri="{FF2B5EF4-FFF2-40B4-BE49-F238E27FC236}">
                  <a16:creationId xmlns:a16="http://schemas.microsoft.com/office/drawing/2014/main" id="{96BEECBF-024C-4FD1-9DE7-063B197FF6C1}"/>
                </a:ext>
              </a:extLst>
            </p:cNvPr>
            <p:cNvCxnSpPr>
              <a:cxnSpLocks/>
            </p:cNvCxnSpPr>
            <p:nvPr/>
          </p:nvCxnSpPr>
          <p:spPr>
            <a:xfrm flipV="1">
              <a:off x="1850168" y="3844097"/>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3" name="Flowchart: Alternate Process 162">
              <a:extLst>
                <a:ext uri="{FF2B5EF4-FFF2-40B4-BE49-F238E27FC236}">
                  <a16:creationId xmlns:a16="http://schemas.microsoft.com/office/drawing/2014/main" id="{13B87281-B107-45F2-832C-F9817C41F903}"/>
                </a:ext>
              </a:extLst>
            </p:cNvPr>
            <p:cNvSpPr/>
            <p:nvPr/>
          </p:nvSpPr>
          <p:spPr>
            <a:xfrm>
              <a:off x="1753777" y="1431096"/>
              <a:ext cx="1548000" cy="4176074"/>
            </a:xfrm>
            <a:prstGeom prst="flowChartAlternateProces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sp>
          <p:nvSpPr>
            <p:cNvPr id="164" name="Flowchart: Alternate Process 163">
              <a:extLst>
                <a:ext uri="{FF2B5EF4-FFF2-40B4-BE49-F238E27FC236}">
                  <a16:creationId xmlns:a16="http://schemas.microsoft.com/office/drawing/2014/main" id="{96DD2470-AECF-4A0B-B263-0693F272439D}"/>
                </a:ext>
              </a:extLst>
            </p:cNvPr>
            <p:cNvSpPr/>
            <p:nvPr/>
          </p:nvSpPr>
          <p:spPr>
            <a:xfrm>
              <a:off x="2173060" y="2913987"/>
              <a:ext cx="423073" cy="1911666"/>
            </a:xfrm>
            <a:prstGeom prst="flowChartAlternateProcess">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sp>
          <p:nvSpPr>
            <p:cNvPr id="165" name="TextBox 164">
              <a:extLst>
                <a:ext uri="{FF2B5EF4-FFF2-40B4-BE49-F238E27FC236}">
                  <a16:creationId xmlns:a16="http://schemas.microsoft.com/office/drawing/2014/main" id="{020DA76B-76BB-4DB3-BE4A-3DA689D71F6A}"/>
                </a:ext>
              </a:extLst>
            </p:cNvPr>
            <p:cNvSpPr txBox="1"/>
            <p:nvPr/>
          </p:nvSpPr>
          <p:spPr>
            <a:xfrm>
              <a:off x="1783891" y="3028235"/>
              <a:ext cx="163869" cy="1773819"/>
            </a:xfrm>
            <a:prstGeom prst="rect">
              <a:avLst/>
            </a:prstGeom>
            <a:noFill/>
          </p:spPr>
          <p:txBody>
            <a:bodyPr wrap="square" rtlCol="0">
              <a:spAutoFit/>
            </a:bodyPr>
            <a:lstStyle/>
            <a:p>
              <a:pPr algn="ctr"/>
              <a:r>
                <a:rPr lang="en-GB" sz="1366" b="1" dirty="0"/>
                <a:t>S</a:t>
              </a:r>
            </a:p>
            <a:p>
              <a:pPr algn="ctr"/>
              <a:r>
                <a:rPr lang="en-GB" sz="1366" b="1" dirty="0"/>
                <a:t>E</a:t>
              </a:r>
            </a:p>
            <a:p>
              <a:pPr algn="ctr"/>
              <a:r>
                <a:rPr lang="en-GB" sz="1366" b="1" dirty="0"/>
                <a:t>L</a:t>
              </a:r>
            </a:p>
            <a:p>
              <a:pPr algn="ctr"/>
              <a:r>
                <a:rPr lang="en-GB" sz="1366" b="1" dirty="0"/>
                <a:t>E</a:t>
              </a:r>
            </a:p>
            <a:p>
              <a:pPr algn="ctr"/>
              <a:r>
                <a:rPr lang="en-GB" sz="1366" b="1" dirty="0"/>
                <a:t>C</a:t>
              </a:r>
            </a:p>
            <a:p>
              <a:pPr algn="ctr"/>
              <a:r>
                <a:rPr lang="en-GB" sz="1366" b="1" dirty="0"/>
                <a:t>T</a:t>
              </a:r>
            </a:p>
            <a:p>
              <a:pPr algn="ctr"/>
              <a:r>
                <a:rPr lang="en-GB" sz="1366" b="1" dirty="0"/>
                <a:t>O</a:t>
              </a:r>
            </a:p>
            <a:p>
              <a:pPr algn="ctr"/>
              <a:r>
                <a:rPr lang="en-GB" sz="1366" b="1" dirty="0"/>
                <a:t>R</a:t>
              </a:r>
            </a:p>
          </p:txBody>
        </p:sp>
        <p:sp>
          <p:nvSpPr>
            <p:cNvPr id="166" name="Trapezoid 165">
              <a:extLst>
                <a:ext uri="{FF2B5EF4-FFF2-40B4-BE49-F238E27FC236}">
                  <a16:creationId xmlns:a16="http://schemas.microsoft.com/office/drawing/2014/main" id="{F89256F5-D431-45B9-84C3-AFA66189C9E3}"/>
                </a:ext>
              </a:extLst>
            </p:cNvPr>
            <p:cNvSpPr/>
            <p:nvPr/>
          </p:nvSpPr>
          <p:spPr>
            <a:xfrm rot="5400000">
              <a:off x="828233" y="3749773"/>
              <a:ext cx="2031368" cy="163870"/>
            </a:xfrm>
            <a:prstGeom prst="trapezoid">
              <a:avLst/>
            </a:prstGeom>
            <a:solidFill>
              <a:schemeClr val="bg1">
                <a:alpha val="33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2049"/>
            </a:p>
          </p:txBody>
        </p:sp>
        <p:sp>
          <p:nvSpPr>
            <p:cNvPr id="167" name="Flowchart: Alternate Process 166">
              <a:extLst>
                <a:ext uri="{FF2B5EF4-FFF2-40B4-BE49-F238E27FC236}">
                  <a16:creationId xmlns:a16="http://schemas.microsoft.com/office/drawing/2014/main" id="{DC17A825-B421-4C8C-83E5-0551AB210B16}"/>
                </a:ext>
              </a:extLst>
            </p:cNvPr>
            <p:cNvSpPr/>
            <p:nvPr/>
          </p:nvSpPr>
          <p:spPr>
            <a:xfrm>
              <a:off x="2828846" y="2918282"/>
              <a:ext cx="423073" cy="1911666"/>
            </a:xfrm>
            <a:prstGeom prst="flowChartAlternateProcess">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sp>
          <p:nvSpPr>
            <p:cNvPr id="168" name="Rectangle: Diagonal Corners Rounded 167">
              <a:extLst>
                <a:ext uri="{FF2B5EF4-FFF2-40B4-BE49-F238E27FC236}">
                  <a16:creationId xmlns:a16="http://schemas.microsoft.com/office/drawing/2014/main" id="{E71A5EED-A918-470F-B6E8-F3E63315823B}"/>
                </a:ext>
              </a:extLst>
            </p:cNvPr>
            <p:cNvSpPr/>
            <p:nvPr/>
          </p:nvSpPr>
          <p:spPr>
            <a:xfrm>
              <a:off x="2863259" y="1649751"/>
              <a:ext cx="368400" cy="859032"/>
            </a:xfrm>
            <a:prstGeom prst="round2DiagRect">
              <a:avLst/>
            </a:prstGeom>
            <a:solidFill>
              <a:srgbClr val="FF8AD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p>
          </p:txBody>
        </p:sp>
        <p:cxnSp>
          <p:nvCxnSpPr>
            <p:cNvPr id="169" name="Straight Arrow Connector 168">
              <a:extLst>
                <a:ext uri="{FF2B5EF4-FFF2-40B4-BE49-F238E27FC236}">
                  <a16:creationId xmlns:a16="http://schemas.microsoft.com/office/drawing/2014/main" id="{5953D04B-1B86-4FE6-9D39-BD6D3A7E5B2E}"/>
                </a:ext>
              </a:extLst>
            </p:cNvPr>
            <p:cNvCxnSpPr>
              <a:cxnSpLocks/>
            </p:cNvCxnSpPr>
            <p:nvPr/>
          </p:nvCxnSpPr>
          <p:spPr>
            <a:xfrm flipH="1">
              <a:off x="3058249" y="2522555"/>
              <a:ext cx="1" cy="37766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0" name="Rectangle 169">
              <a:extLst>
                <a:ext uri="{FF2B5EF4-FFF2-40B4-BE49-F238E27FC236}">
                  <a16:creationId xmlns:a16="http://schemas.microsoft.com/office/drawing/2014/main" id="{AC7CA1C1-32F8-4F63-BC24-FC89F6012389}"/>
                </a:ext>
              </a:extLst>
            </p:cNvPr>
            <p:cNvSpPr/>
            <p:nvPr/>
          </p:nvSpPr>
          <p:spPr>
            <a:xfrm>
              <a:off x="2976914" y="1884792"/>
              <a:ext cx="144585" cy="476594"/>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2" name="Straight Arrow Connector 171">
              <a:extLst>
                <a:ext uri="{FF2B5EF4-FFF2-40B4-BE49-F238E27FC236}">
                  <a16:creationId xmlns:a16="http://schemas.microsoft.com/office/drawing/2014/main" id="{AB06BEB3-D9C3-4767-89F2-A15ED837D382}"/>
                </a:ext>
              </a:extLst>
            </p:cNvPr>
            <p:cNvCxnSpPr>
              <a:cxnSpLocks/>
            </p:cNvCxnSpPr>
            <p:nvPr/>
          </p:nvCxnSpPr>
          <p:spPr>
            <a:xfrm flipV="1">
              <a:off x="1937325" y="3849323"/>
              <a:ext cx="216000"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3" name="Straight Arrow Connector 172">
              <a:extLst>
                <a:ext uri="{FF2B5EF4-FFF2-40B4-BE49-F238E27FC236}">
                  <a16:creationId xmlns:a16="http://schemas.microsoft.com/office/drawing/2014/main" id="{A1CAA158-6713-4D35-B3E3-24B5B63E855A}"/>
                </a:ext>
              </a:extLst>
            </p:cNvPr>
            <p:cNvCxnSpPr>
              <a:cxnSpLocks/>
            </p:cNvCxnSpPr>
            <p:nvPr/>
          </p:nvCxnSpPr>
          <p:spPr>
            <a:xfrm flipV="1">
              <a:off x="2601527" y="3849323"/>
              <a:ext cx="216000"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74" name="TextBox 173">
            <a:extLst>
              <a:ext uri="{FF2B5EF4-FFF2-40B4-BE49-F238E27FC236}">
                <a16:creationId xmlns:a16="http://schemas.microsoft.com/office/drawing/2014/main" id="{0BC9358D-C42B-40E5-ABB2-8857D985A6E5}"/>
              </a:ext>
            </a:extLst>
          </p:cNvPr>
          <p:cNvSpPr txBox="1"/>
          <p:nvPr/>
        </p:nvSpPr>
        <p:spPr>
          <a:xfrm>
            <a:off x="6124565" y="4870447"/>
            <a:ext cx="1608481" cy="707886"/>
          </a:xfrm>
          <a:prstGeom prst="rect">
            <a:avLst/>
          </a:prstGeom>
          <a:noFill/>
        </p:spPr>
        <p:txBody>
          <a:bodyPr wrap="square" rtlCol="0">
            <a:spAutoFit/>
          </a:bodyPr>
          <a:lstStyle/>
          <a:p>
            <a:pPr algn="ctr"/>
            <a:r>
              <a:rPr lang="en-GB" sz="2400" dirty="0"/>
              <a:t>Stage</a:t>
            </a:r>
            <a:r>
              <a:rPr lang="en-GB" sz="2400" baseline="-25000" dirty="0"/>
              <a:t>3</a:t>
            </a:r>
          </a:p>
          <a:p>
            <a:pPr algn="ctr"/>
            <a:endParaRPr lang="en-GB" sz="2400" baseline="-25000" dirty="0"/>
          </a:p>
        </p:txBody>
      </p:sp>
      <p:cxnSp>
        <p:nvCxnSpPr>
          <p:cNvPr id="175" name="Straight Arrow Connector 174">
            <a:extLst>
              <a:ext uri="{FF2B5EF4-FFF2-40B4-BE49-F238E27FC236}">
                <a16:creationId xmlns:a16="http://schemas.microsoft.com/office/drawing/2014/main" id="{B4BA850B-2E1C-4CE5-8BD6-AF8DEBBB0211}"/>
              </a:ext>
            </a:extLst>
          </p:cNvPr>
          <p:cNvCxnSpPr>
            <a:cxnSpLocks/>
          </p:cNvCxnSpPr>
          <p:nvPr/>
        </p:nvCxnSpPr>
        <p:spPr>
          <a:xfrm flipV="1">
            <a:off x="5815160" y="3844467"/>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5" name="Straight Arrow Connector 204">
            <a:extLst>
              <a:ext uri="{FF2B5EF4-FFF2-40B4-BE49-F238E27FC236}">
                <a16:creationId xmlns:a16="http://schemas.microsoft.com/office/drawing/2014/main" id="{FEFE6D59-7230-494D-8A0E-80DEBB712010}"/>
              </a:ext>
            </a:extLst>
          </p:cNvPr>
          <p:cNvCxnSpPr>
            <a:cxnSpLocks/>
          </p:cNvCxnSpPr>
          <p:nvPr/>
        </p:nvCxnSpPr>
        <p:spPr>
          <a:xfrm flipV="1">
            <a:off x="10860646" y="3844467"/>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6" name="Straight Arrow Connector 205">
            <a:extLst>
              <a:ext uri="{FF2B5EF4-FFF2-40B4-BE49-F238E27FC236}">
                <a16:creationId xmlns:a16="http://schemas.microsoft.com/office/drawing/2014/main" id="{FC64B43E-8F8F-4E1E-9378-5A4E428CAF8D}"/>
              </a:ext>
            </a:extLst>
          </p:cNvPr>
          <p:cNvCxnSpPr>
            <a:cxnSpLocks/>
          </p:cNvCxnSpPr>
          <p:nvPr/>
        </p:nvCxnSpPr>
        <p:spPr>
          <a:xfrm flipV="1">
            <a:off x="11391993" y="3844467"/>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6A634781-618A-48E0-B05A-0CEDAC942AD4}"/>
              </a:ext>
            </a:extLst>
          </p:cNvPr>
          <p:cNvCxnSpPr>
            <a:cxnSpLocks/>
          </p:cNvCxnSpPr>
          <p:nvPr/>
        </p:nvCxnSpPr>
        <p:spPr>
          <a:xfrm>
            <a:off x="7841761" y="3831707"/>
            <a:ext cx="1219943" cy="7534"/>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3492403E-B667-4763-B446-38B7F40E24C2}"/>
              </a:ext>
            </a:extLst>
          </p:cNvPr>
          <p:cNvGrpSpPr/>
          <p:nvPr/>
        </p:nvGrpSpPr>
        <p:grpSpPr>
          <a:xfrm>
            <a:off x="9351476" y="1426240"/>
            <a:ext cx="1608481" cy="4176074"/>
            <a:chOff x="9351476" y="1480459"/>
            <a:chExt cx="1608481" cy="4176074"/>
          </a:xfrm>
        </p:grpSpPr>
        <p:grpSp>
          <p:nvGrpSpPr>
            <p:cNvPr id="246" name="Group 245">
              <a:extLst>
                <a:ext uri="{FF2B5EF4-FFF2-40B4-BE49-F238E27FC236}">
                  <a16:creationId xmlns:a16="http://schemas.microsoft.com/office/drawing/2014/main" id="{05E5D25A-E46C-4A52-BCA1-8201D089C9BC}"/>
                </a:ext>
              </a:extLst>
            </p:cNvPr>
            <p:cNvGrpSpPr/>
            <p:nvPr/>
          </p:nvGrpSpPr>
          <p:grpSpPr>
            <a:xfrm>
              <a:off x="9354292" y="1480459"/>
              <a:ext cx="1548000" cy="4176074"/>
              <a:chOff x="1753777" y="1431096"/>
              <a:chExt cx="1548000" cy="4176074"/>
            </a:xfrm>
          </p:grpSpPr>
          <p:cxnSp>
            <p:nvCxnSpPr>
              <p:cNvPr id="247" name="Straight Arrow Connector 246">
                <a:extLst>
                  <a:ext uri="{FF2B5EF4-FFF2-40B4-BE49-F238E27FC236}">
                    <a16:creationId xmlns:a16="http://schemas.microsoft.com/office/drawing/2014/main" id="{390E8DB2-1988-4014-8621-F88ACA69BE01}"/>
                  </a:ext>
                </a:extLst>
              </p:cNvPr>
              <p:cNvCxnSpPr>
                <a:cxnSpLocks/>
              </p:cNvCxnSpPr>
              <p:nvPr/>
            </p:nvCxnSpPr>
            <p:spPr>
              <a:xfrm flipV="1">
                <a:off x="1850168" y="3844097"/>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8" name="Flowchart: Alternate Process 247">
                <a:extLst>
                  <a:ext uri="{FF2B5EF4-FFF2-40B4-BE49-F238E27FC236}">
                    <a16:creationId xmlns:a16="http://schemas.microsoft.com/office/drawing/2014/main" id="{533E3F7B-996D-4DDC-95FA-FF96D2F17FD5}"/>
                  </a:ext>
                </a:extLst>
              </p:cNvPr>
              <p:cNvSpPr/>
              <p:nvPr/>
            </p:nvSpPr>
            <p:spPr>
              <a:xfrm>
                <a:off x="1753777" y="1431096"/>
                <a:ext cx="1548000" cy="4176074"/>
              </a:xfrm>
              <a:prstGeom prst="flowChartAlternateProces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sp>
            <p:nvSpPr>
              <p:cNvPr id="249" name="Flowchart: Alternate Process 248">
                <a:extLst>
                  <a:ext uri="{FF2B5EF4-FFF2-40B4-BE49-F238E27FC236}">
                    <a16:creationId xmlns:a16="http://schemas.microsoft.com/office/drawing/2014/main" id="{5B4004CE-AD0D-4561-8FB0-FDCA9AE62A46}"/>
                  </a:ext>
                </a:extLst>
              </p:cNvPr>
              <p:cNvSpPr/>
              <p:nvPr/>
            </p:nvSpPr>
            <p:spPr>
              <a:xfrm>
                <a:off x="2173060" y="2913987"/>
                <a:ext cx="423073" cy="1911666"/>
              </a:xfrm>
              <a:prstGeom prst="flowChartAlternateProcess">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sp>
            <p:nvSpPr>
              <p:cNvPr id="250" name="TextBox 249">
                <a:extLst>
                  <a:ext uri="{FF2B5EF4-FFF2-40B4-BE49-F238E27FC236}">
                    <a16:creationId xmlns:a16="http://schemas.microsoft.com/office/drawing/2014/main" id="{0E74EFC6-020F-43A6-B6F3-491E766FEC3F}"/>
                  </a:ext>
                </a:extLst>
              </p:cNvPr>
              <p:cNvSpPr txBox="1"/>
              <p:nvPr/>
            </p:nvSpPr>
            <p:spPr>
              <a:xfrm>
                <a:off x="1783891" y="3028235"/>
                <a:ext cx="163869" cy="1773819"/>
              </a:xfrm>
              <a:prstGeom prst="rect">
                <a:avLst/>
              </a:prstGeom>
              <a:noFill/>
            </p:spPr>
            <p:txBody>
              <a:bodyPr wrap="square" rtlCol="0">
                <a:spAutoFit/>
              </a:bodyPr>
              <a:lstStyle/>
              <a:p>
                <a:pPr algn="ctr"/>
                <a:r>
                  <a:rPr lang="en-GB" sz="1366" b="1" dirty="0"/>
                  <a:t>S</a:t>
                </a:r>
              </a:p>
              <a:p>
                <a:pPr algn="ctr"/>
                <a:r>
                  <a:rPr lang="en-GB" sz="1366" b="1" dirty="0"/>
                  <a:t>E</a:t>
                </a:r>
              </a:p>
              <a:p>
                <a:pPr algn="ctr"/>
                <a:r>
                  <a:rPr lang="en-GB" sz="1366" b="1" dirty="0"/>
                  <a:t>L</a:t>
                </a:r>
              </a:p>
              <a:p>
                <a:pPr algn="ctr"/>
                <a:r>
                  <a:rPr lang="en-GB" sz="1366" b="1" dirty="0"/>
                  <a:t>E</a:t>
                </a:r>
              </a:p>
              <a:p>
                <a:pPr algn="ctr"/>
                <a:r>
                  <a:rPr lang="en-GB" sz="1366" b="1" dirty="0"/>
                  <a:t>C</a:t>
                </a:r>
              </a:p>
              <a:p>
                <a:pPr algn="ctr"/>
                <a:r>
                  <a:rPr lang="en-GB" sz="1366" b="1" dirty="0"/>
                  <a:t>T</a:t>
                </a:r>
              </a:p>
              <a:p>
                <a:pPr algn="ctr"/>
                <a:r>
                  <a:rPr lang="en-GB" sz="1366" b="1" dirty="0"/>
                  <a:t>O</a:t>
                </a:r>
              </a:p>
              <a:p>
                <a:pPr algn="ctr"/>
                <a:r>
                  <a:rPr lang="en-GB" sz="1366" b="1" dirty="0"/>
                  <a:t>R</a:t>
                </a:r>
              </a:p>
            </p:txBody>
          </p:sp>
          <p:sp>
            <p:nvSpPr>
              <p:cNvPr id="251" name="Trapezoid 250">
                <a:extLst>
                  <a:ext uri="{FF2B5EF4-FFF2-40B4-BE49-F238E27FC236}">
                    <a16:creationId xmlns:a16="http://schemas.microsoft.com/office/drawing/2014/main" id="{96F63E51-B506-468F-8D39-7A02A87D77AA}"/>
                  </a:ext>
                </a:extLst>
              </p:cNvPr>
              <p:cNvSpPr/>
              <p:nvPr/>
            </p:nvSpPr>
            <p:spPr>
              <a:xfrm rot="5400000">
                <a:off x="828233" y="3749773"/>
                <a:ext cx="2031368" cy="163870"/>
              </a:xfrm>
              <a:prstGeom prst="trapezoid">
                <a:avLst/>
              </a:prstGeom>
              <a:solidFill>
                <a:schemeClr val="bg1">
                  <a:alpha val="33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2049"/>
              </a:p>
            </p:txBody>
          </p:sp>
          <p:sp>
            <p:nvSpPr>
              <p:cNvPr id="252" name="Flowchart: Alternate Process 251">
                <a:extLst>
                  <a:ext uri="{FF2B5EF4-FFF2-40B4-BE49-F238E27FC236}">
                    <a16:creationId xmlns:a16="http://schemas.microsoft.com/office/drawing/2014/main" id="{DA871D3D-83C4-4479-AD73-80CE795A5B8E}"/>
                  </a:ext>
                </a:extLst>
              </p:cNvPr>
              <p:cNvSpPr/>
              <p:nvPr/>
            </p:nvSpPr>
            <p:spPr>
              <a:xfrm>
                <a:off x="2828846" y="2918282"/>
                <a:ext cx="423073" cy="1911666"/>
              </a:xfrm>
              <a:prstGeom prst="flowChartAlternateProcess">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sp>
            <p:nvSpPr>
              <p:cNvPr id="253" name="Rectangle: Diagonal Corners Rounded 252">
                <a:extLst>
                  <a:ext uri="{FF2B5EF4-FFF2-40B4-BE49-F238E27FC236}">
                    <a16:creationId xmlns:a16="http://schemas.microsoft.com/office/drawing/2014/main" id="{0D061949-B94C-408E-A1F8-17E066E9892E}"/>
                  </a:ext>
                </a:extLst>
              </p:cNvPr>
              <p:cNvSpPr/>
              <p:nvPr/>
            </p:nvSpPr>
            <p:spPr>
              <a:xfrm>
                <a:off x="2863259" y="1649751"/>
                <a:ext cx="368400" cy="859032"/>
              </a:xfrm>
              <a:prstGeom prst="round2DiagRect">
                <a:avLst/>
              </a:prstGeom>
              <a:solidFill>
                <a:srgbClr val="FF8AD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p>
            </p:txBody>
          </p:sp>
          <p:cxnSp>
            <p:nvCxnSpPr>
              <p:cNvPr id="254" name="Straight Arrow Connector 253">
                <a:extLst>
                  <a:ext uri="{FF2B5EF4-FFF2-40B4-BE49-F238E27FC236}">
                    <a16:creationId xmlns:a16="http://schemas.microsoft.com/office/drawing/2014/main" id="{458470DA-FAE1-42C7-9557-C367E37CE074}"/>
                  </a:ext>
                </a:extLst>
              </p:cNvPr>
              <p:cNvCxnSpPr>
                <a:cxnSpLocks/>
              </p:cNvCxnSpPr>
              <p:nvPr/>
            </p:nvCxnSpPr>
            <p:spPr>
              <a:xfrm flipH="1">
                <a:off x="3058249" y="2522555"/>
                <a:ext cx="1" cy="37766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55" name="Rectangle 254">
                <a:extLst>
                  <a:ext uri="{FF2B5EF4-FFF2-40B4-BE49-F238E27FC236}">
                    <a16:creationId xmlns:a16="http://schemas.microsoft.com/office/drawing/2014/main" id="{049F5449-5564-4D01-8CD5-85041775C66B}"/>
                  </a:ext>
                </a:extLst>
              </p:cNvPr>
              <p:cNvSpPr/>
              <p:nvPr/>
            </p:nvSpPr>
            <p:spPr>
              <a:xfrm>
                <a:off x="2976914" y="1884792"/>
                <a:ext cx="144585" cy="476594"/>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6" name="Straight Arrow Connector 255">
                <a:extLst>
                  <a:ext uri="{FF2B5EF4-FFF2-40B4-BE49-F238E27FC236}">
                    <a16:creationId xmlns:a16="http://schemas.microsoft.com/office/drawing/2014/main" id="{01FE6F43-041E-4B01-8F33-C9196C8CCD7F}"/>
                  </a:ext>
                </a:extLst>
              </p:cNvPr>
              <p:cNvCxnSpPr>
                <a:cxnSpLocks/>
              </p:cNvCxnSpPr>
              <p:nvPr/>
            </p:nvCxnSpPr>
            <p:spPr>
              <a:xfrm flipV="1">
                <a:off x="1937325" y="3849323"/>
                <a:ext cx="216000"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7" name="Straight Arrow Connector 256">
                <a:extLst>
                  <a:ext uri="{FF2B5EF4-FFF2-40B4-BE49-F238E27FC236}">
                    <a16:creationId xmlns:a16="http://schemas.microsoft.com/office/drawing/2014/main" id="{774754B2-9C00-49C6-80A2-453F4878C39A}"/>
                  </a:ext>
                </a:extLst>
              </p:cNvPr>
              <p:cNvCxnSpPr>
                <a:cxnSpLocks/>
              </p:cNvCxnSpPr>
              <p:nvPr/>
            </p:nvCxnSpPr>
            <p:spPr>
              <a:xfrm flipV="1">
                <a:off x="2601527" y="3849323"/>
                <a:ext cx="216000"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58" name="TextBox 257">
              <a:extLst>
                <a:ext uri="{FF2B5EF4-FFF2-40B4-BE49-F238E27FC236}">
                  <a16:creationId xmlns:a16="http://schemas.microsoft.com/office/drawing/2014/main" id="{E38F536B-0AAF-4F3B-AD64-5E49F7C4E309}"/>
                </a:ext>
              </a:extLst>
            </p:cNvPr>
            <p:cNvSpPr txBox="1"/>
            <p:nvPr/>
          </p:nvSpPr>
          <p:spPr>
            <a:xfrm>
              <a:off x="9351476" y="4924666"/>
              <a:ext cx="1608481" cy="707886"/>
            </a:xfrm>
            <a:prstGeom prst="rect">
              <a:avLst/>
            </a:prstGeom>
            <a:noFill/>
          </p:spPr>
          <p:txBody>
            <a:bodyPr wrap="square" rtlCol="0">
              <a:spAutoFit/>
            </a:bodyPr>
            <a:lstStyle/>
            <a:p>
              <a:pPr algn="ctr"/>
              <a:r>
                <a:rPr lang="en-GB" sz="2400" dirty="0"/>
                <a:t>Stage</a:t>
              </a:r>
              <a:r>
                <a:rPr lang="en-GB" sz="2400" baseline="-25000" dirty="0"/>
                <a:t>N</a:t>
              </a:r>
            </a:p>
            <a:p>
              <a:pPr algn="ctr"/>
              <a:endParaRPr lang="en-GB" sz="2400" baseline="-25000" dirty="0"/>
            </a:p>
          </p:txBody>
        </p:sp>
      </p:grpSp>
      <p:sp>
        <p:nvSpPr>
          <p:cNvPr id="261" name="Title 1">
            <a:extLst>
              <a:ext uri="{FF2B5EF4-FFF2-40B4-BE49-F238E27FC236}">
                <a16:creationId xmlns:a16="http://schemas.microsoft.com/office/drawing/2014/main" id="{C3B24262-0BA8-4938-8336-1935218CD967}"/>
              </a:ext>
            </a:extLst>
          </p:cNvPr>
          <p:cNvSpPr txBox="1">
            <a:spLocks/>
          </p:cNvSpPr>
          <p:nvPr/>
        </p:nvSpPr>
        <p:spPr>
          <a:xfrm>
            <a:off x="0" y="-27881"/>
            <a:ext cx="12048565" cy="91219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t>2</a:t>
            </a:r>
            <a:r>
              <a:rPr lang="en-GB" sz="4000" b="0" i="0" u="none" strike="noStrike" baseline="0" dirty="0"/>
              <a:t>. Shared-nothing Stage Architecture</a:t>
            </a:r>
            <a:endParaRPr lang="en-GB" sz="4000" dirty="0"/>
          </a:p>
        </p:txBody>
      </p:sp>
      <p:grpSp>
        <p:nvGrpSpPr>
          <p:cNvPr id="36" name="Group 35">
            <a:extLst>
              <a:ext uri="{FF2B5EF4-FFF2-40B4-BE49-F238E27FC236}">
                <a16:creationId xmlns:a16="http://schemas.microsoft.com/office/drawing/2014/main" id="{CEB5396C-A6C2-4A02-A9D7-08724AF1A272}"/>
              </a:ext>
            </a:extLst>
          </p:cNvPr>
          <p:cNvGrpSpPr/>
          <p:nvPr/>
        </p:nvGrpSpPr>
        <p:grpSpPr>
          <a:xfrm>
            <a:off x="817726" y="3036307"/>
            <a:ext cx="188287" cy="1577461"/>
            <a:chOff x="817726" y="3036307"/>
            <a:chExt cx="188287" cy="1577461"/>
          </a:xfrm>
        </p:grpSpPr>
        <p:grpSp>
          <p:nvGrpSpPr>
            <p:cNvPr id="83" name="Group 82">
              <a:extLst>
                <a:ext uri="{FF2B5EF4-FFF2-40B4-BE49-F238E27FC236}">
                  <a16:creationId xmlns:a16="http://schemas.microsoft.com/office/drawing/2014/main" id="{19C6A1C2-DA57-4C5E-A4AC-CC7AB8080B1F}"/>
                </a:ext>
              </a:extLst>
            </p:cNvPr>
            <p:cNvGrpSpPr/>
            <p:nvPr/>
          </p:nvGrpSpPr>
          <p:grpSpPr>
            <a:xfrm>
              <a:off x="824506" y="3036307"/>
              <a:ext cx="177964" cy="1577461"/>
              <a:chOff x="2119737" y="1711563"/>
              <a:chExt cx="221946" cy="1351634"/>
            </a:xfrm>
          </p:grpSpPr>
          <p:sp>
            <p:nvSpPr>
              <p:cNvPr id="87" name="Rectangle 86">
                <a:extLst>
                  <a:ext uri="{FF2B5EF4-FFF2-40B4-BE49-F238E27FC236}">
                    <a16:creationId xmlns:a16="http://schemas.microsoft.com/office/drawing/2014/main" id="{9E7E897E-7246-4649-ABE5-094D12DF9592}"/>
                  </a:ext>
                </a:extLst>
              </p:cNvPr>
              <p:cNvSpPr/>
              <p:nvPr/>
            </p:nvSpPr>
            <p:spPr>
              <a:xfrm>
                <a:off x="2119737" y="1711563"/>
                <a:ext cx="221946" cy="1351634"/>
              </a:xfrm>
              <a:prstGeom prst="rect">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solidFill>
                    <a:schemeClr val="tx1"/>
                  </a:solidFill>
                </a:endParaRPr>
              </a:p>
            </p:txBody>
          </p:sp>
          <p:cxnSp>
            <p:nvCxnSpPr>
              <p:cNvPr id="88" name="Straight Connector 87">
                <a:extLst>
                  <a:ext uri="{FF2B5EF4-FFF2-40B4-BE49-F238E27FC236}">
                    <a16:creationId xmlns:a16="http://schemas.microsoft.com/office/drawing/2014/main" id="{C26FA048-CE59-421B-B9C7-31CF81C2D07D}"/>
                  </a:ext>
                </a:extLst>
              </p:cNvPr>
              <p:cNvCxnSpPr/>
              <p:nvPr/>
            </p:nvCxnSpPr>
            <p:spPr>
              <a:xfrm>
                <a:off x="2229473" y="2576007"/>
                <a:ext cx="0" cy="30846"/>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85" name="Straight Connector 84">
              <a:extLst>
                <a:ext uri="{FF2B5EF4-FFF2-40B4-BE49-F238E27FC236}">
                  <a16:creationId xmlns:a16="http://schemas.microsoft.com/office/drawing/2014/main" id="{6B265750-4BFB-49C8-88D0-6F3F4CE4B50A}"/>
                </a:ext>
              </a:extLst>
            </p:cNvPr>
            <p:cNvCxnSpPr/>
            <p:nvPr/>
          </p:nvCxnSpPr>
          <p:spPr>
            <a:xfrm>
              <a:off x="817726" y="4114209"/>
              <a:ext cx="17797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4E653E67-A7A5-4567-B0CB-920D1BC3B4A2}"/>
                </a:ext>
              </a:extLst>
            </p:cNvPr>
            <p:cNvCxnSpPr/>
            <p:nvPr/>
          </p:nvCxnSpPr>
          <p:spPr>
            <a:xfrm>
              <a:off x="824500" y="3519510"/>
              <a:ext cx="17797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E15FC9A4-B846-47C1-B1F4-465B56C228D1}"/>
                </a:ext>
              </a:extLst>
            </p:cNvPr>
            <p:cNvCxnSpPr/>
            <p:nvPr/>
          </p:nvCxnSpPr>
          <p:spPr>
            <a:xfrm>
              <a:off x="828042" y="4017390"/>
              <a:ext cx="17797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3" name="Group 302">
            <a:extLst>
              <a:ext uri="{FF2B5EF4-FFF2-40B4-BE49-F238E27FC236}">
                <a16:creationId xmlns:a16="http://schemas.microsoft.com/office/drawing/2014/main" id="{2D3B4911-D405-4DAF-AE82-514929903BD0}"/>
              </a:ext>
            </a:extLst>
          </p:cNvPr>
          <p:cNvGrpSpPr/>
          <p:nvPr/>
        </p:nvGrpSpPr>
        <p:grpSpPr>
          <a:xfrm>
            <a:off x="3210596" y="3036534"/>
            <a:ext cx="188287" cy="1577461"/>
            <a:chOff x="817726" y="3036307"/>
            <a:chExt cx="188287" cy="1577461"/>
          </a:xfrm>
        </p:grpSpPr>
        <p:grpSp>
          <p:nvGrpSpPr>
            <p:cNvPr id="304" name="Group 303">
              <a:extLst>
                <a:ext uri="{FF2B5EF4-FFF2-40B4-BE49-F238E27FC236}">
                  <a16:creationId xmlns:a16="http://schemas.microsoft.com/office/drawing/2014/main" id="{17AE5CB5-8074-40FF-902A-61D35C1F7619}"/>
                </a:ext>
              </a:extLst>
            </p:cNvPr>
            <p:cNvGrpSpPr/>
            <p:nvPr/>
          </p:nvGrpSpPr>
          <p:grpSpPr>
            <a:xfrm>
              <a:off x="824506" y="3036307"/>
              <a:ext cx="177964" cy="1577461"/>
              <a:chOff x="2119737" y="1711563"/>
              <a:chExt cx="221946" cy="1351634"/>
            </a:xfrm>
          </p:grpSpPr>
          <p:sp>
            <p:nvSpPr>
              <p:cNvPr id="308" name="Rectangle 307">
                <a:extLst>
                  <a:ext uri="{FF2B5EF4-FFF2-40B4-BE49-F238E27FC236}">
                    <a16:creationId xmlns:a16="http://schemas.microsoft.com/office/drawing/2014/main" id="{ABF60F54-00CF-4DC0-8982-6CAD995F266C}"/>
                  </a:ext>
                </a:extLst>
              </p:cNvPr>
              <p:cNvSpPr/>
              <p:nvPr/>
            </p:nvSpPr>
            <p:spPr>
              <a:xfrm>
                <a:off x="2119737" y="1711563"/>
                <a:ext cx="221946" cy="1351634"/>
              </a:xfrm>
              <a:prstGeom prst="rect">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solidFill>
                    <a:schemeClr val="tx1"/>
                  </a:solidFill>
                </a:endParaRPr>
              </a:p>
            </p:txBody>
          </p:sp>
          <p:cxnSp>
            <p:nvCxnSpPr>
              <p:cNvPr id="309" name="Straight Connector 308">
                <a:extLst>
                  <a:ext uri="{FF2B5EF4-FFF2-40B4-BE49-F238E27FC236}">
                    <a16:creationId xmlns:a16="http://schemas.microsoft.com/office/drawing/2014/main" id="{0652CF8E-E419-41AB-ABFC-2660CA3BD595}"/>
                  </a:ext>
                </a:extLst>
              </p:cNvPr>
              <p:cNvCxnSpPr/>
              <p:nvPr/>
            </p:nvCxnSpPr>
            <p:spPr>
              <a:xfrm>
                <a:off x="2229473" y="2576007"/>
                <a:ext cx="0" cy="30846"/>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305" name="Straight Connector 304">
              <a:extLst>
                <a:ext uri="{FF2B5EF4-FFF2-40B4-BE49-F238E27FC236}">
                  <a16:creationId xmlns:a16="http://schemas.microsoft.com/office/drawing/2014/main" id="{8AFF91F7-7AEF-40EF-AEF2-524BFD2D03D9}"/>
                </a:ext>
              </a:extLst>
            </p:cNvPr>
            <p:cNvCxnSpPr/>
            <p:nvPr/>
          </p:nvCxnSpPr>
          <p:spPr>
            <a:xfrm>
              <a:off x="817726" y="4114209"/>
              <a:ext cx="17797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40D597D3-6B18-4EDD-A21E-F7E86F4772D9}"/>
                </a:ext>
              </a:extLst>
            </p:cNvPr>
            <p:cNvCxnSpPr/>
            <p:nvPr/>
          </p:nvCxnSpPr>
          <p:spPr>
            <a:xfrm>
              <a:off x="824500" y="3519510"/>
              <a:ext cx="17797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35AAE126-6ED5-4334-B701-6C52CACFCA11}"/>
                </a:ext>
              </a:extLst>
            </p:cNvPr>
            <p:cNvCxnSpPr/>
            <p:nvPr/>
          </p:nvCxnSpPr>
          <p:spPr>
            <a:xfrm>
              <a:off x="828042" y="4017390"/>
              <a:ext cx="17797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0" name="Group 309">
            <a:extLst>
              <a:ext uri="{FF2B5EF4-FFF2-40B4-BE49-F238E27FC236}">
                <a16:creationId xmlns:a16="http://schemas.microsoft.com/office/drawing/2014/main" id="{DF2A9916-B48E-4F39-B551-73E599EC1589}"/>
              </a:ext>
            </a:extLst>
          </p:cNvPr>
          <p:cNvGrpSpPr/>
          <p:nvPr/>
        </p:nvGrpSpPr>
        <p:grpSpPr>
          <a:xfrm>
            <a:off x="5608215" y="3036534"/>
            <a:ext cx="188287" cy="1577461"/>
            <a:chOff x="817726" y="3036307"/>
            <a:chExt cx="188287" cy="1577461"/>
          </a:xfrm>
        </p:grpSpPr>
        <p:grpSp>
          <p:nvGrpSpPr>
            <p:cNvPr id="311" name="Group 310">
              <a:extLst>
                <a:ext uri="{FF2B5EF4-FFF2-40B4-BE49-F238E27FC236}">
                  <a16:creationId xmlns:a16="http://schemas.microsoft.com/office/drawing/2014/main" id="{38C3BFDF-7A6A-41BC-8C67-A2CA5E959131}"/>
                </a:ext>
              </a:extLst>
            </p:cNvPr>
            <p:cNvGrpSpPr/>
            <p:nvPr/>
          </p:nvGrpSpPr>
          <p:grpSpPr>
            <a:xfrm>
              <a:off x="824506" y="3036307"/>
              <a:ext cx="177964" cy="1577461"/>
              <a:chOff x="2119737" y="1711563"/>
              <a:chExt cx="221946" cy="1351634"/>
            </a:xfrm>
          </p:grpSpPr>
          <p:sp>
            <p:nvSpPr>
              <p:cNvPr id="315" name="Rectangle 314">
                <a:extLst>
                  <a:ext uri="{FF2B5EF4-FFF2-40B4-BE49-F238E27FC236}">
                    <a16:creationId xmlns:a16="http://schemas.microsoft.com/office/drawing/2014/main" id="{BC6180F1-B759-47E8-BA3C-69DAFDB58AE7}"/>
                  </a:ext>
                </a:extLst>
              </p:cNvPr>
              <p:cNvSpPr/>
              <p:nvPr/>
            </p:nvSpPr>
            <p:spPr>
              <a:xfrm>
                <a:off x="2119737" y="1711563"/>
                <a:ext cx="221946" cy="1351634"/>
              </a:xfrm>
              <a:prstGeom prst="rect">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solidFill>
                    <a:schemeClr val="tx1"/>
                  </a:solidFill>
                </a:endParaRPr>
              </a:p>
            </p:txBody>
          </p:sp>
          <p:cxnSp>
            <p:nvCxnSpPr>
              <p:cNvPr id="316" name="Straight Connector 315">
                <a:extLst>
                  <a:ext uri="{FF2B5EF4-FFF2-40B4-BE49-F238E27FC236}">
                    <a16:creationId xmlns:a16="http://schemas.microsoft.com/office/drawing/2014/main" id="{065C2888-C986-4DBD-B6A3-55888DA09F1D}"/>
                  </a:ext>
                </a:extLst>
              </p:cNvPr>
              <p:cNvCxnSpPr/>
              <p:nvPr/>
            </p:nvCxnSpPr>
            <p:spPr>
              <a:xfrm>
                <a:off x="2229473" y="2576007"/>
                <a:ext cx="0" cy="30846"/>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312" name="Straight Connector 311">
              <a:extLst>
                <a:ext uri="{FF2B5EF4-FFF2-40B4-BE49-F238E27FC236}">
                  <a16:creationId xmlns:a16="http://schemas.microsoft.com/office/drawing/2014/main" id="{70F8844D-272C-49E4-9F9D-3AB02E54EB5C}"/>
                </a:ext>
              </a:extLst>
            </p:cNvPr>
            <p:cNvCxnSpPr/>
            <p:nvPr/>
          </p:nvCxnSpPr>
          <p:spPr>
            <a:xfrm>
              <a:off x="817726" y="4114209"/>
              <a:ext cx="17797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064430E8-3338-4580-8EDC-8C1C954DD759}"/>
                </a:ext>
              </a:extLst>
            </p:cNvPr>
            <p:cNvCxnSpPr/>
            <p:nvPr/>
          </p:nvCxnSpPr>
          <p:spPr>
            <a:xfrm>
              <a:off x="824500" y="3519510"/>
              <a:ext cx="17797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83630AE9-6003-47E9-8604-57FB95679F08}"/>
                </a:ext>
              </a:extLst>
            </p:cNvPr>
            <p:cNvCxnSpPr/>
            <p:nvPr/>
          </p:nvCxnSpPr>
          <p:spPr>
            <a:xfrm>
              <a:off x="828042" y="4017390"/>
              <a:ext cx="17797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7" name="Group 316">
            <a:extLst>
              <a:ext uri="{FF2B5EF4-FFF2-40B4-BE49-F238E27FC236}">
                <a16:creationId xmlns:a16="http://schemas.microsoft.com/office/drawing/2014/main" id="{512DE821-F293-4F31-8291-C963D1EC86E6}"/>
              </a:ext>
            </a:extLst>
          </p:cNvPr>
          <p:cNvGrpSpPr/>
          <p:nvPr/>
        </p:nvGrpSpPr>
        <p:grpSpPr>
          <a:xfrm>
            <a:off x="11207606" y="3036534"/>
            <a:ext cx="188287" cy="1577461"/>
            <a:chOff x="817726" y="3036307"/>
            <a:chExt cx="188287" cy="1577461"/>
          </a:xfrm>
        </p:grpSpPr>
        <p:grpSp>
          <p:nvGrpSpPr>
            <p:cNvPr id="318" name="Group 317">
              <a:extLst>
                <a:ext uri="{FF2B5EF4-FFF2-40B4-BE49-F238E27FC236}">
                  <a16:creationId xmlns:a16="http://schemas.microsoft.com/office/drawing/2014/main" id="{A8D5FB4A-492D-4563-AE60-F594F8AB0F4C}"/>
                </a:ext>
              </a:extLst>
            </p:cNvPr>
            <p:cNvGrpSpPr/>
            <p:nvPr/>
          </p:nvGrpSpPr>
          <p:grpSpPr>
            <a:xfrm>
              <a:off x="824506" y="3036307"/>
              <a:ext cx="177964" cy="1577461"/>
              <a:chOff x="2119737" y="1711563"/>
              <a:chExt cx="221946" cy="1351634"/>
            </a:xfrm>
          </p:grpSpPr>
          <p:sp>
            <p:nvSpPr>
              <p:cNvPr id="322" name="Rectangle 321">
                <a:extLst>
                  <a:ext uri="{FF2B5EF4-FFF2-40B4-BE49-F238E27FC236}">
                    <a16:creationId xmlns:a16="http://schemas.microsoft.com/office/drawing/2014/main" id="{7236740D-7441-4FB0-827B-502278895154}"/>
                  </a:ext>
                </a:extLst>
              </p:cNvPr>
              <p:cNvSpPr/>
              <p:nvPr/>
            </p:nvSpPr>
            <p:spPr>
              <a:xfrm>
                <a:off x="2119737" y="1711563"/>
                <a:ext cx="221946" cy="1351634"/>
              </a:xfrm>
              <a:prstGeom prst="rect">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solidFill>
                    <a:schemeClr val="tx1"/>
                  </a:solidFill>
                </a:endParaRPr>
              </a:p>
            </p:txBody>
          </p:sp>
          <p:cxnSp>
            <p:nvCxnSpPr>
              <p:cNvPr id="323" name="Straight Connector 322">
                <a:extLst>
                  <a:ext uri="{FF2B5EF4-FFF2-40B4-BE49-F238E27FC236}">
                    <a16:creationId xmlns:a16="http://schemas.microsoft.com/office/drawing/2014/main" id="{7F66F171-2E0C-45E6-97F2-1157DDED2C78}"/>
                  </a:ext>
                </a:extLst>
              </p:cNvPr>
              <p:cNvCxnSpPr/>
              <p:nvPr/>
            </p:nvCxnSpPr>
            <p:spPr>
              <a:xfrm>
                <a:off x="2229473" y="2576007"/>
                <a:ext cx="0" cy="30846"/>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319" name="Straight Connector 318">
              <a:extLst>
                <a:ext uri="{FF2B5EF4-FFF2-40B4-BE49-F238E27FC236}">
                  <a16:creationId xmlns:a16="http://schemas.microsoft.com/office/drawing/2014/main" id="{EBFB8AE4-2051-4CA8-BF98-CA98AB592E2C}"/>
                </a:ext>
              </a:extLst>
            </p:cNvPr>
            <p:cNvCxnSpPr/>
            <p:nvPr/>
          </p:nvCxnSpPr>
          <p:spPr>
            <a:xfrm>
              <a:off x="817726" y="4114209"/>
              <a:ext cx="17797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D787C9AA-E6C2-461F-84CF-482DE387B76F}"/>
                </a:ext>
              </a:extLst>
            </p:cNvPr>
            <p:cNvCxnSpPr/>
            <p:nvPr/>
          </p:nvCxnSpPr>
          <p:spPr>
            <a:xfrm>
              <a:off x="824500" y="3519510"/>
              <a:ext cx="17797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B548CD90-288F-4FAD-BCC8-587385F179EA}"/>
                </a:ext>
              </a:extLst>
            </p:cNvPr>
            <p:cNvCxnSpPr/>
            <p:nvPr/>
          </p:nvCxnSpPr>
          <p:spPr>
            <a:xfrm>
              <a:off x="828042" y="4017390"/>
              <a:ext cx="17797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4" name="Group 323">
            <a:extLst>
              <a:ext uri="{FF2B5EF4-FFF2-40B4-BE49-F238E27FC236}">
                <a16:creationId xmlns:a16="http://schemas.microsoft.com/office/drawing/2014/main" id="{D6AF3A31-BAA5-41B9-8594-2C59B1907DAF}"/>
              </a:ext>
            </a:extLst>
          </p:cNvPr>
          <p:cNvGrpSpPr/>
          <p:nvPr/>
        </p:nvGrpSpPr>
        <p:grpSpPr>
          <a:xfrm>
            <a:off x="2551771" y="2210639"/>
            <a:ext cx="141220" cy="524669"/>
            <a:chOff x="841571" y="2993289"/>
            <a:chExt cx="141220" cy="524669"/>
          </a:xfrm>
        </p:grpSpPr>
        <p:sp>
          <p:nvSpPr>
            <p:cNvPr id="325" name="Rectangle 324">
              <a:extLst>
                <a:ext uri="{FF2B5EF4-FFF2-40B4-BE49-F238E27FC236}">
                  <a16:creationId xmlns:a16="http://schemas.microsoft.com/office/drawing/2014/main" id="{6BDB2CB9-DE4C-4FEE-A8D2-BF714941FC45}"/>
                </a:ext>
              </a:extLst>
            </p:cNvPr>
            <p:cNvSpPr/>
            <p:nvPr/>
          </p:nvSpPr>
          <p:spPr>
            <a:xfrm>
              <a:off x="842569" y="3052779"/>
              <a:ext cx="140222" cy="4651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326" name="TextBox 325">
              <a:extLst>
                <a:ext uri="{FF2B5EF4-FFF2-40B4-BE49-F238E27FC236}">
                  <a16:creationId xmlns:a16="http://schemas.microsoft.com/office/drawing/2014/main" id="{8239E143-6E61-4687-A6F6-A6C7DBD49879}"/>
                </a:ext>
              </a:extLst>
            </p:cNvPr>
            <p:cNvSpPr txBox="1"/>
            <p:nvPr/>
          </p:nvSpPr>
          <p:spPr>
            <a:xfrm>
              <a:off x="841571" y="2993289"/>
              <a:ext cx="89428" cy="276999"/>
            </a:xfrm>
            <a:prstGeom prst="rect">
              <a:avLst/>
            </a:prstGeom>
            <a:noFill/>
          </p:spPr>
          <p:txBody>
            <a:bodyPr wrap="square" rtlCol="0">
              <a:spAutoFit/>
            </a:bodyPr>
            <a:lstStyle/>
            <a:p>
              <a:r>
                <a:rPr lang="en-GB" sz="1200" dirty="0"/>
                <a:t> </a:t>
              </a:r>
            </a:p>
          </p:txBody>
        </p:sp>
      </p:grpSp>
      <p:grpSp>
        <p:nvGrpSpPr>
          <p:cNvPr id="114" name="Group 113">
            <a:extLst>
              <a:ext uri="{FF2B5EF4-FFF2-40B4-BE49-F238E27FC236}">
                <a16:creationId xmlns:a16="http://schemas.microsoft.com/office/drawing/2014/main" id="{73FD162D-3E98-4D52-ABE6-5AFE386E8EE5}"/>
              </a:ext>
            </a:extLst>
          </p:cNvPr>
          <p:cNvGrpSpPr/>
          <p:nvPr/>
        </p:nvGrpSpPr>
        <p:grpSpPr>
          <a:xfrm>
            <a:off x="2515710" y="2983067"/>
            <a:ext cx="159341" cy="568682"/>
            <a:chOff x="1665449" y="2949714"/>
            <a:chExt cx="159341" cy="568682"/>
          </a:xfrm>
        </p:grpSpPr>
        <p:sp>
          <p:nvSpPr>
            <p:cNvPr id="115" name="Rectangle 114">
              <a:extLst>
                <a:ext uri="{FF2B5EF4-FFF2-40B4-BE49-F238E27FC236}">
                  <a16:creationId xmlns:a16="http://schemas.microsoft.com/office/drawing/2014/main" id="{61013061-529C-44A5-BF7D-E76F1180E844}"/>
                </a:ext>
              </a:extLst>
            </p:cNvPr>
            <p:cNvSpPr/>
            <p:nvPr/>
          </p:nvSpPr>
          <p:spPr>
            <a:xfrm>
              <a:off x="1680205" y="3041802"/>
              <a:ext cx="144585" cy="4765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16" name="TextBox 115">
              <a:extLst>
                <a:ext uri="{FF2B5EF4-FFF2-40B4-BE49-F238E27FC236}">
                  <a16:creationId xmlns:a16="http://schemas.microsoft.com/office/drawing/2014/main" id="{4DAA2673-4ACD-4955-BF96-FADE9A988E74}"/>
                </a:ext>
              </a:extLst>
            </p:cNvPr>
            <p:cNvSpPr txBox="1"/>
            <p:nvPr/>
          </p:nvSpPr>
          <p:spPr>
            <a:xfrm>
              <a:off x="1665449" y="2949714"/>
              <a:ext cx="102332" cy="276999"/>
            </a:xfrm>
            <a:prstGeom prst="rect">
              <a:avLst/>
            </a:prstGeom>
            <a:noFill/>
          </p:spPr>
          <p:txBody>
            <a:bodyPr wrap="square" rtlCol="0">
              <a:spAutoFit/>
            </a:bodyPr>
            <a:lstStyle/>
            <a:p>
              <a:r>
                <a:rPr lang="en-GB" sz="1200" dirty="0"/>
                <a:t> </a:t>
              </a:r>
            </a:p>
          </p:txBody>
        </p:sp>
      </p:grpSp>
      <p:grpSp>
        <p:nvGrpSpPr>
          <p:cNvPr id="120" name="Group 119">
            <a:extLst>
              <a:ext uri="{FF2B5EF4-FFF2-40B4-BE49-F238E27FC236}">
                <a16:creationId xmlns:a16="http://schemas.microsoft.com/office/drawing/2014/main" id="{C17E2143-1877-4C5D-A695-93EF97EF46BE}"/>
              </a:ext>
            </a:extLst>
          </p:cNvPr>
          <p:cNvGrpSpPr/>
          <p:nvPr/>
        </p:nvGrpSpPr>
        <p:grpSpPr>
          <a:xfrm>
            <a:off x="2339061" y="649036"/>
            <a:ext cx="7361194" cy="707886"/>
            <a:chOff x="2339061" y="649036"/>
            <a:chExt cx="7361194" cy="707886"/>
          </a:xfrm>
        </p:grpSpPr>
        <p:sp>
          <p:nvSpPr>
            <p:cNvPr id="121" name="Rectangle 120">
              <a:extLst>
                <a:ext uri="{FF2B5EF4-FFF2-40B4-BE49-F238E27FC236}">
                  <a16:creationId xmlns:a16="http://schemas.microsoft.com/office/drawing/2014/main" id="{E178C7E2-C90E-4FC7-935C-DED970EB0864}"/>
                </a:ext>
              </a:extLst>
            </p:cNvPr>
            <p:cNvSpPr/>
            <p:nvPr/>
          </p:nvSpPr>
          <p:spPr>
            <a:xfrm>
              <a:off x="3086581" y="730232"/>
              <a:ext cx="6613674" cy="54821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Packet Header Vector used to transfer state and unroll operation across stages</a:t>
              </a:r>
            </a:p>
          </p:txBody>
        </p:sp>
        <p:pic>
          <p:nvPicPr>
            <p:cNvPr id="122" name="Graphic 121" descr="Warning">
              <a:extLst>
                <a:ext uri="{FF2B5EF4-FFF2-40B4-BE49-F238E27FC236}">
                  <a16:creationId xmlns:a16="http://schemas.microsoft.com/office/drawing/2014/main" id="{65F80EAF-55FD-4B3B-825A-309E4B5821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39061" y="649036"/>
              <a:ext cx="707886" cy="707886"/>
            </a:xfrm>
            <a:prstGeom prst="rect">
              <a:avLst/>
            </a:prstGeom>
          </p:spPr>
        </p:pic>
      </p:grpSp>
    </p:spTree>
    <p:extLst>
      <p:ext uri="{BB962C8B-B14F-4D97-AF65-F5344CB8AC3E}">
        <p14:creationId xmlns:p14="http://schemas.microsoft.com/office/powerpoint/2010/main" val="211988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24"/>
                                        </p:tgtEl>
                                        <p:attrNameLst>
                                          <p:attrName>style.visibility</p:attrName>
                                        </p:attrNameLst>
                                      </p:cBhvr>
                                      <p:to>
                                        <p:strVal val="visible"/>
                                      </p:to>
                                    </p:set>
                                  </p:childTnLst>
                                </p:cTn>
                              </p:par>
                              <p:par>
                                <p:cTn id="7" presetID="36" presetClass="path" presetSubtype="0" accel="50000" decel="50000" fill="hold" nodeType="withEffect">
                                  <p:stCondLst>
                                    <p:cond delay="0"/>
                                  </p:stCondLst>
                                  <p:childTnLst>
                                    <p:animMotion origin="layout" path="M -3.95833E-6 1.85185E-6 L -3.95833E-6 0.09166 C -3.95833E-6 0.1331 0.01524 0.18541 0.02787 0.18541 L 0.05573 0.18541 " pathEditMode="relative" rAng="0" ptsTypes="AAAA">
                                      <p:cBhvr>
                                        <p:cTn id="8" dur="1000" fill="hold"/>
                                        <p:tgtEl>
                                          <p:spTgt spid="324"/>
                                        </p:tgtEl>
                                        <p:attrNameLst>
                                          <p:attrName>ppt_x</p:attrName>
                                          <p:attrName>ppt_y</p:attrName>
                                        </p:attrNameLst>
                                      </p:cBhvr>
                                      <p:rCtr x="2786" y="9259"/>
                                    </p:animMotion>
                                  </p:childTnLst>
                                </p:cTn>
                              </p:par>
                              <p:par>
                                <p:cTn id="9" presetID="42" presetClass="path" presetSubtype="0" accel="50000" decel="50000" fill="hold" nodeType="withEffect">
                                  <p:stCondLst>
                                    <p:cond delay="0"/>
                                  </p:stCondLst>
                                  <p:childTnLst>
                                    <p:animMotion origin="layout" path="M -6.25E-7 1.11111E-6 L 0.05742 -0.00509 " pathEditMode="relative" rAng="0" ptsTypes="AA">
                                      <p:cBhvr>
                                        <p:cTn id="10" dur="1000" fill="hold"/>
                                        <p:tgtEl>
                                          <p:spTgt spid="114"/>
                                        </p:tgtEl>
                                        <p:attrNameLst>
                                          <p:attrName>ppt_x</p:attrName>
                                          <p:attrName>ppt_y</p:attrName>
                                        </p:attrNameLst>
                                      </p:cBhvr>
                                      <p:rCtr x="2865" y="-2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27FDE90-0D8E-4488-A188-DC532882B7D7}"/>
              </a:ext>
            </a:extLst>
          </p:cNvPr>
          <p:cNvSpPr>
            <a:spLocks noGrp="1"/>
          </p:cNvSpPr>
          <p:nvPr>
            <p:ph type="sldNum" sz="quarter" idx="12"/>
          </p:nvPr>
        </p:nvSpPr>
        <p:spPr/>
        <p:txBody>
          <a:bodyPr/>
          <a:lstStyle/>
          <a:p>
            <a:fld id="{0586C5A0-077A-42A9-8EC1-8CF707100511}" type="slidenum">
              <a:rPr lang="en-GB" smtClean="0"/>
              <a:t>17</a:t>
            </a:fld>
            <a:endParaRPr lang="en-GB" dirty="0"/>
          </a:p>
        </p:txBody>
      </p:sp>
      <p:sp>
        <p:nvSpPr>
          <p:cNvPr id="7" name="Rectangle: Rounded Corners 6">
            <a:extLst>
              <a:ext uri="{FF2B5EF4-FFF2-40B4-BE49-F238E27FC236}">
                <a16:creationId xmlns:a16="http://schemas.microsoft.com/office/drawing/2014/main" id="{5989B150-148A-4CC5-929A-B041DF659FD9}"/>
              </a:ext>
            </a:extLst>
          </p:cNvPr>
          <p:cNvSpPr/>
          <p:nvPr/>
        </p:nvSpPr>
        <p:spPr>
          <a:xfrm>
            <a:off x="170121" y="694944"/>
            <a:ext cx="11865935" cy="5661406"/>
          </a:xfrm>
          <a:prstGeom prst="roundRect">
            <a:avLst/>
          </a:prstGeom>
          <a:solidFill>
            <a:srgbClr val="BDDA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lowchart: Alternate Process 30">
            <a:extLst>
              <a:ext uri="{FF2B5EF4-FFF2-40B4-BE49-F238E27FC236}">
                <a16:creationId xmlns:a16="http://schemas.microsoft.com/office/drawing/2014/main" id="{57A489C7-6595-4B7A-936B-35FBBFD382FB}"/>
              </a:ext>
            </a:extLst>
          </p:cNvPr>
          <p:cNvSpPr/>
          <p:nvPr/>
        </p:nvSpPr>
        <p:spPr>
          <a:xfrm>
            <a:off x="182811" y="2349797"/>
            <a:ext cx="304926" cy="2907585"/>
          </a:xfrm>
          <a:prstGeom prst="flowChartAlternateProcess">
            <a:avLst/>
          </a:prstGeom>
          <a:solidFill>
            <a:srgbClr val="47A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p>
        </p:txBody>
      </p:sp>
      <p:sp>
        <p:nvSpPr>
          <p:cNvPr id="32" name="TextBox 31">
            <a:extLst>
              <a:ext uri="{FF2B5EF4-FFF2-40B4-BE49-F238E27FC236}">
                <a16:creationId xmlns:a16="http://schemas.microsoft.com/office/drawing/2014/main" id="{95C92D90-361A-401D-92C2-5A93ACC2FF08}"/>
              </a:ext>
            </a:extLst>
          </p:cNvPr>
          <p:cNvSpPr txBox="1"/>
          <p:nvPr/>
        </p:nvSpPr>
        <p:spPr>
          <a:xfrm rot="5400000">
            <a:off x="-1027956" y="3594828"/>
            <a:ext cx="2907585" cy="413062"/>
          </a:xfrm>
          <a:prstGeom prst="rect">
            <a:avLst/>
          </a:prstGeom>
          <a:noFill/>
          <a:ln>
            <a:noFill/>
          </a:ln>
        </p:spPr>
        <p:txBody>
          <a:bodyPr wrap="square" rtlCol="0" anchor="ctr">
            <a:spAutoFit/>
          </a:bodyPr>
          <a:lstStyle/>
          <a:p>
            <a:pPr algn="ctr"/>
            <a:r>
              <a:rPr lang="en-GB" sz="3126" baseline="-25000" dirty="0"/>
              <a:t>Parser</a:t>
            </a:r>
          </a:p>
        </p:txBody>
      </p:sp>
      <p:sp>
        <p:nvSpPr>
          <p:cNvPr id="48" name="Flowchart: Alternate Process 47">
            <a:extLst>
              <a:ext uri="{FF2B5EF4-FFF2-40B4-BE49-F238E27FC236}">
                <a16:creationId xmlns:a16="http://schemas.microsoft.com/office/drawing/2014/main" id="{D5ABDA1B-0F93-4FC6-8D9D-0C5AF8595D82}"/>
              </a:ext>
            </a:extLst>
          </p:cNvPr>
          <p:cNvSpPr/>
          <p:nvPr/>
        </p:nvSpPr>
        <p:spPr>
          <a:xfrm>
            <a:off x="11715975" y="2361386"/>
            <a:ext cx="304926" cy="2907585"/>
          </a:xfrm>
          <a:prstGeom prst="flowChartAlternateProcess">
            <a:avLst/>
          </a:prstGeom>
          <a:solidFill>
            <a:srgbClr val="47A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p>
        </p:txBody>
      </p:sp>
      <p:sp>
        <p:nvSpPr>
          <p:cNvPr id="49" name="TextBox 48">
            <a:extLst>
              <a:ext uri="{FF2B5EF4-FFF2-40B4-BE49-F238E27FC236}">
                <a16:creationId xmlns:a16="http://schemas.microsoft.com/office/drawing/2014/main" id="{B761EE0D-3DD9-4C4B-A323-975ECFF033FC}"/>
              </a:ext>
            </a:extLst>
          </p:cNvPr>
          <p:cNvSpPr txBox="1"/>
          <p:nvPr/>
        </p:nvSpPr>
        <p:spPr>
          <a:xfrm rot="5400000">
            <a:off x="10504197" y="3618508"/>
            <a:ext cx="2864689" cy="413062"/>
          </a:xfrm>
          <a:prstGeom prst="rect">
            <a:avLst/>
          </a:prstGeom>
          <a:noFill/>
          <a:ln>
            <a:noFill/>
          </a:ln>
        </p:spPr>
        <p:txBody>
          <a:bodyPr wrap="square" rtlCol="0" anchor="ctr">
            <a:spAutoFit/>
          </a:bodyPr>
          <a:lstStyle/>
          <a:p>
            <a:pPr algn="ctr"/>
            <a:r>
              <a:rPr lang="en-GB" sz="3126" baseline="-25000" dirty="0"/>
              <a:t>Deparser</a:t>
            </a:r>
          </a:p>
        </p:txBody>
      </p:sp>
      <p:cxnSp>
        <p:nvCxnSpPr>
          <p:cNvPr id="50" name="Straight Arrow Connector 49">
            <a:extLst>
              <a:ext uri="{FF2B5EF4-FFF2-40B4-BE49-F238E27FC236}">
                <a16:creationId xmlns:a16="http://schemas.microsoft.com/office/drawing/2014/main" id="{DB882474-E878-4191-BFC3-F3EFCBC8918F}"/>
              </a:ext>
            </a:extLst>
          </p:cNvPr>
          <p:cNvCxnSpPr>
            <a:cxnSpLocks/>
          </p:cNvCxnSpPr>
          <p:nvPr/>
        </p:nvCxnSpPr>
        <p:spPr>
          <a:xfrm flipV="1">
            <a:off x="468215" y="3849323"/>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17DEF25D-60BF-4601-A82B-5B20CCC3C0BB}"/>
              </a:ext>
            </a:extLst>
          </p:cNvPr>
          <p:cNvCxnSpPr>
            <a:cxnSpLocks/>
          </p:cNvCxnSpPr>
          <p:nvPr/>
        </p:nvCxnSpPr>
        <p:spPr>
          <a:xfrm flipV="1">
            <a:off x="1421673" y="3844097"/>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Flowchart: Alternate Process 2">
            <a:extLst>
              <a:ext uri="{FF2B5EF4-FFF2-40B4-BE49-F238E27FC236}">
                <a16:creationId xmlns:a16="http://schemas.microsoft.com/office/drawing/2014/main" id="{8B058E01-10B0-4DA0-B776-E4D1BF2D8975}"/>
              </a:ext>
            </a:extLst>
          </p:cNvPr>
          <p:cNvSpPr/>
          <p:nvPr/>
        </p:nvSpPr>
        <p:spPr>
          <a:xfrm>
            <a:off x="1325282" y="1431096"/>
            <a:ext cx="1548000" cy="4176074"/>
          </a:xfrm>
          <a:prstGeom prst="flowChartAlternateProces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sp>
        <p:nvSpPr>
          <p:cNvPr id="8" name="Flowchart: Alternate Process 7">
            <a:extLst>
              <a:ext uri="{FF2B5EF4-FFF2-40B4-BE49-F238E27FC236}">
                <a16:creationId xmlns:a16="http://schemas.microsoft.com/office/drawing/2014/main" id="{CA2CABAC-F8B3-4466-A768-28151C5A06B4}"/>
              </a:ext>
            </a:extLst>
          </p:cNvPr>
          <p:cNvSpPr/>
          <p:nvPr/>
        </p:nvSpPr>
        <p:spPr>
          <a:xfrm>
            <a:off x="1744565" y="2913987"/>
            <a:ext cx="423073" cy="1911666"/>
          </a:xfrm>
          <a:prstGeom prst="flowChartAlternateProcess">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sp>
        <p:nvSpPr>
          <p:cNvPr id="12" name="TextBox 11">
            <a:extLst>
              <a:ext uri="{FF2B5EF4-FFF2-40B4-BE49-F238E27FC236}">
                <a16:creationId xmlns:a16="http://schemas.microsoft.com/office/drawing/2014/main" id="{9A197DE7-51AC-47BA-B919-7FE038698482}"/>
              </a:ext>
            </a:extLst>
          </p:cNvPr>
          <p:cNvSpPr txBox="1"/>
          <p:nvPr/>
        </p:nvSpPr>
        <p:spPr>
          <a:xfrm>
            <a:off x="1355396" y="3028235"/>
            <a:ext cx="163869" cy="1773819"/>
          </a:xfrm>
          <a:prstGeom prst="rect">
            <a:avLst/>
          </a:prstGeom>
          <a:noFill/>
        </p:spPr>
        <p:txBody>
          <a:bodyPr wrap="square" rtlCol="0">
            <a:spAutoFit/>
          </a:bodyPr>
          <a:lstStyle/>
          <a:p>
            <a:pPr algn="ctr"/>
            <a:r>
              <a:rPr lang="en-GB" sz="1366" b="1" dirty="0"/>
              <a:t>S</a:t>
            </a:r>
          </a:p>
          <a:p>
            <a:pPr algn="ctr"/>
            <a:r>
              <a:rPr lang="en-GB" sz="1366" b="1" dirty="0"/>
              <a:t>E</a:t>
            </a:r>
          </a:p>
          <a:p>
            <a:pPr algn="ctr"/>
            <a:r>
              <a:rPr lang="en-GB" sz="1366" b="1" dirty="0"/>
              <a:t>L</a:t>
            </a:r>
          </a:p>
          <a:p>
            <a:pPr algn="ctr"/>
            <a:r>
              <a:rPr lang="en-GB" sz="1366" b="1" dirty="0"/>
              <a:t>E</a:t>
            </a:r>
          </a:p>
          <a:p>
            <a:pPr algn="ctr"/>
            <a:r>
              <a:rPr lang="en-GB" sz="1366" b="1" dirty="0"/>
              <a:t>C</a:t>
            </a:r>
          </a:p>
          <a:p>
            <a:pPr algn="ctr"/>
            <a:r>
              <a:rPr lang="en-GB" sz="1366" b="1" dirty="0"/>
              <a:t>T</a:t>
            </a:r>
          </a:p>
          <a:p>
            <a:pPr algn="ctr"/>
            <a:r>
              <a:rPr lang="en-GB" sz="1366" b="1" dirty="0"/>
              <a:t>O</a:t>
            </a:r>
          </a:p>
          <a:p>
            <a:pPr algn="ctr"/>
            <a:r>
              <a:rPr lang="en-GB" sz="1366" b="1" dirty="0"/>
              <a:t>R</a:t>
            </a:r>
          </a:p>
        </p:txBody>
      </p:sp>
      <p:sp>
        <p:nvSpPr>
          <p:cNvPr id="14" name="Trapezoid 13">
            <a:extLst>
              <a:ext uri="{FF2B5EF4-FFF2-40B4-BE49-F238E27FC236}">
                <a16:creationId xmlns:a16="http://schemas.microsoft.com/office/drawing/2014/main" id="{4BF8222A-FB5E-47AF-9ECE-8997C4C15BE4}"/>
              </a:ext>
            </a:extLst>
          </p:cNvPr>
          <p:cNvSpPr/>
          <p:nvPr/>
        </p:nvSpPr>
        <p:spPr>
          <a:xfrm rot="5400000">
            <a:off x="399738" y="3749773"/>
            <a:ext cx="2031368" cy="163870"/>
          </a:xfrm>
          <a:prstGeom prst="trapezoid">
            <a:avLst/>
          </a:prstGeom>
          <a:solidFill>
            <a:schemeClr val="bg1">
              <a:alpha val="33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2049"/>
          </a:p>
        </p:txBody>
      </p:sp>
      <p:sp>
        <p:nvSpPr>
          <p:cNvPr id="15" name="Flowchart: Alternate Process 14">
            <a:extLst>
              <a:ext uri="{FF2B5EF4-FFF2-40B4-BE49-F238E27FC236}">
                <a16:creationId xmlns:a16="http://schemas.microsoft.com/office/drawing/2014/main" id="{3266E898-2337-4F0D-B33C-A20CBE672AE4}"/>
              </a:ext>
            </a:extLst>
          </p:cNvPr>
          <p:cNvSpPr/>
          <p:nvPr/>
        </p:nvSpPr>
        <p:spPr>
          <a:xfrm>
            <a:off x="2400351" y="2918282"/>
            <a:ext cx="423073" cy="1911666"/>
          </a:xfrm>
          <a:prstGeom prst="flowChartAlternateProcess">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sp>
        <p:nvSpPr>
          <p:cNvPr id="106" name="Rectangle: Diagonal Corners Rounded 105">
            <a:extLst>
              <a:ext uri="{FF2B5EF4-FFF2-40B4-BE49-F238E27FC236}">
                <a16:creationId xmlns:a16="http://schemas.microsoft.com/office/drawing/2014/main" id="{B152416C-D01C-4B76-AE9E-B3C809C17136}"/>
              </a:ext>
            </a:extLst>
          </p:cNvPr>
          <p:cNvSpPr/>
          <p:nvPr/>
        </p:nvSpPr>
        <p:spPr>
          <a:xfrm>
            <a:off x="2434764" y="1649751"/>
            <a:ext cx="368400" cy="859032"/>
          </a:xfrm>
          <a:prstGeom prst="round2DiagRect">
            <a:avLst/>
          </a:prstGeom>
          <a:solidFill>
            <a:srgbClr val="FF8AD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p>
        </p:txBody>
      </p:sp>
      <p:cxnSp>
        <p:nvCxnSpPr>
          <p:cNvPr id="107" name="Straight Arrow Connector 106">
            <a:extLst>
              <a:ext uri="{FF2B5EF4-FFF2-40B4-BE49-F238E27FC236}">
                <a16:creationId xmlns:a16="http://schemas.microsoft.com/office/drawing/2014/main" id="{DB5C9A24-E34D-4C83-B9C8-BFB738B28BCA}"/>
              </a:ext>
            </a:extLst>
          </p:cNvPr>
          <p:cNvCxnSpPr>
            <a:cxnSpLocks/>
          </p:cNvCxnSpPr>
          <p:nvPr/>
        </p:nvCxnSpPr>
        <p:spPr>
          <a:xfrm flipH="1">
            <a:off x="2629754" y="2522555"/>
            <a:ext cx="1" cy="37766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EA1059C0-AB8C-4B59-9A10-5E23527FB8B6}"/>
              </a:ext>
            </a:extLst>
          </p:cNvPr>
          <p:cNvSpPr/>
          <p:nvPr/>
        </p:nvSpPr>
        <p:spPr>
          <a:xfrm>
            <a:off x="2548419" y="1884792"/>
            <a:ext cx="144585" cy="476594"/>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3" name="Straight Arrow Connector 122">
            <a:extLst>
              <a:ext uri="{FF2B5EF4-FFF2-40B4-BE49-F238E27FC236}">
                <a16:creationId xmlns:a16="http://schemas.microsoft.com/office/drawing/2014/main" id="{7CEA9B23-1716-4FDA-8EFC-34511B9CF411}"/>
              </a:ext>
            </a:extLst>
          </p:cNvPr>
          <p:cNvCxnSpPr>
            <a:cxnSpLocks/>
          </p:cNvCxnSpPr>
          <p:nvPr/>
        </p:nvCxnSpPr>
        <p:spPr>
          <a:xfrm flipV="1">
            <a:off x="1508830" y="3849323"/>
            <a:ext cx="216000"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843CE27C-4EAE-4E8C-9B99-C76491162231}"/>
              </a:ext>
            </a:extLst>
          </p:cNvPr>
          <p:cNvCxnSpPr>
            <a:cxnSpLocks/>
          </p:cNvCxnSpPr>
          <p:nvPr/>
        </p:nvCxnSpPr>
        <p:spPr>
          <a:xfrm flipV="1">
            <a:off x="2173032" y="3849323"/>
            <a:ext cx="216000"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36F417A5-4648-48DB-8E8D-08851F07B6A6}"/>
              </a:ext>
            </a:extLst>
          </p:cNvPr>
          <p:cNvSpPr txBox="1"/>
          <p:nvPr/>
        </p:nvSpPr>
        <p:spPr>
          <a:xfrm>
            <a:off x="1322466" y="4875303"/>
            <a:ext cx="1608481" cy="707886"/>
          </a:xfrm>
          <a:prstGeom prst="rect">
            <a:avLst/>
          </a:prstGeom>
          <a:noFill/>
        </p:spPr>
        <p:txBody>
          <a:bodyPr wrap="square" rtlCol="0">
            <a:spAutoFit/>
          </a:bodyPr>
          <a:lstStyle/>
          <a:p>
            <a:pPr algn="ctr"/>
            <a:r>
              <a:rPr lang="en-GB" sz="2400" dirty="0"/>
              <a:t>Stage</a:t>
            </a:r>
            <a:r>
              <a:rPr lang="en-GB" sz="2400" baseline="-25000" dirty="0"/>
              <a:t>1</a:t>
            </a:r>
          </a:p>
          <a:p>
            <a:pPr algn="ctr"/>
            <a:endParaRPr lang="en-GB" sz="2400" baseline="-25000" dirty="0"/>
          </a:p>
        </p:txBody>
      </p:sp>
      <p:cxnSp>
        <p:nvCxnSpPr>
          <p:cNvPr id="125" name="Straight Arrow Connector 124">
            <a:extLst>
              <a:ext uri="{FF2B5EF4-FFF2-40B4-BE49-F238E27FC236}">
                <a16:creationId xmlns:a16="http://schemas.microsoft.com/office/drawing/2014/main" id="{E7B6E8B8-8BEE-44AE-89A9-4EA81FC3997E}"/>
              </a:ext>
            </a:extLst>
          </p:cNvPr>
          <p:cNvCxnSpPr>
            <a:cxnSpLocks/>
          </p:cNvCxnSpPr>
          <p:nvPr/>
        </p:nvCxnSpPr>
        <p:spPr>
          <a:xfrm flipV="1">
            <a:off x="1013061" y="3849323"/>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1EBABA20-B5EF-409B-B5B3-D12F1D7C1D13}"/>
              </a:ext>
            </a:extLst>
          </p:cNvPr>
          <p:cNvCxnSpPr>
            <a:cxnSpLocks/>
          </p:cNvCxnSpPr>
          <p:nvPr/>
        </p:nvCxnSpPr>
        <p:spPr>
          <a:xfrm flipV="1">
            <a:off x="2860622" y="3849323"/>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34" name="Group 133">
            <a:extLst>
              <a:ext uri="{FF2B5EF4-FFF2-40B4-BE49-F238E27FC236}">
                <a16:creationId xmlns:a16="http://schemas.microsoft.com/office/drawing/2014/main" id="{17BFE548-E00D-434C-9D60-332AAAD49E04}"/>
              </a:ext>
            </a:extLst>
          </p:cNvPr>
          <p:cNvGrpSpPr/>
          <p:nvPr/>
        </p:nvGrpSpPr>
        <p:grpSpPr>
          <a:xfrm>
            <a:off x="3717689" y="1431096"/>
            <a:ext cx="1548000" cy="4176074"/>
            <a:chOff x="1753777" y="1431096"/>
            <a:chExt cx="1548000" cy="4176074"/>
          </a:xfrm>
        </p:grpSpPr>
        <p:cxnSp>
          <p:nvCxnSpPr>
            <p:cNvPr id="135" name="Straight Arrow Connector 134">
              <a:extLst>
                <a:ext uri="{FF2B5EF4-FFF2-40B4-BE49-F238E27FC236}">
                  <a16:creationId xmlns:a16="http://schemas.microsoft.com/office/drawing/2014/main" id="{AC16A91C-B340-4DE8-AA6B-551F45BE08A8}"/>
                </a:ext>
              </a:extLst>
            </p:cNvPr>
            <p:cNvCxnSpPr>
              <a:cxnSpLocks/>
            </p:cNvCxnSpPr>
            <p:nvPr/>
          </p:nvCxnSpPr>
          <p:spPr>
            <a:xfrm flipV="1">
              <a:off x="1850168" y="3844097"/>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6" name="Flowchart: Alternate Process 135">
              <a:extLst>
                <a:ext uri="{FF2B5EF4-FFF2-40B4-BE49-F238E27FC236}">
                  <a16:creationId xmlns:a16="http://schemas.microsoft.com/office/drawing/2014/main" id="{7DDBFD77-A86B-4926-84C4-CEF8D1F20B8E}"/>
                </a:ext>
              </a:extLst>
            </p:cNvPr>
            <p:cNvSpPr/>
            <p:nvPr/>
          </p:nvSpPr>
          <p:spPr>
            <a:xfrm>
              <a:off x="1753777" y="1431096"/>
              <a:ext cx="1548000" cy="4176074"/>
            </a:xfrm>
            <a:prstGeom prst="flowChartAlternateProces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sp>
          <p:nvSpPr>
            <p:cNvPr id="137" name="Flowchart: Alternate Process 136">
              <a:extLst>
                <a:ext uri="{FF2B5EF4-FFF2-40B4-BE49-F238E27FC236}">
                  <a16:creationId xmlns:a16="http://schemas.microsoft.com/office/drawing/2014/main" id="{3449B260-C023-4018-BB23-878963B246F4}"/>
                </a:ext>
              </a:extLst>
            </p:cNvPr>
            <p:cNvSpPr/>
            <p:nvPr/>
          </p:nvSpPr>
          <p:spPr>
            <a:xfrm>
              <a:off x="2173060" y="2913987"/>
              <a:ext cx="423073" cy="1911666"/>
            </a:xfrm>
            <a:prstGeom prst="flowChartAlternateProcess">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sp>
          <p:nvSpPr>
            <p:cNvPr id="138" name="TextBox 137">
              <a:extLst>
                <a:ext uri="{FF2B5EF4-FFF2-40B4-BE49-F238E27FC236}">
                  <a16:creationId xmlns:a16="http://schemas.microsoft.com/office/drawing/2014/main" id="{AC293BA6-6BD0-4499-AE38-956E5F7AA722}"/>
                </a:ext>
              </a:extLst>
            </p:cNvPr>
            <p:cNvSpPr txBox="1"/>
            <p:nvPr/>
          </p:nvSpPr>
          <p:spPr>
            <a:xfrm>
              <a:off x="1783891" y="3028235"/>
              <a:ext cx="163869" cy="1773819"/>
            </a:xfrm>
            <a:prstGeom prst="rect">
              <a:avLst/>
            </a:prstGeom>
            <a:noFill/>
          </p:spPr>
          <p:txBody>
            <a:bodyPr wrap="square" rtlCol="0">
              <a:spAutoFit/>
            </a:bodyPr>
            <a:lstStyle/>
            <a:p>
              <a:pPr algn="ctr"/>
              <a:r>
                <a:rPr lang="en-GB" sz="1366" b="1" dirty="0"/>
                <a:t>S</a:t>
              </a:r>
            </a:p>
            <a:p>
              <a:pPr algn="ctr"/>
              <a:r>
                <a:rPr lang="en-GB" sz="1366" b="1" dirty="0"/>
                <a:t>E</a:t>
              </a:r>
            </a:p>
            <a:p>
              <a:pPr algn="ctr"/>
              <a:r>
                <a:rPr lang="en-GB" sz="1366" b="1" dirty="0"/>
                <a:t>L</a:t>
              </a:r>
            </a:p>
            <a:p>
              <a:pPr algn="ctr"/>
              <a:r>
                <a:rPr lang="en-GB" sz="1366" b="1" dirty="0"/>
                <a:t>E</a:t>
              </a:r>
            </a:p>
            <a:p>
              <a:pPr algn="ctr"/>
              <a:r>
                <a:rPr lang="en-GB" sz="1366" b="1" dirty="0"/>
                <a:t>C</a:t>
              </a:r>
            </a:p>
            <a:p>
              <a:pPr algn="ctr"/>
              <a:r>
                <a:rPr lang="en-GB" sz="1366" b="1" dirty="0"/>
                <a:t>T</a:t>
              </a:r>
            </a:p>
            <a:p>
              <a:pPr algn="ctr"/>
              <a:r>
                <a:rPr lang="en-GB" sz="1366" b="1" dirty="0"/>
                <a:t>O</a:t>
              </a:r>
            </a:p>
            <a:p>
              <a:pPr algn="ctr"/>
              <a:r>
                <a:rPr lang="en-GB" sz="1366" b="1" dirty="0"/>
                <a:t>R</a:t>
              </a:r>
            </a:p>
          </p:txBody>
        </p:sp>
        <p:sp>
          <p:nvSpPr>
            <p:cNvPr id="139" name="Trapezoid 138">
              <a:extLst>
                <a:ext uri="{FF2B5EF4-FFF2-40B4-BE49-F238E27FC236}">
                  <a16:creationId xmlns:a16="http://schemas.microsoft.com/office/drawing/2014/main" id="{BA20F46F-CA6B-44FF-B04F-7E2EE4566A36}"/>
                </a:ext>
              </a:extLst>
            </p:cNvPr>
            <p:cNvSpPr/>
            <p:nvPr/>
          </p:nvSpPr>
          <p:spPr>
            <a:xfrm rot="5400000">
              <a:off x="828233" y="3749773"/>
              <a:ext cx="2031368" cy="163870"/>
            </a:xfrm>
            <a:prstGeom prst="trapezoid">
              <a:avLst/>
            </a:prstGeom>
            <a:solidFill>
              <a:schemeClr val="bg1">
                <a:alpha val="33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2049"/>
            </a:p>
          </p:txBody>
        </p:sp>
        <p:sp>
          <p:nvSpPr>
            <p:cNvPr id="140" name="Flowchart: Alternate Process 139">
              <a:extLst>
                <a:ext uri="{FF2B5EF4-FFF2-40B4-BE49-F238E27FC236}">
                  <a16:creationId xmlns:a16="http://schemas.microsoft.com/office/drawing/2014/main" id="{0BC57A9A-6174-4D13-938B-03BBC9456123}"/>
                </a:ext>
              </a:extLst>
            </p:cNvPr>
            <p:cNvSpPr/>
            <p:nvPr/>
          </p:nvSpPr>
          <p:spPr>
            <a:xfrm>
              <a:off x="2828846" y="2918282"/>
              <a:ext cx="423073" cy="1911666"/>
            </a:xfrm>
            <a:prstGeom prst="flowChartAlternateProcess">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sp>
          <p:nvSpPr>
            <p:cNvPr id="142" name="Rectangle: Diagonal Corners Rounded 141">
              <a:extLst>
                <a:ext uri="{FF2B5EF4-FFF2-40B4-BE49-F238E27FC236}">
                  <a16:creationId xmlns:a16="http://schemas.microsoft.com/office/drawing/2014/main" id="{44553533-EDFE-4D71-A5FA-8021FF781F59}"/>
                </a:ext>
              </a:extLst>
            </p:cNvPr>
            <p:cNvSpPr/>
            <p:nvPr/>
          </p:nvSpPr>
          <p:spPr>
            <a:xfrm>
              <a:off x="2863259" y="1649751"/>
              <a:ext cx="368400" cy="859032"/>
            </a:xfrm>
            <a:prstGeom prst="round2DiagRect">
              <a:avLst/>
            </a:prstGeom>
            <a:solidFill>
              <a:srgbClr val="FF8AD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p>
          </p:txBody>
        </p:sp>
        <p:cxnSp>
          <p:nvCxnSpPr>
            <p:cNvPr id="144" name="Straight Arrow Connector 143">
              <a:extLst>
                <a:ext uri="{FF2B5EF4-FFF2-40B4-BE49-F238E27FC236}">
                  <a16:creationId xmlns:a16="http://schemas.microsoft.com/office/drawing/2014/main" id="{A2B23707-4F95-45E2-8AD5-AF42FE0096EE}"/>
                </a:ext>
              </a:extLst>
            </p:cNvPr>
            <p:cNvCxnSpPr>
              <a:cxnSpLocks/>
            </p:cNvCxnSpPr>
            <p:nvPr/>
          </p:nvCxnSpPr>
          <p:spPr>
            <a:xfrm flipH="1">
              <a:off x="3058249" y="2522555"/>
              <a:ext cx="1" cy="37766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5" name="Rectangle 144">
              <a:extLst>
                <a:ext uri="{FF2B5EF4-FFF2-40B4-BE49-F238E27FC236}">
                  <a16:creationId xmlns:a16="http://schemas.microsoft.com/office/drawing/2014/main" id="{31C38A87-33A1-4302-98A7-311F613BBB19}"/>
                </a:ext>
              </a:extLst>
            </p:cNvPr>
            <p:cNvSpPr/>
            <p:nvPr/>
          </p:nvSpPr>
          <p:spPr>
            <a:xfrm>
              <a:off x="2976914" y="1884792"/>
              <a:ext cx="144585" cy="476594"/>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8" name="Straight Arrow Connector 147">
              <a:extLst>
                <a:ext uri="{FF2B5EF4-FFF2-40B4-BE49-F238E27FC236}">
                  <a16:creationId xmlns:a16="http://schemas.microsoft.com/office/drawing/2014/main" id="{7A2A6CFD-4587-49F6-AA0C-BA0CAECB6A0A}"/>
                </a:ext>
              </a:extLst>
            </p:cNvPr>
            <p:cNvCxnSpPr>
              <a:cxnSpLocks/>
            </p:cNvCxnSpPr>
            <p:nvPr/>
          </p:nvCxnSpPr>
          <p:spPr>
            <a:xfrm flipV="1">
              <a:off x="1937325" y="3849323"/>
              <a:ext cx="216000"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4806B205-938E-4B15-99E2-ACF5ABB9AAFC}"/>
                </a:ext>
              </a:extLst>
            </p:cNvPr>
            <p:cNvCxnSpPr>
              <a:cxnSpLocks/>
            </p:cNvCxnSpPr>
            <p:nvPr/>
          </p:nvCxnSpPr>
          <p:spPr>
            <a:xfrm flipV="1">
              <a:off x="2601527" y="3849323"/>
              <a:ext cx="216000"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50" name="TextBox 149">
            <a:extLst>
              <a:ext uri="{FF2B5EF4-FFF2-40B4-BE49-F238E27FC236}">
                <a16:creationId xmlns:a16="http://schemas.microsoft.com/office/drawing/2014/main" id="{D0BC0711-53C1-4AB6-8373-94EC7E625124}"/>
              </a:ext>
            </a:extLst>
          </p:cNvPr>
          <p:cNvSpPr txBox="1"/>
          <p:nvPr/>
        </p:nvSpPr>
        <p:spPr>
          <a:xfrm>
            <a:off x="3714873" y="4875303"/>
            <a:ext cx="1608481" cy="707886"/>
          </a:xfrm>
          <a:prstGeom prst="rect">
            <a:avLst/>
          </a:prstGeom>
          <a:noFill/>
        </p:spPr>
        <p:txBody>
          <a:bodyPr wrap="square" rtlCol="0">
            <a:spAutoFit/>
          </a:bodyPr>
          <a:lstStyle/>
          <a:p>
            <a:pPr algn="ctr"/>
            <a:r>
              <a:rPr lang="en-GB" sz="2400" dirty="0"/>
              <a:t>Stage</a:t>
            </a:r>
            <a:r>
              <a:rPr lang="en-GB" sz="2400" baseline="-25000" dirty="0"/>
              <a:t>2</a:t>
            </a:r>
          </a:p>
          <a:p>
            <a:pPr algn="ctr"/>
            <a:endParaRPr lang="en-GB" sz="2400" baseline="-25000" dirty="0"/>
          </a:p>
        </p:txBody>
      </p:sp>
      <p:cxnSp>
        <p:nvCxnSpPr>
          <p:cNvPr id="151" name="Straight Arrow Connector 150">
            <a:extLst>
              <a:ext uri="{FF2B5EF4-FFF2-40B4-BE49-F238E27FC236}">
                <a16:creationId xmlns:a16="http://schemas.microsoft.com/office/drawing/2014/main" id="{6712FF40-874A-438A-B837-FA829C2998FB}"/>
              </a:ext>
            </a:extLst>
          </p:cNvPr>
          <p:cNvCxnSpPr>
            <a:cxnSpLocks/>
          </p:cNvCxnSpPr>
          <p:nvPr/>
        </p:nvCxnSpPr>
        <p:spPr>
          <a:xfrm flipV="1">
            <a:off x="3405468" y="3849323"/>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2" name="Straight Arrow Connector 151">
            <a:extLst>
              <a:ext uri="{FF2B5EF4-FFF2-40B4-BE49-F238E27FC236}">
                <a16:creationId xmlns:a16="http://schemas.microsoft.com/office/drawing/2014/main" id="{E96B2F3E-F917-490C-AD09-DF08131C2CB4}"/>
              </a:ext>
            </a:extLst>
          </p:cNvPr>
          <p:cNvCxnSpPr>
            <a:cxnSpLocks/>
          </p:cNvCxnSpPr>
          <p:nvPr/>
        </p:nvCxnSpPr>
        <p:spPr>
          <a:xfrm flipV="1">
            <a:off x="5270314" y="3844467"/>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61" name="Group 160">
            <a:extLst>
              <a:ext uri="{FF2B5EF4-FFF2-40B4-BE49-F238E27FC236}">
                <a16:creationId xmlns:a16="http://schemas.microsoft.com/office/drawing/2014/main" id="{92C6746C-59C7-46AF-B6DC-EB76AEF800CE}"/>
              </a:ext>
            </a:extLst>
          </p:cNvPr>
          <p:cNvGrpSpPr/>
          <p:nvPr/>
        </p:nvGrpSpPr>
        <p:grpSpPr>
          <a:xfrm>
            <a:off x="6127381" y="1426240"/>
            <a:ext cx="1548000" cy="4176074"/>
            <a:chOff x="1753777" y="1431096"/>
            <a:chExt cx="1548000" cy="4176074"/>
          </a:xfrm>
        </p:grpSpPr>
        <p:cxnSp>
          <p:nvCxnSpPr>
            <p:cNvPr id="162" name="Straight Arrow Connector 161">
              <a:extLst>
                <a:ext uri="{FF2B5EF4-FFF2-40B4-BE49-F238E27FC236}">
                  <a16:creationId xmlns:a16="http://schemas.microsoft.com/office/drawing/2014/main" id="{96BEECBF-024C-4FD1-9DE7-063B197FF6C1}"/>
                </a:ext>
              </a:extLst>
            </p:cNvPr>
            <p:cNvCxnSpPr>
              <a:cxnSpLocks/>
            </p:cNvCxnSpPr>
            <p:nvPr/>
          </p:nvCxnSpPr>
          <p:spPr>
            <a:xfrm flipV="1">
              <a:off x="1850168" y="3844097"/>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3" name="Flowchart: Alternate Process 162">
              <a:extLst>
                <a:ext uri="{FF2B5EF4-FFF2-40B4-BE49-F238E27FC236}">
                  <a16:creationId xmlns:a16="http://schemas.microsoft.com/office/drawing/2014/main" id="{13B87281-B107-45F2-832C-F9817C41F903}"/>
                </a:ext>
              </a:extLst>
            </p:cNvPr>
            <p:cNvSpPr/>
            <p:nvPr/>
          </p:nvSpPr>
          <p:spPr>
            <a:xfrm>
              <a:off x="1753777" y="1431096"/>
              <a:ext cx="1548000" cy="4176074"/>
            </a:xfrm>
            <a:prstGeom prst="flowChartAlternateProces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sp>
          <p:nvSpPr>
            <p:cNvPr id="164" name="Flowchart: Alternate Process 163">
              <a:extLst>
                <a:ext uri="{FF2B5EF4-FFF2-40B4-BE49-F238E27FC236}">
                  <a16:creationId xmlns:a16="http://schemas.microsoft.com/office/drawing/2014/main" id="{96DD2470-AECF-4A0B-B263-0693F272439D}"/>
                </a:ext>
              </a:extLst>
            </p:cNvPr>
            <p:cNvSpPr/>
            <p:nvPr/>
          </p:nvSpPr>
          <p:spPr>
            <a:xfrm>
              <a:off x="2173060" y="2913987"/>
              <a:ext cx="423073" cy="1911666"/>
            </a:xfrm>
            <a:prstGeom prst="flowChartAlternateProcess">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sp>
          <p:nvSpPr>
            <p:cNvPr id="165" name="TextBox 164">
              <a:extLst>
                <a:ext uri="{FF2B5EF4-FFF2-40B4-BE49-F238E27FC236}">
                  <a16:creationId xmlns:a16="http://schemas.microsoft.com/office/drawing/2014/main" id="{020DA76B-76BB-4DB3-BE4A-3DA689D71F6A}"/>
                </a:ext>
              </a:extLst>
            </p:cNvPr>
            <p:cNvSpPr txBox="1"/>
            <p:nvPr/>
          </p:nvSpPr>
          <p:spPr>
            <a:xfrm>
              <a:off x="1783891" y="3028235"/>
              <a:ext cx="163869" cy="1773819"/>
            </a:xfrm>
            <a:prstGeom prst="rect">
              <a:avLst/>
            </a:prstGeom>
            <a:noFill/>
          </p:spPr>
          <p:txBody>
            <a:bodyPr wrap="square" rtlCol="0">
              <a:spAutoFit/>
            </a:bodyPr>
            <a:lstStyle/>
            <a:p>
              <a:pPr algn="ctr"/>
              <a:r>
                <a:rPr lang="en-GB" sz="1366" b="1" dirty="0"/>
                <a:t>S</a:t>
              </a:r>
            </a:p>
            <a:p>
              <a:pPr algn="ctr"/>
              <a:r>
                <a:rPr lang="en-GB" sz="1366" b="1" dirty="0"/>
                <a:t>E</a:t>
              </a:r>
            </a:p>
            <a:p>
              <a:pPr algn="ctr"/>
              <a:r>
                <a:rPr lang="en-GB" sz="1366" b="1" dirty="0"/>
                <a:t>L</a:t>
              </a:r>
            </a:p>
            <a:p>
              <a:pPr algn="ctr"/>
              <a:r>
                <a:rPr lang="en-GB" sz="1366" b="1" dirty="0"/>
                <a:t>E</a:t>
              </a:r>
            </a:p>
            <a:p>
              <a:pPr algn="ctr"/>
              <a:r>
                <a:rPr lang="en-GB" sz="1366" b="1" dirty="0"/>
                <a:t>C</a:t>
              </a:r>
            </a:p>
            <a:p>
              <a:pPr algn="ctr"/>
              <a:r>
                <a:rPr lang="en-GB" sz="1366" b="1" dirty="0"/>
                <a:t>T</a:t>
              </a:r>
            </a:p>
            <a:p>
              <a:pPr algn="ctr"/>
              <a:r>
                <a:rPr lang="en-GB" sz="1366" b="1" dirty="0"/>
                <a:t>O</a:t>
              </a:r>
            </a:p>
            <a:p>
              <a:pPr algn="ctr"/>
              <a:r>
                <a:rPr lang="en-GB" sz="1366" b="1" dirty="0"/>
                <a:t>R</a:t>
              </a:r>
            </a:p>
          </p:txBody>
        </p:sp>
        <p:sp>
          <p:nvSpPr>
            <p:cNvPr id="166" name="Trapezoid 165">
              <a:extLst>
                <a:ext uri="{FF2B5EF4-FFF2-40B4-BE49-F238E27FC236}">
                  <a16:creationId xmlns:a16="http://schemas.microsoft.com/office/drawing/2014/main" id="{F89256F5-D431-45B9-84C3-AFA66189C9E3}"/>
                </a:ext>
              </a:extLst>
            </p:cNvPr>
            <p:cNvSpPr/>
            <p:nvPr/>
          </p:nvSpPr>
          <p:spPr>
            <a:xfrm rot="5400000">
              <a:off x="828233" y="3749773"/>
              <a:ext cx="2031368" cy="163870"/>
            </a:xfrm>
            <a:prstGeom prst="trapezoid">
              <a:avLst/>
            </a:prstGeom>
            <a:solidFill>
              <a:schemeClr val="bg1">
                <a:alpha val="33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2049"/>
            </a:p>
          </p:txBody>
        </p:sp>
        <p:sp>
          <p:nvSpPr>
            <p:cNvPr id="167" name="Flowchart: Alternate Process 166">
              <a:extLst>
                <a:ext uri="{FF2B5EF4-FFF2-40B4-BE49-F238E27FC236}">
                  <a16:creationId xmlns:a16="http://schemas.microsoft.com/office/drawing/2014/main" id="{DC17A825-B421-4C8C-83E5-0551AB210B16}"/>
                </a:ext>
              </a:extLst>
            </p:cNvPr>
            <p:cNvSpPr/>
            <p:nvPr/>
          </p:nvSpPr>
          <p:spPr>
            <a:xfrm>
              <a:off x="2828846" y="2918282"/>
              <a:ext cx="423073" cy="1911666"/>
            </a:xfrm>
            <a:prstGeom prst="flowChartAlternateProcess">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sp>
          <p:nvSpPr>
            <p:cNvPr id="168" name="Rectangle: Diagonal Corners Rounded 167">
              <a:extLst>
                <a:ext uri="{FF2B5EF4-FFF2-40B4-BE49-F238E27FC236}">
                  <a16:creationId xmlns:a16="http://schemas.microsoft.com/office/drawing/2014/main" id="{E71A5EED-A918-470F-B6E8-F3E63315823B}"/>
                </a:ext>
              </a:extLst>
            </p:cNvPr>
            <p:cNvSpPr/>
            <p:nvPr/>
          </p:nvSpPr>
          <p:spPr>
            <a:xfrm>
              <a:off x="2863259" y="1649751"/>
              <a:ext cx="368400" cy="859032"/>
            </a:xfrm>
            <a:prstGeom prst="round2DiagRect">
              <a:avLst/>
            </a:prstGeom>
            <a:solidFill>
              <a:srgbClr val="FF8AD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p>
          </p:txBody>
        </p:sp>
        <p:cxnSp>
          <p:nvCxnSpPr>
            <p:cNvPr id="169" name="Straight Arrow Connector 168">
              <a:extLst>
                <a:ext uri="{FF2B5EF4-FFF2-40B4-BE49-F238E27FC236}">
                  <a16:creationId xmlns:a16="http://schemas.microsoft.com/office/drawing/2014/main" id="{5953D04B-1B86-4FE6-9D39-BD6D3A7E5B2E}"/>
                </a:ext>
              </a:extLst>
            </p:cNvPr>
            <p:cNvCxnSpPr>
              <a:cxnSpLocks/>
            </p:cNvCxnSpPr>
            <p:nvPr/>
          </p:nvCxnSpPr>
          <p:spPr>
            <a:xfrm flipH="1">
              <a:off x="3058249" y="2522555"/>
              <a:ext cx="1" cy="37766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0" name="Rectangle 169">
              <a:extLst>
                <a:ext uri="{FF2B5EF4-FFF2-40B4-BE49-F238E27FC236}">
                  <a16:creationId xmlns:a16="http://schemas.microsoft.com/office/drawing/2014/main" id="{AC7CA1C1-32F8-4F63-BC24-FC89F6012389}"/>
                </a:ext>
              </a:extLst>
            </p:cNvPr>
            <p:cNvSpPr/>
            <p:nvPr/>
          </p:nvSpPr>
          <p:spPr>
            <a:xfrm>
              <a:off x="2976914" y="1884792"/>
              <a:ext cx="144585" cy="476594"/>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2" name="Straight Arrow Connector 171">
              <a:extLst>
                <a:ext uri="{FF2B5EF4-FFF2-40B4-BE49-F238E27FC236}">
                  <a16:creationId xmlns:a16="http://schemas.microsoft.com/office/drawing/2014/main" id="{AB06BEB3-D9C3-4767-89F2-A15ED837D382}"/>
                </a:ext>
              </a:extLst>
            </p:cNvPr>
            <p:cNvCxnSpPr>
              <a:cxnSpLocks/>
            </p:cNvCxnSpPr>
            <p:nvPr/>
          </p:nvCxnSpPr>
          <p:spPr>
            <a:xfrm flipV="1">
              <a:off x="1937325" y="3849323"/>
              <a:ext cx="216000"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3" name="Straight Arrow Connector 172">
              <a:extLst>
                <a:ext uri="{FF2B5EF4-FFF2-40B4-BE49-F238E27FC236}">
                  <a16:creationId xmlns:a16="http://schemas.microsoft.com/office/drawing/2014/main" id="{A1CAA158-6713-4D35-B3E3-24B5B63E855A}"/>
                </a:ext>
              </a:extLst>
            </p:cNvPr>
            <p:cNvCxnSpPr>
              <a:cxnSpLocks/>
            </p:cNvCxnSpPr>
            <p:nvPr/>
          </p:nvCxnSpPr>
          <p:spPr>
            <a:xfrm flipV="1">
              <a:off x="2601527" y="3849323"/>
              <a:ext cx="216000"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74" name="TextBox 173">
            <a:extLst>
              <a:ext uri="{FF2B5EF4-FFF2-40B4-BE49-F238E27FC236}">
                <a16:creationId xmlns:a16="http://schemas.microsoft.com/office/drawing/2014/main" id="{0BC9358D-C42B-40E5-ABB2-8857D985A6E5}"/>
              </a:ext>
            </a:extLst>
          </p:cNvPr>
          <p:cNvSpPr txBox="1"/>
          <p:nvPr/>
        </p:nvSpPr>
        <p:spPr>
          <a:xfrm>
            <a:off x="6124565" y="4870447"/>
            <a:ext cx="1608481" cy="707886"/>
          </a:xfrm>
          <a:prstGeom prst="rect">
            <a:avLst/>
          </a:prstGeom>
          <a:noFill/>
        </p:spPr>
        <p:txBody>
          <a:bodyPr wrap="square" rtlCol="0">
            <a:spAutoFit/>
          </a:bodyPr>
          <a:lstStyle/>
          <a:p>
            <a:pPr algn="ctr"/>
            <a:r>
              <a:rPr lang="en-GB" sz="2400" dirty="0"/>
              <a:t>Stage</a:t>
            </a:r>
            <a:r>
              <a:rPr lang="en-GB" sz="2400" baseline="-25000" dirty="0"/>
              <a:t>3</a:t>
            </a:r>
          </a:p>
          <a:p>
            <a:pPr algn="ctr"/>
            <a:endParaRPr lang="en-GB" sz="2400" baseline="-25000" dirty="0"/>
          </a:p>
        </p:txBody>
      </p:sp>
      <p:cxnSp>
        <p:nvCxnSpPr>
          <p:cNvPr id="175" name="Straight Arrow Connector 174">
            <a:extLst>
              <a:ext uri="{FF2B5EF4-FFF2-40B4-BE49-F238E27FC236}">
                <a16:creationId xmlns:a16="http://schemas.microsoft.com/office/drawing/2014/main" id="{B4BA850B-2E1C-4CE5-8BD6-AF8DEBBB0211}"/>
              </a:ext>
            </a:extLst>
          </p:cNvPr>
          <p:cNvCxnSpPr>
            <a:cxnSpLocks/>
          </p:cNvCxnSpPr>
          <p:nvPr/>
        </p:nvCxnSpPr>
        <p:spPr>
          <a:xfrm flipV="1">
            <a:off x="5815160" y="3844467"/>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5" name="Straight Arrow Connector 204">
            <a:extLst>
              <a:ext uri="{FF2B5EF4-FFF2-40B4-BE49-F238E27FC236}">
                <a16:creationId xmlns:a16="http://schemas.microsoft.com/office/drawing/2014/main" id="{FEFE6D59-7230-494D-8A0E-80DEBB712010}"/>
              </a:ext>
            </a:extLst>
          </p:cNvPr>
          <p:cNvCxnSpPr>
            <a:cxnSpLocks/>
          </p:cNvCxnSpPr>
          <p:nvPr/>
        </p:nvCxnSpPr>
        <p:spPr>
          <a:xfrm flipV="1">
            <a:off x="10860646" y="3844467"/>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6" name="Straight Arrow Connector 205">
            <a:extLst>
              <a:ext uri="{FF2B5EF4-FFF2-40B4-BE49-F238E27FC236}">
                <a16:creationId xmlns:a16="http://schemas.microsoft.com/office/drawing/2014/main" id="{FC64B43E-8F8F-4E1E-9378-5A4E428CAF8D}"/>
              </a:ext>
            </a:extLst>
          </p:cNvPr>
          <p:cNvCxnSpPr>
            <a:cxnSpLocks/>
          </p:cNvCxnSpPr>
          <p:nvPr/>
        </p:nvCxnSpPr>
        <p:spPr>
          <a:xfrm flipV="1">
            <a:off x="11391993" y="3844467"/>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6A634781-618A-48E0-B05A-0CEDAC942AD4}"/>
              </a:ext>
            </a:extLst>
          </p:cNvPr>
          <p:cNvCxnSpPr>
            <a:cxnSpLocks/>
          </p:cNvCxnSpPr>
          <p:nvPr/>
        </p:nvCxnSpPr>
        <p:spPr>
          <a:xfrm>
            <a:off x="7841761" y="3831707"/>
            <a:ext cx="1219943" cy="7534"/>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3492403E-B667-4763-B446-38B7F40E24C2}"/>
              </a:ext>
            </a:extLst>
          </p:cNvPr>
          <p:cNvGrpSpPr/>
          <p:nvPr/>
        </p:nvGrpSpPr>
        <p:grpSpPr>
          <a:xfrm>
            <a:off x="9351476" y="1426240"/>
            <a:ext cx="1608481" cy="4176074"/>
            <a:chOff x="9351476" y="1480459"/>
            <a:chExt cx="1608481" cy="4176074"/>
          </a:xfrm>
        </p:grpSpPr>
        <p:grpSp>
          <p:nvGrpSpPr>
            <p:cNvPr id="246" name="Group 245">
              <a:extLst>
                <a:ext uri="{FF2B5EF4-FFF2-40B4-BE49-F238E27FC236}">
                  <a16:creationId xmlns:a16="http://schemas.microsoft.com/office/drawing/2014/main" id="{05E5D25A-E46C-4A52-BCA1-8201D089C9BC}"/>
                </a:ext>
              </a:extLst>
            </p:cNvPr>
            <p:cNvGrpSpPr/>
            <p:nvPr/>
          </p:nvGrpSpPr>
          <p:grpSpPr>
            <a:xfrm>
              <a:off x="9354292" y="1480459"/>
              <a:ext cx="1548000" cy="4176074"/>
              <a:chOff x="1753777" y="1431096"/>
              <a:chExt cx="1548000" cy="4176074"/>
            </a:xfrm>
          </p:grpSpPr>
          <p:cxnSp>
            <p:nvCxnSpPr>
              <p:cNvPr id="247" name="Straight Arrow Connector 246">
                <a:extLst>
                  <a:ext uri="{FF2B5EF4-FFF2-40B4-BE49-F238E27FC236}">
                    <a16:creationId xmlns:a16="http://schemas.microsoft.com/office/drawing/2014/main" id="{390E8DB2-1988-4014-8621-F88ACA69BE01}"/>
                  </a:ext>
                </a:extLst>
              </p:cNvPr>
              <p:cNvCxnSpPr>
                <a:cxnSpLocks/>
              </p:cNvCxnSpPr>
              <p:nvPr/>
            </p:nvCxnSpPr>
            <p:spPr>
              <a:xfrm flipV="1">
                <a:off x="1850168" y="3844097"/>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8" name="Flowchart: Alternate Process 247">
                <a:extLst>
                  <a:ext uri="{FF2B5EF4-FFF2-40B4-BE49-F238E27FC236}">
                    <a16:creationId xmlns:a16="http://schemas.microsoft.com/office/drawing/2014/main" id="{533E3F7B-996D-4DDC-95FA-FF96D2F17FD5}"/>
                  </a:ext>
                </a:extLst>
              </p:cNvPr>
              <p:cNvSpPr/>
              <p:nvPr/>
            </p:nvSpPr>
            <p:spPr>
              <a:xfrm>
                <a:off x="1753777" y="1431096"/>
                <a:ext cx="1548000" cy="4176074"/>
              </a:xfrm>
              <a:prstGeom prst="flowChartAlternateProces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sp>
            <p:nvSpPr>
              <p:cNvPr id="249" name="Flowchart: Alternate Process 248">
                <a:extLst>
                  <a:ext uri="{FF2B5EF4-FFF2-40B4-BE49-F238E27FC236}">
                    <a16:creationId xmlns:a16="http://schemas.microsoft.com/office/drawing/2014/main" id="{5B4004CE-AD0D-4561-8FB0-FDCA9AE62A46}"/>
                  </a:ext>
                </a:extLst>
              </p:cNvPr>
              <p:cNvSpPr/>
              <p:nvPr/>
            </p:nvSpPr>
            <p:spPr>
              <a:xfrm>
                <a:off x="2173060" y="2913987"/>
                <a:ext cx="423073" cy="1911666"/>
              </a:xfrm>
              <a:prstGeom prst="flowChartAlternateProcess">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sp>
            <p:nvSpPr>
              <p:cNvPr id="250" name="TextBox 249">
                <a:extLst>
                  <a:ext uri="{FF2B5EF4-FFF2-40B4-BE49-F238E27FC236}">
                    <a16:creationId xmlns:a16="http://schemas.microsoft.com/office/drawing/2014/main" id="{0E74EFC6-020F-43A6-B6F3-491E766FEC3F}"/>
                  </a:ext>
                </a:extLst>
              </p:cNvPr>
              <p:cNvSpPr txBox="1"/>
              <p:nvPr/>
            </p:nvSpPr>
            <p:spPr>
              <a:xfrm>
                <a:off x="1783891" y="3028235"/>
                <a:ext cx="163869" cy="1773819"/>
              </a:xfrm>
              <a:prstGeom prst="rect">
                <a:avLst/>
              </a:prstGeom>
              <a:noFill/>
            </p:spPr>
            <p:txBody>
              <a:bodyPr wrap="square" rtlCol="0">
                <a:spAutoFit/>
              </a:bodyPr>
              <a:lstStyle/>
              <a:p>
                <a:pPr algn="ctr"/>
                <a:r>
                  <a:rPr lang="en-GB" sz="1366" b="1" dirty="0"/>
                  <a:t>S</a:t>
                </a:r>
              </a:p>
              <a:p>
                <a:pPr algn="ctr"/>
                <a:r>
                  <a:rPr lang="en-GB" sz="1366" b="1" dirty="0"/>
                  <a:t>E</a:t>
                </a:r>
              </a:p>
              <a:p>
                <a:pPr algn="ctr"/>
                <a:r>
                  <a:rPr lang="en-GB" sz="1366" b="1" dirty="0"/>
                  <a:t>L</a:t>
                </a:r>
              </a:p>
              <a:p>
                <a:pPr algn="ctr"/>
                <a:r>
                  <a:rPr lang="en-GB" sz="1366" b="1" dirty="0"/>
                  <a:t>E</a:t>
                </a:r>
              </a:p>
              <a:p>
                <a:pPr algn="ctr"/>
                <a:r>
                  <a:rPr lang="en-GB" sz="1366" b="1" dirty="0"/>
                  <a:t>C</a:t>
                </a:r>
              </a:p>
              <a:p>
                <a:pPr algn="ctr"/>
                <a:r>
                  <a:rPr lang="en-GB" sz="1366" b="1" dirty="0"/>
                  <a:t>T</a:t>
                </a:r>
              </a:p>
              <a:p>
                <a:pPr algn="ctr"/>
                <a:r>
                  <a:rPr lang="en-GB" sz="1366" b="1" dirty="0"/>
                  <a:t>O</a:t>
                </a:r>
              </a:p>
              <a:p>
                <a:pPr algn="ctr"/>
                <a:r>
                  <a:rPr lang="en-GB" sz="1366" b="1" dirty="0"/>
                  <a:t>R</a:t>
                </a:r>
              </a:p>
            </p:txBody>
          </p:sp>
          <p:sp>
            <p:nvSpPr>
              <p:cNvPr id="251" name="Trapezoid 250">
                <a:extLst>
                  <a:ext uri="{FF2B5EF4-FFF2-40B4-BE49-F238E27FC236}">
                    <a16:creationId xmlns:a16="http://schemas.microsoft.com/office/drawing/2014/main" id="{96F63E51-B506-468F-8D39-7A02A87D77AA}"/>
                  </a:ext>
                </a:extLst>
              </p:cNvPr>
              <p:cNvSpPr/>
              <p:nvPr/>
            </p:nvSpPr>
            <p:spPr>
              <a:xfrm rot="5400000">
                <a:off x="828233" y="3749773"/>
                <a:ext cx="2031368" cy="163870"/>
              </a:xfrm>
              <a:prstGeom prst="trapezoid">
                <a:avLst/>
              </a:prstGeom>
              <a:solidFill>
                <a:schemeClr val="bg1">
                  <a:alpha val="33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2049"/>
              </a:p>
            </p:txBody>
          </p:sp>
          <p:sp>
            <p:nvSpPr>
              <p:cNvPr id="252" name="Flowchart: Alternate Process 251">
                <a:extLst>
                  <a:ext uri="{FF2B5EF4-FFF2-40B4-BE49-F238E27FC236}">
                    <a16:creationId xmlns:a16="http://schemas.microsoft.com/office/drawing/2014/main" id="{DA871D3D-83C4-4479-AD73-80CE795A5B8E}"/>
                  </a:ext>
                </a:extLst>
              </p:cNvPr>
              <p:cNvSpPr/>
              <p:nvPr/>
            </p:nvSpPr>
            <p:spPr>
              <a:xfrm>
                <a:off x="2828846" y="2918282"/>
                <a:ext cx="423073" cy="1911666"/>
              </a:xfrm>
              <a:prstGeom prst="flowChartAlternateProcess">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sp>
            <p:nvSpPr>
              <p:cNvPr id="253" name="Rectangle: Diagonal Corners Rounded 252">
                <a:extLst>
                  <a:ext uri="{FF2B5EF4-FFF2-40B4-BE49-F238E27FC236}">
                    <a16:creationId xmlns:a16="http://schemas.microsoft.com/office/drawing/2014/main" id="{0D061949-B94C-408E-A1F8-17E066E9892E}"/>
                  </a:ext>
                </a:extLst>
              </p:cNvPr>
              <p:cNvSpPr/>
              <p:nvPr/>
            </p:nvSpPr>
            <p:spPr>
              <a:xfrm>
                <a:off x="2863259" y="1649751"/>
                <a:ext cx="368400" cy="859032"/>
              </a:xfrm>
              <a:prstGeom prst="round2DiagRect">
                <a:avLst/>
              </a:prstGeom>
              <a:solidFill>
                <a:srgbClr val="FF8AD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p>
            </p:txBody>
          </p:sp>
          <p:cxnSp>
            <p:nvCxnSpPr>
              <p:cNvPr id="254" name="Straight Arrow Connector 253">
                <a:extLst>
                  <a:ext uri="{FF2B5EF4-FFF2-40B4-BE49-F238E27FC236}">
                    <a16:creationId xmlns:a16="http://schemas.microsoft.com/office/drawing/2014/main" id="{458470DA-FAE1-42C7-9557-C367E37CE074}"/>
                  </a:ext>
                </a:extLst>
              </p:cNvPr>
              <p:cNvCxnSpPr>
                <a:cxnSpLocks/>
              </p:cNvCxnSpPr>
              <p:nvPr/>
            </p:nvCxnSpPr>
            <p:spPr>
              <a:xfrm flipH="1">
                <a:off x="3058249" y="2522555"/>
                <a:ext cx="1" cy="37766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55" name="Rectangle 254">
                <a:extLst>
                  <a:ext uri="{FF2B5EF4-FFF2-40B4-BE49-F238E27FC236}">
                    <a16:creationId xmlns:a16="http://schemas.microsoft.com/office/drawing/2014/main" id="{049F5449-5564-4D01-8CD5-85041775C66B}"/>
                  </a:ext>
                </a:extLst>
              </p:cNvPr>
              <p:cNvSpPr/>
              <p:nvPr/>
            </p:nvSpPr>
            <p:spPr>
              <a:xfrm>
                <a:off x="2976914" y="1884792"/>
                <a:ext cx="144585" cy="476594"/>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6" name="Straight Arrow Connector 255">
                <a:extLst>
                  <a:ext uri="{FF2B5EF4-FFF2-40B4-BE49-F238E27FC236}">
                    <a16:creationId xmlns:a16="http://schemas.microsoft.com/office/drawing/2014/main" id="{01FE6F43-041E-4B01-8F33-C9196C8CCD7F}"/>
                  </a:ext>
                </a:extLst>
              </p:cNvPr>
              <p:cNvCxnSpPr>
                <a:cxnSpLocks/>
              </p:cNvCxnSpPr>
              <p:nvPr/>
            </p:nvCxnSpPr>
            <p:spPr>
              <a:xfrm flipV="1">
                <a:off x="1937325" y="3849323"/>
                <a:ext cx="216000"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7" name="Straight Arrow Connector 256">
                <a:extLst>
                  <a:ext uri="{FF2B5EF4-FFF2-40B4-BE49-F238E27FC236}">
                    <a16:creationId xmlns:a16="http://schemas.microsoft.com/office/drawing/2014/main" id="{774754B2-9C00-49C6-80A2-453F4878C39A}"/>
                  </a:ext>
                </a:extLst>
              </p:cNvPr>
              <p:cNvCxnSpPr>
                <a:cxnSpLocks/>
              </p:cNvCxnSpPr>
              <p:nvPr/>
            </p:nvCxnSpPr>
            <p:spPr>
              <a:xfrm flipV="1">
                <a:off x="2601527" y="3849323"/>
                <a:ext cx="216000"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58" name="TextBox 257">
              <a:extLst>
                <a:ext uri="{FF2B5EF4-FFF2-40B4-BE49-F238E27FC236}">
                  <a16:creationId xmlns:a16="http://schemas.microsoft.com/office/drawing/2014/main" id="{E38F536B-0AAF-4F3B-AD64-5E49F7C4E309}"/>
                </a:ext>
              </a:extLst>
            </p:cNvPr>
            <p:cNvSpPr txBox="1"/>
            <p:nvPr/>
          </p:nvSpPr>
          <p:spPr>
            <a:xfrm>
              <a:off x="9351476" y="4924666"/>
              <a:ext cx="1608481" cy="707886"/>
            </a:xfrm>
            <a:prstGeom prst="rect">
              <a:avLst/>
            </a:prstGeom>
            <a:noFill/>
          </p:spPr>
          <p:txBody>
            <a:bodyPr wrap="square" rtlCol="0">
              <a:spAutoFit/>
            </a:bodyPr>
            <a:lstStyle/>
            <a:p>
              <a:pPr algn="ctr"/>
              <a:r>
                <a:rPr lang="en-GB" sz="2400" dirty="0"/>
                <a:t>Stage</a:t>
              </a:r>
              <a:r>
                <a:rPr lang="en-GB" sz="2400" baseline="-25000" dirty="0"/>
                <a:t>N</a:t>
              </a:r>
            </a:p>
            <a:p>
              <a:pPr algn="ctr"/>
              <a:endParaRPr lang="en-GB" sz="2400" baseline="-25000" dirty="0"/>
            </a:p>
          </p:txBody>
        </p:sp>
      </p:grpSp>
      <p:sp>
        <p:nvSpPr>
          <p:cNvPr id="261" name="Title 1">
            <a:extLst>
              <a:ext uri="{FF2B5EF4-FFF2-40B4-BE49-F238E27FC236}">
                <a16:creationId xmlns:a16="http://schemas.microsoft.com/office/drawing/2014/main" id="{C3B24262-0BA8-4938-8336-1935218CD967}"/>
              </a:ext>
            </a:extLst>
          </p:cNvPr>
          <p:cNvSpPr txBox="1">
            <a:spLocks/>
          </p:cNvSpPr>
          <p:nvPr/>
        </p:nvSpPr>
        <p:spPr>
          <a:xfrm>
            <a:off x="0" y="-27881"/>
            <a:ext cx="12048565" cy="91219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0" i="0" u="none" strike="noStrike" baseline="0" dirty="0"/>
              <a:t>2. Shared-nothing Stage Architecture</a:t>
            </a:r>
            <a:endParaRPr lang="en-GB" sz="4000" dirty="0"/>
          </a:p>
        </p:txBody>
      </p:sp>
      <p:grpSp>
        <p:nvGrpSpPr>
          <p:cNvPr id="36" name="Group 35">
            <a:extLst>
              <a:ext uri="{FF2B5EF4-FFF2-40B4-BE49-F238E27FC236}">
                <a16:creationId xmlns:a16="http://schemas.microsoft.com/office/drawing/2014/main" id="{CEB5396C-A6C2-4A02-A9D7-08724AF1A272}"/>
              </a:ext>
            </a:extLst>
          </p:cNvPr>
          <p:cNvGrpSpPr/>
          <p:nvPr/>
        </p:nvGrpSpPr>
        <p:grpSpPr>
          <a:xfrm>
            <a:off x="817726" y="3036307"/>
            <a:ext cx="188287" cy="1577461"/>
            <a:chOff x="817726" y="3036307"/>
            <a:chExt cx="188287" cy="1577461"/>
          </a:xfrm>
        </p:grpSpPr>
        <p:grpSp>
          <p:nvGrpSpPr>
            <p:cNvPr id="83" name="Group 82">
              <a:extLst>
                <a:ext uri="{FF2B5EF4-FFF2-40B4-BE49-F238E27FC236}">
                  <a16:creationId xmlns:a16="http://schemas.microsoft.com/office/drawing/2014/main" id="{19C6A1C2-DA57-4C5E-A4AC-CC7AB8080B1F}"/>
                </a:ext>
              </a:extLst>
            </p:cNvPr>
            <p:cNvGrpSpPr/>
            <p:nvPr/>
          </p:nvGrpSpPr>
          <p:grpSpPr>
            <a:xfrm>
              <a:off x="824506" y="3036307"/>
              <a:ext cx="177964" cy="1577461"/>
              <a:chOff x="2119737" y="1711563"/>
              <a:chExt cx="221946" cy="1351634"/>
            </a:xfrm>
          </p:grpSpPr>
          <p:sp>
            <p:nvSpPr>
              <p:cNvPr id="87" name="Rectangle 86">
                <a:extLst>
                  <a:ext uri="{FF2B5EF4-FFF2-40B4-BE49-F238E27FC236}">
                    <a16:creationId xmlns:a16="http://schemas.microsoft.com/office/drawing/2014/main" id="{9E7E897E-7246-4649-ABE5-094D12DF9592}"/>
                  </a:ext>
                </a:extLst>
              </p:cNvPr>
              <p:cNvSpPr/>
              <p:nvPr/>
            </p:nvSpPr>
            <p:spPr>
              <a:xfrm>
                <a:off x="2119737" y="1711563"/>
                <a:ext cx="221946" cy="1351634"/>
              </a:xfrm>
              <a:prstGeom prst="rect">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solidFill>
                    <a:schemeClr val="tx1"/>
                  </a:solidFill>
                </a:endParaRPr>
              </a:p>
            </p:txBody>
          </p:sp>
          <p:cxnSp>
            <p:nvCxnSpPr>
              <p:cNvPr id="88" name="Straight Connector 87">
                <a:extLst>
                  <a:ext uri="{FF2B5EF4-FFF2-40B4-BE49-F238E27FC236}">
                    <a16:creationId xmlns:a16="http://schemas.microsoft.com/office/drawing/2014/main" id="{C26FA048-CE59-421B-B9C7-31CF81C2D07D}"/>
                  </a:ext>
                </a:extLst>
              </p:cNvPr>
              <p:cNvCxnSpPr/>
              <p:nvPr/>
            </p:nvCxnSpPr>
            <p:spPr>
              <a:xfrm>
                <a:off x="2229473" y="2576007"/>
                <a:ext cx="0" cy="30846"/>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85" name="Straight Connector 84">
              <a:extLst>
                <a:ext uri="{FF2B5EF4-FFF2-40B4-BE49-F238E27FC236}">
                  <a16:creationId xmlns:a16="http://schemas.microsoft.com/office/drawing/2014/main" id="{6B265750-4BFB-49C8-88D0-6F3F4CE4B50A}"/>
                </a:ext>
              </a:extLst>
            </p:cNvPr>
            <p:cNvCxnSpPr/>
            <p:nvPr/>
          </p:nvCxnSpPr>
          <p:spPr>
            <a:xfrm>
              <a:off x="817726" y="4114209"/>
              <a:ext cx="17797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4E653E67-A7A5-4567-B0CB-920D1BC3B4A2}"/>
                </a:ext>
              </a:extLst>
            </p:cNvPr>
            <p:cNvCxnSpPr/>
            <p:nvPr/>
          </p:nvCxnSpPr>
          <p:spPr>
            <a:xfrm>
              <a:off x="824500" y="3519510"/>
              <a:ext cx="17797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E15FC9A4-B846-47C1-B1F4-465B56C228D1}"/>
                </a:ext>
              </a:extLst>
            </p:cNvPr>
            <p:cNvCxnSpPr/>
            <p:nvPr/>
          </p:nvCxnSpPr>
          <p:spPr>
            <a:xfrm>
              <a:off x="828042" y="4017390"/>
              <a:ext cx="17797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3" name="Group 302">
            <a:extLst>
              <a:ext uri="{FF2B5EF4-FFF2-40B4-BE49-F238E27FC236}">
                <a16:creationId xmlns:a16="http://schemas.microsoft.com/office/drawing/2014/main" id="{2D3B4911-D405-4DAF-AE82-514929903BD0}"/>
              </a:ext>
            </a:extLst>
          </p:cNvPr>
          <p:cNvGrpSpPr/>
          <p:nvPr/>
        </p:nvGrpSpPr>
        <p:grpSpPr>
          <a:xfrm>
            <a:off x="3210596" y="3036534"/>
            <a:ext cx="188287" cy="1577461"/>
            <a:chOff x="817726" y="3036307"/>
            <a:chExt cx="188287" cy="1577461"/>
          </a:xfrm>
        </p:grpSpPr>
        <p:grpSp>
          <p:nvGrpSpPr>
            <p:cNvPr id="304" name="Group 303">
              <a:extLst>
                <a:ext uri="{FF2B5EF4-FFF2-40B4-BE49-F238E27FC236}">
                  <a16:creationId xmlns:a16="http://schemas.microsoft.com/office/drawing/2014/main" id="{17AE5CB5-8074-40FF-902A-61D35C1F7619}"/>
                </a:ext>
              </a:extLst>
            </p:cNvPr>
            <p:cNvGrpSpPr/>
            <p:nvPr/>
          </p:nvGrpSpPr>
          <p:grpSpPr>
            <a:xfrm>
              <a:off x="824506" y="3036307"/>
              <a:ext cx="177964" cy="1577461"/>
              <a:chOff x="2119737" y="1711563"/>
              <a:chExt cx="221946" cy="1351634"/>
            </a:xfrm>
          </p:grpSpPr>
          <p:sp>
            <p:nvSpPr>
              <p:cNvPr id="308" name="Rectangle 307">
                <a:extLst>
                  <a:ext uri="{FF2B5EF4-FFF2-40B4-BE49-F238E27FC236}">
                    <a16:creationId xmlns:a16="http://schemas.microsoft.com/office/drawing/2014/main" id="{ABF60F54-00CF-4DC0-8982-6CAD995F266C}"/>
                  </a:ext>
                </a:extLst>
              </p:cNvPr>
              <p:cNvSpPr/>
              <p:nvPr/>
            </p:nvSpPr>
            <p:spPr>
              <a:xfrm>
                <a:off x="2119737" y="1711563"/>
                <a:ext cx="221946" cy="1351634"/>
              </a:xfrm>
              <a:prstGeom prst="rect">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solidFill>
                    <a:schemeClr val="tx1"/>
                  </a:solidFill>
                </a:endParaRPr>
              </a:p>
            </p:txBody>
          </p:sp>
          <p:cxnSp>
            <p:nvCxnSpPr>
              <p:cNvPr id="309" name="Straight Connector 308">
                <a:extLst>
                  <a:ext uri="{FF2B5EF4-FFF2-40B4-BE49-F238E27FC236}">
                    <a16:creationId xmlns:a16="http://schemas.microsoft.com/office/drawing/2014/main" id="{0652CF8E-E419-41AB-ABFC-2660CA3BD595}"/>
                  </a:ext>
                </a:extLst>
              </p:cNvPr>
              <p:cNvCxnSpPr/>
              <p:nvPr/>
            </p:nvCxnSpPr>
            <p:spPr>
              <a:xfrm>
                <a:off x="2229473" y="2576007"/>
                <a:ext cx="0" cy="30846"/>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305" name="Straight Connector 304">
              <a:extLst>
                <a:ext uri="{FF2B5EF4-FFF2-40B4-BE49-F238E27FC236}">
                  <a16:creationId xmlns:a16="http://schemas.microsoft.com/office/drawing/2014/main" id="{8AFF91F7-7AEF-40EF-AEF2-524BFD2D03D9}"/>
                </a:ext>
              </a:extLst>
            </p:cNvPr>
            <p:cNvCxnSpPr/>
            <p:nvPr/>
          </p:nvCxnSpPr>
          <p:spPr>
            <a:xfrm>
              <a:off x="817726" y="4114209"/>
              <a:ext cx="17797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40D597D3-6B18-4EDD-A21E-F7E86F4772D9}"/>
                </a:ext>
              </a:extLst>
            </p:cNvPr>
            <p:cNvCxnSpPr/>
            <p:nvPr/>
          </p:nvCxnSpPr>
          <p:spPr>
            <a:xfrm>
              <a:off x="824500" y="3519510"/>
              <a:ext cx="17797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35AAE126-6ED5-4334-B701-6C52CACFCA11}"/>
                </a:ext>
              </a:extLst>
            </p:cNvPr>
            <p:cNvCxnSpPr/>
            <p:nvPr/>
          </p:nvCxnSpPr>
          <p:spPr>
            <a:xfrm>
              <a:off x="828042" y="4017390"/>
              <a:ext cx="17797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0" name="Group 309">
            <a:extLst>
              <a:ext uri="{FF2B5EF4-FFF2-40B4-BE49-F238E27FC236}">
                <a16:creationId xmlns:a16="http://schemas.microsoft.com/office/drawing/2014/main" id="{DF2A9916-B48E-4F39-B551-73E599EC1589}"/>
              </a:ext>
            </a:extLst>
          </p:cNvPr>
          <p:cNvGrpSpPr/>
          <p:nvPr/>
        </p:nvGrpSpPr>
        <p:grpSpPr>
          <a:xfrm>
            <a:off x="5608215" y="3036534"/>
            <a:ext cx="188287" cy="1577461"/>
            <a:chOff x="817726" y="3036307"/>
            <a:chExt cx="188287" cy="1577461"/>
          </a:xfrm>
        </p:grpSpPr>
        <p:grpSp>
          <p:nvGrpSpPr>
            <p:cNvPr id="311" name="Group 310">
              <a:extLst>
                <a:ext uri="{FF2B5EF4-FFF2-40B4-BE49-F238E27FC236}">
                  <a16:creationId xmlns:a16="http://schemas.microsoft.com/office/drawing/2014/main" id="{38C3BFDF-7A6A-41BC-8C67-A2CA5E959131}"/>
                </a:ext>
              </a:extLst>
            </p:cNvPr>
            <p:cNvGrpSpPr/>
            <p:nvPr/>
          </p:nvGrpSpPr>
          <p:grpSpPr>
            <a:xfrm>
              <a:off x="824506" y="3036307"/>
              <a:ext cx="177964" cy="1577461"/>
              <a:chOff x="2119737" y="1711563"/>
              <a:chExt cx="221946" cy="1351634"/>
            </a:xfrm>
          </p:grpSpPr>
          <p:sp>
            <p:nvSpPr>
              <p:cNvPr id="315" name="Rectangle 314">
                <a:extLst>
                  <a:ext uri="{FF2B5EF4-FFF2-40B4-BE49-F238E27FC236}">
                    <a16:creationId xmlns:a16="http://schemas.microsoft.com/office/drawing/2014/main" id="{BC6180F1-B759-47E8-BA3C-69DAFDB58AE7}"/>
                  </a:ext>
                </a:extLst>
              </p:cNvPr>
              <p:cNvSpPr/>
              <p:nvPr/>
            </p:nvSpPr>
            <p:spPr>
              <a:xfrm>
                <a:off x="2119737" y="1711563"/>
                <a:ext cx="221946" cy="1351634"/>
              </a:xfrm>
              <a:prstGeom prst="rect">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solidFill>
                    <a:schemeClr val="tx1"/>
                  </a:solidFill>
                </a:endParaRPr>
              </a:p>
            </p:txBody>
          </p:sp>
          <p:cxnSp>
            <p:nvCxnSpPr>
              <p:cNvPr id="316" name="Straight Connector 315">
                <a:extLst>
                  <a:ext uri="{FF2B5EF4-FFF2-40B4-BE49-F238E27FC236}">
                    <a16:creationId xmlns:a16="http://schemas.microsoft.com/office/drawing/2014/main" id="{065C2888-C986-4DBD-B6A3-55888DA09F1D}"/>
                  </a:ext>
                </a:extLst>
              </p:cNvPr>
              <p:cNvCxnSpPr/>
              <p:nvPr/>
            </p:nvCxnSpPr>
            <p:spPr>
              <a:xfrm>
                <a:off x="2229473" y="2576007"/>
                <a:ext cx="0" cy="30846"/>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312" name="Straight Connector 311">
              <a:extLst>
                <a:ext uri="{FF2B5EF4-FFF2-40B4-BE49-F238E27FC236}">
                  <a16:creationId xmlns:a16="http://schemas.microsoft.com/office/drawing/2014/main" id="{70F8844D-272C-49E4-9F9D-3AB02E54EB5C}"/>
                </a:ext>
              </a:extLst>
            </p:cNvPr>
            <p:cNvCxnSpPr/>
            <p:nvPr/>
          </p:nvCxnSpPr>
          <p:spPr>
            <a:xfrm>
              <a:off x="817726" y="4114209"/>
              <a:ext cx="17797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064430E8-3338-4580-8EDC-8C1C954DD759}"/>
                </a:ext>
              </a:extLst>
            </p:cNvPr>
            <p:cNvCxnSpPr/>
            <p:nvPr/>
          </p:nvCxnSpPr>
          <p:spPr>
            <a:xfrm>
              <a:off x="824500" y="3519510"/>
              <a:ext cx="17797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83630AE9-6003-47E9-8604-57FB95679F08}"/>
                </a:ext>
              </a:extLst>
            </p:cNvPr>
            <p:cNvCxnSpPr/>
            <p:nvPr/>
          </p:nvCxnSpPr>
          <p:spPr>
            <a:xfrm>
              <a:off x="828042" y="4017390"/>
              <a:ext cx="17797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7" name="Group 316">
            <a:extLst>
              <a:ext uri="{FF2B5EF4-FFF2-40B4-BE49-F238E27FC236}">
                <a16:creationId xmlns:a16="http://schemas.microsoft.com/office/drawing/2014/main" id="{512DE821-F293-4F31-8291-C963D1EC86E6}"/>
              </a:ext>
            </a:extLst>
          </p:cNvPr>
          <p:cNvGrpSpPr/>
          <p:nvPr/>
        </p:nvGrpSpPr>
        <p:grpSpPr>
          <a:xfrm>
            <a:off x="11207606" y="3036534"/>
            <a:ext cx="188287" cy="1577461"/>
            <a:chOff x="817726" y="3036307"/>
            <a:chExt cx="188287" cy="1577461"/>
          </a:xfrm>
        </p:grpSpPr>
        <p:grpSp>
          <p:nvGrpSpPr>
            <p:cNvPr id="318" name="Group 317">
              <a:extLst>
                <a:ext uri="{FF2B5EF4-FFF2-40B4-BE49-F238E27FC236}">
                  <a16:creationId xmlns:a16="http://schemas.microsoft.com/office/drawing/2014/main" id="{A8D5FB4A-492D-4563-AE60-F594F8AB0F4C}"/>
                </a:ext>
              </a:extLst>
            </p:cNvPr>
            <p:cNvGrpSpPr/>
            <p:nvPr/>
          </p:nvGrpSpPr>
          <p:grpSpPr>
            <a:xfrm>
              <a:off x="824506" y="3036307"/>
              <a:ext cx="177964" cy="1577461"/>
              <a:chOff x="2119737" y="1711563"/>
              <a:chExt cx="221946" cy="1351634"/>
            </a:xfrm>
          </p:grpSpPr>
          <p:sp>
            <p:nvSpPr>
              <p:cNvPr id="322" name="Rectangle 321">
                <a:extLst>
                  <a:ext uri="{FF2B5EF4-FFF2-40B4-BE49-F238E27FC236}">
                    <a16:creationId xmlns:a16="http://schemas.microsoft.com/office/drawing/2014/main" id="{7236740D-7441-4FB0-827B-502278895154}"/>
                  </a:ext>
                </a:extLst>
              </p:cNvPr>
              <p:cNvSpPr/>
              <p:nvPr/>
            </p:nvSpPr>
            <p:spPr>
              <a:xfrm>
                <a:off x="2119737" y="1711563"/>
                <a:ext cx="221946" cy="1351634"/>
              </a:xfrm>
              <a:prstGeom prst="rect">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solidFill>
                    <a:schemeClr val="tx1"/>
                  </a:solidFill>
                </a:endParaRPr>
              </a:p>
            </p:txBody>
          </p:sp>
          <p:cxnSp>
            <p:nvCxnSpPr>
              <p:cNvPr id="323" name="Straight Connector 322">
                <a:extLst>
                  <a:ext uri="{FF2B5EF4-FFF2-40B4-BE49-F238E27FC236}">
                    <a16:creationId xmlns:a16="http://schemas.microsoft.com/office/drawing/2014/main" id="{7F66F171-2E0C-45E6-97F2-1157DDED2C78}"/>
                  </a:ext>
                </a:extLst>
              </p:cNvPr>
              <p:cNvCxnSpPr/>
              <p:nvPr/>
            </p:nvCxnSpPr>
            <p:spPr>
              <a:xfrm>
                <a:off x="2229473" y="2576007"/>
                <a:ext cx="0" cy="30846"/>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319" name="Straight Connector 318">
              <a:extLst>
                <a:ext uri="{FF2B5EF4-FFF2-40B4-BE49-F238E27FC236}">
                  <a16:creationId xmlns:a16="http://schemas.microsoft.com/office/drawing/2014/main" id="{EBFB8AE4-2051-4CA8-BF98-CA98AB592E2C}"/>
                </a:ext>
              </a:extLst>
            </p:cNvPr>
            <p:cNvCxnSpPr/>
            <p:nvPr/>
          </p:nvCxnSpPr>
          <p:spPr>
            <a:xfrm>
              <a:off x="817726" y="4114209"/>
              <a:ext cx="17797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D787C9AA-E6C2-461F-84CF-482DE387B76F}"/>
                </a:ext>
              </a:extLst>
            </p:cNvPr>
            <p:cNvCxnSpPr/>
            <p:nvPr/>
          </p:nvCxnSpPr>
          <p:spPr>
            <a:xfrm>
              <a:off x="824500" y="3519510"/>
              <a:ext cx="17797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B548CD90-288F-4FAD-BCC8-587385F179EA}"/>
                </a:ext>
              </a:extLst>
            </p:cNvPr>
            <p:cNvCxnSpPr/>
            <p:nvPr/>
          </p:nvCxnSpPr>
          <p:spPr>
            <a:xfrm>
              <a:off x="828042" y="4017390"/>
              <a:ext cx="17797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23FF4C4F-33AA-44F7-B988-4C6D196F6FA2}"/>
              </a:ext>
            </a:extLst>
          </p:cNvPr>
          <p:cNvGrpSpPr/>
          <p:nvPr/>
        </p:nvGrpSpPr>
        <p:grpSpPr>
          <a:xfrm>
            <a:off x="3224653" y="2989608"/>
            <a:ext cx="159341" cy="1022770"/>
            <a:chOff x="3224653" y="2989608"/>
            <a:chExt cx="159341" cy="1022770"/>
          </a:xfrm>
        </p:grpSpPr>
        <p:grpSp>
          <p:nvGrpSpPr>
            <p:cNvPr id="2" name="Group 1">
              <a:extLst>
                <a:ext uri="{FF2B5EF4-FFF2-40B4-BE49-F238E27FC236}">
                  <a16:creationId xmlns:a16="http://schemas.microsoft.com/office/drawing/2014/main" id="{2845F980-9C98-4B8B-858B-9CC309BC9713}"/>
                </a:ext>
              </a:extLst>
            </p:cNvPr>
            <p:cNvGrpSpPr/>
            <p:nvPr/>
          </p:nvGrpSpPr>
          <p:grpSpPr>
            <a:xfrm>
              <a:off x="3240763" y="2989608"/>
              <a:ext cx="141220" cy="763519"/>
              <a:chOff x="3240763" y="2989608"/>
              <a:chExt cx="141220" cy="763519"/>
            </a:xfrm>
          </p:grpSpPr>
          <p:sp>
            <p:nvSpPr>
              <p:cNvPr id="265" name="TextBox 264">
                <a:extLst>
                  <a:ext uri="{FF2B5EF4-FFF2-40B4-BE49-F238E27FC236}">
                    <a16:creationId xmlns:a16="http://schemas.microsoft.com/office/drawing/2014/main" id="{324EC6F8-6F9B-46D3-B6A7-2396BC4B3ED0}"/>
                  </a:ext>
                </a:extLst>
              </p:cNvPr>
              <p:cNvSpPr txBox="1"/>
              <p:nvPr/>
            </p:nvSpPr>
            <p:spPr>
              <a:xfrm>
                <a:off x="3243028" y="3476128"/>
                <a:ext cx="89428" cy="276999"/>
              </a:xfrm>
              <a:prstGeom prst="rect">
                <a:avLst/>
              </a:prstGeom>
              <a:noFill/>
            </p:spPr>
            <p:txBody>
              <a:bodyPr wrap="square" rtlCol="0">
                <a:spAutoFit/>
              </a:bodyPr>
              <a:lstStyle/>
              <a:p>
                <a:r>
                  <a:rPr lang="en-GB" sz="1200" dirty="0"/>
                  <a:t> </a:t>
                </a:r>
              </a:p>
            </p:txBody>
          </p:sp>
          <p:grpSp>
            <p:nvGrpSpPr>
              <p:cNvPr id="324" name="Group 323">
                <a:extLst>
                  <a:ext uri="{FF2B5EF4-FFF2-40B4-BE49-F238E27FC236}">
                    <a16:creationId xmlns:a16="http://schemas.microsoft.com/office/drawing/2014/main" id="{D6AF3A31-BAA5-41B9-8594-2C59B1907DAF}"/>
                  </a:ext>
                </a:extLst>
              </p:cNvPr>
              <p:cNvGrpSpPr/>
              <p:nvPr/>
            </p:nvGrpSpPr>
            <p:grpSpPr>
              <a:xfrm>
                <a:off x="3240763" y="2989608"/>
                <a:ext cx="141220" cy="524669"/>
                <a:chOff x="841571" y="2993289"/>
                <a:chExt cx="141220" cy="524669"/>
              </a:xfrm>
            </p:grpSpPr>
            <p:sp>
              <p:nvSpPr>
                <p:cNvPr id="325" name="Rectangle 324">
                  <a:extLst>
                    <a:ext uri="{FF2B5EF4-FFF2-40B4-BE49-F238E27FC236}">
                      <a16:creationId xmlns:a16="http://schemas.microsoft.com/office/drawing/2014/main" id="{6BDB2CB9-DE4C-4FEE-A8D2-BF714941FC45}"/>
                    </a:ext>
                  </a:extLst>
                </p:cNvPr>
                <p:cNvSpPr/>
                <p:nvPr/>
              </p:nvSpPr>
              <p:spPr>
                <a:xfrm>
                  <a:off x="842569" y="3052779"/>
                  <a:ext cx="140222" cy="4651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326" name="TextBox 325">
                  <a:extLst>
                    <a:ext uri="{FF2B5EF4-FFF2-40B4-BE49-F238E27FC236}">
                      <a16:creationId xmlns:a16="http://schemas.microsoft.com/office/drawing/2014/main" id="{8239E143-6E61-4687-A6F6-A6C7DBD49879}"/>
                    </a:ext>
                  </a:extLst>
                </p:cNvPr>
                <p:cNvSpPr txBox="1"/>
                <p:nvPr/>
              </p:nvSpPr>
              <p:spPr>
                <a:xfrm>
                  <a:off x="841571" y="2993289"/>
                  <a:ext cx="89428" cy="276999"/>
                </a:xfrm>
                <a:prstGeom prst="rect">
                  <a:avLst/>
                </a:prstGeom>
                <a:noFill/>
              </p:spPr>
              <p:txBody>
                <a:bodyPr wrap="square" rtlCol="0">
                  <a:spAutoFit/>
                </a:bodyPr>
                <a:lstStyle/>
                <a:p>
                  <a:r>
                    <a:rPr lang="en-GB" sz="1200" dirty="0"/>
                    <a:t> </a:t>
                  </a:r>
                </a:p>
              </p:txBody>
            </p:sp>
          </p:grpSp>
        </p:grpSp>
        <p:grpSp>
          <p:nvGrpSpPr>
            <p:cNvPr id="114" name="Group 113">
              <a:extLst>
                <a:ext uri="{FF2B5EF4-FFF2-40B4-BE49-F238E27FC236}">
                  <a16:creationId xmlns:a16="http://schemas.microsoft.com/office/drawing/2014/main" id="{1E592C96-0A87-4042-8C79-BF7AF2A98A40}"/>
                </a:ext>
              </a:extLst>
            </p:cNvPr>
            <p:cNvGrpSpPr/>
            <p:nvPr/>
          </p:nvGrpSpPr>
          <p:grpSpPr>
            <a:xfrm>
              <a:off x="3224653" y="3443696"/>
              <a:ext cx="159341" cy="568682"/>
              <a:chOff x="1665449" y="2949714"/>
              <a:chExt cx="159341" cy="568682"/>
            </a:xfrm>
          </p:grpSpPr>
          <p:sp>
            <p:nvSpPr>
              <p:cNvPr id="115" name="Rectangle 114">
                <a:extLst>
                  <a:ext uri="{FF2B5EF4-FFF2-40B4-BE49-F238E27FC236}">
                    <a16:creationId xmlns:a16="http://schemas.microsoft.com/office/drawing/2014/main" id="{C4A2CE5A-0412-490C-9752-0E2C68F1BD10}"/>
                  </a:ext>
                </a:extLst>
              </p:cNvPr>
              <p:cNvSpPr/>
              <p:nvPr/>
            </p:nvSpPr>
            <p:spPr>
              <a:xfrm>
                <a:off x="1680205" y="3041802"/>
                <a:ext cx="144585" cy="4765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16" name="TextBox 115">
                <a:extLst>
                  <a:ext uri="{FF2B5EF4-FFF2-40B4-BE49-F238E27FC236}">
                    <a16:creationId xmlns:a16="http://schemas.microsoft.com/office/drawing/2014/main" id="{15A4198C-5F0F-49C2-8072-87AE98F0711D}"/>
                  </a:ext>
                </a:extLst>
              </p:cNvPr>
              <p:cNvSpPr txBox="1"/>
              <p:nvPr/>
            </p:nvSpPr>
            <p:spPr>
              <a:xfrm>
                <a:off x="1665449" y="2949714"/>
                <a:ext cx="102332" cy="276999"/>
              </a:xfrm>
              <a:prstGeom prst="rect">
                <a:avLst/>
              </a:prstGeom>
              <a:noFill/>
            </p:spPr>
            <p:txBody>
              <a:bodyPr wrap="square" rtlCol="0">
                <a:spAutoFit/>
              </a:bodyPr>
              <a:lstStyle/>
              <a:p>
                <a:r>
                  <a:rPr lang="en-GB" sz="1200" dirty="0"/>
                  <a:t> </a:t>
                </a:r>
              </a:p>
            </p:txBody>
          </p:sp>
        </p:grpSp>
      </p:grpSp>
    </p:spTree>
    <p:extLst>
      <p:ext uri="{BB962C8B-B14F-4D97-AF65-F5344CB8AC3E}">
        <p14:creationId xmlns:p14="http://schemas.microsoft.com/office/powerpoint/2010/main" val="216837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3.54167E-6 3.33333E-6 L 0.13933 0.00162 " pathEditMode="relative" rAng="0" ptsTypes="AA">
                                      <p:cBhvr>
                                        <p:cTn id="6" dur="1000" fill="hold"/>
                                        <p:tgtEl>
                                          <p:spTgt spid="5"/>
                                        </p:tgtEl>
                                        <p:attrNameLst>
                                          <p:attrName>ppt_x</p:attrName>
                                          <p:attrName>ppt_y</p:attrName>
                                        </p:attrNameLst>
                                      </p:cBhvr>
                                      <p:rCtr x="6966" y="69"/>
                                    </p:animMotion>
                                  </p:childTnLst>
                                </p:cTn>
                              </p:par>
                            </p:childTnLst>
                          </p:cTn>
                        </p:par>
                        <p:par>
                          <p:cTn id="7" fill="hold">
                            <p:stCondLst>
                              <p:cond delay="1000"/>
                            </p:stCondLst>
                            <p:childTnLst>
                              <p:par>
                                <p:cTn id="8" presetID="42" presetClass="path" presetSubtype="0" accel="50000" decel="50000" fill="hold" nodeType="afterEffect">
                                  <p:stCondLst>
                                    <p:cond delay="0"/>
                                  </p:stCondLst>
                                  <p:childTnLst>
                                    <p:animMotion origin="layout" path="M 0.13933 0.00162 L 0.19675 0.00115 " pathEditMode="relative" rAng="0" ptsTypes="AA">
                                      <p:cBhvr>
                                        <p:cTn id="9" dur="1000" fill="hold"/>
                                        <p:tgtEl>
                                          <p:spTgt spid="5"/>
                                        </p:tgtEl>
                                        <p:attrNameLst>
                                          <p:attrName>ppt_x</p:attrName>
                                          <p:attrName>ppt_y</p:attrName>
                                        </p:attrNameLst>
                                      </p:cBhvr>
                                      <p:rCtr x="2865"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27FDE90-0D8E-4488-A188-DC532882B7D7}"/>
              </a:ext>
            </a:extLst>
          </p:cNvPr>
          <p:cNvSpPr>
            <a:spLocks noGrp="1"/>
          </p:cNvSpPr>
          <p:nvPr>
            <p:ph type="sldNum" sz="quarter" idx="12"/>
          </p:nvPr>
        </p:nvSpPr>
        <p:spPr/>
        <p:txBody>
          <a:bodyPr/>
          <a:lstStyle/>
          <a:p>
            <a:fld id="{0586C5A0-077A-42A9-8EC1-8CF707100511}" type="slidenum">
              <a:rPr lang="en-GB" smtClean="0"/>
              <a:t>18</a:t>
            </a:fld>
            <a:endParaRPr lang="en-GB" dirty="0"/>
          </a:p>
        </p:txBody>
      </p:sp>
      <p:sp>
        <p:nvSpPr>
          <p:cNvPr id="7" name="Rectangle: Rounded Corners 6">
            <a:extLst>
              <a:ext uri="{FF2B5EF4-FFF2-40B4-BE49-F238E27FC236}">
                <a16:creationId xmlns:a16="http://schemas.microsoft.com/office/drawing/2014/main" id="{5989B150-148A-4CC5-929A-B041DF659FD9}"/>
              </a:ext>
            </a:extLst>
          </p:cNvPr>
          <p:cNvSpPr/>
          <p:nvPr/>
        </p:nvSpPr>
        <p:spPr>
          <a:xfrm>
            <a:off x="170121" y="694944"/>
            <a:ext cx="11865935" cy="5661406"/>
          </a:xfrm>
          <a:prstGeom prst="roundRect">
            <a:avLst/>
          </a:prstGeom>
          <a:solidFill>
            <a:srgbClr val="BDDA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lowchart: Alternate Process 30">
            <a:extLst>
              <a:ext uri="{FF2B5EF4-FFF2-40B4-BE49-F238E27FC236}">
                <a16:creationId xmlns:a16="http://schemas.microsoft.com/office/drawing/2014/main" id="{57A489C7-6595-4B7A-936B-35FBBFD382FB}"/>
              </a:ext>
            </a:extLst>
          </p:cNvPr>
          <p:cNvSpPr/>
          <p:nvPr/>
        </p:nvSpPr>
        <p:spPr>
          <a:xfrm>
            <a:off x="182811" y="2349797"/>
            <a:ext cx="304926" cy="2907585"/>
          </a:xfrm>
          <a:prstGeom prst="flowChartAlternateProcess">
            <a:avLst/>
          </a:prstGeom>
          <a:solidFill>
            <a:srgbClr val="47A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p>
        </p:txBody>
      </p:sp>
      <p:sp>
        <p:nvSpPr>
          <p:cNvPr id="32" name="TextBox 31">
            <a:extLst>
              <a:ext uri="{FF2B5EF4-FFF2-40B4-BE49-F238E27FC236}">
                <a16:creationId xmlns:a16="http://schemas.microsoft.com/office/drawing/2014/main" id="{95C92D90-361A-401D-92C2-5A93ACC2FF08}"/>
              </a:ext>
            </a:extLst>
          </p:cNvPr>
          <p:cNvSpPr txBox="1"/>
          <p:nvPr/>
        </p:nvSpPr>
        <p:spPr>
          <a:xfrm rot="5400000">
            <a:off x="-1027956" y="3594828"/>
            <a:ext cx="2907585" cy="413062"/>
          </a:xfrm>
          <a:prstGeom prst="rect">
            <a:avLst/>
          </a:prstGeom>
          <a:noFill/>
          <a:ln>
            <a:noFill/>
          </a:ln>
        </p:spPr>
        <p:txBody>
          <a:bodyPr wrap="square" rtlCol="0" anchor="ctr">
            <a:spAutoFit/>
          </a:bodyPr>
          <a:lstStyle/>
          <a:p>
            <a:pPr algn="ctr"/>
            <a:r>
              <a:rPr lang="en-GB" sz="3126" baseline="-25000" dirty="0"/>
              <a:t>Parser</a:t>
            </a:r>
          </a:p>
        </p:txBody>
      </p:sp>
      <p:sp>
        <p:nvSpPr>
          <p:cNvPr id="48" name="Flowchart: Alternate Process 47">
            <a:extLst>
              <a:ext uri="{FF2B5EF4-FFF2-40B4-BE49-F238E27FC236}">
                <a16:creationId xmlns:a16="http://schemas.microsoft.com/office/drawing/2014/main" id="{D5ABDA1B-0F93-4FC6-8D9D-0C5AF8595D82}"/>
              </a:ext>
            </a:extLst>
          </p:cNvPr>
          <p:cNvSpPr/>
          <p:nvPr/>
        </p:nvSpPr>
        <p:spPr>
          <a:xfrm>
            <a:off x="11715975" y="2361386"/>
            <a:ext cx="304926" cy="2907585"/>
          </a:xfrm>
          <a:prstGeom prst="flowChartAlternateProcess">
            <a:avLst/>
          </a:prstGeom>
          <a:solidFill>
            <a:srgbClr val="47A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p>
        </p:txBody>
      </p:sp>
      <p:sp>
        <p:nvSpPr>
          <p:cNvPr id="49" name="TextBox 48">
            <a:extLst>
              <a:ext uri="{FF2B5EF4-FFF2-40B4-BE49-F238E27FC236}">
                <a16:creationId xmlns:a16="http://schemas.microsoft.com/office/drawing/2014/main" id="{B761EE0D-3DD9-4C4B-A323-975ECFF033FC}"/>
              </a:ext>
            </a:extLst>
          </p:cNvPr>
          <p:cNvSpPr txBox="1"/>
          <p:nvPr/>
        </p:nvSpPr>
        <p:spPr>
          <a:xfrm rot="5400000">
            <a:off x="10504197" y="3618508"/>
            <a:ext cx="2864689" cy="413062"/>
          </a:xfrm>
          <a:prstGeom prst="rect">
            <a:avLst/>
          </a:prstGeom>
          <a:noFill/>
          <a:ln>
            <a:noFill/>
          </a:ln>
        </p:spPr>
        <p:txBody>
          <a:bodyPr wrap="square" rtlCol="0" anchor="ctr">
            <a:spAutoFit/>
          </a:bodyPr>
          <a:lstStyle/>
          <a:p>
            <a:pPr algn="ctr"/>
            <a:r>
              <a:rPr lang="en-GB" sz="3126" baseline="-25000" dirty="0"/>
              <a:t>Deparser</a:t>
            </a:r>
          </a:p>
        </p:txBody>
      </p:sp>
      <p:cxnSp>
        <p:nvCxnSpPr>
          <p:cNvPr id="50" name="Straight Arrow Connector 49">
            <a:extLst>
              <a:ext uri="{FF2B5EF4-FFF2-40B4-BE49-F238E27FC236}">
                <a16:creationId xmlns:a16="http://schemas.microsoft.com/office/drawing/2014/main" id="{DB882474-E878-4191-BFC3-F3EFCBC8918F}"/>
              </a:ext>
            </a:extLst>
          </p:cNvPr>
          <p:cNvCxnSpPr>
            <a:cxnSpLocks/>
          </p:cNvCxnSpPr>
          <p:nvPr/>
        </p:nvCxnSpPr>
        <p:spPr>
          <a:xfrm flipV="1">
            <a:off x="468215" y="3849323"/>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17DEF25D-60BF-4601-A82B-5B20CCC3C0BB}"/>
              </a:ext>
            </a:extLst>
          </p:cNvPr>
          <p:cNvCxnSpPr>
            <a:cxnSpLocks/>
          </p:cNvCxnSpPr>
          <p:nvPr/>
        </p:nvCxnSpPr>
        <p:spPr>
          <a:xfrm flipV="1">
            <a:off x="1421673" y="3844097"/>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Flowchart: Alternate Process 2">
            <a:extLst>
              <a:ext uri="{FF2B5EF4-FFF2-40B4-BE49-F238E27FC236}">
                <a16:creationId xmlns:a16="http://schemas.microsoft.com/office/drawing/2014/main" id="{8B058E01-10B0-4DA0-B776-E4D1BF2D8975}"/>
              </a:ext>
            </a:extLst>
          </p:cNvPr>
          <p:cNvSpPr/>
          <p:nvPr/>
        </p:nvSpPr>
        <p:spPr>
          <a:xfrm>
            <a:off x="1325282" y="1431096"/>
            <a:ext cx="1548000" cy="4176074"/>
          </a:xfrm>
          <a:prstGeom prst="flowChartAlternateProces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sp>
        <p:nvSpPr>
          <p:cNvPr id="8" name="Flowchart: Alternate Process 7">
            <a:extLst>
              <a:ext uri="{FF2B5EF4-FFF2-40B4-BE49-F238E27FC236}">
                <a16:creationId xmlns:a16="http://schemas.microsoft.com/office/drawing/2014/main" id="{CA2CABAC-F8B3-4466-A768-28151C5A06B4}"/>
              </a:ext>
            </a:extLst>
          </p:cNvPr>
          <p:cNvSpPr/>
          <p:nvPr/>
        </p:nvSpPr>
        <p:spPr>
          <a:xfrm>
            <a:off x="1744565" y="2913987"/>
            <a:ext cx="423073" cy="1911666"/>
          </a:xfrm>
          <a:prstGeom prst="flowChartAlternateProcess">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sp>
        <p:nvSpPr>
          <p:cNvPr id="12" name="TextBox 11">
            <a:extLst>
              <a:ext uri="{FF2B5EF4-FFF2-40B4-BE49-F238E27FC236}">
                <a16:creationId xmlns:a16="http://schemas.microsoft.com/office/drawing/2014/main" id="{9A197DE7-51AC-47BA-B919-7FE038698482}"/>
              </a:ext>
            </a:extLst>
          </p:cNvPr>
          <p:cNvSpPr txBox="1"/>
          <p:nvPr/>
        </p:nvSpPr>
        <p:spPr>
          <a:xfrm>
            <a:off x="1355396" y="3028235"/>
            <a:ext cx="163869" cy="1773819"/>
          </a:xfrm>
          <a:prstGeom prst="rect">
            <a:avLst/>
          </a:prstGeom>
          <a:noFill/>
        </p:spPr>
        <p:txBody>
          <a:bodyPr wrap="square" rtlCol="0">
            <a:spAutoFit/>
          </a:bodyPr>
          <a:lstStyle/>
          <a:p>
            <a:pPr algn="ctr"/>
            <a:r>
              <a:rPr lang="en-GB" sz="1366" b="1" dirty="0"/>
              <a:t>S</a:t>
            </a:r>
          </a:p>
          <a:p>
            <a:pPr algn="ctr"/>
            <a:r>
              <a:rPr lang="en-GB" sz="1366" b="1" dirty="0"/>
              <a:t>E</a:t>
            </a:r>
          </a:p>
          <a:p>
            <a:pPr algn="ctr"/>
            <a:r>
              <a:rPr lang="en-GB" sz="1366" b="1" dirty="0"/>
              <a:t>L</a:t>
            </a:r>
          </a:p>
          <a:p>
            <a:pPr algn="ctr"/>
            <a:r>
              <a:rPr lang="en-GB" sz="1366" b="1" dirty="0"/>
              <a:t>E</a:t>
            </a:r>
          </a:p>
          <a:p>
            <a:pPr algn="ctr"/>
            <a:r>
              <a:rPr lang="en-GB" sz="1366" b="1" dirty="0"/>
              <a:t>C</a:t>
            </a:r>
          </a:p>
          <a:p>
            <a:pPr algn="ctr"/>
            <a:r>
              <a:rPr lang="en-GB" sz="1366" b="1" dirty="0"/>
              <a:t>T</a:t>
            </a:r>
          </a:p>
          <a:p>
            <a:pPr algn="ctr"/>
            <a:r>
              <a:rPr lang="en-GB" sz="1366" b="1" dirty="0"/>
              <a:t>O</a:t>
            </a:r>
          </a:p>
          <a:p>
            <a:pPr algn="ctr"/>
            <a:r>
              <a:rPr lang="en-GB" sz="1366" b="1" dirty="0"/>
              <a:t>R</a:t>
            </a:r>
          </a:p>
        </p:txBody>
      </p:sp>
      <p:sp>
        <p:nvSpPr>
          <p:cNvPr id="14" name="Trapezoid 13">
            <a:extLst>
              <a:ext uri="{FF2B5EF4-FFF2-40B4-BE49-F238E27FC236}">
                <a16:creationId xmlns:a16="http://schemas.microsoft.com/office/drawing/2014/main" id="{4BF8222A-FB5E-47AF-9ECE-8997C4C15BE4}"/>
              </a:ext>
            </a:extLst>
          </p:cNvPr>
          <p:cNvSpPr/>
          <p:nvPr/>
        </p:nvSpPr>
        <p:spPr>
          <a:xfrm rot="5400000">
            <a:off x="399738" y="3749773"/>
            <a:ext cx="2031368" cy="163870"/>
          </a:xfrm>
          <a:prstGeom prst="trapezoid">
            <a:avLst/>
          </a:prstGeom>
          <a:solidFill>
            <a:schemeClr val="bg1">
              <a:alpha val="33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2049"/>
          </a:p>
        </p:txBody>
      </p:sp>
      <p:sp>
        <p:nvSpPr>
          <p:cNvPr id="15" name="Flowchart: Alternate Process 14">
            <a:extLst>
              <a:ext uri="{FF2B5EF4-FFF2-40B4-BE49-F238E27FC236}">
                <a16:creationId xmlns:a16="http://schemas.microsoft.com/office/drawing/2014/main" id="{3266E898-2337-4F0D-B33C-A20CBE672AE4}"/>
              </a:ext>
            </a:extLst>
          </p:cNvPr>
          <p:cNvSpPr/>
          <p:nvPr/>
        </p:nvSpPr>
        <p:spPr>
          <a:xfrm>
            <a:off x="2400351" y="2918282"/>
            <a:ext cx="423073" cy="1911666"/>
          </a:xfrm>
          <a:prstGeom prst="flowChartAlternateProcess">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sp>
        <p:nvSpPr>
          <p:cNvPr id="106" name="Rectangle: Diagonal Corners Rounded 105">
            <a:extLst>
              <a:ext uri="{FF2B5EF4-FFF2-40B4-BE49-F238E27FC236}">
                <a16:creationId xmlns:a16="http://schemas.microsoft.com/office/drawing/2014/main" id="{B152416C-D01C-4B76-AE9E-B3C809C17136}"/>
              </a:ext>
            </a:extLst>
          </p:cNvPr>
          <p:cNvSpPr/>
          <p:nvPr/>
        </p:nvSpPr>
        <p:spPr>
          <a:xfrm>
            <a:off x="2434764" y="1649751"/>
            <a:ext cx="368400" cy="859032"/>
          </a:xfrm>
          <a:prstGeom prst="round2DiagRect">
            <a:avLst/>
          </a:prstGeom>
          <a:solidFill>
            <a:srgbClr val="FF8AD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p>
        </p:txBody>
      </p:sp>
      <p:cxnSp>
        <p:nvCxnSpPr>
          <p:cNvPr id="107" name="Straight Arrow Connector 106">
            <a:extLst>
              <a:ext uri="{FF2B5EF4-FFF2-40B4-BE49-F238E27FC236}">
                <a16:creationId xmlns:a16="http://schemas.microsoft.com/office/drawing/2014/main" id="{DB5C9A24-E34D-4C83-B9C8-BFB738B28BCA}"/>
              </a:ext>
            </a:extLst>
          </p:cNvPr>
          <p:cNvCxnSpPr>
            <a:cxnSpLocks/>
          </p:cNvCxnSpPr>
          <p:nvPr/>
        </p:nvCxnSpPr>
        <p:spPr>
          <a:xfrm flipH="1">
            <a:off x="2629754" y="2522555"/>
            <a:ext cx="1" cy="37766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EA1059C0-AB8C-4B59-9A10-5E23527FB8B6}"/>
              </a:ext>
            </a:extLst>
          </p:cNvPr>
          <p:cNvSpPr/>
          <p:nvPr/>
        </p:nvSpPr>
        <p:spPr>
          <a:xfrm>
            <a:off x="2548419" y="1884792"/>
            <a:ext cx="144585" cy="476594"/>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3" name="Straight Arrow Connector 122">
            <a:extLst>
              <a:ext uri="{FF2B5EF4-FFF2-40B4-BE49-F238E27FC236}">
                <a16:creationId xmlns:a16="http://schemas.microsoft.com/office/drawing/2014/main" id="{7CEA9B23-1716-4FDA-8EFC-34511B9CF411}"/>
              </a:ext>
            </a:extLst>
          </p:cNvPr>
          <p:cNvCxnSpPr>
            <a:cxnSpLocks/>
          </p:cNvCxnSpPr>
          <p:nvPr/>
        </p:nvCxnSpPr>
        <p:spPr>
          <a:xfrm flipV="1">
            <a:off x="1508830" y="3849323"/>
            <a:ext cx="216000"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843CE27C-4EAE-4E8C-9B99-C76491162231}"/>
              </a:ext>
            </a:extLst>
          </p:cNvPr>
          <p:cNvCxnSpPr>
            <a:cxnSpLocks/>
          </p:cNvCxnSpPr>
          <p:nvPr/>
        </p:nvCxnSpPr>
        <p:spPr>
          <a:xfrm flipV="1">
            <a:off x="2173032" y="3849323"/>
            <a:ext cx="216000"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36F417A5-4648-48DB-8E8D-08851F07B6A6}"/>
              </a:ext>
            </a:extLst>
          </p:cNvPr>
          <p:cNvSpPr txBox="1"/>
          <p:nvPr/>
        </p:nvSpPr>
        <p:spPr>
          <a:xfrm>
            <a:off x="1322466" y="4875303"/>
            <a:ext cx="1608481" cy="707886"/>
          </a:xfrm>
          <a:prstGeom prst="rect">
            <a:avLst/>
          </a:prstGeom>
          <a:noFill/>
        </p:spPr>
        <p:txBody>
          <a:bodyPr wrap="square" rtlCol="0">
            <a:spAutoFit/>
          </a:bodyPr>
          <a:lstStyle/>
          <a:p>
            <a:pPr algn="ctr"/>
            <a:r>
              <a:rPr lang="en-GB" sz="2400" dirty="0"/>
              <a:t>Stage</a:t>
            </a:r>
            <a:r>
              <a:rPr lang="en-GB" sz="2400" baseline="-25000" dirty="0"/>
              <a:t>1</a:t>
            </a:r>
          </a:p>
          <a:p>
            <a:pPr algn="ctr"/>
            <a:endParaRPr lang="en-GB" sz="2400" baseline="-25000" dirty="0"/>
          </a:p>
        </p:txBody>
      </p:sp>
      <p:cxnSp>
        <p:nvCxnSpPr>
          <p:cNvPr id="125" name="Straight Arrow Connector 124">
            <a:extLst>
              <a:ext uri="{FF2B5EF4-FFF2-40B4-BE49-F238E27FC236}">
                <a16:creationId xmlns:a16="http://schemas.microsoft.com/office/drawing/2014/main" id="{E7B6E8B8-8BEE-44AE-89A9-4EA81FC3997E}"/>
              </a:ext>
            </a:extLst>
          </p:cNvPr>
          <p:cNvCxnSpPr>
            <a:cxnSpLocks/>
          </p:cNvCxnSpPr>
          <p:nvPr/>
        </p:nvCxnSpPr>
        <p:spPr>
          <a:xfrm flipV="1">
            <a:off x="1013061" y="3849323"/>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1EBABA20-B5EF-409B-B5B3-D12F1D7C1D13}"/>
              </a:ext>
            </a:extLst>
          </p:cNvPr>
          <p:cNvCxnSpPr>
            <a:cxnSpLocks/>
          </p:cNvCxnSpPr>
          <p:nvPr/>
        </p:nvCxnSpPr>
        <p:spPr>
          <a:xfrm flipV="1">
            <a:off x="2860622" y="3849323"/>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34" name="Group 133">
            <a:extLst>
              <a:ext uri="{FF2B5EF4-FFF2-40B4-BE49-F238E27FC236}">
                <a16:creationId xmlns:a16="http://schemas.microsoft.com/office/drawing/2014/main" id="{17BFE548-E00D-434C-9D60-332AAAD49E04}"/>
              </a:ext>
            </a:extLst>
          </p:cNvPr>
          <p:cNvGrpSpPr/>
          <p:nvPr/>
        </p:nvGrpSpPr>
        <p:grpSpPr>
          <a:xfrm>
            <a:off x="3717689" y="1431096"/>
            <a:ext cx="1548000" cy="4176074"/>
            <a:chOff x="1753777" y="1431096"/>
            <a:chExt cx="1548000" cy="4176074"/>
          </a:xfrm>
        </p:grpSpPr>
        <p:cxnSp>
          <p:nvCxnSpPr>
            <p:cNvPr id="135" name="Straight Arrow Connector 134">
              <a:extLst>
                <a:ext uri="{FF2B5EF4-FFF2-40B4-BE49-F238E27FC236}">
                  <a16:creationId xmlns:a16="http://schemas.microsoft.com/office/drawing/2014/main" id="{AC16A91C-B340-4DE8-AA6B-551F45BE08A8}"/>
                </a:ext>
              </a:extLst>
            </p:cNvPr>
            <p:cNvCxnSpPr>
              <a:cxnSpLocks/>
            </p:cNvCxnSpPr>
            <p:nvPr/>
          </p:nvCxnSpPr>
          <p:spPr>
            <a:xfrm flipV="1">
              <a:off x="1850168" y="3844097"/>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6" name="Flowchart: Alternate Process 135">
              <a:extLst>
                <a:ext uri="{FF2B5EF4-FFF2-40B4-BE49-F238E27FC236}">
                  <a16:creationId xmlns:a16="http://schemas.microsoft.com/office/drawing/2014/main" id="{7DDBFD77-A86B-4926-84C4-CEF8D1F20B8E}"/>
                </a:ext>
              </a:extLst>
            </p:cNvPr>
            <p:cNvSpPr/>
            <p:nvPr/>
          </p:nvSpPr>
          <p:spPr>
            <a:xfrm>
              <a:off x="1753777" y="1431096"/>
              <a:ext cx="1548000" cy="4176074"/>
            </a:xfrm>
            <a:prstGeom prst="flowChartAlternateProces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sp>
          <p:nvSpPr>
            <p:cNvPr id="137" name="Flowchart: Alternate Process 136">
              <a:extLst>
                <a:ext uri="{FF2B5EF4-FFF2-40B4-BE49-F238E27FC236}">
                  <a16:creationId xmlns:a16="http://schemas.microsoft.com/office/drawing/2014/main" id="{3449B260-C023-4018-BB23-878963B246F4}"/>
                </a:ext>
              </a:extLst>
            </p:cNvPr>
            <p:cNvSpPr/>
            <p:nvPr/>
          </p:nvSpPr>
          <p:spPr>
            <a:xfrm>
              <a:off x="2173060" y="2913987"/>
              <a:ext cx="423073" cy="1911666"/>
            </a:xfrm>
            <a:prstGeom prst="flowChartAlternateProcess">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sp>
          <p:nvSpPr>
            <p:cNvPr id="138" name="TextBox 137">
              <a:extLst>
                <a:ext uri="{FF2B5EF4-FFF2-40B4-BE49-F238E27FC236}">
                  <a16:creationId xmlns:a16="http://schemas.microsoft.com/office/drawing/2014/main" id="{AC293BA6-6BD0-4499-AE38-956E5F7AA722}"/>
                </a:ext>
              </a:extLst>
            </p:cNvPr>
            <p:cNvSpPr txBox="1"/>
            <p:nvPr/>
          </p:nvSpPr>
          <p:spPr>
            <a:xfrm>
              <a:off x="1783891" y="3028235"/>
              <a:ext cx="163869" cy="1773819"/>
            </a:xfrm>
            <a:prstGeom prst="rect">
              <a:avLst/>
            </a:prstGeom>
            <a:noFill/>
          </p:spPr>
          <p:txBody>
            <a:bodyPr wrap="square" rtlCol="0">
              <a:spAutoFit/>
            </a:bodyPr>
            <a:lstStyle/>
            <a:p>
              <a:pPr algn="ctr"/>
              <a:r>
                <a:rPr lang="en-GB" sz="1366" b="1" dirty="0"/>
                <a:t>S</a:t>
              </a:r>
            </a:p>
            <a:p>
              <a:pPr algn="ctr"/>
              <a:r>
                <a:rPr lang="en-GB" sz="1366" b="1" dirty="0"/>
                <a:t>E</a:t>
              </a:r>
            </a:p>
            <a:p>
              <a:pPr algn="ctr"/>
              <a:r>
                <a:rPr lang="en-GB" sz="1366" b="1" dirty="0"/>
                <a:t>L</a:t>
              </a:r>
            </a:p>
            <a:p>
              <a:pPr algn="ctr"/>
              <a:r>
                <a:rPr lang="en-GB" sz="1366" b="1" dirty="0"/>
                <a:t>E</a:t>
              </a:r>
            </a:p>
            <a:p>
              <a:pPr algn="ctr"/>
              <a:r>
                <a:rPr lang="en-GB" sz="1366" b="1" dirty="0"/>
                <a:t>C</a:t>
              </a:r>
            </a:p>
            <a:p>
              <a:pPr algn="ctr"/>
              <a:r>
                <a:rPr lang="en-GB" sz="1366" b="1" dirty="0"/>
                <a:t>T</a:t>
              </a:r>
            </a:p>
            <a:p>
              <a:pPr algn="ctr"/>
              <a:r>
                <a:rPr lang="en-GB" sz="1366" b="1" dirty="0"/>
                <a:t>O</a:t>
              </a:r>
            </a:p>
            <a:p>
              <a:pPr algn="ctr"/>
              <a:r>
                <a:rPr lang="en-GB" sz="1366" b="1" dirty="0"/>
                <a:t>R</a:t>
              </a:r>
            </a:p>
          </p:txBody>
        </p:sp>
        <p:sp>
          <p:nvSpPr>
            <p:cNvPr id="139" name="Trapezoid 138">
              <a:extLst>
                <a:ext uri="{FF2B5EF4-FFF2-40B4-BE49-F238E27FC236}">
                  <a16:creationId xmlns:a16="http://schemas.microsoft.com/office/drawing/2014/main" id="{BA20F46F-CA6B-44FF-B04F-7E2EE4566A36}"/>
                </a:ext>
              </a:extLst>
            </p:cNvPr>
            <p:cNvSpPr/>
            <p:nvPr/>
          </p:nvSpPr>
          <p:spPr>
            <a:xfrm rot="5400000">
              <a:off x="828233" y="3749773"/>
              <a:ext cx="2031368" cy="163870"/>
            </a:xfrm>
            <a:prstGeom prst="trapezoid">
              <a:avLst/>
            </a:prstGeom>
            <a:solidFill>
              <a:schemeClr val="bg1">
                <a:alpha val="33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2049"/>
            </a:p>
          </p:txBody>
        </p:sp>
        <p:sp>
          <p:nvSpPr>
            <p:cNvPr id="140" name="Flowchart: Alternate Process 139">
              <a:extLst>
                <a:ext uri="{FF2B5EF4-FFF2-40B4-BE49-F238E27FC236}">
                  <a16:creationId xmlns:a16="http://schemas.microsoft.com/office/drawing/2014/main" id="{0BC57A9A-6174-4D13-938B-03BBC9456123}"/>
                </a:ext>
              </a:extLst>
            </p:cNvPr>
            <p:cNvSpPr/>
            <p:nvPr/>
          </p:nvSpPr>
          <p:spPr>
            <a:xfrm>
              <a:off x="2828846" y="2918282"/>
              <a:ext cx="423073" cy="1911666"/>
            </a:xfrm>
            <a:prstGeom prst="flowChartAlternateProcess">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sp>
          <p:nvSpPr>
            <p:cNvPr id="142" name="Rectangle: Diagonal Corners Rounded 141">
              <a:extLst>
                <a:ext uri="{FF2B5EF4-FFF2-40B4-BE49-F238E27FC236}">
                  <a16:creationId xmlns:a16="http://schemas.microsoft.com/office/drawing/2014/main" id="{44553533-EDFE-4D71-A5FA-8021FF781F59}"/>
                </a:ext>
              </a:extLst>
            </p:cNvPr>
            <p:cNvSpPr/>
            <p:nvPr/>
          </p:nvSpPr>
          <p:spPr>
            <a:xfrm>
              <a:off x="2863259" y="1649751"/>
              <a:ext cx="368400" cy="859032"/>
            </a:xfrm>
            <a:prstGeom prst="round2DiagRect">
              <a:avLst/>
            </a:prstGeom>
            <a:solidFill>
              <a:srgbClr val="FF8AD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p>
          </p:txBody>
        </p:sp>
        <p:cxnSp>
          <p:nvCxnSpPr>
            <p:cNvPr id="144" name="Straight Arrow Connector 143">
              <a:extLst>
                <a:ext uri="{FF2B5EF4-FFF2-40B4-BE49-F238E27FC236}">
                  <a16:creationId xmlns:a16="http://schemas.microsoft.com/office/drawing/2014/main" id="{A2B23707-4F95-45E2-8AD5-AF42FE0096EE}"/>
                </a:ext>
              </a:extLst>
            </p:cNvPr>
            <p:cNvCxnSpPr>
              <a:cxnSpLocks/>
            </p:cNvCxnSpPr>
            <p:nvPr/>
          </p:nvCxnSpPr>
          <p:spPr>
            <a:xfrm flipH="1">
              <a:off x="3058249" y="2522555"/>
              <a:ext cx="1" cy="37766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5" name="Rectangle 144">
              <a:extLst>
                <a:ext uri="{FF2B5EF4-FFF2-40B4-BE49-F238E27FC236}">
                  <a16:creationId xmlns:a16="http://schemas.microsoft.com/office/drawing/2014/main" id="{31C38A87-33A1-4302-98A7-311F613BBB19}"/>
                </a:ext>
              </a:extLst>
            </p:cNvPr>
            <p:cNvSpPr/>
            <p:nvPr/>
          </p:nvSpPr>
          <p:spPr>
            <a:xfrm>
              <a:off x="2976914" y="1884792"/>
              <a:ext cx="144585" cy="476594"/>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8" name="Straight Arrow Connector 147">
              <a:extLst>
                <a:ext uri="{FF2B5EF4-FFF2-40B4-BE49-F238E27FC236}">
                  <a16:creationId xmlns:a16="http://schemas.microsoft.com/office/drawing/2014/main" id="{7A2A6CFD-4587-49F6-AA0C-BA0CAECB6A0A}"/>
                </a:ext>
              </a:extLst>
            </p:cNvPr>
            <p:cNvCxnSpPr>
              <a:cxnSpLocks/>
            </p:cNvCxnSpPr>
            <p:nvPr/>
          </p:nvCxnSpPr>
          <p:spPr>
            <a:xfrm flipV="1">
              <a:off x="1937325" y="3849323"/>
              <a:ext cx="216000"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4806B205-938E-4B15-99E2-ACF5ABB9AAFC}"/>
                </a:ext>
              </a:extLst>
            </p:cNvPr>
            <p:cNvCxnSpPr>
              <a:cxnSpLocks/>
            </p:cNvCxnSpPr>
            <p:nvPr/>
          </p:nvCxnSpPr>
          <p:spPr>
            <a:xfrm flipV="1">
              <a:off x="2601527" y="3849323"/>
              <a:ext cx="216000"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50" name="TextBox 149">
            <a:extLst>
              <a:ext uri="{FF2B5EF4-FFF2-40B4-BE49-F238E27FC236}">
                <a16:creationId xmlns:a16="http://schemas.microsoft.com/office/drawing/2014/main" id="{D0BC0711-53C1-4AB6-8373-94EC7E625124}"/>
              </a:ext>
            </a:extLst>
          </p:cNvPr>
          <p:cNvSpPr txBox="1"/>
          <p:nvPr/>
        </p:nvSpPr>
        <p:spPr>
          <a:xfrm>
            <a:off x="3714873" y="4875303"/>
            <a:ext cx="1608481" cy="707886"/>
          </a:xfrm>
          <a:prstGeom prst="rect">
            <a:avLst/>
          </a:prstGeom>
          <a:noFill/>
        </p:spPr>
        <p:txBody>
          <a:bodyPr wrap="square" rtlCol="0">
            <a:spAutoFit/>
          </a:bodyPr>
          <a:lstStyle/>
          <a:p>
            <a:pPr algn="ctr"/>
            <a:r>
              <a:rPr lang="en-GB" sz="2400" dirty="0"/>
              <a:t>Stage</a:t>
            </a:r>
            <a:r>
              <a:rPr lang="en-GB" sz="2400" baseline="-25000" dirty="0"/>
              <a:t>2</a:t>
            </a:r>
          </a:p>
          <a:p>
            <a:pPr algn="ctr"/>
            <a:endParaRPr lang="en-GB" sz="2400" baseline="-25000" dirty="0"/>
          </a:p>
        </p:txBody>
      </p:sp>
      <p:cxnSp>
        <p:nvCxnSpPr>
          <p:cNvPr id="151" name="Straight Arrow Connector 150">
            <a:extLst>
              <a:ext uri="{FF2B5EF4-FFF2-40B4-BE49-F238E27FC236}">
                <a16:creationId xmlns:a16="http://schemas.microsoft.com/office/drawing/2014/main" id="{6712FF40-874A-438A-B837-FA829C2998FB}"/>
              </a:ext>
            </a:extLst>
          </p:cNvPr>
          <p:cNvCxnSpPr>
            <a:cxnSpLocks/>
          </p:cNvCxnSpPr>
          <p:nvPr/>
        </p:nvCxnSpPr>
        <p:spPr>
          <a:xfrm flipV="1">
            <a:off x="3405468" y="3849323"/>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2" name="Straight Arrow Connector 151">
            <a:extLst>
              <a:ext uri="{FF2B5EF4-FFF2-40B4-BE49-F238E27FC236}">
                <a16:creationId xmlns:a16="http://schemas.microsoft.com/office/drawing/2014/main" id="{E96B2F3E-F917-490C-AD09-DF08131C2CB4}"/>
              </a:ext>
            </a:extLst>
          </p:cNvPr>
          <p:cNvCxnSpPr>
            <a:cxnSpLocks/>
          </p:cNvCxnSpPr>
          <p:nvPr/>
        </p:nvCxnSpPr>
        <p:spPr>
          <a:xfrm flipV="1">
            <a:off x="5270314" y="3844467"/>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61" name="Group 160">
            <a:extLst>
              <a:ext uri="{FF2B5EF4-FFF2-40B4-BE49-F238E27FC236}">
                <a16:creationId xmlns:a16="http://schemas.microsoft.com/office/drawing/2014/main" id="{92C6746C-59C7-46AF-B6DC-EB76AEF800CE}"/>
              </a:ext>
            </a:extLst>
          </p:cNvPr>
          <p:cNvGrpSpPr/>
          <p:nvPr/>
        </p:nvGrpSpPr>
        <p:grpSpPr>
          <a:xfrm>
            <a:off x="6127381" y="1426240"/>
            <a:ext cx="1548000" cy="4176074"/>
            <a:chOff x="1753777" y="1431096"/>
            <a:chExt cx="1548000" cy="4176074"/>
          </a:xfrm>
        </p:grpSpPr>
        <p:cxnSp>
          <p:nvCxnSpPr>
            <p:cNvPr id="162" name="Straight Arrow Connector 161">
              <a:extLst>
                <a:ext uri="{FF2B5EF4-FFF2-40B4-BE49-F238E27FC236}">
                  <a16:creationId xmlns:a16="http://schemas.microsoft.com/office/drawing/2014/main" id="{96BEECBF-024C-4FD1-9DE7-063B197FF6C1}"/>
                </a:ext>
              </a:extLst>
            </p:cNvPr>
            <p:cNvCxnSpPr>
              <a:cxnSpLocks/>
            </p:cNvCxnSpPr>
            <p:nvPr/>
          </p:nvCxnSpPr>
          <p:spPr>
            <a:xfrm flipV="1">
              <a:off x="1850168" y="3844097"/>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3" name="Flowchart: Alternate Process 162">
              <a:extLst>
                <a:ext uri="{FF2B5EF4-FFF2-40B4-BE49-F238E27FC236}">
                  <a16:creationId xmlns:a16="http://schemas.microsoft.com/office/drawing/2014/main" id="{13B87281-B107-45F2-832C-F9817C41F903}"/>
                </a:ext>
              </a:extLst>
            </p:cNvPr>
            <p:cNvSpPr/>
            <p:nvPr/>
          </p:nvSpPr>
          <p:spPr>
            <a:xfrm>
              <a:off x="1753777" y="1431096"/>
              <a:ext cx="1548000" cy="4176074"/>
            </a:xfrm>
            <a:prstGeom prst="flowChartAlternateProces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sp>
          <p:nvSpPr>
            <p:cNvPr id="164" name="Flowchart: Alternate Process 163">
              <a:extLst>
                <a:ext uri="{FF2B5EF4-FFF2-40B4-BE49-F238E27FC236}">
                  <a16:creationId xmlns:a16="http://schemas.microsoft.com/office/drawing/2014/main" id="{96DD2470-AECF-4A0B-B263-0693F272439D}"/>
                </a:ext>
              </a:extLst>
            </p:cNvPr>
            <p:cNvSpPr/>
            <p:nvPr/>
          </p:nvSpPr>
          <p:spPr>
            <a:xfrm>
              <a:off x="2173060" y="2913987"/>
              <a:ext cx="423073" cy="1911666"/>
            </a:xfrm>
            <a:prstGeom prst="flowChartAlternateProcess">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sp>
          <p:nvSpPr>
            <p:cNvPr id="165" name="TextBox 164">
              <a:extLst>
                <a:ext uri="{FF2B5EF4-FFF2-40B4-BE49-F238E27FC236}">
                  <a16:creationId xmlns:a16="http://schemas.microsoft.com/office/drawing/2014/main" id="{020DA76B-76BB-4DB3-BE4A-3DA689D71F6A}"/>
                </a:ext>
              </a:extLst>
            </p:cNvPr>
            <p:cNvSpPr txBox="1"/>
            <p:nvPr/>
          </p:nvSpPr>
          <p:spPr>
            <a:xfrm>
              <a:off x="1783891" y="3028235"/>
              <a:ext cx="163869" cy="1773819"/>
            </a:xfrm>
            <a:prstGeom prst="rect">
              <a:avLst/>
            </a:prstGeom>
            <a:noFill/>
          </p:spPr>
          <p:txBody>
            <a:bodyPr wrap="square" rtlCol="0">
              <a:spAutoFit/>
            </a:bodyPr>
            <a:lstStyle/>
            <a:p>
              <a:pPr algn="ctr"/>
              <a:r>
                <a:rPr lang="en-GB" sz="1366" b="1" dirty="0"/>
                <a:t>S</a:t>
              </a:r>
            </a:p>
            <a:p>
              <a:pPr algn="ctr"/>
              <a:r>
                <a:rPr lang="en-GB" sz="1366" b="1" dirty="0"/>
                <a:t>E</a:t>
              </a:r>
            </a:p>
            <a:p>
              <a:pPr algn="ctr"/>
              <a:r>
                <a:rPr lang="en-GB" sz="1366" b="1" dirty="0"/>
                <a:t>L</a:t>
              </a:r>
            </a:p>
            <a:p>
              <a:pPr algn="ctr"/>
              <a:r>
                <a:rPr lang="en-GB" sz="1366" b="1" dirty="0"/>
                <a:t>E</a:t>
              </a:r>
            </a:p>
            <a:p>
              <a:pPr algn="ctr"/>
              <a:r>
                <a:rPr lang="en-GB" sz="1366" b="1" dirty="0"/>
                <a:t>C</a:t>
              </a:r>
            </a:p>
            <a:p>
              <a:pPr algn="ctr"/>
              <a:r>
                <a:rPr lang="en-GB" sz="1366" b="1" dirty="0"/>
                <a:t>T</a:t>
              </a:r>
            </a:p>
            <a:p>
              <a:pPr algn="ctr"/>
              <a:r>
                <a:rPr lang="en-GB" sz="1366" b="1" dirty="0"/>
                <a:t>O</a:t>
              </a:r>
            </a:p>
            <a:p>
              <a:pPr algn="ctr"/>
              <a:r>
                <a:rPr lang="en-GB" sz="1366" b="1" dirty="0"/>
                <a:t>R</a:t>
              </a:r>
            </a:p>
          </p:txBody>
        </p:sp>
        <p:sp>
          <p:nvSpPr>
            <p:cNvPr id="166" name="Trapezoid 165">
              <a:extLst>
                <a:ext uri="{FF2B5EF4-FFF2-40B4-BE49-F238E27FC236}">
                  <a16:creationId xmlns:a16="http://schemas.microsoft.com/office/drawing/2014/main" id="{F89256F5-D431-45B9-84C3-AFA66189C9E3}"/>
                </a:ext>
              </a:extLst>
            </p:cNvPr>
            <p:cNvSpPr/>
            <p:nvPr/>
          </p:nvSpPr>
          <p:spPr>
            <a:xfrm rot="5400000">
              <a:off x="828233" y="3749773"/>
              <a:ext cx="2031368" cy="163870"/>
            </a:xfrm>
            <a:prstGeom prst="trapezoid">
              <a:avLst/>
            </a:prstGeom>
            <a:solidFill>
              <a:schemeClr val="bg1">
                <a:alpha val="33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2049"/>
            </a:p>
          </p:txBody>
        </p:sp>
        <p:sp>
          <p:nvSpPr>
            <p:cNvPr id="167" name="Flowchart: Alternate Process 166">
              <a:extLst>
                <a:ext uri="{FF2B5EF4-FFF2-40B4-BE49-F238E27FC236}">
                  <a16:creationId xmlns:a16="http://schemas.microsoft.com/office/drawing/2014/main" id="{DC17A825-B421-4C8C-83E5-0551AB210B16}"/>
                </a:ext>
              </a:extLst>
            </p:cNvPr>
            <p:cNvSpPr/>
            <p:nvPr/>
          </p:nvSpPr>
          <p:spPr>
            <a:xfrm>
              <a:off x="2828846" y="2918282"/>
              <a:ext cx="423073" cy="1911666"/>
            </a:xfrm>
            <a:prstGeom prst="flowChartAlternateProcess">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sp>
          <p:nvSpPr>
            <p:cNvPr id="168" name="Rectangle: Diagonal Corners Rounded 167">
              <a:extLst>
                <a:ext uri="{FF2B5EF4-FFF2-40B4-BE49-F238E27FC236}">
                  <a16:creationId xmlns:a16="http://schemas.microsoft.com/office/drawing/2014/main" id="{E71A5EED-A918-470F-B6E8-F3E63315823B}"/>
                </a:ext>
              </a:extLst>
            </p:cNvPr>
            <p:cNvSpPr/>
            <p:nvPr/>
          </p:nvSpPr>
          <p:spPr>
            <a:xfrm>
              <a:off x="2863259" y="1649751"/>
              <a:ext cx="368400" cy="859032"/>
            </a:xfrm>
            <a:prstGeom prst="round2DiagRect">
              <a:avLst/>
            </a:prstGeom>
            <a:solidFill>
              <a:srgbClr val="FF8AD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p>
          </p:txBody>
        </p:sp>
        <p:cxnSp>
          <p:nvCxnSpPr>
            <p:cNvPr id="169" name="Straight Arrow Connector 168">
              <a:extLst>
                <a:ext uri="{FF2B5EF4-FFF2-40B4-BE49-F238E27FC236}">
                  <a16:creationId xmlns:a16="http://schemas.microsoft.com/office/drawing/2014/main" id="{5953D04B-1B86-4FE6-9D39-BD6D3A7E5B2E}"/>
                </a:ext>
              </a:extLst>
            </p:cNvPr>
            <p:cNvCxnSpPr>
              <a:cxnSpLocks/>
            </p:cNvCxnSpPr>
            <p:nvPr/>
          </p:nvCxnSpPr>
          <p:spPr>
            <a:xfrm flipH="1">
              <a:off x="3058249" y="2522555"/>
              <a:ext cx="1" cy="37766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0" name="Rectangle 169">
              <a:extLst>
                <a:ext uri="{FF2B5EF4-FFF2-40B4-BE49-F238E27FC236}">
                  <a16:creationId xmlns:a16="http://schemas.microsoft.com/office/drawing/2014/main" id="{AC7CA1C1-32F8-4F63-BC24-FC89F6012389}"/>
                </a:ext>
              </a:extLst>
            </p:cNvPr>
            <p:cNvSpPr/>
            <p:nvPr/>
          </p:nvSpPr>
          <p:spPr>
            <a:xfrm>
              <a:off x="2976914" y="1884792"/>
              <a:ext cx="144585" cy="476594"/>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2" name="Straight Arrow Connector 171">
              <a:extLst>
                <a:ext uri="{FF2B5EF4-FFF2-40B4-BE49-F238E27FC236}">
                  <a16:creationId xmlns:a16="http://schemas.microsoft.com/office/drawing/2014/main" id="{AB06BEB3-D9C3-4767-89F2-A15ED837D382}"/>
                </a:ext>
              </a:extLst>
            </p:cNvPr>
            <p:cNvCxnSpPr>
              <a:cxnSpLocks/>
            </p:cNvCxnSpPr>
            <p:nvPr/>
          </p:nvCxnSpPr>
          <p:spPr>
            <a:xfrm flipV="1">
              <a:off x="1937325" y="3849323"/>
              <a:ext cx="216000"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3" name="Straight Arrow Connector 172">
              <a:extLst>
                <a:ext uri="{FF2B5EF4-FFF2-40B4-BE49-F238E27FC236}">
                  <a16:creationId xmlns:a16="http://schemas.microsoft.com/office/drawing/2014/main" id="{A1CAA158-6713-4D35-B3E3-24B5B63E855A}"/>
                </a:ext>
              </a:extLst>
            </p:cNvPr>
            <p:cNvCxnSpPr>
              <a:cxnSpLocks/>
            </p:cNvCxnSpPr>
            <p:nvPr/>
          </p:nvCxnSpPr>
          <p:spPr>
            <a:xfrm flipV="1">
              <a:off x="2601527" y="3849323"/>
              <a:ext cx="216000"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74" name="TextBox 173">
            <a:extLst>
              <a:ext uri="{FF2B5EF4-FFF2-40B4-BE49-F238E27FC236}">
                <a16:creationId xmlns:a16="http://schemas.microsoft.com/office/drawing/2014/main" id="{0BC9358D-C42B-40E5-ABB2-8857D985A6E5}"/>
              </a:ext>
            </a:extLst>
          </p:cNvPr>
          <p:cNvSpPr txBox="1"/>
          <p:nvPr/>
        </p:nvSpPr>
        <p:spPr>
          <a:xfrm>
            <a:off x="6124565" y="4870447"/>
            <a:ext cx="1608481" cy="707886"/>
          </a:xfrm>
          <a:prstGeom prst="rect">
            <a:avLst/>
          </a:prstGeom>
          <a:noFill/>
        </p:spPr>
        <p:txBody>
          <a:bodyPr wrap="square" rtlCol="0">
            <a:spAutoFit/>
          </a:bodyPr>
          <a:lstStyle/>
          <a:p>
            <a:pPr algn="ctr"/>
            <a:r>
              <a:rPr lang="en-GB" sz="2400" dirty="0"/>
              <a:t>Stage</a:t>
            </a:r>
            <a:r>
              <a:rPr lang="en-GB" sz="2400" baseline="-25000" dirty="0"/>
              <a:t>3</a:t>
            </a:r>
          </a:p>
          <a:p>
            <a:pPr algn="ctr"/>
            <a:endParaRPr lang="en-GB" sz="2400" baseline="-25000" dirty="0"/>
          </a:p>
        </p:txBody>
      </p:sp>
      <p:cxnSp>
        <p:nvCxnSpPr>
          <p:cNvPr id="175" name="Straight Arrow Connector 174">
            <a:extLst>
              <a:ext uri="{FF2B5EF4-FFF2-40B4-BE49-F238E27FC236}">
                <a16:creationId xmlns:a16="http://schemas.microsoft.com/office/drawing/2014/main" id="{B4BA850B-2E1C-4CE5-8BD6-AF8DEBBB0211}"/>
              </a:ext>
            </a:extLst>
          </p:cNvPr>
          <p:cNvCxnSpPr>
            <a:cxnSpLocks/>
          </p:cNvCxnSpPr>
          <p:nvPr/>
        </p:nvCxnSpPr>
        <p:spPr>
          <a:xfrm flipV="1">
            <a:off x="5815160" y="3844467"/>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5" name="Straight Arrow Connector 204">
            <a:extLst>
              <a:ext uri="{FF2B5EF4-FFF2-40B4-BE49-F238E27FC236}">
                <a16:creationId xmlns:a16="http://schemas.microsoft.com/office/drawing/2014/main" id="{FEFE6D59-7230-494D-8A0E-80DEBB712010}"/>
              </a:ext>
            </a:extLst>
          </p:cNvPr>
          <p:cNvCxnSpPr>
            <a:cxnSpLocks/>
          </p:cNvCxnSpPr>
          <p:nvPr/>
        </p:nvCxnSpPr>
        <p:spPr>
          <a:xfrm flipV="1">
            <a:off x="10860646" y="3844467"/>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6" name="Straight Arrow Connector 205">
            <a:extLst>
              <a:ext uri="{FF2B5EF4-FFF2-40B4-BE49-F238E27FC236}">
                <a16:creationId xmlns:a16="http://schemas.microsoft.com/office/drawing/2014/main" id="{FC64B43E-8F8F-4E1E-9378-5A4E428CAF8D}"/>
              </a:ext>
            </a:extLst>
          </p:cNvPr>
          <p:cNvCxnSpPr>
            <a:cxnSpLocks/>
          </p:cNvCxnSpPr>
          <p:nvPr/>
        </p:nvCxnSpPr>
        <p:spPr>
          <a:xfrm flipV="1">
            <a:off x="11391993" y="3844467"/>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6A634781-618A-48E0-B05A-0CEDAC942AD4}"/>
              </a:ext>
            </a:extLst>
          </p:cNvPr>
          <p:cNvCxnSpPr>
            <a:cxnSpLocks/>
          </p:cNvCxnSpPr>
          <p:nvPr/>
        </p:nvCxnSpPr>
        <p:spPr>
          <a:xfrm>
            <a:off x="7841761" y="3831707"/>
            <a:ext cx="1219943" cy="7534"/>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3492403E-B667-4763-B446-38B7F40E24C2}"/>
              </a:ext>
            </a:extLst>
          </p:cNvPr>
          <p:cNvGrpSpPr/>
          <p:nvPr/>
        </p:nvGrpSpPr>
        <p:grpSpPr>
          <a:xfrm>
            <a:off x="9351476" y="1426240"/>
            <a:ext cx="1608481" cy="4176074"/>
            <a:chOff x="9351476" y="1480459"/>
            <a:chExt cx="1608481" cy="4176074"/>
          </a:xfrm>
        </p:grpSpPr>
        <p:grpSp>
          <p:nvGrpSpPr>
            <p:cNvPr id="246" name="Group 245">
              <a:extLst>
                <a:ext uri="{FF2B5EF4-FFF2-40B4-BE49-F238E27FC236}">
                  <a16:creationId xmlns:a16="http://schemas.microsoft.com/office/drawing/2014/main" id="{05E5D25A-E46C-4A52-BCA1-8201D089C9BC}"/>
                </a:ext>
              </a:extLst>
            </p:cNvPr>
            <p:cNvGrpSpPr/>
            <p:nvPr/>
          </p:nvGrpSpPr>
          <p:grpSpPr>
            <a:xfrm>
              <a:off x="9354292" y="1480459"/>
              <a:ext cx="1548000" cy="4176074"/>
              <a:chOff x="1753777" y="1431096"/>
              <a:chExt cx="1548000" cy="4176074"/>
            </a:xfrm>
          </p:grpSpPr>
          <p:cxnSp>
            <p:nvCxnSpPr>
              <p:cNvPr id="247" name="Straight Arrow Connector 246">
                <a:extLst>
                  <a:ext uri="{FF2B5EF4-FFF2-40B4-BE49-F238E27FC236}">
                    <a16:creationId xmlns:a16="http://schemas.microsoft.com/office/drawing/2014/main" id="{390E8DB2-1988-4014-8621-F88ACA69BE01}"/>
                  </a:ext>
                </a:extLst>
              </p:cNvPr>
              <p:cNvCxnSpPr>
                <a:cxnSpLocks/>
              </p:cNvCxnSpPr>
              <p:nvPr/>
            </p:nvCxnSpPr>
            <p:spPr>
              <a:xfrm flipV="1">
                <a:off x="1850168" y="3844097"/>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8" name="Flowchart: Alternate Process 247">
                <a:extLst>
                  <a:ext uri="{FF2B5EF4-FFF2-40B4-BE49-F238E27FC236}">
                    <a16:creationId xmlns:a16="http://schemas.microsoft.com/office/drawing/2014/main" id="{533E3F7B-996D-4DDC-95FA-FF96D2F17FD5}"/>
                  </a:ext>
                </a:extLst>
              </p:cNvPr>
              <p:cNvSpPr/>
              <p:nvPr/>
            </p:nvSpPr>
            <p:spPr>
              <a:xfrm>
                <a:off x="1753777" y="1431096"/>
                <a:ext cx="1548000" cy="4176074"/>
              </a:xfrm>
              <a:prstGeom prst="flowChartAlternateProces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sp>
            <p:nvSpPr>
              <p:cNvPr id="249" name="Flowchart: Alternate Process 248">
                <a:extLst>
                  <a:ext uri="{FF2B5EF4-FFF2-40B4-BE49-F238E27FC236}">
                    <a16:creationId xmlns:a16="http://schemas.microsoft.com/office/drawing/2014/main" id="{5B4004CE-AD0D-4561-8FB0-FDCA9AE62A46}"/>
                  </a:ext>
                </a:extLst>
              </p:cNvPr>
              <p:cNvSpPr/>
              <p:nvPr/>
            </p:nvSpPr>
            <p:spPr>
              <a:xfrm>
                <a:off x="2173060" y="2913987"/>
                <a:ext cx="423073" cy="1911666"/>
              </a:xfrm>
              <a:prstGeom prst="flowChartAlternateProcess">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sp>
            <p:nvSpPr>
              <p:cNvPr id="250" name="TextBox 249">
                <a:extLst>
                  <a:ext uri="{FF2B5EF4-FFF2-40B4-BE49-F238E27FC236}">
                    <a16:creationId xmlns:a16="http://schemas.microsoft.com/office/drawing/2014/main" id="{0E74EFC6-020F-43A6-B6F3-491E766FEC3F}"/>
                  </a:ext>
                </a:extLst>
              </p:cNvPr>
              <p:cNvSpPr txBox="1"/>
              <p:nvPr/>
            </p:nvSpPr>
            <p:spPr>
              <a:xfrm>
                <a:off x="1783891" y="3028235"/>
                <a:ext cx="163869" cy="1773819"/>
              </a:xfrm>
              <a:prstGeom prst="rect">
                <a:avLst/>
              </a:prstGeom>
              <a:noFill/>
            </p:spPr>
            <p:txBody>
              <a:bodyPr wrap="square" rtlCol="0">
                <a:spAutoFit/>
              </a:bodyPr>
              <a:lstStyle/>
              <a:p>
                <a:pPr algn="ctr"/>
                <a:r>
                  <a:rPr lang="en-GB" sz="1366" b="1" dirty="0"/>
                  <a:t>S</a:t>
                </a:r>
              </a:p>
              <a:p>
                <a:pPr algn="ctr"/>
                <a:r>
                  <a:rPr lang="en-GB" sz="1366" b="1" dirty="0"/>
                  <a:t>E</a:t>
                </a:r>
              </a:p>
              <a:p>
                <a:pPr algn="ctr"/>
                <a:r>
                  <a:rPr lang="en-GB" sz="1366" b="1" dirty="0"/>
                  <a:t>L</a:t>
                </a:r>
              </a:p>
              <a:p>
                <a:pPr algn="ctr"/>
                <a:r>
                  <a:rPr lang="en-GB" sz="1366" b="1" dirty="0"/>
                  <a:t>E</a:t>
                </a:r>
              </a:p>
              <a:p>
                <a:pPr algn="ctr"/>
                <a:r>
                  <a:rPr lang="en-GB" sz="1366" b="1" dirty="0"/>
                  <a:t>C</a:t>
                </a:r>
              </a:p>
              <a:p>
                <a:pPr algn="ctr"/>
                <a:r>
                  <a:rPr lang="en-GB" sz="1366" b="1" dirty="0"/>
                  <a:t>T</a:t>
                </a:r>
              </a:p>
              <a:p>
                <a:pPr algn="ctr"/>
                <a:r>
                  <a:rPr lang="en-GB" sz="1366" b="1" dirty="0"/>
                  <a:t>O</a:t>
                </a:r>
              </a:p>
              <a:p>
                <a:pPr algn="ctr"/>
                <a:r>
                  <a:rPr lang="en-GB" sz="1366" b="1" dirty="0"/>
                  <a:t>R</a:t>
                </a:r>
              </a:p>
            </p:txBody>
          </p:sp>
          <p:sp>
            <p:nvSpPr>
              <p:cNvPr id="251" name="Trapezoid 250">
                <a:extLst>
                  <a:ext uri="{FF2B5EF4-FFF2-40B4-BE49-F238E27FC236}">
                    <a16:creationId xmlns:a16="http://schemas.microsoft.com/office/drawing/2014/main" id="{96F63E51-B506-468F-8D39-7A02A87D77AA}"/>
                  </a:ext>
                </a:extLst>
              </p:cNvPr>
              <p:cNvSpPr/>
              <p:nvPr/>
            </p:nvSpPr>
            <p:spPr>
              <a:xfrm rot="5400000">
                <a:off x="828233" y="3749773"/>
                <a:ext cx="2031368" cy="163870"/>
              </a:xfrm>
              <a:prstGeom prst="trapezoid">
                <a:avLst/>
              </a:prstGeom>
              <a:solidFill>
                <a:schemeClr val="bg1">
                  <a:alpha val="33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2049"/>
              </a:p>
            </p:txBody>
          </p:sp>
          <p:sp>
            <p:nvSpPr>
              <p:cNvPr id="252" name="Flowchart: Alternate Process 251">
                <a:extLst>
                  <a:ext uri="{FF2B5EF4-FFF2-40B4-BE49-F238E27FC236}">
                    <a16:creationId xmlns:a16="http://schemas.microsoft.com/office/drawing/2014/main" id="{DA871D3D-83C4-4479-AD73-80CE795A5B8E}"/>
                  </a:ext>
                </a:extLst>
              </p:cNvPr>
              <p:cNvSpPr/>
              <p:nvPr/>
            </p:nvSpPr>
            <p:spPr>
              <a:xfrm>
                <a:off x="2828846" y="2918282"/>
                <a:ext cx="423073" cy="1911666"/>
              </a:xfrm>
              <a:prstGeom prst="flowChartAlternateProcess">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sp>
            <p:nvSpPr>
              <p:cNvPr id="253" name="Rectangle: Diagonal Corners Rounded 252">
                <a:extLst>
                  <a:ext uri="{FF2B5EF4-FFF2-40B4-BE49-F238E27FC236}">
                    <a16:creationId xmlns:a16="http://schemas.microsoft.com/office/drawing/2014/main" id="{0D061949-B94C-408E-A1F8-17E066E9892E}"/>
                  </a:ext>
                </a:extLst>
              </p:cNvPr>
              <p:cNvSpPr/>
              <p:nvPr/>
            </p:nvSpPr>
            <p:spPr>
              <a:xfrm>
                <a:off x="2863259" y="1649751"/>
                <a:ext cx="368400" cy="859032"/>
              </a:xfrm>
              <a:prstGeom prst="round2DiagRect">
                <a:avLst/>
              </a:prstGeom>
              <a:solidFill>
                <a:srgbClr val="FF8AD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p>
            </p:txBody>
          </p:sp>
          <p:cxnSp>
            <p:nvCxnSpPr>
              <p:cNvPr id="254" name="Straight Arrow Connector 253">
                <a:extLst>
                  <a:ext uri="{FF2B5EF4-FFF2-40B4-BE49-F238E27FC236}">
                    <a16:creationId xmlns:a16="http://schemas.microsoft.com/office/drawing/2014/main" id="{458470DA-FAE1-42C7-9557-C367E37CE074}"/>
                  </a:ext>
                </a:extLst>
              </p:cNvPr>
              <p:cNvCxnSpPr>
                <a:cxnSpLocks/>
              </p:cNvCxnSpPr>
              <p:nvPr/>
            </p:nvCxnSpPr>
            <p:spPr>
              <a:xfrm flipH="1">
                <a:off x="3058249" y="2522555"/>
                <a:ext cx="1" cy="37766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55" name="Rectangle 254">
                <a:extLst>
                  <a:ext uri="{FF2B5EF4-FFF2-40B4-BE49-F238E27FC236}">
                    <a16:creationId xmlns:a16="http://schemas.microsoft.com/office/drawing/2014/main" id="{049F5449-5564-4D01-8CD5-85041775C66B}"/>
                  </a:ext>
                </a:extLst>
              </p:cNvPr>
              <p:cNvSpPr/>
              <p:nvPr/>
            </p:nvSpPr>
            <p:spPr>
              <a:xfrm>
                <a:off x="2976914" y="1884792"/>
                <a:ext cx="144585" cy="476594"/>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6" name="Straight Arrow Connector 255">
                <a:extLst>
                  <a:ext uri="{FF2B5EF4-FFF2-40B4-BE49-F238E27FC236}">
                    <a16:creationId xmlns:a16="http://schemas.microsoft.com/office/drawing/2014/main" id="{01FE6F43-041E-4B01-8F33-C9196C8CCD7F}"/>
                  </a:ext>
                </a:extLst>
              </p:cNvPr>
              <p:cNvCxnSpPr>
                <a:cxnSpLocks/>
              </p:cNvCxnSpPr>
              <p:nvPr/>
            </p:nvCxnSpPr>
            <p:spPr>
              <a:xfrm flipV="1">
                <a:off x="1937325" y="3849323"/>
                <a:ext cx="216000"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7" name="Straight Arrow Connector 256">
                <a:extLst>
                  <a:ext uri="{FF2B5EF4-FFF2-40B4-BE49-F238E27FC236}">
                    <a16:creationId xmlns:a16="http://schemas.microsoft.com/office/drawing/2014/main" id="{774754B2-9C00-49C6-80A2-453F4878C39A}"/>
                  </a:ext>
                </a:extLst>
              </p:cNvPr>
              <p:cNvCxnSpPr>
                <a:cxnSpLocks/>
              </p:cNvCxnSpPr>
              <p:nvPr/>
            </p:nvCxnSpPr>
            <p:spPr>
              <a:xfrm flipV="1">
                <a:off x="2601527" y="3849323"/>
                <a:ext cx="216000"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58" name="TextBox 257">
              <a:extLst>
                <a:ext uri="{FF2B5EF4-FFF2-40B4-BE49-F238E27FC236}">
                  <a16:creationId xmlns:a16="http://schemas.microsoft.com/office/drawing/2014/main" id="{E38F536B-0AAF-4F3B-AD64-5E49F7C4E309}"/>
                </a:ext>
              </a:extLst>
            </p:cNvPr>
            <p:cNvSpPr txBox="1"/>
            <p:nvPr/>
          </p:nvSpPr>
          <p:spPr>
            <a:xfrm>
              <a:off x="9351476" y="4924666"/>
              <a:ext cx="1608481" cy="707886"/>
            </a:xfrm>
            <a:prstGeom prst="rect">
              <a:avLst/>
            </a:prstGeom>
            <a:noFill/>
          </p:spPr>
          <p:txBody>
            <a:bodyPr wrap="square" rtlCol="0">
              <a:spAutoFit/>
            </a:bodyPr>
            <a:lstStyle/>
            <a:p>
              <a:pPr algn="ctr"/>
              <a:r>
                <a:rPr lang="en-GB" sz="2400" dirty="0"/>
                <a:t>Stage</a:t>
              </a:r>
              <a:r>
                <a:rPr lang="en-GB" sz="2400" baseline="-25000" dirty="0"/>
                <a:t>N</a:t>
              </a:r>
            </a:p>
            <a:p>
              <a:pPr algn="ctr"/>
              <a:endParaRPr lang="en-GB" sz="2400" baseline="-25000" dirty="0"/>
            </a:p>
          </p:txBody>
        </p:sp>
      </p:grpSp>
      <p:sp>
        <p:nvSpPr>
          <p:cNvPr id="261" name="Title 1">
            <a:extLst>
              <a:ext uri="{FF2B5EF4-FFF2-40B4-BE49-F238E27FC236}">
                <a16:creationId xmlns:a16="http://schemas.microsoft.com/office/drawing/2014/main" id="{C3B24262-0BA8-4938-8336-1935218CD967}"/>
              </a:ext>
            </a:extLst>
          </p:cNvPr>
          <p:cNvSpPr txBox="1">
            <a:spLocks/>
          </p:cNvSpPr>
          <p:nvPr/>
        </p:nvSpPr>
        <p:spPr>
          <a:xfrm>
            <a:off x="0" y="-27881"/>
            <a:ext cx="12048565" cy="91219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t>3</a:t>
            </a:r>
            <a:r>
              <a:rPr lang="en-GB" sz="4000" b="0" i="0" u="none" strike="noStrike" baseline="0" dirty="0"/>
              <a:t>. Feed-forward State Transfer</a:t>
            </a:r>
            <a:endParaRPr lang="en-GB" sz="4000" dirty="0"/>
          </a:p>
        </p:txBody>
      </p:sp>
      <p:grpSp>
        <p:nvGrpSpPr>
          <p:cNvPr id="36" name="Group 35">
            <a:extLst>
              <a:ext uri="{FF2B5EF4-FFF2-40B4-BE49-F238E27FC236}">
                <a16:creationId xmlns:a16="http://schemas.microsoft.com/office/drawing/2014/main" id="{CEB5396C-A6C2-4A02-A9D7-08724AF1A272}"/>
              </a:ext>
            </a:extLst>
          </p:cNvPr>
          <p:cNvGrpSpPr/>
          <p:nvPr/>
        </p:nvGrpSpPr>
        <p:grpSpPr>
          <a:xfrm>
            <a:off x="817726" y="3036307"/>
            <a:ext cx="188287" cy="1577461"/>
            <a:chOff x="817726" y="3036307"/>
            <a:chExt cx="188287" cy="1577461"/>
          </a:xfrm>
        </p:grpSpPr>
        <p:grpSp>
          <p:nvGrpSpPr>
            <p:cNvPr id="83" name="Group 82">
              <a:extLst>
                <a:ext uri="{FF2B5EF4-FFF2-40B4-BE49-F238E27FC236}">
                  <a16:creationId xmlns:a16="http://schemas.microsoft.com/office/drawing/2014/main" id="{19C6A1C2-DA57-4C5E-A4AC-CC7AB8080B1F}"/>
                </a:ext>
              </a:extLst>
            </p:cNvPr>
            <p:cNvGrpSpPr/>
            <p:nvPr/>
          </p:nvGrpSpPr>
          <p:grpSpPr>
            <a:xfrm>
              <a:off x="824506" y="3036307"/>
              <a:ext cx="177964" cy="1577461"/>
              <a:chOff x="2119737" y="1711563"/>
              <a:chExt cx="221946" cy="1351634"/>
            </a:xfrm>
          </p:grpSpPr>
          <p:sp>
            <p:nvSpPr>
              <p:cNvPr id="87" name="Rectangle 86">
                <a:extLst>
                  <a:ext uri="{FF2B5EF4-FFF2-40B4-BE49-F238E27FC236}">
                    <a16:creationId xmlns:a16="http://schemas.microsoft.com/office/drawing/2014/main" id="{9E7E897E-7246-4649-ABE5-094D12DF9592}"/>
                  </a:ext>
                </a:extLst>
              </p:cNvPr>
              <p:cNvSpPr/>
              <p:nvPr/>
            </p:nvSpPr>
            <p:spPr>
              <a:xfrm>
                <a:off x="2119737" y="1711563"/>
                <a:ext cx="221946" cy="1351634"/>
              </a:xfrm>
              <a:prstGeom prst="rect">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solidFill>
                    <a:schemeClr val="tx1"/>
                  </a:solidFill>
                </a:endParaRPr>
              </a:p>
            </p:txBody>
          </p:sp>
          <p:cxnSp>
            <p:nvCxnSpPr>
              <p:cNvPr id="88" name="Straight Connector 87">
                <a:extLst>
                  <a:ext uri="{FF2B5EF4-FFF2-40B4-BE49-F238E27FC236}">
                    <a16:creationId xmlns:a16="http://schemas.microsoft.com/office/drawing/2014/main" id="{C26FA048-CE59-421B-B9C7-31CF81C2D07D}"/>
                  </a:ext>
                </a:extLst>
              </p:cNvPr>
              <p:cNvCxnSpPr/>
              <p:nvPr/>
            </p:nvCxnSpPr>
            <p:spPr>
              <a:xfrm>
                <a:off x="2229473" y="2576007"/>
                <a:ext cx="0" cy="30846"/>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85" name="Straight Connector 84">
              <a:extLst>
                <a:ext uri="{FF2B5EF4-FFF2-40B4-BE49-F238E27FC236}">
                  <a16:creationId xmlns:a16="http://schemas.microsoft.com/office/drawing/2014/main" id="{6B265750-4BFB-49C8-88D0-6F3F4CE4B50A}"/>
                </a:ext>
              </a:extLst>
            </p:cNvPr>
            <p:cNvCxnSpPr/>
            <p:nvPr/>
          </p:nvCxnSpPr>
          <p:spPr>
            <a:xfrm>
              <a:off x="817726" y="4114209"/>
              <a:ext cx="17797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4E653E67-A7A5-4567-B0CB-920D1BC3B4A2}"/>
                </a:ext>
              </a:extLst>
            </p:cNvPr>
            <p:cNvCxnSpPr/>
            <p:nvPr/>
          </p:nvCxnSpPr>
          <p:spPr>
            <a:xfrm>
              <a:off x="824500" y="3519510"/>
              <a:ext cx="17797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E15FC9A4-B846-47C1-B1F4-465B56C228D1}"/>
                </a:ext>
              </a:extLst>
            </p:cNvPr>
            <p:cNvCxnSpPr/>
            <p:nvPr/>
          </p:nvCxnSpPr>
          <p:spPr>
            <a:xfrm>
              <a:off x="828042" y="4017390"/>
              <a:ext cx="17797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3" name="Group 302">
            <a:extLst>
              <a:ext uri="{FF2B5EF4-FFF2-40B4-BE49-F238E27FC236}">
                <a16:creationId xmlns:a16="http://schemas.microsoft.com/office/drawing/2014/main" id="{2D3B4911-D405-4DAF-AE82-514929903BD0}"/>
              </a:ext>
            </a:extLst>
          </p:cNvPr>
          <p:cNvGrpSpPr/>
          <p:nvPr/>
        </p:nvGrpSpPr>
        <p:grpSpPr>
          <a:xfrm>
            <a:off x="3210596" y="3036534"/>
            <a:ext cx="188287" cy="1577461"/>
            <a:chOff x="817726" y="3036307"/>
            <a:chExt cx="188287" cy="1577461"/>
          </a:xfrm>
        </p:grpSpPr>
        <p:grpSp>
          <p:nvGrpSpPr>
            <p:cNvPr id="304" name="Group 303">
              <a:extLst>
                <a:ext uri="{FF2B5EF4-FFF2-40B4-BE49-F238E27FC236}">
                  <a16:creationId xmlns:a16="http://schemas.microsoft.com/office/drawing/2014/main" id="{17AE5CB5-8074-40FF-902A-61D35C1F7619}"/>
                </a:ext>
              </a:extLst>
            </p:cNvPr>
            <p:cNvGrpSpPr/>
            <p:nvPr/>
          </p:nvGrpSpPr>
          <p:grpSpPr>
            <a:xfrm>
              <a:off x="824506" y="3036307"/>
              <a:ext cx="177964" cy="1577461"/>
              <a:chOff x="2119737" y="1711563"/>
              <a:chExt cx="221946" cy="1351634"/>
            </a:xfrm>
          </p:grpSpPr>
          <p:sp>
            <p:nvSpPr>
              <p:cNvPr id="308" name="Rectangle 307">
                <a:extLst>
                  <a:ext uri="{FF2B5EF4-FFF2-40B4-BE49-F238E27FC236}">
                    <a16:creationId xmlns:a16="http://schemas.microsoft.com/office/drawing/2014/main" id="{ABF60F54-00CF-4DC0-8982-6CAD995F266C}"/>
                  </a:ext>
                </a:extLst>
              </p:cNvPr>
              <p:cNvSpPr/>
              <p:nvPr/>
            </p:nvSpPr>
            <p:spPr>
              <a:xfrm>
                <a:off x="2119737" y="1711563"/>
                <a:ext cx="221946" cy="1351634"/>
              </a:xfrm>
              <a:prstGeom prst="rect">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solidFill>
                    <a:schemeClr val="tx1"/>
                  </a:solidFill>
                </a:endParaRPr>
              </a:p>
            </p:txBody>
          </p:sp>
          <p:cxnSp>
            <p:nvCxnSpPr>
              <p:cNvPr id="309" name="Straight Connector 308">
                <a:extLst>
                  <a:ext uri="{FF2B5EF4-FFF2-40B4-BE49-F238E27FC236}">
                    <a16:creationId xmlns:a16="http://schemas.microsoft.com/office/drawing/2014/main" id="{0652CF8E-E419-41AB-ABFC-2660CA3BD595}"/>
                  </a:ext>
                </a:extLst>
              </p:cNvPr>
              <p:cNvCxnSpPr/>
              <p:nvPr/>
            </p:nvCxnSpPr>
            <p:spPr>
              <a:xfrm>
                <a:off x="2229473" y="2576007"/>
                <a:ext cx="0" cy="30846"/>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305" name="Straight Connector 304">
              <a:extLst>
                <a:ext uri="{FF2B5EF4-FFF2-40B4-BE49-F238E27FC236}">
                  <a16:creationId xmlns:a16="http://schemas.microsoft.com/office/drawing/2014/main" id="{8AFF91F7-7AEF-40EF-AEF2-524BFD2D03D9}"/>
                </a:ext>
              </a:extLst>
            </p:cNvPr>
            <p:cNvCxnSpPr/>
            <p:nvPr/>
          </p:nvCxnSpPr>
          <p:spPr>
            <a:xfrm>
              <a:off x="817726" y="4114209"/>
              <a:ext cx="17797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40D597D3-6B18-4EDD-A21E-F7E86F4772D9}"/>
                </a:ext>
              </a:extLst>
            </p:cNvPr>
            <p:cNvCxnSpPr/>
            <p:nvPr/>
          </p:nvCxnSpPr>
          <p:spPr>
            <a:xfrm>
              <a:off x="824500" y="3519510"/>
              <a:ext cx="17797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35AAE126-6ED5-4334-B701-6C52CACFCA11}"/>
                </a:ext>
              </a:extLst>
            </p:cNvPr>
            <p:cNvCxnSpPr/>
            <p:nvPr/>
          </p:nvCxnSpPr>
          <p:spPr>
            <a:xfrm>
              <a:off x="828042" y="4017390"/>
              <a:ext cx="17797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0" name="Group 309">
            <a:extLst>
              <a:ext uri="{FF2B5EF4-FFF2-40B4-BE49-F238E27FC236}">
                <a16:creationId xmlns:a16="http://schemas.microsoft.com/office/drawing/2014/main" id="{DF2A9916-B48E-4F39-B551-73E599EC1589}"/>
              </a:ext>
            </a:extLst>
          </p:cNvPr>
          <p:cNvGrpSpPr/>
          <p:nvPr/>
        </p:nvGrpSpPr>
        <p:grpSpPr>
          <a:xfrm>
            <a:off x="5608215" y="3036534"/>
            <a:ext cx="188287" cy="1577461"/>
            <a:chOff x="817726" y="3036307"/>
            <a:chExt cx="188287" cy="1577461"/>
          </a:xfrm>
        </p:grpSpPr>
        <p:grpSp>
          <p:nvGrpSpPr>
            <p:cNvPr id="311" name="Group 310">
              <a:extLst>
                <a:ext uri="{FF2B5EF4-FFF2-40B4-BE49-F238E27FC236}">
                  <a16:creationId xmlns:a16="http://schemas.microsoft.com/office/drawing/2014/main" id="{38C3BFDF-7A6A-41BC-8C67-A2CA5E959131}"/>
                </a:ext>
              </a:extLst>
            </p:cNvPr>
            <p:cNvGrpSpPr/>
            <p:nvPr/>
          </p:nvGrpSpPr>
          <p:grpSpPr>
            <a:xfrm>
              <a:off x="824506" y="3036307"/>
              <a:ext cx="177964" cy="1577461"/>
              <a:chOff x="2119737" y="1711563"/>
              <a:chExt cx="221946" cy="1351634"/>
            </a:xfrm>
          </p:grpSpPr>
          <p:sp>
            <p:nvSpPr>
              <p:cNvPr id="315" name="Rectangle 314">
                <a:extLst>
                  <a:ext uri="{FF2B5EF4-FFF2-40B4-BE49-F238E27FC236}">
                    <a16:creationId xmlns:a16="http://schemas.microsoft.com/office/drawing/2014/main" id="{BC6180F1-B759-47E8-BA3C-69DAFDB58AE7}"/>
                  </a:ext>
                </a:extLst>
              </p:cNvPr>
              <p:cNvSpPr/>
              <p:nvPr/>
            </p:nvSpPr>
            <p:spPr>
              <a:xfrm>
                <a:off x="2119737" y="1711563"/>
                <a:ext cx="221946" cy="1351634"/>
              </a:xfrm>
              <a:prstGeom prst="rect">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solidFill>
                    <a:schemeClr val="tx1"/>
                  </a:solidFill>
                </a:endParaRPr>
              </a:p>
            </p:txBody>
          </p:sp>
          <p:cxnSp>
            <p:nvCxnSpPr>
              <p:cNvPr id="316" name="Straight Connector 315">
                <a:extLst>
                  <a:ext uri="{FF2B5EF4-FFF2-40B4-BE49-F238E27FC236}">
                    <a16:creationId xmlns:a16="http://schemas.microsoft.com/office/drawing/2014/main" id="{065C2888-C986-4DBD-B6A3-55888DA09F1D}"/>
                  </a:ext>
                </a:extLst>
              </p:cNvPr>
              <p:cNvCxnSpPr/>
              <p:nvPr/>
            </p:nvCxnSpPr>
            <p:spPr>
              <a:xfrm>
                <a:off x="2229473" y="2576007"/>
                <a:ext cx="0" cy="30846"/>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312" name="Straight Connector 311">
              <a:extLst>
                <a:ext uri="{FF2B5EF4-FFF2-40B4-BE49-F238E27FC236}">
                  <a16:creationId xmlns:a16="http://schemas.microsoft.com/office/drawing/2014/main" id="{70F8844D-272C-49E4-9F9D-3AB02E54EB5C}"/>
                </a:ext>
              </a:extLst>
            </p:cNvPr>
            <p:cNvCxnSpPr/>
            <p:nvPr/>
          </p:nvCxnSpPr>
          <p:spPr>
            <a:xfrm>
              <a:off x="817726" y="4114209"/>
              <a:ext cx="17797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064430E8-3338-4580-8EDC-8C1C954DD759}"/>
                </a:ext>
              </a:extLst>
            </p:cNvPr>
            <p:cNvCxnSpPr/>
            <p:nvPr/>
          </p:nvCxnSpPr>
          <p:spPr>
            <a:xfrm>
              <a:off x="824500" y="3519510"/>
              <a:ext cx="17797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83630AE9-6003-47E9-8604-57FB95679F08}"/>
                </a:ext>
              </a:extLst>
            </p:cNvPr>
            <p:cNvCxnSpPr/>
            <p:nvPr/>
          </p:nvCxnSpPr>
          <p:spPr>
            <a:xfrm>
              <a:off x="828042" y="4017390"/>
              <a:ext cx="17797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7" name="Group 316">
            <a:extLst>
              <a:ext uri="{FF2B5EF4-FFF2-40B4-BE49-F238E27FC236}">
                <a16:creationId xmlns:a16="http://schemas.microsoft.com/office/drawing/2014/main" id="{512DE821-F293-4F31-8291-C963D1EC86E6}"/>
              </a:ext>
            </a:extLst>
          </p:cNvPr>
          <p:cNvGrpSpPr/>
          <p:nvPr/>
        </p:nvGrpSpPr>
        <p:grpSpPr>
          <a:xfrm>
            <a:off x="11207606" y="3036534"/>
            <a:ext cx="188287" cy="1577461"/>
            <a:chOff x="817726" y="3036307"/>
            <a:chExt cx="188287" cy="1577461"/>
          </a:xfrm>
        </p:grpSpPr>
        <p:grpSp>
          <p:nvGrpSpPr>
            <p:cNvPr id="318" name="Group 317">
              <a:extLst>
                <a:ext uri="{FF2B5EF4-FFF2-40B4-BE49-F238E27FC236}">
                  <a16:creationId xmlns:a16="http://schemas.microsoft.com/office/drawing/2014/main" id="{A8D5FB4A-492D-4563-AE60-F594F8AB0F4C}"/>
                </a:ext>
              </a:extLst>
            </p:cNvPr>
            <p:cNvGrpSpPr/>
            <p:nvPr/>
          </p:nvGrpSpPr>
          <p:grpSpPr>
            <a:xfrm>
              <a:off x="824506" y="3036307"/>
              <a:ext cx="177964" cy="1577461"/>
              <a:chOff x="2119737" y="1711563"/>
              <a:chExt cx="221946" cy="1351634"/>
            </a:xfrm>
          </p:grpSpPr>
          <p:sp>
            <p:nvSpPr>
              <p:cNvPr id="322" name="Rectangle 321">
                <a:extLst>
                  <a:ext uri="{FF2B5EF4-FFF2-40B4-BE49-F238E27FC236}">
                    <a16:creationId xmlns:a16="http://schemas.microsoft.com/office/drawing/2014/main" id="{7236740D-7441-4FB0-827B-502278895154}"/>
                  </a:ext>
                </a:extLst>
              </p:cNvPr>
              <p:cNvSpPr/>
              <p:nvPr/>
            </p:nvSpPr>
            <p:spPr>
              <a:xfrm>
                <a:off x="2119737" y="1711563"/>
                <a:ext cx="221946" cy="1351634"/>
              </a:xfrm>
              <a:prstGeom prst="rect">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solidFill>
                    <a:schemeClr val="tx1"/>
                  </a:solidFill>
                </a:endParaRPr>
              </a:p>
            </p:txBody>
          </p:sp>
          <p:cxnSp>
            <p:nvCxnSpPr>
              <p:cNvPr id="323" name="Straight Connector 322">
                <a:extLst>
                  <a:ext uri="{FF2B5EF4-FFF2-40B4-BE49-F238E27FC236}">
                    <a16:creationId xmlns:a16="http://schemas.microsoft.com/office/drawing/2014/main" id="{7F66F171-2E0C-45E6-97F2-1157DDED2C78}"/>
                  </a:ext>
                </a:extLst>
              </p:cNvPr>
              <p:cNvCxnSpPr/>
              <p:nvPr/>
            </p:nvCxnSpPr>
            <p:spPr>
              <a:xfrm>
                <a:off x="2229473" y="2576007"/>
                <a:ext cx="0" cy="30846"/>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319" name="Straight Connector 318">
              <a:extLst>
                <a:ext uri="{FF2B5EF4-FFF2-40B4-BE49-F238E27FC236}">
                  <a16:creationId xmlns:a16="http://schemas.microsoft.com/office/drawing/2014/main" id="{EBFB8AE4-2051-4CA8-BF98-CA98AB592E2C}"/>
                </a:ext>
              </a:extLst>
            </p:cNvPr>
            <p:cNvCxnSpPr/>
            <p:nvPr/>
          </p:nvCxnSpPr>
          <p:spPr>
            <a:xfrm>
              <a:off x="817726" y="4114209"/>
              <a:ext cx="17797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D787C9AA-E6C2-461F-84CF-482DE387B76F}"/>
                </a:ext>
              </a:extLst>
            </p:cNvPr>
            <p:cNvCxnSpPr/>
            <p:nvPr/>
          </p:nvCxnSpPr>
          <p:spPr>
            <a:xfrm>
              <a:off x="824500" y="3519510"/>
              <a:ext cx="17797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B548CD90-288F-4FAD-BCC8-587385F179EA}"/>
                </a:ext>
              </a:extLst>
            </p:cNvPr>
            <p:cNvCxnSpPr/>
            <p:nvPr/>
          </p:nvCxnSpPr>
          <p:spPr>
            <a:xfrm>
              <a:off x="828042" y="4017390"/>
              <a:ext cx="17797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AE2A78A8-E4A1-49E7-ACA7-666626F7544D}"/>
              </a:ext>
            </a:extLst>
          </p:cNvPr>
          <p:cNvGrpSpPr/>
          <p:nvPr/>
        </p:nvGrpSpPr>
        <p:grpSpPr>
          <a:xfrm>
            <a:off x="5631392" y="2981715"/>
            <a:ext cx="141220" cy="767671"/>
            <a:chOff x="5631392" y="2981715"/>
            <a:chExt cx="141220" cy="767671"/>
          </a:xfrm>
        </p:grpSpPr>
        <p:grpSp>
          <p:nvGrpSpPr>
            <p:cNvPr id="37" name="Group 36">
              <a:extLst>
                <a:ext uri="{FF2B5EF4-FFF2-40B4-BE49-F238E27FC236}">
                  <a16:creationId xmlns:a16="http://schemas.microsoft.com/office/drawing/2014/main" id="{6BABB60F-224C-4A5D-8902-C7D4DE1525BC}"/>
                </a:ext>
              </a:extLst>
            </p:cNvPr>
            <p:cNvGrpSpPr/>
            <p:nvPr/>
          </p:nvGrpSpPr>
          <p:grpSpPr>
            <a:xfrm>
              <a:off x="5631392" y="2981715"/>
              <a:ext cx="141220" cy="524669"/>
              <a:chOff x="841571" y="2993289"/>
              <a:chExt cx="141220" cy="524669"/>
            </a:xfrm>
          </p:grpSpPr>
          <p:sp>
            <p:nvSpPr>
              <p:cNvPr id="264" name="Rectangle 263">
                <a:extLst>
                  <a:ext uri="{FF2B5EF4-FFF2-40B4-BE49-F238E27FC236}">
                    <a16:creationId xmlns:a16="http://schemas.microsoft.com/office/drawing/2014/main" id="{D924BD54-BDD8-4FEB-B03F-514DA981E8E0}"/>
                  </a:ext>
                </a:extLst>
              </p:cNvPr>
              <p:cNvSpPr/>
              <p:nvPr/>
            </p:nvSpPr>
            <p:spPr>
              <a:xfrm>
                <a:off x="842569" y="3052779"/>
                <a:ext cx="140222" cy="4651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65" name="TextBox 264">
                <a:extLst>
                  <a:ext uri="{FF2B5EF4-FFF2-40B4-BE49-F238E27FC236}">
                    <a16:creationId xmlns:a16="http://schemas.microsoft.com/office/drawing/2014/main" id="{324EC6F8-6F9B-46D3-B6A7-2396BC4B3ED0}"/>
                  </a:ext>
                </a:extLst>
              </p:cNvPr>
              <p:cNvSpPr txBox="1"/>
              <p:nvPr/>
            </p:nvSpPr>
            <p:spPr>
              <a:xfrm>
                <a:off x="841571" y="2993289"/>
                <a:ext cx="89428" cy="276999"/>
              </a:xfrm>
              <a:prstGeom prst="rect">
                <a:avLst/>
              </a:prstGeom>
              <a:noFill/>
            </p:spPr>
            <p:txBody>
              <a:bodyPr wrap="square" rtlCol="0">
                <a:spAutoFit/>
              </a:bodyPr>
              <a:lstStyle/>
              <a:p>
                <a:r>
                  <a:rPr lang="en-GB" sz="1200" dirty="0"/>
                  <a:t> </a:t>
                </a:r>
              </a:p>
            </p:txBody>
          </p:sp>
        </p:grpSp>
        <p:sp>
          <p:nvSpPr>
            <p:cNvPr id="326" name="TextBox 325">
              <a:extLst>
                <a:ext uri="{FF2B5EF4-FFF2-40B4-BE49-F238E27FC236}">
                  <a16:creationId xmlns:a16="http://schemas.microsoft.com/office/drawing/2014/main" id="{8239E143-6E61-4687-A6F6-A6C7DBD49879}"/>
                </a:ext>
              </a:extLst>
            </p:cNvPr>
            <p:cNvSpPr txBox="1"/>
            <p:nvPr/>
          </p:nvSpPr>
          <p:spPr>
            <a:xfrm>
              <a:off x="5631471" y="3472387"/>
              <a:ext cx="89428" cy="276999"/>
            </a:xfrm>
            <a:prstGeom prst="rect">
              <a:avLst/>
            </a:prstGeom>
            <a:noFill/>
          </p:spPr>
          <p:txBody>
            <a:bodyPr wrap="square" rtlCol="0">
              <a:spAutoFit/>
            </a:bodyPr>
            <a:lstStyle/>
            <a:p>
              <a:r>
                <a:rPr lang="en-GB" sz="1200" dirty="0"/>
                <a:t> </a:t>
              </a:r>
            </a:p>
          </p:txBody>
        </p:sp>
      </p:grpSp>
      <p:sp>
        <p:nvSpPr>
          <p:cNvPr id="5" name="Rectangle 4">
            <a:extLst>
              <a:ext uri="{FF2B5EF4-FFF2-40B4-BE49-F238E27FC236}">
                <a16:creationId xmlns:a16="http://schemas.microsoft.com/office/drawing/2014/main" id="{B7801B8C-930E-4A6E-B158-C774707CA872}"/>
              </a:ext>
            </a:extLst>
          </p:cNvPr>
          <p:cNvSpPr/>
          <p:nvPr/>
        </p:nvSpPr>
        <p:spPr>
          <a:xfrm>
            <a:off x="5644477" y="3514277"/>
            <a:ext cx="144585" cy="4765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Tree>
    <p:extLst>
      <p:ext uri="{BB962C8B-B14F-4D97-AF65-F5344CB8AC3E}">
        <p14:creationId xmlns:p14="http://schemas.microsoft.com/office/powerpoint/2010/main" val="1123727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1.875E-6 -7.40741E-7 L 0.4595 -0.00116 " pathEditMode="relative" rAng="0" ptsTypes="AA">
                                      <p:cBhvr>
                                        <p:cTn id="6" dur="1000" fill="hold"/>
                                        <p:tgtEl>
                                          <p:spTgt spid="2"/>
                                        </p:tgtEl>
                                        <p:attrNameLst>
                                          <p:attrName>ppt_x</p:attrName>
                                          <p:attrName>ppt_y</p:attrName>
                                        </p:attrNameLst>
                                      </p:cBhvr>
                                      <p:rCtr x="22969" y="-69"/>
                                    </p:animMotion>
                                  </p:childTnLst>
                                </p:cTn>
                              </p:par>
                              <p:par>
                                <p:cTn id="7" presetID="42" presetClass="path" presetSubtype="0" accel="50000" decel="50000" fill="hold" grpId="0" nodeType="withEffect">
                                  <p:stCondLst>
                                    <p:cond delay="0"/>
                                  </p:stCondLst>
                                  <p:childTnLst>
                                    <p:animMotion origin="layout" path="M -2.08333E-7 -2.22222E-6 L 0.4582 0.00417 " pathEditMode="relative" rAng="0" ptsTypes="AA">
                                      <p:cBhvr>
                                        <p:cTn id="8" dur="1000" fill="hold"/>
                                        <p:tgtEl>
                                          <p:spTgt spid="5"/>
                                        </p:tgtEl>
                                        <p:attrNameLst>
                                          <p:attrName>ppt_x</p:attrName>
                                          <p:attrName>ppt_y</p:attrName>
                                        </p:attrNameLst>
                                      </p:cBhvr>
                                      <p:rCtr x="22904" y="2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27FDE90-0D8E-4488-A188-DC532882B7D7}"/>
              </a:ext>
            </a:extLst>
          </p:cNvPr>
          <p:cNvSpPr>
            <a:spLocks noGrp="1"/>
          </p:cNvSpPr>
          <p:nvPr>
            <p:ph type="sldNum" sz="quarter" idx="12"/>
          </p:nvPr>
        </p:nvSpPr>
        <p:spPr/>
        <p:txBody>
          <a:bodyPr/>
          <a:lstStyle/>
          <a:p>
            <a:fld id="{0586C5A0-077A-42A9-8EC1-8CF707100511}" type="slidenum">
              <a:rPr lang="en-GB" smtClean="0"/>
              <a:t>19</a:t>
            </a:fld>
            <a:endParaRPr lang="en-GB" dirty="0"/>
          </a:p>
        </p:txBody>
      </p:sp>
      <p:sp>
        <p:nvSpPr>
          <p:cNvPr id="7" name="Rectangle: Rounded Corners 6">
            <a:extLst>
              <a:ext uri="{FF2B5EF4-FFF2-40B4-BE49-F238E27FC236}">
                <a16:creationId xmlns:a16="http://schemas.microsoft.com/office/drawing/2014/main" id="{5989B150-148A-4CC5-929A-B041DF659FD9}"/>
              </a:ext>
            </a:extLst>
          </p:cNvPr>
          <p:cNvSpPr/>
          <p:nvPr/>
        </p:nvSpPr>
        <p:spPr>
          <a:xfrm>
            <a:off x="170121" y="694944"/>
            <a:ext cx="11865935" cy="5661406"/>
          </a:xfrm>
          <a:prstGeom prst="roundRect">
            <a:avLst/>
          </a:prstGeom>
          <a:solidFill>
            <a:srgbClr val="BDDA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lowchart: Alternate Process 30">
            <a:extLst>
              <a:ext uri="{FF2B5EF4-FFF2-40B4-BE49-F238E27FC236}">
                <a16:creationId xmlns:a16="http://schemas.microsoft.com/office/drawing/2014/main" id="{57A489C7-6595-4B7A-936B-35FBBFD382FB}"/>
              </a:ext>
            </a:extLst>
          </p:cNvPr>
          <p:cNvSpPr/>
          <p:nvPr/>
        </p:nvSpPr>
        <p:spPr>
          <a:xfrm>
            <a:off x="182811" y="2349797"/>
            <a:ext cx="304926" cy="2907585"/>
          </a:xfrm>
          <a:prstGeom prst="flowChartAlternateProcess">
            <a:avLst/>
          </a:prstGeom>
          <a:solidFill>
            <a:srgbClr val="47A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p>
        </p:txBody>
      </p:sp>
      <p:sp>
        <p:nvSpPr>
          <p:cNvPr id="32" name="TextBox 31">
            <a:extLst>
              <a:ext uri="{FF2B5EF4-FFF2-40B4-BE49-F238E27FC236}">
                <a16:creationId xmlns:a16="http://schemas.microsoft.com/office/drawing/2014/main" id="{95C92D90-361A-401D-92C2-5A93ACC2FF08}"/>
              </a:ext>
            </a:extLst>
          </p:cNvPr>
          <p:cNvSpPr txBox="1"/>
          <p:nvPr/>
        </p:nvSpPr>
        <p:spPr>
          <a:xfrm rot="5400000">
            <a:off x="-1027956" y="3594828"/>
            <a:ext cx="2907585" cy="413062"/>
          </a:xfrm>
          <a:prstGeom prst="rect">
            <a:avLst/>
          </a:prstGeom>
          <a:noFill/>
          <a:ln>
            <a:noFill/>
          </a:ln>
        </p:spPr>
        <p:txBody>
          <a:bodyPr wrap="square" rtlCol="0" anchor="ctr">
            <a:spAutoFit/>
          </a:bodyPr>
          <a:lstStyle/>
          <a:p>
            <a:pPr algn="ctr"/>
            <a:r>
              <a:rPr lang="en-GB" sz="3126" baseline="-25000" dirty="0"/>
              <a:t>Parser</a:t>
            </a:r>
          </a:p>
        </p:txBody>
      </p:sp>
      <p:sp>
        <p:nvSpPr>
          <p:cNvPr id="48" name="Flowchart: Alternate Process 47">
            <a:extLst>
              <a:ext uri="{FF2B5EF4-FFF2-40B4-BE49-F238E27FC236}">
                <a16:creationId xmlns:a16="http://schemas.microsoft.com/office/drawing/2014/main" id="{D5ABDA1B-0F93-4FC6-8D9D-0C5AF8595D82}"/>
              </a:ext>
            </a:extLst>
          </p:cNvPr>
          <p:cNvSpPr/>
          <p:nvPr/>
        </p:nvSpPr>
        <p:spPr>
          <a:xfrm>
            <a:off x="11715975" y="2361386"/>
            <a:ext cx="304926" cy="2907585"/>
          </a:xfrm>
          <a:prstGeom prst="flowChartAlternateProcess">
            <a:avLst/>
          </a:prstGeom>
          <a:solidFill>
            <a:srgbClr val="47A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p>
        </p:txBody>
      </p:sp>
      <p:sp>
        <p:nvSpPr>
          <p:cNvPr id="49" name="TextBox 48">
            <a:extLst>
              <a:ext uri="{FF2B5EF4-FFF2-40B4-BE49-F238E27FC236}">
                <a16:creationId xmlns:a16="http://schemas.microsoft.com/office/drawing/2014/main" id="{B761EE0D-3DD9-4C4B-A323-975ECFF033FC}"/>
              </a:ext>
            </a:extLst>
          </p:cNvPr>
          <p:cNvSpPr txBox="1"/>
          <p:nvPr/>
        </p:nvSpPr>
        <p:spPr>
          <a:xfrm rot="5400000">
            <a:off x="10504197" y="3618508"/>
            <a:ext cx="2864689" cy="413062"/>
          </a:xfrm>
          <a:prstGeom prst="rect">
            <a:avLst/>
          </a:prstGeom>
          <a:noFill/>
          <a:ln>
            <a:noFill/>
          </a:ln>
        </p:spPr>
        <p:txBody>
          <a:bodyPr wrap="square" rtlCol="0" anchor="ctr">
            <a:spAutoFit/>
          </a:bodyPr>
          <a:lstStyle/>
          <a:p>
            <a:pPr algn="ctr"/>
            <a:r>
              <a:rPr lang="en-GB" sz="3126" baseline="-25000" dirty="0"/>
              <a:t>Deparser</a:t>
            </a:r>
          </a:p>
        </p:txBody>
      </p:sp>
      <p:cxnSp>
        <p:nvCxnSpPr>
          <p:cNvPr id="50" name="Straight Arrow Connector 49">
            <a:extLst>
              <a:ext uri="{FF2B5EF4-FFF2-40B4-BE49-F238E27FC236}">
                <a16:creationId xmlns:a16="http://schemas.microsoft.com/office/drawing/2014/main" id="{DB882474-E878-4191-BFC3-F3EFCBC8918F}"/>
              </a:ext>
            </a:extLst>
          </p:cNvPr>
          <p:cNvCxnSpPr>
            <a:cxnSpLocks/>
          </p:cNvCxnSpPr>
          <p:nvPr/>
        </p:nvCxnSpPr>
        <p:spPr>
          <a:xfrm flipV="1">
            <a:off x="468215" y="3849323"/>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17DEF25D-60BF-4601-A82B-5B20CCC3C0BB}"/>
              </a:ext>
            </a:extLst>
          </p:cNvPr>
          <p:cNvCxnSpPr>
            <a:cxnSpLocks/>
          </p:cNvCxnSpPr>
          <p:nvPr/>
        </p:nvCxnSpPr>
        <p:spPr>
          <a:xfrm flipV="1">
            <a:off x="1421673" y="3844097"/>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Flowchart: Alternate Process 2">
            <a:extLst>
              <a:ext uri="{FF2B5EF4-FFF2-40B4-BE49-F238E27FC236}">
                <a16:creationId xmlns:a16="http://schemas.microsoft.com/office/drawing/2014/main" id="{8B058E01-10B0-4DA0-B776-E4D1BF2D8975}"/>
              </a:ext>
            </a:extLst>
          </p:cNvPr>
          <p:cNvSpPr/>
          <p:nvPr/>
        </p:nvSpPr>
        <p:spPr>
          <a:xfrm>
            <a:off x="1325282" y="1431096"/>
            <a:ext cx="1548000" cy="4176074"/>
          </a:xfrm>
          <a:prstGeom prst="flowChartAlternateProces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sp>
        <p:nvSpPr>
          <p:cNvPr id="8" name="Flowchart: Alternate Process 7">
            <a:extLst>
              <a:ext uri="{FF2B5EF4-FFF2-40B4-BE49-F238E27FC236}">
                <a16:creationId xmlns:a16="http://schemas.microsoft.com/office/drawing/2014/main" id="{CA2CABAC-F8B3-4466-A768-28151C5A06B4}"/>
              </a:ext>
            </a:extLst>
          </p:cNvPr>
          <p:cNvSpPr/>
          <p:nvPr/>
        </p:nvSpPr>
        <p:spPr>
          <a:xfrm>
            <a:off x="1744565" y="2913987"/>
            <a:ext cx="423073" cy="1911666"/>
          </a:xfrm>
          <a:prstGeom prst="flowChartAlternateProcess">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sp>
        <p:nvSpPr>
          <p:cNvPr id="12" name="TextBox 11">
            <a:extLst>
              <a:ext uri="{FF2B5EF4-FFF2-40B4-BE49-F238E27FC236}">
                <a16:creationId xmlns:a16="http://schemas.microsoft.com/office/drawing/2014/main" id="{9A197DE7-51AC-47BA-B919-7FE038698482}"/>
              </a:ext>
            </a:extLst>
          </p:cNvPr>
          <p:cNvSpPr txBox="1"/>
          <p:nvPr/>
        </p:nvSpPr>
        <p:spPr>
          <a:xfrm>
            <a:off x="1355396" y="3028235"/>
            <a:ext cx="163869" cy="1773819"/>
          </a:xfrm>
          <a:prstGeom prst="rect">
            <a:avLst/>
          </a:prstGeom>
          <a:noFill/>
        </p:spPr>
        <p:txBody>
          <a:bodyPr wrap="square" rtlCol="0">
            <a:spAutoFit/>
          </a:bodyPr>
          <a:lstStyle/>
          <a:p>
            <a:pPr algn="ctr"/>
            <a:r>
              <a:rPr lang="en-GB" sz="1366" b="1" dirty="0"/>
              <a:t>S</a:t>
            </a:r>
          </a:p>
          <a:p>
            <a:pPr algn="ctr"/>
            <a:r>
              <a:rPr lang="en-GB" sz="1366" b="1" dirty="0"/>
              <a:t>E</a:t>
            </a:r>
          </a:p>
          <a:p>
            <a:pPr algn="ctr"/>
            <a:r>
              <a:rPr lang="en-GB" sz="1366" b="1" dirty="0"/>
              <a:t>L</a:t>
            </a:r>
          </a:p>
          <a:p>
            <a:pPr algn="ctr"/>
            <a:r>
              <a:rPr lang="en-GB" sz="1366" b="1" dirty="0"/>
              <a:t>E</a:t>
            </a:r>
          </a:p>
          <a:p>
            <a:pPr algn="ctr"/>
            <a:r>
              <a:rPr lang="en-GB" sz="1366" b="1" dirty="0"/>
              <a:t>C</a:t>
            </a:r>
          </a:p>
          <a:p>
            <a:pPr algn="ctr"/>
            <a:r>
              <a:rPr lang="en-GB" sz="1366" b="1" dirty="0"/>
              <a:t>T</a:t>
            </a:r>
          </a:p>
          <a:p>
            <a:pPr algn="ctr"/>
            <a:r>
              <a:rPr lang="en-GB" sz="1366" b="1" dirty="0"/>
              <a:t>O</a:t>
            </a:r>
          </a:p>
          <a:p>
            <a:pPr algn="ctr"/>
            <a:r>
              <a:rPr lang="en-GB" sz="1366" b="1" dirty="0"/>
              <a:t>R</a:t>
            </a:r>
          </a:p>
        </p:txBody>
      </p:sp>
      <p:sp>
        <p:nvSpPr>
          <p:cNvPr id="14" name="Trapezoid 13">
            <a:extLst>
              <a:ext uri="{FF2B5EF4-FFF2-40B4-BE49-F238E27FC236}">
                <a16:creationId xmlns:a16="http://schemas.microsoft.com/office/drawing/2014/main" id="{4BF8222A-FB5E-47AF-9ECE-8997C4C15BE4}"/>
              </a:ext>
            </a:extLst>
          </p:cNvPr>
          <p:cNvSpPr/>
          <p:nvPr/>
        </p:nvSpPr>
        <p:spPr>
          <a:xfrm rot="5400000">
            <a:off x="399738" y="3749773"/>
            <a:ext cx="2031368" cy="163870"/>
          </a:xfrm>
          <a:prstGeom prst="trapezoid">
            <a:avLst/>
          </a:prstGeom>
          <a:solidFill>
            <a:schemeClr val="bg1">
              <a:alpha val="33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2049"/>
          </a:p>
        </p:txBody>
      </p:sp>
      <p:sp>
        <p:nvSpPr>
          <p:cNvPr id="15" name="Flowchart: Alternate Process 14">
            <a:extLst>
              <a:ext uri="{FF2B5EF4-FFF2-40B4-BE49-F238E27FC236}">
                <a16:creationId xmlns:a16="http://schemas.microsoft.com/office/drawing/2014/main" id="{3266E898-2337-4F0D-B33C-A20CBE672AE4}"/>
              </a:ext>
            </a:extLst>
          </p:cNvPr>
          <p:cNvSpPr/>
          <p:nvPr/>
        </p:nvSpPr>
        <p:spPr>
          <a:xfrm>
            <a:off x="2400351" y="2918282"/>
            <a:ext cx="423073" cy="1911666"/>
          </a:xfrm>
          <a:prstGeom prst="flowChartAlternateProcess">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sp>
        <p:nvSpPr>
          <p:cNvPr id="106" name="Rectangle: Diagonal Corners Rounded 105">
            <a:extLst>
              <a:ext uri="{FF2B5EF4-FFF2-40B4-BE49-F238E27FC236}">
                <a16:creationId xmlns:a16="http://schemas.microsoft.com/office/drawing/2014/main" id="{B152416C-D01C-4B76-AE9E-B3C809C17136}"/>
              </a:ext>
            </a:extLst>
          </p:cNvPr>
          <p:cNvSpPr/>
          <p:nvPr/>
        </p:nvSpPr>
        <p:spPr>
          <a:xfrm>
            <a:off x="2434764" y="1649751"/>
            <a:ext cx="368400" cy="859032"/>
          </a:xfrm>
          <a:prstGeom prst="round2DiagRect">
            <a:avLst/>
          </a:prstGeom>
          <a:solidFill>
            <a:srgbClr val="FF8AD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p>
        </p:txBody>
      </p:sp>
      <p:cxnSp>
        <p:nvCxnSpPr>
          <p:cNvPr id="107" name="Straight Arrow Connector 106">
            <a:extLst>
              <a:ext uri="{FF2B5EF4-FFF2-40B4-BE49-F238E27FC236}">
                <a16:creationId xmlns:a16="http://schemas.microsoft.com/office/drawing/2014/main" id="{DB5C9A24-E34D-4C83-B9C8-BFB738B28BCA}"/>
              </a:ext>
            </a:extLst>
          </p:cNvPr>
          <p:cNvCxnSpPr>
            <a:cxnSpLocks/>
          </p:cNvCxnSpPr>
          <p:nvPr/>
        </p:nvCxnSpPr>
        <p:spPr>
          <a:xfrm flipH="1">
            <a:off x="2629754" y="2522555"/>
            <a:ext cx="1" cy="37766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EA1059C0-AB8C-4B59-9A10-5E23527FB8B6}"/>
              </a:ext>
            </a:extLst>
          </p:cNvPr>
          <p:cNvSpPr/>
          <p:nvPr/>
        </p:nvSpPr>
        <p:spPr>
          <a:xfrm>
            <a:off x="2548419" y="1884792"/>
            <a:ext cx="144585" cy="476594"/>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3" name="Straight Arrow Connector 122">
            <a:extLst>
              <a:ext uri="{FF2B5EF4-FFF2-40B4-BE49-F238E27FC236}">
                <a16:creationId xmlns:a16="http://schemas.microsoft.com/office/drawing/2014/main" id="{7CEA9B23-1716-4FDA-8EFC-34511B9CF411}"/>
              </a:ext>
            </a:extLst>
          </p:cNvPr>
          <p:cNvCxnSpPr>
            <a:cxnSpLocks/>
          </p:cNvCxnSpPr>
          <p:nvPr/>
        </p:nvCxnSpPr>
        <p:spPr>
          <a:xfrm flipV="1">
            <a:off x="1508830" y="3849323"/>
            <a:ext cx="216000"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843CE27C-4EAE-4E8C-9B99-C76491162231}"/>
              </a:ext>
            </a:extLst>
          </p:cNvPr>
          <p:cNvCxnSpPr>
            <a:cxnSpLocks/>
          </p:cNvCxnSpPr>
          <p:nvPr/>
        </p:nvCxnSpPr>
        <p:spPr>
          <a:xfrm flipV="1">
            <a:off x="2173032" y="3849323"/>
            <a:ext cx="216000"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36F417A5-4648-48DB-8E8D-08851F07B6A6}"/>
              </a:ext>
            </a:extLst>
          </p:cNvPr>
          <p:cNvSpPr txBox="1"/>
          <p:nvPr/>
        </p:nvSpPr>
        <p:spPr>
          <a:xfrm>
            <a:off x="1322466" y="4875303"/>
            <a:ext cx="1608481" cy="707886"/>
          </a:xfrm>
          <a:prstGeom prst="rect">
            <a:avLst/>
          </a:prstGeom>
          <a:noFill/>
        </p:spPr>
        <p:txBody>
          <a:bodyPr wrap="square" rtlCol="0">
            <a:spAutoFit/>
          </a:bodyPr>
          <a:lstStyle/>
          <a:p>
            <a:pPr algn="ctr"/>
            <a:r>
              <a:rPr lang="en-GB" sz="2400" dirty="0"/>
              <a:t>Stage</a:t>
            </a:r>
            <a:r>
              <a:rPr lang="en-GB" sz="2400" baseline="-25000" dirty="0"/>
              <a:t>1</a:t>
            </a:r>
          </a:p>
          <a:p>
            <a:pPr algn="ctr"/>
            <a:endParaRPr lang="en-GB" sz="2400" baseline="-25000" dirty="0"/>
          </a:p>
        </p:txBody>
      </p:sp>
      <p:cxnSp>
        <p:nvCxnSpPr>
          <p:cNvPr id="125" name="Straight Arrow Connector 124">
            <a:extLst>
              <a:ext uri="{FF2B5EF4-FFF2-40B4-BE49-F238E27FC236}">
                <a16:creationId xmlns:a16="http://schemas.microsoft.com/office/drawing/2014/main" id="{E7B6E8B8-8BEE-44AE-89A9-4EA81FC3997E}"/>
              </a:ext>
            </a:extLst>
          </p:cNvPr>
          <p:cNvCxnSpPr>
            <a:cxnSpLocks/>
          </p:cNvCxnSpPr>
          <p:nvPr/>
        </p:nvCxnSpPr>
        <p:spPr>
          <a:xfrm flipV="1">
            <a:off x="1013061" y="3849323"/>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1EBABA20-B5EF-409B-B5B3-D12F1D7C1D13}"/>
              </a:ext>
            </a:extLst>
          </p:cNvPr>
          <p:cNvCxnSpPr>
            <a:cxnSpLocks/>
          </p:cNvCxnSpPr>
          <p:nvPr/>
        </p:nvCxnSpPr>
        <p:spPr>
          <a:xfrm flipV="1">
            <a:off x="2860622" y="3849323"/>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34" name="Group 133">
            <a:extLst>
              <a:ext uri="{FF2B5EF4-FFF2-40B4-BE49-F238E27FC236}">
                <a16:creationId xmlns:a16="http://schemas.microsoft.com/office/drawing/2014/main" id="{17BFE548-E00D-434C-9D60-332AAAD49E04}"/>
              </a:ext>
            </a:extLst>
          </p:cNvPr>
          <p:cNvGrpSpPr/>
          <p:nvPr/>
        </p:nvGrpSpPr>
        <p:grpSpPr>
          <a:xfrm>
            <a:off x="3717689" y="1431096"/>
            <a:ext cx="1548000" cy="4176074"/>
            <a:chOff x="1753777" y="1431096"/>
            <a:chExt cx="1548000" cy="4176074"/>
          </a:xfrm>
        </p:grpSpPr>
        <p:cxnSp>
          <p:nvCxnSpPr>
            <p:cNvPr id="135" name="Straight Arrow Connector 134">
              <a:extLst>
                <a:ext uri="{FF2B5EF4-FFF2-40B4-BE49-F238E27FC236}">
                  <a16:creationId xmlns:a16="http://schemas.microsoft.com/office/drawing/2014/main" id="{AC16A91C-B340-4DE8-AA6B-551F45BE08A8}"/>
                </a:ext>
              </a:extLst>
            </p:cNvPr>
            <p:cNvCxnSpPr>
              <a:cxnSpLocks/>
            </p:cNvCxnSpPr>
            <p:nvPr/>
          </p:nvCxnSpPr>
          <p:spPr>
            <a:xfrm flipV="1">
              <a:off x="1850168" y="3844097"/>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6" name="Flowchart: Alternate Process 135">
              <a:extLst>
                <a:ext uri="{FF2B5EF4-FFF2-40B4-BE49-F238E27FC236}">
                  <a16:creationId xmlns:a16="http://schemas.microsoft.com/office/drawing/2014/main" id="{7DDBFD77-A86B-4926-84C4-CEF8D1F20B8E}"/>
                </a:ext>
              </a:extLst>
            </p:cNvPr>
            <p:cNvSpPr/>
            <p:nvPr/>
          </p:nvSpPr>
          <p:spPr>
            <a:xfrm>
              <a:off x="1753777" y="1431096"/>
              <a:ext cx="1548000" cy="4176074"/>
            </a:xfrm>
            <a:prstGeom prst="flowChartAlternateProces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sp>
          <p:nvSpPr>
            <p:cNvPr id="137" name="Flowchart: Alternate Process 136">
              <a:extLst>
                <a:ext uri="{FF2B5EF4-FFF2-40B4-BE49-F238E27FC236}">
                  <a16:creationId xmlns:a16="http://schemas.microsoft.com/office/drawing/2014/main" id="{3449B260-C023-4018-BB23-878963B246F4}"/>
                </a:ext>
              </a:extLst>
            </p:cNvPr>
            <p:cNvSpPr/>
            <p:nvPr/>
          </p:nvSpPr>
          <p:spPr>
            <a:xfrm>
              <a:off x="2173060" y="2913987"/>
              <a:ext cx="423073" cy="1911666"/>
            </a:xfrm>
            <a:prstGeom prst="flowChartAlternateProcess">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sp>
          <p:nvSpPr>
            <p:cNvPr id="138" name="TextBox 137">
              <a:extLst>
                <a:ext uri="{FF2B5EF4-FFF2-40B4-BE49-F238E27FC236}">
                  <a16:creationId xmlns:a16="http://schemas.microsoft.com/office/drawing/2014/main" id="{AC293BA6-6BD0-4499-AE38-956E5F7AA722}"/>
                </a:ext>
              </a:extLst>
            </p:cNvPr>
            <p:cNvSpPr txBox="1"/>
            <p:nvPr/>
          </p:nvSpPr>
          <p:spPr>
            <a:xfrm>
              <a:off x="1783891" y="3028235"/>
              <a:ext cx="163869" cy="1773819"/>
            </a:xfrm>
            <a:prstGeom prst="rect">
              <a:avLst/>
            </a:prstGeom>
            <a:noFill/>
          </p:spPr>
          <p:txBody>
            <a:bodyPr wrap="square" rtlCol="0">
              <a:spAutoFit/>
            </a:bodyPr>
            <a:lstStyle/>
            <a:p>
              <a:pPr algn="ctr"/>
              <a:r>
                <a:rPr lang="en-GB" sz="1366" b="1" dirty="0"/>
                <a:t>S</a:t>
              </a:r>
            </a:p>
            <a:p>
              <a:pPr algn="ctr"/>
              <a:r>
                <a:rPr lang="en-GB" sz="1366" b="1" dirty="0"/>
                <a:t>E</a:t>
              </a:r>
            </a:p>
            <a:p>
              <a:pPr algn="ctr"/>
              <a:r>
                <a:rPr lang="en-GB" sz="1366" b="1" dirty="0"/>
                <a:t>L</a:t>
              </a:r>
            </a:p>
            <a:p>
              <a:pPr algn="ctr"/>
              <a:r>
                <a:rPr lang="en-GB" sz="1366" b="1" dirty="0"/>
                <a:t>E</a:t>
              </a:r>
            </a:p>
            <a:p>
              <a:pPr algn="ctr"/>
              <a:r>
                <a:rPr lang="en-GB" sz="1366" b="1" dirty="0"/>
                <a:t>C</a:t>
              </a:r>
            </a:p>
            <a:p>
              <a:pPr algn="ctr"/>
              <a:r>
                <a:rPr lang="en-GB" sz="1366" b="1" dirty="0"/>
                <a:t>T</a:t>
              </a:r>
            </a:p>
            <a:p>
              <a:pPr algn="ctr"/>
              <a:r>
                <a:rPr lang="en-GB" sz="1366" b="1" dirty="0"/>
                <a:t>O</a:t>
              </a:r>
            </a:p>
            <a:p>
              <a:pPr algn="ctr"/>
              <a:r>
                <a:rPr lang="en-GB" sz="1366" b="1" dirty="0"/>
                <a:t>R</a:t>
              </a:r>
            </a:p>
          </p:txBody>
        </p:sp>
        <p:sp>
          <p:nvSpPr>
            <p:cNvPr id="139" name="Trapezoid 138">
              <a:extLst>
                <a:ext uri="{FF2B5EF4-FFF2-40B4-BE49-F238E27FC236}">
                  <a16:creationId xmlns:a16="http://schemas.microsoft.com/office/drawing/2014/main" id="{BA20F46F-CA6B-44FF-B04F-7E2EE4566A36}"/>
                </a:ext>
              </a:extLst>
            </p:cNvPr>
            <p:cNvSpPr/>
            <p:nvPr/>
          </p:nvSpPr>
          <p:spPr>
            <a:xfrm rot="5400000">
              <a:off x="828233" y="3749773"/>
              <a:ext cx="2031368" cy="163870"/>
            </a:xfrm>
            <a:prstGeom prst="trapezoid">
              <a:avLst/>
            </a:prstGeom>
            <a:solidFill>
              <a:schemeClr val="bg1">
                <a:alpha val="33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2049"/>
            </a:p>
          </p:txBody>
        </p:sp>
        <p:sp>
          <p:nvSpPr>
            <p:cNvPr id="140" name="Flowchart: Alternate Process 139">
              <a:extLst>
                <a:ext uri="{FF2B5EF4-FFF2-40B4-BE49-F238E27FC236}">
                  <a16:creationId xmlns:a16="http://schemas.microsoft.com/office/drawing/2014/main" id="{0BC57A9A-6174-4D13-938B-03BBC9456123}"/>
                </a:ext>
              </a:extLst>
            </p:cNvPr>
            <p:cNvSpPr/>
            <p:nvPr/>
          </p:nvSpPr>
          <p:spPr>
            <a:xfrm>
              <a:off x="2828846" y="2918282"/>
              <a:ext cx="423073" cy="1911666"/>
            </a:xfrm>
            <a:prstGeom prst="flowChartAlternateProcess">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sp>
          <p:nvSpPr>
            <p:cNvPr id="142" name="Rectangle: Diagonal Corners Rounded 141">
              <a:extLst>
                <a:ext uri="{FF2B5EF4-FFF2-40B4-BE49-F238E27FC236}">
                  <a16:creationId xmlns:a16="http://schemas.microsoft.com/office/drawing/2014/main" id="{44553533-EDFE-4D71-A5FA-8021FF781F59}"/>
                </a:ext>
              </a:extLst>
            </p:cNvPr>
            <p:cNvSpPr/>
            <p:nvPr/>
          </p:nvSpPr>
          <p:spPr>
            <a:xfrm>
              <a:off x="2863259" y="1649751"/>
              <a:ext cx="368400" cy="859032"/>
            </a:xfrm>
            <a:prstGeom prst="round2DiagRect">
              <a:avLst/>
            </a:prstGeom>
            <a:solidFill>
              <a:srgbClr val="FF8AD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p>
          </p:txBody>
        </p:sp>
        <p:cxnSp>
          <p:nvCxnSpPr>
            <p:cNvPr id="144" name="Straight Arrow Connector 143">
              <a:extLst>
                <a:ext uri="{FF2B5EF4-FFF2-40B4-BE49-F238E27FC236}">
                  <a16:creationId xmlns:a16="http://schemas.microsoft.com/office/drawing/2014/main" id="{A2B23707-4F95-45E2-8AD5-AF42FE0096EE}"/>
                </a:ext>
              </a:extLst>
            </p:cNvPr>
            <p:cNvCxnSpPr>
              <a:cxnSpLocks/>
            </p:cNvCxnSpPr>
            <p:nvPr/>
          </p:nvCxnSpPr>
          <p:spPr>
            <a:xfrm flipH="1">
              <a:off x="3058249" y="2522555"/>
              <a:ext cx="1" cy="37766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5" name="Rectangle 144">
              <a:extLst>
                <a:ext uri="{FF2B5EF4-FFF2-40B4-BE49-F238E27FC236}">
                  <a16:creationId xmlns:a16="http://schemas.microsoft.com/office/drawing/2014/main" id="{31C38A87-33A1-4302-98A7-311F613BBB19}"/>
                </a:ext>
              </a:extLst>
            </p:cNvPr>
            <p:cNvSpPr/>
            <p:nvPr/>
          </p:nvSpPr>
          <p:spPr>
            <a:xfrm>
              <a:off x="2976914" y="1884792"/>
              <a:ext cx="144585" cy="476594"/>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8" name="Straight Arrow Connector 147">
              <a:extLst>
                <a:ext uri="{FF2B5EF4-FFF2-40B4-BE49-F238E27FC236}">
                  <a16:creationId xmlns:a16="http://schemas.microsoft.com/office/drawing/2014/main" id="{7A2A6CFD-4587-49F6-AA0C-BA0CAECB6A0A}"/>
                </a:ext>
              </a:extLst>
            </p:cNvPr>
            <p:cNvCxnSpPr>
              <a:cxnSpLocks/>
            </p:cNvCxnSpPr>
            <p:nvPr/>
          </p:nvCxnSpPr>
          <p:spPr>
            <a:xfrm flipV="1">
              <a:off x="1937325" y="3849323"/>
              <a:ext cx="216000"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4806B205-938E-4B15-99E2-ACF5ABB9AAFC}"/>
                </a:ext>
              </a:extLst>
            </p:cNvPr>
            <p:cNvCxnSpPr>
              <a:cxnSpLocks/>
            </p:cNvCxnSpPr>
            <p:nvPr/>
          </p:nvCxnSpPr>
          <p:spPr>
            <a:xfrm flipV="1">
              <a:off x="2601527" y="3849323"/>
              <a:ext cx="216000"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50" name="TextBox 149">
            <a:extLst>
              <a:ext uri="{FF2B5EF4-FFF2-40B4-BE49-F238E27FC236}">
                <a16:creationId xmlns:a16="http://schemas.microsoft.com/office/drawing/2014/main" id="{D0BC0711-53C1-4AB6-8373-94EC7E625124}"/>
              </a:ext>
            </a:extLst>
          </p:cNvPr>
          <p:cNvSpPr txBox="1"/>
          <p:nvPr/>
        </p:nvSpPr>
        <p:spPr>
          <a:xfrm>
            <a:off x="3714873" y="4875303"/>
            <a:ext cx="1608481" cy="707886"/>
          </a:xfrm>
          <a:prstGeom prst="rect">
            <a:avLst/>
          </a:prstGeom>
          <a:noFill/>
        </p:spPr>
        <p:txBody>
          <a:bodyPr wrap="square" rtlCol="0">
            <a:spAutoFit/>
          </a:bodyPr>
          <a:lstStyle/>
          <a:p>
            <a:pPr algn="ctr"/>
            <a:r>
              <a:rPr lang="en-GB" sz="2400" dirty="0"/>
              <a:t>Stage</a:t>
            </a:r>
            <a:r>
              <a:rPr lang="en-GB" sz="2400" baseline="-25000" dirty="0"/>
              <a:t>2</a:t>
            </a:r>
          </a:p>
          <a:p>
            <a:pPr algn="ctr"/>
            <a:endParaRPr lang="en-GB" sz="2400" baseline="-25000" dirty="0"/>
          </a:p>
        </p:txBody>
      </p:sp>
      <p:cxnSp>
        <p:nvCxnSpPr>
          <p:cNvPr id="151" name="Straight Arrow Connector 150">
            <a:extLst>
              <a:ext uri="{FF2B5EF4-FFF2-40B4-BE49-F238E27FC236}">
                <a16:creationId xmlns:a16="http://schemas.microsoft.com/office/drawing/2014/main" id="{6712FF40-874A-438A-B837-FA829C2998FB}"/>
              </a:ext>
            </a:extLst>
          </p:cNvPr>
          <p:cNvCxnSpPr>
            <a:cxnSpLocks/>
          </p:cNvCxnSpPr>
          <p:nvPr/>
        </p:nvCxnSpPr>
        <p:spPr>
          <a:xfrm flipV="1">
            <a:off x="3405468" y="3849323"/>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2" name="Straight Arrow Connector 151">
            <a:extLst>
              <a:ext uri="{FF2B5EF4-FFF2-40B4-BE49-F238E27FC236}">
                <a16:creationId xmlns:a16="http://schemas.microsoft.com/office/drawing/2014/main" id="{E96B2F3E-F917-490C-AD09-DF08131C2CB4}"/>
              </a:ext>
            </a:extLst>
          </p:cNvPr>
          <p:cNvCxnSpPr>
            <a:cxnSpLocks/>
          </p:cNvCxnSpPr>
          <p:nvPr/>
        </p:nvCxnSpPr>
        <p:spPr>
          <a:xfrm flipV="1">
            <a:off x="5270314" y="3844467"/>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61" name="Group 160">
            <a:extLst>
              <a:ext uri="{FF2B5EF4-FFF2-40B4-BE49-F238E27FC236}">
                <a16:creationId xmlns:a16="http://schemas.microsoft.com/office/drawing/2014/main" id="{92C6746C-59C7-46AF-B6DC-EB76AEF800CE}"/>
              </a:ext>
            </a:extLst>
          </p:cNvPr>
          <p:cNvGrpSpPr/>
          <p:nvPr/>
        </p:nvGrpSpPr>
        <p:grpSpPr>
          <a:xfrm>
            <a:off x="6127381" y="1426240"/>
            <a:ext cx="1548000" cy="4176074"/>
            <a:chOff x="1753777" y="1431096"/>
            <a:chExt cx="1548000" cy="4176074"/>
          </a:xfrm>
        </p:grpSpPr>
        <p:cxnSp>
          <p:nvCxnSpPr>
            <p:cNvPr id="162" name="Straight Arrow Connector 161">
              <a:extLst>
                <a:ext uri="{FF2B5EF4-FFF2-40B4-BE49-F238E27FC236}">
                  <a16:creationId xmlns:a16="http://schemas.microsoft.com/office/drawing/2014/main" id="{96BEECBF-024C-4FD1-9DE7-063B197FF6C1}"/>
                </a:ext>
              </a:extLst>
            </p:cNvPr>
            <p:cNvCxnSpPr>
              <a:cxnSpLocks/>
            </p:cNvCxnSpPr>
            <p:nvPr/>
          </p:nvCxnSpPr>
          <p:spPr>
            <a:xfrm flipV="1">
              <a:off x="1850168" y="3844097"/>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3" name="Flowchart: Alternate Process 162">
              <a:extLst>
                <a:ext uri="{FF2B5EF4-FFF2-40B4-BE49-F238E27FC236}">
                  <a16:creationId xmlns:a16="http://schemas.microsoft.com/office/drawing/2014/main" id="{13B87281-B107-45F2-832C-F9817C41F903}"/>
                </a:ext>
              </a:extLst>
            </p:cNvPr>
            <p:cNvSpPr/>
            <p:nvPr/>
          </p:nvSpPr>
          <p:spPr>
            <a:xfrm>
              <a:off x="1753777" y="1431096"/>
              <a:ext cx="1548000" cy="4176074"/>
            </a:xfrm>
            <a:prstGeom prst="flowChartAlternateProces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sp>
          <p:nvSpPr>
            <p:cNvPr id="164" name="Flowchart: Alternate Process 163">
              <a:extLst>
                <a:ext uri="{FF2B5EF4-FFF2-40B4-BE49-F238E27FC236}">
                  <a16:creationId xmlns:a16="http://schemas.microsoft.com/office/drawing/2014/main" id="{96DD2470-AECF-4A0B-B263-0693F272439D}"/>
                </a:ext>
              </a:extLst>
            </p:cNvPr>
            <p:cNvSpPr/>
            <p:nvPr/>
          </p:nvSpPr>
          <p:spPr>
            <a:xfrm>
              <a:off x="2173060" y="2913987"/>
              <a:ext cx="423073" cy="1911666"/>
            </a:xfrm>
            <a:prstGeom prst="flowChartAlternateProcess">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sp>
          <p:nvSpPr>
            <p:cNvPr id="165" name="TextBox 164">
              <a:extLst>
                <a:ext uri="{FF2B5EF4-FFF2-40B4-BE49-F238E27FC236}">
                  <a16:creationId xmlns:a16="http://schemas.microsoft.com/office/drawing/2014/main" id="{020DA76B-76BB-4DB3-BE4A-3DA689D71F6A}"/>
                </a:ext>
              </a:extLst>
            </p:cNvPr>
            <p:cNvSpPr txBox="1"/>
            <p:nvPr/>
          </p:nvSpPr>
          <p:spPr>
            <a:xfrm>
              <a:off x="1783891" y="3028235"/>
              <a:ext cx="163869" cy="1773819"/>
            </a:xfrm>
            <a:prstGeom prst="rect">
              <a:avLst/>
            </a:prstGeom>
            <a:noFill/>
          </p:spPr>
          <p:txBody>
            <a:bodyPr wrap="square" rtlCol="0">
              <a:spAutoFit/>
            </a:bodyPr>
            <a:lstStyle/>
            <a:p>
              <a:pPr algn="ctr"/>
              <a:r>
                <a:rPr lang="en-GB" sz="1366" b="1" dirty="0"/>
                <a:t>S</a:t>
              </a:r>
            </a:p>
            <a:p>
              <a:pPr algn="ctr"/>
              <a:r>
                <a:rPr lang="en-GB" sz="1366" b="1" dirty="0"/>
                <a:t>E</a:t>
              </a:r>
            </a:p>
            <a:p>
              <a:pPr algn="ctr"/>
              <a:r>
                <a:rPr lang="en-GB" sz="1366" b="1" dirty="0"/>
                <a:t>L</a:t>
              </a:r>
            </a:p>
            <a:p>
              <a:pPr algn="ctr"/>
              <a:r>
                <a:rPr lang="en-GB" sz="1366" b="1" dirty="0"/>
                <a:t>E</a:t>
              </a:r>
            </a:p>
            <a:p>
              <a:pPr algn="ctr"/>
              <a:r>
                <a:rPr lang="en-GB" sz="1366" b="1" dirty="0"/>
                <a:t>C</a:t>
              </a:r>
            </a:p>
            <a:p>
              <a:pPr algn="ctr"/>
              <a:r>
                <a:rPr lang="en-GB" sz="1366" b="1" dirty="0"/>
                <a:t>T</a:t>
              </a:r>
            </a:p>
            <a:p>
              <a:pPr algn="ctr"/>
              <a:r>
                <a:rPr lang="en-GB" sz="1366" b="1" dirty="0"/>
                <a:t>O</a:t>
              </a:r>
            </a:p>
            <a:p>
              <a:pPr algn="ctr"/>
              <a:r>
                <a:rPr lang="en-GB" sz="1366" b="1" dirty="0"/>
                <a:t>R</a:t>
              </a:r>
            </a:p>
          </p:txBody>
        </p:sp>
        <p:sp>
          <p:nvSpPr>
            <p:cNvPr id="166" name="Trapezoid 165">
              <a:extLst>
                <a:ext uri="{FF2B5EF4-FFF2-40B4-BE49-F238E27FC236}">
                  <a16:creationId xmlns:a16="http://schemas.microsoft.com/office/drawing/2014/main" id="{F89256F5-D431-45B9-84C3-AFA66189C9E3}"/>
                </a:ext>
              </a:extLst>
            </p:cNvPr>
            <p:cNvSpPr/>
            <p:nvPr/>
          </p:nvSpPr>
          <p:spPr>
            <a:xfrm rot="5400000">
              <a:off x="828233" y="3749773"/>
              <a:ext cx="2031368" cy="163870"/>
            </a:xfrm>
            <a:prstGeom prst="trapezoid">
              <a:avLst/>
            </a:prstGeom>
            <a:solidFill>
              <a:schemeClr val="bg1">
                <a:alpha val="33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2049"/>
            </a:p>
          </p:txBody>
        </p:sp>
        <p:sp>
          <p:nvSpPr>
            <p:cNvPr id="167" name="Flowchart: Alternate Process 166">
              <a:extLst>
                <a:ext uri="{FF2B5EF4-FFF2-40B4-BE49-F238E27FC236}">
                  <a16:creationId xmlns:a16="http://schemas.microsoft.com/office/drawing/2014/main" id="{DC17A825-B421-4C8C-83E5-0551AB210B16}"/>
                </a:ext>
              </a:extLst>
            </p:cNvPr>
            <p:cNvSpPr/>
            <p:nvPr/>
          </p:nvSpPr>
          <p:spPr>
            <a:xfrm>
              <a:off x="2828846" y="2918282"/>
              <a:ext cx="423073" cy="1911666"/>
            </a:xfrm>
            <a:prstGeom prst="flowChartAlternateProcess">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sp>
          <p:nvSpPr>
            <p:cNvPr id="168" name="Rectangle: Diagonal Corners Rounded 167">
              <a:extLst>
                <a:ext uri="{FF2B5EF4-FFF2-40B4-BE49-F238E27FC236}">
                  <a16:creationId xmlns:a16="http://schemas.microsoft.com/office/drawing/2014/main" id="{E71A5EED-A918-470F-B6E8-F3E63315823B}"/>
                </a:ext>
              </a:extLst>
            </p:cNvPr>
            <p:cNvSpPr/>
            <p:nvPr/>
          </p:nvSpPr>
          <p:spPr>
            <a:xfrm>
              <a:off x="2863259" y="1649751"/>
              <a:ext cx="368400" cy="859032"/>
            </a:xfrm>
            <a:prstGeom prst="round2DiagRect">
              <a:avLst/>
            </a:prstGeom>
            <a:solidFill>
              <a:srgbClr val="FF8AD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p>
          </p:txBody>
        </p:sp>
        <p:cxnSp>
          <p:nvCxnSpPr>
            <p:cNvPr id="169" name="Straight Arrow Connector 168">
              <a:extLst>
                <a:ext uri="{FF2B5EF4-FFF2-40B4-BE49-F238E27FC236}">
                  <a16:creationId xmlns:a16="http://schemas.microsoft.com/office/drawing/2014/main" id="{5953D04B-1B86-4FE6-9D39-BD6D3A7E5B2E}"/>
                </a:ext>
              </a:extLst>
            </p:cNvPr>
            <p:cNvCxnSpPr>
              <a:cxnSpLocks/>
            </p:cNvCxnSpPr>
            <p:nvPr/>
          </p:nvCxnSpPr>
          <p:spPr>
            <a:xfrm flipH="1">
              <a:off x="3058249" y="2522555"/>
              <a:ext cx="1" cy="37766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0" name="Rectangle 169">
              <a:extLst>
                <a:ext uri="{FF2B5EF4-FFF2-40B4-BE49-F238E27FC236}">
                  <a16:creationId xmlns:a16="http://schemas.microsoft.com/office/drawing/2014/main" id="{AC7CA1C1-32F8-4F63-BC24-FC89F6012389}"/>
                </a:ext>
              </a:extLst>
            </p:cNvPr>
            <p:cNvSpPr/>
            <p:nvPr/>
          </p:nvSpPr>
          <p:spPr>
            <a:xfrm>
              <a:off x="2976914" y="1884792"/>
              <a:ext cx="144585" cy="476594"/>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2" name="Straight Arrow Connector 171">
              <a:extLst>
                <a:ext uri="{FF2B5EF4-FFF2-40B4-BE49-F238E27FC236}">
                  <a16:creationId xmlns:a16="http://schemas.microsoft.com/office/drawing/2014/main" id="{AB06BEB3-D9C3-4767-89F2-A15ED837D382}"/>
                </a:ext>
              </a:extLst>
            </p:cNvPr>
            <p:cNvCxnSpPr>
              <a:cxnSpLocks/>
            </p:cNvCxnSpPr>
            <p:nvPr/>
          </p:nvCxnSpPr>
          <p:spPr>
            <a:xfrm flipV="1">
              <a:off x="1937325" y="3849323"/>
              <a:ext cx="216000"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3" name="Straight Arrow Connector 172">
              <a:extLst>
                <a:ext uri="{FF2B5EF4-FFF2-40B4-BE49-F238E27FC236}">
                  <a16:creationId xmlns:a16="http://schemas.microsoft.com/office/drawing/2014/main" id="{A1CAA158-6713-4D35-B3E3-24B5B63E855A}"/>
                </a:ext>
              </a:extLst>
            </p:cNvPr>
            <p:cNvCxnSpPr>
              <a:cxnSpLocks/>
            </p:cNvCxnSpPr>
            <p:nvPr/>
          </p:nvCxnSpPr>
          <p:spPr>
            <a:xfrm flipV="1">
              <a:off x="2601527" y="3849323"/>
              <a:ext cx="216000"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74" name="TextBox 173">
            <a:extLst>
              <a:ext uri="{FF2B5EF4-FFF2-40B4-BE49-F238E27FC236}">
                <a16:creationId xmlns:a16="http://schemas.microsoft.com/office/drawing/2014/main" id="{0BC9358D-C42B-40E5-ABB2-8857D985A6E5}"/>
              </a:ext>
            </a:extLst>
          </p:cNvPr>
          <p:cNvSpPr txBox="1"/>
          <p:nvPr/>
        </p:nvSpPr>
        <p:spPr>
          <a:xfrm>
            <a:off x="6124565" y="4870447"/>
            <a:ext cx="1608481" cy="707886"/>
          </a:xfrm>
          <a:prstGeom prst="rect">
            <a:avLst/>
          </a:prstGeom>
          <a:noFill/>
        </p:spPr>
        <p:txBody>
          <a:bodyPr wrap="square" rtlCol="0">
            <a:spAutoFit/>
          </a:bodyPr>
          <a:lstStyle/>
          <a:p>
            <a:pPr algn="ctr"/>
            <a:r>
              <a:rPr lang="en-GB" sz="2400" dirty="0"/>
              <a:t>Stage</a:t>
            </a:r>
            <a:r>
              <a:rPr lang="en-GB" sz="2400" baseline="-25000" dirty="0"/>
              <a:t>3</a:t>
            </a:r>
          </a:p>
          <a:p>
            <a:pPr algn="ctr"/>
            <a:endParaRPr lang="en-GB" sz="2400" baseline="-25000" dirty="0"/>
          </a:p>
        </p:txBody>
      </p:sp>
      <p:cxnSp>
        <p:nvCxnSpPr>
          <p:cNvPr id="175" name="Straight Arrow Connector 174">
            <a:extLst>
              <a:ext uri="{FF2B5EF4-FFF2-40B4-BE49-F238E27FC236}">
                <a16:creationId xmlns:a16="http://schemas.microsoft.com/office/drawing/2014/main" id="{B4BA850B-2E1C-4CE5-8BD6-AF8DEBBB0211}"/>
              </a:ext>
            </a:extLst>
          </p:cNvPr>
          <p:cNvCxnSpPr>
            <a:cxnSpLocks/>
          </p:cNvCxnSpPr>
          <p:nvPr/>
        </p:nvCxnSpPr>
        <p:spPr>
          <a:xfrm flipV="1">
            <a:off x="5815160" y="3844467"/>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5" name="Straight Arrow Connector 204">
            <a:extLst>
              <a:ext uri="{FF2B5EF4-FFF2-40B4-BE49-F238E27FC236}">
                <a16:creationId xmlns:a16="http://schemas.microsoft.com/office/drawing/2014/main" id="{FEFE6D59-7230-494D-8A0E-80DEBB712010}"/>
              </a:ext>
            </a:extLst>
          </p:cNvPr>
          <p:cNvCxnSpPr>
            <a:cxnSpLocks/>
          </p:cNvCxnSpPr>
          <p:nvPr/>
        </p:nvCxnSpPr>
        <p:spPr>
          <a:xfrm flipV="1">
            <a:off x="10860646" y="3844467"/>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6" name="Straight Arrow Connector 205">
            <a:extLst>
              <a:ext uri="{FF2B5EF4-FFF2-40B4-BE49-F238E27FC236}">
                <a16:creationId xmlns:a16="http://schemas.microsoft.com/office/drawing/2014/main" id="{FC64B43E-8F8F-4E1E-9378-5A4E428CAF8D}"/>
              </a:ext>
            </a:extLst>
          </p:cNvPr>
          <p:cNvCxnSpPr>
            <a:cxnSpLocks/>
          </p:cNvCxnSpPr>
          <p:nvPr/>
        </p:nvCxnSpPr>
        <p:spPr>
          <a:xfrm flipV="1">
            <a:off x="11391993" y="3844467"/>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6A634781-618A-48E0-B05A-0CEDAC942AD4}"/>
              </a:ext>
            </a:extLst>
          </p:cNvPr>
          <p:cNvCxnSpPr>
            <a:cxnSpLocks/>
          </p:cNvCxnSpPr>
          <p:nvPr/>
        </p:nvCxnSpPr>
        <p:spPr>
          <a:xfrm>
            <a:off x="7841761" y="3831707"/>
            <a:ext cx="1219943" cy="7534"/>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3492403E-B667-4763-B446-38B7F40E24C2}"/>
              </a:ext>
            </a:extLst>
          </p:cNvPr>
          <p:cNvGrpSpPr/>
          <p:nvPr/>
        </p:nvGrpSpPr>
        <p:grpSpPr>
          <a:xfrm>
            <a:off x="9351476" y="1426240"/>
            <a:ext cx="1608481" cy="4176074"/>
            <a:chOff x="9351476" y="1480459"/>
            <a:chExt cx="1608481" cy="4176074"/>
          </a:xfrm>
        </p:grpSpPr>
        <p:grpSp>
          <p:nvGrpSpPr>
            <p:cNvPr id="246" name="Group 245">
              <a:extLst>
                <a:ext uri="{FF2B5EF4-FFF2-40B4-BE49-F238E27FC236}">
                  <a16:creationId xmlns:a16="http://schemas.microsoft.com/office/drawing/2014/main" id="{05E5D25A-E46C-4A52-BCA1-8201D089C9BC}"/>
                </a:ext>
              </a:extLst>
            </p:cNvPr>
            <p:cNvGrpSpPr/>
            <p:nvPr/>
          </p:nvGrpSpPr>
          <p:grpSpPr>
            <a:xfrm>
              <a:off x="9354292" y="1480459"/>
              <a:ext cx="1548000" cy="4176074"/>
              <a:chOff x="1753777" y="1431096"/>
              <a:chExt cx="1548000" cy="4176074"/>
            </a:xfrm>
          </p:grpSpPr>
          <p:cxnSp>
            <p:nvCxnSpPr>
              <p:cNvPr id="247" name="Straight Arrow Connector 246">
                <a:extLst>
                  <a:ext uri="{FF2B5EF4-FFF2-40B4-BE49-F238E27FC236}">
                    <a16:creationId xmlns:a16="http://schemas.microsoft.com/office/drawing/2014/main" id="{390E8DB2-1988-4014-8621-F88ACA69BE01}"/>
                  </a:ext>
                </a:extLst>
              </p:cNvPr>
              <p:cNvCxnSpPr>
                <a:cxnSpLocks/>
              </p:cNvCxnSpPr>
              <p:nvPr/>
            </p:nvCxnSpPr>
            <p:spPr>
              <a:xfrm flipV="1">
                <a:off x="1850168" y="3844097"/>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8" name="Flowchart: Alternate Process 247">
                <a:extLst>
                  <a:ext uri="{FF2B5EF4-FFF2-40B4-BE49-F238E27FC236}">
                    <a16:creationId xmlns:a16="http://schemas.microsoft.com/office/drawing/2014/main" id="{533E3F7B-996D-4DDC-95FA-FF96D2F17FD5}"/>
                  </a:ext>
                </a:extLst>
              </p:cNvPr>
              <p:cNvSpPr/>
              <p:nvPr/>
            </p:nvSpPr>
            <p:spPr>
              <a:xfrm>
                <a:off x="1753777" y="1431096"/>
                <a:ext cx="1548000" cy="4176074"/>
              </a:xfrm>
              <a:prstGeom prst="flowChartAlternateProces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sp>
            <p:nvSpPr>
              <p:cNvPr id="249" name="Flowchart: Alternate Process 248">
                <a:extLst>
                  <a:ext uri="{FF2B5EF4-FFF2-40B4-BE49-F238E27FC236}">
                    <a16:creationId xmlns:a16="http://schemas.microsoft.com/office/drawing/2014/main" id="{5B4004CE-AD0D-4561-8FB0-FDCA9AE62A46}"/>
                  </a:ext>
                </a:extLst>
              </p:cNvPr>
              <p:cNvSpPr/>
              <p:nvPr/>
            </p:nvSpPr>
            <p:spPr>
              <a:xfrm>
                <a:off x="2173060" y="2913987"/>
                <a:ext cx="423073" cy="1911666"/>
              </a:xfrm>
              <a:prstGeom prst="flowChartAlternateProcess">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sp>
            <p:nvSpPr>
              <p:cNvPr id="250" name="TextBox 249">
                <a:extLst>
                  <a:ext uri="{FF2B5EF4-FFF2-40B4-BE49-F238E27FC236}">
                    <a16:creationId xmlns:a16="http://schemas.microsoft.com/office/drawing/2014/main" id="{0E74EFC6-020F-43A6-B6F3-491E766FEC3F}"/>
                  </a:ext>
                </a:extLst>
              </p:cNvPr>
              <p:cNvSpPr txBox="1"/>
              <p:nvPr/>
            </p:nvSpPr>
            <p:spPr>
              <a:xfrm>
                <a:off x="1783891" y="3028235"/>
                <a:ext cx="163869" cy="1773819"/>
              </a:xfrm>
              <a:prstGeom prst="rect">
                <a:avLst/>
              </a:prstGeom>
              <a:noFill/>
            </p:spPr>
            <p:txBody>
              <a:bodyPr wrap="square" rtlCol="0">
                <a:spAutoFit/>
              </a:bodyPr>
              <a:lstStyle/>
              <a:p>
                <a:pPr algn="ctr"/>
                <a:r>
                  <a:rPr lang="en-GB" sz="1366" b="1" dirty="0"/>
                  <a:t>S</a:t>
                </a:r>
              </a:p>
              <a:p>
                <a:pPr algn="ctr"/>
                <a:r>
                  <a:rPr lang="en-GB" sz="1366" b="1" dirty="0"/>
                  <a:t>E</a:t>
                </a:r>
              </a:p>
              <a:p>
                <a:pPr algn="ctr"/>
                <a:r>
                  <a:rPr lang="en-GB" sz="1366" b="1" dirty="0"/>
                  <a:t>L</a:t>
                </a:r>
              </a:p>
              <a:p>
                <a:pPr algn="ctr"/>
                <a:r>
                  <a:rPr lang="en-GB" sz="1366" b="1" dirty="0"/>
                  <a:t>E</a:t>
                </a:r>
              </a:p>
              <a:p>
                <a:pPr algn="ctr"/>
                <a:r>
                  <a:rPr lang="en-GB" sz="1366" b="1" dirty="0"/>
                  <a:t>C</a:t>
                </a:r>
              </a:p>
              <a:p>
                <a:pPr algn="ctr"/>
                <a:r>
                  <a:rPr lang="en-GB" sz="1366" b="1" dirty="0"/>
                  <a:t>T</a:t>
                </a:r>
              </a:p>
              <a:p>
                <a:pPr algn="ctr"/>
                <a:r>
                  <a:rPr lang="en-GB" sz="1366" b="1" dirty="0"/>
                  <a:t>O</a:t>
                </a:r>
              </a:p>
              <a:p>
                <a:pPr algn="ctr"/>
                <a:r>
                  <a:rPr lang="en-GB" sz="1366" b="1" dirty="0"/>
                  <a:t>R</a:t>
                </a:r>
              </a:p>
            </p:txBody>
          </p:sp>
          <p:sp>
            <p:nvSpPr>
              <p:cNvPr id="251" name="Trapezoid 250">
                <a:extLst>
                  <a:ext uri="{FF2B5EF4-FFF2-40B4-BE49-F238E27FC236}">
                    <a16:creationId xmlns:a16="http://schemas.microsoft.com/office/drawing/2014/main" id="{96F63E51-B506-468F-8D39-7A02A87D77AA}"/>
                  </a:ext>
                </a:extLst>
              </p:cNvPr>
              <p:cNvSpPr/>
              <p:nvPr/>
            </p:nvSpPr>
            <p:spPr>
              <a:xfrm rot="5400000">
                <a:off x="828233" y="3749773"/>
                <a:ext cx="2031368" cy="163870"/>
              </a:xfrm>
              <a:prstGeom prst="trapezoid">
                <a:avLst/>
              </a:prstGeom>
              <a:solidFill>
                <a:schemeClr val="bg1">
                  <a:alpha val="33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2049"/>
              </a:p>
            </p:txBody>
          </p:sp>
          <p:sp>
            <p:nvSpPr>
              <p:cNvPr id="252" name="Flowchart: Alternate Process 251">
                <a:extLst>
                  <a:ext uri="{FF2B5EF4-FFF2-40B4-BE49-F238E27FC236}">
                    <a16:creationId xmlns:a16="http://schemas.microsoft.com/office/drawing/2014/main" id="{DA871D3D-83C4-4479-AD73-80CE795A5B8E}"/>
                  </a:ext>
                </a:extLst>
              </p:cNvPr>
              <p:cNvSpPr/>
              <p:nvPr/>
            </p:nvSpPr>
            <p:spPr>
              <a:xfrm>
                <a:off x="2828846" y="2918282"/>
                <a:ext cx="423073" cy="1911666"/>
              </a:xfrm>
              <a:prstGeom prst="flowChartAlternateProcess">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sp>
            <p:nvSpPr>
              <p:cNvPr id="253" name="Rectangle: Diagonal Corners Rounded 252">
                <a:extLst>
                  <a:ext uri="{FF2B5EF4-FFF2-40B4-BE49-F238E27FC236}">
                    <a16:creationId xmlns:a16="http://schemas.microsoft.com/office/drawing/2014/main" id="{0D061949-B94C-408E-A1F8-17E066E9892E}"/>
                  </a:ext>
                </a:extLst>
              </p:cNvPr>
              <p:cNvSpPr/>
              <p:nvPr/>
            </p:nvSpPr>
            <p:spPr>
              <a:xfrm>
                <a:off x="2863259" y="1649751"/>
                <a:ext cx="368400" cy="859032"/>
              </a:xfrm>
              <a:prstGeom prst="round2DiagRect">
                <a:avLst/>
              </a:prstGeom>
              <a:solidFill>
                <a:srgbClr val="FF8AD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p>
            </p:txBody>
          </p:sp>
          <p:cxnSp>
            <p:nvCxnSpPr>
              <p:cNvPr id="254" name="Straight Arrow Connector 253">
                <a:extLst>
                  <a:ext uri="{FF2B5EF4-FFF2-40B4-BE49-F238E27FC236}">
                    <a16:creationId xmlns:a16="http://schemas.microsoft.com/office/drawing/2014/main" id="{458470DA-FAE1-42C7-9557-C367E37CE074}"/>
                  </a:ext>
                </a:extLst>
              </p:cNvPr>
              <p:cNvCxnSpPr>
                <a:cxnSpLocks/>
              </p:cNvCxnSpPr>
              <p:nvPr/>
            </p:nvCxnSpPr>
            <p:spPr>
              <a:xfrm flipH="1">
                <a:off x="3058249" y="2522555"/>
                <a:ext cx="1" cy="37766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55" name="Rectangle 254">
                <a:extLst>
                  <a:ext uri="{FF2B5EF4-FFF2-40B4-BE49-F238E27FC236}">
                    <a16:creationId xmlns:a16="http://schemas.microsoft.com/office/drawing/2014/main" id="{049F5449-5564-4D01-8CD5-85041775C66B}"/>
                  </a:ext>
                </a:extLst>
              </p:cNvPr>
              <p:cNvSpPr/>
              <p:nvPr/>
            </p:nvSpPr>
            <p:spPr>
              <a:xfrm>
                <a:off x="2976914" y="1884792"/>
                <a:ext cx="144585" cy="476594"/>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6" name="Straight Arrow Connector 255">
                <a:extLst>
                  <a:ext uri="{FF2B5EF4-FFF2-40B4-BE49-F238E27FC236}">
                    <a16:creationId xmlns:a16="http://schemas.microsoft.com/office/drawing/2014/main" id="{01FE6F43-041E-4B01-8F33-C9196C8CCD7F}"/>
                  </a:ext>
                </a:extLst>
              </p:cNvPr>
              <p:cNvCxnSpPr>
                <a:cxnSpLocks/>
              </p:cNvCxnSpPr>
              <p:nvPr/>
            </p:nvCxnSpPr>
            <p:spPr>
              <a:xfrm flipV="1">
                <a:off x="1937325" y="3849323"/>
                <a:ext cx="216000"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7" name="Straight Arrow Connector 256">
                <a:extLst>
                  <a:ext uri="{FF2B5EF4-FFF2-40B4-BE49-F238E27FC236}">
                    <a16:creationId xmlns:a16="http://schemas.microsoft.com/office/drawing/2014/main" id="{774754B2-9C00-49C6-80A2-453F4878C39A}"/>
                  </a:ext>
                </a:extLst>
              </p:cNvPr>
              <p:cNvCxnSpPr>
                <a:cxnSpLocks/>
              </p:cNvCxnSpPr>
              <p:nvPr/>
            </p:nvCxnSpPr>
            <p:spPr>
              <a:xfrm flipV="1">
                <a:off x="2601527" y="3849323"/>
                <a:ext cx="216000"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58" name="TextBox 257">
              <a:extLst>
                <a:ext uri="{FF2B5EF4-FFF2-40B4-BE49-F238E27FC236}">
                  <a16:creationId xmlns:a16="http://schemas.microsoft.com/office/drawing/2014/main" id="{E38F536B-0AAF-4F3B-AD64-5E49F7C4E309}"/>
                </a:ext>
              </a:extLst>
            </p:cNvPr>
            <p:cNvSpPr txBox="1"/>
            <p:nvPr/>
          </p:nvSpPr>
          <p:spPr>
            <a:xfrm>
              <a:off x="9351476" y="4924666"/>
              <a:ext cx="1608481" cy="707886"/>
            </a:xfrm>
            <a:prstGeom prst="rect">
              <a:avLst/>
            </a:prstGeom>
            <a:noFill/>
          </p:spPr>
          <p:txBody>
            <a:bodyPr wrap="square" rtlCol="0">
              <a:spAutoFit/>
            </a:bodyPr>
            <a:lstStyle/>
            <a:p>
              <a:pPr algn="ctr"/>
              <a:r>
                <a:rPr lang="en-GB" sz="2400" dirty="0"/>
                <a:t>Stage</a:t>
              </a:r>
              <a:r>
                <a:rPr lang="en-GB" sz="2400" baseline="-25000" dirty="0"/>
                <a:t>N</a:t>
              </a:r>
            </a:p>
            <a:p>
              <a:pPr algn="ctr"/>
              <a:endParaRPr lang="en-GB" sz="2400" baseline="-25000" dirty="0"/>
            </a:p>
          </p:txBody>
        </p:sp>
      </p:grpSp>
      <p:sp>
        <p:nvSpPr>
          <p:cNvPr id="261" name="Title 1">
            <a:extLst>
              <a:ext uri="{FF2B5EF4-FFF2-40B4-BE49-F238E27FC236}">
                <a16:creationId xmlns:a16="http://schemas.microsoft.com/office/drawing/2014/main" id="{C3B24262-0BA8-4938-8336-1935218CD967}"/>
              </a:ext>
            </a:extLst>
          </p:cNvPr>
          <p:cNvSpPr txBox="1">
            <a:spLocks/>
          </p:cNvSpPr>
          <p:nvPr/>
        </p:nvSpPr>
        <p:spPr>
          <a:xfrm>
            <a:off x="0" y="-27881"/>
            <a:ext cx="12048565" cy="91219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t>3</a:t>
            </a:r>
            <a:r>
              <a:rPr lang="en-GB" sz="4000" b="0" i="0" u="none" strike="noStrike" baseline="0" dirty="0"/>
              <a:t>. Feed-forward State Transfer</a:t>
            </a:r>
            <a:endParaRPr lang="en-GB" sz="4000" dirty="0"/>
          </a:p>
        </p:txBody>
      </p:sp>
      <p:grpSp>
        <p:nvGrpSpPr>
          <p:cNvPr id="36" name="Group 35">
            <a:extLst>
              <a:ext uri="{FF2B5EF4-FFF2-40B4-BE49-F238E27FC236}">
                <a16:creationId xmlns:a16="http://schemas.microsoft.com/office/drawing/2014/main" id="{CEB5396C-A6C2-4A02-A9D7-08724AF1A272}"/>
              </a:ext>
            </a:extLst>
          </p:cNvPr>
          <p:cNvGrpSpPr/>
          <p:nvPr/>
        </p:nvGrpSpPr>
        <p:grpSpPr>
          <a:xfrm>
            <a:off x="817726" y="3036307"/>
            <a:ext cx="188287" cy="1577461"/>
            <a:chOff x="817726" y="3036307"/>
            <a:chExt cx="188287" cy="1577461"/>
          </a:xfrm>
        </p:grpSpPr>
        <p:grpSp>
          <p:nvGrpSpPr>
            <p:cNvPr id="83" name="Group 82">
              <a:extLst>
                <a:ext uri="{FF2B5EF4-FFF2-40B4-BE49-F238E27FC236}">
                  <a16:creationId xmlns:a16="http://schemas.microsoft.com/office/drawing/2014/main" id="{19C6A1C2-DA57-4C5E-A4AC-CC7AB8080B1F}"/>
                </a:ext>
              </a:extLst>
            </p:cNvPr>
            <p:cNvGrpSpPr/>
            <p:nvPr/>
          </p:nvGrpSpPr>
          <p:grpSpPr>
            <a:xfrm>
              <a:off x="824506" y="3036307"/>
              <a:ext cx="177964" cy="1577461"/>
              <a:chOff x="2119737" y="1711563"/>
              <a:chExt cx="221946" cy="1351634"/>
            </a:xfrm>
          </p:grpSpPr>
          <p:sp>
            <p:nvSpPr>
              <p:cNvPr id="87" name="Rectangle 86">
                <a:extLst>
                  <a:ext uri="{FF2B5EF4-FFF2-40B4-BE49-F238E27FC236}">
                    <a16:creationId xmlns:a16="http://schemas.microsoft.com/office/drawing/2014/main" id="{9E7E897E-7246-4649-ABE5-094D12DF9592}"/>
                  </a:ext>
                </a:extLst>
              </p:cNvPr>
              <p:cNvSpPr/>
              <p:nvPr/>
            </p:nvSpPr>
            <p:spPr>
              <a:xfrm>
                <a:off x="2119737" y="1711563"/>
                <a:ext cx="221946" cy="1351634"/>
              </a:xfrm>
              <a:prstGeom prst="rect">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solidFill>
                    <a:schemeClr val="tx1"/>
                  </a:solidFill>
                </a:endParaRPr>
              </a:p>
            </p:txBody>
          </p:sp>
          <p:cxnSp>
            <p:nvCxnSpPr>
              <p:cNvPr id="88" name="Straight Connector 87">
                <a:extLst>
                  <a:ext uri="{FF2B5EF4-FFF2-40B4-BE49-F238E27FC236}">
                    <a16:creationId xmlns:a16="http://schemas.microsoft.com/office/drawing/2014/main" id="{C26FA048-CE59-421B-B9C7-31CF81C2D07D}"/>
                  </a:ext>
                </a:extLst>
              </p:cNvPr>
              <p:cNvCxnSpPr/>
              <p:nvPr/>
            </p:nvCxnSpPr>
            <p:spPr>
              <a:xfrm>
                <a:off x="2229473" y="2576007"/>
                <a:ext cx="0" cy="30846"/>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85" name="Straight Connector 84">
              <a:extLst>
                <a:ext uri="{FF2B5EF4-FFF2-40B4-BE49-F238E27FC236}">
                  <a16:creationId xmlns:a16="http://schemas.microsoft.com/office/drawing/2014/main" id="{6B265750-4BFB-49C8-88D0-6F3F4CE4B50A}"/>
                </a:ext>
              </a:extLst>
            </p:cNvPr>
            <p:cNvCxnSpPr/>
            <p:nvPr/>
          </p:nvCxnSpPr>
          <p:spPr>
            <a:xfrm>
              <a:off x="817726" y="4114209"/>
              <a:ext cx="17797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4E653E67-A7A5-4567-B0CB-920D1BC3B4A2}"/>
                </a:ext>
              </a:extLst>
            </p:cNvPr>
            <p:cNvCxnSpPr/>
            <p:nvPr/>
          </p:nvCxnSpPr>
          <p:spPr>
            <a:xfrm>
              <a:off x="824500" y="3519510"/>
              <a:ext cx="17797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E15FC9A4-B846-47C1-B1F4-465B56C228D1}"/>
                </a:ext>
              </a:extLst>
            </p:cNvPr>
            <p:cNvCxnSpPr/>
            <p:nvPr/>
          </p:nvCxnSpPr>
          <p:spPr>
            <a:xfrm>
              <a:off x="828042" y="4017390"/>
              <a:ext cx="17797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3" name="Group 302">
            <a:extLst>
              <a:ext uri="{FF2B5EF4-FFF2-40B4-BE49-F238E27FC236}">
                <a16:creationId xmlns:a16="http://schemas.microsoft.com/office/drawing/2014/main" id="{2D3B4911-D405-4DAF-AE82-514929903BD0}"/>
              </a:ext>
            </a:extLst>
          </p:cNvPr>
          <p:cNvGrpSpPr/>
          <p:nvPr/>
        </p:nvGrpSpPr>
        <p:grpSpPr>
          <a:xfrm>
            <a:off x="3210596" y="3036534"/>
            <a:ext cx="188287" cy="1577461"/>
            <a:chOff x="817726" y="3036307"/>
            <a:chExt cx="188287" cy="1577461"/>
          </a:xfrm>
        </p:grpSpPr>
        <p:grpSp>
          <p:nvGrpSpPr>
            <p:cNvPr id="304" name="Group 303">
              <a:extLst>
                <a:ext uri="{FF2B5EF4-FFF2-40B4-BE49-F238E27FC236}">
                  <a16:creationId xmlns:a16="http://schemas.microsoft.com/office/drawing/2014/main" id="{17AE5CB5-8074-40FF-902A-61D35C1F7619}"/>
                </a:ext>
              </a:extLst>
            </p:cNvPr>
            <p:cNvGrpSpPr/>
            <p:nvPr/>
          </p:nvGrpSpPr>
          <p:grpSpPr>
            <a:xfrm>
              <a:off x="824506" y="3036307"/>
              <a:ext cx="177964" cy="1577461"/>
              <a:chOff x="2119737" y="1711563"/>
              <a:chExt cx="221946" cy="1351634"/>
            </a:xfrm>
          </p:grpSpPr>
          <p:sp>
            <p:nvSpPr>
              <p:cNvPr id="308" name="Rectangle 307">
                <a:extLst>
                  <a:ext uri="{FF2B5EF4-FFF2-40B4-BE49-F238E27FC236}">
                    <a16:creationId xmlns:a16="http://schemas.microsoft.com/office/drawing/2014/main" id="{ABF60F54-00CF-4DC0-8982-6CAD995F266C}"/>
                  </a:ext>
                </a:extLst>
              </p:cNvPr>
              <p:cNvSpPr/>
              <p:nvPr/>
            </p:nvSpPr>
            <p:spPr>
              <a:xfrm>
                <a:off x="2119737" y="1711563"/>
                <a:ext cx="221946" cy="1351634"/>
              </a:xfrm>
              <a:prstGeom prst="rect">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solidFill>
                    <a:schemeClr val="tx1"/>
                  </a:solidFill>
                </a:endParaRPr>
              </a:p>
            </p:txBody>
          </p:sp>
          <p:cxnSp>
            <p:nvCxnSpPr>
              <p:cNvPr id="309" name="Straight Connector 308">
                <a:extLst>
                  <a:ext uri="{FF2B5EF4-FFF2-40B4-BE49-F238E27FC236}">
                    <a16:creationId xmlns:a16="http://schemas.microsoft.com/office/drawing/2014/main" id="{0652CF8E-E419-41AB-ABFC-2660CA3BD595}"/>
                  </a:ext>
                </a:extLst>
              </p:cNvPr>
              <p:cNvCxnSpPr/>
              <p:nvPr/>
            </p:nvCxnSpPr>
            <p:spPr>
              <a:xfrm>
                <a:off x="2229473" y="2576007"/>
                <a:ext cx="0" cy="30846"/>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305" name="Straight Connector 304">
              <a:extLst>
                <a:ext uri="{FF2B5EF4-FFF2-40B4-BE49-F238E27FC236}">
                  <a16:creationId xmlns:a16="http://schemas.microsoft.com/office/drawing/2014/main" id="{8AFF91F7-7AEF-40EF-AEF2-524BFD2D03D9}"/>
                </a:ext>
              </a:extLst>
            </p:cNvPr>
            <p:cNvCxnSpPr/>
            <p:nvPr/>
          </p:nvCxnSpPr>
          <p:spPr>
            <a:xfrm>
              <a:off x="817726" y="4114209"/>
              <a:ext cx="17797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40D597D3-6B18-4EDD-A21E-F7E86F4772D9}"/>
                </a:ext>
              </a:extLst>
            </p:cNvPr>
            <p:cNvCxnSpPr/>
            <p:nvPr/>
          </p:nvCxnSpPr>
          <p:spPr>
            <a:xfrm>
              <a:off x="824500" y="3519510"/>
              <a:ext cx="17797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35AAE126-6ED5-4334-B701-6C52CACFCA11}"/>
                </a:ext>
              </a:extLst>
            </p:cNvPr>
            <p:cNvCxnSpPr/>
            <p:nvPr/>
          </p:nvCxnSpPr>
          <p:spPr>
            <a:xfrm>
              <a:off x="828042" y="4017390"/>
              <a:ext cx="17797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0" name="Group 309">
            <a:extLst>
              <a:ext uri="{FF2B5EF4-FFF2-40B4-BE49-F238E27FC236}">
                <a16:creationId xmlns:a16="http://schemas.microsoft.com/office/drawing/2014/main" id="{DF2A9916-B48E-4F39-B551-73E599EC1589}"/>
              </a:ext>
            </a:extLst>
          </p:cNvPr>
          <p:cNvGrpSpPr/>
          <p:nvPr/>
        </p:nvGrpSpPr>
        <p:grpSpPr>
          <a:xfrm>
            <a:off x="5608215" y="3036534"/>
            <a:ext cx="188287" cy="1577461"/>
            <a:chOff x="817726" y="3036307"/>
            <a:chExt cx="188287" cy="1577461"/>
          </a:xfrm>
        </p:grpSpPr>
        <p:grpSp>
          <p:nvGrpSpPr>
            <p:cNvPr id="311" name="Group 310">
              <a:extLst>
                <a:ext uri="{FF2B5EF4-FFF2-40B4-BE49-F238E27FC236}">
                  <a16:creationId xmlns:a16="http://schemas.microsoft.com/office/drawing/2014/main" id="{38C3BFDF-7A6A-41BC-8C67-A2CA5E959131}"/>
                </a:ext>
              </a:extLst>
            </p:cNvPr>
            <p:cNvGrpSpPr/>
            <p:nvPr/>
          </p:nvGrpSpPr>
          <p:grpSpPr>
            <a:xfrm>
              <a:off x="824506" y="3036307"/>
              <a:ext cx="177964" cy="1577461"/>
              <a:chOff x="2119737" y="1711563"/>
              <a:chExt cx="221946" cy="1351634"/>
            </a:xfrm>
          </p:grpSpPr>
          <p:sp>
            <p:nvSpPr>
              <p:cNvPr id="315" name="Rectangle 314">
                <a:extLst>
                  <a:ext uri="{FF2B5EF4-FFF2-40B4-BE49-F238E27FC236}">
                    <a16:creationId xmlns:a16="http://schemas.microsoft.com/office/drawing/2014/main" id="{BC6180F1-B759-47E8-BA3C-69DAFDB58AE7}"/>
                  </a:ext>
                </a:extLst>
              </p:cNvPr>
              <p:cNvSpPr/>
              <p:nvPr/>
            </p:nvSpPr>
            <p:spPr>
              <a:xfrm>
                <a:off x="2119737" y="1711563"/>
                <a:ext cx="221946" cy="1351634"/>
              </a:xfrm>
              <a:prstGeom prst="rect">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solidFill>
                    <a:schemeClr val="tx1"/>
                  </a:solidFill>
                </a:endParaRPr>
              </a:p>
            </p:txBody>
          </p:sp>
          <p:cxnSp>
            <p:nvCxnSpPr>
              <p:cNvPr id="316" name="Straight Connector 315">
                <a:extLst>
                  <a:ext uri="{FF2B5EF4-FFF2-40B4-BE49-F238E27FC236}">
                    <a16:creationId xmlns:a16="http://schemas.microsoft.com/office/drawing/2014/main" id="{065C2888-C986-4DBD-B6A3-55888DA09F1D}"/>
                  </a:ext>
                </a:extLst>
              </p:cNvPr>
              <p:cNvCxnSpPr/>
              <p:nvPr/>
            </p:nvCxnSpPr>
            <p:spPr>
              <a:xfrm>
                <a:off x="2229473" y="2576007"/>
                <a:ext cx="0" cy="30846"/>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312" name="Straight Connector 311">
              <a:extLst>
                <a:ext uri="{FF2B5EF4-FFF2-40B4-BE49-F238E27FC236}">
                  <a16:creationId xmlns:a16="http://schemas.microsoft.com/office/drawing/2014/main" id="{70F8844D-272C-49E4-9F9D-3AB02E54EB5C}"/>
                </a:ext>
              </a:extLst>
            </p:cNvPr>
            <p:cNvCxnSpPr/>
            <p:nvPr/>
          </p:nvCxnSpPr>
          <p:spPr>
            <a:xfrm>
              <a:off x="817726" y="4114209"/>
              <a:ext cx="17797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064430E8-3338-4580-8EDC-8C1C954DD759}"/>
                </a:ext>
              </a:extLst>
            </p:cNvPr>
            <p:cNvCxnSpPr/>
            <p:nvPr/>
          </p:nvCxnSpPr>
          <p:spPr>
            <a:xfrm>
              <a:off x="824500" y="3519510"/>
              <a:ext cx="17797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83630AE9-6003-47E9-8604-57FB95679F08}"/>
                </a:ext>
              </a:extLst>
            </p:cNvPr>
            <p:cNvCxnSpPr/>
            <p:nvPr/>
          </p:nvCxnSpPr>
          <p:spPr>
            <a:xfrm>
              <a:off x="828042" y="4017390"/>
              <a:ext cx="17797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7" name="Group 316">
            <a:extLst>
              <a:ext uri="{FF2B5EF4-FFF2-40B4-BE49-F238E27FC236}">
                <a16:creationId xmlns:a16="http://schemas.microsoft.com/office/drawing/2014/main" id="{512DE821-F293-4F31-8291-C963D1EC86E6}"/>
              </a:ext>
            </a:extLst>
          </p:cNvPr>
          <p:cNvGrpSpPr/>
          <p:nvPr/>
        </p:nvGrpSpPr>
        <p:grpSpPr>
          <a:xfrm>
            <a:off x="11207606" y="3036534"/>
            <a:ext cx="188287" cy="1577461"/>
            <a:chOff x="817726" y="3036307"/>
            <a:chExt cx="188287" cy="1577461"/>
          </a:xfrm>
        </p:grpSpPr>
        <p:grpSp>
          <p:nvGrpSpPr>
            <p:cNvPr id="318" name="Group 317">
              <a:extLst>
                <a:ext uri="{FF2B5EF4-FFF2-40B4-BE49-F238E27FC236}">
                  <a16:creationId xmlns:a16="http://schemas.microsoft.com/office/drawing/2014/main" id="{A8D5FB4A-492D-4563-AE60-F594F8AB0F4C}"/>
                </a:ext>
              </a:extLst>
            </p:cNvPr>
            <p:cNvGrpSpPr/>
            <p:nvPr/>
          </p:nvGrpSpPr>
          <p:grpSpPr>
            <a:xfrm>
              <a:off x="824506" y="3036307"/>
              <a:ext cx="177964" cy="1577461"/>
              <a:chOff x="2119737" y="1711563"/>
              <a:chExt cx="221946" cy="1351634"/>
            </a:xfrm>
          </p:grpSpPr>
          <p:sp>
            <p:nvSpPr>
              <p:cNvPr id="322" name="Rectangle 321">
                <a:extLst>
                  <a:ext uri="{FF2B5EF4-FFF2-40B4-BE49-F238E27FC236}">
                    <a16:creationId xmlns:a16="http://schemas.microsoft.com/office/drawing/2014/main" id="{7236740D-7441-4FB0-827B-502278895154}"/>
                  </a:ext>
                </a:extLst>
              </p:cNvPr>
              <p:cNvSpPr/>
              <p:nvPr/>
            </p:nvSpPr>
            <p:spPr>
              <a:xfrm>
                <a:off x="2119737" y="1711563"/>
                <a:ext cx="221946" cy="1351634"/>
              </a:xfrm>
              <a:prstGeom prst="rect">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solidFill>
                    <a:schemeClr val="tx1"/>
                  </a:solidFill>
                </a:endParaRPr>
              </a:p>
            </p:txBody>
          </p:sp>
          <p:cxnSp>
            <p:nvCxnSpPr>
              <p:cNvPr id="323" name="Straight Connector 322">
                <a:extLst>
                  <a:ext uri="{FF2B5EF4-FFF2-40B4-BE49-F238E27FC236}">
                    <a16:creationId xmlns:a16="http://schemas.microsoft.com/office/drawing/2014/main" id="{7F66F171-2E0C-45E6-97F2-1157DDED2C78}"/>
                  </a:ext>
                </a:extLst>
              </p:cNvPr>
              <p:cNvCxnSpPr/>
              <p:nvPr/>
            </p:nvCxnSpPr>
            <p:spPr>
              <a:xfrm>
                <a:off x="2229473" y="2576007"/>
                <a:ext cx="0" cy="30846"/>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319" name="Straight Connector 318">
              <a:extLst>
                <a:ext uri="{FF2B5EF4-FFF2-40B4-BE49-F238E27FC236}">
                  <a16:creationId xmlns:a16="http://schemas.microsoft.com/office/drawing/2014/main" id="{EBFB8AE4-2051-4CA8-BF98-CA98AB592E2C}"/>
                </a:ext>
              </a:extLst>
            </p:cNvPr>
            <p:cNvCxnSpPr/>
            <p:nvPr/>
          </p:nvCxnSpPr>
          <p:spPr>
            <a:xfrm>
              <a:off x="817726" y="4114209"/>
              <a:ext cx="17797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D787C9AA-E6C2-461F-84CF-482DE387B76F}"/>
                </a:ext>
              </a:extLst>
            </p:cNvPr>
            <p:cNvCxnSpPr/>
            <p:nvPr/>
          </p:nvCxnSpPr>
          <p:spPr>
            <a:xfrm>
              <a:off x="824500" y="3519510"/>
              <a:ext cx="17797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B548CD90-288F-4FAD-BCC8-587385F179EA}"/>
                </a:ext>
              </a:extLst>
            </p:cNvPr>
            <p:cNvCxnSpPr/>
            <p:nvPr/>
          </p:nvCxnSpPr>
          <p:spPr>
            <a:xfrm>
              <a:off x="828042" y="4017390"/>
              <a:ext cx="17797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1" name="Group 110">
            <a:extLst>
              <a:ext uri="{FF2B5EF4-FFF2-40B4-BE49-F238E27FC236}">
                <a16:creationId xmlns:a16="http://schemas.microsoft.com/office/drawing/2014/main" id="{CE335CD7-B715-462B-AD77-9BE073D263C9}"/>
              </a:ext>
            </a:extLst>
          </p:cNvPr>
          <p:cNvGrpSpPr/>
          <p:nvPr/>
        </p:nvGrpSpPr>
        <p:grpSpPr>
          <a:xfrm>
            <a:off x="2339061" y="618214"/>
            <a:ext cx="7361194" cy="707886"/>
            <a:chOff x="2339061" y="618214"/>
            <a:chExt cx="7361194" cy="707886"/>
          </a:xfrm>
        </p:grpSpPr>
        <p:sp>
          <p:nvSpPr>
            <p:cNvPr id="115" name="Rectangle 114">
              <a:extLst>
                <a:ext uri="{FF2B5EF4-FFF2-40B4-BE49-F238E27FC236}">
                  <a16:creationId xmlns:a16="http://schemas.microsoft.com/office/drawing/2014/main" id="{6F6F650A-60D0-4024-B024-21D938387F97}"/>
                </a:ext>
              </a:extLst>
            </p:cNvPr>
            <p:cNvSpPr/>
            <p:nvPr/>
          </p:nvSpPr>
          <p:spPr>
            <a:xfrm>
              <a:off x="3086581" y="826200"/>
              <a:ext cx="6613674" cy="42142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Backward state updates can only be completed through recirculation</a:t>
              </a:r>
            </a:p>
          </p:txBody>
        </p:sp>
        <p:pic>
          <p:nvPicPr>
            <p:cNvPr id="116" name="Graphic 115" descr="Warning">
              <a:extLst>
                <a:ext uri="{FF2B5EF4-FFF2-40B4-BE49-F238E27FC236}">
                  <a16:creationId xmlns:a16="http://schemas.microsoft.com/office/drawing/2014/main" id="{06F49B09-8627-4259-B021-C01A6ECEA64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39061" y="618214"/>
              <a:ext cx="707886" cy="707886"/>
            </a:xfrm>
            <a:prstGeom prst="rect">
              <a:avLst/>
            </a:prstGeom>
          </p:spPr>
        </p:pic>
      </p:grpSp>
      <p:grpSp>
        <p:nvGrpSpPr>
          <p:cNvPr id="117" name="Group 116">
            <a:extLst>
              <a:ext uri="{FF2B5EF4-FFF2-40B4-BE49-F238E27FC236}">
                <a16:creationId xmlns:a16="http://schemas.microsoft.com/office/drawing/2014/main" id="{E202C0EB-9432-475A-B348-BE6CB506271A}"/>
              </a:ext>
            </a:extLst>
          </p:cNvPr>
          <p:cNvGrpSpPr/>
          <p:nvPr/>
        </p:nvGrpSpPr>
        <p:grpSpPr>
          <a:xfrm>
            <a:off x="11231726" y="2981715"/>
            <a:ext cx="141220" cy="767671"/>
            <a:chOff x="5631392" y="2981715"/>
            <a:chExt cx="141220" cy="767671"/>
          </a:xfrm>
        </p:grpSpPr>
        <p:grpSp>
          <p:nvGrpSpPr>
            <p:cNvPr id="118" name="Group 117">
              <a:extLst>
                <a:ext uri="{FF2B5EF4-FFF2-40B4-BE49-F238E27FC236}">
                  <a16:creationId xmlns:a16="http://schemas.microsoft.com/office/drawing/2014/main" id="{BD585CA2-08C7-4794-B5A1-FB12510809D7}"/>
                </a:ext>
              </a:extLst>
            </p:cNvPr>
            <p:cNvGrpSpPr/>
            <p:nvPr/>
          </p:nvGrpSpPr>
          <p:grpSpPr>
            <a:xfrm>
              <a:off x="5631392" y="2981715"/>
              <a:ext cx="141220" cy="524669"/>
              <a:chOff x="841571" y="2993289"/>
              <a:chExt cx="141220" cy="524669"/>
            </a:xfrm>
          </p:grpSpPr>
          <p:sp>
            <p:nvSpPr>
              <p:cNvPr id="122" name="Rectangle 121">
                <a:extLst>
                  <a:ext uri="{FF2B5EF4-FFF2-40B4-BE49-F238E27FC236}">
                    <a16:creationId xmlns:a16="http://schemas.microsoft.com/office/drawing/2014/main" id="{22D01628-5EA4-4E8A-85F9-669C6F8ABDA1}"/>
                  </a:ext>
                </a:extLst>
              </p:cNvPr>
              <p:cNvSpPr/>
              <p:nvPr/>
            </p:nvSpPr>
            <p:spPr>
              <a:xfrm>
                <a:off x="842569" y="3052779"/>
                <a:ext cx="140222" cy="4651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27" name="TextBox 126">
                <a:extLst>
                  <a:ext uri="{FF2B5EF4-FFF2-40B4-BE49-F238E27FC236}">
                    <a16:creationId xmlns:a16="http://schemas.microsoft.com/office/drawing/2014/main" id="{451E9013-2B6C-465B-A400-17C8FCB845EA}"/>
                  </a:ext>
                </a:extLst>
              </p:cNvPr>
              <p:cNvSpPr txBox="1"/>
              <p:nvPr/>
            </p:nvSpPr>
            <p:spPr>
              <a:xfrm>
                <a:off x="841571" y="2993289"/>
                <a:ext cx="89428" cy="276999"/>
              </a:xfrm>
              <a:prstGeom prst="rect">
                <a:avLst/>
              </a:prstGeom>
              <a:noFill/>
            </p:spPr>
            <p:txBody>
              <a:bodyPr wrap="square" rtlCol="0">
                <a:spAutoFit/>
              </a:bodyPr>
              <a:lstStyle/>
              <a:p>
                <a:r>
                  <a:rPr lang="en-GB" sz="1200" dirty="0"/>
                  <a:t> </a:t>
                </a:r>
              </a:p>
            </p:txBody>
          </p:sp>
        </p:grpSp>
        <p:sp>
          <p:nvSpPr>
            <p:cNvPr id="121" name="TextBox 120">
              <a:extLst>
                <a:ext uri="{FF2B5EF4-FFF2-40B4-BE49-F238E27FC236}">
                  <a16:creationId xmlns:a16="http://schemas.microsoft.com/office/drawing/2014/main" id="{8A1295A3-84A1-4930-9712-E1AB29974F73}"/>
                </a:ext>
              </a:extLst>
            </p:cNvPr>
            <p:cNvSpPr txBox="1"/>
            <p:nvPr/>
          </p:nvSpPr>
          <p:spPr>
            <a:xfrm>
              <a:off x="5631471" y="3472387"/>
              <a:ext cx="89428" cy="276999"/>
            </a:xfrm>
            <a:prstGeom prst="rect">
              <a:avLst/>
            </a:prstGeom>
            <a:noFill/>
          </p:spPr>
          <p:txBody>
            <a:bodyPr wrap="square" rtlCol="0">
              <a:spAutoFit/>
            </a:bodyPr>
            <a:lstStyle/>
            <a:p>
              <a:r>
                <a:rPr lang="en-GB" sz="1200" dirty="0"/>
                <a:t> </a:t>
              </a:r>
            </a:p>
          </p:txBody>
        </p:sp>
      </p:grpSp>
      <p:cxnSp>
        <p:nvCxnSpPr>
          <p:cNvPr id="143" name="Connector: Curved 142">
            <a:extLst>
              <a:ext uri="{FF2B5EF4-FFF2-40B4-BE49-F238E27FC236}">
                <a16:creationId xmlns:a16="http://schemas.microsoft.com/office/drawing/2014/main" id="{0B05F3AC-6B2D-4969-8EAE-F6CD0D7425BF}"/>
              </a:ext>
            </a:extLst>
          </p:cNvPr>
          <p:cNvCxnSpPr>
            <a:cxnSpLocks/>
          </p:cNvCxnSpPr>
          <p:nvPr/>
        </p:nvCxnSpPr>
        <p:spPr>
          <a:xfrm rot="5400000" flipH="1">
            <a:off x="6180074" y="-499084"/>
            <a:ext cx="2232" cy="11510705"/>
          </a:xfrm>
          <a:prstGeom prst="curvedConnector3">
            <a:avLst>
              <a:gd name="adj1" fmla="val -41809409"/>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47" name="Group 146">
            <a:extLst>
              <a:ext uri="{FF2B5EF4-FFF2-40B4-BE49-F238E27FC236}">
                <a16:creationId xmlns:a16="http://schemas.microsoft.com/office/drawing/2014/main" id="{23EB2575-FA4F-444B-AFEB-09507760743D}"/>
              </a:ext>
            </a:extLst>
          </p:cNvPr>
          <p:cNvGrpSpPr/>
          <p:nvPr/>
        </p:nvGrpSpPr>
        <p:grpSpPr>
          <a:xfrm>
            <a:off x="11231337" y="3489003"/>
            <a:ext cx="141220" cy="767671"/>
            <a:chOff x="5631392" y="2981715"/>
            <a:chExt cx="141220" cy="767671"/>
          </a:xfrm>
        </p:grpSpPr>
        <p:grpSp>
          <p:nvGrpSpPr>
            <p:cNvPr id="153" name="Group 152">
              <a:extLst>
                <a:ext uri="{FF2B5EF4-FFF2-40B4-BE49-F238E27FC236}">
                  <a16:creationId xmlns:a16="http://schemas.microsoft.com/office/drawing/2014/main" id="{0CF095DC-D25D-40A8-9514-95A84218C641}"/>
                </a:ext>
              </a:extLst>
            </p:cNvPr>
            <p:cNvGrpSpPr/>
            <p:nvPr/>
          </p:nvGrpSpPr>
          <p:grpSpPr>
            <a:xfrm>
              <a:off x="5631392" y="2981715"/>
              <a:ext cx="141220" cy="524669"/>
              <a:chOff x="841571" y="2993289"/>
              <a:chExt cx="141220" cy="524669"/>
            </a:xfrm>
          </p:grpSpPr>
          <p:sp>
            <p:nvSpPr>
              <p:cNvPr id="155" name="Rectangle 154">
                <a:extLst>
                  <a:ext uri="{FF2B5EF4-FFF2-40B4-BE49-F238E27FC236}">
                    <a16:creationId xmlns:a16="http://schemas.microsoft.com/office/drawing/2014/main" id="{9695F494-64F7-4967-B01B-6FF9B92C03F6}"/>
                  </a:ext>
                </a:extLst>
              </p:cNvPr>
              <p:cNvSpPr/>
              <p:nvPr/>
            </p:nvSpPr>
            <p:spPr>
              <a:xfrm>
                <a:off x="842569" y="3052779"/>
                <a:ext cx="140222" cy="4651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56" name="TextBox 155">
                <a:extLst>
                  <a:ext uri="{FF2B5EF4-FFF2-40B4-BE49-F238E27FC236}">
                    <a16:creationId xmlns:a16="http://schemas.microsoft.com/office/drawing/2014/main" id="{D3BC4EB9-B1DA-4751-9604-9FE28F84B143}"/>
                  </a:ext>
                </a:extLst>
              </p:cNvPr>
              <p:cNvSpPr txBox="1"/>
              <p:nvPr/>
            </p:nvSpPr>
            <p:spPr>
              <a:xfrm>
                <a:off x="841571" y="2993289"/>
                <a:ext cx="89428" cy="276999"/>
              </a:xfrm>
              <a:prstGeom prst="rect">
                <a:avLst/>
              </a:prstGeom>
              <a:noFill/>
            </p:spPr>
            <p:txBody>
              <a:bodyPr wrap="square" rtlCol="0">
                <a:spAutoFit/>
              </a:bodyPr>
              <a:lstStyle/>
              <a:p>
                <a:r>
                  <a:rPr lang="en-GB" sz="1200" dirty="0"/>
                  <a:t> </a:t>
                </a:r>
              </a:p>
            </p:txBody>
          </p:sp>
        </p:grpSp>
        <p:sp>
          <p:nvSpPr>
            <p:cNvPr id="154" name="TextBox 153">
              <a:extLst>
                <a:ext uri="{FF2B5EF4-FFF2-40B4-BE49-F238E27FC236}">
                  <a16:creationId xmlns:a16="http://schemas.microsoft.com/office/drawing/2014/main" id="{69DC05CD-74BA-4F28-931D-39B29D261BA7}"/>
                </a:ext>
              </a:extLst>
            </p:cNvPr>
            <p:cNvSpPr txBox="1"/>
            <p:nvPr/>
          </p:nvSpPr>
          <p:spPr>
            <a:xfrm>
              <a:off x="5631471" y="3472387"/>
              <a:ext cx="89428" cy="276999"/>
            </a:xfrm>
            <a:prstGeom prst="rect">
              <a:avLst/>
            </a:prstGeom>
            <a:noFill/>
          </p:spPr>
          <p:txBody>
            <a:bodyPr wrap="square" rtlCol="0">
              <a:spAutoFit/>
            </a:bodyPr>
            <a:lstStyle/>
            <a:p>
              <a:r>
                <a:rPr lang="en-GB" sz="1200" dirty="0"/>
                <a:t> </a:t>
              </a:r>
            </a:p>
          </p:txBody>
        </p:sp>
      </p:grpSp>
    </p:spTree>
    <p:extLst>
      <p:ext uri="{BB962C8B-B14F-4D97-AF65-F5344CB8AC3E}">
        <p14:creationId xmlns:p14="http://schemas.microsoft.com/office/powerpoint/2010/main" val="2767204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3"/>
                                        </p:tgtEl>
                                        <p:attrNameLst>
                                          <p:attrName>style.visibility</p:attrName>
                                        </p:attrNameLst>
                                      </p:cBhvr>
                                      <p:to>
                                        <p:strVal val="visible"/>
                                      </p:to>
                                    </p:set>
                                  </p:childTnLst>
                                </p:cTn>
                              </p:par>
                              <p:par>
                                <p:cTn id="7" presetID="0" presetClass="path" presetSubtype="0" accel="50000" decel="50000" fill="hold" nodeType="withEffect">
                                  <p:stCondLst>
                                    <p:cond delay="0"/>
                                  </p:stCondLst>
                                  <p:childTnLst>
                                    <p:animMotion origin="layout" path="M 0.00756 0.05278 L 0.00756 0.05301 C 0.01993 0.0544 0.03243 0.05347 0.04466 0.05741 C 0.0461 0.05787 0.04519 0.0625 0.04545 0.06482 C 0.04597 0.06782 0.04714 0.07384 0.04714 0.07407 C 0.04753 0.07732 0.04753 0.08079 0.04805 0.08426 C 0.04844 0.0875 0.04974 0.09329 0.04974 0.09352 C 0.05 0.09792 0.05039 0.10232 0.05052 0.10671 C 0.05144 0.1287 0.05183 0.15949 0.05222 0.18009 C 0.05196 0.20579 0.05326 0.23125 0.05144 0.25671 C 0.05118 0.26019 0.04779 0.25995 0.04636 0.2625 C 0.04584 0.26366 0.04532 0.26482 0.04466 0.26551 C 0.0431 0.26782 0.03959 0.27153 0.03959 0.27176 C 0.03907 0.27315 0.03868 0.275 0.03789 0.27616 C 0.03646 0.27847 0.03451 0.28009 0.03282 0.28218 C 0.03203 0.2831 0.03099 0.2838 0.03034 0.28519 C 0.02982 0.28611 0.0293 0.28727 0.02865 0.28796 C 0.02787 0.28889 0.02696 0.28889 0.02618 0.28958 C 0.02526 0.29028 0.02461 0.2919 0.02357 0.29259 C 0.02136 0.29398 0.01901 0.29421 0.01667 0.2956 C 0.01511 0.29653 0.01341 0.29722 0.01185 0.29861 C 0.01068 0.29954 0.00964 0.30093 0.00847 0.30162 C -0.00156 0.30741 0.00508 0.30232 -0.00338 0.30602 C -0.00507 0.30671 -0.00677 0.3081 -0.00846 0.30903 C -0.0095 0.30972 -0.01067 0.30995 -0.01185 0.31065 C -0.01263 0.31088 -0.01341 0.31181 -0.01432 0.31204 C -0.01601 0.31273 -0.01771 0.31296 -0.0194 0.31343 C -0.02018 0.31412 -0.02109 0.31458 -0.02187 0.31505 C -0.02565 0.31667 -0.0276 0.3162 -0.03112 0.31945 C -0.03346 0.32153 -0.03541 0.32477 -0.03789 0.32546 L -0.04297 0.32708 C -0.05599 0.33125 -0.03737 0.3257 -0.05221 0.33009 C -0.05703 0.33287 -0.05234 0.33032 -0.05898 0.3331 C -0.06119 0.33403 -0.06354 0.33495 -0.06575 0.33611 C -0.06797 0.33704 -0.07096 0.33843 -0.0733 0.33912 C -0.07617 0.33958 -0.0789 0.33982 -0.08177 0.34051 C -0.08463 0.3412 -0.08737 0.34213 -0.09023 0.34352 C -0.09101 0.34398 -0.09179 0.34468 -0.09271 0.34491 C -0.09466 0.3456 -0.10364 0.34769 -0.10534 0.34792 C -0.10612 0.34861 -0.10703 0.34907 -0.10781 0.34954 C -0.11146 0.35116 -0.11432 0.35139 -0.11797 0.35255 C -0.12239 0.3537 -0.12604 0.35509 -0.1306 0.35556 C -0.14323 0.35625 -0.15586 0.35648 -0.16849 0.35695 C -0.17304 0.35741 -0.1776 0.35764 -0.18203 0.35857 C -0.1832 0.3588 -0.18424 0.35972 -0.18541 0.35995 C -0.19049 0.36157 -0.19244 0.36111 -0.19713 0.36296 C -0.19804 0.36343 -0.19882 0.36412 -0.19974 0.36458 C -0.20338 0.36551 -0.21445 0.36713 -0.21744 0.36736 C -0.22695 0.37083 -0.21523 0.3669 -0.23007 0.37037 C -0.2345 0.37153 -0.23359 0.37199 -0.23763 0.37338 C -0.23932 0.37407 -0.24101 0.37431 -0.24271 0.375 C -0.24388 0.37546 -0.24492 0.37616 -0.24609 0.37639 C -0.24948 0.37755 -0.25286 0.37847 -0.25612 0.3794 L -0.26119 0.38102 C -0.26718 0.38449 -0.26002 0.38056 -0.27135 0.38403 C -0.27226 0.38426 -0.27304 0.38519 -0.27382 0.38542 C -0.27552 0.38611 -0.27721 0.38611 -0.2789 0.38704 C -0.2806 0.38773 -0.28229 0.38912 -0.28398 0.39005 C -0.2858 0.39074 -0.29166 0.39236 -0.29323 0.39306 L -0.56119 0.39144 C -0.56601 0.39144 -0.57083 0.38935 -0.57552 0.38843 C -0.58086 0.3875 -0.59075 0.38611 -0.59583 0.38542 C -0.62096 0.37431 -0.58268 0.39074 -0.61015 0.38102 C -0.61185 0.38032 -0.61341 0.37847 -0.61523 0.37801 C -0.6306 0.37361 -0.63619 0.37338 -0.65052 0.37199 L -0.65729 0.37037 C -0.66041 0.36991 -0.66354 0.36968 -0.66653 0.36898 C -0.66797 0.36875 -0.6694 0.36782 -0.67083 0.36736 C -0.67278 0.3669 -0.67474 0.36667 -0.67669 0.36597 C -0.67955 0.36505 -0.68229 0.36389 -0.68515 0.36296 L -0.69023 0.36157 C -0.69153 0.36111 -0.69297 0.36042 -0.6944 0.35995 C -0.69713 0.35926 -0.7 0.35903 -0.70286 0.35857 C -0.70455 0.3581 -0.70612 0.35741 -0.70781 0.35695 L -0.72474 0.35255 C -0.72643 0.35208 -0.72812 0.35139 -0.72981 0.35093 L -0.73815 0.34954 C -0.7513 0.34375 -0.73893 0.34884 -0.75091 0.34491 C -0.75364 0.34421 -0.75651 0.34282 -0.75924 0.3419 C -0.76263 0.34097 -0.76601 0.34028 -0.7694 0.33912 C -0.77083 0.33843 -0.77213 0.33796 -0.77356 0.3375 C -0.77708 0.33657 -0.78281 0.33519 -0.78619 0.33449 C -0.78815 0.33333 -0.79023 0.33195 -0.79218 0.33148 C -0.79661 0.33032 -0.80117 0.32963 -0.8056 0.32847 C -0.80755 0.32801 -0.80963 0.32755 -0.81159 0.32708 C -0.81263 0.32662 -0.8138 0.3257 -0.81484 0.32546 C -0.81797 0.32477 -0.82109 0.32454 -0.82422 0.32407 C -0.82526 0.32292 -0.8263 0.32153 -0.82747 0.32107 C -0.83164 0.31898 -0.84023 0.31644 -0.84023 0.31667 C -0.84153 0.31505 -0.84297 0.31343 -0.8444 0.31204 C -0.84544 0.31088 -0.84674 0.31042 -0.84778 0.30903 C -0.85312 0.30208 -0.84713 0.30602 -0.85364 0.30301 C -0.85481 0.30162 -0.85586 0.3 -0.85703 0.29861 C -0.85781 0.29745 -0.85872 0.29676 -0.8595 0.2956 C -0.86015 0.29468 -0.86067 0.29352 -0.86119 0.29259 C -0.86198 0.29144 -0.86289 0.29051 -0.8638 0.28958 C -0.86497 0.2882 -0.86601 0.28657 -0.86718 0.28519 C -0.86797 0.28403 -0.86888 0.28333 -0.86966 0.28218 C -0.87773 0.26945 -0.87122 0.2794 -0.87552 0.27014 C -0.8763 0.26852 -0.87734 0.26713 -0.87812 0.26551 C -0.87903 0.26366 -0.87968 0.26157 -0.8806 0.25972 C -0.88164 0.25741 -0.88307 0.25579 -0.88398 0.2537 C -0.88502 0.25139 -0.88567 0.24861 -0.88659 0.24607 C -0.88737 0.24398 -0.88815 0.24213 -0.88906 0.24005 C -0.89218 0.22384 -0.88724 0.24861 -0.89153 0.23125 C -0.89231 0.22824 -0.89257 0.225 -0.89323 0.22222 C -0.89388 0.21968 -0.8944 0.21713 -0.89492 0.21458 C -0.8957 0.21134 -0.89622 0.20764 -0.89661 0.20417 C -0.897 0.20116 -0.89713 0.19815 -0.89752 0.19514 C -0.89765 0.19375 -0.89804 0.19213 -0.8983 0.19074 C -0.89869 0.18866 -0.89882 0.18657 -0.89922 0.18472 C -0.89974 0.18171 -0.90039 0.1787 -0.90091 0.1757 C -0.90156 0.17037 -0.90221 0.15764 -0.90247 0.15324 C -0.9013 0.06111 -0.90403 0.11412 -0.90091 0.08287 C -0.90052 0.07986 -0.90039 0.07685 -0.9 0.07384 C -0.89987 0.07222 -0.89935 0.07083 -0.89922 0.06945 C -0.89882 0.06736 -0.89882 0.06528 -0.8983 0.06343 C -0.89791 0.06204 -0.89726 0.06134 -0.89661 0.06042 C -0.89635 0.0588 -0.89622 0.05718 -0.89583 0.05579 C -0.89479 0.05278 -0.89244 0.04699 -0.89244 0.04722 " pathEditMode="relative" rAng="0" ptsTypes="AAAAAAAAAAAAAAAAAAAAAAAAAAAAAAAAAAAAAAAAAAAAAAAAAAAAAAAAAAAAAAAAAAAAAAAAAAAAAAAAAAAAAAAAAAAAAAAAAAAAAAAAAAAAAAAAAAAAAAAA">
                                      <p:cBhvr>
                                        <p:cTn id="8" dur="1250" fill="hold"/>
                                        <p:tgtEl>
                                          <p:spTgt spid="117"/>
                                        </p:tgtEl>
                                        <p:attrNameLst>
                                          <p:attrName>ppt_x</p:attrName>
                                          <p:attrName>ppt_y</p:attrName>
                                        </p:attrNameLst>
                                      </p:cBhvr>
                                      <p:rCtr x="-43268" y="16713"/>
                                    </p:animMotion>
                                  </p:childTnLst>
                                </p:cTn>
                              </p:par>
                              <p:par>
                                <p:cTn id="9" presetID="0" presetClass="path" presetSubtype="0" accel="50000" decel="50000" fill="hold" nodeType="withEffect">
                                  <p:stCondLst>
                                    <p:cond delay="0"/>
                                  </p:stCondLst>
                                  <p:childTnLst>
                                    <p:animMotion origin="layout" path="M 0.00756 0.05278 L 0.00756 0.05301 C 0.01993 0.0544 0.03243 0.05348 0.04466 0.05741 C 0.0461 0.05787 0.04519 0.0625 0.04545 0.06482 C 0.04597 0.06783 0.04714 0.07385 0.04714 0.07408 C 0.04753 0.07732 0.04753 0.08079 0.04805 0.08426 C 0.04844 0.0875 0.04974 0.09329 0.04974 0.09352 C 0.05 0.09792 0.05039 0.10232 0.05052 0.10672 C 0.05144 0.12871 0.05183 0.15949 0.05222 0.1801 C 0.05196 0.20579 0.05326 0.23125 0.05144 0.25672 C 0.05118 0.26019 0.04779 0.25996 0.04636 0.2625 C 0.04584 0.26366 0.04532 0.26482 0.04466 0.26551 C 0.0431 0.26783 0.03959 0.27153 0.03959 0.27176 C 0.03907 0.27315 0.03868 0.275 0.03789 0.27616 C 0.03646 0.27848 0.03451 0.2801 0.03282 0.28218 C 0.03203 0.28311 0.03099 0.2838 0.03034 0.28519 C 0.02982 0.28611 0.0293 0.28727 0.02865 0.28797 C 0.02787 0.28889 0.02696 0.28889 0.02618 0.28959 C 0.02526 0.29028 0.02461 0.2919 0.02357 0.2926 C 0.02136 0.29398 0.01901 0.29422 0.01667 0.29561 C 0.01511 0.29653 0.01341 0.29723 0.01185 0.29861 C 0.01068 0.29954 0.00964 0.30093 0.00847 0.30162 C -0.00156 0.30741 0.00508 0.30232 -0.00338 0.30602 C -0.00507 0.30672 -0.00677 0.30811 -0.00846 0.30903 C -0.0095 0.30973 -0.01067 0.30996 -0.01185 0.31065 C -0.01263 0.31088 -0.01341 0.31181 -0.01432 0.31204 C -0.01601 0.31273 -0.01771 0.31297 -0.0194 0.31343 C -0.02018 0.31412 -0.02109 0.31459 -0.02187 0.31505 C -0.02565 0.31667 -0.0276 0.31621 -0.03112 0.31945 C -0.03346 0.32153 -0.03541 0.32477 -0.03789 0.32547 L -0.04297 0.32709 C -0.05599 0.33125 -0.03737 0.3257 -0.05221 0.3301 C -0.05703 0.33287 -0.05234 0.33033 -0.05898 0.33311 C -0.06119 0.33403 -0.06354 0.33496 -0.06575 0.33611 C -0.06797 0.33704 -0.07096 0.33843 -0.0733 0.33912 C -0.07617 0.33959 -0.0789 0.33982 -0.08177 0.34051 C -0.08463 0.34121 -0.08737 0.34213 -0.09023 0.34352 C -0.09101 0.34398 -0.09179 0.34468 -0.09271 0.34491 C -0.09466 0.34561 -0.10364 0.34769 -0.10534 0.34792 C -0.10612 0.34861 -0.10703 0.34908 -0.10781 0.34954 C -0.11146 0.35116 -0.11432 0.35139 -0.11797 0.35255 C -0.12239 0.35371 -0.12604 0.3551 -0.1306 0.35556 C -0.14323 0.35625 -0.15586 0.35648 -0.16849 0.35695 C -0.17304 0.35741 -0.1776 0.35764 -0.18203 0.35857 C -0.1832 0.3588 -0.18424 0.35973 -0.18541 0.35996 C -0.19049 0.36158 -0.19244 0.36111 -0.19713 0.36297 C -0.19804 0.36343 -0.19882 0.36412 -0.19974 0.36459 C -0.20338 0.36551 -0.21445 0.36713 -0.21744 0.36736 C -0.22695 0.37084 -0.21523 0.3669 -0.23007 0.37037 C -0.2345 0.37153 -0.23359 0.37199 -0.23763 0.37338 C -0.23932 0.37408 -0.24101 0.37431 -0.24271 0.375 C -0.24388 0.37547 -0.24492 0.37616 -0.24609 0.37639 C -0.24948 0.37755 -0.25286 0.37848 -0.25612 0.3794 L -0.26119 0.38102 C -0.26718 0.38449 -0.26002 0.38056 -0.27135 0.38403 C -0.27226 0.38426 -0.27304 0.38519 -0.27382 0.38542 C -0.27552 0.38611 -0.27721 0.38611 -0.2789 0.38704 C -0.2806 0.38773 -0.28229 0.38912 -0.28398 0.39005 C -0.2858 0.39074 -0.29166 0.39236 -0.29323 0.39306 L -0.56119 0.39144 C -0.56601 0.39144 -0.57083 0.38936 -0.57552 0.38843 C -0.58086 0.3875 -0.59075 0.38611 -0.59583 0.38542 C -0.62096 0.37431 -0.58268 0.39074 -0.61015 0.38102 C -0.61185 0.38033 -0.61341 0.37848 -0.61523 0.37801 C -0.6306 0.37361 -0.63632 0.37338 -0.65052 0.37199 L -0.65729 0.37037 C -0.66041 0.36991 -0.66354 0.36968 -0.66653 0.36898 C -0.66797 0.36875 -0.6694 0.36783 -0.67083 0.36736 C -0.67278 0.3669 -0.67474 0.36667 -0.67669 0.36598 C -0.67955 0.36505 -0.68229 0.36389 -0.68515 0.36297 L -0.69023 0.36158 C -0.69153 0.36111 -0.69297 0.36042 -0.6944 0.35996 C -0.69713 0.35926 -0.7 0.35903 -0.70286 0.35857 C -0.70455 0.35811 -0.70612 0.35741 -0.70781 0.35695 L -0.72474 0.35255 C -0.72643 0.35209 -0.72812 0.35139 -0.72981 0.35093 L -0.73815 0.34954 C -0.7513 0.34375 -0.73893 0.34885 -0.75091 0.34491 C -0.75364 0.34422 -0.75651 0.34283 -0.75924 0.3419 C -0.76263 0.34098 -0.76601 0.34028 -0.7694 0.33912 C -0.77083 0.33843 -0.77213 0.33797 -0.77356 0.3375 C -0.77708 0.33658 -0.78281 0.33519 -0.78619 0.33449 C -0.78815 0.33334 -0.79023 0.33195 -0.79218 0.33148 C -0.79661 0.33033 -0.80117 0.32963 -0.8056 0.32848 C -0.80755 0.32801 -0.80963 0.32755 -0.81159 0.32709 C -0.81263 0.32662 -0.8138 0.3257 -0.81484 0.32547 C -0.81797 0.32477 -0.82109 0.32454 -0.82422 0.32408 C -0.82526 0.32292 -0.8263 0.32153 -0.82747 0.32107 C -0.83164 0.31898 -0.84023 0.31644 -0.84023 0.31667 C -0.84153 0.31505 -0.84297 0.31343 -0.8444 0.31204 C -0.84544 0.31088 -0.84674 0.31042 -0.84778 0.30903 C -0.85312 0.30209 -0.84713 0.30602 -0.85364 0.30301 C -0.85481 0.30162 -0.85586 0.3 -0.85703 0.29861 C -0.85781 0.29746 -0.85872 0.29676 -0.8595 0.29561 C -0.86015 0.29468 -0.86067 0.29352 -0.86119 0.2926 C -0.86198 0.29144 -0.86289 0.29051 -0.8638 0.28959 C -0.86497 0.2882 -0.86601 0.28658 -0.86718 0.28519 C -0.86797 0.28403 -0.86888 0.28334 -0.86966 0.28218 C -0.87773 0.26945 -0.87122 0.2794 -0.87552 0.27014 C -0.8763 0.26852 -0.87734 0.26713 -0.87812 0.26551 C -0.87903 0.26366 -0.87968 0.26158 -0.8806 0.25973 C -0.88164 0.25741 -0.88307 0.25579 -0.88398 0.25371 C -0.88502 0.25139 -0.88567 0.24861 -0.88659 0.24607 C -0.88737 0.24398 -0.88815 0.24213 -0.88906 0.24005 C -0.89218 0.22385 -0.88724 0.24861 -0.89153 0.23125 C -0.89231 0.22824 -0.89257 0.225 -0.89323 0.22223 C -0.89388 0.21968 -0.8944 0.21713 -0.89492 0.21459 C -0.8957 0.21135 -0.89622 0.20764 -0.89661 0.20417 C -0.897 0.20116 -0.89713 0.19815 -0.89752 0.19514 C -0.89765 0.19375 -0.89804 0.19213 -0.8983 0.19074 C -0.89869 0.18866 -0.89882 0.18658 -0.89922 0.18473 C -0.89974 0.18172 -0.90039 0.17871 -0.90091 0.1757 C -0.90156 0.17037 -0.90221 0.15764 -0.90247 0.15324 C -0.9013 0.06111 -0.90403 0.11412 -0.90091 0.08287 C -0.90052 0.07986 -0.90039 0.07686 -0.9 0.07385 C -0.89987 0.07223 -0.89935 0.07084 -0.89922 0.06945 C -0.89882 0.06736 -0.89882 0.06528 -0.8983 0.06343 C -0.89791 0.06204 -0.89726 0.06135 -0.89661 0.06042 C -0.89635 0.0588 -0.89622 0.05718 -0.89583 0.05579 C -0.89479 0.05278 -0.89244 0.04699 -0.89244 0.04723 " pathEditMode="relative" rAng="0" ptsTypes="AAAAAAAAAAAAAAAAAAAAAAAAAAAAAAAAAAAAAAAAAAAAAAAAAAAAAAAAAAAAAAAAAAAAAAAAAAAAAAAAAAAAAAAAAAAAAAAAAAAAAAAAAAAAAAAAAAAAAAAA">
                                      <p:cBhvr>
                                        <p:cTn id="10" dur="1250" fill="hold"/>
                                        <p:tgtEl>
                                          <p:spTgt spid="147"/>
                                        </p:tgtEl>
                                        <p:attrNameLst>
                                          <p:attrName>ppt_x</p:attrName>
                                          <p:attrName>ppt_y</p:attrName>
                                        </p:attrNameLst>
                                      </p:cBhvr>
                                      <p:rCtr x="-43268" y="1671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27FDE90-0D8E-4488-A188-DC532882B7D7}"/>
              </a:ext>
            </a:extLst>
          </p:cNvPr>
          <p:cNvSpPr>
            <a:spLocks noGrp="1"/>
          </p:cNvSpPr>
          <p:nvPr>
            <p:ph type="sldNum" sz="quarter" idx="12"/>
          </p:nvPr>
        </p:nvSpPr>
        <p:spPr/>
        <p:txBody>
          <a:bodyPr/>
          <a:lstStyle/>
          <a:p>
            <a:fld id="{0586C5A0-077A-42A9-8EC1-8CF707100511}" type="slidenum">
              <a:rPr lang="en-GB" smtClean="0"/>
              <a:t>2</a:t>
            </a:fld>
            <a:endParaRPr lang="en-GB" dirty="0"/>
          </a:p>
        </p:txBody>
      </p:sp>
      <p:sp>
        <p:nvSpPr>
          <p:cNvPr id="5" name="Title 1">
            <a:extLst>
              <a:ext uri="{FF2B5EF4-FFF2-40B4-BE49-F238E27FC236}">
                <a16:creationId xmlns:a16="http://schemas.microsoft.com/office/drawing/2014/main" id="{1975EAF3-0666-438A-B2AA-F6CCADB91247}"/>
              </a:ext>
            </a:extLst>
          </p:cNvPr>
          <p:cNvSpPr txBox="1">
            <a:spLocks/>
          </p:cNvSpPr>
          <p:nvPr/>
        </p:nvSpPr>
        <p:spPr>
          <a:xfrm>
            <a:off x="0" y="0"/>
            <a:ext cx="12192000" cy="947516"/>
          </a:xfrm>
          <a:prstGeom prst="rect">
            <a:avLst/>
          </a:prstGeom>
        </p:spPr>
        <p:txBody>
          <a:bodyP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Protocol Independent Switch Architecture (PISA) Pipeline</a:t>
            </a:r>
          </a:p>
        </p:txBody>
      </p:sp>
      <p:sp>
        <p:nvSpPr>
          <p:cNvPr id="7" name="Rectangle: Rounded Corners 6">
            <a:extLst>
              <a:ext uri="{FF2B5EF4-FFF2-40B4-BE49-F238E27FC236}">
                <a16:creationId xmlns:a16="http://schemas.microsoft.com/office/drawing/2014/main" id="{5989B150-148A-4CC5-929A-B041DF659FD9}"/>
              </a:ext>
            </a:extLst>
          </p:cNvPr>
          <p:cNvSpPr/>
          <p:nvPr/>
        </p:nvSpPr>
        <p:spPr>
          <a:xfrm>
            <a:off x="1026543" y="1250830"/>
            <a:ext cx="10144665" cy="5105520"/>
          </a:xfrm>
          <a:prstGeom prst="roundRect">
            <a:avLst/>
          </a:prstGeom>
          <a:solidFill>
            <a:srgbClr val="BDDA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lowchart: Alternate Process 30">
            <a:extLst>
              <a:ext uri="{FF2B5EF4-FFF2-40B4-BE49-F238E27FC236}">
                <a16:creationId xmlns:a16="http://schemas.microsoft.com/office/drawing/2014/main" id="{57A489C7-6595-4B7A-936B-35FBBFD382FB}"/>
              </a:ext>
            </a:extLst>
          </p:cNvPr>
          <p:cNvSpPr/>
          <p:nvPr/>
        </p:nvSpPr>
        <p:spPr>
          <a:xfrm>
            <a:off x="1022786" y="2349797"/>
            <a:ext cx="304926" cy="2907585"/>
          </a:xfrm>
          <a:prstGeom prst="flowChartAlternateProcess">
            <a:avLst/>
          </a:prstGeom>
          <a:solidFill>
            <a:srgbClr val="47A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p>
        </p:txBody>
      </p:sp>
      <p:sp>
        <p:nvSpPr>
          <p:cNvPr id="32" name="TextBox 31">
            <a:extLst>
              <a:ext uri="{FF2B5EF4-FFF2-40B4-BE49-F238E27FC236}">
                <a16:creationId xmlns:a16="http://schemas.microsoft.com/office/drawing/2014/main" id="{95C92D90-361A-401D-92C2-5A93ACC2FF08}"/>
              </a:ext>
            </a:extLst>
          </p:cNvPr>
          <p:cNvSpPr txBox="1"/>
          <p:nvPr/>
        </p:nvSpPr>
        <p:spPr>
          <a:xfrm rot="5400000">
            <a:off x="-187981" y="3594828"/>
            <a:ext cx="2907585" cy="413062"/>
          </a:xfrm>
          <a:prstGeom prst="rect">
            <a:avLst/>
          </a:prstGeom>
          <a:noFill/>
          <a:ln>
            <a:noFill/>
          </a:ln>
        </p:spPr>
        <p:txBody>
          <a:bodyPr wrap="square" rtlCol="0" anchor="ctr">
            <a:spAutoFit/>
          </a:bodyPr>
          <a:lstStyle/>
          <a:p>
            <a:pPr algn="ctr"/>
            <a:r>
              <a:rPr lang="en-GB" sz="3126" baseline="-25000" dirty="0"/>
              <a:t>Parser</a:t>
            </a:r>
          </a:p>
        </p:txBody>
      </p:sp>
      <p:sp>
        <p:nvSpPr>
          <p:cNvPr id="48" name="Flowchart: Alternate Process 47">
            <a:extLst>
              <a:ext uri="{FF2B5EF4-FFF2-40B4-BE49-F238E27FC236}">
                <a16:creationId xmlns:a16="http://schemas.microsoft.com/office/drawing/2014/main" id="{D5ABDA1B-0F93-4FC6-8D9D-0C5AF8595D82}"/>
              </a:ext>
            </a:extLst>
          </p:cNvPr>
          <p:cNvSpPr/>
          <p:nvPr/>
        </p:nvSpPr>
        <p:spPr>
          <a:xfrm>
            <a:off x="10854730" y="2361386"/>
            <a:ext cx="304926" cy="2907585"/>
          </a:xfrm>
          <a:prstGeom prst="flowChartAlternateProcess">
            <a:avLst/>
          </a:prstGeom>
          <a:solidFill>
            <a:srgbClr val="47A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p>
        </p:txBody>
      </p:sp>
      <p:sp>
        <p:nvSpPr>
          <p:cNvPr id="49" name="TextBox 48">
            <a:extLst>
              <a:ext uri="{FF2B5EF4-FFF2-40B4-BE49-F238E27FC236}">
                <a16:creationId xmlns:a16="http://schemas.microsoft.com/office/drawing/2014/main" id="{B761EE0D-3DD9-4C4B-A323-975ECFF033FC}"/>
              </a:ext>
            </a:extLst>
          </p:cNvPr>
          <p:cNvSpPr txBox="1"/>
          <p:nvPr/>
        </p:nvSpPr>
        <p:spPr>
          <a:xfrm rot="5400000">
            <a:off x="9642952" y="3618508"/>
            <a:ext cx="2864689" cy="413062"/>
          </a:xfrm>
          <a:prstGeom prst="rect">
            <a:avLst/>
          </a:prstGeom>
          <a:noFill/>
          <a:ln>
            <a:noFill/>
          </a:ln>
        </p:spPr>
        <p:txBody>
          <a:bodyPr wrap="square" rtlCol="0" anchor="ctr">
            <a:spAutoFit/>
          </a:bodyPr>
          <a:lstStyle/>
          <a:p>
            <a:pPr algn="ctr"/>
            <a:r>
              <a:rPr lang="en-GB" sz="3126" baseline="-25000" dirty="0"/>
              <a:t>Deparser</a:t>
            </a:r>
          </a:p>
        </p:txBody>
      </p:sp>
      <p:cxnSp>
        <p:nvCxnSpPr>
          <p:cNvPr id="50" name="Straight Arrow Connector 49">
            <a:extLst>
              <a:ext uri="{FF2B5EF4-FFF2-40B4-BE49-F238E27FC236}">
                <a16:creationId xmlns:a16="http://schemas.microsoft.com/office/drawing/2014/main" id="{DB882474-E878-4191-BFC3-F3EFCBC8918F}"/>
              </a:ext>
            </a:extLst>
          </p:cNvPr>
          <p:cNvCxnSpPr>
            <a:cxnSpLocks/>
          </p:cNvCxnSpPr>
          <p:nvPr/>
        </p:nvCxnSpPr>
        <p:spPr>
          <a:xfrm flipV="1">
            <a:off x="1308190" y="3849323"/>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17DEF25D-60BF-4601-A82B-5B20CCC3C0BB}"/>
              </a:ext>
            </a:extLst>
          </p:cNvPr>
          <p:cNvCxnSpPr>
            <a:cxnSpLocks/>
          </p:cNvCxnSpPr>
          <p:nvPr/>
        </p:nvCxnSpPr>
        <p:spPr>
          <a:xfrm flipV="1">
            <a:off x="1850168" y="3844097"/>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E47AA672-BC96-46F9-8743-E265BDD519FB}"/>
              </a:ext>
            </a:extLst>
          </p:cNvPr>
          <p:cNvCxnSpPr>
            <a:cxnSpLocks/>
          </p:cNvCxnSpPr>
          <p:nvPr/>
        </p:nvCxnSpPr>
        <p:spPr>
          <a:xfrm>
            <a:off x="634820" y="1151482"/>
            <a:ext cx="10728000"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D4A75431-B86C-4AD5-B730-87B9E56210DF}"/>
              </a:ext>
            </a:extLst>
          </p:cNvPr>
          <p:cNvSpPr txBox="1"/>
          <p:nvPr/>
        </p:nvSpPr>
        <p:spPr>
          <a:xfrm>
            <a:off x="9535764" y="1332244"/>
            <a:ext cx="1686282" cy="461665"/>
          </a:xfrm>
          <a:prstGeom prst="rect">
            <a:avLst/>
          </a:prstGeom>
          <a:noFill/>
        </p:spPr>
        <p:txBody>
          <a:bodyPr wrap="square" rtlCol="0">
            <a:spAutoFit/>
          </a:bodyPr>
          <a:lstStyle/>
          <a:p>
            <a:r>
              <a:rPr lang="en-GB" sz="2400" dirty="0"/>
              <a:t>Data plane</a:t>
            </a:r>
          </a:p>
        </p:txBody>
      </p:sp>
      <p:sp>
        <p:nvSpPr>
          <p:cNvPr id="99" name="TextBox 98">
            <a:extLst>
              <a:ext uri="{FF2B5EF4-FFF2-40B4-BE49-F238E27FC236}">
                <a16:creationId xmlns:a16="http://schemas.microsoft.com/office/drawing/2014/main" id="{9FDE92EC-BE1E-4B69-B090-9AEC35EE6260}"/>
              </a:ext>
            </a:extLst>
          </p:cNvPr>
          <p:cNvSpPr txBox="1"/>
          <p:nvPr/>
        </p:nvSpPr>
        <p:spPr>
          <a:xfrm>
            <a:off x="9391453" y="706758"/>
            <a:ext cx="1920956" cy="461665"/>
          </a:xfrm>
          <a:prstGeom prst="rect">
            <a:avLst/>
          </a:prstGeom>
          <a:noFill/>
        </p:spPr>
        <p:txBody>
          <a:bodyPr wrap="square" rtlCol="0">
            <a:spAutoFit/>
          </a:bodyPr>
          <a:lstStyle/>
          <a:p>
            <a:r>
              <a:rPr lang="en-GB" sz="2400" dirty="0"/>
              <a:t>Control plane</a:t>
            </a:r>
          </a:p>
        </p:txBody>
      </p:sp>
      <p:sp>
        <p:nvSpPr>
          <p:cNvPr id="101" name="TextBox 100">
            <a:extLst>
              <a:ext uri="{FF2B5EF4-FFF2-40B4-BE49-F238E27FC236}">
                <a16:creationId xmlns:a16="http://schemas.microsoft.com/office/drawing/2014/main" id="{0BA5B401-C8E5-47C5-87CE-F7DFA6AAEC5D}"/>
              </a:ext>
            </a:extLst>
          </p:cNvPr>
          <p:cNvSpPr txBox="1"/>
          <p:nvPr/>
        </p:nvSpPr>
        <p:spPr>
          <a:xfrm>
            <a:off x="4151655" y="654679"/>
            <a:ext cx="3530947" cy="408623"/>
          </a:xfrm>
          <a:prstGeom prst="roundRect">
            <a:avLst/>
          </a:prstGeom>
          <a:solidFill>
            <a:srgbClr val="C6C6C6"/>
          </a:solidFill>
          <a:ln w="38100">
            <a:noFill/>
          </a:ln>
        </p:spPr>
        <p:txBody>
          <a:bodyPr wrap="square" rtlCol="0">
            <a:spAutoFit/>
          </a:bodyPr>
          <a:lstStyle/>
          <a:p>
            <a:pPr algn="ctr"/>
            <a:r>
              <a:rPr lang="en-GB" b="1" dirty="0"/>
              <a:t>Match Table Configuration</a:t>
            </a:r>
          </a:p>
        </p:txBody>
      </p:sp>
      <p:cxnSp>
        <p:nvCxnSpPr>
          <p:cNvPr id="141" name="Straight Arrow Connector 140">
            <a:extLst>
              <a:ext uri="{FF2B5EF4-FFF2-40B4-BE49-F238E27FC236}">
                <a16:creationId xmlns:a16="http://schemas.microsoft.com/office/drawing/2014/main" id="{86F56337-273A-4E21-95DE-7CB9F6F50B59}"/>
              </a:ext>
            </a:extLst>
          </p:cNvPr>
          <p:cNvCxnSpPr>
            <a:cxnSpLocks/>
          </p:cNvCxnSpPr>
          <p:nvPr/>
        </p:nvCxnSpPr>
        <p:spPr>
          <a:xfrm flipV="1">
            <a:off x="9967483" y="3833246"/>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3" name="Straight Arrow Connector 142">
            <a:extLst>
              <a:ext uri="{FF2B5EF4-FFF2-40B4-BE49-F238E27FC236}">
                <a16:creationId xmlns:a16="http://schemas.microsoft.com/office/drawing/2014/main" id="{407A7BA3-1792-46F1-BC96-74315B47210B}"/>
              </a:ext>
            </a:extLst>
          </p:cNvPr>
          <p:cNvCxnSpPr>
            <a:cxnSpLocks/>
          </p:cNvCxnSpPr>
          <p:nvPr/>
        </p:nvCxnSpPr>
        <p:spPr>
          <a:xfrm flipV="1">
            <a:off x="10530729" y="3833246"/>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6" name="Flowchart: Alternate Process 145">
            <a:extLst>
              <a:ext uri="{FF2B5EF4-FFF2-40B4-BE49-F238E27FC236}">
                <a16:creationId xmlns:a16="http://schemas.microsoft.com/office/drawing/2014/main" id="{1E0CD5A0-1BE0-48F6-B470-031FDF966DFF}"/>
              </a:ext>
            </a:extLst>
          </p:cNvPr>
          <p:cNvSpPr/>
          <p:nvPr/>
        </p:nvSpPr>
        <p:spPr>
          <a:xfrm>
            <a:off x="8859148" y="1814484"/>
            <a:ext cx="1548000" cy="3792686"/>
          </a:xfrm>
          <a:prstGeom prst="flowChartAlternateProcess">
            <a:avLst/>
          </a:prstGeom>
          <a:solidFill>
            <a:schemeClr val="bg1">
              <a:lumMod val="75000"/>
            </a:schemeClr>
          </a:solidFill>
          <a:ln>
            <a:noFill/>
          </a:ln>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cxnSp>
        <p:nvCxnSpPr>
          <p:cNvPr id="156" name="Straight Arrow Connector 155">
            <a:extLst>
              <a:ext uri="{FF2B5EF4-FFF2-40B4-BE49-F238E27FC236}">
                <a16:creationId xmlns:a16="http://schemas.microsoft.com/office/drawing/2014/main" id="{549BCCFF-40BD-45D1-B86D-1DE352B6EBEB}"/>
              </a:ext>
            </a:extLst>
          </p:cNvPr>
          <p:cNvCxnSpPr>
            <a:cxnSpLocks/>
          </p:cNvCxnSpPr>
          <p:nvPr/>
        </p:nvCxnSpPr>
        <p:spPr>
          <a:xfrm flipV="1">
            <a:off x="8967053" y="3831708"/>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87" name="Group 186">
            <a:extLst>
              <a:ext uri="{FF2B5EF4-FFF2-40B4-BE49-F238E27FC236}">
                <a16:creationId xmlns:a16="http://schemas.microsoft.com/office/drawing/2014/main" id="{1559D442-6BB7-4532-88B0-0F13F933EAF4}"/>
              </a:ext>
            </a:extLst>
          </p:cNvPr>
          <p:cNvGrpSpPr/>
          <p:nvPr/>
        </p:nvGrpSpPr>
        <p:grpSpPr>
          <a:xfrm>
            <a:off x="10345157" y="3036307"/>
            <a:ext cx="184745" cy="1577461"/>
            <a:chOff x="1775691" y="2737679"/>
            <a:chExt cx="304276" cy="1577461"/>
          </a:xfrm>
        </p:grpSpPr>
        <p:grpSp>
          <p:nvGrpSpPr>
            <p:cNvPr id="188" name="Group 187">
              <a:extLst>
                <a:ext uri="{FF2B5EF4-FFF2-40B4-BE49-F238E27FC236}">
                  <a16:creationId xmlns:a16="http://schemas.microsoft.com/office/drawing/2014/main" id="{A0EFC76B-7392-48A1-9ED4-5AA0368FF7EF}"/>
                </a:ext>
              </a:extLst>
            </p:cNvPr>
            <p:cNvGrpSpPr/>
            <p:nvPr/>
          </p:nvGrpSpPr>
          <p:grpSpPr>
            <a:xfrm>
              <a:off x="1786858" y="2737679"/>
              <a:ext cx="293108" cy="1577461"/>
              <a:chOff x="2119737" y="1711563"/>
              <a:chExt cx="221946" cy="1351634"/>
            </a:xfrm>
          </p:grpSpPr>
          <p:sp>
            <p:nvSpPr>
              <p:cNvPr id="191" name="Rectangle 190">
                <a:extLst>
                  <a:ext uri="{FF2B5EF4-FFF2-40B4-BE49-F238E27FC236}">
                    <a16:creationId xmlns:a16="http://schemas.microsoft.com/office/drawing/2014/main" id="{1DC013C4-9DE2-4918-A505-12FE8F4CE689}"/>
                  </a:ext>
                </a:extLst>
              </p:cNvPr>
              <p:cNvSpPr/>
              <p:nvPr/>
            </p:nvSpPr>
            <p:spPr>
              <a:xfrm>
                <a:off x="2119737" y="1711563"/>
                <a:ext cx="221946" cy="1351634"/>
              </a:xfrm>
              <a:prstGeom prst="rect">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solidFill>
                    <a:schemeClr val="tx1"/>
                  </a:solidFill>
                </a:endParaRPr>
              </a:p>
            </p:txBody>
          </p:sp>
          <p:cxnSp>
            <p:nvCxnSpPr>
              <p:cNvPr id="192" name="Straight Connector 191">
                <a:extLst>
                  <a:ext uri="{FF2B5EF4-FFF2-40B4-BE49-F238E27FC236}">
                    <a16:creationId xmlns:a16="http://schemas.microsoft.com/office/drawing/2014/main" id="{B0FD488C-F65D-448E-A775-3B20834FDB59}"/>
                  </a:ext>
                </a:extLst>
              </p:cNvPr>
              <p:cNvCxnSpPr/>
              <p:nvPr/>
            </p:nvCxnSpPr>
            <p:spPr>
              <a:xfrm>
                <a:off x="2222255" y="2251097"/>
                <a:ext cx="0" cy="24677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189" name="Straight Connector 188">
              <a:extLst>
                <a:ext uri="{FF2B5EF4-FFF2-40B4-BE49-F238E27FC236}">
                  <a16:creationId xmlns:a16="http://schemas.microsoft.com/office/drawing/2014/main" id="{98D46469-93F6-43D2-907F-9090520DAD39}"/>
                </a:ext>
              </a:extLst>
            </p:cNvPr>
            <p:cNvCxnSpPr/>
            <p:nvPr/>
          </p:nvCxnSpPr>
          <p:spPr>
            <a:xfrm>
              <a:off x="1775691" y="3800911"/>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7D06E584-DF3C-42B3-BAC1-31FCA8F132BC}"/>
                </a:ext>
              </a:extLst>
            </p:cNvPr>
            <p:cNvCxnSpPr/>
            <p:nvPr/>
          </p:nvCxnSpPr>
          <p:spPr>
            <a:xfrm>
              <a:off x="1786847" y="3220882"/>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76AF6546-E074-4095-B7D8-444ABF2C3D46}"/>
              </a:ext>
            </a:extLst>
          </p:cNvPr>
          <p:cNvSpPr txBox="1"/>
          <p:nvPr/>
        </p:nvSpPr>
        <p:spPr>
          <a:xfrm>
            <a:off x="8882750" y="4902735"/>
            <a:ext cx="1608481" cy="461665"/>
          </a:xfrm>
          <a:prstGeom prst="rect">
            <a:avLst/>
          </a:prstGeom>
          <a:noFill/>
          <a:scene3d>
            <a:camera prst="isometricLeftDown"/>
            <a:lightRig rig="threePt" dir="t"/>
          </a:scene3d>
        </p:spPr>
        <p:txBody>
          <a:bodyPr wrap="square" rtlCol="0">
            <a:spAutoFit/>
          </a:bodyPr>
          <a:lstStyle/>
          <a:p>
            <a:pPr algn="ctr"/>
            <a:r>
              <a:rPr lang="en-GB" sz="2400" dirty="0"/>
              <a:t>Stage</a:t>
            </a:r>
            <a:r>
              <a:rPr lang="en-GB" sz="2400" baseline="-25000" dirty="0"/>
              <a:t>N</a:t>
            </a:r>
          </a:p>
        </p:txBody>
      </p:sp>
      <p:grpSp>
        <p:nvGrpSpPr>
          <p:cNvPr id="66" name="Group 65">
            <a:extLst>
              <a:ext uri="{FF2B5EF4-FFF2-40B4-BE49-F238E27FC236}">
                <a16:creationId xmlns:a16="http://schemas.microsoft.com/office/drawing/2014/main" id="{5122A20D-3156-47B0-AD3E-FB4F1B7394BC}"/>
              </a:ext>
            </a:extLst>
          </p:cNvPr>
          <p:cNvGrpSpPr/>
          <p:nvPr/>
        </p:nvGrpSpPr>
        <p:grpSpPr>
          <a:xfrm>
            <a:off x="8775290" y="3036307"/>
            <a:ext cx="184745" cy="1577461"/>
            <a:chOff x="1775691" y="2737679"/>
            <a:chExt cx="304276" cy="1577461"/>
          </a:xfrm>
        </p:grpSpPr>
        <p:grpSp>
          <p:nvGrpSpPr>
            <p:cNvPr id="67" name="Group 66">
              <a:extLst>
                <a:ext uri="{FF2B5EF4-FFF2-40B4-BE49-F238E27FC236}">
                  <a16:creationId xmlns:a16="http://schemas.microsoft.com/office/drawing/2014/main" id="{F3B3D5DA-9A7A-4DC2-A96D-5EA20D11A331}"/>
                </a:ext>
              </a:extLst>
            </p:cNvPr>
            <p:cNvGrpSpPr/>
            <p:nvPr/>
          </p:nvGrpSpPr>
          <p:grpSpPr>
            <a:xfrm>
              <a:off x="1786858" y="2737679"/>
              <a:ext cx="293108" cy="1577461"/>
              <a:chOff x="2119737" y="1711563"/>
              <a:chExt cx="221946" cy="1351634"/>
            </a:xfrm>
          </p:grpSpPr>
          <p:sp>
            <p:nvSpPr>
              <p:cNvPr id="79" name="Rectangle 78">
                <a:extLst>
                  <a:ext uri="{FF2B5EF4-FFF2-40B4-BE49-F238E27FC236}">
                    <a16:creationId xmlns:a16="http://schemas.microsoft.com/office/drawing/2014/main" id="{FC4E562B-7E2F-43D7-BCA2-A2DE9D91CA24}"/>
                  </a:ext>
                </a:extLst>
              </p:cNvPr>
              <p:cNvSpPr/>
              <p:nvPr/>
            </p:nvSpPr>
            <p:spPr>
              <a:xfrm>
                <a:off x="2119737" y="1711563"/>
                <a:ext cx="221946" cy="1351634"/>
              </a:xfrm>
              <a:prstGeom prst="rect">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solidFill>
                    <a:schemeClr val="tx1"/>
                  </a:solidFill>
                </a:endParaRPr>
              </a:p>
            </p:txBody>
          </p:sp>
          <p:cxnSp>
            <p:nvCxnSpPr>
              <p:cNvPr id="80" name="Straight Connector 79">
                <a:extLst>
                  <a:ext uri="{FF2B5EF4-FFF2-40B4-BE49-F238E27FC236}">
                    <a16:creationId xmlns:a16="http://schemas.microsoft.com/office/drawing/2014/main" id="{A948AEFE-EF5A-48AC-B2E6-1D2EB9EECD5C}"/>
                  </a:ext>
                </a:extLst>
              </p:cNvPr>
              <p:cNvCxnSpPr/>
              <p:nvPr/>
            </p:nvCxnSpPr>
            <p:spPr>
              <a:xfrm>
                <a:off x="2222255" y="2251097"/>
                <a:ext cx="0" cy="24677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68" name="Straight Connector 67">
              <a:extLst>
                <a:ext uri="{FF2B5EF4-FFF2-40B4-BE49-F238E27FC236}">
                  <a16:creationId xmlns:a16="http://schemas.microsoft.com/office/drawing/2014/main" id="{366558AD-5C2B-4F7C-BAB8-EBB54A1DD1F7}"/>
                </a:ext>
              </a:extLst>
            </p:cNvPr>
            <p:cNvCxnSpPr/>
            <p:nvPr/>
          </p:nvCxnSpPr>
          <p:spPr>
            <a:xfrm>
              <a:off x="1775691" y="3800911"/>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B27E599-370A-4750-9F94-12983353376A}"/>
                </a:ext>
              </a:extLst>
            </p:cNvPr>
            <p:cNvCxnSpPr/>
            <p:nvPr/>
          </p:nvCxnSpPr>
          <p:spPr>
            <a:xfrm>
              <a:off x="1786847" y="3220882"/>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1" name="Straight Arrow Connector 80">
            <a:extLst>
              <a:ext uri="{FF2B5EF4-FFF2-40B4-BE49-F238E27FC236}">
                <a16:creationId xmlns:a16="http://schemas.microsoft.com/office/drawing/2014/main" id="{6D2C2293-4C16-44EF-858D-E0775348A974}"/>
              </a:ext>
            </a:extLst>
          </p:cNvPr>
          <p:cNvCxnSpPr>
            <a:cxnSpLocks/>
          </p:cNvCxnSpPr>
          <p:nvPr/>
        </p:nvCxnSpPr>
        <p:spPr>
          <a:xfrm flipV="1">
            <a:off x="8429027" y="3833246"/>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2" name="Flowchart: Alternate Process 81">
            <a:extLst>
              <a:ext uri="{FF2B5EF4-FFF2-40B4-BE49-F238E27FC236}">
                <a16:creationId xmlns:a16="http://schemas.microsoft.com/office/drawing/2014/main" id="{367CC380-4D3F-41FA-8348-694433A0E276}"/>
              </a:ext>
            </a:extLst>
          </p:cNvPr>
          <p:cNvSpPr/>
          <p:nvPr/>
        </p:nvSpPr>
        <p:spPr>
          <a:xfrm>
            <a:off x="7363222" y="1814484"/>
            <a:ext cx="1548000" cy="3792686"/>
          </a:xfrm>
          <a:prstGeom prst="flowChartAlternateProcess">
            <a:avLst/>
          </a:prstGeom>
          <a:solidFill>
            <a:schemeClr val="bg1">
              <a:lumMod val="75000"/>
            </a:schemeClr>
          </a:solidFill>
          <a:ln>
            <a:noFill/>
          </a:ln>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cxnSp>
        <p:nvCxnSpPr>
          <p:cNvPr id="84" name="Straight Arrow Connector 83">
            <a:extLst>
              <a:ext uri="{FF2B5EF4-FFF2-40B4-BE49-F238E27FC236}">
                <a16:creationId xmlns:a16="http://schemas.microsoft.com/office/drawing/2014/main" id="{A2EB930A-AF8F-4204-9F54-D6A8FEDEC991}"/>
              </a:ext>
            </a:extLst>
          </p:cNvPr>
          <p:cNvCxnSpPr>
            <a:cxnSpLocks/>
          </p:cNvCxnSpPr>
          <p:nvPr/>
        </p:nvCxnSpPr>
        <p:spPr>
          <a:xfrm flipV="1">
            <a:off x="7451711" y="3846487"/>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BA86326-0CE9-4DF9-871D-3ED44358F200}"/>
              </a:ext>
            </a:extLst>
          </p:cNvPr>
          <p:cNvCxnSpPr>
            <a:cxnSpLocks/>
          </p:cNvCxnSpPr>
          <p:nvPr/>
        </p:nvCxnSpPr>
        <p:spPr>
          <a:xfrm>
            <a:off x="5220589" y="3851952"/>
            <a:ext cx="172800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65" name="Group 64">
            <a:extLst>
              <a:ext uri="{FF2B5EF4-FFF2-40B4-BE49-F238E27FC236}">
                <a16:creationId xmlns:a16="http://schemas.microsoft.com/office/drawing/2014/main" id="{88397D5A-9957-4016-BE47-77133F59F265}"/>
              </a:ext>
            </a:extLst>
          </p:cNvPr>
          <p:cNvGrpSpPr/>
          <p:nvPr/>
        </p:nvGrpSpPr>
        <p:grpSpPr>
          <a:xfrm>
            <a:off x="1657701" y="3036307"/>
            <a:ext cx="184745" cy="1577461"/>
            <a:chOff x="1775691" y="2737679"/>
            <a:chExt cx="304276" cy="1577461"/>
          </a:xfrm>
        </p:grpSpPr>
        <p:grpSp>
          <p:nvGrpSpPr>
            <p:cNvPr id="83" name="Group 82">
              <a:extLst>
                <a:ext uri="{FF2B5EF4-FFF2-40B4-BE49-F238E27FC236}">
                  <a16:creationId xmlns:a16="http://schemas.microsoft.com/office/drawing/2014/main" id="{19C6A1C2-DA57-4C5E-A4AC-CC7AB8080B1F}"/>
                </a:ext>
              </a:extLst>
            </p:cNvPr>
            <p:cNvGrpSpPr/>
            <p:nvPr/>
          </p:nvGrpSpPr>
          <p:grpSpPr>
            <a:xfrm>
              <a:off x="1786858" y="2737679"/>
              <a:ext cx="293108" cy="1577461"/>
              <a:chOff x="2119737" y="1711563"/>
              <a:chExt cx="221946" cy="1351634"/>
            </a:xfrm>
          </p:grpSpPr>
          <p:sp>
            <p:nvSpPr>
              <p:cNvPr id="87" name="Rectangle 86">
                <a:extLst>
                  <a:ext uri="{FF2B5EF4-FFF2-40B4-BE49-F238E27FC236}">
                    <a16:creationId xmlns:a16="http://schemas.microsoft.com/office/drawing/2014/main" id="{9E7E897E-7246-4649-ABE5-094D12DF9592}"/>
                  </a:ext>
                </a:extLst>
              </p:cNvPr>
              <p:cNvSpPr/>
              <p:nvPr/>
            </p:nvSpPr>
            <p:spPr>
              <a:xfrm>
                <a:off x="2119737" y="1711563"/>
                <a:ext cx="221946" cy="1351634"/>
              </a:xfrm>
              <a:prstGeom prst="rect">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solidFill>
                    <a:schemeClr val="tx1"/>
                  </a:solidFill>
                </a:endParaRPr>
              </a:p>
            </p:txBody>
          </p:sp>
          <p:cxnSp>
            <p:nvCxnSpPr>
              <p:cNvPr id="88" name="Straight Connector 87">
                <a:extLst>
                  <a:ext uri="{FF2B5EF4-FFF2-40B4-BE49-F238E27FC236}">
                    <a16:creationId xmlns:a16="http://schemas.microsoft.com/office/drawing/2014/main" id="{C26FA048-CE59-421B-B9C7-31CF81C2D07D}"/>
                  </a:ext>
                </a:extLst>
              </p:cNvPr>
              <p:cNvCxnSpPr/>
              <p:nvPr/>
            </p:nvCxnSpPr>
            <p:spPr>
              <a:xfrm>
                <a:off x="2222255" y="2251097"/>
                <a:ext cx="0" cy="24677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85" name="Straight Connector 84">
              <a:extLst>
                <a:ext uri="{FF2B5EF4-FFF2-40B4-BE49-F238E27FC236}">
                  <a16:creationId xmlns:a16="http://schemas.microsoft.com/office/drawing/2014/main" id="{6B265750-4BFB-49C8-88D0-6F3F4CE4B50A}"/>
                </a:ext>
              </a:extLst>
            </p:cNvPr>
            <p:cNvCxnSpPr/>
            <p:nvPr/>
          </p:nvCxnSpPr>
          <p:spPr>
            <a:xfrm>
              <a:off x="1775691" y="3800911"/>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4E653E67-A7A5-4567-B0CB-920D1BC3B4A2}"/>
                </a:ext>
              </a:extLst>
            </p:cNvPr>
            <p:cNvCxnSpPr/>
            <p:nvPr/>
          </p:nvCxnSpPr>
          <p:spPr>
            <a:xfrm>
              <a:off x="1786847" y="3220882"/>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 name="Flowchart: Alternate Process 2">
            <a:extLst>
              <a:ext uri="{FF2B5EF4-FFF2-40B4-BE49-F238E27FC236}">
                <a16:creationId xmlns:a16="http://schemas.microsoft.com/office/drawing/2014/main" id="{8B058E01-10B0-4DA0-B776-E4D1BF2D8975}"/>
              </a:ext>
            </a:extLst>
          </p:cNvPr>
          <p:cNvSpPr/>
          <p:nvPr/>
        </p:nvSpPr>
        <p:spPr>
          <a:xfrm>
            <a:off x="1753777" y="1814484"/>
            <a:ext cx="1548000" cy="3792686"/>
          </a:xfrm>
          <a:prstGeom prst="flowChartAlternateProcess">
            <a:avLst/>
          </a:prstGeom>
          <a:solidFill>
            <a:schemeClr val="bg1">
              <a:lumMod val="75000"/>
            </a:schemeClr>
          </a:solidFill>
          <a:ln>
            <a:noFill/>
          </a:ln>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cxnSp>
        <p:nvCxnSpPr>
          <p:cNvPr id="91" name="Straight Arrow Connector 90">
            <a:extLst>
              <a:ext uri="{FF2B5EF4-FFF2-40B4-BE49-F238E27FC236}">
                <a16:creationId xmlns:a16="http://schemas.microsoft.com/office/drawing/2014/main" id="{1DEA1CCD-7690-4397-835A-24568C461E12}"/>
              </a:ext>
            </a:extLst>
          </p:cNvPr>
          <p:cNvCxnSpPr>
            <a:cxnSpLocks/>
          </p:cNvCxnSpPr>
          <p:nvPr/>
        </p:nvCxnSpPr>
        <p:spPr>
          <a:xfrm flipV="1">
            <a:off x="2863869" y="3844097"/>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4288E21C-A582-4D8B-BFCA-EBB00D3CA23F}"/>
              </a:ext>
            </a:extLst>
          </p:cNvPr>
          <p:cNvCxnSpPr>
            <a:cxnSpLocks/>
          </p:cNvCxnSpPr>
          <p:nvPr/>
        </p:nvCxnSpPr>
        <p:spPr>
          <a:xfrm flipV="1">
            <a:off x="3387725" y="3844097"/>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93" name="Group 92">
            <a:extLst>
              <a:ext uri="{FF2B5EF4-FFF2-40B4-BE49-F238E27FC236}">
                <a16:creationId xmlns:a16="http://schemas.microsoft.com/office/drawing/2014/main" id="{7BD15DEF-9121-4157-A51C-09AC3A62E1C1}"/>
              </a:ext>
            </a:extLst>
          </p:cNvPr>
          <p:cNvGrpSpPr/>
          <p:nvPr/>
        </p:nvGrpSpPr>
        <p:grpSpPr>
          <a:xfrm>
            <a:off x="3185329" y="3036307"/>
            <a:ext cx="184745" cy="1577461"/>
            <a:chOff x="1775691" y="2737679"/>
            <a:chExt cx="304276" cy="1577461"/>
          </a:xfrm>
        </p:grpSpPr>
        <p:grpSp>
          <p:nvGrpSpPr>
            <p:cNvPr id="94" name="Group 93">
              <a:extLst>
                <a:ext uri="{FF2B5EF4-FFF2-40B4-BE49-F238E27FC236}">
                  <a16:creationId xmlns:a16="http://schemas.microsoft.com/office/drawing/2014/main" id="{591E913D-6AB7-4B7C-9A66-4F481D74F5F4}"/>
                </a:ext>
              </a:extLst>
            </p:cNvPr>
            <p:cNvGrpSpPr/>
            <p:nvPr/>
          </p:nvGrpSpPr>
          <p:grpSpPr>
            <a:xfrm>
              <a:off x="1786858" y="2737679"/>
              <a:ext cx="293108" cy="1577461"/>
              <a:chOff x="2119737" y="1711563"/>
              <a:chExt cx="221946" cy="1351634"/>
            </a:xfrm>
          </p:grpSpPr>
          <p:sp>
            <p:nvSpPr>
              <p:cNvPr id="98" name="Rectangle 97">
                <a:extLst>
                  <a:ext uri="{FF2B5EF4-FFF2-40B4-BE49-F238E27FC236}">
                    <a16:creationId xmlns:a16="http://schemas.microsoft.com/office/drawing/2014/main" id="{EEE44B7A-AE20-48DA-A661-5788B76423E8}"/>
                  </a:ext>
                </a:extLst>
              </p:cNvPr>
              <p:cNvSpPr/>
              <p:nvPr/>
            </p:nvSpPr>
            <p:spPr>
              <a:xfrm>
                <a:off x="2119737" y="1711563"/>
                <a:ext cx="221946" cy="1351634"/>
              </a:xfrm>
              <a:prstGeom prst="rect">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solidFill>
                    <a:schemeClr val="tx1"/>
                  </a:solidFill>
                </a:endParaRPr>
              </a:p>
            </p:txBody>
          </p:sp>
          <p:cxnSp>
            <p:nvCxnSpPr>
              <p:cNvPr id="100" name="Straight Connector 99">
                <a:extLst>
                  <a:ext uri="{FF2B5EF4-FFF2-40B4-BE49-F238E27FC236}">
                    <a16:creationId xmlns:a16="http://schemas.microsoft.com/office/drawing/2014/main" id="{1A4D05F9-3D6A-413B-92B5-1F0E9A10C487}"/>
                  </a:ext>
                </a:extLst>
              </p:cNvPr>
              <p:cNvCxnSpPr/>
              <p:nvPr/>
            </p:nvCxnSpPr>
            <p:spPr>
              <a:xfrm>
                <a:off x="2222255" y="2251097"/>
                <a:ext cx="0" cy="24677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95" name="Straight Connector 94">
              <a:extLst>
                <a:ext uri="{FF2B5EF4-FFF2-40B4-BE49-F238E27FC236}">
                  <a16:creationId xmlns:a16="http://schemas.microsoft.com/office/drawing/2014/main" id="{897B357E-4CEB-427A-A8D9-2F8E52A57340}"/>
                </a:ext>
              </a:extLst>
            </p:cNvPr>
            <p:cNvCxnSpPr/>
            <p:nvPr/>
          </p:nvCxnSpPr>
          <p:spPr>
            <a:xfrm>
              <a:off x="1775691" y="3800911"/>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1796BD2A-DE05-4E48-BD6A-033B4F24E136}"/>
                </a:ext>
              </a:extLst>
            </p:cNvPr>
            <p:cNvCxnSpPr/>
            <p:nvPr/>
          </p:nvCxnSpPr>
          <p:spPr>
            <a:xfrm>
              <a:off x="1786847" y="3220882"/>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Flowchart: Alternate Process 17">
            <a:extLst>
              <a:ext uri="{FF2B5EF4-FFF2-40B4-BE49-F238E27FC236}">
                <a16:creationId xmlns:a16="http://schemas.microsoft.com/office/drawing/2014/main" id="{664C7CA8-C139-40FF-9369-56B11855C897}"/>
              </a:ext>
            </a:extLst>
          </p:cNvPr>
          <p:cNvSpPr/>
          <p:nvPr/>
        </p:nvSpPr>
        <p:spPr>
          <a:xfrm>
            <a:off x="3289324" y="1814484"/>
            <a:ext cx="1548000" cy="3792686"/>
          </a:xfrm>
          <a:prstGeom prst="flowChartAlternateProcess">
            <a:avLst/>
          </a:prstGeom>
          <a:solidFill>
            <a:schemeClr val="bg1">
              <a:lumMod val="75000"/>
            </a:schemeClr>
          </a:solidFill>
          <a:ln>
            <a:noFill/>
          </a:ln>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cxnSp>
        <p:nvCxnSpPr>
          <p:cNvPr id="104" name="Straight Arrow Connector 103">
            <a:extLst>
              <a:ext uri="{FF2B5EF4-FFF2-40B4-BE49-F238E27FC236}">
                <a16:creationId xmlns:a16="http://schemas.microsoft.com/office/drawing/2014/main" id="{10E4F7E6-F719-4263-86AF-D82F69DDAACD}"/>
              </a:ext>
            </a:extLst>
          </p:cNvPr>
          <p:cNvCxnSpPr>
            <a:cxnSpLocks/>
          </p:cNvCxnSpPr>
          <p:nvPr/>
        </p:nvCxnSpPr>
        <p:spPr>
          <a:xfrm flipV="1">
            <a:off x="4417726" y="3838210"/>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36F417A5-4648-48DB-8E8D-08851F07B6A6}"/>
              </a:ext>
            </a:extLst>
          </p:cNvPr>
          <p:cNvSpPr txBox="1"/>
          <p:nvPr/>
        </p:nvSpPr>
        <p:spPr>
          <a:xfrm>
            <a:off x="1750961" y="4902735"/>
            <a:ext cx="1608481" cy="707886"/>
          </a:xfrm>
          <a:prstGeom prst="rect">
            <a:avLst/>
          </a:prstGeom>
          <a:noFill/>
          <a:scene3d>
            <a:camera prst="isometricLeftDown"/>
            <a:lightRig rig="threePt" dir="t"/>
          </a:scene3d>
        </p:spPr>
        <p:txBody>
          <a:bodyPr wrap="square" rtlCol="0">
            <a:spAutoFit/>
          </a:bodyPr>
          <a:lstStyle/>
          <a:p>
            <a:pPr algn="ctr"/>
            <a:r>
              <a:rPr lang="en-GB" sz="2400" dirty="0"/>
              <a:t>Stage</a:t>
            </a:r>
            <a:r>
              <a:rPr lang="en-GB" sz="2400" baseline="-25000" dirty="0"/>
              <a:t>1</a:t>
            </a:r>
          </a:p>
          <a:p>
            <a:pPr algn="ctr"/>
            <a:endParaRPr lang="en-GB" sz="2400" baseline="-25000" dirty="0"/>
          </a:p>
        </p:txBody>
      </p:sp>
      <p:sp>
        <p:nvSpPr>
          <p:cNvPr id="25" name="TextBox 24">
            <a:extLst>
              <a:ext uri="{FF2B5EF4-FFF2-40B4-BE49-F238E27FC236}">
                <a16:creationId xmlns:a16="http://schemas.microsoft.com/office/drawing/2014/main" id="{9F79D239-5C9B-4FF9-B5FC-0F241E61E9A6}"/>
              </a:ext>
            </a:extLst>
          </p:cNvPr>
          <p:cNvSpPr txBox="1"/>
          <p:nvPr/>
        </p:nvSpPr>
        <p:spPr>
          <a:xfrm>
            <a:off x="3247720" y="4902735"/>
            <a:ext cx="1608481" cy="461665"/>
          </a:xfrm>
          <a:prstGeom prst="rect">
            <a:avLst/>
          </a:prstGeom>
          <a:noFill/>
          <a:scene3d>
            <a:camera prst="isometricLeftDown"/>
            <a:lightRig rig="threePt" dir="t"/>
          </a:scene3d>
        </p:spPr>
        <p:txBody>
          <a:bodyPr wrap="square" rtlCol="0">
            <a:spAutoFit/>
          </a:bodyPr>
          <a:lstStyle/>
          <a:p>
            <a:pPr algn="ctr"/>
            <a:r>
              <a:rPr lang="en-GB" sz="2400" dirty="0"/>
              <a:t>Stage</a:t>
            </a:r>
            <a:r>
              <a:rPr lang="en-GB" sz="2400" baseline="-25000" dirty="0"/>
              <a:t>2</a:t>
            </a:r>
          </a:p>
        </p:txBody>
      </p:sp>
      <p:sp>
        <p:nvSpPr>
          <p:cNvPr id="26" name="TextBox 25">
            <a:extLst>
              <a:ext uri="{FF2B5EF4-FFF2-40B4-BE49-F238E27FC236}">
                <a16:creationId xmlns:a16="http://schemas.microsoft.com/office/drawing/2014/main" id="{46AF244D-6BF6-4305-A975-8C975D2C8F21}"/>
              </a:ext>
            </a:extLst>
          </p:cNvPr>
          <p:cNvSpPr txBox="1"/>
          <p:nvPr/>
        </p:nvSpPr>
        <p:spPr>
          <a:xfrm>
            <a:off x="7334572" y="4902735"/>
            <a:ext cx="1608481" cy="461665"/>
          </a:xfrm>
          <a:prstGeom prst="rect">
            <a:avLst/>
          </a:prstGeom>
          <a:noFill/>
          <a:scene3d>
            <a:camera prst="isometricLeftDown"/>
            <a:lightRig rig="threePt" dir="t"/>
          </a:scene3d>
        </p:spPr>
        <p:txBody>
          <a:bodyPr wrap="square" rtlCol="0">
            <a:spAutoFit/>
          </a:bodyPr>
          <a:lstStyle/>
          <a:p>
            <a:pPr algn="ctr"/>
            <a:r>
              <a:rPr lang="en-GB" sz="2400" dirty="0"/>
              <a:t>Stage</a:t>
            </a:r>
            <a:r>
              <a:rPr lang="en-GB" sz="2400" baseline="-25000" dirty="0"/>
              <a:t>N-1</a:t>
            </a:r>
          </a:p>
        </p:txBody>
      </p:sp>
      <p:grpSp>
        <p:nvGrpSpPr>
          <p:cNvPr id="108" name="Group 107">
            <a:extLst>
              <a:ext uri="{FF2B5EF4-FFF2-40B4-BE49-F238E27FC236}">
                <a16:creationId xmlns:a16="http://schemas.microsoft.com/office/drawing/2014/main" id="{58C55023-A192-4E3C-A091-F4943A0CC85C}"/>
              </a:ext>
            </a:extLst>
          </p:cNvPr>
          <p:cNvGrpSpPr/>
          <p:nvPr/>
        </p:nvGrpSpPr>
        <p:grpSpPr>
          <a:xfrm>
            <a:off x="4754255" y="3062982"/>
            <a:ext cx="184745" cy="1577461"/>
            <a:chOff x="1775691" y="2737679"/>
            <a:chExt cx="304276" cy="1577461"/>
          </a:xfrm>
        </p:grpSpPr>
        <p:grpSp>
          <p:nvGrpSpPr>
            <p:cNvPr id="109" name="Group 108">
              <a:extLst>
                <a:ext uri="{FF2B5EF4-FFF2-40B4-BE49-F238E27FC236}">
                  <a16:creationId xmlns:a16="http://schemas.microsoft.com/office/drawing/2014/main" id="{1CCD4164-9ABB-456A-A297-4C4C725485E0}"/>
                </a:ext>
              </a:extLst>
            </p:cNvPr>
            <p:cNvGrpSpPr/>
            <p:nvPr/>
          </p:nvGrpSpPr>
          <p:grpSpPr>
            <a:xfrm>
              <a:off x="1786858" y="2737679"/>
              <a:ext cx="293108" cy="1577461"/>
              <a:chOff x="2119737" y="1711563"/>
              <a:chExt cx="221946" cy="1351634"/>
            </a:xfrm>
          </p:grpSpPr>
          <p:sp>
            <p:nvSpPr>
              <p:cNvPr id="112" name="Rectangle 111">
                <a:extLst>
                  <a:ext uri="{FF2B5EF4-FFF2-40B4-BE49-F238E27FC236}">
                    <a16:creationId xmlns:a16="http://schemas.microsoft.com/office/drawing/2014/main" id="{1089F79A-5A06-4EC6-9270-AD8CB3C68D9D}"/>
                  </a:ext>
                </a:extLst>
              </p:cNvPr>
              <p:cNvSpPr/>
              <p:nvPr/>
            </p:nvSpPr>
            <p:spPr>
              <a:xfrm>
                <a:off x="2119737" y="1711563"/>
                <a:ext cx="221946" cy="1351634"/>
              </a:xfrm>
              <a:prstGeom prst="rect">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solidFill>
                    <a:schemeClr val="tx1"/>
                  </a:solidFill>
                </a:endParaRPr>
              </a:p>
            </p:txBody>
          </p:sp>
          <p:cxnSp>
            <p:nvCxnSpPr>
              <p:cNvPr id="113" name="Straight Connector 112">
                <a:extLst>
                  <a:ext uri="{FF2B5EF4-FFF2-40B4-BE49-F238E27FC236}">
                    <a16:creationId xmlns:a16="http://schemas.microsoft.com/office/drawing/2014/main" id="{300A780A-7F43-40DF-B216-2DD34CFCD973}"/>
                  </a:ext>
                </a:extLst>
              </p:cNvPr>
              <p:cNvCxnSpPr/>
              <p:nvPr/>
            </p:nvCxnSpPr>
            <p:spPr>
              <a:xfrm>
                <a:off x="2222255" y="2251097"/>
                <a:ext cx="0" cy="24677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110" name="Straight Connector 109">
              <a:extLst>
                <a:ext uri="{FF2B5EF4-FFF2-40B4-BE49-F238E27FC236}">
                  <a16:creationId xmlns:a16="http://schemas.microsoft.com/office/drawing/2014/main" id="{F23EBD53-6B09-4A88-855C-E44A4ACE959E}"/>
                </a:ext>
              </a:extLst>
            </p:cNvPr>
            <p:cNvCxnSpPr/>
            <p:nvPr/>
          </p:nvCxnSpPr>
          <p:spPr>
            <a:xfrm>
              <a:off x="1775691" y="3800911"/>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910FBE16-EA9D-4F42-8012-18693415EC29}"/>
                </a:ext>
              </a:extLst>
            </p:cNvPr>
            <p:cNvCxnSpPr/>
            <p:nvPr/>
          </p:nvCxnSpPr>
          <p:spPr>
            <a:xfrm>
              <a:off x="1786847" y="3220882"/>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4" name="Group 113">
            <a:extLst>
              <a:ext uri="{FF2B5EF4-FFF2-40B4-BE49-F238E27FC236}">
                <a16:creationId xmlns:a16="http://schemas.microsoft.com/office/drawing/2014/main" id="{6ECE9C17-1855-4BEB-8EDE-F10AFF123927}"/>
              </a:ext>
            </a:extLst>
          </p:cNvPr>
          <p:cNvGrpSpPr/>
          <p:nvPr/>
        </p:nvGrpSpPr>
        <p:grpSpPr>
          <a:xfrm>
            <a:off x="7276763" y="3062982"/>
            <a:ext cx="184745" cy="1577461"/>
            <a:chOff x="1775691" y="2737679"/>
            <a:chExt cx="304276" cy="1577461"/>
          </a:xfrm>
        </p:grpSpPr>
        <p:grpSp>
          <p:nvGrpSpPr>
            <p:cNvPr id="115" name="Group 114">
              <a:extLst>
                <a:ext uri="{FF2B5EF4-FFF2-40B4-BE49-F238E27FC236}">
                  <a16:creationId xmlns:a16="http://schemas.microsoft.com/office/drawing/2014/main" id="{85652683-5431-49E3-9FBF-945A6D486D60}"/>
                </a:ext>
              </a:extLst>
            </p:cNvPr>
            <p:cNvGrpSpPr/>
            <p:nvPr/>
          </p:nvGrpSpPr>
          <p:grpSpPr>
            <a:xfrm>
              <a:off x="1786858" y="2737679"/>
              <a:ext cx="293108" cy="1577461"/>
              <a:chOff x="2119737" y="1711563"/>
              <a:chExt cx="221946" cy="1351634"/>
            </a:xfrm>
          </p:grpSpPr>
          <p:sp>
            <p:nvSpPr>
              <p:cNvPr id="118" name="Rectangle 117">
                <a:extLst>
                  <a:ext uri="{FF2B5EF4-FFF2-40B4-BE49-F238E27FC236}">
                    <a16:creationId xmlns:a16="http://schemas.microsoft.com/office/drawing/2014/main" id="{1C7FE6E6-03C6-42D2-B233-0DD2F32C08F9}"/>
                  </a:ext>
                </a:extLst>
              </p:cNvPr>
              <p:cNvSpPr/>
              <p:nvPr/>
            </p:nvSpPr>
            <p:spPr>
              <a:xfrm>
                <a:off x="2119737" y="1711563"/>
                <a:ext cx="221946" cy="1351634"/>
              </a:xfrm>
              <a:prstGeom prst="rect">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solidFill>
                    <a:schemeClr val="tx1"/>
                  </a:solidFill>
                </a:endParaRPr>
              </a:p>
            </p:txBody>
          </p:sp>
          <p:cxnSp>
            <p:nvCxnSpPr>
              <p:cNvPr id="119" name="Straight Connector 118">
                <a:extLst>
                  <a:ext uri="{FF2B5EF4-FFF2-40B4-BE49-F238E27FC236}">
                    <a16:creationId xmlns:a16="http://schemas.microsoft.com/office/drawing/2014/main" id="{54712ED0-1CC9-4255-B1D7-4FB66FD8744B}"/>
                  </a:ext>
                </a:extLst>
              </p:cNvPr>
              <p:cNvCxnSpPr/>
              <p:nvPr/>
            </p:nvCxnSpPr>
            <p:spPr>
              <a:xfrm>
                <a:off x="2222255" y="2251097"/>
                <a:ext cx="0" cy="24677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116" name="Straight Connector 115">
              <a:extLst>
                <a:ext uri="{FF2B5EF4-FFF2-40B4-BE49-F238E27FC236}">
                  <a16:creationId xmlns:a16="http://schemas.microsoft.com/office/drawing/2014/main" id="{519A39C7-C349-4BF1-B1D5-280729FB936E}"/>
                </a:ext>
              </a:extLst>
            </p:cNvPr>
            <p:cNvCxnSpPr/>
            <p:nvPr/>
          </p:nvCxnSpPr>
          <p:spPr>
            <a:xfrm>
              <a:off x="1775691" y="3800911"/>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1D7A5CB0-2A87-4E0F-9B6D-6DAAB8FBCEA8}"/>
                </a:ext>
              </a:extLst>
            </p:cNvPr>
            <p:cNvCxnSpPr/>
            <p:nvPr/>
          </p:nvCxnSpPr>
          <p:spPr>
            <a:xfrm>
              <a:off x="1786847" y="3220882"/>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3" name="TextBox 32">
            <a:extLst>
              <a:ext uri="{FF2B5EF4-FFF2-40B4-BE49-F238E27FC236}">
                <a16:creationId xmlns:a16="http://schemas.microsoft.com/office/drawing/2014/main" id="{2397E885-5A90-459C-8276-4EB90F487FD6}"/>
              </a:ext>
            </a:extLst>
          </p:cNvPr>
          <p:cNvSpPr txBox="1"/>
          <p:nvPr/>
        </p:nvSpPr>
        <p:spPr>
          <a:xfrm>
            <a:off x="4762334" y="5914621"/>
            <a:ext cx="2928347" cy="430887"/>
          </a:xfrm>
          <a:prstGeom prst="rect">
            <a:avLst/>
          </a:prstGeom>
          <a:noFill/>
        </p:spPr>
        <p:txBody>
          <a:bodyPr wrap="square" rtlCol="0">
            <a:spAutoFit/>
          </a:bodyPr>
          <a:lstStyle/>
          <a:p>
            <a:pPr algn="ctr"/>
            <a:r>
              <a:rPr lang="en-GB" sz="2200" dirty="0"/>
              <a:t>Match-Action Units</a:t>
            </a:r>
          </a:p>
        </p:txBody>
      </p:sp>
      <p:sp>
        <p:nvSpPr>
          <p:cNvPr id="34" name="Left Brace 33">
            <a:extLst>
              <a:ext uri="{FF2B5EF4-FFF2-40B4-BE49-F238E27FC236}">
                <a16:creationId xmlns:a16="http://schemas.microsoft.com/office/drawing/2014/main" id="{DBF78746-E7D2-4D27-B426-9A8C5A3DCF2D}"/>
              </a:ext>
            </a:extLst>
          </p:cNvPr>
          <p:cNvSpPr/>
          <p:nvPr/>
        </p:nvSpPr>
        <p:spPr>
          <a:xfrm rot="16200000">
            <a:off x="5877586" y="2129528"/>
            <a:ext cx="461665" cy="7177006"/>
          </a:xfrm>
          <a:prstGeom prst="leftBrace">
            <a:avLst>
              <a:gd name="adj1" fmla="val 91244"/>
              <a:gd name="adj2" fmla="val 50000"/>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8" name="Group 7">
            <a:extLst>
              <a:ext uri="{FF2B5EF4-FFF2-40B4-BE49-F238E27FC236}">
                <a16:creationId xmlns:a16="http://schemas.microsoft.com/office/drawing/2014/main" id="{5896AD91-21D2-46E4-857B-66D10BAA49E5}"/>
              </a:ext>
            </a:extLst>
          </p:cNvPr>
          <p:cNvGrpSpPr/>
          <p:nvPr/>
        </p:nvGrpSpPr>
        <p:grpSpPr>
          <a:xfrm>
            <a:off x="2389129" y="1063302"/>
            <a:ext cx="7054694" cy="751562"/>
            <a:chOff x="2389129" y="1063302"/>
            <a:chExt cx="7054694" cy="751562"/>
          </a:xfrm>
        </p:grpSpPr>
        <p:cxnSp>
          <p:nvCxnSpPr>
            <p:cNvPr id="44" name="Straight Connector 43">
              <a:extLst>
                <a:ext uri="{FF2B5EF4-FFF2-40B4-BE49-F238E27FC236}">
                  <a16:creationId xmlns:a16="http://schemas.microsoft.com/office/drawing/2014/main" id="{8C6577FC-B0A7-42E8-BE89-D913878536E0}"/>
                </a:ext>
              </a:extLst>
            </p:cNvPr>
            <p:cNvCxnSpPr>
              <a:stCxn id="101" idx="2"/>
            </p:cNvCxnSpPr>
            <p:nvPr/>
          </p:nvCxnSpPr>
          <p:spPr>
            <a:xfrm>
              <a:off x="5917129" y="1063302"/>
              <a:ext cx="0" cy="432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Connector: Elbow 45">
              <a:extLst>
                <a:ext uri="{FF2B5EF4-FFF2-40B4-BE49-F238E27FC236}">
                  <a16:creationId xmlns:a16="http://schemas.microsoft.com/office/drawing/2014/main" id="{6B7C83A4-3EAB-43E6-8521-A998EA8AACE0}"/>
                </a:ext>
              </a:extLst>
            </p:cNvPr>
            <p:cNvCxnSpPr>
              <a:cxnSpLocks/>
              <a:endCxn id="3" idx="0"/>
            </p:cNvCxnSpPr>
            <p:nvPr/>
          </p:nvCxnSpPr>
          <p:spPr>
            <a:xfrm rot="10800000" flipV="1">
              <a:off x="2389129" y="1493600"/>
              <a:ext cx="3528000" cy="320884"/>
            </a:xfrm>
            <a:prstGeom prst="bentConnector2">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Connector: Elbow 121">
              <a:extLst>
                <a:ext uri="{FF2B5EF4-FFF2-40B4-BE49-F238E27FC236}">
                  <a16:creationId xmlns:a16="http://schemas.microsoft.com/office/drawing/2014/main" id="{D9FDA38B-15B2-4739-A4CC-F780A498BEF7}"/>
                </a:ext>
              </a:extLst>
            </p:cNvPr>
            <p:cNvCxnSpPr>
              <a:cxnSpLocks/>
            </p:cNvCxnSpPr>
            <p:nvPr/>
          </p:nvCxnSpPr>
          <p:spPr>
            <a:xfrm rot="10800000" flipH="1" flipV="1">
              <a:off x="5915823" y="1493980"/>
              <a:ext cx="3528000" cy="320884"/>
            </a:xfrm>
            <a:prstGeom prst="bentConnector2">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175BC10F-A72D-4494-99AB-6CBC8319FD09}"/>
                </a:ext>
              </a:extLst>
            </p:cNvPr>
            <p:cNvCxnSpPr/>
            <p:nvPr/>
          </p:nvCxnSpPr>
          <p:spPr>
            <a:xfrm>
              <a:off x="3838353" y="1485098"/>
              <a:ext cx="0" cy="2880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C2A28030-3CE9-405E-B860-285149C19375}"/>
                </a:ext>
              </a:extLst>
            </p:cNvPr>
            <p:cNvCxnSpPr/>
            <p:nvPr/>
          </p:nvCxnSpPr>
          <p:spPr>
            <a:xfrm>
              <a:off x="7946068" y="1500907"/>
              <a:ext cx="0" cy="2880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9954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childTnLst>
                                </p:cTn>
                              </p:par>
                              <p:par>
                                <p:cTn id="7" presetID="14" presetClass="entr" presetSubtype="1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randombar(horizontal)">
                                      <p:cBhvr>
                                        <p:cTn id="9" dur="500"/>
                                        <p:tgtEl>
                                          <p:spTgt spid="8"/>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99"/>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10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27FDE90-0D8E-4488-A188-DC532882B7D7}"/>
              </a:ext>
            </a:extLst>
          </p:cNvPr>
          <p:cNvSpPr>
            <a:spLocks noGrp="1"/>
          </p:cNvSpPr>
          <p:nvPr>
            <p:ph type="sldNum" sz="quarter" idx="12"/>
          </p:nvPr>
        </p:nvSpPr>
        <p:spPr/>
        <p:txBody>
          <a:bodyPr/>
          <a:lstStyle/>
          <a:p>
            <a:fld id="{0586C5A0-077A-42A9-8EC1-8CF707100511}" type="slidenum">
              <a:rPr lang="en-GB" smtClean="0"/>
              <a:t>20</a:t>
            </a:fld>
            <a:endParaRPr lang="en-GB" dirty="0"/>
          </a:p>
        </p:txBody>
      </p:sp>
      <p:sp>
        <p:nvSpPr>
          <p:cNvPr id="7" name="Rectangle: Rounded Corners 6">
            <a:extLst>
              <a:ext uri="{FF2B5EF4-FFF2-40B4-BE49-F238E27FC236}">
                <a16:creationId xmlns:a16="http://schemas.microsoft.com/office/drawing/2014/main" id="{5989B150-148A-4CC5-929A-B041DF659FD9}"/>
              </a:ext>
            </a:extLst>
          </p:cNvPr>
          <p:cNvSpPr/>
          <p:nvPr/>
        </p:nvSpPr>
        <p:spPr>
          <a:xfrm>
            <a:off x="170121" y="694944"/>
            <a:ext cx="11865935" cy="5661406"/>
          </a:xfrm>
          <a:prstGeom prst="roundRect">
            <a:avLst/>
          </a:prstGeom>
          <a:solidFill>
            <a:srgbClr val="BDDA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lowchart: Alternate Process 30">
            <a:extLst>
              <a:ext uri="{FF2B5EF4-FFF2-40B4-BE49-F238E27FC236}">
                <a16:creationId xmlns:a16="http://schemas.microsoft.com/office/drawing/2014/main" id="{57A489C7-6595-4B7A-936B-35FBBFD382FB}"/>
              </a:ext>
            </a:extLst>
          </p:cNvPr>
          <p:cNvSpPr/>
          <p:nvPr/>
        </p:nvSpPr>
        <p:spPr>
          <a:xfrm>
            <a:off x="182811" y="2349797"/>
            <a:ext cx="304926" cy="2907585"/>
          </a:xfrm>
          <a:prstGeom prst="flowChartAlternateProcess">
            <a:avLst/>
          </a:prstGeom>
          <a:solidFill>
            <a:srgbClr val="47A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p>
        </p:txBody>
      </p:sp>
      <p:sp>
        <p:nvSpPr>
          <p:cNvPr id="32" name="TextBox 31">
            <a:extLst>
              <a:ext uri="{FF2B5EF4-FFF2-40B4-BE49-F238E27FC236}">
                <a16:creationId xmlns:a16="http://schemas.microsoft.com/office/drawing/2014/main" id="{95C92D90-361A-401D-92C2-5A93ACC2FF08}"/>
              </a:ext>
            </a:extLst>
          </p:cNvPr>
          <p:cNvSpPr txBox="1"/>
          <p:nvPr/>
        </p:nvSpPr>
        <p:spPr>
          <a:xfrm rot="5400000">
            <a:off x="-1027956" y="3594828"/>
            <a:ext cx="2907585" cy="413062"/>
          </a:xfrm>
          <a:prstGeom prst="rect">
            <a:avLst/>
          </a:prstGeom>
          <a:noFill/>
          <a:ln>
            <a:noFill/>
          </a:ln>
        </p:spPr>
        <p:txBody>
          <a:bodyPr wrap="square" rtlCol="0" anchor="ctr">
            <a:spAutoFit/>
          </a:bodyPr>
          <a:lstStyle/>
          <a:p>
            <a:pPr algn="ctr"/>
            <a:r>
              <a:rPr lang="en-GB" sz="3126" baseline="-25000" dirty="0"/>
              <a:t>Parser</a:t>
            </a:r>
          </a:p>
        </p:txBody>
      </p:sp>
      <p:sp>
        <p:nvSpPr>
          <p:cNvPr id="48" name="Flowchart: Alternate Process 47">
            <a:extLst>
              <a:ext uri="{FF2B5EF4-FFF2-40B4-BE49-F238E27FC236}">
                <a16:creationId xmlns:a16="http://schemas.microsoft.com/office/drawing/2014/main" id="{D5ABDA1B-0F93-4FC6-8D9D-0C5AF8595D82}"/>
              </a:ext>
            </a:extLst>
          </p:cNvPr>
          <p:cNvSpPr/>
          <p:nvPr/>
        </p:nvSpPr>
        <p:spPr>
          <a:xfrm>
            <a:off x="11715975" y="2361386"/>
            <a:ext cx="304926" cy="2907585"/>
          </a:xfrm>
          <a:prstGeom prst="flowChartAlternateProcess">
            <a:avLst/>
          </a:prstGeom>
          <a:solidFill>
            <a:srgbClr val="47A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p>
        </p:txBody>
      </p:sp>
      <p:sp>
        <p:nvSpPr>
          <p:cNvPr id="49" name="TextBox 48">
            <a:extLst>
              <a:ext uri="{FF2B5EF4-FFF2-40B4-BE49-F238E27FC236}">
                <a16:creationId xmlns:a16="http://schemas.microsoft.com/office/drawing/2014/main" id="{B761EE0D-3DD9-4C4B-A323-975ECFF033FC}"/>
              </a:ext>
            </a:extLst>
          </p:cNvPr>
          <p:cNvSpPr txBox="1"/>
          <p:nvPr/>
        </p:nvSpPr>
        <p:spPr>
          <a:xfrm rot="5400000">
            <a:off x="10504197" y="3618508"/>
            <a:ext cx="2864689" cy="413062"/>
          </a:xfrm>
          <a:prstGeom prst="rect">
            <a:avLst/>
          </a:prstGeom>
          <a:noFill/>
          <a:ln>
            <a:noFill/>
          </a:ln>
        </p:spPr>
        <p:txBody>
          <a:bodyPr wrap="square" rtlCol="0" anchor="ctr">
            <a:spAutoFit/>
          </a:bodyPr>
          <a:lstStyle/>
          <a:p>
            <a:pPr algn="ctr"/>
            <a:r>
              <a:rPr lang="en-GB" sz="3126" baseline="-25000" dirty="0"/>
              <a:t>Deparser</a:t>
            </a:r>
          </a:p>
        </p:txBody>
      </p:sp>
      <p:cxnSp>
        <p:nvCxnSpPr>
          <p:cNvPr id="50" name="Straight Arrow Connector 49">
            <a:extLst>
              <a:ext uri="{FF2B5EF4-FFF2-40B4-BE49-F238E27FC236}">
                <a16:creationId xmlns:a16="http://schemas.microsoft.com/office/drawing/2014/main" id="{DB882474-E878-4191-BFC3-F3EFCBC8918F}"/>
              </a:ext>
            </a:extLst>
          </p:cNvPr>
          <p:cNvCxnSpPr>
            <a:cxnSpLocks/>
          </p:cNvCxnSpPr>
          <p:nvPr/>
        </p:nvCxnSpPr>
        <p:spPr>
          <a:xfrm flipV="1">
            <a:off x="468215" y="3849323"/>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17DEF25D-60BF-4601-A82B-5B20CCC3C0BB}"/>
              </a:ext>
            </a:extLst>
          </p:cNvPr>
          <p:cNvCxnSpPr>
            <a:cxnSpLocks/>
          </p:cNvCxnSpPr>
          <p:nvPr/>
        </p:nvCxnSpPr>
        <p:spPr>
          <a:xfrm flipV="1">
            <a:off x="1421673" y="3844097"/>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Flowchart: Alternate Process 2">
            <a:extLst>
              <a:ext uri="{FF2B5EF4-FFF2-40B4-BE49-F238E27FC236}">
                <a16:creationId xmlns:a16="http://schemas.microsoft.com/office/drawing/2014/main" id="{8B058E01-10B0-4DA0-B776-E4D1BF2D8975}"/>
              </a:ext>
            </a:extLst>
          </p:cNvPr>
          <p:cNvSpPr/>
          <p:nvPr/>
        </p:nvSpPr>
        <p:spPr>
          <a:xfrm>
            <a:off x="1325282" y="1431096"/>
            <a:ext cx="1548000" cy="4176074"/>
          </a:xfrm>
          <a:prstGeom prst="flowChartAlternateProces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sp>
        <p:nvSpPr>
          <p:cNvPr id="8" name="Flowchart: Alternate Process 7">
            <a:extLst>
              <a:ext uri="{FF2B5EF4-FFF2-40B4-BE49-F238E27FC236}">
                <a16:creationId xmlns:a16="http://schemas.microsoft.com/office/drawing/2014/main" id="{CA2CABAC-F8B3-4466-A768-28151C5A06B4}"/>
              </a:ext>
            </a:extLst>
          </p:cNvPr>
          <p:cNvSpPr/>
          <p:nvPr/>
        </p:nvSpPr>
        <p:spPr>
          <a:xfrm>
            <a:off x="1744565" y="2913987"/>
            <a:ext cx="423073" cy="1911666"/>
          </a:xfrm>
          <a:prstGeom prst="flowChartAlternateProcess">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sp>
        <p:nvSpPr>
          <p:cNvPr id="12" name="TextBox 11">
            <a:extLst>
              <a:ext uri="{FF2B5EF4-FFF2-40B4-BE49-F238E27FC236}">
                <a16:creationId xmlns:a16="http://schemas.microsoft.com/office/drawing/2014/main" id="{9A197DE7-51AC-47BA-B919-7FE038698482}"/>
              </a:ext>
            </a:extLst>
          </p:cNvPr>
          <p:cNvSpPr txBox="1"/>
          <p:nvPr/>
        </p:nvSpPr>
        <p:spPr>
          <a:xfrm>
            <a:off x="1355396" y="3028235"/>
            <a:ext cx="163869" cy="1773819"/>
          </a:xfrm>
          <a:prstGeom prst="rect">
            <a:avLst/>
          </a:prstGeom>
          <a:noFill/>
        </p:spPr>
        <p:txBody>
          <a:bodyPr wrap="square" rtlCol="0">
            <a:spAutoFit/>
          </a:bodyPr>
          <a:lstStyle/>
          <a:p>
            <a:pPr algn="ctr"/>
            <a:r>
              <a:rPr lang="en-GB" sz="1366" b="1" dirty="0"/>
              <a:t>S</a:t>
            </a:r>
          </a:p>
          <a:p>
            <a:pPr algn="ctr"/>
            <a:r>
              <a:rPr lang="en-GB" sz="1366" b="1" dirty="0"/>
              <a:t>E</a:t>
            </a:r>
          </a:p>
          <a:p>
            <a:pPr algn="ctr"/>
            <a:r>
              <a:rPr lang="en-GB" sz="1366" b="1" dirty="0"/>
              <a:t>L</a:t>
            </a:r>
          </a:p>
          <a:p>
            <a:pPr algn="ctr"/>
            <a:r>
              <a:rPr lang="en-GB" sz="1366" b="1" dirty="0"/>
              <a:t>E</a:t>
            </a:r>
          </a:p>
          <a:p>
            <a:pPr algn="ctr"/>
            <a:r>
              <a:rPr lang="en-GB" sz="1366" b="1" dirty="0"/>
              <a:t>C</a:t>
            </a:r>
          </a:p>
          <a:p>
            <a:pPr algn="ctr"/>
            <a:r>
              <a:rPr lang="en-GB" sz="1366" b="1" dirty="0"/>
              <a:t>T</a:t>
            </a:r>
          </a:p>
          <a:p>
            <a:pPr algn="ctr"/>
            <a:r>
              <a:rPr lang="en-GB" sz="1366" b="1" dirty="0"/>
              <a:t>O</a:t>
            </a:r>
          </a:p>
          <a:p>
            <a:pPr algn="ctr"/>
            <a:r>
              <a:rPr lang="en-GB" sz="1366" b="1" dirty="0"/>
              <a:t>R</a:t>
            </a:r>
          </a:p>
        </p:txBody>
      </p:sp>
      <p:sp>
        <p:nvSpPr>
          <p:cNvPr id="14" name="Trapezoid 13">
            <a:extLst>
              <a:ext uri="{FF2B5EF4-FFF2-40B4-BE49-F238E27FC236}">
                <a16:creationId xmlns:a16="http://schemas.microsoft.com/office/drawing/2014/main" id="{4BF8222A-FB5E-47AF-9ECE-8997C4C15BE4}"/>
              </a:ext>
            </a:extLst>
          </p:cNvPr>
          <p:cNvSpPr/>
          <p:nvPr/>
        </p:nvSpPr>
        <p:spPr>
          <a:xfrm rot="5400000">
            <a:off x="399738" y="3749773"/>
            <a:ext cx="2031368" cy="163870"/>
          </a:xfrm>
          <a:prstGeom prst="trapezoid">
            <a:avLst/>
          </a:prstGeom>
          <a:solidFill>
            <a:schemeClr val="bg1">
              <a:alpha val="33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2049"/>
          </a:p>
        </p:txBody>
      </p:sp>
      <p:sp>
        <p:nvSpPr>
          <p:cNvPr id="15" name="Flowchart: Alternate Process 14">
            <a:extLst>
              <a:ext uri="{FF2B5EF4-FFF2-40B4-BE49-F238E27FC236}">
                <a16:creationId xmlns:a16="http://schemas.microsoft.com/office/drawing/2014/main" id="{3266E898-2337-4F0D-B33C-A20CBE672AE4}"/>
              </a:ext>
            </a:extLst>
          </p:cNvPr>
          <p:cNvSpPr/>
          <p:nvPr/>
        </p:nvSpPr>
        <p:spPr>
          <a:xfrm>
            <a:off x="2400351" y="2918282"/>
            <a:ext cx="423073" cy="1911666"/>
          </a:xfrm>
          <a:prstGeom prst="flowChartAlternateProcess">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sp>
        <p:nvSpPr>
          <p:cNvPr id="106" name="Rectangle: Diagonal Corners Rounded 105">
            <a:extLst>
              <a:ext uri="{FF2B5EF4-FFF2-40B4-BE49-F238E27FC236}">
                <a16:creationId xmlns:a16="http://schemas.microsoft.com/office/drawing/2014/main" id="{B152416C-D01C-4B76-AE9E-B3C809C17136}"/>
              </a:ext>
            </a:extLst>
          </p:cNvPr>
          <p:cNvSpPr/>
          <p:nvPr/>
        </p:nvSpPr>
        <p:spPr>
          <a:xfrm>
            <a:off x="2434764" y="1649751"/>
            <a:ext cx="368400" cy="859032"/>
          </a:xfrm>
          <a:prstGeom prst="round2DiagRect">
            <a:avLst/>
          </a:prstGeom>
          <a:solidFill>
            <a:srgbClr val="FF8AD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p>
        </p:txBody>
      </p:sp>
      <p:cxnSp>
        <p:nvCxnSpPr>
          <p:cNvPr id="107" name="Straight Arrow Connector 106">
            <a:extLst>
              <a:ext uri="{FF2B5EF4-FFF2-40B4-BE49-F238E27FC236}">
                <a16:creationId xmlns:a16="http://schemas.microsoft.com/office/drawing/2014/main" id="{DB5C9A24-E34D-4C83-B9C8-BFB738B28BCA}"/>
              </a:ext>
            </a:extLst>
          </p:cNvPr>
          <p:cNvCxnSpPr>
            <a:cxnSpLocks/>
          </p:cNvCxnSpPr>
          <p:nvPr/>
        </p:nvCxnSpPr>
        <p:spPr>
          <a:xfrm flipH="1">
            <a:off x="2629754" y="2522555"/>
            <a:ext cx="1" cy="37766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EA1059C0-AB8C-4B59-9A10-5E23527FB8B6}"/>
              </a:ext>
            </a:extLst>
          </p:cNvPr>
          <p:cNvSpPr/>
          <p:nvPr/>
        </p:nvSpPr>
        <p:spPr>
          <a:xfrm>
            <a:off x="2548419" y="1884792"/>
            <a:ext cx="144585" cy="476594"/>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a:t>
            </a:r>
          </a:p>
        </p:txBody>
      </p:sp>
      <p:cxnSp>
        <p:nvCxnSpPr>
          <p:cNvPr id="123" name="Straight Arrow Connector 122">
            <a:extLst>
              <a:ext uri="{FF2B5EF4-FFF2-40B4-BE49-F238E27FC236}">
                <a16:creationId xmlns:a16="http://schemas.microsoft.com/office/drawing/2014/main" id="{7CEA9B23-1716-4FDA-8EFC-34511B9CF411}"/>
              </a:ext>
            </a:extLst>
          </p:cNvPr>
          <p:cNvCxnSpPr>
            <a:cxnSpLocks/>
          </p:cNvCxnSpPr>
          <p:nvPr/>
        </p:nvCxnSpPr>
        <p:spPr>
          <a:xfrm flipV="1">
            <a:off x="1508830" y="3849323"/>
            <a:ext cx="216000"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843CE27C-4EAE-4E8C-9B99-C76491162231}"/>
              </a:ext>
            </a:extLst>
          </p:cNvPr>
          <p:cNvCxnSpPr>
            <a:cxnSpLocks/>
          </p:cNvCxnSpPr>
          <p:nvPr/>
        </p:nvCxnSpPr>
        <p:spPr>
          <a:xfrm flipV="1">
            <a:off x="2173032" y="3849323"/>
            <a:ext cx="216000"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36F417A5-4648-48DB-8E8D-08851F07B6A6}"/>
              </a:ext>
            </a:extLst>
          </p:cNvPr>
          <p:cNvSpPr txBox="1"/>
          <p:nvPr/>
        </p:nvSpPr>
        <p:spPr>
          <a:xfrm>
            <a:off x="1322466" y="4875303"/>
            <a:ext cx="1608481" cy="707886"/>
          </a:xfrm>
          <a:prstGeom prst="rect">
            <a:avLst/>
          </a:prstGeom>
          <a:noFill/>
        </p:spPr>
        <p:txBody>
          <a:bodyPr wrap="square" rtlCol="0">
            <a:spAutoFit/>
          </a:bodyPr>
          <a:lstStyle/>
          <a:p>
            <a:pPr algn="ctr"/>
            <a:r>
              <a:rPr lang="en-GB" sz="2400" dirty="0"/>
              <a:t>Stage</a:t>
            </a:r>
            <a:r>
              <a:rPr lang="en-GB" sz="2400" baseline="-25000" dirty="0"/>
              <a:t>1</a:t>
            </a:r>
          </a:p>
          <a:p>
            <a:pPr algn="ctr"/>
            <a:endParaRPr lang="en-GB" sz="2400" baseline="-25000" dirty="0"/>
          </a:p>
        </p:txBody>
      </p:sp>
      <p:cxnSp>
        <p:nvCxnSpPr>
          <p:cNvPr id="125" name="Straight Arrow Connector 124">
            <a:extLst>
              <a:ext uri="{FF2B5EF4-FFF2-40B4-BE49-F238E27FC236}">
                <a16:creationId xmlns:a16="http://schemas.microsoft.com/office/drawing/2014/main" id="{E7B6E8B8-8BEE-44AE-89A9-4EA81FC3997E}"/>
              </a:ext>
            </a:extLst>
          </p:cNvPr>
          <p:cNvCxnSpPr>
            <a:cxnSpLocks/>
          </p:cNvCxnSpPr>
          <p:nvPr/>
        </p:nvCxnSpPr>
        <p:spPr>
          <a:xfrm flipV="1">
            <a:off x="1013061" y="3849323"/>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1EBABA20-B5EF-409B-B5B3-D12F1D7C1D13}"/>
              </a:ext>
            </a:extLst>
          </p:cNvPr>
          <p:cNvCxnSpPr>
            <a:cxnSpLocks/>
          </p:cNvCxnSpPr>
          <p:nvPr/>
        </p:nvCxnSpPr>
        <p:spPr>
          <a:xfrm flipV="1">
            <a:off x="2860622" y="3849323"/>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34" name="Group 133">
            <a:extLst>
              <a:ext uri="{FF2B5EF4-FFF2-40B4-BE49-F238E27FC236}">
                <a16:creationId xmlns:a16="http://schemas.microsoft.com/office/drawing/2014/main" id="{17BFE548-E00D-434C-9D60-332AAAD49E04}"/>
              </a:ext>
            </a:extLst>
          </p:cNvPr>
          <p:cNvGrpSpPr/>
          <p:nvPr/>
        </p:nvGrpSpPr>
        <p:grpSpPr>
          <a:xfrm>
            <a:off x="3717689" y="1431096"/>
            <a:ext cx="1548000" cy="4176074"/>
            <a:chOff x="1753777" y="1431096"/>
            <a:chExt cx="1548000" cy="4176074"/>
          </a:xfrm>
        </p:grpSpPr>
        <p:cxnSp>
          <p:nvCxnSpPr>
            <p:cNvPr id="135" name="Straight Arrow Connector 134">
              <a:extLst>
                <a:ext uri="{FF2B5EF4-FFF2-40B4-BE49-F238E27FC236}">
                  <a16:creationId xmlns:a16="http://schemas.microsoft.com/office/drawing/2014/main" id="{AC16A91C-B340-4DE8-AA6B-551F45BE08A8}"/>
                </a:ext>
              </a:extLst>
            </p:cNvPr>
            <p:cNvCxnSpPr>
              <a:cxnSpLocks/>
            </p:cNvCxnSpPr>
            <p:nvPr/>
          </p:nvCxnSpPr>
          <p:spPr>
            <a:xfrm flipV="1">
              <a:off x="1850168" y="3844097"/>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6" name="Flowchart: Alternate Process 135">
              <a:extLst>
                <a:ext uri="{FF2B5EF4-FFF2-40B4-BE49-F238E27FC236}">
                  <a16:creationId xmlns:a16="http://schemas.microsoft.com/office/drawing/2014/main" id="{7DDBFD77-A86B-4926-84C4-CEF8D1F20B8E}"/>
                </a:ext>
              </a:extLst>
            </p:cNvPr>
            <p:cNvSpPr/>
            <p:nvPr/>
          </p:nvSpPr>
          <p:spPr>
            <a:xfrm>
              <a:off x="1753777" y="1431096"/>
              <a:ext cx="1548000" cy="4176074"/>
            </a:xfrm>
            <a:prstGeom prst="flowChartAlternateProces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sp>
          <p:nvSpPr>
            <p:cNvPr id="137" name="Flowchart: Alternate Process 136">
              <a:extLst>
                <a:ext uri="{FF2B5EF4-FFF2-40B4-BE49-F238E27FC236}">
                  <a16:creationId xmlns:a16="http://schemas.microsoft.com/office/drawing/2014/main" id="{3449B260-C023-4018-BB23-878963B246F4}"/>
                </a:ext>
              </a:extLst>
            </p:cNvPr>
            <p:cNvSpPr/>
            <p:nvPr/>
          </p:nvSpPr>
          <p:spPr>
            <a:xfrm>
              <a:off x="2173060" y="2913987"/>
              <a:ext cx="423073" cy="1911666"/>
            </a:xfrm>
            <a:prstGeom prst="flowChartAlternateProcess">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sp>
          <p:nvSpPr>
            <p:cNvPr id="138" name="TextBox 137">
              <a:extLst>
                <a:ext uri="{FF2B5EF4-FFF2-40B4-BE49-F238E27FC236}">
                  <a16:creationId xmlns:a16="http://schemas.microsoft.com/office/drawing/2014/main" id="{AC293BA6-6BD0-4499-AE38-956E5F7AA722}"/>
                </a:ext>
              </a:extLst>
            </p:cNvPr>
            <p:cNvSpPr txBox="1"/>
            <p:nvPr/>
          </p:nvSpPr>
          <p:spPr>
            <a:xfrm>
              <a:off x="1783891" y="3028235"/>
              <a:ext cx="163869" cy="1773819"/>
            </a:xfrm>
            <a:prstGeom prst="rect">
              <a:avLst/>
            </a:prstGeom>
            <a:noFill/>
          </p:spPr>
          <p:txBody>
            <a:bodyPr wrap="square" rtlCol="0">
              <a:spAutoFit/>
            </a:bodyPr>
            <a:lstStyle/>
            <a:p>
              <a:pPr algn="ctr"/>
              <a:r>
                <a:rPr lang="en-GB" sz="1366" b="1" dirty="0"/>
                <a:t>S</a:t>
              </a:r>
            </a:p>
            <a:p>
              <a:pPr algn="ctr"/>
              <a:r>
                <a:rPr lang="en-GB" sz="1366" b="1" dirty="0"/>
                <a:t>E</a:t>
              </a:r>
            </a:p>
            <a:p>
              <a:pPr algn="ctr"/>
              <a:r>
                <a:rPr lang="en-GB" sz="1366" b="1" dirty="0"/>
                <a:t>L</a:t>
              </a:r>
            </a:p>
            <a:p>
              <a:pPr algn="ctr"/>
              <a:r>
                <a:rPr lang="en-GB" sz="1366" b="1" dirty="0"/>
                <a:t>E</a:t>
              </a:r>
            </a:p>
            <a:p>
              <a:pPr algn="ctr"/>
              <a:r>
                <a:rPr lang="en-GB" sz="1366" b="1" dirty="0"/>
                <a:t>C</a:t>
              </a:r>
            </a:p>
            <a:p>
              <a:pPr algn="ctr"/>
              <a:r>
                <a:rPr lang="en-GB" sz="1366" b="1" dirty="0"/>
                <a:t>T</a:t>
              </a:r>
            </a:p>
            <a:p>
              <a:pPr algn="ctr"/>
              <a:r>
                <a:rPr lang="en-GB" sz="1366" b="1" dirty="0"/>
                <a:t>O</a:t>
              </a:r>
            </a:p>
            <a:p>
              <a:pPr algn="ctr"/>
              <a:r>
                <a:rPr lang="en-GB" sz="1366" b="1" dirty="0"/>
                <a:t>R</a:t>
              </a:r>
            </a:p>
          </p:txBody>
        </p:sp>
        <p:sp>
          <p:nvSpPr>
            <p:cNvPr id="139" name="Trapezoid 138">
              <a:extLst>
                <a:ext uri="{FF2B5EF4-FFF2-40B4-BE49-F238E27FC236}">
                  <a16:creationId xmlns:a16="http://schemas.microsoft.com/office/drawing/2014/main" id="{BA20F46F-CA6B-44FF-B04F-7E2EE4566A36}"/>
                </a:ext>
              </a:extLst>
            </p:cNvPr>
            <p:cNvSpPr/>
            <p:nvPr/>
          </p:nvSpPr>
          <p:spPr>
            <a:xfrm rot="5400000">
              <a:off x="828233" y="3749773"/>
              <a:ext cx="2031368" cy="163870"/>
            </a:xfrm>
            <a:prstGeom prst="trapezoid">
              <a:avLst/>
            </a:prstGeom>
            <a:solidFill>
              <a:schemeClr val="bg1">
                <a:alpha val="33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2049"/>
            </a:p>
          </p:txBody>
        </p:sp>
        <p:sp>
          <p:nvSpPr>
            <p:cNvPr id="140" name="Flowchart: Alternate Process 139">
              <a:extLst>
                <a:ext uri="{FF2B5EF4-FFF2-40B4-BE49-F238E27FC236}">
                  <a16:creationId xmlns:a16="http://schemas.microsoft.com/office/drawing/2014/main" id="{0BC57A9A-6174-4D13-938B-03BBC9456123}"/>
                </a:ext>
              </a:extLst>
            </p:cNvPr>
            <p:cNvSpPr/>
            <p:nvPr/>
          </p:nvSpPr>
          <p:spPr>
            <a:xfrm>
              <a:off x="2828846" y="2918282"/>
              <a:ext cx="423073" cy="1911666"/>
            </a:xfrm>
            <a:prstGeom prst="flowChartAlternateProcess">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sp>
          <p:nvSpPr>
            <p:cNvPr id="142" name="Rectangle: Diagonal Corners Rounded 141">
              <a:extLst>
                <a:ext uri="{FF2B5EF4-FFF2-40B4-BE49-F238E27FC236}">
                  <a16:creationId xmlns:a16="http://schemas.microsoft.com/office/drawing/2014/main" id="{44553533-EDFE-4D71-A5FA-8021FF781F59}"/>
                </a:ext>
              </a:extLst>
            </p:cNvPr>
            <p:cNvSpPr/>
            <p:nvPr/>
          </p:nvSpPr>
          <p:spPr>
            <a:xfrm>
              <a:off x="2863259" y="1649751"/>
              <a:ext cx="368400" cy="859032"/>
            </a:xfrm>
            <a:prstGeom prst="round2DiagRect">
              <a:avLst/>
            </a:prstGeom>
            <a:solidFill>
              <a:srgbClr val="FF8AD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p>
          </p:txBody>
        </p:sp>
        <p:cxnSp>
          <p:nvCxnSpPr>
            <p:cNvPr id="144" name="Straight Arrow Connector 143">
              <a:extLst>
                <a:ext uri="{FF2B5EF4-FFF2-40B4-BE49-F238E27FC236}">
                  <a16:creationId xmlns:a16="http://schemas.microsoft.com/office/drawing/2014/main" id="{A2B23707-4F95-45E2-8AD5-AF42FE0096EE}"/>
                </a:ext>
              </a:extLst>
            </p:cNvPr>
            <p:cNvCxnSpPr>
              <a:cxnSpLocks/>
            </p:cNvCxnSpPr>
            <p:nvPr/>
          </p:nvCxnSpPr>
          <p:spPr>
            <a:xfrm flipH="1">
              <a:off x="3058249" y="2522555"/>
              <a:ext cx="1" cy="37766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5" name="Rectangle 144">
              <a:extLst>
                <a:ext uri="{FF2B5EF4-FFF2-40B4-BE49-F238E27FC236}">
                  <a16:creationId xmlns:a16="http://schemas.microsoft.com/office/drawing/2014/main" id="{31C38A87-33A1-4302-98A7-311F613BBB19}"/>
                </a:ext>
              </a:extLst>
            </p:cNvPr>
            <p:cNvSpPr/>
            <p:nvPr/>
          </p:nvSpPr>
          <p:spPr>
            <a:xfrm>
              <a:off x="2976914" y="1884792"/>
              <a:ext cx="144585" cy="476594"/>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a:t>
              </a:r>
            </a:p>
          </p:txBody>
        </p:sp>
        <p:cxnSp>
          <p:nvCxnSpPr>
            <p:cNvPr id="148" name="Straight Arrow Connector 147">
              <a:extLst>
                <a:ext uri="{FF2B5EF4-FFF2-40B4-BE49-F238E27FC236}">
                  <a16:creationId xmlns:a16="http://schemas.microsoft.com/office/drawing/2014/main" id="{7A2A6CFD-4587-49F6-AA0C-BA0CAECB6A0A}"/>
                </a:ext>
              </a:extLst>
            </p:cNvPr>
            <p:cNvCxnSpPr>
              <a:cxnSpLocks/>
            </p:cNvCxnSpPr>
            <p:nvPr/>
          </p:nvCxnSpPr>
          <p:spPr>
            <a:xfrm flipV="1">
              <a:off x="1937325" y="3849323"/>
              <a:ext cx="216000"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4806B205-938E-4B15-99E2-ACF5ABB9AAFC}"/>
                </a:ext>
              </a:extLst>
            </p:cNvPr>
            <p:cNvCxnSpPr>
              <a:cxnSpLocks/>
            </p:cNvCxnSpPr>
            <p:nvPr/>
          </p:nvCxnSpPr>
          <p:spPr>
            <a:xfrm flipV="1">
              <a:off x="2601527" y="3849323"/>
              <a:ext cx="216000"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50" name="TextBox 149">
            <a:extLst>
              <a:ext uri="{FF2B5EF4-FFF2-40B4-BE49-F238E27FC236}">
                <a16:creationId xmlns:a16="http://schemas.microsoft.com/office/drawing/2014/main" id="{D0BC0711-53C1-4AB6-8373-94EC7E625124}"/>
              </a:ext>
            </a:extLst>
          </p:cNvPr>
          <p:cNvSpPr txBox="1"/>
          <p:nvPr/>
        </p:nvSpPr>
        <p:spPr>
          <a:xfrm>
            <a:off x="3714873" y="4875303"/>
            <a:ext cx="1608481" cy="707886"/>
          </a:xfrm>
          <a:prstGeom prst="rect">
            <a:avLst/>
          </a:prstGeom>
          <a:noFill/>
        </p:spPr>
        <p:txBody>
          <a:bodyPr wrap="square" rtlCol="0">
            <a:spAutoFit/>
          </a:bodyPr>
          <a:lstStyle/>
          <a:p>
            <a:pPr algn="ctr"/>
            <a:r>
              <a:rPr lang="en-GB" sz="2400" dirty="0"/>
              <a:t>Stage</a:t>
            </a:r>
            <a:r>
              <a:rPr lang="en-GB" sz="2400" baseline="-25000" dirty="0"/>
              <a:t>2</a:t>
            </a:r>
          </a:p>
          <a:p>
            <a:pPr algn="ctr"/>
            <a:endParaRPr lang="en-GB" sz="2400" baseline="-25000" dirty="0"/>
          </a:p>
        </p:txBody>
      </p:sp>
      <p:cxnSp>
        <p:nvCxnSpPr>
          <p:cNvPr id="151" name="Straight Arrow Connector 150">
            <a:extLst>
              <a:ext uri="{FF2B5EF4-FFF2-40B4-BE49-F238E27FC236}">
                <a16:creationId xmlns:a16="http://schemas.microsoft.com/office/drawing/2014/main" id="{6712FF40-874A-438A-B837-FA829C2998FB}"/>
              </a:ext>
            </a:extLst>
          </p:cNvPr>
          <p:cNvCxnSpPr>
            <a:cxnSpLocks/>
          </p:cNvCxnSpPr>
          <p:nvPr/>
        </p:nvCxnSpPr>
        <p:spPr>
          <a:xfrm flipV="1">
            <a:off x="3405468" y="3849323"/>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2" name="Straight Arrow Connector 151">
            <a:extLst>
              <a:ext uri="{FF2B5EF4-FFF2-40B4-BE49-F238E27FC236}">
                <a16:creationId xmlns:a16="http://schemas.microsoft.com/office/drawing/2014/main" id="{E96B2F3E-F917-490C-AD09-DF08131C2CB4}"/>
              </a:ext>
            </a:extLst>
          </p:cNvPr>
          <p:cNvCxnSpPr>
            <a:cxnSpLocks/>
          </p:cNvCxnSpPr>
          <p:nvPr/>
        </p:nvCxnSpPr>
        <p:spPr>
          <a:xfrm flipV="1">
            <a:off x="5270314" y="3844467"/>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61" name="Group 160">
            <a:extLst>
              <a:ext uri="{FF2B5EF4-FFF2-40B4-BE49-F238E27FC236}">
                <a16:creationId xmlns:a16="http://schemas.microsoft.com/office/drawing/2014/main" id="{92C6746C-59C7-46AF-B6DC-EB76AEF800CE}"/>
              </a:ext>
            </a:extLst>
          </p:cNvPr>
          <p:cNvGrpSpPr/>
          <p:nvPr/>
        </p:nvGrpSpPr>
        <p:grpSpPr>
          <a:xfrm>
            <a:off x="6127381" y="1426240"/>
            <a:ext cx="1548000" cy="4176074"/>
            <a:chOff x="1753777" y="1431096"/>
            <a:chExt cx="1548000" cy="4176074"/>
          </a:xfrm>
        </p:grpSpPr>
        <p:cxnSp>
          <p:nvCxnSpPr>
            <p:cNvPr id="162" name="Straight Arrow Connector 161">
              <a:extLst>
                <a:ext uri="{FF2B5EF4-FFF2-40B4-BE49-F238E27FC236}">
                  <a16:creationId xmlns:a16="http://schemas.microsoft.com/office/drawing/2014/main" id="{96BEECBF-024C-4FD1-9DE7-063B197FF6C1}"/>
                </a:ext>
              </a:extLst>
            </p:cNvPr>
            <p:cNvCxnSpPr>
              <a:cxnSpLocks/>
            </p:cNvCxnSpPr>
            <p:nvPr/>
          </p:nvCxnSpPr>
          <p:spPr>
            <a:xfrm flipV="1">
              <a:off x="1850168" y="3844097"/>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3" name="Flowchart: Alternate Process 162">
              <a:extLst>
                <a:ext uri="{FF2B5EF4-FFF2-40B4-BE49-F238E27FC236}">
                  <a16:creationId xmlns:a16="http://schemas.microsoft.com/office/drawing/2014/main" id="{13B87281-B107-45F2-832C-F9817C41F903}"/>
                </a:ext>
              </a:extLst>
            </p:cNvPr>
            <p:cNvSpPr/>
            <p:nvPr/>
          </p:nvSpPr>
          <p:spPr>
            <a:xfrm>
              <a:off x="1753777" y="1431096"/>
              <a:ext cx="1548000" cy="4176074"/>
            </a:xfrm>
            <a:prstGeom prst="flowChartAlternateProces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sp>
          <p:nvSpPr>
            <p:cNvPr id="164" name="Flowchart: Alternate Process 163">
              <a:extLst>
                <a:ext uri="{FF2B5EF4-FFF2-40B4-BE49-F238E27FC236}">
                  <a16:creationId xmlns:a16="http://schemas.microsoft.com/office/drawing/2014/main" id="{96DD2470-AECF-4A0B-B263-0693F272439D}"/>
                </a:ext>
              </a:extLst>
            </p:cNvPr>
            <p:cNvSpPr/>
            <p:nvPr/>
          </p:nvSpPr>
          <p:spPr>
            <a:xfrm>
              <a:off x="2173060" y="2913987"/>
              <a:ext cx="423073" cy="1911666"/>
            </a:xfrm>
            <a:prstGeom prst="flowChartAlternateProcess">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sp>
          <p:nvSpPr>
            <p:cNvPr id="165" name="TextBox 164">
              <a:extLst>
                <a:ext uri="{FF2B5EF4-FFF2-40B4-BE49-F238E27FC236}">
                  <a16:creationId xmlns:a16="http://schemas.microsoft.com/office/drawing/2014/main" id="{020DA76B-76BB-4DB3-BE4A-3DA689D71F6A}"/>
                </a:ext>
              </a:extLst>
            </p:cNvPr>
            <p:cNvSpPr txBox="1"/>
            <p:nvPr/>
          </p:nvSpPr>
          <p:spPr>
            <a:xfrm>
              <a:off x="1783891" y="3028235"/>
              <a:ext cx="163869" cy="1773819"/>
            </a:xfrm>
            <a:prstGeom prst="rect">
              <a:avLst/>
            </a:prstGeom>
            <a:noFill/>
          </p:spPr>
          <p:txBody>
            <a:bodyPr wrap="square" rtlCol="0">
              <a:spAutoFit/>
            </a:bodyPr>
            <a:lstStyle/>
            <a:p>
              <a:pPr algn="ctr"/>
              <a:r>
                <a:rPr lang="en-GB" sz="1366" b="1" dirty="0"/>
                <a:t>S</a:t>
              </a:r>
            </a:p>
            <a:p>
              <a:pPr algn="ctr"/>
              <a:r>
                <a:rPr lang="en-GB" sz="1366" b="1" dirty="0"/>
                <a:t>E</a:t>
              </a:r>
            </a:p>
            <a:p>
              <a:pPr algn="ctr"/>
              <a:r>
                <a:rPr lang="en-GB" sz="1366" b="1" dirty="0"/>
                <a:t>L</a:t>
              </a:r>
            </a:p>
            <a:p>
              <a:pPr algn="ctr"/>
              <a:r>
                <a:rPr lang="en-GB" sz="1366" b="1" dirty="0"/>
                <a:t>E</a:t>
              </a:r>
            </a:p>
            <a:p>
              <a:pPr algn="ctr"/>
              <a:r>
                <a:rPr lang="en-GB" sz="1366" b="1" dirty="0"/>
                <a:t>C</a:t>
              </a:r>
            </a:p>
            <a:p>
              <a:pPr algn="ctr"/>
              <a:r>
                <a:rPr lang="en-GB" sz="1366" b="1" dirty="0"/>
                <a:t>T</a:t>
              </a:r>
            </a:p>
            <a:p>
              <a:pPr algn="ctr"/>
              <a:r>
                <a:rPr lang="en-GB" sz="1366" b="1" dirty="0"/>
                <a:t>O</a:t>
              </a:r>
            </a:p>
            <a:p>
              <a:pPr algn="ctr"/>
              <a:r>
                <a:rPr lang="en-GB" sz="1366" b="1" dirty="0"/>
                <a:t>R</a:t>
              </a:r>
            </a:p>
          </p:txBody>
        </p:sp>
        <p:sp>
          <p:nvSpPr>
            <p:cNvPr id="166" name="Trapezoid 165">
              <a:extLst>
                <a:ext uri="{FF2B5EF4-FFF2-40B4-BE49-F238E27FC236}">
                  <a16:creationId xmlns:a16="http://schemas.microsoft.com/office/drawing/2014/main" id="{F89256F5-D431-45B9-84C3-AFA66189C9E3}"/>
                </a:ext>
              </a:extLst>
            </p:cNvPr>
            <p:cNvSpPr/>
            <p:nvPr/>
          </p:nvSpPr>
          <p:spPr>
            <a:xfrm rot="5400000">
              <a:off x="828233" y="3749773"/>
              <a:ext cx="2031368" cy="163870"/>
            </a:xfrm>
            <a:prstGeom prst="trapezoid">
              <a:avLst/>
            </a:prstGeom>
            <a:solidFill>
              <a:schemeClr val="bg1">
                <a:alpha val="33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2049"/>
            </a:p>
          </p:txBody>
        </p:sp>
        <p:sp>
          <p:nvSpPr>
            <p:cNvPr id="167" name="Flowchart: Alternate Process 166">
              <a:extLst>
                <a:ext uri="{FF2B5EF4-FFF2-40B4-BE49-F238E27FC236}">
                  <a16:creationId xmlns:a16="http://schemas.microsoft.com/office/drawing/2014/main" id="{DC17A825-B421-4C8C-83E5-0551AB210B16}"/>
                </a:ext>
              </a:extLst>
            </p:cNvPr>
            <p:cNvSpPr/>
            <p:nvPr/>
          </p:nvSpPr>
          <p:spPr>
            <a:xfrm>
              <a:off x="2828846" y="2918282"/>
              <a:ext cx="423073" cy="1911666"/>
            </a:xfrm>
            <a:prstGeom prst="flowChartAlternateProcess">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sp>
          <p:nvSpPr>
            <p:cNvPr id="168" name="Rectangle: Diagonal Corners Rounded 167">
              <a:extLst>
                <a:ext uri="{FF2B5EF4-FFF2-40B4-BE49-F238E27FC236}">
                  <a16:creationId xmlns:a16="http://schemas.microsoft.com/office/drawing/2014/main" id="{E71A5EED-A918-470F-B6E8-F3E63315823B}"/>
                </a:ext>
              </a:extLst>
            </p:cNvPr>
            <p:cNvSpPr/>
            <p:nvPr/>
          </p:nvSpPr>
          <p:spPr>
            <a:xfrm>
              <a:off x="2863259" y="1649751"/>
              <a:ext cx="368400" cy="859032"/>
            </a:xfrm>
            <a:prstGeom prst="round2DiagRect">
              <a:avLst/>
            </a:prstGeom>
            <a:solidFill>
              <a:srgbClr val="FF8AD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p>
          </p:txBody>
        </p:sp>
        <p:cxnSp>
          <p:nvCxnSpPr>
            <p:cNvPr id="169" name="Straight Arrow Connector 168">
              <a:extLst>
                <a:ext uri="{FF2B5EF4-FFF2-40B4-BE49-F238E27FC236}">
                  <a16:creationId xmlns:a16="http://schemas.microsoft.com/office/drawing/2014/main" id="{5953D04B-1B86-4FE6-9D39-BD6D3A7E5B2E}"/>
                </a:ext>
              </a:extLst>
            </p:cNvPr>
            <p:cNvCxnSpPr>
              <a:cxnSpLocks/>
            </p:cNvCxnSpPr>
            <p:nvPr/>
          </p:nvCxnSpPr>
          <p:spPr>
            <a:xfrm flipH="1">
              <a:off x="3058249" y="2522555"/>
              <a:ext cx="1" cy="37766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0" name="Rectangle 169">
              <a:extLst>
                <a:ext uri="{FF2B5EF4-FFF2-40B4-BE49-F238E27FC236}">
                  <a16:creationId xmlns:a16="http://schemas.microsoft.com/office/drawing/2014/main" id="{AC7CA1C1-32F8-4F63-BC24-FC89F6012389}"/>
                </a:ext>
              </a:extLst>
            </p:cNvPr>
            <p:cNvSpPr/>
            <p:nvPr/>
          </p:nvSpPr>
          <p:spPr>
            <a:xfrm>
              <a:off x="2976914" y="1884792"/>
              <a:ext cx="144585" cy="476594"/>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2" name="Straight Arrow Connector 171">
              <a:extLst>
                <a:ext uri="{FF2B5EF4-FFF2-40B4-BE49-F238E27FC236}">
                  <a16:creationId xmlns:a16="http://schemas.microsoft.com/office/drawing/2014/main" id="{AB06BEB3-D9C3-4767-89F2-A15ED837D382}"/>
                </a:ext>
              </a:extLst>
            </p:cNvPr>
            <p:cNvCxnSpPr>
              <a:cxnSpLocks/>
            </p:cNvCxnSpPr>
            <p:nvPr/>
          </p:nvCxnSpPr>
          <p:spPr>
            <a:xfrm flipV="1">
              <a:off x="1937325" y="3849323"/>
              <a:ext cx="216000"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3" name="Straight Arrow Connector 172">
              <a:extLst>
                <a:ext uri="{FF2B5EF4-FFF2-40B4-BE49-F238E27FC236}">
                  <a16:creationId xmlns:a16="http://schemas.microsoft.com/office/drawing/2014/main" id="{A1CAA158-6713-4D35-B3E3-24B5B63E855A}"/>
                </a:ext>
              </a:extLst>
            </p:cNvPr>
            <p:cNvCxnSpPr>
              <a:cxnSpLocks/>
            </p:cNvCxnSpPr>
            <p:nvPr/>
          </p:nvCxnSpPr>
          <p:spPr>
            <a:xfrm flipV="1">
              <a:off x="2601527" y="3849323"/>
              <a:ext cx="216000"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74" name="TextBox 173">
            <a:extLst>
              <a:ext uri="{FF2B5EF4-FFF2-40B4-BE49-F238E27FC236}">
                <a16:creationId xmlns:a16="http://schemas.microsoft.com/office/drawing/2014/main" id="{0BC9358D-C42B-40E5-ABB2-8857D985A6E5}"/>
              </a:ext>
            </a:extLst>
          </p:cNvPr>
          <p:cNvSpPr txBox="1"/>
          <p:nvPr/>
        </p:nvSpPr>
        <p:spPr>
          <a:xfrm>
            <a:off x="6124565" y="4870447"/>
            <a:ext cx="1608481" cy="707886"/>
          </a:xfrm>
          <a:prstGeom prst="rect">
            <a:avLst/>
          </a:prstGeom>
          <a:noFill/>
        </p:spPr>
        <p:txBody>
          <a:bodyPr wrap="square" rtlCol="0">
            <a:spAutoFit/>
          </a:bodyPr>
          <a:lstStyle/>
          <a:p>
            <a:pPr algn="ctr"/>
            <a:r>
              <a:rPr lang="en-GB" sz="2400" dirty="0"/>
              <a:t>Stage</a:t>
            </a:r>
            <a:r>
              <a:rPr lang="en-GB" sz="2400" baseline="-25000" dirty="0"/>
              <a:t>3</a:t>
            </a:r>
          </a:p>
          <a:p>
            <a:pPr algn="ctr"/>
            <a:endParaRPr lang="en-GB" sz="2400" baseline="-25000" dirty="0"/>
          </a:p>
        </p:txBody>
      </p:sp>
      <p:cxnSp>
        <p:nvCxnSpPr>
          <p:cNvPr id="175" name="Straight Arrow Connector 174">
            <a:extLst>
              <a:ext uri="{FF2B5EF4-FFF2-40B4-BE49-F238E27FC236}">
                <a16:creationId xmlns:a16="http://schemas.microsoft.com/office/drawing/2014/main" id="{B4BA850B-2E1C-4CE5-8BD6-AF8DEBBB0211}"/>
              </a:ext>
            </a:extLst>
          </p:cNvPr>
          <p:cNvCxnSpPr>
            <a:cxnSpLocks/>
          </p:cNvCxnSpPr>
          <p:nvPr/>
        </p:nvCxnSpPr>
        <p:spPr>
          <a:xfrm flipV="1">
            <a:off x="5815160" y="3844467"/>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5" name="Straight Arrow Connector 204">
            <a:extLst>
              <a:ext uri="{FF2B5EF4-FFF2-40B4-BE49-F238E27FC236}">
                <a16:creationId xmlns:a16="http://schemas.microsoft.com/office/drawing/2014/main" id="{FEFE6D59-7230-494D-8A0E-80DEBB712010}"/>
              </a:ext>
            </a:extLst>
          </p:cNvPr>
          <p:cNvCxnSpPr>
            <a:cxnSpLocks/>
          </p:cNvCxnSpPr>
          <p:nvPr/>
        </p:nvCxnSpPr>
        <p:spPr>
          <a:xfrm flipV="1">
            <a:off x="10860646" y="3844467"/>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6" name="Straight Arrow Connector 205">
            <a:extLst>
              <a:ext uri="{FF2B5EF4-FFF2-40B4-BE49-F238E27FC236}">
                <a16:creationId xmlns:a16="http://schemas.microsoft.com/office/drawing/2014/main" id="{FC64B43E-8F8F-4E1E-9378-5A4E428CAF8D}"/>
              </a:ext>
            </a:extLst>
          </p:cNvPr>
          <p:cNvCxnSpPr>
            <a:cxnSpLocks/>
          </p:cNvCxnSpPr>
          <p:nvPr/>
        </p:nvCxnSpPr>
        <p:spPr>
          <a:xfrm flipV="1">
            <a:off x="11391993" y="3844467"/>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6A634781-618A-48E0-B05A-0CEDAC942AD4}"/>
              </a:ext>
            </a:extLst>
          </p:cNvPr>
          <p:cNvCxnSpPr>
            <a:cxnSpLocks/>
          </p:cNvCxnSpPr>
          <p:nvPr/>
        </p:nvCxnSpPr>
        <p:spPr>
          <a:xfrm>
            <a:off x="7841761" y="3831707"/>
            <a:ext cx="1219943" cy="7534"/>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3492403E-B667-4763-B446-38B7F40E24C2}"/>
              </a:ext>
            </a:extLst>
          </p:cNvPr>
          <p:cNvGrpSpPr/>
          <p:nvPr/>
        </p:nvGrpSpPr>
        <p:grpSpPr>
          <a:xfrm>
            <a:off x="9351476" y="1426240"/>
            <a:ext cx="1608481" cy="4176074"/>
            <a:chOff x="9351476" y="1480459"/>
            <a:chExt cx="1608481" cy="4176074"/>
          </a:xfrm>
        </p:grpSpPr>
        <p:grpSp>
          <p:nvGrpSpPr>
            <p:cNvPr id="246" name="Group 245">
              <a:extLst>
                <a:ext uri="{FF2B5EF4-FFF2-40B4-BE49-F238E27FC236}">
                  <a16:creationId xmlns:a16="http://schemas.microsoft.com/office/drawing/2014/main" id="{05E5D25A-E46C-4A52-BCA1-8201D089C9BC}"/>
                </a:ext>
              </a:extLst>
            </p:cNvPr>
            <p:cNvGrpSpPr/>
            <p:nvPr/>
          </p:nvGrpSpPr>
          <p:grpSpPr>
            <a:xfrm>
              <a:off x="9354292" y="1480459"/>
              <a:ext cx="1548000" cy="4176074"/>
              <a:chOff x="1753777" y="1431096"/>
              <a:chExt cx="1548000" cy="4176074"/>
            </a:xfrm>
          </p:grpSpPr>
          <p:cxnSp>
            <p:nvCxnSpPr>
              <p:cNvPr id="247" name="Straight Arrow Connector 246">
                <a:extLst>
                  <a:ext uri="{FF2B5EF4-FFF2-40B4-BE49-F238E27FC236}">
                    <a16:creationId xmlns:a16="http://schemas.microsoft.com/office/drawing/2014/main" id="{390E8DB2-1988-4014-8621-F88ACA69BE01}"/>
                  </a:ext>
                </a:extLst>
              </p:cNvPr>
              <p:cNvCxnSpPr>
                <a:cxnSpLocks/>
              </p:cNvCxnSpPr>
              <p:nvPr/>
            </p:nvCxnSpPr>
            <p:spPr>
              <a:xfrm flipV="1">
                <a:off x="1850168" y="3844097"/>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8" name="Flowchart: Alternate Process 247">
                <a:extLst>
                  <a:ext uri="{FF2B5EF4-FFF2-40B4-BE49-F238E27FC236}">
                    <a16:creationId xmlns:a16="http://schemas.microsoft.com/office/drawing/2014/main" id="{533E3F7B-996D-4DDC-95FA-FF96D2F17FD5}"/>
                  </a:ext>
                </a:extLst>
              </p:cNvPr>
              <p:cNvSpPr/>
              <p:nvPr/>
            </p:nvSpPr>
            <p:spPr>
              <a:xfrm>
                <a:off x="1753777" y="1431096"/>
                <a:ext cx="1548000" cy="4176074"/>
              </a:xfrm>
              <a:prstGeom prst="flowChartAlternateProces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sp>
            <p:nvSpPr>
              <p:cNvPr id="249" name="Flowchart: Alternate Process 248">
                <a:extLst>
                  <a:ext uri="{FF2B5EF4-FFF2-40B4-BE49-F238E27FC236}">
                    <a16:creationId xmlns:a16="http://schemas.microsoft.com/office/drawing/2014/main" id="{5B4004CE-AD0D-4561-8FB0-FDCA9AE62A46}"/>
                  </a:ext>
                </a:extLst>
              </p:cNvPr>
              <p:cNvSpPr/>
              <p:nvPr/>
            </p:nvSpPr>
            <p:spPr>
              <a:xfrm>
                <a:off x="2173060" y="2913987"/>
                <a:ext cx="423073" cy="1911666"/>
              </a:xfrm>
              <a:prstGeom prst="flowChartAlternateProcess">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sp>
            <p:nvSpPr>
              <p:cNvPr id="250" name="TextBox 249">
                <a:extLst>
                  <a:ext uri="{FF2B5EF4-FFF2-40B4-BE49-F238E27FC236}">
                    <a16:creationId xmlns:a16="http://schemas.microsoft.com/office/drawing/2014/main" id="{0E74EFC6-020F-43A6-B6F3-491E766FEC3F}"/>
                  </a:ext>
                </a:extLst>
              </p:cNvPr>
              <p:cNvSpPr txBox="1"/>
              <p:nvPr/>
            </p:nvSpPr>
            <p:spPr>
              <a:xfrm>
                <a:off x="1783891" y="3028235"/>
                <a:ext cx="163869" cy="1773819"/>
              </a:xfrm>
              <a:prstGeom prst="rect">
                <a:avLst/>
              </a:prstGeom>
              <a:noFill/>
            </p:spPr>
            <p:txBody>
              <a:bodyPr wrap="square" rtlCol="0">
                <a:spAutoFit/>
              </a:bodyPr>
              <a:lstStyle/>
              <a:p>
                <a:pPr algn="ctr"/>
                <a:r>
                  <a:rPr lang="en-GB" sz="1366" b="1" dirty="0"/>
                  <a:t>S</a:t>
                </a:r>
              </a:p>
              <a:p>
                <a:pPr algn="ctr"/>
                <a:r>
                  <a:rPr lang="en-GB" sz="1366" b="1" dirty="0"/>
                  <a:t>E</a:t>
                </a:r>
              </a:p>
              <a:p>
                <a:pPr algn="ctr"/>
                <a:r>
                  <a:rPr lang="en-GB" sz="1366" b="1" dirty="0"/>
                  <a:t>L</a:t>
                </a:r>
              </a:p>
              <a:p>
                <a:pPr algn="ctr"/>
                <a:r>
                  <a:rPr lang="en-GB" sz="1366" b="1" dirty="0"/>
                  <a:t>E</a:t>
                </a:r>
              </a:p>
              <a:p>
                <a:pPr algn="ctr"/>
                <a:r>
                  <a:rPr lang="en-GB" sz="1366" b="1" dirty="0"/>
                  <a:t>C</a:t>
                </a:r>
              </a:p>
              <a:p>
                <a:pPr algn="ctr"/>
                <a:r>
                  <a:rPr lang="en-GB" sz="1366" b="1" dirty="0"/>
                  <a:t>T</a:t>
                </a:r>
              </a:p>
              <a:p>
                <a:pPr algn="ctr"/>
                <a:r>
                  <a:rPr lang="en-GB" sz="1366" b="1" dirty="0"/>
                  <a:t>O</a:t>
                </a:r>
              </a:p>
              <a:p>
                <a:pPr algn="ctr"/>
                <a:r>
                  <a:rPr lang="en-GB" sz="1366" b="1" dirty="0"/>
                  <a:t>R</a:t>
                </a:r>
              </a:p>
            </p:txBody>
          </p:sp>
          <p:sp>
            <p:nvSpPr>
              <p:cNvPr id="251" name="Trapezoid 250">
                <a:extLst>
                  <a:ext uri="{FF2B5EF4-FFF2-40B4-BE49-F238E27FC236}">
                    <a16:creationId xmlns:a16="http://schemas.microsoft.com/office/drawing/2014/main" id="{96F63E51-B506-468F-8D39-7A02A87D77AA}"/>
                  </a:ext>
                </a:extLst>
              </p:cNvPr>
              <p:cNvSpPr/>
              <p:nvPr/>
            </p:nvSpPr>
            <p:spPr>
              <a:xfrm rot="5400000">
                <a:off x="828233" y="3749773"/>
                <a:ext cx="2031368" cy="163870"/>
              </a:xfrm>
              <a:prstGeom prst="trapezoid">
                <a:avLst/>
              </a:prstGeom>
              <a:solidFill>
                <a:schemeClr val="bg1">
                  <a:alpha val="33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2049"/>
              </a:p>
            </p:txBody>
          </p:sp>
          <p:sp>
            <p:nvSpPr>
              <p:cNvPr id="252" name="Flowchart: Alternate Process 251">
                <a:extLst>
                  <a:ext uri="{FF2B5EF4-FFF2-40B4-BE49-F238E27FC236}">
                    <a16:creationId xmlns:a16="http://schemas.microsoft.com/office/drawing/2014/main" id="{DA871D3D-83C4-4479-AD73-80CE795A5B8E}"/>
                  </a:ext>
                </a:extLst>
              </p:cNvPr>
              <p:cNvSpPr/>
              <p:nvPr/>
            </p:nvSpPr>
            <p:spPr>
              <a:xfrm>
                <a:off x="2828846" y="2918282"/>
                <a:ext cx="423073" cy="1911666"/>
              </a:xfrm>
              <a:prstGeom prst="flowChartAlternateProcess">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sp>
            <p:nvSpPr>
              <p:cNvPr id="253" name="Rectangle: Diagonal Corners Rounded 252">
                <a:extLst>
                  <a:ext uri="{FF2B5EF4-FFF2-40B4-BE49-F238E27FC236}">
                    <a16:creationId xmlns:a16="http://schemas.microsoft.com/office/drawing/2014/main" id="{0D061949-B94C-408E-A1F8-17E066E9892E}"/>
                  </a:ext>
                </a:extLst>
              </p:cNvPr>
              <p:cNvSpPr/>
              <p:nvPr/>
            </p:nvSpPr>
            <p:spPr>
              <a:xfrm>
                <a:off x="2863259" y="1649751"/>
                <a:ext cx="368400" cy="859032"/>
              </a:xfrm>
              <a:prstGeom prst="round2DiagRect">
                <a:avLst/>
              </a:prstGeom>
              <a:solidFill>
                <a:srgbClr val="FF8AD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p>
            </p:txBody>
          </p:sp>
          <p:cxnSp>
            <p:nvCxnSpPr>
              <p:cNvPr id="254" name="Straight Arrow Connector 253">
                <a:extLst>
                  <a:ext uri="{FF2B5EF4-FFF2-40B4-BE49-F238E27FC236}">
                    <a16:creationId xmlns:a16="http://schemas.microsoft.com/office/drawing/2014/main" id="{458470DA-FAE1-42C7-9557-C367E37CE074}"/>
                  </a:ext>
                </a:extLst>
              </p:cNvPr>
              <p:cNvCxnSpPr>
                <a:cxnSpLocks/>
              </p:cNvCxnSpPr>
              <p:nvPr/>
            </p:nvCxnSpPr>
            <p:spPr>
              <a:xfrm flipH="1">
                <a:off x="3058249" y="2522555"/>
                <a:ext cx="1" cy="37766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55" name="Rectangle 254">
                <a:extLst>
                  <a:ext uri="{FF2B5EF4-FFF2-40B4-BE49-F238E27FC236}">
                    <a16:creationId xmlns:a16="http://schemas.microsoft.com/office/drawing/2014/main" id="{049F5449-5564-4D01-8CD5-85041775C66B}"/>
                  </a:ext>
                </a:extLst>
              </p:cNvPr>
              <p:cNvSpPr/>
              <p:nvPr/>
            </p:nvSpPr>
            <p:spPr>
              <a:xfrm>
                <a:off x="2976914" y="1884792"/>
                <a:ext cx="144585" cy="476594"/>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6" name="Straight Arrow Connector 255">
                <a:extLst>
                  <a:ext uri="{FF2B5EF4-FFF2-40B4-BE49-F238E27FC236}">
                    <a16:creationId xmlns:a16="http://schemas.microsoft.com/office/drawing/2014/main" id="{01FE6F43-041E-4B01-8F33-C9196C8CCD7F}"/>
                  </a:ext>
                </a:extLst>
              </p:cNvPr>
              <p:cNvCxnSpPr>
                <a:cxnSpLocks/>
              </p:cNvCxnSpPr>
              <p:nvPr/>
            </p:nvCxnSpPr>
            <p:spPr>
              <a:xfrm flipV="1">
                <a:off x="1937325" y="3849323"/>
                <a:ext cx="216000"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7" name="Straight Arrow Connector 256">
                <a:extLst>
                  <a:ext uri="{FF2B5EF4-FFF2-40B4-BE49-F238E27FC236}">
                    <a16:creationId xmlns:a16="http://schemas.microsoft.com/office/drawing/2014/main" id="{774754B2-9C00-49C6-80A2-453F4878C39A}"/>
                  </a:ext>
                </a:extLst>
              </p:cNvPr>
              <p:cNvCxnSpPr>
                <a:cxnSpLocks/>
              </p:cNvCxnSpPr>
              <p:nvPr/>
            </p:nvCxnSpPr>
            <p:spPr>
              <a:xfrm flipV="1">
                <a:off x="2601527" y="3849323"/>
                <a:ext cx="216000"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58" name="TextBox 257">
              <a:extLst>
                <a:ext uri="{FF2B5EF4-FFF2-40B4-BE49-F238E27FC236}">
                  <a16:creationId xmlns:a16="http://schemas.microsoft.com/office/drawing/2014/main" id="{E38F536B-0AAF-4F3B-AD64-5E49F7C4E309}"/>
                </a:ext>
              </a:extLst>
            </p:cNvPr>
            <p:cNvSpPr txBox="1"/>
            <p:nvPr/>
          </p:nvSpPr>
          <p:spPr>
            <a:xfrm>
              <a:off x="9351476" y="4924666"/>
              <a:ext cx="1608481" cy="707886"/>
            </a:xfrm>
            <a:prstGeom prst="rect">
              <a:avLst/>
            </a:prstGeom>
            <a:noFill/>
          </p:spPr>
          <p:txBody>
            <a:bodyPr wrap="square" rtlCol="0">
              <a:spAutoFit/>
            </a:bodyPr>
            <a:lstStyle/>
            <a:p>
              <a:pPr algn="ctr"/>
              <a:r>
                <a:rPr lang="en-GB" sz="2400" dirty="0"/>
                <a:t>Stage</a:t>
              </a:r>
              <a:r>
                <a:rPr lang="en-GB" sz="2400" baseline="-25000" dirty="0"/>
                <a:t>N</a:t>
              </a:r>
            </a:p>
            <a:p>
              <a:pPr algn="ctr"/>
              <a:endParaRPr lang="en-GB" sz="2400" baseline="-25000" dirty="0"/>
            </a:p>
          </p:txBody>
        </p:sp>
      </p:grpSp>
      <p:sp>
        <p:nvSpPr>
          <p:cNvPr id="261" name="Title 1">
            <a:extLst>
              <a:ext uri="{FF2B5EF4-FFF2-40B4-BE49-F238E27FC236}">
                <a16:creationId xmlns:a16="http://schemas.microsoft.com/office/drawing/2014/main" id="{C3B24262-0BA8-4938-8336-1935218CD967}"/>
              </a:ext>
            </a:extLst>
          </p:cNvPr>
          <p:cNvSpPr txBox="1">
            <a:spLocks/>
          </p:cNvSpPr>
          <p:nvPr/>
        </p:nvSpPr>
        <p:spPr>
          <a:xfrm>
            <a:off x="0" y="-27881"/>
            <a:ext cx="12048565" cy="91219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t>4. Programming with Fixed Memory Access Patterns</a:t>
            </a:r>
          </a:p>
        </p:txBody>
      </p:sp>
      <p:grpSp>
        <p:nvGrpSpPr>
          <p:cNvPr id="36" name="Group 35">
            <a:extLst>
              <a:ext uri="{FF2B5EF4-FFF2-40B4-BE49-F238E27FC236}">
                <a16:creationId xmlns:a16="http://schemas.microsoft.com/office/drawing/2014/main" id="{CEB5396C-A6C2-4A02-A9D7-08724AF1A272}"/>
              </a:ext>
            </a:extLst>
          </p:cNvPr>
          <p:cNvGrpSpPr/>
          <p:nvPr/>
        </p:nvGrpSpPr>
        <p:grpSpPr>
          <a:xfrm>
            <a:off x="817726" y="3036307"/>
            <a:ext cx="188287" cy="1577461"/>
            <a:chOff x="817726" y="3036307"/>
            <a:chExt cx="188287" cy="1577461"/>
          </a:xfrm>
        </p:grpSpPr>
        <p:grpSp>
          <p:nvGrpSpPr>
            <p:cNvPr id="83" name="Group 82">
              <a:extLst>
                <a:ext uri="{FF2B5EF4-FFF2-40B4-BE49-F238E27FC236}">
                  <a16:creationId xmlns:a16="http://schemas.microsoft.com/office/drawing/2014/main" id="{19C6A1C2-DA57-4C5E-A4AC-CC7AB8080B1F}"/>
                </a:ext>
              </a:extLst>
            </p:cNvPr>
            <p:cNvGrpSpPr/>
            <p:nvPr/>
          </p:nvGrpSpPr>
          <p:grpSpPr>
            <a:xfrm>
              <a:off x="824506" y="3036307"/>
              <a:ext cx="177964" cy="1577461"/>
              <a:chOff x="2119737" y="1711563"/>
              <a:chExt cx="221946" cy="1351634"/>
            </a:xfrm>
          </p:grpSpPr>
          <p:sp>
            <p:nvSpPr>
              <p:cNvPr id="87" name="Rectangle 86">
                <a:extLst>
                  <a:ext uri="{FF2B5EF4-FFF2-40B4-BE49-F238E27FC236}">
                    <a16:creationId xmlns:a16="http://schemas.microsoft.com/office/drawing/2014/main" id="{9E7E897E-7246-4649-ABE5-094D12DF9592}"/>
                  </a:ext>
                </a:extLst>
              </p:cNvPr>
              <p:cNvSpPr/>
              <p:nvPr/>
            </p:nvSpPr>
            <p:spPr>
              <a:xfrm>
                <a:off x="2119737" y="1711563"/>
                <a:ext cx="221946" cy="1351634"/>
              </a:xfrm>
              <a:prstGeom prst="rect">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solidFill>
                    <a:schemeClr val="tx1"/>
                  </a:solidFill>
                </a:endParaRPr>
              </a:p>
            </p:txBody>
          </p:sp>
          <p:cxnSp>
            <p:nvCxnSpPr>
              <p:cNvPr id="88" name="Straight Connector 87">
                <a:extLst>
                  <a:ext uri="{FF2B5EF4-FFF2-40B4-BE49-F238E27FC236}">
                    <a16:creationId xmlns:a16="http://schemas.microsoft.com/office/drawing/2014/main" id="{C26FA048-CE59-421B-B9C7-31CF81C2D07D}"/>
                  </a:ext>
                </a:extLst>
              </p:cNvPr>
              <p:cNvCxnSpPr/>
              <p:nvPr/>
            </p:nvCxnSpPr>
            <p:spPr>
              <a:xfrm>
                <a:off x="2229473" y="2576007"/>
                <a:ext cx="0" cy="30846"/>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85" name="Straight Connector 84">
              <a:extLst>
                <a:ext uri="{FF2B5EF4-FFF2-40B4-BE49-F238E27FC236}">
                  <a16:creationId xmlns:a16="http://schemas.microsoft.com/office/drawing/2014/main" id="{6B265750-4BFB-49C8-88D0-6F3F4CE4B50A}"/>
                </a:ext>
              </a:extLst>
            </p:cNvPr>
            <p:cNvCxnSpPr/>
            <p:nvPr/>
          </p:nvCxnSpPr>
          <p:spPr>
            <a:xfrm>
              <a:off x="817726" y="4114209"/>
              <a:ext cx="17797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4E653E67-A7A5-4567-B0CB-920D1BC3B4A2}"/>
                </a:ext>
              </a:extLst>
            </p:cNvPr>
            <p:cNvCxnSpPr/>
            <p:nvPr/>
          </p:nvCxnSpPr>
          <p:spPr>
            <a:xfrm>
              <a:off x="824500" y="3519510"/>
              <a:ext cx="17797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E15FC9A4-B846-47C1-B1F4-465B56C228D1}"/>
                </a:ext>
              </a:extLst>
            </p:cNvPr>
            <p:cNvCxnSpPr/>
            <p:nvPr/>
          </p:nvCxnSpPr>
          <p:spPr>
            <a:xfrm>
              <a:off x="828042" y="4017390"/>
              <a:ext cx="17797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3" name="Group 302">
            <a:extLst>
              <a:ext uri="{FF2B5EF4-FFF2-40B4-BE49-F238E27FC236}">
                <a16:creationId xmlns:a16="http://schemas.microsoft.com/office/drawing/2014/main" id="{2D3B4911-D405-4DAF-AE82-514929903BD0}"/>
              </a:ext>
            </a:extLst>
          </p:cNvPr>
          <p:cNvGrpSpPr/>
          <p:nvPr/>
        </p:nvGrpSpPr>
        <p:grpSpPr>
          <a:xfrm>
            <a:off x="3210596" y="3036534"/>
            <a:ext cx="188287" cy="1577461"/>
            <a:chOff x="817726" y="3036307"/>
            <a:chExt cx="188287" cy="1577461"/>
          </a:xfrm>
        </p:grpSpPr>
        <p:grpSp>
          <p:nvGrpSpPr>
            <p:cNvPr id="304" name="Group 303">
              <a:extLst>
                <a:ext uri="{FF2B5EF4-FFF2-40B4-BE49-F238E27FC236}">
                  <a16:creationId xmlns:a16="http://schemas.microsoft.com/office/drawing/2014/main" id="{17AE5CB5-8074-40FF-902A-61D35C1F7619}"/>
                </a:ext>
              </a:extLst>
            </p:cNvPr>
            <p:cNvGrpSpPr/>
            <p:nvPr/>
          </p:nvGrpSpPr>
          <p:grpSpPr>
            <a:xfrm>
              <a:off x="824506" y="3036307"/>
              <a:ext cx="177964" cy="1577461"/>
              <a:chOff x="2119737" y="1711563"/>
              <a:chExt cx="221946" cy="1351634"/>
            </a:xfrm>
          </p:grpSpPr>
          <p:sp>
            <p:nvSpPr>
              <p:cNvPr id="308" name="Rectangle 307">
                <a:extLst>
                  <a:ext uri="{FF2B5EF4-FFF2-40B4-BE49-F238E27FC236}">
                    <a16:creationId xmlns:a16="http://schemas.microsoft.com/office/drawing/2014/main" id="{ABF60F54-00CF-4DC0-8982-6CAD995F266C}"/>
                  </a:ext>
                </a:extLst>
              </p:cNvPr>
              <p:cNvSpPr/>
              <p:nvPr/>
            </p:nvSpPr>
            <p:spPr>
              <a:xfrm>
                <a:off x="2119737" y="1711563"/>
                <a:ext cx="221946" cy="1351634"/>
              </a:xfrm>
              <a:prstGeom prst="rect">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solidFill>
                    <a:schemeClr val="tx1"/>
                  </a:solidFill>
                </a:endParaRPr>
              </a:p>
            </p:txBody>
          </p:sp>
          <p:cxnSp>
            <p:nvCxnSpPr>
              <p:cNvPr id="309" name="Straight Connector 308">
                <a:extLst>
                  <a:ext uri="{FF2B5EF4-FFF2-40B4-BE49-F238E27FC236}">
                    <a16:creationId xmlns:a16="http://schemas.microsoft.com/office/drawing/2014/main" id="{0652CF8E-E419-41AB-ABFC-2660CA3BD595}"/>
                  </a:ext>
                </a:extLst>
              </p:cNvPr>
              <p:cNvCxnSpPr/>
              <p:nvPr/>
            </p:nvCxnSpPr>
            <p:spPr>
              <a:xfrm>
                <a:off x="2229473" y="2576007"/>
                <a:ext cx="0" cy="30846"/>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305" name="Straight Connector 304">
              <a:extLst>
                <a:ext uri="{FF2B5EF4-FFF2-40B4-BE49-F238E27FC236}">
                  <a16:creationId xmlns:a16="http://schemas.microsoft.com/office/drawing/2014/main" id="{8AFF91F7-7AEF-40EF-AEF2-524BFD2D03D9}"/>
                </a:ext>
              </a:extLst>
            </p:cNvPr>
            <p:cNvCxnSpPr/>
            <p:nvPr/>
          </p:nvCxnSpPr>
          <p:spPr>
            <a:xfrm>
              <a:off x="817726" y="4114209"/>
              <a:ext cx="17797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40D597D3-6B18-4EDD-A21E-F7E86F4772D9}"/>
                </a:ext>
              </a:extLst>
            </p:cNvPr>
            <p:cNvCxnSpPr/>
            <p:nvPr/>
          </p:nvCxnSpPr>
          <p:spPr>
            <a:xfrm>
              <a:off x="824500" y="3519510"/>
              <a:ext cx="17797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35AAE126-6ED5-4334-B701-6C52CACFCA11}"/>
                </a:ext>
              </a:extLst>
            </p:cNvPr>
            <p:cNvCxnSpPr/>
            <p:nvPr/>
          </p:nvCxnSpPr>
          <p:spPr>
            <a:xfrm>
              <a:off x="828042" y="4017390"/>
              <a:ext cx="17797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0" name="Group 309">
            <a:extLst>
              <a:ext uri="{FF2B5EF4-FFF2-40B4-BE49-F238E27FC236}">
                <a16:creationId xmlns:a16="http://schemas.microsoft.com/office/drawing/2014/main" id="{DF2A9916-B48E-4F39-B551-73E599EC1589}"/>
              </a:ext>
            </a:extLst>
          </p:cNvPr>
          <p:cNvGrpSpPr/>
          <p:nvPr/>
        </p:nvGrpSpPr>
        <p:grpSpPr>
          <a:xfrm>
            <a:off x="5608215" y="3036534"/>
            <a:ext cx="188287" cy="1577461"/>
            <a:chOff x="817726" y="3036307"/>
            <a:chExt cx="188287" cy="1577461"/>
          </a:xfrm>
        </p:grpSpPr>
        <p:grpSp>
          <p:nvGrpSpPr>
            <p:cNvPr id="311" name="Group 310">
              <a:extLst>
                <a:ext uri="{FF2B5EF4-FFF2-40B4-BE49-F238E27FC236}">
                  <a16:creationId xmlns:a16="http://schemas.microsoft.com/office/drawing/2014/main" id="{38C3BFDF-7A6A-41BC-8C67-A2CA5E959131}"/>
                </a:ext>
              </a:extLst>
            </p:cNvPr>
            <p:cNvGrpSpPr/>
            <p:nvPr/>
          </p:nvGrpSpPr>
          <p:grpSpPr>
            <a:xfrm>
              <a:off x="824506" y="3036307"/>
              <a:ext cx="177964" cy="1577461"/>
              <a:chOff x="2119737" y="1711563"/>
              <a:chExt cx="221946" cy="1351634"/>
            </a:xfrm>
          </p:grpSpPr>
          <p:sp>
            <p:nvSpPr>
              <p:cNvPr id="315" name="Rectangle 314">
                <a:extLst>
                  <a:ext uri="{FF2B5EF4-FFF2-40B4-BE49-F238E27FC236}">
                    <a16:creationId xmlns:a16="http://schemas.microsoft.com/office/drawing/2014/main" id="{BC6180F1-B759-47E8-BA3C-69DAFDB58AE7}"/>
                  </a:ext>
                </a:extLst>
              </p:cNvPr>
              <p:cNvSpPr/>
              <p:nvPr/>
            </p:nvSpPr>
            <p:spPr>
              <a:xfrm>
                <a:off x="2119737" y="1711563"/>
                <a:ext cx="221946" cy="1351634"/>
              </a:xfrm>
              <a:prstGeom prst="rect">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solidFill>
                    <a:schemeClr val="tx1"/>
                  </a:solidFill>
                </a:endParaRPr>
              </a:p>
            </p:txBody>
          </p:sp>
          <p:cxnSp>
            <p:nvCxnSpPr>
              <p:cNvPr id="316" name="Straight Connector 315">
                <a:extLst>
                  <a:ext uri="{FF2B5EF4-FFF2-40B4-BE49-F238E27FC236}">
                    <a16:creationId xmlns:a16="http://schemas.microsoft.com/office/drawing/2014/main" id="{065C2888-C986-4DBD-B6A3-55888DA09F1D}"/>
                  </a:ext>
                </a:extLst>
              </p:cNvPr>
              <p:cNvCxnSpPr/>
              <p:nvPr/>
            </p:nvCxnSpPr>
            <p:spPr>
              <a:xfrm>
                <a:off x="2229473" y="2576007"/>
                <a:ext cx="0" cy="30846"/>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312" name="Straight Connector 311">
              <a:extLst>
                <a:ext uri="{FF2B5EF4-FFF2-40B4-BE49-F238E27FC236}">
                  <a16:creationId xmlns:a16="http://schemas.microsoft.com/office/drawing/2014/main" id="{70F8844D-272C-49E4-9F9D-3AB02E54EB5C}"/>
                </a:ext>
              </a:extLst>
            </p:cNvPr>
            <p:cNvCxnSpPr/>
            <p:nvPr/>
          </p:nvCxnSpPr>
          <p:spPr>
            <a:xfrm>
              <a:off x="817726" y="4114209"/>
              <a:ext cx="17797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064430E8-3338-4580-8EDC-8C1C954DD759}"/>
                </a:ext>
              </a:extLst>
            </p:cNvPr>
            <p:cNvCxnSpPr/>
            <p:nvPr/>
          </p:nvCxnSpPr>
          <p:spPr>
            <a:xfrm>
              <a:off x="824500" y="3519510"/>
              <a:ext cx="17797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83630AE9-6003-47E9-8604-57FB95679F08}"/>
                </a:ext>
              </a:extLst>
            </p:cNvPr>
            <p:cNvCxnSpPr/>
            <p:nvPr/>
          </p:nvCxnSpPr>
          <p:spPr>
            <a:xfrm>
              <a:off x="828042" y="4017390"/>
              <a:ext cx="17797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7" name="Group 316">
            <a:extLst>
              <a:ext uri="{FF2B5EF4-FFF2-40B4-BE49-F238E27FC236}">
                <a16:creationId xmlns:a16="http://schemas.microsoft.com/office/drawing/2014/main" id="{512DE821-F293-4F31-8291-C963D1EC86E6}"/>
              </a:ext>
            </a:extLst>
          </p:cNvPr>
          <p:cNvGrpSpPr/>
          <p:nvPr/>
        </p:nvGrpSpPr>
        <p:grpSpPr>
          <a:xfrm>
            <a:off x="11207606" y="3036534"/>
            <a:ext cx="188287" cy="1577461"/>
            <a:chOff x="817726" y="3036307"/>
            <a:chExt cx="188287" cy="1577461"/>
          </a:xfrm>
        </p:grpSpPr>
        <p:grpSp>
          <p:nvGrpSpPr>
            <p:cNvPr id="318" name="Group 317">
              <a:extLst>
                <a:ext uri="{FF2B5EF4-FFF2-40B4-BE49-F238E27FC236}">
                  <a16:creationId xmlns:a16="http://schemas.microsoft.com/office/drawing/2014/main" id="{A8D5FB4A-492D-4563-AE60-F594F8AB0F4C}"/>
                </a:ext>
              </a:extLst>
            </p:cNvPr>
            <p:cNvGrpSpPr/>
            <p:nvPr/>
          </p:nvGrpSpPr>
          <p:grpSpPr>
            <a:xfrm>
              <a:off x="824506" y="3036307"/>
              <a:ext cx="177964" cy="1577461"/>
              <a:chOff x="2119737" y="1711563"/>
              <a:chExt cx="221946" cy="1351634"/>
            </a:xfrm>
          </p:grpSpPr>
          <p:sp>
            <p:nvSpPr>
              <p:cNvPr id="322" name="Rectangle 321">
                <a:extLst>
                  <a:ext uri="{FF2B5EF4-FFF2-40B4-BE49-F238E27FC236}">
                    <a16:creationId xmlns:a16="http://schemas.microsoft.com/office/drawing/2014/main" id="{7236740D-7441-4FB0-827B-502278895154}"/>
                  </a:ext>
                </a:extLst>
              </p:cNvPr>
              <p:cNvSpPr/>
              <p:nvPr/>
            </p:nvSpPr>
            <p:spPr>
              <a:xfrm>
                <a:off x="2119737" y="1711563"/>
                <a:ext cx="221946" cy="1351634"/>
              </a:xfrm>
              <a:prstGeom prst="rect">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solidFill>
                    <a:schemeClr val="tx1"/>
                  </a:solidFill>
                </a:endParaRPr>
              </a:p>
            </p:txBody>
          </p:sp>
          <p:cxnSp>
            <p:nvCxnSpPr>
              <p:cNvPr id="323" name="Straight Connector 322">
                <a:extLst>
                  <a:ext uri="{FF2B5EF4-FFF2-40B4-BE49-F238E27FC236}">
                    <a16:creationId xmlns:a16="http://schemas.microsoft.com/office/drawing/2014/main" id="{7F66F171-2E0C-45E6-97F2-1157DDED2C78}"/>
                  </a:ext>
                </a:extLst>
              </p:cNvPr>
              <p:cNvCxnSpPr/>
              <p:nvPr/>
            </p:nvCxnSpPr>
            <p:spPr>
              <a:xfrm>
                <a:off x="2229473" y="2576007"/>
                <a:ext cx="0" cy="30846"/>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319" name="Straight Connector 318">
              <a:extLst>
                <a:ext uri="{FF2B5EF4-FFF2-40B4-BE49-F238E27FC236}">
                  <a16:creationId xmlns:a16="http://schemas.microsoft.com/office/drawing/2014/main" id="{EBFB8AE4-2051-4CA8-BF98-CA98AB592E2C}"/>
                </a:ext>
              </a:extLst>
            </p:cNvPr>
            <p:cNvCxnSpPr/>
            <p:nvPr/>
          </p:nvCxnSpPr>
          <p:spPr>
            <a:xfrm>
              <a:off x="817726" y="4114209"/>
              <a:ext cx="17797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D787C9AA-E6C2-461F-84CF-482DE387B76F}"/>
                </a:ext>
              </a:extLst>
            </p:cNvPr>
            <p:cNvCxnSpPr/>
            <p:nvPr/>
          </p:nvCxnSpPr>
          <p:spPr>
            <a:xfrm>
              <a:off x="824500" y="3519510"/>
              <a:ext cx="17797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B548CD90-288F-4FAD-BCC8-587385F179EA}"/>
                </a:ext>
              </a:extLst>
            </p:cNvPr>
            <p:cNvCxnSpPr/>
            <p:nvPr/>
          </p:nvCxnSpPr>
          <p:spPr>
            <a:xfrm>
              <a:off x="828042" y="4017390"/>
              <a:ext cx="17797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1" name="Group 110">
            <a:extLst>
              <a:ext uri="{FF2B5EF4-FFF2-40B4-BE49-F238E27FC236}">
                <a16:creationId xmlns:a16="http://schemas.microsoft.com/office/drawing/2014/main" id="{CE335CD7-B715-462B-AD77-9BE073D263C9}"/>
              </a:ext>
            </a:extLst>
          </p:cNvPr>
          <p:cNvGrpSpPr/>
          <p:nvPr/>
        </p:nvGrpSpPr>
        <p:grpSpPr>
          <a:xfrm>
            <a:off x="2339061" y="618214"/>
            <a:ext cx="7361194" cy="707886"/>
            <a:chOff x="2339061" y="618214"/>
            <a:chExt cx="7361194" cy="707886"/>
          </a:xfrm>
        </p:grpSpPr>
        <p:sp>
          <p:nvSpPr>
            <p:cNvPr id="115" name="Rectangle 114">
              <a:extLst>
                <a:ext uri="{FF2B5EF4-FFF2-40B4-BE49-F238E27FC236}">
                  <a16:creationId xmlns:a16="http://schemas.microsoft.com/office/drawing/2014/main" id="{6F6F650A-60D0-4024-B024-21D938387F97}"/>
                </a:ext>
              </a:extLst>
            </p:cNvPr>
            <p:cNvSpPr/>
            <p:nvPr/>
          </p:nvSpPr>
          <p:spPr>
            <a:xfrm>
              <a:off x="3086581" y="826200"/>
              <a:ext cx="6613674" cy="42142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Programmer must consider physical mapping</a:t>
              </a:r>
            </a:p>
          </p:txBody>
        </p:sp>
        <p:pic>
          <p:nvPicPr>
            <p:cNvPr id="116" name="Graphic 115" descr="Warning">
              <a:extLst>
                <a:ext uri="{FF2B5EF4-FFF2-40B4-BE49-F238E27FC236}">
                  <a16:creationId xmlns:a16="http://schemas.microsoft.com/office/drawing/2014/main" id="{06F49B09-8627-4259-B021-C01A6ECEA64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39061" y="618214"/>
              <a:ext cx="707886" cy="707886"/>
            </a:xfrm>
            <a:prstGeom prst="rect">
              <a:avLst/>
            </a:prstGeom>
          </p:spPr>
        </p:pic>
      </p:grpSp>
    </p:spTree>
    <p:extLst>
      <p:ext uri="{BB962C8B-B14F-4D97-AF65-F5344CB8AC3E}">
        <p14:creationId xmlns:p14="http://schemas.microsoft.com/office/powerpoint/2010/main" val="3671012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5" name="Group 334">
            <a:extLst>
              <a:ext uri="{FF2B5EF4-FFF2-40B4-BE49-F238E27FC236}">
                <a16:creationId xmlns:a16="http://schemas.microsoft.com/office/drawing/2014/main" id="{11A2B4B8-AE23-424D-AD17-A8CC1484D95B}"/>
              </a:ext>
            </a:extLst>
          </p:cNvPr>
          <p:cNvGrpSpPr/>
          <p:nvPr/>
        </p:nvGrpSpPr>
        <p:grpSpPr>
          <a:xfrm>
            <a:off x="1099477" y="935905"/>
            <a:ext cx="9376782" cy="5420445"/>
            <a:chOff x="1099477" y="935905"/>
            <a:chExt cx="9376782" cy="5420445"/>
          </a:xfrm>
        </p:grpSpPr>
        <p:sp>
          <p:nvSpPr>
            <p:cNvPr id="59" name="Flowchart: Alternate Process 7">
              <a:extLst>
                <a:ext uri="{FF2B5EF4-FFF2-40B4-BE49-F238E27FC236}">
                  <a16:creationId xmlns:a16="http://schemas.microsoft.com/office/drawing/2014/main" id="{5A9DF7B7-7B85-41A0-803D-85D0E37EA448}"/>
                </a:ext>
              </a:extLst>
            </p:cNvPr>
            <p:cNvSpPr/>
            <p:nvPr/>
          </p:nvSpPr>
          <p:spPr>
            <a:xfrm>
              <a:off x="1381886" y="935905"/>
              <a:ext cx="8770782" cy="5420445"/>
            </a:xfrm>
            <a:prstGeom prst="flowChartAlternateProcess">
              <a:avLst/>
            </a:prstGeom>
            <a:solidFill>
              <a:schemeClr val="accent6">
                <a:lumMod val="20000"/>
                <a:lumOff val="80000"/>
              </a:schemeClr>
            </a:solid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sp>
          <p:nvSpPr>
            <p:cNvPr id="85" name="Rectangle 84">
              <a:extLst>
                <a:ext uri="{FF2B5EF4-FFF2-40B4-BE49-F238E27FC236}">
                  <a16:creationId xmlns:a16="http://schemas.microsoft.com/office/drawing/2014/main" id="{D76275D2-BD0F-4DA1-AC2E-EFC6A3980CEB}"/>
                </a:ext>
              </a:extLst>
            </p:cNvPr>
            <p:cNvSpPr/>
            <p:nvPr/>
          </p:nvSpPr>
          <p:spPr>
            <a:xfrm>
              <a:off x="5146162" y="1570369"/>
              <a:ext cx="1320980" cy="3967737"/>
            </a:xfrm>
            <a:prstGeom prst="rect">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2008" dirty="0"/>
            </a:p>
          </p:txBody>
        </p:sp>
        <p:cxnSp>
          <p:nvCxnSpPr>
            <p:cNvPr id="86" name="Straight Connector 85">
              <a:extLst>
                <a:ext uri="{FF2B5EF4-FFF2-40B4-BE49-F238E27FC236}">
                  <a16:creationId xmlns:a16="http://schemas.microsoft.com/office/drawing/2014/main" id="{F6AD5E03-398F-4AD6-9C30-DA44EC53D5E9}"/>
                </a:ext>
              </a:extLst>
            </p:cNvPr>
            <p:cNvCxnSpPr>
              <a:cxnSpLocks/>
            </p:cNvCxnSpPr>
            <p:nvPr/>
          </p:nvCxnSpPr>
          <p:spPr>
            <a:xfrm flipV="1">
              <a:off x="5143182" y="5083744"/>
              <a:ext cx="360000" cy="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93889BA0-2775-4E44-B12F-3D6671EB750F}"/>
                </a:ext>
              </a:extLst>
            </p:cNvPr>
            <p:cNvCxnSpPr>
              <a:cxnSpLocks/>
            </p:cNvCxnSpPr>
            <p:nvPr/>
          </p:nvCxnSpPr>
          <p:spPr>
            <a:xfrm flipH="1">
              <a:off x="5500782" y="1963641"/>
              <a:ext cx="601652" cy="312897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F7FAAF16-8A8F-4707-8CC3-023BB52F4ADD}"/>
                </a:ext>
              </a:extLst>
            </p:cNvPr>
            <p:cNvCxnSpPr>
              <a:cxnSpLocks/>
            </p:cNvCxnSpPr>
            <p:nvPr/>
          </p:nvCxnSpPr>
          <p:spPr>
            <a:xfrm>
              <a:off x="5517752" y="1983747"/>
              <a:ext cx="584682" cy="310886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7ECCB758-7322-4ACD-B8E2-BD74A52B8EB9}"/>
                </a:ext>
              </a:extLst>
            </p:cNvPr>
            <p:cNvSpPr txBox="1"/>
            <p:nvPr/>
          </p:nvSpPr>
          <p:spPr>
            <a:xfrm>
              <a:off x="4339802" y="1031580"/>
              <a:ext cx="2652080" cy="461665"/>
            </a:xfrm>
            <a:prstGeom prst="rect">
              <a:avLst/>
            </a:prstGeom>
            <a:noFill/>
          </p:spPr>
          <p:txBody>
            <a:bodyPr wrap="square" rtlCol="0">
              <a:spAutoFit/>
            </a:bodyPr>
            <a:lstStyle/>
            <a:p>
              <a:pPr algn="ctr"/>
              <a:r>
                <a:rPr lang="en-GB" sz="2400" dirty="0"/>
                <a:t>Scheduler</a:t>
              </a:r>
            </a:p>
          </p:txBody>
        </p:sp>
        <p:cxnSp>
          <p:nvCxnSpPr>
            <p:cNvPr id="96" name="Straight Connector 95">
              <a:extLst>
                <a:ext uri="{FF2B5EF4-FFF2-40B4-BE49-F238E27FC236}">
                  <a16:creationId xmlns:a16="http://schemas.microsoft.com/office/drawing/2014/main" id="{F5D0311F-2213-4789-A527-8711AC78A15F}"/>
                </a:ext>
              </a:extLst>
            </p:cNvPr>
            <p:cNvCxnSpPr>
              <a:cxnSpLocks/>
            </p:cNvCxnSpPr>
            <p:nvPr/>
          </p:nvCxnSpPr>
          <p:spPr>
            <a:xfrm flipV="1">
              <a:off x="5154096" y="1995170"/>
              <a:ext cx="360000" cy="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789A7D87-4324-4416-8D0F-72965DF80583}"/>
                </a:ext>
              </a:extLst>
            </p:cNvPr>
            <p:cNvCxnSpPr>
              <a:cxnSpLocks/>
            </p:cNvCxnSpPr>
            <p:nvPr/>
          </p:nvCxnSpPr>
          <p:spPr>
            <a:xfrm flipV="1">
              <a:off x="6098147" y="5081218"/>
              <a:ext cx="360000" cy="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DB711BB9-B535-4ABD-8632-F57EC255C1AA}"/>
                </a:ext>
              </a:extLst>
            </p:cNvPr>
            <p:cNvCxnSpPr>
              <a:cxnSpLocks/>
            </p:cNvCxnSpPr>
            <p:nvPr/>
          </p:nvCxnSpPr>
          <p:spPr>
            <a:xfrm flipV="1">
              <a:off x="6106066" y="1965752"/>
              <a:ext cx="360000" cy="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5E584630-8E97-4899-9338-F3D6EF766741}"/>
                </a:ext>
              </a:extLst>
            </p:cNvPr>
            <p:cNvSpPr txBox="1"/>
            <p:nvPr/>
          </p:nvSpPr>
          <p:spPr>
            <a:xfrm>
              <a:off x="6727361" y="1084702"/>
              <a:ext cx="2652080" cy="461665"/>
            </a:xfrm>
            <a:prstGeom prst="rect">
              <a:avLst/>
            </a:prstGeom>
            <a:noFill/>
          </p:spPr>
          <p:txBody>
            <a:bodyPr wrap="square" rtlCol="0">
              <a:spAutoFit/>
            </a:bodyPr>
            <a:lstStyle/>
            <a:p>
              <a:pPr algn="ctr"/>
              <a:r>
                <a:rPr lang="en-GB" sz="2400" dirty="0"/>
                <a:t>Egress</a:t>
              </a:r>
            </a:p>
          </p:txBody>
        </p:sp>
        <p:sp>
          <p:nvSpPr>
            <p:cNvPr id="104" name="TextBox 103">
              <a:extLst>
                <a:ext uri="{FF2B5EF4-FFF2-40B4-BE49-F238E27FC236}">
                  <a16:creationId xmlns:a16="http://schemas.microsoft.com/office/drawing/2014/main" id="{865F62B8-322B-4538-B4C8-22D063130E5F}"/>
                </a:ext>
              </a:extLst>
            </p:cNvPr>
            <p:cNvSpPr txBox="1"/>
            <p:nvPr/>
          </p:nvSpPr>
          <p:spPr>
            <a:xfrm>
              <a:off x="2142933" y="1080578"/>
              <a:ext cx="2652080" cy="461665"/>
            </a:xfrm>
            <a:prstGeom prst="rect">
              <a:avLst/>
            </a:prstGeom>
            <a:noFill/>
          </p:spPr>
          <p:txBody>
            <a:bodyPr wrap="square" rtlCol="0">
              <a:spAutoFit/>
            </a:bodyPr>
            <a:lstStyle/>
            <a:p>
              <a:pPr algn="ctr"/>
              <a:r>
                <a:rPr lang="en-GB" sz="2400" dirty="0"/>
                <a:t>Ingress</a:t>
              </a:r>
            </a:p>
          </p:txBody>
        </p:sp>
        <p:sp>
          <p:nvSpPr>
            <p:cNvPr id="114" name="Rectangle: Rounded Corners 113">
              <a:extLst>
                <a:ext uri="{FF2B5EF4-FFF2-40B4-BE49-F238E27FC236}">
                  <a16:creationId xmlns:a16="http://schemas.microsoft.com/office/drawing/2014/main" id="{4ED275A0-0777-4027-AB0A-D708E8B1C02C}"/>
                </a:ext>
              </a:extLst>
            </p:cNvPr>
            <p:cNvSpPr/>
            <p:nvPr/>
          </p:nvSpPr>
          <p:spPr>
            <a:xfrm>
              <a:off x="2196448" y="4596649"/>
              <a:ext cx="2583226" cy="843548"/>
            </a:xfrm>
            <a:prstGeom prst="roundRect">
              <a:avLst/>
            </a:prstGeom>
            <a:solidFill>
              <a:srgbClr val="BDDA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a:extLst>
                <a:ext uri="{FF2B5EF4-FFF2-40B4-BE49-F238E27FC236}">
                  <a16:creationId xmlns:a16="http://schemas.microsoft.com/office/drawing/2014/main" id="{6C355601-770F-4D10-A443-92DEA893EBAE}"/>
                </a:ext>
              </a:extLst>
            </p:cNvPr>
            <p:cNvSpPr/>
            <p:nvPr/>
          </p:nvSpPr>
          <p:spPr>
            <a:xfrm>
              <a:off x="1113206" y="2018599"/>
              <a:ext cx="1080000" cy="105064"/>
            </a:xfrm>
            <a:prstGeom prst="rect">
              <a:avLst/>
            </a:prstGeom>
            <a:solidFill>
              <a:srgbClr val="5B9BD5"/>
            </a:solidFill>
            <a:ln>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2008"/>
            </a:p>
          </p:txBody>
        </p:sp>
        <p:sp>
          <p:nvSpPr>
            <p:cNvPr id="61" name="Rectangle 60">
              <a:extLst>
                <a:ext uri="{FF2B5EF4-FFF2-40B4-BE49-F238E27FC236}">
                  <a16:creationId xmlns:a16="http://schemas.microsoft.com/office/drawing/2014/main" id="{8F36CAB6-982C-463F-B418-C9290FD6399B}"/>
                </a:ext>
              </a:extLst>
            </p:cNvPr>
            <p:cNvSpPr/>
            <p:nvPr/>
          </p:nvSpPr>
          <p:spPr>
            <a:xfrm>
              <a:off x="1113213" y="2431732"/>
              <a:ext cx="1080000" cy="105064"/>
            </a:xfrm>
            <a:prstGeom prst="rect">
              <a:avLst/>
            </a:prstGeom>
            <a:solidFill>
              <a:srgbClr val="5B9BD5"/>
            </a:solidFill>
            <a:ln>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2008"/>
            </a:p>
          </p:txBody>
        </p:sp>
        <p:sp>
          <p:nvSpPr>
            <p:cNvPr id="66" name="Rectangle 65">
              <a:extLst>
                <a:ext uri="{FF2B5EF4-FFF2-40B4-BE49-F238E27FC236}">
                  <a16:creationId xmlns:a16="http://schemas.microsoft.com/office/drawing/2014/main" id="{CB604501-DC9A-406C-89FF-391083C9CEEF}"/>
                </a:ext>
              </a:extLst>
            </p:cNvPr>
            <p:cNvSpPr/>
            <p:nvPr/>
          </p:nvSpPr>
          <p:spPr>
            <a:xfrm>
              <a:off x="1099477" y="4705483"/>
              <a:ext cx="1080000" cy="105064"/>
            </a:xfrm>
            <a:prstGeom prst="rect">
              <a:avLst/>
            </a:prstGeom>
            <a:solidFill>
              <a:srgbClr val="5B9BD5"/>
            </a:solidFill>
            <a:ln>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2008"/>
            </a:p>
          </p:txBody>
        </p:sp>
        <p:sp>
          <p:nvSpPr>
            <p:cNvPr id="67" name="Rectangle 66">
              <a:extLst>
                <a:ext uri="{FF2B5EF4-FFF2-40B4-BE49-F238E27FC236}">
                  <a16:creationId xmlns:a16="http://schemas.microsoft.com/office/drawing/2014/main" id="{0F54E7D3-2F1D-4BE4-A33A-8C64A4AAACC1}"/>
                </a:ext>
              </a:extLst>
            </p:cNvPr>
            <p:cNvSpPr/>
            <p:nvPr/>
          </p:nvSpPr>
          <p:spPr>
            <a:xfrm>
              <a:off x="1099477" y="5118618"/>
              <a:ext cx="1080000" cy="105064"/>
            </a:xfrm>
            <a:prstGeom prst="rect">
              <a:avLst/>
            </a:prstGeom>
            <a:solidFill>
              <a:srgbClr val="5B9BD5"/>
            </a:solidFill>
            <a:ln>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2008"/>
            </a:p>
          </p:txBody>
        </p:sp>
        <p:cxnSp>
          <p:nvCxnSpPr>
            <p:cNvPr id="68" name="Straight Connector 67">
              <a:extLst>
                <a:ext uri="{FF2B5EF4-FFF2-40B4-BE49-F238E27FC236}">
                  <a16:creationId xmlns:a16="http://schemas.microsoft.com/office/drawing/2014/main" id="{2406E676-0FDF-4D2F-B7B3-679BAC9D29AC}"/>
                </a:ext>
              </a:extLst>
            </p:cNvPr>
            <p:cNvCxnSpPr>
              <a:cxnSpLocks/>
            </p:cNvCxnSpPr>
            <p:nvPr/>
          </p:nvCxnSpPr>
          <p:spPr>
            <a:xfrm flipH="1">
              <a:off x="1569192" y="2186559"/>
              <a:ext cx="4" cy="165461"/>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B106A9C-3AB5-41BF-8F9A-563DF706CE79}"/>
                </a:ext>
              </a:extLst>
            </p:cNvPr>
            <p:cNvCxnSpPr>
              <a:cxnSpLocks/>
            </p:cNvCxnSpPr>
            <p:nvPr/>
          </p:nvCxnSpPr>
          <p:spPr>
            <a:xfrm>
              <a:off x="3351036" y="3392488"/>
              <a:ext cx="0" cy="903767"/>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7FB5C7B2-3589-474F-B639-78D25792DC53}"/>
                </a:ext>
              </a:extLst>
            </p:cNvPr>
            <p:cNvCxnSpPr>
              <a:cxnSpLocks/>
            </p:cNvCxnSpPr>
            <p:nvPr/>
          </p:nvCxnSpPr>
          <p:spPr>
            <a:xfrm flipH="1">
              <a:off x="1569192" y="4884691"/>
              <a:ext cx="4" cy="165461"/>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058611C5-25C3-4402-AF7A-544B35EA7B4D}"/>
                </a:ext>
              </a:extLst>
            </p:cNvPr>
            <p:cNvSpPr txBox="1"/>
            <p:nvPr/>
          </p:nvSpPr>
          <p:spPr>
            <a:xfrm>
              <a:off x="2116696" y="4762017"/>
              <a:ext cx="2607594" cy="461665"/>
            </a:xfrm>
            <a:prstGeom prst="rect">
              <a:avLst/>
            </a:prstGeom>
            <a:noFill/>
          </p:spPr>
          <p:txBody>
            <a:bodyPr wrap="square" rtlCol="0">
              <a:spAutoFit/>
            </a:bodyPr>
            <a:lstStyle/>
            <a:p>
              <a:pPr algn="ctr"/>
              <a:r>
                <a:rPr lang="en-GB" sz="2400" dirty="0" err="1"/>
                <a:t>Pipeline</a:t>
              </a:r>
              <a:r>
                <a:rPr lang="en-GB" sz="2400" baseline="-25000" dirty="0" err="1"/>
                <a:t>N</a:t>
              </a:r>
              <a:endParaRPr lang="en-GB" sz="2400" baseline="-25000" dirty="0"/>
            </a:p>
          </p:txBody>
        </p:sp>
        <p:sp>
          <p:nvSpPr>
            <p:cNvPr id="116" name="Rectangle: Rounded Corners 115">
              <a:extLst>
                <a:ext uri="{FF2B5EF4-FFF2-40B4-BE49-F238E27FC236}">
                  <a16:creationId xmlns:a16="http://schemas.microsoft.com/office/drawing/2014/main" id="{2F407B36-2D0A-4D7D-9647-28A186432BAC}"/>
                </a:ext>
              </a:extLst>
            </p:cNvPr>
            <p:cNvSpPr/>
            <p:nvPr/>
          </p:nvSpPr>
          <p:spPr>
            <a:xfrm>
              <a:off x="2201775" y="1658613"/>
              <a:ext cx="2583226" cy="1288389"/>
            </a:xfrm>
            <a:prstGeom prst="roundRect">
              <a:avLst/>
            </a:prstGeom>
            <a:solidFill>
              <a:srgbClr val="BDDA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 name="Rectangle: Rounded Corners 306">
              <a:extLst>
                <a:ext uri="{FF2B5EF4-FFF2-40B4-BE49-F238E27FC236}">
                  <a16:creationId xmlns:a16="http://schemas.microsoft.com/office/drawing/2014/main" id="{2F7F46F0-4940-4729-9607-B8C776F82857}"/>
                </a:ext>
              </a:extLst>
            </p:cNvPr>
            <p:cNvSpPr/>
            <p:nvPr/>
          </p:nvSpPr>
          <p:spPr>
            <a:xfrm flipH="1">
              <a:off x="6796062" y="4586612"/>
              <a:ext cx="2583226" cy="843548"/>
            </a:xfrm>
            <a:prstGeom prst="roundRect">
              <a:avLst/>
            </a:prstGeom>
            <a:solidFill>
              <a:srgbClr val="BDDA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8" name="Rectangle 307">
              <a:extLst>
                <a:ext uri="{FF2B5EF4-FFF2-40B4-BE49-F238E27FC236}">
                  <a16:creationId xmlns:a16="http://schemas.microsoft.com/office/drawing/2014/main" id="{DCE3E817-CAE4-408D-BF8D-1F28C27C91E7}"/>
                </a:ext>
              </a:extLst>
            </p:cNvPr>
            <p:cNvSpPr/>
            <p:nvPr/>
          </p:nvSpPr>
          <p:spPr>
            <a:xfrm flipH="1">
              <a:off x="9382530" y="2008562"/>
              <a:ext cx="1080000" cy="105064"/>
            </a:xfrm>
            <a:prstGeom prst="rect">
              <a:avLst/>
            </a:prstGeom>
            <a:solidFill>
              <a:srgbClr val="5B9BD5"/>
            </a:solidFill>
            <a:ln>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2008"/>
            </a:p>
          </p:txBody>
        </p:sp>
        <p:sp>
          <p:nvSpPr>
            <p:cNvPr id="309" name="Rectangle 308">
              <a:extLst>
                <a:ext uri="{FF2B5EF4-FFF2-40B4-BE49-F238E27FC236}">
                  <a16:creationId xmlns:a16="http://schemas.microsoft.com/office/drawing/2014/main" id="{53248F20-24DC-46AC-985F-ED80534A0098}"/>
                </a:ext>
              </a:extLst>
            </p:cNvPr>
            <p:cNvSpPr/>
            <p:nvPr/>
          </p:nvSpPr>
          <p:spPr>
            <a:xfrm flipH="1">
              <a:off x="9382523" y="2421695"/>
              <a:ext cx="1080000" cy="105064"/>
            </a:xfrm>
            <a:prstGeom prst="rect">
              <a:avLst/>
            </a:prstGeom>
            <a:solidFill>
              <a:srgbClr val="5B9BD5"/>
            </a:solidFill>
            <a:ln>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2008"/>
            </a:p>
          </p:txBody>
        </p:sp>
        <p:sp>
          <p:nvSpPr>
            <p:cNvPr id="310" name="Rectangle 309">
              <a:extLst>
                <a:ext uri="{FF2B5EF4-FFF2-40B4-BE49-F238E27FC236}">
                  <a16:creationId xmlns:a16="http://schemas.microsoft.com/office/drawing/2014/main" id="{1D205EF9-363C-4256-8A81-42A56C336590}"/>
                </a:ext>
              </a:extLst>
            </p:cNvPr>
            <p:cNvSpPr/>
            <p:nvPr/>
          </p:nvSpPr>
          <p:spPr>
            <a:xfrm flipH="1">
              <a:off x="9396259" y="4695446"/>
              <a:ext cx="1080000" cy="105064"/>
            </a:xfrm>
            <a:prstGeom prst="rect">
              <a:avLst/>
            </a:prstGeom>
            <a:solidFill>
              <a:srgbClr val="5B9BD5"/>
            </a:solidFill>
            <a:ln>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2008"/>
            </a:p>
          </p:txBody>
        </p:sp>
        <p:sp>
          <p:nvSpPr>
            <p:cNvPr id="311" name="Rectangle 310">
              <a:extLst>
                <a:ext uri="{FF2B5EF4-FFF2-40B4-BE49-F238E27FC236}">
                  <a16:creationId xmlns:a16="http://schemas.microsoft.com/office/drawing/2014/main" id="{8592BAB1-3DFD-4CD4-AD04-56FD3594BD1D}"/>
                </a:ext>
              </a:extLst>
            </p:cNvPr>
            <p:cNvSpPr/>
            <p:nvPr/>
          </p:nvSpPr>
          <p:spPr>
            <a:xfrm flipH="1">
              <a:off x="9396259" y="5108581"/>
              <a:ext cx="1080000" cy="105064"/>
            </a:xfrm>
            <a:prstGeom prst="rect">
              <a:avLst/>
            </a:prstGeom>
            <a:solidFill>
              <a:srgbClr val="5B9BD5"/>
            </a:solidFill>
            <a:ln>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2008"/>
            </a:p>
          </p:txBody>
        </p:sp>
        <p:cxnSp>
          <p:nvCxnSpPr>
            <p:cNvPr id="312" name="Straight Connector 311">
              <a:extLst>
                <a:ext uri="{FF2B5EF4-FFF2-40B4-BE49-F238E27FC236}">
                  <a16:creationId xmlns:a16="http://schemas.microsoft.com/office/drawing/2014/main" id="{685112AB-16EC-4809-8D40-591BD4EABB0B}"/>
                </a:ext>
              </a:extLst>
            </p:cNvPr>
            <p:cNvCxnSpPr>
              <a:cxnSpLocks/>
            </p:cNvCxnSpPr>
            <p:nvPr/>
          </p:nvCxnSpPr>
          <p:spPr>
            <a:xfrm>
              <a:off x="10006540" y="2176522"/>
              <a:ext cx="4" cy="165461"/>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39EF6E50-510A-4601-892B-881E292AA065}"/>
                </a:ext>
              </a:extLst>
            </p:cNvPr>
            <p:cNvCxnSpPr>
              <a:cxnSpLocks/>
            </p:cNvCxnSpPr>
            <p:nvPr/>
          </p:nvCxnSpPr>
          <p:spPr>
            <a:xfrm>
              <a:off x="10006540" y="4874654"/>
              <a:ext cx="4" cy="165461"/>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15" name="TextBox 314">
              <a:extLst>
                <a:ext uri="{FF2B5EF4-FFF2-40B4-BE49-F238E27FC236}">
                  <a16:creationId xmlns:a16="http://schemas.microsoft.com/office/drawing/2014/main" id="{5F12990B-54C7-4CF7-BDC1-964ADA2BEB19}"/>
                </a:ext>
              </a:extLst>
            </p:cNvPr>
            <p:cNvSpPr txBox="1"/>
            <p:nvPr/>
          </p:nvSpPr>
          <p:spPr>
            <a:xfrm flipH="1">
              <a:off x="6851446" y="4751980"/>
              <a:ext cx="2607594" cy="461665"/>
            </a:xfrm>
            <a:prstGeom prst="rect">
              <a:avLst/>
            </a:prstGeom>
            <a:noFill/>
          </p:spPr>
          <p:txBody>
            <a:bodyPr wrap="square" rtlCol="0">
              <a:spAutoFit/>
            </a:bodyPr>
            <a:lstStyle/>
            <a:p>
              <a:pPr algn="ctr"/>
              <a:r>
                <a:rPr lang="en-GB" sz="2400" dirty="0" err="1"/>
                <a:t>Pipeline</a:t>
              </a:r>
              <a:r>
                <a:rPr lang="en-GB" sz="2400" baseline="-25000" dirty="0" err="1"/>
                <a:t>N</a:t>
              </a:r>
              <a:endParaRPr lang="en-GB" sz="2400" baseline="-25000" dirty="0"/>
            </a:p>
          </p:txBody>
        </p:sp>
      </p:grpSp>
      <p:grpSp>
        <p:nvGrpSpPr>
          <p:cNvPr id="692" name="Group 691">
            <a:extLst>
              <a:ext uri="{FF2B5EF4-FFF2-40B4-BE49-F238E27FC236}">
                <a16:creationId xmlns:a16="http://schemas.microsoft.com/office/drawing/2014/main" id="{E76D0A4C-35DB-4269-997B-2B1B4D5F9C5D}"/>
              </a:ext>
            </a:extLst>
          </p:cNvPr>
          <p:cNvGrpSpPr/>
          <p:nvPr/>
        </p:nvGrpSpPr>
        <p:grpSpPr>
          <a:xfrm>
            <a:off x="1022786" y="1047630"/>
            <a:ext cx="10259042" cy="5105520"/>
            <a:chOff x="1022786" y="1250830"/>
            <a:chExt cx="10259042" cy="5105520"/>
          </a:xfrm>
        </p:grpSpPr>
        <p:sp>
          <p:nvSpPr>
            <p:cNvPr id="693" name="Rectangle: Rounded Corners 692">
              <a:extLst>
                <a:ext uri="{FF2B5EF4-FFF2-40B4-BE49-F238E27FC236}">
                  <a16:creationId xmlns:a16="http://schemas.microsoft.com/office/drawing/2014/main" id="{98DB919A-16C7-4522-B1EC-16AB5BF13F61}"/>
                </a:ext>
              </a:extLst>
            </p:cNvPr>
            <p:cNvSpPr/>
            <p:nvPr/>
          </p:nvSpPr>
          <p:spPr>
            <a:xfrm>
              <a:off x="1026543" y="1250830"/>
              <a:ext cx="10144665" cy="5105520"/>
            </a:xfrm>
            <a:prstGeom prst="roundRect">
              <a:avLst/>
            </a:prstGeom>
            <a:solidFill>
              <a:srgbClr val="BDDA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4" name="Flowchart: Alternate Process 693">
              <a:extLst>
                <a:ext uri="{FF2B5EF4-FFF2-40B4-BE49-F238E27FC236}">
                  <a16:creationId xmlns:a16="http://schemas.microsoft.com/office/drawing/2014/main" id="{BD302759-2027-457B-901A-21D9E7ACF289}"/>
                </a:ext>
              </a:extLst>
            </p:cNvPr>
            <p:cNvSpPr/>
            <p:nvPr/>
          </p:nvSpPr>
          <p:spPr>
            <a:xfrm>
              <a:off x="1022786" y="2349797"/>
              <a:ext cx="304926" cy="2907585"/>
            </a:xfrm>
            <a:prstGeom prst="flowChartAlternateProcess">
              <a:avLst/>
            </a:prstGeom>
            <a:solidFill>
              <a:srgbClr val="47A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p>
          </p:txBody>
        </p:sp>
        <p:sp>
          <p:nvSpPr>
            <p:cNvPr id="695" name="TextBox 694">
              <a:extLst>
                <a:ext uri="{FF2B5EF4-FFF2-40B4-BE49-F238E27FC236}">
                  <a16:creationId xmlns:a16="http://schemas.microsoft.com/office/drawing/2014/main" id="{D8A6B7B0-4F2D-42BF-8360-6A1CBE302CB3}"/>
                </a:ext>
              </a:extLst>
            </p:cNvPr>
            <p:cNvSpPr txBox="1"/>
            <p:nvPr/>
          </p:nvSpPr>
          <p:spPr>
            <a:xfrm rot="5400000">
              <a:off x="-187981" y="3594828"/>
              <a:ext cx="2907585" cy="413062"/>
            </a:xfrm>
            <a:prstGeom prst="rect">
              <a:avLst/>
            </a:prstGeom>
            <a:noFill/>
            <a:ln>
              <a:noFill/>
            </a:ln>
          </p:spPr>
          <p:txBody>
            <a:bodyPr wrap="square" rtlCol="0" anchor="ctr">
              <a:spAutoFit/>
            </a:bodyPr>
            <a:lstStyle/>
            <a:p>
              <a:pPr algn="ctr"/>
              <a:r>
                <a:rPr lang="en-GB" sz="3126" baseline="-25000" dirty="0"/>
                <a:t>Parser</a:t>
              </a:r>
            </a:p>
          </p:txBody>
        </p:sp>
        <p:sp>
          <p:nvSpPr>
            <p:cNvPr id="696" name="Flowchart: Alternate Process 695">
              <a:extLst>
                <a:ext uri="{FF2B5EF4-FFF2-40B4-BE49-F238E27FC236}">
                  <a16:creationId xmlns:a16="http://schemas.microsoft.com/office/drawing/2014/main" id="{10228C53-732F-4009-B0FF-F11F3838A7FA}"/>
                </a:ext>
              </a:extLst>
            </p:cNvPr>
            <p:cNvSpPr/>
            <p:nvPr/>
          </p:nvSpPr>
          <p:spPr>
            <a:xfrm>
              <a:off x="10854730" y="2361386"/>
              <a:ext cx="304926" cy="2907585"/>
            </a:xfrm>
            <a:prstGeom prst="flowChartAlternateProcess">
              <a:avLst/>
            </a:prstGeom>
            <a:solidFill>
              <a:srgbClr val="47A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p>
          </p:txBody>
        </p:sp>
        <p:sp>
          <p:nvSpPr>
            <p:cNvPr id="697" name="TextBox 696">
              <a:extLst>
                <a:ext uri="{FF2B5EF4-FFF2-40B4-BE49-F238E27FC236}">
                  <a16:creationId xmlns:a16="http://schemas.microsoft.com/office/drawing/2014/main" id="{240CD05D-9321-46B4-961A-754318BC1310}"/>
                </a:ext>
              </a:extLst>
            </p:cNvPr>
            <p:cNvSpPr txBox="1"/>
            <p:nvPr/>
          </p:nvSpPr>
          <p:spPr>
            <a:xfrm rot="5400000">
              <a:off x="9642952" y="3618508"/>
              <a:ext cx="2864689" cy="413062"/>
            </a:xfrm>
            <a:prstGeom prst="rect">
              <a:avLst/>
            </a:prstGeom>
            <a:noFill/>
            <a:ln>
              <a:noFill/>
            </a:ln>
          </p:spPr>
          <p:txBody>
            <a:bodyPr wrap="square" rtlCol="0" anchor="ctr">
              <a:spAutoFit/>
            </a:bodyPr>
            <a:lstStyle/>
            <a:p>
              <a:pPr algn="ctr"/>
              <a:r>
                <a:rPr lang="en-GB" sz="3126" baseline="-25000" dirty="0"/>
                <a:t>Deparser</a:t>
              </a:r>
            </a:p>
          </p:txBody>
        </p:sp>
        <p:cxnSp>
          <p:nvCxnSpPr>
            <p:cNvPr id="698" name="Straight Arrow Connector 697">
              <a:extLst>
                <a:ext uri="{FF2B5EF4-FFF2-40B4-BE49-F238E27FC236}">
                  <a16:creationId xmlns:a16="http://schemas.microsoft.com/office/drawing/2014/main" id="{CC5BB888-AD82-46A3-BDE5-653B8C992AFD}"/>
                </a:ext>
              </a:extLst>
            </p:cNvPr>
            <p:cNvCxnSpPr>
              <a:cxnSpLocks/>
            </p:cNvCxnSpPr>
            <p:nvPr/>
          </p:nvCxnSpPr>
          <p:spPr>
            <a:xfrm flipV="1">
              <a:off x="1308190" y="3849323"/>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9" name="Straight Arrow Connector 698">
              <a:extLst>
                <a:ext uri="{FF2B5EF4-FFF2-40B4-BE49-F238E27FC236}">
                  <a16:creationId xmlns:a16="http://schemas.microsoft.com/office/drawing/2014/main" id="{F9B016D2-737F-4CE8-91F5-2FC26D04E112}"/>
                </a:ext>
              </a:extLst>
            </p:cNvPr>
            <p:cNvCxnSpPr>
              <a:cxnSpLocks/>
            </p:cNvCxnSpPr>
            <p:nvPr/>
          </p:nvCxnSpPr>
          <p:spPr>
            <a:xfrm flipV="1">
              <a:off x="1850168" y="3844097"/>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0" name="Straight Arrow Connector 699">
              <a:extLst>
                <a:ext uri="{FF2B5EF4-FFF2-40B4-BE49-F238E27FC236}">
                  <a16:creationId xmlns:a16="http://schemas.microsoft.com/office/drawing/2014/main" id="{277125BF-AFF8-46AC-84DE-17201E516D1B}"/>
                </a:ext>
              </a:extLst>
            </p:cNvPr>
            <p:cNvCxnSpPr>
              <a:cxnSpLocks/>
            </p:cNvCxnSpPr>
            <p:nvPr/>
          </p:nvCxnSpPr>
          <p:spPr>
            <a:xfrm flipV="1">
              <a:off x="9967483" y="3833246"/>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1" name="Straight Arrow Connector 700">
              <a:extLst>
                <a:ext uri="{FF2B5EF4-FFF2-40B4-BE49-F238E27FC236}">
                  <a16:creationId xmlns:a16="http://schemas.microsoft.com/office/drawing/2014/main" id="{09073D3D-25F4-4374-B5AE-3642DF54823F}"/>
                </a:ext>
              </a:extLst>
            </p:cNvPr>
            <p:cNvCxnSpPr>
              <a:cxnSpLocks/>
            </p:cNvCxnSpPr>
            <p:nvPr/>
          </p:nvCxnSpPr>
          <p:spPr>
            <a:xfrm flipV="1">
              <a:off x="10530729" y="3833246"/>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02" name="Flowchart: Alternate Process 701">
              <a:extLst>
                <a:ext uri="{FF2B5EF4-FFF2-40B4-BE49-F238E27FC236}">
                  <a16:creationId xmlns:a16="http://schemas.microsoft.com/office/drawing/2014/main" id="{BC14B7CD-A84E-4A42-9ED4-27D7E939B9C2}"/>
                </a:ext>
              </a:extLst>
            </p:cNvPr>
            <p:cNvSpPr/>
            <p:nvPr/>
          </p:nvSpPr>
          <p:spPr>
            <a:xfrm>
              <a:off x="8859148" y="1814484"/>
              <a:ext cx="1548000" cy="3792686"/>
            </a:xfrm>
            <a:prstGeom prst="flowChartAlternateProcess">
              <a:avLst/>
            </a:prstGeom>
            <a:solidFill>
              <a:schemeClr val="bg1">
                <a:lumMod val="75000"/>
              </a:schemeClr>
            </a:solidFill>
            <a:ln>
              <a:noFill/>
            </a:ln>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cxnSp>
          <p:nvCxnSpPr>
            <p:cNvPr id="703" name="Straight Arrow Connector 702">
              <a:extLst>
                <a:ext uri="{FF2B5EF4-FFF2-40B4-BE49-F238E27FC236}">
                  <a16:creationId xmlns:a16="http://schemas.microsoft.com/office/drawing/2014/main" id="{EC7435F5-D096-4816-9B70-33CD68EC9A57}"/>
                </a:ext>
              </a:extLst>
            </p:cNvPr>
            <p:cNvCxnSpPr>
              <a:cxnSpLocks/>
            </p:cNvCxnSpPr>
            <p:nvPr/>
          </p:nvCxnSpPr>
          <p:spPr>
            <a:xfrm flipV="1">
              <a:off x="8967053" y="3831708"/>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04" name="Group 703">
              <a:extLst>
                <a:ext uri="{FF2B5EF4-FFF2-40B4-BE49-F238E27FC236}">
                  <a16:creationId xmlns:a16="http://schemas.microsoft.com/office/drawing/2014/main" id="{E23D7A10-31D7-404D-812B-3321AC8EAF96}"/>
                </a:ext>
              </a:extLst>
            </p:cNvPr>
            <p:cNvGrpSpPr/>
            <p:nvPr/>
          </p:nvGrpSpPr>
          <p:grpSpPr>
            <a:xfrm>
              <a:off x="10345157" y="3036307"/>
              <a:ext cx="184745" cy="1577461"/>
              <a:chOff x="1775691" y="2737679"/>
              <a:chExt cx="304276" cy="1577461"/>
            </a:xfrm>
          </p:grpSpPr>
          <p:grpSp>
            <p:nvGrpSpPr>
              <p:cNvPr id="748" name="Group 747">
                <a:extLst>
                  <a:ext uri="{FF2B5EF4-FFF2-40B4-BE49-F238E27FC236}">
                    <a16:creationId xmlns:a16="http://schemas.microsoft.com/office/drawing/2014/main" id="{06B7E062-C692-44C6-8951-2542EA986E13}"/>
                  </a:ext>
                </a:extLst>
              </p:cNvPr>
              <p:cNvGrpSpPr/>
              <p:nvPr/>
            </p:nvGrpSpPr>
            <p:grpSpPr>
              <a:xfrm>
                <a:off x="1786858" y="2737679"/>
                <a:ext cx="293108" cy="1577461"/>
                <a:chOff x="2119737" y="1711563"/>
                <a:chExt cx="221946" cy="1351634"/>
              </a:xfrm>
            </p:grpSpPr>
            <p:sp>
              <p:nvSpPr>
                <p:cNvPr id="751" name="Rectangle 750">
                  <a:extLst>
                    <a:ext uri="{FF2B5EF4-FFF2-40B4-BE49-F238E27FC236}">
                      <a16:creationId xmlns:a16="http://schemas.microsoft.com/office/drawing/2014/main" id="{65FAF770-9078-46A8-BBDB-5DF7AA10077C}"/>
                    </a:ext>
                  </a:extLst>
                </p:cNvPr>
                <p:cNvSpPr/>
                <p:nvPr/>
              </p:nvSpPr>
              <p:spPr>
                <a:xfrm>
                  <a:off x="2119737" y="1711563"/>
                  <a:ext cx="221946" cy="1351634"/>
                </a:xfrm>
                <a:prstGeom prst="rect">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solidFill>
                      <a:schemeClr val="tx1"/>
                    </a:solidFill>
                  </a:endParaRPr>
                </a:p>
              </p:txBody>
            </p:sp>
            <p:cxnSp>
              <p:nvCxnSpPr>
                <p:cNvPr id="752" name="Straight Connector 751">
                  <a:extLst>
                    <a:ext uri="{FF2B5EF4-FFF2-40B4-BE49-F238E27FC236}">
                      <a16:creationId xmlns:a16="http://schemas.microsoft.com/office/drawing/2014/main" id="{53F30DEB-FD34-456A-88B8-D38487005C0A}"/>
                    </a:ext>
                  </a:extLst>
                </p:cNvPr>
                <p:cNvCxnSpPr/>
                <p:nvPr/>
              </p:nvCxnSpPr>
              <p:spPr>
                <a:xfrm>
                  <a:off x="2222255" y="2251097"/>
                  <a:ext cx="0" cy="24677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749" name="Straight Connector 748">
                <a:extLst>
                  <a:ext uri="{FF2B5EF4-FFF2-40B4-BE49-F238E27FC236}">
                    <a16:creationId xmlns:a16="http://schemas.microsoft.com/office/drawing/2014/main" id="{B926F74A-E88C-44F1-A9E8-3C63173E78F2}"/>
                  </a:ext>
                </a:extLst>
              </p:cNvPr>
              <p:cNvCxnSpPr/>
              <p:nvPr/>
            </p:nvCxnSpPr>
            <p:spPr>
              <a:xfrm>
                <a:off x="1775691" y="3800911"/>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0" name="Straight Connector 749">
                <a:extLst>
                  <a:ext uri="{FF2B5EF4-FFF2-40B4-BE49-F238E27FC236}">
                    <a16:creationId xmlns:a16="http://schemas.microsoft.com/office/drawing/2014/main" id="{37635595-D7A7-40F8-BDDB-861387428575}"/>
                  </a:ext>
                </a:extLst>
              </p:cNvPr>
              <p:cNvCxnSpPr/>
              <p:nvPr/>
            </p:nvCxnSpPr>
            <p:spPr>
              <a:xfrm>
                <a:off x="1786847" y="3220882"/>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05" name="TextBox 704">
              <a:extLst>
                <a:ext uri="{FF2B5EF4-FFF2-40B4-BE49-F238E27FC236}">
                  <a16:creationId xmlns:a16="http://schemas.microsoft.com/office/drawing/2014/main" id="{7476E822-EBB6-4D8F-8659-BE3ECD311A74}"/>
                </a:ext>
              </a:extLst>
            </p:cNvPr>
            <p:cNvSpPr txBox="1"/>
            <p:nvPr/>
          </p:nvSpPr>
          <p:spPr>
            <a:xfrm>
              <a:off x="8882750" y="4902735"/>
              <a:ext cx="1608481" cy="461665"/>
            </a:xfrm>
            <a:prstGeom prst="rect">
              <a:avLst/>
            </a:prstGeom>
            <a:noFill/>
            <a:scene3d>
              <a:camera prst="isometricLeftDown"/>
              <a:lightRig rig="threePt" dir="t"/>
            </a:scene3d>
          </p:spPr>
          <p:txBody>
            <a:bodyPr wrap="square" rtlCol="0">
              <a:spAutoFit/>
            </a:bodyPr>
            <a:lstStyle/>
            <a:p>
              <a:pPr algn="ctr"/>
              <a:r>
                <a:rPr lang="en-GB" sz="2400" dirty="0"/>
                <a:t>Stage</a:t>
              </a:r>
              <a:r>
                <a:rPr lang="en-GB" sz="2400" baseline="-25000" dirty="0"/>
                <a:t>N</a:t>
              </a:r>
            </a:p>
          </p:txBody>
        </p:sp>
        <p:grpSp>
          <p:nvGrpSpPr>
            <p:cNvPr id="706" name="Group 705">
              <a:extLst>
                <a:ext uri="{FF2B5EF4-FFF2-40B4-BE49-F238E27FC236}">
                  <a16:creationId xmlns:a16="http://schemas.microsoft.com/office/drawing/2014/main" id="{8605E2A9-E06B-4D2C-AF72-214B8B1C5336}"/>
                </a:ext>
              </a:extLst>
            </p:cNvPr>
            <p:cNvGrpSpPr/>
            <p:nvPr/>
          </p:nvGrpSpPr>
          <p:grpSpPr>
            <a:xfrm>
              <a:off x="8775290" y="3036307"/>
              <a:ext cx="184745" cy="1577461"/>
              <a:chOff x="1775691" y="2737679"/>
              <a:chExt cx="304276" cy="1577461"/>
            </a:xfrm>
          </p:grpSpPr>
          <p:grpSp>
            <p:nvGrpSpPr>
              <p:cNvPr id="743" name="Group 742">
                <a:extLst>
                  <a:ext uri="{FF2B5EF4-FFF2-40B4-BE49-F238E27FC236}">
                    <a16:creationId xmlns:a16="http://schemas.microsoft.com/office/drawing/2014/main" id="{28B72A06-8511-4C3E-B0F1-66E65DEBCA7D}"/>
                  </a:ext>
                </a:extLst>
              </p:cNvPr>
              <p:cNvGrpSpPr/>
              <p:nvPr/>
            </p:nvGrpSpPr>
            <p:grpSpPr>
              <a:xfrm>
                <a:off x="1786858" y="2737679"/>
                <a:ext cx="293108" cy="1577461"/>
                <a:chOff x="2119737" y="1711563"/>
                <a:chExt cx="221946" cy="1351634"/>
              </a:xfrm>
            </p:grpSpPr>
            <p:sp>
              <p:nvSpPr>
                <p:cNvPr id="746" name="Rectangle 745">
                  <a:extLst>
                    <a:ext uri="{FF2B5EF4-FFF2-40B4-BE49-F238E27FC236}">
                      <a16:creationId xmlns:a16="http://schemas.microsoft.com/office/drawing/2014/main" id="{C7C8D639-E8FB-4DA6-82A5-52ABC2819018}"/>
                    </a:ext>
                  </a:extLst>
                </p:cNvPr>
                <p:cNvSpPr/>
                <p:nvPr/>
              </p:nvSpPr>
              <p:spPr>
                <a:xfrm>
                  <a:off x="2119737" y="1711563"/>
                  <a:ext cx="221946" cy="1351634"/>
                </a:xfrm>
                <a:prstGeom prst="rect">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solidFill>
                      <a:schemeClr val="tx1"/>
                    </a:solidFill>
                  </a:endParaRPr>
                </a:p>
              </p:txBody>
            </p:sp>
            <p:cxnSp>
              <p:nvCxnSpPr>
                <p:cNvPr id="747" name="Straight Connector 746">
                  <a:extLst>
                    <a:ext uri="{FF2B5EF4-FFF2-40B4-BE49-F238E27FC236}">
                      <a16:creationId xmlns:a16="http://schemas.microsoft.com/office/drawing/2014/main" id="{9F0F739A-1683-454D-99B2-8082512F3598}"/>
                    </a:ext>
                  </a:extLst>
                </p:cNvPr>
                <p:cNvCxnSpPr/>
                <p:nvPr/>
              </p:nvCxnSpPr>
              <p:spPr>
                <a:xfrm>
                  <a:off x="2222255" y="2251097"/>
                  <a:ext cx="0" cy="24677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744" name="Straight Connector 743">
                <a:extLst>
                  <a:ext uri="{FF2B5EF4-FFF2-40B4-BE49-F238E27FC236}">
                    <a16:creationId xmlns:a16="http://schemas.microsoft.com/office/drawing/2014/main" id="{28FD2B70-B1F1-42AF-8C6C-5DBE198B5662}"/>
                  </a:ext>
                </a:extLst>
              </p:cNvPr>
              <p:cNvCxnSpPr/>
              <p:nvPr/>
            </p:nvCxnSpPr>
            <p:spPr>
              <a:xfrm>
                <a:off x="1775691" y="3800911"/>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5" name="Straight Connector 744">
                <a:extLst>
                  <a:ext uri="{FF2B5EF4-FFF2-40B4-BE49-F238E27FC236}">
                    <a16:creationId xmlns:a16="http://schemas.microsoft.com/office/drawing/2014/main" id="{99852522-545C-44A9-BEB3-D45675CEDA88}"/>
                  </a:ext>
                </a:extLst>
              </p:cNvPr>
              <p:cNvCxnSpPr/>
              <p:nvPr/>
            </p:nvCxnSpPr>
            <p:spPr>
              <a:xfrm>
                <a:off x="1786847" y="3220882"/>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07" name="Straight Arrow Connector 706">
              <a:extLst>
                <a:ext uri="{FF2B5EF4-FFF2-40B4-BE49-F238E27FC236}">
                  <a16:creationId xmlns:a16="http://schemas.microsoft.com/office/drawing/2014/main" id="{BBABAE58-972C-4A89-98FA-0636CDA10F90}"/>
                </a:ext>
              </a:extLst>
            </p:cNvPr>
            <p:cNvCxnSpPr>
              <a:cxnSpLocks/>
            </p:cNvCxnSpPr>
            <p:nvPr/>
          </p:nvCxnSpPr>
          <p:spPr>
            <a:xfrm flipV="1">
              <a:off x="8429027" y="3833246"/>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08" name="Flowchart: Alternate Process 707">
              <a:extLst>
                <a:ext uri="{FF2B5EF4-FFF2-40B4-BE49-F238E27FC236}">
                  <a16:creationId xmlns:a16="http://schemas.microsoft.com/office/drawing/2014/main" id="{C4E739A8-55CB-4E3B-BC74-10E498C39847}"/>
                </a:ext>
              </a:extLst>
            </p:cNvPr>
            <p:cNvSpPr/>
            <p:nvPr/>
          </p:nvSpPr>
          <p:spPr>
            <a:xfrm>
              <a:off x="7363222" y="1814484"/>
              <a:ext cx="1548000" cy="3792686"/>
            </a:xfrm>
            <a:prstGeom prst="flowChartAlternateProcess">
              <a:avLst/>
            </a:prstGeom>
            <a:solidFill>
              <a:schemeClr val="bg1">
                <a:lumMod val="75000"/>
              </a:schemeClr>
            </a:solidFill>
            <a:ln>
              <a:noFill/>
            </a:ln>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cxnSp>
          <p:nvCxnSpPr>
            <p:cNvPr id="709" name="Straight Arrow Connector 708">
              <a:extLst>
                <a:ext uri="{FF2B5EF4-FFF2-40B4-BE49-F238E27FC236}">
                  <a16:creationId xmlns:a16="http://schemas.microsoft.com/office/drawing/2014/main" id="{583D2CB3-FF06-4D31-8A43-75723D57586B}"/>
                </a:ext>
              </a:extLst>
            </p:cNvPr>
            <p:cNvCxnSpPr>
              <a:cxnSpLocks/>
            </p:cNvCxnSpPr>
            <p:nvPr/>
          </p:nvCxnSpPr>
          <p:spPr>
            <a:xfrm flipV="1">
              <a:off x="7451711" y="3846487"/>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0" name="Straight Connector 709">
              <a:extLst>
                <a:ext uri="{FF2B5EF4-FFF2-40B4-BE49-F238E27FC236}">
                  <a16:creationId xmlns:a16="http://schemas.microsoft.com/office/drawing/2014/main" id="{D598DC82-1A39-454D-AEBA-E970C9E8E118}"/>
                </a:ext>
              </a:extLst>
            </p:cNvPr>
            <p:cNvCxnSpPr>
              <a:cxnSpLocks/>
            </p:cNvCxnSpPr>
            <p:nvPr/>
          </p:nvCxnSpPr>
          <p:spPr>
            <a:xfrm>
              <a:off x="5220589" y="3851952"/>
              <a:ext cx="172800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711" name="Group 710">
              <a:extLst>
                <a:ext uri="{FF2B5EF4-FFF2-40B4-BE49-F238E27FC236}">
                  <a16:creationId xmlns:a16="http://schemas.microsoft.com/office/drawing/2014/main" id="{5FBA7143-EABE-4D2A-AFE2-BBAD2B93CC8A}"/>
                </a:ext>
              </a:extLst>
            </p:cNvPr>
            <p:cNvGrpSpPr/>
            <p:nvPr/>
          </p:nvGrpSpPr>
          <p:grpSpPr>
            <a:xfrm>
              <a:off x="1657701" y="3036307"/>
              <a:ext cx="184745" cy="1577461"/>
              <a:chOff x="1775691" y="2737679"/>
              <a:chExt cx="304276" cy="1577461"/>
            </a:xfrm>
          </p:grpSpPr>
          <p:grpSp>
            <p:nvGrpSpPr>
              <p:cNvPr id="738" name="Group 737">
                <a:extLst>
                  <a:ext uri="{FF2B5EF4-FFF2-40B4-BE49-F238E27FC236}">
                    <a16:creationId xmlns:a16="http://schemas.microsoft.com/office/drawing/2014/main" id="{7AB9BAE1-8C53-4D08-AC68-98E981A76533}"/>
                  </a:ext>
                </a:extLst>
              </p:cNvPr>
              <p:cNvGrpSpPr/>
              <p:nvPr/>
            </p:nvGrpSpPr>
            <p:grpSpPr>
              <a:xfrm>
                <a:off x="1786858" y="2737679"/>
                <a:ext cx="293108" cy="1577461"/>
                <a:chOff x="2119737" y="1711563"/>
                <a:chExt cx="221946" cy="1351634"/>
              </a:xfrm>
            </p:grpSpPr>
            <p:sp>
              <p:nvSpPr>
                <p:cNvPr id="741" name="Rectangle 740">
                  <a:extLst>
                    <a:ext uri="{FF2B5EF4-FFF2-40B4-BE49-F238E27FC236}">
                      <a16:creationId xmlns:a16="http://schemas.microsoft.com/office/drawing/2014/main" id="{B3D52579-2B6A-49AB-B251-575A6ADA4A18}"/>
                    </a:ext>
                  </a:extLst>
                </p:cNvPr>
                <p:cNvSpPr/>
                <p:nvPr/>
              </p:nvSpPr>
              <p:spPr>
                <a:xfrm>
                  <a:off x="2119737" y="1711563"/>
                  <a:ext cx="221946" cy="1351634"/>
                </a:xfrm>
                <a:prstGeom prst="rect">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solidFill>
                      <a:schemeClr val="tx1"/>
                    </a:solidFill>
                  </a:endParaRPr>
                </a:p>
              </p:txBody>
            </p:sp>
            <p:cxnSp>
              <p:nvCxnSpPr>
                <p:cNvPr id="742" name="Straight Connector 741">
                  <a:extLst>
                    <a:ext uri="{FF2B5EF4-FFF2-40B4-BE49-F238E27FC236}">
                      <a16:creationId xmlns:a16="http://schemas.microsoft.com/office/drawing/2014/main" id="{18E132C1-DE6C-47F1-A739-5AE9E1F165C5}"/>
                    </a:ext>
                  </a:extLst>
                </p:cNvPr>
                <p:cNvCxnSpPr/>
                <p:nvPr/>
              </p:nvCxnSpPr>
              <p:spPr>
                <a:xfrm>
                  <a:off x="2222255" y="2251097"/>
                  <a:ext cx="0" cy="24677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739" name="Straight Connector 738">
                <a:extLst>
                  <a:ext uri="{FF2B5EF4-FFF2-40B4-BE49-F238E27FC236}">
                    <a16:creationId xmlns:a16="http://schemas.microsoft.com/office/drawing/2014/main" id="{E8111877-9865-4D19-82D1-0E8FACABFA7D}"/>
                  </a:ext>
                </a:extLst>
              </p:cNvPr>
              <p:cNvCxnSpPr/>
              <p:nvPr/>
            </p:nvCxnSpPr>
            <p:spPr>
              <a:xfrm>
                <a:off x="1775691" y="3800911"/>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0" name="Straight Connector 739">
                <a:extLst>
                  <a:ext uri="{FF2B5EF4-FFF2-40B4-BE49-F238E27FC236}">
                    <a16:creationId xmlns:a16="http://schemas.microsoft.com/office/drawing/2014/main" id="{7C94C299-BB53-45B4-8B31-96D1EBF6C8B3}"/>
                  </a:ext>
                </a:extLst>
              </p:cNvPr>
              <p:cNvCxnSpPr/>
              <p:nvPr/>
            </p:nvCxnSpPr>
            <p:spPr>
              <a:xfrm>
                <a:off x="1786847" y="3220882"/>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12" name="Flowchart: Alternate Process 711">
              <a:extLst>
                <a:ext uri="{FF2B5EF4-FFF2-40B4-BE49-F238E27FC236}">
                  <a16:creationId xmlns:a16="http://schemas.microsoft.com/office/drawing/2014/main" id="{AA066D04-8575-4159-AF0C-9E569DD0CC51}"/>
                </a:ext>
              </a:extLst>
            </p:cNvPr>
            <p:cNvSpPr/>
            <p:nvPr/>
          </p:nvSpPr>
          <p:spPr>
            <a:xfrm>
              <a:off x="1753777" y="1814484"/>
              <a:ext cx="1548000" cy="3792686"/>
            </a:xfrm>
            <a:prstGeom prst="flowChartAlternateProcess">
              <a:avLst/>
            </a:prstGeom>
            <a:solidFill>
              <a:schemeClr val="bg1">
                <a:lumMod val="75000"/>
              </a:schemeClr>
            </a:solidFill>
            <a:ln>
              <a:noFill/>
            </a:ln>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cxnSp>
          <p:nvCxnSpPr>
            <p:cNvPr id="713" name="Straight Arrow Connector 712">
              <a:extLst>
                <a:ext uri="{FF2B5EF4-FFF2-40B4-BE49-F238E27FC236}">
                  <a16:creationId xmlns:a16="http://schemas.microsoft.com/office/drawing/2014/main" id="{AB5CCA08-FAE7-4D8F-95AC-B962EA5101B4}"/>
                </a:ext>
              </a:extLst>
            </p:cNvPr>
            <p:cNvCxnSpPr>
              <a:cxnSpLocks/>
            </p:cNvCxnSpPr>
            <p:nvPr/>
          </p:nvCxnSpPr>
          <p:spPr>
            <a:xfrm flipV="1">
              <a:off x="2863869" y="3844097"/>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4" name="Straight Arrow Connector 713">
              <a:extLst>
                <a:ext uri="{FF2B5EF4-FFF2-40B4-BE49-F238E27FC236}">
                  <a16:creationId xmlns:a16="http://schemas.microsoft.com/office/drawing/2014/main" id="{EB72F966-1657-4530-BCE7-FD6D4F1C61E7}"/>
                </a:ext>
              </a:extLst>
            </p:cNvPr>
            <p:cNvCxnSpPr>
              <a:cxnSpLocks/>
            </p:cNvCxnSpPr>
            <p:nvPr/>
          </p:nvCxnSpPr>
          <p:spPr>
            <a:xfrm flipV="1">
              <a:off x="3387725" y="3844097"/>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15" name="Group 714">
              <a:extLst>
                <a:ext uri="{FF2B5EF4-FFF2-40B4-BE49-F238E27FC236}">
                  <a16:creationId xmlns:a16="http://schemas.microsoft.com/office/drawing/2014/main" id="{AE332177-AA9C-48EC-8AD4-C1E0B3518402}"/>
                </a:ext>
              </a:extLst>
            </p:cNvPr>
            <p:cNvGrpSpPr/>
            <p:nvPr/>
          </p:nvGrpSpPr>
          <p:grpSpPr>
            <a:xfrm>
              <a:off x="3185329" y="3036307"/>
              <a:ext cx="184745" cy="1577461"/>
              <a:chOff x="1775691" y="2737679"/>
              <a:chExt cx="304276" cy="1577461"/>
            </a:xfrm>
          </p:grpSpPr>
          <p:grpSp>
            <p:nvGrpSpPr>
              <p:cNvPr id="733" name="Group 732">
                <a:extLst>
                  <a:ext uri="{FF2B5EF4-FFF2-40B4-BE49-F238E27FC236}">
                    <a16:creationId xmlns:a16="http://schemas.microsoft.com/office/drawing/2014/main" id="{3B84062E-7E68-44E2-B19B-345DEE46E52C}"/>
                  </a:ext>
                </a:extLst>
              </p:cNvPr>
              <p:cNvGrpSpPr/>
              <p:nvPr/>
            </p:nvGrpSpPr>
            <p:grpSpPr>
              <a:xfrm>
                <a:off x="1786858" y="2737679"/>
                <a:ext cx="293108" cy="1577461"/>
                <a:chOff x="2119737" y="1711563"/>
                <a:chExt cx="221946" cy="1351634"/>
              </a:xfrm>
            </p:grpSpPr>
            <p:sp>
              <p:nvSpPr>
                <p:cNvPr id="736" name="Rectangle 735">
                  <a:extLst>
                    <a:ext uri="{FF2B5EF4-FFF2-40B4-BE49-F238E27FC236}">
                      <a16:creationId xmlns:a16="http://schemas.microsoft.com/office/drawing/2014/main" id="{EA7B6A9B-DA9B-400C-8A59-ECF83CFEA6BD}"/>
                    </a:ext>
                  </a:extLst>
                </p:cNvPr>
                <p:cNvSpPr/>
                <p:nvPr/>
              </p:nvSpPr>
              <p:spPr>
                <a:xfrm>
                  <a:off x="2119737" y="1711563"/>
                  <a:ext cx="221946" cy="1351634"/>
                </a:xfrm>
                <a:prstGeom prst="rect">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solidFill>
                      <a:schemeClr val="tx1"/>
                    </a:solidFill>
                  </a:endParaRPr>
                </a:p>
              </p:txBody>
            </p:sp>
            <p:cxnSp>
              <p:nvCxnSpPr>
                <p:cNvPr id="737" name="Straight Connector 736">
                  <a:extLst>
                    <a:ext uri="{FF2B5EF4-FFF2-40B4-BE49-F238E27FC236}">
                      <a16:creationId xmlns:a16="http://schemas.microsoft.com/office/drawing/2014/main" id="{ACD7D1EC-D1AB-4A4D-AD9C-E2CCC1163458}"/>
                    </a:ext>
                  </a:extLst>
                </p:cNvPr>
                <p:cNvCxnSpPr/>
                <p:nvPr/>
              </p:nvCxnSpPr>
              <p:spPr>
                <a:xfrm>
                  <a:off x="2222255" y="2251097"/>
                  <a:ext cx="0" cy="24677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734" name="Straight Connector 733">
                <a:extLst>
                  <a:ext uri="{FF2B5EF4-FFF2-40B4-BE49-F238E27FC236}">
                    <a16:creationId xmlns:a16="http://schemas.microsoft.com/office/drawing/2014/main" id="{80F025D7-C1B9-4D6D-AF88-65225F7A610D}"/>
                  </a:ext>
                </a:extLst>
              </p:cNvPr>
              <p:cNvCxnSpPr/>
              <p:nvPr/>
            </p:nvCxnSpPr>
            <p:spPr>
              <a:xfrm>
                <a:off x="1775691" y="3800911"/>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5" name="Straight Connector 734">
                <a:extLst>
                  <a:ext uri="{FF2B5EF4-FFF2-40B4-BE49-F238E27FC236}">
                    <a16:creationId xmlns:a16="http://schemas.microsoft.com/office/drawing/2014/main" id="{C4E554F9-B864-4682-972E-974050F2CBB1}"/>
                  </a:ext>
                </a:extLst>
              </p:cNvPr>
              <p:cNvCxnSpPr/>
              <p:nvPr/>
            </p:nvCxnSpPr>
            <p:spPr>
              <a:xfrm>
                <a:off x="1786847" y="3220882"/>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16" name="Flowchart: Alternate Process 715">
              <a:extLst>
                <a:ext uri="{FF2B5EF4-FFF2-40B4-BE49-F238E27FC236}">
                  <a16:creationId xmlns:a16="http://schemas.microsoft.com/office/drawing/2014/main" id="{0FCA2C5B-1528-4E81-8D51-E5FFBA46C225}"/>
                </a:ext>
              </a:extLst>
            </p:cNvPr>
            <p:cNvSpPr/>
            <p:nvPr/>
          </p:nvSpPr>
          <p:spPr>
            <a:xfrm>
              <a:off x="3289324" y="1814484"/>
              <a:ext cx="1548000" cy="3792686"/>
            </a:xfrm>
            <a:prstGeom prst="flowChartAlternateProcess">
              <a:avLst/>
            </a:prstGeom>
            <a:solidFill>
              <a:schemeClr val="bg1">
                <a:lumMod val="75000"/>
              </a:schemeClr>
            </a:solidFill>
            <a:ln>
              <a:noFill/>
            </a:ln>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cxnSp>
          <p:nvCxnSpPr>
            <p:cNvPr id="717" name="Straight Arrow Connector 716">
              <a:extLst>
                <a:ext uri="{FF2B5EF4-FFF2-40B4-BE49-F238E27FC236}">
                  <a16:creationId xmlns:a16="http://schemas.microsoft.com/office/drawing/2014/main" id="{E73A7BC7-FC53-4196-9E1D-43EAD71B6258}"/>
                </a:ext>
              </a:extLst>
            </p:cNvPr>
            <p:cNvCxnSpPr>
              <a:cxnSpLocks/>
            </p:cNvCxnSpPr>
            <p:nvPr/>
          </p:nvCxnSpPr>
          <p:spPr>
            <a:xfrm flipV="1">
              <a:off x="4417726" y="3838210"/>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18" name="TextBox 717">
              <a:extLst>
                <a:ext uri="{FF2B5EF4-FFF2-40B4-BE49-F238E27FC236}">
                  <a16:creationId xmlns:a16="http://schemas.microsoft.com/office/drawing/2014/main" id="{88B5014B-5FDA-4F45-875B-B368904E7F17}"/>
                </a:ext>
              </a:extLst>
            </p:cNvPr>
            <p:cNvSpPr txBox="1"/>
            <p:nvPr/>
          </p:nvSpPr>
          <p:spPr>
            <a:xfrm>
              <a:off x="1750961" y="4902735"/>
              <a:ext cx="1608481" cy="707886"/>
            </a:xfrm>
            <a:prstGeom prst="rect">
              <a:avLst/>
            </a:prstGeom>
            <a:noFill/>
            <a:scene3d>
              <a:camera prst="isometricLeftDown"/>
              <a:lightRig rig="threePt" dir="t"/>
            </a:scene3d>
          </p:spPr>
          <p:txBody>
            <a:bodyPr wrap="square" rtlCol="0">
              <a:spAutoFit/>
            </a:bodyPr>
            <a:lstStyle/>
            <a:p>
              <a:pPr algn="ctr"/>
              <a:r>
                <a:rPr lang="en-GB" sz="2400" dirty="0"/>
                <a:t>Stage</a:t>
              </a:r>
              <a:r>
                <a:rPr lang="en-GB" sz="2400" baseline="-25000" dirty="0"/>
                <a:t>1</a:t>
              </a:r>
            </a:p>
            <a:p>
              <a:pPr algn="ctr"/>
              <a:endParaRPr lang="en-GB" sz="2400" baseline="-25000" dirty="0"/>
            </a:p>
          </p:txBody>
        </p:sp>
        <p:sp>
          <p:nvSpPr>
            <p:cNvPr id="719" name="TextBox 718">
              <a:extLst>
                <a:ext uri="{FF2B5EF4-FFF2-40B4-BE49-F238E27FC236}">
                  <a16:creationId xmlns:a16="http://schemas.microsoft.com/office/drawing/2014/main" id="{F9C94C10-7F00-4168-8483-9FE65D33EDE7}"/>
                </a:ext>
              </a:extLst>
            </p:cNvPr>
            <p:cNvSpPr txBox="1"/>
            <p:nvPr/>
          </p:nvSpPr>
          <p:spPr>
            <a:xfrm>
              <a:off x="3247720" y="4902735"/>
              <a:ext cx="1608481" cy="461665"/>
            </a:xfrm>
            <a:prstGeom prst="rect">
              <a:avLst/>
            </a:prstGeom>
            <a:noFill/>
            <a:scene3d>
              <a:camera prst="isometricLeftDown"/>
              <a:lightRig rig="threePt" dir="t"/>
            </a:scene3d>
          </p:spPr>
          <p:txBody>
            <a:bodyPr wrap="square" rtlCol="0">
              <a:spAutoFit/>
            </a:bodyPr>
            <a:lstStyle/>
            <a:p>
              <a:pPr algn="ctr"/>
              <a:r>
                <a:rPr lang="en-GB" sz="2400" dirty="0"/>
                <a:t>Stage</a:t>
              </a:r>
              <a:r>
                <a:rPr lang="en-GB" sz="2400" baseline="-25000" dirty="0"/>
                <a:t>2</a:t>
              </a:r>
            </a:p>
          </p:txBody>
        </p:sp>
        <p:sp>
          <p:nvSpPr>
            <p:cNvPr id="720" name="TextBox 719">
              <a:extLst>
                <a:ext uri="{FF2B5EF4-FFF2-40B4-BE49-F238E27FC236}">
                  <a16:creationId xmlns:a16="http://schemas.microsoft.com/office/drawing/2014/main" id="{ED13C5A3-A0AB-48FC-8DE1-7A6019614480}"/>
                </a:ext>
              </a:extLst>
            </p:cNvPr>
            <p:cNvSpPr txBox="1"/>
            <p:nvPr/>
          </p:nvSpPr>
          <p:spPr>
            <a:xfrm>
              <a:off x="7334572" y="4902735"/>
              <a:ext cx="1608481" cy="461665"/>
            </a:xfrm>
            <a:prstGeom prst="rect">
              <a:avLst/>
            </a:prstGeom>
            <a:noFill/>
            <a:scene3d>
              <a:camera prst="isometricLeftDown"/>
              <a:lightRig rig="threePt" dir="t"/>
            </a:scene3d>
          </p:spPr>
          <p:txBody>
            <a:bodyPr wrap="square" rtlCol="0">
              <a:spAutoFit/>
            </a:bodyPr>
            <a:lstStyle/>
            <a:p>
              <a:pPr algn="ctr"/>
              <a:r>
                <a:rPr lang="en-GB" sz="2400" dirty="0"/>
                <a:t>Stage</a:t>
              </a:r>
              <a:r>
                <a:rPr lang="en-GB" sz="2400" baseline="-25000" dirty="0"/>
                <a:t>N-1</a:t>
              </a:r>
            </a:p>
          </p:txBody>
        </p:sp>
        <p:grpSp>
          <p:nvGrpSpPr>
            <p:cNvPr id="721" name="Group 720">
              <a:extLst>
                <a:ext uri="{FF2B5EF4-FFF2-40B4-BE49-F238E27FC236}">
                  <a16:creationId xmlns:a16="http://schemas.microsoft.com/office/drawing/2014/main" id="{8D7FB83F-DCC8-4FBA-9CD9-A52B83BB411D}"/>
                </a:ext>
              </a:extLst>
            </p:cNvPr>
            <p:cNvGrpSpPr/>
            <p:nvPr/>
          </p:nvGrpSpPr>
          <p:grpSpPr>
            <a:xfrm>
              <a:off x="4754255" y="3062982"/>
              <a:ext cx="184745" cy="1577461"/>
              <a:chOff x="1775691" y="2737679"/>
              <a:chExt cx="304276" cy="1577461"/>
            </a:xfrm>
          </p:grpSpPr>
          <p:grpSp>
            <p:nvGrpSpPr>
              <p:cNvPr id="728" name="Group 727">
                <a:extLst>
                  <a:ext uri="{FF2B5EF4-FFF2-40B4-BE49-F238E27FC236}">
                    <a16:creationId xmlns:a16="http://schemas.microsoft.com/office/drawing/2014/main" id="{77422888-0770-4571-A716-151AA3900CD9}"/>
                  </a:ext>
                </a:extLst>
              </p:cNvPr>
              <p:cNvGrpSpPr/>
              <p:nvPr/>
            </p:nvGrpSpPr>
            <p:grpSpPr>
              <a:xfrm>
                <a:off x="1786858" y="2737679"/>
                <a:ext cx="293108" cy="1577461"/>
                <a:chOff x="2119737" y="1711563"/>
                <a:chExt cx="221946" cy="1351634"/>
              </a:xfrm>
            </p:grpSpPr>
            <p:sp>
              <p:nvSpPr>
                <p:cNvPr id="731" name="Rectangle 730">
                  <a:extLst>
                    <a:ext uri="{FF2B5EF4-FFF2-40B4-BE49-F238E27FC236}">
                      <a16:creationId xmlns:a16="http://schemas.microsoft.com/office/drawing/2014/main" id="{1389FC4B-189D-4CB1-815F-79ADF85F83EF}"/>
                    </a:ext>
                  </a:extLst>
                </p:cNvPr>
                <p:cNvSpPr/>
                <p:nvPr/>
              </p:nvSpPr>
              <p:spPr>
                <a:xfrm>
                  <a:off x="2119737" y="1711563"/>
                  <a:ext cx="221946" cy="1351634"/>
                </a:xfrm>
                <a:prstGeom prst="rect">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solidFill>
                      <a:schemeClr val="tx1"/>
                    </a:solidFill>
                  </a:endParaRPr>
                </a:p>
              </p:txBody>
            </p:sp>
            <p:cxnSp>
              <p:nvCxnSpPr>
                <p:cNvPr id="732" name="Straight Connector 731">
                  <a:extLst>
                    <a:ext uri="{FF2B5EF4-FFF2-40B4-BE49-F238E27FC236}">
                      <a16:creationId xmlns:a16="http://schemas.microsoft.com/office/drawing/2014/main" id="{FEB5E00B-B5D8-4743-B986-85D8DC839C99}"/>
                    </a:ext>
                  </a:extLst>
                </p:cNvPr>
                <p:cNvCxnSpPr/>
                <p:nvPr/>
              </p:nvCxnSpPr>
              <p:spPr>
                <a:xfrm>
                  <a:off x="2222255" y="2251097"/>
                  <a:ext cx="0" cy="24677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729" name="Straight Connector 728">
                <a:extLst>
                  <a:ext uri="{FF2B5EF4-FFF2-40B4-BE49-F238E27FC236}">
                    <a16:creationId xmlns:a16="http://schemas.microsoft.com/office/drawing/2014/main" id="{1C585226-EE38-48E1-9EB5-4D0AD6113EE9}"/>
                  </a:ext>
                </a:extLst>
              </p:cNvPr>
              <p:cNvCxnSpPr/>
              <p:nvPr/>
            </p:nvCxnSpPr>
            <p:spPr>
              <a:xfrm>
                <a:off x="1775691" y="3800911"/>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0" name="Straight Connector 729">
                <a:extLst>
                  <a:ext uri="{FF2B5EF4-FFF2-40B4-BE49-F238E27FC236}">
                    <a16:creationId xmlns:a16="http://schemas.microsoft.com/office/drawing/2014/main" id="{7B7B44BF-2CF6-471E-9B05-80F33DC6AFC5}"/>
                  </a:ext>
                </a:extLst>
              </p:cNvPr>
              <p:cNvCxnSpPr/>
              <p:nvPr/>
            </p:nvCxnSpPr>
            <p:spPr>
              <a:xfrm>
                <a:off x="1786847" y="3220882"/>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22" name="Group 721">
              <a:extLst>
                <a:ext uri="{FF2B5EF4-FFF2-40B4-BE49-F238E27FC236}">
                  <a16:creationId xmlns:a16="http://schemas.microsoft.com/office/drawing/2014/main" id="{940FA380-537B-40F7-B04D-A8C045F6DC03}"/>
                </a:ext>
              </a:extLst>
            </p:cNvPr>
            <p:cNvGrpSpPr/>
            <p:nvPr/>
          </p:nvGrpSpPr>
          <p:grpSpPr>
            <a:xfrm>
              <a:off x="7276763" y="3062982"/>
              <a:ext cx="184745" cy="1577461"/>
              <a:chOff x="1775691" y="2737679"/>
              <a:chExt cx="304276" cy="1577461"/>
            </a:xfrm>
          </p:grpSpPr>
          <p:grpSp>
            <p:nvGrpSpPr>
              <p:cNvPr id="723" name="Group 722">
                <a:extLst>
                  <a:ext uri="{FF2B5EF4-FFF2-40B4-BE49-F238E27FC236}">
                    <a16:creationId xmlns:a16="http://schemas.microsoft.com/office/drawing/2014/main" id="{94E9DAA1-7140-4249-B6A0-87F29AF9B435}"/>
                  </a:ext>
                </a:extLst>
              </p:cNvPr>
              <p:cNvGrpSpPr/>
              <p:nvPr/>
            </p:nvGrpSpPr>
            <p:grpSpPr>
              <a:xfrm>
                <a:off x="1786858" y="2737679"/>
                <a:ext cx="293108" cy="1577461"/>
                <a:chOff x="2119737" y="1711563"/>
                <a:chExt cx="221946" cy="1351634"/>
              </a:xfrm>
            </p:grpSpPr>
            <p:sp>
              <p:nvSpPr>
                <p:cNvPr id="726" name="Rectangle 725">
                  <a:extLst>
                    <a:ext uri="{FF2B5EF4-FFF2-40B4-BE49-F238E27FC236}">
                      <a16:creationId xmlns:a16="http://schemas.microsoft.com/office/drawing/2014/main" id="{7A88ABD0-1ADB-4B82-890F-FFAB730CCAE2}"/>
                    </a:ext>
                  </a:extLst>
                </p:cNvPr>
                <p:cNvSpPr/>
                <p:nvPr/>
              </p:nvSpPr>
              <p:spPr>
                <a:xfrm>
                  <a:off x="2119737" y="1711563"/>
                  <a:ext cx="221946" cy="1351634"/>
                </a:xfrm>
                <a:prstGeom prst="rect">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solidFill>
                      <a:schemeClr val="tx1"/>
                    </a:solidFill>
                  </a:endParaRPr>
                </a:p>
              </p:txBody>
            </p:sp>
            <p:cxnSp>
              <p:nvCxnSpPr>
                <p:cNvPr id="727" name="Straight Connector 726">
                  <a:extLst>
                    <a:ext uri="{FF2B5EF4-FFF2-40B4-BE49-F238E27FC236}">
                      <a16:creationId xmlns:a16="http://schemas.microsoft.com/office/drawing/2014/main" id="{B4A05DF2-EB0A-4977-AEC8-CF7CE012B424}"/>
                    </a:ext>
                  </a:extLst>
                </p:cNvPr>
                <p:cNvCxnSpPr/>
                <p:nvPr/>
              </p:nvCxnSpPr>
              <p:spPr>
                <a:xfrm>
                  <a:off x="2222255" y="2251097"/>
                  <a:ext cx="0" cy="24677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724" name="Straight Connector 723">
                <a:extLst>
                  <a:ext uri="{FF2B5EF4-FFF2-40B4-BE49-F238E27FC236}">
                    <a16:creationId xmlns:a16="http://schemas.microsoft.com/office/drawing/2014/main" id="{0BD92E36-2F75-47E6-9F31-143284648E6E}"/>
                  </a:ext>
                </a:extLst>
              </p:cNvPr>
              <p:cNvCxnSpPr/>
              <p:nvPr/>
            </p:nvCxnSpPr>
            <p:spPr>
              <a:xfrm>
                <a:off x="1775691" y="3800911"/>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5" name="Straight Connector 724">
                <a:extLst>
                  <a:ext uri="{FF2B5EF4-FFF2-40B4-BE49-F238E27FC236}">
                    <a16:creationId xmlns:a16="http://schemas.microsoft.com/office/drawing/2014/main" id="{3F30ECCF-368A-4CF9-9950-EE2BA293AB83}"/>
                  </a:ext>
                </a:extLst>
              </p:cNvPr>
              <p:cNvCxnSpPr/>
              <p:nvPr/>
            </p:nvCxnSpPr>
            <p:spPr>
              <a:xfrm>
                <a:off x="1786847" y="3220882"/>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 name="Slide Number Placeholder 1">
            <a:extLst>
              <a:ext uri="{FF2B5EF4-FFF2-40B4-BE49-F238E27FC236}">
                <a16:creationId xmlns:a16="http://schemas.microsoft.com/office/drawing/2014/main" id="{E4212EEA-9EAC-4B35-8B55-A6D0AB951313}"/>
              </a:ext>
            </a:extLst>
          </p:cNvPr>
          <p:cNvSpPr>
            <a:spLocks noGrp="1"/>
          </p:cNvSpPr>
          <p:nvPr>
            <p:ph type="sldNum" sz="quarter" idx="12"/>
          </p:nvPr>
        </p:nvSpPr>
        <p:spPr/>
        <p:txBody>
          <a:bodyPr/>
          <a:lstStyle/>
          <a:p>
            <a:fld id="{0586C5A0-077A-42A9-8EC1-8CF707100511}" type="slidenum">
              <a:rPr lang="en-GB" smtClean="0"/>
              <a:t>21</a:t>
            </a:fld>
            <a:endParaRPr lang="en-GB"/>
          </a:p>
        </p:txBody>
      </p:sp>
      <p:sp>
        <p:nvSpPr>
          <p:cNvPr id="402" name="Title 5">
            <a:extLst>
              <a:ext uri="{FF2B5EF4-FFF2-40B4-BE49-F238E27FC236}">
                <a16:creationId xmlns:a16="http://schemas.microsoft.com/office/drawing/2014/main" id="{EC40A869-9BA0-4EEB-A9DD-93CB3CFF6DA3}"/>
              </a:ext>
            </a:extLst>
          </p:cNvPr>
          <p:cNvSpPr txBox="1">
            <a:spLocks/>
          </p:cNvSpPr>
          <p:nvPr/>
        </p:nvSpPr>
        <p:spPr>
          <a:xfrm>
            <a:off x="0" y="0"/>
            <a:ext cx="10515600" cy="81049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0" i="0" u="none" strike="noStrike" baseline="0" dirty="0"/>
              <a:t>5. No State-sharing Across Pipelines</a:t>
            </a:r>
            <a:endParaRPr lang="en-GB" sz="4000" dirty="0"/>
          </a:p>
        </p:txBody>
      </p:sp>
      <p:sp>
        <p:nvSpPr>
          <p:cNvPr id="404" name="TextBox 403">
            <a:extLst>
              <a:ext uri="{FF2B5EF4-FFF2-40B4-BE49-F238E27FC236}">
                <a16:creationId xmlns:a16="http://schemas.microsoft.com/office/drawing/2014/main" id="{FA33BFEE-4A0C-46CC-9660-B25AA3F39435}"/>
              </a:ext>
            </a:extLst>
          </p:cNvPr>
          <p:cNvSpPr txBox="1"/>
          <p:nvPr/>
        </p:nvSpPr>
        <p:spPr>
          <a:xfrm flipH="1">
            <a:off x="2117443" y="1990183"/>
            <a:ext cx="2607594" cy="461665"/>
          </a:xfrm>
          <a:prstGeom prst="rect">
            <a:avLst/>
          </a:prstGeom>
          <a:noFill/>
        </p:spPr>
        <p:txBody>
          <a:bodyPr wrap="square" rtlCol="0">
            <a:spAutoFit/>
          </a:bodyPr>
          <a:lstStyle/>
          <a:p>
            <a:pPr algn="ctr"/>
            <a:r>
              <a:rPr lang="en-GB" sz="2400" dirty="0"/>
              <a:t>Pipeline</a:t>
            </a:r>
            <a:r>
              <a:rPr lang="en-GB" sz="2400" baseline="-25000" dirty="0"/>
              <a:t>1</a:t>
            </a:r>
          </a:p>
        </p:txBody>
      </p:sp>
      <p:sp>
        <p:nvSpPr>
          <p:cNvPr id="182" name="Rectangle 181">
            <a:extLst>
              <a:ext uri="{FF2B5EF4-FFF2-40B4-BE49-F238E27FC236}">
                <a16:creationId xmlns:a16="http://schemas.microsoft.com/office/drawing/2014/main" id="{3B3B57E2-D8E4-4C21-AC26-F21BC4B8A1E3}"/>
              </a:ext>
            </a:extLst>
          </p:cNvPr>
          <p:cNvSpPr/>
          <p:nvPr/>
        </p:nvSpPr>
        <p:spPr>
          <a:xfrm>
            <a:off x="100923" y="5008072"/>
            <a:ext cx="532008" cy="3050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 name="TextBox 182">
            <a:extLst>
              <a:ext uri="{FF2B5EF4-FFF2-40B4-BE49-F238E27FC236}">
                <a16:creationId xmlns:a16="http://schemas.microsoft.com/office/drawing/2014/main" id="{824E5598-AFA9-4974-ADC5-888ECC4CBEE6}"/>
              </a:ext>
            </a:extLst>
          </p:cNvPr>
          <p:cNvSpPr txBox="1"/>
          <p:nvPr/>
        </p:nvSpPr>
        <p:spPr>
          <a:xfrm>
            <a:off x="-69622" y="4554053"/>
            <a:ext cx="934346" cy="369332"/>
          </a:xfrm>
          <a:prstGeom prst="rect">
            <a:avLst/>
          </a:prstGeom>
          <a:noFill/>
        </p:spPr>
        <p:txBody>
          <a:bodyPr wrap="square" rtlCol="0">
            <a:spAutoFit/>
          </a:bodyPr>
          <a:lstStyle/>
          <a:p>
            <a:pPr algn="ctr"/>
            <a:r>
              <a:rPr lang="en-GB" dirty="0"/>
              <a:t>Packet</a:t>
            </a:r>
          </a:p>
        </p:txBody>
      </p:sp>
      <p:cxnSp>
        <p:nvCxnSpPr>
          <p:cNvPr id="184" name="Straight Arrow Connector 183">
            <a:extLst>
              <a:ext uri="{FF2B5EF4-FFF2-40B4-BE49-F238E27FC236}">
                <a16:creationId xmlns:a16="http://schemas.microsoft.com/office/drawing/2014/main" id="{2F4A5EF6-A0CC-45DD-B495-D9DD59CA0ECB}"/>
              </a:ext>
            </a:extLst>
          </p:cNvPr>
          <p:cNvCxnSpPr>
            <a:cxnSpLocks/>
          </p:cNvCxnSpPr>
          <p:nvPr/>
        </p:nvCxnSpPr>
        <p:spPr>
          <a:xfrm flipV="1">
            <a:off x="632931" y="5174338"/>
            <a:ext cx="339293" cy="113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85" name="Group 184">
            <a:extLst>
              <a:ext uri="{FF2B5EF4-FFF2-40B4-BE49-F238E27FC236}">
                <a16:creationId xmlns:a16="http://schemas.microsoft.com/office/drawing/2014/main" id="{7E500E7D-00F0-46A1-936F-463CC41DC6A9}"/>
              </a:ext>
            </a:extLst>
          </p:cNvPr>
          <p:cNvGrpSpPr/>
          <p:nvPr/>
        </p:nvGrpSpPr>
        <p:grpSpPr>
          <a:xfrm>
            <a:off x="4192869" y="524430"/>
            <a:ext cx="7361194" cy="707886"/>
            <a:chOff x="2339061" y="618214"/>
            <a:chExt cx="7361194" cy="707886"/>
          </a:xfrm>
        </p:grpSpPr>
        <p:sp>
          <p:nvSpPr>
            <p:cNvPr id="186" name="Rectangle 185">
              <a:extLst>
                <a:ext uri="{FF2B5EF4-FFF2-40B4-BE49-F238E27FC236}">
                  <a16:creationId xmlns:a16="http://schemas.microsoft.com/office/drawing/2014/main" id="{A2AB1AB6-32F1-4F03-ABE5-A12A0B6F4574}"/>
                </a:ext>
              </a:extLst>
            </p:cNvPr>
            <p:cNvSpPr/>
            <p:nvPr/>
          </p:nvSpPr>
          <p:spPr>
            <a:xfrm>
              <a:off x="3086581" y="739802"/>
              <a:ext cx="6613674" cy="5078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Must traverse scheduler again for routing</a:t>
              </a:r>
            </a:p>
          </p:txBody>
        </p:sp>
        <p:pic>
          <p:nvPicPr>
            <p:cNvPr id="187" name="Graphic 186" descr="Warning">
              <a:extLst>
                <a:ext uri="{FF2B5EF4-FFF2-40B4-BE49-F238E27FC236}">
                  <a16:creationId xmlns:a16="http://schemas.microsoft.com/office/drawing/2014/main" id="{F774620F-0267-4FF2-8E75-F1E69BC0050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39061" y="618214"/>
              <a:ext cx="707886" cy="707886"/>
            </a:xfrm>
            <a:prstGeom prst="rect">
              <a:avLst/>
            </a:prstGeom>
          </p:spPr>
        </p:pic>
      </p:grpSp>
      <p:grpSp>
        <p:nvGrpSpPr>
          <p:cNvPr id="101" name="Group 100">
            <a:extLst>
              <a:ext uri="{FF2B5EF4-FFF2-40B4-BE49-F238E27FC236}">
                <a16:creationId xmlns:a16="http://schemas.microsoft.com/office/drawing/2014/main" id="{03F8A350-7A3F-43BB-A2C0-20AF9E02A22C}"/>
              </a:ext>
            </a:extLst>
          </p:cNvPr>
          <p:cNvGrpSpPr/>
          <p:nvPr/>
        </p:nvGrpSpPr>
        <p:grpSpPr>
          <a:xfrm>
            <a:off x="4640609" y="4145312"/>
            <a:ext cx="188287" cy="1577461"/>
            <a:chOff x="11207606" y="3036534"/>
            <a:chExt cx="188287" cy="1577461"/>
          </a:xfrm>
        </p:grpSpPr>
        <p:grpSp>
          <p:nvGrpSpPr>
            <p:cNvPr id="102" name="Group 101">
              <a:extLst>
                <a:ext uri="{FF2B5EF4-FFF2-40B4-BE49-F238E27FC236}">
                  <a16:creationId xmlns:a16="http://schemas.microsoft.com/office/drawing/2014/main" id="{01EBEBF9-00BE-4552-84E6-BE3891CDA7C7}"/>
                </a:ext>
              </a:extLst>
            </p:cNvPr>
            <p:cNvGrpSpPr/>
            <p:nvPr/>
          </p:nvGrpSpPr>
          <p:grpSpPr>
            <a:xfrm>
              <a:off x="11207606" y="3036534"/>
              <a:ext cx="188287" cy="1577461"/>
              <a:chOff x="817726" y="3036307"/>
              <a:chExt cx="188287" cy="1577461"/>
            </a:xfrm>
          </p:grpSpPr>
          <p:grpSp>
            <p:nvGrpSpPr>
              <p:cNvPr id="113" name="Group 112">
                <a:extLst>
                  <a:ext uri="{FF2B5EF4-FFF2-40B4-BE49-F238E27FC236}">
                    <a16:creationId xmlns:a16="http://schemas.microsoft.com/office/drawing/2014/main" id="{D8B22EEC-7334-4B7F-B855-9B8695D2BB20}"/>
                  </a:ext>
                </a:extLst>
              </p:cNvPr>
              <p:cNvGrpSpPr/>
              <p:nvPr/>
            </p:nvGrpSpPr>
            <p:grpSpPr>
              <a:xfrm>
                <a:off x="824506" y="3036307"/>
                <a:ext cx="177964" cy="1577461"/>
                <a:chOff x="2119737" y="1711563"/>
                <a:chExt cx="221946" cy="1351634"/>
              </a:xfrm>
            </p:grpSpPr>
            <p:sp>
              <p:nvSpPr>
                <p:cNvPr id="119" name="Rectangle 118">
                  <a:extLst>
                    <a:ext uri="{FF2B5EF4-FFF2-40B4-BE49-F238E27FC236}">
                      <a16:creationId xmlns:a16="http://schemas.microsoft.com/office/drawing/2014/main" id="{E2732B2A-44F8-4ABB-B52C-F6C1D0EB81EC}"/>
                    </a:ext>
                  </a:extLst>
                </p:cNvPr>
                <p:cNvSpPr/>
                <p:nvPr/>
              </p:nvSpPr>
              <p:spPr>
                <a:xfrm>
                  <a:off x="2119737" y="1711563"/>
                  <a:ext cx="221946" cy="1351634"/>
                </a:xfrm>
                <a:prstGeom prst="rect">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solidFill>
                      <a:schemeClr val="tx1"/>
                    </a:solidFill>
                  </a:endParaRPr>
                </a:p>
              </p:txBody>
            </p:sp>
            <p:cxnSp>
              <p:nvCxnSpPr>
                <p:cNvPr id="120" name="Straight Connector 119">
                  <a:extLst>
                    <a:ext uri="{FF2B5EF4-FFF2-40B4-BE49-F238E27FC236}">
                      <a16:creationId xmlns:a16="http://schemas.microsoft.com/office/drawing/2014/main" id="{EB548CAF-273E-4EBC-9238-C4E6E6254B8E}"/>
                    </a:ext>
                  </a:extLst>
                </p:cNvPr>
                <p:cNvCxnSpPr/>
                <p:nvPr/>
              </p:nvCxnSpPr>
              <p:spPr>
                <a:xfrm>
                  <a:off x="2229473" y="2576007"/>
                  <a:ext cx="0" cy="30846"/>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115" name="Straight Connector 114">
                <a:extLst>
                  <a:ext uri="{FF2B5EF4-FFF2-40B4-BE49-F238E27FC236}">
                    <a16:creationId xmlns:a16="http://schemas.microsoft.com/office/drawing/2014/main" id="{84FE4347-3F20-4947-9F13-93826359F603}"/>
                  </a:ext>
                </a:extLst>
              </p:cNvPr>
              <p:cNvCxnSpPr/>
              <p:nvPr/>
            </p:nvCxnSpPr>
            <p:spPr>
              <a:xfrm>
                <a:off x="817726" y="4114209"/>
                <a:ext cx="17797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E63C323B-903D-4787-AAA6-F3BFDC5D2846}"/>
                  </a:ext>
                </a:extLst>
              </p:cNvPr>
              <p:cNvCxnSpPr/>
              <p:nvPr/>
            </p:nvCxnSpPr>
            <p:spPr>
              <a:xfrm>
                <a:off x="824500" y="3519510"/>
                <a:ext cx="17797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3E185C55-58C2-4D44-A696-BA26C2A6F450}"/>
                  </a:ext>
                </a:extLst>
              </p:cNvPr>
              <p:cNvCxnSpPr/>
              <p:nvPr/>
            </p:nvCxnSpPr>
            <p:spPr>
              <a:xfrm>
                <a:off x="828042" y="4017390"/>
                <a:ext cx="17797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1" name="Rectangle 110">
              <a:extLst>
                <a:ext uri="{FF2B5EF4-FFF2-40B4-BE49-F238E27FC236}">
                  <a16:creationId xmlns:a16="http://schemas.microsoft.com/office/drawing/2014/main" id="{19C0ADDE-F853-47F7-82B8-6E6CE75A4122}"/>
                </a:ext>
              </a:extLst>
            </p:cNvPr>
            <p:cNvSpPr/>
            <p:nvPr/>
          </p:nvSpPr>
          <p:spPr>
            <a:xfrm>
              <a:off x="11234949" y="3041205"/>
              <a:ext cx="140222" cy="4651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grpSp>
    </p:spTree>
    <p:extLst>
      <p:ext uri="{BB962C8B-B14F-4D97-AF65-F5344CB8AC3E}">
        <p14:creationId xmlns:p14="http://schemas.microsoft.com/office/powerpoint/2010/main" val="2735223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500" fill="hold"/>
                                        <p:tgtEl>
                                          <p:spTgt spid="692"/>
                                        </p:tgtEl>
                                      </p:cBhvr>
                                      <p:by x="25000" y="25000"/>
                                    </p:animScale>
                                  </p:childTnLst>
                                </p:cTn>
                              </p:par>
                              <p:par>
                                <p:cTn id="7" presetID="42" presetClass="path" presetSubtype="0" accel="50000" decel="50000" fill="hold" nodeType="withEffect">
                                  <p:stCondLst>
                                    <p:cond delay="0"/>
                                  </p:stCondLst>
                                  <p:childTnLst>
                                    <p:animMotion origin="layout" path="M 2.70833E-6 0 L 0.16653 -0.20625 " pathEditMode="relative" rAng="0" ptsTypes="AA">
                                      <p:cBhvr>
                                        <p:cTn id="8" dur="500" fill="hold"/>
                                        <p:tgtEl>
                                          <p:spTgt spid="692"/>
                                        </p:tgtEl>
                                        <p:attrNameLst>
                                          <p:attrName>ppt_x</p:attrName>
                                          <p:attrName>ppt_y</p:attrName>
                                        </p:attrNameLst>
                                      </p:cBhvr>
                                      <p:rCtr x="8320" y="-10324"/>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1"/>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184"/>
                                        </p:tgtEl>
                                        <p:attrNameLst>
                                          <p:attrName>style.visibility</p:attrName>
                                        </p:attrNameLst>
                                      </p:cBhvr>
                                      <p:to>
                                        <p:strVal val="hidden"/>
                                      </p:to>
                                    </p:set>
                                  </p:childTnLst>
                                </p:cTn>
                              </p:par>
                              <p:par>
                                <p:cTn id="23" presetID="1" presetClass="exit" presetSubtype="0" fill="hold" grpId="1" nodeType="withEffect">
                                  <p:stCondLst>
                                    <p:cond delay="50"/>
                                  </p:stCondLst>
                                  <p:childTnLst>
                                    <p:set>
                                      <p:cBhvr>
                                        <p:cTn id="24" dur="1" fill="hold">
                                          <p:stCondLst>
                                            <p:cond delay="0"/>
                                          </p:stCondLst>
                                        </p:cTn>
                                        <p:tgtEl>
                                          <p:spTgt spid="183"/>
                                        </p:tgtEl>
                                        <p:attrNameLst>
                                          <p:attrName>style.visibility</p:attrName>
                                        </p:attrNameLst>
                                      </p:cBhvr>
                                      <p:to>
                                        <p:strVal val="hidden"/>
                                      </p:to>
                                    </p:set>
                                  </p:childTnLst>
                                </p:cTn>
                              </p:par>
                              <p:par>
                                <p:cTn id="25" presetID="1" presetClass="exit" presetSubtype="0" fill="hold" grpId="1" nodeType="withEffect">
                                  <p:stCondLst>
                                    <p:cond delay="50"/>
                                  </p:stCondLst>
                                  <p:childTnLst>
                                    <p:set>
                                      <p:cBhvr>
                                        <p:cTn id="26" dur="1" fill="hold">
                                          <p:stCondLst>
                                            <p:cond delay="0"/>
                                          </p:stCondLst>
                                        </p:cTn>
                                        <p:tgtEl>
                                          <p:spTgt spid="182"/>
                                        </p:tgtEl>
                                        <p:attrNameLst>
                                          <p:attrName>style.visibility</p:attrName>
                                        </p:attrNameLst>
                                      </p:cBhvr>
                                      <p:to>
                                        <p:strVal val="hidden"/>
                                      </p:to>
                                    </p:set>
                                  </p:childTnLst>
                                </p:cTn>
                              </p:par>
                            </p:childTnLst>
                          </p:cTn>
                        </p:par>
                        <p:par>
                          <p:cTn id="27" fill="hold">
                            <p:stCondLst>
                              <p:cond delay="50"/>
                            </p:stCondLst>
                            <p:childTnLst>
                              <p:par>
                                <p:cTn id="28" presetID="0" presetClass="path" presetSubtype="0" accel="50000" decel="50000" fill="hold" nodeType="afterEffect">
                                  <p:stCondLst>
                                    <p:cond delay="0"/>
                                  </p:stCondLst>
                                  <p:childTnLst>
                                    <p:animMotion origin="layout" path="M -1.25E-6 -4.44444E-6 L -1.25E-6 0.00024 C 0.01589 -0.00069 0.03281 0.00024 0.04935 -0.00185 C 0.053 -0.00231 0.05313 -0.00856 0.05417 -0.01157 C 0.06055 -0.02754 0.05261 -0.00277 0.05938 -0.02268 C 0.06029 -0.02546 0.0612 -0.03101 0.06198 -0.03402 C 0.06211 -0.03657 0.06237 -0.03912 0.06315 -0.04189 C 0.06485 -0.05046 0.06524 -0.05069 0.06797 -0.05787 C 0.06849 -0.06319 0.06862 -0.06851 0.0694 -0.07384 C 0.06953 -0.07662 0.07031 -0.07916 0.07044 -0.08194 C 0.0711 -0.09629 0.07096 -0.11088 0.07175 -0.12523 C 0.07188 -0.1331 0.07305 -0.13842 0.07422 -0.14606 C 0.07448 -0.15185 0.07487 -0.15763 0.07552 -0.16365 C 0.07565 -0.1662 0.07669 -0.16875 0.07669 -0.17152 C 0.07826 -0.20555 0.07761 -0.22939 0.07917 -0.26296 C 0.07943 -0.26689 0.0806 -0.27453 0.08177 -0.27893 C 0.08203 -0.28055 0.08255 -0.28217 0.08294 -0.28379 C 0.08333 -0.28564 0.08333 -0.28796 0.08425 -0.29004 C 0.08464 -0.29328 0.08594 -0.29629 0.08672 -0.29976 C 0.08763 -0.30393 0.08815 -0.30833 0.08906 -0.3125 L 0.09167 -0.32222 C 0.09206 -0.32384 0.09258 -0.32546 0.09271 -0.32708 C 0.09492 -0.33657 0.09349 -0.33125 0.09662 -0.34305 C 0.09688 -0.34467 0.09727 -0.34629 0.09779 -0.34768 L 0.10039 -0.35254 C 0.10052 -0.35486 0.1013 -0.35671 0.10156 -0.35902 C 0.10235 -0.3625 0.10235 -0.36666 0.10287 -0.37013 C 0.10339 -0.37338 0.10443 -0.37662 0.10534 -0.37986 L 0.10677 -0.38472 C 0.11524 -0.41828 0.10664 -0.38935 0.17917 -0.38935 " pathEditMode="relative" rAng="0" ptsTypes="AAAAAAAAAAAAAAAAAAAAAAAAAAAAAA">
                                      <p:cBhvr>
                                        <p:cTn id="29" dur="1000" fill="hold"/>
                                        <p:tgtEl>
                                          <p:spTgt spid="101"/>
                                        </p:tgtEl>
                                        <p:attrNameLst>
                                          <p:attrName>ppt_x</p:attrName>
                                          <p:attrName>ppt_y</p:attrName>
                                        </p:attrNameLst>
                                      </p:cBhvr>
                                      <p:rCtr x="8958" y="-20046"/>
                                    </p:animMotion>
                                  </p:childTnLst>
                                </p:cTn>
                              </p:par>
                              <p:par>
                                <p:cTn id="30" presetID="6" presetClass="emph" presetSubtype="0" fill="hold" nodeType="withEffect">
                                  <p:stCondLst>
                                    <p:cond delay="0"/>
                                  </p:stCondLst>
                                  <p:childTnLst>
                                    <p:animScale>
                                      <p:cBhvr>
                                        <p:cTn id="31" dur="250" fill="hold"/>
                                        <p:tgtEl>
                                          <p:spTgt spid="101"/>
                                        </p:tgtEl>
                                      </p:cBhvr>
                                      <p:by x="25000" y="25000"/>
                                    </p:animScale>
                                  </p:childTnLst>
                                </p:cTn>
                              </p:par>
                            </p:childTnLst>
                          </p:cTn>
                        </p:par>
                      </p:childTnLst>
                    </p:cTn>
                  </p:par>
                  <p:par>
                    <p:cTn id="32" fill="hold">
                      <p:stCondLst>
                        <p:cond delay="indefinite"/>
                      </p:stCondLst>
                      <p:childTnLst>
                        <p:par>
                          <p:cTn id="33" fill="hold">
                            <p:stCondLst>
                              <p:cond delay="0"/>
                            </p:stCondLst>
                            <p:childTnLst>
                              <p:par>
                                <p:cTn id="34" presetID="42" presetClass="path" presetSubtype="0" accel="50000" decel="50000" fill="hold" nodeType="clickEffect">
                                  <p:stCondLst>
                                    <p:cond delay="0"/>
                                  </p:stCondLst>
                                  <p:childTnLst>
                                    <p:animMotion origin="layout" path="M 0.17917 -0.38935 L 0.37214 -0.39143 " pathEditMode="relative" rAng="0" ptsTypes="AA">
                                      <p:cBhvr>
                                        <p:cTn id="35" dur="1000" fill="hold"/>
                                        <p:tgtEl>
                                          <p:spTgt spid="101"/>
                                        </p:tgtEl>
                                        <p:attrNameLst>
                                          <p:attrName>ppt_x</p:attrName>
                                          <p:attrName>ppt_y</p:attrName>
                                        </p:attrNameLst>
                                      </p:cBhvr>
                                      <p:rCtr x="9648" y="-116"/>
                                    </p:animMotion>
                                  </p:childTnLst>
                                </p:cTn>
                              </p:par>
                            </p:childTnLst>
                          </p:cTn>
                        </p:par>
                        <p:par>
                          <p:cTn id="36" fill="hold">
                            <p:stCondLst>
                              <p:cond delay="1000"/>
                            </p:stCondLst>
                            <p:childTnLst>
                              <p:par>
                                <p:cTn id="37" presetID="1" presetClass="entr" presetSubtype="0" fill="hold" nodeType="afterEffect">
                                  <p:stCondLst>
                                    <p:cond delay="0"/>
                                  </p:stCondLst>
                                  <p:childTnLst>
                                    <p:set>
                                      <p:cBhvr>
                                        <p:cTn id="38" dur="1" fill="hold">
                                          <p:stCondLst>
                                            <p:cond delay="0"/>
                                          </p:stCondLst>
                                        </p:cTn>
                                        <p:tgtEl>
                                          <p:spTgt spid="1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 grpId="0" animBg="1"/>
      <p:bldP spid="182" grpId="1" animBg="1"/>
      <p:bldP spid="183" grpId="0"/>
      <p:bldP spid="183" grpId="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905BA41-EE6E-4F80-8636-447F22DD7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26309769-D8B9-4DB4-A721-31F8B88B5CE2}"/>
              </a:ext>
            </a:extLst>
          </p:cNvPr>
          <p:cNvSpPr>
            <a:spLocks noGrp="1"/>
          </p:cNvSpPr>
          <p:nvPr>
            <p:ph type="title"/>
          </p:nvPr>
        </p:nvSpPr>
        <p:spPr>
          <a:xfrm>
            <a:off x="1273995" y="3636660"/>
            <a:ext cx="9996755" cy="1784402"/>
          </a:xfrm>
        </p:spPr>
        <p:txBody>
          <a:bodyPr vert="horz" lIns="91440" tIns="45720" rIns="91440" bIns="45720" rtlCol="0" anchor="b">
            <a:normAutofit fontScale="90000"/>
          </a:bodyPr>
          <a:lstStyle/>
          <a:p>
            <a:pPr algn="ctr"/>
            <a:r>
              <a:rPr lang="en-GB" sz="6000" dirty="0">
                <a:solidFill>
                  <a:schemeClr val="bg1"/>
                </a:solidFill>
              </a:rPr>
              <a:t>Rethinking Programmable Switches for In-network Applications?</a:t>
            </a:r>
          </a:p>
        </p:txBody>
      </p:sp>
      <p:sp>
        <p:nvSpPr>
          <p:cNvPr id="23" name="Oval 22">
            <a:extLst>
              <a:ext uri="{FF2B5EF4-FFF2-40B4-BE49-F238E27FC236}">
                <a16:creationId xmlns:a16="http://schemas.microsoft.com/office/drawing/2014/main" id="{CD7549B2-EE05-4558-8C64-AC46755F2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5914" y="889251"/>
            <a:ext cx="2140172" cy="2140172"/>
          </a:xfrm>
          <a:prstGeom prst="ellipse">
            <a:avLst/>
          </a:prstGeom>
          <a:solidFill>
            <a:srgbClr val="FFFFFF"/>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51A81611-A280-4F12-ADE7-C78B1FEDC165}"/>
              </a:ext>
            </a:extLst>
          </p:cNvPr>
          <p:cNvSpPr>
            <a:spLocks noGrp="1"/>
          </p:cNvSpPr>
          <p:nvPr>
            <p:ph type="sldNum" sz="quarter" idx="12"/>
          </p:nvPr>
        </p:nvSpPr>
        <p:spPr>
          <a:xfrm>
            <a:off x="8610600" y="6356350"/>
            <a:ext cx="2743200" cy="365125"/>
          </a:xfrm>
          <a:prstGeom prst="ellipse">
            <a:avLst/>
          </a:prstGeom>
        </p:spPr>
        <p:txBody>
          <a:bodyPr vert="horz" lIns="91440" tIns="45720" rIns="91440" bIns="45720" rtlCol="0" anchor="ctr">
            <a:normAutofit/>
          </a:bodyPr>
          <a:lstStyle/>
          <a:p>
            <a:pPr defTabSz="914400">
              <a:lnSpc>
                <a:spcPct val="90000"/>
              </a:lnSpc>
              <a:spcAft>
                <a:spcPts val="600"/>
              </a:spcAft>
              <a:defRPr/>
            </a:pPr>
            <a:fld id="{0586C5A0-077A-42A9-8EC1-8CF707100511}" type="slidenum">
              <a:rPr lang="en-US" smtClean="0">
                <a:solidFill>
                  <a:prstClr val="white"/>
                </a:solidFill>
              </a:rPr>
              <a:pPr defTabSz="914400">
                <a:lnSpc>
                  <a:spcPct val="90000"/>
                </a:lnSpc>
                <a:spcAft>
                  <a:spcPts val="600"/>
                </a:spcAft>
                <a:defRPr/>
              </a:pPr>
              <a:t>22</a:t>
            </a:fld>
            <a:endParaRPr lang="en-US">
              <a:solidFill>
                <a:prstClr val="white"/>
              </a:solidFill>
            </a:endParaRPr>
          </a:p>
        </p:txBody>
      </p:sp>
      <p:sp>
        <p:nvSpPr>
          <p:cNvPr id="2" name="Rectangle 1" descr="Processor">
            <a:extLst>
              <a:ext uri="{FF2B5EF4-FFF2-40B4-BE49-F238E27FC236}">
                <a16:creationId xmlns:a16="http://schemas.microsoft.com/office/drawing/2014/main" id="{90BDD615-C4EC-45B9-889E-CDA00832DF26}"/>
              </a:ext>
            </a:extLst>
          </p:cNvPr>
          <p:cNvSpPr/>
          <p:nvPr/>
        </p:nvSpPr>
        <p:spPr>
          <a:xfrm>
            <a:off x="5449703" y="1293100"/>
            <a:ext cx="1292594" cy="1332473"/>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785084824"/>
      </p:ext>
    </p:extLst>
  </p:cSld>
  <p:clrMapOvr>
    <a:masterClrMapping/>
  </p:clrMapOvr>
  <mc:AlternateContent xmlns:mc="http://schemas.openxmlformats.org/markup-compatibility/2006" xmlns:p15="http://schemas.microsoft.com/office/powerpoint/2012/main">
    <mc:Choice Requires="p15">
      <p:transition spd="slow">
        <p15:prstTrans prst="drap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6FA44B-7A00-4DF0-AC14-9DDD2DCF3890}"/>
              </a:ext>
            </a:extLst>
          </p:cNvPr>
          <p:cNvSpPr>
            <a:spLocks noGrp="1"/>
          </p:cNvSpPr>
          <p:nvPr>
            <p:ph type="title"/>
          </p:nvPr>
        </p:nvSpPr>
        <p:spPr>
          <a:xfrm>
            <a:off x="0" y="18256"/>
            <a:ext cx="10515600" cy="887716"/>
          </a:xfrm>
        </p:spPr>
        <p:txBody>
          <a:bodyPr/>
          <a:lstStyle/>
          <a:p>
            <a:r>
              <a:rPr lang="en-GB" dirty="0"/>
              <a:t>Potential Approaches</a:t>
            </a:r>
          </a:p>
        </p:txBody>
      </p:sp>
      <p:sp>
        <p:nvSpPr>
          <p:cNvPr id="6" name="Content Placeholder 5">
            <a:extLst>
              <a:ext uri="{FF2B5EF4-FFF2-40B4-BE49-F238E27FC236}">
                <a16:creationId xmlns:a16="http://schemas.microsoft.com/office/drawing/2014/main" id="{EC73B375-D1B9-4C56-9223-A1D9BEE9D94B}"/>
              </a:ext>
            </a:extLst>
          </p:cNvPr>
          <p:cNvSpPr>
            <a:spLocks noGrp="1"/>
          </p:cNvSpPr>
          <p:nvPr>
            <p:ph idx="1"/>
          </p:nvPr>
        </p:nvSpPr>
        <p:spPr>
          <a:xfrm>
            <a:off x="0" y="813675"/>
            <a:ext cx="12192000" cy="5679592"/>
          </a:xfrm>
        </p:spPr>
        <p:txBody>
          <a:bodyPr>
            <a:normAutofit fontScale="92500"/>
          </a:bodyPr>
          <a:lstStyle/>
          <a:p>
            <a:r>
              <a:rPr lang="en-GB" dirty="0"/>
              <a:t>More intuitive programming languages </a:t>
            </a:r>
            <a:r>
              <a:rPr lang="en-GB" sz="2200" i="1" dirty="0"/>
              <a:t>[P4All, HotNets’20]</a:t>
            </a:r>
          </a:p>
          <a:p>
            <a:pPr marL="457200" lvl="1" indent="0">
              <a:buNone/>
            </a:pPr>
            <a:r>
              <a:rPr lang="en-GB" dirty="0"/>
              <a:t>-  Applications still constrained by the architecture itself</a:t>
            </a:r>
          </a:p>
          <a:p>
            <a:pPr marL="457200" lvl="1" indent="0">
              <a:buNone/>
            </a:pPr>
            <a:endParaRPr lang="en-GB" dirty="0"/>
          </a:p>
          <a:p>
            <a:r>
              <a:rPr lang="en-GB" dirty="0"/>
              <a:t>Supporting more complex operations within a stage </a:t>
            </a:r>
            <a:r>
              <a:rPr lang="en-GB" sz="2200" i="1" dirty="0"/>
              <a:t>[Domino, </a:t>
            </a:r>
            <a:r>
              <a:rPr lang="en-GB" sz="2200" b="0" i="1" dirty="0">
                <a:solidFill>
                  <a:srgbClr val="333333"/>
                </a:solidFill>
                <a:effectLst/>
              </a:rPr>
              <a:t>SIGCOMM ‘16</a:t>
            </a:r>
            <a:r>
              <a:rPr lang="en-GB" sz="2200" i="1" dirty="0"/>
              <a:t>]</a:t>
            </a:r>
          </a:p>
          <a:p>
            <a:pPr lvl="1">
              <a:buFontTx/>
              <a:buChar char="-"/>
            </a:pPr>
            <a:r>
              <a:rPr lang="en-GB" dirty="0"/>
              <a:t>Area overhead</a:t>
            </a:r>
          </a:p>
          <a:p>
            <a:pPr lvl="1">
              <a:buFontTx/>
              <a:buChar char="-"/>
            </a:pPr>
            <a:r>
              <a:rPr lang="en-GB" dirty="0"/>
              <a:t>Applications still constrained by other pipeline limitations</a:t>
            </a:r>
          </a:p>
          <a:p>
            <a:pPr marL="457200" lvl="1" indent="0">
              <a:buNone/>
            </a:pPr>
            <a:endParaRPr lang="en-GB" dirty="0"/>
          </a:p>
          <a:p>
            <a:r>
              <a:rPr lang="en-GB" dirty="0"/>
              <a:t>Making state accessible from multiple stages/pipelines </a:t>
            </a:r>
            <a:r>
              <a:rPr lang="en-GB" sz="2200" i="1" dirty="0"/>
              <a:t>[</a:t>
            </a:r>
            <a:r>
              <a:rPr lang="en-GB" sz="2200" i="1" dirty="0" err="1"/>
              <a:t>dRMT</a:t>
            </a:r>
            <a:r>
              <a:rPr lang="en-GB" sz="2200" i="1" dirty="0"/>
              <a:t>, SIGCOMM’17]</a:t>
            </a:r>
          </a:p>
          <a:p>
            <a:pPr lvl="1">
              <a:buFontTx/>
              <a:buChar char="-"/>
            </a:pPr>
            <a:r>
              <a:rPr lang="en-GB" dirty="0"/>
              <a:t>Complex Interconnect</a:t>
            </a:r>
          </a:p>
          <a:p>
            <a:pPr lvl="1">
              <a:buFontTx/>
              <a:buChar char="-"/>
            </a:pPr>
            <a:r>
              <a:rPr lang="en-GB" dirty="0"/>
              <a:t>Hard to support</a:t>
            </a:r>
          </a:p>
          <a:p>
            <a:pPr marL="0" indent="0">
              <a:buNone/>
            </a:pPr>
            <a:endParaRPr lang="en-GB" dirty="0"/>
          </a:p>
          <a:p>
            <a:r>
              <a:rPr lang="en-GB" dirty="0"/>
              <a:t>Mixing MAU stages and other configurable stages in a pipeline </a:t>
            </a:r>
            <a:r>
              <a:rPr lang="en-GB" sz="2200" i="1" dirty="0"/>
              <a:t>[Taurus ; </a:t>
            </a:r>
            <a:r>
              <a:rPr lang="en-GB" sz="2200" i="1" dirty="0" err="1"/>
              <a:t>FlowBlaze</a:t>
            </a:r>
            <a:r>
              <a:rPr lang="en-GB" sz="2200" i="1" dirty="0"/>
              <a:t>, NSDI</a:t>
            </a:r>
            <a:r>
              <a:rPr lang="en-GB" sz="2200" b="0" i="1" dirty="0">
                <a:solidFill>
                  <a:srgbClr val="333333"/>
                </a:solidFill>
                <a:effectLst/>
              </a:rPr>
              <a:t>‘19</a:t>
            </a:r>
            <a:r>
              <a:rPr lang="en-GB" sz="2200" i="1" dirty="0"/>
              <a:t>]</a:t>
            </a:r>
          </a:p>
          <a:p>
            <a:pPr lvl="1">
              <a:buFontTx/>
              <a:buChar char="-"/>
            </a:pPr>
            <a:r>
              <a:rPr lang="en-GB" dirty="0"/>
              <a:t>Increased packet cut-through latency</a:t>
            </a:r>
          </a:p>
          <a:p>
            <a:pPr lvl="1">
              <a:buFontTx/>
              <a:buChar char="-"/>
            </a:pPr>
            <a:r>
              <a:rPr lang="en-GB" dirty="0"/>
              <a:t>Complex pipelines</a:t>
            </a:r>
          </a:p>
          <a:p>
            <a:pPr marL="457200" lvl="1" indent="0">
              <a:buNone/>
            </a:pPr>
            <a:endParaRPr lang="en-GB" dirty="0"/>
          </a:p>
          <a:p>
            <a:endParaRPr lang="en-GB" dirty="0"/>
          </a:p>
          <a:p>
            <a:pPr>
              <a:buFontTx/>
              <a:buChar char="-"/>
            </a:pPr>
            <a:endParaRPr lang="en-GB" dirty="0"/>
          </a:p>
        </p:txBody>
      </p:sp>
      <p:sp>
        <p:nvSpPr>
          <p:cNvPr id="4" name="Slide Number Placeholder 3">
            <a:extLst>
              <a:ext uri="{FF2B5EF4-FFF2-40B4-BE49-F238E27FC236}">
                <a16:creationId xmlns:a16="http://schemas.microsoft.com/office/drawing/2014/main" id="{F9F989B7-1436-4A04-B516-861E7C922322}"/>
              </a:ext>
            </a:extLst>
          </p:cNvPr>
          <p:cNvSpPr>
            <a:spLocks noGrp="1"/>
          </p:cNvSpPr>
          <p:nvPr>
            <p:ph type="sldNum" sz="quarter" idx="12"/>
          </p:nvPr>
        </p:nvSpPr>
        <p:spPr/>
        <p:txBody>
          <a:bodyPr/>
          <a:lstStyle/>
          <a:p>
            <a:fld id="{0586C5A0-077A-42A9-8EC1-8CF707100511}" type="slidenum">
              <a:rPr lang="en-GB" smtClean="0"/>
              <a:t>23</a:t>
            </a:fld>
            <a:endParaRPr lang="en-GB"/>
          </a:p>
        </p:txBody>
      </p:sp>
    </p:spTree>
    <p:extLst>
      <p:ext uri="{BB962C8B-B14F-4D97-AF65-F5344CB8AC3E}">
        <p14:creationId xmlns:p14="http://schemas.microsoft.com/office/powerpoint/2010/main" val="277773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F378AB-AD3D-4010-B10A-639CEC208D8E}"/>
              </a:ext>
            </a:extLst>
          </p:cNvPr>
          <p:cNvSpPr>
            <a:spLocks noGrp="1"/>
          </p:cNvSpPr>
          <p:nvPr>
            <p:ph type="sldNum" sz="quarter" idx="12"/>
          </p:nvPr>
        </p:nvSpPr>
        <p:spPr/>
        <p:txBody>
          <a:bodyPr/>
          <a:lstStyle/>
          <a:p>
            <a:fld id="{0586C5A0-077A-42A9-8EC1-8CF707100511}" type="slidenum">
              <a:rPr lang="en-GB" smtClean="0"/>
              <a:t>24</a:t>
            </a:fld>
            <a:endParaRPr lang="en-GB"/>
          </a:p>
        </p:txBody>
      </p:sp>
      <p:grpSp>
        <p:nvGrpSpPr>
          <p:cNvPr id="80" name="Group 79">
            <a:extLst>
              <a:ext uri="{FF2B5EF4-FFF2-40B4-BE49-F238E27FC236}">
                <a16:creationId xmlns:a16="http://schemas.microsoft.com/office/drawing/2014/main" id="{066C6718-8F20-4C87-909F-FDD3B72ED895}"/>
              </a:ext>
            </a:extLst>
          </p:cNvPr>
          <p:cNvGrpSpPr/>
          <p:nvPr/>
        </p:nvGrpSpPr>
        <p:grpSpPr>
          <a:xfrm>
            <a:off x="163918" y="979428"/>
            <a:ext cx="9451845" cy="2654853"/>
            <a:chOff x="0" y="950142"/>
            <a:chExt cx="9451845" cy="2654853"/>
          </a:xfrm>
        </p:grpSpPr>
        <p:sp>
          <p:nvSpPr>
            <p:cNvPr id="76" name="Rectangle: Rounded Corners 75">
              <a:extLst>
                <a:ext uri="{FF2B5EF4-FFF2-40B4-BE49-F238E27FC236}">
                  <a16:creationId xmlns:a16="http://schemas.microsoft.com/office/drawing/2014/main" id="{78CB5277-27B1-4939-8597-36CF2173854F}"/>
                </a:ext>
              </a:extLst>
            </p:cNvPr>
            <p:cNvSpPr/>
            <p:nvPr/>
          </p:nvSpPr>
          <p:spPr>
            <a:xfrm>
              <a:off x="1" y="950142"/>
              <a:ext cx="9325358" cy="2654853"/>
            </a:xfrm>
            <a:prstGeom prst="roundRect">
              <a:avLst/>
            </a:prstGeom>
            <a:solidFill>
              <a:srgbClr val="BDDA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lowchart: Alternate Process 2">
              <a:extLst>
                <a:ext uri="{FF2B5EF4-FFF2-40B4-BE49-F238E27FC236}">
                  <a16:creationId xmlns:a16="http://schemas.microsoft.com/office/drawing/2014/main" id="{2FE98897-27DE-42F6-880A-E6661A8AAAE6}"/>
                </a:ext>
              </a:extLst>
            </p:cNvPr>
            <p:cNvSpPr/>
            <p:nvPr/>
          </p:nvSpPr>
          <p:spPr>
            <a:xfrm>
              <a:off x="0" y="1593768"/>
              <a:ext cx="315697" cy="1605567"/>
            </a:xfrm>
            <a:prstGeom prst="flowChartAlternateProcess">
              <a:avLst/>
            </a:prstGeom>
            <a:solidFill>
              <a:srgbClr val="47A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p>
          </p:txBody>
        </p:sp>
        <p:sp>
          <p:nvSpPr>
            <p:cNvPr id="4" name="TextBox 3">
              <a:extLst>
                <a:ext uri="{FF2B5EF4-FFF2-40B4-BE49-F238E27FC236}">
                  <a16:creationId xmlns:a16="http://schemas.microsoft.com/office/drawing/2014/main" id="{EEB1D453-2F5F-4FFB-A390-154644E2DB8A}"/>
                </a:ext>
              </a:extLst>
            </p:cNvPr>
            <p:cNvSpPr txBox="1"/>
            <p:nvPr/>
          </p:nvSpPr>
          <p:spPr>
            <a:xfrm rot="5400000">
              <a:off x="-551174" y="2181493"/>
              <a:ext cx="1605567" cy="427653"/>
            </a:xfrm>
            <a:prstGeom prst="rect">
              <a:avLst/>
            </a:prstGeom>
            <a:noFill/>
            <a:ln>
              <a:noFill/>
            </a:ln>
          </p:spPr>
          <p:txBody>
            <a:bodyPr wrap="square" rtlCol="0" anchor="ctr">
              <a:spAutoFit/>
            </a:bodyPr>
            <a:lstStyle/>
            <a:p>
              <a:pPr algn="ctr"/>
              <a:r>
                <a:rPr lang="en-GB" sz="3126" baseline="-25000" dirty="0"/>
                <a:t>Parser</a:t>
              </a:r>
            </a:p>
          </p:txBody>
        </p:sp>
        <p:sp>
          <p:nvSpPr>
            <p:cNvPr id="5" name="Flowchart: Alternate Process 4">
              <a:extLst>
                <a:ext uri="{FF2B5EF4-FFF2-40B4-BE49-F238E27FC236}">
                  <a16:creationId xmlns:a16="http://schemas.microsoft.com/office/drawing/2014/main" id="{64A2B584-42C0-49CE-955B-B2FA3D207A42}"/>
                </a:ext>
              </a:extLst>
            </p:cNvPr>
            <p:cNvSpPr/>
            <p:nvPr/>
          </p:nvSpPr>
          <p:spPr>
            <a:xfrm>
              <a:off x="9009661" y="1600167"/>
              <a:ext cx="315697" cy="1605567"/>
            </a:xfrm>
            <a:prstGeom prst="flowChartAlternateProcess">
              <a:avLst/>
            </a:prstGeom>
            <a:solidFill>
              <a:srgbClr val="47A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p>
          </p:txBody>
        </p:sp>
        <p:sp>
          <p:nvSpPr>
            <p:cNvPr id="6" name="TextBox 5">
              <a:extLst>
                <a:ext uri="{FF2B5EF4-FFF2-40B4-BE49-F238E27FC236}">
                  <a16:creationId xmlns:a16="http://schemas.microsoft.com/office/drawing/2014/main" id="{36354E9A-CEEF-4F3B-AE0D-1AF879A55D0A}"/>
                </a:ext>
              </a:extLst>
            </p:cNvPr>
            <p:cNvSpPr txBox="1"/>
            <p:nvPr/>
          </p:nvSpPr>
          <p:spPr>
            <a:xfrm rot="5400000">
              <a:off x="8447079" y="2194570"/>
              <a:ext cx="1581880" cy="427653"/>
            </a:xfrm>
            <a:prstGeom prst="rect">
              <a:avLst/>
            </a:prstGeom>
            <a:noFill/>
            <a:ln>
              <a:noFill/>
            </a:ln>
          </p:spPr>
          <p:txBody>
            <a:bodyPr wrap="square" rtlCol="0" anchor="ctr">
              <a:spAutoFit/>
            </a:bodyPr>
            <a:lstStyle/>
            <a:p>
              <a:pPr algn="ctr"/>
              <a:r>
                <a:rPr lang="en-GB" sz="3126" baseline="-25000" dirty="0"/>
                <a:t>Deparser</a:t>
              </a:r>
            </a:p>
          </p:txBody>
        </p:sp>
        <p:cxnSp>
          <p:nvCxnSpPr>
            <p:cNvPr id="7" name="Straight Arrow Connector 6">
              <a:extLst>
                <a:ext uri="{FF2B5EF4-FFF2-40B4-BE49-F238E27FC236}">
                  <a16:creationId xmlns:a16="http://schemas.microsoft.com/office/drawing/2014/main" id="{DE17BF7D-AEE1-49B9-8124-BD0CB3628770}"/>
                </a:ext>
              </a:extLst>
            </p:cNvPr>
            <p:cNvCxnSpPr>
              <a:cxnSpLocks/>
            </p:cNvCxnSpPr>
            <p:nvPr/>
          </p:nvCxnSpPr>
          <p:spPr>
            <a:xfrm flipV="1">
              <a:off x="295485" y="2421806"/>
              <a:ext cx="351278" cy="13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5A45B7B-1B9C-46CE-8FB3-D2269943202E}"/>
                </a:ext>
              </a:extLst>
            </p:cNvPr>
            <p:cNvCxnSpPr>
              <a:cxnSpLocks/>
            </p:cNvCxnSpPr>
            <p:nvPr/>
          </p:nvCxnSpPr>
          <p:spPr>
            <a:xfrm flipV="1">
              <a:off x="856608" y="2418920"/>
              <a:ext cx="288000" cy="13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9615CD1-A775-4172-BF15-9FC3169A28C7}"/>
                </a:ext>
              </a:extLst>
            </p:cNvPr>
            <p:cNvCxnSpPr>
              <a:cxnSpLocks/>
            </p:cNvCxnSpPr>
            <p:nvPr/>
          </p:nvCxnSpPr>
          <p:spPr>
            <a:xfrm flipV="1">
              <a:off x="8091074" y="2412928"/>
              <a:ext cx="351278" cy="13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2BAD570-4F69-4A22-93E7-CC8871F86670}"/>
                </a:ext>
              </a:extLst>
            </p:cNvPr>
            <p:cNvCxnSpPr>
              <a:cxnSpLocks/>
            </p:cNvCxnSpPr>
            <p:nvPr/>
          </p:nvCxnSpPr>
          <p:spPr>
            <a:xfrm flipV="1">
              <a:off x="8674216" y="2412928"/>
              <a:ext cx="351278" cy="13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Flowchart: Alternate Process 11">
              <a:extLst>
                <a:ext uri="{FF2B5EF4-FFF2-40B4-BE49-F238E27FC236}">
                  <a16:creationId xmlns:a16="http://schemas.microsoft.com/office/drawing/2014/main" id="{166A7EE6-9438-4106-B457-9C63F24D848B}"/>
                </a:ext>
              </a:extLst>
            </p:cNvPr>
            <p:cNvSpPr/>
            <p:nvPr/>
          </p:nvSpPr>
          <p:spPr>
            <a:xfrm>
              <a:off x="6943588" y="1298168"/>
              <a:ext cx="1602681" cy="2094320"/>
            </a:xfrm>
            <a:prstGeom prst="flowChartAlternateProcess">
              <a:avLst/>
            </a:prstGeom>
            <a:solidFill>
              <a:schemeClr val="bg1">
                <a:lumMod val="75000"/>
              </a:schemeClr>
            </a:solidFill>
            <a:ln>
              <a:noFill/>
            </a:ln>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cxnSp>
          <p:nvCxnSpPr>
            <p:cNvPr id="13" name="Straight Arrow Connector 12">
              <a:extLst>
                <a:ext uri="{FF2B5EF4-FFF2-40B4-BE49-F238E27FC236}">
                  <a16:creationId xmlns:a16="http://schemas.microsoft.com/office/drawing/2014/main" id="{C1003DA9-32C3-4036-AE2B-5CEA44C35D20}"/>
                </a:ext>
              </a:extLst>
            </p:cNvPr>
            <p:cNvCxnSpPr>
              <a:cxnSpLocks/>
            </p:cNvCxnSpPr>
            <p:nvPr/>
          </p:nvCxnSpPr>
          <p:spPr>
            <a:xfrm flipV="1">
              <a:off x="7055305" y="2412079"/>
              <a:ext cx="351278" cy="13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BF5D2D4F-D4F5-4AF8-B1A4-F642A99C3796}"/>
                </a:ext>
              </a:extLst>
            </p:cNvPr>
            <p:cNvGrpSpPr/>
            <p:nvPr/>
          </p:nvGrpSpPr>
          <p:grpSpPr>
            <a:xfrm>
              <a:off x="8482088" y="1972858"/>
              <a:ext cx="191271" cy="871073"/>
              <a:chOff x="1775691" y="2737679"/>
              <a:chExt cx="304276" cy="1577461"/>
            </a:xfrm>
          </p:grpSpPr>
          <p:grpSp>
            <p:nvGrpSpPr>
              <p:cNvPr id="15" name="Group 14">
                <a:extLst>
                  <a:ext uri="{FF2B5EF4-FFF2-40B4-BE49-F238E27FC236}">
                    <a16:creationId xmlns:a16="http://schemas.microsoft.com/office/drawing/2014/main" id="{90A36B00-AA72-4A20-A9BA-505786022182}"/>
                  </a:ext>
                </a:extLst>
              </p:cNvPr>
              <p:cNvGrpSpPr/>
              <p:nvPr/>
            </p:nvGrpSpPr>
            <p:grpSpPr>
              <a:xfrm>
                <a:off x="1786858" y="2737679"/>
                <a:ext cx="293108" cy="1577461"/>
                <a:chOff x="2119737" y="1711563"/>
                <a:chExt cx="221946" cy="1351634"/>
              </a:xfrm>
            </p:grpSpPr>
            <p:sp>
              <p:nvSpPr>
                <p:cNvPr id="18" name="Rectangle 17">
                  <a:extLst>
                    <a:ext uri="{FF2B5EF4-FFF2-40B4-BE49-F238E27FC236}">
                      <a16:creationId xmlns:a16="http://schemas.microsoft.com/office/drawing/2014/main" id="{99523ADB-4AD8-472E-8120-2C740EB544DE}"/>
                    </a:ext>
                  </a:extLst>
                </p:cNvPr>
                <p:cNvSpPr/>
                <p:nvPr/>
              </p:nvSpPr>
              <p:spPr>
                <a:xfrm>
                  <a:off x="2119737" y="1711563"/>
                  <a:ext cx="221946" cy="1351634"/>
                </a:xfrm>
                <a:prstGeom prst="rect">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solidFill>
                      <a:schemeClr val="tx1"/>
                    </a:solidFill>
                  </a:endParaRPr>
                </a:p>
              </p:txBody>
            </p:sp>
            <p:cxnSp>
              <p:nvCxnSpPr>
                <p:cNvPr id="19" name="Straight Connector 18">
                  <a:extLst>
                    <a:ext uri="{FF2B5EF4-FFF2-40B4-BE49-F238E27FC236}">
                      <a16:creationId xmlns:a16="http://schemas.microsoft.com/office/drawing/2014/main" id="{B658C5B7-98E2-4D91-8F2C-74339D0AAB7C}"/>
                    </a:ext>
                  </a:extLst>
                </p:cNvPr>
                <p:cNvCxnSpPr/>
                <p:nvPr/>
              </p:nvCxnSpPr>
              <p:spPr>
                <a:xfrm>
                  <a:off x="2222255" y="2251097"/>
                  <a:ext cx="0" cy="24677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16" name="Straight Connector 15">
                <a:extLst>
                  <a:ext uri="{FF2B5EF4-FFF2-40B4-BE49-F238E27FC236}">
                    <a16:creationId xmlns:a16="http://schemas.microsoft.com/office/drawing/2014/main" id="{2200FD88-D699-493D-BFC6-3E2C56FB6A9C}"/>
                  </a:ext>
                </a:extLst>
              </p:cNvPr>
              <p:cNvCxnSpPr/>
              <p:nvPr/>
            </p:nvCxnSpPr>
            <p:spPr>
              <a:xfrm>
                <a:off x="1775691" y="3800911"/>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979DDA0-7438-4DFE-B426-1EDDC18DEB99}"/>
                  </a:ext>
                </a:extLst>
              </p:cNvPr>
              <p:cNvCxnSpPr/>
              <p:nvPr/>
            </p:nvCxnSpPr>
            <p:spPr>
              <a:xfrm>
                <a:off x="1786847" y="3220882"/>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id="{F173258C-D7FC-4F1A-B3CE-45560CE39A6E}"/>
                </a:ext>
              </a:extLst>
            </p:cNvPr>
            <p:cNvSpPr txBox="1"/>
            <p:nvPr/>
          </p:nvSpPr>
          <p:spPr>
            <a:xfrm>
              <a:off x="6910872" y="2869937"/>
              <a:ext cx="1665298" cy="254931"/>
            </a:xfrm>
            <a:prstGeom prst="rect">
              <a:avLst/>
            </a:prstGeom>
            <a:noFill/>
            <a:scene3d>
              <a:camera prst="isometricLeftDown"/>
              <a:lightRig rig="threePt" dir="t"/>
            </a:scene3d>
          </p:spPr>
          <p:txBody>
            <a:bodyPr wrap="square" rtlCol="0">
              <a:spAutoFit/>
            </a:bodyPr>
            <a:lstStyle/>
            <a:p>
              <a:pPr algn="ctr"/>
              <a:r>
                <a:rPr lang="en-GB" sz="2400" dirty="0"/>
                <a:t>Stage</a:t>
              </a:r>
              <a:r>
                <a:rPr lang="en-GB" sz="2400" baseline="-25000" dirty="0"/>
                <a:t>N</a:t>
              </a:r>
            </a:p>
          </p:txBody>
        </p:sp>
        <p:grpSp>
          <p:nvGrpSpPr>
            <p:cNvPr id="21" name="Group 20">
              <a:extLst>
                <a:ext uri="{FF2B5EF4-FFF2-40B4-BE49-F238E27FC236}">
                  <a16:creationId xmlns:a16="http://schemas.microsoft.com/office/drawing/2014/main" id="{CF39F96E-13D9-4103-AD4E-7F10F32D70DE}"/>
                </a:ext>
              </a:extLst>
            </p:cNvPr>
            <p:cNvGrpSpPr/>
            <p:nvPr/>
          </p:nvGrpSpPr>
          <p:grpSpPr>
            <a:xfrm>
              <a:off x="6856768" y="1972858"/>
              <a:ext cx="191271" cy="871073"/>
              <a:chOff x="1775691" y="2737679"/>
              <a:chExt cx="304276" cy="1577461"/>
            </a:xfrm>
          </p:grpSpPr>
          <p:grpSp>
            <p:nvGrpSpPr>
              <p:cNvPr id="22" name="Group 21">
                <a:extLst>
                  <a:ext uri="{FF2B5EF4-FFF2-40B4-BE49-F238E27FC236}">
                    <a16:creationId xmlns:a16="http://schemas.microsoft.com/office/drawing/2014/main" id="{094B9D76-DA8D-4124-944B-DA0B7FCFF8B7}"/>
                  </a:ext>
                </a:extLst>
              </p:cNvPr>
              <p:cNvGrpSpPr/>
              <p:nvPr/>
            </p:nvGrpSpPr>
            <p:grpSpPr>
              <a:xfrm>
                <a:off x="1786858" y="2737679"/>
                <a:ext cx="293108" cy="1577461"/>
                <a:chOff x="2119737" y="1711563"/>
                <a:chExt cx="221946" cy="1351634"/>
              </a:xfrm>
            </p:grpSpPr>
            <p:sp>
              <p:nvSpPr>
                <p:cNvPr id="25" name="Rectangle 24">
                  <a:extLst>
                    <a:ext uri="{FF2B5EF4-FFF2-40B4-BE49-F238E27FC236}">
                      <a16:creationId xmlns:a16="http://schemas.microsoft.com/office/drawing/2014/main" id="{FF858A88-0399-4293-B240-FEB3576E3842}"/>
                    </a:ext>
                  </a:extLst>
                </p:cNvPr>
                <p:cNvSpPr/>
                <p:nvPr/>
              </p:nvSpPr>
              <p:spPr>
                <a:xfrm>
                  <a:off x="2119737" y="1711563"/>
                  <a:ext cx="221946" cy="1351634"/>
                </a:xfrm>
                <a:prstGeom prst="rect">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solidFill>
                      <a:schemeClr val="tx1"/>
                    </a:solidFill>
                  </a:endParaRPr>
                </a:p>
              </p:txBody>
            </p:sp>
            <p:cxnSp>
              <p:nvCxnSpPr>
                <p:cNvPr id="26" name="Straight Connector 25">
                  <a:extLst>
                    <a:ext uri="{FF2B5EF4-FFF2-40B4-BE49-F238E27FC236}">
                      <a16:creationId xmlns:a16="http://schemas.microsoft.com/office/drawing/2014/main" id="{E07C02B2-04DB-4DD9-B6AE-0E1896DEE20B}"/>
                    </a:ext>
                  </a:extLst>
                </p:cNvPr>
                <p:cNvCxnSpPr/>
                <p:nvPr/>
              </p:nvCxnSpPr>
              <p:spPr>
                <a:xfrm>
                  <a:off x="2222255" y="2251097"/>
                  <a:ext cx="0" cy="24677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7ADDE86D-D702-4B8B-A266-E7DD7D703015}"/>
                  </a:ext>
                </a:extLst>
              </p:cNvPr>
              <p:cNvCxnSpPr/>
              <p:nvPr/>
            </p:nvCxnSpPr>
            <p:spPr>
              <a:xfrm>
                <a:off x="1775691" y="3800911"/>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E2C4B1F-E041-460E-99BC-0EF46A998312}"/>
                  </a:ext>
                </a:extLst>
              </p:cNvPr>
              <p:cNvCxnSpPr/>
              <p:nvPr/>
            </p:nvCxnSpPr>
            <p:spPr>
              <a:xfrm>
                <a:off x="1786847" y="3220882"/>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7" name="Straight Arrow Connector 26">
              <a:extLst>
                <a:ext uri="{FF2B5EF4-FFF2-40B4-BE49-F238E27FC236}">
                  <a16:creationId xmlns:a16="http://schemas.microsoft.com/office/drawing/2014/main" id="{99A92FEF-02E6-46A7-9A65-CD1158201CC0}"/>
                </a:ext>
              </a:extLst>
            </p:cNvPr>
            <p:cNvCxnSpPr>
              <a:cxnSpLocks/>
            </p:cNvCxnSpPr>
            <p:nvPr/>
          </p:nvCxnSpPr>
          <p:spPr>
            <a:xfrm flipV="1">
              <a:off x="6498274" y="2412928"/>
              <a:ext cx="351278" cy="13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Flowchart: Alternate Process 27">
              <a:extLst>
                <a:ext uri="{FF2B5EF4-FFF2-40B4-BE49-F238E27FC236}">
                  <a16:creationId xmlns:a16="http://schemas.microsoft.com/office/drawing/2014/main" id="{B47169C9-46FA-4AEB-ADE9-066FCF1EF4B8}"/>
                </a:ext>
              </a:extLst>
            </p:cNvPr>
            <p:cNvSpPr/>
            <p:nvPr/>
          </p:nvSpPr>
          <p:spPr>
            <a:xfrm>
              <a:off x="5394821" y="1298168"/>
              <a:ext cx="1602681" cy="2094320"/>
            </a:xfrm>
            <a:prstGeom prst="flowChartAlternateProcess">
              <a:avLst/>
            </a:prstGeom>
            <a:solidFill>
              <a:schemeClr val="bg1">
                <a:lumMod val="75000"/>
              </a:schemeClr>
            </a:solidFill>
            <a:ln>
              <a:noFill/>
            </a:ln>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cxnSp>
          <p:nvCxnSpPr>
            <p:cNvPr id="29" name="Straight Arrow Connector 28">
              <a:extLst>
                <a:ext uri="{FF2B5EF4-FFF2-40B4-BE49-F238E27FC236}">
                  <a16:creationId xmlns:a16="http://schemas.microsoft.com/office/drawing/2014/main" id="{9177C2B7-5460-453D-85F1-989E7FE17057}"/>
                </a:ext>
              </a:extLst>
            </p:cNvPr>
            <p:cNvCxnSpPr>
              <a:cxnSpLocks/>
            </p:cNvCxnSpPr>
            <p:nvPr/>
          </p:nvCxnSpPr>
          <p:spPr>
            <a:xfrm flipV="1">
              <a:off x="5486436" y="2420240"/>
              <a:ext cx="351278" cy="13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67B26C2-AFFE-4ECD-91BF-660CF5006639}"/>
                </a:ext>
              </a:extLst>
            </p:cNvPr>
            <p:cNvCxnSpPr>
              <a:cxnSpLocks/>
            </p:cNvCxnSpPr>
            <p:nvPr/>
          </p:nvCxnSpPr>
          <p:spPr>
            <a:xfrm>
              <a:off x="4186594" y="2423257"/>
              <a:ext cx="86400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C6235484-1878-4DB7-9550-71AC54D41BB7}"/>
                </a:ext>
              </a:extLst>
            </p:cNvPr>
            <p:cNvGrpSpPr/>
            <p:nvPr/>
          </p:nvGrpSpPr>
          <p:grpSpPr>
            <a:xfrm>
              <a:off x="657342" y="1972858"/>
              <a:ext cx="191271" cy="871073"/>
              <a:chOff x="1775691" y="2737679"/>
              <a:chExt cx="304276" cy="1577461"/>
            </a:xfrm>
          </p:grpSpPr>
          <p:grpSp>
            <p:nvGrpSpPr>
              <p:cNvPr id="32" name="Group 31">
                <a:extLst>
                  <a:ext uri="{FF2B5EF4-FFF2-40B4-BE49-F238E27FC236}">
                    <a16:creationId xmlns:a16="http://schemas.microsoft.com/office/drawing/2014/main" id="{7361BAD6-19CB-4803-AA80-7E9331CF9BC6}"/>
                  </a:ext>
                </a:extLst>
              </p:cNvPr>
              <p:cNvGrpSpPr/>
              <p:nvPr/>
            </p:nvGrpSpPr>
            <p:grpSpPr>
              <a:xfrm>
                <a:off x="1786858" y="2737679"/>
                <a:ext cx="293108" cy="1577461"/>
                <a:chOff x="2119737" y="1711563"/>
                <a:chExt cx="221946" cy="1351634"/>
              </a:xfrm>
            </p:grpSpPr>
            <p:sp>
              <p:nvSpPr>
                <p:cNvPr id="35" name="Rectangle 34">
                  <a:extLst>
                    <a:ext uri="{FF2B5EF4-FFF2-40B4-BE49-F238E27FC236}">
                      <a16:creationId xmlns:a16="http://schemas.microsoft.com/office/drawing/2014/main" id="{6480F5EF-AABF-43DF-99B5-52DFDAFA3E08}"/>
                    </a:ext>
                  </a:extLst>
                </p:cNvPr>
                <p:cNvSpPr/>
                <p:nvPr/>
              </p:nvSpPr>
              <p:spPr>
                <a:xfrm>
                  <a:off x="2119737" y="1711563"/>
                  <a:ext cx="221946" cy="1351634"/>
                </a:xfrm>
                <a:prstGeom prst="rect">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solidFill>
                      <a:schemeClr val="tx1"/>
                    </a:solidFill>
                  </a:endParaRPr>
                </a:p>
              </p:txBody>
            </p:sp>
            <p:cxnSp>
              <p:nvCxnSpPr>
                <p:cNvPr id="36" name="Straight Connector 35">
                  <a:extLst>
                    <a:ext uri="{FF2B5EF4-FFF2-40B4-BE49-F238E27FC236}">
                      <a16:creationId xmlns:a16="http://schemas.microsoft.com/office/drawing/2014/main" id="{0C8561C2-E9EC-4BA1-821D-C679A08082E0}"/>
                    </a:ext>
                  </a:extLst>
                </p:cNvPr>
                <p:cNvCxnSpPr/>
                <p:nvPr/>
              </p:nvCxnSpPr>
              <p:spPr>
                <a:xfrm>
                  <a:off x="2222255" y="2251097"/>
                  <a:ext cx="0" cy="24677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33" name="Straight Connector 32">
                <a:extLst>
                  <a:ext uri="{FF2B5EF4-FFF2-40B4-BE49-F238E27FC236}">
                    <a16:creationId xmlns:a16="http://schemas.microsoft.com/office/drawing/2014/main" id="{0A7C7C8B-56D9-4006-86E0-A3B8E4A2E9EB}"/>
                  </a:ext>
                </a:extLst>
              </p:cNvPr>
              <p:cNvCxnSpPr/>
              <p:nvPr/>
            </p:nvCxnSpPr>
            <p:spPr>
              <a:xfrm>
                <a:off x="1775691" y="3800911"/>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A67B984-307C-4775-90FF-E5593EFDE429}"/>
                  </a:ext>
                </a:extLst>
              </p:cNvPr>
              <p:cNvCxnSpPr/>
              <p:nvPr/>
            </p:nvCxnSpPr>
            <p:spPr>
              <a:xfrm>
                <a:off x="1786847" y="3220882"/>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7" name="Straight Arrow Connector 36">
              <a:extLst>
                <a:ext uri="{FF2B5EF4-FFF2-40B4-BE49-F238E27FC236}">
                  <a16:creationId xmlns:a16="http://schemas.microsoft.com/office/drawing/2014/main" id="{7E9FFEF0-5E1A-458F-B0E5-F9A01AABEF69}"/>
                </a:ext>
              </a:extLst>
            </p:cNvPr>
            <p:cNvCxnSpPr>
              <a:cxnSpLocks/>
            </p:cNvCxnSpPr>
            <p:nvPr/>
          </p:nvCxnSpPr>
          <p:spPr>
            <a:xfrm>
              <a:off x="3302124" y="2405455"/>
              <a:ext cx="48453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D3F732EB-8955-4697-98E4-0465B1242141}"/>
                </a:ext>
              </a:extLst>
            </p:cNvPr>
            <p:cNvSpPr txBox="1"/>
            <p:nvPr/>
          </p:nvSpPr>
          <p:spPr>
            <a:xfrm>
              <a:off x="5365159" y="2869937"/>
              <a:ext cx="1632343" cy="461665"/>
            </a:xfrm>
            <a:prstGeom prst="rect">
              <a:avLst/>
            </a:prstGeom>
            <a:noFill/>
            <a:scene3d>
              <a:camera prst="isometricLeftDown"/>
              <a:lightRig rig="threePt" dir="t"/>
            </a:scene3d>
          </p:spPr>
          <p:txBody>
            <a:bodyPr wrap="square" rtlCol="0">
              <a:spAutoFit/>
            </a:bodyPr>
            <a:lstStyle/>
            <a:p>
              <a:pPr algn="ctr"/>
              <a:r>
                <a:rPr lang="en-GB" sz="2400" dirty="0"/>
                <a:t>Stage</a:t>
              </a:r>
              <a:r>
                <a:rPr lang="en-GB" sz="2400" baseline="-25000" dirty="0"/>
                <a:t>N-1</a:t>
              </a:r>
            </a:p>
          </p:txBody>
        </p:sp>
        <p:grpSp>
          <p:nvGrpSpPr>
            <p:cNvPr id="39" name="Group 38">
              <a:extLst>
                <a:ext uri="{FF2B5EF4-FFF2-40B4-BE49-F238E27FC236}">
                  <a16:creationId xmlns:a16="http://schemas.microsoft.com/office/drawing/2014/main" id="{BDC3D5F4-AD45-42E3-A131-526311E9FE5B}"/>
                </a:ext>
              </a:extLst>
            </p:cNvPr>
            <p:cNvGrpSpPr/>
            <p:nvPr/>
          </p:nvGrpSpPr>
          <p:grpSpPr>
            <a:xfrm>
              <a:off x="3784336" y="1987588"/>
              <a:ext cx="191272" cy="871073"/>
              <a:chOff x="1775691" y="2737679"/>
              <a:chExt cx="304276" cy="1577461"/>
            </a:xfrm>
          </p:grpSpPr>
          <p:grpSp>
            <p:nvGrpSpPr>
              <p:cNvPr id="40" name="Group 39">
                <a:extLst>
                  <a:ext uri="{FF2B5EF4-FFF2-40B4-BE49-F238E27FC236}">
                    <a16:creationId xmlns:a16="http://schemas.microsoft.com/office/drawing/2014/main" id="{85761677-0F45-4F56-B071-073DB33D1A93}"/>
                  </a:ext>
                </a:extLst>
              </p:cNvPr>
              <p:cNvGrpSpPr/>
              <p:nvPr/>
            </p:nvGrpSpPr>
            <p:grpSpPr>
              <a:xfrm>
                <a:off x="1786852" y="2737679"/>
                <a:ext cx="293107" cy="1577461"/>
                <a:chOff x="2119730" y="1711563"/>
                <a:chExt cx="221945" cy="1351634"/>
              </a:xfrm>
            </p:grpSpPr>
            <p:sp>
              <p:nvSpPr>
                <p:cNvPr id="43" name="Rectangle 42">
                  <a:extLst>
                    <a:ext uri="{FF2B5EF4-FFF2-40B4-BE49-F238E27FC236}">
                      <a16:creationId xmlns:a16="http://schemas.microsoft.com/office/drawing/2014/main" id="{317F0328-25EA-4651-99CD-8C0988FBBEAB}"/>
                    </a:ext>
                  </a:extLst>
                </p:cNvPr>
                <p:cNvSpPr/>
                <p:nvPr/>
              </p:nvSpPr>
              <p:spPr>
                <a:xfrm>
                  <a:off x="2119730" y="1711563"/>
                  <a:ext cx="221945" cy="1351634"/>
                </a:xfrm>
                <a:prstGeom prst="rect">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solidFill>
                      <a:schemeClr val="tx1"/>
                    </a:solidFill>
                  </a:endParaRPr>
                </a:p>
              </p:txBody>
            </p:sp>
            <p:cxnSp>
              <p:nvCxnSpPr>
                <p:cNvPr id="44" name="Straight Connector 43">
                  <a:extLst>
                    <a:ext uri="{FF2B5EF4-FFF2-40B4-BE49-F238E27FC236}">
                      <a16:creationId xmlns:a16="http://schemas.microsoft.com/office/drawing/2014/main" id="{1A7C86E9-3281-4776-B656-C4354233C738}"/>
                    </a:ext>
                  </a:extLst>
                </p:cNvPr>
                <p:cNvCxnSpPr/>
                <p:nvPr/>
              </p:nvCxnSpPr>
              <p:spPr>
                <a:xfrm>
                  <a:off x="2222255" y="2251097"/>
                  <a:ext cx="0" cy="24677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41" name="Straight Connector 40">
                <a:extLst>
                  <a:ext uri="{FF2B5EF4-FFF2-40B4-BE49-F238E27FC236}">
                    <a16:creationId xmlns:a16="http://schemas.microsoft.com/office/drawing/2014/main" id="{941C459A-9055-4A78-8D87-9E645BC3D864}"/>
                  </a:ext>
                </a:extLst>
              </p:cNvPr>
              <p:cNvCxnSpPr/>
              <p:nvPr/>
            </p:nvCxnSpPr>
            <p:spPr>
              <a:xfrm>
                <a:off x="1775691" y="3800911"/>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2168D37-FDBE-4F98-A687-C74BF3F83F93}"/>
                  </a:ext>
                </a:extLst>
              </p:cNvPr>
              <p:cNvCxnSpPr/>
              <p:nvPr/>
            </p:nvCxnSpPr>
            <p:spPr>
              <a:xfrm>
                <a:off x="1786847" y="3220882"/>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11C90F1D-028A-4E28-904E-141F7BF3DE37}"/>
                </a:ext>
              </a:extLst>
            </p:cNvPr>
            <p:cNvGrpSpPr/>
            <p:nvPr/>
          </p:nvGrpSpPr>
          <p:grpSpPr>
            <a:xfrm>
              <a:off x="5301572" y="1987588"/>
              <a:ext cx="195010" cy="871073"/>
              <a:chOff x="1769743" y="2737679"/>
              <a:chExt cx="310224" cy="1577461"/>
            </a:xfrm>
          </p:grpSpPr>
          <p:grpSp>
            <p:nvGrpSpPr>
              <p:cNvPr id="46" name="Group 45">
                <a:extLst>
                  <a:ext uri="{FF2B5EF4-FFF2-40B4-BE49-F238E27FC236}">
                    <a16:creationId xmlns:a16="http://schemas.microsoft.com/office/drawing/2014/main" id="{F9A57FB1-4486-4BD2-AD8F-EDEA8CC4AD16}"/>
                  </a:ext>
                </a:extLst>
              </p:cNvPr>
              <p:cNvGrpSpPr/>
              <p:nvPr/>
            </p:nvGrpSpPr>
            <p:grpSpPr>
              <a:xfrm>
                <a:off x="1769743" y="2737679"/>
                <a:ext cx="293108" cy="1577461"/>
                <a:chOff x="2106777" y="1711563"/>
                <a:chExt cx="221946" cy="1351634"/>
              </a:xfrm>
            </p:grpSpPr>
            <p:sp>
              <p:nvSpPr>
                <p:cNvPr id="49" name="Rectangle 48">
                  <a:extLst>
                    <a:ext uri="{FF2B5EF4-FFF2-40B4-BE49-F238E27FC236}">
                      <a16:creationId xmlns:a16="http://schemas.microsoft.com/office/drawing/2014/main" id="{13D06637-2161-4433-A58B-E7A3BB580229}"/>
                    </a:ext>
                  </a:extLst>
                </p:cNvPr>
                <p:cNvSpPr/>
                <p:nvPr/>
              </p:nvSpPr>
              <p:spPr>
                <a:xfrm>
                  <a:off x="2106777" y="1711563"/>
                  <a:ext cx="221946" cy="1351634"/>
                </a:xfrm>
                <a:prstGeom prst="rect">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solidFill>
                      <a:schemeClr val="tx1"/>
                    </a:solidFill>
                  </a:endParaRPr>
                </a:p>
              </p:txBody>
            </p:sp>
            <p:cxnSp>
              <p:nvCxnSpPr>
                <p:cNvPr id="50" name="Straight Connector 49">
                  <a:extLst>
                    <a:ext uri="{FF2B5EF4-FFF2-40B4-BE49-F238E27FC236}">
                      <a16:creationId xmlns:a16="http://schemas.microsoft.com/office/drawing/2014/main" id="{E74A84DC-BCC8-419B-8646-27CD4C8D9748}"/>
                    </a:ext>
                  </a:extLst>
                </p:cNvPr>
                <p:cNvCxnSpPr/>
                <p:nvPr/>
              </p:nvCxnSpPr>
              <p:spPr>
                <a:xfrm>
                  <a:off x="2222255" y="2251097"/>
                  <a:ext cx="0" cy="24677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47" name="Straight Connector 46">
                <a:extLst>
                  <a:ext uri="{FF2B5EF4-FFF2-40B4-BE49-F238E27FC236}">
                    <a16:creationId xmlns:a16="http://schemas.microsoft.com/office/drawing/2014/main" id="{7A9A3ABC-D167-440A-A039-050FD3D8F21D}"/>
                  </a:ext>
                </a:extLst>
              </p:cNvPr>
              <p:cNvCxnSpPr/>
              <p:nvPr/>
            </p:nvCxnSpPr>
            <p:spPr>
              <a:xfrm>
                <a:off x="1775691" y="3800911"/>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9532F17-4558-4AD2-8407-99E2942739C1}"/>
                  </a:ext>
                </a:extLst>
              </p:cNvPr>
              <p:cNvCxnSpPr/>
              <p:nvPr/>
            </p:nvCxnSpPr>
            <p:spPr>
              <a:xfrm>
                <a:off x="1786847" y="3220882"/>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3543F69D-E462-4100-B8EA-57EFEF985E65}"/>
                </a:ext>
              </a:extLst>
            </p:cNvPr>
            <p:cNvGrpSpPr/>
            <p:nvPr/>
          </p:nvGrpSpPr>
          <p:grpSpPr>
            <a:xfrm>
              <a:off x="947108" y="1293439"/>
              <a:ext cx="3027111" cy="2094320"/>
              <a:chOff x="2622607" y="1814484"/>
              <a:chExt cx="2923831" cy="3792686"/>
            </a:xfrm>
          </p:grpSpPr>
          <p:grpSp>
            <p:nvGrpSpPr>
              <p:cNvPr id="54" name="Group 53">
                <a:extLst>
                  <a:ext uri="{FF2B5EF4-FFF2-40B4-BE49-F238E27FC236}">
                    <a16:creationId xmlns:a16="http://schemas.microsoft.com/office/drawing/2014/main" id="{7B7D364D-634F-4D42-A083-DA5B29B7FA24}"/>
                  </a:ext>
                </a:extLst>
              </p:cNvPr>
              <p:cNvGrpSpPr/>
              <p:nvPr/>
            </p:nvGrpSpPr>
            <p:grpSpPr>
              <a:xfrm>
                <a:off x="2819511" y="1814484"/>
                <a:ext cx="2203540" cy="3792686"/>
                <a:chOff x="2253281" y="1814484"/>
                <a:chExt cx="2661088" cy="3792686"/>
              </a:xfrm>
            </p:grpSpPr>
            <p:sp>
              <p:nvSpPr>
                <p:cNvPr id="56" name="Flowchart: Alternate Process 55">
                  <a:extLst>
                    <a:ext uri="{FF2B5EF4-FFF2-40B4-BE49-F238E27FC236}">
                      <a16:creationId xmlns:a16="http://schemas.microsoft.com/office/drawing/2014/main" id="{4FACFD1D-5E08-422E-AE9C-B7BB51885509}"/>
                    </a:ext>
                  </a:extLst>
                </p:cNvPr>
                <p:cNvSpPr/>
                <p:nvPr/>
              </p:nvSpPr>
              <p:spPr>
                <a:xfrm>
                  <a:off x="2253281" y="1814484"/>
                  <a:ext cx="2661088" cy="3792686"/>
                </a:xfrm>
                <a:prstGeom prst="flowChartAlternateProces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sp>
              <p:nvSpPr>
                <p:cNvPr id="57" name="Rectangle: Diagonal Corners Rounded 56">
                  <a:extLst>
                    <a:ext uri="{FF2B5EF4-FFF2-40B4-BE49-F238E27FC236}">
                      <a16:creationId xmlns:a16="http://schemas.microsoft.com/office/drawing/2014/main" id="{CFB5107D-C80A-471A-9F24-22E8E11B93F3}"/>
                    </a:ext>
                  </a:extLst>
                </p:cNvPr>
                <p:cNvSpPr/>
                <p:nvPr/>
              </p:nvSpPr>
              <p:spPr>
                <a:xfrm>
                  <a:off x="4111314" y="1920259"/>
                  <a:ext cx="575861" cy="418729"/>
                </a:xfrm>
                <a:prstGeom prst="round2DiagRect">
                  <a:avLst/>
                </a:prstGeom>
                <a:solidFill>
                  <a:srgbClr val="FF8AD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sp>
              <p:nvSpPr>
                <p:cNvPr id="59" name="Flowchart: Alternate Process 58">
                  <a:extLst>
                    <a:ext uri="{FF2B5EF4-FFF2-40B4-BE49-F238E27FC236}">
                      <a16:creationId xmlns:a16="http://schemas.microsoft.com/office/drawing/2014/main" id="{1B8AF82F-C133-44CF-BC79-9F214F1BDBE0}"/>
                    </a:ext>
                  </a:extLst>
                </p:cNvPr>
                <p:cNvSpPr/>
                <p:nvPr/>
              </p:nvSpPr>
              <p:spPr>
                <a:xfrm>
                  <a:off x="2818872" y="2890654"/>
                  <a:ext cx="795192" cy="1911665"/>
                </a:xfrm>
                <a:prstGeom prst="flowChartAlternateProcess">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sp>
              <p:nvSpPr>
                <p:cNvPr id="60" name="TextBox 59">
                  <a:extLst>
                    <a:ext uri="{FF2B5EF4-FFF2-40B4-BE49-F238E27FC236}">
                      <a16:creationId xmlns:a16="http://schemas.microsoft.com/office/drawing/2014/main" id="{1456E6AB-7228-4270-B8B2-1249684C9C49}"/>
                    </a:ext>
                  </a:extLst>
                </p:cNvPr>
                <p:cNvSpPr txBox="1"/>
                <p:nvPr/>
              </p:nvSpPr>
              <p:spPr>
                <a:xfrm>
                  <a:off x="2700048" y="3185602"/>
                  <a:ext cx="1028832" cy="1309342"/>
                </a:xfrm>
                <a:prstGeom prst="rect">
                  <a:avLst/>
                </a:prstGeom>
                <a:noFill/>
              </p:spPr>
              <p:txBody>
                <a:bodyPr wrap="square" rtlCol="0">
                  <a:spAutoFit/>
                </a:bodyPr>
                <a:lstStyle/>
                <a:p>
                  <a:pPr algn="ctr"/>
                  <a:r>
                    <a:rPr lang="en-GB" sz="2049" dirty="0"/>
                    <a:t>Match Tables</a:t>
                  </a:r>
                </a:p>
              </p:txBody>
            </p:sp>
            <p:sp>
              <p:nvSpPr>
                <p:cNvPr id="61" name="Flowchart: Alternate Process 60">
                  <a:extLst>
                    <a:ext uri="{FF2B5EF4-FFF2-40B4-BE49-F238E27FC236}">
                      <a16:creationId xmlns:a16="http://schemas.microsoft.com/office/drawing/2014/main" id="{1F6221ED-C504-40CE-8365-48F84E154AF5}"/>
                    </a:ext>
                  </a:extLst>
                </p:cNvPr>
                <p:cNvSpPr/>
                <p:nvPr/>
              </p:nvSpPr>
              <p:spPr>
                <a:xfrm>
                  <a:off x="3946663" y="2890654"/>
                  <a:ext cx="848364" cy="1911665"/>
                </a:xfrm>
                <a:prstGeom prst="flowChartAlternateProcess">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sp>
              <p:nvSpPr>
                <p:cNvPr id="62" name="TextBox 61">
                  <a:extLst>
                    <a:ext uri="{FF2B5EF4-FFF2-40B4-BE49-F238E27FC236}">
                      <a16:creationId xmlns:a16="http://schemas.microsoft.com/office/drawing/2014/main" id="{E26761B4-30C6-43C1-BD82-BC6B8A4F0FF7}"/>
                    </a:ext>
                  </a:extLst>
                </p:cNvPr>
                <p:cNvSpPr txBox="1"/>
                <p:nvPr/>
              </p:nvSpPr>
              <p:spPr>
                <a:xfrm>
                  <a:off x="3844267" y="3249300"/>
                  <a:ext cx="1039405" cy="1309342"/>
                </a:xfrm>
                <a:prstGeom prst="rect">
                  <a:avLst/>
                </a:prstGeom>
                <a:noFill/>
              </p:spPr>
              <p:txBody>
                <a:bodyPr wrap="square" rtlCol="0">
                  <a:spAutoFit/>
                </a:bodyPr>
                <a:lstStyle/>
                <a:p>
                  <a:pPr algn="ctr"/>
                  <a:r>
                    <a:rPr lang="en-GB" sz="2049" dirty="0"/>
                    <a:t>Action Unit</a:t>
                  </a:r>
                </a:p>
              </p:txBody>
            </p:sp>
            <p:sp>
              <p:nvSpPr>
                <p:cNvPr id="63" name="Trapezoid 62">
                  <a:extLst>
                    <a:ext uri="{FF2B5EF4-FFF2-40B4-BE49-F238E27FC236}">
                      <a16:creationId xmlns:a16="http://schemas.microsoft.com/office/drawing/2014/main" id="{7850D245-CB0C-40EF-9E42-557D912F5A63}"/>
                    </a:ext>
                  </a:extLst>
                </p:cNvPr>
                <p:cNvSpPr/>
                <p:nvPr/>
              </p:nvSpPr>
              <p:spPr>
                <a:xfrm rot="5400000">
                  <a:off x="956452" y="3660601"/>
                  <a:ext cx="2807676" cy="203167"/>
                </a:xfrm>
                <a:prstGeom prst="trapezoid">
                  <a:avLst/>
                </a:prstGeom>
                <a:solidFill>
                  <a:schemeClr val="bg1">
                    <a:alpha val="33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2049"/>
                </a:p>
              </p:txBody>
            </p:sp>
            <p:sp>
              <p:nvSpPr>
                <p:cNvPr id="64" name="TextBox 63">
                  <a:extLst>
                    <a:ext uri="{FF2B5EF4-FFF2-40B4-BE49-F238E27FC236}">
                      <a16:creationId xmlns:a16="http://schemas.microsoft.com/office/drawing/2014/main" id="{8341D20E-9F38-42EB-ABA4-E10054A20448}"/>
                    </a:ext>
                  </a:extLst>
                </p:cNvPr>
                <p:cNvSpPr txBox="1"/>
                <p:nvPr/>
              </p:nvSpPr>
              <p:spPr>
                <a:xfrm>
                  <a:off x="2276789" y="2281543"/>
                  <a:ext cx="183553" cy="2842559"/>
                </a:xfrm>
                <a:prstGeom prst="rect">
                  <a:avLst/>
                </a:prstGeom>
                <a:noFill/>
              </p:spPr>
              <p:txBody>
                <a:bodyPr wrap="square" rtlCol="0">
                  <a:spAutoFit/>
                </a:bodyPr>
                <a:lstStyle/>
                <a:p>
                  <a:pPr algn="ctr"/>
                  <a:r>
                    <a:rPr lang="en-GB" sz="1200" b="1" dirty="0"/>
                    <a:t>S</a:t>
                  </a:r>
                </a:p>
                <a:p>
                  <a:pPr algn="ctr"/>
                  <a:r>
                    <a:rPr lang="en-GB" sz="1200" b="1" dirty="0"/>
                    <a:t>E</a:t>
                  </a:r>
                </a:p>
                <a:p>
                  <a:pPr algn="ctr"/>
                  <a:r>
                    <a:rPr lang="en-GB" sz="1200" b="1" dirty="0"/>
                    <a:t>L</a:t>
                  </a:r>
                </a:p>
                <a:p>
                  <a:pPr algn="ctr"/>
                  <a:r>
                    <a:rPr lang="en-GB" sz="1200" b="1" dirty="0"/>
                    <a:t>E</a:t>
                  </a:r>
                </a:p>
                <a:p>
                  <a:pPr algn="ctr"/>
                  <a:r>
                    <a:rPr lang="en-GB" sz="1200" b="1" dirty="0"/>
                    <a:t>C</a:t>
                  </a:r>
                </a:p>
                <a:p>
                  <a:pPr algn="ctr"/>
                  <a:r>
                    <a:rPr lang="en-GB" sz="1200" b="1" dirty="0"/>
                    <a:t>T</a:t>
                  </a:r>
                </a:p>
                <a:p>
                  <a:pPr algn="ctr"/>
                  <a:r>
                    <a:rPr lang="en-GB" sz="1200" b="1" dirty="0"/>
                    <a:t>O</a:t>
                  </a:r>
                </a:p>
                <a:p>
                  <a:pPr algn="ctr"/>
                  <a:r>
                    <a:rPr lang="en-GB" sz="1200" b="1" dirty="0"/>
                    <a:t>R</a:t>
                  </a:r>
                </a:p>
              </p:txBody>
            </p:sp>
            <p:cxnSp>
              <p:nvCxnSpPr>
                <p:cNvPr id="65" name="Straight Arrow Connector 64">
                  <a:extLst>
                    <a:ext uri="{FF2B5EF4-FFF2-40B4-BE49-F238E27FC236}">
                      <a16:creationId xmlns:a16="http://schemas.microsoft.com/office/drawing/2014/main" id="{1084C484-4AFA-456B-B768-AEC670EA130B}"/>
                    </a:ext>
                  </a:extLst>
                </p:cNvPr>
                <p:cNvCxnSpPr>
                  <a:cxnSpLocks/>
                </p:cNvCxnSpPr>
                <p:nvPr/>
              </p:nvCxnSpPr>
              <p:spPr>
                <a:xfrm>
                  <a:off x="4399122" y="2338988"/>
                  <a:ext cx="0" cy="539511"/>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227AD39B-54DB-4C04-BB2D-A8289F89AADF}"/>
                    </a:ext>
                  </a:extLst>
                </p:cNvPr>
                <p:cNvCxnSpPr>
                  <a:cxnSpLocks/>
                </p:cNvCxnSpPr>
                <p:nvPr/>
              </p:nvCxnSpPr>
              <p:spPr>
                <a:xfrm flipV="1">
                  <a:off x="3614279" y="3849322"/>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4DE9B6F1-5E1F-4350-803A-33C56641C781}"/>
                    </a:ext>
                  </a:extLst>
                </p:cNvPr>
                <p:cNvCxnSpPr>
                  <a:cxnSpLocks/>
                </p:cNvCxnSpPr>
                <p:nvPr/>
              </p:nvCxnSpPr>
              <p:spPr>
                <a:xfrm flipV="1">
                  <a:off x="2476488" y="3849323"/>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55" name="TextBox 54">
                <a:extLst>
                  <a:ext uri="{FF2B5EF4-FFF2-40B4-BE49-F238E27FC236}">
                    <a16:creationId xmlns:a16="http://schemas.microsoft.com/office/drawing/2014/main" id="{2D1A9068-5FD3-4D67-97F4-F438A99DE78F}"/>
                  </a:ext>
                </a:extLst>
              </p:cNvPr>
              <p:cNvSpPr txBox="1"/>
              <p:nvPr/>
            </p:nvSpPr>
            <p:spPr>
              <a:xfrm>
                <a:off x="2622607" y="4783041"/>
                <a:ext cx="2923831" cy="780310"/>
              </a:xfrm>
              <a:prstGeom prst="rect">
                <a:avLst/>
              </a:prstGeom>
              <a:noFill/>
            </p:spPr>
            <p:txBody>
              <a:bodyPr wrap="square" rtlCol="0">
                <a:spAutoFit/>
              </a:bodyPr>
              <a:lstStyle/>
              <a:p>
                <a:pPr algn="ctr"/>
                <a:r>
                  <a:rPr lang="en-GB" sz="2200" dirty="0"/>
                  <a:t>Stage</a:t>
                </a:r>
                <a:r>
                  <a:rPr lang="en-GB" sz="2200" baseline="-25000" dirty="0"/>
                  <a:t>1</a:t>
                </a:r>
              </a:p>
            </p:txBody>
          </p:sp>
        </p:grpSp>
      </p:grpSp>
      <p:sp>
        <p:nvSpPr>
          <p:cNvPr id="81" name="TextBox 80">
            <a:extLst>
              <a:ext uri="{FF2B5EF4-FFF2-40B4-BE49-F238E27FC236}">
                <a16:creationId xmlns:a16="http://schemas.microsoft.com/office/drawing/2014/main" id="{B93E8FC9-CB8A-4885-BDE8-86DAF6DCD2FB}"/>
              </a:ext>
            </a:extLst>
          </p:cNvPr>
          <p:cNvSpPr txBox="1"/>
          <p:nvPr/>
        </p:nvSpPr>
        <p:spPr>
          <a:xfrm>
            <a:off x="363055" y="594683"/>
            <a:ext cx="4403452" cy="461665"/>
          </a:xfrm>
          <a:prstGeom prst="rect">
            <a:avLst/>
          </a:prstGeom>
          <a:noFill/>
        </p:spPr>
        <p:txBody>
          <a:bodyPr wrap="square" rtlCol="0">
            <a:spAutoFit/>
          </a:bodyPr>
          <a:lstStyle/>
          <a:p>
            <a:r>
              <a:rPr lang="en-GB" sz="2400" dirty="0"/>
              <a:t>PISA Pipeline</a:t>
            </a:r>
          </a:p>
        </p:txBody>
      </p:sp>
      <p:sp>
        <p:nvSpPr>
          <p:cNvPr id="84" name="Title 1">
            <a:extLst>
              <a:ext uri="{FF2B5EF4-FFF2-40B4-BE49-F238E27FC236}">
                <a16:creationId xmlns:a16="http://schemas.microsoft.com/office/drawing/2014/main" id="{C5FFDC6A-0B85-4C48-A2F5-314C8F75904C}"/>
              </a:ext>
            </a:extLst>
          </p:cNvPr>
          <p:cNvSpPr txBox="1">
            <a:spLocks/>
          </p:cNvSpPr>
          <p:nvPr/>
        </p:nvSpPr>
        <p:spPr>
          <a:xfrm>
            <a:off x="0" y="-27881"/>
            <a:ext cx="12048565" cy="91219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Proposed Approach</a:t>
            </a:r>
          </a:p>
        </p:txBody>
      </p:sp>
      <p:graphicFrame>
        <p:nvGraphicFramePr>
          <p:cNvPr id="58" name="Table 4">
            <a:extLst>
              <a:ext uri="{FF2B5EF4-FFF2-40B4-BE49-F238E27FC236}">
                <a16:creationId xmlns:a16="http://schemas.microsoft.com/office/drawing/2014/main" id="{91B20CB9-5DC1-4559-B7D9-EABEA0FCE077}"/>
              </a:ext>
            </a:extLst>
          </p:cNvPr>
          <p:cNvGraphicFramePr>
            <a:graphicFrameLocks noGrp="1"/>
          </p:cNvGraphicFramePr>
          <p:nvPr>
            <p:extLst>
              <p:ext uri="{D42A27DB-BD31-4B8C-83A1-F6EECF244321}">
                <p14:modId xmlns:p14="http://schemas.microsoft.com/office/powerpoint/2010/main" val="2322798622"/>
              </p:ext>
            </p:extLst>
          </p:nvPr>
        </p:nvGraphicFramePr>
        <p:xfrm>
          <a:off x="9892606" y="1257164"/>
          <a:ext cx="2075466" cy="1920240"/>
        </p:xfrm>
        <a:graphic>
          <a:graphicData uri="http://schemas.openxmlformats.org/drawingml/2006/table">
            <a:tbl>
              <a:tblPr firstRow="1" bandRow="1">
                <a:tableStyleId>{5940675A-B579-460E-94D1-54222C63F5DA}</a:tableStyleId>
              </a:tblPr>
              <a:tblGrid>
                <a:gridCol w="2075466">
                  <a:extLst>
                    <a:ext uri="{9D8B030D-6E8A-4147-A177-3AD203B41FA5}">
                      <a16:colId xmlns:a16="http://schemas.microsoft.com/office/drawing/2014/main" val="3445746825"/>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mn-lt"/>
                          <a:ea typeface="+mn-ea"/>
                          <a:cs typeface="+mn-cs"/>
                        </a:rPr>
                        <a:t>Packet-protocol Programs</a:t>
                      </a:r>
                      <a:endParaRPr lang="en-GB" sz="1800" dirty="0"/>
                    </a:p>
                  </a:txBody>
                  <a:tcPr>
                    <a:solidFill>
                      <a:srgbClr val="67BCD9"/>
                    </a:solidFill>
                  </a:tcPr>
                </a:tc>
                <a:extLst>
                  <a:ext uri="{0D108BD9-81ED-4DB2-BD59-A6C34878D82A}">
                    <a16:rowId xmlns:a16="http://schemas.microsoft.com/office/drawing/2014/main" val="384210875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t>Match-action abstraction</a:t>
                      </a:r>
                    </a:p>
                  </a:txBody>
                  <a:tcPr>
                    <a:solidFill>
                      <a:srgbClr val="F2F2F2"/>
                    </a:solidFill>
                  </a:tcPr>
                </a:tc>
                <a:extLst>
                  <a:ext uri="{0D108BD9-81ED-4DB2-BD59-A6C34878D82A}">
                    <a16:rowId xmlns:a16="http://schemas.microsoft.com/office/drawing/2014/main" val="76262251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t>Packet headers centric</a:t>
                      </a:r>
                    </a:p>
                  </a:txBody>
                  <a:tcPr>
                    <a:solidFill>
                      <a:srgbClr val="F2F2F2"/>
                    </a:solidFill>
                  </a:tcPr>
                </a:tc>
                <a:extLst>
                  <a:ext uri="{0D108BD9-81ED-4DB2-BD59-A6C34878D82A}">
                    <a16:rowId xmlns:a16="http://schemas.microsoft.com/office/drawing/2014/main" val="3851281779"/>
                  </a:ext>
                </a:extLst>
              </a:tr>
            </a:tbl>
          </a:graphicData>
        </a:graphic>
      </p:graphicFrame>
    </p:spTree>
    <p:extLst>
      <p:ext uri="{BB962C8B-B14F-4D97-AF65-F5344CB8AC3E}">
        <p14:creationId xmlns:p14="http://schemas.microsoft.com/office/powerpoint/2010/main" val="37574242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F378AB-AD3D-4010-B10A-639CEC208D8E}"/>
              </a:ext>
            </a:extLst>
          </p:cNvPr>
          <p:cNvSpPr>
            <a:spLocks noGrp="1"/>
          </p:cNvSpPr>
          <p:nvPr>
            <p:ph type="sldNum" sz="quarter" idx="12"/>
          </p:nvPr>
        </p:nvSpPr>
        <p:spPr/>
        <p:txBody>
          <a:bodyPr/>
          <a:lstStyle/>
          <a:p>
            <a:fld id="{0586C5A0-077A-42A9-8EC1-8CF707100511}" type="slidenum">
              <a:rPr lang="en-GB" smtClean="0"/>
              <a:t>25</a:t>
            </a:fld>
            <a:endParaRPr lang="en-GB"/>
          </a:p>
        </p:txBody>
      </p:sp>
      <p:grpSp>
        <p:nvGrpSpPr>
          <p:cNvPr id="80" name="Group 79">
            <a:extLst>
              <a:ext uri="{FF2B5EF4-FFF2-40B4-BE49-F238E27FC236}">
                <a16:creationId xmlns:a16="http://schemas.microsoft.com/office/drawing/2014/main" id="{066C6718-8F20-4C87-909F-FDD3B72ED895}"/>
              </a:ext>
            </a:extLst>
          </p:cNvPr>
          <p:cNvGrpSpPr/>
          <p:nvPr/>
        </p:nvGrpSpPr>
        <p:grpSpPr>
          <a:xfrm>
            <a:off x="163918" y="979428"/>
            <a:ext cx="9451845" cy="2654853"/>
            <a:chOff x="0" y="950142"/>
            <a:chExt cx="9451845" cy="2654853"/>
          </a:xfrm>
        </p:grpSpPr>
        <p:sp>
          <p:nvSpPr>
            <p:cNvPr id="76" name="Rectangle: Rounded Corners 75">
              <a:extLst>
                <a:ext uri="{FF2B5EF4-FFF2-40B4-BE49-F238E27FC236}">
                  <a16:creationId xmlns:a16="http://schemas.microsoft.com/office/drawing/2014/main" id="{78CB5277-27B1-4939-8597-36CF2173854F}"/>
                </a:ext>
              </a:extLst>
            </p:cNvPr>
            <p:cNvSpPr/>
            <p:nvPr/>
          </p:nvSpPr>
          <p:spPr>
            <a:xfrm>
              <a:off x="1" y="950142"/>
              <a:ext cx="9325358" cy="2654853"/>
            </a:xfrm>
            <a:prstGeom prst="roundRect">
              <a:avLst/>
            </a:prstGeom>
            <a:solidFill>
              <a:srgbClr val="BDDA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lowchart: Alternate Process 2">
              <a:extLst>
                <a:ext uri="{FF2B5EF4-FFF2-40B4-BE49-F238E27FC236}">
                  <a16:creationId xmlns:a16="http://schemas.microsoft.com/office/drawing/2014/main" id="{2FE98897-27DE-42F6-880A-E6661A8AAAE6}"/>
                </a:ext>
              </a:extLst>
            </p:cNvPr>
            <p:cNvSpPr/>
            <p:nvPr/>
          </p:nvSpPr>
          <p:spPr>
            <a:xfrm>
              <a:off x="0" y="1593768"/>
              <a:ext cx="315697" cy="1605567"/>
            </a:xfrm>
            <a:prstGeom prst="flowChartAlternateProcess">
              <a:avLst/>
            </a:prstGeom>
            <a:solidFill>
              <a:srgbClr val="47A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p>
          </p:txBody>
        </p:sp>
        <p:sp>
          <p:nvSpPr>
            <p:cNvPr id="4" name="TextBox 3">
              <a:extLst>
                <a:ext uri="{FF2B5EF4-FFF2-40B4-BE49-F238E27FC236}">
                  <a16:creationId xmlns:a16="http://schemas.microsoft.com/office/drawing/2014/main" id="{EEB1D453-2F5F-4FFB-A390-154644E2DB8A}"/>
                </a:ext>
              </a:extLst>
            </p:cNvPr>
            <p:cNvSpPr txBox="1"/>
            <p:nvPr/>
          </p:nvSpPr>
          <p:spPr>
            <a:xfrm rot="5400000">
              <a:off x="-551174" y="2181493"/>
              <a:ext cx="1605567" cy="427653"/>
            </a:xfrm>
            <a:prstGeom prst="rect">
              <a:avLst/>
            </a:prstGeom>
            <a:noFill/>
            <a:ln>
              <a:noFill/>
            </a:ln>
          </p:spPr>
          <p:txBody>
            <a:bodyPr wrap="square" rtlCol="0" anchor="ctr">
              <a:spAutoFit/>
            </a:bodyPr>
            <a:lstStyle/>
            <a:p>
              <a:pPr algn="ctr"/>
              <a:r>
                <a:rPr lang="en-GB" sz="3126" baseline="-25000" dirty="0"/>
                <a:t>Parser</a:t>
              </a:r>
            </a:p>
          </p:txBody>
        </p:sp>
        <p:sp>
          <p:nvSpPr>
            <p:cNvPr id="5" name="Flowchart: Alternate Process 4">
              <a:extLst>
                <a:ext uri="{FF2B5EF4-FFF2-40B4-BE49-F238E27FC236}">
                  <a16:creationId xmlns:a16="http://schemas.microsoft.com/office/drawing/2014/main" id="{64A2B584-42C0-49CE-955B-B2FA3D207A42}"/>
                </a:ext>
              </a:extLst>
            </p:cNvPr>
            <p:cNvSpPr/>
            <p:nvPr/>
          </p:nvSpPr>
          <p:spPr>
            <a:xfrm>
              <a:off x="9009661" y="1600167"/>
              <a:ext cx="315697" cy="1605567"/>
            </a:xfrm>
            <a:prstGeom prst="flowChartAlternateProcess">
              <a:avLst/>
            </a:prstGeom>
            <a:solidFill>
              <a:srgbClr val="47A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p>
          </p:txBody>
        </p:sp>
        <p:sp>
          <p:nvSpPr>
            <p:cNvPr id="6" name="TextBox 5">
              <a:extLst>
                <a:ext uri="{FF2B5EF4-FFF2-40B4-BE49-F238E27FC236}">
                  <a16:creationId xmlns:a16="http://schemas.microsoft.com/office/drawing/2014/main" id="{36354E9A-CEEF-4F3B-AE0D-1AF879A55D0A}"/>
                </a:ext>
              </a:extLst>
            </p:cNvPr>
            <p:cNvSpPr txBox="1"/>
            <p:nvPr/>
          </p:nvSpPr>
          <p:spPr>
            <a:xfrm rot="5400000">
              <a:off x="8447079" y="2194570"/>
              <a:ext cx="1581880" cy="427653"/>
            </a:xfrm>
            <a:prstGeom prst="rect">
              <a:avLst/>
            </a:prstGeom>
            <a:noFill/>
            <a:ln>
              <a:noFill/>
            </a:ln>
          </p:spPr>
          <p:txBody>
            <a:bodyPr wrap="square" rtlCol="0" anchor="ctr">
              <a:spAutoFit/>
            </a:bodyPr>
            <a:lstStyle/>
            <a:p>
              <a:pPr algn="ctr"/>
              <a:r>
                <a:rPr lang="en-GB" sz="3126" baseline="-25000" dirty="0"/>
                <a:t>Deparser</a:t>
              </a:r>
            </a:p>
          </p:txBody>
        </p:sp>
        <p:cxnSp>
          <p:nvCxnSpPr>
            <p:cNvPr id="7" name="Straight Arrow Connector 6">
              <a:extLst>
                <a:ext uri="{FF2B5EF4-FFF2-40B4-BE49-F238E27FC236}">
                  <a16:creationId xmlns:a16="http://schemas.microsoft.com/office/drawing/2014/main" id="{DE17BF7D-AEE1-49B9-8124-BD0CB3628770}"/>
                </a:ext>
              </a:extLst>
            </p:cNvPr>
            <p:cNvCxnSpPr>
              <a:cxnSpLocks/>
            </p:cNvCxnSpPr>
            <p:nvPr/>
          </p:nvCxnSpPr>
          <p:spPr>
            <a:xfrm flipV="1">
              <a:off x="295485" y="2421806"/>
              <a:ext cx="351278" cy="13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5A45B7B-1B9C-46CE-8FB3-D2269943202E}"/>
                </a:ext>
              </a:extLst>
            </p:cNvPr>
            <p:cNvCxnSpPr>
              <a:cxnSpLocks/>
            </p:cNvCxnSpPr>
            <p:nvPr/>
          </p:nvCxnSpPr>
          <p:spPr>
            <a:xfrm flipV="1">
              <a:off x="856608" y="2418920"/>
              <a:ext cx="288000" cy="13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9615CD1-A775-4172-BF15-9FC3169A28C7}"/>
                </a:ext>
              </a:extLst>
            </p:cNvPr>
            <p:cNvCxnSpPr>
              <a:cxnSpLocks/>
            </p:cNvCxnSpPr>
            <p:nvPr/>
          </p:nvCxnSpPr>
          <p:spPr>
            <a:xfrm flipV="1">
              <a:off x="8091074" y="2412928"/>
              <a:ext cx="351278" cy="13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2BAD570-4F69-4A22-93E7-CC8871F86670}"/>
                </a:ext>
              </a:extLst>
            </p:cNvPr>
            <p:cNvCxnSpPr>
              <a:cxnSpLocks/>
            </p:cNvCxnSpPr>
            <p:nvPr/>
          </p:nvCxnSpPr>
          <p:spPr>
            <a:xfrm flipV="1">
              <a:off x="8674216" y="2412928"/>
              <a:ext cx="351278" cy="13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Flowchart: Alternate Process 11">
              <a:extLst>
                <a:ext uri="{FF2B5EF4-FFF2-40B4-BE49-F238E27FC236}">
                  <a16:creationId xmlns:a16="http://schemas.microsoft.com/office/drawing/2014/main" id="{166A7EE6-9438-4106-B457-9C63F24D848B}"/>
                </a:ext>
              </a:extLst>
            </p:cNvPr>
            <p:cNvSpPr/>
            <p:nvPr/>
          </p:nvSpPr>
          <p:spPr>
            <a:xfrm>
              <a:off x="6943588" y="1298168"/>
              <a:ext cx="1602681" cy="2094320"/>
            </a:xfrm>
            <a:prstGeom prst="flowChartAlternateProcess">
              <a:avLst/>
            </a:prstGeom>
            <a:solidFill>
              <a:schemeClr val="bg1">
                <a:lumMod val="75000"/>
              </a:schemeClr>
            </a:solidFill>
            <a:ln>
              <a:noFill/>
            </a:ln>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cxnSp>
          <p:nvCxnSpPr>
            <p:cNvPr id="13" name="Straight Arrow Connector 12">
              <a:extLst>
                <a:ext uri="{FF2B5EF4-FFF2-40B4-BE49-F238E27FC236}">
                  <a16:creationId xmlns:a16="http://schemas.microsoft.com/office/drawing/2014/main" id="{C1003DA9-32C3-4036-AE2B-5CEA44C35D20}"/>
                </a:ext>
              </a:extLst>
            </p:cNvPr>
            <p:cNvCxnSpPr>
              <a:cxnSpLocks/>
            </p:cNvCxnSpPr>
            <p:nvPr/>
          </p:nvCxnSpPr>
          <p:spPr>
            <a:xfrm flipV="1">
              <a:off x="7055305" y="2412079"/>
              <a:ext cx="351278" cy="13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BF5D2D4F-D4F5-4AF8-B1A4-F642A99C3796}"/>
                </a:ext>
              </a:extLst>
            </p:cNvPr>
            <p:cNvGrpSpPr/>
            <p:nvPr/>
          </p:nvGrpSpPr>
          <p:grpSpPr>
            <a:xfrm>
              <a:off x="8482088" y="1972858"/>
              <a:ext cx="191271" cy="871073"/>
              <a:chOff x="1775691" y="2737679"/>
              <a:chExt cx="304276" cy="1577461"/>
            </a:xfrm>
          </p:grpSpPr>
          <p:grpSp>
            <p:nvGrpSpPr>
              <p:cNvPr id="15" name="Group 14">
                <a:extLst>
                  <a:ext uri="{FF2B5EF4-FFF2-40B4-BE49-F238E27FC236}">
                    <a16:creationId xmlns:a16="http://schemas.microsoft.com/office/drawing/2014/main" id="{90A36B00-AA72-4A20-A9BA-505786022182}"/>
                  </a:ext>
                </a:extLst>
              </p:cNvPr>
              <p:cNvGrpSpPr/>
              <p:nvPr/>
            </p:nvGrpSpPr>
            <p:grpSpPr>
              <a:xfrm>
                <a:off x="1786858" y="2737679"/>
                <a:ext cx="293108" cy="1577461"/>
                <a:chOff x="2119737" y="1711563"/>
                <a:chExt cx="221946" cy="1351634"/>
              </a:xfrm>
            </p:grpSpPr>
            <p:sp>
              <p:nvSpPr>
                <p:cNvPr id="18" name="Rectangle 17">
                  <a:extLst>
                    <a:ext uri="{FF2B5EF4-FFF2-40B4-BE49-F238E27FC236}">
                      <a16:creationId xmlns:a16="http://schemas.microsoft.com/office/drawing/2014/main" id="{99523ADB-4AD8-472E-8120-2C740EB544DE}"/>
                    </a:ext>
                  </a:extLst>
                </p:cNvPr>
                <p:cNvSpPr/>
                <p:nvPr/>
              </p:nvSpPr>
              <p:spPr>
                <a:xfrm>
                  <a:off x="2119737" y="1711563"/>
                  <a:ext cx="221946" cy="1351634"/>
                </a:xfrm>
                <a:prstGeom prst="rect">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solidFill>
                      <a:schemeClr val="tx1"/>
                    </a:solidFill>
                  </a:endParaRPr>
                </a:p>
              </p:txBody>
            </p:sp>
            <p:cxnSp>
              <p:nvCxnSpPr>
                <p:cNvPr id="19" name="Straight Connector 18">
                  <a:extLst>
                    <a:ext uri="{FF2B5EF4-FFF2-40B4-BE49-F238E27FC236}">
                      <a16:creationId xmlns:a16="http://schemas.microsoft.com/office/drawing/2014/main" id="{B658C5B7-98E2-4D91-8F2C-74339D0AAB7C}"/>
                    </a:ext>
                  </a:extLst>
                </p:cNvPr>
                <p:cNvCxnSpPr/>
                <p:nvPr/>
              </p:nvCxnSpPr>
              <p:spPr>
                <a:xfrm>
                  <a:off x="2222255" y="2251097"/>
                  <a:ext cx="0" cy="24677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16" name="Straight Connector 15">
                <a:extLst>
                  <a:ext uri="{FF2B5EF4-FFF2-40B4-BE49-F238E27FC236}">
                    <a16:creationId xmlns:a16="http://schemas.microsoft.com/office/drawing/2014/main" id="{2200FD88-D699-493D-BFC6-3E2C56FB6A9C}"/>
                  </a:ext>
                </a:extLst>
              </p:cNvPr>
              <p:cNvCxnSpPr/>
              <p:nvPr/>
            </p:nvCxnSpPr>
            <p:spPr>
              <a:xfrm>
                <a:off x="1775691" y="3800911"/>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979DDA0-7438-4DFE-B426-1EDDC18DEB99}"/>
                  </a:ext>
                </a:extLst>
              </p:cNvPr>
              <p:cNvCxnSpPr/>
              <p:nvPr/>
            </p:nvCxnSpPr>
            <p:spPr>
              <a:xfrm>
                <a:off x="1786847" y="3220882"/>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id="{F173258C-D7FC-4F1A-B3CE-45560CE39A6E}"/>
                </a:ext>
              </a:extLst>
            </p:cNvPr>
            <p:cNvSpPr txBox="1"/>
            <p:nvPr/>
          </p:nvSpPr>
          <p:spPr>
            <a:xfrm>
              <a:off x="6968024" y="3003499"/>
              <a:ext cx="1665298" cy="254931"/>
            </a:xfrm>
            <a:prstGeom prst="rect">
              <a:avLst/>
            </a:prstGeom>
            <a:noFill/>
            <a:scene3d>
              <a:camera prst="isometricLeftDown"/>
              <a:lightRig rig="threePt" dir="t"/>
            </a:scene3d>
          </p:spPr>
          <p:txBody>
            <a:bodyPr wrap="square" rtlCol="0">
              <a:spAutoFit/>
            </a:bodyPr>
            <a:lstStyle/>
            <a:p>
              <a:pPr algn="ctr"/>
              <a:r>
                <a:rPr lang="en-GB" sz="2400" dirty="0"/>
                <a:t>Stage</a:t>
              </a:r>
              <a:r>
                <a:rPr lang="en-GB" sz="2400" baseline="-25000" dirty="0"/>
                <a:t>N</a:t>
              </a:r>
            </a:p>
          </p:txBody>
        </p:sp>
        <p:grpSp>
          <p:nvGrpSpPr>
            <p:cNvPr id="21" name="Group 20">
              <a:extLst>
                <a:ext uri="{FF2B5EF4-FFF2-40B4-BE49-F238E27FC236}">
                  <a16:creationId xmlns:a16="http://schemas.microsoft.com/office/drawing/2014/main" id="{CF39F96E-13D9-4103-AD4E-7F10F32D70DE}"/>
                </a:ext>
              </a:extLst>
            </p:cNvPr>
            <p:cNvGrpSpPr/>
            <p:nvPr/>
          </p:nvGrpSpPr>
          <p:grpSpPr>
            <a:xfrm>
              <a:off x="6856768" y="1972858"/>
              <a:ext cx="191271" cy="871073"/>
              <a:chOff x="1775691" y="2737679"/>
              <a:chExt cx="304276" cy="1577461"/>
            </a:xfrm>
          </p:grpSpPr>
          <p:grpSp>
            <p:nvGrpSpPr>
              <p:cNvPr id="22" name="Group 21">
                <a:extLst>
                  <a:ext uri="{FF2B5EF4-FFF2-40B4-BE49-F238E27FC236}">
                    <a16:creationId xmlns:a16="http://schemas.microsoft.com/office/drawing/2014/main" id="{094B9D76-DA8D-4124-944B-DA0B7FCFF8B7}"/>
                  </a:ext>
                </a:extLst>
              </p:cNvPr>
              <p:cNvGrpSpPr/>
              <p:nvPr/>
            </p:nvGrpSpPr>
            <p:grpSpPr>
              <a:xfrm>
                <a:off x="1786858" y="2737679"/>
                <a:ext cx="293108" cy="1577461"/>
                <a:chOff x="2119737" y="1711563"/>
                <a:chExt cx="221946" cy="1351634"/>
              </a:xfrm>
            </p:grpSpPr>
            <p:sp>
              <p:nvSpPr>
                <p:cNvPr id="25" name="Rectangle 24">
                  <a:extLst>
                    <a:ext uri="{FF2B5EF4-FFF2-40B4-BE49-F238E27FC236}">
                      <a16:creationId xmlns:a16="http://schemas.microsoft.com/office/drawing/2014/main" id="{FF858A88-0399-4293-B240-FEB3576E3842}"/>
                    </a:ext>
                  </a:extLst>
                </p:cNvPr>
                <p:cNvSpPr/>
                <p:nvPr/>
              </p:nvSpPr>
              <p:spPr>
                <a:xfrm>
                  <a:off x="2119737" y="1711563"/>
                  <a:ext cx="221946" cy="1351634"/>
                </a:xfrm>
                <a:prstGeom prst="rect">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solidFill>
                      <a:schemeClr val="tx1"/>
                    </a:solidFill>
                  </a:endParaRPr>
                </a:p>
              </p:txBody>
            </p:sp>
            <p:cxnSp>
              <p:nvCxnSpPr>
                <p:cNvPr id="26" name="Straight Connector 25">
                  <a:extLst>
                    <a:ext uri="{FF2B5EF4-FFF2-40B4-BE49-F238E27FC236}">
                      <a16:creationId xmlns:a16="http://schemas.microsoft.com/office/drawing/2014/main" id="{E07C02B2-04DB-4DD9-B6AE-0E1896DEE20B}"/>
                    </a:ext>
                  </a:extLst>
                </p:cNvPr>
                <p:cNvCxnSpPr/>
                <p:nvPr/>
              </p:nvCxnSpPr>
              <p:spPr>
                <a:xfrm>
                  <a:off x="2222255" y="2251097"/>
                  <a:ext cx="0" cy="24677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7ADDE86D-D702-4B8B-A266-E7DD7D703015}"/>
                  </a:ext>
                </a:extLst>
              </p:cNvPr>
              <p:cNvCxnSpPr/>
              <p:nvPr/>
            </p:nvCxnSpPr>
            <p:spPr>
              <a:xfrm>
                <a:off x="1775691" y="3800911"/>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E2C4B1F-E041-460E-99BC-0EF46A998312}"/>
                  </a:ext>
                </a:extLst>
              </p:cNvPr>
              <p:cNvCxnSpPr/>
              <p:nvPr/>
            </p:nvCxnSpPr>
            <p:spPr>
              <a:xfrm>
                <a:off x="1786847" y="3220882"/>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7" name="Straight Arrow Connector 26">
              <a:extLst>
                <a:ext uri="{FF2B5EF4-FFF2-40B4-BE49-F238E27FC236}">
                  <a16:creationId xmlns:a16="http://schemas.microsoft.com/office/drawing/2014/main" id="{99A92FEF-02E6-46A7-9A65-CD1158201CC0}"/>
                </a:ext>
              </a:extLst>
            </p:cNvPr>
            <p:cNvCxnSpPr>
              <a:cxnSpLocks/>
            </p:cNvCxnSpPr>
            <p:nvPr/>
          </p:nvCxnSpPr>
          <p:spPr>
            <a:xfrm flipV="1">
              <a:off x="6498274" y="2412928"/>
              <a:ext cx="351278" cy="13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Flowchart: Alternate Process 27">
              <a:extLst>
                <a:ext uri="{FF2B5EF4-FFF2-40B4-BE49-F238E27FC236}">
                  <a16:creationId xmlns:a16="http://schemas.microsoft.com/office/drawing/2014/main" id="{B47169C9-46FA-4AEB-ADE9-066FCF1EF4B8}"/>
                </a:ext>
              </a:extLst>
            </p:cNvPr>
            <p:cNvSpPr/>
            <p:nvPr/>
          </p:nvSpPr>
          <p:spPr>
            <a:xfrm>
              <a:off x="5394821" y="1298168"/>
              <a:ext cx="1602681" cy="2094320"/>
            </a:xfrm>
            <a:prstGeom prst="flowChartAlternateProcess">
              <a:avLst/>
            </a:prstGeom>
            <a:solidFill>
              <a:schemeClr val="bg1">
                <a:lumMod val="75000"/>
              </a:schemeClr>
            </a:solidFill>
            <a:ln>
              <a:noFill/>
            </a:ln>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cxnSp>
          <p:nvCxnSpPr>
            <p:cNvPr id="29" name="Straight Arrow Connector 28">
              <a:extLst>
                <a:ext uri="{FF2B5EF4-FFF2-40B4-BE49-F238E27FC236}">
                  <a16:creationId xmlns:a16="http://schemas.microsoft.com/office/drawing/2014/main" id="{9177C2B7-5460-453D-85F1-989E7FE17057}"/>
                </a:ext>
              </a:extLst>
            </p:cNvPr>
            <p:cNvCxnSpPr>
              <a:cxnSpLocks/>
            </p:cNvCxnSpPr>
            <p:nvPr/>
          </p:nvCxnSpPr>
          <p:spPr>
            <a:xfrm flipV="1">
              <a:off x="5486436" y="2420240"/>
              <a:ext cx="351278" cy="13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67B26C2-AFFE-4ECD-91BF-660CF5006639}"/>
                </a:ext>
              </a:extLst>
            </p:cNvPr>
            <p:cNvCxnSpPr>
              <a:cxnSpLocks/>
            </p:cNvCxnSpPr>
            <p:nvPr/>
          </p:nvCxnSpPr>
          <p:spPr>
            <a:xfrm>
              <a:off x="4186594" y="2423257"/>
              <a:ext cx="86400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C6235484-1878-4DB7-9550-71AC54D41BB7}"/>
                </a:ext>
              </a:extLst>
            </p:cNvPr>
            <p:cNvGrpSpPr/>
            <p:nvPr/>
          </p:nvGrpSpPr>
          <p:grpSpPr>
            <a:xfrm>
              <a:off x="657342" y="1972858"/>
              <a:ext cx="191271" cy="871073"/>
              <a:chOff x="1775691" y="2737679"/>
              <a:chExt cx="304276" cy="1577461"/>
            </a:xfrm>
          </p:grpSpPr>
          <p:grpSp>
            <p:nvGrpSpPr>
              <p:cNvPr id="32" name="Group 31">
                <a:extLst>
                  <a:ext uri="{FF2B5EF4-FFF2-40B4-BE49-F238E27FC236}">
                    <a16:creationId xmlns:a16="http://schemas.microsoft.com/office/drawing/2014/main" id="{7361BAD6-19CB-4803-AA80-7E9331CF9BC6}"/>
                  </a:ext>
                </a:extLst>
              </p:cNvPr>
              <p:cNvGrpSpPr/>
              <p:nvPr/>
            </p:nvGrpSpPr>
            <p:grpSpPr>
              <a:xfrm>
                <a:off x="1786858" y="2737679"/>
                <a:ext cx="293108" cy="1577461"/>
                <a:chOff x="2119737" y="1711563"/>
                <a:chExt cx="221946" cy="1351634"/>
              </a:xfrm>
            </p:grpSpPr>
            <p:sp>
              <p:nvSpPr>
                <p:cNvPr id="35" name="Rectangle 34">
                  <a:extLst>
                    <a:ext uri="{FF2B5EF4-FFF2-40B4-BE49-F238E27FC236}">
                      <a16:creationId xmlns:a16="http://schemas.microsoft.com/office/drawing/2014/main" id="{6480F5EF-AABF-43DF-99B5-52DFDAFA3E08}"/>
                    </a:ext>
                  </a:extLst>
                </p:cNvPr>
                <p:cNvSpPr/>
                <p:nvPr/>
              </p:nvSpPr>
              <p:spPr>
                <a:xfrm>
                  <a:off x="2119737" y="1711563"/>
                  <a:ext cx="221946" cy="1351634"/>
                </a:xfrm>
                <a:prstGeom prst="rect">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solidFill>
                      <a:schemeClr val="tx1"/>
                    </a:solidFill>
                  </a:endParaRPr>
                </a:p>
              </p:txBody>
            </p:sp>
            <p:cxnSp>
              <p:nvCxnSpPr>
                <p:cNvPr id="36" name="Straight Connector 35">
                  <a:extLst>
                    <a:ext uri="{FF2B5EF4-FFF2-40B4-BE49-F238E27FC236}">
                      <a16:creationId xmlns:a16="http://schemas.microsoft.com/office/drawing/2014/main" id="{0C8561C2-E9EC-4BA1-821D-C679A08082E0}"/>
                    </a:ext>
                  </a:extLst>
                </p:cNvPr>
                <p:cNvCxnSpPr/>
                <p:nvPr/>
              </p:nvCxnSpPr>
              <p:spPr>
                <a:xfrm>
                  <a:off x="2222255" y="2251097"/>
                  <a:ext cx="0" cy="24677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33" name="Straight Connector 32">
                <a:extLst>
                  <a:ext uri="{FF2B5EF4-FFF2-40B4-BE49-F238E27FC236}">
                    <a16:creationId xmlns:a16="http://schemas.microsoft.com/office/drawing/2014/main" id="{0A7C7C8B-56D9-4006-86E0-A3B8E4A2E9EB}"/>
                  </a:ext>
                </a:extLst>
              </p:cNvPr>
              <p:cNvCxnSpPr/>
              <p:nvPr/>
            </p:nvCxnSpPr>
            <p:spPr>
              <a:xfrm>
                <a:off x="1775691" y="3800911"/>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A67B984-307C-4775-90FF-E5593EFDE429}"/>
                  </a:ext>
                </a:extLst>
              </p:cNvPr>
              <p:cNvCxnSpPr/>
              <p:nvPr/>
            </p:nvCxnSpPr>
            <p:spPr>
              <a:xfrm>
                <a:off x="1786847" y="3220882"/>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7" name="Straight Arrow Connector 36">
              <a:extLst>
                <a:ext uri="{FF2B5EF4-FFF2-40B4-BE49-F238E27FC236}">
                  <a16:creationId xmlns:a16="http://schemas.microsoft.com/office/drawing/2014/main" id="{7E9FFEF0-5E1A-458F-B0E5-F9A01AABEF69}"/>
                </a:ext>
              </a:extLst>
            </p:cNvPr>
            <p:cNvCxnSpPr>
              <a:cxnSpLocks/>
            </p:cNvCxnSpPr>
            <p:nvPr/>
          </p:nvCxnSpPr>
          <p:spPr>
            <a:xfrm>
              <a:off x="3302124" y="2405455"/>
              <a:ext cx="48453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D3F732EB-8955-4697-98E4-0465B1242141}"/>
                </a:ext>
              </a:extLst>
            </p:cNvPr>
            <p:cNvSpPr txBox="1"/>
            <p:nvPr/>
          </p:nvSpPr>
          <p:spPr>
            <a:xfrm>
              <a:off x="5365159" y="3003499"/>
              <a:ext cx="1665298" cy="254931"/>
            </a:xfrm>
            <a:prstGeom prst="rect">
              <a:avLst/>
            </a:prstGeom>
            <a:noFill/>
            <a:scene3d>
              <a:camera prst="isometricLeftDown"/>
              <a:lightRig rig="threePt" dir="t"/>
            </a:scene3d>
          </p:spPr>
          <p:txBody>
            <a:bodyPr wrap="square" rtlCol="0">
              <a:spAutoFit/>
            </a:bodyPr>
            <a:lstStyle/>
            <a:p>
              <a:pPr algn="ctr"/>
              <a:r>
                <a:rPr lang="en-GB" sz="2400" dirty="0"/>
                <a:t>Stage</a:t>
              </a:r>
              <a:r>
                <a:rPr lang="en-GB" sz="2400" baseline="-25000" dirty="0"/>
                <a:t>N-1</a:t>
              </a:r>
            </a:p>
          </p:txBody>
        </p:sp>
        <p:grpSp>
          <p:nvGrpSpPr>
            <p:cNvPr id="39" name="Group 38">
              <a:extLst>
                <a:ext uri="{FF2B5EF4-FFF2-40B4-BE49-F238E27FC236}">
                  <a16:creationId xmlns:a16="http://schemas.microsoft.com/office/drawing/2014/main" id="{BDC3D5F4-AD45-42E3-A131-526311E9FE5B}"/>
                </a:ext>
              </a:extLst>
            </p:cNvPr>
            <p:cNvGrpSpPr/>
            <p:nvPr/>
          </p:nvGrpSpPr>
          <p:grpSpPr>
            <a:xfrm>
              <a:off x="3784336" y="1987588"/>
              <a:ext cx="191272" cy="871073"/>
              <a:chOff x="1775691" y="2737679"/>
              <a:chExt cx="304276" cy="1577461"/>
            </a:xfrm>
          </p:grpSpPr>
          <p:grpSp>
            <p:nvGrpSpPr>
              <p:cNvPr id="40" name="Group 39">
                <a:extLst>
                  <a:ext uri="{FF2B5EF4-FFF2-40B4-BE49-F238E27FC236}">
                    <a16:creationId xmlns:a16="http://schemas.microsoft.com/office/drawing/2014/main" id="{85761677-0F45-4F56-B071-073DB33D1A93}"/>
                  </a:ext>
                </a:extLst>
              </p:cNvPr>
              <p:cNvGrpSpPr/>
              <p:nvPr/>
            </p:nvGrpSpPr>
            <p:grpSpPr>
              <a:xfrm>
                <a:off x="1786852" y="2737679"/>
                <a:ext cx="293107" cy="1577461"/>
                <a:chOff x="2119730" y="1711563"/>
                <a:chExt cx="221945" cy="1351634"/>
              </a:xfrm>
            </p:grpSpPr>
            <p:sp>
              <p:nvSpPr>
                <p:cNvPr id="43" name="Rectangle 42">
                  <a:extLst>
                    <a:ext uri="{FF2B5EF4-FFF2-40B4-BE49-F238E27FC236}">
                      <a16:creationId xmlns:a16="http://schemas.microsoft.com/office/drawing/2014/main" id="{317F0328-25EA-4651-99CD-8C0988FBBEAB}"/>
                    </a:ext>
                  </a:extLst>
                </p:cNvPr>
                <p:cNvSpPr/>
                <p:nvPr/>
              </p:nvSpPr>
              <p:spPr>
                <a:xfrm>
                  <a:off x="2119730" y="1711563"/>
                  <a:ext cx="221945" cy="1351634"/>
                </a:xfrm>
                <a:prstGeom prst="rect">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solidFill>
                      <a:schemeClr val="tx1"/>
                    </a:solidFill>
                  </a:endParaRPr>
                </a:p>
              </p:txBody>
            </p:sp>
            <p:cxnSp>
              <p:nvCxnSpPr>
                <p:cNvPr id="44" name="Straight Connector 43">
                  <a:extLst>
                    <a:ext uri="{FF2B5EF4-FFF2-40B4-BE49-F238E27FC236}">
                      <a16:creationId xmlns:a16="http://schemas.microsoft.com/office/drawing/2014/main" id="{1A7C86E9-3281-4776-B656-C4354233C738}"/>
                    </a:ext>
                  </a:extLst>
                </p:cNvPr>
                <p:cNvCxnSpPr/>
                <p:nvPr/>
              </p:nvCxnSpPr>
              <p:spPr>
                <a:xfrm>
                  <a:off x="2222255" y="2251097"/>
                  <a:ext cx="0" cy="24677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41" name="Straight Connector 40">
                <a:extLst>
                  <a:ext uri="{FF2B5EF4-FFF2-40B4-BE49-F238E27FC236}">
                    <a16:creationId xmlns:a16="http://schemas.microsoft.com/office/drawing/2014/main" id="{941C459A-9055-4A78-8D87-9E645BC3D864}"/>
                  </a:ext>
                </a:extLst>
              </p:cNvPr>
              <p:cNvCxnSpPr/>
              <p:nvPr/>
            </p:nvCxnSpPr>
            <p:spPr>
              <a:xfrm>
                <a:off x="1775691" y="3800911"/>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2168D37-FDBE-4F98-A687-C74BF3F83F93}"/>
                  </a:ext>
                </a:extLst>
              </p:cNvPr>
              <p:cNvCxnSpPr/>
              <p:nvPr/>
            </p:nvCxnSpPr>
            <p:spPr>
              <a:xfrm>
                <a:off x="1786847" y="3220882"/>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11C90F1D-028A-4E28-904E-141F7BF3DE37}"/>
                </a:ext>
              </a:extLst>
            </p:cNvPr>
            <p:cNvGrpSpPr/>
            <p:nvPr/>
          </p:nvGrpSpPr>
          <p:grpSpPr>
            <a:xfrm>
              <a:off x="5301572" y="1987588"/>
              <a:ext cx="195010" cy="871073"/>
              <a:chOff x="1769743" y="2737679"/>
              <a:chExt cx="310224" cy="1577461"/>
            </a:xfrm>
          </p:grpSpPr>
          <p:grpSp>
            <p:nvGrpSpPr>
              <p:cNvPr id="46" name="Group 45">
                <a:extLst>
                  <a:ext uri="{FF2B5EF4-FFF2-40B4-BE49-F238E27FC236}">
                    <a16:creationId xmlns:a16="http://schemas.microsoft.com/office/drawing/2014/main" id="{F9A57FB1-4486-4BD2-AD8F-EDEA8CC4AD16}"/>
                  </a:ext>
                </a:extLst>
              </p:cNvPr>
              <p:cNvGrpSpPr/>
              <p:nvPr/>
            </p:nvGrpSpPr>
            <p:grpSpPr>
              <a:xfrm>
                <a:off x="1769743" y="2737679"/>
                <a:ext cx="293108" cy="1577461"/>
                <a:chOff x="2106777" y="1711563"/>
                <a:chExt cx="221946" cy="1351634"/>
              </a:xfrm>
            </p:grpSpPr>
            <p:sp>
              <p:nvSpPr>
                <p:cNvPr id="49" name="Rectangle 48">
                  <a:extLst>
                    <a:ext uri="{FF2B5EF4-FFF2-40B4-BE49-F238E27FC236}">
                      <a16:creationId xmlns:a16="http://schemas.microsoft.com/office/drawing/2014/main" id="{13D06637-2161-4433-A58B-E7A3BB580229}"/>
                    </a:ext>
                  </a:extLst>
                </p:cNvPr>
                <p:cNvSpPr/>
                <p:nvPr/>
              </p:nvSpPr>
              <p:spPr>
                <a:xfrm>
                  <a:off x="2106777" y="1711563"/>
                  <a:ext cx="221946" cy="1351634"/>
                </a:xfrm>
                <a:prstGeom prst="rect">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solidFill>
                      <a:schemeClr val="tx1"/>
                    </a:solidFill>
                  </a:endParaRPr>
                </a:p>
              </p:txBody>
            </p:sp>
            <p:cxnSp>
              <p:nvCxnSpPr>
                <p:cNvPr id="50" name="Straight Connector 49">
                  <a:extLst>
                    <a:ext uri="{FF2B5EF4-FFF2-40B4-BE49-F238E27FC236}">
                      <a16:creationId xmlns:a16="http://schemas.microsoft.com/office/drawing/2014/main" id="{E74A84DC-BCC8-419B-8646-27CD4C8D9748}"/>
                    </a:ext>
                  </a:extLst>
                </p:cNvPr>
                <p:cNvCxnSpPr/>
                <p:nvPr/>
              </p:nvCxnSpPr>
              <p:spPr>
                <a:xfrm>
                  <a:off x="2222255" y="2251097"/>
                  <a:ext cx="0" cy="24677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47" name="Straight Connector 46">
                <a:extLst>
                  <a:ext uri="{FF2B5EF4-FFF2-40B4-BE49-F238E27FC236}">
                    <a16:creationId xmlns:a16="http://schemas.microsoft.com/office/drawing/2014/main" id="{7A9A3ABC-D167-440A-A039-050FD3D8F21D}"/>
                  </a:ext>
                </a:extLst>
              </p:cNvPr>
              <p:cNvCxnSpPr/>
              <p:nvPr/>
            </p:nvCxnSpPr>
            <p:spPr>
              <a:xfrm>
                <a:off x="1775691" y="3800911"/>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9532F17-4558-4AD2-8407-99E2942739C1}"/>
                  </a:ext>
                </a:extLst>
              </p:cNvPr>
              <p:cNvCxnSpPr/>
              <p:nvPr/>
            </p:nvCxnSpPr>
            <p:spPr>
              <a:xfrm>
                <a:off x="1786847" y="3220882"/>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3543F69D-E462-4100-B8EA-57EFEF985E65}"/>
                </a:ext>
              </a:extLst>
            </p:cNvPr>
            <p:cNvGrpSpPr/>
            <p:nvPr/>
          </p:nvGrpSpPr>
          <p:grpSpPr>
            <a:xfrm>
              <a:off x="947108" y="1293439"/>
              <a:ext cx="3027111" cy="2094320"/>
              <a:chOff x="2622607" y="1814484"/>
              <a:chExt cx="2923831" cy="3792686"/>
            </a:xfrm>
          </p:grpSpPr>
          <p:grpSp>
            <p:nvGrpSpPr>
              <p:cNvPr id="54" name="Group 53">
                <a:extLst>
                  <a:ext uri="{FF2B5EF4-FFF2-40B4-BE49-F238E27FC236}">
                    <a16:creationId xmlns:a16="http://schemas.microsoft.com/office/drawing/2014/main" id="{7B7D364D-634F-4D42-A083-DA5B29B7FA24}"/>
                  </a:ext>
                </a:extLst>
              </p:cNvPr>
              <p:cNvGrpSpPr/>
              <p:nvPr/>
            </p:nvGrpSpPr>
            <p:grpSpPr>
              <a:xfrm>
                <a:off x="2819511" y="1814484"/>
                <a:ext cx="2203540" cy="3792686"/>
                <a:chOff x="2253281" y="1814484"/>
                <a:chExt cx="2661088" cy="3792686"/>
              </a:xfrm>
            </p:grpSpPr>
            <p:sp>
              <p:nvSpPr>
                <p:cNvPr id="56" name="Flowchart: Alternate Process 55">
                  <a:extLst>
                    <a:ext uri="{FF2B5EF4-FFF2-40B4-BE49-F238E27FC236}">
                      <a16:creationId xmlns:a16="http://schemas.microsoft.com/office/drawing/2014/main" id="{4FACFD1D-5E08-422E-AE9C-B7BB51885509}"/>
                    </a:ext>
                  </a:extLst>
                </p:cNvPr>
                <p:cNvSpPr/>
                <p:nvPr/>
              </p:nvSpPr>
              <p:spPr>
                <a:xfrm>
                  <a:off x="2253281" y="1814484"/>
                  <a:ext cx="2661088" cy="3792686"/>
                </a:xfrm>
                <a:prstGeom prst="flowChartAlternateProces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sp>
              <p:nvSpPr>
                <p:cNvPr id="59" name="Flowchart: Alternate Process 58">
                  <a:extLst>
                    <a:ext uri="{FF2B5EF4-FFF2-40B4-BE49-F238E27FC236}">
                      <a16:creationId xmlns:a16="http://schemas.microsoft.com/office/drawing/2014/main" id="{1B8AF82F-C133-44CF-BC79-9F214F1BDBE0}"/>
                    </a:ext>
                  </a:extLst>
                </p:cNvPr>
                <p:cNvSpPr/>
                <p:nvPr/>
              </p:nvSpPr>
              <p:spPr>
                <a:xfrm>
                  <a:off x="2818872" y="2890654"/>
                  <a:ext cx="795192" cy="1911665"/>
                </a:xfrm>
                <a:prstGeom prst="flowChartAlternateProcess">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sp>
              <p:nvSpPr>
                <p:cNvPr id="60" name="TextBox 59">
                  <a:extLst>
                    <a:ext uri="{FF2B5EF4-FFF2-40B4-BE49-F238E27FC236}">
                      <a16:creationId xmlns:a16="http://schemas.microsoft.com/office/drawing/2014/main" id="{1456E6AB-7228-4270-B8B2-1249684C9C49}"/>
                    </a:ext>
                  </a:extLst>
                </p:cNvPr>
                <p:cNvSpPr txBox="1"/>
                <p:nvPr/>
              </p:nvSpPr>
              <p:spPr>
                <a:xfrm>
                  <a:off x="2700048" y="3185602"/>
                  <a:ext cx="1028832" cy="1309342"/>
                </a:xfrm>
                <a:prstGeom prst="rect">
                  <a:avLst/>
                </a:prstGeom>
                <a:noFill/>
              </p:spPr>
              <p:txBody>
                <a:bodyPr wrap="square" rtlCol="0">
                  <a:spAutoFit/>
                </a:bodyPr>
                <a:lstStyle/>
                <a:p>
                  <a:pPr algn="ctr"/>
                  <a:r>
                    <a:rPr lang="en-GB" sz="2049" dirty="0"/>
                    <a:t>Match Tables</a:t>
                  </a:r>
                </a:p>
              </p:txBody>
            </p:sp>
            <p:sp>
              <p:nvSpPr>
                <p:cNvPr id="61" name="Flowchart: Alternate Process 60">
                  <a:extLst>
                    <a:ext uri="{FF2B5EF4-FFF2-40B4-BE49-F238E27FC236}">
                      <a16:creationId xmlns:a16="http://schemas.microsoft.com/office/drawing/2014/main" id="{1F6221ED-C504-40CE-8365-48F84E154AF5}"/>
                    </a:ext>
                  </a:extLst>
                </p:cNvPr>
                <p:cNvSpPr/>
                <p:nvPr/>
              </p:nvSpPr>
              <p:spPr>
                <a:xfrm>
                  <a:off x="3946663" y="2890654"/>
                  <a:ext cx="848364" cy="1911665"/>
                </a:xfrm>
                <a:prstGeom prst="flowChartAlternateProcess">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sp>
              <p:nvSpPr>
                <p:cNvPr id="62" name="TextBox 61">
                  <a:extLst>
                    <a:ext uri="{FF2B5EF4-FFF2-40B4-BE49-F238E27FC236}">
                      <a16:creationId xmlns:a16="http://schemas.microsoft.com/office/drawing/2014/main" id="{E26761B4-30C6-43C1-BD82-BC6B8A4F0FF7}"/>
                    </a:ext>
                  </a:extLst>
                </p:cNvPr>
                <p:cNvSpPr txBox="1"/>
                <p:nvPr/>
              </p:nvSpPr>
              <p:spPr>
                <a:xfrm>
                  <a:off x="3844267" y="3249300"/>
                  <a:ext cx="1039405" cy="1309342"/>
                </a:xfrm>
                <a:prstGeom prst="rect">
                  <a:avLst/>
                </a:prstGeom>
                <a:noFill/>
              </p:spPr>
              <p:txBody>
                <a:bodyPr wrap="square" rtlCol="0">
                  <a:spAutoFit/>
                </a:bodyPr>
                <a:lstStyle/>
                <a:p>
                  <a:pPr algn="ctr"/>
                  <a:r>
                    <a:rPr lang="en-GB" sz="2049" dirty="0"/>
                    <a:t>Action Unit</a:t>
                  </a:r>
                </a:p>
              </p:txBody>
            </p:sp>
            <p:cxnSp>
              <p:nvCxnSpPr>
                <p:cNvPr id="65" name="Straight Arrow Connector 64">
                  <a:extLst>
                    <a:ext uri="{FF2B5EF4-FFF2-40B4-BE49-F238E27FC236}">
                      <a16:creationId xmlns:a16="http://schemas.microsoft.com/office/drawing/2014/main" id="{1084C484-4AFA-456B-B768-AEC670EA130B}"/>
                    </a:ext>
                  </a:extLst>
                </p:cNvPr>
                <p:cNvCxnSpPr>
                  <a:cxnSpLocks/>
                </p:cNvCxnSpPr>
                <p:nvPr/>
              </p:nvCxnSpPr>
              <p:spPr>
                <a:xfrm>
                  <a:off x="4379287" y="2338988"/>
                  <a:ext cx="0" cy="539511"/>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227AD39B-54DB-4C04-BB2D-A8289F89AADF}"/>
                    </a:ext>
                  </a:extLst>
                </p:cNvPr>
                <p:cNvCxnSpPr>
                  <a:cxnSpLocks/>
                </p:cNvCxnSpPr>
                <p:nvPr/>
              </p:nvCxnSpPr>
              <p:spPr>
                <a:xfrm flipV="1">
                  <a:off x="3614279" y="3849322"/>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4DE9B6F1-5E1F-4350-803A-33C56641C781}"/>
                    </a:ext>
                  </a:extLst>
                </p:cNvPr>
                <p:cNvCxnSpPr>
                  <a:cxnSpLocks/>
                </p:cNvCxnSpPr>
                <p:nvPr/>
              </p:nvCxnSpPr>
              <p:spPr>
                <a:xfrm flipV="1">
                  <a:off x="2476488" y="3849323"/>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55" name="TextBox 54">
                <a:extLst>
                  <a:ext uri="{FF2B5EF4-FFF2-40B4-BE49-F238E27FC236}">
                    <a16:creationId xmlns:a16="http://schemas.microsoft.com/office/drawing/2014/main" id="{2D1A9068-5FD3-4D67-97F4-F438A99DE78F}"/>
                  </a:ext>
                </a:extLst>
              </p:cNvPr>
              <p:cNvSpPr txBox="1"/>
              <p:nvPr/>
            </p:nvSpPr>
            <p:spPr>
              <a:xfrm>
                <a:off x="2622607" y="4783041"/>
                <a:ext cx="2923831" cy="780310"/>
              </a:xfrm>
              <a:prstGeom prst="rect">
                <a:avLst/>
              </a:prstGeom>
              <a:noFill/>
            </p:spPr>
            <p:txBody>
              <a:bodyPr wrap="square" rtlCol="0">
                <a:spAutoFit/>
              </a:bodyPr>
              <a:lstStyle/>
              <a:p>
                <a:pPr algn="ctr"/>
                <a:r>
                  <a:rPr lang="en-GB" sz="2200" dirty="0"/>
                  <a:t>Stage</a:t>
                </a:r>
                <a:r>
                  <a:rPr lang="en-GB" sz="2200" baseline="-25000" dirty="0"/>
                  <a:t>1</a:t>
                </a:r>
              </a:p>
            </p:txBody>
          </p:sp>
        </p:grpSp>
      </p:grpSp>
      <p:sp>
        <p:nvSpPr>
          <p:cNvPr id="81" name="TextBox 80">
            <a:extLst>
              <a:ext uri="{FF2B5EF4-FFF2-40B4-BE49-F238E27FC236}">
                <a16:creationId xmlns:a16="http://schemas.microsoft.com/office/drawing/2014/main" id="{B93E8FC9-CB8A-4885-BDE8-86DAF6DCD2FB}"/>
              </a:ext>
            </a:extLst>
          </p:cNvPr>
          <p:cNvSpPr txBox="1"/>
          <p:nvPr/>
        </p:nvSpPr>
        <p:spPr>
          <a:xfrm>
            <a:off x="363055" y="594683"/>
            <a:ext cx="4403452" cy="461665"/>
          </a:xfrm>
          <a:prstGeom prst="rect">
            <a:avLst/>
          </a:prstGeom>
          <a:noFill/>
        </p:spPr>
        <p:txBody>
          <a:bodyPr wrap="square" rtlCol="0">
            <a:spAutoFit/>
          </a:bodyPr>
          <a:lstStyle/>
          <a:p>
            <a:r>
              <a:rPr lang="en-GB" sz="2400" dirty="0"/>
              <a:t>PISA Pipeline</a:t>
            </a:r>
          </a:p>
        </p:txBody>
      </p:sp>
      <p:sp>
        <p:nvSpPr>
          <p:cNvPr id="84" name="Title 1">
            <a:extLst>
              <a:ext uri="{FF2B5EF4-FFF2-40B4-BE49-F238E27FC236}">
                <a16:creationId xmlns:a16="http://schemas.microsoft.com/office/drawing/2014/main" id="{C5FFDC6A-0B85-4C48-A2F5-314C8F75904C}"/>
              </a:ext>
            </a:extLst>
          </p:cNvPr>
          <p:cNvSpPr txBox="1">
            <a:spLocks/>
          </p:cNvSpPr>
          <p:nvPr/>
        </p:nvSpPr>
        <p:spPr>
          <a:xfrm>
            <a:off x="0" y="-27881"/>
            <a:ext cx="12048565" cy="91219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Proposed Approach</a:t>
            </a:r>
          </a:p>
        </p:txBody>
      </p:sp>
      <p:graphicFrame>
        <p:nvGraphicFramePr>
          <p:cNvPr id="58" name="Table 4">
            <a:extLst>
              <a:ext uri="{FF2B5EF4-FFF2-40B4-BE49-F238E27FC236}">
                <a16:creationId xmlns:a16="http://schemas.microsoft.com/office/drawing/2014/main" id="{91B20CB9-5DC1-4559-B7D9-EABEA0FCE077}"/>
              </a:ext>
            </a:extLst>
          </p:cNvPr>
          <p:cNvGraphicFramePr>
            <a:graphicFrameLocks noGrp="1"/>
          </p:cNvGraphicFramePr>
          <p:nvPr>
            <p:extLst>
              <p:ext uri="{D42A27DB-BD31-4B8C-83A1-F6EECF244321}">
                <p14:modId xmlns:p14="http://schemas.microsoft.com/office/powerpoint/2010/main" val="328971287"/>
              </p:ext>
            </p:extLst>
          </p:nvPr>
        </p:nvGraphicFramePr>
        <p:xfrm>
          <a:off x="9892606" y="1257164"/>
          <a:ext cx="2075466" cy="1920240"/>
        </p:xfrm>
        <a:graphic>
          <a:graphicData uri="http://schemas.openxmlformats.org/drawingml/2006/table">
            <a:tbl>
              <a:tblPr firstRow="1" bandRow="1">
                <a:tableStyleId>{5940675A-B579-460E-94D1-54222C63F5DA}</a:tableStyleId>
              </a:tblPr>
              <a:tblGrid>
                <a:gridCol w="2075466">
                  <a:extLst>
                    <a:ext uri="{9D8B030D-6E8A-4147-A177-3AD203B41FA5}">
                      <a16:colId xmlns:a16="http://schemas.microsoft.com/office/drawing/2014/main" val="3445746825"/>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mn-lt"/>
                          <a:ea typeface="+mn-ea"/>
                          <a:cs typeface="+mn-cs"/>
                        </a:rPr>
                        <a:t>Packet-protocol Programs</a:t>
                      </a:r>
                      <a:endParaRPr lang="en-GB" sz="1800" dirty="0"/>
                    </a:p>
                  </a:txBody>
                  <a:tcPr>
                    <a:solidFill>
                      <a:srgbClr val="67BCD9"/>
                    </a:solidFill>
                  </a:tcPr>
                </a:tc>
                <a:extLst>
                  <a:ext uri="{0D108BD9-81ED-4DB2-BD59-A6C34878D82A}">
                    <a16:rowId xmlns:a16="http://schemas.microsoft.com/office/drawing/2014/main" val="384210875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t>Match-action abstraction</a:t>
                      </a:r>
                    </a:p>
                  </a:txBody>
                  <a:tcPr>
                    <a:solidFill>
                      <a:srgbClr val="F2F2F2"/>
                    </a:solidFill>
                  </a:tcPr>
                </a:tc>
                <a:extLst>
                  <a:ext uri="{0D108BD9-81ED-4DB2-BD59-A6C34878D82A}">
                    <a16:rowId xmlns:a16="http://schemas.microsoft.com/office/drawing/2014/main" val="76262251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t>Packet headers centric</a:t>
                      </a:r>
                    </a:p>
                  </a:txBody>
                  <a:tcPr>
                    <a:solidFill>
                      <a:srgbClr val="F2F2F2"/>
                    </a:solidFill>
                  </a:tcPr>
                </a:tc>
                <a:extLst>
                  <a:ext uri="{0D108BD9-81ED-4DB2-BD59-A6C34878D82A}">
                    <a16:rowId xmlns:a16="http://schemas.microsoft.com/office/drawing/2014/main" val="3851281779"/>
                  </a:ext>
                </a:extLst>
              </a:tr>
            </a:tbl>
          </a:graphicData>
        </a:graphic>
      </p:graphicFrame>
      <p:cxnSp>
        <p:nvCxnSpPr>
          <p:cNvPr id="86" name="Connector: Elbow 85">
            <a:extLst>
              <a:ext uri="{FF2B5EF4-FFF2-40B4-BE49-F238E27FC236}">
                <a16:creationId xmlns:a16="http://schemas.microsoft.com/office/drawing/2014/main" id="{6E968136-DF72-4F39-A8B1-91FA4AAFFFA8}"/>
              </a:ext>
            </a:extLst>
          </p:cNvPr>
          <p:cNvCxnSpPr>
            <a:stCxn id="71" idx="3"/>
          </p:cNvCxnSpPr>
          <p:nvPr/>
        </p:nvCxnSpPr>
        <p:spPr>
          <a:xfrm flipV="1">
            <a:off x="7696474" y="3228623"/>
            <a:ext cx="1561627" cy="2262916"/>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Connector: Elbow 86">
            <a:extLst>
              <a:ext uri="{FF2B5EF4-FFF2-40B4-BE49-F238E27FC236}">
                <a16:creationId xmlns:a16="http://schemas.microsoft.com/office/drawing/2014/main" id="{486AE2DD-A4D3-429B-B74B-6EFDA852B8D9}"/>
              </a:ext>
            </a:extLst>
          </p:cNvPr>
          <p:cNvCxnSpPr>
            <a:cxnSpLocks/>
            <a:endCxn id="71" idx="1"/>
          </p:cNvCxnSpPr>
          <p:nvPr/>
        </p:nvCxnSpPr>
        <p:spPr>
          <a:xfrm rot="16200000" flipH="1">
            <a:off x="84552" y="3505892"/>
            <a:ext cx="2264150" cy="1707144"/>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8DA658DD-EFD3-4CF6-B30A-80586D01D447}"/>
              </a:ext>
            </a:extLst>
          </p:cNvPr>
          <p:cNvSpPr txBox="1"/>
          <p:nvPr/>
        </p:nvSpPr>
        <p:spPr>
          <a:xfrm>
            <a:off x="488432" y="4840980"/>
            <a:ext cx="1580641" cy="369332"/>
          </a:xfrm>
          <a:prstGeom prst="rect">
            <a:avLst/>
          </a:prstGeom>
          <a:noFill/>
        </p:spPr>
        <p:txBody>
          <a:bodyPr wrap="square" rtlCol="0">
            <a:spAutoFit/>
          </a:bodyPr>
          <a:lstStyle/>
          <a:p>
            <a:r>
              <a:rPr lang="en-GB" dirty="0"/>
              <a:t>Stateful Queue</a:t>
            </a:r>
          </a:p>
        </p:txBody>
      </p:sp>
      <p:sp>
        <p:nvSpPr>
          <p:cNvPr id="89" name="TextBox 88">
            <a:extLst>
              <a:ext uri="{FF2B5EF4-FFF2-40B4-BE49-F238E27FC236}">
                <a16:creationId xmlns:a16="http://schemas.microsoft.com/office/drawing/2014/main" id="{B4239C78-10F3-4C69-BD51-7B51DD76ED7A}"/>
              </a:ext>
            </a:extLst>
          </p:cNvPr>
          <p:cNvSpPr txBox="1"/>
          <p:nvPr/>
        </p:nvSpPr>
        <p:spPr>
          <a:xfrm>
            <a:off x="7734755" y="4818989"/>
            <a:ext cx="1580641" cy="369332"/>
          </a:xfrm>
          <a:prstGeom prst="rect">
            <a:avLst/>
          </a:prstGeom>
          <a:noFill/>
        </p:spPr>
        <p:txBody>
          <a:bodyPr wrap="square" rtlCol="0">
            <a:spAutoFit/>
          </a:bodyPr>
          <a:lstStyle/>
          <a:p>
            <a:r>
              <a:rPr lang="en-GB" dirty="0"/>
              <a:t>Stateful Queue</a:t>
            </a:r>
          </a:p>
        </p:txBody>
      </p:sp>
      <p:sp>
        <p:nvSpPr>
          <p:cNvPr id="90" name="Flowchart: Predefined Process 89">
            <a:extLst>
              <a:ext uri="{FF2B5EF4-FFF2-40B4-BE49-F238E27FC236}">
                <a16:creationId xmlns:a16="http://schemas.microsoft.com/office/drawing/2014/main" id="{D78D0C8D-B935-4BF6-898F-83FB9042AAE7}"/>
              </a:ext>
            </a:extLst>
          </p:cNvPr>
          <p:cNvSpPr/>
          <p:nvPr/>
        </p:nvSpPr>
        <p:spPr>
          <a:xfrm flipH="1">
            <a:off x="8104842" y="5205229"/>
            <a:ext cx="897644" cy="458654"/>
          </a:xfrm>
          <a:prstGeom prst="flowChartPredefined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Flowchart: Predefined Process 77">
            <a:extLst>
              <a:ext uri="{FF2B5EF4-FFF2-40B4-BE49-F238E27FC236}">
                <a16:creationId xmlns:a16="http://schemas.microsoft.com/office/drawing/2014/main" id="{74C47541-C78E-435C-957A-3ECE489D972A}"/>
              </a:ext>
            </a:extLst>
          </p:cNvPr>
          <p:cNvSpPr/>
          <p:nvPr/>
        </p:nvSpPr>
        <p:spPr>
          <a:xfrm flipH="1">
            <a:off x="764486" y="5225138"/>
            <a:ext cx="897644" cy="458654"/>
          </a:xfrm>
          <a:prstGeom prst="flowChartPredefined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Table 4">
            <a:extLst>
              <a:ext uri="{FF2B5EF4-FFF2-40B4-BE49-F238E27FC236}">
                <a16:creationId xmlns:a16="http://schemas.microsoft.com/office/drawing/2014/main" id="{536F2301-17BD-4F30-9077-0ED4346579F3}"/>
              </a:ext>
            </a:extLst>
          </p:cNvPr>
          <p:cNvGraphicFramePr>
            <a:graphicFrameLocks noGrp="1"/>
          </p:cNvGraphicFramePr>
          <p:nvPr>
            <p:extLst>
              <p:ext uri="{D42A27DB-BD31-4B8C-83A1-F6EECF244321}">
                <p14:modId xmlns:p14="http://schemas.microsoft.com/office/powerpoint/2010/main" val="1129043322"/>
              </p:ext>
            </p:extLst>
          </p:nvPr>
        </p:nvGraphicFramePr>
        <p:xfrm>
          <a:off x="9892606" y="4346124"/>
          <a:ext cx="2075466" cy="1651000"/>
        </p:xfrm>
        <a:graphic>
          <a:graphicData uri="http://schemas.openxmlformats.org/drawingml/2006/table">
            <a:tbl>
              <a:tblPr firstRow="1" bandRow="1">
                <a:tableStyleId>{5940675A-B579-460E-94D1-54222C63F5DA}</a:tableStyleId>
              </a:tblPr>
              <a:tblGrid>
                <a:gridCol w="2075466">
                  <a:extLst>
                    <a:ext uri="{9D8B030D-6E8A-4147-A177-3AD203B41FA5}">
                      <a16:colId xmlns:a16="http://schemas.microsoft.com/office/drawing/2014/main" val="3445746825"/>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mn-lt"/>
                          <a:ea typeface="+mn-ea"/>
                          <a:cs typeface="+mn-cs"/>
                        </a:rPr>
                        <a:t>In-network Applications</a:t>
                      </a:r>
                      <a:endParaRPr lang="en-GB" sz="1800" dirty="0"/>
                    </a:p>
                  </a:txBody>
                  <a:tcPr>
                    <a:solidFill>
                      <a:srgbClr val="67BCD9"/>
                    </a:solidFill>
                  </a:tcPr>
                </a:tc>
                <a:extLst>
                  <a:ext uri="{0D108BD9-81ED-4DB2-BD59-A6C34878D82A}">
                    <a16:rowId xmlns:a16="http://schemas.microsoft.com/office/drawing/2014/main" val="384210875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t>Data structure abstraction</a:t>
                      </a:r>
                    </a:p>
                  </a:txBody>
                  <a:tcPr>
                    <a:solidFill>
                      <a:srgbClr val="F2F2F2"/>
                    </a:solidFill>
                  </a:tcPr>
                </a:tc>
                <a:extLst>
                  <a:ext uri="{0D108BD9-81ED-4DB2-BD59-A6C34878D82A}">
                    <a16:rowId xmlns:a16="http://schemas.microsoft.com/office/drawing/2014/main" val="76262251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t>State centric</a:t>
                      </a:r>
                    </a:p>
                  </a:txBody>
                  <a:tcPr>
                    <a:solidFill>
                      <a:srgbClr val="F2F2F2"/>
                    </a:solidFill>
                  </a:tcPr>
                </a:tc>
                <a:extLst>
                  <a:ext uri="{0D108BD9-81ED-4DB2-BD59-A6C34878D82A}">
                    <a16:rowId xmlns:a16="http://schemas.microsoft.com/office/drawing/2014/main" val="3851281779"/>
                  </a:ext>
                </a:extLst>
              </a:tr>
            </a:tbl>
          </a:graphicData>
        </a:graphic>
      </p:graphicFrame>
      <p:grpSp>
        <p:nvGrpSpPr>
          <p:cNvPr id="118" name="Group 117">
            <a:extLst>
              <a:ext uri="{FF2B5EF4-FFF2-40B4-BE49-F238E27FC236}">
                <a16:creationId xmlns:a16="http://schemas.microsoft.com/office/drawing/2014/main" id="{268DC23F-FB44-45FF-BFD3-CCE8417F6AC1}"/>
              </a:ext>
            </a:extLst>
          </p:cNvPr>
          <p:cNvGrpSpPr/>
          <p:nvPr/>
        </p:nvGrpSpPr>
        <p:grpSpPr>
          <a:xfrm>
            <a:off x="2070199" y="3868873"/>
            <a:ext cx="5626275" cy="2852602"/>
            <a:chOff x="2070199" y="3868873"/>
            <a:chExt cx="5626275" cy="2852602"/>
          </a:xfrm>
        </p:grpSpPr>
        <p:sp>
          <p:nvSpPr>
            <p:cNvPr id="68" name="TextBox 67">
              <a:extLst>
                <a:ext uri="{FF2B5EF4-FFF2-40B4-BE49-F238E27FC236}">
                  <a16:creationId xmlns:a16="http://schemas.microsoft.com/office/drawing/2014/main" id="{6F8A2247-5C6B-40B2-A074-BE6698033B7F}"/>
                </a:ext>
              </a:extLst>
            </p:cNvPr>
            <p:cNvSpPr txBox="1"/>
            <p:nvPr/>
          </p:nvSpPr>
          <p:spPr>
            <a:xfrm>
              <a:off x="2323052" y="3868873"/>
              <a:ext cx="4403452" cy="461665"/>
            </a:xfrm>
            <a:prstGeom prst="rect">
              <a:avLst/>
            </a:prstGeom>
            <a:noFill/>
          </p:spPr>
          <p:txBody>
            <a:bodyPr wrap="square" rtlCol="0">
              <a:spAutoFit/>
            </a:bodyPr>
            <a:lstStyle/>
            <a:p>
              <a:r>
                <a:rPr lang="en-GB" sz="2400" dirty="0"/>
                <a:t>Stateful Pipeline</a:t>
              </a:r>
            </a:p>
          </p:txBody>
        </p:sp>
        <p:grpSp>
          <p:nvGrpSpPr>
            <p:cNvPr id="117" name="Group 116">
              <a:extLst>
                <a:ext uri="{FF2B5EF4-FFF2-40B4-BE49-F238E27FC236}">
                  <a16:creationId xmlns:a16="http://schemas.microsoft.com/office/drawing/2014/main" id="{86CAA967-2FCA-4901-948A-E62C014C5BFE}"/>
                </a:ext>
              </a:extLst>
            </p:cNvPr>
            <p:cNvGrpSpPr/>
            <p:nvPr/>
          </p:nvGrpSpPr>
          <p:grpSpPr>
            <a:xfrm>
              <a:off x="2070199" y="4261603"/>
              <a:ext cx="5626275" cy="2459872"/>
              <a:chOff x="2070199" y="4261603"/>
              <a:chExt cx="5626275" cy="2459872"/>
            </a:xfrm>
          </p:grpSpPr>
          <p:grpSp>
            <p:nvGrpSpPr>
              <p:cNvPr id="115" name="Group 114">
                <a:extLst>
                  <a:ext uri="{FF2B5EF4-FFF2-40B4-BE49-F238E27FC236}">
                    <a16:creationId xmlns:a16="http://schemas.microsoft.com/office/drawing/2014/main" id="{BDF0804A-808C-44F5-934D-CE2356741B37}"/>
                  </a:ext>
                </a:extLst>
              </p:cNvPr>
              <p:cNvGrpSpPr/>
              <p:nvPr/>
            </p:nvGrpSpPr>
            <p:grpSpPr>
              <a:xfrm>
                <a:off x="2070199" y="4261603"/>
                <a:ext cx="5626275" cy="2459872"/>
                <a:chOff x="2070199" y="4261603"/>
                <a:chExt cx="5626275" cy="2459872"/>
              </a:xfrm>
            </p:grpSpPr>
            <p:sp>
              <p:nvSpPr>
                <p:cNvPr id="71" name="Rectangle: Rounded Corners 70">
                  <a:extLst>
                    <a:ext uri="{FF2B5EF4-FFF2-40B4-BE49-F238E27FC236}">
                      <a16:creationId xmlns:a16="http://schemas.microsoft.com/office/drawing/2014/main" id="{0D179A73-7F8B-42B9-9E3B-7C41D0FAC815}"/>
                    </a:ext>
                  </a:extLst>
                </p:cNvPr>
                <p:cNvSpPr/>
                <p:nvPr/>
              </p:nvSpPr>
              <p:spPr>
                <a:xfrm>
                  <a:off x="2070199" y="4261603"/>
                  <a:ext cx="5626275" cy="2459872"/>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92EB94BA-B573-4B59-A617-09CE4854A6D2}"/>
                    </a:ext>
                  </a:extLst>
                </p:cNvPr>
                <p:cNvSpPr/>
                <p:nvPr/>
              </p:nvSpPr>
              <p:spPr>
                <a:xfrm>
                  <a:off x="3415430" y="4590525"/>
                  <a:ext cx="2918529" cy="789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146E2C27-9A66-440F-A21A-33417C368A04}"/>
                    </a:ext>
                  </a:extLst>
                </p:cNvPr>
                <p:cNvSpPr/>
                <p:nvPr/>
              </p:nvSpPr>
              <p:spPr>
                <a:xfrm>
                  <a:off x="3415431" y="5979634"/>
                  <a:ext cx="2918528" cy="647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TextBox 73">
                  <a:extLst>
                    <a:ext uri="{FF2B5EF4-FFF2-40B4-BE49-F238E27FC236}">
                      <a16:creationId xmlns:a16="http://schemas.microsoft.com/office/drawing/2014/main" id="{9F080937-9E08-41C6-BA23-CAB1F5A39F7D}"/>
                    </a:ext>
                  </a:extLst>
                </p:cNvPr>
                <p:cNvSpPr txBox="1"/>
                <p:nvPr/>
              </p:nvSpPr>
              <p:spPr>
                <a:xfrm>
                  <a:off x="3353786" y="4271583"/>
                  <a:ext cx="3149520" cy="369332"/>
                </a:xfrm>
                <a:prstGeom prst="rect">
                  <a:avLst/>
                </a:prstGeom>
                <a:noFill/>
              </p:spPr>
              <p:txBody>
                <a:bodyPr wrap="square" rtlCol="0">
                  <a:spAutoFit/>
                </a:bodyPr>
                <a:lstStyle/>
                <a:p>
                  <a:r>
                    <a:rPr lang="en-GB" dirty="0"/>
                    <a:t>Data Structure Instance Block 1</a:t>
                  </a:r>
                </a:p>
              </p:txBody>
            </p:sp>
            <p:sp>
              <p:nvSpPr>
                <p:cNvPr id="75" name="TextBox 74">
                  <a:extLst>
                    <a:ext uri="{FF2B5EF4-FFF2-40B4-BE49-F238E27FC236}">
                      <a16:creationId xmlns:a16="http://schemas.microsoft.com/office/drawing/2014/main" id="{28DB99E7-108C-41BD-A76E-0C7724464AE0}"/>
                    </a:ext>
                  </a:extLst>
                </p:cNvPr>
                <p:cNvSpPr txBox="1"/>
                <p:nvPr/>
              </p:nvSpPr>
              <p:spPr>
                <a:xfrm>
                  <a:off x="3364158" y="5678368"/>
                  <a:ext cx="3149520" cy="369332"/>
                </a:xfrm>
                <a:prstGeom prst="rect">
                  <a:avLst/>
                </a:prstGeom>
                <a:noFill/>
              </p:spPr>
              <p:txBody>
                <a:bodyPr wrap="square" rtlCol="0">
                  <a:spAutoFit/>
                </a:bodyPr>
                <a:lstStyle/>
                <a:p>
                  <a:r>
                    <a:rPr lang="en-GB" dirty="0"/>
                    <a:t>Data Structure Instance Block 4</a:t>
                  </a:r>
                </a:p>
              </p:txBody>
            </p:sp>
            <p:cxnSp>
              <p:nvCxnSpPr>
                <p:cNvPr id="77" name="Straight Connector 76">
                  <a:extLst>
                    <a:ext uri="{FF2B5EF4-FFF2-40B4-BE49-F238E27FC236}">
                      <a16:creationId xmlns:a16="http://schemas.microsoft.com/office/drawing/2014/main" id="{73BC3688-0046-4641-9114-C3F3034A39B8}"/>
                    </a:ext>
                  </a:extLst>
                </p:cNvPr>
                <p:cNvCxnSpPr>
                  <a:cxnSpLocks/>
                </p:cNvCxnSpPr>
                <p:nvPr/>
              </p:nvCxnSpPr>
              <p:spPr>
                <a:xfrm>
                  <a:off x="5002005" y="5470428"/>
                  <a:ext cx="0" cy="24939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79" name="Rectangle: Rounded Corners 78">
                  <a:extLst>
                    <a:ext uri="{FF2B5EF4-FFF2-40B4-BE49-F238E27FC236}">
                      <a16:creationId xmlns:a16="http://schemas.microsoft.com/office/drawing/2014/main" id="{6732294B-6BB9-4C9B-86A9-10EDAA3475E7}"/>
                    </a:ext>
                  </a:extLst>
                </p:cNvPr>
                <p:cNvSpPr/>
                <p:nvPr/>
              </p:nvSpPr>
              <p:spPr>
                <a:xfrm>
                  <a:off x="2192412" y="4861138"/>
                  <a:ext cx="908655" cy="1162285"/>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TextBox 81">
                  <a:extLst>
                    <a:ext uri="{FF2B5EF4-FFF2-40B4-BE49-F238E27FC236}">
                      <a16:creationId xmlns:a16="http://schemas.microsoft.com/office/drawing/2014/main" id="{64EDD34B-FF92-4125-A0F0-BD91E69FEAE5}"/>
                    </a:ext>
                  </a:extLst>
                </p:cNvPr>
                <p:cNvSpPr txBox="1"/>
                <p:nvPr/>
              </p:nvSpPr>
              <p:spPr>
                <a:xfrm>
                  <a:off x="2335210" y="5119114"/>
                  <a:ext cx="596526" cy="646331"/>
                </a:xfrm>
                <a:prstGeom prst="rect">
                  <a:avLst/>
                </a:prstGeom>
                <a:noFill/>
              </p:spPr>
              <p:txBody>
                <a:bodyPr wrap="square" rtlCol="0">
                  <a:spAutoFit/>
                </a:bodyPr>
                <a:lstStyle/>
                <a:p>
                  <a:r>
                    <a:rPr lang="en-GB" dirty="0"/>
                    <a:t>App Bus</a:t>
                  </a:r>
                </a:p>
              </p:txBody>
            </p:sp>
            <p:sp>
              <p:nvSpPr>
                <p:cNvPr id="83" name="Rectangle: Rounded Corners 82">
                  <a:extLst>
                    <a:ext uri="{FF2B5EF4-FFF2-40B4-BE49-F238E27FC236}">
                      <a16:creationId xmlns:a16="http://schemas.microsoft.com/office/drawing/2014/main" id="{B28F7243-1F2C-4E43-AC4B-7F24851B6CFE}"/>
                    </a:ext>
                  </a:extLst>
                </p:cNvPr>
                <p:cNvSpPr/>
                <p:nvPr/>
              </p:nvSpPr>
              <p:spPr>
                <a:xfrm>
                  <a:off x="6643321" y="4861136"/>
                  <a:ext cx="908655" cy="1162285"/>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TextBox 84">
                  <a:extLst>
                    <a:ext uri="{FF2B5EF4-FFF2-40B4-BE49-F238E27FC236}">
                      <a16:creationId xmlns:a16="http://schemas.microsoft.com/office/drawing/2014/main" id="{10CCE0A2-2DAC-4118-A803-1D8AA5079893}"/>
                    </a:ext>
                  </a:extLst>
                </p:cNvPr>
                <p:cNvSpPr txBox="1"/>
                <p:nvPr/>
              </p:nvSpPr>
              <p:spPr>
                <a:xfrm>
                  <a:off x="6589779" y="5127105"/>
                  <a:ext cx="1024822" cy="646331"/>
                </a:xfrm>
                <a:prstGeom prst="rect">
                  <a:avLst/>
                </a:prstGeom>
                <a:noFill/>
              </p:spPr>
              <p:txBody>
                <a:bodyPr wrap="square" rtlCol="0">
                  <a:spAutoFit/>
                </a:bodyPr>
                <a:lstStyle/>
                <a:p>
                  <a:pPr algn="ctr"/>
                  <a:r>
                    <a:rPr lang="en-GB" dirty="0"/>
                    <a:t>Packet Reorder</a:t>
                  </a:r>
                </a:p>
              </p:txBody>
            </p:sp>
            <p:pic>
              <p:nvPicPr>
                <p:cNvPr id="1028" name="Picture 4" descr="Stack Svg Png Icon Free Download (#486917) - OnlineWebFonts.COM">
                  <a:extLst>
                    <a:ext uri="{FF2B5EF4-FFF2-40B4-BE49-F238E27FC236}">
                      <a16:creationId xmlns:a16="http://schemas.microsoft.com/office/drawing/2014/main" id="{4B3B2F94-69F9-49CC-B75F-5F922BD3AC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0593" y="6046367"/>
                  <a:ext cx="536802" cy="534575"/>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4" descr="Stack Svg Png Icon Free Download (#486917) - OnlineWebFonts.COM">
                  <a:extLst>
                    <a:ext uri="{FF2B5EF4-FFF2-40B4-BE49-F238E27FC236}">
                      <a16:creationId xmlns:a16="http://schemas.microsoft.com/office/drawing/2014/main" id="{D99FDF44-3400-4937-B48C-89CB16F82C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3691" y="6046367"/>
                  <a:ext cx="536802" cy="534575"/>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4" descr="Stack Svg Png Icon Free Download (#486917) - OnlineWebFonts.COM">
                  <a:extLst>
                    <a:ext uri="{FF2B5EF4-FFF2-40B4-BE49-F238E27FC236}">
                      <a16:creationId xmlns:a16="http://schemas.microsoft.com/office/drawing/2014/main" id="{14615193-B992-4069-877F-AF235AFE1F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6789" y="6046367"/>
                  <a:ext cx="536802" cy="534575"/>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4" descr="Stack Svg Png Icon Free Download (#486917) - OnlineWebFonts.COM">
                  <a:extLst>
                    <a:ext uri="{FF2B5EF4-FFF2-40B4-BE49-F238E27FC236}">
                      <a16:creationId xmlns:a16="http://schemas.microsoft.com/office/drawing/2014/main" id="{837F6569-3134-4713-BEF9-99AAC59C4F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9886" y="6046367"/>
                  <a:ext cx="536802" cy="53457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inary tree - Wikiwand">
                  <a:extLst>
                    <a:ext uri="{FF2B5EF4-FFF2-40B4-BE49-F238E27FC236}">
                      <a16:creationId xmlns:a16="http://schemas.microsoft.com/office/drawing/2014/main" id="{66B60B0F-D52F-4622-AB80-84604F87DB74}"/>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flipH="1">
                  <a:off x="3461948" y="4687473"/>
                  <a:ext cx="662956" cy="611148"/>
                </a:xfrm>
                <a:prstGeom prst="rect">
                  <a:avLst/>
                </a:prstGeom>
                <a:noFill/>
                <a:extLst>
                  <a:ext uri="{909E8E84-426E-40DD-AFC4-6F175D3DCCD1}">
                    <a14:hiddenFill xmlns:a14="http://schemas.microsoft.com/office/drawing/2010/main">
                      <a:solidFill>
                        <a:srgbClr val="FFFFFF"/>
                      </a:solidFill>
                    </a14:hiddenFill>
                  </a:ext>
                </a:extLst>
              </p:spPr>
            </p:pic>
          </p:grpSp>
          <p:pic>
            <p:nvPicPr>
              <p:cNvPr id="103" name="Picture 10" descr="Binary tree - Wikiwand">
                <a:extLst>
                  <a:ext uri="{FF2B5EF4-FFF2-40B4-BE49-F238E27FC236}">
                    <a16:creationId xmlns:a16="http://schemas.microsoft.com/office/drawing/2014/main" id="{B80905F3-0F9E-49AF-9766-B2CA8012646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flipH="1">
                <a:off x="4182564" y="4687473"/>
                <a:ext cx="662956" cy="611148"/>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10" descr="Binary tree - Wikiwand">
                <a:extLst>
                  <a:ext uri="{FF2B5EF4-FFF2-40B4-BE49-F238E27FC236}">
                    <a16:creationId xmlns:a16="http://schemas.microsoft.com/office/drawing/2014/main" id="{C75A6DDA-769E-4CA8-9E38-F2A64F143899}"/>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flipH="1">
                <a:off x="4903180" y="4687473"/>
                <a:ext cx="662956" cy="611148"/>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10" descr="Binary tree - Wikiwand">
                <a:extLst>
                  <a:ext uri="{FF2B5EF4-FFF2-40B4-BE49-F238E27FC236}">
                    <a16:creationId xmlns:a16="http://schemas.microsoft.com/office/drawing/2014/main" id="{37EE34C4-C293-45C8-B2A0-948B0FFF446F}"/>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flipH="1">
                <a:off x="5623796" y="4687473"/>
                <a:ext cx="662956" cy="611148"/>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24" name="TextBox 123">
            <a:extLst>
              <a:ext uri="{FF2B5EF4-FFF2-40B4-BE49-F238E27FC236}">
                <a16:creationId xmlns:a16="http://schemas.microsoft.com/office/drawing/2014/main" id="{7C2D9978-C691-44FE-B67A-F4303190D1FF}"/>
              </a:ext>
            </a:extLst>
          </p:cNvPr>
          <p:cNvSpPr txBox="1"/>
          <p:nvPr/>
        </p:nvSpPr>
        <p:spPr>
          <a:xfrm>
            <a:off x="284690" y="5064603"/>
            <a:ext cx="11571687" cy="1569660"/>
          </a:xfrm>
          <a:prstGeom prst="rect">
            <a:avLst/>
          </a:prstGeom>
          <a:solidFill>
            <a:schemeClr val="bg1"/>
          </a:solidFill>
        </p:spPr>
        <p:txBody>
          <a:bodyPr wrap="square" rtlCol="0">
            <a:spAutoFit/>
          </a:bodyPr>
          <a:lstStyle/>
          <a:p>
            <a:r>
              <a:rPr lang="en-GB" sz="2400" dirty="0"/>
              <a:t>Data-structure specific instances can be designed optimally unlike a generic pipeline</a:t>
            </a:r>
          </a:p>
          <a:p>
            <a:pPr marL="800100" lvl="1" indent="-342900">
              <a:buFont typeface="Arial" panose="020B0604020202020204" pitchFamily="34" charset="0"/>
              <a:buChar char="•"/>
            </a:pPr>
            <a:r>
              <a:rPr lang="en-GB" sz="2400" dirty="0"/>
              <a:t>More natural abstraction and flexible data structure operations</a:t>
            </a:r>
          </a:p>
          <a:p>
            <a:pPr marL="800100" lvl="1" indent="-342900">
              <a:buFont typeface="Arial" panose="020B0604020202020204" pitchFamily="34" charset="0"/>
              <a:buChar char="•"/>
            </a:pPr>
            <a:r>
              <a:rPr lang="en-GB" sz="2400" dirty="0"/>
              <a:t>Support for parallel execution</a:t>
            </a:r>
          </a:p>
          <a:p>
            <a:pPr marL="800100" lvl="1" indent="-342900">
              <a:buFont typeface="Arial" panose="020B0604020202020204" pitchFamily="34" charset="0"/>
              <a:buChar char="•"/>
            </a:pPr>
            <a:r>
              <a:rPr lang="en-GB" sz="2400" dirty="0"/>
              <a:t>Simpler shared state management and synchronization</a:t>
            </a:r>
          </a:p>
        </p:txBody>
      </p:sp>
      <p:grpSp>
        <p:nvGrpSpPr>
          <p:cNvPr id="101" name="Group 100">
            <a:extLst>
              <a:ext uri="{FF2B5EF4-FFF2-40B4-BE49-F238E27FC236}">
                <a16:creationId xmlns:a16="http://schemas.microsoft.com/office/drawing/2014/main" id="{F186B896-75C2-4631-A134-373637532E08}"/>
              </a:ext>
            </a:extLst>
          </p:cNvPr>
          <p:cNvGrpSpPr/>
          <p:nvPr/>
        </p:nvGrpSpPr>
        <p:grpSpPr>
          <a:xfrm>
            <a:off x="1322423" y="1635937"/>
            <a:ext cx="174177" cy="1592030"/>
            <a:chOff x="940945" y="3819014"/>
            <a:chExt cx="174177" cy="1592030"/>
          </a:xfrm>
        </p:grpSpPr>
        <p:sp>
          <p:nvSpPr>
            <p:cNvPr id="104" name="Trapezoid 103">
              <a:extLst>
                <a:ext uri="{FF2B5EF4-FFF2-40B4-BE49-F238E27FC236}">
                  <a16:creationId xmlns:a16="http://schemas.microsoft.com/office/drawing/2014/main" id="{1E27958E-29F8-4F11-9D50-9F1967BEF258}"/>
                </a:ext>
              </a:extLst>
            </p:cNvPr>
            <p:cNvSpPr/>
            <p:nvPr/>
          </p:nvSpPr>
          <p:spPr>
            <a:xfrm rot="5400000">
              <a:off x="252835" y="4507124"/>
              <a:ext cx="1550398" cy="174177"/>
            </a:xfrm>
            <a:prstGeom prst="trapezoid">
              <a:avLst/>
            </a:prstGeom>
            <a:solidFill>
              <a:schemeClr val="bg1">
                <a:alpha val="33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2049" dirty="0"/>
            </a:p>
          </p:txBody>
        </p:sp>
        <p:sp>
          <p:nvSpPr>
            <p:cNvPr id="102" name="TextBox 101">
              <a:extLst>
                <a:ext uri="{FF2B5EF4-FFF2-40B4-BE49-F238E27FC236}">
                  <a16:creationId xmlns:a16="http://schemas.microsoft.com/office/drawing/2014/main" id="{ED77E7CE-3A9D-4368-85AC-EA35BE9D552E}"/>
                </a:ext>
              </a:extLst>
            </p:cNvPr>
            <p:cNvSpPr txBox="1"/>
            <p:nvPr/>
          </p:nvSpPr>
          <p:spPr>
            <a:xfrm>
              <a:off x="953664" y="3841384"/>
              <a:ext cx="157362" cy="1569660"/>
            </a:xfrm>
            <a:prstGeom prst="rect">
              <a:avLst/>
            </a:prstGeom>
            <a:noFill/>
          </p:spPr>
          <p:txBody>
            <a:bodyPr wrap="square" rtlCol="0">
              <a:spAutoFit/>
            </a:bodyPr>
            <a:lstStyle/>
            <a:p>
              <a:pPr algn="ctr"/>
              <a:r>
                <a:rPr lang="en-GB" sz="1200" b="1" dirty="0"/>
                <a:t>S</a:t>
              </a:r>
            </a:p>
            <a:p>
              <a:pPr algn="ctr"/>
              <a:r>
                <a:rPr lang="en-GB" sz="1200" b="1" dirty="0"/>
                <a:t>E</a:t>
              </a:r>
            </a:p>
            <a:p>
              <a:pPr algn="ctr"/>
              <a:r>
                <a:rPr lang="en-GB" sz="1200" b="1" dirty="0"/>
                <a:t>L</a:t>
              </a:r>
            </a:p>
            <a:p>
              <a:pPr algn="ctr"/>
              <a:r>
                <a:rPr lang="en-GB" sz="1200" b="1" dirty="0"/>
                <a:t>E</a:t>
              </a:r>
            </a:p>
            <a:p>
              <a:pPr algn="ctr"/>
              <a:r>
                <a:rPr lang="en-GB" sz="1200" b="1" dirty="0"/>
                <a:t>C</a:t>
              </a:r>
            </a:p>
            <a:p>
              <a:pPr algn="ctr"/>
              <a:r>
                <a:rPr lang="en-GB" sz="1200" b="1" dirty="0"/>
                <a:t>T</a:t>
              </a:r>
            </a:p>
            <a:p>
              <a:pPr algn="ctr"/>
              <a:r>
                <a:rPr lang="en-GB" sz="1200" b="1" dirty="0"/>
                <a:t>O</a:t>
              </a:r>
            </a:p>
            <a:p>
              <a:pPr algn="ctr"/>
              <a:r>
                <a:rPr lang="en-GB" sz="1200" b="1" dirty="0"/>
                <a:t>R</a:t>
              </a:r>
            </a:p>
          </p:txBody>
        </p:sp>
      </p:grpSp>
      <p:sp>
        <p:nvSpPr>
          <p:cNvPr id="52" name="Rectangle: Diagonal Corners Rounded 51">
            <a:extLst>
              <a:ext uri="{FF2B5EF4-FFF2-40B4-BE49-F238E27FC236}">
                <a16:creationId xmlns:a16="http://schemas.microsoft.com/office/drawing/2014/main" id="{AE0328BA-1469-4655-93F4-FBCE6F432EEB}"/>
              </a:ext>
            </a:extLst>
          </p:cNvPr>
          <p:cNvSpPr/>
          <p:nvPr/>
        </p:nvSpPr>
        <p:spPr>
          <a:xfrm>
            <a:off x="2890862" y="1381134"/>
            <a:ext cx="493691" cy="231222"/>
          </a:xfrm>
          <a:prstGeom prst="round2DiagRect">
            <a:avLst/>
          </a:prstGeom>
          <a:solidFill>
            <a:srgbClr val="FF8AD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spTree>
    <p:extLst>
      <p:ext uri="{BB962C8B-B14F-4D97-AF65-F5344CB8AC3E}">
        <p14:creationId xmlns:p14="http://schemas.microsoft.com/office/powerpoint/2010/main" val="288064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0"/>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58"/>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87"/>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8"/>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88"/>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89"/>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90"/>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86"/>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51"/>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81"/>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52"/>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01"/>
                                        </p:tgtEl>
                                        <p:attrNameLst>
                                          <p:attrName>style.visibility</p:attrName>
                                        </p:attrNameLst>
                                      </p:cBhvr>
                                      <p:to>
                                        <p:strVal val="hidden"/>
                                      </p:to>
                                    </p:set>
                                  </p:childTnLst>
                                </p:cTn>
                              </p:par>
                              <p:par>
                                <p:cTn id="29" presetID="6" presetClass="emph" presetSubtype="0" fill="hold" nodeType="withEffect">
                                  <p:stCondLst>
                                    <p:cond delay="0"/>
                                  </p:stCondLst>
                                  <p:childTnLst>
                                    <p:animScale>
                                      <p:cBhvr>
                                        <p:cTn id="30" dur="1000" fill="hold"/>
                                        <p:tgtEl>
                                          <p:spTgt spid="118"/>
                                        </p:tgtEl>
                                      </p:cBhvr>
                                      <p:by x="150000" y="150000"/>
                                    </p:animScale>
                                  </p:childTnLst>
                                </p:cTn>
                              </p:par>
                              <p:par>
                                <p:cTn id="31" presetID="42" presetClass="path" presetSubtype="0" accel="50000" decel="50000" fill="hold" nodeType="withEffect">
                                  <p:stCondLst>
                                    <p:cond delay="0"/>
                                  </p:stCondLst>
                                  <p:childTnLst>
                                    <p:animMotion origin="layout" path="M -8.33333E-7 -7.40741E-7 L -0.04375 -0.38403 " pathEditMode="relative" rAng="0" ptsTypes="AA">
                                      <p:cBhvr>
                                        <p:cTn id="32" dur="1000" fill="hold"/>
                                        <p:tgtEl>
                                          <p:spTgt spid="118"/>
                                        </p:tgtEl>
                                        <p:attrNameLst>
                                          <p:attrName>ppt_x</p:attrName>
                                          <p:attrName>ppt_y</p:attrName>
                                        </p:attrNameLst>
                                      </p:cBhvr>
                                      <p:rCtr x="-2187" y="-19213"/>
                                    </p:animMotion>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8" grpId="0"/>
      <p:bldP spid="89" grpId="0"/>
      <p:bldP spid="90" grpId="0" animBg="1"/>
      <p:bldP spid="78" grpId="0" animBg="1"/>
      <p:bldP spid="124" grpId="0" animBg="1"/>
      <p:bldP spid="5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F378AB-AD3D-4010-B10A-639CEC208D8E}"/>
              </a:ext>
            </a:extLst>
          </p:cNvPr>
          <p:cNvSpPr>
            <a:spLocks noGrp="1"/>
          </p:cNvSpPr>
          <p:nvPr>
            <p:ph type="sldNum" sz="quarter" idx="12"/>
          </p:nvPr>
        </p:nvSpPr>
        <p:spPr/>
        <p:txBody>
          <a:bodyPr/>
          <a:lstStyle/>
          <a:p>
            <a:fld id="{0586C5A0-077A-42A9-8EC1-8CF707100511}" type="slidenum">
              <a:rPr lang="en-GB" smtClean="0"/>
              <a:t>26</a:t>
            </a:fld>
            <a:endParaRPr lang="en-GB"/>
          </a:p>
        </p:txBody>
      </p:sp>
      <p:grpSp>
        <p:nvGrpSpPr>
          <p:cNvPr id="80" name="Group 79">
            <a:extLst>
              <a:ext uri="{FF2B5EF4-FFF2-40B4-BE49-F238E27FC236}">
                <a16:creationId xmlns:a16="http://schemas.microsoft.com/office/drawing/2014/main" id="{066C6718-8F20-4C87-909F-FDD3B72ED895}"/>
              </a:ext>
            </a:extLst>
          </p:cNvPr>
          <p:cNvGrpSpPr/>
          <p:nvPr/>
        </p:nvGrpSpPr>
        <p:grpSpPr>
          <a:xfrm>
            <a:off x="102274" y="926139"/>
            <a:ext cx="9451845" cy="2708142"/>
            <a:chOff x="0" y="896853"/>
            <a:chExt cx="9451845" cy="2708142"/>
          </a:xfrm>
        </p:grpSpPr>
        <p:sp>
          <p:nvSpPr>
            <p:cNvPr id="76" name="Rectangle: Rounded Corners 75">
              <a:extLst>
                <a:ext uri="{FF2B5EF4-FFF2-40B4-BE49-F238E27FC236}">
                  <a16:creationId xmlns:a16="http://schemas.microsoft.com/office/drawing/2014/main" id="{78CB5277-27B1-4939-8597-36CF2173854F}"/>
                </a:ext>
              </a:extLst>
            </p:cNvPr>
            <p:cNvSpPr/>
            <p:nvPr/>
          </p:nvSpPr>
          <p:spPr>
            <a:xfrm>
              <a:off x="1" y="950142"/>
              <a:ext cx="9325358" cy="2654853"/>
            </a:xfrm>
            <a:prstGeom prst="roundRect">
              <a:avLst/>
            </a:prstGeom>
            <a:solidFill>
              <a:srgbClr val="BDDA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lowchart: Alternate Process 2">
              <a:extLst>
                <a:ext uri="{FF2B5EF4-FFF2-40B4-BE49-F238E27FC236}">
                  <a16:creationId xmlns:a16="http://schemas.microsoft.com/office/drawing/2014/main" id="{2FE98897-27DE-42F6-880A-E6661A8AAAE6}"/>
                </a:ext>
              </a:extLst>
            </p:cNvPr>
            <p:cNvSpPr/>
            <p:nvPr/>
          </p:nvSpPr>
          <p:spPr>
            <a:xfrm>
              <a:off x="0" y="1593768"/>
              <a:ext cx="315697" cy="1605567"/>
            </a:xfrm>
            <a:prstGeom prst="flowChartAlternateProcess">
              <a:avLst/>
            </a:prstGeom>
            <a:solidFill>
              <a:srgbClr val="47A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p>
          </p:txBody>
        </p:sp>
        <p:sp>
          <p:nvSpPr>
            <p:cNvPr id="4" name="TextBox 3">
              <a:extLst>
                <a:ext uri="{FF2B5EF4-FFF2-40B4-BE49-F238E27FC236}">
                  <a16:creationId xmlns:a16="http://schemas.microsoft.com/office/drawing/2014/main" id="{EEB1D453-2F5F-4FFB-A390-154644E2DB8A}"/>
                </a:ext>
              </a:extLst>
            </p:cNvPr>
            <p:cNvSpPr txBox="1"/>
            <p:nvPr/>
          </p:nvSpPr>
          <p:spPr>
            <a:xfrm rot="5400000">
              <a:off x="-551174" y="2181493"/>
              <a:ext cx="1605567" cy="427653"/>
            </a:xfrm>
            <a:prstGeom prst="rect">
              <a:avLst/>
            </a:prstGeom>
            <a:noFill/>
            <a:ln>
              <a:noFill/>
            </a:ln>
          </p:spPr>
          <p:txBody>
            <a:bodyPr wrap="square" rtlCol="0" anchor="ctr">
              <a:spAutoFit/>
            </a:bodyPr>
            <a:lstStyle/>
            <a:p>
              <a:pPr algn="ctr"/>
              <a:r>
                <a:rPr lang="en-GB" sz="3126" baseline="-25000" dirty="0"/>
                <a:t>Parser</a:t>
              </a:r>
            </a:p>
          </p:txBody>
        </p:sp>
        <p:sp>
          <p:nvSpPr>
            <p:cNvPr id="5" name="Flowchart: Alternate Process 4">
              <a:extLst>
                <a:ext uri="{FF2B5EF4-FFF2-40B4-BE49-F238E27FC236}">
                  <a16:creationId xmlns:a16="http://schemas.microsoft.com/office/drawing/2014/main" id="{64A2B584-42C0-49CE-955B-B2FA3D207A42}"/>
                </a:ext>
              </a:extLst>
            </p:cNvPr>
            <p:cNvSpPr/>
            <p:nvPr/>
          </p:nvSpPr>
          <p:spPr>
            <a:xfrm>
              <a:off x="9009661" y="1600167"/>
              <a:ext cx="315697" cy="1605567"/>
            </a:xfrm>
            <a:prstGeom prst="flowChartAlternateProcess">
              <a:avLst/>
            </a:prstGeom>
            <a:solidFill>
              <a:srgbClr val="47A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p>
          </p:txBody>
        </p:sp>
        <p:sp>
          <p:nvSpPr>
            <p:cNvPr id="6" name="TextBox 5">
              <a:extLst>
                <a:ext uri="{FF2B5EF4-FFF2-40B4-BE49-F238E27FC236}">
                  <a16:creationId xmlns:a16="http://schemas.microsoft.com/office/drawing/2014/main" id="{36354E9A-CEEF-4F3B-AE0D-1AF879A55D0A}"/>
                </a:ext>
              </a:extLst>
            </p:cNvPr>
            <p:cNvSpPr txBox="1"/>
            <p:nvPr/>
          </p:nvSpPr>
          <p:spPr>
            <a:xfrm rot="5400000">
              <a:off x="8447079" y="2194570"/>
              <a:ext cx="1581880" cy="427653"/>
            </a:xfrm>
            <a:prstGeom prst="rect">
              <a:avLst/>
            </a:prstGeom>
            <a:noFill/>
            <a:ln>
              <a:noFill/>
            </a:ln>
          </p:spPr>
          <p:txBody>
            <a:bodyPr wrap="square" rtlCol="0" anchor="ctr">
              <a:spAutoFit/>
            </a:bodyPr>
            <a:lstStyle/>
            <a:p>
              <a:pPr algn="ctr"/>
              <a:r>
                <a:rPr lang="en-GB" sz="3126" baseline="-25000" dirty="0"/>
                <a:t>Deparser</a:t>
              </a:r>
            </a:p>
          </p:txBody>
        </p:sp>
        <p:cxnSp>
          <p:nvCxnSpPr>
            <p:cNvPr id="7" name="Straight Arrow Connector 6">
              <a:extLst>
                <a:ext uri="{FF2B5EF4-FFF2-40B4-BE49-F238E27FC236}">
                  <a16:creationId xmlns:a16="http://schemas.microsoft.com/office/drawing/2014/main" id="{DE17BF7D-AEE1-49B9-8124-BD0CB3628770}"/>
                </a:ext>
              </a:extLst>
            </p:cNvPr>
            <p:cNvCxnSpPr>
              <a:cxnSpLocks/>
            </p:cNvCxnSpPr>
            <p:nvPr/>
          </p:nvCxnSpPr>
          <p:spPr>
            <a:xfrm flipV="1">
              <a:off x="295485" y="2421806"/>
              <a:ext cx="351278" cy="13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5A45B7B-1B9C-46CE-8FB3-D2269943202E}"/>
                </a:ext>
              </a:extLst>
            </p:cNvPr>
            <p:cNvCxnSpPr>
              <a:cxnSpLocks/>
            </p:cNvCxnSpPr>
            <p:nvPr/>
          </p:nvCxnSpPr>
          <p:spPr>
            <a:xfrm flipV="1">
              <a:off x="856608" y="2418920"/>
              <a:ext cx="288000" cy="13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4AE6440-831B-478F-A1B6-E4E03479B70B}"/>
                </a:ext>
              </a:extLst>
            </p:cNvPr>
            <p:cNvSpPr txBox="1"/>
            <p:nvPr/>
          </p:nvSpPr>
          <p:spPr>
            <a:xfrm>
              <a:off x="7642755" y="896853"/>
              <a:ext cx="1745848" cy="254931"/>
            </a:xfrm>
            <a:prstGeom prst="rect">
              <a:avLst/>
            </a:prstGeom>
            <a:noFill/>
          </p:spPr>
          <p:txBody>
            <a:bodyPr wrap="square" rtlCol="0">
              <a:spAutoFit/>
            </a:bodyPr>
            <a:lstStyle/>
            <a:p>
              <a:r>
                <a:rPr lang="en-GB" sz="2400" dirty="0"/>
                <a:t>Data plane</a:t>
              </a:r>
            </a:p>
          </p:txBody>
        </p:sp>
        <p:cxnSp>
          <p:nvCxnSpPr>
            <p:cNvPr id="10" name="Straight Arrow Connector 9">
              <a:extLst>
                <a:ext uri="{FF2B5EF4-FFF2-40B4-BE49-F238E27FC236}">
                  <a16:creationId xmlns:a16="http://schemas.microsoft.com/office/drawing/2014/main" id="{C9615CD1-A775-4172-BF15-9FC3169A28C7}"/>
                </a:ext>
              </a:extLst>
            </p:cNvPr>
            <p:cNvCxnSpPr>
              <a:cxnSpLocks/>
            </p:cNvCxnSpPr>
            <p:nvPr/>
          </p:nvCxnSpPr>
          <p:spPr>
            <a:xfrm flipV="1">
              <a:off x="8091074" y="2412928"/>
              <a:ext cx="351278" cy="13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2BAD570-4F69-4A22-93E7-CC8871F86670}"/>
                </a:ext>
              </a:extLst>
            </p:cNvPr>
            <p:cNvCxnSpPr>
              <a:cxnSpLocks/>
            </p:cNvCxnSpPr>
            <p:nvPr/>
          </p:nvCxnSpPr>
          <p:spPr>
            <a:xfrm flipV="1">
              <a:off x="8674216" y="2412928"/>
              <a:ext cx="351278" cy="13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Flowchart: Alternate Process 11">
              <a:extLst>
                <a:ext uri="{FF2B5EF4-FFF2-40B4-BE49-F238E27FC236}">
                  <a16:creationId xmlns:a16="http://schemas.microsoft.com/office/drawing/2014/main" id="{166A7EE6-9438-4106-B457-9C63F24D848B}"/>
                </a:ext>
              </a:extLst>
            </p:cNvPr>
            <p:cNvSpPr/>
            <p:nvPr/>
          </p:nvSpPr>
          <p:spPr>
            <a:xfrm>
              <a:off x="6943588" y="1298168"/>
              <a:ext cx="1602681" cy="2094320"/>
            </a:xfrm>
            <a:prstGeom prst="flowChartAlternateProcess">
              <a:avLst/>
            </a:prstGeom>
            <a:solidFill>
              <a:schemeClr val="bg1">
                <a:lumMod val="75000"/>
              </a:schemeClr>
            </a:solidFill>
            <a:ln>
              <a:noFill/>
            </a:ln>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cxnSp>
          <p:nvCxnSpPr>
            <p:cNvPr id="13" name="Straight Arrow Connector 12">
              <a:extLst>
                <a:ext uri="{FF2B5EF4-FFF2-40B4-BE49-F238E27FC236}">
                  <a16:creationId xmlns:a16="http://schemas.microsoft.com/office/drawing/2014/main" id="{C1003DA9-32C3-4036-AE2B-5CEA44C35D20}"/>
                </a:ext>
              </a:extLst>
            </p:cNvPr>
            <p:cNvCxnSpPr>
              <a:cxnSpLocks/>
            </p:cNvCxnSpPr>
            <p:nvPr/>
          </p:nvCxnSpPr>
          <p:spPr>
            <a:xfrm flipV="1">
              <a:off x="7055305" y="2412079"/>
              <a:ext cx="351278" cy="13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BF5D2D4F-D4F5-4AF8-B1A4-F642A99C3796}"/>
                </a:ext>
              </a:extLst>
            </p:cNvPr>
            <p:cNvGrpSpPr/>
            <p:nvPr/>
          </p:nvGrpSpPr>
          <p:grpSpPr>
            <a:xfrm>
              <a:off x="8482088" y="1972858"/>
              <a:ext cx="191271" cy="871073"/>
              <a:chOff x="1775691" y="2737679"/>
              <a:chExt cx="304276" cy="1577461"/>
            </a:xfrm>
          </p:grpSpPr>
          <p:grpSp>
            <p:nvGrpSpPr>
              <p:cNvPr id="15" name="Group 14">
                <a:extLst>
                  <a:ext uri="{FF2B5EF4-FFF2-40B4-BE49-F238E27FC236}">
                    <a16:creationId xmlns:a16="http://schemas.microsoft.com/office/drawing/2014/main" id="{90A36B00-AA72-4A20-A9BA-505786022182}"/>
                  </a:ext>
                </a:extLst>
              </p:cNvPr>
              <p:cNvGrpSpPr/>
              <p:nvPr/>
            </p:nvGrpSpPr>
            <p:grpSpPr>
              <a:xfrm>
                <a:off x="1786858" y="2737679"/>
                <a:ext cx="293108" cy="1577461"/>
                <a:chOff x="2119737" y="1711563"/>
                <a:chExt cx="221946" cy="1351634"/>
              </a:xfrm>
            </p:grpSpPr>
            <p:sp>
              <p:nvSpPr>
                <p:cNvPr id="18" name="Rectangle 17">
                  <a:extLst>
                    <a:ext uri="{FF2B5EF4-FFF2-40B4-BE49-F238E27FC236}">
                      <a16:creationId xmlns:a16="http://schemas.microsoft.com/office/drawing/2014/main" id="{99523ADB-4AD8-472E-8120-2C740EB544DE}"/>
                    </a:ext>
                  </a:extLst>
                </p:cNvPr>
                <p:cNvSpPr/>
                <p:nvPr/>
              </p:nvSpPr>
              <p:spPr>
                <a:xfrm>
                  <a:off x="2119737" y="1711563"/>
                  <a:ext cx="221946" cy="1351634"/>
                </a:xfrm>
                <a:prstGeom prst="rect">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solidFill>
                      <a:schemeClr val="tx1"/>
                    </a:solidFill>
                  </a:endParaRPr>
                </a:p>
              </p:txBody>
            </p:sp>
            <p:cxnSp>
              <p:nvCxnSpPr>
                <p:cNvPr id="19" name="Straight Connector 18">
                  <a:extLst>
                    <a:ext uri="{FF2B5EF4-FFF2-40B4-BE49-F238E27FC236}">
                      <a16:creationId xmlns:a16="http://schemas.microsoft.com/office/drawing/2014/main" id="{B658C5B7-98E2-4D91-8F2C-74339D0AAB7C}"/>
                    </a:ext>
                  </a:extLst>
                </p:cNvPr>
                <p:cNvCxnSpPr/>
                <p:nvPr/>
              </p:nvCxnSpPr>
              <p:spPr>
                <a:xfrm>
                  <a:off x="2222255" y="2251097"/>
                  <a:ext cx="0" cy="24677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16" name="Straight Connector 15">
                <a:extLst>
                  <a:ext uri="{FF2B5EF4-FFF2-40B4-BE49-F238E27FC236}">
                    <a16:creationId xmlns:a16="http://schemas.microsoft.com/office/drawing/2014/main" id="{2200FD88-D699-493D-BFC6-3E2C56FB6A9C}"/>
                  </a:ext>
                </a:extLst>
              </p:cNvPr>
              <p:cNvCxnSpPr/>
              <p:nvPr/>
            </p:nvCxnSpPr>
            <p:spPr>
              <a:xfrm>
                <a:off x="1775691" y="3800911"/>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979DDA0-7438-4DFE-B426-1EDDC18DEB99}"/>
                  </a:ext>
                </a:extLst>
              </p:cNvPr>
              <p:cNvCxnSpPr/>
              <p:nvPr/>
            </p:nvCxnSpPr>
            <p:spPr>
              <a:xfrm>
                <a:off x="1786847" y="3220882"/>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id="{F173258C-D7FC-4F1A-B3CE-45560CE39A6E}"/>
                </a:ext>
              </a:extLst>
            </p:cNvPr>
            <p:cNvSpPr txBox="1"/>
            <p:nvPr/>
          </p:nvSpPr>
          <p:spPr>
            <a:xfrm>
              <a:off x="6968024" y="3003499"/>
              <a:ext cx="1665298" cy="254931"/>
            </a:xfrm>
            <a:prstGeom prst="rect">
              <a:avLst/>
            </a:prstGeom>
            <a:noFill/>
            <a:scene3d>
              <a:camera prst="isometricLeftDown"/>
              <a:lightRig rig="threePt" dir="t"/>
            </a:scene3d>
          </p:spPr>
          <p:txBody>
            <a:bodyPr wrap="square" rtlCol="0">
              <a:spAutoFit/>
            </a:bodyPr>
            <a:lstStyle/>
            <a:p>
              <a:pPr algn="ctr"/>
              <a:r>
                <a:rPr lang="en-GB" sz="2400" dirty="0"/>
                <a:t>Stage</a:t>
              </a:r>
              <a:r>
                <a:rPr lang="en-GB" sz="2400" baseline="-25000" dirty="0"/>
                <a:t>N</a:t>
              </a:r>
            </a:p>
          </p:txBody>
        </p:sp>
        <p:grpSp>
          <p:nvGrpSpPr>
            <p:cNvPr id="21" name="Group 20">
              <a:extLst>
                <a:ext uri="{FF2B5EF4-FFF2-40B4-BE49-F238E27FC236}">
                  <a16:creationId xmlns:a16="http://schemas.microsoft.com/office/drawing/2014/main" id="{CF39F96E-13D9-4103-AD4E-7F10F32D70DE}"/>
                </a:ext>
              </a:extLst>
            </p:cNvPr>
            <p:cNvGrpSpPr/>
            <p:nvPr/>
          </p:nvGrpSpPr>
          <p:grpSpPr>
            <a:xfrm>
              <a:off x="6856768" y="1972858"/>
              <a:ext cx="191271" cy="871073"/>
              <a:chOff x="1775691" y="2737679"/>
              <a:chExt cx="304276" cy="1577461"/>
            </a:xfrm>
          </p:grpSpPr>
          <p:grpSp>
            <p:nvGrpSpPr>
              <p:cNvPr id="22" name="Group 21">
                <a:extLst>
                  <a:ext uri="{FF2B5EF4-FFF2-40B4-BE49-F238E27FC236}">
                    <a16:creationId xmlns:a16="http://schemas.microsoft.com/office/drawing/2014/main" id="{094B9D76-DA8D-4124-944B-DA0B7FCFF8B7}"/>
                  </a:ext>
                </a:extLst>
              </p:cNvPr>
              <p:cNvGrpSpPr/>
              <p:nvPr/>
            </p:nvGrpSpPr>
            <p:grpSpPr>
              <a:xfrm>
                <a:off x="1786858" y="2737679"/>
                <a:ext cx="293108" cy="1577461"/>
                <a:chOff x="2119737" y="1711563"/>
                <a:chExt cx="221946" cy="1351634"/>
              </a:xfrm>
            </p:grpSpPr>
            <p:sp>
              <p:nvSpPr>
                <p:cNvPr id="25" name="Rectangle 24">
                  <a:extLst>
                    <a:ext uri="{FF2B5EF4-FFF2-40B4-BE49-F238E27FC236}">
                      <a16:creationId xmlns:a16="http://schemas.microsoft.com/office/drawing/2014/main" id="{FF858A88-0399-4293-B240-FEB3576E3842}"/>
                    </a:ext>
                  </a:extLst>
                </p:cNvPr>
                <p:cNvSpPr/>
                <p:nvPr/>
              </p:nvSpPr>
              <p:spPr>
                <a:xfrm>
                  <a:off x="2119737" y="1711563"/>
                  <a:ext cx="221946" cy="1351634"/>
                </a:xfrm>
                <a:prstGeom prst="rect">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solidFill>
                      <a:schemeClr val="tx1"/>
                    </a:solidFill>
                  </a:endParaRPr>
                </a:p>
              </p:txBody>
            </p:sp>
            <p:cxnSp>
              <p:nvCxnSpPr>
                <p:cNvPr id="26" name="Straight Connector 25">
                  <a:extLst>
                    <a:ext uri="{FF2B5EF4-FFF2-40B4-BE49-F238E27FC236}">
                      <a16:creationId xmlns:a16="http://schemas.microsoft.com/office/drawing/2014/main" id="{E07C02B2-04DB-4DD9-B6AE-0E1896DEE20B}"/>
                    </a:ext>
                  </a:extLst>
                </p:cNvPr>
                <p:cNvCxnSpPr/>
                <p:nvPr/>
              </p:nvCxnSpPr>
              <p:spPr>
                <a:xfrm>
                  <a:off x="2222255" y="2251097"/>
                  <a:ext cx="0" cy="24677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7ADDE86D-D702-4B8B-A266-E7DD7D703015}"/>
                  </a:ext>
                </a:extLst>
              </p:cNvPr>
              <p:cNvCxnSpPr/>
              <p:nvPr/>
            </p:nvCxnSpPr>
            <p:spPr>
              <a:xfrm>
                <a:off x="1775691" y="3800911"/>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E2C4B1F-E041-460E-99BC-0EF46A998312}"/>
                  </a:ext>
                </a:extLst>
              </p:cNvPr>
              <p:cNvCxnSpPr/>
              <p:nvPr/>
            </p:nvCxnSpPr>
            <p:spPr>
              <a:xfrm>
                <a:off x="1786847" y="3220882"/>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7" name="Straight Arrow Connector 26">
              <a:extLst>
                <a:ext uri="{FF2B5EF4-FFF2-40B4-BE49-F238E27FC236}">
                  <a16:creationId xmlns:a16="http://schemas.microsoft.com/office/drawing/2014/main" id="{99A92FEF-02E6-46A7-9A65-CD1158201CC0}"/>
                </a:ext>
              </a:extLst>
            </p:cNvPr>
            <p:cNvCxnSpPr>
              <a:cxnSpLocks/>
            </p:cNvCxnSpPr>
            <p:nvPr/>
          </p:nvCxnSpPr>
          <p:spPr>
            <a:xfrm flipV="1">
              <a:off x="6498274" y="2412928"/>
              <a:ext cx="351278" cy="13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Flowchart: Alternate Process 27">
              <a:extLst>
                <a:ext uri="{FF2B5EF4-FFF2-40B4-BE49-F238E27FC236}">
                  <a16:creationId xmlns:a16="http://schemas.microsoft.com/office/drawing/2014/main" id="{B47169C9-46FA-4AEB-ADE9-066FCF1EF4B8}"/>
                </a:ext>
              </a:extLst>
            </p:cNvPr>
            <p:cNvSpPr/>
            <p:nvPr/>
          </p:nvSpPr>
          <p:spPr>
            <a:xfrm>
              <a:off x="5394821" y="1298168"/>
              <a:ext cx="1602681" cy="2094320"/>
            </a:xfrm>
            <a:prstGeom prst="flowChartAlternateProcess">
              <a:avLst/>
            </a:prstGeom>
            <a:solidFill>
              <a:schemeClr val="bg1">
                <a:lumMod val="75000"/>
              </a:schemeClr>
            </a:solidFill>
            <a:ln>
              <a:noFill/>
            </a:ln>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cxnSp>
          <p:nvCxnSpPr>
            <p:cNvPr id="29" name="Straight Arrow Connector 28">
              <a:extLst>
                <a:ext uri="{FF2B5EF4-FFF2-40B4-BE49-F238E27FC236}">
                  <a16:creationId xmlns:a16="http://schemas.microsoft.com/office/drawing/2014/main" id="{9177C2B7-5460-453D-85F1-989E7FE17057}"/>
                </a:ext>
              </a:extLst>
            </p:cNvPr>
            <p:cNvCxnSpPr>
              <a:cxnSpLocks/>
            </p:cNvCxnSpPr>
            <p:nvPr/>
          </p:nvCxnSpPr>
          <p:spPr>
            <a:xfrm flipV="1">
              <a:off x="5486436" y="2420240"/>
              <a:ext cx="351278" cy="13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67B26C2-AFFE-4ECD-91BF-660CF5006639}"/>
                </a:ext>
              </a:extLst>
            </p:cNvPr>
            <p:cNvCxnSpPr>
              <a:cxnSpLocks/>
            </p:cNvCxnSpPr>
            <p:nvPr/>
          </p:nvCxnSpPr>
          <p:spPr>
            <a:xfrm>
              <a:off x="4186594" y="2423257"/>
              <a:ext cx="86400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C6235484-1878-4DB7-9550-71AC54D41BB7}"/>
                </a:ext>
              </a:extLst>
            </p:cNvPr>
            <p:cNvGrpSpPr/>
            <p:nvPr/>
          </p:nvGrpSpPr>
          <p:grpSpPr>
            <a:xfrm>
              <a:off x="657342" y="1972858"/>
              <a:ext cx="191271" cy="871073"/>
              <a:chOff x="1775691" y="2737679"/>
              <a:chExt cx="304276" cy="1577461"/>
            </a:xfrm>
          </p:grpSpPr>
          <p:grpSp>
            <p:nvGrpSpPr>
              <p:cNvPr id="32" name="Group 31">
                <a:extLst>
                  <a:ext uri="{FF2B5EF4-FFF2-40B4-BE49-F238E27FC236}">
                    <a16:creationId xmlns:a16="http://schemas.microsoft.com/office/drawing/2014/main" id="{7361BAD6-19CB-4803-AA80-7E9331CF9BC6}"/>
                  </a:ext>
                </a:extLst>
              </p:cNvPr>
              <p:cNvGrpSpPr/>
              <p:nvPr/>
            </p:nvGrpSpPr>
            <p:grpSpPr>
              <a:xfrm>
                <a:off x="1786858" y="2737679"/>
                <a:ext cx="293108" cy="1577461"/>
                <a:chOff x="2119737" y="1711563"/>
                <a:chExt cx="221946" cy="1351634"/>
              </a:xfrm>
            </p:grpSpPr>
            <p:sp>
              <p:nvSpPr>
                <p:cNvPr id="35" name="Rectangle 34">
                  <a:extLst>
                    <a:ext uri="{FF2B5EF4-FFF2-40B4-BE49-F238E27FC236}">
                      <a16:creationId xmlns:a16="http://schemas.microsoft.com/office/drawing/2014/main" id="{6480F5EF-AABF-43DF-99B5-52DFDAFA3E08}"/>
                    </a:ext>
                  </a:extLst>
                </p:cNvPr>
                <p:cNvSpPr/>
                <p:nvPr/>
              </p:nvSpPr>
              <p:spPr>
                <a:xfrm>
                  <a:off x="2119737" y="1711563"/>
                  <a:ext cx="221946" cy="1351634"/>
                </a:xfrm>
                <a:prstGeom prst="rect">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solidFill>
                      <a:schemeClr val="tx1"/>
                    </a:solidFill>
                  </a:endParaRPr>
                </a:p>
              </p:txBody>
            </p:sp>
            <p:cxnSp>
              <p:nvCxnSpPr>
                <p:cNvPr id="36" name="Straight Connector 35">
                  <a:extLst>
                    <a:ext uri="{FF2B5EF4-FFF2-40B4-BE49-F238E27FC236}">
                      <a16:creationId xmlns:a16="http://schemas.microsoft.com/office/drawing/2014/main" id="{0C8561C2-E9EC-4BA1-821D-C679A08082E0}"/>
                    </a:ext>
                  </a:extLst>
                </p:cNvPr>
                <p:cNvCxnSpPr/>
                <p:nvPr/>
              </p:nvCxnSpPr>
              <p:spPr>
                <a:xfrm>
                  <a:off x="2222255" y="2251097"/>
                  <a:ext cx="0" cy="24677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33" name="Straight Connector 32">
                <a:extLst>
                  <a:ext uri="{FF2B5EF4-FFF2-40B4-BE49-F238E27FC236}">
                    <a16:creationId xmlns:a16="http://schemas.microsoft.com/office/drawing/2014/main" id="{0A7C7C8B-56D9-4006-86E0-A3B8E4A2E9EB}"/>
                  </a:ext>
                </a:extLst>
              </p:cNvPr>
              <p:cNvCxnSpPr/>
              <p:nvPr/>
            </p:nvCxnSpPr>
            <p:spPr>
              <a:xfrm>
                <a:off x="1775691" y="3800911"/>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A67B984-307C-4775-90FF-E5593EFDE429}"/>
                  </a:ext>
                </a:extLst>
              </p:cNvPr>
              <p:cNvCxnSpPr/>
              <p:nvPr/>
            </p:nvCxnSpPr>
            <p:spPr>
              <a:xfrm>
                <a:off x="1786847" y="3220882"/>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7" name="Straight Arrow Connector 36">
              <a:extLst>
                <a:ext uri="{FF2B5EF4-FFF2-40B4-BE49-F238E27FC236}">
                  <a16:creationId xmlns:a16="http://schemas.microsoft.com/office/drawing/2014/main" id="{7E9FFEF0-5E1A-458F-B0E5-F9A01AABEF69}"/>
                </a:ext>
              </a:extLst>
            </p:cNvPr>
            <p:cNvCxnSpPr>
              <a:cxnSpLocks/>
            </p:cNvCxnSpPr>
            <p:nvPr/>
          </p:nvCxnSpPr>
          <p:spPr>
            <a:xfrm>
              <a:off x="3302124" y="2405455"/>
              <a:ext cx="48453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D3F732EB-8955-4697-98E4-0465B1242141}"/>
                </a:ext>
              </a:extLst>
            </p:cNvPr>
            <p:cNvSpPr txBox="1"/>
            <p:nvPr/>
          </p:nvSpPr>
          <p:spPr>
            <a:xfrm>
              <a:off x="5365159" y="3003499"/>
              <a:ext cx="1665298" cy="254931"/>
            </a:xfrm>
            <a:prstGeom prst="rect">
              <a:avLst/>
            </a:prstGeom>
            <a:noFill/>
            <a:scene3d>
              <a:camera prst="isometricLeftDown"/>
              <a:lightRig rig="threePt" dir="t"/>
            </a:scene3d>
          </p:spPr>
          <p:txBody>
            <a:bodyPr wrap="square" rtlCol="0">
              <a:spAutoFit/>
            </a:bodyPr>
            <a:lstStyle/>
            <a:p>
              <a:pPr algn="ctr"/>
              <a:r>
                <a:rPr lang="en-GB" sz="2400" dirty="0"/>
                <a:t>Stage</a:t>
              </a:r>
              <a:r>
                <a:rPr lang="en-GB" sz="2400" baseline="-25000" dirty="0"/>
                <a:t>N-1</a:t>
              </a:r>
            </a:p>
          </p:txBody>
        </p:sp>
        <p:grpSp>
          <p:nvGrpSpPr>
            <p:cNvPr id="39" name="Group 38">
              <a:extLst>
                <a:ext uri="{FF2B5EF4-FFF2-40B4-BE49-F238E27FC236}">
                  <a16:creationId xmlns:a16="http://schemas.microsoft.com/office/drawing/2014/main" id="{BDC3D5F4-AD45-42E3-A131-526311E9FE5B}"/>
                </a:ext>
              </a:extLst>
            </p:cNvPr>
            <p:cNvGrpSpPr/>
            <p:nvPr/>
          </p:nvGrpSpPr>
          <p:grpSpPr>
            <a:xfrm>
              <a:off x="3784336" y="1987588"/>
              <a:ext cx="191272" cy="871073"/>
              <a:chOff x="1775691" y="2737679"/>
              <a:chExt cx="304276" cy="1577461"/>
            </a:xfrm>
          </p:grpSpPr>
          <p:grpSp>
            <p:nvGrpSpPr>
              <p:cNvPr id="40" name="Group 39">
                <a:extLst>
                  <a:ext uri="{FF2B5EF4-FFF2-40B4-BE49-F238E27FC236}">
                    <a16:creationId xmlns:a16="http://schemas.microsoft.com/office/drawing/2014/main" id="{85761677-0F45-4F56-B071-073DB33D1A93}"/>
                  </a:ext>
                </a:extLst>
              </p:cNvPr>
              <p:cNvGrpSpPr/>
              <p:nvPr/>
            </p:nvGrpSpPr>
            <p:grpSpPr>
              <a:xfrm>
                <a:off x="1786852" y="2737679"/>
                <a:ext cx="293107" cy="1577461"/>
                <a:chOff x="2119730" y="1711563"/>
                <a:chExt cx="221945" cy="1351634"/>
              </a:xfrm>
            </p:grpSpPr>
            <p:sp>
              <p:nvSpPr>
                <p:cNvPr id="43" name="Rectangle 42">
                  <a:extLst>
                    <a:ext uri="{FF2B5EF4-FFF2-40B4-BE49-F238E27FC236}">
                      <a16:creationId xmlns:a16="http://schemas.microsoft.com/office/drawing/2014/main" id="{317F0328-25EA-4651-99CD-8C0988FBBEAB}"/>
                    </a:ext>
                  </a:extLst>
                </p:cNvPr>
                <p:cNvSpPr/>
                <p:nvPr/>
              </p:nvSpPr>
              <p:spPr>
                <a:xfrm>
                  <a:off x="2119730" y="1711563"/>
                  <a:ext cx="221945" cy="1351634"/>
                </a:xfrm>
                <a:prstGeom prst="rect">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solidFill>
                      <a:schemeClr val="tx1"/>
                    </a:solidFill>
                  </a:endParaRPr>
                </a:p>
              </p:txBody>
            </p:sp>
            <p:cxnSp>
              <p:nvCxnSpPr>
                <p:cNvPr id="44" name="Straight Connector 43">
                  <a:extLst>
                    <a:ext uri="{FF2B5EF4-FFF2-40B4-BE49-F238E27FC236}">
                      <a16:creationId xmlns:a16="http://schemas.microsoft.com/office/drawing/2014/main" id="{1A7C86E9-3281-4776-B656-C4354233C738}"/>
                    </a:ext>
                  </a:extLst>
                </p:cNvPr>
                <p:cNvCxnSpPr/>
                <p:nvPr/>
              </p:nvCxnSpPr>
              <p:spPr>
                <a:xfrm>
                  <a:off x="2222255" y="2251097"/>
                  <a:ext cx="0" cy="24677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41" name="Straight Connector 40">
                <a:extLst>
                  <a:ext uri="{FF2B5EF4-FFF2-40B4-BE49-F238E27FC236}">
                    <a16:creationId xmlns:a16="http://schemas.microsoft.com/office/drawing/2014/main" id="{941C459A-9055-4A78-8D87-9E645BC3D864}"/>
                  </a:ext>
                </a:extLst>
              </p:cNvPr>
              <p:cNvCxnSpPr/>
              <p:nvPr/>
            </p:nvCxnSpPr>
            <p:spPr>
              <a:xfrm>
                <a:off x="1775691" y="3800911"/>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2168D37-FDBE-4F98-A687-C74BF3F83F93}"/>
                  </a:ext>
                </a:extLst>
              </p:cNvPr>
              <p:cNvCxnSpPr/>
              <p:nvPr/>
            </p:nvCxnSpPr>
            <p:spPr>
              <a:xfrm>
                <a:off x="1786847" y="3220882"/>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11C90F1D-028A-4E28-904E-141F7BF3DE37}"/>
                </a:ext>
              </a:extLst>
            </p:cNvPr>
            <p:cNvGrpSpPr/>
            <p:nvPr/>
          </p:nvGrpSpPr>
          <p:grpSpPr>
            <a:xfrm>
              <a:off x="5301572" y="1987588"/>
              <a:ext cx="195010" cy="871073"/>
              <a:chOff x="1769743" y="2737679"/>
              <a:chExt cx="310224" cy="1577461"/>
            </a:xfrm>
          </p:grpSpPr>
          <p:grpSp>
            <p:nvGrpSpPr>
              <p:cNvPr id="46" name="Group 45">
                <a:extLst>
                  <a:ext uri="{FF2B5EF4-FFF2-40B4-BE49-F238E27FC236}">
                    <a16:creationId xmlns:a16="http://schemas.microsoft.com/office/drawing/2014/main" id="{F9A57FB1-4486-4BD2-AD8F-EDEA8CC4AD16}"/>
                  </a:ext>
                </a:extLst>
              </p:cNvPr>
              <p:cNvGrpSpPr/>
              <p:nvPr/>
            </p:nvGrpSpPr>
            <p:grpSpPr>
              <a:xfrm>
                <a:off x="1769743" y="2737679"/>
                <a:ext cx="293108" cy="1577461"/>
                <a:chOff x="2106777" y="1711563"/>
                <a:chExt cx="221946" cy="1351634"/>
              </a:xfrm>
            </p:grpSpPr>
            <p:sp>
              <p:nvSpPr>
                <p:cNvPr id="49" name="Rectangle 48">
                  <a:extLst>
                    <a:ext uri="{FF2B5EF4-FFF2-40B4-BE49-F238E27FC236}">
                      <a16:creationId xmlns:a16="http://schemas.microsoft.com/office/drawing/2014/main" id="{13D06637-2161-4433-A58B-E7A3BB580229}"/>
                    </a:ext>
                  </a:extLst>
                </p:cNvPr>
                <p:cNvSpPr/>
                <p:nvPr/>
              </p:nvSpPr>
              <p:spPr>
                <a:xfrm>
                  <a:off x="2106777" y="1711563"/>
                  <a:ext cx="221946" cy="1351634"/>
                </a:xfrm>
                <a:prstGeom prst="rect">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solidFill>
                      <a:schemeClr val="tx1"/>
                    </a:solidFill>
                  </a:endParaRPr>
                </a:p>
              </p:txBody>
            </p:sp>
            <p:cxnSp>
              <p:nvCxnSpPr>
                <p:cNvPr id="50" name="Straight Connector 49">
                  <a:extLst>
                    <a:ext uri="{FF2B5EF4-FFF2-40B4-BE49-F238E27FC236}">
                      <a16:creationId xmlns:a16="http://schemas.microsoft.com/office/drawing/2014/main" id="{E74A84DC-BCC8-419B-8646-27CD4C8D9748}"/>
                    </a:ext>
                  </a:extLst>
                </p:cNvPr>
                <p:cNvCxnSpPr/>
                <p:nvPr/>
              </p:nvCxnSpPr>
              <p:spPr>
                <a:xfrm>
                  <a:off x="2222255" y="2251097"/>
                  <a:ext cx="0" cy="24677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47" name="Straight Connector 46">
                <a:extLst>
                  <a:ext uri="{FF2B5EF4-FFF2-40B4-BE49-F238E27FC236}">
                    <a16:creationId xmlns:a16="http://schemas.microsoft.com/office/drawing/2014/main" id="{7A9A3ABC-D167-440A-A039-050FD3D8F21D}"/>
                  </a:ext>
                </a:extLst>
              </p:cNvPr>
              <p:cNvCxnSpPr/>
              <p:nvPr/>
            </p:nvCxnSpPr>
            <p:spPr>
              <a:xfrm>
                <a:off x="1775691" y="3800911"/>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9532F17-4558-4AD2-8407-99E2942739C1}"/>
                  </a:ext>
                </a:extLst>
              </p:cNvPr>
              <p:cNvCxnSpPr/>
              <p:nvPr/>
            </p:nvCxnSpPr>
            <p:spPr>
              <a:xfrm>
                <a:off x="1786847" y="3220882"/>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3543F69D-E462-4100-B8EA-57EFEF985E65}"/>
                </a:ext>
              </a:extLst>
            </p:cNvPr>
            <p:cNvGrpSpPr/>
            <p:nvPr/>
          </p:nvGrpSpPr>
          <p:grpSpPr>
            <a:xfrm>
              <a:off x="947108" y="1293439"/>
              <a:ext cx="3027111" cy="2094320"/>
              <a:chOff x="2622607" y="1814484"/>
              <a:chExt cx="2923831" cy="3792686"/>
            </a:xfrm>
          </p:grpSpPr>
          <p:grpSp>
            <p:nvGrpSpPr>
              <p:cNvPr id="54" name="Group 53">
                <a:extLst>
                  <a:ext uri="{FF2B5EF4-FFF2-40B4-BE49-F238E27FC236}">
                    <a16:creationId xmlns:a16="http://schemas.microsoft.com/office/drawing/2014/main" id="{7B7D364D-634F-4D42-A083-DA5B29B7FA24}"/>
                  </a:ext>
                </a:extLst>
              </p:cNvPr>
              <p:cNvGrpSpPr/>
              <p:nvPr/>
            </p:nvGrpSpPr>
            <p:grpSpPr>
              <a:xfrm>
                <a:off x="2819511" y="1814484"/>
                <a:ext cx="2203540" cy="3792686"/>
                <a:chOff x="2253281" y="1814484"/>
                <a:chExt cx="2661088" cy="3792686"/>
              </a:xfrm>
            </p:grpSpPr>
            <p:sp>
              <p:nvSpPr>
                <p:cNvPr id="56" name="Flowchart: Alternate Process 55">
                  <a:extLst>
                    <a:ext uri="{FF2B5EF4-FFF2-40B4-BE49-F238E27FC236}">
                      <a16:creationId xmlns:a16="http://schemas.microsoft.com/office/drawing/2014/main" id="{4FACFD1D-5E08-422E-AE9C-B7BB51885509}"/>
                    </a:ext>
                  </a:extLst>
                </p:cNvPr>
                <p:cNvSpPr/>
                <p:nvPr/>
              </p:nvSpPr>
              <p:spPr>
                <a:xfrm>
                  <a:off x="2253281" y="1814484"/>
                  <a:ext cx="2661088" cy="3792686"/>
                </a:xfrm>
                <a:prstGeom prst="flowChartAlternateProces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sp>
              <p:nvSpPr>
                <p:cNvPr id="59" name="Flowchart: Alternate Process 58">
                  <a:extLst>
                    <a:ext uri="{FF2B5EF4-FFF2-40B4-BE49-F238E27FC236}">
                      <a16:creationId xmlns:a16="http://schemas.microsoft.com/office/drawing/2014/main" id="{1B8AF82F-C133-44CF-BC79-9F214F1BDBE0}"/>
                    </a:ext>
                  </a:extLst>
                </p:cNvPr>
                <p:cNvSpPr/>
                <p:nvPr/>
              </p:nvSpPr>
              <p:spPr>
                <a:xfrm>
                  <a:off x="2818872" y="2890654"/>
                  <a:ext cx="795192" cy="1911665"/>
                </a:xfrm>
                <a:prstGeom prst="flowChartAlternateProcess">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sp>
              <p:nvSpPr>
                <p:cNvPr id="60" name="TextBox 59">
                  <a:extLst>
                    <a:ext uri="{FF2B5EF4-FFF2-40B4-BE49-F238E27FC236}">
                      <a16:creationId xmlns:a16="http://schemas.microsoft.com/office/drawing/2014/main" id="{1456E6AB-7228-4270-B8B2-1249684C9C49}"/>
                    </a:ext>
                  </a:extLst>
                </p:cNvPr>
                <p:cNvSpPr txBox="1"/>
                <p:nvPr/>
              </p:nvSpPr>
              <p:spPr>
                <a:xfrm>
                  <a:off x="2700048" y="3185602"/>
                  <a:ext cx="1028832" cy="1309342"/>
                </a:xfrm>
                <a:prstGeom prst="rect">
                  <a:avLst/>
                </a:prstGeom>
                <a:noFill/>
              </p:spPr>
              <p:txBody>
                <a:bodyPr wrap="square" rtlCol="0">
                  <a:spAutoFit/>
                </a:bodyPr>
                <a:lstStyle/>
                <a:p>
                  <a:pPr algn="ctr"/>
                  <a:r>
                    <a:rPr lang="en-GB" sz="2049" dirty="0"/>
                    <a:t>Match Tables</a:t>
                  </a:r>
                </a:p>
              </p:txBody>
            </p:sp>
            <p:sp>
              <p:nvSpPr>
                <p:cNvPr id="61" name="Flowchart: Alternate Process 60">
                  <a:extLst>
                    <a:ext uri="{FF2B5EF4-FFF2-40B4-BE49-F238E27FC236}">
                      <a16:creationId xmlns:a16="http://schemas.microsoft.com/office/drawing/2014/main" id="{1F6221ED-C504-40CE-8365-48F84E154AF5}"/>
                    </a:ext>
                  </a:extLst>
                </p:cNvPr>
                <p:cNvSpPr/>
                <p:nvPr/>
              </p:nvSpPr>
              <p:spPr>
                <a:xfrm>
                  <a:off x="3946663" y="2890654"/>
                  <a:ext cx="848364" cy="1911665"/>
                </a:xfrm>
                <a:prstGeom prst="flowChartAlternateProcess">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sp>
              <p:nvSpPr>
                <p:cNvPr id="62" name="TextBox 61">
                  <a:extLst>
                    <a:ext uri="{FF2B5EF4-FFF2-40B4-BE49-F238E27FC236}">
                      <a16:creationId xmlns:a16="http://schemas.microsoft.com/office/drawing/2014/main" id="{E26761B4-30C6-43C1-BD82-BC6B8A4F0FF7}"/>
                    </a:ext>
                  </a:extLst>
                </p:cNvPr>
                <p:cNvSpPr txBox="1"/>
                <p:nvPr/>
              </p:nvSpPr>
              <p:spPr>
                <a:xfrm>
                  <a:off x="3844267" y="3249300"/>
                  <a:ext cx="1039405" cy="1309342"/>
                </a:xfrm>
                <a:prstGeom prst="rect">
                  <a:avLst/>
                </a:prstGeom>
                <a:noFill/>
              </p:spPr>
              <p:txBody>
                <a:bodyPr wrap="square" rtlCol="0">
                  <a:spAutoFit/>
                </a:bodyPr>
                <a:lstStyle/>
                <a:p>
                  <a:pPr algn="ctr"/>
                  <a:r>
                    <a:rPr lang="en-GB" sz="2049" dirty="0"/>
                    <a:t>Action Unit</a:t>
                  </a:r>
                </a:p>
              </p:txBody>
            </p:sp>
            <p:cxnSp>
              <p:nvCxnSpPr>
                <p:cNvPr id="65" name="Straight Arrow Connector 64">
                  <a:extLst>
                    <a:ext uri="{FF2B5EF4-FFF2-40B4-BE49-F238E27FC236}">
                      <a16:creationId xmlns:a16="http://schemas.microsoft.com/office/drawing/2014/main" id="{1084C484-4AFA-456B-B768-AEC670EA130B}"/>
                    </a:ext>
                  </a:extLst>
                </p:cNvPr>
                <p:cNvCxnSpPr>
                  <a:cxnSpLocks/>
                </p:cNvCxnSpPr>
                <p:nvPr/>
              </p:nvCxnSpPr>
              <p:spPr>
                <a:xfrm>
                  <a:off x="4359536" y="2338988"/>
                  <a:ext cx="0" cy="539511"/>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227AD39B-54DB-4C04-BB2D-A8289F89AADF}"/>
                    </a:ext>
                  </a:extLst>
                </p:cNvPr>
                <p:cNvCxnSpPr>
                  <a:cxnSpLocks/>
                </p:cNvCxnSpPr>
                <p:nvPr/>
              </p:nvCxnSpPr>
              <p:spPr>
                <a:xfrm flipV="1">
                  <a:off x="3614279" y="3849322"/>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4DE9B6F1-5E1F-4350-803A-33C56641C781}"/>
                    </a:ext>
                  </a:extLst>
                </p:cNvPr>
                <p:cNvCxnSpPr>
                  <a:cxnSpLocks/>
                </p:cNvCxnSpPr>
                <p:nvPr/>
              </p:nvCxnSpPr>
              <p:spPr>
                <a:xfrm flipV="1">
                  <a:off x="2476488" y="3849323"/>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55" name="TextBox 54">
                <a:extLst>
                  <a:ext uri="{FF2B5EF4-FFF2-40B4-BE49-F238E27FC236}">
                    <a16:creationId xmlns:a16="http://schemas.microsoft.com/office/drawing/2014/main" id="{2D1A9068-5FD3-4D67-97F4-F438A99DE78F}"/>
                  </a:ext>
                </a:extLst>
              </p:cNvPr>
              <p:cNvSpPr txBox="1"/>
              <p:nvPr/>
            </p:nvSpPr>
            <p:spPr>
              <a:xfrm>
                <a:off x="2622607" y="4783041"/>
                <a:ext cx="2923831" cy="780310"/>
              </a:xfrm>
              <a:prstGeom prst="rect">
                <a:avLst/>
              </a:prstGeom>
              <a:noFill/>
            </p:spPr>
            <p:txBody>
              <a:bodyPr wrap="square" rtlCol="0">
                <a:spAutoFit/>
              </a:bodyPr>
              <a:lstStyle/>
              <a:p>
                <a:pPr algn="ctr"/>
                <a:r>
                  <a:rPr lang="en-GB" sz="2200" dirty="0"/>
                  <a:t>Stage</a:t>
                </a:r>
                <a:r>
                  <a:rPr lang="en-GB" sz="2200" baseline="-25000" dirty="0"/>
                  <a:t>1</a:t>
                </a:r>
              </a:p>
            </p:txBody>
          </p:sp>
        </p:grpSp>
      </p:grpSp>
      <p:sp>
        <p:nvSpPr>
          <p:cNvPr id="81" name="TextBox 80">
            <a:extLst>
              <a:ext uri="{FF2B5EF4-FFF2-40B4-BE49-F238E27FC236}">
                <a16:creationId xmlns:a16="http://schemas.microsoft.com/office/drawing/2014/main" id="{B93E8FC9-CB8A-4885-BDE8-86DAF6DCD2FB}"/>
              </a:ext>
            </a:extLst>
          </p:cNvPr>
          <p:cNvSpPr txBox="1"/>
          <p:nvPr/>
        </p:nvSpPr>
        <p:spPr>
          <a:xfrm>
            <a:off x="363055" y="594683"/>
            <a:ext cx="4403452" cy="461665"/>
          </a:xfrm>
          <a:prstGeom prst="rect">
            <a:avLst/>
          </a:prstGeom>
          <a:noFill/>
        </p:spPr>
        <p:txBody>
          <a:bodyPr wrap="square" rtlCol="0">
            <a:spAutoFit/>
          </a:bodyPr>
          <a:lstStyle/>
          <a:p>
            <a:r>
              <a:rPr lang="en-GB" sz="2400" dirty="0"/>
              <a:t>PISA Pipeline</a:t>
            </a:r>
          </a:p>
        </p:txBody>
      </p:sp>
      <p:sp>
        <p:nvSpPr>
          <p:cNvPr id="84" name="Title 1">
            <a:extLst>
              <a:ext uri="{FF2B5EF4-FFF2-40B4-BE49-F238E27FC236}">
                <a16:creationId xmlns:a16="http://schemas.microsoft.com/office/drawing/2014/main" id="{C5FFDC6A-0B85-4C48-A2F5-314C8F75904C}"/>
              </a:ext>
            </a:extLst>
          </p:cNvPr>
          <p:cNvSpPr txBox="1">
            <a:spLocks/>
          </p:cNvSpPr>
          <p:nvPr/>
        </p:nvSpPr>
        <p:spPr>
          <a:xfrm>
            <a:off x="0" y="-27881"/>
            <a:ext cx="12048565" cy="91219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Proposed Approach</a:t>
            </a:r>
          </a:p>
        </p:txBody>
      </p:sp>
      <p:cxnSp>
        <p:nvCxnSpPr>
          <p:cNvPr id="86" name="Connector: Elbow 85">
            <a:extLst>
              <a:ext uri="{FF2B5EF4-FFF2-40B4-BE49-F238E27FC236}">
                <a16:creationId xmlns:a16="http://schemas.microsoft.com/office/drawing/2014/main" id="{6E968136-DF72-4F39-A8B1-91FA4AAFFFA8}"/>
              </a:ext>
            </a:extLst>
          </p:cNvPr>
          <p:cNvCxnSpPr>
            <a:stCxn id="71" idx="3"/>
          </p:cNvCxnSpPr>
          <p:nvPr/>
        </p:nvCxnSpPr>
        <p:spPr>
          <a:xfrm flipV="1">
            <a:off x="7578091" y="3266877"/>
            <a:ext cx="1561627" cy="2262916"/>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Connector: Elbow 86">
            <a:extLst>
              <a:ext uri="{FF2B5EF4-FFF2-40B4-BE49-F238E27FC236}">
                <a16:creationId xmlns:a16="http://schemas.microsoft.com/office/drawing/2014/main" id="{486AE2DD-A4D3-429B-B74B-6EFDA852B8D9}"/>
              </a:ext>
            </a:extLst>
          </p:cNvPr>
          <p:cNvCxnSpPr>
            <a:cxnSpLocks/>
            <a:endCxn id="71" idx="1"/>
          </p:cNvCxnSpPr>
          <p:nvPr/>
        </p:nvCxnSpPr>
        <p:spPr>
          <a:xfrm rot="16200000" flipH="1">
            <a:off x="-33831" y="3544146"/>
            <a:ext cx="2264150" cy="1707144"/>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8DA658DD-EFD3-4CF6-B30A-80586D01D447}"/>
              </a:ext>
            </a:extLst>
          </p:cNvPr>
          <p:cNvSpPr txBox="1"/>
          <p:nvPr/>
        </p:nvSpPr>
        <p:spPr>
          <a:xfrm>
            <a:off x="426788" y="4840980"/>
            <a:ext cx="1580641" cy="369332"/>
          </a:xfrm>
          <a:prstGeom prst="rect">
            <a:avLst/>
          </a:prstGeom>
          <a:noFill/>
        </p:spPr>
        <p:txBody>
          <a:bodyPr wrap="square" rtlCol="0">
            <a:spAutoFit/>
          </a:bodyPr>
          <a:lstStyle/>
          <a:p>
            <a:r>
              <a:rPr lang="en-GB" dirty="0"/>
              <a:t>Stateful Queue</a:t>
            </a:r>
          </a:p>
        </p:txBody>
      </p:sp>
      <p:sp>
        <p:nvSpPr>
          <p:cNvPr id="89" name="TextBox 88">
            <a:extLst>
              <a:ext uri="{FF2B5EF4-FFF2-40B4-BE49-F238E27FC236}">
                <a16:creationId xmlns:a16="http://schemas.microsoft.com/office/drawing/2014/main" id="{B4239C78-10F3-4C69-BD51-7B51DD76ED7A}"/>
              </a:ext>
            </a:extLst>
          </p:cNvPr>
          <p:cNvSpPr txBox="1"/>
          <p:nvPr/>
        </p:nvSpPr>
        <p:spPr>
          <a:xfrm>
            <a:off x="7673111" y="4818989"/>
            <a:ext cx="1580641" cy="369332"/>
          </a:xfrm>
          <a:prstGeom prst="rect">
            <a:avLst/>
          </a:prstGeom>
          <a:noFill/>
        </p:spPr>
        <p:txBody>
          <a:bodyPr wrap="square" rtlCol="0">
            <a:spAutoFit/>
          </a:bodyPr>
          <a:lstStyle/>
          <a:p>
            <a:r>
              <a:rPr lang="en-GB" dirty="0"/>
              <a:t>Stateful Queue</a:t>
            </a:r>
          </a:p>
        </p:txBody>
      </p:sp>
      <p:sp>
        <p:nvSpPr>
          <p:cNvPr id="90" name="Flowchart: Predefined Process 89">
            <a:extLst>
              <a:ext uri="{FF2B5EF4-FFF2-40B4-BE49-F238E27FC236}">
                <a16:creationId xmlns:a16="http://schemas.microsoft.com/office/drawing/2014/main" id="{D78D0C8D-B935-4BF6-898F-83FB9042AAE7}"/>
              </a:ext>
            </a:extLst>
          </p:cNvPr>
          <p:cNvSpPr/>
          <p:nvPr/>
        </p:nvSpPr>
        <p:spPr>
          <a:xfrm flipH="1">
            <a:off x="8043198" y="5205229"/>
            <a:ext cx="897644" cy="458654"/>
          </a:xfrm>
          <a:prstGeom prst="flowChartPredefined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Flowchart: Predefined Process 77">
            <a:extLst>
              <a:ext uri="{FF2B5EF4-FFF2-40B4-BE49-F238E27FC236}">
                <a16:creationId xmlns:a16="http://schemas.microsoft.com/office/drawing/2014/main" id="{74C47541-C78E-435C-957A-3ECE489D972A}"/>
              </a:ext>
            </a:extLst>
          </p:cNvPr>
          <p:cNvSpPr/>
          <p:nvPr/>
        </p:nvSpPr>
        <p:spPr>
          <a:xfrm flipH="1">
            <a:off x="702842" y="5225138"/>
            <a:ext cx="897644" cy="453230"/>
          </a:xfrm>
          <a:prstGeom prst="flowChartPredefined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8" name="Group 117">
            <a:extLst>
              <a:ext uri="{FF2B5EF4-FFF2-40B4-BE49-F238E27FC236}">
                <a16:creationId xmlns:a16="http://schemas.microsoft.com/office/drawing/2014/main" id="{268DC23F-FB44-45FF-BFD3-CCE8417F6AC1}"/>
              </a:ext>
            </a:extLst>
          </p:cNvPr>
          <p:cNvGrpSpPr/>
          <p:nvPr/>
        </p:nvGrpSpPr>
        <p:grpSpPr>
          <a:xfrm>
            <a:off x="1951816" y="3907127"/>
            <a:ext cx="5626275" cy="2852602"/>
            <a:chOff x="2070199" y="3868873"/>
            <a:chExt cx="5626275" cy="2852602"/>
          </a:xfrm>
        </p:grpSpPr>
        <p:sp>
          <p:nvSpPr>
            <p:cNvPr id="68" name="TextBox 67">
              <a:extLst>
                <a:ext uri="{FF2B5EF4-FFF2-40B4-BE49-F238E27FC236}">
                  <a16:creationId xmlns:a16="http://schemas.microsoft.com/office/drawing/2014/main" id="{6F8A2247-5C6B-40B2-A074-BE6698033B7F}"/>
                </a:ext>
              </a:extLst>
            </p:cNvPr>
            <p:cNvSpPr txBox="1"/>
            <p:nvPr/>
          </p:nvSpPr>
          <p:spPr>
            <a:xfrm>
              <a:off x="2323052" y="3868873"/>
              <a:ext cx="4403452" cy="461665"/>
            </a:xfrm>
            <a:prstGeom prst="rect">
              <a:avLst/>
            </a:prstGeom>
            <a:noFill/>
          </p:spPr>
          <p:txBody>
            <a:bodyPr wrap="square" rtlCol="0">
              <a:spAutoFit/>
            </a:bodyPr>
            <a:lstStyle/>
            <a:p>
              <a:r>
                <a:rPr lang="en-GB" sz="2400" dirty="0"/>
                <a:t>Stateful Pipeline</a:t>
              </a:r>
            </a:p>
          </p:txBody>
        </p:sp>
        <p:grpSp>
          <p:nvGrpSpPr>
            <p:cNvPr id="117" name="Group 116">
              <a:extLst>
                <a:ext uri="{FF2B5EF4-FFF2-40B4-BE49-F238E27FC236}">
                  <a16:creationId xmlns:a16="http://schemas.microsoft.com/office/drawing/2014/main" id="{86CAA967-2FCA-4901-948A-E62C014C5BFE}"/>
                </a:ext>
              </a:extLst>
            </p:cNvPr>
            <p:cNvGrpSpPr/>
            <p:nvPr/>
          </p:nvGrpSpPr>
          <p:grpSpPr>
            <a:xfrm>
              <a:off x="2070199" y="4261603"/>
              <a:ext cx="5626275" cy="2459872"/>
              <a:chOff x="2070199" y="4261603"/>
              <a:chExt cx="5626275" cy="2459872"/>
            </a:xfrm>
          </p:grpSpPr>
          <p:grpSp>
            <p:nvGrpSpPr>
              <p:cNvPr id="115" name="Group 114">
                <a:extLst>
                  <a:ext uri="{FF2B5EF4-FFF2-40B4-BE49-F238E27FC236}">
                    <a16:creationId xmlns:a16="http://schemas.microsoft.com/office/drawing/2014/main" id="{BDF0804A-808C-44F5-934D-CE2356741B37}"/>
                  </a:ext>
                </a:extLst>
              </p:cNvPr>
              <p:cNvGrpSpPr/>
              <p:nvPr/>
            </p:nvGrpSpPr>
            <p:grpSpPr>
              <a:xfrm>
                <a:off x="2070199" y="4261603"/>
                <a:ext cx="5626275" cy="2459872"/>
                <a:chOff x="2070199" y="4261603"/>
                <a:chExt cx="5626275" cy="2459872"/>
              </a:xfrm>
            </p:grpSpPr>
            <p:sp>
              <p:nvSpPr>
                <p:cNvPr id="71" name="Rectangle: Rounded Corners 70">
                  <a:extLst>
                    <a:ext uri="{FF2B5EF4-FFF2-40B4-BE49-F238E27FC236}">
                      <a16:creationId xmlns:a16="http://schemas.microsoft.com/office/drawing/2014/main" id="{0D179A73-7F8B-42B9-9E3B-7C41D0FAC815}"/>
                    </a:ext>
                  </a:extLst>
                </p:cNvPr>
                <p:cNvSpPr/>
                <p:nvPr/>
              </p:nvSpPr>
              <p:spPr>
                <a:xfrm>
                  <a:off x="2070199" y="4261603"/>
                  <a:ext cx="5626275" cy="2459872"/>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92EB94BA-B573-4B59-A617-09CE4854A6D2}"/>
                    </a:ext>
                  </a:extLst>
                </p:cNvPr>
                <p:cNvSpPr/>
                <p:nvPr/>
              </p:nvSpPr>
              <p:spPr>
                <a:xfrm>
                  <a:off x="3415430" y="4590525"/>
                  <a:ext cx="2918529" cy="789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146E2C27-9A66-440F-A21A-33417C368A04}"/>
                    </a:ext>
                  </a:extLst>
                </p:cNvPr>
                <p:cNvSpPr/>
                <p:nvPr/>
              </p:nvSpPr>
              <p:spPr>
                <a:xfrm>
                  <a:off x="3415431" y="5979634"/>
                  <a:ext cx="2918528" cy="647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TextBox 73">
                  <a:extLst>
                    <a:ext uri="{FF2B5EF4-FFF2-40B4-BE49-F238E27FC236}">
                      <a16:creationId xmlns:a16="http://schemas.microsoft.com/office/drawing/2014/main" id="{9F080937-9E08-41C6-BA23-CAB1F5A39F7D}"/>
                    </a:ext>
                  </a:extLst>
                </p:cNvPr>
                <p:cNvSpPr txBox="1"/>
                <p:nvPr/>
              </p:nvSpPr>
              <p:spPr>
                <a:xfrm>
                  <a:off x="3353786" y="4271583"/>
                  <a:ext cx="3149520" cy="369332"/>
                </a:xfrm>
                <a:prstGeom prst="rect">
                  <a:avLst/>
                </a:prstGeom>
                <a:noFill/>
              </p:spPr>
              <p:txBody>
                <a:bodyPr wrap="square" rtlCol="0">
                  <a:spAutoFit/>
                </a:bodyPr>
                <a:lstStyle/>
                <a:p>
                  <a:r>
                    <a:rPr lang="en-GB" dirty="0"/>
                    <a:t>Data Structure Instance Block 1</a:t>
                  </a:r>
                </a:p>
              </p:txBody>
            </p:sp>
            <p:sp>
              <p:nvSpPr>
                <p:cNvPr id="75" name="TextBox 74">
                  <a:extLst>
                    <a:ext uri="{FF2B5EF4-FFF2-40B4-BE49-F238E27FC236}">
                      <a16:creationId xmlns:a16="http://schemas.microsoft.com/office/drawing/2014/main" id="{28DB99E7-108C-41BD-A76E-0C7724464AE0}"/>
                    </a:ext>
                  </a:extLst>
                </p:cNvPr>
                <p:cNvSpPr txBox="1"/>
                <p:nvPr/>
              </p:nvSpPr>
              <p:spPr>
                <a:xfrm>
                  <a:off x="3364158" y="5678368"/>
                  <a:ext cx="3149520" cy="369332"/>
                </a:xfrm>
                <a:prstGeom prst="rect">
                  <a:avLst/>
                </a:prstGeom>
                <a:noFill/>
              </p:spPr>
              <p:txBody>
                <a:bodyPr wrap="square" rtlCol="0">
                  <a:spAutoFit/>
                </a:bodyPr>
                <a:lstStyle/>
                <a:p>
                  <a:r>
                    <a:rPr lang="en-GB" dirty="0"/>
                    <a:t>Data Structure Instance Block 4</a:t>
                  </a:r>
                </a:p>
              </p:txBody>
            </p:sp>
            <p:cxnSp>
              <p:nvCxnSpPr>
                <p:cNvPr id="77" name="Straight Connector 76">
                  <a:extLst>
                    <a:ext uri="{FF2B5EF4-FFF2-40B4-BE49-F238E27FC236}">
                      <a16:creationId xmlns:a16="http://schemas.microsoft.com/office/drawing/2014/main" id="{73BC3688-0046-4641-9114-C3F3034A39B8}"/>
                    </a:ext>
                  </a:extLst>
                </p:cNvPr>
                <p:cNvCxnSpPr>
                  <a:cxnSpLocks/>
                </p:cNvCxnSpPr>
                <p:nvPr/>
              </p:nvCxnSpPr>
              <p:spPr>
                <a:xfrm>
                  <a:off x="5002005" y="5470428"/>
                  <a:ext cx="0" cy="24939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79" name="Rectangle: Rounded Corners 78">
                  <a:extLst>
                    <a:ext uri="{FF2B5EF4-FFF2-40B4-BE49-F238E27FC236}">
                      <a16:creationId xmlns:a16="http://schemas.microsoft.com/office/drawing/2014/main" id="{6732294B-6BB9-4C9B-86A9-10EDAA3475E7}"/>
                    </a:ext>
                  </a:extLst>
                </p:cNvPr>
                <p:cNvSpPr/>
                <p:nvPr/>
              </p:nvSpPr>
              <p:spPr>
                <a:xfrm>
                  <a:off x="2192412" y="4861138"/>
                  <a:ext cx="908655" cy="1162285"/>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TextBox 81">
                  <a:extLst>
                    <a:ext uri="{FF2B5EF4-FFF2-40B4-BE49-F238E27FC236}">
                      <a16:creationId xmlns:a16="http://schemas.microsoft.com/office/drawing/2014/main" id="{64EDD34B-FF92-4125-A0F0-BD91E69FEAE5}"/>
                    </a:ext>
                  </a:extLst>
                </p:cNvPr>
                <p:cNvSpPr txBox="1"/>
                <p:nvPr/>
              </p:nvSpPr>
              <p:spPr>
                <a:xfrm>
                  <a:off x="2335210" y="5119114"/>
                  <a:ext cx="596526" cy="646331"/>
                </a:xfrm>
                <a:prstGeom prst="rect">
                  <a:avLst/>
                </a:prstGeom>
                <a:noFill/>
              </p:spPr>
              <p:txBody>
                <a:bodyPr wrap="square" rtlCol="0">
                  <a:spAutoFit/>
                </a:bodyPr>
                <a:lstStyle/>
                <a:p>
                  <a:r>
                    <a:rPr lang="en-GB" dirty="0"/>
                    <a:t>App Bus</a:t>
                  </a:r>
                </a:p>
              </p:txBody>
            </p:sp>
            <p:sp>
              <p:nvSpPr>
                <p:cNvPr id="83" name="Rectangle: Rounded Corners 82">
                  <a:extLst>
                    <a:ext uri="{FF2B5EF4-FFF2-40B4-BE49-F238E27FC236}">
                      <a16:creationId xmlns:a16="http://schemas.microsoft.com/office/drawing/2014/main" id="{B28F7243-1F2C-4E43-AC4B-7F24851B6CFE}"/>
                    </a:ext>
                  </a:extLst>
                </p:cNvPr>
                <p:cNvSpPr/>
                <p:nvPr/>
              </p:nvSpPr>
              <p:spPr>
                <a:xfrm>
                  <a:off x="6643321" y="4861136"/>
                  <a:ext cx="908655" cy="1162285"/>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TextBox 84">
                  <a:extLst>
                    <a:ext uri="{FF2B5EF4-FFF2-40B4-BE49-F238E27FC236}">
                      <a16:creationId xmlns:a16="http://schemas.microsoft.com/office/drawing/2014/main" id="{10CCE0A2-2DAC-4118-A803-1D8AA5079893}"/>
                    </a:ext>
                  </a:extLst>
                </p:cNvPr>
                <p:cNvSpPr txBox="1"/>
                <p:nvPr/>
              </p:nvSpPr>
              <p:spPr>
                <a:xfrm>
                  <a:off x="6589779" y="5127105"/>
                  <a:ext cx="1024822" cy="646331"/>
                </a:xfrm>
                <a:prstGeom prst="rect">
                  <a:avLst/>
                </a:prstGeom>
                <a:noFill/>
              </p:spPr>
              <p:txBody>
                <a:bodyPr wrap="square" rtlCol="0">
                  <a:spAutoFit/>
                </a:bodyPr>
                <a:lstStyle/>
                <a:p>
                  <a:pPr algn="ctr"/>
                  <a:r>
                    <a:rPr lang="en-GB" dirty="0"/>
                    <a:t>Packet Reorder</a:t>
                  </a:r>
                </a:p>
              </p:txBody>
            </p:sp>
            <p:pic>
              <p:nvPicPr>
                <p:cNvPr id="1028" name="Picture 4" descr="Stack Svg Png Icon Free Download (#486917) - OnlineWebFonts.COM">
                  <a:extLst>
                    <a:ext uri="{FF2B5EF4-FFF2-40B4-BE49-F238E27FC236}">
                      <a16:creationId xmlns:a16="http://schemas.microsoft.com/office/drawing/2014/main" id="{4B3B2F94-69F9-49CC-B75F-5F922BD3AC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0593" y="6046367"/>
                  <a:ext cx="536802" cy="534575"/>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4" descr="Stack Svg Png Icon Free Download (#486917) - OnlineWebFonts.COM">
                  <a:extLst>
                    <a:ext uri="{FF2B5EF4-FFF2-40B4-BE49-F238E27FC236}">
                      <a16:creationId xmlns:a16="http://schemas.microsoft.com/office/drawing/2014/main" id="{D99FDF44-3400-4937-B48C-89CB16F82C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3691" y="6046367"/>
                  <a:ext cx="536802" cy="534575"/>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4" descr="Stack Svg Png Icon Free Download (#486917) - OnlineWebFonts.COM">
                  <a:extLst>
                    <a:ext uri="{FF2B5EF4-FFF2-40B4-BE49-F238E27FC236}">
                      <a16:creationId xmlns:a16="http://schemas.microsoft.com/office/drawing/2014/main" id="{14615193-B992-4069-877F-AF235AFE1F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6789" y="6046367"/>
                  <a:ext cx="536802" cy="534575"/>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4" descr="Stack Svg Png Icon Free Download (#486917) - OnlineWebFonts.COM">
                  <a:extLst>
                    <a:ext uri="{FF2B5EF4-FFF2-40B4-BE49-F238E27FC236}">
                      <a16:creationId xmlns:a16="http://schemas.microsoft.com/office/drawing/2014/main" id="{837F6569-3134-4713-BEF9-99AAC59C4F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9886" y="6046367"/>
                  <a:ext cx="536802" cy="53457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inary tree - Wikiwand">
                  <a:extLst>
                    <a:ext uri="{FF2B5EF4-FFF2-40B4-BE49-F238E27FC236}">
                      <a16:creationId xmlns:a16="http://schemas.microsoft.com/office/drawing/2014/main" id="{66B60B0F-D52F-4622-AB80-84604F87DB74}"/>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flipH="1">
                  <a:off x="3461948" y="4687473"/>
                  <a:ext cx="662956" cy="611148"/>
                </a:xfrm>
                <a:prstGeom prst="rect">
                  <a:avLst/>
                </a:prstGeom>
                <a:noFill/>
                <a:extLst>
                  <a:ext uri="{909E8E84-426E-40DD-AFC4-6F175D3DCCD1}">
                    <a14:hiddenFill xmlns:a14="http://schemas.microsoft.com/office/drawing/2010/main">
                      <a:solidFill>
                        <a:srgbClr val="FFFFFF"/>
                      </a:solidFill>
                    </a14:hiddenFill>
                  </a:ext>
                </a:extLst>
              </p:spPr>
            </p:pic>
          </p:grpSp>
          <p:pic>
            <p:nvPicPr>
              <p:cNvPr id="103" name="Picture 10" descr="Binary tree - Wikiwand">
                <a:extLst>
                  <a:ext uri="{FF2B5EF4-FFF2-40B4-BE49-F238E27FC236}">
                    <a16:creationId xmlns:a16="http://schemas.microsoft.com/office/drawing/2014/main" id="{B80905F3-0F9E-49AF-9766-B2CA8012646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flipH="1">
                <a:off x="4182564" y="4687473"/>
                <a:ext cx="662956" cy="611148"/>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10" descr="Binary tree - Wikiwand">
                <a:extLst>
                  <a:ext uri="{FF2B5EF4-FFF2-40B4-BE49-F238E27FC236}">
                    <a16:creationId xmlns:a16="http://schemas.microsoft.com/office/drawing/2014/main" id="{C75A6DDA-769E-4CA8-9E38-F2A64F143899}"/>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flipH="1">
                <a:off x="4903180" y="4687473"/>
                <a:ext cx="662956" cy="611148"/>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10" descr="Binary tree - Wikiwand">
                <a:extLst>
                  <a:ext uri="{FF2B5EF4-FFF2-40B4-BE49-F238E27FC236}">
                    <a16:creationId xmlns:a16="http://schemas.microsoft.com/office/drawing/2014/main" id="{37EE34C4-C293-45C8-B2A0-948B0FFF446F}"/>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flipH="1">
                <a:off x="5623796" y="4687473"/>
                <a:ext cx="662956" cy="611148"/>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52" name="TextBox 51">
            <a:extLst>
              <a:ext uri="{FF2B5EF4-FFF2-40B4-BE49-F238E27FC236}">
                <a16:creationId xmlns:a16="http://schemas.microsoft.com/office/drawing/2014/main" id="{E7616BA1-4512-436A-98A7-5D034AA0247F}"/>
              </a:ext>
            </a:extLst>
          </p:cNvPr>
          <p:cNvSpPr txBox="1"/>
          <p:nvPr/>
        </p:nvSpPr>
        <p:spPr>
          <a:xfrm>
            <a:off x="9631492" y="1091892"/>
            <a:ext cx="2097042" cy="492443"/>
          </a:xfrm>
          <a:prstGeom prst="rect">
            <a:avLst/>
          </a:prstGeom>
          <a:noFill/>
          <a:ln>
            <a:solidFill>
              <a:schemeClr val="tx1"/>
            </a:solidFill>
          </a:ln>
        </p:spPr>
        <p:txBody>
          <a:bodyPr wrap="square" rtlCol="0">
            <a:spAutoFit/>
          </a:bodyPr>
          <a:lstStyle/>
          <a:p>
            <a:pPr algn="ctr"/>
            <a:r>
              <a:rPr lang="en-GB" sz="2600" b="1" i="1" dirty="0"/>
              <a:t>Slack time </a:t>
            </a:r>
          </a:p>
        </p:txBody>
      </p:sp>
      <p:sp>
        <p:nvSpPr>
          <p:cNvPr id="69" name="Rectangle 68">
            <a:extLst>
              <a:ext uri="{FF2B5EF4-FFF2-40B4-BE49-F238E27FC236}">
                <a16:creationId xmlns:a16="http://schemas.microsoft.com/office/drawing/2014/main" id="{CDF838D3-6B88-42C1-823B-751360FFD0AF}"/>
              </a:ext>
            </a:extLst>
          </p:cNvPr>
          <p:cNvSpPr/>
          <p:nvPr/>
        </p:nvSpPr>
        <p:spPr>
          <a:xfrm>
            <a:off x="370636" y="2686358"/>
            <a:ext cx="166894" cy="2520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0A88BDF1-DA1B-4091-9B34-1612B5A4C8BB}"/>
              </a:ext>
            </a:extLst>
          </p:cNvPr>
          <p:cNvSpPr/>
          <p:nvPr/>
        </p:nvSpPr>
        <p:spPr>
          <a:xfrm>
            <a:off x="241561" y="3134904"/>
            <a:ext cx="103564" cy="44797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TextBox 91">
            <a:extLst>
              <a:ext uri="{FF2B5EF4-FFF2-40B4-BE49-F238E27FC236}">
                <a16:creationId xmlns:a16="http://schemas.microsoft.com/office/drawing/2014/main" id="{F2D30A7F-C56D-4375-A018-A373D06BFE21}"/>
              </a:ext>
            </a:extLst>
          </p:cNvPr>
          <p:cNvSpPr txBox="1"/>
          <p:nvPr/>
        </p:nvSpPr>
        <p:spPr>
          <a:xfrm>
            <a:off x="9666505" y="1770221"/>
            <a:ext cx="2390353" cy="1477328"/>
          </a:xfrm>
          <a:prstGeom prst="rect">
            <a:avLst/>
          </a:prstGeom>
          <a:noFill/>
        </p:spPr>
        <p:txBody>
          <a:bodyPr wrap="square" rtlCol="0">
            <a:spAutoFit/>
          </a:bodyPr>
          <a:lstStyle/>
          <a:p>
            <a:r>
              <a:rPr lang="en-GB" sz="2400" i="1" dirty="0"/>
              <a:t>Time for headers to traverse PISA pipeline</a:t>
            </a:r>
          </a:p>
          <a:p>
            <a:endParaRPr lang="en-GB" dirty="0"/>
          </a:p>
        </p:txBody>
      </p:sp>
      <p:sp>
        <p:nvSpPr>
          <p:cNvPr id="51" name="Rectangle: Diagonal Corners Rounded 50">
            <a:extLst>
              <a:ext uri="{FF2B5EF4-FFF2-40B4-BE49-F238E27FC236}">
                <a16:creationId xmlns:a16="http://schemas.microsoft.com/office/drawing/2014/main" id="{3517D4DE-3C92-47B2-9A80-8386BD34EA78}"/>
              </a:ext>
            </a:extLst>
          </p:cNvPr>
          <p:cNvSpPr/>
          <p:nvPr/>
        </p:nvSpPr>
        <p:spPr>
          <a:xfrm>
            <a:off x="2806197" y="1381134"/>
            <a:ext cx="493691" cy="231222"/>
          </a:xfrm>
          <a:prstGeom prst="round2DiagRect">
            <a:avLst/>
          </a:prstGeom>
          <a:solidFill>
            <a:srgbClr val="FF8AD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grpSp>
        <p:nvGrpSpPr>
          <p:cNvPr id="104" name="Group 103">
            <a:extLst>
              <a:ext uri="{FF2B5EF4-FFF2-40B4-BE49-F238E27FC236}">
                <a16:creationId xmlns:a16="http://schemas.microsoft.com/office/drawing/2014/main" id="{CC3D1520-8D30-4E34-AC55-6B45E194A340}"/>
              </a:ext>
            </a:extLst>
          </p:cNvPr>
          <p:cNvGrpSpPr/>
          <p:nvPr/>
        </p:nvGrpSpPr>
        <p:grpSpPr>
          <a:xfrm>
            <a:off x="1259964" y="1641477"/>
            <a:ext cx="174177" cy="1592030"/>
            <a:chOff x="940945" y="3819014"/>
            <a:chExt cx="174177" cy="1592030"/>
          </a:xfrm>
        </p:grpSpPr>
        <p:sp>
          <p:nvSpPr>
            <p:cNvPr id="108" name="Trapezoid 107">
              <a:extLst>
                <a:ext uri="{FF2B5EF4-FFF2-40B4-BE49-F238E27FC236}">
                  <a16:creationId xmlns:a16="http://schemas.microsoft.com/office/drawing/2014/main" id="{DDF1CF78-0FE2-4AFB-A722-67DFD836CB31}"/>
                </a:ext>
              </a:extLst>
            </p:cNvPr>
            <p:cNvSpPr/>
            <p:nvPr/>
          </p:nvSpPr>
          <p:spPr>
            <a:xfrm rot="5400000">
              <a:off x="252835" y="4507124"/>
              <a:ext cx="1550398" cy="174177"/>
            </a:xfrm>
            <a:prstGeom prst="trapezoid">
              <a:avLst/>
            </a:prstGeom>
            <a:solidFill>
              <a:schemeClr val="bg1">
                <a:alpha val="33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2049" dirty="0"/>
            </a:p>
          </p:txBody>
        </p:sp>
        <p:sp>
          <p:nvSpPr>
            <p:cNvPr id="106" name="TextBox 105">
              <a:extLst>
                <a:ext uri="{FF2B5EF4-FFF2-40B4-BE49-F238E27FC236}">
                  <a16:creationId xmlns:a16="http://schemas.microsoft.com/office/drawing/2014/main" id="{FE76CE44-48B3-4CE0-986C-1980B5F124FD}"/>
                </a:ext>
              </a:extLst>
            </p:cNvPr>
            <p:cNvSpPr txBox="1"/>
            <p:nvPr/>
          </p:nvSpPr>
          <p:spPr>
            <a:xfrm>
              <a:off x="953664" y="3841384"/>
              <a:ext cx="157362" cy="1569660"/>
            </a:xfrm>
            <a:prstGeom prst="rect">
              <a:avLst/>
            </a:prstGeom>
            <a:noFill/>
          </p:spPr>
          <p:txBody>
            <a:bodyPr wrap="square" rtlCol="0">
              <a:spAutoFit/>
            </a:bodyPr>
            <a:lstStyle/>
            <a:p>
              <a:pPr algn="ctr"/>
              <a:r>
                <a:rPr lang="en-GB" sz="1200" b="1" dirty="0"/>
                <a:t>S</a:t>
              </a:r>
            </a:p>
            <a:p>
              <a:pPr algn="ctr"/>
              <a:r>
                <a:rPr lang="en-GB" sz="1200" b="1" dirty="0"/>
                <a:t>E</a:t>
              </a:r>
            </a:p>
            <a:p>
              <a:pPr algn="ctr"/>
              <a:r>
                <a:rPr lang="en-GB" sz="1200" b="1" dirty="0"/>
                <a:t>L</a:t>
              </a:r>
            </a:p>
            <a:p>
              <a:pPr algn="ctr"/>
              <a:r>
                <a:rPr lang="en-GB" sz="1200" b="1" dirty="0"/>
                <a:t>E</a:t>
              </a:r>
            </a:p>
            <a:p>
              <a:pPr algn="ctr"/>
              <a:r>
                <a:rPr lang="en-GB" sz="1200" b="1" dirty="0"/>
                <a:t>C</a:t>
              </a:r>
            </a:p>
            <a:p>
              <a:pPr algn="ctr"/>
              <a:r>
                <a:rPr lang="en-GB" sz="1200" b="1" dirty="0"/>
                <a:t>T</a:t>
              </a:r>
            </a:p>
            <a:p>
              <a:pPr algn="ctr"/>
              <a:r>
                <a:rPr lang="en-GB" sz="1200" b="1" dirty="0"/>
                <a:t>O</a:t>
              </a:r>
            </a:p>
            <a:p>
              <a:pPr algn="ctr"/>
              <a:r>
                <a:rPr lang="en-GB" sz="1200" b="1" dirty="0"/>
                <a:t>R</a:t>
              </a:r>
            </a:p>
          </p:txBody>
        </p:sp>
      </p:grpSp>
    </p:spTree>
    <p:extLst>
      <p:ext uri="{BB962C8B-B14F-4D97-AF65-F5344CB8AC3E}">
        <p14:creationId xmlns:p14="http://schemas.microsoft.com/office/powerpoint/2010/main" val="703920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heel(1)">
                                      <p:cBhvr>
                                        <p:cTn id="7" dur="10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2" nodeType="clickEffect">
                                  <p:stCondLst>
                                    <p:cond delay="0"/>
                                  </p:stCondLst>
                                  <p:childTnLst>
                                    <p:set>
                                      <p:cBhvr>
                                        <p:cTn id="11" dur="1" fill="hold">
                                          <p:stCondLst>
                                            <p:cond delay="0"/>
                                          </p:stCondLst>
                                        </p:cTn>
                                        <p:tgtEl>
                                          <p:spTgt spid="69"/>
                                        </p:tgtEl>
                                        <p:attrNameLst>
                                          <p:attrName>style.visibility</p:attrName>
                                        </p:attrNameLst>
                                      </p:cBhvr>
                                      <p:to>
                                        <p:strVal val="visible"/>
                                      </p:to>
                                    </p:set>
                                  </p:childTnLst>
                                </p:cTn>
                              </p:par>
                              <p:par>
                                <p:cTn id="12" presetID="1" presetClass="entr" presetSubtype="0" fill="hold" grpId="2" nodeType="withEffect">
                                  <p:stCondLst>
                                    <p:cond delay="0"/>
                                  </p:stCondLst>
                                  <p:childTnLst>
                                    <p:set>
                                      <p:cBhvr>
                                        <p:cTn id="13" dur="1" fill="hold">
                                          <p:stCondLst>
                                            <p:cond delay="0"/>
                                          </p:stCondLst>
                                        </p:cTn>
                                        <p:tgtEl>
                                          <p:spTgt spid="70"/>
                                        </p:tgtEl>
                                        <p:attrNameLst>
                                          <p:attrName>style.visibility</p:attrName>
                                        </p:attrNameLst>
                                      </p:cBhvr>
                                      <p:to>
                                        <p:strVal val="visible"/>
                                      </p:to>
                                    </p:set>
                                  </p:childTnLst>
                                </p:cTn>
                              </p:par>
                              <p:par>
                                <p:cTn id="14" presetID="42" presetClass="path" presetSubtype="0" accel="50000" decel="50000" fill="hold" grpId="0" nodeType="withEffect">
                                  <p:stCondLst>
                                    <p:cond delay="0"/>
                                  </p:stCondLst>
                                  <p:childTnLst>
                                    <p:animMotion origin="layout" path="M -0.00378 -0.0118 L 0.03268 -0.01203 " pathEditMode="relative" rAng="0" ptsTypes="AA">
                                      <p:cBhvr>
                                        <p:cTn id="15" dur="1000" fill="hold"/>
                                        <p:tgtEl>
                                          <p:spTgt spid="69"/>
                                        </p:tgtEl>
                                        <p:attrNameLst>
                                          <p:attrName>ppt_x</p:attrName>
                                          <p:attrName>ppt_y</p:attrName>
                                        </p:attrNameLst>
                                      </p:cBhvr>
                                      <p:rCtr x="1823" y="-23"/>
                                    </p:animMotion>
                                  </p:childTnLst>
                                </p:cTn>
                              </p:par>
                              <p:par>
                                <p:cTn id="16" presetID="36" presetClass="path" presetSubtype="0" accel="50000" decel="50000" fill="hold" grpId="0" nodeType="withEffect">
                                  <p:stCondLst>
                                    <p:cond delay="0"/>
                                  </p:stCondLst>
                                  <p:childTnLst>
                                    <p:animMotion origin="layout" path="M 1.66667E-6 -4.81481E-6 L 1.66667E-6 0.15301 C 1.66667E-6 0.22107 0.02825 0.30602 0.05143 0.30602 L 0.10247 0.30602 " pathEditMode="relative" rAng="0" ptsTypes="AAAA">
                                      <p:cBhvr>
                                        <p:cTn id="17" dur="1000" fill="hold"/>
                                        <p:tgtEl>
                                          <p:spTgt spid="70"/>
                                        </p:tgtEl>
                                        <p:attrNameLst>
                                          <p:attrName>ppt_x</p:attrName>
                                          <p:attrName>ppt_y</p:attrName>
                                        </p:attrNameLst>
                                      </p:cBhvr>
                                      <p:rCtr x="5130" y="15301"/>
                                    </p:animMotion>
                                  </p:childTnLst>
                                </p:cTn>
                              </p:par>
                            </p:childTnLst>
                          </p:cTn>
                        </p:par>
                        <p:par>
                          <p:cTn id="18" fill="hold">
                            <p:stCondLst>
                              <p:cond delay="1000"/>
                            </p:stCondLst>
                            <p:childTnLst>
                              <p:par>
                                <p:cTn id="19" presetID="50" presetClass="path" presetSubtype="0" accel="50000" decel="50000" fill="hold" grpId="1" nodeType="afterEffect">
                                  <p:stCondLst>
                                    <p:cond delay="0"/>
                                  </p:stCondLst>
                                  <p:childTnLst>
                                    <p:animMotion origin="layout" path="M 0.10247 0.30602 L 0.41836 0.30602 C 0.55989 0.30602 0.73502 0.2169 0.73502 0.14468 L 0.73502 -0.01504 " pathEditMode="relative" rAng="0" ptsTypes="AAAA">
                                      <p:cBhvr>
                                        <p:cTn id="20" dur="2000" fill="hold"/>
                                        <p:tgtEl>
                                          <p:spTgt spid="70"/>
                                        </p:tgtEl>
                                        <p:attrNameLst>
                                          <p:attrName>ppt_x</p:attrName>
                                          <p:attrName>ppt_y</p:attrName>
                                        </p:attrNameLst>
                                      </p:cBhvr>
                                      <p:rCtr x="31628" y="-16065"/>
                                    </p:animMotion>
                                  </p:childTnLst>
                                </p:cTn>
                              </p:par>
                              <p:par>
                                <p:cTn id="21" presetID="42" presetClass="path" presetSubtype="0" accel="50000" decel="50000" fill="hold" grpId="1" nodeType="withEffect">
                                  <p:stCondLst>
                                    <p:cond delay="0"/>
                                  </p:stCondLst>
                                  <p:childTnLst>
                                    <p:animMotion origin="layout" path="M 0.03268 -0.01203 L 0.70495 -0.01018 " pathEditMode="relative" rAng="0" ptsTypes="AA">
                                      <p:cBhvr>
                                        <p:cTn id="22" dur="2000" fill="hold"/>
                                        <p:tgtEl>
                                          <p:spTgt spid="69"/>
                                        </p:tgtEl>
                                        <p:attrNameLst>
                                          <p:attrName>ppt_x</p:attrName>
                                          <p:attrName>ppt_y</p:attrName>
                                        </p:attrNameLst>
                                      </p:cBhvr>
                                      <p:rCtr x="33607" y="93"/>
                                    </p:animMotion>
                                  </p:childTnLst>
                                </p:cTn>
                              </p:par>
                            </p:childTnLst>
                          </p:cTn>
                        </p:par>
                        <p:par>
                          <p:cTn id="23" fill="hold">
                            <p:stCondLst>
                              <p:cond delay="3000"/>
                            </p:stCondLst>
                            <p:childTnLst>
                              <p:par>
                                <p:cTn id="24" presetID="1" presetClass="entr" presetSubtype="0" fill="hold" grpId="0" nodeType="afterEffect">
                                  <p:stCondLst>
                                    <p:cond delay="0"/>
                                  </p:stCondLst>
                                  <p:childTnLst>
                                    <p:set>
                                      <p:cBhvr>
                                        <p:cTn id="25" dur="1" fill="hold">
                                          <p:stCondLst>
                                            <p:cond delay="0"/>
                                          </p:stCondLst>
                                        </p:cTn>
                                        <p:tgtEl>
                                          <p:spTgt spid="92"/>
                                        </p:tgtEl>
                                        <p:attrNameLst>
                                          <p:attrName>style.visibility</p:attrName>
                                        </p:attrNameLst>
                                      </p:cBhvr>
                                      <p:to>
                                        <p:strVal val="visible"/>
                                      </p:to>
                                    </p:set>
                                  </p:childTnLst>
                                </p:cTn>
                              </p:par>
                              <p:par>
                                <p:cTn id="26" presetID="1" presetClass="exit" presetSubtype="0" fill="hold" grpId="3" nodeType="withEffect">
                                  <p:stCondLst>
                                    <p:cond delay="0"/>
                                  </p:stCondLst>
                                  <p:childTnLst>
                                    <p:set>
                                      <p:cBhvr>
                                        <p:cTn id="27" dur="1" fill="hold">
                                          <p:stCondLst>
                                            <p:cond delay="0"/>
                                          </p:stCondLst>
                                        </p:cTn>
                                        <p:tgtEl>
                                          <p:spTgt spid="70"/>
                                        </p:tgtEl>
                                        <p:attrNameLst>
                                          <p:attrName>style.visibility</p:attrName>
                                        </p:attrNameLst>
                                      </p:cBhvr>
                                      <p:to>
                                        <p:strVal val="hidden"/>
                                      </p:to>
                                    </p:set>
                                  </p:childTnLst>
                                </p:cTn>
                              </p:par>
                              <p:par>
                                <p:cTn id="28" presetID="1" presetClass="exit" presetSubtype="0" fill="hold" grpId="3" nodeType="withEffect">
                                  <p:stCondLst>
                                    <p:cond delay="0"/>
                                  </p:stCondLst>
                                  <p:childTnLst>
                                    <p:set>
                                      <p:cBhvr>
                                        <p:cTn id="29" dur="1" fill="hold">
                                          <p:stCondLst>
                                            <p:cond delay="0"/>
                                          </p:stCondLst>
                                        </p:cTn>
                                        <p:tgtEl>
                                          <p:spTgt spid="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69" grpId="0" animBg="1"/>
      <p:bldP spid="69" grpId="1" animBg="1"/>
      <p:bldP spid="69" grpId="2" animBg="1"/>
      <p:bldP spid="69" grpId="3" animBg="1"/>
      <p:bldP spid="70" grpId="0" animBg="1"/>
      <p:bldP spid="70" grpId="1" animBg="1"/>
      <p:bldP spid="70" grpId="2" animBg="1"/>
      <p:bldP spid="70" grpId="3" animBg="1"/>
      <p:bldP spid="9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4940F5B-D653-4380-B4B4-377DADD30CBB}"/>
              </a:ext>
            </a:extLst>
          </p:cNvPr>
          <p:cNvSpPr>
            <a:spLocks noGrp="1"/>
          </p:cNvSpPr>
          <p:nvPr>
            <p:ph type="sldNum" sz="quarter" idx="12"/>
          </p:nvPr>
        </p:nvSpPr>
        <p:spPr/>
        <p:txBody>
          <a:bodyPr/>
          <a:lstStyle/>
          <a:p>
            <a:fld id="{0586C5A0-077A-42A9-8EC1-8CF707100511}" type="slidenum">
              <a:rPr lang="en-GB" smtClean="0"/>
              <a:t>27</a:t>
            </a:fld>
            <a:endParaRPr lang="en-GB"/>
          </a:p>
        </p:txBody>
      </p:sp>
      <p:sp>
        <p:nvSpPr>
          <p:cNvPr id="6" name="Title 1">
            <a:extLst>
              <a:ext uri="{FF2B5EF4-FFF2-40B4-BE49-F238E27FC236}">
                <a16:creationId xmlns:a16="http://schemas.microsoft.com/office/drawing/2014/main" id="{12FF702E-7314-4113-8F1E-94556C228D23}"/>
              </a:ext>
            </a:extLst>
          </p:cNvPr>
          <p:cNvSpPr txBox="1">
            <a:spLocks/>
          </p:cNvSpPr>
          <p:nvPr/>
        </p:nvSpPr>
        <p:spPr>
          <a:xfrm>
            <a:off x="116958" y="2663092"/>
            <a:ext cx="3701846" cy="876693"/>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Research Agenda</a:t>
            </a:r>
          </a:p>
        </p:txBody>
      </p:sp>
      <p:graphicFrame>
        <p:nvGraphicFramePr>
          <p:cNvPr id="8" name="Diagram 7">
            <a:extLst>
              <a:ext uri="{FF2B5EF4-FFF2-40B4-BE49-F238E27FC236}">
                <a16:creationId xmlns:a16="http://schemas.microsoft.com/office/drawing/2014/main" id="{822847FC-1894-4982-837B-B6CE718A48AF}"/>
              </a:ext>
            </a:extLst>
          </p:cNvPr>
          <p:cNvGraphicFramePr/>
          <p:nvPr>
            <p:extLst>
              <p:ext uri="{D42A27DB-BD31-4B8C-83A1-F6EECF244321}">
                <p14:modId xmlns:p14="http://schemas.microsoft.com/office/powerpoint/2010/main" val="3965121013"/>
              </p:ext>
            </p:extLst>
          </p:nvPr>
        </p:nvGraphicFramePr>
        <p:xfrm>
          <a:off x="0" y="498221"/>
          <a:ext cx="12192000" cy="23137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itle 1">
            <a:extLst>
              <a:ext uri="{FF2B5EF4-FFF2-40B4-BE49-F238E27FC236}">
                <a16:creationId xmlns:a16="http://schemas.microsoft.com/office/drawing/2014/main" id="{993F4FD5-7727-4429-AAAE-EB57ED9EA8A1}"/>
              </a:ext>
            </a:extLst>
          </p:cNvPr>
          <p:cNvSpPr txBox="1">
            <a:spLocks/>
          </p:cNvSpPr>
          <p:nvPr/>
        </p:nvSpPr>
        <p:spPr>
          <a:xfrm>
            <a:off x="0" y="-55756"/>
            <a:ext cx="3701846" cy="8766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Summary</a:t>
            </a:r>
          </a:p>
        </p:txBody>
      </p:sp>
      <p:graphicFrame>
        <p:nvGraphicFramePr>
          <p:cNvPr id="18" name="Diagram 17">
            <a:extLst>
              <a:ext uri="{FF2B5EF4-FFF2-40B4-BE49-F238E27FC236}">
                <a16:creationId xmlns:a16="http://schemas.microsoft.com/office/drawing/2014/main" id="{B10AAA7B-1D64-4327-B250-DCCA9C547DFB}"/>
              </a:ext>
            </a:extLst>
          </p:cNvPr>
          <p:cNvGraphicFramePr/>
          <p:nvPr>
            <p:extLst>
              <p:ext uri="{D42A27DB-BD31-4B8C-83A1-F6EECF244321}">
                <p14:modId xmlns:p14="http://schemas.microsoft.com/office/powerpoint/2010/main" val="3224345595"/>
              </p:ext>
            </p:extLst>
          </p:nvPr>
        </p:nvGraphicFramePr>
        <p:xfrm>
          <a:off x="2254102" y="2927577"/>
          <a:ext cx="8155172" cy="379389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565461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18"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BF790-F679-42F0-A063-5210E8E54F01}"/>
              </a:ext>
            </a:extLst>
          </p:cNvPr>
          <p:cNvSpPr>
            <a:spLocks noGrp="1"/>
          </p:cNvSpPr>
          <p:nvPr>
            <p:ph type="title"/>
          </p:nvPr>
        </p:nvSpPr>
        <p:spPr/>
        <p:txBody>
          <a:bodyPr/>
          <a:lstStyle/>
          <a:p>
            <a:r>
              <a:rPr lang="en-GB" dirty="0"/>
              <a:t>Integration options</a:t>
            </a:r>
          </a:p>
        </p:txBody>
      </p:sp>
      <p:sp>
        <p:nvSpPr>
          <p:cNvPr id="3" name="Content Placeholder 2">
            <a:extLst>
              <a:ext uri="{FF2B5EF4-FFF2-40B4-BE49-F238E27FC236}">
                <a16:creationId xmlns:a16="http://schemas.microsoft.com/office/drawing/2014/main" id="{9021E2D3-EF73-4474-B45D-FC73253513D9}"/>
              </a:ext>
            </a:extLst>
          </p:cNvPr>
          <p:cNvSpPr>
            <a:spLocks noGrp="1"/>
          </p:cNvSpPr>
          <p:nvPr>
            <p:ph idx="1"/>
          </p:nvPr>
        </p:nvSpPr>
        <p:spPr/>
        <p:txBody>
          <a:bodyPr/>
          <a:lstStyle/>
          <a:p>
            <a:r>
              <a:rPr lang="en-GB" dirty="0"/>
              <a:t>System-in-Package (</a:t>
            </a:r>
            <a:r>
              <a:rPr lang="en-GB" dirty="0" err="1"/>
              <a:t>SiP</a:t>
            </a:r>
            <a:r>
              <a:rPr lang="en-GB" dirty="0"/>
              <a:t>)</a:t>
            </a:r>
          </a:p>
          <a:p>
            <a:pPr lvl="1"/>
            <a:r>
              <a:rPr lang="en-GB" dirty="0"/>
              <a:t>2.5D &amp; 3D Chip stacking solutions (already used by some FPGAs </a:t>
            </a:r>
          </a:p>
        </p:txBody>
      </p:sp>
      <p:sp>
        <p:nvSpPr>
          <p:cNvPr id="4" name="Slide Number Placeholder 3">
            <a:extLst>
              <a:ext uri="{FF2B5EF4-FFF2-40B4-BE49-F238E27FC236}">
                <a16:creationId xmlns:a16="http://schemas.microsoft.com/office/drawing/2014/main" id="{208652E8-BF9F-4DC6-AE3A-5679C274C9DB}"/>
              </a:ext>
            </a:extLst>
          </p:cNvPr>
          <p:cNvSpPr>
            <a:spLocks noGrp="1"/>
          </p:cNvSpPr>
          <p:nvPr>
            <p:ph type="sldNum" sz="quarter" idx="12"/>
          </p:nvPr>
        </p:nvSpPr>
        <p:spPr/>
        <p:txBody>
          <a:bodyPr/>
          <a:lstStyle/>
          <a:p>
            <a:fld id="{0586C5A0-077A-42A9-8EC1-8CF707100511}" type="slidenum">
              <a:rPr lang="en-GB" smtClean="0"/>
              <a:t>28</a:t>
            </a:fld>
            <a:endParaRPr lang="en-GB"/>
          </a:p>
        </p:txBody>
      </p:sp>
      <p:pic>
        <p:nvPicPr>
          <p:cNvPr id="1026" name="Picture 2" descr="Intel leans hard on advanced chip packaging technologies in battle for  computing supremacy | VentureBeat">
            <a:extLst>
              <a:ext uri="{FF2B5EF4-FFF2-40B4-BE49-F238E27FC236}">
                <a16:creationId xmlns:a16="http://schemas.microsoft.com/office/drawing/2014/main" id="{A8F61946-6B86-4C8E-8397-738CEBD030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7281" y="3175197"/>
            <a:ext cx="97536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55728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1353D-AEFD-416E-BB57-30205C8BFF34}"/>
              </a:ext>
            </a:extLst>
          </p:cNvPr>
          <p:cNvSpPr>
            <a:spLocks noGrp="1"/>
          </p:cNvSpPr>
          <p:nvPr>
            <p:ph type="title"/>
          </p:nvPr>
        </p:nvSpPr>
        <p:spPr/>
        <p:txBody>
          <a:bodyPr/>
          <a:lstStyle/>
          <a:p>
            <a:r>
              <a:rPr lang="en-GB" dirty="0"/>
              <a:t>There are two dimensions</a:t>
            </a:r>
          </a:p>
        </p:txBody>
      </p:sp>
      <p:sp>
        <p:nvSpPr>
          <p:cNvPr id="4" name="Slide Number Placeholder 3">
            <a:extLst>
              <a:ext uri="{FF2B5EF4-FFF2-40B4-BE49-F238E27FC236}">
                <a16:creationId xmlns:a16="http://schemas.microsoft.com/office/drawing/2014/main" id="{1D077CD4-B884-4529-A8E5-E0617CF8ADB2}"/>
              </a:ext>
            </a:extLst>
          </p:cNvPr>
          <p:cNvSpPr>
            <a:spLocks noGrp="1"/>
          </p:cNvSpPr>
          <p:nvPr>
            <p:ph type="sldNum" sz="quarter" idx="12"/>
          </p:nvPr>
        </p:nvSpPr>
        <p:spPr/>
        <p:txBody>
          <a:bodyPr/>
          <a:lstStyle/>
          <a:p>
            <a:fld id="{0586C5A0-077A-42A9-8EC1-8CF707100511}" type="slidenum">
              <a:rPr lang="en-GB" smtClean="0"/>
              <a:t>29</a:t>
            </a:fld>
            <a:endParaRPr lang="en-GB"/>
          </a:p>
        </p:txBody>
      </p:sp>
      <p:cxnSp>
        <p:nvCxnSpPr>
          <p:cNvPr id="6" name="Straight Arrow Connector 5">
            <a:extLst>
              <a:ext uri="{FF2B5EF4-FFF2-40B4-BE49-F238E27FC236}">
                <a16:creationId xmlns:a16="http://schemas.microsoft.com/office/drawing/2014/main" id="{F795DFDC-A67D-4EE7-95F2-0C2213FF4BC9}"/>
              </a:ext>
            </a:extLst>
          </p:cNvPr>
          <p:cNvCxnSpPr/>
          <p:nvPr/>
        </p:nvCxnSpPr>
        <p:spPr>
          <a:xfrm>
            <a:off x="1171254" y="2393879"/>
            <a:ext cx="929811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2FBC046-2AE5-4228-9841-8595F0A94FC7}"/>
              </a:ext>
            </a:extLst>
          </p:cNvPr>
          <p:cNvSpPr txBox="1"/>
          <p:nvPr/>
        </p:nvSpPr>
        <p:spPr>
          <a:xfrm>
            <a:off x="1078787" y="2024546"/>
            <a:ext cx="2640458" cy="369332"/>
          </a:xfrm>
          <a:prstGeom prst="rect">
            <a:avLst/>
          </a:prstGeom>
          <a:noFill/>
        </p:spPr>
        <p:txBody>
          <a:bodyPr wrap="square" rtlCol="0">
            <a:spAutoFit/>
          </a:bodyPr>
          <a:lstStyle/>
          <a:p>
            <a:r>
              <a:rPr lang="en-GB" dirty="0"/>
              <a:t>Pipelining</a:t>
            </a:r>
          </a:p>
        </p:txBody>
      </p:sp>
      <p:cxnSp>
        <p:nvCxnSpPr>
          <p:cNvPr id="9" name="Straight Arrow Connector 8">
            <a:extLst>
              <a:ext uri="{FF2B5EF4-FFF2-40B4-BE49-F238E27FC236}">
                <a16:creationId xmlns:a16="http://schemas.microsoft.com/office/drawing/2014/main" id="{ABF860BF-3DB6-42F4-BC70-4954D36A216C}"/>
              </a:ext>
            </a:extLst>
          </p:cNvPr>
          <p:cNvCxnSpPr>
            <a:cxnSpLocks/>
          </p:cNvCxnSpPr>
          <p:nvPr/>
        </p:nvCxnSpPr>
        <p:spPr>
          <a:xfrm rot="5400000">
            <a:off x="-608198" y="4193879"/>
            <a:ext cx="360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5BD02C9-0B16-451F-AF8E-E6C5CA70759A}"/>
              </a:ext>
            </a:extLst>
          </p:cNvPr>
          <p:cNvSpPr txBox="1"/>
          <p:nvPr/>
        </p:nvSpPr>
        <p:spPr>
          <a:xfrm>
            <a:off x="742716" y="2706411"/>
            <a:ext cx="261719" cy="3139321"/>
          </a:xfrm>
          <a:prstGeom prst="rect">
            <a:avLst/>
          </a:prstGeom>
          <a:noFill/>
        </p:spPr>
        <p:txBody>
          <a:bodyPr wrap="square" rtlCol="0">
            <a:spAutoFit/>
          </a:bodyPr>
          <a:lstStyle/>
          <a:p>
            <a:r>
              <a:rPr lang="en-GB" dirty="0"/>
              <a:t>Parallelism</a:t>
            </a:r>
          </a:p>
        </p:txBody>
      </p:sp>
      <p:sp>
        <p:nvSpPr>
          <p:cNvPr id="12" name="TextBox 11">
            <a:extLst>
              <a:ext uri="{FF2B5EF4-FFF2-40B4-BE49-F238E27FC236}">
                <a16:creationId xmlns:a16="http://schemas.microsoft.com/office/drawing/2014/main" id="{A8DD8631-7D2B-4557-AE98-7C08F36942FF}"/>
              </a:ext>
            </a:extLst>
          </p:cNvPr>
          <p:cNvSpPr txBox="1"/>
          <p:nvPr/>
        </p:nvSpPr>
        <p:spPr>
          <a:xfrm>
            <a:off x="2599362" y="3010328"/>
            <a:ext cx="4643919" cy="369332"/>
          </a:xfrm>
          <a:prstGeom prst="rect">
            <a:avLst/>
          </a:prstGeom>
          <a:noFill/>
        </p:spPr>
        <p:txBody>
          <a:bodyPr wrap="square" rtlCol="0">
            <a:spAutoFit/>
          </a:bodyPr>
          <a:lstStyle/>
          <a:p>
            <a:r>
              <a:rPr lang="en-GB" dirty="0"/>
              <a:t>More stateful operations within slack time</a:t>
            </a:r>
          </a:p>
        </p:txBody>
      </p:sp>
    </p:spTree>
    <p:extLst>
      <p:ext uri="{BB962C8B-B14F-4D97-AF65-F5344CB8AC3E}">
        <p14:creationId xmlns:p14="http://schemas.microsoft.com/office/powerpoint/2010/main" val="3059527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27FDE90-0D8E-4488-A188-DC532882B7D7}"/>
              </a:ext>
            </a:extLst>
          </p:cNvPr>
          <p:cNvSpPr>
            <a:spLocks noGrp="1"/>
          </p:cNvSpPr>
          <p:nvPr>
            <p:ph type="sldNum" sz="quarter" idx="12"/>
          </p:nvPr>
        </p:nvSpPr>
        <p:spPr/>
        <p:txBody>
          <a:bodyPr/>
          <a:lstStyle/>
          <a:p>
            <a:fld id="{0586C5A0-077A-42A9-8EC1-8CF707100511}" type="slidenum">
              <a:rPr lang="en-GB" smtClean="0"/>
              <a:t>3</a:t>
            </a:fld>
            <a:endParaRPr lang="en-GB" dirty="0"/>
          </a:p>
        </p:txBody>
      </p:sp>
      <p:sp>
        <p:nvSpPr>
          <p:cNvPr id="5" name="Title 1">
            <a:extLst>
              <a:ext uri="{FF2B5EF4-FFF2-40B4-BE49-F238E27FC236}">
                <a16:creationId xmlns:a16="http://schemas.microsoft.com/office/drawing/2014/main" id="{1975EAF3-0666-438A-B2AA-F6CCADB91247}"/>
              </a:ext>
            </a:extLst>
          </p:cNvPr>
          <p:cNvSpPr txBox="1">
            <a:spLocks/>
          </p:cNvSpPr>
          <p:nvPr/>
        </p:nvSpPr>
        <p:spPr>
          <a:xfrm>
            <a:off x="0" y="0"/>
            <a:ext cx="12192000" cy="947516"/>
          </a:xfrm>
          <a:prstGeom prst="rect">
            <a:avLst/>
          </a:prstGeom>
        </p:spPr>
        <p:txBody>
          <a:bodyP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Protocol Independent Switch Architecture (PISA) Pipeline</a:t>
            </a:r>
          </a:p>
        </p:txBody>
      </p:sp>
      <p:sp>
        <p:nvSpPr>
          <p:cNvPr id="7" name="Rectangle: Rounded Corners 6">
            <a:extLst>
              <a:ext uri="{FF2B5EF4-FFF2-40B4-BE49-F238E27FC236}">
                <a16:creationId xmlns:a16="http://schemas.microsoft.com/office/drawing/2014/main" id="{5989B150-148A-4CC5-929A-B041DF659FD9}"/>
              </a:ext>
            </a:extLst>
          </p:cNvPr>
          <p:cNvSpPr/>
          <p:nvPr/>
        </p:nvSpPr>
        <p:spPr>
          <a:xfrm>
            <a:off x="1026543" y="1250830"/>
            <a:ext cx="10144665" cy="5105520"/>
          </a:xfrm>
          <a:prstGeom prst="roundRect">
            <a:avLst/>
          </a:prstGeom>
          <a:solidFill>
            <a:srgbClr val="BDDA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lowchart: Alternate Process 30">
            <a:extLst>
              <a:ext uri="{FF2B5EF4-FFF2-40B4-BE49-F238E27FC236}">
                <a16:creationId xmlns:a16="http://schemas.microsoft.com/office/drawing/2014/main" id="{57A489C7-6595-4B7A-936B-35FBBFD382FB}"/>
              </a:ext>
            </a:extLst>
          </p:cNvPr>
          <p:cNvSpPr/>
          <p:nvPr/>
        </p:nvSpPr>
        <p:spPr>
          <a:xfrm>
            <a:off x="1022786" y="2349797"/>
            <a:ext cx="304926" cy="2907585"/>
          </a:xfrm>
          <a:prstGeom prst="flowChartAlternateProcess">
            <a:avLst/>
          </a:prstGeom>
          <a:solidFill>
            <a:srgbClr val="47A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p>
        </p:txBody>
      </p:sp>
      <p:sp>
        <p:nvSpPr>
          <p:cNvPr id="32" name="TextBox 31">
            <a:extLst>
              <a:ext uri="{FF2B5EF4-FFF2-40B4-BE49-F238E27FC236}">
                <a16:creationId xmlns:a16="http://schemas.microsoft.com/office/drawing/2014/main" id="{95C92D90-361A-401D-92C2-5A93ACC2FF08}"/>
              </a:ext>
            </a:extLst>
          </p:cNvPr>
          <p:cNvSpPr txBox="1"/>
          <p:nvPr/>
        </p:nvSpPr>
        <p:spPr>
          <a:xfrm rot="5400000">
            <a:off x="-187981" y="3594828"/>
            <a:ext cx="2907585" cy="413062"/>
          </a:xfrm>
          <a:prstGeom prst="rect">
            <a:avLst/>
          </a:prstGeom>
          <a:noFill/>
          <a:ln>
            <a:noFill/>
          </a:ln>
        </p:spPr>
        <p:txBody>
          <a:bodyPr wrap="square" rtlCol="0" anchor="ctr">
            <a:spAutoFit/>
          </a:bodyPr>
          <a:lstStyle/>
          <a:p>
            <a:pPr algn="ctr"/>
            <a:r>
              <a:rPr lang="en-GB" sz="3126" baseline="-25000" dirty="0"/>
              <a:t>Parser</a:t>
            </a:r>
          </a:p>
        </p:txBody>
      </p:sp>
      <p:sp>
        <p:nvSpPr>
          <p:cNvPr id="48" name="Flowchart: Alternate Process 47">
            <a:extLst>
              <a:ext uri="{FF2B5EF4-FFF2-40B4-BE49-F238E27FC236}">
                <a16:creationId xmlns:a16="http://schemas.microsoft.com/office/drawing/2014/main" id="{D5ABDA1B-0F93-4FC6-8D9D-0C5AF8595D82}"/>
              </a:ext>
            </a:extLst>
          </p:cNvPr>
          <p:cNvSpPr/>
          <p:nvPr/>
        </p:nvSpPr>
        <p:spPr>
          <a:xfrm>
            <a:off x="10854730" y="2361386"/>
            <a:ext cx="304926" cy="2907585"/>
          </a:xfrm>
          <a:prstGeom prst="flowChartAlternateProcess">
            <a:avLst/>
          </a:prstGeom>
          <a:solidFill>
            <a:srgbClr val="47A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p>
        </p:txBody>
      </p:sp>
      <p:sp>
        <p:nvSpPr>
          <p:cNvPr id="49" name="TextBox 48">
            <a:extLst>
              <a:ext uri="{FF2B5EF4-FFF2-40B4-BE49-F238E27FC236}">
                <a16:creationId xmlns:a16="http://schemas.microsoft.com/office/drawing/2014/main" id="{B761EE0D-3DD9-4C4B-A323-975ECFF033FC}"/>
              </a:ext>
            </a:extLst>
          </p:cNvPr>
          <p:cNvSpPr txBox="1"/>
          <p:nvPr/>
        </p:nvSpPr>
        <p:spPr>
          <a:xfrm rot="5400000">
            <a:off x="9642952" y="3618508"/>
            <a:ext cx="2864689" cy="413062"/>
          </a:xfrm>
          <a:prstGeom prst="rect">
            <a:avLst/>
          </a:prstGeom>
          <a:noFill/>
          <a:ln>
            <a:noFill/>
          </a:ln>
        </p:spPr>
        <p:txBody>
          <a:bodyPr wrap="square" rtlCol="0" anchor="ctr">
            <a:spAutoFit/>
          </a:bodyPr>
          <a:lstStyle/>
          <a:p>
            <a:pPr algn="ctr"/>
            <a:r>
              <a:rPr lang="en-GB" sz="3126" baseline="-25000" dirty="0"/>
              <a:t>Deparser</a:t>
            </a:r>
          </a:p>
        </p:txBody>
      </p:sp>
      <p:cxnSp>
        <p:nvCxnSpPr>
          <p:cNvPr id="50" name="Straight Arrow Connector 49">
            <a:extLst>
              <a:ext uri="{FF2B5EF4-FFF2-40B4-BE49-F238E27FC236}">
                <a16:creationId xmlns:a16="http://schemas.microsoft.com/office/drawing/2014/main" id="{DB882474-E878-4191-BFC3-F3EFCBC8918F}"/>
              </a:ext>
            </a:extLst>
          </p:cNvPr>
          <p:cNvCxnSpPr>
            <a:cxnSpLocks/>
          </p:cNvCxnSpPr>
          <p:nvPr/>
        </p:nvCxnSpPr>
        <p:spPr>
          <a:xfrm flipV="1">
            <a:off x="1308190" y="3849323"/>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17DEF25D-60BF-4601-A82B-5B20CCC3C0BB}"/>
              </a:ext>
            </a:extLst>
          </p:cNvPr>
          <p:cNvCxnSpPr>
            <a:cxnSpLocks/>
          </p:cNvCxnSpPr>
          <p:nvPr/>
        </p:nvCxnSpPr>
        <p:spPr>
          <a:xfrm flipV="1">
            <a:off x="1850168" y="3844097"/>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D4A75431-B86C-4AD5-B730-87B9E56210DF}"/>
              </a:ext>
            </a:extLst>
          </p:cNvPr>
          <p:cNvSpPr txBox="1"/>
          <p:nvPr/>
        </p:nvSpPr>
        <p:spPr>
          <a:xfrm>
            <a:off x="9535764" y="1332244"/>
            <a:ext cx="1686282" cy="461665"/>
          </a:xfrm>
          <a:prstGeom prst="rect">
            <a:avLst/>
          </a:prstGeom>
          <a:noFill/>
        </p:spPr>
        <p:txBody>
          <a:bodyPr wrap="square" rtlCol="0">
            <a:spAutoFit/>
          </a:bodyPr>
          <a:lstStyle/>
          <a:p>
            <a:r>
              <a:rPr lang="en-GB" sz="2400" dirty="0"/>
              <a:t>Data plane</a:t>
            </a:r>
          </a:p>
        </p:txBody>
      </p:sp>
      <p:cxnSp>
        <p:nvCxnSpPr>
          <p:cNvPr id="141" name="Straight Arrow Connector 140">
            <a:extLst>
              <a:ext uri="{FF2B5EF4-FFF2-40B4-BE49-F238E27FC236}">
                <a16:creationId xmlns:a16="http://schemas.microsoft.com/office/drawing/2014/main" id="{86F56337-273A-4E21-95DE-7CB9F6F50B59}"/>
              </a:ext>
            </a:extLst>
          </p:cNvPr>
          <p:cNvCxnSpPr>
            <a:cxnSpLocks/>
          </p:cNvCxnSpPr>
          <p:nvPr/>
        </p:nvCxnSpPr>
        <p:spPr>
          <a:xfrm flipV="1">
            <a:off x="9967483" y="3833246"/>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3" name="Straight Arrow Connector 142">
            <a:extLst>
              <a:ext uri="{FF2B5EF4-FFF2-40B4-BE49-F238E27FC236}">
                <a16:creationId xmlns:a16="http://schemas.microsoft.com/office/drawing/2014/main" id="{407A7BA3-1792-46F1-BC96-74315B47210B}"/>
              </a:ext>
            </a:extLst>
          </p:cNvPr>
          <p:cNvCxnSpPr>
            <a:cxnSpLocks/>
          </p:cNvCxnSpPr>
          <p:nvPr/>
        </p:nvCxnSpPr>
        <p:spPr>
          <a:xfrm flipV="1">
            <a:off x="10530729" y="3833246"/>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6" name="Flowchart: Alternate Process 145">
            <a:extLst>
              <a:ext uri="{FF2B5EF4-FFF2-40B4-BE49-F238E27FC236}">
                <a16:creationId xmlns:a16="http://schemas.microsoft.com/office/drawing/2014/main" id="{1E0CD5A0-1BE0-48F6-B470-031FDF966DFF}"/>
              </a:ext>
            </a:extLst>
          </p:cNvPr>
          <p:cNvSpPr/>
          <p:nvPr/>
        </p:nvSpPr>
        <p:spPr>
          <a:xfrm>
            <a:off x="8859148" y="1814484"/>
            <a:ext cx="1548000" cy="3792686"/>
          </a:xfrm>
          <a:prstGeom prst="flowChartAlternateProcess">
            <a:avLst/>
          </a:prstGeom>
          <a:solidFill>
            <a:schemeClr val="bg1">
              <a:lumMod val="75000"/>
            </a:schemeClr>
          </a:solidFill>
          <a:ln>
            <a:noFill/>
          </a:ln>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cxnSp>
        <p:nvCxnSpPr>
          <p:cNvPr id="156" name="Straight Arrow Connector 155">
            <a:extLst>
              <a:ext uri="{FF2B5EF4-FFF2-40B4-BE49-F238E27FC236}">
                <a16:creationId xmlns:a16="http://schemas.microsoft.com/office/drawing/2014/main" id="{549BCCFF-40BD-45D1-B86D-1DE352B6EBEB}"/>
              </a:ext>
            </a:extLst>
          </p:cNvPr>
          <p:cNvCxnSpPr>
            <a:cxnSpLocks/>
          </p:cNvCxnSpPr>
          <p:nvPr/>
        </p:nvCxnSpPr>
        <p:spPr>
          <a:xfrm flipV="1">
            <a:off x="8967053" y="3831708"/>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87" name="Group 186">
            <a:extLst>
              <a:ext uri="{FF2B5EF4-FFF2-40B4-BE49-F238E27FC236}">
                <a16:creationId xmlns:a16="http://schemas.microsoft.com/office/drawing/2014/main" id="{1559D442-6BB7-4532-88B0-0F13F933EAF4}"/>
              </a:ext>
            </a:extLst>
          </p:cNvPr>
          <p:cNvGrpSpPr/>
          <p:nvPr/>
        </p:nvGrpSpPr>
        <p:grpSpPr>
          <a:xfrm>
            <a:off x="10345157" y="3036307"/>
            <a:ext cx="184745" cy="1577461"/>
            <a:chOff x="1775691" y="2737679"/>
            <a:chExt cx="304276" cy="1577461"/>
          </a:xfrm>
        </p:grpSpPr>
        <p:grpSp>
          <p:nvGrpSpPr>
            <p:cNvPr id="188" name="Group 187">
              <a:extLst>
                <a:ext uri="{FF2B5EF4-FFF2-40B4-BE49-F238E27FC236}">
                  <a16:creationId xmlns:a16="http://schemas.microsoft.com/office/drawing/2014/main" id="{A0EFC76B-7392-48A1-9ED4-5AA0368FF7EF}"/>
                </a:ext>
              </a:extLst>
            </p:cNvPr>
            <p:cNvGrpSpPr/>
            <p:nvPr/>
          </p:nvGrpSpPr>
          <p:grpSpPr>
            <a:xfrm>
              <a:off x="1786858" y="2737679"/>
              <a:ext cx="293108" cy="1577461"/>
              <a:chOff x="2119737" y="1711563"/>
              <a:chExt cx="221946" cy="1351634"/>
            </a:xfrm>
          </p:grpSpPr>
          <p:sp>
            <p:nvSpPr>
              <p:cNvPr id="191" name="Rectangle 190">
                <a:extLst>
                  <a:ext uri="{FF2B5EF4-FFF2-40B4-BE49-F238E27FC236}">
                    <a16:creationId xmlns:a16="http://schemas.microsoft.com/office/drawing/2014/main" id="{1DC013C4-9DE2-4918-A505-12FE8F4CE689}"/>
                  </a:ext>
                </a:extLst>
              </p:cNvPr>
              <p:cNvSpPr/>
              <p:nvPr/>
            </p:nvSpPr>
            <p:spPr>
              <a:xfrm>
                <a:off x="2119737" y="1711563"/>
                <a:ext cx="221946" cy="1351634"/>
              </a:xfrm>
              <a:prstGeom prst="rect">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solidFill>
                    <a:schemeClr val="tx1"/>
                  </a:solidFill>
                </a:endParaRPr>
              </a:p>
            </p:txBody>
          </p:sp>
          <p:cxnSp>
            <p:nvCxnSpPr>
              <p:cNvPr id="192" name="Straight Connector 191">
                <a:extLst>
                  <a:ext uri="{FF2B5EF4-FFF2-40B4-BE49-F238E27FC236}">
                    <a16:creationId xmlns:a16="http://schemas.microsoft.com/office/drawing/2014/main" id="{B0FD488C-F65D-448E-A775-3B20834FDB59}"/>
                  </a:ext>
                </a:extLst>
              </p:cNvPr>
              <p:cNvCxnSpPr/>
              <p:nvPr/>
            </p:nvCxnSpPr>
            <p:spPr>
              <a:xfrm>
                <a:off x="2222255" y="2251097"/>
                <a:ext cx="0" cy="24677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189" name="Straight Connector 188">
              <a:extLst>
                <a:ext uri="{FF2B5EF4-FFF2-40B4-BE49-F238E27FC236}">
                  <a16:creationId xmlns:a16="http://schemas.microsoft.com/office/drawing/2014/main" id="{98D46469-93F6-43D2-907F-9090520DAD39}"/>
                </a:ext>
              </a:extLst>
            </p:cNvPr>
            <p:cNvCxnSpPr/>
            <p:nvPr/>
          </p:nvCxnSpPr>
          <p:spPr>
            <a:xfrm>
              <a:off x="1775691" y="3800911"/>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7D06E584-DF3C-42B3-BAC1-31FCA8F132BC}"/>
                </a:ext>
              </a:extLst>
            </p:cNvPr>
            <p:cNvCxnSpPr/>
            <p:nvPr/>
          </p:nvCxnSpPr>
          <p:spPr>
            <a:xfrm>
              <a:off x="1786847" y="3220882"/>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76AF6546-E074-4095-B7D8-444ABF2C3D46}"/>
              </a:ext>
            </a:extLst>
          </p:cNvPr>
          <p:cNvSpPr txBox="1"/>
          <p:nvPr/>
        </p:nvSpPr>
        <p:spPr>
          <a:xfrm>
            <a:off x="8882750" y="4902735"/>
            <a:ext cx="1608481" cy="461665"/>
          </a:xfrm>
          <a:prstGeom prst="rect">
            <a:avLst/>
          </a:prstGeom>
          <a:noFill/>
          <a:scene3d>
            <a:camera prst="isometricLeftDown"/>
            <a:lightRig rig="threePt" dir="t"/>
          </a:scene3d>
        </p:spPr>
        <p:txBody>
          <a:bodyPr wrap="square" rtlCol="0">
            <a:spAutoFit/>
          </a:bodyPr>
          <a:lstStyle/>
          <a:p>
            <a:pPr algn="ctr"/>
            <a:r>
              <a:rPr lang="en-GB" sz="2400" dirty="0"/>
              <a:t>Stage</a:t>
            </a:r>
            <a:r>
              <a:rPr lang="en-GB" sz="2400" baseline="-25000" dirty="0"/>
              <a:t>N</a:t>
            </a:r>
          </a:p>
        </p:txBody>
      </p:sp>
      <p:grpSp>
        <p:nvGrpSpPr>
          <p:cNvPr id="66" name="Group 65">
            <a:extLst>
              <a:ext uri="{FF2B5EF4-FFF2-40B4-BE49-F238E27FC236}">
                <a16:creationId xmlns:a16="http://schemas.microsoft.com/office/drawing/2014/main" id="{5122A20D-3156-47B0-AD3E-FB4F1B7394BC}"/>
              </a:ext>
            </a:extLst>
          </p:cNvPr>
          <p:cNvGrpSpPr/>
          <p:nvPr/>
        </p:nvGrpSpPr>
        <p:grpSpPr>
          <a:xfrm>
            <a:off x="8775290" y="3036307"/>
            <a:ext cx="184745" cy="1577461"/>
            <a:chOff x="1775691" y="2737679"/>
            <a:chExt cx="304276" cy="1577461"/>
          </a:xfrm>
        </p:grpSpPr>
        <p:grpSp>
          <p:nvGrpSpPr>
            <p:cNvPr id="67" name="Group 66">
              <a:extLst>
                <a:ext uri="{FF2B5EF4-FFF2-40B4-BE49-F238E27FC236}">
                  <a16:creationId xmlns:a16="http://schemas.microsoft.com/office/drawing/2014/main" id="{F3B3D5DA-9A7A-4DC2-A96D-5EA20D11A331}"/>
                </a:ext>
              </a:extLst>
            </p:cNvPr>
            <p:cNvGrpSpPr/>
            <p:nvPr/>
          </p:nvGrpSpPr>
          <p:grpSpPr>
            <a:xfrm>
              <a:off x="1786858" y="2737679"/>
              <a:ext cx="293108" cy="1577461"/>
              <a:chOff x="2119737" y="1711563"/>
              <a:chExt cx="221946" cy="1351634"/>
            </a:xfrm>
          </p:grpSpPr>
          <p:sp>
            <p:nvSpPr>
              <p:cNvPr id="79" name="Rectangle 78">
                <a:extLst>
                  <a:ext uri="{FF2B5EF4-FFF2-40B4-BE49-F238E27FC236}">
                    <a16:creationId xmlns:a16="http://schemas.microsoft.com/office/drawing/2014/main" id="{FC4E562B-7E2F-43D7-BCA2-A2DE9D91CA24}"/>
                  </a:ext>
                </a:extLst>
              </p:cNvPr>
              <p:cNvSpPr/>
              <p:nvPr/>
            </p:nvSpPr>
            <p:spPr>
              <a:xfrm>
                <a:off x="2119737" y="1711563"/>
                <a:ext cx="221946" cy="1351634"/>
              </a:xfrm>
              <a:prstGeom prst="rect">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solidFill>
                    <a:schemeClr val="tx1"/>
                  </a:solidFill>
                </a:endParaRPr>
              </a:p>
            </p:txBody>
          </p:sp>
          <p:cxnSp>
            <p:nvCxnSpPr>
              <p:cNvPr id="80" name="Straight Connector 79">
                <a:extLst>
                  <a:ext uri="{FF2B5EF4-FFF2-40B4-BE49-F238E27FC236}">
                    <a16:creationId xmlns:a16="http://schemas.microsoft.com/office/drawing/2014/main" id="{A948AEFE-EF5A-48AC-B2E6-1D2EB9EECD5C}"/>
                  </a:ext>
                </a:extLst>
              </p:cNvPr>
              <p:cNvCxnSpPr/>
              <p:nvPr/>
            </p:nvCxnSpPr>
            <p:spPr>
              <a:xfrm>
                <a:off x="2222255" y="2251097"/>
                <a:ext cx="0" cy="24677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68" name="Straight Connector 67">
              <a:extLst>
                <a:ext uri="{FF2B5EF4-FFF2-40B4-BE49-F238E27FC236}">
                  <a16:creationId xmlns:a16="http://schemas.microsoft.com/office/drawing/2014/main" id="{366558AD-5C2B-4F7C-BAB8-EBB54A1DD1F7}"/>
                </a:ext>
              </a:extLst>
            </p:cNvPr>
            <p:cNvCxnSpPr/>
            <p:nvPr/>
          </p:nvCxnSpPr>
          <p:spPr>
            <a:xfrm>
              <a:off x="1775691" y="3800911"/>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B27E599-370A-4750-9F94-12983353376A}"/>
                </a:ext>
              </a:extLst>
            </p:cNvPr>
            <p:cNvCxnSpPr/>
            <p:nvPr/>
          </p:nvCxnSpPr>
          <p:spPr>
            <a:xfrm>
              <a:off x="1786847" y="3220882"/>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1" name="Straight Arrow Connector 80">
            <a:extLst>
              <a:ext uri="{FF2B5EF4-FFF2-40B4-BE49-F238E27FC236}">
                <a16:creationId xmlns:a16="http://schemas.microsoft.com/office/drawing/2014/main" id="{6D2C2293-4C16-44EF-858D-E0775348A974}"/>
              </a:ext>
            </a:extLst>
          </p:cNvPr>
          <p:cNvCxnSpPr>
            <a:cxnSpLocks/>
          </p:cNvCxnSpPr>
          <p:nvPr/>
        </p:nvCxnSpPr>
        <p:spPr>
          <a:xfrm flipV="1">
            <a:off x="8429027" y="3833246"/>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2" name="Flowchart: Alternate Process 81">
            <a:extLst>
              <a:ext uri="{FF2B5EF4-FFF2-40B4-BE49-F238E27FC236}">
                <a16:creationId xmlns:a16="http://schemas.microsoft.com/office/drawing/2014/main" id="{367CC380-4D3F-41FA-8348-694433A0E276}"/>
              </a:ext>
            </a:extLst>
          </p:cNvPr>
          <p:cNvSpPr/>
          <p:nvPr/>
        </p:nvSpPr>
        <p:spPr>
          <a:xfrm>
            <a:off x="7363222" y="1814484"/>
            <a:ext cx="1548000" cy="3792686"/>
          </a:xfrm>
          <a:prstGeom prst="flowChartAlternateProcess">
            <a:avLst/>
          </a:prstGeom>
          <a:solidFill>
            <a:schemeClr val="bg1">
              <a:lumMod val="75000"/>
            </a:schemeClr>
          </a:solidFill>
          <a:ln>
            <a:noFill/>
          </a:ln>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cxnSp>
        <p:nvCxnSpPr>
          <p:cNvPr id="84" name="Straight Arrow Connector 83">
            <a:extLst>
              <a:ext uri="{FF2B5EF4-FFF2-40B4-BE49-F238E27FC236}">
                <a16:creationId xmlns:a16="http://schemas.microsoft.com/office/drawing/2014/main" id="{A2EB930A-AF8F-4204-9F54-D6A8FEDEC991}"/>
              </a:ext>
            </a:extLst>
          </p:cNvPr>
          <p:cNvCxnSpPr>
            <a:cxnSpLocks/>
          </p:cNvCxnSpPr>
          <p:nvPr/>
        </p:nvCxnSpPr>
        <p:spPr>
          <a:xfrm flipV="1">
            <a:off x="7451711" y="3846487"/>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BA86326-0CE9-4DF9-871D-3ED44358F200}"/>
              </a:ext>
            </a:extLst>
          </p:cNvPr>
          <p:cNvCxnSpPr>
            <a:cxnSpLocks/>
          </p:cNvCxnSpPr>
          <p:nvPr/>
        </p:nvCxnSpPr>
        <p:spPr>
          <a:xfrm>
            <a:off x="5220589" y="3851952"/>
            <a:ext cx="172800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65" name="Group 64">
            <a:extLst>
              <a:ext uri="{FF2B5EF4-FFF2-40B4-BE49-F238E27FC236}">
                <a16:creationId xmlns:a16="http://schemas.microsoft.com/office/drawing/2014/main" id="{88397D5A-9957-4016-BE47-77133F59F265}"/>
              </a:ext>
            </a:extLst>
          </p:cNvPr>
          <p:cNvGrpSpPr/>
          <p:nvPr/>
        </p:nvGrpSpPr>
        <p:grpSpPr>
          <a:xfrm>
            <a:off x="1657701" y="3036307"/>
            <a:ext cx="184745" cy="1577461"/>
            <a:chOff x="1775691" y="2737679"/>
            <a:chExt cx="304276" cy="1577461"/>
          </a:xfrm>
        </p:grpSpPr>
        <p:grpSp>
          <p:nvGrpSpPr>
            <p:cNvPr id="83" name="Group 82">
              <a:extLst>
                <a:ext uri="{FF2B5EF4-FFF2-40B4-BE49-F238E27FC236}">
                  <a16:creationId xmlns:a16="http://schemas.microsoft.com/office/drawing/2014/main" id="{19C6A1C2-DA57-4C5E-A4AC-CC7AB8080B1F}"/>
                </a:ext>
              </a:extLst>
            </p:cNvPr>
            <p:cNvGrpSpPr/>
            <p:nvPr/>
          </p:nvGrpSpPr>
          <p:grpSpPr>
            <a:xfrm>
              <a:off x="1786858" y="2737679"/>
              <a:ext cx="293108" cy="1577461"/>
              <a:chOff x="2119737" y="1711563"/>
              <a:chExt cx="221946" cy="1351634"/>
            </a:xfrm>
          </p:grpSpPr>
          <p:sp>
            <p:nvSpPr>
              <p:cNvPr id="87" name="Rectangle 86">
                <a:extLst>
                  <a:ext uri="{FF2B5EF4-FFF2-40B4-BE49-F238E27FC236}">
                    <a16:creationId xmlns:a16="http://schemas.microsoft.com/office/drawing/2014/main" id="{9E7E897E-7246-4649-ABE5-094D12DF9592}"/>
                  </a:ext>
                </a:extLst>
              </p:cNvPr>
              <p:cNvSpPr/>
              <p:nvPr/>
            </p:nvSpPr>
            <p:spPr>
              <a:xfrm>
                <a:off x="2119737" y="1711563"/>
                <a:ext cx="221946" cy="1351634"/>
              </a:xfrm>
              <a:prstGeom prst="rect">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solidFill>
                    <a:schemeClr val="tx1"/>
                  </a:solidFill>
                </a:endParaRPr>
              </a:p>
            </p:txBody>
          </p:sp>
          <p:cxnSp>
            <p:nvCxnSpPr>
              <p:cNvPr id="88" name="Straight Connector 87">
                <a:extLst>
                  <a:ext uri="{FF2B5EF4-FFF2-40B4-BE49-F238E27FC236}">
                    <a16:creationId xmlns:a16="http://schemas.microsoft.com/office/drawing/2014/main" id="{C26FA048-CE59-421B-B9C7-31CF81C2D07D}"/>
                  </a:ext>
                </a:extLst>
              </p:cNvPr>
              <p:cNvCxnSpPr/>
              <p:nvPr/>
            </p:nvCxnSpPr>
            <p:spPr>
              <a:xfrm>
                <a:off x="2222255" y="2251097"/>
                <a:ext cx="0" cy="24677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85" name="Straight Connector 84">
              <a:extLst>
                <a:ext uri="{FF2B5EF4-FFF2-40B4-BE49-F238E27FC236}">
                  <a16:creationId xmlns:a16="http://schemas.microsoft.com/office/drawing/2014/main" id="{6B265750-4BFB-49C8-88D0-6F3F4CE4B50A}"/>
                </a:ext>
              </a:extLst>
            </p:cNvPr>
            <p:cNvCxnSpPr/>
            <p:nvPr/>
          </p:nvCxnSpPr>
          <p:spPr>
            <a:xfrm>
              <a:off x="1775691" y="3800911"/>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4E653E67-A7A5-4567-B0CB-920D1BC3B4A2}"/>
                </a:ext>
              </a:extLst>
            </p:cNvPr>
            <p:cNvCxnSpPr/>
            <p:nvPr/>
          </p:nvCxnSpPr>
          <p:spPr>
            <a:xfrm>
              <a:off x="1786847" y="3220882"/>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 name="Flowchart: Alternate Process 2">
            <a:extLst>
              <a:ext uri="{FF2B5EF4-FFF2-40B4-BE49-F238E27FC236}">
                <a16:creationId xmlns:a16="http://schemas.microsoft.com/office/drawing/2014/main" id="{8B058E01-10B0-4DA0-B776-E4D1BF2D8975}"/>
              </a:ext>
            </a:extLst>
          </p:cNvPr>
          <p:cNvSpPr/>
          <p:nvPr/>
        </p:nvSpPr>
        <p:spPr>
          <a:xfrm>
            <a:off x="1753777" y="1814484"/>
            <a:ext cx="1548000" cy="3792686"/>
          </a:xfrm>
          <a:prstGeom prst="flowChartAlternateProcess">
            <a:avLst/>
          </a:prstGeom>
          <a:solidFill>
            <a:schemeClr val="bg1">
              <a:lumMod val="75000"/>
            </a:schemeClr>
          </a:solidFill>
          <a:ln>
            <a:noFill/>
          </a:ln>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cxnSp>
        <p:nvCxnSpPr>
          <p:cNvPr id="91" name="Straight Arrow Connector 90">
            <a:extLst>
              <a:ext uri="{FF2B5EF4-FFF2-40B4-BE49-F238E27FC236}">
                <a16:creationId xmlns:a16="http://schemas.microsoft.com/office/drawing/2014/main" id="{1DEA1CCD-7690-4397-835A-24568C461E12}"/>
              </a:ext>
            </a:extLst>
          </p:cNvPr>
          <p:cNvCxnSpPr>
            <a:cxnSpLocks/>
          </p:cNvCxnSpPr>
          <p:nvPr/>
        </p:nvCxnSpPr>
        <p:spPr>
          <a:xfrm flipV="1">
            <a:off x="2863869" y="3844097"/>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4288E21C-A582-4D8B-BFCA-EBB00D3CA23F}"/>
              </a:ext>
            </a:extLst>
          </p:cNvPr>
          <p:cNvCxnSpPr>
            <a:cxnSpLocks/>
          </p:cNvCxnSpPr>
          <p:nvPr/>
        </p:nvCxnSpPr>
        <p:spPr>
          <a:xfrm flipV="1">
            <a:off x="3387725" y="3844097"/>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93" name="Group 92">
            <a:extLst>
              <a:ext uri="{FF2B5EF4-FFF2-40B4-BE49-F238E27FC236}">
                <a16:creationId xmlns:a16="http://schemas.microsoft.com/office/drawing/2014/main" id="{7BD15DEF-9121-4157-A51C-09AC3A62E1C1}"/>
              </a:ext>
            </a:extLst>
          </p:cNvPr>
          <p:cNvGrpSpPr/>
          <p:nvPr/>
        </p:nvGrpSpPr>
        <p:grpSpPr>
          <a:xfrm>
            <a:off x="3185329" y="3036307"/>
            <a:ext cx="184745" cy="1577461"/>
            <a:chOff x="1775691" y="2737679"/>
            <a:chExt cx="304276" cy="1577461"/>
          </a:xfrm>
        </p:grpSpPr>
        <p:grpSp>
          <p:nvGrpSpPr>
            <p:cNvPr id="94" name="Group 93">
              <a:extLst>
                <a:ext uri="{FF2B5EF4-FFF2-40B4-BE49-F238E27FC236}">
                  <a16:creationId xmlns:a16="http://schemas.microsoft.com/office/drawing/2014/main" id="{591E913D-6AB7-4B7C-9A66-4F481D74F5F4}"/>
                </a:ext>
              </a:extLst>
            </p:cNvPr>
            <p:cNvGrpSpPr/>
            <p:nvPr/>
          </p:nvGrpSpPr>
          <p:grpSpPr>
            <a:xfrm>
              <a:off x="1786858" y="2737679"/>
              <a:ext cx="293108" cy="1577461"/>
              <a:chOff x="2119737" y="1711563"/>
              <a:chExt cx="221946" cy="1351634"/>
            </a:xfrm>
          </p:grpSpPr>
          <p:sp>
            <p:nvSpPr>
              <p:cNvPr id="98" name="Rectangle 97">
                <a:extLst>
                  <a:ext uri="{FF2B5EF4-FFF2-40B4-BE49-F238E27FC236}">
                    <a16:creationId xmlns:a16="http://schemas.microsoft.com/office/drawing/2014/main" id="{EEE44B7A-AE20-48DA-A661-5788B76423E8}"/>
                  </a:ext>
                </a:extLst>
              </p:cNvPr>
              <p:cNvSpPr/>
              <p:nvPr/>
            </p:nvSpPr>
            <p:spPr>
              <a:xfrm>
                <a:off x="2119737" y="1711563"/>
                <a:ext cx="221946" cy="1351634"/>
              </a:xfrm>
              <a:prstGeom prst="rect">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solidFill>
                    <a:schemeClr val="tx1"/>
                  </a:solidFill>
                </a:endParaRPr>
              </a:p>
            </p:txBody>
          </p:sp>
          <p:cxnSp>
            <p:nvCxnSpPr>
              <p:cNvPr id="100" name="Straight Connector 99">
                <a:extLst>
                  <a:ext uri="{FF2B5EF4-FFF2-40B4-BE49-F238E27FC236}">
                    <a16:creationId xmlns:a16="http://schemas.microsoft.com/office/drawing/2014/main" id="{1A4D05F9-3D6A-413B-92B5-1F0E9A10C487}"/>
                  </a:ext>
                </a:extLst>
              </p:cNvPr>
              <p:cNvCxnSpPr/>
              <p:nvPr/>
            </p:nvCxnSpPr>
            <p:spPr>
              <a:xfrm>
                <a:off x="2222255" y="2251097"/>
                <a:ext cx="0" cy="24677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95" name="Straight Connector 94">
              <a:extLst>
                <a:ext uri="{FF2B5EF4-FFF2-40B4-BE49-F238E27FC236}">
                  <a16:creationId xmlns:a16="http://schemas.microsoft.com/office/drawing/2014/main" id="{897B357E-4CEB-427A-A8D9-2F8E52A57340}"/>
                </a:ext>
              </a:extLst>
            </p:cNvPr>
            <p:cNvCxnSpPr/>
            <p:nvPr/>
          </p:nvCxnSpPr>
          <p:spPr>
            <a:xfrm>
              <a:off x="1775691" y="3800911"/>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1796BD2A-DE05-4E48-BD6A-033B4F24E136}"/>
                </a:ext>
              </a:extLst>
            </p:cNvPr>
            <p:cNvCxnSpPr/>
            <p:nvPr/>
          </p:nvCxnSpPr>
          <p:spPr>
            <a:xfrm>
              <a:off x="1786847" y="3220882"/>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Flowchart: Alternate Process 17">
            <a:extLst>
              <a:ext uri="{FF2B5EF4-FFF2-40B4-BE49-F238E27FC236}">
                <a16:creationId xmlns:a16="http://schemas.microsoft.com/office/drawing/2014/main" id="{664C7CA8-C139-40FF-9369-56B11855C897}"/>
              </a:ext>
            </a:extLst>
          </p:cNvPr>
          <p:cNvSpPr/>
          <p:nvPr/>
        </p:nvSpPr>
        <p:spPr>
          <a:xfrm>
            <a:off x="3289324" y="1814484"/>
            <a:ext cx="1548000" cy="3792686"/>
          </a:xfrm>
          <a:prstGeom prst="flowChartAlternateProcess">
            <a:avLst/>
          </a:prstGeom>
          <a:solidFill>
            <a:schemeClr val="bg1">
              <a:lumMod val="75000"/>
            </a:schemeClr>
          </a:solidFill>
          <a:ln>
            <a:noFill/>
          </a:ln>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cxnSp>
        <p:nvCxnSpPr>
          <p:cNvPr id="104" name="Straight Arrow Connector 103">
            <a:extLst>
              <a:ext uri="{FF2B5EF4-FFF2-40B4-BE49-F238E27FC236}">
                <a16:creationId xmlns:a16="http://schemas.microsoft.com/office/drawing/2014/main" id="{10E4F7E6-F719-4263-86AF-D82F69DDAACD}"/>
              </a:ext>
            </a:extLst>
          </p:cNvPr>
          <p:cNvCxnSpPr>
            <a:cxnSpLocks/>
          </p:cNvCxnSpPr>
          <p:nvPr/>
        </p:nvCxnSpPr>
        <p:spPr>
          <a:xfrm flipV="1">
            <a:off x="4417726" y="3838210"/>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36F417A5-4648-48DB-8E8D-08851F07B6A6}"/>
              </a:ext>
            </a:extLst>
          </p:cNvPr>
          <p:cNvSpPr txBox="1"/>
          <p:nvPr/>
        </p:nvSpPr>
        <p:spPr>
          <a:xfrm>
            <a:off x="1750961" y="4902735"/>
            <a:ext cx="1608481" cy="707886"/>
          </a:xfrm>
          <a:prstGeom prst="rect">
            <a:avLst/>
          </a:prstGeom>
          <a:noFill/>
          <a:scene3d>
            <a:camera prst="isometricLeftDown"/>
            <a:lightRig rig="threePt" dir="t"/>
          </a:scene3d>
        </p:spPr>
        <p:txBody>
          <a:bodyPr wrap="square" rtlCol="0">
            <a:spAutoFit/>
          </a:bodyPr>
          <a:lstStyle/>
          <a:p>
            <a:pPr algn="ctr"/>
            <a:r>
              <a:rPr lang="en-GB" sz="2400" dirty="0"/>
              <a:t>Stage</a:t>
            </a:r>
            <a:r>
              <a:rPr lang="en-GB" sz="2400" baseline="-25000" dirty="0"/>
              <a:t>1</a:t>
            </a:r>
          </a:p>
          <a:p>
            <a:pPr algn="ctr"/>
            <a:endParaRPr lang="en-GB" sz="2400" baseline="-25000" dirty="0"/>
          </a:p>
        </p:txBody>
      </p:sp>
      <p:sp>
        <p:nvSpPr>
          <p:cNvPr id="25" name="TextBox 24">
            <a:extLst>
              <a:ext uri="{FF2B5EF4-FFF2-40B4-BE49-F238E27FC236}">
                <a16:creationId xmlns:a16="http://schemas.microsoft.com/office/drawing/2014/main" id="{9F79D239-5C9B-4FF9-B5FC-0F241E61E9A6}"/>
              </a:ext>
            </a:extLst>
          </p:cNvPr>
          <p:cNvSpPr txBox="1"/>
          <p:nvPr/>
        </p:nvSpPr>
        <p:spPr>
          <a:xfrm>
            <a:off x="3247720" y="4902735"/>
            <a:ext cx="1608481" cy="461665"/>
          </a:xfrm>
          <a:prstGeom prst="rect">
            <a:avLst/>
          </a:prstGeom>
          <a:noFill/>
          <a:scene3d>
            <a:camera prst="isometricLeftDown"/>
            <a:lightRig rig="threePt" dir="t"/>
          </a:scene3d>
        </p:spPr>
        <p:txBody>
          <a:bodyPr wrap="square" rtlCol="0">
            <a:spAutoFit/>
          </a:bodyPr>
          <a:lstStyle/>
          <a:p>
            <a:pPr algn="ctr"/>
            <a:r>
              <a:rPr lang="en-GB" sz="2400" dirty="0"/>
              <a:t>Stage</a:t>
            </a:r>
            <a:r>
              <a:rPr lang="en-GB" sz="2400" baseline="-25000" dirty="0"/>
              <a:t>2</a:t>
            </a:r>
          </a:p>
        </p:txBody>
      </p:sp>
      <p:sp>
        <p:nvSpPr>
          <p:cNvPr id="26" name="TextBox 25">
            <a:extLst>
              <a:ext uri="{FF2B5EF4-FFF2-40B4-BE49-F238E27FC236}">
                <a16:creationId xmlns:a16="http://schemas.microsoft.com/office/drawing/2014/main" id="{46AF244D-6BF6-4305-A975-8C975D2C8F21}"/>
              </a:ext>
            </a:extLst>
          </p:cNvPr>
          <p:cNvSpPr txBox="1"/>
          <p:nvPr/>
        </p:nvSpPr>
        <p:spPr>
          <a:xfrm>
            <a:off x="7334572" y="4902735"/>
            <a:ext cx="1608481" cy="461665"/>
          </a:xfrm>
          <a:prstGeom prst="rect">
            <a:avLst/>
          </a:prstGeom>
          <a:noFill/>
          <a:scene3d>
            <a:camera prst="isometricLeftDown"/>
            <a:lightRig rig="threePt" dir="t"/>
          </a:scene3d>
        </p:spPr>
        <p:txBody>
          <a:bodyPr wrap="square" rtlCol="0">
            <a:spAutoFit/>
          </a:bodyPr>
          <a:lstStyle/>
          <a:p>
            <a:pPr algn="ctr"/>
            <a:r>
              <a:rPr lang="en-GB" sz="2400" dirty="0"/>
              <a:t>Stage</a:t>
            </a:r>
            <a:r>
              <a:rPr lang="en-GB" sz="2400" baseline="-25000" dirty="0"/>
              <a:t>N-1</a:t>
            </a:r>
          </a:p>
        </p:txBody>
      </p:sp>
      <p:grpSp>
        <p:nvGrpSpPr>
          <p:cNvPr id="108" name="Group 107">
            <a:extLst>
              <a:ext uri="{FF2B5EF4-FFF2-40B4-BE49-F238E27FC236}">
                <a16:creationId xmlns:a16="http://schemas.microsoft.com/office/drawing/2014/main" id="{58C55023-A192-4E3C-A091-F4943A0CC85C}"/>
              </a:ext>
            </a:extLst>
          </p:cNvPr>
          <p:cNvGrpSpPr/>
          <p:nvPr/>
        </p:nvGrpSpPr>
        <p:grpSpPr>
          <a:xfrm>
            <a:off x="4754255" y="3062982"/>
            <a:ext cx="184745" cy="1577461"/>
            <a:chOff x="1775691" y="2737679"/>
            <a:chExt cx="304276" cy="1577461"/>
          </a:xfrm>
        </p:grpSpPr>
        <p:grpSp>
          <p:nvGrpSpPr>
            <p:cNvPr id="109" name="Group 108">
              <a:extLst>
                <a:ext uri="{FF2B5EF4-FFF2-40B4-BE49-F238E27FC236}">
                  <a16:creationId xmlns:a16="http://schemas.microsoft.com/office/drawing/2014/main" id="{1CCD4164-9ABB-456A-A297-4C4C725485E0}"/>
                </a:ext>
              </a:extLst>
            </p:cNvPr>
            <p:cNvGrpSpPr/>
            <p:nvPr/>
          </p:nvGrpSpPr>
          <p:grpSpPr>
            <a:xfrm>
              <a:off x="1786858" y="2737679"/>
              <a:ext cx="293108" cy="1577461"/>
              <a:chOff x="2119737" y="1711563"/>
              <a:chExt cx="221946" cy="1351634"/>
            </a:xfrm>
          </p:grpSpPr>
          <p:sp>
            <p:nvSpPr>
              <p:cNvPr id="112" name="Rectangle 111">
                <a:extLst>
                  <a:ext uri="{FF2B5EF4-FFF2-40B4-BE49-F238E27FC236}">
                    <a16:creationId xmlns:a16="http://schemas.microsoft.com/office/drawing/2014/main" id="{1089F79A-5A06-4EC6-9270-AD8CB3C68D9D}"/>
                  </a:ext>
                </a:extLst>
              </p:cNvPr>
              <p:cNvSpPr/>
              <p:nvPr/>
            </p:nvSpPr>
            <p:spPr>
              <a:xfrm>
                <a:off x="2119737" y="1711563"/>
                <a:ext cx="221946" cy="1351634"/>
              </a:xfrm>
              <a:prstGeom prst="rect">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solidFill>
                    <a:schemeClr val="tx1"/>
                  </a:solidFill>
                </a:endParaRPr>
              </a:p>
            </p:txBody>
          </p:sp>
          <p:cxnSp>
            <p:nvCxnSpPr>
              <p:cNvPr id="113" name="Straight Connector 112">
                <a:extLst>
                  <a:ext uri="{FF2B5EF4-FFF2-40B4-BE49-F238E27FC236}">
                    <a16:creationId xmlns:a16="http://schemas.microsoft.com/office/drawing/2014/main" id="{300A780A-7F43-40DF-B216-2DD34CFCD973}"/>
                  </a:ext>
                </a:extLst>
              </p:cNvPr>
              <p:cNvCxnSpPr/>
              <p:nvPr/>
            </p:nvCxnSpPr>
            <p:spPr>
              <a:xfrm>
                <a:off x="2222255" y="2251097"/>
                <a:ext cx="0" cy="24677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110" name="Straight Connector 109">
              <a:extLst>
                <a:ext uri="{FF2B5EF4-FFF2-40B4-BE49-F238E27FC236}">
                  <a16:creationId xmlns:a16="http://schemas.microsoft.com/office/drawing/2014/main" id="{F23EBD53-6B09-4A88-855C-E44A4ACE959E}"/>
                </a:ext>
              </a:extLst>
            </p:cNvPr>
            <p:cNvCxnSpPr/>
            <p:nvPr/>
          </p:nvCxnSpPr>
          <p:spPr>
            <a:xfrm>
              <a:off x="1775691" y="3800911"/>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910FBE16-EA9D-4F42-8012-18693415EC29}"/>
                </a:ext>
              </a:extLst>
            </p:cNvPr>
            <p:cNvCxnSpPr/>
            <p:nvPr/>
          </p:nvCxnSpPr>
          <p:spPr>
            <a:xfrm>
              <a:off x="1786847" y="3220882"/>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4" name="Group 113">
            <a:extLst>
              <a:ext uri="{FF2B5EF4-FFF2-40B4-BE49-F238E27FC236}">
                <a16:creationId xmlns:a16="http://schemas.microsoft.com/office/drawing/2014/main" id="{6ECE9C17-1855-4BEB-8EDE-F10AFF123927}"/>
              </a:ext>
            </a:extLst>
          </p:cNvPr>
          <p:cNvGrpSpPr/>
          <p:nvPr/>
        </p:nvGrpSpPr>
        <p:grpSpPr>
          <a:xfrm>
            <a:off x="7276763" y="3062982"/>
            <a:ext cx="184745" cy="1577461"/>
            <a:chOff x="1775691" y="2737679"/>
            <a:chExt cx="304276" cy="1577461"/>
          </a:xfrm>
        </p:grpSpPr>
        <p:grpSp>
          <p:nvGrpSpPr>
            <p:cNvPr id="115" name="Group 114">
              <a:extLst>
                <a:ext uri="{FF2B5EF4-FFF2-40B4-BE49-F238E27FC236}">
                  <a16:creationId xmlns:a16="http://schemas.microsoft.com/office/drawing/2014/main" id="{85652683-5431-49E3-9FBF-945A6D486D60}"/>
                </a:ext>
              </a:extLst>
            </p:cNvPr>
            <p:cNvGrpSpPr/>
            <p:nvPr/>
          </p:nvGrpSpPr>
          <p:grpSpPr>
            <a:xfrm>
              <a:off x="1786858" y="2737679"/>
              <a:ext cx="293108" cy="1577461"/>
              <a:chOff x="2119737" y="1711563"/>
              <a:chExt cx="221946" cy="1351634"/>
            </a:xfrm>
          </p:grpSpPr>
          <p:sp>
            <p:nvSpPr>
              <p:cNvPr id="118" name="Rectangle 117">
                <a:extLst>
                  <a:ext uri="{FF2B5EF4-FFF2-40B4-BE49-F238E27FC236}">
                    <a16:creationId xmlns:a16="http://schemas.microsoft.com/office/drawing/2014/main" id="{1C7FE6E6-03C6-42D2-B233-0DD2F32C08F9}"/>
                  </a:ext>
                </a:extLst>
              </p:cNvPr>
              <p:cNvSpPr/>
              <p:nvPr/>
            </p:nvSpPr>
            <p:spPr>
              <a:xfrm>
                <a:off x="2119737" y="1711563"/>
                <a:ext cx="221946" cy="1351634"/>
              </a:xfrm>
              <a:prstGeom prst="rect">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solidFill>
                    <a:schemeClr val="tx1"/>
                  </a:solidFill>
                </a:endParaRPr>
              </a:p>
            </p:txBody>
          </p:sp>
          <p:cxnSp>
            <p:nvCxnSpPr>
              <p:cNvPr id="119" name="Straight Connector 118">
                <a:extLst>
                  <a:ext uri="{FF2B5EF4-FFF2-40B4-BE49-F238E27FC236}">
                    <a16:creationId xmlns:a16="http://schemas.microsoft.com/office/drawing/2014/main" id="{54712ED0-1CC9-4255-B1D7-4FB66FD8744B}"/>
                  </a:ext>
                </a:extLst>
              </p:cNvPr>
              <p:cNvCxnSpPr/>
              <p:nvPr/>
            </p:nvCxnSpPr>
            <p:spPr>
              <a:xfrm>
                <a:off x="2222255" y="2251097"/>
                <a:ext cx="0" cy="24677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116" name="Straight Connector 115">
              <a:extLst>
                <a:ext uri="{FF2B5EF4-FFF2-40B4-BE49-F238E27FC236}">
                  <a16:creationId xmlns:a16="http://schemas.microsoft.com/office/drawing/2014/main" id="{519A39C7-C349-4BF1-B1D5-280729FB936E}"/>
                </a:ext>
              </a:extLst>
            </p:cNvPr>
            <p:cNvCxnSpPr/>
            <p:nvPr/>
          </p:nvCxnSpPr>
          <p:spPr>
            <a:xfrm>
              <a:off x="1775691" y="3800911"/>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1D7A5CB0-2A87-4E0F-9B6D-6DAAB8FBCEA8}"/>
                </a:ext>
              </a:extLst>
            </p:cNvPr>
            <p:cNvCxnSpPr/>
            <p:nvPr/>
          </p:nvCxnSpPr>
          <p:spPr>
            <a:xfrm>
              <a:off x="1786847" y="3220882"/>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6" name="Rectangle 75">
            <a:extLst>
              <a:ext uri="{FF2B5EF4-FFF2-40B4-BE49-F238E27FC236}">
                <a16:creationId xmlns:a16="http://schemas.microsoft.com/office/drawing/2014/main" id="{F6F56BA2-7DEC-46B2-A319-F01596AA3A2D}"/>
              </a:ext>
            </a:extLst>
          </p:cNvPr>
          <p:cNvSpPr/>
          <p:nvPr/>
        </p:nvSpPr>
        <p:spPr>
          <a:xfrm>
            <a:off x="151485" y="3684310"/>
            <a:ext cx="532008" cy="3050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TextBox 77">
            <a:extLst>
              <a:ext uri="{FF2B5EF4-FFF2-40B4-BE49-F238E27FC236}">
                <a16:creationId xmlns:a16="http://schemas.microsoft.com/office/drawing/2014/main" id="{0B53C4EC-8AA0-458C-A5CC-E5FA377C7D8E}"/>
              </a:ext>
            </a:extLst>
          </p:cNvPr>
          <p:cNvSpPr txBox="1"/>
          <p:nvPr/>
        </p:nvSpPr>
        <p:spPr>
          <a:xfrm>
            <a:off x="-19060" y="3230291"/>
            <a:ext cx="934346" cy="369332"/>
          </a:xfrm>
          <a:prstGeom prst="rect">
            <a:avLst/>
          </a:prstGeom>
          <a:noFill/>
        </p:spPr>
        <p:txBody>
          <a:bodyPr wrap="square" rtlCol="0">
            <a:spAutoFit/>
          </a:bodyPr>
          <a:lstStyle/>
          <a:p>
            <a:pPr algn="ctr"/>
            <a:r>
              <a:rPr lang="en-GB" dirty="0"/>
              <a:t>Packet</a:t>
            </a:r>
          </a:p>
        </p:txBody>
      </p:sp>
      <p:cxnSp>
        <p:nvCxnSpPr>
          <p:cNvPr id="89" name="Straight Arrow Connector 88">
            <a:extLst>
              <a:ext uri="{FF2B5EF4-FFF2-40B4-BE49-F238E27FC236}">
                <a16:creationId xmlns:a16="http://schemas.microsoft.com/office/drawing/2014/main" id="{86AB5477-8900-45E4-A8E8-C4027FC4D7F5}"/>
              </a:ext>
            </a:extLst>
          </p:cNvPr>
          <p:cNvCxnSpPr>
            <a:cxnSpLocks/>
          </p:cNvCxnSpPr>
          <p:nvPr/>
        </p:nvCxnSpPr>
        <p:spPr>
          <a:xfrm flipV="1">
            <a:off x="683493" y="3850576"/>
            <a:ext cx="339293" cy="113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Connector: Elbow 89">
            <a:extLst>
              <a:ext uri="{FF2B5EF4-FFF2-40B4-BE49-F238E27FC236}">
                <a16:creationId xmlns:a16="http://schemas.microsoft.com/office/drawing/2014/main" id="{30B621C2-0F8C-467F-BB21-D41FA4B54FBB}"/>
              </a:ext>
            </a:extLst>
          </p:cNvPr>
          <p:cNvCxnSpPr/>
          <p:nvPr/>
        </p:nvCxnSpPr>
        <p:spPr>
          <a:xfrm rot="16200000" flipH="1">
            <a:off x="6085427" y="347204"/>
            <a:ext cx="11589" cy="9831944"/>
          </a:xfrm>
          <a:prstGeom prst="bentConnector3">
            <a:avLst>
              <a:gd name="adj1" fmla="val 5731797"/>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2" name="Rectangle 101">
            <a:extLst>
              <a:ext uri="{FF2B5EF4-FFF2-40B4-BE49-F238E27FC236}">
                <a16:creationId xmlns:a16="http://schemas.microsoft.com/office/drawing/2014/main" id="{950CC02E-9AE9-466F-A490-E73B06B49BE8}"/>
              </a:ext>
            </a:extLst>
          </p:cNvPr>
          <p:cNvSpPr/>
          <p:nvPr/>
        </p:nvSpPr>
        <p:spPr>
          <a:xfrm>
            <a:off x="1234068" y="4121004"/>
            <a:ext cx="144585" cy="4765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Rectangle 102">
            <a:extLst>
              <a:ext uri="{FF2B5EF4-FFF2-40B4-BE49-F238E27FC236}">
                <a16:creationId xmlns:a16="http://schemas.microsoft.com/office/drawing/2014/main" id="{A7BABD71-81A5-43D0-A536-E948B9F9AC00}"/>
              </a:ext>
            </a:extLst>
          </p:cNvPr>
          <p:cNvSpPr/>
          <p:nvPr/>
        </p:nvSpPr>
        <p:spPr>
          <a:xfrm>
            <a:off x="1017241" y="4623884"/>
            <a:ext cx="304926" cy="2788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FB113362-D5D8-4C5A-AF9B-519C6A9E0734}"/>
              </a:ext>
            </a:extLst>
          </p:cNvPr>
          <p:cNvSpPr txBox="1"/>
          <p:nvPr/>
        </p:nvSpPr>
        <p:spPr>
          <a:xfrm>
            <a:off x="1306195" y="2090844"/>
            <a:ext cx="883266" cy="923330"/>
          </a:xfrm>
          <a:prstGeom prst="rect">
            <a:avLst/>
          </a:prstGeom>
          <a:noFill/>
        </p:spPr>
        <p:txBody>
          <a:bodyPr wrap="square" rtlCol="0">
            <a:spAutoFit/>
          </a:bodyPr>
          <a:lstStyle/>
          <a:p>
            <a:pPr algn="ctr"/>
            <a:r>
              <a:rPr lang="en-GB" dirty="0"/>
              <a:t>Packet Header</a:t>
            </a:r>
          </a:p>
          <a:p>
            <a:pPr algn="ctr"/>
            <a:r>
              <a:rPr lang="en-GB" dirty="0"/>
              <a:t> Vector</a:t>
            </a:r>
          </a:p>
        </p:txBody>
      </p:sp>
      <p:sp>
        <p:nvSpPr>
          <p:cNvPr id="10" name="TextBox 9">
            <a:extLst>
              <a:ext uri="{FF2B5EF4-FFF2-40B4-BE49-F238E27FC236}">
                <a16:creationId xmlns:a16="http://schemas.microsoft.com/office/drawing/2014/main" id="{A543F7FF-D6B3-4C0A-AD36-BD5922714C05}"/>
              </a:ext>
            </a:extLst>
          </p:cNvPr>
          <p:cNvSpPr txBox="1"/>
          <p:nvPr/>
        </p:nvSpPr>
        <p:spPr>
          <a:xfrm>
            <a:off x="1789495" y="5939117"/>
            <a:ext cx="1531412" cy="369332"/>
          </a:xfrm>
          <a:prstGeom prst="rect">
            <a:avLst/>
          </a:prstGeom>
          <a:noFill/>
        </p:spPr>
        <p:txBody>
          <a:bodyPr wrap="square" rtlCol="0">
            <a:spAutoFit/>
          </a:bodyPr>
          <a:lstStyle/>
          <a:p>
            <a:pPr algn="ctr"/>
            <a:r>
              <a:rPr lang="en-GB" dirty="0"/>
              <a:t>Payload Bus</a:t>
            </a:r>
          </a:p>
        </p:txBody>
      </p:sp>
    </p:spTree>
    <p:extLst>
      <p:ext uri="{BB962C8B-B14F-4D97-AF65-F5344CB8AC3E}">
        <p14:creationId xmlns:p14="http://schemas.microsoft.com/office/powerpoint/2010/main" val="296791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250"/>
                                  </p:stCondLst>
                                  <p:childTnLst>
                                    <p:set>
                                      <p:cBhvr>
                                        <p:cTn id="13" dur="1" fill="hold">
                                          <p:stCondLst>
                                            <p:cond delay="0"/>
                                          </p:stCondLst>
                                        </p:cTn>
                                        <p:tgtEl>
                                          <p:spTgt spid="102"/>
                                        </p:tgtEl>
                                        <p:attrNameLst>
                                          <p:attrName>style.visibility</p:attrName>
                                        </p:attrNameLst>
                                      </p:cBhvr>
                                      <p:to>
                                        <p:strVal val="visible"/>
                                      </p:to>
                                    </p:set>
                                  </p:childTnLst>
                                </p:cTn>
                              </p:par>
                              <p:par>
                                <p:cTn id="14" presetID="1" presetClass="entr" presetSubtype="0" fill="hold" grpId="0" nodeType="withEffect">
                                  <p:stCondLst>
                                    <p:cond delay="250"/>
                                  </p:stCondLst>
                                  <p:childTnLst>
                                    <p:set>
                                      <p:cBhvr>
                                        <p:cTn id="15" dur="1" fill="hold">
                                          <p:stCondLst>
                                            <p:cond delay="0"/>
                                          </p:stCondLst>
                                        </p:cTn>
                                        <p:tgtEl>
                                          <p:spTgt spid="103"/>
                                        </p:tgtEl>
                                        <p:attrNameLst>
                                          <p:attrName>style.visibility</p:attrName>
                                        </p:attrNameLst>
                                      </p:cBhvr>
                                      <p:to>
                                        <p:strVal val="visible"/>
                                      </p:to>
                                    </p:set>
                                  </p:childTnLst>
                                </p:cTn>
                              </p:par>
                              <p:par>
                                <p:cTn id="16" presetID="42" presetClass="path" presetSubtype="0" accel="50000" decel="50000" fill="hold" grpId="1" nodeType="withEffect">
                                  <p:stCondLst>
                                    <p:cond delay="250"/>
                                  </p:stCondLst>
                                  <p:childTnLst>
                                    <p:animMotion origin="layout" path="M -1.25E-6 1.85185E-6 L 0.03659 1.85185E-6 " pathEditMode="relative" rAng="0" ptsTypes="AA">
                                      <p:cBhvr>
                                        <p:cTn id="17" dur="1000" fill="hold"/>
                                        <p:tgtEl>
                                          <p:spTgt spid="102"/>
                                        </p:tgtEl>
                                        <p:attrNameLst>
                                          <p:attrName>ppt_x</p:attrName>
                                          <p:attrName>ppt_y</p:attrName>
                                        </p:attrNameLst>
                                      </p:cBhvr>
                                      <p:rCtr x="1823" y="0"/>
                                    </p:animMotion>
                                  </p:childTnLst>
                                </p:cTn>
                              </p:par>
                              <p:par>
                                <p:cTn id="18" presetID="36" presetClass="path" presetSubtype="0" accel="50000" decel="50000" fill="hold" grpId="1" nodeType="withEffect">
                                  <p:stCondLst>
                                    <p:cond delay="250"/>
                                  </p:stCondLst>
                                  <p:childTnLst>
                                    <p:animMotion origin="layout" path="M -3.54167E-6 -4.44444E-6 L -3.54167E-6 0.08218 C -3.54167E-6 0.11922 0.01524 0.16482 0.02761 0.16482 L 0.05521 0.16482 " pathEditMode="relative" rAng="0" ptsTypes="AAAA">
                                      <p:cBhvr>
                                        <p:cTn id="19" dur="1000" fill="hold"/>
                                        <p:tgtEl>
                                          <p:spTgt spid="103"/>
                                        </p:tgtEl>
                                        <p:attrNameLst>
                                          <p:attrName>ppt_x</p:attrName>
                                          <p:attrName>ppt_y</p:attrName>
                                        </p:attrNameLst>
                                      </p:cBhvr>
                                      <p:rCtr x="2760" y="8241"/>
                                    </p:animMotion>
                                  </p:childTnLst>
                                </p:cTn>
                              </p:par>
                              <p:par>
                                <p:cTn id="20" presetID="1" presetClass="entr" presetSubtype="0" fill="hold" grpId="0" nodeType="withEffect">
                                  <p:stCondLst>
                                    <p:cond delay="250"/>
                                  </p:stCondLst>
                                  <p:childTnLst>
                                    <p:set>
                                      <p:cBhvr>
                                        <p:cTn id="21" dur="1" fill="hold">
                                          <p:stCondLst>
                                            <p:cond delay="0"/>
                                          </p:stCondLst>
                                        </p:cTn>
                                        <p:tgtEl>
                                          <p:spTgt spid="9"/>
                                        </p:tgtEl>
                                        <p:attrNameLst>
                                          <p:attrName>style.visibility</p:attrName>
                                        </p:attrNameLst>
                                      </p:cBhvr>
                                      <p:to>
                                        <p:strVal val="visible"/>
                                      </p:to>
                                    </p:set>
                                  </p:childTnLst>
                                </p:cTn>
                              </p:par>
                              <p:par>
                                <p:cTn id="22" presetID="1" presetClass="entr" presetSubtype="0" fill="hold" nodeType="withEffect">
                                  <p:stCondLst>
                                    <p:cond delay="250"/>
                                  </p:stCondLst>
                                  <p:childTnLst>
                                    <p:set>
                                      <p:cBhvr>
                                        <p:cTn id="23" dur="1" fill="hold">
                                          <p:stCondLst>
                                            <p:cond delay="0"/>
                                          </p:stCondLst>
                                        </p:cTn>
                                        <p:tgtEl>
                                          <p:spTgt spid="90"/>
                                        </p:tgtEl>
                                        <p:attrNameLst>
                                          <p:attrName>style.visibility</p:attrName>
                                        </p:attrNameLst>
                                      </p:cBhvr>
                                      <p:to>
                                        <p:strVal val="visible"/>
                                      </p:to>
                                    </p:set>
                                  </p:childTnLst>
                                </p:cTn>
                              </p:par>
                              <p:par>
                                <p:cTn id="24" presetID="1" presetClass="entr" presetSubtype="0" fill="hold" grpId="0" nodeType="withEffect">
                                  <p:stCondLst>
                                    <p:cond delay="250"/>
                                  </p:stCondLst>
                                  <p:childTnLst>
                                    <p:set>
                                      <p:cBhvr>
                                        <p:cTn id="25" dur="1" fill="hold">
                                          <p:stCondLst>
                                            <p:cond delay="0"/>
                                          </p:stCondLst>
                                        </p:cTn>
                                        <p:tgtEl>
                                          <p:spTgt spid="10"/>
                                        </p:tgtEl>
                                        <p:attrNameLst>
                                          <p:attrName>style.visibility</p:attrName>
                                        </p:attrNameLst>
                                      </p:cBhvr>
                                      <p:to>
                                        <p:strVal val="visible"/>
                                      </p:to>
                                    </p:set>
                                  </p:childTnLst>
                                </p:cTn>
                              </p:par>
                              <p:par>
                                <p:cTn id="26" presetID="1" presetClass="exit" presetSubtype="0" fill="hold" nodeType="withEffect">
                                  <p:stCondLst>
                                    <p:cond delay="250"/>
                                  </p:stCondLst>
                                  <p:childTnLst>
                                    <p:set>
                                      <p:cBhvr>
                                        <p:cTn id="27" dur="1" fill="hold">
                                          <p:stCondLst>
                                            <p:cond delay="0"/>
                                          </p:stCondLst>
                                        </p:cTn>
                                        <p:tgtEl>
                                          <p:spTgt spid="89"/>
                                        </p:tgtEl>
                                        <p:attrNameLst>
                                          <p:attrName>style.visibility</p:attrName>
                                        </p:attrNameLst>
                                      </p:cBhvr>
                                      <p:to>
                                        <p:strVal val="hidden"/>
                                      </p:to>
                                    </p:set>
                                  </p:childTnLst>
                                </p:cTn>
                              </p:par>
                              <p:par>
                                <p:cTn id="28" presetID="1" presetClass="exit" presetSubtype="0" fill="hold" grpId="1" nodeType="withEffect">
                                  <p:stCondLst>
                                    <p:cond delay="250"/>
                                  </p:stCondLst>
                                  <p:childTnLst>
                                    <p:set>
                                      <p:cBhvr>
                                        <p:cTn id="29" dur="1" fill="hold">
                                          <p:stCondLst>
                                            <p:cond delay="0"/>
                                          </p:stCondLst>
                                        </p:cTn>
                                        <p:tgtEl>
                                          <p:spTgt spid="78"/>
                                        </p:tgtEl>
                                        <p:attrNameLst>
                                          <p:attrName>style.visibility</p:attrName>
                                        </p:attrNameLst>
                                      </p:cBhvr>
                                      <p:to>
                                        <p:strVal val="hidden"/>
                                      </p:to>
                                    </p:set>
                                  </p:childTnLst>
                                </p:cTn>
                              </p:par>
                              <p:par>
                                <p:cTn id="30" presetID="1" presetClass="exit" presetSubtype="0" fill="hold" grpId="1" nodeType="withEffect">
                                  <p:stCondLst>
                                    <p:cond delay="250"/>
                                  </p:stCondLst>
                                  <p:childTnLst>
                                    <p:set>
                                      <p:cBhvr>
                                        <p:cTn id="31" dur="1" fill="hold">
                                          <p:stCondLst>
                                            <p:cond delay="0"/>
                                          </p:stCondLst>
                                        </p:cTn>
                                        <p:tgtEl>
                                          <p:spTgt spid="7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6" grpId="1" animBg="1"/>
      <p:bldP spid="78" grpId="0"/>
      <p:bldP spid="78" grpId="1"/>
      <p:bldP spid="102" grpId="0" animBg="1"/>
      <p:bldP spid="102" grpId="1" animBg="1"/>
      <p:bldP spid="103" grpId="0" animBg="1"/>
      <p:bldP spid="103" grpId="1" animBg="1"/>
      <p:bldP spid="9"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3D202926-4188-4549-97F0-8B38E21542F0}"/>
              </a:ext>
            </a:extLst>
          </p:cNvPr>
          <p:cNvSpPr>
            <a:spLocks noGrp="1"/>
          </p:cNvSpPr>
          <p:nvPr>
            <p:ph type="sldNum" sz="quarter" idx="12"/>
          </p:nvPr>
        </p:nvSpPr>
        <p:spPr>
          <a:xfrm>
            <a:off x="8805333" y="6356350"/>
            <a:ext cx="2743200" cy="365125"/>
          </a:xfrm>
        </p:spPr>
        <p:txBody>
          <a:bodyPr>
            <a:normAutofit/>
          </a:bodyPr>
          <a:lstStyle/>
          <a:p>
            <a:pPr>
              <a:spcAft>
                <a:spcPts val="600"/>
              </a:spcAft>
            </a:pPr>
            <a:fld id="{0586C5A0-077A-42A9-8EC1-8CF707100511}" type="slidenum">
              <a:rPr lang="en-GB" smtClean="0"/>
              <a:pPr>
                <a:spcAft>
                  <a:spcPts val="600"/>
                </a:spcAft>
              </a:pPr>
              <a:t>30</a:t>
            </a:fld>
            <a:endParaRPr lang="en-GB"/>
          </a:p>
        </p:txBody>
      </p:sp>
      <p:sp>
        <p:nvSpPr>
          <p:cNvPr id="19" name="Isosceles Triangle 18">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Diagram 3">
            <a:extLst>
              <a:ext uri="{FF2B5EF4-FFF2-40B4-BE49-F238E27FC236}">
                <a16:creationId xmlns:a16="http://schemas.microsoft.com/office/drawing/2014/main" id="{14FD9677-7DC5-44FB-B7C7-2A307A95D707}"/>
              </a:ext>
            </a:extLst>
          </p:cNvPr>
          <p:cNvGraphicFramePr/>
          <p:nvPr>
            <p:extLst>
              <p:ext uri="{D42A27DB-BD31-4B8C-83A1-F6EECF244321}">
                <p14:modId xmlns:p14="http://schemas.microsoft.com/office/powerpoint/2010/main" val="2507984271"/>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00799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1A8152-64F1-4D2D-B490-133EC3B2795F}"/>
              </a:ext>
            </a:extLst>
          </p:cNvPr>
          <p:cNvSpPr>
            <a:spLocks noGrp="1"/>
          </p:cNvSpPr>
          <p:nvPr>
            <p:ph type="title"/>
          </p:nvPr>
        </p:nvSpPr>
        <p:spPr/>
        <p:txBody>
          <a:bodyPr/>
          <a:lstStyle/>
          <a:p>
            <a:r>
              <a:rPr lang="en-GB" dirty="0"/>
              <a:t>A. </a:t>
            </a:r>
            <a:r>
              <a:rPr lang="en-GB" sz="4400" dirty="0"/>
              <a:t>Pure Logic-based approach</a:t>
            </a:r>
            <a:r>
              <a:rPr lang="en-GB" dirty="0"/>
              <a:t>  </a:t>
            </a:r>
          </a:p>
        </p:txBody>
      </p:sp>
      <p:sp>
        <p:nvSpPr>
          <p:cNvPr id="2" name="Slide Number Placeholder 1">
            <a:extLst>
              <a:ext uri="{FF2B5EF4-FFF2-40B4-BE49-F238E27FC236}">
                <a16:creationId xmlns:a16="http://schemas.microsoft.com/office/drawing/2014/main" id="{D08B4CCB-D6B0-4AA8-B037-2DB923EF068A}"/>
              </a:ext>
            </a:extLst>
          </p:cNvPr>
          <p:cNvSpPr>
            <a:spLocks noGrp="1"/>
          </p:cNvSpPr>
          <p:nvPr>
            <p:ph type="sldNum" sz="quarter" idx="12"/>
          </p:nvPr>
        </p:nvSpPr>
        <p:spPr/>
        <p:txBody>
          <a:bodyPr/>
          <a:lstStyle/>
          <a:p>
            <a:fld id="{0586C5A0-077A-42A9-8EC1-8CF707100511}" type="slidenum">
              <a:rPr lang="en-GB" smtClean="0"/>
              <a:t>31</a:t>
            </a:fld>
            <a:endParaRPr lang="en-GB"/>
          </a:p>
        </p:txBody>
      </p:sp>
      <p:grpSp>
        <p:nvGrpSpPr>
          <p:cNvPr id="5" name="Group 4">
            <a:extLst>
              <a:ext uri="{FF2B5EF4-FFF2-40B4-BE49-F238E27FC236}">
                <a16:creationId xmlns:a16="http://schemas.microsoft.com/office/drawing/2014/main" id="{176BA48F-E301-41D6-B1F8-6006AF795272}"/>
              </a:ext>
            </a:extLst>
          </p:cNvPr>
          <p:cNvGrpSpPr/>
          <p:nvPr/>
        </p:nvGrpSpPr>
        <p:grpSpPr>
          <a:xfrm>
            <a:off x="1888277" y="2344222"/>
            <a:ext cx="1056582" cy="383241"/>
            <a:chOff x="1251279" y="3373007"/>
            <a:chExt cx="1056582" cy="383241"/>
          </a:xfrm>
        </p:grpSpPr>
        <p:sp>
          <p:nvSpPr>
            <p:cNvPr id="6" name="Rectangle: Rounded Corners 5">
              <a:extLst>
                <a:ext uri="{FF2B5EF4-FFF2-40B4-BE49-F238E27FC236}">
                  <a16:creationId xmlns:a16="http://schemas.microsoft.com/office/drawing/2014/main" id="{AF4267DF-90EC-4225-97F1-92543A0B6CBA}"/>
                </a:ext>
              </a:extLst>
            </p:cNvPr>
            <p:cNvSpPr/>
            <p:nvPr/>
          </p:nvSpPr>
          <p:spPr>
            <a:xfrm>
              <a:off x="1259357" y="3412869"/>
              <a:ext cx="982522" cy="300518"/>
            </a:xfrm>
            <a:prstGeom prst="roundRect">
              <a:avLst/>
            </a:prstGeom>
            <a:solidFill>
              <a:srgbClr val="F9BE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156B2749-84EE-45C6-850F-B1C3E570A04D}"/>
                </a:ext>
              </a:extLst>
            </p:cNvPr>
            <p:cNvSpPr txBox="1"/>
            <p:nvPr/>
          </p:nvSpPr>
          <p:spPr>
            <a:xfrm>
              <a:off x="1251279" y="3373007"/>
              <a:ext cx="1056582" cy="383241"/>
            </a:xfrm>
            <a:prstGeom prst="rect">
              <a:avLst/>
            </a:prstGeom>
            <a:noFill/>
          </p:spPr>
          <p:txBody>
            <a:bodyPr wrap="square" rtlCol="0">
              <a:spAutoFit/>
            </a:bodyPr>
            <a:lstStyle/>
            <a:p>
              <a:pPr algn="ctr"/>
              <a:endParaRPr lang="en-GB" dirty="0"/>
            </a:p>
          </p:txBody>
        </p:sp>
      </p:grpSp>
      <p:grpSp>
        <p:nvGrpSpPr>
          <p:cNvPr id="8" name="Group 7">
            <a:extLst>
              <a:ext uri="{FF2B5EF4-FFF2-40B4-BE49-F238E27FC236}">
                <a16:creationId xmlns:a16="http://schemas.microsoft.com/office/drawing/2014/main" id="{FDC296DA-22BB-498C-92A1-F47257BB3543}"/>
              </a:ext>
            </a:extLst>
          </p:cNvPr>
          <p:cNvGrpSpPr/>
          <p:nvPr/>
        </p:nvGrpSpPr>
        <p:grpSpPr>
          <a:xfrm>
            <a:off x="3082346" y="2318612"/>
            <a:ext cx="1056582" cy="383241"/>
            <a:chOff x="2445348" y="3347397"/>
            <a:chExt cx="1056582" cy="383241"/>
          </a:xfrm>
        </p:grpSpPr>
        <p:sp>
          <p:nvSpPr>
            <p:cNvPr id="9" name="Rectangle: Rounded Corners 8">
              <a:extLst>
                <a:ext uri="{FF2B5EF4-FFF2-40B4-BE49-F238E27FC236}">
                  <a16:creationId xmlns:a16="http://schemas.microsoft.com/office/drawing/2014/main" id="{63B8AB3C-499B-4C92-9D6A-CFADAD42DCC5}"/>
                </a:ext>
              </a:extLst>
            </p:cNvPr>
            <p:cNvSpPr/>
            <p:nvPr/>
          </p:nvSpPr>
          <p:spPr>
            <a:xfrm>
              <a:off x="2450300" y="3406607"/>
              <a:ext cx="982522" cy="300518"/>
            </a:xfrm>
            <a:prstGeom prst="roundRect">
              <a:avLst/>
            </a:prstGeom>
            <a:solidFill>
              <a:srgbClr val="F9BE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F4FE2388-916D-4C70-8709-D82C228254C8}"/>
                </a:ext>
              </a:extLst>
            </p:cNvPr>
            <p:cNvSpPr txBox="1"/>
            <p:nvPr/>
          </p:nvSpPr>
          <p:spPr>
            <a:xfrm>
              <a:off x="2445348" y="3347397"/>
              <a:ext cx="1056582" cy="383241"/>
            </a:xfrm>
            <a:prstGeom prst="rect">
              <a:avLst/>
            </a:prstGeom>
            <a:noFill/>
          </p:spPr>
          <p:txBody>
            <a:bodyPr wrap="square" rtlCol="0">
              <a:spAutoFit/>
            </a:bodyPr>
            <a:lstStyle/>
            <a:p>
              <a:pPr algn="ctr"/>
              <a:endParaRPr lang="en-GB" dirty="0"/>
            </a:p>
          </p:txBody>
        </p:sp>
      </p:grpSp>
      <p:grpSp>
        <p:nvGrpSpPr>
          <p:cNvPr id="11" name="Group 10">
            <a:extLst>
              <a:ext uri="{FF2B5EF4-FFF2-40B4-BE49-F238E27FC236}">
                <a16:creationId xmlns:a16="http://schemas.microsoft.com/office/drawing/2014/main" id="{6B7586A7-C338-4D42-B5F6-4EEFEE69600F}"/>
              </a:ext>
            </a:extLst>
          </p:cNvPr>
          <p:cNvGrpSpPr/>
          <p:nvPr/>
        </p:nvGrpSpPr>
        <p:grpSpPr>
          <a:xfrm>
            <a:off x="4384912" y="2344222"/>
            <a:ext cx="1056582" cy="383241"/>
            <a:chOff x="1251279" y="3373007"/>
            <a:chExt cx="1056582" cy="383241"/>
          </a:xfrm>
        </p:grpSpPr>
        <p:sp>
          <p:nvSpPr>
            <p:cNvPr id="12" name="Rectangle: Rounded Corners 11">
              <a:extLst>
                <a:ext uri="{FF2B5EF4-FFF2-40B4-BE49-F238E27FC236}">
                  <a16:creationId xmlns:a16="http://schemas.microsoft.com/office/drawing/2014/main" id="{C29018AC-C92E-4A34-AF77-22D5C1D8167B}"/>
                </a:ext>
              </a:extLst>
            </p:cNvPr>
            <p:cNvSpPr/>
            <p:nvPr/>
          </p:nvSpPr>
          <p:spPr>
            <a:xfrm>
              <a:off x="1259357" y="3412869"/>
              <a:ext cx="982522" cy="300518"/>
            </a:xfrm>
            <a:prstGeom prst="roundRect">
              <a:avLst/>
            </a:prstGeom>
            <a:solidFill>
              <a:srgbClr val="F9BE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F8A59B3A-268D-42BF-8264-675D3167D5F0}"/>
                </a:ext>
              </a:extLst>
            </p:cNvPr>
            <p:cNvSpPr txBox="1"/>
            <p:nvPr/>
          </p:nvSpPr>
          <p:spPr>
            <a:xfrm>
              <a:off x="1251279" y="3373007"/>
              <a:ext cx="1056582" cy="383241"/>
            </a:xfrm>
            <a:prstGeom prst="rect">
              <a:avLst/>
            </a:prstGeom>
            <a:noFill/>
          </p:spPr>
          <p:txBody>
            <a:bodyPr wrap="square" rtlCol="0">
              <a:spAutoFit/>
            </a:bodyPr>
            <a:lstStyle/>
            <a:p>
              <a:pPr algn="ctr"/>
              <a:endParaRPr lang="en-GB" dirty="0"/>
            </a:p>
          </p:txBody>
        </p:sp>
      </p:grpSp>
      <p:grpSp>
        <p:nvGrpSpPr>
          <p:cNvPr id="14" name="Group 13">
            <a:extLst>
              <a:ext uri="{FF2B5EF4-FFF2-40B4-BE49-F238E27FC236}">
                <a16:creationId xmlns:a16="http://schemas.microsoft.com/office/drawing/2014/main" id="{772C8043-0471-4033-B42F-4A776AD59406}"/>
              </a:ext>
            </a:extLst>
          </p:cNvPr>
          <p:cNvGrpSpPr/>
          <p:nvPr/>
        </p:nvGrpSpPr>
        <p:grpSpPr>
          <a:xfrm>
            <a:off x="5578981" y="2318612"/>
            <a:ext cx="1056582" cy="383241"/>
            <a:chOff x="2445348" y="3347397"/>
            <a:chExt cx="1056582" cy="383241"/>
          </a:xfrm>
        </p:grpSpPr>
        <p:sp>
          <p:nvSpPr>
            <p:cNvPr id="15" name="Rectangle: Rounded Corners 14">
              <a:extLst>
                <a:ext uri="{FF2B5EF4-FFF2-40B4-BE49-F238E27FC236}">
                  <a16:creationId xmlns:a16="http://schemas.microsoft.com/office/drawing/2014/main" id="{7FC65409-6452-40E5-85DB-BB4868013017}"/>
                </a:ext>
              </a:extLst>
            </p:cNvPr>
            <p:cNvSpPr/>
            <p:nvPr/>
          </p:nvSpPr>
          <p:spPr>
            <a:xfrm>
              <a:off x="2450300" y="3406607"/>
              <a:ext cx="982522" cy="300518"/>
            </a:xfrm>
            <a:prstGeom prst="roundRect">
              <a:avLst/>
            </a:prstGeom>
            <a:solidFill>
              <a:srgbClr val="F9BE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60E260FF-DCCD-45F4-9C3A-0B27717A0A81}"/>
                </a:ext>
              </a:extLst>
            </p:cNvPr>
            <p:cNvSpPr txBox="1"/>
            <p:nvPr/>
          </p:nvSpPr>
          <p:spPr>
            <a:xfrm>
              <a:off x="2445348" y="3347397"/>
              <a:ext cx="1056582" cy="383241"/>
            </a:xfrm>
            <a:prstGeom prst="rect">
              <a:avLst/>
            </a:prstGeom>
            <a:noFill/>
          </p:spPr>
          <p:txBody>
            <a:bodyPr wrap="square" rtlCol="0">
              <a:spAutoFit/>
            </a:bodyPr>
            <a:lstStyle/>
            <a:p>
              <a:pPr algn="ctr"/>
              <a:endParaRPr lang="en-GB" dirty="0"/>
            </a:p>
          </p:txBody>
        </p:sp>
      </p:grpSp>
      <p:grpSp>
        <p:nvGrpSpPr>
          <p:cNvPr id="17" name="Group 16">
            <a:extLst>
              <a:ext uri="{FF2B5EF4-FFF2-40B4-BE49-F238E27FC236}">
                <a16:creationId xmlns:a16="http://schemas.microsoft.com/office/drawing/2014/main" id="{0FBC65BE-77E0-470E-9550-BED000831E3D}"/>
              </a:ext>
            </a:extLst>
          </p:cNvPr>
          <p:cNvGrpSpPr/>
          <p:nvPr/>
        </p:nvGrpSpPr>
        <p:grpSpPr>
          <a:xfrm>
            <a:off x="6916479" y="2332981"/>
            <a:ext cx="1056582" cy="383241"/>
            <a:chOff x="1251279" y="3373007"/>
            <a:chExt cx="1056582" cy="383241"/>
          </a:xfrm>
        </p:grpSpPr>
        <p:sp>
          <p:nvSpPr>
            <p:cNvPr id="18" name="Rectangle: Rounded Corners 17">
              <a:extLst>
                <a:ext uri="{FF2B5EF4-FFF2-40B4-BE49-F238E27FC236}">
                  <a16:creationId xmlns:a16="http://schemas.microsoft.com/office/drawing/2014/main" id="{80385B57-1AA2-4FE9-9101-B19B9DB8D5E5}"/>
                </a:ext>
              </a:extLst>
            </p:cNvPr>
            <p:cNvSpPr/>
            <p:nvPr/>
          </p:nvSpPr>
          <p:spPr>
            <a:xfrm>
              <a:off x="1259357" y="3412869"/>
              <a:ext cx="982522" cy="300518"/>
            </a:xfrm>
            <a:prstGeom prst="roundRect">
              <a:avLst/>
            </a:prstGeom>
            <a:solidFill>
              <a:srgbClr val="F9BE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9A1A6A88-59B2-44EE-850B-DA5F9DFB8A55}"/>
                </a:ext>
              </a:extLst>
            </p:cNvPr>
            <p:cNvSpPr txBox="1"/>
            <p:nvPr/>
          </p:nvSpPr>
          <p:spPr>
            <a:xfrm>
              <a:off x="1251279" y="3373007"/>
              <a:ext cx="1056582" cy="383241"/>
            </a:xfrm>
            <a:prstGeom prst="rect">
              <a:avLst/>
            </a:prstGeom>
            <a:noFill/>
          </p:spPr>
          <p:txBody>
            <a:bodyPr wrap="square" rtlCol="0">
              <a:spAutoFit/>
            </a:bodyPr>
            <a:lstStyle/>
            <a:p>
              <a:pPr algn="ctr"/>
              <a:endParaRPr lang="en-GB" dirty="0"/>
            </a:p>
          </p:txBody>
        </p:sp>
      </p:grpSp>
      <p:grpSp>
        <p:nvGrpSpPr>
          <p:cNvPr id="20" name="Group 19">
            <a:extLst>
              <a:ext uri="{FF2B5EF4-FFF2-40B4-BE49-F238E27FC236}">
                <a16:creationId xmlns:a16="http://schemas.microsoft.com/office/drawing/2014/main" id="{89C2A37D-6B51-4DB9-85BC-435F9A2045E2}"/>
              </a:ext>
            </a:extLst>
          </p:cNvPr>
          <p:cNvGrpSpPr/>
          <p:nvPr/>
        </p:nvGrpSpPr>
        <p:grpSpPr>
          <a:xfrm>
            <a:off x="8110548" y="2307371"/>
            <a:ext cx="1056582" cy="383241"/>
            <a:chOff x="2445348" y="3347397"/>
            <a:chExt cx="1056582" cy="383241"/>
          </a:xfrm>
        </p:grpSpPr>
        <p:sp>
          <p:nvSpPr>
            <p:cNvPr id="21" name="Rectangle: Rounded Corners 20">
              <a:extLst>
                <a:ext uri="{FF2B5EF4-FFF2-40B4-BE49-F238E27FC236}">
                  <a16:creationId xmlns:a16="http://schemas.microsoft.com/office/drawing/2014/main" id="{E651DD49-058F-431C-9D3E-C159A31710F6}"/>
                </a:ext>
              </a:extLst>
            </p:cNvPr>
            <p:cNvSpPr/>
            <p:nvPr/>
          </p:nvSpPr>
          <p:spPr>
            <a:xfrm>
              <a:off x="2450300" y="3406607"/>
              <a:ext cx="982522" cy="300518"/>
            </a:xfrm>
            <a:prstGeom prst="roundRect">
              <a:avLst/>
            </a:prstGeom>
            <a:solidFill>
              <a:srgbClr val="F9BE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C11DF25F-81B8-4836-9D92-D52DB5DCE5C8}"/>
                </a:ext>
              </a:extLst>
            </p:cNvPr>
            <p:cNvSpPr txBox="1"/>
            <p:nvPr/>
          </p:nvSpPr>
          <p:spPr>
            <a:xfrm>
              <a:off x="2445348" y="3347397"/>
              <a:ext cx="1056582" cy="383241"/>
            </a:xfrm>
            <a:prstGeom prst="rect">
              <a:avLst/>
            </a:prstGeom>
            <a:noFill/>
          </p:spPr>
          <p:txBody>
            <a:bodyPr wrap="square" rtlCol="0">
              <a:spAutoFit/>
            </a:bodyPr>
            <a:lstStyle/>
            <a:p>
              <a:pPr algn="ctr"/>
              <a:endParaRPr lang="en-GB" dirty="0"/>
            </a:p>
          </p:txBody>
        </p:sp>
      </p:grpSp>
      <p:sp>
        <p:nvSpPr>
          <p:cNvPr id="23" name="Rectangle 22">
            <a:extLst>
              <a:ext uri="{FF2B5EF4-FFF2-40B4-BE49-F238E27FC236}">
                <a16:creationId xmlns:a16="http://schemas.microsoft.com/office/drawing/2014/main" id="{215BE8DE-B7DD-447B-9085-00316253D551}"/>
              </a:ext>
            </a:extLst>
          </p:cNvPr>
          <p:cNvSpPr/>
          <p:nvPr/>
        </p:nvSpPr>
        <p:spPr>
          <a:xfrm>
            <a:off x="1031511" y="1800224"/>
            <a:ext cx="9499500" cy="38402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4" name="Group 23">
            <a:extLst>
              <a:ext uri="{FF2B5EF4-FFF2-40B4-BE49-F238E27FC236}">
                <a16:creationId xmlns:a16="http://schemas.microsoft.com/office/drawing/2014/main" id="{761FA4D6-096A-4AAB-8F6A-0D2AD5CE933F}"/>
              </a:ext>
            </a:extLst>
          </p:cNvPr>
          <p:cNvGrpSpPr/>
          <p:nvPr/>
        </p:nvGrpSpPr>
        <p:grpSpPr>
          <a:xfrm>
            <a:off x="1896355" y="3198143"/>
            <a:ext cx="1056582" cy="383241"/>
            <a:chOff x="1251279" y="3373007"/>
            <a:chExt cx="1056582" cy="383241"/>
          </a:xfrm>
        </p:grpSpPr>
        <p:sp>
          <p:nvSpPr>
            <p:cNvPr id="25" name="Rectangle: Rounded Corners 24">
              <a:extLst>
                <a:ext uri="{FF2B5EF4-FFF2-40B4-BE49-F238E27FC236}">
                  <a16:creationId xmlns:a16="http://schemas.microsoft.com/office/drawing/2014/main" id="{77DDFF51-88DF-45DC-ACD1-2DB2076A8FE9}"/>
                </a:ext>
              </a:extLst>
            </p:cNvPr>
            <p:cNvSpPr/>
            <p:nvPr/>
          </p:nvSpPr>
          <p:spPr>
            <a:xfrm>
              <a:off x="1259357" y="3412869"/>
              <a:ext cx="982522" cy="300518"/>
            </a:xfrm>
            <a:prstGeom prst="roundRect">
              <a:avLst/>
            </a:prstGeom>
            <a:solidFill>
              <a:srgbClr val="F9BE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B0D56D0C-7682-417D-9B3D-1C8EC1BA8A4C}"/>
                </a:ext>
              </a:extLst>
            </p:cNvPr>
            <p:cNvSpPr txBox="1"/>
            <p:nvPr/>
          </p:nvSpPr>
          <p:spPr>
            <a:xfrm>
              <a:off x="1251279" y="3373007"/>
              <a:ext cx="1056582" cy="383241"/>
            </a:xfrm>
            <a:prstGeom prst="rect">
              <a:avLst/>
            </a:prstGeom>
            <a:noFill/>
          </p:spPr>
          <p:txBody>
            <a:bodyPr wrap="square" rtlCol="0">
              <a:spAutoFit/>
            </a:bodyPr>
            <a:lstStyle/>
            <a:p>
              <a:pPr algn="ctr"/>
              <a:endParaRPr lang="en-GB" dirty="0"/>
            </a:p>
          </p:txBody>
        </p:sp>
      </p:grpSp>
      <p:grpSp>
        <p:nvGrpSpPr>
          <p:cNvPr id="27" name="Group 26">
            <a:extLst>
              <a:ext uri="{FF2B5EF4-FFF2-40B4-BE49-F238E27FC236}">
                <a16:creationId xmlns:a16="http://schemas.microsoft.com/office/drawing/2014/main" id="{FB9684C5-FD82-4F9C-B38D-6689AB3F20D6}"/>
              </a:ext>
            </a:extLst>
          </p:cNvPr>
          <p:cNvGrpSpPr/>
          <p:nvPr/>
        </p:nvGrpSpPr>
        <p:grpSpPr>
          <a:xfrm>
            <a:off x="3090424" y="3172533"/>
            <a:ext cx="1056582" cy="383241"/>
            <a:chOff x="2445348" y="3347397"/>
            <a:chExt cx="1056582" cy="383241"/>
          </a:xfrm>
        </p:grpSpPr>
        <p:sp>
          <p:nvSpPr>
            <p:cNvPr id="28" name="Rectangle: Rounded Corners 27">
              <a:extLst>
                <a:ext uri="{FF2B5EF4-FFF2-40B4-BE49-F238E27FC236}">
                  <a16:creationId xmlns:a16="http://schemas.microsoft.com/office/drawing/2014/main" id="{C27FFCBD-CF32-4DB0-8712-C41E0A59F63A}"/>
                </a:ext>
              </a:extLst>
            </p:cNvPr>
            <p:cNvSpPr/>
            <p:nvPr/>
          </p:nvSpPr>
          <p:spPr>
            <a:xfrm>
              <a:off x="2450300" y="3406607"/>
              <a:ext cx="982522" cy="300518"/>
            </a:xfrm>
            <a:prstGeom prst="roundRect">
              <a:avLst/>
            </a:prstGeom>
            <a:solidFill>
              <a:srgbClr val="F9BE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B02E0749-9B4D-42A8-9E85-E142F8BEC625}"/>
                </a:ext>
              </a:extLst>
            </p:cNvPr>
            <p:cNvSpPr txBox="1"/>
            <p:nvPr/>
          </p:nvSpPr>
          <p:spPr>
            <a:xfrm>
              <a:off x="2445348" y="3347397"/>
              <a:ext cx="1056582" cy="383241"/>
            </a:xfrm>
            <a:prstGeom prst="rect">
              <a:avLst/>
            </a:prstGeom>
            <a:noFill/>
          </p:spPr>
          <p:txBody>
            <a:bodyPr wrap="square" rtlCol="0">
              <a:spAutoFit/>
            </a:bodyPr>
            <a:lstStyle/>
            <a:p>
              <a:pPr algn="ctr"/>
              <a:endParaRPr lang="en-GB" dirty="0"/>
            </a:p>
          </p:txBody>
        </p:sp>
      </p:grpSp>
      <p:grpSp>
        <p:nvGrpSpPr>
          <p:cNvPr id="30" name="Group 29">
            <a:extLst>
              <a:ext uri="{FF2B5EF4-FFF2-40B4-BE49-F238E27FC236}">
                <a16:creationId xmlns:a16="http://schemas.microsoft.com/office/drawing/2014/main" id="{985E64F3-EFEF-4285-ABB3-04E3388C8EDE}"/>
              </a:ext>
            </a:extLst>
          </p:cNvPr>
          <p:cNvGrpSpPr/>
          <p:nvPr/>
        </p:nvGrpSpPr>
        <p:grpSpPr>
          <a:xfrm>
            <a:off x="4392990" y="3198143"/>
            <a:ext cx="1056582" cy="383241"/>
            <a:chOff x="1251279" y="3373007"/>
            <a:chExt cx="1056582" cy="383241"/>
          </a:xfrm>
        </p:grpSpPr>
        <p:sp>
          <p:nvSpPr>
            <p:cNvPr id="31" name="Rectangle: Rounded Corners 30">
              <a:extLst>
                <a:ext uri="{FF2B5EF4-FFF2-40B4-BE49-F238E27FC236}">
                  <a16:creationId xmlns:a16="http://schemas.microsoft.com/office/drawing/2014/main" id="{85AB9A31-2298-41DC-82AE-769208D6D08F}"/>
                </a:ext>
              </a:extLst>
            </p:cNvPr>
            <p:cNvSpPr/>
            <p:nvPr/>
          </p:nvSpPr>
          <p:spPr>
            <a:xfrm>
              <a:off x="1259357" y="3412869"/>
              <a:ext cx="982522" cy="300518"/>
            </a:xfrm>
            <a:prstGeom prst="roundRect">
              <a:avLst/>
            </a:prstGeom>
            <a:solidFill>
              <a:srgbClr val="F9BE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EBF9C80C-1CE2-4015-992D-7AF2101E97E2}"/>
                </a:ext>
              </a:extLst>
            </p:cNvPr>
            <p:cNvSpPr txBox="1"/>
            <p:nvPr/>
          </p:nvSpPr>
          <p:spPr>
            <a:xfrm>
              <a:off x="1251279" y="3373007"/>
              <a:ext cx="1056582" cy="383241"/>
            </a:xfrm>
            <a:prstGeom prst="rect">
              <a:avLst/>
            </a:prstGeom>
            <a:noFill/>
          </p:spPr>
          <p:txBody>
            <a:bodyPr wrap="square" rtlCol="0">
              <a:spAutoFit/>
            </a:bodyPr>
            <a:lstStyle/>
            <a:p>
              <a:pPr algn="ctr"/>
              <a:endParaRPr lang="en-GB" dirty="0"/>
            </a:p>
          </p:txBody>
        </p:sp>
      </p:grpSp>
      <p:grpSp>
        <p:nvGrpSpPr>
          <p:cNvPr id="33" name="Group 32">
            <a:extLst>
              <a:ext uri="{FF2B5EF4-FFF2-40B4-BE49-F238E27FC236}">
                <a16:creationId xmlns:a16="http://schemas.microsoft.com/office/drawing/2014/main" id="{DA974B20-7F78-4697-9F14-F1B594E69D49}"/>
              </a:ext>
            </a:extLst>
          </p:cNvPr>
          <p:cNvGrpSpPr/>
          <p:nvPr/>
        </p:nvGrpSpPr>
        <p:grpSpPr>
          <a:xfrm>
            <a:off x="5587059" y="3172533"/>
            <a:ext cx="1056582" cy="383241"/>
            <a:chOff x="2445348" y="3347397"/>
            <a:chExt cx="1056582" cy="383241"/>
          </a:xfrm>
        </p:grpSpPr>
        <p:sp>
          <p:nvSpPr>
            <p:cNvPr id="34" name="Rectangle: Rounded Corners 33">
              <a:extLst>
                <a:ext uri="{FF2B5EF4-FFF2-40B4-BE49-F238E27FC236}">
                  <a16:creationId xmlns:a16="http://schemas.microsoft.com/office/drawing/2014/main" id="{573C35F6-3865-407A-88ED-91B9C7933A51}"/>
                </a:ext>
              </a:extLst>
            </p:cNvPr>
            <p:cNvSpPr/>
            <p:nvPr/>
          </p:nvSpPr>
          <p:spPr>
            <a:xfrm>
              <a:off x="2450300" y="3406607"/>
              <a:ext cx="982522" cy="300518"/>
            </a:xfrm>
            <a:prstGeom prst="roundRect">
              <a:avLst/>
            </a:prstGeom>
            <a:solidFill>
              <a:srgbClr val="F9BE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a:extLst>
                <a:ext uri="{FF2B5EF4-FFF2-40B4-BE49-F238E27FC236}">
                  <a16:creationId xmlns:a16="http://schemas.microsoft.com/office/drawing/2014/main" id="{8A110DB3-FA3B-4607-8E04-4792FEEC08B4}"/>
                </a:ext>
              </a:extLst>
            </p:cNvPr>
            <p:cNvSpPr txBox="1"/>
            <p:nvPr/>
          </p:nvSpPr>
          <p:spPr>
            <a:xfrm>
              <a:off x="2445348" y="3347397"/>
              <a:ext cx="1056582" cy="383241"/>
            </a:xfrm>
            <a:prstGeom prst="rect">
              <a:avLst/>
            </a:prstGeom>
            <a:noFill/>
          </p:spPr>
          <p:txBody>
            <a:bodyPr wrap="square" rtlCol="0">
              <a:spAutoFit/>
            </a:bodyPr>
            <a:lstStyle/>
            <a:p>
              <a:pPr algn="ctr"/>
              <a:endParaRPr lang="en-GB" dirty="0"/>
            </a:p>
          </p:txBody>
        </p:sp>
      </p:grpSp>
      <p:grpSp>
        <p:nvGrpSpPr>
          <p:cNvPr id="36" name="Group 35">
            <a:extLst>
              <a:ext uri="{FF2B5EF4-FFF2-40B4-BE49-F238E27FC236}">
                <a16:creationId xmlns:a16="http://schemas.microsoft.com/office/drawing/2014/main" id="{9DC83EE7-C6FE-4325-84A1-C9B2B0522A54}"/>
              </a:ext>
            </a:extLst>
          </p:cNvPr>
          <p:cNvGrpSpPr/>
          <p:nvPr/>
        </p:nvGrpSpPr>
        <p:grpSpPr>
          <a:xfrm>
            <a:off x="6924557" y="3186902"/>
            <a:ext cx="1056582" cy="383241"/>
            <a:chOff x="1251279" y="3373007"/>
            <a:chExt cx="1056582" cy="383241"/>
          </a:xfrm>
        </p:grpSpPr>
        <p:sp>
          <p:nvSpPr>
            <p:cNvPr id="37" name="Rectangle: Rounded Corners 36">
              <a:extLst>
                <a:ext uri="{FF2B5EF4-FFF2-40B4-BE49-F238E27FC236}">
                  <a16:creationId xmlns:a16="http://schemas.microsoft.com/office/drawing/2014/main" id="{5501FE42-74C9-4EA7-B264-BCC62EC25FBB}"/>
                </a:ext>
              </a:extLst>
            </p:cNvPr>
            <p:cNvSpPr/>
            <p:nvPr/>
          </p:nvSpPr>
          <p:spPr>
            <a:xfrm>
              <a:off x="1259357" y="3412869"/>
              <a:ext cx="982522" cy="300518"/>
            </a:xfrm>
            <a:prstGeom prst="roundRect">
              <a:avLst/>
            </a:prstGeom>
            <a:solidFill>
              <a:srgbClr val="F9BE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a:extLst>
                <a:ext uri="{FF2B5EF4-FFF2-40B4-BE49-F238E27FC236}">
                  <a16:creationId xmlns:a16="http://schemas.microsoft.com/office/drawing/2014/main" id="{2DA8A2E5-AF1D-4D4F-8F96-100032FAD301}"/>
                </a:ext>
              </a:extLst>
            </p:cNvPr>
            <p:cNvSpPr txBox="1"/>
            <p:nvPr/>
          </p:nvSpPr>
          <p:spPr>
            <a:xfrm>
              <a:off x="1251279" y="3373007"/>
              <a:ext cx="1056582" cy="383241"/>
            </a:xfrm>
            <a:prstGeom prst="rect">
              <a:avLst/>
            </a:prstGeom>
            <a:noFill/>
          </p:spPr>
          <p:txBody>
            <a:bodyPr wrap="square" rtlCol="0">
              <a:spAutoFit/>
            </a:bodyPr>
            <a:lstStyle/>
            <a:p>
              <a:pPr algn="ctr"/>
              <a:endParaRPr lang="en-GB" dirty="0"/>
            </a:p>
          </p:txBody>
        </p:sp>
      </p:grpSp>
      <p:grpSp>
        <p:nvGrpSpPr>
          <p:cNvPr id="39" name="Group 38">
            <a:extLst>
              <a:ext uri="{FF2B5EF4-FFF2-40B4-BE49-F238E27FC236}">
                <a16:creationId xmlns:a16="http://schemas.microsoft.com/office/drawing/2014/main" id="{7C64221C-BB1C-4890-AD8D-9E50D25EC178}"/>
              </a:ext>
            </a:extLst>
          </p:cNvPr>
          <p:cNvGrpSpPr/>
          <p:nvPr/>
        </p:nvGrpSpPr>
        <p:grpSpPr>
          <a:xfrm>
            <a:off x="8118626" y="3161292"/>
            <a:ext cx="1056582" cy="383241"/>
            <a:chOff x="2445348" y="3347397"/>
            <a:chExt cx="1056582" cy="383241"/>
          </a:xfrm>
        </p:grpSpPr>
        <p:sp>
          <p:nvSpPr>
            <p:cNvPr id="40" name="Rectangle: Rounded Corners 39">
              <a:extLst>
                <a:ext uri="{FF2B5EF4-FFF2-40B4-BE49-F238E27FC236}">
                  <a16:creationId xmlns:a16="http://schemas.microsoft.com/office/drawing/2014/main" id="{346B62BD-A07E-494A-B6E7-707B1FE3F014}"/>
                </a:ext>
              </a:extLst>
            </p:cNvPr>
            <p:cNvSpPr/>
            <p:nvPr/>
          </p:nvSpPr>
          <p:spPr>
            <a:xfrm>
              <a:off x="2450300" y="3406607"/>
              <a:ext cx="982522" cy="300518"/>
            </a:xfrm>
            <a:prstGeom prst="roundRect">
              <a:avLst/>
            </a:prstGeom>
            <a:solidFill>
              <a:srgbClr val="F9BE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a:extLst>
                <a:ext uri="{FF2B5EF4-FFF2-40B4-BE49-F238E27FC236}">
                  <a16:creationId xmlns:a16="http://schemas.microsoft.com/office/drawing/2014/main" id="{C6AC66DD-B398-4B28-BB03-14AD4DCB35AF}"/>
                </a:ext>
              </a:extLst>
            </p:cNvPr>
            <p:cNvSpPr txBox="1"/>
            <p:nvPr/>
          </p:nvSpPr>
          <p:spPr>
            <a:xfrm>
              <a:off x="2445348" y="3347397"/>
              <a:ext cx="1056582" cy="383241"/>
            </a:xfrm>
            <a:prstGeom prst="rect">
              <a:avLst/>
            </a:prstGeom>
            <a:noFill/>
          </p:spPr>
          <p:txBody>
            <a:bodyPr wrap="square" rtlCol="0">
              <a:spAutoFit/>
            </a:bodyPr>
            <a:lstStyle/>
            <a:p>
              <a:pPr algn="ctr"/>
              <a:endParaRPr lang="en-GB" dirty="0"/>
            </a:p>
          </p:txBody>
        </p:sp>
      </p:grpSp>
      <p:grpSp>
        <p:nvGrpSpPr>
          <p:cNvPr id="42" name="Group 41">
            <a:extLst>
              <a:ext uri="{FF2B5EF4-FFF2-40B4-BE49-F238E27FC236}">
                <a16:creationId xmlns:a16="http://schemas.microsoft.com/office/drawing/2014/main" id="{D2B5506E-29F1-437E-8517-F3421FA211DE}"/>
              </a:ext>
            </a:extLst>
          </p:cNvPr>
          <p:cNvGrpSpPr/>
          <p:nvPr/>
        </p:nvGrpSpPr>
        <p:grpSpPr>
          <a:xfrm>
            <a:off x="1904433" y="4063167"/>
            <a:ext cx="1056582" cy="383241"/>
            <a:chOff x="1251279" y="3373007"/>
            <a:chExt cx="1056582" cy="383241"/>
          </a:xfrm>
        </p:grpSpPr>
        <p:sp>
          <p:nvSpPr>
            <p:cNvPr id="43" name="Rectangle: Rounded Corners 42">
              <a:extLst>
                <a:ext uri="{FF2B5EF4-FFF2-40B4-BE49-F238E27FC236}">
                  <a16:creationId xmlns:a16="http://schemas.microsoft.com/office/drawing/2014/main" id="{876C8093-8760-4A40-BA5D-63E317F81685}"/>
                </a:ext>
              </a:extLst>
            </p:cNvPr>
            <p:cNvSpPr/>
            <p:nvPr/>
          </p:nvSpPr>
          <p:spPr>
            <a:xfrm>
              <a:off x="1259357" y="3412869"/>
              <a:ext cx="982522" cy="300518"/>
            </a:xfrm>
            <a:prstGeom prst="roundRect">
              <a:avLst/>
            </a:prstGeom>
            <a:solidFill>
              <a:srgbClr val="F9BE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43">
              <a:extLst>
                <a:ext uri="{FF2B5EF4-FFF2-40B4-BE49-F238E27FC236}">
                  <a16:creationId xmlns:a16="http://schemas.microsoft.com/office/drawing/2014/main" id="{DBBD38CE-7F7F-4864-BE5D-B5AC59335A74}"/>
                </a:ext>
              </a:extLst>
            </p:cNvPr>
            <p:cNvSpPr txBox="1"/>
            <p:nvPr/>
          </p:nvSpPr>
          <p:spPr>
            <a:xfrm>
              <a:off x="1251279" y="3373007"/>
              <a:ext cx="1056582" cy="383241"/>
            </a:xfrm>
            <a:prstGeom prst="rect">
              <a:avLst/>
            </a:prstGeom>
            <a:noFill/>
          </p:spPr>
          <p:txBody>
            <a:bodyPr wrap="square" rtlCol="0">
              <a:spAutoFit/>
            </a:bodyPr>
            <a:lstStyle/>
            <a:p>
              <a:pPr algn="ctr"/>
              <a:endParaRPr lang="en-GB" dirty="0"/>
            </a:p>
          </p:txBody>
        </p:sp>
      </p:grpSp>
      <p:grpSp>
        <p:nvGrpSpPr>
          <p:cNvPr id="45" name="Group 44">
            <a:extLst>
              <a:ext uri="{FF2B5EF4-FFF2-40B4-BE49-F238E27FC236}">
                <a16:creationId xmlns:a16="http://schemas.microsoft.com/office/drawing/2014/main" id="{7B5AD7C1-F343-45BD-B06A-41B96EAC389E}"/>
              </a:ext>
            </a:extLst>
          </p:cNvPr>
          <p:cNvGrpSpPr/>
          <p:nvPr/>
        </p:nvGrpSpPr>
        <p:grpSpPr>
          <a:xfrm>
            <a:off x="3098502" y="4037557"/>
            <a:ext cx="1056582" cy="383241"/>
            <a:chOff x="2445348" y="3347397"/>
            <a:chExt cx="1056582" cy="383241"/>
          </a:xfrm>
        </p:grpSpPr>
        <p:sp>
          <p:nvSpPr>
            <p:cNvPr id="46" name="Rectangle: Rounded Corners 45">
              <a:extLst>
                <a:ext uri="{FF2B5EF4-FFF2-40B4-BE49-F238E27FC236}">
                  <a16:creationId xmlns:a16="http://schemas.microsoft.com/office/drawing/2014/main" id="{ABD7AD2C-9451-47C4-8495-3F1AF6635B5E}"/>
                </a:ext>
              </a:extLst>
            </p:cNvPr>
            <p:cNvSpPr/>
            <p:nvPr/>
          </p:nvSpPr>
          <p:spPr>
            <a:xfrm>
              <a:off x="2450300" y="3406607"/>
              <a:ext cx="982522" cy="300518"/>
            </a:xfrm>
            <a:prstGeom prst="roundRect">
              <a:avLst/>
            </a:prstGeom>
            <a:solidFill>
              <a:srgbClr val="F9BE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Box 46">
              <a:extLst>
                <a:ext uri="{FF2B5EF4-FFF2-40B4-BE49-F238E27FC236}">
                  <a16:creationId xmlns:a16="http://schemas.microsoft.com/office/drawing/2014/main" id="{F7D3B2AF-4981-4D88-8073-C6E2C2EBF9F0}"/>
                </a:ext>
              </a:extLst>
            </p:cNvPr>
            <p:cNvSpPr txBox="1"/>
            <p:nvPr/>
          </p:nvSpPr>
          <p:spPr>
            <a:xfrm>
              <a:off x="2445348" y="3347397"/>
              <a:ext cx="1056582" cy="383241"/>
            </a:xfrm>
            <a:prstGeom prst="rect">
              <a:avLst/>
            </a:prstGeom>
            <a:noFill/>
          </p:spPr>
          <p:txBody>
            <a:bodyPr wrap="square" rtlCol="0">
              <a:spAutoFit/>
            </a:bodyPr>
            <a:lstStyle/>
            <a:p>
              <a:pPr algn="ctr"/>
              <a:endParaRPr lang="en-GB" dirty="0"/>
            </a:p>
          </p:txBody>
        </p:sp>
      </p:grpSp>
      <p:grpSp>
        <p:nvGrpSpPr>
          <p:cNvPr id="48" name="Group 47">
            <a:extLst>
              <a:ext uri="{FF2B5EF4-FFF2-40B4-BE49-F238E27FC236}">
                <a16:creationId xmlns:a16="http://schemas.microsoft.com/office/drawing/2014/main" id="{F83DC03B-6E12-43C5-804B-9622C1F2A546}"/>
              </a:ext>
            </a:extLst>
          </p:cNvPr>
          <p:cNvGrpSpPr/>
          <p:nvPr/>
        </p:nvGrpSpPr>
        <p:grpSpPr>
          <a:xfrm>
            <a:off x="4401068" y="4063167"/>
            <a:ext cx="1056582" cy="383241"/>
            <a:chOff x="1251279" y="3373007"/>
            <a:chExt cx="1056582" cy="383241"/>
          </a:xfrm>
        </p:grpSpPr>
        <p:sp>
          <p:nvSpPr>
            <p:cNvPr id="49" name="Rectangle: Rounded Corners 48">
              <a:extLst>
                <a:ext uri="{FF2B5EF4-FFF2-40B4-BE49-F238E27FC236}">
                  <a16:creationId xmlns:a16="http://schemas.microsoft.com/office/drawing/2014/main" id="{ACB9E66B-ED86-4EBA-A47C-9FA8108B9B38}"/>
                </a:ext>
              </a:extLst>
            </p:cNvPr>
            <p:cNvSpPr/>
            <p:nvPr/>
          </p:nvSpPr>
          <p:spPr>
            <a:xfrm>
              <a:off x="1259357" y="3412869"/>
              <a:ext cx="982522" cy="300518"/>
            </a:xfrm>
            <a:prstGeom prst="roundRect">
              <a:avLst/>
            </a:prstGeom>
            <a:solidFill>
              <a:srgbClr val="F9BE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TextBox 49">
              <a:extLst>
                <a:ext uri="{FF2B5EF4-FFF2-40B4-BE49-F238E27FC236}">
                  <a16:creationId xmlns:a16="http://schemas.microsoft.com/office/drawing/2014/main" id="{DF9363B8-D287-47A6-B4F8-574BC3D182E1}"/>
                </a:ext>
              </a:extLst>
            </p:cNvPr>
            <p:cNvSpPr txBox="1"/>
            <p:nvPr/>
          </p:nvSpPr>
          <p:spPr>
            <a:xfrm>
              <a:off x="1251279" y="3373007"/>
              <a:ext cx="1056582" cy="383241"/>
            </a:xfrm>
            <a:prstGeom prst="rect">
              <a:avLst/>
            </a:prstGeom>
            <a:noFill/>
          </p:spPr>
          <p:txBody>
            <a:bodyPr wrap="square" rtlCol="0">
              <a:spAutoFit/>
            </a:bodyPr>
            <a:lstStyle/>
            <a:p>
              <a:pPr algn="ctr"/>
              <a:endParaRPr lang="en-GB" dirty="0"/>
            </a:p>
          </p:txBody>
        </p:sp>
      </p:grpSp>
      <p:grpSp>
        <p:nvGrpSpPr>
          <p:cNvPr id="51" name="Group 50">
            <a:extLst>
              <a:ext uri="{FF2B5EF4-FFF2-40B4-BE49-F238E27FC236}">
                <a16:creationId xmlns:a16="http://schemas.microsoft.com/office/drawing/2014/main" id="{DB3D6AC1-219E-4FC1-A772-D1C683592C70}"/>
              </a:ext>
            </a:extLst>
          </p:cNvPr>
          <p:cNvGrpSpPr/>
          <p:nvPr/>
        </p:nvGrpSpPr>
        <p:grpSpPr>
          <a:xfrm>
            <a:off x="5595137" y="4037557"/>
            <a:ext cx="1056582" cy="383241"/>
            <a:chOff x="2445348" y="3347397"/>
            <a:chExt cx="1056582" cy="383241"/>
          </a:xfrm>
        </p:grpSpPr>
        <p:sp>
          <p:nvSpPr>
            <p:cNvPr id="52" name="Rectangle: Rounded Corners 51">
              <a:extLst>
                <a:ext uri="{FF2B5EF4-FFF2-40B4-BE49-F238E27FC236}">
                  <a16:creationId xmlns:a16="http://schemas.microsoft.com/office/drawing/2014/main" id="{83E1AC3C-AB55-428A-86D9-B578E1F75C47}"/>
                </a:ext>
              </a:extLst>
            </p:cNvPr>
            <p:cNvSpPr/>
            <p:nvPr/>
          </p:nvSpPr>
          <p:spPr>
            <a:xfrm>
              <a:off x="2450300" y="3406607"/>
              <a:ext cx="982522" cy="300518"/>
            </a:xfrm>
            <a:prstGeom prst="roundRect">
              <a:avLst/>
            </a:prstGeom>
            <a:solidFill>
              <a:srgbClr val="F9BE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TextBox 52">
              <a:extLst>
                <a:ext uri="{FF2B5EF4-FFF2-40B4-BE49-F238E27FC236}">
                  <a16:creationId xmlns:a16="http://schemas.microsoft.com/office/drawing/2014/main" id="{70026D6E-AA99-4137-BBE3-18CF540BE90F}"/>
                </a:ext>
              </a:extLst>
            </p:cNvPr>
            <p:cNvSpPr txBox="1"/>
            <p:nvPr/>
          </p:nvSpPr>
          <p:spPr>
            <a:xfrm>
              <a:off x="2445348" y="3347397"/>
              <a:ext cx="1056582" cy="383241"/>
            </a:xfrm>
            <a:prstGeom prst="rect">
              <a:avLst/>
            </a:prstGeom>
            <a:noFill/>
          </p:spPr>
          <p:txBody>
            <a:bodyPr wrap="square" rtlCol="0">
              <a:spAutoFit/>
            </a:bodyPr>
            <a:lstStyle/>
            <a:p>
              <a:pPr algn="ctr"/>
              <a:endParaRPr lang="en-GB" dirty="0"/>
            </a:p>
          </p:txBody>
        </p:sp>
      </p:grpSp>
      <p:grpSp>
        <p:nvGrpSpPr>
          <p:cNvPr id="54" name="Group 53">
            <a:extLst>
              <a:ext uri="{FF2B5EF4-FFF2-40B4-BE49-F238E27FC236}">
                <a16:creationId xmlns:a16="http://schemas.microsoft.com/office/drawing/2014/main" id="{D118C36A-F6FE-4EC5-8EA9-4117C5A40DA8}"/>
              </a:ext>
            </a:extLst>
          </p:cNvPr>
          <p:cNvGrpSpPr/>
          <p:nvPr/>
        </p:nvGrpSpPr>
        <p:grpSpPr>
          <a:xfrm>
            <a:off x="6932635" y="4051926"/>
            <a:ext cx="1056582" cy="383241"/>
            <a:chOff x="1251279" y="3373007"/>
            <a:chExt cx="1056582" cy="383241"/>
          </a:xfrm>
        </p:grpSpPr>
        <p:sp>
          <p:nvSpPr>
            <p:cNvPr id="55" name="Rectangle: Rounded Corners 54">
              <a:extLst>
                <a:ext uri="{FF2B5EF4-FFF2-40B4-BE49-F238E27FC236}">
                  <a16:creationId xmlns:a16="http://schemas.microsoft.com/office/drawing/2014/main" id="{EB5D3504-0879-44AD-9687-4D63CFBD4ECB}"/>
                </a:ext>
              </a:extLst>
            </p:cNvPr>
            <p:cNvSpPr/>
            <p:nvPr/>
          </p:nvSpPr>
          <p:spPr>
            <a:xfrm>
              <a:off x="1259357" y="3412869"/>
              <a:ext cx="982522" cy="300518"/>
            </a:xfrm>
            <a:prstGeom prst="roundRect">
              <a:avLst/>
            </a:prstGeom>
            <a:solidFill>
              <a:srgbClr val="F9BE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TextBox 55">
              <a:extLst>
                <a:ext uri="{FF2B5EF4-FFF2-40B4-BE49-F238E27FC236}">
                  <a16:creationId xmlns:a16="http://schemas.microsoft.com/office/drawing/2014/main" id="{072FDA9C-AC8B-4912-B7E9-A7DFE92DD8DC}"/>
                </a:ext>
              </a:extLst>
            </p:cNvPr>
            <p:cNvSpPr txBox="1"/>
            <p:nvPr/>
          </p:nvSpPr>
          <p:spPr>
            <a:xfrm>
              <a:off x="1251279" y="3373007"/>
              <a:ext cx="1056582" cy="383241"/>
            </a:xfrm>
            <a:prstGeom prst="rect">
              <a:avLst/>
            </a:prstGeom>
            <a:noFill/>
          </p:spPr>
          <p:txBody>
            <a:bodyPr wrap="square" rtlCol="0">
              <a:spAutoFit/>
            </a:bodyPr>
            <a:lstStyle/>
            <a:p>
              <a:pPr algn="ctr"/>
              <a:endParaRPr lang="en-GB" dirty="0"/>
            </a:p>
          </p:txBody>
        </p:sp>
      </p:grpSp>
      <p:grpSp>
        <p:nvGrpSpPr>
          <p:cNvPr id="57" name="Group 56">
            <a:extLst>
              <a:ext uri="{FF2B5EF4-FFF2-40B4-BE49-F238E27FC236}">
                <a16:creationId xmlns:a16="http://schemas.microsoft.com/office/drawing/2014/main" id="{FB674F50-ABAF-497F-9EFD-3CF200433BDA}"/>
              </a:ext>
            </a:extLst>
          </p:cNvPr>
          <p:cNvGrpSpPr/>
          <p:nvPr/>
        </p:nvGrpSpPr>
        <p:grpSpPr>
          <a:xfrm>
            <a:off x="8126704" y="4026316"/>
            <a:ext cx="1056582" cy="383241"/>
            <a:chOff x="2445348" y="3347397"/>
            <a:chExt cx="1056582" cy="383241"/>
          </a:xfrm>
        </p:grpSpPr>
        <p:sp>
          <p:nvSpPr>
            <p:cNvPr id="58" name="Rectangle: Rounded Corners 57">
              <a:extLst>
                <a:ext uri="{FF2B5EF4-FFF2-40B4-BE49-F238E27FC236}">
                  <a16:creationId xmlns:a16="http://schemas.microsoft.com/office/drawing/2014/main" id="{6DFFE90A-B884-4564-A152-97F5B4109FA0}"/>
                </a:ext>
              </a:extLst>
            </p:cNvPr>
            <p:cNvSpPr/>
            <p:nvPr/>
          </p:nvSpPr>
          <p:spPr>
            <a:xfrm>
              <a:off x="2450300" y="3406607"/>
              <a:ext cx="982522" cy="300518"/>
            </a:xfrm>
            <a:prstGeom prst="roundRect">
              <a:avLst/>
            </a:prstGeom>
            <a:solidFill>
              <a:srgbClr val="F9BE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TextBox 58">
              <a:extLst>
                <a:ext uri="{FF2B5EF4-FFF2-40B4-BE49-F238E27FC236}">
                  <a16:creationId xmlns:a16="http://schemas.microsoft.com/office/drawing/2014/main" id="{F6A25E96-A54F-48AC-93D7-C04F47497195}"/>
                </a:ext>
              </a:extLst>
            </p:cNvPr>
            <p:cNvSpPr txBox="1"/>
            <p:nvPr/>
          </p:nvSpPr>
          <p:spPr>
            <a:xfrm>
              <a:off x="2445348" y="3347397"/>
              <a:ext cx="1056582" cy="383241"/>
            </a:xfrm>
            <a:prstGeom prst="rect">
              <a:avLst/>
            </a:prstGeom>
            <a:noFill/>
          </p:spPr>
          <p:txBody>
            <a:bodyPr wrap="square" rtlCol="0">
              <a:spAutoFit/>
            </a:bodyPr>
            <a:lstStyle/>
            <a:p>
              <a:pPr algn="ctr"/>
              <a:endParaRPr lang="en-GB" dirty="0"/>
            </a:p>
          </p:txBody>
        </p:sp>
      </p:grpSp>
      <p:grpSp>
        <p:nvGrpSpPr>
          <p:cNvPr id="64" name="Group 63">
            <a:extLst>
              <a:ext uri="{FF2B5EF4-FFF2-40B4-BE49-F238E27FC236}">
                <a16:creationId xmlns:a16="http://schemas.microsoft.com/office/drawing/2014/main" id="{B1FFADF8-6F6C-414D-B21C-5C99E8061BBF}"/>
              </a:ext>
            </a:extLst>
          </p:cNvPr>
          <p:cNvGrpSpPr/>
          <p:nvPr/>
        </p:nvGrpSpPr>
        <p:grpSpPr>
          <a:xfrm>
            <a:off x="1896355" y="4822173"/>
            <a:ext cx="1056582" cy="383241"/>
            <a:chOff x="1251279" y="3373007"/>
            <a:chExt cx="1056582" cy="383241"/>
          </a:xfrm>
        </p:grpSpPr>
        <p:sp>
          <p:nvSpPr>
            <p:cNvPr id="65" name="Rectangle: Rounded Corners 64">
              <a:extLst>
                <a:ext uri="{FF2B5EF4-FFF2-40B4-BE49-F238E27FC236}">
                  <a16:creationId xmlns:a16="http://schemas.microsoft.com/office/drawing/2014/main" id="{CB9E567B-FCC7-4F99-8067-5DA61EC8FA4A}"/>
                </a:ext>
              </a:extLst>
            </p:cNvPr>
            <p:cNvSpPr/>
            <p:nvPr/>
          </p:nvSpPr>
          <p:spPr>
            <a:xfrm>
              <a:off x="1259357" y="3412869"/>
              <a:ext cx="982522" cy="300518"/>
            </a:xfrm>
            <a:prstGeom prst="roundRect">
              <a:avLst/>
            </a:prstGeom>
            <a:solidFill>
              <a:srgbClr val="F9BE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TextBox 65">
              <a:extLst>
                <a:ext uri="{FF2B5EF4-FFF2-40B4-BE49-F238E27FC236}">
                  <a16:creationId xmlns:a16="http://schemas.microsoft.com/office/drawing/2014/main" id="{F6C3528A-03D4-4302-A0F2-439DC38503EB}"/>
                </a:ext>
              </a:extLst>
            </p:cNvPr>
            <p:cNvSpPr txBox="1"/>
            <p:nvPr/>
          </p:nvSpPr>
          <p:spPr>
            <a:xfrm>
              <a:off x="1251279" y="3373007"/>
              <a:ext cx="1056582" cy="383241"/>
            </a:xfrm>
            <a:prstGeom prst="rect">
              <a:avLst/>
            </a:prstGeom>
            <a:noFill/>
          </p:spPr>
          <p:txBody>
            <a:bodyPr wrap="square" rtlCol="0">
              <a:spAutoFit/>
            </a:bodyPr>
            <a:lstStyle/>
            <a:p>
              <a:pPr algn="ctr"/>
              <a:endParaRPr lang="en-GB" dirty="0"/>
            </a:p>
          </p:txBody>
        </p:sp>
      </p:grpSp>
      <p:grpSp>
        <p:nvGrpSpPr>
          <p:cNvPr id="67" name="Group 66">
            <a:extLst>
              <a:ext uri="{FF2B5EF4-FFF2-40B4-BE49-F238E27FC236}">
                <a16:creationId xmlns:a16="http://schemas.microsoft.com/office/drawing/2014/main" id="{6A292B0E-DC3A-4CB0-8FBF-9E7804B15229}"/>
              </a:ext>
            </a:extLst>
          </p:cNvPr>
          <p:cNvGrpSpPr/>
          <p:nvPr/>
        </p:nvGrpSpPr>
        <p:grpSpPr>
          <a:xfrm>
            <a:off x="3090424" y="4796563"/>
            <a:ext cx="1056582" cy="383241"/>
            <a:chOff x="2445348" y="3347397"/>
            <a:chExt cx="1056582" cy="383241"/>
          </a:xfrm>
        </p:grpSpPr>
        <p:sp>
          <p:nvSpPr>
            <p:cNvPr id="68" name="Rectangle: Rounded Corners 67">
              <a:extLst>
                <a:ext uri="{FF2B5EF4-FFF2-40B4-BE49-F238E27FC236}">
                  <a16:creationId xmlns:a16="http://schemas.microsoft.com/office/drawing/2014/main" id="{9882D42E-DD52-4C50-8DC5-165849266C40}"/>
                </a:ext>
              </a:extLst>
            </p:cNvPr>
            <p:cNvSpPr/>
            <p:nvPr/>
          </p:nvSpPr>
          <p:spPr>
            <a:xfrm>
              <a:off x="2450300" y="3406607"/>
              <a:ext cx="982522" cy="300518"/>
            </a:xfrm>
            <a:prstGeom prst="roundRect">
              <a:avLst/>
            </a:prstGeom>
            <a:solidFill>
              <a:srgbClr val="F9BE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TextBox 68">
              <a:extLst>
                <a:ext uri="{FF2B5EF4-FFF2-40B4-BE49-F238E27FC236}">
                  <a16:creationId xmlns:a16="http://schemas.microsoft.com/office/drawing/2014/main" id="{D3C188B7-AA33-4ECE-BE22-FE8E1C7CCAF1}"/>
                </a:ext>
              </a:extLst>
            </p:cNvPr>
            <p:cNvSpPr txBox="1"/>
            <p:nvPr/>
          </p:nvSpPr>
          <p:spPr>
            <a:xfrm>
              <a:off x="2445348" y="3347397"/>
              <a:ext cx="1056582" cy="383241"/>
            </a:xfrm>
            <a:prstGeom prst="rect">
              <a:avLst/>
            </a:prstGeom>
            <a:noFill/>
          </p:spPr>
          <p:txBody>
            <a:bodyPr wrap="square" rtlCol="0">
              <a:spAutoFit/>
            </a:bodyPr>
            <a:lstStyle/>
            <a:p>
              <a:pPr algn="ctr"/>
              <a:endParaRPr lang="en-GB" dirty="0"/>
            </a:p>
          </p:txBody>
        </p:sp>
      </p:grpSp>
      <p:grpSp>
        <p:nvGrpSpPr>
          <p:cNvPr id="70" name="Group 69">
            <a:extLst>
              <a:ext uri="{FF2B5EF4-FFF2-40B4-BE49-F238E27FC236}">
                <a16:creationId xmlns:a16="http://schemas.microsoft.com/office/drawing/2014/main" id="{CCA20D42-6009-46C7-93E6-DB41B005AFE3}"/>
              </a:ext>
            </a:extLst>
          </p:cNvPr>
          <p:cNvGrpSpPr/>
          <p:nvPr/>
        </p:nvGrpSpPr>
        <p:grpSpPr>
          <a:xfrm>
            <a:off x="4392990" y="4822173"/>
            <a:ext cx="1056582" cy="383241"/>
            <a:chOff x="1251279" y="3373007"/>
            <a:chExt cx="1056582" cy="383241"/>
          </a:xfrm>
        </p:grpSpPr>
        <p:sp>
          <p:nvSpPr>
            <p:cNvPr id="71" name="Rectangle: Rounded Corners 70">
              <a:extLst>
                <a:ext uri="{FF2B5EF4-FFF2-40B4-BE49-F238E27FC236}">
                  <a16:creationId xmlns:a16="http://schemas.microsoft.com/office/drawing/2014/main" id="{C26415AD-C911-42FF-B6AB-47045B6295A7}"/>
                </a:ext>
              </a:extLst>
            </p:cNvPr>
            <p:cNvSpPr/>
            <p:nvPr/>
          </p:nvSpPr>
          <p:spPr>
            <a:xfrm>
              <a:off x="1259357" y="3412869"/>
              <a:ext cx="982522" cy="300518"/>
            </a:xfrm>
            <a:prstGeom prst="roundRect">
              <a:avLst/>
            </a:prstGeom>
            <a:solidFill>
              <a:srgbClr val="F9BE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TextBox 71">
              <a:extLst>
                <a:ext uri="{FF2B5EF4-FFF2-40B4-BE49-F238E27FC236}">
                  <a16:creationId xmlns:a16="http://schemas.microsoft.com/office/drawing/2014/main" id="{9D12FE44-FB95-4F79-9EF7-1AD542409484}"/>
                </a:ext>
              </a:extLst>
            </p:cNvPr>
            <p:cNvSpPr txBox="1"/>
            <p:nvPr/>
          </p:nvSpPr>
          <p:spPr>
            <a:xfrm>
              <a:off x="1251279" y="3373007"/>
              <a:ext cx="1056582" cy="383241"/>
            </a:xfrm>
            <a:prstGeom prst="rect">
              <a:avLst/>
            </a:prstGeom>
            <a:noFill/>
          </p:spPr>
          <p:txBody>
            <a:bodyPr wrap="square" rtlCol="0">
              <a:spAutoFit/>
            </a:bodyPr>
            <a:lstStyle/>
            <a:p>
              <a:pPr algn="ctr"/>
              <a:endParaRPr lang="en-GB" dirty="0"/>
            </a:p>
          </p:txBody>
        </p:sp>
      </p:grpSp>
      <p:grpSp>
        <p:nvGrpSpPr>
          <p:cNvPr id="73" name="Group 72">
            <a:extLst>
              <a:ext uri="{FF2B5EF4-FFF2-40B4-BE49-F238E27FC236}">
                <a16:creationId xmlns:a16="http://schemas.microsoft.com/office/drawing/2014/main" id="{A1BEA0DB-D875-4BC4-8878-F689407B82D5}"/>
              </a:ext>
            </a:extLst>
          </p:cNvPr>
          <p:cNvGrpSpPr/>
          <p:nvPr/>
        </p:nvGrpSpPr>
        <p:grpSpPr>
          <a:xfrm>
            <a:off x="5587059" y="4796563"/>
            <a:ext cx="1056582" cy="383241"/>
            <a:chOff x="2445348" y="3347397"/>
            <a:chExt cx="1056582" cy="383241"/>
          </a:xfrm>
        </p:grpSpPr>
        <p:sp>
          <p:nvSpPr>
            <p:cNvPr id="74" name="Rectangle: Rounded Corners 73">
              <a:extLst>
                <a:ext uri="{FF2B5EF4-FFF2-40B4-BE49-F238E27FC236}">
                  <a16:creationId xmlns:a16="http://schemas.microsoft.com/office/drawing/2014/main" id="{D254BBC7-8A8E-4500-A6B8-5CBF04EE3D92}"/>
                </a:ext>
              </a:extLst>
            </p:cNvPr>
            <p:cNvSpPr/>
            <p:nvPr/>
          </p:nvSpPr>
          <p:spPr>
            <a:xfrm>
              <a:off x="2450300" y="3406607"/>
              <a:ext cx="982522" cy="300518"/>
            </a:xfrm>
            <a:prstGeom prst="roundRect">
              <a:avLst/>
            </a:prstGeom>
            <a:solidFill>
              <a:srgbClr val="F9BE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TextBox 74">
              <a:extLst>
                <a:ext uri="{FF2B5EF4-FFF2-40B4-BE49-F238E27FC236}">
                  <a16:creationId xmlns:a16="http://schemas.microsoft.com/office/drawing/2014/main" id="{1138C4B0-98C0-470C-AAFF-93B443073D84}"/>
                </a:ext>
              </a:extLst>
            </p:cNvPr>
            <p:cNvSpPr txBox="1"/>
            <p:nvPr/>
          </p:nvSpPr>
          <p:spPr>
            <a:xfrm>
              <a:off x="2445348" y="3347397"/>
              <a:ext cx="1056582" cy="383241"/>
            </a:xfrm>
            <a:prstGeom prst="rect">
              <a:avLst/>
            </a:prstGeom>
            <a:noFill/>
          </p:spPr>
          <p:txBody>
            <a:bodyPr wrap="square" rtlCol="0">
              <a:spAutoFit/>
            </a:bodyPr>
            <a:lstStyle/>
            <a:p>
              <a:pPr algn="ctr"/>
              <a:endParaRPr lang="en-GB" dirty="0"/>
            </a:p>
          </p:txBody>
        </p:sp>
      </p:grpSp>
      <p:grpSp>
        <p:nvGrpSpPr>
          <p:cNvPr id="76" name="Group 75">
            <a:extLst>
              <a:ext uri="{FF2B5EF4-FFF2-40B4-BE49-F238E27FC236}">
                <a16:creationId xmlns:a16="http://schemas.microsoft.com/office/drawing/2014/main" id="{4076CC50-E39B-4A26-8F1B-FB89A65665C6}"/>
              </a:ext>
            </a:extLst>
          </p:cNvPr>
          <p:cNvGrpSpPr/>
          <p:nvPr/>
        </p:nvGrpSpPr>
        <p:grpSpPr>
          <a:xfrm>
            <a:off x="6924557" y="4810932"/>
            <a:ext cx="1056582" cy="383241"/>
            <a:chOff x="1251279" y="3373007"/>
            <a:chExt cx="1056582" cy="383241"/>
          </a:xfrm>
        </p:grpSpPr>
        <p:sp>
          <p:nvSpPr>
            <p:cNvPr id="77" name="Rectangle: Rounded Corners 76">
              <a:extLst>
                <a:ext uri="{FF2B5EF4-FFF2-40B4-BE49-F238E27FC236}">
                  <a16:creationId xmlns:a16="http://schemas.microsoft.com/office/drawing/2014/main" id="{877B8ED5-CEFD-4767-B76D-CD2898C7B31D}"/>
                </a:ext>
              </a:extLst>
            </p:cNvPr>
            <p:cNvSpPr/>
            <p:nvPr/>
          </p:nvSpPr>
          <p:spPr>
            <a:xfrm>
              <a:off x="1259357" y="3412869"/>
              <a:ext cx="982522" cy="300518"/>
            </a:xfrm>
            <a:prstGeom prst="roundRect">
              <a:avLst/>
            </a:prstGeom>
            <a:solidFill>
              <a:srgbClr val="F9BE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TextBox 77">
              <a:extLst>
                <a:ext uri="{FF2B5EF4-FFF2-40B4-BE49-F238E27FC236}">
                  <a16:creationId xmlns:a16="http://schemas.microsoft.com/office/drawing/2014/main" id="{92F2F0E8-7320-497A-A41E-60D1D2B7D280}"/>
                </a:ext>
              </a:extLst>
            </p:cNvPr>
            <p:cNvSpPr txBox="1"/>
            <p:nvPr/>
          </p:nvSpPr>
          <p:spPr>
            <a:xfrm>
              <a:off x="1251279" y="3373007"/>
              <a:ext cx="1056582" cy="383241"/>
            </a:xfrm>
            <a:prstGeom prst="rect">
              <a:avLst/>
            </a:prstGeom>
            <a:noFill/>
          </p:spPr>
          <p:txBody>
            <a:bodyPr wrap="square" rtlCol="0">
              <a:spAutoFit/>
            </a:bodyPr>
            <a:lstStyle/>
            <a:p>
              <a:pPr algn="ctr"/>
              <a:endParaRPr lang="en-GB" dirty="0"/>
            </a:p>
          </p:txBody>
        </p:sp>
      </p:grpSp>
      <p:grpSp>
        <p:nvGrpSpPr>
          <p:cNvPr id="79" name="Group 78">
            <a:extLst>
              <a:ext uri="{FF2B5EF4-FFF2-40B4-BE49-F238E27FC236}">
                <a16:creationId xmlns:a16="http://schemas.microsoft.com/office/drawing/2014/main" id="{EA8574FE-BF47-47FB-9531-489012C71404}"/>
              </a:ext>
            </a:extLst>
          </p:cNvPr>
          <p:cNvGrpSpPr/>
          <p:nvPr/>
        </p:nvGrpSpPr>
        <p:grpSpPr>
          <a:xfrm>
            <a:off x="8118626" y="4785322"/>
            <a:ext cx="1056582" cy="383241"/>
            <a:chOff x="2445348" y="3347397"/>
            <a:chExt cx="1056582" cy="383241"/>
          </a:xfrm>
        </p:grpSpPr>
        <p:sp>
          <p:nvSpPr>
            <p:cNvPr id="80" name="Rectangle: Rounded Corners 79">
              <a:extLst>
                <a:ext uri="{FF2B5EF4-FFF2-40B4-BE49-F238E27FC236}">
                  <a16:creationId xmlns:a16="http://schemas.microsoft.com/office/drawing/2014/main" id="{72695E23-BB91-4847-AF71-CEC583191902}"/>
                </a:ext>
              </a:extLst>
            </p:cNvPr>
            <p:cNvSpPr/>
            <p:nvPr/>
          </p:nvSpPr>
          <p:spPr>
            <a:xfrm>
              <a:off x="2450300" y="3406607"/>
              <a:ext cx="982522" cy="300518"/>
            </a:xfrm>
            <a:prstGeom prst="roundRect">
              <a:avLst/>
            </a:prstGeom>
            <a:solidFill>
              <a:srgbClr val="F9BE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TextBox 80">
              <a:extLst>
                <a:ext uri="{FF2B5EF4-FFF2-40B4-BE49-F238E27FC236}">
                  <a16:creationId xmlns:a16="http://schemas.microsoft.com/office/drawing/2014/main" id="{ACFFB1DF-E405-49C8-8F8C-D4F5C0A19B2E}"/>
                </a:ext>
              </a:extLst>
            </p:cNvPr>
            <p:cNvSpPr txBox="1"/>
            <p:nvPr/>
          </p:nvSpPr>
          <p:spPr>
            <a:xfrm>
              <a:off x="2445348" y="3347397"/>
              <a:ext cx="1056582" cy="383241"/>
            </a:xfrm>
            <a:prstGeom prst="rect">
              <a:avLst/>
            </a:prstGeom>
            <a:noFill/>
          </p:spPr>
          <p:txBody>
            <a:bodyPr wrap="square" rtlCol="0">
              <a:spAutoFit/>
            </a:bodyPr>
            <a:lstStyle/>
            <a:p>
              <a:pPr algn="ctr"/>
              <a:endParaRPr lang="en-GB" dirty="0"/>
            </a:p>
          </p:txBody>
        </p:sp>
      </p:grpSp>
      <p:sp>
        <p:nvSpPr>
          <p:cNvPr id="82" name="Oval 81">
            <a:extLst>
              <a:ext uri="{FF2B5EF4-FFF2-40B4-BE49-F238E27FC236}">
                <a16:creationId xmlns:a16="http://schemas.microsoft.com/office/drawing/2014/main" id="{616D3340-E9C6-4505-AD79-492EC49CA28D}"/>
              </a:ext>
            </a:extLst>
          </p:cNvPr>
          <p:cNvSpPr/>
          <p:nvPr/>
        </p:nvSpPr>
        <p:spPr>
          <a:xfrm>
            <a:off x="9452232" y="3555774"/>
            <a:ext cx="606176" cy="481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5" name="Straight Arrow Connector 94">
            <a:extLst>
              <a:ext uri="{FF2B5EF4-FFF2-40B4-BE49-F238E27FC236}">
                <a16:creationId xmlns:a16="http://schemas.microsoft.com/office/drawing/2014/main" id="{4ABC6981-C730-44B9-82BB-74476D3E0199}"/>
              </a:ext>
            </a:extLst>
          </p:cNvPr>
          <p:cNvCxnSpPr>
            <a:stCxn id="22" idx="3"/>
            <a:endCxn id="82" idx="0"/>
          </p:cNvCxnSpPr>
          <p:nvPr/>
        </p:nvCxnSpPr>
        <p:spPr>
          <a:xfrm>
            <a:off x="9167130" y="2498992"/>
            <a:ext cx="588190" cy="105678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C11E7701-7EDD-4754-BF20-F8EB388C2094}"/>
              </a:ext>
            </a:extLst>
          </p:cNvPr>
          <p:cNvCxnSpPr>
            <a:stCxn id="41" idx="3"/>
            <a:endCxn id="82" idx="1"/>
          </p:cNvCxnSpPr>
          <p:nvPr/>
        </p:nvCxnSpPr>
        <p:spPr>
          <a:xfrm>
            <a:off x="9175208" y="3352913"/>
            <a:ext cx="365796" cy="27341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7259A5F3-62D4-4158-B9D2-D7D6A0F32BAF}"/>
              </a:ext>
            </a:extLst>
          </p:cNvPr>
          <p:cNvCxnSpPr>
            <a:stCxn id="82" idx="3"/>
            <a:endCxn id="59" idx="3"/>
          </p:cNvCxnSpPr>
          <p:nvPr/>
        </p:nvCxnSpPr>
        <p:spPr>
          <a:xfrm flipH="1">
            <a:off x="9183286" y="3967002"/>
            <a:ext cx="357718" cy="25093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B7DE3627-BA33-4EC2-944B-1C2C4037BB1B}"/>
              </a:ext>
            </a:extLst>
          </p:cNvPr>
          <p:cNvCxnSpPr>
            <a:stCxn id="82" idx="4"/>
            <a:endCxn id="81" idx="3"/>
          </p:cNvCxnSpPr>
          <p:nvPr/>
        </p:nvCxnSpPr>
        <p:spPr>
          <a:xfrm flipH="1">
            <a:off x="9175208" y="4037557"/>
            <a:ext cx="580112" cy="93938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18959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1D735-708C-4FF7-B790-F540723FCB48}"/>
              </a:ext>
            </a:extLst>
          </p:cNvPr>
          <p:cNvSpPr>
            <a:spLocks noGrp="1"/>
          </p:cNvSpPr>
          <p:nvPr>
            <p:ph type="title"/>
          </p:nvPr>
        </p:nvSpPr>
        <p:spPr/>
        <p:txBody>
          <a:bodyPr>
            <a:normAutofit/>
          </a:bodyPr>
          <a:lstStyle/>
          <a:p>
            <a:r>
              <a:rPr lang="en-GB" sz="4400" dirty="0"/>
              <a:t>B. Generic parallel cores with custom data structure instance blocks and synchronization</a:t>
            </a:r>
            <a:endParaRPr lang="en-GB" dirty="0"/>
          </a:p>
        </p:txBody>
      </p:sp>
      <p:sp>
        <p:nvSpPr>
          <p:cNvPr id="4" name="Slide Number Placeholder 3">
            <a:extLst>
              <a:ext uri="{FF2B5EF4-FFF2-40B4-BE49-F238E27FC236}">
                <a16:creationId xmlns:a16="http://schemas.microsoft.com/office/drawing/2014/main" id="{F5F826EF-DAB8-4918-9F73-2158EDC6CBAB}"/>
              </a:ext>
            </a:extLst>
          </p:cNvPr>
          <p:cNvSpPr>
            <a:spLocks noGrp="1"/>
          </p:cNvSpPr>
          <p:nvPr>
            <p:ph type="sldNum" sz="quarter" idx="12"/>
          </p:nvPr>
        </p:nvSpPr>
        <p:spPr/>
        <p:txBody>
          <a:bodyPr/>
          <a:lstStyle/>
          <a:p>
            <a:fld id="{0586C5A0-077A-42A9-8EC1-8CF707100511}" type="slidenum">
              <a:rPr lang="en-GB" smtClean="0"/>
              <a:t>32</a:t>
            </a:fld>
            <a:endParaRPr lang="en-GB"/>
          </a:p>
        </p:txBody>
      </p:sp>
      <p:sp>
        <p:nvSpPr>
          <p:cNvPr id="6" name="Rectangle 5">
            <a:extLst>
              <a:ext uri="{FF2B5EF4-FFF2-40B4-BE49-F238E27FC236}">
                <a16:creationId xmlns:a16="http://schemas.microsoft.com/office/drawing/2014/main" id="{E22D4DE8-4A15-4816-927D-C7991B16E326}"/>
              </a:ext>
            </a:extLst>
          </p:cNvPr>
          <p:cNvSpPr/>
          <p:nvPr/>
        </p:nvSpPr>
        <p:spPr>
          <a:xfrm>
            <a:off x="2591925" y="5124515"/>
            <a:ext cx="4363679" cy="9468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DB5D8402-7222-4514-8F14-4DDC7298EFA7}"/>
              </a:ext>
            </a:extLst>
          </p:cNvPr>
          <p:cNvSpPr/>
          <p:nvPr/>
        </p:nvSpPr>
        <p:spPr>
          <a:xfrm>
            <a:off x="3303963" y="2198076"/>
            <a:ext cx="1895707" cy="1832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a:extLst>
              <a:ext uri="{FF2B5EF4-FFF2-40B4-BE49-F238E27FC236}">
                <a16:creationId xmlns:a16="http://schemas.microsoft.com/office/drawing/2014/main" id="{C649B0B7-A3D3-4073-8C33-8B04C715A5E1}"/>
              </a:ext>
            </a:extLst>
          </p:cNvPr>
          <p:cNvSpPr/>
          <p:nvPr/>
        </p:nvSpPr>
        <p:spPr>
          <a:xfrm>
            <a:off x="3301954" y="2439254"/>
            <a:ext cx="1895707" cy="1832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tangle 29">
            <a:extLst>
              <a:ext uri="{FF2B5EF4-FFF2-40B4-BE49-F238E27FC236}">
                <a16:creationId xmlns:a16="http://schemas.microsoft.com/office/drawing/2014/main" id="{C982E63C-D0F9-4477-8F4B-DB92DDDF20E1}"/>
              </a:ext>
            </a:extLst>
          </p:cNvPr>
          <p:cNvSpPr/>
          <p:nvPr/>
        </p:nvSpPr>
        <p:spPr>
          <a:xfrm>
            <a:off x="3293444" y="2687806"/>
            <a:ext cx="1895707" cy="1832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41C455B0-CFB5-4235-A5D9-FF266BB602FC}"/>
              </a:ext>
            </a:extLst>
          </p:cNvPr>
          <p:cNvSpPr/>
          <p:nvPr/>
        </p:nvSpPr>
        <p:spPr>
          <a:xfrm>
            <a:off x="3293444" y="2961217"/>
            <a:ext cx="1895707" cy="1832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33">
            <a:extLst>
              <a:ext uri="{FF2B5EF4-FFF2-40B4-BE49-F238E27FC236}">
                <a16:creationId xmlns:a16="http://schemas.microsoft.com/office/drawing/2014/main" id="{CB2DB44B-61C3-41CE-9427-7FE9D3F36CB4}"/>
              </a:ext>
            </a:extLst>
          </p:cNvPr>
          <p:cNvSpPr/>
          <p:nvPr/>
        </p:nvSpPr>
        <p:spPr>
          <a:xfrm>
            <a:off x="3291435" y="3202395"/>
            <a:ext cx="1895707" cy="1832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Rectangle 35">
            <a:extLst>
              <a:ext uri="{FF2B5EF4-FFF2-40B4-BE49-F238E27FC236}">
                <a16:creationId xmlns:a16="http://schemas.microsoft.com/office/drawing/2014/main" id="{A43F7D38-EBE6-4097-AC94-049F856EA1F9}"/>
              </a:ext>
            </a:extLst>
          </p:cNvPr>
          <p:cNvSpPr/>
          <p:nvPr/>
        </p:nvSpPr>
        <p:spPr>
          <a:xfrm>
            <a:off x="3282925" y="3471495"/>
            <a:ext cx="1895707" cy="1832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9C136DAA-6B55-487E-856F-4254D6F3B6B9}"/>
              </a:ext>
            </a:extLst>
          </p:cNvPr>
          <p:cNvSpPr/>
          <p:nvPr/>
        </p:nvSpPr>
        <p:spPr>
          <a:xfrm>
            <a:off x="3291435" y="3750036"/>
            <a:ext cx="1895707" cy="1832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Rectangle 39">
            <a:extLst>
              <a:ext uri="{FF2B5EF4-FFF2-40B4-BE49-F238E27FC236}">
                <a16:creationId xmlns:a16="http://schemas.microsoft.com/office/drawing/2014/main" id="{60B05DF9-2415-4E28-A73D-75AEA304028E}"/>
              </a:ext>
            </a:extLst>
          </p:cNvPr>
          <p:cNvSpPr/>
          <p:nvPr/>
        </p:nvSpPr>
        <p:spPr>
          <a:xfrm>
            <a:off x="3289426" y="3991214"/>
            <a:ext cx="1895707" cy="1832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Rectangle 41">
            <a:extLst>
              <a:ext uri="{FF2B5EF4-FFF2-40B4-BE49-F238E27FC236}">
                <a16:creationId xmlns:a16="http://schemas.microsoft.com/office/drawing/2014/main" id="{17C80DAF-FD1A-4400-B86C-B3BC33326BCB}"/>
              </a:ext>
            </a:extLst>
          </p:cNvPr>
          <p:cNvSpPr/>
          <p:nvPr/>
        </p:nvSpPr>
        <p:spPr>
          <a:xfrm>
            <a:off x="3280916" y="4260314"/>
            <a:ext cx="1895707" cy="1832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22AEFDD8-B4C0-4F55-940A-4B114F86D974}"/>
              </a:ext>
            </a:extLst>
          </p:cNvPr>
          <p:cNvSpPr/>
          <p:nvPr/>
        </p:nvSpPr>
        <p:spPr>
          <a:xfrm>
            <a:off x="1119883" y="2049565"/>
            <a:ext cx="1130157" cy="2697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Core Scheduler</a:t>
            </a:r>
          </a:p>
        </p:txBody>
      </p:sp>
      <p:sp>
        <p:nvSpPr>
          <p:cNvPr id="45" name="Rectangle: Rounded Corners 44">
            <a:extLst>
              <a:ext uri="{FF2B5EF4-FFF2-40B4-BE49-F238E27FC236}">
                <a16:creationId xmlns:a16="http://schemas.microsoft.com/office/drawing/2014/main" id="{41636F25-7267-4275-8E2E-589CBE4F2758}"/>
              </a:ext>
            </a:extLst>
          </p:cNvPr>
          <p:cNvSpPr/>
          <p:nvPr/>
        </p:nvSpPr>
        <p:spPr>
          <a:xfrm rot="5400000">
            <a:off x="5368103" y="2137818"/>
            <a:ext cx="183246" cy="203416"/>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Rounded Corners 48">
            <a:extLst>
              <a:ext uri="{FF2B5EF4-FFF2-40B4-BE49-F238E27FC236}">
                <a16:creationId xmlns:a16="http://schemas.microsoft.com/office/drawing/2014/main" id="{734A32E3-21F9-47F4-BC6A-358F7AFEA182}"/>
              </a:ext>
            </a:extLst>
          </p:cNvPr>
          <p:cNvSpPr/>
          <p:nvPr/>
        </p:nvSpPr>
        <p:spPr>
          <a:xfrm rot="5400000">
            <a:off x="5699205" y="4167490"/>
            <a:ext cx="334409" cy="124798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Rounded Corners 50">
            <a:extLst>
              <a:ext uri="{FF2B5EF4-FFF2-40B4-BE49-F238E27FC236}">
                <a16:creationId xmlns:a16="http://schemas.microsoft.com/office/drawing/2014/main" id="{B8F0EC11-2283-44ED-9360-8E9AFB12EC0D}"/>
              </a:ext>
            </a:extLst>
          </p:cNvPr>
          <p:cNvSpPr/>
          <p:nvPr/>
        </p:nvSpPr>
        <p:spPr>
          <a:xfrm rot="5400000">
            <a:off x="5368103" y="2388768"/>
            <a:ext cx="183246" cy="203416"/>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Rounded Corners 52">
            <a:extLst>
              <a:ext uri="{FF2B5EF4-FFF2-40B4-BE49-F238E27FC236}">
                <a16:creationId xmlns:a16="http://schemas.microsoft.com/office/drawing/2014/main" id="{9B7B20EE-BAA2-41AE-93E0-B0FA02FF46BB}"/>
              </a:ext>
            </a:extLst>
          </p:cNvPr>
          <p:cNvSpPr/>
          <p:nvPr/>
        </p:nvSpPr>
        <p:spPr>
          <a:xfrm rot="5400000">
            <a:off x="5370444" y="2674215"/>
            <a:ext cx="183246" cy="203416"/>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Rounded Corners 54">
            <a:extLst>
              <a:ext uri="{FF2B5EF4-FFF2-40B4-BE49-F238E27FC236}">
                <a16:creationId xmlns:a16="http://schemas.microsoft.com/office/drawing/2014/main" id="{487C7D0C-8BA9-4E34-B33B-BAD231D2F471}"/>
              </a:ext>
            </a:extLst>
          </p:cNvPr>
          <p:cNvSpPr/>
          <p:nvPr/>
        </p:nvSpPr>
        <p:spPr>
          <a:xfrm rot="5400000">
            <a:off x="5365762" y="2944494"/>
            <a:ext cx="183246" cy="203416"/>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Rounded Corners 56">
            <a:extLst>
              <a:ext uri="{FF2B5EF4-FFF2-40B4-BE49-F238E27FC236}">
                <a16:creationId xmlns:a16="http://schemas.microsoft.com/office/drawing/2014/main" id="{94D8DCB4-2FF4-464C-956B-CC0341DCF91C}"/>
              </a:ext>
            </a:extLst>
          </p:cNvPr>
          <p:cNvSpPr/>
          <p:nvPr/>
        </p:nvSpPr>
        <p:spPr>
          <a:xfrm rot="5400000">
            <a:off x="5365762" y="3195444"/>
            <a:ext cx="183246" cy="203416"/>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Rounded Corners 58">
            <a:extLst>
              <a:ext uri="{FF2B5EF4-FFF2-40B4-BE49-F238E27FC236}">
                <a16:creationId xmlns:a16="http://schemas.microsoft.com/office/drawing/2014/main" id="{9E664C13-7E6C-4094-9695-6448BB8D9364}"/>
              </a:ext>
            </a:extLst>
          </p:cNvPr>
          <p:cNvSpPr/>
          <p:nvPr/>
        </p:nvSpPr>
        <p:spPr>
          <a:xfrm rot="5400000">
            <a:off x="5368103" y="3470617"/>
            <a:ext cx="183246" cy="203416"/>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Rounded Corners 60">
            <a:extLst>
              <a:ext uri="{FF2B5EF4-FFF2-40B4-BE49-F238E27FC236}">
                <a16:creationId xmlns:a16="http://schemas.microsoft.com/office/drawing/2014/main" id="{B3B919D8-AD98-4DE6-A8E7-D2A4CB0C8EE9}"/>
              </a:ext>
            </a:extLst>
          </p:cNvPr>
          <p:cNvSpPr/>
          <p:nvPr/>
        </p:nvSpPr>
        <p:spPr>
          <a:xfrm rot="5400000">
            <a:off x="5363421" y="3703558"/>
            <a:ext cx="183246" cy="203416"/>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Rounded Corners 62">
            <a:extLst>
              <a:ext uri="{FF2B5EF4-FFF2-40B4-BE49-F238E27FC236}">
                <a16:creationId xmlns:a16="http://schemas.microsoft.com/office/drawing/2014/main" id="{E5D92DC4-C8C9-4A9B-897F-698E1A0E79BA}"/>
              </a:ext>
            </a:extLst>
          </p:cNvPr>
          <p:cNvSpPr/>
          <p:nvPr/>
        </p:nvSpPr>
        <p:spPr>
          <a:xfrm rot="5400000">
            <a:off x="5363421" y="3954508"/>
            <a:ext cx="183246" cy="203416"/>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Rounded Corners 64">
            <a:extLst>
              <a:ext uri="{FF2B5EF4-FFF2-40B4-BE49-F238E27FC236}">
                <a16:creationId xmlns:a16="http://schemas.microsoft.com/office/drawing/2014/main" id="{2B2C5393-0B86-4386-AFE4-9888F626D4DF}"/>
              </a:ext>
            </a:extLst>
          </p:cNvPr>
          <p:cNvSpPr/>
          <p:nvPr/>
        </p:nvSpPr>
        <p:spPr>
          <a:xfrm rot="5400000">
            <a:off x="5365762" y="4239955"/>
            <a:ext cx="183246" cy="203416"/>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7" name="Picture 10" descr="Binary tree - Wikiwand">
            <a:extLst>
              <a:ext uri="{FF2B5EF4-FFF2-40B4-BE49-F238E27FC236}">
                <a16:creationId xmlns:a16="http://schemas.microsoft.com/office/drawing/2014/main" id="{0D9874D2-ADD1-40D4-9A6A-F59D41091EC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flipH="1">
            <a:off x="2970476" y="5262341"/>
            <a:ext cx="662956" cy="611148"/>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10" descr="Binary tree - Wikiwand">
            <a:extLst>
              <a:ext uri="{FF2B5EF4-FFF2-40B4-BE49-F238E27FC236}">
                <a16:creationId xmlns:a16="http://schemas.microsoft.com/office/drawing/2014/main" id="{DDEA9DCD-21C1-44EE-A22D-A79BE096821B}"/>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flipH="1">
            <a:off x="4011983" y="5254967"/>
            <a:ext cx="662956" cy="611148"/>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4" descr="Stack Svg Png Icon Free Download (#486917) - OnlineWebFonts.COM">
            <a:extLst>
              <a:ext uri="{FF2B5EF4-FFF2-40B4-BE49-F238E27FC236}">
                <a16:creationId xmlns:a16="http://schemas.microsoft.com/office/drawing/2014/main" id="{39B69526-DDE0-4758-817A-62156F7528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3490" y="5266409"/>
            <a:ext cx="536802" cy="534575"/>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4" descr="Stack Svg Png Icon Free Download (#486917) - OnlineWebFonts.COM">
            <a:extLst>
              <a:ext uri="{FF2B5EF4-FFF2-40B4-BE49-F238E27FC236}">
                <a16:creationId xmlns:a16="http://schemas.microsoft.com/office/drawing/2014/main" id="{D5800AD3-13EB-4BEA-BCE4-982E62CDB6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5223" y="5220791"/>
            <a:ext cx="536802" cy="534575"/>
          </a:xfrm>
          <a:prstGeom prst="rect">
            <a:avLst/>
          </a:prstGeom>
          <a:noFill/>
          <a:extLst>
            <a:ext uri="{909E8E84-426E-40DD-AFC4-6F175D3DCCD1}">
              <a14:hiddenFill xmlns:a14="http://schemas.microsoft.com/office/drawing/2010/main">
                <a:solidFill>
                  <a:srgbClr val="FFFFFF"/>
                </a:solidFill>
              </a14:hiddenFill>
            </a:ext>
          </a:extLst>
        </p:spPr>
      </p:pic>
      <p:sp>
        <p:nvSpPr>
          <p:cNvPr id="74" name="TextBox 73">
            <a:extLst>
              <a:ext uri="{FF2B5EF4-FFF2-40B4-BE49-F238E27FC236}">
                <a16:creationId xmlns:a16="http://schemas.microsoft.com/office/drawing/2014/main" id="{62B74C40-22EB-4163-A096-6B449B2DB6EC}"/>
              </a:ext>
            </a:extLst>
          </p:cNvPr>
          <p:cNvSpPr txBox="1"/>
          <p:nvPr/>
        </p:nvSpPr>
        <p:spPr>
          <a:xfrm>
            <a:off x="7777537" y="2398853"/>
            <a:ext cx="2897312" cy="923330"/>
          </a:xfrm>
          <a:prstGeom prst="rect">
            <a:avLst/>
          </a:prstGeom>
          <a:noFill/>
        </p:spPr>
        <p:txBody>
          <a:bodyPr wrap="square" rtlCol="0">
            <a:spAutoFit/>
          </a:bodyPr>
          <a:lstStyle/>
          <a:p>
            <a:r>
              <a:rPr lang="en-GB" dirty="0"/>
              <a:t>Each core executes data structure operations of packet to completion</a:t>
            </a:r>
          </a:p>
        </p:txBody>
      </p:sp>
    </p:spTree>
    <p:extLst>
      <p:ext uri="{BB962C8B-B14F-4D97-AF65-F5344CB8AC3E}">
        <p14:creationId xmlns:p14="http://schemas.microsoft.com/office/powerpoint/2010/main" val="1235990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1D735-708C-4FF7-B790-F540723FCB48}"/>
              </a:ext>
            </a:extLst>
          </p:cNvPr>
          <p:cNvSpPr>
            <a:spLocks noGrp="1"/>
          </p:cNvSpPr>
          <p:nvPr>
            <p:ph type="title"/>
          </p:nvPr>
        </p:nvSpPr>
        <p:spPr/>
        <p:txBody>
          <a:bodyPr>
            <a:normAutofit/>
          </a:bodyPr>
          <a:lstStyle/>
          <a:p>
            <a:r>
              <a:rPr lang="en-GB" sz="4400" dirty="0"/>
              <a:t>C. </a:t>
            </a:r>
            <a:r>
              <a:rPr lang="en-GB" dirty="0"/>
              <a:t>Custom cores</a:t>
            </a:r>
          </a:p>
        </p:txBody>
      </p:sp>
      <p:sp>
        <p:nvSpPr>
          <p:cNvPr id="4" name="Slide Number Placeholder 3">
            <a:extLst>
              <a:ext uri="{FF2B5EF4-FFF2-40B4-BE49-F238E27FC236}">
                <a16:creationId xmlns:a16="http://schemas.microsoft.com/office/drawing/2014/main" id="{F5F826EF-DAB8-4918-9F73-2158EDC6CBAB}"/>
              </a:ext>
            </a:extLst>
          </p:cNvPr>
          <p:cNvSpPr>
            <a:spLocks noGrp="1"/>
          </p:cNvSpPr>
          <p:nvPr>
            <p:ph type="sldNum" sz="quarter" idx="12"/>
          </p:nvPr>
        </p:nvSpPr>
        <p:spPr/>
        <p:txBody>
          <a:bodyPr/>
          <a:lstStyle/>
          <a:p>
            <a:fld id="{0586C5A0-077A-42A9-8EC1-8CF707100511}" type="slidenum">
              <a:rPr lang="en-GB" smtClean="0"/>
              <a:t>33</a:t>
            </a:fld>
            <a:endParaRPr lang="en-GB"/>
          </a:p>
        </p:txBody>
      </p:sp>
      <p:sp>
        <p:nvSpPr>
          <p:cNvPr id="3" name="TextBox 2">
            <a:extLst>
              <a:ext uri="{FF2B5EF4-FFF2-40B4-BE49-F238E27FC236}">
                <a16:creationId xmlns:a16="http://schemas.microsoft.com/office/drawing/2014/main" id="{C8F1F1DB-F907-4943-8362-AEA70D03F51D}"/>
              </a:ext>
            </a:extLst>
          </p:cNvPr>
          <p:cNvSpPr txBox="1"/>
          <p:nvPr/>
        </p:nvSpPr>
        <p:spPr>
          <a:xfrm>
            <a:off x="1068512" y="1602769"/>
            <a:ext cx="5106257" cy="2308324"/>
          </a:xfrm>
          <a:prstGeom prst="rect">
            <a:avLst/>
          </a:prstGeom>
          <a:noFill/>
        </p:spPr>
        <p:txBody>
          <a:bodyPr wrap="square" rtlCol="0">
            <a:spAutoFit/>
          </a:bodyPr>
          <a:lstStyle/>
          <a:p>
            <a:pPr marL="285750" indent="-285750">
              <a:buFont typeface="Arial" panose="020B0604020202020204" pitchFamily="34" charset="0"/>
              <a:buChar char="•"/>
            </a:pPr>
            <a:r>
              <a:rPr lang="en-GB" dirty="0"/>
              <a:t>Similar in theory to previous idea, but more flexible register files and forwarding logic in cores</a:t>
            </a:r>
          </a:p>
          <a:p>
            <a:pPr marL="285750" indent="-285750">
              <a:buFont typeface="Arial" panose="020B0604020202020204" pitchFamily="34" charset="0"/>
              <a:buChar char="•"/>
            </a:pPr>
            <a:r>
              <a:rPr lang="en-GB" dirty="0"/>
              <a:t>Cores execute multiple packets simultaneously</a:t>
            </a:r>
          </a:p>
          <a:p>
            <a:r>
              <a:rPr lang="en-GB" dirty="0"/>
              <a:t>(State loaded into core’s register file and kept in register per-stage)</a:t>
            </a:r>
          </a:p>
          <a:p>
            <a:r>
              <a:rPr lang="en-GB" dirty="0"/>
              <a:t>(Synchronization still needed across cores/ special synch instructions)</a:t>
            </a:r>
          </a:p>
          <a:p>
            <a:pPr marL="285750" indent="-285750">
              <a:buFont typeface="Arial" panose="020B0604020202020204" pitchFamily="34" charset="0"/>
              <a:buChar char="•"/>
            </a:pPr>
            <a:r>
              <a:rPr lang="en-GB" dirty="0"/>
              <a:t>Compounded operations</a:t>
            </a:r>
          </a:p>
        </p:txBody>
      </p:sp>
    </p:spTree>
    <p:extLst>
      <p:ext uri="{BB962C8B-B14F-4D97-AF65-F5344CB8AC3E}">
        <p14:creationId xmlns:p14="http://schemas.microsoft.com/office/powerpoint/2010/main" val="34416215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7600C-11B3-4E42-BBD4-A72059ADA7B7}"/>
              </a:ext>
            </a:extLst>
          </p:cNvPr>
          <p:cNvSpPr>
            <a:spLocks noGrp="1"/>
          </p:cNvSpPr>
          <p:nvPr>
            <p:ph type="title"/>
          </p:nvPr>
        </p:nvSpPr>
        <p:spPr/>
        <p:txBody>
          <a:bodyPr/>
          <a:lstStyle/>
          <a:p>
            <a:r>
              <a:rPr lang="en-GB" dirty="0"/>
              <a:t>Questions</a:t>
            </a:r>
          </a:p>
        </p:txBody>
      </p:sp>
      <p:sp>
        <p:nvSpPr>
          <p:cNvPr id="3" name="Content Placeholder 2">
            <a:extLst>
              <a:ext uri="{FF2B5EF4-FFF2-40B4-BE49-F238E27FC236}">
                <a16:creationId xmlns:a16="http://schemas.microsoft.com/office/drawing/2014/main" id="{1CEF0A88-3165-44C9-87BA-8E0142FE7765}"/>
              </a:ext>
            </a:extLst>
          </p:cNvPr>
          <p:cNvSpPr>
            <a:spLocks noGrp="1"/>
          </p:cNvSpPr>
          <p:nvPr>
            <p:ph idx="1"/>
          </p:nvPr>
        </p:nvSpPr>
        <p:spPr/>
        <p:txBody>
          <a:bodyPr/>
          <a:lstStyle/>
          <a:p>
            <a:r>
              <a:rPr lang="en-GB" dirty="0"/>
              <a:t>Build on FPGA to start prototyping blocks</a:t>
            </a:r>
          </a:p>
          <a:p>
            <a:r>
              <a:rPr lang="en-GB" dirty="0"/>
              <a:t>Consider multiple blocks and data-structure specific ISA cores with memory mappings</a:t>
            </a:r>
          </a:p>
          <a:p>
            <a:r>
              <a:rPr lang="en-GB" dirty="0"/>
              <a:t>How are you going to fit on the same-die ? {intel technology)</a:t>
            </a:r>
          </a:p>
          <a:p>
            <a:r>
              <a:rPr lang="en-GB" dirty="0"/>
              <a:t>Throughput and pipelining</a:t>
            </a:r>
          </a:p>
          <a:p>
            <a:r>
              <a:rPr lang="en-GB" dirty="0"/>
              <a:t>Programmability if not FPGA</a:t>
            </a:r>
          </a:p>
          <a:p>
            <a:r>
              <a:rPr lang="en-GB" dirty="0"/>
              <a:t>How is this different from externs {externs are limited to within the stage}</a:t>
            </a:r>
          </a:p>
          <a:p>
            <a:endParaRPr lang="en-GB" dirty="0"/>
          </a:p>
          <a:p>
            <a:endParaRPr lang="en-GB" dirty="0"/>
          </a:p>
        </p:txBody>
      </p:sp>
      <p:sp>
        <p:nvSpPr>
          <p:cNvPr id="4" name="Slide Number Placeholder 3">
            <a:extLst>
              <a:ext uri="{FF2B5EF4-FFF2-40B4-BE49-F238E27FC236}">
                <a16:creationId xmlns:a16="http://schemas.microsoft.com/office/drawing/2014/main" id="{FD498FA2-2BCF-464C-8B2D-0D4B7A2CA480}"/>
              </a:ext>
            </a:extLst>
          </p:cNvPr>
          <p:cNvSpPr>
            <a:spLocks noGrp="1"/>
          </p:cNvSpPr>
          <p:nvPr>
            <p:ph type="sldNum" sz="quarter" idx="12"/>
          </p:nvPr>
        </p:nvSpPr>
        <p:spPr/>
        <p:txBody>
          <a:bodyPr/>
          <a:lstStyle/>
          <a:p>
            <a:fld id="{0586C5A0-077A-42A9-8EC1-8CF707100511}" type="slidenum">
              <a:rPr lang="en-GB" smtClean="0"/>
              <a:t>34</a:t>
            </a:fld>
            <a:endParaRPr lang="en-GB"/>
          </a:p>
        </p:txBody>
      </p:sp>
    </p:spTree>
    <p:extLst>
      <p:ext uri="{BB962C8B-B14F-4D97-AF65-F5344CB8AC3E}">
        <p14:creationId xmlns:p14="http://schemas.microsoft.com/office/powerpoint/2010/main" val="36031136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7600C-11B3-4E42-BBD4-A72059ADA7B7}"/>
              </a:ext>
            </a:extLst>
          </p:cNvPr>
          <p:cNvSpPr>
            <a:spLocks noGrp="1"/>
          </p:cNvSpPr>
          <p:nvPr>
            <p:ph type="title"/>
          </p:nvPr>
        </p:nvSpPr>
        <p:spPr/>
        <p:txBody>
          <a:bodyPr/>
          <a:lstStyle/>
          <a:p>
            <a:r>
              <a:rPr lang="en-GB" dirty="0"/>
              <a:t>My questions</a:t>
            </a:r>
          </a:p>
        </p:txBody>
      </p:sp>
      <p:sp>
        <p:nvSpPr>
          <p:cNvPr id="3" name="Content Placeholder 2">
            <a:extLst>
              <a:ext uri="{FF2B5EF4-FFF2-40B4-BE49-F238E27FC236}">
                <a16:creationId xmlns:a16="http://schemas.microsoft.com/office/drawing/2014/main" id="{1CEF0A88-3165-44C9-87BA-8E0142FE7765}"/>
              </a:ext>
            </a:extLst>
          </p:cNvPr>
          <p:cNvSpPr>
            <a:spLocks noGrp="1"/>
          </p:cNvSpPr>
          <p:nvPr>
            <p:ph idx="1"/>
          </p:nvPr>
        </p:nvSpPr>
        <p:spPr/>
        <p:txBody>
          <a:bodyPr/>
          <a:lstStyle/>
          <a:p>
            <a:pPr marL="0" indent="0">
              <a:buNone/>
            </a:pPr>
            <a:r>
              <a:rPr lang="en-GB" dirty="0"/>
              <a:t>Programmable Parser ~ 40 Gbps</a:t>
            </a:r>
          </a:p>
          <a:p>
            <a:r>
              <a:rPr lang="en-GB" dirty="0"/>
              <a:t>Application bus might become bottleneck ?</a:t>
            </a:r>
          </a:p>
          <a:p>
            <a:r>
              <a:rPr lang="en-GB" dirty="0"/>
              <a:t>Each parser connected to one queue</a:t>
            </a:r>
          </a:p>
          <a:p>
            <a:r>
              <a:rPr lang="en-GB" dirty="0"/>
              <a:t>Order of scheduling and slack ?</a:t>
            </a:r>
          </a:p>
          <a:p>
            <a:r>
              <a:rPr lang="en-GB" dirty="0"/>
              <a:t>More on </a:t>
            </a:r>
            <a:r>
              <a:rPr lang="en-GB" dirty="0" err="1"/>
              <a:t>deparser</a:t>
            </a:r>
            <a:endParaRPr lang="en-GB" dirty="0"/>
          </a:p>
          <a:p>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FD498FA2-2BCF-464C-8B2D-0D4B7A2CA480}"/>
              </a:ext>
            </a:extLst>
          </p:cNvPr>
          <p:cNvSpPr>
            <a:spLocks noGrp="1"/>
          </p:cNvSpPr>
          <p:nvPr>
            <p:ph type="sldNum" sz="quarter" idx="12"/>
          </p:nvPr>
        </p:nvSpPr>
        <p:spPr/>
        <p:txBody>
          <a:bodyPr/>
          <a:lstStyle/>
          <a:p>
            <a:fld id="{0586C5A0-077A-42A9-8EC1-8CF707100511}" type="slidenum">
              <a:rPr lang="en-GB" smtClean="0"/>
              <a:t>35</a:t>
            </a:fld>
            <a:endParaRPr lang="en-GB"/>
          </a:p>
        </p:txBody>
      </p:sp>
    </p:spTree>
    <p:extLst>
      <p:ext uri="{BB962C8B-B14F-4D97-AF65-F5344CB8AC3E}">
        <p14:creationId xmlns:p14="http://schemas.microsoft.com/office/powerpoint/2010/main" val="24155785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018A6-A2EC-4482-98C1-BE95DD35E088}"/>
              </a:ext>
            </a:extLst>
          </p:cNvPr>
          <p:cNvSpPr>
            <a:spLocks noGrp="1"/>
          </p:cNvSpPr>
          <p:nvPr>
            <p:ph type="title"/>
          </p:nvPr>
        </p:nvSpPr>
        <p:spPr/>
        <p:txBody>
          <a:bodyPr/>
          <a:lstStyle/>
          <a:p>
            <a:r>
              <a:rPr lang="en-GB" dirty="0"/>
              <a:t>FPGA specs</a:t>
            </a:r>
          </a:p>
        </p:txBody>
      </p:sp>
      <p:sp>
        <p:nvSpPr>
          <p:cNvPr id="4" name="Slide Number Placeholder 3">
            <a:extLst>
              <a:ext uri="{FF2B5EF4-FFF2-40B4-BE49-F238E27FC236}">
                <a16:creationId xmlns:a16="http://schemas.microsoft.com/office/drawing/2014/main" id="{C8DBF52C-6752-4457-8197-3D3E9366A011}"/>
              </a:ext>
            </a:extLst>
          </p:cNvPr>
          <p:cNvSpPr>
            <a:spLocks noGrp="1"/>
          </p:cNvSpPr>
          <p:nvPr>
            <p:ph type="sldNum" sz="quarter" idx="12"/>
          </p:nvPr>
        </p:nvSpPr>
        <p:spPr/>
        <p:txBody>
          <a:bodyPr/>
          <a:lstStyle/>
          <a:p>
            <a:fld id="{0586C5A0-077A-42A9-8EC1-8CF707100511}" type="slidenum">
              <a:rPr lang="en-GB" smtClean="0"/>
              <a:t>36</a:t>
            </a:fld>
            <a:endParaRPr lang="en-GB"/>
          </a:p>
        </p:txBody>
      </p:sp>
      <p:pic>
        <p:nvPicPr>
          <p:cNvPr id="5" name="Picture 4">
            <a:extLst>
              <a:ext uri="{FF2B5EF4-FFF2-40B4-BE49-F238E27FC236}">
                <a16:creationId xmlns:a16="http://schemas.microsoft.com/office/drawing/2014/main" id="{A2AD26DB-60EE-4EBD-AD92-C84DE9B015D1}"/>
              </a:ext>
            </a:extLst>
          </p:cNvPr>
          <p:cNvPicPr>
            <a:picLocks noChangeAspect="1"/>
          </p:cNvPicPr>
          <p:nvPr/>
        </p:nvPicPr>
        <p:blipFill>
          <a:blip r:embed="rId3"/>
          <a:stretch>
            <a:fillRect/>
          </a:stretch>
        </p:blipFill>
        <p:spPr>
          <a:xfrm>
            <a:off x="1282931" y="1765175"/>
            <a:ext cx="9153525" cy="4848225"/>
          </a:xfrm>
          <a:prstGeom prst="rect">
            <a:avLst/>
          </a:prstGeom>
        </p:spPr>
      </p:pic>
    </p:spTree>
    <p:extLst>
      <p:ext uri="{BB962C8B-B14F-4D97-AF65-F5344CB8AC3E}">
        <p14:creationId xmlns:p14="http://schemas.microsoft.com/office/powerpoint/2010/main" val="1506307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27FDE90-0D8E-4488-A188-DC532882B7D7}"/>
              </a:ext>
            </a:extLst>
          </p:cNvPr>
          <p:cNvSpPr>
            <a:spLocks noGrp="1"/>
          </p:cNvSpPr>
          <p:nvPr>
            <p:ph type="sldNum" sz="quarter" idx="12"/>
          </p:nvPr>
        </p:nvSpPr>
        <p:spPr/>
        <p:txBody>
          <a:bodyPr/>
          <a:lstStyle/>
          <a:p>
            <a:fld id="{0586C5A0-077A-42A9-8EC1-8CF707100511}" type="slidenum">
              <a:rPr lang="en-GB" smtClean="0"/>
              <a:t>4</a:t>
            </a:fld>
            <a:endParaRPr lang="en-GB" dirty="0"/>
          </a:p>
        </p:txBody>
      </p:sp>
      <p:sp>
        <p:nvSpPr>
          <p:cNvPr id="5" name="Title 1">
            <a:extLst>
              <a:ext uri="{FF2B5EF4-FFF2-40B4-BE49-F238E27FC236}">
                <a16:creationId xmlns:a16="http://schemas.microsoft.com/office/drawing/2014/main" id="{1975EAF3-0666-438A-B2AA-F6CCADB91247}"/>
              </a:ext>
            </a:extLst>
          </p:cNvPr>
          <p:cNvSpPr txBox="1">
            <a:spLocks/>
          </p:cNvSpPr>
          <p:nvPr/>
        </p:nvSpPr>
        <p:spPr>
          <a:xfrm>
            <a:off x="0" y="0"/>
            <a:ext cx="12192000" cy="947516"/>
          </a:xfrm>
          <a:prstGeom prst="rect">
            <a:avLst/>
          </a:prstGeom>
        </p:spPr>
        <p:txBody>
          <a:bodyP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Protocol Independent Switch Architecture (PISA) Pipeline</a:t>
            </a:r>
          </a:p>
        </p:txBody>
      </p:sp>
      <p:sp>
        <p:nvSpPr>
          <p:cNvPr id="7" name="Rectangle: Rounded Corners 6">
            <a:extLst>
              <a:ext uri="{FF2B5EF4-FFF2-40B4-BE49-F238E27FC236}">
                <a16:creationId xmlns:a16="http://schemas.microsoft.com/office/drawing/2014/main" id="{5989B150-148A-4CC5-929A-B041DF659FD9}"/>
              </a:ext>
            </a:extLst>
          </p:cNvPr>
          <p:cNvSpPr/>
          <p:nvPr/>
        </p:nvSpPr>
        <p:spPr>
          <a:xfrm>
            <a:off x="1026543" y="1250830"/>
            <a:ext cx="10144665" cy="5105520"/>
          </a:xfrm>
          <a:prstGeom prst="roundRect">
            <a:avLst/>
          </a:prstGeom>
          <a:solidFill>
            <a:srgbClr val="BDDA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lowchart: Alternate Process 30">
            <a:extLst>
              <a:ext uri="{FF2B5EF4-FFF2-40B4-BE49-F238E27FC236}">
                <a16:creationId xmlns:a16="http://schemas.microsoft.com/office/drawing/2014/main" id="{57A489C7-6595-4B7A-936B-35FBBFD382FB}"/>
              </a:ext>
            </a:extLst>
          </p:cNvPr>
          <p:cNvSpPr/>
          <p:nvPr/>
        </p:nvSpPr>
        <p:spPr>
          <a:xfrm>
            <a:off x="1022786" y="2349797"/>
            <a:ext cx="304926" cy="2907585"/>
          </a:xfrm>
          <a:prstGeom prst="flowChartAlternateProcess">
            <a:avLst/>
          </a:prstGeom>
          <a:solidFill>
            <a:srgbClr val="47A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p>
        </p:txBody>
      </p:sp>
      <p:sp>
        <p:nvSpPr>
          <p:cNvPr id="32" name="TextBox 31">
            <a:extLst>
              <a:ext uri="{FF2B5EF4-FFF2-40B4-BE49-F238E27FC236}">
                <a16:creationId xmlns:a16="http://schemas.microsoft.com/office/drawing/2014/main" id="{95C92D90-361A-401D-92C2-5A93ACC2FF08}"/>
              </a:ext>
            </a:extLst>
          </p:cNvPr>
          <p:cNvSpPr txBox="1"/>
          <p:nvPr/>
        </p:nvSpPr>
        <p:spPr>
          <a:xfrm rot="5400000">
            <a:off x="-187981" y="3594828"/>
            <a:ext cx="2907585" cy="413062"/>
          </a:xfrm>
          <a:prstGeom prst="rect">
            <a:avLst/>
          </a:prstGeom>
          <a:noFill/>
          <a:ln>
            <a:noFill/>
          </a:ln>
        </p:spPr>
        <p:txBody>
          <a:bodyPr wrap="square" rtlCol="0" anchor="ctr">
            <a:spAutoFit/>
          </a:bodyPr>
          <a:lstStyle/>
          <a:p>
            <a:pPr algn="ctr"/>
            <a:r>
              <a:rPr lang="en-GB" sz="3126" baseline="-25000" dirty="0"/>
              <a:t>Parser</a:t>
            </a:r>
          </a:p>
        </p:txBody>
      </p:sp>
      <p:sp>
        <p:nvSpPr>
          <p:cNvPr id="48" name="Flowchart: Alternate Process 47">
            <a:extLst>
              <a:ext uri="{FF2B5EF4-FFF2-40B4-BE49-F238E27FC236}">
                <a16:creationId xmlns:a16="http://schemas.microsoft.com/office/drawing/2014/main" id="{D5ABDA1B-0F93-4FC6-8D9D-0C5AF8595D82}"/>
              </a:ext>
            </a:extLst>
          </p:cNvPr>
          <p:cNvSpPr/>
          <p:nvPr/>
        </p:nvSpPr>
        <p:spPr>
          <a:xfrm>
            <a:off x="10854730" y="2361386"/>
            <a:ext cx="304926" cy="2907585"/>
          </a:xfrm>
          <a:prstGeom prst="flowChartAlternateProcess">
            <a:avLst/>
          </a:prstGeom>
          <a:solidFill>
            <a:srgbClr val="47A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p>
        </p:txBody>
      </p:sp>
      <p:sp>
        <p:nvSpPr>
          <p:cNvPr id="49" name="TextBox 48">
            <a:extLst>
              <a:ext uri="{FF2B5EF4-FFF2-40B4-BE49-F238E27FC236}">
                <a16:creationId xmlns:a16="http://schemas.microsoft.com/office/drawing/2014/main" id="{B761EE0D-3DD9-4C4B-A323-975ECFF033FC}"/>
              </a:ext>
            </a:extLst>
          </p:cNvPr>
          <p:cNvSpPr txBox="1"/>
          <p:nvPr/>
        </p:nvSpPr>
        <p:spPr>
          <a:xfrm rot="5400000">
            <a:off x="9642952" y="3618508"/>
            <a:ext cx="2864689" cy="413062"/>
          </a:xfrm>
          <a:prstGeom prst="rect">
            <a:avLst/>
          </a:prstGeom>
          <a:noFill/>
          <a:ln>
            <a:noFill/>
          </a:ln>
        </p:spPr>
        <p:txBody>
          <a:bodyPr wrap="square" rtlCol="0" anchor="ctr">
            <a:spAutoFit/>
          </a:bodyPr>
          <a:lstStyle/>
          <a:p>
            <a:pPr algn="ctr"/>
            <a:r>
              <a:rPr lang="en-GB" sz="3126" baseline="-25000" dirty="0"/>
              <a:t>Deparser</a:t>
            </a:r>
          </a:p>
        </p:txBody>
      </p:sp>
      <p:cxnSp>
        <p:nvCxnSpPr>
          <p:cNvPr id="50" name="Straight Arrow Connector 49">
            <a:extLst>
              <a:ext uri="{FF2B5EF4-FFF2-40B4-BE49-F238E27FC236}">
                <a16:creationId xmlns:a16="http://schemas.microsoft.com/office/drawing/2014/main" id="{DB882474-E878-4191-BFC3-F3EFCBC8918F}"/>
              </a:ext>
            </a:extLst>
          </p:cNvPr>
          <p:cNvCxnSpPr>
            <a:cxnSpLocks/>
          </p:cNvCxnSpPr>
          <p:nvPr/>
        </p:nvCxnSpPr>
        <p:spPr>
          <a:xfrm flipV="1">
            <a:off x="1308190" y="3849323"/>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17DEF25D-60BF-4601-A82B-5B20CCC3C0BB}"/>
              </a:ext>
            </a:extLst>
          </p:cNvPr>
          <p:cNvCxnSpPr>
            <a:cxnSpLocks/>
          </p:cNvCxnSpPr>
          <p:nvPr/>
        </p:nvCxnSpPr>
        <p:spPr>
          <a:xfrm flipV="1">
            <a:off x="1850168" y="3844097"/>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D4A75431-B86C-4AD5-B730-87B9E56210DF}"/>
              </a:ext>
            </a:extLst>
          </p:cNvPr>
          <p:cNvSpPr txBox="1"/>
          <p:nvPr/>
        </p:nvSpPr>
        <p:spPr>
          <a:xfrm>
            <a:off x="9535764" y="1338594"/>
            <a:ext cx="1686282" cy="461665"/>
          </a:xfrm>
          <a:prstGeom prst="rect">
            <a:avLst/>
          </a:prstGeom>
          <a:noFill/>
        </p:spPr>
        <p:txBody>
          <a:bodyPr wrap="square" rtlCol="0">
            <a:spAutoFit/>
          </a:bodyPr>
          <a:lstStyle/>
          <a:p>
            <a:r>
              <a:rPr lang="en-GB" sz="2400" dirty="0"/>
              <a:t>Data plane</a:t>
            </a:r>
          </a:p>
        </p:txBody>
      </p:sp>
      <p:cxnSp>
        <p:nvCxnSpPr>
          <p:cNvPr id="141" name="Straight Arrow Connector 140">
            <a:extLst>
              <a:ext uri="{FF2B5EF4-FFF2-40B4-BE49-F238E27FC236}">
                <a16:creationId xmlns:a16="http://schemas.microsoft.com/office/drawing/2014/main" id="{86F56337-273A-4E21-95DE-7CB9F6F50B59}"/>
              </a:ext>
            </a:extLst>
          </p:cNvPr>
          <p:cNvCxnSpPr>
            <a:cxnSpLocks/>
          </p:cNvCxnSpPr>
          <p:nvPr/>
        </p:nvCxnSpPr>
        <p:spPr>
          <a:xfrm flipV="1">
            <a:off x="9967483" y="3833246"/>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3" name="Straight Arrow Connector 142">
            <a:extLst>
              <a:ext uri="{FF2B5EF4-FFF2-40B4-BE49-F238E27FC236}">
                <a16:creationId xmlns:a16="http://schemas.microsoft.com/office/drawing/2014/main" id="{407A7BA3-1792-46F1-BC96-74315B47210B}"/>
              </a:ext>
            </a:extLst>
          </p:cNvPr>
          <p:cNvCxnSpPr>
            <a:cxnSpLocks/>
          </p:cNvCxnSpPr>
          <p:nvPr/>
        </p:nvCxnSpPr>
        <p:spPr>
          <a:xfrm flipV="1">
            <a:off x="10530729" y="3833246"/>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6" name="Flowchart: Alternate Process 145">
            <a:extLst>
              <a:ext uri="{FF2B5EF4-FFF2-40B4-BE49-F238E27FC236}">
                <a16:creationId xmlns:a16="http://schemas.microsoft.com/office/drawing/2014/main" id="{1E0CD5A0-1BE0-48F6-B470-031FDF966DFF}"/>
              </a:ext>
            </a:extLst>
          </p:cNvPr>
          <p:cNvSpPr/>
          <p:nvPr/>
        </p:nvSpPr>
        <p:spPr>
          <a:xfrm>
            <a:off x="8859148" y="1814484"/>
            <a:ext cx="1548000" cy="3792686"/>
          </a:xfrm>
          <a:prstGeom prst="flowChartAlternateProcess">
            <a:avLst/>
          </a:prstGeom>
          <a:solidFill>
            <a:schemeClr val="bg1">
              <a:lumMod val="75000"/>
            </a:schemeClr>
          </a:solidFill>
          <a:ln>
            <a:noFill/>
          </a:ln>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cxnSp>
        <p:nvCxnSpPr>
          <p:cNvPr id="156" name="Straight Arrow Connector 155">
            <a:extLst>
              <a:ext uri="{FF2B5EF4-FFF2-40B4-BE49-F238E27FC236}">
                <a16:creationId xmlns:a16="http://schemas.microsoft.com/office/drawing/2014/main" id="{549BCCFF-40BD-45D1-B86D-1DE352B6EBEB}"/>
              </a:ext>
            </a:extLst>
          </p:cNvPr>
          <p:cNvCxnSpPr>
            <a:cxnSpLocks/>
          </p:cNvCxnSpPr>
          <p:nvPr/>
        </p:nvCxnSpPr>
        <p:spPr>
          <a:xfrm flipV="1">
            <a:off x="8967053" y="3831708"/>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87" name="Group 186">
            <a:extLst>
              <a:ext uri="{FF2B5EF4-FFF2-40B4-BE49-F238E27FC236}">
                <a16:creationId xmlns:a16="http://schemas.microsoft.com/office/drawing/2014/main" id="{1559D442-6BB7-4532-88B0-0F13F933EAF4}"/>
              </a:ext>
            </a:extLst>
          </p:cNvPr>
          <p:cNvGrpSpPr/>
          <p:nvPr/>
        </p:nvGrpSpPr>
        <p:grpSpPr>
          <a:xfrm>
            <a:off x="10345157" y="3036307"/>
            <a:ext cx="184745" cy="1577461"/>
            <a:chOff x="1775691" y="2737679"/>
            <a:chExt cx="304276" cy="1577461"/>
          </a:xfrm>
        </p:grpSpPr>
        <p:grpSp>
          <p:nvGrpSpPr>
            <p:cNvPr id="188" name="Group 187">
              <a:extLst>
                <a:ext uri="{FF2B5EF4-FFF2-40B4-BE49-F238E27FC236}">
                  <a16:creationId xmlns:a16="http://schemas.microsoft.com/office/drawing/2014/main" id="{A0EFC76B-7392-48A1-9ED4-5AA0368FF7EF}"/>
                </a:ext>
              </a:extLst>
            </p:cNvPr>
            <p:cNvGrpSpPr/>
            <p:nvPr/>
          </p:nvGrpSpPr>
          <p:grpSpPr>
            <a:xfrm>
              <a:off x="1786858" y="2737679"/>
              <a:ext cx="293108" cy="1577461"/>
              <a:chOff x="2119737" y="1711563"/>
              <a:chExt cx="221946" cy="1351634"/>
            </a:xfrm>
          </p:grpSpPr>
          <p:sp>
            <p:nvSpPr>
              <p:cNvPr id="191" name="Rectangle 190">
                <a:extLst>
                  <a:ext uri="{FF2B5EF4-FFF2-40B4-BE49-F238E27FC236}">
                    <a16:creationId xmlns:a16="http://schemas.microsoft.com/office/drawing/2014/main" id="{1DC013C4-9DE2-4918-A505-12FE8F4CE689}"/>
                  </a:ext>
                </a:extLst>
              </p:cNvPr>
              <p:cNvSpPr/>
              <p:nvPr/>
            </p:nvSpPr>
            <p:spPr>
              <a:xfrm>
                <a:off x="2119737" y="1711563"/>
                <a:ext cx="221946" cy="1351634"/>
              </a:xfrm>
              <a:prstGeom prst="rect">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solidFill>
                    <a:schemeClr val="tx1"/>
                  </a:solidFill>
                </a:endParaRPr>
              </a:p>
            </p:txBody>
          </p:sp>
          <p:cxnSp>
            <p:nvCxnSpPr>
              <p:cNvPr id="192" name="Straight Connector 191">
                <a:extLst>
                  <a:ext uri="{FF2B5EF4-FFF2-40B4-BE49-F238E27FC236}">
                    <a16:creationId xmlns:a16="http://schemas.microsoft.com/office/drawing/2014/main" id="{B0FD488C-F65D-448E-A775-3B20834FDB59}"/>
                  </a:ext>
                </a:extLst>
              </p:cNvPr>
              <p:cNvCxnSpPr/>
              <p:nvPr/>
            </p:nvCxnSpPr>
            <p:spPr>
              <a:xfrm>
                <a:off x="2222255" y="2251097"/>
                <a:ext cx="0" cy="24677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189" name="Straight Connector 188">
              <a:extLst>
                <a:ext uri="{FF2B5EF4-FFF2-40B4-BE49-F238E27FC236}">
                  <a16:creationId xmlns:a16="http://schemas.microsoft.com/office/drawing/2014/main" id="{98D46469-93F6-43D2-907F-9090520DAD39}"/>
                </a:ext>
              </a:extLst>
            </p:cNvPr>
            <p:cNvCxnSpPr/>
            <p:nvPr/>
          </p:nvCxnSpPr>
          <p:spPr>
            <a:xfrm>
              <a:off x="1775691" y="3800911"/>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7D06E584-DF3C-42B3-BAC1-31FCA8F132BC}"/>
                </a:ext>
              </a:extLst>
            </p:cNvPr>
            <p:cNvCxnSpPr/>
            <p:nvPr/>
          </p:nvCxnSpPr>
          <p:spPr>
            <a:xfrm>
              <a:off x="1786847" y="3220882"/>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76AF6546-E074-4095-B7D8-444ABF2C3D46}"/>
              </a:ext>
            </a:extLst>
          </p:cNvPr>
          <p:cNvSpPr txBox="1"/>
          <p:nvPr/>
        </p:nvSpPr>
        <p:spPr>
          <a:xfrm>
            <a:off x="8882750" y="4902735"/>
            <a:ext cx="1608481" cy="461665"/>
          </a:xfrm>
          <a:prstGeom prst="rect">
            <a:avLst/>
          </a:prstGeom>
          <a:noFill/>
          <a:scene3d>
            <a:camera prst="isometricLeftDown"/>
            <a:lightRig rig="threePt" dir="t"/>
          </a:scene3d>
        </p:spPr>
        <p:txBody>
          <a:bodyPr wrap="square" rtlCol="0">
            <a:spAutoFit/>
          </a:bodyPr>
          <a:lstStyle/>
          <a:p>
            <a:pPr algn="ctr"/>
            <a:r>
              <a:rPr lang="en-GB" sz="2400" dirty="0"/>
              <a:t>Stage</a:t>
            </a:r>
            <a:r>
              <a:rPr lang="en-GB" sz="2400" baseline="-25000" dirty="0"/>
              <a:t>N</a:t>
            </a:r>
          </a:p>
        </p:txBody>
      </p:sp>
      <p:grpSp>
        <p:nvGrpSpPr>
          <p:cNvPr id="66" name="Group 65">
            <a:extLst>
              <a:ext uri="{FF2B5EF4-FFF2-40B4-BE49-F238E27FC236}">
                <a16:creationId xmlns:a16="http://schemas.microsoft.com/office/drawing/2014/main" id="{5122A20D-3156-47B0-AD3E-FB4F1B7394BC}"/>
              </a:ext>
            </a:extLst>
          </p:cNvPr>
          <p:cNvGrpSpPr/>
          <p:nvPr/>
        </p:nvGrpSpPr>
        <p:grpSpPr>
          <a:xfrm>
            <a:off x="8775290" y="3036307"/>
            <a:ext cx="184745" cy="1577461"/>
            <a:chOff x="1775691" y="2737679"/>
            <a:chExt cx="304276" cy="1577461"/>
          </a:xfrm>
        </p:grpSpPr>
        <p:grpSp>
          <p:nvGrpSpPr>
            <p:cNvPr id="67" name="Group 66">
              <a:extLst>
                <a:ext uri="{FF2B5EF4-FFF2-40B4-BE49-F238E27FC236}">
                  <a16:creationId xmlns:a16="http://schemas.microsoft.com/office/drawing/2014/main" id="{F3B3D5DA-9A7A-4DC2-A96D-5EA20D11A331}"/>
                </a:ext>
              </a:extLst>
            </p:cNvPr>
            <p:cNvGrpSpPr/>
            <p:nvPr/>
          </p:nvGrpSpPr>
          <p:grpSpPr>
            <a:xfrm>
              <a:off x="1786858" y="2737679"/>
              <a:ext cx="293108" cy="1577461"/>
              <a:chOff x="2119737" y="1711563"/>
              <a:chExt cx="221946" cy="1351634"/>
            </a:xfrm>
          </p:grpSpPr>
          <p:sp>
            <p:nvSpPr>
              <p:cNvPr id="79" name="Rectangle 78">
                <a:extLst>
                  <a:ext uri="{FF2B5EF4-FFF2-40B4-BE49-F238E27FC236}">
                    <a16:creationId xmlns:a16="http://schemas.microsoft.com/office/drawing/2014/main" id="{FC4E562B-7E2F-43D7-BCA2-A2DE9D91CA24}"/>
                  </a:ext>
                </a:extLst>
              </p:cNvPr>
              <p:cNvSpPr/>
              <p:nvPr/>
            </p:nvSpPr>
            <p:spPr>
              <a:xfrm>
                <a:off x="2119737" y="1711563"/>
                <a:ext cx="221946" cy="1351634"/>
              </a:xfrm>
              <a:prstGeom prst="rect">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solidFill>
                    <a:schemeClr val="tx1"/>
                  </a:solidFill>
                </a:endParaRPr>
              </a:p>
            </p:txBody>
          </p:sp>
          <p:cxnSp>
            <p:nvCxnSpPr>
              <p:cNvPr id="80" name="Straight Connector 79">
                <a:extLst>
                  <a:ext uri="{FF2B5EF4-FFF2-40B4-BE49-F238E27FC236}">
                    <a16:creationId xmlns:a16="http://schemas.microsoft.com/office/drawing/2014/main" id="{A948AEFE-EF5A-48AC-B2E6-1D2EB9EECD5C}"/>
                  </a:ext>
                </a:extLst>
              </p:cNvPr>
              <p:cNvCxnSpPr/>
              <p:nvPr/>
            </p:nvCxnSpPr>
            <p:spPr>
              <a:xfrm>
                <a:off x="2222255" y="2251097"/>
                <a:ext cx="0" cy="24677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68" name="Straight Connector 67">
              <a:extLst>
                <a:ext uri="{FF2B5EF4-FFF2-40B4-BE49-F238E27FC236}">
                  <a16:creationId xmlns:a16="http://schemas.microsoft.com/office/drawing/2014/main" id="{366558AD-5C2B-4F7C-BAB8-EBB54A1DD1F7}"/>
                </a:ext>
              </a:extLst>
            </p:cNvPr>
            <p:cNvCxnSpPr/>
            <p:nvPr/>
          </p:nvCxnSpPr>
          <p:spPr>
            <a:xfrm>
              <a:off x="1775691" y="3800911"/>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B27E599-370A-4750-9F94-12983353376A}"/>
                </a:ext>
              </a:extLst>
            </p:cNvPr>
            <p:cNvCxnSpPr/>
            <p:nvPr/>
          </p:nvCxnSpPr>
          <p:spPr>
            <a:xfrm>
              <a:off x="1786847" y="3220882"/>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1" name="Straight Arrow Connector 80">
            <a:extLst>
              <a:ext uri="{FF2B5EF4-FFF2-40B4-BE49-F238E27FC236}">
                <a16:creationId xmlns:a16="http://schemas.microsoft.com/office/drawing/2014/main" id="{6D2C2293-4C16-44EF-858D-E0775348A974}"/>
              </a:ext>
            </a:extLst>
          </p:cNvPr>
          <p:cNvCxnSpPr>
            <a:cxnSpLocks/>
          </p:cNvCxnSpPr>
          <p:nvPr/>
        </p:nvCxnSpPr>
        <p:spPr>
          <a:xfrm flipV="1">
            <a:off x="8429027" y="3833246"/>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2" name="Flowchart: Alternate Process 81">
            <a:extLst>
              <a:ext uri="{FF2B5EF4-FFF2-40B4-BE49-F238E27FC236}">
                <a16:creationId xmlns:a16="http://schemas.microsoft.com/office/drawing/2014/main" id="{367CC380-4D3F-41FA-8348-694433A0E276}"/>
              </a:ext>
            </a:extLst>
          </p:cNvPr>
          <p:cNvSpPr/>
          <p:nvPr/>
        </p:nvSpPr>
        <p:spPr>
          <a:xfrm>
            <a:off x="7363222" y="1814484"/>
            <a:ext cx="1548000" cy="3792686"/>
          </a:xfrm>
          <a:prstGeom prst="flowChartAlternateProcess">
            <a:avLst/>
          </a:prstGeom>
          <a:solidFill>
            <a:schemeClr val="bg1">
              <a:lumMod val="75000"/>
            </a:schemeClr>
          </a:solidFill>
          <a:ln>
            <a:noFill/>
          </a:ln>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cxnSp>
        <p:nvCxnSpPr>
          <p:cNvPr id="84" name="Straight Arrow Connector 83">
            <a:extLst>
              <a:ext uri="{FF2B5EF4-FFF2-40B4-BE49-F238E27FC236}">
                <a16:creationId xmlns:a16="http://schemas.microsoft.com/office/drawing/2014/main" id="{A2EB930A-AF8F-4204-9F54-D6A8FEDEC991}"/>
              </a:ext>
            </a:extLst>
          </p:cNvPr>
          <p:cNvCxnSpPr>
            <a:cxnSpLocks/>
          </p:cNvCxnSpPr>
          <p:nvPr/>
        </p:nvCxnSpPr>
        <p:spPr>
          <a:xfrm flipV="1">
            <a:off x="7451711" y="3846487"/>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BA86326-0CE9-4DF9-871D-3ED44358F200}"/>
              </a:ext>
            </a:extLst>
          </p:cNvPr>
          <p:cNvCxnSpPr>
            <a:cxnSpLocks/>
          </p:cNvCxnSpPr>
          <p:nvPr/>
        </p:nvCxnSpPr>
        <p:spPr>
          <a:xfrm>
            <a:off x="5220589" y="3851952"/>
            <a:ext cx="172800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65" name="Group 64">
            <a:extLst>
              <a:ext uri="{FF2B5EF4-FFF2-40B4-BE49-F238E27FC236}">
                <a16:creationId xmlns:a16="http://schemas.microsoft.com/office/drawing/2014/main" id="{88397D5A-9957-4016-BE47-77133F59F265}"/>
              </a:ext>
            </a:extLst>
          </p:cNvPr>
          <p:cNvGrpSpPr/>
          <p:nvPr/>
        </p:nvGrpSpPr>
        <p:grpSpPr>
          <a:xfrm>
            <a:off x="1657701" y="3036307"/>
            <a:ext cx="184745" cy="1577461"/>
            <a:chOff x="1775691" y="2737679"/>
            <a:chExt cx="304276" cy="1577461"/>
          </a:xfrm>
        </p:grpSpPr>
        <p:grpSp>
          <p:nvGrpSpPr>
            <p:cNvPr id="83" name="Group 82">
              <a:extLst>
                <a:ext uri="{FF2B5EF4-FFF2-40B4-BE49-F238E27FC236}">
                  <a16:creationId xmlns:a16="http://schemas.microsoft.com/office/drawing/2014/main" id="{19C6A1C2-DA57-4C5E-A4AC-CC7AB8080B1F}"/>
                </a:ext>
              </a:extLst>
            </p:cNvPr>
            <p:cNvGrpSpPr/>
            <p:nvPr/>
          </p:nvGrpSpPr>
          <p:grpSpPr>
            <a:xfrm>
              <a:off x="1786858" y="2737679"/>
              <a:ext cx="293108" cy="1577461"/>
              <a:chOff x="2119737" y="1711563"/>
              <a:chExt cx="221946" cy="1351634"/>
            </a:xfrm>
          </p:grpSpPr>
          <p:sp>
            <p:nvSpPr>
              <p:cNvPr id="87" name="Rectangle 86">
                <a:extLst>
                  <a:ext uri="{FF2B5EF4-FFF2-40B4-BE49-F238E27FC236}">
                    <a16:creationId xmlns:a16="http://schemas.microsoft.com/office/drawing/2014/main" id="{9E7E897E-7246-4649-ABE5-094D12DF9592}"/>
                  </a:ext>
                </a:extLst>
              </p:cNvPr>
              <p:cNvSpPr/>
              <p:nvPr/>
            </p:nvSpPr>
            <p:spPr>
              <a:xfrm>
                <a:off x="2119737" y="1711563"/>
                <a:ext cx="221946" cy="1351634"/>
              </a:xfrm>
              <a:prstGeom prst="rect">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solidFill>
                    <a:schemeClr val="tx1"/>
                  </a:solidFill>
                </a:endParaRPr>
              </a:p>
            </p:txBody>
          </p:sp>
          <p:cxnSp>
            <p:nvCxnSpPr>
              <p:cNvPr id="88" name="Straight Connector 87">
                <a:extLst>
                  <a:ext uri="{FF2B5EF4-FFF2-40B4-BE49-F238E27FC236}">
                    <a16:creationId xmlns:a16="http://schemas.microsoft.com/office/drawing/2014/main" id="{C26FA048-CE59-421B-B9C7-31CF81C2D07D}"/>
                  </a:ext>
                </a:extLst>
              </p:cNvPr>
              <p:cNvCxnSpPr/>
              <p:nvPr/>
            </p:nvCxnSpPr>
            <p:spPr>
              <a:xfrm>
                <a:off x="2222255" y="2251097"/>
                <a:ext cx="0" cy="24677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85" name="Straight Connector 84">
              <a:extLst>
                <a:ext uri="{FF2B5EF4-FFF2-40B4-BE49-F238E27FC236}">
                  <a16:creationId xmlns:a16="http://schemas.microsoft.com/office/drawing/2014/main" id="{6B265750-4BFB-49C8-88D0-6F3F4CE4B50A}"/>
                </a:ext>
              </a:extLst>
            </p:cNvPr>
            <p:cNvCxnSpPr/>
            <p:nvPr/>
          </p:nvCxnSpPr>
          <p:spPr>
            <a:xfrm>
              <a:off x="1775691" y="3800911"/>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4E653E67-A7A5-4567-B0CB-920D1BC3B4A2}"/>
                </a:ext>
              </a:extLst>
            </p:cNvPr>
            <p:cNvCxnSpPr/>
            <p:nvPr/>
          </p:nvCxnSpPr>
          <p:spPr>
            <a:xfrm>
              <a:off x="1786847" y="3220882"/>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 name="Flowchart: Alternate Process 2">
            <a:extLst>
              <a:ext uri="{FF2B5EF4-FFF2-40B4-BE49-F238E27FC236}">
                <a16:creationId xmlns:a16="http://schemas.microsoft.com/office/drawing/2014/main" id="{8B058E01-10B0-4DA0-B776-E4D1BF2D8975}"/>
              </a:ext>
            </a:extLst>
          </p:cNvPr>
          <p:cNvSpPr/>
          <p:nvPr/>
        </p:nvSpPr>
        <p:spPr>
          <a:xfrm>
            <a:off x="1753777" y="1814484"/>
            <a:ext cx="1548000" cy="3792686"/>
          </a:xfrm>
          <a:prstGeom prst="flowChartAlternateProcess">
            <a:avLst/>
          </a:prstGeom>
          <a:solidFill>
            <a:schemeClr val="bg1">
              <a:lumMod val="75000"/>
            </a:schemeClr>
          </a:solidFill>
          <a:ln>
            <a:noFill/>
          </a:ln>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cxnSp>
        <p:nvCxnSpPr>
          <p:cNvPr id="91" name="Straight Arrow Connector 90">
            <a:extLst>
              <a:ext uri="{FF2B5EF4-FFF2-40B4-BE49-F238E27FC236}">
                <a16:creationId xmlns:a16="http://schemas.microsoft.com/office/drawing/2014/main" id="{1DEA1CCD-7690-4397-835A-24568C461E12}"/>
              </a:ext>
            </a:extLst>
          </p:cNvPr>
          <p:cNvCxnSpPr>
            <a:cxnSpLocks/>
          </p:cNvCxnSpPr>
          <p:nvPr/>
        </p:nvCxnSpPr>
        <p:spPr>
          <a:xfrm flipV="1">
            <a:off x="2863869" y="3844097"/>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4288E21C-A582-4D8B-BFCA-EBB00D3CA23F}"/>
              </a:ext>
            </a:extLst>
          </p:cNvPr>
          <p:cNvCxnSpPr>
            <a:cxnSpLocks/>
          </p:cNvCxnSpPr>
          <p:nvPr/>
        </p:nvCxnSpPr>
        <p:spPr>
          <a:xfrm flipV="1">
            <a:off x="3387725" y="3844097"/>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93" name="Group 92">
            <a:extLst>
              <a:ext uri="{FF2B5EF4-FFF2-40B4-BE49-F238E27FC236}">
                <a16:creationId xmlns:a16="http://schemas.microsoft.com/office/drawing/2014/main" id="{7BD15DEF-9121-4157-A51C-09AC3A62E1C1}"/>
              </a:ext>
            </a:extLst>
          </p:cNvPr>
          <p:cNvGrpSpPr/>
          <p:nvPr/>
        </p:nvGrpSpPr>
        <p:grpSpPr>
          <a:xfrm>
            <a:off x="3185329" y="3036307"/>
            <a:ext cx="184745" cy="1577461"/>
            <a:chOff x="1775691" y="2737679"/>
            <a:chExt cx="304276" cy="1577461"/>
          </a:xfrm>
        </p:grpSpPr>
        <p:grpSp>
          <p:nvGrpSpPr>
            <p:cNvPr id="94" name="Group 93">
              <a:extLst>
                <a:ext uri="{FF2B5EF4-FFF2-40B4-BE49-F238E27FC236}">
                  <a16:creationId xmlns:a16="http://schemas.microsoft.com/office/drawing/2014/main" id="{591E913D-6AB7-4B7C-9A66-4F481D74F5F4}"/>
                </a:ext>
              </a:extLst>
            </p:cNvPr>
            <p:cNvGrpSpPr/>
            <p:nvPr/>
          </p:nvGrpSpPr>
          <p:grpSpPr>
            <a:xfrm>
              <a:off x="1786858" y="2737679"/>
              <a:ext cx="293108" cy="1577461"/>
              <a:chOff x="2119737" y="1711563"/>
              <a:chExt cx="221946" cy="1351634"/>
            </a:xfrm>
          </p:grpSpPr>
          <p:sp>
            <p:nvSpPr>
              <p:cNvPr id="98" name="Rectangle 97">
                <a:extLst>
                  <a:ext uri="{FF2B5EF4-FFF2-40B4-BE49-F238E27FC236}">
                    <a16:creationId xmlns:a16="http://schemas.microsoft.com/office/drawing/2014/main" id="{EEE44B7A-AE20-48DA-A661-5788B76423E8}"/>
                  </a:ext>
                </a:extLst>
              </p:cNvPr>
              <p:cNvSpPr/>
              <p:nvPr/>
            </p:nvSpPr>
            <p:spPr>
              <a:xfrm>
                <a:off x="2119737" y="1711563"/>
                <a:ext cx="221946" cy="1351634"/>
              </a:xfrm>
              <a:prstGeom prst="rect">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solidFill>
                    <a:schemeClr val="tx1"/>
                  </a:solidFill>
                </a:endParaRPr>
              </a:p>
            </p:txBody>
          </p:sp>
          <p:cxnSp>
            <p:nvCxnSpPr>
              <p:cNvPr id="100" name="Straight Connector 99">
                <a:extLst>
                  <a:ext uri="{FF2B5EF4-FFF2-40B4-BE49-F238E27FC236}">
                    <a16:creationId xmlns:a16="http://schemas.microsoft.com/office/drawing/2014/main" id="{1A4D05F9-3D6A-413B-92B5-1F0E9A10C487}"/>
                  </a:ext>
                </a:extLst>
              </p:cNvPr>
              <p:cNvCxnSpPr/>
              <p:nvPr/>
            </p:nvCxnSpPr>
            <p:spPr>
              <a:xfrm>
                <a:off x="2222255" y="2251097"/>
                <a:ext cx="0" cy="24677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95" name="Straight Connector 94">
              <a:extLst>
                <a:ext uri="{FF2B5EF4-FFF2-40B4-BE49-F238E27FC236}">
                  <a16:creationId xmlns:a16="http://schemas.microsoft.com/office/drawing/2014/main" id="{897B357E-4CEB-427A-A8D9-2F8E52A57340}"/>
                </a:ext>
              </a:extLst>
            </p:cNvPr>
            <p:cNvCxnSpPr/>
            <p:nvPr/>
          </p:nvCxnSpPr>
          <p:spPr>
            <a:xfrm>
              <a:off x="1775691" y="3800911"/>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1796BD2A-DE05-4E48-BD6A-033B4F24E136}"/>
                </a:ext>
              </a:extLst>
            </p:cNvPr>
            <p:cNvCxnSpPr/>
            <p:nvPr/>
          </p:nvCxnSpPr>
          <p:spPr>
            <a:xfrm>
              <a:off x="1786847" y="3220882"/>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Flowchart: Alternate Process 17">
            <a:extLst>
              <a:ext uri="{FF2B5EF4-FFF2-40B4-BE49-F238E27FC236}">
                <a16:creationId xmlns:a16="http://schemas.microsoft.com/office/drawing/2014/main" id="{664C7CA8-C139-40FF-9369-56B11855C897}"/>
              </a:ext>
            </a:extLst>
          </p:cNvPr>
          <p:cNvSpPr/>
          <p:nvPr/>
        </p:nvSpPr>
        <p:spPr>
          <a:xfrm>
            <a:off x="3289324" y="1814484"/>
            <a:ext cx="1548000" cy="3792686"/>
          </a:xfrm>
          <a:prstGeom prst="flowChartAlternateProcess">
            <a:avLst/>
          </a:prstGeom>
          <a:solidFill>
            <a:schemeClr val="bg1">
              <a:lumMod val="75000"/>
            </a:schemeClr>
          </a:solidFill>
          <a:ln>
            <a:noFill/>
          </a:ln>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cxnSp>
        <p:nvCxnSpPr>
          <p:cNvPr id="104" name="Straight Arrow Connector 103">
            <a:extLst>
              <a:ext uri="{FF2B5EF4-FFF2-40B4-BE49-F238E27FC236}">
                <a16:creationId xmlns:a16="http://schemas.microsoft.com/office/drawing/2014/main" id="{10E4F7E6-F719-4263-86AF-D82F69DDAACD}"/>
              </a:ext>
            </a:extLst>
          </p:cNvPr>
          <p:cNvCxnSpPr>
            <a:cxnSpLocks/>
          </p:cNvCxnSpPr>
          <p:nvPr/>
        </p:nvCxnSpPr>
        <p:spPr>
          <a:xfrm>
            <a:off x="4386837" y="3819714"/>
            <a:ext cx="46936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36F417A5-4648-48DB-8E8D-08851F07B6A6}"/>
              </a:ext>
            </a:extLst>
          </p:cNvPr>
          <p:cNvSpPr txBox="1"/>
          <p:nvPr/>
        </p:nvSpPr>
        <p:spPr>
          <a:xfrm>
            <a:off x="1750961" y="4902735"/>
            <a:ext cx="1608481" cy="707886"/>
          </a:xfrm>
          <a:prstGeom prst="rect">
            <a:avLst/>
          </a:prstGeom>
          <a:noFill/>
          <a:scene3d>
            <a:camera prst="isometricLeftDown"/>
            <a:lightRig rig="threePt" dir="t"/>
          </a:scene3d>
        </p:spPr>
        <p:txBody>
          <a:bodyPr wrap="square" rtlCol="0">
            <a:spAutoFit/>
          </a:bodyPr>
          <a:lstStyle/>
          <a:p>
            <a:pPr algn="ctr"/>
            <a:r>
              <a:rPr lang="en-GB" sz="2400" dirty="0"/>
              <a:t>Stage</a:t>
            </a:r>
            <a:r>
              <a:rPr lang="en-GB" sz="2400" baseline="-25000" dirty="0"/>
              <a:t>1</a:t>
            </a:r>
          </a:p>
          <a:p>
            <a:pPr algn="ctr"/>
            <a:endParaRPr lang="en-GB" sz="2400" baseline="-25000" dirty="0"/>
          </a:p>
        </p:txBody>
      </p:sp>
      <p:sp>
        <p:nvSpPr>
          <p:cNvPr id="25" name="TextBox 24">
            <a:extLst>
              <a:ext uri="{FF2B5EF4-FFF2-40B4-BE49-F238E27FC236}">
                <a16:creationId xmlns:a16="http://schemas.microsoft.com/office/drawing/2014/main" id="{9F79D239-5C9B-4FF9-B5FC-0F241E61E9A6}"/>
              </a:ext>
            </a:extLst>
          </p:cNvPr>
          <p:cNvSpPr txBox="1"/>
          <p:nvPr/>
        </p:nvSpPr>
        <p:spPr>
          <a:xfrm>
            <a:off x="3247720" y="4902735"/>
            <a:ext cx="1608481" cy="461665"/>
          </a:xfrm>
          <a:prstGeom prst="rect">
            <a:avLst/>
          </a:prstGeom>
          <a:noFill/>
          <a:scene3d>
            <a:camera prst="isometricLeftDown"/>
            <a:lightRig rig="threePt" dir="t"/>
          </a:scene3d>
        </p:spPr>
        <p:txBody>
          <a:bodyPr wrap="square" rtlCol="0">
            <a:spAutoFit/>
          </a:bodyPr>
          <a:lstStyle/>
          <a:p>
            <a:pPr algn="ctr"/>
            <a:r>
              <a:rPr lang="en-GB" sz="2400" dirty="0"/>
              <a:t>Stage</a:t>
            </a:r>
            <a:r>
              <a:rPr lang="en-GB" sz="2400" baseline="-25000" dirty="0"/>
              <a:t>2</a:t>
            </a:r>
          </a:p>
        </p:txBody>
      </p:sp>
      <p:sp>
        <p:nvSpPr>
          <p:cNvPr id="26" name="TextBox 25">
            <a:extLst>
              <a:ext uri="{FF2B5EF4-FFF2-40B4-BE49-F238E27FC236}">
                <a16:creationId xmlns:a16="http://schemas.microsoft.com/office/drawing/2014/main" id="{46AF244D-6BF6-4305-A975-8C975D2C8F21}"/>
              </a:ext>
            </a:extLst>
          </p:cNvPr>
          <p:cNvSpPr txBox="1"/>
          <p:nvPr/>
        </p:nvSpPr>
        <p:spPr>
          <a:xfrm>
            <a:off x="7334572" y="4902735"/>
            <a:ext cx="1608481" cy="461665"/>
          </a:xfrm>
          <a:prstGeom prst="rect">
            <a:avLst/>
          </a:prstGeom>
          <a:noFill/>
          <a:scene3d>
            <a:camera prst="isometricLeftDown"/>
            <a:lightRig rig="threePt" dir="t"/>
          </a:scene3d>
        </p:spPr>
        <p:txBody>
          <a:bodyPr wrap="square" rtlCol="0">
            <a:spAutoFit/>
          </a:bodyPr>
          <a:lstStyle/>
          <a:p>
            <a:pPr algn="ctr"/>
            <a:r>
              <a:rPr lang="en-GB" sz="2400" dirty="0"/>
              <a:t>Stage</a:t>
            </a:r>
            <a:r>
              <a:rPr lang="en-GB" sz="2400" baseline="-25000" dirty="0"/>
              <a:t>N-1</a:t>
            </a:r>
          </a:p>
        </p:txBody>
      </p:sp>
      <p:grpSp>
        <p:nvGrpSpPr>
          <p:cNvPr id="108" name="Group 107">
            <a:extLst>
              <a:ext uri="{FF2B5EF4-FFF2-40B4-BE49-F238E27FC236}">
                <a16:creationId xmlns:a16="http://schemas.microsoft.com/office/drawing/2014/main" id="{58C55023-A192-4E3C-A091-F4943A0CC85C}"/>
              </a:ext>
            </a:extLst>
          </p:cNvPr>
          <p:cNvGrpSpPr/>
          <p:nvPr/>
        </p:nvGrpSpPr>
        <p:grpSpPr>
          <a:xfrm>
            <a:off x="4873127" y="3062982"/>
            <a:ext cx="184745" cy="1577461"/>
            <a:chOff x="1775691" y="2737679"/>
            <a:chExt cx="304276" cy="1577461"/>
          </a:xfrm>
        </p:grpSpPr>
        <p:grpSp>
          <p:nvGrpSpPr>
            <p:cNvPr id="109" name="Group 108">
              <a:extLst>
                <a:ext uri="{FF2B5EF4-FFF2-40B4-BE49-F238E27FC236}">
                  <a16:creationId xmlns:a16="http://schemas.microsoft.com/office/drawing/2014/main" id="{1CCD4164-9ABB-456A-A297-4C4C725485E0}"/>
                </a:ext>
              </a:extLst>
            </p:cNvPr>
            <p:cNvGrpSpPr/>
            <p:nvPr/>
          </p:nvGrpSpPr>
          <p:grpSpPr>
            <a:xfrm>
              <a:off x="1786858" y="2737679"/>
              <a:ext cx="293108" cy="1577461"/>
              <a:chOff x="2119737" y="1711563"/>
              <a:chExt cx="221946" cy="1351634"/>
            </a:xfrm>
          </p:grpSpPr>
          <p:sp>
            <p:nvSpPr>
              <p:cNvPr id="112" name="Rectangle 111">
                <a:extLst>
                  <a:ext uri="{FF2B5EF4-FFF2-40B4-BE49-F238E27FC236}">
                    <a16:creationId xmlns:a16="http://schemas.microsoft.com/office/drawing/2014/main" id="{1089F79A-5A06-4EC6-9270-AD8CB3C68D9D}"/>
                  </a:ext>
                </a:extLst>
              </p:cNvPr>
              <p:cNvSpPr/>
              <p:nvPr/>
            </p:nvSpPr>
            <p:spPr>
              <a:xfrm>
                <a:off x="2119737" y="1711563"/>
                <a:ext cx="221946" cy="1351634"/>
              </a:xfrm>
              <a:prstGeom prst="rect">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solidFill>
                    <a:schemeClr val="tx1"/>
                  </a:solidFill>
                </a:endParaRPr>
              </a:p>
            </p:txBody>
          </p:sp>
          <p:cxnSp>
            <p:nvCxnSpPr>
              <p:cNvPr id="113" name="Straight Connector 112">
                <a:extLst>
                  <a:ext uri="{FF2B5EF4-FFF2-40B4-BE49-F238E27FC236}">
                    <a16:creationId xmlns:a16="http://schemas.microsoft.com/office/drawing/2014/main" id="{300A780A-7F43-40DF-B216-2DD34CFCD973}"/>
                  </a:ext>
                </a:extLst>
              </p:cNvPr>
              <p:cNvCxnSpPr/>
              <p:nvPr/>
            </p:nvCxnSpPr>
            <p:spPr>
              <a:xfrm>
                <a:off x="2222255" y="2251097"/>
                <a:ext cx="0" cy="24677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110" name="Straight Connector 109">
              <a:extLst>
                <a:ext uri="{FF2B5EF4-FFF2-40B4-BE49-F238E27FC236}">
                  <a16:creationId xmlns:a16="http://schemas.microsoft.com/office/drawing/2014/main" id="{F23EBD53-6B09-4A88-855C-E44A4ACE959E}"/>
                </a:ext>
              </a:extLst>
            </p:cNvPr>
            <p:cNvCxnSpPr/>
            <p:nvPr/>
          </p:nvCxnSpPr>
          <p:spPr>
            <a:xfrm>
              <a:off x="1775691" y="3800911"/>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910FBE16-EA9D-4F42-8012-18693415EC29}"/>
                </a:ext>
              </a:extLst>
            </p:cNvPr>
            <p:cNvCxnSpPr/>
            <p:nvPr/>
          </p:nvCxnSpPr>
          <p:spPr>
            <a:xfrm>
              <a:off x="1786847" y="3220882"/>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4" name="Group 113">
            <a:extLst>
              <a:ext uri="{FF2B5EF4-FFF2-40B4-BE49-F238E27FC236}">
                <a16:creationId xmlns:a16="http://schemas.microsoft.com/office/drawing/2014/main" id="{6ECE9C17-1855-4BEB-8EDE-F10AFF123927}"/>
              </a:ext>
            </a:extLst>
          </p:cNvPr>
          <p:cNvGrpSpPr/>
          <p:nvPr/>
        </p:nvGrpSpPr>
        <p:grpSpPr>
          <a:xfrm>
            <a:off x="7276763" y="3062982"/>
            <a:ext cx="184745" cy="1577461"/>
            <a:chOff x="1775691" y="2737679"/>
            <a:chExt cx="304276" cy="1577461"/>
          </a:xfrm>
        </p:grpSpPr>
        <p:grpSp>
          <p:nvGrpSpPr>
            <p:cNvPr id="115" name="Group 114">
              <a:extLst>
                <a:ext uri="{FF2B5EF4-FFF2-40B4-BE49-F238E27FC236}">
                  <a16:creationId xmlns:a16="http://schemas.microsoft.com/office/drawing/2014/main" id="{85652683-5431-49E3-9FBF-945A6D486D60}"/>
                </a:ext>
              </a:extLst>
            </p:cNvPr>
            <p:cNvGrpSpPr/>
            <p:nvPr/>
          </p:nvGrpSpPr>
          <p:grpSpPr>
            <a:xfrm>
              <a:off x="1786858" y="2737679"/>
              <a:ext cx="293108" cy="1577461"/>
              <a:chOff x="2119737" y="1711563"/>
              <a:chExt cx="221946" cy="1351634"/>
            </a:xfrm>
          </p:grpSpPr>
          <p:sp>
            <p:nvSpPr>
              <p:cNvPr id="118" name="Rectangle 117">
                <a:extLst>
                  <a:ext uri="{FF2B5EF4-FFF2-40B4-BE49-F238E27FC236}">
                    <a16:creationId xmlns:a16="http://schemas.microsoft.com/office/drawing/2014/main" id="{1C7FE6E6-03C6-42D2-B233-0DD2F32C08F9}"/>
                  </a:ext>
                </a:extLst>
              </p:cNvPr>
              <p:cNvSpPr/>
              <p:nvPr/>
            </p:nvSpPr>
            <p:spPr>
              <a:xfrm>
                <a:off x="2119737" y="1711563"/>
                <a:ext cx="221946" cy="1351634"/>
              </a:xfrm>
              <a:prstGeom prst="rect">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solidFill>
                    <a:schemeClr val="tx1"/>
                  </a:solidFill>
                </a:endParaRPr>
              </a:p>
            </p:txBody>
          </p:sp>
          <p:cxnSp>
            <p:nvCxnSpPr>
              <p:cNvPr id="119" name="Straight Connector 118">
                <a:extLst>
                  <a:ext uri="{FF2B5EF4-FFF2-40B4-BE49-F238E27FC236}">
                    <a16:creationId xmlns:a16="http://schemas.microsoft.com/office/drawing/2014/main" id="{54712ED0-1CC9-4255-B1D7-4FB66FD8744B}"/>
                  </a:ext>
                </a:extLst>
              </p:cNvPr>
              <p:cNvCxnSpPr/>
              <p:nvPr/>
            </p:nvCxnSpPr>
            <p:spPr>
              <a:xfrm>
                <a:off x="2222255" y="2251097"/>
                <a:ext cx="0" cy="24677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116" name="Straight Connector 115">
              <a:extLst>
                <a:ext uri="{FF2B5EF4-FFF2-40B4-BE49-F238E27FC236}">
                  <a16:creationId xmlns:a16="http://schemas.microsoft.com/office/drawing/2014/main" id="{519A39C7-C349-4BF1-B1D5-280729FB936E}"/>
                </a:ext>
              </a:extLst>
            </p:cNvPr>
            <p:cNvCxnSpPr/>
            <p:nvPr/>
          </p:nvCxnSpPr>
          <p:spPr>
            <a:xfrm>
              <a:off x="1775691" y="3800911"/>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1D7A5CB0-2A87-4E0F-9B6D-6DAAB8FBCEA8}"/>
                </a:ext>
              </a:extLst>
            </p:cNvPr>
            <p:cNvCxnSpPr/>
            <p:nvPr/>
          </p:nvCxnSpPr>
          <p:spPr>
            <a:xfrm>
              <a:off x="1786847" y="3220882"/>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0" name="Connector: Elbow 89">
            <a:extLst>
              <a:ext uri="{FF2B5EF4-FFF2-40B4-BE49-F238E27FC236}">
                <a16:creationId xmlns:a16="http://schemas.microsoft.com/office/drawing/2014/main" id="{30B621C2-0F8C-467F-BB21-D41FA4B54FBB}"/>
              </a:ext>
            </a:extLst>
          </p:cNvPr>
          <p:cNvCxnSpPr/>
          <p:nvPr/>
        </p:nvCxnSpPr>
        <p:spPr>
          <a:xfrm rot="16200000" flipH="1">
            <a:off x="6085427" y="347204"/>
            <a:ext cx="11589" cy="9831944"/>
          </a:xfrm>
          <a:prstGeom prst="bentConnector3">
            <a:avLst>
              <a:gd name="adj1" fmla="val 5731797"/>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2" name="Rectangle 101">
            <a:extLst>
              <a:ext uri="{FF2B5EF4-FFF2-40B4-BE49-F238E27FC236}">
                <a16:creationId xmlns:a16="http://schemas.microsoft.com/office/drawing/2014/main" id="{950CC02E-9AE9-466F-A490-E73B06B49BE8}"/>
              </a:ext>
            </a:extLst>
          </p:cNvPr>
          <p:cNvSpPr/>
          <p:nvPr/>
        </p:nvSpPr>
        <p:spPr>
          <a:xfrm>
            <a:off x="1685018" y="4122741"/>
            <a:ext cx="144585" cy="4765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Rectangle 102">
            <a:extLst>
              <a:ext uri="{FF2B5EF4-FFF2-40B4-BE49-F238E27FC236}">
                <a16:creationId xmlns:a16="http://schemas.microsoft.com/office/drawing/2014/main" id="{A7BABD71-81A5-43D0-A536-E948B9F9AC00}"/>
              </a:ext>
            </a:extLst>
          </p:cNvPr>
          <p:cNvSpPr/>
          <p:nvPr/>
        </p:nvSpPr>
        <p:spPr>
          <a:xfrm>
            <a:off x="1693203" y="5756384"/>
            <a:ext cx="304926" cy="2788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0" name="Group 129">
            <a:extLst>
              <a:ext uri="{FF2B5EF4-FFF2-40B4-BE49-F238E27FC236}">
                <a16:creationId xmlns:a16="http://schemas.microsoft.com/office/drawing/2014/main" id="{E74AA2C8-8E63-48E0-93B2-4A80BE8D06FA}"/>
              </a:ext>
            </a:extLst>
          </p:cNvPr>
          <p:cNvGrpSpPr/>
          <p:nvPr/>
        </p:nvGrpSpPr>
        <p:grpSpPr>
          <a:xfrm>
            <a:off x="1276972" y="1975042"/>
            <a:ext cx="2932143" cy="3792686"/>
            <a:chOff x="2622607" y="1814484"/>
            <a:chExt cx="2923831" cy="3792686"/>
          </a:xfrm>
        </p:grpSpPr>
        <p:grpSp>
          <p:nvGrpSpPr>
            <p:cNvPr id="131" name="Group 130">
              <a:extLst>
                <a:ext uri="{FF2B5EF4-FFF2-40B4-BE49-F238E27FC236}">
                  <a16:creationId xmlns:a16="http://schemas.microsoft.com/office/drawing/2014/main" id="{FF69B9B3-6C40-4E5F-A566-099567629EB7}"/>
                </a:ext>
              </a:extLst>
            </p:cNvPr>
            <p:cNvGrpSpPr/>
            <p:nvPr/>
          </p:nvGrpSpPr>
          <p:grpSpPr>
            <a:xfrm>
              <a:off x="2819511" y="1814484"/>
              <a:ext cx="2532638" cy="3792686"/>
              <a:chOff x="2253281" y="1814484"/>
              <a:chExt cx="3058525" cy="3792686"/>
            </a:xfrm>
            <a:scene3d>
              <a:camera prst="isometricOffAxis1Left"/>
              <a:lightRig rig="threePt" dir="t"/>
            </a:scene3d>
          </p:grpSpPr>
          <p:sp>
            <p:nvSpPr>
              <p:cNvPr id="133" name="Flowchart: Alternate Process 132">
                <a:extLst>
                  <a:ext uri="{FF2B5EF4-FFF2-40B4-BE49-F238E27FC236}">
                    <a16:creationId xmlns:a16="http://schemas.microsoft.com/office/drawing/2014/main" id="{BF94AD25-22B8-43DB-9B15-601991F63DED}"/>
                  </a:ext>
                </a:extLst>
              </p:cNvPr>
              <p:cNvSpPr/>
              <p:nvPr/>
            </p:nvSpPr>
            <p:spPr>
              <a:xfrm>
                <a:off x="2253281" y="1814484"/>
                <a:ext cx="3054723" cy="3792686"/>
              </a:xfrm>
              <a:prstGeom prst="flowChartAlternateProces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sp>
            <p:nvSpPr>
              <p:cNvPr id="134" name="Rectangle: Diagonal Corners Rounded 133">
                <a:extLst>
                  <a:ext uri="{FF2B5EF4-FFF2-40B4-BE49-F238E27FC236}">
                    <a16:creationId xmlns:a16="http://schemas.microsoft.com/office/drawing/2014/main" id="{FC68CCFE-35E8-423F-9422-E46516FAC1E8}"/>
                  </a:ext>
                </a:extLst>
              </p:cNvPr>
              <p:cNvSpPr/>
              <p:nvPr/>
            </p:nvSpPr>
            <p:spPr>
              <a:xfrm>
                <a:off x="4331984" y="2066721"/>
                <a:ext cx="872632" cy="418729"/>
              </a:xfrm>
              <a:prstGeom prst="round2DiagRect">
                <a:avLst/>
              </a:prstGeom>
              <a:solidFill>
                <a:srgbClr val="FF8AD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p>
            </p:txBody>
          </p:sp>
          <p:sp>
            <p:nvSpPr>
              <p:cNvPr id="135" name="TextBox 134">
                <a:extLst>
                  <a:ext uri="{FF2B5EF4-FFF2-40B4-BE49-F238E27FC236}">
                    <a16:creationId xmlns:a16="http://schemas.microsoft.com/office/drawing/2014/main" id="{A6A2D6BD-FB7F-4969-B578-11556352F52C}"/>
                  </a:ext>
                </a:extLst>
              </p:cNvPr>
              <p:cNvSpPr txBox="1"/>
              <p:nvPr/>
            </p:nvSpPr>
            <p:spPr>
              <a:xfrm>
                <a:off x="4231483" y="2087883"/>
                <a:ext cx="1063417" cy="369332"/>
              </a:xfrm>
              <a:prstGeom prst="rect">
                <a:avLst/>
              </a:prstGeom>
              <a:noFill/>
              <a:ln w="19050">
                <a:noFill/>
              </a:ln>
            </p:spPr>
            <p:txBody>
              <a:bodyPr wrap="square" rtlCol="0">
                <a:spAutoFit/>
              </a:bodyPr>
              <a:lstStyle/>
              <a:p>
                <a:pPr algn="ctr"/>
                <a:r>
                  <a:rPr lang="en-GB" dirty="0"/>
                  <a:t>State</a:t>
                </a:r>
              </a:p>
            </p:txBody>
          </p:sp>
          <p:sp>
            <p:nvSpPr>
              <p:cNvPr id="136" name="Flowchart: Alternate Process 135">
                <a:extLst>
                  <a:ext uri="{FF2B5EF4-FFF2-40B4-BE49-F238E27FC236}">
                    <a16:creationId xmlns:a16="http://schemas.microsoft.com/office/drawing/2014/main" id="{B4DA7091-F09E-4F72-AFE9-E2455291832B}"/>
                  </a:ext>
                </a:extLst>
              </p:cNvPr>
              <p:cNvSpPr/>
              <p:nvPr/>
            </p:nvSpPr>
            <p:spPr>
              <a:xfrm>
                <a:off x="2818872" y="2890654"/>
                <a:ext cx="1072208" cy="1911666"/>
              </a:xfrm>
              <a:prstGeom prst="flowChartAlternateProcess">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sp>
            <p:nvSpPr>
              <p:cNvPr id="137" name="TextBox 136">
                <a:extLst>
                  <a:ext uri="{FF2B5EF4-FFF2-40B4-BE49-F238E27FC236}">
                    <a16:creationId xmlns:a16="http://schemas.microsoft.com/office/drawing/2014/main" id="{96BC59C9-137B-4E34-B2AB-BDEE27439127}"/>
                  </a:ext>
                </a:extLst>
              </p:cNvPr>
              <p:cNvSpPr txBox="1"/>
              <p:nvPr/>
            </p:nvSpPr>
            <p:spPr>
              <a:xfrm>
                <a:off x="2798755" y="3466770"/>
                <a:ext cx="1063417" cy="723018"/>
              </a:xfrm>
              <a:prstGeom prst="rect">
                <a:avLst/>
              </a:prstGeom>
              <a:noFill/>
            </p:spPr>
            <p:txBody>
              <a:bodyPr wrap="square" rtlCol="0">
                <a:spAutoFit/>
              </a:bodyPr>
              <a:lstStyle/>
              <a:p>
                <a:pPr algn="ctr"/>
                <a:r>
                  <a:rPr lang="en-GB" sz="2049" dirty="0"/>
                  <a:t>Match Tables</a:t>
                </a:r>
              </a:p>
            </p:txBody>
          </p:sp>
          <p:sp>
            <p:nvSpPr>
              <p:cNvPr id="138" name="Flowchart: Alternate Process 137">
                <a:extLst>
                  <a:ext uri="{FF2B5EF4-FFF2-40B4-BE49-F238E27FC236}">
                    <a16:creationId xmlns:a16="http://schemas.microsoft.com/office/drawing/2014/main" id="{BCF95C81-BCBB-46FF-A741-6320EAC545E9}"/>
                  </a:ext>
                </a:extLst>
              </p:cNvPr>
              <p:cNvSpPr/>
              <p:nvPr/>
            </p:nvSpPr>
            <p:spPr>
              <a:xfrm>
                <a:off x="4239598" y="2890654"/>
                <a:ext cx="1072208" cy="1911666"/>
              </a:xfrm>
              <a:prstGeom prst="flowChartAlternateProcess">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sp>
            <p:nvSpPr>
              <p:cNvPr id="139" name="TextBox 138">
                <a:extLst>
                  <a:ext uri="{FF2B5EF4-FFF2-40B4-BE49-F238E27FC236}">
                    <a16:creationId xmlns:a16="http://schemas.microsoft.com/office/drawing/2014/main" id="{467E8305-BA3B-4B89-988E-44356C6A249F}"/>
                  </a:ext>
                </a:extLst>
              </p:cNvPr>
              <p:cNvSpPr txBox="1"/>
              <p:nvPr/>
            </p:nvSpPr>
            <p:spPr>
              <a:xfrm>
                <a:off x="4202009" y="3466770"/>
                <a:ext cx="1063417" cy="723018"/>
              </a:xfrm>
              <a:prstGeom prst="rect">
                <a:avLst/>
              </a:prstGeom>
              <a:noFill/>
            </p:spPr>
            <p:txBody>
              <a:bodyPr wrap="square" rtlCol="0">
                <a:spAutoFit/>
              </a:bodyPr>
              <a:lstStyle/>
              <a:p>
                <a:pPr algn="ctr"/>
                <a:r>
                  <a:rPr lang="en-GB" sz="2049" dirty="0"/>
                  <a:t>Action Unit</a:t>
                </a:r>
              </a:p>
            </p:txBody>
          </p:sp>
          <p:sp>
            <p:nvSpPr>
              <p:cNvPr id="140" name="Trapezoid 139">
                <a:extLst>
                  <a:ext uri="{FF2B5EF4-FFF2-40B4-BE49-F238E27FC236}">
                    <a16:creationId xmlns:a16="http://schemas.microsoft.com/office/drawing/2014/main" id="{8841ECF3-723F-454B-873F-0F0F689CE81B}"/>
                  </a:ext>
                </a:extLst>
              </p:cNvPr>
              <p:cNvSpPr/>
              <p:nvPr/>
            </p:nvSpPr>
            <p:spPr>
              <a:xfrm rot="5400000">
                <a:off x="1343124" y="3887777"/>
                <a:ext cx="2031368" cy="197896"/>
              </a:xfrm>
              <a:prstGeom prst="trapezoid">
                <a:avLst/>
              </a:prstGeom>
              <a:solidFill>
                <a:schemeClr val="bg1">
                  <a:alpha val="33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2049"/>
              </a:p>
            </p:txBody>
          </p:sp>
          <p:sp>
            <p:nvSpPr>
              <p:cNvPr id="142" name="TextBox 141">
                <a:extLst>
                  <a:ext uri="{FF2B5EF4-FFF2-40B4-BE49-F238E27FC236}">
                    <a16:creationId xmlns:a16="http://schemas.microsoft.com/office/drawing/2014/main" id="{7BFF1844-03F0-4EE8-966B-25ED4146D9FF}"/>
                  </a:ext>
                </a:extLst>
              </p:cNvPr>
              <p:cNvSpPr txBox="1"/>
              <p:nvPr/>
            </p:nvSpPr>
            <p:spPr>
              <a:xfrm>
                <a:off x="2282640" y="3004902"/>
                <a:ext cx="197895" cy="1773819"/>
              </a:xfrm>
              <a:prstGeom prst="rect">
                <a:avLst/>
              </a:prstGeom>
              <a:noFill/>
            </p:spPr>
            <p:txBody>
              <a:bodyPr wrap="square" rtlCol="0">
                <a:spAutoFit/>
              </a:bodyPr>
              <a:lstStyle/>
              <a:p>
                <a:pPr algn="ctr"/>
                <a:r>
                  <a:rPr lang="en-GB" sz="1366" b="1" dirty="0"/>
                  <a:t>S</a:t>
                </a:r>
              </a:p>
              <a:p>
                <a:pPr algn="ctr"/>
                <a:r>
                  <a:rPr lang="en-GB" sz="1366" b="1" dirty="0"/>
                  <a:t>E</a:t>
                </a:r>
              </a:p>
              <a:p>
                <a:pPr algn="ctr"/>
                <a:r>
                  <a:rPr lang="en-GB" sz="1366" b="1" dirty="0"/>
                  <a:t>L</a:t>
                </a:r>
              </a:p>
              <a:p>
                <a:pPr algn="ctr"/>
                <a:r>
                  <a:rPr lang="en-GB" sz="1366" b="1" dirty="0"/>
                  <a:t>E</a:t>
                </a:r>
              </a:p>
              <a:p>
                <a:pPr algn="ctr"/>
                <a:r>
                  <a:rPr lang="en-GB" sz="1366" b="1" dirty="0"/>
                  <a:t>C</a:t>
                </a:r>
              </a:p>
              <a:p>
                <a:pPr algn="ctr"/>
                <a:r>
                  <a:rPr lang="en-GB" sz="1366" b="1" dirty="0"/>
                  <a:t>T</a:t>
                </a:r>
              </a:p>
              <a:p>
                <a:pPr algn="ctr"/>
                <a:r>
                  <a:rPr lang="en-GB" sz="1366" b="1" dirty="0"/>
                  <a:t>O</a:t>
                </a:r>
              </a:p>
              <a:p>
                <a:pPr algn="ctr"/>
                <a:r>
                  <a:rPr lang="en-GB" sz="1366" b="1" dirty="0"/>
                  <a:t>R</a:t>
                </a:r>
              </a:p>
            </p:txBody>
          </p:sp>
          <p:cxnSp>
            <p:nvCxnSpPr>
              <p:cNvPr id="144" name="Straight Arrow Connector 143">
                <a:extLst>
                  <a:ext uri="{FF2B5EF4-FFF2-40B4-BE49-F238E27FC236}">
                    <a16:creationId xmlns:a16="http://schemas.microsoft.com/office/drawing/2014/main" id="{3ADF3C77-D88A-454B-B1A3-A82DD2C91D68}"/>
                  </a:ext>
                </a:extLst>
              </p:cNvPr>
              <p:cNvCxnSpPr>
                <a:cxnSpLocks/>
              </p:cNvCxnSpPr>
              <p:nvPr/>
            </p:nvCxnSpPr>
            <p:spPr>
              <a:xfrm flipH="1">
                <a:off x="4749197" y="2499222"/>
                <a:ext cx="1" cy="37766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132" name="TextBox 131">
              <a:extLst>
                <a:ext uri="{FF2B5EF4-FFF2-40B4-BE49-F238E27FC236}">
                  <a16:creationId xmlns:a16="http://schemas.microsoft.com/office/drawing/2014/main" id="{06522B37-CB06-4A8E-B062-D264CA84D917}"/>
                </a:ext>
              </a:extLst>
            </p:cNvPr>
            <p:cNvSpPr txBox="1"/>
            <p:nvPr/>
          </p:nvSpPr>
          <p:spPr>
            <a:xfrm>
              <a:off x="2622607" y="4783041"/>
              <a:ext cx="2923831" cy="430887"/>
            </a:xfrm>
            <a:prstGeom prst="rect">
              <a:avLst/>
            </a:prstGeom>
            <a:noFill/>
            <a:scene3d>
              <a:camera prst="isometricOffAxis1Left"/>
              <a:lightRig rig="threePt" dir="t"/>
            </a:scene3d>
          </p:spPr>
          <p:txBody>
            <a:bodyPr wrap="square" rtlCol="0">
              <a:spAutoFit/>
            </a:bodyPr>
            <a:lstStyle/>
            <a:p>
              <a:pPr algn="ctr"/>
              <a:r>
                <a:rPr lang="en-GB" sz="2200" dirty="0"/>
                <a:t>Match-Action Unit Stage</a:t>
              </a:r>
              <a:r>
                <a:rPr lang="en-GB" sz="2200" baseline="-25000" dirty="0"/>
                <a:t>1</a:t>
              </a:r>
            </a:p>
          </p:txBody>
        </p:sp>
      </p:grpSp>
      <p:grpSp>
        <p:nvGrpSpPr>
          <p:cNvPr id="145" name="Group 144">
            <a:extLst>
              <a:ext uri="{FF2B5EF4-FFF2-40B4-BE49-F238E27FC236}">
                <a16:creationId xmlns:a16="http://schemas.microsoft.com/office/drawing/2014/main" id="{EEB0A3D1-73E9-4B33-93DA-4732E197B455}"/>
              </a:ext>
            </a:extLst>
          </p:cNvPr>
          <p:cNvGrpSpPr/>
          <p:nvPr/>
        </p:nvGrpSpPr>
        <p:grpSpPr>
          <a:xfrm>
            <a:off x="1774954" y="1963698"/>
            <a:ext cx="2932143" cy="3792686"/>
            <a:chOff x="2622607" y="1814484"/>
            <a:chExt cx="2923831" cy="3792686"/>
          </a:xfrm>
          <a:scene3d>
            <a:camera prst="isometricOffAxis1Left">
              <a:rot lat="1080000" lon="1800000" rev="0"/>
            </a:camera>
            <a:lightRig rig="threePt" dir="t"/>
          </a:scene3d>
        </p:grpSpPr>
        <p:grpSp>
          <p:nvGrpSpPr>
            <p:cNvPr id="147" name="Group 146">
              <a:extLst>
                <a:ext uri="{FF2B5EF4-FFF2-40B4-BE49-F238E27FC236}">
                  <a16:creationId xmlns:a16="http://schemas.microsoft.com/office/drawing/2014/main" id="{B5099121-EE73-4AAC-B02D-19A47B0B4C5F}"/>
                </a:ext>
              </a:extLst>
            </p:cNvPr>
            <p:cNvGrpSpPr/>
            <p:nvPr/>
          </p:nvGrpSpPr>
          <p:grpSpPr>
            <a:xfrm>
              <a:off x="2819511" y="1814484"/>
              <a:ext cx="2532638" cy="3792686"/>
              <a:chOff x="2253281" y="1814484"/>
              <a:chExt cx="3058525" cy="3792686"/>
            </a:xfrm>
          </p:grpSpPr>
          <p:sp>
            <p:nvSpPr>
              <p:cNvPr id="149" name="Flowchart: Alternate Process 148">
                <a:extLst>
                  <a:ext uri="{FF2B5EF4-FFF2-40B4-BE49-F238E27FC236}">
                    <a16:creationId xmlns:a16="http://schemas.microsoft.com/office/drawing/2014/main" id="{D91278D9-7658-48B5-A152-9AEA58402128}"/>
                  </a:ext>
                </a:extLst>
              </p:cNvPr>
              <p:cNvSpPr/>
              <p:nvPr/>
            </p:nvSpPr>
            <p:spPr>
              <a:xfrm>
                <a:off x="2253281" y="1814484"/>
                <a:ext cx="3054723" cy="3792686"/>
              </a:xfrm>
              <a:prstGeom prst="flowChartAlternateProces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sp>
            <p:nvSpPr>
              <p:cNvPr id="150" name="Rectangle: Diagonal Corners Rounded 149">
                <a:extLst>
                  <a:ext uri="{FF2B5EF4-FFF2-40B4-BE49-F238E27FC236}">
                    <a16:creationId xmlns:a16="http://schemas.microsoft.com/office/drawing/2014/main" id="{D1DEF1F4-8760-48A5-8088-6FB205B49D51}"/>
                  </a:ext>
                </a:extLst>
              </p:cNvPr>
              <p:cNvSpPr/>
              <p:nvPr/>
            </p:nvSpPr>
            <p:spPr>
              <a:xfrm>
                <a:off x="4331984" y="2066721"/>
                <a:ext cx="872632" cy="418729"/>
              </a:xfrm>
              <a:prstGeom prst="round2DiagRect">
                <a:avLst/>
              </a:prstGeom>
              <a:solidFill>
                <a:srgbClr val="FF8AD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p>
            </p:txBody>
          </p:sp>
          <p:sp>
            <p:nvSpPr>
              <p:cNvPr id="151" name="TextBox 150">
                <a:extLst>
                  <a:ext uri="{FF2B5EF4-FFF2-40B4-BE49-F238E27FC236}">
                    <a16:creationId xmlns:a16="http://schemas.microsoft.com/office/drawing/2014/main" id="{5D9DD59C-97E3-4E23-9B17-DD9F266AD9A9}"/>
                  </a:ext>
                </a:extLst>
              </p:cNvPr>
              <p:cNvSpPr txBox="1"/>
              <p:nvPr/>
            </p:nvSpPr>
            <p:spPr>
              <a:xfrm>
                <a:off x="4231483" y="2087883"/>
                <a:ext cx="1063417" cy="369332"/>
              </a:xfrm>
              <a:prstGeom prst="rect">
                <a:avLst/>
              </a:prstGeom>
              <a:noFill/>
              <a:ln w="19050">
                <a:noFill/>
              </a:ln>
            </p:spPr>
            <p:txBody>
              <a:bodyPr wrap="square" rtlCol="0">
                <a:spAutoFit/>
              </a:bodyPr>
              <a:lstStyle/>
              <a:p>
                <a:pPr algn="ctr"/>
                <a:r>
                  <a:rPr lang="en-GB" dirty="0"/>
                  <a:t>State</a:t>
                </a:r>
              </a:p>
            </p:txBody>
          </p:sp>
          <p:sp>
            <p:nvSpPr>
              <p:cNvPr id="152" name="Flowchart: Alternate Process 151">
                <a:extLst>
                  <a:ext uri="{FF2B5EF4-FFF2-40B4-BE49-F238E27FC236}">
                    <a16:creationId xmlns:a16="http://schemas.microsoft.com/office/drawing/2014/main" id="{890B31BC-0AAC-4053-8381-FBE84486D9AC}"/>
                  </a:ext>
                </a:extLst>
              </p:cNvPr>
              <p:cNvSpPr/>
              <p:nvPr/>
            </p:nvSpPr>
            <p:spPr>
              <a:xfrm>
                <a:off x="2818872" y="2890654"/>
                <a:ext cx="1072208" cy="1911666"/>
              </a:xfrm>
              <a:prstGeom prst="flowChartAlternateProcess">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sp>
            <p:nvSpPr>
              <p:cNvPr id="153" name="TextBox 152">
                <a:extLst>
                  <a:ext uri="{FF2B5EF4-FFF2-40B4-BE49-F238E27FC236}">
                    <a16:creationId xmlns:a16="http://schemas.microsoft.com/office/drawing/2014/main" id="{190DB3FF-78B6-4633-B35C-0E8ACC76D930}"/>
                  </a:ext>
                </a:extLst>
              </p:cNvPr>
              <p:cNvSpPr txBox="1"/>
              <p:nvPr/>
            </p:nvSpPr>
            <p:spPr>
              <a:xfrm>
                <a:off x="2798755" y="3466770"/>
                <a:ext cx="1063417" cy="723018"/>
              </a:xfrm>
              <a:prstGeom prst="rect">
                <a:avLst/>
              </a:prstGeom>
              <a:noFill/>
            </p:spPr>
            <p:txBody>
              <a:bodyPr wrap="square" rtlCol="0">
                <a:spAutoFit/>
              </a:bodyPr>
              <a:lstStyle/>
              <a:p>
                <a:pPr algn="ctr"/>
                <a:r>
                  <a:rPr lang="en-GB" sz="2049" dirty="0"/>
                  <a:t>Match Tables</a:t>
                </a:r>
              </a:p>
            </p:txBody>
          </p:sp>
          <p:sp>
            <p:nvSpPr>
              <p:cNvPr id="154" name="Flowchart: Alternate Process 153">
                <a:extLst>
                  <a:ext uri="{FF2B5EF4-FFF2-40B4-BE49-F238E27FC236}">
                    <a16:creationId xmlns:a16="http://schemas.microsoft.com/office/drawing/2014/main" id="{2D3B8155-0DDC-4030-AFCA-26EFC83E3061}"/>
                  </a:ext>
                </a:extLst>
              </p:cNvPr>
              <p:cNvSpPr/>
              <p:nvPr/>
            </p:nvSpPr>
            <p:spPr>
              <a:xfrm>
                <a:off x="4239598" y="2890654"/>
                <a:ext cx="1072208" cy="1911666"/>
              </a:xfrm>
              <a:prstGeom prst="flowChartAlternateProcess">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sp>
            <p:nvSpPr>
              <p:cNvPr id="155" name="TextBox 154">
                <a:extLst>
                  <a:ext uri="{FF2B5EF4-FFF2-40B4-BE49-F238E27FC236}">
                    <a16:creationId xmlns:a16="http://schemas.microsoft.com/office/drawing/2014/main" id="{19F9704F-F0BC-4816-B176-6AD6B37151D2}"/>
                  </a:ext>
                </a:extLst>
              </p:cNvPr>
              <p:cNvSpPr txBox="1"/>
              <p:nvPr/>
            </p:nvSpPr>
            <p:spPr>
              <a:xfrm>
                <a:off x="4202009" y="3466770"/>
                <a:ext cx="1063417" cy="723018"/>
              </a:xfrm>
              <a:prstGeom prst="rect">
                <a:avLst/>
              </a:prstGeom>
              <a:noFill/>
            </p:spPr>
            <p:txBody>
              <a:bodyPr wrap="square" rtlCol="0">
                <a:spAutoFit/>
              </a:bodyPr>
              <a:lstStyle/>
              <a:p>
                <a:pPr algn="ctr"/>
                <a:r>
                  <a:rPr lang="en-GB" sz="2049" dirty="0"/>
                  <a:t>Action Unit</a:t>
                </a:r>
              </a:p>
            </p:txBody>
          </p:sp>
          <p:sp>
            <p:nvSpPr>
              <p:cNvPr id="157" name="Trapezoid 156">
                <a:extLst>
                  <a:ext uri="{FF2B5EF4-FFF2-40B4-BE49-F238E27FC236}">
                    <a16:creationId xmlns:a16="http://schemas.microsoft.com/office/drawing/2014/main" id="{167DA44E-148B-40E6-A89A-DD81B3107E51}"/>
                  </a:ext>
                </a:extLst>
              </p:cNvPr>
              <p:cNvSpPr/>
              <p:nvPr/>
            </p:nvSpPr>
            <p:spPr>
              <a:xfrm rot="5400000">
                <a:off x="1343124" y="3887777"/>
                <a:ext cx="2031368" cy="197896"/>
              </a:xfrm>
              <a:prstGeom prst="trapezoid">
                <a:avLst/>
              </a:prstGeom>
              <a:solidFill>
                <a:schemeClr val="bg1">
                  <a:alpha val="33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2049"/>
              </a:p>
            </p:txBody>
          </p:sp>
          <p:sp>
            <p:nvSpPr>
              <p:cNvPr id="158" name="TextBox 157">
                <a:extLst>
                  <a:ext uri="{FF2B5EF4-FFF2-40B4-BE49-F238E27FC236}">
                    <a16:creationId xmlns:a16="http://schemas.microsoft.com/office/drawing/2014/main" id="{877038AF-6AFD-4E66-8E30-108165BA2C17}"/>
                  </a:ext>
                </a:extLst>
              </p:cNvPr>
              <p:cNvSpPr txBox="1"/>
              <p:nvPr/>
            </p:nvSpPr>
            <p:spPr>
              <a:xfrm>
                <a:off x="2282640" y="3004902"/>
                <a:ext cx="197895" cy="1773819"/>
              </a:xfrm>
              <a:prstGeom prst="rect">
                <a:avLst/>
              </a:prstGeom>
              <a:noFill/>
            </p:spPr>
            <p:txBody>
              <a:bodyPr wrap="square" rtlCol="0">
                <a:spAutoFit/>
              </a:bodyPr>
              <a:lstStyle/>
              <a:p>
                <a:pPr algn="ctr"/>
                <a:r>
                  <a:rPr lang="en-GB" sz="1366" b="1" dirty="0"/>
                  <a:t>S</a:t>
                </a:r>
              </a:p>
              <a:p>
                <a:pPr algn="ctr"/>
                <a:r>
                  <a:rPr lang="en-GB" sz="1366" b="1" dirty="0"/>
                  <a:t>E</a:t>
                </a:r>
              </a:p>
              <a:p>
                <a:pPr algn="ctr"/>
                <a:r>
                  <a:rPr lang="en-GB" sz="1366" b="1" dirty="0"/>
                  <a:t>L</a:t>
                </a:r>
              </a:p>
              <a:p>
                <a:pPr algn="ctr"/>
                <a:r>
                  <a:rPr lang="en-GB" sz="1366" b="1" dirty="0"/>
                  <a:t>E</a:t>
                </a:r>
              </a:p>
              <a:p>
                <a:pPr algn="ctr"/>
                <a:r>
                  <a:rPr lang="en-GB" sz="1366" b="1" dirty="0"/>
                  <a:t>C</a:t>
                </a:r>
              </a:p>
              <a:p>
                <a:pPr algn="ctr"/>
                <a:r>
                  <a:rPr lang="en-GB" sz="1366" b="1" dirty="0"/>
                  <a:t>T</a:t>
                </a:r>
              </a:p>
              <a:p>
                <a:pPr algn="ctr"/>
                <a:r>
                  <a:rPr lang="en-GB" sz="1366" b="1" dirty="0"/>
                  <a:t>O</a:t>
                </a:r>
              </a:p>
              <a:p>
                <a:pPr algn="ctr"/>
                <a:r>
                  <a:rPr lang="en-GB" sz="1366" b="1" dirty="0"/>
                  <a:t>R</a:t>
                </a:r>
              </a:p>
            </p:txBody>
          </p:sp>
          <p:cxnSp>
            <p:nvCxnSpPr>
              <p:cNvPr id="159" name="Straight Arrow Connector 158">
                <a:extLst>
                  <a:ext uri="{FF2B5EF4-FFF2-40B4-BE49-F238E27FC236}">
                    <a16:creationId xmlns:a16="http://schemas.microsoft.com/office/drawing/2014/main" id="{1561B3D6-E5FD-4ED7-912B-3393242D77C5}"/>
                  </a:ext>
                </a:extLst>
              </p:cNvPr>
              <p:cNvCxnSpPr>
                <a:cxnSpLocks/>
              </p:cNvCxnSpPr>
              <p:nvPr/>
            </p:nvCxnSpPr>
            <p:spPr>
              <a:xfrm flipH="1">
                <a:off x="4749197" y="2499222"/>
                <a:ext cx="1" cy="37766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148" name="TextBox 147">
              <a:extLst>
                <a:ext uri="{FF2B5EF4-FFF2-40B4-BE49-F238E27FC236}">
                  <a16:creationId xmlns:a16="http://schemas.microsoft.com/office/drawing/2014/main" id="{411B60AF-9FFA-488F-AFAC-A9BA687082F0}"/>
                </a:ext>
              </a:extLst>
            </p:cNvPr>
            <p:cNvSpPr txBox="1"/>
            <p:nvPr/>
          </p:nvSpPr>
          <p:spPr>
            <a:xfrm>
              <a:off x="2622607" y="4783041"/>
              <a:ext cx="2923831" cy="430887"/>
            </a:xfrm>
            <a:prstGeom prst="rect">
              <a:avLst/>
            </a:prstGeom>
            <a:noFill/>
          </p:spPr>
          <p:txBody>
            <a:bodyPr wrap="square" rtlCol="0">
              <a:spAutoFit/>
            </a:bodyPr>
            <a:lstStyle/>
            <a:p>
              <a:pPr algn="ctr"/>
              <a:r>
                <a:rPr lang="en-GB" sz="2200" dirty="0"/>
                <a:t>Match-Action Unit Stage</a:t>
              </a:r>
              <a:r>
                <a:rPr lang="en-GB" sz="2200" baseline="-25000" dirty="0"/>
                <a:t>1</a:t>
              </a:r>
            </a:p>
          </p:txBody>
        </p:sp>
      </p:grpSp>
      <p:grpSp>
        <p:nvGrpSpPr>
          <p:cNvPr id="160" name="Group 159">
            <a:extLst>
              <a:ext uri="{FF2B5EF4-FFF2-40B4-BE49-F238E27FC236}">
                <a16:creationId xmlns:a16="http://schemas.microsoft.com/office/drawing/2014/main" id="{C3BE1A78-2DA4-4578-AD0D-135C550D10FD}"/>
              </a:ext>
            </a:extLst>
          </p:cNvPr>
          <p:cNvGrpSpPr/>
          <p:nvPr/>
        </p:nvGrpSpPr>
        <p:grpSpPr>
          <a:xfrm>
            <a:off x="1937580" y="1805919"/>
            <a:ext cx="2923831" cy="3792686"/>
            <a:chOff x="2622607" y="1814484"/>
            <a:chExt cx="2923831" cy="3792686"/>
          </a:xfrm>
        </p:grpSpPr>
        <p:grpSp>
          <p:nvGrpSpPr>
            <p:cNvPr id="161" name="Group 160">
              <a:extLst>
                <a:ext uri="{FF2B5EF4-FFF2-40B4-BE49-F238E27FC236}">
                  <a16:creationId xmlns:a16="http://schemas.microsoft.com/office/drawing/2014/main" id="{63ABC9B5-4E9A-4E0E-B21F-F7087CFC2A16}"/>
                </a:ext>
              </a:extLst>
            </p:cNvPr>
            <p:cNvGrpSpPr/>
            <p:nvPr/>
          </p:nvGrpSpPr>
          <p:grpSpPr>
            <a:xfrm>
              <a:off x="2819511" y="1814484"/>
              <a:ext cx="2532638" cy="3792686"/>
              <a:chOff x="2253281" y="1814484"/>
              <a:chExt cx="3058525" cy="3792686"/>
            </a:xfrm>
          </p:grpSpPr>
          <p:sp>
            <p:nvSpPr>
              <p:cNvPr id="163" name="Flowchart: Alternate Process 162">
                <a:extLst>
                  <a:ext uri="{FF2B5EF4-FFF2-40B4-BE49-F238E27FC236}">
                    <a16:creationId xmlns:a16="http://schemas.microsoft.com/office/drawing/2014/main" id="{6F609083-8D51-41D9-A427-A165A485F482}"/>
                  </a:ext>
                </a:extLst>
              </p:cNvPr>
              <p:cNvSpPr/>
              <p:nvPr/>
            </p:nvSpPr>
            <p:spPr>
              <a:xfrm>
                <a:off x="2253281" y="1814484"/>
                <a:ext cx="3054723" cy="3792686"/>
              </a:xfrm>
              <a:prstGeom prst="flowChartAlternateProces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sp>
            <p:nvSpPr>
              <p:cNvPr id="164" name="Rectangle: Diagonal Corners Rounded 163">
                <a:extLst>
                  <a:ext uri="{FF2B5EF4-FFF2-40B4-BE49-F238E27FC236}">
                    <a16:creationId xmlns:a16="http://schemas.microsoft.com/office/drawing/2014/main" id="{17652BC8-2F0B-495C-84ED-5B54C974EAEB}"/>
                  </a:ext>
                </a:extLst>
              </p:cNvPr>
              <p:cNvSpPr/>
              <p:nvPr/>
            </p:nvSpPr>
            <p:spPr>
              <a:xfrm>
                <a:off x="4331984" y="2066721"/>
                <a:ext cx="872632" cy="418729"/>
              </a:xfrm>
              <a:prstGeom prst="round2DiagRect">
                <a:avLst/>
              </a:prstGeom>
              <a:solidFill>
                <a:srgbClr val="FF8AD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p>
            </p:txBody>
          </p:sp>
          <p:sp>
            <p:nvSpPr>
              <p:cNvPr id="165" name="TextBox 164">
                <a:extLst>
                  <a:ext uri="{FF2B5EF4-FFF2-40B4-BE49-F238E27FC236}">
                    <a16:creationId xmlns:a16="http://schemas.microsoft.com/office/drawing/2014/main" id="{454A8B76-AD4B-4F39-AD7C-7EAE28470881}"/>
                  </a:ext>
                </a:extLst>
              </p:cNvPr>
              <p:cNvSpPr txBox="1"/>
              <p:nvPr/>
            </p:nvSpPr>
            <p:spPr>
              <a:xfrm>
                <a:off x="4231483" y="2087883"/>
                <a:ext cx="1063417" cy="369332"/>
              </a:xfrm>
              <a:prstGeom prst="rect">
                <a:avLst/>
              </a:prstGeom>
              <a:noFill/>
              <a:ln w="19050">
                <a:noFill/>
              </a:ln>
            </p:spPr>
            <p:txBody>
              <a:bodyPr wrap="square" rtlCol="0">
                <a:spAutoFit/>
              </a:bodyPr>
              <a:lstStyle/>
              <a:p>
                <a:pPr algn="ctr"/>
                <a:r>
                  <a:rPr lang="en-GB" dirty="0"/>
                  <a:t>State</a:t>
                </a:r>
              </a:p>
            </p:txBody>
          </p:sp>
          <p:sp>
            <p:nvSpPr>
              <p:cNvPr id="166" name="Flowchart: Alternate Process 165">
                <a:extLst>
                  <a:ext uri="{FF2B5EF4-FFF2-40B4-BE49-F238E27FC236}">
                    <a16:creationId xmlns:a16="http://schemas.microsoft.com/office/drawing/2014/main" id="{DC81FC16-1C14-427A-898A-C8B9FA784E40}"/>
                  </a:ext>
                </a:extLst>
              </p:cNvPr>
              <p:cNvSpPr/>
              <p:nvPr/>
            </p:nvSpPr>
            <p:spPr>
              <a:xfrm>
                <a:off x="2818872" y="2890654"/>
                <a:ext cx="1072208" cy="1911666"/>
              </a:xfrm>
              <a:prstGeom prst="flowChartAlternateProcess">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sp>
            <p:nvSpPr>
              <p:cNvPr id="167" name="TextBox 166">
                <a:extLst>
                  <a:ext uri="{FF2B5EF4-FFF2-40B4-BE49-F238E27FC236}">
                    <a16:creationId xmlns:a16="http://schemas.microsoft.com/office/drawing/2014/main" id="{447F0600-EC6E-448F-9F9A-DA5910AB7FF8}"/>
                  </a:ext>
                </a:extLst>
              </p:cNvPr>
              <p:cNvSpPr txBox="1"/>
              <p:nvPr/>
            </p:nvSpPr>
            <p:spPr>
              <a:xfrm>
                <a:off x="2798755" y="3466770"/>
                <a:ext cx="1063417" cy="723018"/>
              </a:xfrm>
              <a:prstGeom prst="rect">
                <a:avLst/>
              </a:prstGeom>
              <a:noFill/>
            </p:spPr>
            <p:txBody>
              <a:bodyPr wrap="square" rtlCol="0">
                <a:spAutoFit/>
              </a:bodyPr>
              <a:lstStyle/>
              <a:p>
                <a:pPr algn="ctr"/>
                <a:r>
                  <a:rPr lang="en-GB" sz="2049" dirty="0"/>
                  <a:t>Match Tables</a:t>
                </a:r>
              </a:p>
            </p:txBody>
          </p:sp>
          <p:sp>
            <p:nvSpPr>
              <p:cNvPr id="168" name="Flowchart: Alternate Process 167">
                <a:extLst>
                  <a:ext uri="{FF2B5EF4-FFF2-40B4-BE49-F238E27FC236}">
                    <a16:creationId xmlns:a16="http://schemas.microsoft.com/office/drawing/2014/main" id="{9D953BC3-3786-44F9-928E-72B42C9AF927}"/>
                  </a:ext>
                </a:extLst>
              </p:cNvPr>
              <p:cNvSpPr/>
              <p:nvPr/>
            </p:nvSpPr>
            <p:spPr>
              <a:xfrm>
                <a:off x="4239598" y="2890654"/>
                <a:ext cx="1072208" cy="1911666"/>
              </a:xfrm>
              <a:prstGeom prst="flowChartAlternateProcess">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sp>
            <p:nvSpPr>
              <p:cNvPr id="169" name="TextBox 168">
                <a:extLst>
                  <a:ext uri="{FF2B5EF4-FFF2-40B4-BE49-F238E27FC236}">
                    <a16:creationId xmlns:a16="http://schemas.microsoft.com/office/drawing/2014/main" id="{E4242897-99A9-46A9-9377-8FE8D607C548}"/>
                  </a:ext>
                </a:extLst>
              </p:cNvPr>
              <p:cNvSpPr txBox="1"/>
              <p:nvPr/>
            </p:nvSpPr>
            <p:spPr>
              <a:xfrm>
                <a:off x="4202009" y="3466770"/>
                <a:ext cx="1063417" cy="723018"/>
              </a:xfrm>
              <a:prstGeom prst="rect">
                <a:avLst/>
              </a:prstGeom>
              <a:noFill/>
            </p:spPr>
            <p:txBody>
              <a:bodyPr wrap="square" rtlCol="0">
                <a:spAutoFit/>
              </a:bodyPr>
              <a:lstStyle/>
              <a:p>
                <a:pPr algn="ctr"/>
                <a:r>
                  <a:rPr lang="en-GB" sz="2049" dirty="0"/>
                  <a:t>Action Unit</a:t>
                </a:r>
              </a:p>
            </p:txBody>
          </p:sp>
          <p:sp>
            <p:nvSpPr>
              <p:cNvPr id="170" name="Trapezoid 169">
                <a:extLst>
                  <a:ext uri="{FF2B5EF4-FFF2-40B4-BE49-F238E27FC236}">
                    <a16:creationId xmlns:a16="http://schemas.microsoft.com/office/drawing/2014/main" id="{E23B3F03-C4AE-402D-8C7B-924E53D4607B}"/>
                  </a:ext>
                </a:extLst>
              </p:cNvPr>
              <p:cNvSpPr/>
              <p:nvPr/>
            </p:nvSpPr>
            <p:spPr>
              <a:xfrm rot="5400000">
                <a:off x="1343124" y="3887777"/>
                <a:ext cx="2031368" cy="197896"/>
              </a:xfrm>
              <a:prstGeom prst="trapezoid">
                <a:avLst/>
              </a:prstGeom>
              <a:solidFill>
                <a:schemeClr val="bg1">
                  <a:alpha val="33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2049"/>
              </a:p>
            </p:txBody>
          </p:sp>
          <p:sp>
            <p:nvSpPr>
              <p:cNvPr id="171" name="TextBox 170">
                <a:extLst>
                  <a:ext uri="{FF2B5EF4-FFF2-40B4-BE49-F238E27FC236}">
                    <a16:creationId xmlns:a16="http://schemas.microsoft.com/office/drawing/2014/main" id="{E8697AA8-2EBC-4180-9D79-4933204E9B43}"/>
                  </a:ext>
                </a:extLst>
              </p:cNvPr>
              <p:cNvSpPr txBox="1"/>
              <p:nvPr/>
            </p:nvSpPr>
            <p:spPr>
              <a:xfrm>
                <a:off x="2282640" y="3004902"/>
                <a:ext cx="197895" cy="1773819"/>
              </a:xfrm>
              <a:prstGeom prst="rect">
                <a:avLst/>
              </a:prstGeom>
              <a:noFill/>
            </p:spPr>
            <p:txBody>
              <a:bodyPr wrap="square" rtlCol="0">
                <a:spAutoFit/>
              </a:bodyPr>
              <a:lstStyle/>
              <a:p>
                <a:pPr algn="ctr"/>
                <a:r>
                  <a:rPr lang="en-GB" sz="1366" b="1" dirty="0"/>
                  <a:t>S</a:t>
                </a:r>
              </a:p>
              <a:p>
                <a:pPr algn="ctr"/>
                <a:r>
                  <a:rPr lang="en-GB" sz="1366" b="1" dirty="0"/>
                  <a:t>E</a:t>
                </a:r>
              </a:p>
              <a:p>
                <a:pPr algn="ctr"/>
                <a:r>
                  <a:rPr lang="en-GB" sz="1366" b="1" dirty="0"/>
                  <a:t>L</a:t>
                </a:r>
              </a:p>
              <a:p>
                <a:pPr algn="ctr"/>
                <a:r>
                  <a:rPr lang="en-GB" sz="1366" b="1" dirty="0"/>
                  <a:t>E</a:t>
                </a:r>
              </a:p>
              <a:p>
                <a:pPr algn="ctr"/>
                <a:r>
                  <a:rPr lang="en-GB" sz="1366" b="1" dirty="0"/>
                  <a:t>C</a:t>
                </a:r>
              </a:p>
              <a:p>
                <a:pPr algn="ctr"/>
                <a:r>
                  <a:rPr lang="en-GB" sz="1366" b="1" dirty="0"/>
                  <a:t>T</a:t>
                </a:r>
              </a:p>
              <a:p>
                <a:pPr algn="ctr"/>
                <a:r>
                  <a:rPr lang="en-GB" sz="1366" b="1" dirty="0"/>
                  <a:t>O</a:t>
                </a:r>
              </a:p>
              <a:p>
                <a:pPr algn="ctr"/>
                <a:r>
                  <a:rPr lang="en-GB" sz="1366" b="1" dirty="0"/>
                  <a:t>R</a:t>
                </a:r>
              </a:p>
            </p:txBody>
          </p:sp>
          <p:cxnSp>
            <p:nvCxnSpPr>
              <p:cNvPr id="172" name="Straight Arrow Connector 171">
                <a:extLst>
                  <a:ext uri="{FF2B5EF4-FFF2-40B4-BE49-F238E27FC236}">
                    <a16:creationId xmlns:a16="http://schemas.microsoft.com/office/drawing/2014/main" id="{9806B561-EFF5-43A2-BF73-6B481E6E4632}"/>
                  </a:ext>
                </a:extLst>
              </p:cNvPr>
              <p:cNvCxnSpPr>
                <a:cxnSpLocks/>
              </p:cNvCxnSpPr>
              <p:nvPr/>
            </p:nvCxnSpPr>
            <p:spPr>
              <a:xfrm flipH="1">
                <a:off x="4749197" y="2499222"/>
                <a:ext cx="1" cy="37766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3" name="Straight Arrow Connector 172">
                <a:extLst>
                  <a:ext uri="{FF2B5EF4-FFF2-40B4-BE49-F238E27FC236}">
                    <a16:creationId xmlns:a16="http://schemas.microsoft.com/office/drawing/2014/main" id="{BDE95A74-8CF5-4B97-A674-DF3AD59337E0}"/>
                  </a:ext>
                </a:extLst>
              </p:cNvPr>
              <p:cNvCxnSpPr>
                <a:cxnSpLocks/>
              </p:cNvCxnSpPr>
              <p:nvPr/>
            </p:nvCxnSpPr>
            <p:spPr>
              <a:xfrm flipV="1">
                <a:off x="3892190" y="3849323"/>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4" name="Straight Arrow Connector 173">
                <a:extLst>
                  <a:ext uri="{FF2B5EF4-FFF2-40B4-BE49-F238E27FC236}">
                    <a16:creationId xmlns:a16="http://schemas.microsoft.com/office/drawing/2014/main" id="{E6716136-D417-4594-9DD1-25D85104D8C9}"/>
                  </a:ext>
                </a:extLst>
              </p:cNvPr>
              <p:cNvCxnSpPr>
                <a:cxnSpLocks/>
              </p:cNvCxnSpPr>
              <p:nvPr/>
            </p:nvCxnSpPr>
            <p:spPr>
              <a:xfrm flipV="1">
                <a:off x="2476488" y="3849323"/>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62" name="TextBox 161">
              <a:extLst>
                <a:ext uri="{FF2B5EF4-FFF2-40B4-BE49-F238E27FC236}">
                  <a16:creationId xmlns:a16="http://schemas.microsoft.com/office/drawing/2014/main" id="{013D3B78-796A-4DBD-BCE4-41B398602D24}"/>
                </a:ext>
              </a:extLst>
            </p:cNvPr>
            <p:cNvSpPr txBox="1"/>
            <p:nvPr/>
          </p:nvSpPr>
          <p:spPr>
            <a:xfrm>
              <a:off x="2622607" y="4783041"/>
              <a:ext cx="2923831" cy="430887"/>
            </a:xfrm>
            <a:prstGeom prst="rect">
              <a:avLst/>
            </a:prstGeom>
            <a:noFill/>
          </p:spPr>
          <p:txBody>
            <a:bodyPr wrap="square" rtlCol="0">
              <a:spAutoFit/>
            </a:bodyPr>
            <a:lstStyle/>
            <a:p>
              <a:pPr algn="ctr"/>
              <a:r>
                <a:rPr lang="en-GB" sz="2200" dirty="0"/>
                <a:t>Match-Action Unit Stage</a:t>
              </a:r>
              <a:r>
                <a:rPr lang="en-GB" sz="2200" baseline="-25000" dirty="0"/>
                <a:t>1</a:t>
              </a:r>
            </a:p>
          </p:txBody>
        </p:sp>
      </p:grpSp>
    </p:spTree>
    <p:extLst>
      <p:ext uri="{BB962C8B-B14F-4D97-AF65-F5344CB8AC3E}">
        <p14:creationId xmlns:p14="http://schemas.microsoft.com/office/powerpoint/2010/main" val="3599357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0"/>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childTnLst>
                          </p:cTn>
                        </p:par>
                        <p:par>
                          <p:cTn id="9" fill="hold">
                            <p:stCondLst>
                              <p:cond delay="0"/>
                            </p:stCondLst>
                            <p:childTnLst>
                              <p:par>
                                <p:cTn id="10" presetID="1" presetClass="entr" presetSubtype="0" fill="hold" nodeType="afterEffect">
                                  <p:stCondLst>
                                    <p:cond delay="100"/>
                                  </p:stCondLst>
                                  <p:childTnLst>
                                    <p:set>
                                      <p:cBhvr>
                                        <p:cTn id="11" dur="1" fill="hold">
                                          <p:stCondLst>
                                            <p:cond delay="0"/>
                                          </p:stCondLst>
                                        </p:cTn>
                                        <p:tgtEl>
                                          <p:spTgt spid="145"/>
                                        </p:tgtEl>
                                        <p:attrNameLst>
                                          <p:attrName>style.visibility</p:attrName>
                                        </p:attrNameLst>
                                      </p:cBhvr>
                                      <p:to>
                                        <p:strVal val="visible"/>
                                      </p:to>
                                    </p:set>
                                  </p:childTnLst>
                                </p:cTn>
                              </p:par>
                              <p:par>
                                <p:cTn id="12" presetID="1" presetClass="exit" presetSubtype="0" fill="hold" nodeType="withEffect">
                                  <p:stCondLst>
                                    <p:cond delay="100"/>
                                  </p:stCondLst>
                                  <p:childTnLst>
                                    <p:set>
                                      <p:cBhvr>
                                        <p:cTn id="13" dur="1" fill="hold">
                                          <p:stCondLst>
                                            <p:cond delay="0"/>
                                          </p:stCondLst>
                                        </p:cTn>
                                        <p:tgtEl>
                                          <p:spTgt spid="130"/>
                                        </p:tgtEl>
                                        <p:attrNameLst>
                                          <p:attrName>style.visibility</p:attrName>
                                        </p:attrNameLst>
                                      </p:cBhvr>
                                      <p:to>
                                        <p:strVal val="hidden"/>
                                      </p:to>
                                    </p:set>
                                  </p:childTnLst>
                                </p:cTn>
                              </p:par>
                              <p:par>
                                <p:cTn id="14" presetID="1" presetClass="exit" presetSubtype="0" fill="hold" grpId="0" nodeType="withEffect">
                                  <p:stCondLst>
                                    <p:cond delay="100"/>
                                  </p:stCondLst>
                                  <p:childTnLst>
                                    <p:set>
                                      <p:cBhvr>
                                        <p:cTn id="15" dur="1" fill="hold">
                                          <p:stCondLst>
                                            <p:cond delay="0"/>
                                          </p:stCondLst>
                                        </p:cTn>
                                        <p:tgtEl>
                                          <p:spTgt spid="18"/>
                                        </p:tgtEl>
                                        <p:attrNameLst>
                                          <p:attrName>style.visibility</p:attrName>
                                        </p:attrNameLst>
                                      </p:cBhvr>
                                      <p:to>
                                        <p:strVal val="hidden"/>
                                      </p:to>
                                    </p:set>
                                  </p:childTnLst>
                                </p:cTn>
                              </p:par>
                            </p:childTnLst>
                          </p:cTn>
                        </p:par>
                        <p:par>
                          <p:cTn id="16" fill="hold">
                            <p:stCondLst>
                              <p:cond delay="100"/>
                            </p:stCondLst>
                            <p:childTnLst>
                              <p:par>
                                <p:cTn id="17" presetID="1" presetClass="entr" presetSubtype="0" fill="hold" nodeType="afterEffect">
                                  <p:stCondLst>
                                    <p:cond delay="100"/>
                                  </p:stCondLst>
                                  <p:childTnLst>
                                    <p:set>
                                      <p:cBhvr>
                                        <p:cTn id="18" dur="1" fill="hold">
                                          <p:stCondLst>
                                            <p:cond delay="0"/>
                                          </p:stCondLst>
                                        </p:cTn>
                                        <p:tgtEl>
                                          <p:spTgt spid="160"/>
                                        </p:tgtEl>
                                        <p:attrNameLst>
                                          <p:attrName>style.visibility</p:attrName>
                                        </p:attrNameLst>
                                      </p:cBhvr>
                                      <p:to>
                                        <p:strVal val="visible"/>
                                      </p:to>
                                    </p:set>
                                  </p:childTnLst>
                                </p:cTn>
                              </p:par>
                              <p:par>
                                <p:cTn id="19" presetID="1" presetClass="exit" presetSubtype="0" fill="hold" nodeType="withEffect">
                                  <p:stCondLst>
                                    <p:cond delay="100"/>
                                  </p:stCondLst>
                                  <p:childTnLst>
                                    <p:set>
                                      <p:cBhvr>
                                        <p:cTn id="20" dur="1" fill="hold">
                                          <p:stCondLst>
                                            <p:cond delay="0"/>
                                          </p:stCondLst>
                                        </p:cTn>
                                        <p:tgtEl>
                                          <p:spTgt spid="1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27FDE90-0D8E-4488-A188-DC532882B7D7}"/>
              </a:ext>
            </a:extLst>
          </p:cNvPr>
          <p:cNvSpPr>
            <a:spLocks noGrp="1"/>
          </p:cNvSpPr>
          <p:nvPr>
            <p:ph type="sldNum" sz="quarter" idx="12"/>
          </p:nvPr>
        </p:nvSpPr>
        <p:spPr/>
        <p:txBody>
          <a:bodyPr/>
          <a:lstStyle/>
          <a:p>
            <a:fld id="{0586C5A0-077A-42A9-8EC1-8CF707100511}" type="slidenum">
              <a:rPr lang="en-GB" smtClean="0"/>
              <a:t>5</a:t>
            </a:fld>
            <a:endParaRPr lang="en-GB" dirty="0"/>
          </a:p>
        </p:txBody>
      </p:sp>
      <p:sp>
        <p:nvSpPr>
          <p:cNvPr id="5" name="Title 1">
            <a:extLst>
              <a:ext uri="{FF2B5EF4-FFF2-40B4-BE49-F238E27FC236}">
                <a16:creationId xmlns:a16="http://schemas.microsoft.com/office/drawing/2014/main" id="{1975EAF3-0666-438A-B2AA-F6CCADB91247}"/>
              </a:ext>
            </a:extLst>
          </p:cNvPr>
          <p:cNvSpPr txBox="1">
            <a:spLocks/>
          </p:cNvSpPr>
          <p:nvPr/>
        </p:nvSpPr>
        <p:spPr>
          <a:xfrm>
            <a:off x="0" y="0"/>
            <a:ext cx="12192000" cy="947516"/>
          </a:xfrm>
          <a:prstGeom prst="rect">
            <a:avLst/>
          </a:prstGeom>
        </p:spPr>
        <p:txBody>
          <a:bodyP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Protocol Independent Switch Architecture (PISA) Pipeline</a:t>
            </a:r>
          </a:p>
        </p:txBody>
      </p:sp>
      <p:sp>
        <p:nvSpPr>
          <p:cNvPr id="7" name="Rectangle: Rounded Corners 6">
            <a:extLst>
              <a:ext uri="{FF2B5EF4-FFF2-40B4-BE49-F238E27FC236}">
                <a16:creationId xmlns:a16="http://schemas.microsoft.com/office/drawing/2014/main" id="{5989B150-148A-4CC5-929A-B041DF659FD9}"/>
              </a:ext>
            </a:extLst>
          </p:cNvPr>
          <p:cNvSpPr/>
          <p:nvPr/>
        </p:nvSpPr>
        <p:spPr>
          <a:xfrm>
            <a:off x="1026543" y="1250830"/>
            <a:ext cx="10144665" cy="5105520"/>
          </a:xfrm>
          <a:prstGeom prst="roundRect">
            <a:avLst/>
          </a:prstGeom>
          <a:solidFill>
            <a:srgbClr val="BDDA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lowchart: Alternate Process 30">
            <a:extLst>
              <a:ext uri="{FF2B5EF4-FFF2-40B4-BE49-F238E27FC236}">
                <a16:creationId xmlns:a16="http://schemas.microsoft.com/office/drawing/2014/main" id="{57A489C7-6595-4B7A-936B-35FBBFD382FB}"/>
              </a:ext>
            </a:extLst>
          </p:cNvPr>
          <p:cNvSpPr/>
          <p:nvPr/>
        </p:nvSpPr>
        <p:spPr>
          <a:xfrm>
            <a:off x="1022786" y="2349797"/>
            <a:ext cx="304926" cy="2907585"/>
          </a:xfrm>
          <a:prstGeom prst="flowChartAlternateProcess">
            <a:avLst/>
          </a:prstGeom>
          <a:solidFill>
            <a:srgbClr val="47A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p>
        </p:txBody>
      </p:sp>
      <p:sp>
        <p:nvSpPr>
          <p:cNvPr id="32" name="TextBox 31">
            <a:extLst>
              <a:ext uri="{FF2B5EF4-FFF2-40B4-BE49-F238E27FC236}">
                <a16:creationId xmlns:a16="http://schemas.microsoft.com/office/drawing/2014/main" id="{95C92D90-361A-401D-92C2-5A93ACC2FF08}"/>
              </a:ext>
            </a:extLst>
          </p:cNvPr>
          <p:cNvSpPr txBox="1"/>
          <p:nvPr/>
        </p:nvSpPr>
        <p:spPr>
          <a:xfrm rot="5400000">
            <a:off x="-187981" y="3594828"/>
            <a:ext cx="2907585" cy="413062"/>
          </a:xfrm>
          <a:prstGeom prst="rect">
            <a:avLst/>
          </a:prstGeom>
          <a:noFill/>
          <a:ln>
            <a:noFill/>
          </a:ln>
        </p:spPr>
        <p:txBody>
          <a:bodyPr wrap="square" rtlCol="0" anchor="ctr">
            <a:spAutoFit/>
          </a:bodyPr>
          <a:lstStyle/>
          <a:p>
            <a:pPr algn="ctr"/>
            <a:r>
              <a:rPr lang="en-GB" sz="3126" baseline="-25000" dirty="0"/>
              <a:t>Parser</a:t>
            </a:r>
          </a:p>
        </p:txBody>
      </p:sp>
      <p:sp>
        <p:nvSpPr>
          <p:cNvPr id="48" name="Flowchart: Alternate Process 47">
            <a:extLst>
              <a:ext uri="{FF2B5EF4-FFF2-40B4-BE49-F238E27FC236}">
                <a16:creationId xmlns:a16="http://schemas.microsoft.com/office/drawing/2014/main" id="{D5ABDA1B-0F93-4FC6-8D9D-0C5AF8595D82}"/>
              </a:ext>
            </a:extLst>
          </p:cNvPr>
          <p:cNvSpPr/>
          <p:nvPr/>
        </p:nvSpPr>
        <p:spPr>
          <a:xfrm>
            <a:off x="10854730" y="2361386"/>
            <a:ext cx="304926" cy="2907585"/>
          </a:xfrm>
          <a:prstGeom prst="flowChartAlternateProcess">
            <a:avLst/>
          </a:prstGeom>
          <a:solidFill>
            <a:srgbClr val="47A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p>
        </p:txBody>
      </p:sp>
      <p:sp>
        <p:nvSpPr>
          <p:cNvPr id="49" name="TextBox 48">
            <a:extLst>
              <a:ext uri="{FF2B5EF4-FFF2-40B4-BE49-F238E27FC236}">
                <a16:creationId xmlns:a16="http://schemas.microsoft.com/office/drawing/2014/main" id="{B761EE0D-3DD9-4C4B-A323-975ECFF033FC}"/>
              </a:ext>
            </a:extLst>
          </p:cNvPr>
          <p:cNvSpPr txBox="1"/>
          <p:nvPr/>
        </p:nvSpPr>
        <p:spPr>
          <a:xfrm rot="5400000">
            <a:off x="9642952" y="3618508"/>
            <a:ext cx="2864689" cy="413062"/>
          </a:xfrm>
          <a:prstGeom prst="rect">
            <a:avLst/>
          </a:prstGeom>
          <a:noFill/>
          <a:ln>
            <a:noFill/>
          </a:ln>
        </p:spPr>
        <p:txBody>
          <a:bodyPr wrap="square" rtlCol="0" anchor="ctr">
            <a:spAutoFit/>
          </a:bodyPr>
          <a:lstStyle/>
          <a:p>
            <a:pPr algn="ctr"/>
            <a:r>
              <a:rPr lang="en-GB" sz="3126" baseline="-25000" dirty="0"/>
              <a:t>Deparser</a:t>
            </a:r>
          </a:p>
        </p:txBody>
      </p:sp>
      <p:cxnSp>
        <p:nvCxnSpPr>
          <p:cNvPr id="50" name="Straight Arrow Connector 49">
            <a:extLst>
              <a:ext uri="{FF2B5EF4-FFF2-40B4-BE49-F238E27FC236}">
                <a16:creationId xmlns:a16="http://schemas.microsoft.com/office/drawing/2014/main" id="{DB882474-E878-4191-BFC3-F3EFCBC8918F}"/>
              </a:ext>
            </a:extLst>
          </p:cNvPr>
          <p:cNvCxnSpPr>
            <a:cxnSpLocks/>
          </p:cNvCxnSpPr>
          <p:nvPr/>
        </p:nvCxnSpPr>
        <p:spPr>
          <a:xfrm flipV="1">
            <a:off x="1308190" y="3849323"/>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17DEF25D-60BF-4601-A82B-5B20CCC3C0BB}"/>
              </a:ext>
            </a:extLst>
          </p:cNvPr>
          <p:cNvCxnSpPr>
            <a:cxnSpLocks/>
          </p:cNvCxnSpPr>
          <p:nvPr/>
        </p:nvCxnSpPr>
        <p:spPr>
          <a:xfrm flipV="1">
            <a:off x="1850168" y="3844097"/>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D4A75431-B86C-4AD5-B730-87B9E56210DF}"/>
              </a:ext>
            </a:extLst>
          </p:cNvPr>
          <p:cNvSpPr txBox="1"/>
          <p:nvPr/>
        </p:nvSpPr>
        <p:spPr>
          <a:xfrm>
            <a:off x="9535764" y="1338594"/>
            <a:ext cx="1686282" cy="461665"/>
          </a:xfrm>
          <a:prstGeom prst="rect">
            <a:avLst/>
          </a:prstGeom>
          <a:noFill/>
        </p:spPr>
        <p:txBody>
          <a:bodyPr wrap="square" rtlCol="0">
            <a:spAutoFit/>
          </a:bodyPr>
          <a:lstStyle/>
          <a:p>
            <a:r>
              <a:rPr lang="en-GB" sz="2400" dirty="0"/>
              <a:t>Data plane</a:t>
            </a:r>
          </a:p>
        </p:txBody>
      </p:sp>
      <p:cxnSp>
        <p:nvCxnSpPr>
          <p:cNvPr id="141" name="Straight Arrow Connector 140">
            <a:extLst>
              <a:ext uri="{FF2B5EF4-FFF2-40B4-BE49-F238E27FC236}">
                <a16:creationId xmlns:a16="http://schemas.microsoft.com/office/drawing/2014/main" id="{86F56337-273A-4E21-95DE-7CB9F6F50B59}"/>
              </a:ext>
            </a:extLst>
          </p:cNvPr>
          <p:cNvCxnSpPr>
            <a:cxnSpLocks/>
          </p:cNvCxnSpPr>
          <p:nvPr/>
        </p:nvCxnSpPr>
        <p:spPr>
          <a:xfrm flipV="1">
            <a:off x="9967483" y="3833246"/>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3" name="Straight Arrow Connector 142">
            <a:extLst>
              <a:ext uri="{FF2B5EF4-FFF2-40B4-BE49-F238E27FC236}">
                <a16:creationId xmlns:a16="http://schemas.microsoft.com/office/drawing/2014/main" id="{407A7BA3-1792-46F1-BC96-74315B47210B}"/>
              </a:ext>
            </a:extLst>
          </p:cNvPr>
          <p:cNvCxnSpPr>
            <a:cxnSpLocks/>
          </p:cNvCxnSpPr>
          <p:nvPr/>
        </p:nvCxnSpPr>
        <p:spPr>
          <a:xfrm flipV="1">
            <a:off x="10530729" y="3833246"/>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6" name="Flowchart: Alternate Process 145">
            <a:extLst>
              <a:ext uri="{FF2B5EF4-FFF2-40B4-BE49-F238E27FC236}">
                <a16:creationId xmlns:a16="http://schemas.microsoft.com/office/drawing/2014/main" id="{1E0CD5A0-1BE0-48F6-B470-031FDF966DFF}"/>
              </a:ext>
            </a:extLst>
          </p:cNvPr>
          <p:cNvSpPr/>
          <p:nvPr/>
        </p:nvSpPr>
        <p:spPr>
          <a:xfrm>
            <a:off x="8859148" y="1814484"/>
            <a:ext cx="1548000" cy="3792686"/>
          </a:xfrm>
          <a:prstGeom prst="flowChartAlternateProcess">
            <a:avLst/>
          </a:prstGeom>
          <a:solidFill>
            <a:schemeClr val="bg1">
              <a:lumMod val="75000"/>
            </a:schemeClr>
          </a:solidFill>
          <a:ln>
            <a:noFill/>
          </a:ln>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cxnSp>
        <p:nvCxnSpPr>
          <p:cNvPr id="156" name="Straight Arrow Connector 155">
            <a:extLst>
              <a:ext uri="{FF2B5EF4-FFF2-40B4-BE49-F238E27FC236}">
                <a16:creationId xmlns:a16="http://schemas.microsoft.com/office/drawing/2014/main" id="{549BCCFF-40BD-45D1-B86D-1DE352B6EBEB}"/>
              </a:ext>
            </a:extLst>
          </p:cNvPr>
          <p:cNvCxnSpPr>
            <a:cxnSpLocks/>
          </p:cNvCxnSpPr>
          <p:nvPr/>
        </p:nvCxnSpPr>
        <p:spPr>
          <a:xfrm flipV="1">
            <a:off x="8967053" y="3831708"/>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87" name="Group 186">
            <a:extLst>
              <a:ext uri="{FF2B5EF4-FFF2-40B4-BE49-F238E27FC236}">
                <a16:creationId xmlns:a16="http://schemas.microsoft.com/office/drawing/2014/main" id="{1559D442-6BB7-4532-88B0-0F13F933EAF4}"/>
              </a:ext>
            </a:extLst>
          </p:cNvPr>
          <p:cNvGrpSpPr/>
          <p:nvPr/>
        </p:nvGrpSpPr>
        <p:grpSpPr>
          <a:xfrm>
            <a:off x="10345157" y="3036307"/>
            <a:ext cx="184745" cy="1577461"/>
            <a:chOff x="1775691" y="2737679"/>
            <a:chExt cx="304276" cy="1577461"/>
          </a:xfrm>
        </p:grpSpPr>
        <p:grpSp>
          <p:nvGrpSpPr>
            <p:cNvPr id="188" name="Group 187">
              <a:extLst>
                <a:ext uri="{FF2B5EF4-FFF2-40B4-BE49-F238E27FC236}">
                  <a16:creationId xmlns:a16="http://schemas.microsoft.com/office/drawing/2014/main" id="{A0EFC76B-7392-48A1-9ED4-5AA0368FF7EF}"/>
                </a:ext>
              </a:extLst>
            </p:cNvPr>
            <p:cNvGrpSpPr/>
            <p:nvPr/>
          </p:nvGrpSpPr>
          <p:grpSpPr>
            <a:xfrm>
              <a:off x="1786858" y="2737679"/>
              <a:ext cx="293108" cy="1577461"/>
              <a:chOff x="2119737" y="1711563"/>
              <a:chExt cx="221946" cy="1351634"/>
            </a:xfrm>
          </p:grpSpPr>
          <p:sp>
            <p:nvSpPr>
              <p:cNvPr id="191" name="Rectangle 190">
                <a:extLst>
                  <a:ext uri="{FF2B5EF4-FFF2-40B4-BE49-F238E27FC236}">
                    <a16:creationId xmlns:a16="http://schemas.microsoft.com/office/drawing/2014/main" id="{1DC013C4-9DE2-4918-A505-12FE8F4CE689}"/>
                  </a:ext>
                </a:extLst>
              </p:cNvPr>
              <p:cNvSpPr/>
              <p:nvPr/>
            </p:nvSpPr>
            <p:spPr>
              <a:xfrm>
                <a:off x="2119737" y="1711563"/>
                <a:ext cx="221946" cy="1351634"/>
              </a:xfrm>
              <a:prstGeom prst="rect">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solidFill>
                    <a:schemeClr val="tx1"/>
                  </a:solidFill>
                </a:endParaRPr>
              </a:p>
            </p:txBody>
          </p:sp>
          <p:cxnSp>
            <p:nvCxnSpPr>
              <p:cNvPr id="192" name="Straight Connector 191">
                <a:extLst>
                  <a:ext uri="{FF2B5EF4-FFF2-40B4-BE49-F238E27FC236}">
                    <a16:creationId xmlns:a16="http://schemas.microsoft.com/office/drawing/2014/main" id="{B0FD488C-F65D-448E-A775-3B20834FDB59}"/>
                  </a:ext>
                </a:extLst>
              </p:cNvPr>
              <p:cNvCxnSpPr/>
              <p:nvPr/>
            </p:nvCxnSpPr>
            <p:spPr>
              <a:xfrm>
                <a:off x="2222255" y="2251097"/>
                <a:ext cx="0" cy="24677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189" name="Straight Connector 188">
              <a:extLst>
                <a:ext uri="{FF2B5EF4-FFF2-40B4-BE49-F238E27FC236}">
                  <a16:creationId xmlns:a16="http://schemas.microsoft.com/office/drawing/2014/main" id="{98D46469-93F6-43D2-907F-9090520DAD39}"/>
                </a:ext>
              </a:extLst>
            </p:cNvPr>
            <p:cNvCxnSpPr/>
            <p:nvPr/>
          </p:nvCxnSpPr>
          <p:spPr>
            <a:xfrm>
              <a:off x="1775691" y="3800911"/>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7D06E584-DF3C-42B3-BAC1-31FCA8F132BC}"/>
                </a:ext>
              </a:extLst>
            </p:cNvPr>
            <p:cNvCxnSpPr/>
            <p:nvPr/>
          </p:nvCxnSpPr>
          <p:spPr>
            <a:xfrm>
              <a:off x="1786847" y="3220882"/>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76AF6546-E074-4095-B7D8-444ABF2C3D46}"/>
              </a:ext>
            </a:extLst>
          </p:cNvPr>
          <p:cNvSpPr txBox="1"/>
          <p:nvPr/>
        </p:nvSpPr>
        <p:spPr>
          <a:xfrm>
            <a:off x="8882750" y="4902735"/>
            <a:ext cx="1608481" cy="461665"/>
          </a:xfrm>
          <a:prstGeom prst="rect">
            <a:avLst/>
          </a:prstGeom>
          <a:noFill/>
          <a:scene3d>
            <a:camera prst="isometricLeftDown"/>
            <a:lightRig rig="threePt" dir="t"/>
          </a:scene3d>
        </p:spPr>
        <p:txBody>
          <a:bodyPr wrap="square" rtlCol="0">
            <a:spAutoFit/>
          </a:bodyPr>
          <a:lstStyle/>
          <a:p>
            <a:pPr algn="ctr"/>
            <a:r>
              <a:rPr lang="en-GB" sz="2400" dirty="0"/>
              <a:t>Stage</a:t>
            </a:r>
            <a:r>
              <a:rPr lang="en-GB" sz="2400" baseline="-25000" dirty="0"/>
              <a:t>N</a:t>
            </a:r>
          </a:p>
        </p:txBody>
      </p:sp>
      <p:grpSp>
        <p:nvGrpSpPr>
          <p:cNvPr id="66" name="Group 65">
            <a:extLst>
              <a:ext uri="{FF2B5EF4-FFF2-40B4-BE49-F238E27FC236}">
                <a16:creationId xmlns:a16="http://schemas.microsoft.com/office/drawing/2014/main" id="{5122A20D-3156-47B0-AD3E-FB4F1B7394BC}"/>
              </a:ext>
            </a:extLst>
          </p:cNvPr>
          <p:cNvGrpSpPr/>
          <p:nvPr/>
        </p:nvGrpSpPr>
        <p:grpSpPr>
          <a:xfrm>
            <a:off x="8775290" y="3036307"/>
            <a:ext cx="184745" cy="1577461"/>
            <a:chOff x="1775691" y="2737679"/>
            <a:chExt cx="304276" cy="1577461"/>
          </a:xfrm>
        </p:grpSpPr>
        <p:grpSp>
          <p:nvGrpSpPr>
            <p:cNvPr id="67" name="Group 66">
              <a:extLst>
                <a:ext uri="{FF2B5EF4-FFF2-40B4-BE49-F238E27FC236}">
                  <a16:creationId xmlns:a16="http://schemas.microsoft.com/office/drawing/2014/main" id="{F3B3D5DA-9A7A-4DC2-A96D-5EA20D11A331}"/>
                </a:ext>
              </a:extLst>
            </p:cNvPr>
            <p:cNvGrpSpPr/>
            <p:nvPr/>
          </p:nvGrpSpPr>
          <p:grpSpPr>
            <a:xfrm>
              <a:off x="1786858" y="2737679"/>
              <a:ext cx="293108" cy="1577461"/>
              <a:chOff x="2119737" y="1711563"/>
              <a:chExt cx="221946" cy="1351634"/>
            </a:xfrm>
          </p:grpSpPr>
          <p:sp>
            <p:nvSpPr>
              <p:cNvPr id="79" name="Rectangle 78">
                <a:extLst>
                  <a:ext uri="{FF2B5EF4-FFF2-40B4-BE49-F238E27FC236}">
                    <a16:creationId xmlns:a16="http://schemas.microsoft.com/office/drawing/2014/main" id="{FC4E562B-7E2F-43D7-BCA2-A2DE9D91CA24}"/>
                  </a:ext>
                </a:extLst>
              </p:cNvPr>
              <p:cNvSpPr/>
              <p:nvPr/>
            </p:nvSpPr>
            <p:spPr>
              <a:xfrm>
                <a:off x="2119737" y="1711563"/>
                <a:ext cx="221946" cy="1351634"/>
              </a:xfrm>
              <a:prstGeom prst="rect">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solidFill>
                    <a:schemeClr val="tx1"/>
                  </a:solidFill>
                </a:endParaRPr>
              </a:p>
            </p:txBody>
          </p:sp>
          <p:cxnSp>
            <p:nvCxnSpPr>
              <p:cNvPr id="80" name="Straight Connector 79">
                <a:extLst>
                  <a:ext uri="{FF2B5EF4-FFF2-40B4-BE49-F238E27FC236}">
                    <a16:creationId xmlns:a16="http://schemas.microsoft.com/office/drawing/2014/main" id="{A948AEFE-EF5A-48AC-B2E6-1D2EB9EECD5C}"/>
                  </a:ext>
                </a:extLst>
              </p:cNvPr>
              <p:cNvCxnSpPr/>
              <p:nvPr/>
            </p:nvCxnSpPr>
            <p:spPr>
              <a:xfrm>
                <a:off x="2222255" y="2251097"/>
                <a:ext cx="0" cy="24677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68" name="Straight Connector 67">
              <a:extLst>
                <a:ext uri="{FF2B5EF4-FFF2-40B4-BE49-F238E27FC236}">
                  <a16:creationId xmlns:a16="http://schemas.microsoft.com/office/drawing/2014/main" id="{366558AD-5C2B-4F7C-BAB8-EBB54A1DD1F7}"/>
                </a:ext>
              </a:extLst>
            </p:cNvPr>
            <p:cNvCxnSpPr/>
            <p:nvPr/>
          </p:nvCxnSpPr>
          <p:spPr>
            <a:xfrm>
              <a:off x="1775691" y="3800911"/>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B27E599-370A-4750-9F94-12983353376A}"/>
                </a:ext>
              </a:extLst>
            </p:cNvPr>
            <p:cNvCxnSpPr/>
            <p:nvPr/>
          </p:nvCxnSpPr>
          <p:spPr>
            <a:xfrm>
              <a:off x="1786847" y="3220882"/>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1" name="Straight Arrow Connector 80">
            <a:extLst>
              <a:ext uri="{FF2B5EF4-FFF2-40B4-BE49-F238E27FC236}">
                <a16:creationId xmlns:a16="http://schemas.microsoft.com/office/drawing/2014/main" id="{6D2C2293-4C16-44EF-858D-E0775348A974}"/>
              </a:ext>
            </a:extLst>
          </p:cNvPr>
          <p:cNvCxnSpPr>
            <a:cxnSpLocks/>
          </p:cNvCxnSpPr>
          <p:nvPr/>
        </p:nvCxnSpPr>
        <p:spPr>
          <a:xfrm flipV="1">
            <a:off x="8429027" y="3833246"/>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2" name="Flowchart: Alternate Process 81">
            <a:extLst>
              <a:ext uri="{FF2B5EF4-FFF2-40B4-BE49-F238E27FC236}">
                <a16:creationId xmlns:a16="http://schemas.microsoft.com/office/drawing/2014/main" id="{367CC380-4D3F-41FA-8348-694433A0E276}"/>
              </a:ext>
            </a:extLst>
          </p:cNvPr>
          <p:cNvSpPr/>
          <p:nvPr/>
        </p:nvSpPr>
        <p:spPr>
          <a:xfrm>
            <a:off x="7363222" y="1814484"/>
            <a:ext cx="1548000" cy="3792686"/>
          </a:xfrm>
          <a:prstGeom prst="flowChartAlternateProcess">
            <a:avLst/>
          </a:prstGeom>
          <a:solidFill>
            <a:schemeClr val="bg1">
              <a:lumMod val="75000"/>
            </a:schemeClr>
          </a:solidFill>
          <a:ln>
            <a:noFill/>
          </a:ln>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cxnSp>
        <p:nvCxnSpPr>
          <p:cNvPr id="84" name="Straight Arrow Connector 83">
            <a:extLst>
              <a:ext uri="{FF2B5EF4-FFF2-40B4-BE49-F238E27FC236}">
                <a16:creationId xmlns:a16="http://schemas.microsoft.com/office/drawing/2014/main" id="{A2EB930A-AF8F-4204-9F54-D6A8FEDEC991}"/>
              </a:ext>
            </a:extLst>
          </p:cNvPr>
          <p:cNvCxnSpPr>
            <a:cxnSpLocks/>
          </p:cNvCxnSpPr>
          <p:nvPr/>
        </p:nvCxnSpPr>
        <p:spPr>
          <a:xfrm flipV="1">
            <a:off x="7451711" y="3846487"/>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BA86326-0CE9-4DF9-871D-3ED44358F200}"/>
              </a:ext>
            </a:extLst>
          </p:cNvPr>
          <p:cNvCxnSpPr>
            <a:cxnSpLocks/>
          </p:cNvCxnSpPr>
          <p:nvPr/>
        </p:nvCxnSpPr>
        <p:spPr>
          <a:xfrm>
            <a:off x="5220589" y="3851952"/>
            <a:ext cx="172800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65" name="Group 64">
            <a:extLst>
              <a:ext uri="{FF2B5EF4-FFF2-40B4-BE49-F238E27FC236}">
                <a16:creationId xmlns:a16="http://schemas.microsoft.com/office/drawing/2014/main" id="{88397D5A-9957-4016-BE47-77133F59F265}"/>
              </a:ext>
            </a:extLst>
          </p:cNvPr>
          <p:cNvGrpSpPr/>
          <p:nvPr/>
        </p:nvGrpSpPr>
        <p:grpSpPr>
          <a:xfrm>
            <a:off x="1657701" y="3036307"/>
            <a:ext cx="184745" cy="1577461"/>
            <a:chOff x="1775691" y="2737679"/>
            <a:chExt cx="304276" cy="1577461"/>
          </a:xfrm>
        </p:grpSpPr>
        <p:grpSp>
          <p:nvGrpSpPr>
            <p:cNvPr id="83" name="Group 82">
              <a:extLst>
                <a:ext uri="{FF2B5EF4-FFF2-40B4-BE49-F238E27FC236}">
                  <a16:creationId xmlns:a16="http://schemas.microsoft.com/office/drawing/2014/main" id="{19C6A1C2-DA57-4C5E-A4AC-CC7AB8080B1F}"/>
                </a:ext>
              </a:extLst>
            </p:cNvPr>
            <p:cNvGrpSpPr/>
            <p:nvPr/>
          </p:nvGrpSpPr>
          <p:grpSpPr>
            <a:xfrm>
              <a:off x="1786858" y="2737679"/>
              <a:ext cx="293108" cy="1577461"/>
              <a:chOff x="2119737" y="1711563"/>
              <a:chExt cx="221946" cy="1351634"/>
            </a:xfrm>
          </p:grpSpPr>
          <p:sp>
            <p:nvSpPr>
              <p:cNvPr id="87" name="Rectangle 86">
                <a:extLst>
                  <a:ext uri="{FF2B5EF4-FFF2-40B4-BE49-F238E27FC236}">
                    <a16:creationId xmlns:a16="http://schemas.microsoft.com/office/drawing/2014/main" id="{9E7E897E-7246-4649-ABE5-094D12DF9592}"/>
                  </a:ext>
                </a:extLst>
              </p:cNvPr>
              <p:cNvSpPr/>
              <p:nvPr/>
            </p:nvSpPr>
            <p:spPr>
              <a:xfrm>
                <a:off x="2119737" y="1711563"/>
                <a:ext cx="221946" cy="1351634"/>
              </a:xfrm>
              <a:prstGeom prst="rect">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solidFill>
                    <a:schemeClr val="tx1"/>
                  </a:solidFill>
                </a:endParaRPr>
              </a:p>
            </p:txBody>
          </p:sp>
          <p:cxnSp>
            <p:nvCxnSpPr>
              <p:cNvPr id="88" name="Straight Connector 87">
                <a:extLst>
                  <a:ext uri="{FF2B5EF4-FFF2-40B4-BE49-F238E27FC236}">
                    <a16:creationId xmlns:a16="http://schemas.microsoft.com/office/drawing/2014/main" id="{C26FA048-CE59-421B-B9C7-31CF81C2D07D}"/>
                  </a:ext>
                </a:extLst>
              </p:cNvPr>
              <p:cNvCxnSpPr/>
              <p:nvPr/>
            </p:nvCxnSpPr>
            <p:spPr>
              <a:xfrm>
                <a:off x="2222255" y="2251097"/>
                <a:ext cx="0" cy="24677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85" name="Straight Connector 84">
              <a:extLst>
                <a:ext uri="{FF2B5EF4-FFF2-40B4-BE49-F238E27FC236}">
                  <a16:creationId xmlns:a16="http://schemas.microsoft.com/office/drawing/2014/main" id="{6B265750-4BFB-49C8-88D0-6F3F4CE4B50A}"/>
                </a:ext>
              </a:extLst>
            </p:cNvPr>
            <p:cNvCxnSpPr/>
            <p:nvPr/>
          </p:nvCxnSpPr>
          <p:spPr>
            <a:xfrm>
              <a:off x="1775691" y="3800911"/>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4E653E67-A7A5-4567-B0CB-920D1BC3B4A2}"/>
                </a:ext>
              </a:extLst>
            </p:cNvPr>
            <p:cNvCxnSpPr/>
            <p:nvPr/>
          </p:nvCxnSpPr>
          <p:spPr>
            <a:xfrm>
              <a:off x="1786847" y="3220882"/>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4" name="Straight Arrow Connector 103">
            <a:extLst>
              <a:ext uri="{FF2B5EF4-FFF2-40B4-BE49-F238E27FC236}">
                <a16:creationId xmlns:a16="http://schemas.microsoft.com/office/drawing/2014/main" id="{10E4F7E6-F719-4263-86AF-D82F69DDAACD}"/>
              </a:ext>
            </a:extLst>
          </p:cNvPr>
          <p:cNvCxnSpPr>
            <a:cxnSpLocks/>
          </p:cNvCxnSpPr>
          <p:nvPr/>
        </p:nvCxnSpPr>
        <p:spPr>
          <a:xfrm>
            <a:off x="4386837" y="3819714"/>
            <a:ext cx="468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46AF244D-6BF6-4305-A975-8C975D2C8F21}"/>
              </a:ext>
            </a:extLst>
          </p:cNvPr>
          <p:cNvSpPr txBox="1"/>
          <p:nvPr/>
        </p:nvSpPr>
        <p:spPr>
          <a:xfrm>
            <a:off x="7334572" y="4902735"/>
            <a:ext cx="1608481" cy="461665"/>
          </a:xfrm>
          <a:prstGeom prst="rect">
            <a:avLst/>
          </a:prstGeom>
          <a:noFill/>
          <a:scene3d>
            <a:camera prst="isometricLeftDown"/>
            <a:lightRig rig="threePt" dir="t"/>
          </a:scene3d>
        </p:spPr>
        <p:txBody>
          <a:bodyPr wrap="square" rtlCol="0">
            <a:spAutoFit/>
          </a:bodyPr>
          <a:lstStyle/>
          <a:p>
            <a:pPr algn="ctr"/>
            <a:r>
              <a:rPr lang="en-GB" sz="2400" dirty="0"/>
              <a:t>Stage</a:t>
            </a:r>
            <a:r>
              <a:rPr lang="en-GB" sz="2400" baseline="-25000" dirty="0"/>
              <a:t>N-1</a:t>
            </a:r>
          </a:p>
        </p:txBody>
      </p:sp>
      <p:grpSp>
        <p:nvGrpSpPr>
          <p:cNvPr id="108" name="Group 107">
            <a:extLst>
              <a:ext uri="{FF2B5EF4-FFF2-40B4-BE49-F238E27FC236}">
                <a16:creationId xmlns:a16="http://schemas.microsoft.com/office/drawing/2014/main" id="{58C55023-A192-4E3C-A091-F4943A0CC85C}"/>
              </a:ext>
            </a:extLst>
          </p:cNvPr>
          <p:cNvGrpSpPr/>
          <p:nvPr/>
        </p:nvGrpSpPr>
        <p:grpSpPr>
          <a:xfrm>
            <a:off x="4873127" y="3062982"/>
            <a:ext cx="184745" cy="1577461"/>
            <a:chOff x="1775691" y="2737679"/>
            <a:chExt cx="304276" cy="1577461"/>
          </a:xfrm>
        </p:grpSpPr>
        <p:grpSp>
          <p:nvGrpSpPr>
            <p:cNvPr id="109" name="Group 108">
              <a:extLst>
                <a:ext uri="{FF2B5EF4-FFF2-40B4-BE49-F238E27FC236}">
                  <a16:creationId xmlns:a16="http://schemas.microsoft.com/office/drawing/2014/main" id="{1CCD4164-9ABB-456A-A297-4C4C725485E0}"/>
                </a:ext>
              </a:extLst>
            </p:cNvPr>
            <p:cNvGrpSpPr/>
            <p:nvPr/>
          </p:nvGrpSpPr>
          <p:grpSpPr>
            <a:xfrm>
              <a:off x="1786858" y="2737679"/>
              <a:ext cx="293108" cy="1577461"/>
              <a:chOff x="2119737" y="1711563"/>
              <a:chExt cx="221946" cy="1351634"/>
            </a:xfrm>
          </p:grpSpPr>
          <p:sp>
            <p:nvSpPr>
              <p:cNvPr id="112" name="Rectangle 111">
                <a:extLst>
                  <a:ext uri="{FF2B5EF4-FFF2-40B4-BE49-F238E27FC236}">
                    <a16:creationId xmlns:a16="http://schemas.microsoft.com/office/drawing/2014/main" id="{1089F79A-5A06-4EC6-9270-AD8CB3C68D9D}"/>
                  </a:ext>
                </a:extLst>
              </p:cNvPr>
              <p:cNvSpPr/>
              <p:nvPr/>
            </p:nvSpPr>
            <p:spPr>
              <a:xfrm>
                <a:off x="2119737" y="1711563"/>
                <a:ext cx="221946" cy="1351634"/>
              </a:xfrm>
              <a:prstGeom prst="rect">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solidFill>
                    <a:schemeClr val="tx1"/>
                  </a:solidFill>
                </a:endParaRPr>
              </a:p>
            </p:txBody>
          </p:sp>
          <p:cxnSp>
            <p:nvCxnSpPr>
              <p:cNvPr id="113" name="Straight Connector 112">
                <a:extLst>
                  <a:ext uri="{FF2B5EF4-FFF2-40B4-BE49-F238E27FC236}">
                    <a16:creationId xmlns:a16="http://schemas.microsoft.com/office/drawing/2014/main" id="{300A780A-7F43-40DF-B216-2DD34CFCD973}"/>
                  </a:ext>
                </a:extLst>
              </p:cNvPr>
              <p:cNvCxnSpPr/>
              <p:nvPr/>
            </p:nvCxnSpPr>
            <p:spPr>
              <a:xfrm>
                <a:off x="2222255" y="2251097"/>
                <a:ext cx="0" cy="24677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110" name="Straight Connector 109">
              <a:extLst>
                <a:ext uri="{FF2B5EF4-FFF2-40B4-BE49-F238E27FC236}">
                  <a16:creationId xmlns:a16="http://schemas.microsoft.com/office/drawing/2014/main" id="{F23EBD53-6B09-4A88-855C-E44A4ACE959E}"/>
                </a:ext>
              </a:extLst>
            </p:cNvPr>
            <p:cNvCxnSpPr/>
            <p:nvPr/>
          </p:nvCxnSpPr>
          <p:spPr>
            <a:xfrm>
              <a:off x="1775691" y="3800911"/>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910FBE16-EA9D-4F42-8012-18693415EC29}"/>
                </a:ext>
              </a:extLst>
            </p:cNvPr>
            <p:cNvCxnSpPr/>
            <p:nvPr/>
          </p:nvCxnSpPr>
          <p:spPr>
            <a:xfrm>
              <a:off x="1786847" y="3220882"/>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4" name="Group 113">
            <a:extLst>
              <a:ext uri="{FF2B5EF4-FFF2-40B4-BE49-F238E27FC236}">
                <a16:creationId xmlns:a16="http://schemas.microsoft.com/office/drawing/2014/main" id="{6ECE9C17-1855-4BEB-8EDE-F10AFF123927}"/>
              </a:ext>
            </a:extLst>
          </p:cNvPr>
          <p:cNvGrpSpPr/>
          <p:nvPr/>
        </p:nvGrpSpPr>
        <p:grpSpPr>
          <a:xfrm>
            <a:off x="7273155" y="3062982"/>
            <a:ext cx="188357" cy="1577461"/>
            <a:chOff x="1769743" y="2737679"/>
            <a:chExt cx="310224" cy="1577461"/>
          </a:xfrm>
        </p:grpSpPr>
        <p:grpSp>
          <p:nvGrpSpPr>
            <p:cNvPr id="115" name="Group 114">
              <a:extLst>
                <a:ext uri="{FF2B5EF4-FFF2-40B4-BE49-F238E27FC236}">
                  <a16:creationId xmlns:a16="http://schemas.microsoft.com/office/drawing/2014/main" id="{85652683-5431-49E3-9FBF-945A6D486D60}"/>
                </a:ext>
              </a:extLst>
            </p:cNvPr>
            <p:cNvGrpSpPr/>
            <p:nvPr/>
          </p:nvGrpSpPr>
          <p:grpSpPr>
            <a:xfrm>
              <a:off x="1769743" y="2737679"/>
              <a:ext cx="293108" cy="1577461"/>
              <a:chOff x="2106777" y="1711563"/>
              <a:chExt cx="221946" cy="1351634"/>
            </a:xfrm>
          </p:grpSpPr>
          <p:sp>
            <p:nvSpPr>
              <p:cNvPr id="118" name="Rectangle 117">
                <a:extLst>
                  <a:ext uri="{FF2B5EF4-FFF2-40B4-BE49-F238E27FC236}">
                    <a16:creationId xmlns:a16="http://schemas.microsoft.com/office/drawing/2014/main" id="{1C7FE6E6-03C6-42D2-B233-0DD2F32C08F9}"/>
                  </a:ext>
                </a:extLst>
              </p:cNvPr>
              <p:cNvSpPr/>
              <p:nvPr/>
            </p:nvSpPr>
            <p:spPr>
              <a:xfrm>
                <a:off x="2106777" y="1711563"/>
                <a:ext cx="221946" cy="1351634"/>
              </a:xfrm>
              <a:prstGeom prst="rect">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solidFill>
                    <a:schemeClr val="tx1"/>
                  </a:solidFill>
                </a:endParaRPr>
              </a:p>
            </p:txBody>
          </p:sp>
          <p:cxnSp>
            <p:nvCxnSpPr>
              <p:cNvPr id="119" name="Straight Connector 118">
                <a:extLst>
                  <a:ext uri="{FF2B5EF4-FFF2-40B4-BE49-F238E27FC236}">
                    <a16:creationId xmlns:a16="http://schemas.microsoft.com/office/drawing/2014/main" id="{54712ED0-1CC9-4255-B1D7-4FB66FD8744B}"/>
                  </a:ext>
                </a:extLst>
              </p:cNvPr>
              <p:cNvCxnSpPr/>
              <p:nvPr/>
            </p:nvCxnSpPr>
            <p:spPr>
              <a:xfrm>
                <a:off x="2222255" y="2251097"/>
                <a:ext cx="0" cy="24677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116" name="Straight Connector 115">
              <a:extLst>
                <a:ext uri="{FF2B5EF4-FFF2-40B4-BE49-F238E27FC236}">
                  <a16:creationId xmlns:a16="http://schemas.microsoft.com/office/drawing/2014/main" id="{519A39C7-C349-4BF1-B1D5-280729FB936E}"/>
                </a:ext>
              </a:extLst>
            </p:cNvPr>
            <p:cNvCxnSpPr/>
            <p:nvPr/>
          </p:nvCxnSpPr>
          <p:spPr>
            <a:xfrm>
              <a:off x="1775691" y="3800911"/>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1D7A5CB0-2A87-4E0F-9B6D-6DAAB8FBCEA8}"/>
                </a:ext>
              </a:extLst>
            </p:cNvPr>
            <p:cNvCxnSpPr/>
            <p:nvPr/>
          </p:nvCxnSpPr>
          <p:spPr>
            <a:xfrm>
              <a:off x="1786847" y="3220882"/>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0" name="Connector: Elbow 89">
            <a:extLst>
              <a:ext uri="{FF2B5EF4-FFF2-40B4-BE49-F238E27FC236}">
                <a16:creationId xmlns:a16="http://schemas.microsoft.com/office/drawing/2014/main" id="{30B621C2-0F8C-467F-BB21-D41FA4B54FBB}"/>
              </a:ext>
            </a:extLst>
          </p:cNvPr>
          <p:cNvCxnSpPr/>
          <p:nvPr/>
        </p:nvCxnSpPr>
        <p:spPr>
          <a:xfrm rot="16200000" flipH="1">
            <a:off x="6085427" y="347204"/>
            <a:ext cx="11589" cy="9831944"/>
          </a:xfrm>
          <a:prstGeom prst="bentConnector3">
            <a:avLst>
              <a:gd name="adj1" fmla="val 5731797"/>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3" name="Rectangle 102">
            <a:extLst>
              <a:ext uri="{FF2B5EF4-FFF2-40B4-BE49-F238E27FC236}">
                <a16:creationId xmlns:a16="http://schemas.microsoft.com/office/drawing/2014/main" id="{A7BABD71-81A5-43D0-A536-E948B9F9AC00}"/>
              </a:ext>
            </a:extLst>
          </p:cNvPr>
          <p:cNvSpPr/>
          <p:nvPr/>
        </p:nvSpPr>
        <p:spPr>
          <a:xfrm>
            <a:off x="1693203" y="5756384"/>
            <a:ext cx="304926" cy="2788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0" name="Group 159">
            <a:extLst>
              <a:ext uri="{FF2B5EF4-FFF2-40B4-BE49-F238E27FC236}">
                <a16:creationId xmlns:a16="http://schemas.microsoft.com/office/drawing/2014/main" id="{C3BE1A78-2DA4-4578-AD0D-135C550D10FD}"/>
              </a:ext>
            </a:extLst>
          </p:cNvPr>
          <p:cNvGrpSpPr/>
          <p:nvPr/>
        </p:nvGrpSpPr>
        <p:grpSpPr>
          <a:xfrm>
            <a:off x="1937580" y="1805919"/>
            <a:ext cx="2923831" cy="3792686"/>
            <a:chOff x="2622607" y="1814484"/>
            <a:chExt cx="2923831" cy="3792686"/>
          </a:xfrm>
        </p:grpSpPr>
        <p:grpSp>
          <p:nvGrpSpPr>
            <p:cNvPr id="161" name="Group 160">
              <a:extLst>
                <a:ext uri="{FF2B5EF4-FFF2-40B4-BE49-F238E27FC236}">
                  <a16:creationId xmlns:a16="http://schemas.microsoft.com/office/drawing/2014/main" id="{63ABC9B5-4E9A-4E0E-B21F-F7087CFC2A16}"/>
                </a:ext>
              </a:extLst>
            </p:cNvPr>
            <p:cNvGrpSpPr/>
            <p:nvPr/>
          </p:nvGrpSpPr>
          <p:grpSpPr>
            <a:xfrm>
              <a:off x="2819511" y="1814484"/>
              <a:ext cx="2532641" cy="3792686"/>
              <a:chOff x="2253281" y="1814484"/>
              <a:chExt cx="3058525" cy="3792686"/>
            </a:xfrm>
          </p:grpSpPr>
          <p:sp>
            <p:nvSpPr>
              <p:cNvPr id="163" name="Flowchart: Alternate Process 162">
                <a:extLst>
                  <a:ext uri="{FF2B5EF4-FFF2-40B4-BE49-F238E27FC236}">
                    <a16:creationId xmlns:a16="http://schemas.microsoft.com/office/drawing/2014/main" id="{6F609083-8D51-41D9-A427-A165A485F482}"/>
                  </a:ext>
                </a:extLst>
              </p:cNvPr>
              <p:cNvSpPr/>
              <p:nvPr/>
            </p:nvSpPr>
            <p:spPr>
              <a:xfrm>
                <a:off x="2253281" y="1814484"/>
                <a:ext cx="3054723" cy="3792686"/>
              </a:xfrm>
              <a:prstGeom prst="flowChartAlternateProces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sp>
            <p:nvSpPr>
              <p:cNvPr id="164" name="Rectangle: Diagonal Corners Rounded 163">
                <a:extLst>
                  <a:ext uri="{FF2B5EF4-FFF2-40B4-BE49-F238E27FC236}">
                    <a16:creationId xmlns:a16="http://schemas.microsoft.com/office/drawing/2014/main" id="{17652BC8-2F0B-495C-84ED-5B54C974EAEB}"/>
                  </a:ext>
                </a:extLst>
              </p:cNvPr>
              <p:cNvSpPr/>
              <p:nvPr/>
            </p:nvSpPr>
            <p:spPr>
              <a:xfrm>
                <a:off x="4331984" y="2066721"/>
                <a:ext cx="872632" cy="418729"/>
              </a:xfrm>
              <a:prstGeom prst="round2DiagRect">
                <a:avLst/>
              </a:prstGeom>
              <a:solidFill>
                <a:srgbClr val="FF8AD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sp>
            <p:nvSpPr>
              <p:cNvPr id="165" name="TextBox 164">
                <a:extLst>
                  <a:ext uri="{FF2B5EF4-FFF2-40B4-BE49-F238E27FC236}">
                    <a16:creationId xmlns:a16="http://schemas.microsoft.com/office/drawing/2014/main" id="{454A8B76-AD4B-4F39-AD7C-7EAE28470881}"/>
                  </a:ext>
                </a:extLst>
              </p:cNvPr>
              <p:cNvSpPr txBox="1"/>
              <p:nvPr/>
            </p:nvSpPr>
            <p:spPr>
              <a:xfrm>
                <a:off x="4231480" y="2087883"/>
                <a:ext cx="1063415" cy="369332"/>
              </a:xfrm>
              <a:prstGeom prst="rect">
                <a:avLst/>
              </a:prstGeom>
              <a:noFill/>
              <a:ln w="19050">
                <a:noFill/>
              </a:ln>
            </p:spPr>
            <p:txBody>
              <a:bodyPr wrap="square" rtlCol="0">
                <a:spAutoFit/>
              </a:bodyPr>
              <a:lstStyle/>
              <a:p>
                <a:pPr algn="ctr"/>
                <a:r>
                  <a:rPr lang="en-GB" dirty="0"/>
                  <a:t>State</a:t>
                </a:r>
              </a:p>
            </p:txBody>
          </p:sp>
          <p:sp>
            <p:nvSpPr>
              <p:cNvPr id="166" name="Flowchart: Alternate Process 165">
                <a:extLst>
                  <a:ext uri="{FF2B5EF4-FFF2-40B4-BE49-F238E27FC236}">
                    <a16:creationId xmlns:a16="http://schemas.microsoft.com/office/drawing/2014/main" id="{DC81FC16-1C14-427A-898A-C8B9FA784E40}"/>
                  </a:ext>
                </a:extLst>
              </p:cNvPr>
              <p:cNvSpPr/>
              <p:nvPr/>
            </p:nvSpPr>
            <p:spPr>
              <a:xfrm>
                <a:off x="2818872" y="2890654"/>
                <a:ext cx="1072208" cy="1911666"/>
              </a:xfrm>
              <a:prstGeom prst="flowChartAlternateProcess">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sp>
            <p:nvSpPr>
              <p:cNvPr id="167" name="TextBox 166">
                <a:extLst>
                  <a:ext uri="{FF2B5EF4-FFF2-40B4-BE49-F238E27FC236}">
                    <a16:creationId xmlns:a16="http://schemas.microsoft.com/office/drawing/2014/main" id="{447F0600-EC6E-448F-9F9A-DA5910AB7FF8}"/>
                  </a:ext>
                </a:extLst>
              </p:cNvPr>
              <p:cNvSpPr txBox="1"/>
              <p:nvPr/>
            </p:nvSpPr>
            <p:spPr>
              <a:xfrm>
                <a:off x="2798755" y="3466770"/>
                <a:ext cx="1063417" cy="723018"/>
              </a:xfrm>
              <a:prstGeom prst="rect">
                <a:avLst/>
              </a:prstGeom>
              <a:noFill/>
            </p:spPr>
            <p:txBody>
              <a:bodyPr wrap="square" rtlCol="0">
                <a:spAutoFit/>
              </a:bodyPr>
              <a:lstStyle/>
              <a:p>
                <a:pPr algn="ctr"/>
                <a:r>
                  <a:rPr lang="en-GB" sz="2049" dirty="0"/>
                  <a:t>Match Tables</a:t>
                </a:r>
              </a:p>
            </p:txBody>
          </p:sp>
          <p:sp>
            <p:nvSpPr>
              <p:cNvPr id="168" name="Flowchart: Alternate Process 167">
                <a:extLst>
                  <a:ext uri="{FF2B5EF4-FFF2-40B4-BE49-F238E27FC236}">
                    <a16:creationId xmlns:a16="http://schemas.microsoft.com/office/drawing/2014/main" id="{9D953BC3-3786-44F9-928E-72B42C9AF927}"/>
                  </a:ext>
                </a:extLst>
              </p:cNvPr>
              <p:cNvSpPr/>
              <p:nvPr/>
            </p:nvSpPr>
            <p:spPr>
              <a:xfrm>
                <a:off x="4239598" y="2890654"/>
                <a:ext cx="1072208" cy="1911666"/>
              </a:xfrm>
              <a:prstGeom prst="flowChartAlternateProcess">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sp>
            <p:nvSpPr>
              <p:cNvPr id="169" name="TextBox 168">
                <a:extLst>
                  <a:ext uri="{FF2B5EF4-FFF2-40B4-BE49-F238E27FC236}">
                    <a16:creationId xmlns:a16="http://schemas.microsoft.com/office/drawing/2014/main" id="{E4242897-99A9-46A9-9377-8FE8D607C548}"/>
                  </a:ext>
                </a:extLst>
              </p:cNvPr>
              <p:cNvSpPr txBox="1"/>
              <p:nvPr/>
            </p:nvSpPr>
            <p:spPr>
              <a:xfrm>
                <a:off x="4202009" y="3466770"/>
                <a:ext cx="1063417" cy="723018"/>
              </a:xfrm>
              <a:prstGeom prst="rect">
                <a:avLst/>
              </a:prstGeom>
              <a:noFill/>
            </p:spPr>
            <p:txBody>
              <a:bodyPr wrap="square" rtlCol="0">
                <a:spAutoFit/>
              </a:bodyPr>
              <a:lstStyle/>
              <a:p>
                <a:pPr algn="ctr"/>
                <a:r>
                  <a:rPr lang="en-GB" sz="2049" dirty="0"/>
                  <a:t>Action Unit</a:t>
                </a:r>
              </a:p>
            </p:txBody>
          </p:sp>
          <p:sp>
            <p:nvSpPr>
              <p:cNvPr id="170" name="Trapezoid 169">
                <a:extLst>
                  <a:ext uri="{FF2B5EF4-FFF2-40B4-BE49-F238E27FC236}">
                    <a16:creationId xmlns:a16="http://schemas.microsoft.com/office/drawing/2014/main" id="{E23B3F03-C4AE-402D-8C7B-924E53D4607B}"/>
                  </a:ext>
                </a:extLst>
              </p:cNvPr>
              <p:cNvSpPr/>
              <p:nvPr/>
            </p:nvSpPr>
            <p:spPr>
              <a:xfrm rot="5400000">
                <a:off x="1343124" y="3887777"/>
                <a:ext cx="2031368" cy="197896"/>
              </a:xfrm>
              <a:prstGeom prst="trapezoid">
                <a:avLst/>
              </a:prstGeom>
              <a:solidFill>
                <a:schemeClr val="bg1">
                  <a:alpha val="33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2049"/>
              </a:p>
            </p:txBody>
          </p:sp>
          <p:sp>
            <p:nvSpPr>
              <p:cNvPr id="171" name="TextBox 170">
                <a:extLst>
                  <a:ext uri="{FF2B5EF4-FFF2-40B4-BE49-F238E27FC236}">
                    <a16:creationId xmlns:a16="http://schemas.microsoft.com/office/drawing/2014/main" id="{E8697AA8-2EBC-4180-9D79-4933204E9B43}"/>
                  </a:ext>
                </a:extLst>
              </p:cNvPr>
              <p:cNvSpPr txBox="1"/>
              <p:nvPr/>
            </p:nvSpPr>
            <p:spPr>
              <a:xfrm>
                <a:off x="2282640" y="3004902"/>
                <a:ext cx="197895" cy="1773819"/>
              </a:xfrm>
              <a:prstGeom prst="rect">
                <a:avLst/>
              </a:prstGeom>
              <a:noFill/>
            </p:spPr>
            <p:txBody>
              <a:bodyPr wrap="square" rtlCol="0">
                <a:spAutoFit/>
              </a:bodyPr>
              <a:lstStyle/>
              <a:p>
                <a:pPr algn="ctr"/>
                <a:r>
                  <a:rPr lang="en-GB" sz="1366" b="1" dirty="0"/>
                  <a:t>S</a:t>
                </a:r>
              </a:p>
              <a:p>
                <a:pPr algn="ctr"/>
                <a:r>
                  <a:rPr lang="en-GB" sz="1366" b="1" dirty="0"/>
                  <a:t>E</a:t>
                </a:r>
              </a:p>
              <a:p>
                <a:pPr algn="ctr"/>
                <a:r>
                  <a:rPr lang="en-GB" sz="1366" b="1" dirty="0"/>
                  <a:t>L</a:t>
                </a:r>
              </a:p>
              <a:p>
                <a:pPr algn="ctr"/>
                <a:r>
                  <a:rPr lang="en-GB" sz="1366" b="1" dirty="0"/>
                  <a:t>E</a:t>
                </a:r>
              </a:p>
              <a:p>
                <a:pPr algn="ctr"/>
                <a:r>
                  <a:rPr lang="en-GB" sz="1366" b="1" dirty="0"/>
                  <a:t>C</a:t>
                </a:r>
              </a:p>
              <a:p>
                <a:pPr algn="ctr"/>
                <a:r>
                  <a:rPr lang="en-GB" sz="1366" b="1" dirty="0"/>
                  <a:t>T</a:t>
                </a:r>
              </a:p>
              <a:p>
                <a:pPr algn="ctr"/>
                <a:r>
                  <a:rPr lang="en-GB" sz="1366" b="1" dirty="0"/>
                  <a:t>O</a:t>
                </a:r>
              </a:p>
              <a:p>
                <a:pPr algn="ctr"/>
                <a:r>
                  <a:rPr lang="en-GB" sz="1366" b="1" dirty="0"/>
                  <a:t>R</a:t>
                </a:r>
              </a:p>
            </p:txBody>
          </p:sp>
          <p:cxnSp>
            <p:nvCxnSpPr>
              <p:cNvPr id="172" name="Straight Arrow Connector 171">
                <a:extLst>
                  <a:ext uri="{FF2B5EF4-FFF2-40B4-BE49-F238E27FC236}">
                    <a16:creationId xmlns:a16="http://schemas.microsoft.com/office/drawing/2014/main" id="{9806B561-EFF5-43A2-BF73-6B481E6E4632}"/>
                  </a:ext>
                </a:extLst>
              </p:cNvPr>
              <p:cNvCxnSpPr>
                <a:cxnSpLocks/>
              </p:cNvCxnSpPr>
              <p:nvPr/>
            </p:nvCxnSpPr>
            <p:spPr>
              <a:xfrm flipH="1">
                <a:off x="4749197" y="2499222"/>
                <a:ext cx="1" cy="37766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3" name="Straight Arrow Connector 172">
                <a:extLst>
                  <a:ext uri="{FF2B5EF4-FFF2-40B4-BE49-F238E27FC236}">
                    <a16:creationId xmlns:a16="http://schemas.microsoft.com/office/drawing/2014/main" id="{BDE95A74-8CF5-4B97-A674-DF3AD59337E0}"/>
                  </a:ext>
                </a:extLst>
              </p:cNvPr>
              <p:cNvCxnSpPr>
                <a:cxnSpLocks/>
              </p:cNvCxnSpPr>
              <p:nvPr/>
            </p:nvCxnSpPr>
            <p:spPr>
              <a:xfrm flipV="1">
                <a:off x="3892190" y="3849323"/>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4" name="Straight Arrow Connector 173">
                <a:extLst>
                  <a:ext uri="{FF2B5EF4-FFF2-40B4-BE49-F238E27FC236}">
                    <a16:creationId xmlns:a16="http://schemas.microsoft.com/office/drawing/2014/main" id="{E6716136-D417-4594-9DD1-25D85104D8C9}"/>
                  </a:ext>
                </a:extLst>
              </p:cNvPr>
              <p:cNvCxnSpPr>
                <a:cxnSpLocks/>
              </p:cNvCxnSpPr>
              <p:nvPr/>
            </p:nvCxnSpPr>
            <p:spPr>
              <a:xfrm flipV="1">
                <a:off x="2476488" y="3849323"/>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62" name="TextBox 161">
              <a:extLst>
                <a:ext uri="{FF2B5EF4-FFF2-40B4-BE49-F238E27FC236}">
                  <a16:creationId xmlns:a16="http://schemas.microsoft.com/office/drawing/2014/main" id="{013D3B78-796A-4DBD-BCE4-41B398602D24}"/>
                </a:ext>
              </a:extLst>
            </p:cNvPr>
            <p:cNvSpPr txBox="1"/>
            <p:nvPr/>
          </p:nvSpPr>
          <p:spPr>
            <a:xfrm>
              <a:off x="2622607" y="4783041"/>
              <a:ext cx="2923831" cy="430887"/>
            </a:xfrm>
            <a:prstGeom prst="rect">
              <a:avLst/>
            </a:prstGeom>
            <a:noFill/>
          </p:spPr>
          <p:txBody>
            <a:bodyPr wrap="square" rtlCol="0">
              <a:spAutoFit/>
            </a:bodyPr>
            <a:lstStyle/>
            <a:p>
              <a:pPr algn="ctr"/>
              <a:r>
                <a:rPr lang="en-GB" sz="2200" dirty="0"/>
                <a:t>Match-Action Unit Stage</a:t>
              </a:r>
              <a:r>
                <a:rPr lang="en-GB" sz="2200" baseline="-25000" dirty="0"/>
                <a:t>1</a:t>
              </a:r>
            </a:p>
          </p:txBody>
        </p:sp>
      </p:grpSp>
      <p:grpSp>
        <p:nvGrpSpPr>
          <p:cNvPr id="120" name="Group 119">
            <a:extLst>
              <a:ext uri="{FF2B5EF4-FFF2-40B4-BE49-F238E27FC236}">
                <a16:creationId xmlns:a16="http://schemas.microsoft.com/office/drawing/2014/main" id="{FE269A93-0C18-473B-ACDB-94BC6E166D1F}"/>
              </a:ext>
            </a:extLst>
          </p:cNvPr>
          <p:cNvGrpSpPr/>
          <p:nvPr/>
        </p:nvGrpSpPr>
        <p:grpSpPr>
          <a:xfrm>
            <a:off x="4653123" y="4770156"/>
            <a:ext cx="2471611" cy="437716"/>
            <a:chOff x="6667100" y="4806272"/>
            <a:chExt cx="4955547" cy="437716"/>
          </a:xfrm>
        </p:grpSpPr>
        <p:cxnSp>
          <p:nvCxnSpPr>
            <p:cNvPr id="121" name="Straight Connector 120">
              <a:extLst>
                <a:ext uri="{FF2B5EF4-FFF2-40B4-BE49-F238E27FC236}">
                  <a16:creationId xmlns:a16="http://schemas.microsoft.com/office/drawing/2014/main" id="{76DAB1E0-9EA0-4865-8218-CFCB51AC4097}"/>
                </a:ext>
              </a:extLst>
            </p:cNvPr>
            <p:cNvCxnSpPr>
              <a:cxnSpLocks/>
            </p:cNvCxnSpPr>
            <p:nvPr/>
          </p:nvCxnSpPr>
          <p:spPr>
            <a:xfrm>
              <a:off x="6667100" y="4806272"/>
              <a:ext cx="1105301" cy="231893"/>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B0194BE1-52FE-433A-BCDE-A06DCCA64C22}"/>
                </a:ext>
              </a:extLst>
            </p:cNvPr>
            <p:cNvSpPr txBox="1"/>
            <p:nvPr/>
          </p:nvSpPr>
          <p:spPr>
            <a:xfrm>
              <a:off x="7716290" y="4874656"/>
              <a:ext cx="3906357" cy="369332"/>
            </a:xfrm>
            <a:prstGeom prst="rect">
              <a:avLst/>
            </a:prstGeom>
            <a:solidFill>
              <a:schemeClr val="bg1"/>
            </a:solidFill>
          </p:spPr>
          <p:txBody>
            <a:bodyPr wrap="square" rtlCol="0">
              <a:spAutoFit/>
            </a:bodyPr>
            <a:lstStyle/>
            <a:p>
              <a:r>
                <a:rPr lang="en-GB" dirty="0"/>
                <a:t>Simple Operations</a:t>
              </a:r>
            </a:p>
          </p:txBody>
        </p:sp>
      </p:grpSp>
      <p:sp>
        <p:nvSpPr>
          <p:cNvPr id="102" name="Rectangle 101">
            <a:extLst>
              <a:ext uri="{FF2B5EF4-FFF2-40B4-BE49-F238E27FC236}">
                <a16:creationId xmlns:a16="http://schemas.microsoft.com/office/drawing/2014/main" id="{950CC02E-9AE9-466F-A490-E73B06B49BE8}"/>
              </a:ext>
            </a:extLst>
          </p:cNvPr>
          <p:cNvSpPr/>
          <p:nvPr/>
        </p:nvSpPr>
        <p:spPr>
          <a:xfrm>
            <a:off x="1685018" y="4122741"/>
            <a:ext cx="144585" cy="4765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Diagonal Corners Rounded 7">
            <a:extLst>
              <a:ext uri="{FF2B5EF4-FFF2-40B4-BE49-F238E27FC236}">
                <a16:creationId xmlns:a16="http://schemas.microsoft.com/office/drawing/2014/main" id="{1E313BE2-7348-42CB-8B94-856956A69A5B}"/>
              </a:ext>
            </a:extLst>
          </p:cNvPr>
          <p:cNvSpPr/>
          <p:nvPr/>
        </p:nvSpPr>
        <p:spPr>
          <a:xfrm>
            <a:off x="3873987" y="2054619"/>
            <a:ext cx="722590" cy="418729"/>
          </a:xfrm>
          <a:prstGeom prst="round2Diag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sp>
        <p:nvSpPr>
          <p:cNvPr id="9" name="TextBox 8">
            <a:extLst>
              <a:ext uri="{FF2B5EF4-FFF2-40B4-BE49-F238E27FC236}">
                <a16:creationId xmlns:a16="http://schemas.microsoft.com/office/drawing/2014/main" id="{2181A3A4-23C5-4208-8193-BD0E598DA4E3}"/>
              </a:ext>
            </a:extLst>
          </p:cNvPr>
          <p:cNvSpPr txBox="1"/>
          <p:nvPr/>
        </p:nvSpPr>
        <p:spPr>
          <a:xfrm>
            <a:off x="4811799" y="2070302"/>
            <a:ext cx="2861422" cy="369332"/>
          </a:xfrm>
          <a:prstGeom prst="rect">
            <a:avLst/>
          </a:prstGeom>
          <a:solidFill>
            <a:schemeClr val="bg1"/>
          </a:solidFill>
        </p:spPr>
        <p:txBody>
          <a:bodyPr wrap="square" rtlCol="0">
            <a:spAutoFit/>
          </a:bodyPr>
          <a:lstStyle/>
          <a:p>
            <a:pPr algn="ctr"/>
            <a:r>
              <a:rPr lang="en-GB" dirty="0"/>
              <a:t>Feed-forward Transfer</a:t>
            </a:r>
          </a:p>
        </p:txBody>
      </p:sp>
    </p:spTree>
    <p:extLst>
      <p:ext uri="{BB962C8B-B14F-4D97-AF65-F5344CB8AC3E}">
        <p14:creationId xmlns:p14="http://schemas.microsoft.com/office/powerpoint/2010/main" val="1902113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6.25E-7 3.7037E-7 L 0.10469 0.00856 " pathEditMode="relative" rAng="0" ptsTypes="AA">
                                      <p:cBhvr>
                                        <p:cTn id="6" dur="500" fill="hold"/>
                                        <p:tgtEl>
                                          <p:spTgt spid="102"/>
                                        </p:tgtEl>
                                        <p:attrNameLst>
                                          <p:attrName>ppt_x</p:attrName>
                                          <p:attrName>ppt_y</p:attrName>
                                        </p:attrNameLst>
                                      </p:cBhvr>
                                      <p:rCtr x="5234" y="417"/>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1" nodeType="clickEffect">
                                  <p:stCondLst>
                                    <p:cond delay="0"/>
                                  </p:stCondLst>
                                  <p:childTnLst>
                                    <p:animMotion origin="layout" path="M 0.10469 0.00856 L 0.20195 0.00556 " pathEditMode="relative" rAng="0" ptsTypes="AA">
                                      <p:cBhvr>
                                        <p:cTn id="10" dur="500" fill="hold"/>
                                        <p:tgtEl>
                                          <p:spTgt spid="102"/>
                                        </p:tgtEl>
                                        <p:attrNameLst>
                                          <p:attrName>ppt_x</p:attrName>
                                          <p:attrName>ppt_y</p:attrName>
                                        </p:attrNameLst>
                                      </p:cBhvr>
                                      <p:rCtr x="4857" y="-162"/>
                                    </p:animMotion>
                                  </p:childTnLst>
                                </p:cTn>
                              </p:par>
                            </p:childTnLst>
                          </p:cTn>
                        </p:par>
                        <p:par>
                          <p:cTn id="11" fill="hold">
                            <p:stCondLst>
                              <p:cond delay="500"/>
                            </p:stCondLst>
                            <p:childTnLst>
                              <p:par>
                                <p:cTn id="12" presetID="21" presetClass="emph" presetSubtype="0" fill="hold" nodeType="afterEffect">
                                  <p:stCondLst>
                                    <p:cond delay="0"/>
                                  </p:stCondLst>
                                  <p:childTnLst>
                                    <p:animClr clrSpc="hsl" dir="cw">
                                      <p:cBhvr override="childStyle">
                                        <p:cTn id="13" dur="500" fill="hold"/>
                                        <p:tgtEl>
                                          <p:spTgt spid="102"/>
                                        </p:tgtEl>
                                        <p:attrNameLst>
                                          <p:attrName>style.color</p:attrName>
                                        </p:attrNameLst>
                                      </p:cBhvr>
                                      <p:by>
                                        <p:hsl h="7200000" s="0" l="0"/>
                                      </p:by>
                                    </p:animClr>
                                    <p:animClr clrSpc="hsl" dir="cw">
                                      <p:cBhvr>
                                        <p:cTn id="14" dur="500" fill="hold"/>
                                        <p:tgtEl>
                                          <p:spTgt spid="102"/>
                                        </p:tgtEl>
                                        <p:attrNameLst>
                                          <p:attrName>fillcolor</p:attrName>
                                        </p:attrNameLst>
                                      </p:cBhvr>
                                      <p:by>
                                        <p:hsl h="7200000" s="0" l="0"/>
                                      </p:by>
                                    </p:animClr>
                                    <p:animClr clrSpc="hsl" dir="cw">
                                      <p:cBhvr>
                                        <p:cTn id="15" dur="500" fill="hold"/>
                                        <p:tgtEl>
                                          <p:spTgt spid="102"/>
                                        </p:tgtEl>
                                        <p:attrNameLst>
                                          <p:attrName>stroke.color</p:attrName>
                                        </p:attrNameLst>
                                      </p:cBhvr>
                                      <p:by>
                                        <p:hsl h="7200000" s="0" l="0"/>
                                      </p:by>
                                    </p:animClr>
                                    <p:set>
                                      <p:cBhvr>
                                        <p:cTn id="16" dur="500" fill="hold"/>
                                        <p:tgtEl>
                                          <p:spTgt spid="102"/>
                                        </p:tgtEl>
                                        <p:attrNameLst>
                                          <p:attrName>fill.type</p:attrName>
                                        </p:attrNameLst>
                                      </p:cBhvr>
                                      <p:to>
                                        <p:strVal val="solid"/>
                                      </p:to>
                                    </p:set>
                                  </p:childTnLst>
                                </p:cTn>
                              </p:par>
                              <p:par>
                                <p:cTn id="17" presetID="1" presetClass="entr" presetSubtype="0" fill="hold" nodeType="withEffect">
                                  <p:stCondLst>
                                    <p:cond delay="0"/>
                                  </p:stCondLst>
                                  <p:childTnLst>
                                    <p:set>
                                      <p:cBhvr>
                                        <p:cTn id="18" dur="1" fill="hold">
                                          <p:stCondLst>
                                            <p:cond delay="0"/>
                                          </p:stCondLst>
                                        </p:cTn>
                                        <p:tgtEl>
                                          <p:spTgt spid="1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26" presetClass="emph" presetSubtype="0" fill="hold" grpId="1" nodeType="withEffect">
                                  <p:stCondLst>
                                    <p:cond delay="0"/>
                                  </p:stCondLst>
                                  <p:childTnLst>
                                    <p:animEffect transition="out" filter="fade">
                                      <p:cBhvr>
                                        <p:cTn id="24" dur="500" tmFilter="0, 0; .2, .5; .8, .5; 1, 0"/>
                                        <p:tgtEl>
                                          <p:spTgt spid="8"/>
                                        </p:tgtEl>
                                      </p:cBhvr>
                                    </p:animEffect>
                                    <p:animScale>
                                      <p:cBhvr>
                                        <p:cTn id="25" dur="250" autoRev="1" fill="hold"/>
                                        <p:tgtEl>
                                          <p:spTgt spid="8"/>
                                        </p:tgtEl>
                                      </p:cBhvr>
                                      <p:by x="105000" y="105000"/>
                                    </p:animScale>
                                  </p:childTnLst>
                                </p:cTn>
                              </p:par>
                              <p:par>
                                <p:cTn id="26" presetID="1" presetClass="exit" presetSubtype="0" fill="hold" nodeType="withEffect">
                                  <p:stCondLst>
                                    <p:cond delay="0"/>
                                  </p:stCondLst>
                                  <p:childTnLst>
                                    <p:set>
                                      <p:cBhvr>
                                        <p:cTn id="27" dur="1" fill="hold">
                                          <p:stCondLst>
                                            <p:cond delay="0"/>
                                          </p:stCondLst>
                                        </p:cTn>
                                        <p:tgtEl>
                                          <p:spTgt spid="12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2" presetClass="path" presetSubtype="0" accel="50000" decel="50000" fill="hold" grpId="2" nodeType="clickEffect">
                                  <p:stCondLst>
                                    <p:cond delay="0"/>
                                  </p:stCondLst>
                                  <p:childTnLst>
                                    <p:animMotion origin="layout" path="M 0.20195 0.00556 L 0.26289 0.00301 " pathEditMode="relative" rAng="0" ptsTypes="AA">
                                      <p:cBhvr>
                                        <p:cTn id="31" dur="500" fill="hold"/>
                                        <p:tgtEl>
                                          <p:spTgt spid="102"/>
                                        </p:tgtEl>
                                        <p:attrNameLst>
                                          <p:attrName>ppt_x</p:attrName>
                                          <p:attrName>ppt_y</p:attrName>
                                        </p:attrNameLst>
                                      </p:cBhvr>
                                      <p:rCtr x="3047" y="-139"/>
                                    </p:animMotion>
                                  </p:childTnLst>
                                </p:cTn>
                              </p:par>
                              <p:par>
                                <p:cTn id="32" presetID="1"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childTnLst>
                                </p:cTn>
                              </p:par>
                            </p:childTnLst>
                          </p:cTn>
                        </p:par>
                        <p:par>
                          <p:cTn id="34" fill="hold">
                            <p:stCondLst>
                              <p:cond delay="500"/>
                            </p:stCondLst>
                            <p:childTnLst>
                              <p:par>
                                <p:cTn id="35" presetID="42" presetClass="path" presetSubtype="0" accel="50000" decel="50000" fill="hold" grpId="3" nodeType="afterEffect">
                                  <p:stCondLst>
                                    <p:cond delay="0"/>
                                  </p:stCondLst>
                                  <p:childTnLst>
                                    <p:animMotion origin="layout" path="M 0.26289 0.00301 L 0.45951 0.00393 " pathEditMode="relative" rAng="0" ptsTypes="AA">
                                      <p:cBhvr>
                                        <p:cTn id="36" dur="500" fill="hold"/>
                                        <p:tgtEl>
                                          <p:spTgt spid="102"/>
                                        </p:tgtEl>
                                        <p:attrNameLst>
                                          <p:attrName>ppt_x</p:attrName>
                                          <p:attrName>ppt_y</p:attrName>
                                        </p:attrNameLst>
                                      </p:cBhvr>
                                      <p:rCtr x="9831" y="46"/>
                                    </p:animMotion>
                                  </p:childTnLst>
                                </p:cTn>
                              </p:par>
                              <p:par>
                                <p:cTn id="37" presetID="42" presetClass="path" presetSubtype="0" accel="50000" decel="50000" fill="hold" grpId="0" nodeType="withEffect">
                                  <p:stCondLst>
                                    <p:cond delay="0"/>
                                  </p:stCondLst>
                                  <p:childTnLst>
                                    <p:animMotion origin="layout" path="M -2.29167E-6 -2.22222E-6 L 0.45248 0.01065 " pathEditMode="relative" rAng="0" ptsTypes="AA">
                                      <p:cBhvr>
                                        <p:cTn id="38" dur="250" fill="hold"/>
                                        <p:tgtEl>
                                          <p:spTgt spid="103"/>
                                        </p:tgtEl>
                                        <p:attrNameLst>
                                          <p:attrName>ppt_x</p:attrName>
                                          <p:attrName>ppt_y</p:attrName>
                                        </p:attrNameLst>
                                      </p:cBhvr>
                                      <p:rCtr x="22617" y="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02" grpId="0" animBg="1"/>
      <p:bldP spid="102" grpId="1" animBg="1"/>
      <p:bldP spid="102" grpId="2" animBg="1"/>
      <p:bldP spid="102" grpId="3" animBg="1"/>
      <p:bldP spid="8" grpId="0" animBg="1"/>
      <p:bldP spid="8" grpId="1"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27FDE90-0D8E-4488-A188-DC532882B7D7}"/>
              </a:ext>
            </a:extLst>
          </p:cNvPr>
          <p:cNvSpPr>
            <a:spLocks noGrp="1"/>
          </p:cNvSpPr>
          <p:nvPr>
            <p:ph type="sldNum" sz="quarter" idx="12"/>
          </p:nvPr>
        </p:nvSpPr>
        <p:spPr/>
        <p:txBody>
          <a:bodyPr/>
          <a:lstStyle/>
          <a:p>
            <a:fld id="{0586C5A0-077A-42A9-8EC1-8CF707100511}" type="slidenum">
              <a:rPr lang="en-GB" smtClean="0"/>
              <a:t>6</a:t>
            </a:fld>
            <a:endParaRPr lang="en-GB" dirty="0"/>
          </a:p>
        </p:txBody>
      </p:sp>
      <p:sp>
        <p:nvSpPr>
          <p:cNvPr id="5" name="Title 1">
            <a:extLst>
              <a:ext uri="{FF2B5EF4-FFF2-40B4-BE49-F238E27FC236}">
                <a16:creationId xmlns:a16="http://schemas.microsoft.com/office/drawing/2014/main" id="{1975EAF3-0666-438A-B2AA-F6CCADB91247}"/>
              </a:ext>
            </a:extLst>
          </p:cNvPr>
          <p:cNvSpPr txBox="1">
            <a:spLocks/>
          </p:cNvSpPr>
          <p:nvPr/>
        </p:nvSpPr>
        <p:spPr>
          <a:xfrm>
            <a:off x="0" y="0"/>
            <a:ext cx="12192000" cy="947516"/>
          </a:xfrm>
          <a:prstGeom prst="rect">
            <a:avLst/>
          </a:prstGeom>
        </p:spPr>
        <p:txBody>
          <a:bodyP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Protocol Independent Switch Architecture (PISA) Pipeline</a:t>
            </a:r>
          </a:p>
        </p:txBody>
      </p:sp>
      <p:sp>
        <p:nvSpPr>
          <p:cNvPr id="7" name="Rectangle: Rounded Corners 6">
            <a:extLst>
              <a:ext uri="{FF2B5EF4-FFF2-40B4-BE49-F238E27FC236}">
                <a16:creationId xmlns:a16="http://schemas.microsoft.com/office/drawing/2014/main" id="{5989B150-148A-4CC5-929A-B041DF659FD9}"/>
              </a:ext>
            </a:extLst>
          </p:cNvPr>
          <p:cNvSpPr/>
          <p:nvPr/>
        </p:nvSpPr>
        <p:spPr>
          <a:xfrm>
            <a:off x="1026543" y="1250830"/>
            <a:ext cx="10144665" cy="5105520"/>
          </a:xfrm>
          <a:prstGeom prst="roundRect">
            <a:avLst/>
          </a:prstGeom>
          <a:solidFill>
            <a:srgbClr val="BDDA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lowchart: Alternate Process 30">
            <a:extLst>
              <a:ext uri="{FF2B5EF4-FFF2-40B4-BE49-F238E27FC236}">
                <a16:creationId xmlns:a16="http://schemas.microsoft.com/office/drawing/2014/main" id="{57A489C7-6595-4B7A-936B-35FBBFD382FB}"/>
              </a:ext>
            </a:extLst>
          </p:cNvPr>
          <p:cNvSpPr/>
          <p:nvPr/>
        </p:nvSpPr>
        <p:spPr>
          <a:xfrm>
            <a:off x="1022786" y="2349797"/>
            <a:ext cx="304926" cy="2907585"/>
          </a:xfrm>
          <a:prstGeom prst="flowChartAlternateProcess">
            <a:avLst/>
          </a:prstGeom>
          <a:solidFill>
            <a:srgbClr val="47A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p>
        </p:txBody>
      </p:sp>
      <p:sp>
        <p:nvSpPr>
          <p:cNvPr id="32" name="TextBox 31">
            <a:extLst>
              <a:ext uri="{FF2B5EF4-FFF2-40B4-BE49-F238E27FC236}">
                <a16:creationId xmlns:a16="http://schemas.microsoft.com/office/drawing/2014/main" id="{95C92D90-361A-401D-92C2-5A93ACC2FF08}"/>
              </a:ext>
            </a:extLst>
          </p:cNvPr>
          <p:cNvSpPr txBox="1"/>
          <p:nvPr/>
        </p:nvSpPr>
        <p:spPr>
          <a:xfrm rot="5400000">
            <a:off x="-187981" y="3594828"/>
            <a:ext cx="2907585" cy="413062"/>
          </a:xfrm>
          <a:prstGeom prst="rect">
            <a:avLst/>
          </a:prstGeom>
          <a:noFill/>
          <a:ln>
            <a:noFill/>
          </a:ln>
        </p:spPr>
        <p:txBody>
          <a:bodyPr wrap="square" rtlCol="0" anchor="ctr">
            <a:spAutoFit/>
          </a:bodyPr>
          <a:lstStyle/>
          <a:p>
            <a:pPr algn="ctr"/>
            <a:r>
              <a:rPr lang="en-GB" sz="3126" baseline="-25000" dirty="0"/>
              <a:t>Parser</a:t>
            </a:r>
          </a:p>
        </p:txBody>
      </p:sp>
      <p:sp>
        <p:nvSpPr>
          <p:cNvPr id="48" name="Flowchart: Alternate Process 47">
            <a:extLst>
              <a:ext uri="{FF2B5EF4-FFF2-40B4-BE49-F238E27FC236}">
                <a16:creationId xmlns:a16="http://schemas.microsoft.com/office/drawing/2014/main" id="{D5ABDA1B-0F93-4FC6-8D9D-0C5AF8595D82}"/>
              </a:ext>
            </a:extLst>
          </p:cNvPr>
          <p:cNvSpPr/>
          <p:nvPr/>
        </p:nvSpPr>
        <p:spPr>
          <a:xfrm>
            <a:off x="10854730" y="2361386"/>
            <a:ext cx="304926" cy="2907585"/>
          </a:xfrm>
          <a:prstGeom prst="flowChartAlternateProcess">
            <a:avLst/>
          </a:prstGeom>
          <a:solidFill>
            <a:srgbClr val="47A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p>
        </p:txBody>
      </p:sp>
      <p:sp>
        <p:nvSpPr>
          <p:cNvPr id="49" name="TextBox 48">
            <a:extLst>
              <a:ext uri="{FF2B5EF4-FFF2-40B4-BE49-F238E27FC236}">
                <a16:creationId xmlns:a16="http://schemas.microsoft.com/office/drawing/2014/main" id="{B761EE0D-3DD9-4C4B-A323-975ECFF033FC}"/>
              </a:ext>
            </a:extLst>
          </p:cNvPr>
          <p:cNvSpPr txBox="1"/>
          <p:nvPr/>
        </p:nvSpPr>
        <p:spPr>
          <a:xfrm rot="5400000">
            <a:off x="9642952" y="3618508"/>
            <a:ext cx="2864689" cy="413062"/>
          </a:xfrm>
          <a:prstGeom prst="rect">
            <a:avLst/>
          </a:prstGeom>
          <a:noFill/>
          <a:ln>
            <a:noFill/>
          </a:ln>
        </p:spPr>
        <p:txBody>
          <a:bodyPr wrap="square" rtlCol="0" anchor="ctr">
            <a:spAutoFit/>
          </a:bodyPr>
          <a:lstStyle/>
          <a:p>
            <a:pPr algn="ctr"/>
            <a:r>
              <a:rPr lang="en-GB" sz="3126" baseline="-25000" dirty="0"/>
              <a:t>Deparser</a:t>
            </a:r>
          </a:p>
        </p:txBody>
      </p:sp>
      <p:cxnSp>
        <p:nvCxnSpPr>
          <p:cNvPr id="50" name="Straight Arrow Connector 49">
            <a:extLst>
              <a:ext uri="{FF2B5EF4-FFF2-40B4-BE49-F238E27FC236}">
                <a16:creationId xmlns:a16="http://schemas.microsoft.com/office/drawing/2014/main" id="{DB882474-E878-4191-BFC3-F3EFCBC8918F}"/>
              </a:ext>
            </a:extLst>
          </p:cNvPr>
          <p:cNvCxnSpPr>
            <a:cxnSpLocks/>
          </p:cNvCxnSpPr>
          <p:nvPr/>
        </p:nvCxnSpPr>
        <p:spPr>
          <a:xfrm flipV="1">
            <a:off x="1308190" y="3849323"/>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17DEF25D-60BF-4601-A82B-5B20CCC3C0BB}"/>
              </a:ext>
            </a:extLst>
          </p:cNvPr>
          <p:cNvCxnSpPr>
            <a:cxnSpLocks/>
          </p:cNvCxnSpPr>
          <p:nvPr/>
        </p:nvCxnSpPr>
        <p:spPr>
          <a:xfrm flipV="1">
            <a:off x="1850168" y="3844097"/>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D4A75431-B86C-4AD5-B730-87B9E56210DF}"/>
              </a:ext>
            </a:extLst>
          </p:cNvPr>
          <p:cNvSpPr txBox="1"/>
          <p:nvPr/>
        </p:nvSpPr>
        <p:spPr>
          <a:xfrm>
            <a:off x="9535764" y="1338594"/>
            <a:ext cx="1686282" cy="461665"/>
          </a:xfrm>
          <a:prstGeom prst="rect">
            <a:avLst/>
          </a:prstGeom>
          <a:noFill/>
        </p:spPr>
        <p:txBody>
          <a:bodyPr wrap="square" rtlCol="0">
            <a:spAutoFit/>
          </a:bodyPr>
          <a:lstStyle/>
          <a:p>
            <a:r>
              <a:rPr lang="en-GB" sz="2400" dirty="0"/>
              <a:t>Data plane</a:t>
            </a:r>
          </a:p>
        </p:txBody>
      </p:sp>
      <p:cxnSp>
        <p:nvCxnSpPr>
          <p:cNvPr id="141" name="Straight Arrow Connector 140">
            <a:extLst>
              <a:ext uri="{FF2B5EF4-FFF2-40B4-BE49-F238E27FC236}">
                <a16:creationId xmlns:a16="http://schemas.microsoft.com/office/drawing/2014/main" id="{86F56337-273A-4E21-95DE-7CB9F6F50B59}"/>
              </a:ext>
            </a:extLst>
          </p:cNvPr>
          <p:cNvCxnSpPr>
            <a:cxnSpLocks/>
          </p:cNvCxnSpPr>
          <p:nvPr/>
        </p:nvCxnSpPr>
        <p:spPr>
          <a:xfrm flipV="1">
            <a:off x="9967483" y="3833246"/>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3" name="Straight Arrow Connector 142">
            <a:extLst>
              <a:ext uri="{FF2B5EF4-FFF2-40B4-BE49-F238E27FC236}">
                <a16:creationId xmlns:a16="http://schemas.microsoft.com/office/drawing/2014/main" id="{407A7BA3-1792-46F1-BC96-74315B47210B}"/>
              </a:ext>
            </a:extLst>
          </p:cNvPr>
          <p:cNvCxnSpPr>
            <a:cxnSpLocks/>
          </p:cNvCxnSpPr>
          <p:nvPr/>
        </p:nvCxnSpPr>
        <p:spPr>
          <a:xfrm flipV="1">
            <a:off x="10530729" y="3833246"/>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6" name="Flowchart: Alternate Process 145">
            <a:extLst>
              <a:ext uri="{FF2B5EF4-FFF2-40B4-BE49-F238E27FC236}">
                <a16:creationId xmlns:a16="http://schemas.microsoft.com/office/drawing/2014/main" id="{1E0CD5A0-1BE0-48F6-B470-031FDF966DFF}"/>
              </a:ext>
            </a:extLst>
          </p:cNvPr>
          <p:cNvSpPr/>
          <p:nvPr/>
        </p:nvSpPr>
        <p:spPr>
          <a:xfrm>
            <a:off x="8859148" y="1814484"/>
            <a:ext cx="1548000" cy="3792686"/>
          </a:xfrm>
          <a:prstGeom prst="flowChartAlternateProcess">
            <a:avLst/>
          </a:prstGeom>
          <a:solidFill>
            <a:schemeClr val="bg1">
              <a:lumMod val="75000"/>
            </a:schemeClr>
          </a:solidFill>
          <a:ln>
            <a:noFill/>
          </a:ln>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cxnSp>
        <p:nvCxnSpPr>
          <p:cNvPr id="156" name="Straight Arrow Connector 155">
            <a:extLst>
              <a:ext uri="{FF2B5EF4-FFF2-40B4-BE49-F238E27FC236}">
                <a16:creationId xmlns:a16="http://schemas.microsoft.com/office/drawing/2014/main" id="{549BCCFF-40BD-45D1-B86D-1DE352B6EBEB}"/>
              </a:ext>
            </a:extLst>
          </p:cNvPr>
          <p:cNvCxnSpPr>
            <a:cxnSpLocks/>
          </p:cNvCxnSpPr>
          <p:nvPr/>
        </p:nvCxnSpPr>
        <p:spPr>
          <a:xfrm flipV="1">
            <a:off x="8967053" y="3831708"/>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87" name="Group 186">
            <a:extLst>
              <a:ext uri="{FF2B5EF4-FFF2-40B4-BE49-F238E27FC236}">
                <a16:creationId xmlns:a16="http://schemas.microsoft.com/office/drawing/2014/main" id="{1559D442-6BB7-4532-88B0-0F13F933EAF4}"/>
              </a:ext>
            </a:extLst>
          </p:cNvPr>
          <p:cNvGrpSpPr/>
          <p:nvPr/>
        </p:nvGrpSpPr>
        <p:grpSpPr>
          <a:xfrm>
            <a:off x="10345157" y="3036307"/>
            <a:ext cx="184745" cy="1577461"/>
            <a:chOff x="1775691" y="2737679"/>
            <a:chExt cx="304276" cy="1577461"/>
          </a:xfrm>
        </p:grpSpPr>
        <p:grpSp>
          <p:nvGrpSpPr>
            <p:cNvPr id="188" name="Group 187">
              <a:extLst>
                <a:ext uri="{FF2B5EF4-FFF2-40B4-BE49-F238E27FC236}">
                  <a16:creationId xmlns:a16="http://schemas.microsoft.com/office/drawing/2014/main" id="{A0EFC76B-7392-48A1-9ED4-5AA0368FF7EF}"/>
                </a:ext>
              </a:extLst>
            </p:cNvPr>
            <p:cNvGrpSpPr/>
            <p:nvPr/>
          </p:nvGrpSpPr>
          <p:grpSpPr>
            <a:xfrm>
              <a:off x="1786858" y="2737679"/>
              <a:ext cx="293108" cy="1577461"/>
              <a:chOff x="2119737" y="1711563"/>
              <a:chExt cx="221946" cy="1351634"/>
            </a:xfrm>
          </p:grpSpPr>
          <p:sp>
            <p:nvSpPr>
              <p:cNvPr id="191" name="Rectangle 190">
                <a:extLst>
                  <a:ext uri="{FF2B5EF4-FFF2-40B4-BE49-F238E27FC236}">
                    <a16:creationId xmlns:a16="http://schemas.microsoft.com/office/drawing/2014/main" id="{1DC013C4-9DE2-4918-A505-12FE8F4CE689}"/>
                  </a:ext>
                </a:extLst>
              </p:cNvPr>
              <p:cNvSpPr/>
              <p:nvPr/>
            </p:nvSpPr>
            <p:spPr>
              <a:xfrm>
                <a:off x="2119737" y="1711563"/>
                <a:ext cx="221946" cy="1351634"/>
              </a:xfrm>
              <a:prstGeom prst="rect">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solidFill>
                    <a:schemeClr val="tx1"/>
                  </a:solidFill>
                </a:endParaRPr>
              </a:p>
            </p:txBody>
          </p:sp>
          <p:cxnSp>
            <p:nvCxnSpPr>
              <p:cNvPr id="192" name="Straight Connector 191">
                <a:extLst>
                  <a:ext uri="{FF2B5EF4-FFF2-40B4-BE49-F238E27FC236}">
                    <a16:creationId xmlns:a16="http://schemas.microsoft.com/office/drawing/2014/main" id="{B0FD488C-F65D-448E-A775-3B20834FDB59}"/>
                  </a:ext>
                </a:extLst>
              </p:cNvPr>
              <p:cNvCxnSpPr/>
              <p:nvPr/>
            </p:nvCxnSpPr>
            <p:spPr>
              <a:xfrm>
                <a:off x="2222255" y="2251097"/>
                <a:ext cx="0" cy="24677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189" name="Straight Connector 188">
              <a:extLst>
                <a:ext uri="{FF2B5EF4-FFF2-40B4-BE49-F238E27FC236}">
                  <a16:creationId xmlns:a16="http://schemas.microsoft.com/office/drawing/2014/main" id="{98D46469-93F6-43D2-907F-9090520DAD39}"/>
                </a:ext>
              </a:extLst>
            </p:cNvPr>
            <p:cNvCxnSpPr/>
            <p:nvPr/>
          </p:nvCxnSpPr>
          <p:spPr>
            <a:xfrm>
              <a:off x="1775691" y="3800911"/>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7D06E584-DF3C-42B3-BAC1-31FCA8F132BC}"/>
                </a:ext>
              </a:extLst>
            </p:cNvPr>
            <p:cNvCxnSpPr/>
            <p:nvPr/>
          </p:nvCxnSpPr>
          <p:spPr>
            <a:xfrm>
              <a:off x="1786847" y="3220882"/>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76AF6546-E074-4095-B7D8-444ABF2C3D46}"/>
              </a:ext>
            </a:extLst>
          </p:cNvPr>
          <p:cNvSpPr txBox="1"/>
          <p:nvPr/>
        </p:nvSpPr>
        <p:spPr>
          <a:xfrm>
            <a:off x="8882750" y="4902735"/>
            <a:ext cx="1608481" cy="461665"/>
          </a:xfrm>
          <a:prstGeom prst="rect">
            <a:avLst/>
          </a:prstGeom>
          <a:noFill/>
          <a:scene3d>
            <a:camera prst="isometricLeftDown"/>
            <a:lightRig rig="threePt" dir="t"/>
          </a:scene3d>
        </p:spPr>
        <p:txBody>
          <a:bodyPr wrap="square" rtlCol="0">
            <a:spAutoFit/>
          </a:bodyPr>
          <a:lstStyle/>
          <a:p>
            <a:pPr algn="ctr"/>
            <a:r>
              <a:rPr lang="en-GB" sz="2400" dirty="0"/>
              <a:t>Stage</a:t>
            </a:r>
            <a:r>
              <a:rPr lang="en-GB" sz="2400" baseline="-25000" dirty="0"/>
              <a:t>N</a:t>
            </a:r>
          </a:p>
        </p:txBody>
      </p:sp>
      <p:grpSp>
        <p:nvGrpSpPr>
          <p:cNvPr id="66" name="Group 65">
            <a:extLst>
              <a:ext uri="{FF2B5EF4-FFF2-40B4-BE49-F238E27FC236}">
                <a16:creationId xmlns:a16="http://schemas.microsoft.com/office/drawing/2014/main" id="{5122A20D-3156-47B0-AD3E-FB4F1B7394BC}"/>
              </a:ext>
            </a:extLst>
          </p:cNvPr>
          <p:cNvGrpSpPr/>
          <p:nvPr/>
        </p:nvGrpSpPr>
        <p:grpSpPr>
          <a:xfrm>
            <a:off x="8775290" y="3036307"/>
            <a:ext cx="184745" cy="1577461"/>
            <a:chOff x="1775691" y="2737679"/>
            <a:chExt cx="304276" cy="1577461"/>
          </a:xfrm>
        </p:grpSpPr>
        <p:grpSp>
          <p:nvGrpSpPr>
            <p:cNvPr id="67" name="Group 66">
              <a:extLst>
                <a:ext uri="{FF2B5EF4-FFF2-40B4-BE49-F238E27FC236}">
                  <a16:creationId xmlns:a16="http://schemas.microsoft.com/office/drawing/2014/main" id="{F3B3D5DA-9A7A-4DC2-A96D-5EA20D11A331}"/>
                </a:ext>
              </a:extLst>
            </p:cNvPr>
            <p:cNvGrpSpPr/>
            <p:nvPr/>
          </p:nvGrpSpPr>
          <p:grpSpPr>
            <a:xfrm>
              <a:off x="1786858" y="2737679"/>
              <a:ext cx="293108" cy="1577461"/>
              <a:chOff x="2119737" y="1711563"/>
              <a:chExt cx="221946" cy="1351634"/>
            </a:xfrm>
          </p:grpSpPr>
          <p:sp>
            <p:nvSpPr>
              <p:cNvPr id="79" name="Rectangle 78">
                <a:extLst>
                  <a:ext uri="{FF2B5EF4-FFF2-40B4-BE49-F238E27FC236}">
                    <a16:creationId xmlns:a16="http://schemas.microsoft.com/office/drawing/2014/main" id="{FC4E562B-7E2F-43D7-BCA2-A2DE9D91CA24}"/>
                  </a:ext>
                </a:extLst>
              </p:cNvPr>
              <p:cNvSpPr/>
              <p:nvPr/>
            </p:nvSpPr>
            <p:spPr>
              <a:xfrm>
                <a:off x="2119737" y="1711563"/>
                <a:ext cx="221946" cy="1351634"/>
              </a:xfrm>
              <a:prstGeom prst="rect">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solidFill>
                    <a:schemeClr val="tx1"/>
                  </a:solidFill>
                </a:endParaRPr>
              </a:p>
            </p:txBody>
          </p:sp>
          <p:cxnSp>
            <p:nvCxnSpPr>
              <p:cNvPr id="80" name="Straight Connector 79">
                <a:extLst>
                  <a:ext uri="{FF2B5EF4-FFF2-40B4-BE49-F238E27FC236}">
                    <a16:creationId xmlns:a16="http://schemas.microsoft.com/office/drawing/2014/main" id="{A948AEFE-EF5A-48AC-B2E6-1D2EB9EECD5C}"/>
                  </a:ext>
                </a:extLst>
              </p:cNvPr>
              <p:cNvCxnSpPr/>
              <p:nvPr/>
            </p:nvCxnSpPr>
            <p:spPr>
              <a:xfrm>
                <a:off x="2222255" y="2251097"/>
                <a:ext cx="0" cy="24677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68" name="Straight Connector 67">
              <a:extLst>
                <a:ext uri="{FF2B5EF4-FFF2-40B4-BE49-F238E27FC236}">
                  <a16:creationId xmlns:a16="http://schemas.microsoft.com/office/drawing/2014/main" id="{366558AD-5C2B-4F7C-BAB8-EBB54A1DD1F7}"/>
                </a:ext>
              </a:extLst>
            </p:cNvPr>
            <p:cNvCxnSpPr/>
            <p:nvPr/>
          </p:nvCxnSpPr>
          <p:spPr>
            <a:xfrm>
              <a:off x="1775691" y="3800911"/>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B27E599-370A-4750-9F94-12983353376A}"/>
                </a:ext>
              </a:extLst>
            </p:cNvPr>
            <p:cNvCxnSpPr/>
            <p:nvPr/>
          </p:nvCxnSpPr>
          <p:spPr>
            <a:xfrm>
              <a:off x="1786847" y="3220882"/>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1" name="Straight Arrow Connector 80">
            <a:extLst>
              <a:ext uri="{FF2B5EF4-FFF2-40B4-BE49-F238E27FC236}">
                <a16:creationId xmlns:a16="http://schemas.microsoft.com/office/drawing/2014/main" id="{6D2C2293-4C16-44EF-858D-E0775348A974}"/>
              </a:ext>
            </a:extLst>
          </p:cNvPr>
          <p:cNvCxnSpPr>
            <a:cxnSpLocks/>
          </p:cNvCxnSpPr>
          <p:nvPr/>
        </p:nvCxnSpPr>
        <p:spPr>
          <a:xfrm flipV="1">
            <a:off x="8429027" y="3833246"/>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2" name="Flowchart: Alternate Process 81">
            <a:extLst>
              <a:ext uri="{FF2B5EF4-FFF2-40B4-BE49-F238E27FC236}">
                <a16:creationId xmlns:a16="http://schemas.microsoft.com/office/drawing/2014/main" id="{367CC380-4D3F-41FA-8348-694433A0E276}"/>
              </a:ext>
            </a:extLst>
          </p:cNvPr>
          <p:cNvSpPr/>
          <p:nvPr/>
        </p:nvSpPr>
        <p:spPr>
          <a:xfrm>
            <a:off x="7363222" y="1814484"/>
            <a:ext cx="1548000" cy="3792686"/>
          </a:xfrm>
          <a:prstGeom prst="flowChartAlternateProcess">
            <a:avLst/>
          </a:prstGeom>
          <a:solidFill>
            <a:schemeClr val="bg1">
              <a:lumMod val="75000"/>
            </a:schemeClr>
          </a:solidFill>
          <a:ln>
            <a:noFill/>
          </a:ln>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cxnSp>
        <p:nvCxnSpPr>
          <p:cNvPr id="84" name="Straight Arrow Connector 83">
            <a:extLst>
              <a:ext uri="{FF2B5EF4-FFF2-40B4-BE49-F238E27FC236}">
                <a16:creationId xmlns:a16="http://schemas.microsoft.com/office/drawing/2014/main" id="{A2EB930A-AF8F-4204-9F54-D6A8FEDEC991}"/>
              </a:ext>
            </a:extLst>
          </p:cNvPr>
          <p:cNvCxnSpPr>
            <a:cxnSpLocks/>
          </p:cNvCxnSpPr>
          <p:nvPr/>
        </p:nvCxnSpPr>
        <p:spPr>
          <a:xfrm flipV="1">
            <a:off x="7451711" y="3846487"/>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BA86326-0CE9-4DF9-871D-3ED44358F200}"/>
              </a:ext>
            </a:extLst>
          </p:cNvPr>
          <p:cNvCxnSpPr>
            <a:cxnSpLocks/>
          </p:cNvCxnSpPr>
          <p:nvPr/>
        </p:nvCxnSpPr>
        <p:spPr>
          <a:xfrm>
            <a:off x="5220589" y="3851952"/>
            <a:ext cx="172800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65" name="Group 64">
            <a:extLst>
              <a:ext uri="{FF2B5EF4-FFF2-40B4-BE49-F238E27FC236}">
                <a16:creationId xmlns:a16="http://schemas.microsoft.com/office/drawing/2014/main" id="{88397D5A-9957-4016-BE47-77133F59F265}"/>
              </a:ext>
            </a:extLst>
          </p:cNvPr>
          <p:cNvGrpSpPr/>
          <p:nvPr/>
        </p:nvGrpSpPr>
        <p:grpSpPr>
          <a:xfrm>
            <a:off x="1657701" y="3036307"/>
            <a:ext cx="184745" cy="1577461"/>
            <a:chOff x="1775691" y="2737679"/>
            <a:chExt cx="304276" cy="1577461"/>
          </a:xfrm>
        </p:grpSpPr>
        <p:grpSp>
          <p:nvGrpSpPr>
            <p:cNvPr id="83" name="Group 82">
              <a:extLst>
                <a:ext uri="{FF2B5EF4-FFF2-40B4-BE49-F238E27FC236}">
                  <a16:creationId xmlns:a16="http://schemas.microsoft.com/office/drawing/2014/main" id="{19C6A1C2-DA57-4C5E-A4AC-CC7AB8080B1F}"/>
                </a:ext>
              </a:extLst>
            </p:cNvPr>
            <p:cNvGrpSpPr/>
            <p:nvPr/>
          </p:nvGrpSpPr>
          <p:grpSpPr>
            <a:xfrm>
              <a:off x="1786858" y="2737679"/>
              <a:ext cx="293108" cy="1577461"/>
              <a:chOff x="2119737" y="1711563"/>
              <a:chExt cx="221946" cy="1351634"/>
            </a:xfrm>
          </p:grpSpPr>
          <p:sp>
            <p:nvSpPr>
              <p:cNvPr id="87" name="Rectangle 86">
                <a:extLst>
                  <a:ext uri="{FF2B5EF4-FFF2-40B4-BE49-F238E27FC236}">
                    <a16:creationId xmlns:a16="http://schemas.microsoft.com/office/drawing/2014/main" id="{9E7E897E-7246-4649-ABE5-094D12DF9592}"/>
                  </a:ext>
                </a:extLst>
              </p:cNvPr>
              <p:cNvSpPr/>
              <p:nvPr/>
            </p:nvSpPr>
            <p:spPr>
              <a:xfrm>
                <a:off x="2119737" y="1711563"/>
                <a:ext cx="221946" cy="1351634"/>
              </a:xfrm>
              <a:prstGeom prst="rect">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solidFill>
                    <a:schemeClr val="tx1"/>
                  </a:solidFill>
                </a:endParaRPr>
              </a:p>
            </p:txBody>
          </p:sp>
          <p:cxnSp>
            <p:nvCxnSpPr>
              <p:cNvPr id="88" name="Straight Connector 87">
                <a:extLst>
                  <a:ext uri="{FF2B5EF4-FFF2-40B4-BE49-F238E27FC236}">
                    <a16:creationId xmlns:a16="http://schemas.microsoft.com/office/drawing/2014/main" id="{C26FA048-CE59-421B-B9C7-31CF81C2D07D}"/>
                  </a:ext>
                </a:extLst>
              </p:cNvPr>
              <p:cNvCxnSpPr/>
              <p:nvPr/>
            </p:nvCxnSpPr>
            <p:spPr>
              <a:xfrm>
                <a:off x="2222255" y="2251097"/>
                <a:ext cx="0" cy="24677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85" name="Straight Connector 84">
              <a:extLst>
                <a:ext uri="{FF2B5EF4-FFF2-40B4-BE49-F238E27FC236}">
                  <a16:creationId xmlns:a16="http://schemas.microsoft.com/office/drawing/2014/main" id="{6B265750-4BFB-49C8-88D0-6F3F4CE4B50A}"/>
                </a:ext>
              </a:extLst>
            </p:cNvPr>
            <p:cNvCxnSpPr/>
            <p:nvPr/>
          </p:nvCxnSpPr>
          <p:spPr>
            <a:xfrm>
              <a:off x="1775691" y="3800911"/>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4E653E67-A7A5-4567-B0CB-920D1BC3B4A2}"/>
                </a:ext>
              </a:extLst>
            </p:cNvPr>
            <p:cNvCxnSpPr/>
            <p:nvPr/>
          </p:nvCxnSpPr>
          <p:spPr>
            <a:xfrm>
              <a:off x="1786847" y="3220882"/>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4" name="Straight Arrow Connector 103">
            <a:extLst>
              <a:ext uri="{FF2B5EF4-FFF2-40B4-BE49-F238E27FC236}">
                <a16:creationId xmlns:a16="http://schemas.microsoft.com/office/drawing/2014/main" id="{10E4F7E6-F719-4263-86AF-D82F69DDAACD}"/>
              </a:ext>
            </a:extLst>
          </p:cNvPr>
          <p:cNvCxnSpPr>
            <a:cxnSpLocks/>
          </p:cNvCxnSpPr>
          <p:nvPr/>
        </p:nvCxnSpPr>
        <p:spPr>
          <a:xfrm>
            <a:off x="4386837" y="3819714"/>
            <a:ext cx="468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46AF244D-6BF6-4305-A975-8C975D2C8F21}"/>
              </a:ext>
            </a:extLst>
          </p:cNvPr>
          <p:cNvSpPr txBox="1"/>
          <p:nvPr/>
        </p:nvSpPr>
        <p:spPr>
          <a:xfrm>
            <a:off x="7334572" y="4902735"/>
            <a:ext cx="1608481" cy="461665"/>
          </a:xfrm>
          <a:prstGeom prst="rect">
            <a:avLst/>
          </a:prstGeom>
          <a:noFill/>
          <a:scene3d>
            <a:camera prst="isometricLeftDown"/>
            <a:lightRig rig="threePt" dir="t"/>
          </a:scene3d>
        </p:spPr>
        <p:txBody>
          <a:bodyPr wrap="square" rtlCol="0">
            <a:spAutoFit/>
          </a:bodyPr>
          <a:lstStyle/>
          <a:p>
            <a:pPr algn="ctr"/>
            <a:r>
              <a:rPr lang="en-GB" sz="2400" dirty="0"/>
              <a:t>Stage</a:t>
            </a:r>
            <a:r>
              <a:rPr lang="en-GB" sz="2400" baseline="-25000" dirty="0"/>
              <a:t>N-1</a:t>
            </a:r>
          </a:p>
        </p:txBody>
      </p:sp>
      <p:grpSp>
        <p:nvGrpSpPr>
          <p:cNvPr id="108" name="Group 107">
            <a:extLst>
              <a:ext uri="{FF2B5EF4-FFF2-40B4-BE49-F238E27FC236}">
                <a16:creationId xmlns:a16="http://schemas.microsoft.com/office/drawing/2014/main" id="{58C55023-A192-4E3C-A091-F4943A0CC85C}"/>
              </a:ext>
            </a:extLst>
          </p:cNvPr>
          <p:cNvGrpSpPr/>
          <p:nvPr/>
        </p:nvGrpSpPr>
        <p:grpSpPr>
          <a:xfrm>
            <a:off x="4873127" y="3062982"/>
            <a:ext cx="184745" cy="1577461"/>
            <a:chOff x="1775691" y="2737679"/>
            <a:chExt cx="304276" cy="1577461"/>
          </a:xfrm>
        </p:grpSpPr>
        <p:grpSp>
          <p:nvGrpSpPr>
            <p:cNvPr id="109" name="Group 108">
              <a:extLst>
                <a:ext uri="{FF2B5EF4-FFF2-40B4-BE49-F238E27FC236}">
                  <a16:creationId xmlns:a16="http://schemas.microsoft.com/office/drawing/2014/main" id="{1CCD4164-9ABB-456A-A297-4C4C725485E0}"/>
                </a:ext>
              </a:extLst>
            </p:cNvPr>
            <p:cNvGrpSpPr/>
            <p:nvPr/>
          </p:nvGrpSpPr>
          <p:grpSpPr>
            <a:xfrm>
              <a:off x="1786858" y="2737679"/>
              <a:ext cx="293108" cy="1577461"/>
              <a:chOff x="2119737" y="1711563"/>
              <a:chExt cx="221946" cy="1351634"/>
            </a:xfrm>
          </p:grpSpPr>
          <p:sp>
            <p:nvSpPr>
              <p:cNvPr id="112" name="Rectangle 111">
                <a:extLst>
                  <a:ext uri="{FF2B5EF4-FFF2-40B4-BE49-F238E27FC236}">
                    <a16:creationId xmlns:a16="http://schemas.microsoft.com/office/drawing/2014/main" id="{1089F79A-5A06-4EC6-9270-AD8CB3C68D9D}"/>
                  </a:ext>
                </a:extLst>
              </p:cNvPr>
              <p:cNvSpPr/>
              <p:nvPr/>
            </p:nvSpPr>
            <p:spPr>
              <a:xfrm>
                <a:off x="2119737" y="1711563"/>
                <a:ext cx="221946" cy="1351634"/>
              </a:xfrm>
              <a:prstGeom prst="rect">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solidFill>
                    <a:schemeClr val="tx1"/>
                  </a:solidFill>
                </a:endParaRPr>
              </a:p>
            </p:txBody>
          </p:sp>
          <p:cxnSp>
            <p:nvCxnSpPr>
              <p:cNvPr id="113" name="Straight Connector 112">
                <a:extLst>
                  <a:ext uri="{FF2B5EF4-FFF2-40B4-BE49-F238E27FC236}">
                    <a16:creationId xmlns:a16="http://schemas.microsoft.com/office/drawing/2014/main" id="{300A780A-7F43-40DF-B216-2DD34CFCD973}"/>
                  </a:ext>
                </a:extLst>
              </p:cNvPr>
              <p:cNvCxnSpPr/>
              <p:nvPr/>
            </p:nvCxnSpPr>
            <p:spPr>
              <a:xfrm>
                <a:off x="2222255" y="2251097"/>
                <a:ext cx="0" cy="24677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110" name="Straight Connector 109">
              <a:extLst>
                <a:ext uri="{FF2B5EF4-FFF2-40B4-BE49-F238E27FC236}">
                  <a16:creationId xmlns:a16="http://schemas.microsoft.com/office/drawing/2014/main" id="{F23EBD53-6B09-4A88-855C-E44A4ACE959E}"/>
                </a:ext>
              </a:extLst>
            </p:cNvPr>
            <p:cNvCxnSpPr/>
            <p:nvPr/>
          </p:nvCxnSpPr>
          <p:spPr>
            <a:xfrm>
              <a:off x="1775691" y="3800911"/>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910FBE16-EA9D-4F42-8012-18693415EC29}"/>
                </a:ext>
              </a:extLst>
            </p:cNvPr>
            <p:cNvCxnSpPr/>
            <p:nvPr/>
          </p:nvCxnSpPr>
          <p:spPr>
            <a:xfrm>
              <a:off x="1786847" y="3220882"/>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4" name="Group 113">
            <a:extLst>
              <a:ext uri="{FF2B5EF4-FFF2-40B4-BE49-F238E27FC236}">
                <a16:creationId xmlns:a16="http://schemas.microsoft.com/office/drawing/2014/main" id="{6ECE9C17-1855-4BEB-8EDE-F10AFF123927}"/>
              </a:ext>
            </a:extLst>
          </p:cNvPr>
          <p:cNvGrpSpPr/>
          <p:nvPr/>
        </p:nvGrpSpPr>
        <p:grpSpPr>
          <a:xfrm>
            <a:off x="7273155" y="3062982"/>
            <a:ext cx="188357" cy="1577461"/>
            <a:chOff x="1769743" y="2737679"/>
            <a:chExt cx="310224" cy="1577461"/>
          </a:xfrm>
        </p:grpSpPr>
        <p:grpSp>
          <p:nvGrpSpPr>
            <p:cNvPr id="115" name="Group 114">
              <a:extLst>
                <a:ext uri="{FF2B5EF4-FFF2-40B4-BE49-F238E27FC236}">
                  <a16:creationId xmlns:a16="http://schemas.microsoft.com/office/drawing/2014/main" id="{85652683-5431-49E3-9FBF-945A6D486D60}"/>
                </a:ext>
              </a:extLst>
            </p:cNvPr>
            <p:cNvGrpSpPr/>
            <p:nvPr/>
          </p:nvGrpSpPr>
          <p:grpSpPr>
            <a:xfrm>
              <a:off x="1769743" y="2737679"/>
              <a:ext cx="293108" cy="1577461"/>
              <a:chOff x="2106777" y="1711563"/>
              <a:chExt cx="221946" cy="1351634"/>
            </a:xfrm>
          </p:grpSpPr>
          <p:sp>
            <p:nvSpPr>
              <p:cNvPr id="118" name="Rectangle 117">
                <a:extLst>
                  <a:ext uri="{FF2B5EF4-FFF2-40B4-BE49-F238E27FC236}">
                    <a16:creationId xmlns:a16="http://schemas.microsoft.com/office/drawing/2014/main" id="{1C7FE6E6-03C6-42D2-B233-0DD2F32C08F9}"/>
                  </a:ext>
                </a:extLst>
              </p:cNvPr>
              <p:cNvSpPr/>
              <p:nvPr/>
            </p:nvSpPr>
            <p:spPr>
              <a:xfrm>
                <a:off x="2106777" y="1711563"/>
                <a:ext cx="221946" cy="1351634"/>
              </a:xfrm>
              <a:prstGeom prst="rect">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solidFill>
                    <a:schemeClr val="tx1"/>
                  </a:solidFill>
                </a:endParaRPr>
              </a:p>
            </p:txBody>
          </p:sp>
          <p:cxnSp>
            <p:nvCxnSpPr>
              <p:cNvPr id="119" name="Straight Connector 118">
                <a:extLst>
                  <a:ext uri="{FF2B5EF4-FFF2-40B4-BE49-F238E27FC236}">
                    <a16:creationId xmlns:a16="http://schemas.microsoft.com/office/drawing/2014/main" id="{54712ED0-1CC9-4255-B1D7-4FB66FD8744B}"/>
                  </a:ext>
                </a:extLst>
              </p:cNvPr>
              <p:cNvCxnSpPr/>
              <p:nvPr/>
            </p:nvCxnSpPr>
            <p:spPr>
              <a:xfrm>
                <a:off x="2222255" y="2251097"/>
                <a:ext cx="0" cy="24677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116" name="Straight Connector 115">
              <a:extLst>
                <a:ext uri="{FF2B5EF4-FFF2-40B4-BE49-F238E27FC236}">
                  <a16:creationId xmlns:a16="http://schemas.microsoft.com/office/drawing/2014/main" id="{519A39C7-C349-4BF1-B1D5-280729FB936E}"/>
                </a:ext>
              </a:extLst>
            </p:cNvPr>
            <p:cNvCxnSpPr/>
            <p:nvPr/>
          </p:nvCxnSpPr>
          <p:spPr>
            <a:xfrm>
              <a:off x="1775691" y="3800911"/>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1D7A5CB0-2A87-4E0F-9B6D-6DAAB8FBCEA8}"/>
                </a:ext>
              </a:extLst>
            </p:cNvPr>
            <p:cNvCxnSpPr/>
            <p:nvPr/>
          </p:nvCxnSpPr>
          <p:spPr>
            <a:xfrm>
              <a:off x="1786847" y="3220882"/>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0" name="Connector: Elbow 89">
            <a:extLst>
              <a:ext uri="{FF2B5EF4-FFF2-40B4-BE49-F238E27FC236}">
                <a16:creationId xmlns:a16="http://schemas.microsoft.com/office/drawing/2014/main" id="{30B621C2-0F8C-467F-BB21-D41FA4B54FBB}"/>
              </a:ext>
            </a:extLst>
          </p:cNvPr>
          <p:cNvCxnSpPr/>
          <p:nvPr/>
        </p:nvCxnSpPr>
        <p:spPr>
          <a:xfrm rot="16200000" flipH="1">
            <a:off x="6085427" y="347204"/>
            <a:ext cx="11589" cy="9831944"/>
          </a:xfrm>
          <a:prstGeom prst="bentConnector3">
            <a:avLst>
              <a:gd name="adj1" fmla="val 5731797"/>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3" name="Rectangle 102">
            <a:extLst>
              <a:ext uri="{FF2B5EF4-FFF2-40B4-BE49-F238E27FC236}">
                <a16:creationId xmlns:a16="http://schemas.microsoft.com/office/drawing/2014/main" id="{A7BABD71-81A5-43D0-A536-E948B9F9AC00}"/>
              </a:ext>
            </a:extLst>
          </p:cNvPr>
          <p:cNvSpPr/>
          <p:nvPr/>
        </p:nvSpPr>
        <p:spPr>
          <a:xfrm>
            <a:off x="7178895" y="5791274"/>
            <a:ext cx="304926" cy="2788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0" name="Group 159">
            <a:extLst>
              <a:ext uri="{FF2B5EF4-FFF2-40B4-BE49-F238E27FC236}">
                <a16:creationId xmlns:a16="http://schemas.microsoft.com/office/drawing/2014/main" id="{C3BE1A78-2DA4-4578-AD0D-135C550D10FD}"/>
              </a:ext>
            </a:extLst>
          </p:cNvPr>
          <p:cNvGrpSpPr/>
          <p:nvPr/>
        </p:nvGrpSpPr>
        <p:grpSpPr>
          <a:xfrm>
            <a:off x="1937580" y="1805919"/>
            <a:ext cx="2923831" cy="3792686"/>
            <a:chOff x="2622607" y="1814484"/>
            <a:chExt cx="2923831" cy="3792686"/>
          </a:xfrm>
        </p:grpSpPr>
        <p:grpSp>
          <p:nvGrpSpPr>
            <p:cNvPr id="161" name="Group 160">
              <a:extLst>
                <a:ext uri="{FF2B5EF4-FFF2-40B4-BE49-F238E27FC236}">
                  <a16:creationId xmlns:a16="http://schemas.microsoft.com/office/drawing/2014/main" id="{63ABC9B5-4E9A-4E0E-B21F-F7087CFC2A16}"/>
                </a:ext>
              </a:extLst>
            </p:cNvPr>
            <p:cNvGrpSpPr/>
            <p:nvPr/>
          </p:nvGrpSpPr>
          <p:grpSpPr>
            <a:xfrm>
              <a:off x="2819511" y="1814484"/>
              <a:ext cx="2539907" cy="3792686"/>
              <a:chOff x="2253281" y="1814484"/>
              <a:chExt cx="3067299" cy="3792686"/>
            </a:xfrm>
          </p:grpSpPr>
          <p:sp>
            <p:nvSpPr>
              <p:cNvPr id="163" name="Flowchart: Alternate Process 162">
                <a:extLst>
                  <a:ext uri="{FF2B5EF4-FFF2-40B4-BE49-F238E27FC236}">
                    <a16:creationId xmlns:a16="http://schemas.microsoft.com/office/drawing/2014/main" id="{6F609083-8D51-41D9-A427-A165A485F482}"/>
                  </a:ext>
                </a:extLst>
              </p:cNvPr>
              <p:cNvSpPr/>
              <p:nvPr/>
            </p:nvSpPr>
            <p:spPr>
              <a:xfrm>
                <a:off x="2253281" y="1814484"/>
                <a:ext cx="3054723" cy="3792686"/>
              </a:xfrm>
              <a:prstGeom prst="flowChartAlternateProces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sp>
            <p:nvSpPr>
              <p:cNvPr id="164" name="Rectangle: Diagonal Corners Rounded 163">
                <a:extLst>
                  <a:ext uri="{FF2B5EF4-FFF2-40B4-BE49-F238E27FC236}">
                    <a16:creationId xmlns:a16="http://schemas.microsoft.com/office/drawing/2014/main" id="{17652BC8-2F0B-495C-84ED-5B54C974EAEB}"/>
                  </a:ext>
                </a:extLst>
              </p:cNvPr>
              <p:cNvSpPr/>
              <p:nvPr/>
            </p:nvSpPr>
            <p:spPr>
              <a:xfrm>
                <a:off x="4331984" y="2066721"/>
                <a:ext cx="872632" cy="418729"/>
              </a:xfrm>
              <a:prstGeom prst="round2DiagRect">
                <a:avLst/>
              </a:prstGeom>
              <a:solidFill>
                <a:srgbClr val="FF8AD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sp>
            <p:nvSpPr>
              <p:cNvPr id="165" name="TextBox 164">
                <a:extLst>
                  <a:ext uri="{FF2B5EF4-FFF2-40B4-BE49-F238E27FC236}">
                    <a16:creationId xmlns:a16="http://schemas.microsoft.com/office/drawing/2014/main" id="{454A8B76-AD4B-4F39-AD7C-7EAE28470881}"/>
                  </a:ext>
                </a:extLst>
              </p:cNvPr>
              <p:cNvSpPr txBox="1"/>
              <p:nvPr/>
            </p:nvSpPr>
            <p:spPr>
              <a:xfrm>
                <a:off x="4257165" y="2087883"/>
                <a:ext cx="1063415" cy="369332"/>
              </a:xfrm>
              <a:prstGeom prst="rect">
                <a:avLst/>
              </a:prstGeom>
              <a:noFill/>
              <a:ln w="19050">
                <a:noFill/>
              </a:ln>
            </p:spPr>
            <p:txBody>
              <a:bodyPr wrap="square" rtlCol="0">
                <a:spAutoFit/>
              </a:bodyPr>
              <a:lstStyle/>
              <a:p>
                <a:pPr algn="ctr"/>
                <a:r>
                  <a:rPr lang="en-GB" dirty="0"/>
                  <a:t>State</a:t>
                </a:r>
              </a:p>
            </p:txBody>
          </p:sp>
          <p:sp>
            <p:nvSpPr>
              <p:cNvPr id="166" name="Flowchart: Alternate Process 165">
                <a:extLst>
                  <a:ext uri="{FF2B5EF4-FFF2-40B4-BE49-F238E27FC236}">
                    <a16:creationId xmlns:a16="http://schemas.microsoft.com/office/drawing/2014/main" id="{DC81FC16-1C14-427A-898A-C8B9FA784E40}"/>
                  </a:ext>
                </a:extLst>
              </p:cNvPr>
              <p:cNvSpPr/>
              <p:nvPr/>
            </p:nvSpPr>
            <p:spPr>
              <a:xfrm>
                <a:off x="2818872" y="2890654"/>
                <a:ext cx="1072208" cy="1911666"/>
              </a:xfrm>
              <a:prstGeom prst="flowChartAlternateProcess">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sp>
            <p:nvSpPr>
              <p:cNvPr id="167" name="TextBox 166">
                <a:extLst>
                  <a:ext uri="{FF2B5EF4-FFF2-40B4-BE49-F238E27FC236}">
                    <a16:creationId xmlns:a16="http://schemas.microsoft.com/office/drawing/2014/main" id="{447F0600-EC6E-448F-9F9A-DA5910AB7FF8}"/>
                  </a:ext>
                </a:extLst>
              </p:cNvPr>
              <p:cNvSpPr txBox="1"/>
              <p:nvPr/>
            </p:nvSpPr>
            <p:spPr>
              <a:xfrm>
                <a:off x="2798755" y="3466770"/>
                <a:ext cx="1063417" cy="723018"/>
              </a:xfrm>
              <a:prstGeom prst="rect">
                <a:avLst/>
              </a:prstGeom>
              <a:noFill/>
            </p:spPr>
            <p:txBody>
              <a:bodyPr wrap="square" rtlCol="0">
                <a:spAutoFit/>
              </a:bodyPr>
              <a:lstStyle/>
              <a:p>
                <a:pPr algn="ctr"/>
                <a:r>
                  <a:rPr lang="en-GB" sz="2049" dirty="0"/>
                  <a:t>Match Tables</a:t>
                </a:r>
              </a:p>
            </p:txBody>
          </p:sp>
          <p:sp>
            <p:nvSpPr>
              <p:cNvPr id="168" name="Flowchart: Alternate Process 167">
                <a:extLst>
                  <a:ext uri="{FF2B5EF4-FFF2-40B4-BE49-F238E27FC236}">
                    <a16:creationId xmlns:a16="http://schemas.microsoft.com/office/drawing/2014/main" id="{9D953BC3-3786-44F9-928E-72B42C9AF927}"/>
                  </a:ext>
                </a:extLst>
              </p:cNvPr>
              <p:cNvSpPr/>
              <p:nvPr/>
            </p:nvSpPr>
            <p:spPr>
              <a:xfrm>
                <a:off x="4239598" y="2890654"/>
                <a:ext cx="1072208" cy="1911666"/>
              </a:xfrm>
              <a:prstGeom prst="flowChartAlternateProcess">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sp>
            <p:nvSpPr>
              <p:cNvPr id="169" name="TextBox 168">
                <a:extLst>
                  <a:ext uri="{FF2B5EF4-FFF2-40B4-BE49-F238E27FC236}">
                    <a16:creationId xmlns:a16="http://schemas.microsoft.com/office/drawing/2014/main" id="{E4242897-99A9-46A9-9377-8FE8D607C548}"/>
                  </a:ext>
                </a:extLst>
              </p:cNvPr>
              <p:cNvSpPr txBox="1"/>
              <p:nvPr/>
            </p:nvSpPr>
            <p:spPr>
              <a:xfrm>
                <a:off x="4202009" y="3466770"/>
                <a:ext cx="1063417" cy="723018"/>
              </a:xfrm>
              <a:prstGeom prst="rect">
                <a:avLst/>
              </a:prstGeom>
              <a:noFill/>
            </p:spPr>
            <p:txBody>
              <a:bodyPr wrap="square" rtlCol="0">
                <a:spAutoFit/>
              </a:bodyPr>
              <a:lstStyle/>
              <a:p>
                <a:pPr algn="ctr"/>
                <a:r>
                  <a:rPr lang="en-GB" sz="2049" dirty="0"/>
                  <a:t>Action Unit</a:t>
                </a:r>
              </a:p>
            </p:txBody>
          </p:sp>
          <p:sp>
            <p:nvSpPr>
              <p:cNvPr id="170" name="Trapezoid 169">
                <a:extLst>
                  <a:ext uri="{FF2B5EF4-FFF2-40B4-BE49-F238E27FC236}">
                    <a16:creationId xmlns:a16="http://schemas.microsoft.com/office/drawing/2014/main" id="{E23B3F03-C4AE-402D-8C7B-924E53D4607B}"/>
                  </a:ext>
                </a:extLst>
              </p:cNvPr>
              <p:cNvSpPr/>
              <p:nvPr/>
            </p:nvSpPr>
            <p:spPr>
              <a:xfrm rot="5400000">
                <a:off x="1343124" y="3887777"/>
                <a:ext cx="2031368" cy="197896"/>
              </a:xfrm>
              <a:prstGeom prst="trapezoid">
                <a:avLst/>
              </a:prstGeom>
              <a:solidFill>
                <a:schemeClr val="bg1">
                  <a:alpha val="33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2049"/>
              </a:p>
            </p:txBody>
          </p:sp>
          <p:sp>
            <p:nvSpPr>
              <p:cNvPr id="171" name="TextBox 170">
                <a:extLst>
                  <a:ext uri="{FF2B5EF4-FFF2-40B4-BE49-F238E27FC236}">
                    <a16:creationId xmlns:a16="http://schemas.microsoft.com/office/drawing/2014/main" id="{E8697AA8-2EBC-4180-9D79-4933204E9B43}"/>
                  </a:ext>
                </a:extLst>
              </p:cNvPr>
              <p:cNvSpPr txBox="1"/>
              <p:nvPr/>
            </p:nvSpPr>
            <p:spPr>
              <a:xfrm>
                <a:off x="2282640" y="3004902"/>
                <a:ext cx="197895" cy="1773819"/>
              </a:xfrm>
              <a:prstGeom prst="rect">
                <a:avLst/>
              </a:prstGeom>
              <a:noFill/>
            </p:spPr>
            <p:txBody>
              <a:bodyPr wrap="square" rtlCol="0">
                <a:spAutoFit/>
              </a:bodyPr>
              <a:lstStyle/>
              <a:p>
                <a:pPr algn="ctr"/>
                <a:r>
                  <a:rPr lang="en-GB" sz="1366" b="1" dirty="0"/>
                  <a:t>S</a:t>
                </a:r>
              </a:p>
              <a:p>
                <a:pPr algn="ctr"/>
                <a:r>
                  <a:rPr lang="en-GB" sz="1366" b="1" dirty="0"/>
                  <a:t>E</a:t>
                </a:r>
              </a:p>
              <a:p>
                <a:pPr algn="ctr"/>
                <a:r>
                  <a:rPr lang="en-GB" sz="1366" b="1" dirty="0"/>
                  <a:t>L</a:t>
                </a:r>
              </a:p>
              <a:p>
                <a:pPr algn="ctr"/>
                <a:r>
                  <a:rPr lang="en-GB" sz="1366" b="1" dirty="0"/>
                  <a:t>E</a:t>
                </a:r>
              </a:p>
              <a:p>
                <a:pPr algn="ctr"/>
                <a:r>
                  <a:rPr lang="en-GB" sz="1366" b="1" dirty="0"/>
                  <a:t>C</a:t>
                </a:r>
              </a:p>
              <a:p>
                <a:pPr algn="ctr"/>
                <a:r>
                  <a:rPr lang="en-GB" sz="1366" b="1" dirty="0"/>
                  <a:t>T</a:t>
                </a:r>
              </a:p>
              <a:p>
                <a:pPr algn="ctr"/>
                <a:r>
                  <a:rPr lang="en-GB" sz="1366" b="1" dirty="0"/>
                  <a:t>O</a:t>
                </a:r>
              </a:p>
              <a:p>
                <a:pPr algn="ctr"/>
                <a:r>
                  <a:rPr lang="en-GB" sz="1366" b="1" dirty="0"/>
                  <a:t>R</a:t>
                </a:r>
              </a:p>
            </p:txBody>
          </p:sp>
          <p:cxnSp>
            <p:nvCxnSpPr>
              <p:cNvPr id="172" name="Straight Arrow Connector 171">
                <a:extLst>
                  <a:ext uri="{FF2B5EF4-FFF2-40B4-BE49-F238E27FC236}">
                    <a16:creationId xmlns:a16="http://schemas.microsoft.com/office/drawing/2014/main" id="{9806B561-EFF5-43A2-BF73-6B481E6E4632}"/>
                  </a:ext>
                </a:extLst>
              </p:cNvPr>
              <p:cNvCxnSpPr>
                <a:cxnSpLocks/>
              </p:cNvCxnSpPr>
              <p:nvPr/>
            </p:nvCxnSpPr>
            <p:spPr>
              <a:xfrm flipH="1">
                <a:off x="4749197" y="2499222"/>
                <a:ext cx="1" cy="37766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3" name="Straight Arrow Connector 172">
                <a:extLst>
                  <a:ext uri="{FF2B5EF4-FFF2-40B4-BE49-F238E27FC236}">
                    <a16:creationId xmlns:a16="http://schemas.microsoft.com/office/drawing/2014/main" id="{BDE95A74-8CF5-4B97-A674-DF3AD59337E0}"/>
                  </a:ext>
                </a:extLst>
              </p:cNvPr>
              <p:cNvCxnSpPr>
                <a:cxnSpLocks/>
              </p:cNvCxnSpPr>
              <p:nvPr/>
            </p:nvCxnSpPr>
            <p:spPr>
              <a:xfrm flipV="1">
                <a:off x="3892190" y="3849323"/>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4" name="Straight Arrow Connector 173">
                <a:extLst>
                  <a:ext uri="{FF2B5EF4-FFF2-40B4-BE49-F238E27FC236}">
                    <a16:creationId xmlns:a16="http://schemas.microsoft.com/office/drawing/2014/main" id="{E6716136-D417-4594-9DD1-25D85104D8C9}"/>
                  </a:ext>
                </a:extLst>
              </p:cNvPr>
              <p:cNvCxnSpPr>
                <a:cxnSpLocks/>
              </p:cNvCxnSpPr>
              <p:nvPr/>
            </p:nvCxnSpPr>
            <p:spPr>
              <a:xfrm flipV="1">
                <a:off x="2476488" y="3849323"/>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62" name="TextBox 161">
              <a:extLst>
                <a:ext uri="{FF2B5EF4-FFF2-40B4-BE49-F238E27FC236}">
                  <a16:creationId xmlns:a16="http://schemas.microsoft.com/office/drawing/2014/main" id="{013D3B78-796A-4DBD-BCE4-41B398602D24}"/>
                </a:ext>
              </a:extLst>
            </p:cNvPr>
            <p:cNvSpPr txBox="1"/>
            <p:nvPr/>
          </p:nvSpPr>
          <p:spPr>
            <a:xfrm>
              <a:off x="2622607" y="4783041"/>
              <a:ext cx="2923831" cy="430887"/>
            </a:xfrm>
            <a:prstGeom prst="rect">
              <a:avLst/>
            </a:prstGeom>
            <a:noFill/>
          </p:spPr>
          <p:txBody>
            <a:bodyPr wrap="square" rtlCol="0">
              <a:spAutoFit/>
            </a:bodyPr>
            <a:lstStyle/>
            <a:p>
              <a:pPr algn="ctr"/>
              <a:r>
                <a:rPr lang="en-GB" sz="2200" dirty="0"/>
                <a:t>Match-Action Unit Stage</a:t>
              </a:r>
              <a:r>
                <a:rPr lang="en-GB" sz="2200" baseline="-25000" dirty="0"/>
                <a:t>1</a:t>
              </a:r>
            </a:p>
          </p:txBody>
        </p:sp>
      </p:grpSp>
      <p:sp>
        <p:nvSpPr>
          <p:cNvPr id="3" name="Rectangle 2">
            <a:extLst>
              <a:ext uri="{FF2B5EF4-FFF2-40B4-BE49-F238E27FC236}">
                <a16:creationId xmlns:a16="http://schemas.microsoft.com/office/drawing/2014/main" id="{3AAC0A62-65F3-4983-ABEB-007390EC05C9}"/>
              </a:ext>
            </a:extLst>
          </p:cNvPr>
          <p:cNvSpPr/>
          <p:nvPr/>
        </p:nvSpPr>
        <p:spPr>
          <a:xfrm>
            <a:off x="7293523" y="4148734"/>
            <a:ext cx="144585" cy="476594"/>
          </a:xfrm>
          <a:prstGeom prst="rect">
            <a:avLst/>
          </a:prstGeom>
          <a:solidFill>
            <a:srgbClr val="EA2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a:extLst>
              <a:ext uri="{FF2B5EF4-FFF2-40B4-BE49-F238E27FC236}">
                <a16:creationId xmlns:a16="http://schemas.microsoft.com/office/drawing/2014/main" id="{4CD16592-FF04-4699-B4E0-E0D163463687}"/>
              </a:ext>
            </a:extLst>
          </p:cNvPr>
          <p:cNvGrpSpPr/>
          <p:nvPr/>
        </p:nvGrpSpPr>
        <p:grpSpPr>
          <a:xfrm>
            <a:off x="2134484" y="1262508"/>
            <a:ext cx="7923034" cy="646112"/>
            <a:chOff x="2134484" y="1262508"/>
            <a:chExt cx="7923034" cy="646112"/>
          </a:xfrm>
        </p:grpSpPr>
        <p:sp>
          <p:nvSpPr>
            <p:cNvPr id="9" name="TextBox 8">
              <a:extLst>
                <a:ext uri="{FF2B5EF4-FFF2-40B4-BE49-F238E27FC236}">
                  <a16:creationId xmlns:a16="http://schemas.microsoft.com/office/drawing/2014/main" id="{2181A3A4-23C5-4208-8193-BD0E598DA4E3}"/>
                </a:ext>
              </a:extLst>
            </p:cNvPr>
            <p:cNvSpPr txBox="1"/>
            <p:nvPr/>
          </p:nvSpPr>
          <p:spPr>
            <a:xfrm>
              <a:off x="4830171" y="1262508"/>
              <a:ext cx="2861422" cy="369332"/>
            </a:xfrm>
            <a:prstGeom prst="rect">
              <a:avLst/>
            </a:prstGeom>
            <a:solidFill>
              <a:schemeClr val="bg1"/>
            </a:solidFill>
          </p:spPr>
          <p:txBody>
            <a:bodyPr wrap="square" rtlCol="0">
              <a:spAutoFit/>
            </a:bodyPr>
            <a:lstStyle/>
            <a:p>
              <a:pPr algn="ctr"/>
              <a:r>
                <a:rPr lang="en-GB" dirty="0"/>
                <a:t>Shared-nothing Stages</a:t>
              </a:r>
            </a:p>
          </p:txBody>
        </p:sp>
        <p:sp>
          <p:nvSpPr>
            <p:cNvPr id="10" name="Left Brace 9">
              <a:extLst>
                <a:ext uri="{FF2B5EF4-FFF2-40B4-BE49-F238E27FC236}">
                  <a16:creationId xmlns:a16="http://schemas.microsoft.com/office/drawing/2014/main" id="{0360B29C-C623-40C6-ACD5-12F7E814E519}"/>
                </a:ext>
              </a:extLst>
            </p:cNvPr>
            <p:cNvSpPr/>
            <p:nvPr/>
          </p:nvSpPr>
          <p:spPr>
            <a:xfrm rot="5400000">
              <a:off x="5965705" y="-2183193"/>
              <a:ext cx="260592" cy="7923034"/>
            </a:xfrm>
            <a:prstGeom prst="leftBrace">
              <a:avLst>
                <a:gd name="adj1" fmla="val 760100"/>
                <a:gd name="adj2" fmla="val 50000"/>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12" name="Group 11">
            <a:extLst>
              <a:ext uri="{FF2B5EF4-FFF2-40B4-BE49-F238E27FC236}">
                <a16:creationId xmlns:a16="http://schemas.microsoft.com/office/drawing/2014/main" id="{87E2FBEA-C70E-4C91-9B9C-14F6CB2D9EBD}"/>
              </a:ext>
            </a:extLst>
          </p:cNvPr>
          <p:cNvGrpSpPr/>
          <p:nvPr/>
        </p:nvGrpSpPr>
        <p:grpSpPr>
          <a:xfrm>
            <a:off x="11145249" y="3674372"/>
            <a:ext cx="858453" cy="305002"/>
            <a:chOff x="11145249" y="3674372"/>
            <a:chExt cx="858453" cy="305002"/>
          </a:xfrm>
        </p:grpSpPr>
        <p:sp>
          <p:nvSpPr>
            <p:cNvPr id="89" name="Rectangle 88">
              <a:extLst>
                <a:ext uri="{FF2B5EF4-FFF2-40B4-BE49-F238E27FC236}">
                  <a16:creationId xmlns:a16="http://schemas.microsoft.com/office/drawing/2014/main" id="{8E9006CC-30C7-4E3E-8508-0C2DC6BD49FA}"/>
                </a:ext>
              </a:extLst>
            </p:cNvPr>
            <p:cNvSpPr/>
            <p:nvPr/>
          </p:nvSpPr>
          <p:spPr>
            <a:xfrm>
              <a:off x="11471694" y="3674372"/>
              <a:ext cx="532008" cy="3050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2" name="Straight Arrow Connector 91">
              <a:extLst>
                <a:ext uri="{FF2B5EF4-FFF2-40B4-BE49-F238E27FC236}">
                  <a16:creationId xmlns:a16="http://schemas.microsoft.com/office/drawing/2014/main" id="{F8FD5C52-37C9-468A-9F9C-9B8B76625AAC}"/>
                </a:ext>
              </a:extLst>
            </p:cNvPr>
            <p:cNvCxnSpPr>
              <a:cxnSpLocks/>
            </p:cNvCxnSpPr>
            <p:nvPr/>
          </p:nvCxnSpPr>
          <p:spPr>
            <a:xfrm flipV="1">
              <a:off x="11145249" y="3831563"/>
              <a:ext cx="339293" cy="113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77" name="TextBox 76">
            <a:extLst>
              <a:ext uri="{FF2B5EF4-FFF2-40B4-BE49-F238E27FC236}">
                <a16:creationId xmlns:a16="http://schemas.microsoft.com/office/drawing/2014/main" id="{C4CB2159-72BB-4CCF-9932-66057C5E591F}"/>
              </a:ext>
            </a:extLst>
          </p:cNvPr>
          <p:cNvSpPr txBox="1"/>
          <p:nvPr/>
        </p:nvSpPr>
        <p:spPr>
          <a:xfrm>
            <a:off x="4811799" y="2070302"/>
            <a:ext cx="2861422" cy="369332"/>
          </a:xfrm>
          <a:prstGeom prst="rect">
            <a:avLst/>
          </a:prstGeom>
          <a:solidFill>
            <a:schemeClr val="bg1"/>
          </a:solidFill>
        </p:spPr>
        <p:txBody>
          <a:bodyPr wrap="square" rtlCol="0">
            <a:spAutoFit/>
          </a:bodyPr>
          <a:lstStyle/>
          <a:p>
            <a:pPr algn="ctr"/>
            <a:r>
              <a:rPr lang="en-GB" dirty="0"/>
              <a:t>Feed-forward Transfer</a:t>
            </a:r>
          </a:p>
        </p:txBody>
      </p:sp>
    </p:spTree>
    <p:extLst>
      <p:ext uri="{BB962C8B-B14F-4D97-AF65-F5344CB8AC3E}">
        <p14:creationId xmlns:p14="http://schemas.microsoft.com/office/powerpoint/2010/main" val="2725716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3.54167E-6 -3.33333E-6 L 0.28737 -0.00439 " pathEditMode="relative" rAng="0" ptsTypes="AA">
                                      <p:cBhvr>
                                        <p:cTn id="11" dur="2000" fill="hold"/>
                                        <p:tgtEl>
                                          <p:spTgt spid="3"/>
                                        </p:tgtEl>
                                        <p:attrNameLst>
                                          <p:attrName>ppt_x</p:attrName>
                                          <p:attrName>ppt_y</p:attrName>
                                        </p:attrNameLst>
                                      </p:cBhvr>
                                      <p:rCtr x="14362" y="-231"/>
                                    </p:animMotion>
                                  </p:childTnLst>
                                </p:cTn>
                              </p:par>
                              <p:par>
                                <p:cTn id="12" presetID="43" presetClass="path" presetSubtype="0" accel="50000" decel="50000" fill="hold" grpId="0" nodeType="withEffect">
                                  <p:stCondLst>
                                    <p:cond delay="0"/>
                                  </p:stCondLst>
                                  <p:childTnLst>
                                    <p:animMotion origin="layout" path="M -2.08333E-6 -4.81481E-6 L 0.15078 -4.81481E-6 C 0.21823 -4.81481E-6 0.30156 -0.04583 0.30156 -0.08287 L 0.30156 -0.16574 " pathEditMode="relative" rAng="0" ptsTypes="AAAA">
                                      <p:cBhvr>
                                        <p:cTn id="13" dur="2000" fill="hold"/>
                                        <p:tgtEl>
                                          <p:spTgt spid="103"/>
                                        </p:tgtEl>
                                        <p:attrNameLst>
                                          <p:attrName>ppt_x</p:attrName>
                                          <p:attrName>ppt_y</p:attrName>
                                        </p:attrNameLst>
                                      </p:cBhvr>
                                      <p:rCtr x="15078" y="-8287"/>
                                    </p:animMotion>
                                  </p:childTnLst>
                                </p:cTn>
                              </p:par>
                            </p:childTnLst>
                          </p:cTn>
                        </p:par>
                        <p:par>
                          <p:cTn id="14" fill="hold">
                            <p:stCondLst>
                              <p:cond delay="2000"/>
                            </p:stCondLst>
                            <p:childTnLst>
                              <p:par>
                                <p:cTn id="15" presetID="1"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3"/>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0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03" grpId="1" animBg="1"/>
      <p:bldP spid="3" grpId="0" animBg="1"/>
      <p:bldP spid="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212EEA-9EAC-4B35-8B55-A6D0AB951313}"/>
              </a:ext>
            </a:extLst>
          </p:cNvPr>
          <p:cNvSpPr>
            <a:spLocks noGrp="1"/>
          </p:cNvSpPr>
          <p:nvPr>
            <p:ph type="sldNum" sz="quarter" idx="12"/>
          </p:nvPr>
        </p:nvSpPr>
        <p:spPr/>
        <p:txBody>
          <a:bodyPr/>
          <a:lstStyle/>
          <a:p>
            <a:fld id="{0586C5A0-077A-42A9-8EC1-8CF707100511}" type="slidenum">
              <a:rPr lang="en-GB" smtClean="0"/>
              <a:t>7</a:t>
            </a:fld>
            <a:endParaRPr lang="en-GB"/>
          </a:p>
        </p:txBody>
      </p:sp>
      <p:grpSp>
        <p:nvGrpSpPr>
          <p:cNvPr id="335" name="Group 334">
            <a:extLst>
              <a:ext uri="{FF2B5EF4-FFF2-40B4-BE49-F238E27FC236}">
                <a16:creationId xmlns:a16="http://schemas.microsoft.com/office/drawing/2014/main" id="{11A2B4B8-AE23-424D-AD17-A8CC1484D95B}"/>
              </a:ext>
            </a:extLst>
          </p:cNvPr>
          <p:cNvGrpSpPr/>
          <p:nvPr/>
        </p:nvGrpSpPr>
        <p:grpSpPr>
          <a:xfrm>
            <a:off x="1099477" y="935905"/>
            <a:ext cx="9376782" cy="5420445"/>
            <a:chOff x="1099477" y="935905"/>
            <a:chExt cx="9376782" cy="5420445"/>
          </a:xfrm>
        </p:grpSpPr>
        <p:sp>
          <p:nvSpPr>
            <p:cNvPr id="59" name="Flowchart: Alternate Process 7">
              <a:extLst>
                <a:ext uri="{FF2B5EF4-FFF2-40B4-BE49-F238E27FC236}">
                  <a16:creationId xmlns:a16="http://schemas.microsoft.com/office/drawing/2014/main" id="{5A9DF7B7-7B85-41A0-803D-85D0E37EA448}"/>
                </a:ext>
              </a:extLst>
            </p:cNvPr>
            <p:cNvSpPr/>
            <p:nvPr/>
          </p:nvSpPr>
          <p:spPr>
            <a:xfrm>
              <a:off x="1381886" y="935905"/>
              <a:ext cx="8770782" cy="5420445"/>
            </a:xfrm>
            <a:prstGeom prst="flowChartAlternateProcess">
              <a:avLst/>
            </a:prstGeom>
            <a:solidFill>
              <a:schemeClr val="accent6">
                <a:lumMod val="20000"/>
                <a:lumOff val="80000"/>
              </a:schemeClr>
            </a:solid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sp>
          <p:nvSpPr>
            <p:cNvPr id="85" name="Rectangle 84">
              <a:extLst>
                <a:ext uri="{FF2B5EF4-FFF2-40B4-BE49-F238E27FC236}">
                  <a16:creationId xmlns:a16="http://schemas.microsoft.com/office/drawing/2014/main" id="{D76275D2-BD0F-4DA1-AC2E-EFC6A3980CEB}"/>
                </a:ext>
              </a:extLst>
            </p:cNvPr>
            <p:cNvSpPr/>
            <p:nvPr/>
          </p:nvSpPr>
          <p:spPr>
            <a:xfrm>
              <a:off x="5146162" y="1570369"/>
              <a:ext cx="1320980" cy="3967737"/>
            </a:xfrm>
            <a:prstGeom prst="rect">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2008" dirty="0"/>
            </a:p>
          </p:txBody>
        </p:sp>
        <p:cxnSp>
          <p:nvCxnSpPr>
            <p:cNvPr id="86" name="Straight Connector 85">
              <a:extLst>
                <a:ext uri="{FF2B5EF4-FFF2-40B4-BE49-F238E27FC236}">
                  <a16:creationId xmlns:a16="http://schemas.microsoft.com/office/drawing/2014/main" id="{F6AD5E03-398F-4AD6-9C30-DA44EC53D5E9}"/>
                </a:ext>
              </a:extLst>
            </p:cNvPr>
            <p:cNvCxnSpPr>
              <a:cxnSpLocks/>
            </p:cNvCxnSpPr>
            <p:nvPr/>
          </p:nvCxnSpPr>
          <p:spPr>
            <a:xfrm flipV="1">
              <a:off x="5143182" y="5083744"/>
              <a:ext cx="360000" cy="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93889BA0-2775-4E44-B12F-3D6671EB750F}"/>
                </a:ext>
              </a:extLst>
            </p:cNvPr>
            <p:cNvCxnSpPr>
              <a:cxnSpLocks/>
            </p:cNvCxnSpPr>
            <p:nvPr/>
          </p:nvCxnSpPr>
          <p:spPr>
            <a:xfrm flipH="1">
              <a:off x="5500782" y="1963641"/>
              <a:ext cx="601652" cy="312897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F7FAAF16-8A8F-4707-8CC3-023BB52F4ADD}"/>
                </a:ext>
              </a:extLst>
            </p:cNvPr>
            <p:cNvCxnSpPr>
              <a:cxnSpLocks/>
            </p:cNvCxnSpPr>
            <p:nvPr/>
          </p:nvCxnSpPr>
          <p:spPr>
            <a:xfrm>
              <a:off x="5517752" y="1983747"/>
              <a:ext cx="584682" cy="310886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7ECCB758-7322-4ACD-B8E2-BD74A52B8EB9}"/>
                </a:ext>
              </a:extLst>
            </p:cNvPr>
            <p:cNvSpPr txBox="1"/>
            <p:nvPr/>
          </p:nvSpPr>
          <p:spPr>
            <a:xfrm>
              <a:off x="4339802" y="1031580"/>
              <a:ext cx="2652080" cy="461665"/>
            </a:xfrm>
            <a:prstGeom prst="rect">
              <a:avLst/>
            </a:prstGeom>
            <a:noFill/>
          </p:spPr>
          <p:txBody>
            <a:bodyPr wrap="square" rtlCol="0">
              <a:spAutoFit/>
            </a:bodyPr>
            <a:lstStyle/>
            <a:p>
              <a:pPr algn="ctr"/>
              <a:r>
                <a:rPr lang="en-GB" sz="2400" dirty="0"/>
                <a:t>Scheduler</a:t>
              </a:r>
            </a:p>
          </p:txBody>
        </p:sp>
        <p:cxnSp>
          <p:nvCxnSpPr>
            <p:cNvPr id="96" name="Straight Connector 95">
              <a:extLst>
                <a:ext uri="{FF2B5EF4-FFF2-40B4-BE49-F238E27FC236}">
                  <a16:creationId xmlns:a16="http://schemas.microsoft.com/office/drawing/2014/main" id="{F5D0311F-2213-4789-A527-8711AC78A15F}"/>
                </a:ext>
              </a:extLst>
            </p:cNvPr>
            <p:cNvCxnSpPr>
              <a:cxnSpLocks/>
            </p:cNvCxnSpPr>
            <p:nvPr/>
          </p:nvCxnSpPr>
          <p:spPr>
            <a:xfrm flipV="1">
              <a:off x="5154096" y="1995170"/>
              <a:ext cx="360000" cy="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789A7D87-4324-4416-8D0F-72965DF80583}"/>
                </a:ext>
              </a:extLst>
            </p:cNvPr>
            <p:cNvCxnSpPr>
              <a:cxnSpLocks/>
            </p:cNvCxnSpPr>
            <p:nvPr/>
          </p:nvCxnSpPr>
          <p:spPr>
            <a:xfrm flipV="1">
              <a:off x="6098147" y="5081218"/>
              <a:ext cx="360000" cy="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DB711BB9-B535-4ABD-8632-F57EC255C1AA}"/>
                </a:ext>
              </a:extLst>
            </p:cNvPr>
            <p:cNvCxnSpPr>
              <a:cxnSpLocks/>
            </p:cNvCxnSpPr>
            <p:nvPr/>
          </p:nvCxnSpPr>
          <p:spPr>
            <a:xfrm flipV="1">
              <a:off x="6106066" y="1965752"/>
              <a:ext cx="360000" cy="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5E584630-8E97-4899-9338-F3D6EF766741}"/>
                </a:ext>
              </a:extLst>
            </p:cNvPr>
            <p:cNvSpPr txBox="1"/>
            <p:nvPr/>
          </p:nvSpPr>
          <p:spPr>
            <a:xfrm>
              <a:off x="6727361" y="1084702"/>
              <a:ext cx="2652080" cy="461665"/>
            </a:xfrm>
            <a:prstGeom prst="rect">
              <a:avLst/>
            </a:prstGeom>
            <a:noFill/>
          </p:spPr>
          <p:txBody>
            <a:bodyPr wrap="square" rtlCol="0">
              <a:spAutoFit/>
            </a:bodyPr>
            <a:lstStyle/>
            <a:p>
              <a:pPr algn="ctr"/>
              <a:r>
                <a:rPr lang="en-GB" sz="2400" dirty="0"/>
                <a:t>Egress</a:t>
              </a:r>
            </a:p>
          </p:txBody>
        </p:sp>
        <p:sp>
          <p:nvSpPr>
            <p:cNvPr id="104" name="TextBox 103">
              <a:extLst>
                <a:ext uri="{FF2B5EF4-FFF2-40B4-BE49-F238E27FC236}">
                  <a16:creationId xmlns:a16="http://schemas.microsoft.com/office/drawing/2014/main" id="{865F62B8-322B-4538-B4C8-22D063130E5F}"/>
                </a:ext>
              </a:extLst>
            </p:cNvPr>
            <p:cNvSpPr txBox="1"/>
            <p:nvPr/>
          </p:nvSpPr>
          <p:spPr>
            <a:xfrm>
              <a:off x="2142933" y="1080578"/>
              <a:ext cx="2652080" cy="461665"/>
            </a:xfrm>
            <a:prstGeom prst="rect">
              <a:avLst/>
            </a:prstGeom>
            <a:noFill/>
          </p:spPr>
          <p:txBody>
            <a:bodyPr wrap="square" rtlCol="0">
              <a:spAutoFit/>
            </a:bodyPr>
            <a:lstStyle/>
            <a:p>
              <a:pPr algn="ctr"/>
              <a:r>
                <a:rPr lang="en-GB" sz="2400" dirty="0"/>
                <a:t>Ingress</a:t>
              </a:r>
            </a:p>
          </p:txBody>
        </p:sp>
        <p:sp>
          <p:nvSpPr>
            <p:cNvPr id="114" name="Rectangle: Rounded Corners 113">
              <a:extLst>
                <a:ext uri="{FF2B5EF4-FFF2-40B4-BE49-F238E27FC236}">
                  <a16:creationId xmlns:a16="http://schemas.microsoft.com/office/drawing/2014/main" id="{4ED275A0-0777-4027-AB0A-D708E8B1C02C}"/>
                </a:ext>
              </a:extLst>
            </p:cNvPr>
            <p:cNvSpPr/>
            <p:nvPr/>
          </p:nvSpPr>
          <p:spPr>
            <a:xfrm>
              <a:off x="2196448" y="4596649"/>
              <a:ext cx="2583226" cy="843548"/>
            </a:xfrm>
            <a:prstGeom prst="roundRect">
              <a:avLst/>
            </a:prstGeom>
            <a:solidFill>
              <a:srgbClr val="BDDA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a:extLst>
                <a:ext uri="{FF2B5EF4-FFF2-40B4-BE49-F238E27FC236}">
                  <a16:creationId xmlns:a16="http://schemas.microsoft.com/office/drawing/2014/main" id="{6C355601-770F-4D10-A443-92DEA893EBAE}"/>
                </a:ext>
              </a:extLst>
            </p:cNvPr>
            <p:cNvSpPr/>
            <p:nvPr/>
          </p:nvSpPr>
          <p:spPr>
            <a:xfrm>
              <a:off x="1113206" y="2018599"/>
              <a:ext cx="1080000" cy="105064"/>
            </a:xfrm>
            <a:prstGeom prst="rect">
              <a:avLst/>
            </a:prstGeom>
            <a:solidFill>
              <a:srgbClr val="5B9BD5"/>
            </a:solidFill>
            <a:ln>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2008"/>
            </a:p>
          </p:txBody>
        </p:sp>
        <p:sp>
          <p:nvSpPr>
            <p:cNvPr id="61" name="Rectangle 60">
              <a:extLst>
                <a:ext uri="{FF2B5EF4-FFF2-40B4-BE49-F238E27FC236}">
                  <a16:creationId xmlns:a16="http://schemas.microsoft.com/office/drawing/2014/main" id="{8F36CAB6-982C-463F-B418-C9290FD6399B}"/>
                </a:ext>
              </a:extLst>
            </p:cNvPr>
            <p:cNvSpPr/>
            <p:nvPr/>
          </p:nvSpPr>
          <p:spPr>
            <a:xfrm>
              <a:off x="1113213" y="2431732"/>
              <a:ext cx="1080000" cy="105064"/>
            </a:xfrm>
            <a:prstGeom prst="rect">
              <a:avLst/>
            </a:prstGeom>
            <a:solidFill>
              <a:srgbClr val="5B9BD5"/>
            </a:solidFill>
            <a:ln>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2008"/>
            </a:p>
          </p:txBody>
        </p:sp>
        <p:sp>
          <p:nvSpPr>
            <p:cNvPr id="66" name="Rectangle 65">
              <a:extLst>
                <a:ext uri="{FF2B5EF4-FFF2-40B4-BE49-F238E27FC236}">
                  <a16:creationId xmlns:a16="http://schemas.microsoft.com/office/drawing/2014/main" id="{CB604501-DC9A-406C-89FF-391083C9CEEF}"/>
                </a:ext>
              </a:extLst>
            </p:cNvPr>
            <p:cNvSpPr/>
            <p:nvPr/>
          </p:nvSpPr>
          <p:spPr>
            <a:xfrm>
              <a:off x="1099477" y="4705483"/>
              <a:ext cx="1080000" cy="105064"/>
            </a:xfrm>
            <a:prstGeom prst="rect">
              <a:avLst/>
            </a:prstGeom>
            <a:solidFill>
              <a:srgbClr val="5B9BD5"/>
            </a:solidFill>
            <a:ln>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2008"/>
            </a:p>
          </p:txBody>
        </p:sp>
        <p:sp>
          <p:nvSpPr>
            <p:cNvPr id="67" name="Rectangle 66">
              <a:extLst>
                <a:ext uri="{FF2B5EF4-FFF2-40B4-BE49-F238E27FC236}">
                  <a16:creationId xmlns:a16="http://schemas.microsoft.com/office/drawing/2014/main" id="{0F54E7D3-2F1D-4BE4-A33A-8C64A4AAACC1}"/>
                </a:ext>
              </a:extLst>
            </p:cNvPr>
            <p:cNvSpPr/>
            <p:nvPr/>
          </p:nvSpPr>
          <p:spPr>
            <a:xfrm>
              <a:off x="1099477" y="5118618"/>
              <a:ext cx="1080000" cy="105064"/>
            </a:xfrm>
            <a:prstGeom prst="rect">
              <a:avLst/>
            </a:prstGeom>
            <a:solidFill>
              <a:srgbClr val="5B9BD5"/>
            </a:solidFill>
            <a:ln>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2008"/>
            </a:p>
          </p:txBody>
        </p:sp>
        <p:cxnSp>
          <p:nvCxnSpPr>
            <p:cNvPr id="68" name="Straight Connector 67">
              <a:extLst>
                <a:ext uri="{FF2B5EF4-FFF2-40B4-BE49-F238E27FC236}">
                  <a16:creationId xmlns:a16="http://schemas.microsoft.com/office/drawing/2014/main" id="{2406E676-0FDF-4D2F-B7B3-679BAC9D29AC}"/>
                </a:ext>
              </a:extLst>
            </p:cNvPr>
            <p:cNvCxnSpPr>
              <a:cxnSpLocks/>
            </p:cNvCxnSpPr>
            <p:nvPr/>
          </p:nvCxnSpPr>
          <p:spPr>
            <a:xfrm flipH="1">
              <a:off x="1569192" y="2186559"/>
              <a:ext cx="4" cy="165461"/>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B106A9C-3AB5-41BF-8F9A-563DF706CE79}"/>
                </a:ext>
              </a:extLst>
            </p:cNvPr>
            <p:cNvCxnSpPr>
              <a:cxnSpLocks/>
            </p:cNvCxnSpPr>
            <p:nvPr/>
          </p:nvCxnSpPr>
          <p:spPr>
            <a:xfrm>
              <a:off x="3351036" y="3392488"/>
              <a:ext cx="0" cy="903767"/>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7FB5C7B2-3589-474F-B639-78D25792DC53}"/>
                </a:ext>
              </a:extLst>
            </p:cNvPr>
            <p:cNvCxnSpPr>
              <a:cxnSpLocks/>
            </p:cNvCxnSpPr>
            <p:nvPr/>
          </p:nvCxnSpPr>
          <p:spPr>
            <a:xfrm flipH="1">
              <a:off x="1569192" y="4884691"/>
              <a:ext cx="4" cy="165461"/>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058611C5-25C3-4402-AF7A-544B35EA7B4D}"/>
                </a:ext>
              </a:extLst>
            </p:cNvPr>
            <p:cNvSpPr txBox="1"/>
            <p:nvPr/>
          </p:nvSpPr>
          <p:spPr>
            <a:xfrm>
              <a:off x="2116696" y="4762017"/>
              <a:ext cx="2607594" cy="461665"/>
            </a:xfrm>
            <a:prstGeom prst="rect">
              <a:avLst/>
            </a:prstGeom>
            <a:noFill/>
          </p:spPr>
          <p:txBody>
            <a:bodyPr wrap="square" rtlCol="0">
              <a:spAutoFit/>
            </a:bodyPr>
            <a:lstStyle/>
            <a:p>
              <a:pPr algn="ctr"/>
              <a:r>
                <a:rPr lang="en-GB" sz="2400" dirty="0" err="1"/>
                <a:t>Pipeline</a:t>
              </a:r>
              <a:r>
                <a:rPr lang="en-GB" sz="2400" baseline="-25000" dirty="0" err="1"/>
                <a:t>N</a:t>
              </a:r>
              <a:endParaRPr lang="en-GB" sz="2400" baseline="-25000" dirty="0"/>
            </a:p>
          </p:txBody>
        </p:sp>
        <p:sp>
          <p:nvSpPr>
            <p:cNvPr id="116" name="Rectangle: Rounded Corners 115">
              <a:extLst>
                <a:ext uri="{FF2B5EF4-FFF2-40B4-BE49-F238E27FC236}">
                  <a16:creationId xmlns:a16="http://schemas.microsoft.com/office/drawing/2014/main" id="{2F407B36-2D0A-4D7D-9647-28A186432BAC}"/>
                </a:ext>
              </a:extLst>
            </p:cNvPr>
            <p:cNvSpPr/>
            <p:nvPr/>
          </p:nvSpPr>
          <p:spPr>
            <a:xfrm>
              <a:off x="2201775" y="1658613"/>
              <a:ext cx="2583226" cy="1288389"/>
            </a:xfrm>
            <a:prstGeom prst="roundRect">
              <a:avLst/>
            </a:prstGeom>
            <a:solidFill>
              <a:srgbClr val="BDDA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 name="Rectangle: Rounded Corners 306">
              <a:extLst>
                <a:ext uri="{FF2B5EF4-FFF2-40B4-BE49-F238E27FC236}">
                  <a16:creationId xmlns:a16="http://schemas.microsoft.com/office/drawing/2014/main" id="{2F7F46F0-4940-4729-9607-B8C776F82857}"/>
                </a:ext>
              </a:extLst>
            </p:cNvPr>
            <p:cNvSpPr/>
            <p:nvPr/>
          </p:nvSpPr>
          <p:spPr>
            <a:xfrm flipH="1">
              <a:off x="6796062" y="4586612"/>
              <a:ext cx="2583226" cy="843548"/>
            </a:xfrm>
            <a:prstGeom prst="roundRect">
              <a:avLst/>
            </a:prstGeom>
            <a:solidFill>
              <a:srgbClr val="BDDA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8" name="Rectangle 307">
              <a:extLst>
                <a:ext uri="{FF2B5EF4-FFF2-40B4-BE49-F238E27FC236}">
                  <a16:creationId xmlns:a16="http://schemas.microsoft.com/office/drawing/2014/main" id="{DCE3E817-CAE4-408D-BF8D-1F28C27C91E7}"/>
                </a:ext>
              </a:extLst>
            </p:cNvPr>
            <p:cNvSpPr/>
            <p:nvPr/>
          </p:nvSpPr>
          <p:spPr>
            <a:xfrm flipH="1">
              <a:off x="9382530" y="2008562"/>
              <a:ext cx="1080000" cy="105064"/>
            </a:xfrm>
            <a:prstGeom prst="rect">
              <a:avLst/>
            </a:prstGeom>
            <a:solidFill>
              <a:srgbClr val="5B9BD5"/>
            </a:solidFill>
            <a:ln>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2008"/>
            </a:p>
          </p:txBody>
        </p:sp>
        <p:sp>
          <p:nvSpPr>
            <p:cNvPr id="309" name="Rectangle 308">
              <a:extLst>
                <a:ext uri="{FF2B5EF4-FFF2-40B4-BE49-F238E27FC236}">
                  <a16:creationId xmlns:a16="http://schemas.microsoft.com/office/drawing/2014/main" id="{53248F20-24DC-46AC-985F-ED80534A0098}"/>
                </a:ext>
              </a:extLst>
            </p:cNvPr>
            <p:cNvSpPr/>
            <p:nvPr/>
          </p:nvSpPr>
          <p:spPr>
            <a:xfrm flipH="1">
              <a:off x="9382523" y="2421695"/>
              <a:ext cx="1080000" cy="105064"/>
            </a:xfrm>
            <a:prstGeom prst="rect">
              <a:avLst/>
            </a:prstGeom>
            <a:solidFill>
              <a:srgbClr val="5B9BD5"/>
            </a:solidFill>
            <a:ln>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2008"/>
            </a:p>
          </p:txBody>
        </p:sp>
        <p:sp>
          <p:nvSpPr>
            <p:cNvPr id="310" name="Rectangle 309">
              <a:extLst>
                <a:ext uri="{FF2B5EF4-FFF2-40B4-BE49-F238E27FC236}">
                  <a16:creationId xmlns:a16="http://schemas.microsoft.com/office/drawing/2014/main" id="{1D205EF9-363C-4256-8A81-42A56C336590}"/>
                </a:ext>
              </a:extLst>
            </p:cNvPr>
            <p:cNvSpPr/>
            <p:nvPr/>
          </p:nvSpPr>
          <p:spPr>
            <a:xfrm flipH="1">
              <a:off x="9396259" y="4695446"/>
              <a:ext cx="1080000" cy="105064"/>
            </a:xfrm>
            <a:prstGeom prst="rect">
              <a:avLst/>
            </a:prstGeom>
            <a:solidFill>
              <a:srgbClr val="5B9BD5"/>
            </a:solidFill>
            <a:ln>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2008"/>
            </a:p>
          </p:txBody>
        </p:sp>
        <p:sp>
          <p:nvSpPr>
            <p:cNvPr id="311" name="Rectangle 310">
              <a:extLst>
                <a:ext uri="{FF2B5EF4-FFF2-40B4-BE49-F238E27FC236}">
                  <a16:creationId xmlns:a16="http://schemas.microsoft.com/office/drawing/2014/main" id="{8592BAB1-3DFD-4CD4-AD04-56FD3594BD1D}"/>
                </a:ext>
              </a:extLst>
            </p:cNvPr>
            <p:cNvSpPr/>
            <p:nvPr/>
          </p:nvSpPr>
          <p:spPr>
            <a:xfrm flipH="1">
              <a:off x="9396259" y="5108581"/>
              <a:ext cx="1080000" cy="105064"/>
            </a:xfrm>
            <a:prstGeom prst="rect">
              <a:avLst/>
            </a:prstGeom>
            <a:solidFill>
              <a:srgbClr val="5B9BD5"/>
            </a:solidFill>
            <a:ln>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2008"/>
            </a:p>
          </p:txBody>
        </p:sp>
        <p:cxnSp>
          <p:nvCxnSpPr>
            <p:cNvPr id="312" name="Straight Connector 311">
              <a:extLst>
                <a:ext uri="{FF2B5EF4-FFF2-40B4-BE49-F238E27FC236}">
                  <a16:creationId xmlns:a16="http://schemas.microsoft.com/office/drawing/2014/main" id="{685112AB-16EC-4809-8D40-591BD4EABB0B}"/>
                </a:ext>
              </a:extLst>
            </p:cNvPr>
            <p:cNvCxnSpPr>
              <a:cxnSpLocks/>
            </p:cNvCxnSpPr>
            <p:nvPr/>
          </p:nvCxnSpPr>
          <p:spPr>
            <a:xfrm>
              <a:off x="10006540" y="2176522"/>
              <a:ext cx="4" cy="165461"/>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5C0B3110-C4CF-4B5C-B9D7-095C20CEACF7}"/>
                </a:ext>
              </a:extLst>
            </p:cNvPr>
            <p:cNvCxnSpPr>
              <a:cxnSpLocks/>
            </p:cNvCxnSpPr>
            <p:nvPr/>
          </p:nvCxnSpPr>
          <p:spPr>
            <a:xfrm flipH="1">
              <a:off x="8224700" y="3382451"/>
              <a:ext cx="0" cy="903767"/>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39EF6E50-510A-4601-892B-881E292AA065}"/>
                </a:ext>
              </a:extLst>
            </p:cNvPr>
            <p:cNvCxnSpPr>
              <a:cxnSpLocks/>
            </p:cNvCxnSpPr>
            <p:nvPr/>
          </p:nvCxnSpPr>
          <p:spPr>
            <a:xfrm>
              <a:off x="10006540" y="4874654"/>
              <a:ext cx="4" cy="165461"/>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15" name="TextBox 314">
              <a:extLst>
                <a:ext uri="{FF2B5EF4-FFF2-40B4-BE49-F238E27FC236}">
                  <a16:creationId xmlns:a16="http://schemas.microsoft.com/office/drawing/2014/main" id="{5F12990B-54C7-4CF7-BDC1-964ADA2BEB19}"/>
                </a:ext>
              </a:extLst>
            </p:cNvPr>
            <p:cNvSpPr txBox="1"/>
            <p:nvPr/>
          </p:nvSpPr>
          <p:spPr>
            <a:xfrm flipH="1">
              <a:off x="6851446" y="4751980"/>
              <a:ext cx="2607594" cy="461665"/>
            </a:xfrm>
            <a:prstGeom prst="rect">
              <a:avLst/>
            </a:prstGeom>
            <a:noFill/>
          </p:spPr>
          <p:txBody>
            <a:bodyPr wrap="square" rtlCol="0">
              <a:spAutoFit/>
            </a:bodyPr>
            <a:lstStyle/>
            <a:p>
              <a:pPr algn="ctr"/>
              <a:r>
                <a:rPr lang="en-GB" sz="2400" dirty="0" err="1"/>
                <a:t>Pipeline</a:t>
              </a:r>
              <a:r>
                <a:rPr lang="en-GB" sz="2400" baseline="-25000" dirty="0" err="1"/>
                <a:t>N</a:t>
              </a:r>
              <a:endParaRPr lang="en-GB" sz="2400" baseline="-25000" dirty="0"/>
            </a:p>
          </p:txBody>
        </p:sp>
        <p:sp>
          <p:nvSpPr>
            <p:cNvPr id="317" name="Rectangle: Rounded Corners 316">
              <a:extLst>
                <a:ext uri="{FF2B5EF4-FFF2-40B4-BE49-F238E27FC236}">
                  <a16:creationId xmlns:a16="http://schemas.microsoft.com/office/drawing/2014/main" id="{C27DA6D9-26CC-4944-AB53-21C4A90E9884}"/>
                </a:ext>
              </a:extLst>
            </p:cNvPr>
            <p:cNvSpPr/>
            <p:nvPr/>
          </p:nvSpPr>
          <p:spPr>
            <a:xfrm flipH="1">
              <a:off x="6790735" y="1648576"/>
              <a:ext cx="2583226" cy="1288389"/>
            </a:xfrm>
            <a:prstGeom prst="roundRect">
              <a:avLst/>
            </a:prstGeom>
            <a:solidFill>
              <a:srgbClr val="BDDA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8" name="Group 337">
            <a:extLst>
              <a:ext uri="{FF2B5EF4-FFF2-40B4-BE49-F238E27FC236}">
                <a16:creationId xmlns:a16="http://schemas.microsoft.com/office/drawing/2014/main" id="{E2CBA76F-8985-4734-9797-EE41D52BB500}"/>
              </a:ext>
            </a:extLst>
          </p:cNvPr>
          <p:cNvGrpSpPr/>
          <p:nvPr/>
        </p:nvGrpSpPr>
        <p:grpSpPr>
          <a:xfrm>
            <a:off x="2335399" y="5549531"/>
            <a:ext cx="6953693" cy="754680"/>
            <a:chOff x="2013228" y="5549531"/>
            <a:chExt cx="7473110" cy="754680"/>
          </a:xfrm>
        </p:grpSpPr>
        <p:sp>
          <p:nvSpPr>
            <p:cNvPr id="339" name="TextBox 338">
              <a:extLst>
                <a:ext uri="{FF2B5EF4-FFF2-40B4-BE49-F238E27FC236}">
                  <a16:creationId xmlns:a16="http://schemas.microsoft.com/office/drawing/2014/main" id="{22F4B2F4-3B46-42C0-989C-DE327FCD0EAA}"/>
                </a:ext>
              </a:extLst>
            </p:cNvPr>
            <p:cNvSpPr txBox="1"/>
            <p:nvPr/>
          </p:nvSpPr>
          <p:spPr>
            <a:xfrm>
              <a:off x="4523979" y="5934879"/>
              <a:ext cx="2781395" cy="369332"/>
            </a:xfrm>
            <a:prstGeom prst="rect">
              <a:avLst/>
            </a:prstGeom>
            <a:solidFill>
              <a:schemeClr val="bg1"/>
            </a:solidFill>
          </p:spPr>
          <p:txBody>
            <a:bodyPr wrap="square" rtlCol="0">
              <a:spAutoFit/>
            </a:bodyPr>
            <a:lstStyle/>
            <a:p>
              <a:pPr algn="ctr"/>
              <a:r>
                <a:rPr lang="en-GB" dirty="0"/>
                <a:t>Independent pipelines</a:t>
              </a:r>
            </a:p>
          </p:txBody>
        </p:sp>
        <p:sp>
          <p:nvSpPr>
            <p:cNvPr id="340" name="Left Brace 339">
              <a:extLst>
                <a:ext uri="{FF2B5EF4-FFF2-40B4-BE49-F238E27FC236}">
                  <a16:creationId xmlns:a16="http://schemas.microsoft.com/office/drawing/2014/main" id="{16214B1F-EA18-40D1-8226-C8D0DA3C2CB3}"/>
                </a:ext>
              </a:extLst>
            </p:cNvPr>
            <p:cNvSpPr/>
            <p:nvPr/>
          </p:nvSpPr>
          <p:spPr>
            <a:xfrm rot="16200000">
              <a:off x="5568279" y="1994476"/>
              <a:ext cx="363004" cy="7473110"/>
            </a:xfrm>
            <a:prstGeom prst="leftBrace">
              <a:avLst>
                <a:gd name="adj1" fmla="val 71761"/>
                <a:gd name="adj2" fmla="val 50000"/>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402" name="Title 5">
            <a:extLst>
              <a:ext uri="{FF2B5EF4-FFF2-40B4-BE49-F238E27FC236}">
                <a16:creationId xmlns:a16="http://schemas.microsoft.com/office/drawing/2014/main" id="{EC40A869-9BA0-4EEB-A9DD-93CB3CFF6DA3}"/>
              </a:ext>
            </a:extLst>
          </p:cNvPr>
          <p:cNvSpPr txBox="1">
            <a:spLocks/>
          </p:cNvSpPr>
          <p:nvPr/>
        </p:nvSpPr>
        <p:spPr>
          <a:xfrm>
            <a:off x="0" y="0"/>
            <a:ext cx="10515600" cy="81049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t>PISA Switch</a:t>
            </a:r>
            <a:endParaRPr lang="en-GB" dirty="0"/>
          </a:p>
        </p:txBody>
      </p:sp>
      <p:sp>
        <p:nvSpPr>
          <p:cNvPr id="404" name="TextBox 403">
            <a:extLst>
              <a:ext uri="{FF2B5EF4-FFF2-40B4-BE49-F238E27FC236}">
                <a16:creationId xmlns:a16="http://schemas.microsoft.com/office/drawing/2014/main" id="{FA33BFEE-4A0C-46CC-9660-B25AA3F39435}"/>
              </a:ext>
            </a:extLst>
          </p:cNvPr>
          <p:cNvSpPr txBox="1"/>
          <p:nvPr/>
        </p:nvSpPr>
        <p:spPr>
          <a:xfrm flipH="1">
            <a:off x="6841843" y="1990183"/>
            <a:ext cx="2607594" cy="461665"/>
          </a:xfrm>
          <a:prstGeom prst="rect">
            <a:avLst/>
          </a:prstGeom>
          <a:noFill/>
        </p:spPr>
        <p:txBody>
          <a:bodyPr wrap="square" rtlCol="0">
            <a:spAutoFit/>
          </a:bodyPr>
          <a:lstStyle/>
          <a:p>
            <a:pPr algn="ctr"/>
            <a:r>
              <a:rPr lang="en-GB" sz="2400" dirty="0"/>
              <a:t>Pipeline</a:t>
            </a:r>
            <a:r>
              <a:rPr lang="en-GB" sz="2400" baseline="-25000" dirty="0"/>
              <a:t>1</a:t>
            </a:r>
          </a:p>
        </p:txBody>
      </p:sp>
      <p:grpSp>
        <p:nvGrpSpPr>
          <p:cNvPr id="407" name="Group 406">
            <a:extLst>
              <a:ext uri="{FF2B5EF4-FFF2-40B4-BE49-F238E27FC236}">
                <a16:creationId xmlns:a16="http://schemas.microsoft.com/office/drawing/2014/main" id="{24B96F3F-21C3-4039-A127-A59DD5C19122}"/>
              </a:ext>
            </a:extLst>
          </p:cNvPr>
          <p:cNvGrpSpPr/>
          <p:nvPr/>
        </p:nvGrpSpPr>
        <p:grpSpPr>
          <a:xfrm>
            <a:off x="1022786" y="1250830"/>
            <a:ext cx="10259042" cy="5105520"/>
            <a:chOff x="1022786" y="1250830"/>
            <a:chExt cx="10259042" cy="5105520"/>
          </a:xfrm>
        </p:grpSpPr>
        <p:sp>
          <p:nvSpPr>
            <p:cNvPr id="408" name="Rectangle: Rounded Corners 407">
              <a:extLst>
                <a:ext uri="{FF2B5EF4-FFF2-40B4-BE49-F238E27FC236}">
                  <a16:creationId xmlns:a16="http://schemas.microsoft.com/office/drawing/2014/main" id="{3F30C30F-70F7-4921-92F2-83936D725907}"/>
                </a:ext>
              </a:extLst>
            </p:cNvPr>
            <p:cNvSpPr/>
            <p:nvPr/>
          </p:nvSpPr>
          <p:spPr>
            <a:xfrm>
              <a:off x="1026543" y="1250830"/>
              <a:ext cx="10144665" cy="5105520"/>
            </a:xfrm>
            <a:prstGeom prst="roundRect">
              <a:avLst/>
            </a:prstGeom>
            <a:solidFill>
              <a:srgbClr val="BDDA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9" name="Flowchart: Alternate Process 408">
              <a:extLst>
                <a:ext uri="{FF2B5EF4-FFF2-40B4-BE49-F238E27FC236}">
                  <a16:creationId xmlns:a16="http://schemas.microsoft.com/office/drawing/2014/main" id="{E4F653E5-78AD-46AD-9F59-E28195786CFA}"/>
                </a:ext>
              </a:extLst>
            </p:cNvPr>
            <p:cNvSpPr/>
            <p:nvPr/>
          </p:nvSpPr>
          <p:spPr>
            <a:xfrm>
              <a:off x="1022786" y="2349797"/>
              <a:ext cx="304926" cy="2907585"/>
            </a:xfrm>
            <a:prstGeom prst="flowChartAlternateProcess">
              <a:avLst/>
            </a:prstGeom>
            <a:solidFill>
              <a:srgbClr val="47A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p>
          </p:txBody>
        </p:sp>
        <p:sp>
          <p:nvSpPr>
            <p:cNvPr id="410" name="TextBox 409">
              <a:extLst>
                <a:ext uri="{FF2B5EF4-FFF2-40B4-BE49-F238E27FC236}">
                  <a16:creationId xmlns:a16="http://schemas.microsoft.com/office/drawing/2014/main" id="{5F9533F1-F914-4AED-91C2-B423BB0B9B23}"/>
                </a:ext>
              </a:extLst>
            </p:cNvPr>
            <p:cNvSpPr txBox="1"/>
            <p:nvPr/>
          </p:nvSpPr>
          <p:spPr>
            <a:xfrm rot="5400000">
              <a:off x="-187981" y="3594828"/>
              <a:ext cx="2907585" cy="413062"/>
            </a:xfrm>
            <a:prstGeom prst="rect">
              <a:avLst/>
            </a:prstGeom>
            <a:noFill/>
            <a:ln>
              <a:noFill/>
            </a:ln>
          </p:spPr>
          <p:txBody>
            <a:bodyPr wrap="square" rtlCol="0" anchor="ctr">
              <a:spAutoFit/>
            </a:bodyPr>
            <a:lstStyle/>
            <a:p>
              <a:pPr algn="ctr"/>
              <a:r>
                <a:rPr lang="en-GB" sz="3126" baseline="-25000" dirty="0"/>
                <a:t>Parser</a:t>
              </a:r>
            </a:p>
          </p:txBody>
        </p:sp>
        <p:sp>
          <p:nvSpPr>
            <p:cNvPr id="411" name="Flowchart: Alternate Process 410">
              <a:extLst>
                <a:ext uri="{FF2B5EF4-FFF2-40B4-BE49-F238E27FC236}">
                  <a16:creationId xmlns:a16="http://schemas.microsoft.com/office/drawing/2014/main" id="{7D547106-59E7-4A51-B63D-746D478BDC62}"/>
                </a:ext>
              </a:extLst>
            </p:cNvPr>
            <p:cNvSpPr/>
            <p:nvPr/>
          </p:nvSpPr>
          <p:spPr>
            <a:xfrm>
              <a:off x="10854730" y="2361386"/>
              <a:ext cx="304926" cy="2907585"/>
            </a:xfrm>
            <a:prstGeom prst="flowChartAlternateProcess">
              <a:avLst/>
            </a:prstGeom>
            <a:solidFill>
              <a:srgbClr val="47A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p>
          </p:txBody>
        </p:sp>
        <p:sp>
          <p:nvSpPr>
            <p:cNvPr id="412" name="TextBox 411">
              <a:extLst>
                <a:ext uri="{FF2B5EF4-FFF2-40B4-BE49-F238E27FC236}">
                  <a16:creationId xmlns:a16="http://schemas.microsoft.com/office/drawing/2014/main" id="{89242893-EAC9-4C28-954B-C962CFF4C454}"/>
                </a:ext>
              </a:extLst>
            </p:cNvPr>
            <p:cNvSpPr txBox="1"/>
            <p:nvPr/>
          </p:nvSpPr>
          <p:spPr>
            <a:xfrm rot="5400000">
              <a:off x="9642952" y="3618508"/>
              <a:ext cx="2864689" cy="413062"/>
            </a:xfrm>
            <a:prstGeom prst="rect">
              <a:avLst/>
            </a:prstGeom>
            <a:noFill/>
            <a:ln>
              <a:noFill/>
            </a:ln>
          </p:spPr>
          <p:txBody>
            <a:bodyPr wrap="square" rtlCol="0" anchor="ctr">
              <a:spAutoFit/>
            </a:bodyPr>
            <a:lstStyle/>
            <a:p>
              <a:pPr algn="ctr"/>
              <a:r>
                <a:rPr lang="en-GB" sz="3126" baseline="-25000" dirty="0"/>
                <a:t>Deparser</a:t>
              </a:r>
            </a:p>
          </p:txBody>
        </p:sp>
        <p:cxnSp>
          <p:nvCxnSpPr>
            <p:cNvPr id="413" name="Straight Arrow Connector 412">
              <a:extLst>
                <a:ext uri="{FF2B5EF4-FFF2-40B4-BE49-F238E27FC236}">
                  <a16:creationId xmlns:a16="http://schemas.microsoft.com/office/drawing/2014/main" id="{70F27F2A-3742-4414-BC0A-AE22CE1C4FAD}"/>
                </a:ext>
              </a:extLst>
            </p:cNvPr>
            <p:cNvCxnSpPr>
              <a:cxnSpLocks/>
            </p:cNvCxnSpPr>
            <p:nvPr/>
          </p:nvCxnSpPr>
          <p:spPr>
            <a:xfrm flipV="1">
              <a:off x="1308190" y="3849323"/>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4" name="Straight Arrow Connector 413">
              <a:extLst>
                <a:ext uri="{FF2B5EF4-FFF2-40B4-BE49-F238E27FC236}">
                  <a16:creationId xmlns:a16="http://schemas.microsoft.com/office/drawing/2014/main" id="{44180895-3532-4126-A66B-EF336B37A6EA}"/>
                </a:ext>
              </a:extLst>
            </p:cNvPr>
            <p:cNvCxnSpPr>
              <a:cxnSpLocks/>
            </p:cNvCxnSpPr>
            <p:nvPr/>
          </p:nvCxnSpPr>
          <p:spPr>
            <a:xfrm flipV="1">
              <a:off x="1850168" y="3844097"/>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5" name="Straight Arrow Connector 414">
              <a:extLst>
                <a:ext uri="{FF2B5EF4-FFF2-40B4-BE49-F238E27FC236}">
                  <a16:creationId xmlns:a16="http://schemas.microsoft.com/office/drawing/2014/main" id="{7B1BE52A-B595-40EA-BBEF-3AF2E56F9D1A}"/>
                </a:ext>
              </a:extLst>
            </p:cNvPr>
            <p:cNvCxnSpPr>
              <a:cxnSpLocks/>
            </p:cNvCxnSpPr>
            <p:nvPr/>
          </p:nvCxnSpPr>
          <p:spPr>
            <a:xfrm flipV="1">
              <a:off x="9967483" y="3833246"/>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6" name="Straight Arrow Connector 415">
              <a:extLst>
                <a:ext uri="{FF2B5EF4-FFF2-40B4-BE49-F238E27FC236}">
                  <a16:creationId xmlns:a16="http://schemas.microsoft.com/office/drawing/2014/main" id="{4A74C803-0735-4B69-9967-E9B4E2864DC9}"/>
                </a:ext>
              </a:extLst>
            </p:cNvPr>
            <p:cNvCxnSpPr>
              <a:cxnSpLocks/>
            </p:cNvCxnSpPr>
            <p:nvPr/>
          </p:nvCxnSpPr>
          <p:spPr>
            <a:xfrm flipV="1">
              <a:off x="10530729" y="3833246"/>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7" name="Flowchart: Alternate Process 416">
              <a:extLst>
                <a:ext uri="{FF2B5EF4-FFF2-40B4-BE49-F238E27FC236}">
                  <a16:creationId xmlns:a16="http://schemas.microsoft.com/office/drawing/2014/main" id="{98764286-DA6B-4004-A73B-79460069649B}"/>
                </a:ext>
              </a:extLst>
            </p:cNvPr>
            <p:cNvSpPr/>
            <p:nvPr/>
          </p:nvSpPr>
          <p:spPr>
            <a:xfrm>
              <a:off x="8859148" y="1814484"/>
              <a:ext cx="1548000" cy="3792686"/>
            </a:xfrm>
            <a:prstGeom prst="flowChartAlternateProcess">
              <a:avLst/>
            </a:prstGeom>
            <a:solidFill>
              <a:schemeClr val="bg1">
                <a:lumMod val="75000"/>
              </a:schemeClr>
            </a:solidFill>
            <a:ln>
              <a:noFill/>
            </a:ln>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cxnSp>
          <p:nvCxnSpPr>
            <p:cNvPr id="418" name="Straight Arrow Connector 417">
              <a:extLst>
                <a:ext uri="{FF2B5EF4-FFF2-40B4-BE49-F238E27FC236}">
                  <a16:creationId xmlns:a16="http://schemas.microsoft.com/office/drawing/2014/main" id="{6A7EE00A-7DF2-4E37-A9FC-8358B24767C2}"/>
                </a:ext>
              </a:extLst>
            </p:cNvPr>
            <p:cNvCxnSpPr>
              <a:cxnSpLocks/>
            </p:cNvCxnSpPr>
            <p:nvPr/>
          </p:nvCxnSpPr>
          <p:spPr>
            <a:xfrm flipV="1">
              <a:off x="8967053" y="3831708"/>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19" name="Group 418">
              <a:extLst>
                <a:ext uri="{FF2B5EF4-FFF2-40B4-BE49-F238E27FC236}">
                  <a16:creationId xmlns:a16="http://schemas.microsoft.com/office/drawing/2014/main" id="{443022AF-3C09-4725-B3E4-49FEDC649734}"/>
                </a:ext>
              </a:extLst>
            </p:cNvPr>
            <p:cNvGrpSpPr/>
            <p:nvPr/>
          </p:nvGrpSpPr>
          <p:grpSpPr>
            <a:xfrm>
              <a:off x="10345157" y="3036307"/>
              <a:ext cx="184745" cy="1577461"/>
              <a:chOff x="1775691" y="2737679"/>
              <a:chExt cx="304276" cy="1577461"/>
            </a:xfrm>
          </p:grpSpPr>
          <p:grpSp>
            <p:nvGrpSpPr>
              <p:cNvPr id="463" name="Group 462">
                <a:extLst>
                  <a:ext uri="{FF2B5EF4-FFF2-40B4-BE49-F238E27FC236}">
                    <a16:creationId xmlns:a16="http://schemas.microsoft.com/office/drawing/2014/main" id="{3CE1ADC2-5FA4-4B7D-A401-1754EFFFDE9B}"/>
                  </a:ext>
                </a:extLst>
              </p:cNvPr>
              <p:cNvGrpSpPr/>
              <p:nvPr/>
            </p:nvGrpSpPr>
            <p:grpSpPr>
              <a:xfrm>
                <a:off x="1786858" y="2737679"/>
                <a:ext cx="293108" cy="1577461"/>
                <a:chOff x="2119737" y="1711563"/>
                <a:chExt cx="221946" cy="1351634"/>
              </a:xfrm>
            </p:grpSpPr>
            <p:sp>
              <p:nvSpPr>
                <p:cNvPr id="466" name="Rectangle 465">
                  <a:extLst>
                    <a:ext uri="{FF2B5EF4-FFF2-40B4-BE49-F238E27FC236}">
                      <a16:creationId xmlns:a16="http://schemas.microsoft.com/office/drawing/2014/main" id="{3F961A7B-8D38-43F4-A735-67CABADAA607}"/>
                    </a:ext>
                  </a:extLst>
                </p:cNvPr>
                <p:cNvSpPr/>
                <p:nvPr/>
              </p:nvSpPr>
              <p:spPr>
                <a:xfrm>
                  <a:off x="2119737" y="1711563"/>
                  <a:ext cx="221946" cy="1351634"/>
                </a:xfrm>
                <a:prstGeom prst="rect">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solidFill>
                      <a:schemeClr val="tx1"/>
                    </a:solidFill>
                  </a:endParaRPr>
                </a:p>
              </p:txBody>
            </p:sp>
            <p:cxnSp>
              <p:nvCxnSpPr>
                <p:cNvPr id="467" name="Straight Connector 466">
                  <a:extLst>
                    <a:ext uri="{FF2B5EF4-FFF2-40B4-BE49-F238E27FC236}">
                      <a16:creationId xmlns:a16="http://schemas.microsoft.com/office/drawing/2014/main" id="{3929CAF2-B55E-48E4-8AE8-D8700ADDA44C}"/>
                    </a:ext>
                  </a:extLst>
                </p:cNvPr>
                <p:cNvCxnSpPr/>
                <p:nvPr/>
              </p:nvCxnSpPr>
              <p:spPr>
                <a:xfrm>
                  <a:off x="2222255" y="2251097"/>
                  <a:ext cx="0" cy="24677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464" name="Straight Connector 463">
                <a:extLst>
                  <a:ext uri="{FF2B5EF4-FFF2-40B4-BE49-F238E27FC236}">
                    <a16:creationId xmlns:a16="http://schemas.microsoft.com/office/drawing/2014/main" id="{BCE0B103-3654-4952-8E4A-C5E5115E7840}"/>
                  </a:ext>
                </a:extLst>
              </p:cNvPr>
              <p:cNvCxnSpPr/>
              <p:nvPr/>
            </p:nvCxnSpPr>
            <p:spPr>
              <a:xfrm>
                <a:off x="1775691" y="3800911"/>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5" name="Straight Connector 464">
                <a:extLst>
                  <a:ext uri="{FF2B5EF4-FFF2-40B4-BE49-F238E27FC236}">
                    <a16:creationId xmlns:a16="http://schemas.microsoft.com/office/drawing/2014/main" id="{A71D7BA9-0E8C-429B-82B1-1F6D5988860B}"/>
                  </a:ext>
                </a:extLst>
              </p:cNvPr>
              <p:cNvCxnSpPr/>
              <p:nvPr/>
            </p:nvCxnSpPr>
            <p:spPr>
              <a:xfrm>
                <a:off x="1786847" y="3220882"/>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20" name="TextBox 419">
              <a:extLst>
                <a:ext uri="{FF2B5EF4-FFF2-40B4-BE49-F238E27FC236}">
                  <a16:creationId xmlns:a16="http://schemas.microsoft.com/office/drawing/2014/main" id="{CC4A81B7-4E66-4210-85CC-39149BFB6225}"/>
                </a:ext>
              </a:extLst>
            </p:cNvPr>
            <p:cNvSpPr txBox="1"/>
            <p:nvPr/>
          </p:nvSpPr>
          <p:spPr>
            <a:xfrm>
              <a:off x="8882750" y="4902735"/>
              <a:ext cx="1608481" cy="461665"/>
            </a:xfrm>
            <a:prstGeom prst="rect">
              <a:avLst/>
            </a:prstGeom>
            <a:noFill/>
            <a:scene3d>
              <a:camera prst="isometricLeftDown"/>
              <a:lightRig rig="threePt" dir="t"/>
            </a:scene3d>
          </p:spPr>
          <p:txBody>
            <a:bodyPr wrap="square" rtlCol="0">
              <a:spAutoFit/>
            </a:bodyPr>
            <a:lstStyle/>
            <a:p>
              <a:pPr algn="ctr"/>
              <a:r>
                <a:rPr lang="en-GB" sz="2400" dirty="0"/>
                <a:t>Stage</a:t>
              </a:r>
              <a:r>
                <a:rPr lang="en-GB" sz="2400" baseline="-25000" dirty="0"/>
                <a:t>N</a:t>
              </a:r>
            </a:p>
          </p:txBody>
        </p:sp>
        <p:grpSp>
          <p:nvGrpSpPr>
            <p:cNvPr id="421" name="Group 420">
              <a:extLst>
                <a:ext uri="{FF2B5EF4-FFF2-40B4-BE49-F238E27FC236}">
                  <a16:creationId xmlns:a16="http://schemas.microsoft.com/office/drawing/2014/main" id="{FE4D8AFA-CA21-4076-B9FA-39B76A7F461F}"/>
                </a:ext>
              </a:extLst>
            </p:cNvPr>
            <p:cNvGrpSpPr/>
            <p:nvPr/>
          </p:nvGrpSpPr>
          <p:grpSpPr>
            <a:xfrm>
              <a:off x="8775290" y="3036307"/>
              <a:ext cx="184745" cy="1577461"/>
              <a:chOff x="1775691" y="2737679"/>
              <a:chExt cx="304276" cy="1577461"/>
            </a:xfrm>
          </p:grpSpPr>
          <p:grpSp>
            <p:nvGrpSpPr>
              <p:cNvPr id="458" name="Group 457">
                <a:extLst>
                  <a:ext uri="{FF2B5EF4-FFF2-40B4-BE49-F238E27FC236}">
                    <a16:creationId xmlns:a16="http://schemas.microsoft.com/office/drawing/2014/main" id="{0F30749F-7690-440B-9604-845E4E6369A2}"/>
                  </a:ext>
                </a:extLst>
              </p:cNvPr>
              <p:cNvGrpSpPr/>
              <p:nvPr/>
            </p:nvGrpSpPr>
            <p:grpSpPr>
              <a:xfrm>
                <a:off x="1786858" y="2737679"/>
                <a:ext cx="293108" cy="1577461"/>
                <a:chOff x="2119737" y="1711563"/>
                <a:chExt cx="221946" cy="1351634"/>
              </a:xfrm>
            </p:grpSpPr>
            <p:sp>
              <p:nvSpPr>
                <p:cNvPr id="461" name="Rectangle 460">
                  <a:extLst>
                    <a:ext uri="{FF2B5EF4-FFF2-40B4-BE49-F238E27FC236}">
                      <a16:creationId xmlns:a16="http://schemas.microsoft.com/office/drawing/2014/main" id="{6F03003D-A814-487D-A68D-AD3E2DD1FE5E}"/>
                    </a:ext>
                  </a:extLst>
                </p:cNvPr>
                <p:cNvSpPr/>
                <p:nvPr/>
              </p:nvSpPr>
              <p:spPr>
                <a:xfrm>
                  <a:off x="2119737" y="1711563"/>
                  <a:ext cx="221946" cy="1351634"/>
                </a:xfrm>
                <a:prstGeom prst="rect">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solidFill>
                      <a:schemeClr val="tx1"/>
                    </a:solidFill>
                  </a:endParaRPr>
                </a:p>
              </p:txBody>
            </p:sp>
            <p:cxnSp>
              <p:nvCxnSpPr>
                <p:cNvPr id="462" name="Straight Connector 461">
                  <a:extLst>
                    <a:ext uri="{FF2B5EF4-FFF2-40B4-BE49-F238E27FC236}">
                      <a16:creationId xmlns:a16="http://schemas.microsoft.com/office/drawing/2014/main" id="{F73BCCA6-5003-4F0C-9597-53A28BC1541C}"/>
                    </a:ext>
                  </a:extLst>
                </p:cNvPr>
                <p:cNvCxnSpPr/>
                <p:nvPr/>
              </p:nvCxnSpPr>
              <p:spPr>
                <a:xfrm>
                  <a:off x="2222255" y="2251097"/>
                  <a:ext cx="0" cy="24677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459" name="Straight Connector 458">
                <a:extLst>
                  <a:ext uri="{FF2B5EF4-FFF2-40B4-BE49-F238E27FC236}">
                    <a16:creationId xmlns:a16="http://schemas.microsoft.com/office/drawing/2014/main" id="{ED4CFDFB-7116-403D-87E8-C5FE61B61F29}"/>
                  </a:ext>
                </a:extLst>
              </p:cNvPr>
              <p:cNvCxnSpPr/>
              <p:nvPr/>
            </p:nvCxnSpPr>
            <p:spPr>
              <a:xfrm>
                <a:off x="1775691" y="3800911"/>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0" name="Straight Connector 459">
                <a:extLst>
                  <a:ext uri="{FF2B5EF4-FFF2-40B4-BE49-F238E27FC236}">
                    <a16:creationId xmlns:a16="http://schemas.microsoft.com/office/drawing/2014/main" id="{B60C760E-31C4-4319-96F7-D58D05C22528}"/>
                  </a:ext>
                </a:extLst>
              </p:cNvPr>
              <p:cNvCxnSpPr/>
              <p:nvPr/>
            </p:nvCxnSpPr>
            <p:spPr>
              <a:xfrm>
                <a:off x="1786847" y="3220882"/>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22" name="Straight Arrow Connector 421">
              <a:extLst>
                <a:ext uri="{FF2B5EF4-FFF2-40B4-BE49-F238E27FC236}">
                  <a16:creationId xmlns:a16="http://schemas.microsoft.com/office/drawing/2014/main" id="{D9AA06F9-557E-4AD5-9DB2-F0D59DA066C5}"/>
                </a:ext>
              </a:extLst>
            </p:cNvPr>
            <p:cNvCxnSpPr>
              <a:cxnSpLocks/>
            </p:cNvCxnSpPr>
            <p:nvPr/>
          </p:nvCxnSpPr>
          <p:spPr>
            <a:xfrm flipV="1">
              <a:off x="8429027" y="3833246"/>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3" name="Flowchart: Alternate Process 422">
              <a:extLst>
                <a:ext uri="{FF2B5EF4-FFF2-40B4-BE49-F238E27FC236}">
                  <a16:creationId xmlns:a16="http://schemas.microsoft.com/office/drawing/2014/main" id="{9C4B9EDF-457F-4C07-98F3-1131F20BF183}"/>
                </a:ext>
              </a:extLst>
            </p:cNvPr>
            <p:cNvSpPr/>
            <p:nvPr/>
          </p:nvSpPr>
          <p:spPr>
            <a:xfrm>
              <a:off x="7363222" y="1814484"/>
              <a:ext cx="1548000" cy="3792686"/>
            </a:xfrm>
            <a:prstGeom prst="flowChartAlternateProcess">
              <a:avLst/>
            </a:prstGeom>
            <a:solidFill>
              <a:schemeClr val="bg1">
                <a:lumMod val="75000"/>
              </a:schemeClr>
            </a:solidFill>
            <a:ln>
              <a:noFill/>
            </a:ln>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cxnSp>
          <p:nvCxnSpPr>
            <p:cNvPr id="424" name="Straight Arrow Connector 423">
              <a:extLst>
                <a:ext uri="{FF2B5EF4-FFF2-40B4-BE49-F238E27FC236}">
                  <a16:creationId xmlns:a16="http://schemas.microsoft.com/office/drawing/2014/main" id="{31DBE680-EF66-4E5D-987A-2B64976A2E99}"/>
                </a:ext>
              </a:extLst>
            </p:cNvPr>
            <p:cNvCxnSpPr>
              <a:cxnSpLocks/>
            </p:cNvCxnSpPr>
            <p:nvPr/>
          </p:nvCxnSpPr>
          <p:spPr>
            <a:xfrm flipV="1">
              <a:off x="7451711" y="3846487"/>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5" name="Straight Connector 424">
              <a:extLst>
                <a:ext uri="{FF2B5EF4-FFF2-40B4-BE49-F238E27FC236}">
                  <a16:creationId xmlns:a16="http://schemas.microsoft.com/office/drawing/2014/main" id="{0061D6A3-C847-4849-ABE8-1B423E78C722}"/>
                </a:ext>
              </a:extLst>
            </p:cNvPr>
            <p:cNvCxnSpPr>
              <a:cxnSpLocks/>
            </p:cNvCxnSpPr>
            <p:nvPr/>
          </p:nvCxnSpPr>
          <p:spPr>
            <a:xfrm>
              <a:off x="5220589" y="3851952"/>
              <a:ext cx="172800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426" name="Group 425">
              <a:extLst>
                <a:ext uri="{FF2B5EF4-FFF2-40B4-BE49-F238E27FC236}">
                  <a16:creationId xmlns:a16="http://schemas.microsoft.com/office/drawing/2014/main" id="{4CE1A89E-1A62-42D2-A3E5-2C8E76C6CEE9}"/>
                </a:ext>
              </a:extLst>
            </p:cNvPr>
            <p:cNvGrpSpPr/>
            <p:nvPr/>
          </p:nvGrpSpPr>
          <p:grpSpPr>
            <a:xfrm>
              <a:off x="1657701" y="3036307"/>
              <a:ext cx="184745" cy="1577461"/>
              <a:chOff x="1775691" y="2737679"/>
              <a:chExt cx="304276" cy="1577461"/>
            </a:xfrm>
          </p:grpSpPr>
          <p:grpSp>
            <p:nvGrpSpPr>
              <p:cNvPr id="453" name="Group 452">
                <a:extLst>
                  <a:ext uri="{FF2B5EF4-FFF2-40B4-BE49-F238E27FC236}">
                    <a16:creationId xmlns:a16="http://schemas.microsoft.com/office/drawing/2014/main" id="{1F7AA9F7-490A-4FB9-8224-41E1507DF13B}"/>
                  </a:ext>
                </a:extLst>
              </p:cNvPr>
              <p:cNvGrpSpPr/>
              <p:nvPr/>
            </p:nvGrpSpPr>
            <p:grpSpPr>
              <a:xfrm>
                <a:off x="1786858" y="2737679"/>
                <a:ext cx="293108" cy="1577461"/>
                <a:chOff x="2119737" y="1711563"/>
                <a:chExt cx="221946" cy="1351634"/>
              </a:xfrm>
            </p:grpSpPr>
            <p:sp>
              <p:nvSpPr>
                <p:cNvPr id="456" name="Rectangle 455">
                  <a:extLst>
                    <a:ext uri="{FF2B5EF4-FFF2-40B4-BE49-F238E27FC236}">
                      <a16:creationId xmlns:a16="http://schemas.microsoft.com/office/drawing/2014/main" id="{51BC2A69-69AD-4299-A7F7-95089963A1FA}"/>
                    </a:ext>
                  </a:extLst>
                </p:cNvPr>
                <p:cNvSpPr/>
                <p:nvPr/>
              </p:nvSpPr>
              <p:spPr>
                <a:xfrm>
                  <a:off x="2119737" y="1711563"/>
                  <a:ext cx="221946" cy="1351634"/>
                </a:xfrm>
                <a:prstGeom prst="rect">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solidFill>
                      <a:schemeClr val="tx1"/>
                    </a:solidFill>
                  </a:endParaRPr>
                </a:p>
              </p:txBody>
            </p:sp>
            <p:cxnSp>
              <p:nvCxnSpPr>
                <p:cNvPr id="457" name="Straight Connector 456">
                  <a:extLst>
                    <a:ext uri="{FF2B5EF4-FFF2-40B4-BE49-F238E27FC236}">
                      <a16:creationId xmlns:a16="http://schemas.microsoft.com/office/drawing/2014/main" id="{8AC94229-96EB-4887-B01D-B9749422E7B5}"/>
                    </a:ext>
                  </a:extLst>
                </p:cNvPr>
                <p:cNvCxnSpPr/>
                <p:nvPr/>
              </p:nvCxnSpPr>
              <p:spPr>
                <a:xfrm>
                  <a:off x="2222255" y="2251097"/>
                  <a:ext cx="0" cy="24677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454" name="Straight Connector 453">
                <a:extLst>
                  <a:ext uri="{FF2B5EF4-FFF2-40B4-BE49-F238E27FC236}">
                    <a16:creationId xmlns:a16="http://schemas.microsoft.com/office/drawing/2014/main" id="{0DB59AAA-4B98-4C92-BED0-C0C77233D7A6}"/>
                  </a:ext>
                </a:extLst>
              </p:cNvPr>
              <p:cNvCxnSpPr/>
              <p:nvPr/>
            </p:nvCxnSpPr>
            <p:spPr>
              <a:xfrm>
                <a:off x="1775691" y="3800911"/>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5" name="Straight Connector 454">
                <a:extLst>
                  <a:ext uri="{FF2B5EF4-FFF2-40B4-BE49-F238E27FC236}">
                    <a16:creationId xmlns:a16="http://schemas.microsoft.com/office/drawing/2014/main" id="{12B876C4-D0A1-493F-8D43-6CE2328134D9}"/>
                  </a:ext>
                </a:extLst>
              </p:cNvPr>
              <p:cNvCxnSpPr/>
              <p:nvPr/>
            </p:nvCxnSpPr>
            <p:spPr>
              <a:xfrm>
                <a:off x="1786847" y="3220882"/>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27" name="Flowchart: Alternate Process 426">
              <a:extLst>
                <a:ext uri="{FF2B5EF4-FFF2-40B4-BE49-F238E27FC236}">
                  <a16:creationId xmlns:a16="http://schemas.microsoft.com/office/drawing/2014/main" id="{55C9C121-8114-4E0F-8CA0-3D553F37EB1E}"/>
                </a:ext>
              </a:extLst>
            </p:cNvPr>
            <p:cNvSpPr/>
            <p:nvPr/>
          </p:nvSpPr>
          <p:spPr>
            <a:xfrm>
              <a:off x="1753777" y="1814484"/>
              <a:ext cx="1548000" cy="3792686"/>
            </a:xfrm>
            <a:prstGeom prst="flowChartAlternateProcess">
              <a:avLst/>
            </a:prstGeom>
            <a:solidFill>
              <a:schemeClr val="bg1">
                <a:lumMod val="75000"/>
              </a:schemeClr>
            </a:solidFill>
            <a:ln>
              <a:noFill/>
            </a:ln>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cxnSp>
          <p:nvCxnSpPr>
            <p:cNvPr id="428" name="Straight Arrow Connector 427">
              <a:extLst>
                <a:ext uri="{FF2B5EF4-FFF2-40B4-BE49-F238E27FC236}">
                  <a16:creationId xmlns:a16="http://schemas.microsoft.com/office/drawing/2014/main" id="{DFBC324D-9EBA-40F3-89E9-DBCE6A9CD645}"/>
                </a:ext>
              </a:extLst>
            </p:cNvPr>
            <p:cNvCxnSpPr>
              <a:cxnSpLocks/>
            </p:cNvCxnSpPr>
            <p:nvPr/>
          </p:nvCxnSpPr>
          <p:spPr>
            <a:xfrm flipV="1">
              <a:off x="2863869" y="3844097"/>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9" name="Straight Arrow Connector 428">
              <a:extLst>
                <a:ext uri="{FF2B5EF4-FFF2-40B4-BE49-F238E27FC236}">
                  <a16:creationId xmlns:a16="http://schemas.microsoft.com/office/drawing/2014/main" id="{4CC78976-4037-4E35-88AF-3716D1DB06FE}"/>
                </a:ext>
              </a:extLst>
            </p:cNvPr>
            <p:cNvCxnSpPr>
              <a:cxnSpLocks/>
            </p:cNvCxnSpPr>
            <p:nvPr/>
          </p:nvCxnSpPr>
          <p:spPr>
            <a:xfrm flipV="1">
              <a:off x="3387725" y="3844097"/>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30" name="Group 429">
              <a:extLst>
                <a:ext uri="{FF2B5EF4-FFF2-40B4-BE49-F238E27FC236}">
                  <a16:creationId xmlns:a16="http://schemas.microsoft.com/office/drawing/2014/main" id="{E5CD717D-BACF-41A1-88D6-56292825445F}"/>
                </a:ext>
              </a:extLst>
            </p:cNvPr>
            <p:cNvGrpSpPr/>
            <p:nvPr/>
          </p:nvGrpSpPr>
          <p:grpSpPr>
            <a:xfrm>
              <a:off x="3185329" y="3036307"/>
              <a:ext cx="184745" cy="1577461"/>
              <a:chOff x="1775691" y="2737679"/>
              <a:chExt cx="304276" cy="1577461"/>
            </a:xfrm>
          </p:grpSpPr>
          <p:grpSp>
            <p:nvGrpSpPr>
              <p:cNvPr id="448" name="Group 447">
                <a:extLst>
                  <a:ext uri="{FF2B5EF4-FFF2-40B4-BE49-F238E27FC236}">
                    <a16:creationId xmlns:a16="http://schemas.microsoft.com/office/drawing/2014/main" id="{8D1A9B06-87B2-4639-ADCC-B7742AF9E599}"/>
                  </a:ext>
                </a:extLst>
              </p:cNvPr>
              <p:cNvGrpSpPr/>
              <p:nvPr/>
            </p:nvGrpSpPr>
            <p:grpSpPr>
              <a:xfrm>
                <a:off x="1786858" y="2737679"/>
                <a:ext cx="293108" cy="1577461"/>
                <a:chOff x="2119737" y="1711563"/>
                <a:chExt cx="221946" cy="1351634"/>
              </a:xfrm>
            </p:grpSpPr>
            <p:sp>
              <p:nvSpPr>
                <p:cNvPr id="451" name="Rectangle 450">
                  <a:extLst>
                    <a:ext uri="{FF2B5EF4-FFF2-40B4-BE49-F238E27FC236}">
                      <a16:creationId xmlns:a16="http://schemas.microsoft.com/office/drawing/2014/main" id="{7C032C63-2EE8-41A5-A634-F5DDE0622FC1}"/>
                    </a:ext>
                  </a:extLst>
                </p:cNvPr>
                <p:cNvSpPr/>
                <p:nvPr/>
              </p:nvSpPr>
              <p:spPr>
                <a:xfrm>
                  <a:off x="2119737" y="1711563"/>
                  <a:ext cx="221946" cy="1351634"/>
                </a:xfrm>
                <a:prstGeom prst="rect">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solidFill>
                      <a:schemeClr val="tx1"/>
                    </a:solidFill>
                  </a:endParaRPr>
                </a:p>
              </p:txBody>
            </p:sp>
            <p:cxnSp>
              <p:nvCxnSpPr>
                <p:cNvPr id="452" name="Straight Connector 451">
                  <a:extLst>
                    <a:ext uri="{FF2B5EF4-FFF2-40B4-BE49-F238E27FC236}">
                      <a16:creationId xmlns:a16="http://schemas.microsoft.com/office/drawing/2014/main" id="{33211548-8B91-440F-BB29-131EA13B7BBD}"/>
                    </a:ext>
                  </a:extLst>
                </p:cNvPr>
                <p:cNvCxnSpPr/>
                <p:nvPr/>
              </p:nvCxnSpPr>
              <p:spPr>
                <a:xfrm>
                  <a:off x="2222255" y="2251097"/>
                  <a:ext cx="0" cy="24677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449" name="Straight Connector 448">
                <a:extLst>
                  <a:ext uri="{FF2B5EF4-FFF2-40B4-BE49-F238E27FC236}">
                    <a16:creationId xmlns:a16="http://schemas.microsoft.com/office/drawing/2014/main" id="{D3546738-62FC-48AB-B15B-D87870890697}"/>
                  </a:ext>
                </a:extLst>
              </p:cNvPr>
              <p:cNvCxnSpPr/>
              <p:nvPr/>
            </p:nvCxnSpPr>
            <p:spPr>
              <a:xfrm>
                <a:off x="1775691" y="3800911"/>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0" name="Straight Connector 449">
                <a:extLst>
                  <a:ext uri="{FF2B5EF4-FFF2-40B4-BE49-F238E27FC236}">
                    <a16:creationId xmlns:a16="http://schemas.microsoft.com/office/drawing/2014/main" id="{D46E1687-CAD6-4596-94C2-15ADC85C6C19}"/>
                  </a:ext>
                </a:extLst>
              </p:cNvPr>
              <p:cNvCxnSpPr/>
              <p:nvPr/>
            </p:nvCxnSpPr>
            <p:spPr>
              <a:xfrm>
                <a:off x="1786847" y="3220882"/>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31" name="Flowchart: Alternate Process 430">
              <a:extLst>
                <a:ext uri="{FF2B5EF4-FFF2-40B4-BE49-F238E27FC236}">
                  <a16:creationId xmlns:a16="http://schemas.microsoft.com/office/drawing/2014/main" id="{BFC6AA6A-2848-4FDF-96B8-1B6CE891EC01}"/>
                </a:ext>
              </a:extLst>
            </p:cNvPr>
            <p:cNvSpPr/>
            <p:nvPr/>
          </p:nvSpPr>
          <p:spPr>
            <a:xfrm>
              <a:off x="3289324" y="1814484"/>
              <a:ext cx="1548000" cy="3792686"/>
            </a:xfrm>
            <a:prstGeom prst="flowChartAlternateProcess">
              <a:avLst/>
            </a:prstGeom>
            <a:solidFill>
              <a:schemeClr val="bg1">
                <a:lumMod val="75000"/>
              </a:schemeClr>
            </a:solidFill>
            <a:ln>
              <a:noFill/>
            </a:ln>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dirty="0"/>
            </a:p>
          </p:txBody>
        </p:sp>
        <p:cxnSp>
          <p:nvCxnSpPr>
            <p:cNvPr id="432" name="Straight Arrow Connector 431">
              <a:extLst>
                <a:ext uri="{FF2B5EF4-FFF2-40B4-BE49-F238E27FC236}">
                  <a16:creationId xmlns:a16="http://schemas.microsoft.com/office/drawing/2014/main" id="{B51EFFED-8678-4E4B-B89E-015035419A6B}"/>
                </a:ext>
              </a:extLst>
            </p:cNvPr>
            <p:cNvCxnSpPr>
              <a:cxnSpLocks/>
            </p:cNvCxnSpPr>
            <p:nvPr/>
          </p:nvCxnSpPr>
          <p:spPr>
            <a:xfrm flipV="1">
              <a:off x="4417726" y="3838210"/>
              <a:ext cx="339293" cy="2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3" name="TextBox 432">
              <a:extLst>
                <a:ext uri="{FF2B5EF4-FFF2-40B4-BE49-F238E27FC236}">
                  <a16:creationId xmlns:a16="http://schemas.microsoft.com/office/drawing/2014/main" id="{62EC7C9E-BE82-4EC0-AF85-37FA3E6C752F}"/>
                </a:ext>
              </a:extLst>
            </p:cNvPr>
            <p:cNvSpPr txBox="1"/>
            <p:nvPr/>
          </p:nvSpPr>
          <p:spPr>
            <a:xfrm>
              <a:off x="1750961" y="4902735"/>
              <a:ext cx="1608481" cy="707886"/>
            </a:xfrm>
            <a:prstGeom prst="rect">
              <a:avLst/>
            </a:prstGeom>
            <a:noFill/>
            <a:scene3d>
              <a:camera prst="isometricLeftDown"/>
              <a:lightRig rig="threePt" dir="t"/>
            </a:scene3d>
          </p:spPr>
          <p:txBody>
            <a:bodyPr wrap="square" rtlCol="0">
              <a:spAutoFit/>
            </a:bodyPr>
            <a:lstStyle/>
            <a:p>
              <a:pPr algn="ctr"/>
              <a:r>
                <a:rPr lang="en-GB" sz="2400" dirty="0"/>
                <a:t>Stage</a:t>
              </a:r>
              <a:r>
                <a:rPr lang="en-GB" sz="2400" baseline="-25000" dirty="0"/>
                <a:t>1</a:t>
              </a:r>
            </a:p>
            <a:p>
              <a:pPr algn="ctr"/>
              <a:endParaRPr lang="en-GB" sz="2400" baseline="-25000" dirty="0"/>
            </a:p>
          </p:txBody>
        </p:sp>
        <p:sp>
          <p:nvSpPr>
            <p:cNvPr id="434" name="TextBox 433">
              <a:extLst>
                <a:ext uri="{FF2B5EF4-FFF2-40B4-BE49-F238E27FC236}">
                  <a16:creationId xmlns:a16="http://schemas.microsoft.com/office/drawing/2014/main" id="{C871D847-D264-40E5-A726-9165EE25A61E}"/>
                </a:ext>
              </a:extLst>
            </p:cNvPr>
            <p:cNvSpPr txBox="1"/>
            <p:nvPr/>
          </p:nvSpPr>
          <p:spPr>
            <a:xfrm>
              <a:off x="3247720" y="4902735"/>
              <a:ext cx="1608481" cy="461665"/>
            </a:xfrm>
            <a:prstGeom prst="rect">
              <a:avLst/>
            </a:prstGeom>
            <a:noFill/>
            <a:scene3d>
              <a:camera prst="isometricLeftDown"/>
              <a:lightRig rig="threePt" dir="t"/>
            </a:scene3d>
          </p:spPr>
          <p:txBody>
            <a:bodyPr wrap="square" rtlCol="0">
              <a:spAutoFit/>
            </a:bodyPr>
            <a:lstStyle/>
            <a:p>
              <a:pPr algn="ctr"/>
              <a:r>
                <a:rPr lang="en-GB" sz="2400" dirty="0"/>
                <a:t>Stage</a:t>
              </a:r>
              <a:r>
                <a:rPr lang="en-GB" sz="2400" baseline="-25000" dirty="0"/>
                <a:t>2</a:t>
              </a:r>
            </a:p>
          </p:txBody>
        </p:sp>
        <p:sp>
          <p:nvSpPr>
            <p:cNvPr id="435" name="TextBox 434">
              <a:extLst>
                <a:ext uri="{FF2B5EF4-FFF2-40B4-BE49-F238E27FC236}">
                  <a16:creationId xmlns:a16="http://schemas.microsoft.com/office/drawing/2014/main" id="{A3844094-6EE8-453F-B4F4-9FB1BDB8BE1A}"/>
                </a:ext>
              </a:extLst>
            </p:cNvPr>
            <p:cNvSpPr txBox="1"/>
            <p:nvPr/>
          </p:nvSpPr>
          <p:spPr>
            <a:xfrm>
              <a:off x="7334572" y="4902735"/>
              <a:ext cx="1608481" cy="461665"/>
            </a:xfrm>
            <a:prstGeom prst="rect">
              <a:avLst/>
            </a:prstGeom>
            <a:noFill/>
            <a:scene3d>
              <a:camera prst="isometricLeftDown"/>
              <a:lightRig rig="threePt" dir="t"/>
            </a:scene3d>
          </p:spPr>
          <p:txBody>
            <a:bodyPr wrap="square" rtlCol="0">
              <a:spAutoFit/>
            </a:bodyPr>
            <a:lstStyle/>
            <a:p>
              <a:pPr algn="ctr"/>
              <a:r>
                <a:rPr lang="en-GB" sz="2400" dirty="0"/>
                <a:t>Stage</a:t>
              </a:r>
              <a:r>
                <a:rPr lang="en-GB" sz="2400" baseline="-25000" dirty="0"/>
                <a:t>N-1</a:t>
              </a:r>
            </a:p>
          </p:txBody>
        </p:sp>
        <p:grpSp>
          <p:nvGrpSpPr>
            <p:cNvPr id="436" name="Group 435">
              <a:extLst>
                <a:ext uri="{FF2B5EF4-FFF2-40B4-BE49-F238E27FC236}">
                  <a16:creationId xmlns:a16="http://schemas.microsoft.com/office/drawing/2014/main" id="{9549EB1F-7ECF-470F-9551-41B6F5F18A32}"/>
                </a:ext>
              </a:extLst>
            </p:cNvPr>
            <p:cNvGrpSpPr/>
            <p:nvPr/>
          </p:nvGrpSpPr>
          <p:grpSpPr>
            <a:xfrm>
              <a:off x="4754255" y="3062982"/>
              <a:ext cx="184745" cy="1577461"/>
              <a:chOff x="1775691" y="2737679"/>
              <a:chExt cx="304276" cy="1577461"/>
            </a:xfrm>
          </p:grpSpPr>
          <p:grpSp>
            <p:nvGrpSpPr>
              <p:cNvPr id="443" name="Group 442">
                <a:extLst>
                  <a:ext uri="{FF2B5EF4-FFF2-40B4-BE49-F238E27FC236}">
                    <a16:creationId xmlns:a16="http://schemas.microsoft.com/office/drawing/2014/main" id="{BEEC8079-020C-4891-8053-B76EF1F17F3E}"/>
                  </a:ext>
                </a:extLst>
              </p:cNvPr>
              <p:cNvGrpSpPr/>
              <p:nvPr/>
            </p:nvGrpSpPr>
            <p:grpSpPr>
              <a:xfrm>
                <a:off x="1786858" y="2737679"/>
                <a:ext cx="293108" cy="1577461"/>
                <a:chOff x="2119737" y="1711563"/>
                <a:chExt cx="221946" cy="1351634"/>
              </a:xfrm>
            </p:grpSpPr>
            <p:sp>
              <p:nvSpPr>
                <p:cNvPr id="446" name="Rectangle 445">
                  <a:extLst>
                    <a:ext uri="{FF2B5EF4-FFF2-40B4-BE49-F238E27FC236}">
                      <a16:creationId xmlns:a16="http://schemas.microsoft.com/office/drawing/2014/main" id="{464D078C-4F8B-4BEB-B85A-00AE576CE910}"/>
                    </a:ext>
                  </a:extLst>
                </p:cNvPr>
                <p:cNvSpPr/>
                <p:nvPr/>
              </p:nvSpPr>
              <p:spPr>
                <a:xfrm>
                  <a:off x="2119737" y="1711563"/>
                  <a:ext cx="221946" cy="1351634"/>
                </a:xfrm>
                <a:prstGeom prst="rect">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solidFill>
                      <a:schemeClr val="tx1"/>
                    </a:solidFill>
                  </a:endParaRPr>
                </a:p>
              </p:txBody>
            </p:sp>
            <p:cxnSp>
              <p:nvCxnSpPr>
                <p:cNvPr id="447" name="Straight Connector 446">
                  <a:extLst>
                    <a:ext uri="{FF2B5EF4-FFF2-40B4-BE49-F238E27FC236}">
                      <a16:creationId xmlns:a16="http://schemas.microsoft.com/office/drawing/2014/main" id="{587B62B0-F10F-45F9-B4DE-7E081ECF9681}"/>
                    </a:ext>
                  </a:extLst>
                </p:cNvPr>
                <p:cNvCxnSpPr/>
                <p:nvPr/>
              </p:nvCxnSpPr>
              <p:spPr>
                <a:xfrm>
                  <a:off x="2222255" y="2251097"/>
                  <a:ext cx="0" cy="24677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444" name="Straight Connector 443">
                <a:extLst>
                  <a:ext uri="{FF2B5EF4-FFF2-40B4-BE49-F238E27FC236}">
                    <a16:creationId xmlns:a16="http://schemas.microsoft.com/office/drawing/2014/main" id="{DC7F17E7-8C5E-4B6D-8A40-028BBB07F72D}"/>
                  </a:ext>
                </a:extLst>
              </p:cNvPr>
              <p:cNvCxnSpPr/>
              <p:nvPr/>
            </p:nvCxnSpPr>
            <p:spPr>
              <a:xfrm>
                <a:off x="1775691" y="3800911"/>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5" name="Straight Connector 444">
                <a:extLst>
                  <a:ext uri="{FF2B5EF4-FFF2-40B4-BE49-F238E27FC236}">
                    <a16:creationId xmlns:a16="http://schemas.microsoft.com/office/drawing/2014/main" id="{AC46F25E-1A71-4FE4-A2B1-4DF8D7AA7F20}"/>
                  </a:ext>
                </a:extLst>
              </p:cNvPr>
              <p:cNvCxnSpPr/>
              <p:nvPr/>
            </p:nvCxnSpPr>
            <p:spPr>
              <a:xfrm>
                <a:off x="1786847" y="3220882"/>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37" name="Group 436">
              <a:extLst>
                <a:ext uri="{FF2B5EF4-FFF2-40B4-BE49-F238E27FC236}">
                  <a16:creationId xmlns:a16="http://schemas.microsoft.com/office/drawing/2014/main" id="{7E82F89F-DB2D-42D4-8880-CE09451D726E}"/>
                </a:ext>
              </a:extLst>
            </p:cNvPr>
            <p:cNvGrpSpPr/>
            <p:nvPr/>
          </p:nvGrpSpPr>
          <p:grpSpPr>
            <a:xfrm>
              <a:off x="7276763" y="3062982"/>
              <a:ext cx="184745" cy="1577461"/>
              <a:chOff x="1775691" y="2737679"/>
              <a:chExt cx="304276" cy="1577461"/>
            </a:xfrm>
          </p:grpSpPr>
          <p:grpSp>
            <p:nvGrpSpPr>
              <p:cNvPr id="438" name="Group 437">
                <a:extLst>
                  <a:ext uri="{FF2B5EF4-FFF2-40B4-BE49-F238E27FC236}">
                    <a16:creationId xmlns:a16="http://schemas.microsoft.com/office/drawing/2014/main" id="{8185C5E3-DC76-4E0C-92D3-5B1ED649EC1F}"/>
                  </a:ext>
                </a:extLst>
              </p:cNvPr>
              <p:cNvGrpSpPr/>
              <p:nvPr/>
            </p:nvGrpSpPr>
            <p:grpSpPr>
              <a:xfrm>
                <a:off x="1786858" y="2737679"/>
                <a:ext cx="293108" cy="1577461"/>
                <a:chOff x="2119737" y="1711563"/>
                <a:chExt cx="221946" cy="1351634"/>
              </a:xfrm>
            </p:grpSpPr>
            <p:sp>
              <p:nvSpPr>
                <p:cNvPr id="441" name="Rectangle 440">
                  <a:extLst>
                    <a:ext uri="{FF2B5EF4-FFF2-40B4-BE49-F238E27FC236}">
                      <a16:creationId xmlns:a16="http://schemas.microsoft.com/office/drawing/2014/main" id="{76D447F9-5CA4-49E1-8803-F10D942CAE4D}"/>
                    </a:ext>
                  </a:extLst>
                </p:cNvPr>
                <p:cNvSpPr/>
                <p:nvPr/>
              </p:nvSpPr>
              <p:spPr>
                <a:xfrm>
                  <a:off x="2119737" y="1711563"/>
                  <a:ext cx="221946" cy="1351634"/>
                </a:xfrm>
                <a:prstGeom prst="rect">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49">
                    <a:solidFill>
                      <a:schemeClr val="tx1"/>
                    </a:solidFill>
                  </a:endParaRPr>
                </a:p>
              </p:txBody>
            </p:sp>
            <p:cxnSp>
              <p:nvCxnSpPr>
                <p:cNvPr id="442" name="Straight Connector 441">
                  <a:extLst>
                    <a:ext uri="{FF2B5EF4-FFF2-40B4-BE49-F238E27FC236}">
                      <a16:creationId xmlns:a16="http://schemas.microsoft.com/office/drawing/2014/main" id="{62C6825E-E956-450A-9612-A406777510E7}"/>
                    </a:ext>
                  </a:extLst>
                </p:cNvPr>
                <p:cNvCxnSpPr/>
                <p:nvPr/>
              </p:nvCxnSpPr>
              <p:spPr>
                <a:xfrm>
                  <a:off x="2222255" y="2251097"/>
                  <a:ext cx="0" cy="24677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439" name="Straight Connector 438">
                <a:extLst>
                  <a:ext uri="{FF2B5EF4-FFF2-40B4-BE49-F238E27FC236}">
                    <a16:creationId xmlns:a16="http://schemas.microsoft.com/office/drawing/2014/main" id="{A72705BA-FF62-4EAD-827C-522D9425F569}"/>
                  </a:ext>
                </a:extLst>
              </p:cNvPr>
              <p:cNvCxnSpPr/>
              <p:nvPr/>
            </p:nvCxnSpPr>
            <p:spPr>
              <a:xfrm>
                <a:off x="1775691" y="3800911"/>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0" name="Straight Connector 439">
                <a:extLst>
                  <a:ext uri="{FF2B5EF4-FFF2-40B4-BE49-F238E27FC236}">
                    <a16:creationId xmlns:a16="http://schemas.microsoft.com/office/drawing/2014/main" id="{EDFC791B-B72C-445F-B142-4211348CC3F4}"/>
                  </a:ext>
                </a:extLst>
              </p:cNvPr>
              <p:cNvCxnSpPr/>
              <p:nvPr/>
            </p:nvCxnSpPr>
            <p:spPr>
              <a:xfrm>
                <a:off x="1786847" y="3220882"/>
                <a:ext cx="293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0357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500" fill="hold"/>
                                        <p:tgtEl>
                                          <p:spTgt spid="407"/>
                                        </p:tgtEl>
                                      </p:cBhvr>
                                      <p:by x="25000" y="25000"/>
                                    </p:animScale>
                                  </p:childTnLst>
                                </p:cTn>
                              </p:par>
                              <p:par>
                                <p:cTn id="7" presetID="1" presetClass="entr" presetSubtype="0" fill="hold" nodeType="withEffect">
                                  <p:stCondLst>
                                    <p:cond delay="0"/>
                                  </p:stCondLst>
                                  <p:childTnLst>
                                    <p:set>
                                      <p:cBhvr>
                                        <p:cTn id="8" dur="1" fill="hold">
                                          <p:stCondLst>
                                            <p:cond delay="0"/>
                                          </p:stCondLst>
                                        </p:cTn>
                                        <p:tgtEl>
                                          <p:spTgt spid="335"/>
                                        </p:tgtEl>
                                        <p:attrNameLst>
                                          <p:attrName>style.visibility</p:attrName>
                                        </p:attrNameLst>
                                      </p:cBhvr>
                                      <p:to>
                                        <p:strVal val="visible"/>
                                      </p:to>
                                    </p:set>
                                  </p:childTnLst>
                                </p:cTn>
                              </p:par>
                              <p:par>
                                <p:cTn id="9" presetID="42" presetClass="path" presetSubtype="0" accel="50000" decel="50000" fill="hold" nodeType="withEffect">
                                  <p:stCondLst>
                                    <p:cond delay="0"/>
                                  </p:stCondLst>
                                  <p:childTnLst>
                                    <p:animMotion origin="layout" path="M 2.70833E-6 3.7037E-7 L -0.21758 -0.21829 " pathEditMode="relative" rAng="0" ptsTypes="AA">
                                      <p:cBhvr>
                                        <p:cTn id="10" dur="500" fill="hold"/>
                                        <p:tgtEl>
                                          <p:spTgt spid="407"/>
                                        </p:tgtEl>
                                        <p:attrNameLst>
                                          <p:attrName>ppt_x</p:attrName>
                                          <p:attrName>ppt_y</p:attrName>
                                        </p:attrNameLst>
                                      </p:cBhvr>
                                      <p:rCtr x="-10885" y="-10926"/>
                                    </p:animMotion>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38"/>
                                        </p:tgtEl>
                                        <p:attrNameLst>
                                          <p:attrName>style.visibility</p:attrName>
                                        </p:attrNameLst>
                                      </p:cBhvr>
                                      <p:to>
                                        <p:strVal val="visible"/>
                                      </p:to>
                                    </p:set>
                                    <p:animEffect transition="in" filter="randombar(horizontal)">
                                      <p:cBhvr>
                                        <p:cTn id="15" dur="500"/>
                                        <p:tgtEl>
                                          <p:spTgt spid="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905BA41-EE6E-4F80-8636-447F22DD7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26309769-D8B9-4DB4-A721-31F8B88B5CE2}"/>
              </a:ext>
            </a:extLst>
          </p:cNvPr>
          <p:cNvSpPr>
            <a:spLocks noGrp="1"/>
          </p:cNvSpPr>
          <p:nvPr>
            <p:ph type="title"/>
          </p:nvPr>
        </p:nvSpPr>
        <p:spPr>
          <a:xfrm>
            <a:off x="1848465" y="3298722"/>
            <a:ext cx="8495070" cy="1784402"/>
          </a:xfrm>
        </p:spPr>
        <p:txBody>
          <a:bodyPr vert="horz" lIns="91440" tIns="45720" rIns="91440" bIns="45720" rtlCol="0" anchor="b">
            <a:normAutofit/>
          </a:bodyPr>
          <a:lstStyle/>
          <a:p>
            <a:pPr algn="ctr"/>
            <a:r>
              <a:rPr lang="en-US" kern="1200" dirty="0">
                <a:solidFill>
                  <a:srgbClr val="FFFFFF"/>
                </a:solidFill>
                <a:latin typeface="+mj-lt"/>
                <a:ea typeface="+mj-ea"/>
                <a:cs typeface="+mj-cs"/>
              </a:rPr>
              <a:t>PISA Enabled a</a:t>
            </a:r>
            <a:r>
              <a:rPr lang="en-US" dirty="0">
                <a:solidFill>
                  <a:srgbClr val="FFFFFF"/>
                </a:solidFill>
              </a:rPr>
              <a:t> W</a:t>
            </a:r>
            <a:r>
              <a:rPr lang="en-US" kern="1200" dirty="0">
                <a:solidFill>
                  <a:srgbClr val="FFFFFF"/>
                </a:solidFill>
                <a:latin typeface="+mj-lt"/>
                <a:ea typeface="+mj-ea"/>
                <a:cs typeface="+mj-cs"/>
              </a:rPr>
              <a:t>ave        of In-network Applications</a:t>
            </a:r>
          </a:p>
        </p:txBody>
      </p:sp>
      <p:sp>
        <p:nvSpPr>
          <p:cNvPr id="23" name="Oval 22">
            <a:extLst>
              <a:ext uri="{FF2B5EF4-FFF2-40B4-BE49-F238E27FC236}">
                <a16:creationId xmlns:a16="http://schemas.microsoft.com/office/drawing/2014/main" id="{CD7549B2-EE05-4558-8C64-AC46755F2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5914" y="889251"/>
            <a:ext cx="2140172" cy="2140172"/>
          </a:xfrm>
          <a:prstGeom prst="ellipse">
            <a:avLst/>
          </a:prstGeom>
          <a:solidFill>
            <a:srgbClr val="FFFFFF"/>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Graphic 17" descr="Wave">
            <a:extLst>
              <a:ext uri="{FF2B5EF4-FFF2-40B4-BE49-F238E27FC236}">
                <a16:creationId xmlns:a16="http://schemas.microsoft.com/office/drawing/2014/main" id="{E9C92688-D27B-434D-BA63-B3F7030E1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08264" y="1371601"/>
            <a:ext cx="1175474" cy="1175474"/>
          </a:xfrm>
          <a:prstGeom prst="rect">
            <a:avLst/>
          </a:prstGeom>
        </p:spPr>
      </p:pic>
      <p:sp>
        <p:nvSpPr>
          <p:cNvPr id="4" name="Slide Number Placeholder 3">
            <a:extLst>
              <a:ext uri="{FF2B5EF4-FFF2-40B4-BE49-F238E27FC236}">
                <a16:creationId xmlns:a16="http://schemas.microsoft.com/office/drawing/2014/main" id="{51A81611-A280-4F12-ADE7-C78B1FEDC165}"/>
              </a:ext>
            </a:extLst>
          </p:cNvPr>
          <p:cNvSpPr>
            <a:spLocks noGrp="1"/>
          </p:cNvSpPr>
          <p:nvPr>
            <p:ph type="sldNum" sz="quarter" idx="12"/>
          </p:nvPr>
        </p:nvSpPr>
        <p:spPr>
          <a:xfrm>
            <a:off x="8610600" y="6356350"/>
            <a:ext cx="2743200" cy="365125"/>
          </a:xfrm>
          <a:prstGeom prst="ellipse">
            <a:avLst/>
          </a:prstGeom>
        </p:spPr>
        <p:txBody>
          <a:bodyPr vert="horz" lIns="91440" tIns="45720" rIns="91440" bIns="45720" rtlCol="0" anchor="ctr">
            <a:normAutofit/>
          </a:bodyPr>
          <a:lstStyle/>
          <a:p>
            <a:pPr defTabSz="914400">
              <a:lnSpc>
                <a:spcPct val="90000"/>
              </a:lnSpc>
              <a:spcAft>
                <a:spcPts val="600"/>
              </a:spcAft>
              <a:defRPr/>
            </a:pPr>
            <a:fld id="{0586C5A0-077A-42A9-8EC1-8CF707100511}" type="slidenum">
              <a:rPr lang="en-US" smtClean="0">
                <a:solidFill>
                  <a:prstClr val="white"/>
                </a:solidFill>
              </a:rPr>
              <a:pPr defTabSz="914400">
                <a:lnSpc>
                  <a:spcPct val="90000"/>
                </a:lnSpc>
                <a:spcAft>
                  <a:spcPts val="600"/>
                </a:spcAft>
                <a:defRPr/>
              </a:pPr>
              <a:t>8</a:t>
            </a:fld>
            <a:endParaRPr lang="en-US">
              <a:solidFill>
                <a:prstClr val="white"/>
              </a:solidFill>
            </a:endParaRPr>
          </a:p>
        </p:txBody>
      </p:sp>
    </p:spTree>
    <p:extLst>
      <p:ext uri="{BB962C8B-B14F-4D97-AF65-F5344CB8AC3E}">
        <p14:creationId xmlns:p14="http://schemas.microsoft.com/office/powerpoint/2010/main" val="93285362"/>
      </p:ext>
    </p:extLst>
  </p:cSld>
  <p:clrMapOvr>
    <a:masterClrMapping/>
  </p:clrMapOvr>
  <mc:AlternateContent xmlns:mc="http://schemas.openxmlformats.org/markup-compatibility/2006" xmlns:p14="http://schemas.microsoft.com/office/powerpoint/2010/main">
    <mc:Choice Requires="p14">
      <p:transition>
        <p14:rippl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Data center network">
            <a:extLst>
              <a:ext uri="{FF2B5EF4-FFF2-40B4-BE49-F238E27FC236}">
                <a16:creationId xmlns:a16="http://schemas.microsoft.com/office/drawing/2014/main" id="{55510732-50A7-4C85-822E-5BEBF9AEEA3A}"/>
              </a:ext>
            </a:extLst>
          </p:cNvPr>
          <p:cNvPicPr/>
          <p:nvPr/>
        </p:nvPicPr>
        <p:blipFill>
          <a:blip r:embed="rId3" r:link="rId5">
            <a:extLst>
              <a:ext uri="{BEBA8EAE-BF5A-486C-A8C5-ECC9F3942E4B}">
                <a14:imgProps xmlns:a14="http://schemas.microsoft.com/office/drawing/2010/main">
                  <a14:imgLayer r:embed="rId4">
                    <a14:imgEffect>
                      <a14:colorTemperature colorTemp="47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78498" y="962635"/>
            <a:ext cx="4977042" cy="4725176"/>
          </a:xfrm>
          <a:prstGeom prst="rect">
            <a:avLst/>
          </a:prstGeom>
          <a:noFill/>
          <a:ln>
            <a:noFill/>
          </a:ln>
        </p:spPr>
      </p:pic>
      <p:sp>
        <p:nvSpPr>
          <p:cNvPr id="4" name="Slide Number Placeholder 3">
            <a:extLst>
              <a:ext uri="{FF2B5EF4-FFF2-40B4-BE49-F238E27FC236}">
                <a16:creationId xmlns:a16="http://schemas.microsoft.com/office/drawing/2014/main" id="{8168B68C-DD11-403B-91A0-69120CA84C0F}"/>
              </a:ext>
            </a:extLst>
          </p:cNvPr>
          <p:cNvSpPr>
            <a:spLocks noGrp="1"/>
          </p:cNvSpPr>
          <p:nvPr>
            <p:ph type="sldNum" sz="quarter" idx="12"/>
          </p:nvPr>
        </p:nvSpPr>
        <p:spPr/>
        <p:txBody>
          <a:bodyPr/>
          <a:lstStyle/>
          <a:p>
            <a:fld id="{0586C5A0-077A-42A9-8EC1-8CF707100511}" type="slidenum">
              <a:rPr lang="en-GB" smtClean="0"/>
              <a:t>9</a:t>
            </a:fld>
            <a:endParaRPr lang="en-GB"/>
          </a:p>
        </p:txBody>
      </p:sp>
      <p:sp>
        <p:nvSpPr>
          <p:cNvPr id="5" name="Title 1">
            <a:extLst>
              <a:ext uri="{FF2B5EF4-FFF2-40B4-BE49-F238E27FC236}">
                <a16:creationId xmlns:a16="http://schemas.microsoft.com/office/drawing/2014/main" id="{E9528AC4-AE67-429C-9175-8267AD5F7451}"/>
              </a:ext>
            </a:extLst>
          </p:cNvPr>
          <p:cNvSpPr txBox="1">
            <a:spLocks/>
          </p:cNvSpPr>
          <p:nvPr/>
        </p:nvSpPr>
        <p:spPr>
          <a:xfrm>
            <a:off x="0" y="7951"/>
            <a:ext cx="12275820" cy="73973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Motivation for In-network Applications</a:t>
            </a:r>
          </a:p>
        </p:txBody>
      </p:sp>
      <p:sp>
        <p:nvSpPr>
          <p:cNvPr id="44" name="TextBox 43">
            <a:extLst>
              <a:ext uri="{FF2B5EF4-FFF2-40B4-BE49-F238E27FC236}">
                <a16:creationId xmlns:a16="http://schemas.microsoft.com/office/drawing/2014/main" id="{F9A6BAEA-4679-4140-A8A5-CF82F278100C}"/>
              </a:ext>
            </a:extLst>
          </p:cNvPr>
          <p:cNvSpPr txBox="1"/>
          <p:nvPr/>
        </p:nvSpPr>
        <p:spPr>
          <a:xfrm>
            <a:off x="6169927" y="1439707"/>
            <a:ext cx="5691878" cy="461665"/>
          </a:xfrm>
          <a:prstGeom prst="rect">
            <a:avLst/>
          </a:prstGeom>
          <a:noFill/>
        </p:spPr>
        <p:txBody>
          <a:bodyPr wrap="square" rtlCol="0">
            <a:spAutoFit/>
          </a:bodyPr>
          <a:lstStyle/>
          <a:p>
            <a:pPr marL="285750" indent="-285750">
              <a:buFont typeface="Arial" panose="020B0604020202020204" pitchFamily="34" charset="0"/>
              <a:buChar char="•"/>
            </a:pPr>
            <a:r>
              <a:rPr lang="en-GB" sz="2400" b="1" dirty="0"/>
              <a:t>Lower Service Latency </a:t>
            </a:r>
            <a:r>
              <a:rPr lang="en-GB" sz="2200" i="1" dirty="0"/>
              <a:t> [SOSP’17]</a:t>
            </a:r>
          </a:p>
        </p:txBody>
      </p:sp>
      <p:sp>
        <p:nvSpPr>
          <p:cNvPr id="7" name="Rectangle 6">
            <a:extLst>
              <a:ext uri="{FF2B5EF4-FFF2-40B4-BE49-F238E27FC236}">
                <a16:creationId xmlns:a16="http://schemas.microsoft.com/office/drawing/2014/main" id="{E72F9CE3-1E5B-4400-978C-A85BFB0AE9E0}"/>
              </a:ext>
            </a:extLst>
          </p:cNvPr>
          <p:cNvSpPr/>
          <p:nvPr/>
        </p:nvSpPr>
        <p:spPr>
          <a:xfrm>
            <a:off x="294074" y="4351418"/>
            <a:ext cx="1162800" cy="36512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GB" dirty="0">
                <a:solidFill>
                  <a:schemeClr val="tx1"/>
                </a:solidFill>
              </a:rPr>
              <a:t>REQUEST</a:t>
            </a:r>
          </a:p>
        </p:txBody>
      </p:sp>
      <p:pic>
        <p:nvPicPr>
          <p:cNvPr id="30" name="Picture 29">
            <a:extLst>
              <a:ext uri="{FF2B5EF4-FFF2-40B4-BE49-F238E27FC236}">
                <a16:creationId xmlns:a16="http://schemas.microsoft.com/office/drawing/2014/main" id="{AAD5F7EF-603C-491D-BA1D-29AC1A5FBDAC}"/>
              </a:ext>
            </a:extLst>
          </p:cNvPr>
          <p:cNvPicPr>
            <a:picLocks noChangeAspect="1"/>
          </p:cNvPicPr>
          <p:nvPr/>
        </p:nvPicPr>
        <p:blipFill rotWithShape="1">
          <a:blip r:embed="rId6"/>
          <a:srcRect t="21840" b="27722"/>
          <a:stretch/>
        </p:blipFill>
        <p:spPr>
          <a:xfrm>
            <a:off x="174806" y="6137140"/>
            <a:ext cx="914400" cy="365126"/>
          </a:xfrm>
          <a:prstGeom prst="rect">
            <a:avLst/>
          </a:prstGeom>
        </p:spPr>
      </p:pic>
      <p:sp>
        <p:nvSpPr>
          <p:cNvPr id="31" name="TextBox 30">
            <a:extLst>
              <a:ext uri="{FF2B5EF4-FFF2-40B4-BE49-F238E27FC236}">
                <a16:creationId xmlns:a16="http://schemas.microsoft.com/office/drawing/2014/main" id="{9DDD8FCD-3CCE-4438-BDAB-0E0B62F1AAE3}"/>
              </a:ext>
            </a:extLst>
          </p:cNvPr>
          <p:cNvSpPr txBox="1"/>
          <p:nvPr/>
        </p:nvSpPr>
        <p:spPr>
          <a:xfrm>
            <a:off x="934278" y="6203113"/>
            <a:ext cx="5691878" cy="369332"/>
          </a:xfrm>
          <a:prstGeom prst="rect">
            <a:avLst/>
          </a:prstGeom>
          <a:noFill/>
        </p:spPr>
        <p:txBody>
          <a:bodyPr wrap="square" rtlCol="0">
            <a:spAutoFit/>
          </a:bodyPr>
          <a:lstStyle/>
          <a:p>
            <a:r>
              <a:rPr lang="en-GB" dirty="0"/>
              <a:t>Programmable Switches Running In-network Applications</a:t>
            </a:r>
          </a:p>
        </p:txBody>
      </p:sp>
      <p:sp>
        <p:nvSpPr>
          <p:cNvPr id="3" name="Speech Bubble: Oval 2">
            <a:extLst>
              <a:ext uri="{FF2B5EF4-FFF2-40B4-BE49-F238E27FC236}">
                <a16:creationId xmlns:a16="http://schemas.microsoft.com/office/drawing/2014/main" id="{AB083515-E0D4-4D4A-ABEA-27DE7E2232EE}"/>
              </a:ext>
            </a:extLst>
          </p:cNvPr>
          <p:cNvSpPr/>
          <p:nvPr/>
        </p:nvSpPr>
        <p:spPr>
          <a:xfrm>
            <a:off x="2537900" y="1439707"/>
            <a:ext cx="1058238" cy="569700"/>
          </a:xfrm>
          <a:prstGeom prst="wedgeEllipse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a:t>Cache Hit </a:t>
            </a:r>
          </a:p>
        </p:txBody>
      </p:sp>
      <p:sp>
        <p:nvSpPr>
          <p:cNvPr id="11" name="Rectangle 10">
            <a:extLst>
              <a:ext uri="{FF2B5EF4-FFF2-40B4-BE49-F238E27FC236}">
                <a16:creationId xmlns:a16="http://schemas.microsoft.com/office/drawing/2014/main" id="{604B335F-6694-4A59-A732-F8544D2FED1F}"/>
              </a:ext>
            </a:extLst>
          </p:cNvPr>
          <p:cNvSpPr/>
          <p:nvPr/>
        </p:nvSpPr>
        <p:spPr>
          <a:xfrm>
            <a:off x="1900720" y="2101770"/>
            <a:ext cx="1163100" cy="364030"/>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GB" dirty="0">
                <a:solidFill>
                  <a:schemeClr val="tx1"/>
                </a:solidFill>
              </a:rPr>
              <a:t>RESPONSE</a:t>
            </a:r>
          </a:p>
        </p:txBody>
      </p:sp>
      <p:sp>
        <p:nvSpPr>
          <p:cNvPr id="6" name="TextBox 5">
            <a:extLst>
              <a:ext uri="{FF2B5EF4-FFF2-40B4-BE49-F238E27FC236}">
                <a16:creationId xmlns:a16="http://schemas.microsoft.com/office/drawing/2014/main" id="{C9D77417-61B7-4404-828A-EE9C3F6A9D84}"/>
              </a:ext>
            </a:extLst>
          </p:cNvPr>
          <p:cNvSpPr txBox="1"/>
          <p:nvPr/>
        </p:nvSpPr>
        <p:spPr>
          <a:xfrm>
            <a:off x="6144041" y="2484331"/>
            <a:ext cx="5838851" cy="1169551"/>
          </a:xfrm>
          <a:prstGeom prst="rect">
            <a:avLst/>
          </a:prstGeom>
          <a:noFill/>
        </p:spPr>
        <p:txBody>
          <a:bodyPr wrap="square" rtlCol="0">
            <a:spAutoFit/>
          </a:bodyPr>
          <a:lstStyle/>
          <a:p>
            <a:pPr marL="285750" indent="-285750">
              <a:buFont typeface="Arial" panose="020B0604020202020204" pitchFamily="34" charset="0"/>
              <a:buChar char="•"/>
            </a:pPr>
            <a:r>
              <a:rPr lang="en-GB" sz="2400" b="1" dirty="0"/>
              <a:t>Higher Application Throughput and Lower Network Load </a:t>
            </a:r>
          </a:p>
          <a:p>
            <a:r>
              <a:rPr lang="en-GB" sz="2200" i="1" dirty="0"/>
              <a:t>     [SOSP’17, HotNets’17, HotNets’19]</a:t>
            </a:r>
          </a:p>
        </p:txBody>
      </p:sp>
    </p:spTree>
    <p:extLst>
      <p:ext uri="{BB962C8B-B14F-4D97-AF65-F5344CB8AC3E}">
        <p14:creationId xmlns:p14="http://schemas.microsoft.com/office/powerpoint/2010/main" val="34765551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type="lt">
                                    <p:tmAbs val="0"/>
                                  </p:iterate>
                                  <p:childTnLst>
                                    <p:set>
                                      <p:cBhvr>
                                        <p:cTn id="9" dur="1" fill="hold">
                                          <p:stCondLst>
                                            <p:cond delay="0"/>
                                          </p:stCondLst>
                                        </p:cTn>
                                        <p:tgtEl>
                                          <p:spTgt spid="7"/>
                                        </p:tgtEl>
                                        <p:attrNameLst>
                                          <p:attrName>style.visibility</p:attrName>
                                        </p:attrNameLst>
                                      </p:cBhvr>
                                      <p:to>
                                        <p:strVal val="visible"/>
                                      </p:to>
                                    </p:set>
                                  </p:childTnLst>
                                </p:cTn>
                              </p:par>
                            </p:childTnLst>
                          </p:cTn>
                        </p:par>
                        <p:par>
                          <p:cTn id="10" fill="hold">
                            <p:stCondLst>
                              <p:cond delay="0"/>
                            </p:stCondLst>
                            <p:childTnLst>
                              <p:par>
                                <p:cTn id="11" presetID="42" presetClass="path" presetSubtype="0" accel="50000" decel="50000" fill="hold" grpId="1" nodeType="afterEffect">
                                  <p:stCondLst>
                                    <p:cond delay="0"/>
                                  </p:stCondLst>
                                  <p:iterate type="lt">
                                    <p:tmPct val="0"/>
                                  </p:iterate>
                                  <p:childTnLst>
                                    <p:animMotion origin="layout" path="M -4.79167E-6 -1.11111E-6 L 0.06107 -0.20023 " pathEditMode="relative" rAng="0" ptsTypes="AA">
                                      <p:cBhvr>
                                        <p:cTn id="12" dur="1000" fill="hold"/>
                                        <p:tgtEl>
                                          <p:spTgt spid="7"/>
                                        </p:tgtEl>
                                        <p:attrNameLst>
                                          <p:attrName>ppt_x</p:attrName>
                                          <p:attrName>ppt_y</p:attrName>
                                        </p:attrNameLst>
                                      </p:cBhvr>
                                      <p:rCtr x="3047" y="-10023"/>
                                    </p:animMotion>
                                  </p:childTnLst>
                                </p:cTn>
                              </p:par>
                            </p:childTnLst>
                          </p:cTn>
                        </p:par>
                        <p:par>
                          <p:cTn id="13" fill="hold">
                            <p:stCondLst>
                              <p:cond delay="1000"/>
                            </p:stCondLst>
                            <p:childTnLst>
                              <p:par>
                                <p:cTn id="14" presetID="42" presetClass="path" presetSubtype="0" accel="50000" decel="50000" fill="hold" grpId="2" nodeType="afterEffect">
                                  <p:stCondLst>
                                    <p:cond delay="0"/>
                                  </p:stCondLst>
                                  <p:iterate type="lt">
                                    <p:tmPct val="0"/>
                                  </p:iterate>
                                  <p:childTnLst>
                                    <p:animMotion origin="layout" path="M 0.06107 -0.20023 L 0.14493 -0.34977 " pathEditMode="relative" rAng="0" ptsTypes="AA">
                                      <p:cBhvr>
                                        <p:cTn id="15" dur="1000" fill="hold"/>
                                        <p:tgtEl>
                                          <p:spTgt spid="7"/>
                                        </p:tgtEl>
                                        <p:attrNameLst>
                                          <p:attrName>ppt_x</p:attrName>
                                          <p:attrName>ppt_y</p:attrName>
                                        </p:attrNameLst>
                                      </p:cBhvr>
                                      <p:rCtr x="4193" y="-7477"/>
                                    </p:animMotion>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3" nodeType="clickEffect">
                                  <p:stCondLst>
                                    <p:cond delay="0"/>
                                  </p:stCondLst>
                                  <p:iterate type="lt">
                                    <p:tmAbs val="0"/>
                                  </p:iterate>
                                  <p:childTnLst>
                                    <p:set>
                                      <p:cBhvr>
                                        <p:cTn id="23" dur="1" fill="hold">
                                          <p:stCondLst>
                                            <p:cond delay="0"/>
                                          </p:stCondLst>
                                        </p:cTn>
                                        <p:tgtEl>
                                          <p:spTgt spid="7"/>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3"/>
                                        </p:tgtEl>
                                        <p:attrNameLst>
                                          <p:attrName>style.visibility</p:attrName>
                                        </p:attrNameLst>
                                      </p:cBhvr>
                                      <p:to>
                                        <p:strVal val="hidden"/>
                                      </p:to>
                                    </p:set>
                                  </p:childTnLst>
                                </p:cTn>
                              </p:par>
                              <p:par>
                                <p:cTn id="26" presetID="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par>
                                <p:cTn id="28" presetID="42" presetClass="path" presetSubtype="0" accel="50000" decel="50000" fill="hold" grpId="1" nodeType="withEffect">
                                  <p:stCondLst>
                                    <p:cond delay="0"/>
                                  </p:stCondLst>
                                  <p:childTnLst>
                                    <p:animMotion origin="layout" path="M 0.01315 -0.02153 L -0.07071 0.12801 " pathEditMode="relative" rAng="0" ptsTypes="AA">
                                      <p:cBhvr>
                                        <p:cTn id="29" dur="1000" fill="hold"/>
                                        <p:tgtEl>
                                          <p:spTgt spid="11"/>
                                        </p:tgtEl>
                                        <p:attrNameLst>
                                          <p:attrName>ppt_x</p:attrName>
                                          <p:attrName>ppt_y</p:attrName>
                                        </p:attrNameLst>
                                      </p:cBhvr>
                                      <p:rCtr x="-4779" y="8102"/>
                                    </p:animMotion>
                                  </p:childTnLst>
                                </p:cTn>
                              </p:par>
                            </p:childTnLst>
                          </p:cTn>
                        </p:par>
                        <p:par>
                          <p:cTn id="30" fill="hold">
                            <p:stCondLst>
                              <p:cond delay="1000"/>
                            </p:stCondLst>
                            <p:childTnLst>
                              <p:par>
                                <p:cTn id="31" presetID="42" presetClass="path" presetSubtype="0" accel="50000" decel="50000" fill="hold" grpId="2" nodeType="afterEffect">
                                  <p:stCondLst>
                                    <p:cond delay="0"/>
                                  </p:stCondLst>
                                  <p:childTnLst>
                                    <p:animMotion origin="layout" path="M -0.0707 0.12801 L -0.13178 0.32824 " pathEditMode="relative" rAng="0" ptsTypes="AA">
                                      <p:cBhvr>
                                        <p:cTn id="32" dur="1000" fill="hold"/>
                                        <p:tgtEl>
                                          <p:spTgt spid="11"/>
                                        </p:tgtEl>
                                        <p:attrNameLst>
                                          <p:attrName>ppt_x</p:attrName>
                                          <p:attrName>ppt_y</p:attrName>
                                        </p:attrNameLst>
                                      </p:cBhvr>
                                      <p:rCtr x="-2396" y="9375"/>
                                    </p:animMotion>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par>
                                <p:cTn id="37" presetID="1" presetClass="exit" presetSubtype="0" fill="hold" grpId="3" nodeType="withEffect">
                                  <p:stCondLst>
                                    <p:cond delay="0"/>
                                  </p:stCondLst>
                                  <p:childTnLst>
                                    <p:set>
                                      <p:cBhvr>
                                        <p:cTn id="38"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7" grpId="0" animBg="1"/>
      <p:bldP spid="7" grpId="1" animBg="1"/>
      <p:bldP spid="7" grpId="2" uiExpand="1" animBg="1"/>
      <p:bldP spid="7" grpId="3" animBg="1"/>
      <p:bldP spid="3" grpId="0" animBg="1"/>
      <p:bldP spid="3" grpId="1" animBg="1"/>
      <p:bldP spid="11" grpId="0" animBg="1"/>
      <p:bldP spid="11" grpId="1" animBg="1"/>
      <p:bldP spid="11" grpId="2" animBg="1"/>
      <p:bldP spid="11" grpId="3" animBg="1"/>
      <p:bldP spid="6" grpId="0"/>
    </p:bldLst>
  </p:timing>
</p:sld>
</file>

<file path=ppt/theme/theme1.xml><?xml version="1.0" encoding="utf-8"?>
<a:theme xmlns:a="http://schemas.openxmlformats.org/drawingml/2006/main" name="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otalTime>358</TotalTime>
  <Words>2840</Words>
  <Application>Microsoft Office PowerPoint</Application>
  <PresentationFormat>Widescreen</PresentationFormat>
  <Paragraphs>742</Paragraphs>
  <Slides>36</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Calibri Light</vt:lpstr>
      <vt:lpstr>intel-clear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PISA Enabled a Wave        of In-network Applications</vt:lpstr>
      <vt:lpstr>PowerPoint Presentation</vt:lpstr>
      <vt:lpstr>PowerPoint Presentation</vt:lpstr>
      <vt:lpstr>In-network Applications vs. Packet Protocols</vt:lpstr>
      <vt:lpstr>Is PISA the Right Architecture for In-network Applications?</vt:lpstr>
      <vt:lpstr>In-network Applications on PISA</vt:lpstr>
      <vt:lpstr>1. Limited Support for Complex Operations Within a Stage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Rethinking Programmable Switches for In-network Applications?</vt:lpstr>
      <vt:lpstr>Potential Approaches</vt:lpstr>
      <vt:lpstr>PowerPoint Presentation</vt:lpstr>
      <vt:lpstr>PowerPoint Presentation</vt:lpstr>
      <vt:lpstr>PowerPoint Presentation</vt:lpstr>
      <vt:lpstr>PowerPoint Presentation</vt:lpstr>
      <vt:lpstr>Integration options</vt:lpstr>
      <vt:lpstr>There are two dimensions</vt:lpstr>
      <vt:lpstr>PowerPoint Presentation</vt:lpstr>
      <vt:lpstr>A. Pure Logic-based approach  </vt:lpstr>
      <vt:lpstr>B. Generic parallel cores with custom data structure instance blocks and synchronization</vt:lpstr>
      <vt:lpstr>C. Custom cores</vt:lpstr>
      <vt:lpstr>Questions</vt:lpstr>
      <vt:lpstr>My questions</vt:lpstr>
      <vt:lpstr>FPGA specs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Nadeen Gebara</dc:creator>
  <cp:lastModifiedBy>Nadeen Gebara</cp:lastModifiedBy>
  <cp:revision>32</cp:revision>
  <dcterms:created xsi:type="dcterms:W3CDTF">2020-11-06T06:34:02Z</dcterms:created>
  <dcterms:modified xsi:type="dcterms:W3CDTF">2021-05-14T20:29:33Z</dcterms:modified>
</cp:coreProperties>
</file>