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5.xml" ContentType="application/vnd.openxmlformats-officedocument.presentationml.tags+xml"/>
  <Override PartName="/ppt/notesSlides/notesSlide18.xml" ContentType="application/vnd.openxmlformats-officedocument.presentationml.notesSlide+xml"/>
  <Override PartName="/ppt/tags/tag6.xml" ContentType="application/vnd.openxmlformats-officedocument.presentationml.tags+xml"/>
  <Override PartName="/ppt/notesSlides/notesSlide19.xml" ContentType="application/vnd.openxmlformats-officedocument.presentationml.notesSlide+xml"/>
  <Override PartName="/ppt/tags/tag7.xml" ContentType="application/vnd.openxmlformats-officedocument.presentationml.tags+xml"/>
  <Override PartName="/ppt/notesSlides/notesSlide20.xml" ContentType="application/vnd.openxmlformats-officedocument.presentationml.notesSlide+xml"/>
  <Override PartName="/ppt/tags/tag8.xml" ContentType="application/vnd.openxmlformats-officedocument.presentationml.tags+xml"/>
  <Override PartName="/ppt/notesSlides/notesSlide21.xml" ContentType="application/vnd.openxmlformats-officedocument.presentationml.notesSlide+xml"/>
  <Override PartName="/ppt/tags/tag9.xml" ContentType="application/vnd.openxmlformats-officedocument.presentationml.tags+xml"/>
  <Override PartName="/ppt/notesSlides/notesSlide22.xml" ContentType="application/vnd.openxmlformats-officedocument.presentationml.notesSlide+xml"/>
  <Override PartName="/ppt/tags/tag10.xml" ContentType="application/vnd.openxmlformats-officedocument.presentationml.tags+xml"/>
  <Override PartName="/ppt/notesSlides/notesSlide23.xml" ContentType="application/vnd.openxmlformats-officedocument.presentationml.notesSlide+xml"/>
  <Override PartName="/ppt/tags/tag11.xml" ContentType="application/vnd.openxmlformats-officedocument.presentationml.tags+xml"/>
  <Override PartName="/ppt/notesSlides/notesSlide24.xml" ContentType="application/vnd.openxmlformats-officedocument.presentationml.notesSlide+xml"/>
  <Override PartName="/ppt/tags/tag12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13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ags/tag14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15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41"/>
  </p:notesMasterIdLst>
  <p:sldIdLst>
    <p:sldId id="790" r:id="rId2"/>
    <p:sldId id="791" r:id="rId3"/>
    <p:sldId id="792" r:id="rId4"/>
    <p:sldId id="794" r:id="rId5"/>
    <p:sldId id="793" r:id="rId6"/>
    <p:sldId id="822" r:id="rId7"/>
    <p:sldId id="795" r:id="rId8"/>
    <p:sldId id="823" r:id="rId9"/>
    <p:sldId id="797" r:id="rId10"/>
    <p:sldId id="796" r:id="rId11"/>
    <p:sldId id="799" r:id="rId12"/>
    <p:sldId id="800" r:id="rId13"/>
    <p:sldId id="798" r:id="rId14"/>
    <p:sldId id="802" r:id="rId15"/>
    <p:sldId id="803" r:id="rId16"/>
    <p:sldId id="806" r:id="rId17"/>
    <p:sldId id="805" r:id="rId18"/>
    <p:sldId id="807" r:id="rId19"/>
    <p:sldId id="808" r:id="rId20"/>
    <p:sldId id="809" r:id="rId21"/>
    <p:sldId id="810" r:id="rId22"/>
    <p:sldId id="811" r:id="rId23"/>
    <p:sldId id="812" r:id="rId24"/>
    <p:sldId id="814" r:id="rId25"/>
    <p:sldId id="815" r:id="rId26"/>
    <p:sldId id="816" r:id="rId27"/>
    <p:sldId id="817" r:id="rId28"/>
    <p:sldId id="818" r:id="rId29"/>
    <p:sldId id="820" r:id="rId30"/>
    <p:sldId id="813" r:id="rId31"/>
    <p:sldId id="821" r:id="rId32"/>
    <p:sldId id="599" r:id="rId33"/>
    <p:sldId id="831" r:id="rId34"/>
    <p:sldId id="825" r:id="rId35"/>
    <p:sldId id="829" r:id="rId36"/>
    <p:sldId id="827" r:id="rId37"/>
    <p:sldId id="828" r:id="rId38"/>
    <p:sldId id="826" r:id="rId39"/>
    <p:sldId id="830" r:id="rId40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42"/>
    </p:embeddedFont>
    <p:embeddedFont>
      <p:font typeface="Fira Sans" panose="020B0503050000020004" pitchFamily="34" charset="0"/>
      <p:regular r:id="rId43"/>
      <p:bold r:id="rId44"/>
      <p:italic r:id="rId45"/>
      <p:boldItalic r:id="rId46"/>
    </p:embeddedFont>
    <p:embeddedFont>
      <p:font typeface="Fira Sans Condensed Medium" panose="020B0603050000020004" pitchFamily="34" charset="0"/>
      <p:regular r:id="rId47"/>
      <p:italic r:id="rId48"/>
    </p:embeddedFont>
    <p:embeddedFont>
      <p:font typeface="Fira Sans Extra Condensed SemiBold" panose="020B0604020202020204" charset="0"/>
      <p:regular r:id="rId49"/>
      <p:bold r:id="rId50"/>
      <p:italic r:id="rId51"/>
      <p:boldItalic r:id="rId52"/>
    </p:embeddedFont>
    <p:embeddedFont>
      <p:font typeface="Roboto" panose="02000000000000000000" pitchFamily="2" charset="0"/>
      <p:regular r:id="rId53"/>
      <p:bold r:id="rId54"/>
      <p:italic r:id="rId55"/>
      <p:boldItalic r:id="rId5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BC13F584-33FF-47CA-B17D-D90E1BB377A1}">
          <p14:sldIdLst>
            <p14:sldId id="790"/>
            <p14:sldId id="791"/>
            <p14:sldId id="792"/>
            <p14:sldId id="794"/>
            <p14:sldId id="793"/>
            <p14:sldId id="822"/>
            <p14:sldId id="795"/>
            <p14:sldId id="823"/>
            <p14:sldId id="797"/>
            <p14:sldId id="796"/>
            <p14:sldId id="799"/>
            <p14:sldId id="800"/>
            <p14:sldId id="798"/>
            <p14:sldId id="802"/>
            <p14:sldId id="803"/>
            <p14:sldId id="806"/>
            <p14:sldId id="805"/>
            <p14:sldId id="807"/>
            <p14:sldId id="808"/>
            <p14:sldId id="809"/>
            <p14:sldId id="810"/>
            <p14:sldId id="811"/>
            <p14:sldId id="812"/>
            <p14:sldId id="814"/>
            <p14:sldId id="815"/>
            <p14:sldId id="816"/>
            <p14:sldId id="817"/>
            <p14:sldId id="818"/>
            <p14:sldId id="820"/>
            <p14:sldId id="813"/>
            <p14:sldId id="821"/>
            <p14:sldId id="599"/>
            <p14:sldId id="831"/>
          </p14:sldIdLst>
        </p14:section>
        <p14:section name="Backup" id="{E63585D9-AC67-4F8B-96F5-332D099503C2}">
          <p14:sldIdLst>
            <p14:sldId id="825"/>
            <p14:sldId id="829"/>
            <p14:sldId id="827"/>
            <p14:sldId id="828"/>
            <p14:sldId id="826"/>
            <p14:sldId id="83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orient="horz" pos="1720" userDrawn="1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000000"/>
    <a:srgbClr val="FFFFFF"/>
    <a:srgbClr val="009BE5"/>
    <a:srgbClr val="FFC64E"/>
    <a:srgbClr val="F33D3D"/>
    <a:srgbClr val="128772"/>
    <a:srgbClr val="980000"/>
    <a:srgbClr val="1A569C"/>
    <a:srgbClr val="00A4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443" autoAdjust="0"/>
    <p:restoredTop sz="75367" autoAdjust="0"/>
  </p:normalViewPr>
  <p:slideViewPr>
    <p:cSldViewPr snapToGrid="0">
      <p:cViewPr varScale="1">
        <p:scale>
          <a:sx n="86" d="100"/>
          <a:sy n="86" d="100"/>
        </p:scale>
        <p:origin x="62" y="139"/>
      </p:cViewPr>
      <p:guideLst>
        <p:guide orient="horz" pos="1620"/>
        <p:guide orient="horz" pos="17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4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font" Target="fonts/font1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font" Target="fonts/font15.fntdata"/><Relationship Id="rId8" Type="http://schemas.openxmlformats.org/officeDocument/2006/relationships/slide" Target="slides/slide7.xml"/><Relationship Id="rId51" Type="http://schemas.openxmlformats.org/officeDocument/2006/relationships/font" Target="fonts/font1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54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font" Target="fonts/font11.fntdata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6962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BAA5C8-572E-1F7A-6873-49B27A5689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188585-B217-D7F1-7205-A53084C967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F7A7D0-22FF-BF30-74F3-79B7349F71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They communicate with the RNICs to in order to directly reach remote GPUs/memory/SSDs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146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problem is that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2794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understand WHY this is a problem, let’s take an example of distributed LLM training </a:t>
            </a:r>
          </a:p>
        </p:txBody>
      </p:sp>
    </p:spTree>
    <p:extLst>
      <p:ext uri="{BB962C8B-B14F-4D97-AF65-F5344CB8AC3E}">
        <p14:creationId xmlns:p14="http://schemas.microsoft.com/office/powerpoint/2010/main" val="31872135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figure here shows a single step in collective comm, where GPU_A0 in server A sends data to GPU_B0 in server B</a:t>
            </a:r>
          </a:p>
        </p:txBody>
      </p:sp>
    </p:spTree>
    <p:extLst>
      <p:ext uri="{BB962C8B-B14F-4D97-AF65-F5344CB8AC3E}">
        <p14:creationId xmlns:p14="http://schemas.microsoft.com/office/powerpoint/2010/main" val="24909966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68EAF8-BC19-1FEF-0F42-B94745A7B3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6EEC71-8521-1C8C-0AA1-5D7FAAD998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33477B-29C4-2594-3D8C-EBE1CEF4A6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way it works is as following:</a:t>
            </a:r>
          </a:p>
          <a:p>
            <a:pPr lvl="1"/>
            <a:r>
              <a:rPr lang="en-US" dirty="0"/>
              <a:t>Both GPUs register a memory buffer with their nearest RNICs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2643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DCB727-E104-04F7-789C-B716E332E2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696076-428A-65BA-90C7-886548363C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C0E2E1-92F2-E47D-7A05-592283C251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Then RNIC_A0 reads data from GPU_A0 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6221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B4682F-3FA9-2D79-45B0-74C4056E81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7FF6AD-D687-B84D-BF81-221F529BE7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7C078F-0E25-D9C2-0561-F82C2FF16C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3054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6B752E-FA86-980C-6BB6-1BC5DD194E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677585-83F9-DBB4-7578-1B1FCFD36E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167216-AD60-AE77-B69A-CE7E895ECF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4336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124796-1538-F0F4-686B-0CF8656C2C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75FBDC-AB19-B84B-44E5-E66E713178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F4C9F2-5A35-5D68-79F5-E0CEE2D5D2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The core issue here is the loss of connectivity to GPU_B0, despite having alt paths</a:t>
            </a:r>
            <a:br>
              <a:rPr lang="en-US" dirty="0"/>
            </a:br>
            <a:r>
              <a:rPr lang="en-US" dirty="0"/>
              <a:t>e.g. the blue path that shows that we can reach GPU_B0 through RNIC_B7 and GPU_B7</a:t>
            </a:r>
          </a:p>
        </p:txBody>
      </p:sp>
    </p:spTree>
    <p:extLst>
      <p:ext uri="{BB962C8B-B14F-4D97-AF65-F5344CB8AC3E}">
        <p14:creationId xmlns:p14="http://schemas.microsoft.com/office/powerpoint/2010/main" val="8244832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E61D13-9A96-0D47-C2D8-AA7625D25A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2C2908-F0BD-62B1-9AA3-4BFD5CC5DD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C6AB28-F431-22B6-C1B2-1C9203AD2F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298450">
              <a:buFont typeface="Arial" panose="020B0604020202020204" pitchFamily="34" charset="0"/>
              <a:buChar char="•"/>
            </a:pPr>
            <a:r>
              <a:rPr lang="en-US" dirty="0"/>
              <a:t>The 1</a:t>
            </a:r>
            <a:r>
              <a:rPr lang="en-US" baseline="30000" dirty="0"/>
              <a:t>st</a:t>
            </a:r>
            <a:r>
              <a:rPr lang="en-US" dirty="0"/>
              <a:t> reason is that the intra and inter-host networks operate independently </a:t>
            </a:r>
          </a:p>
          <a:p>
            <a:pPr marL="457200" indent="-298450">
              <a:buFont typeface="Arial" panose="020B0604020202020204" pitchFamily="34" charset="0"/>
              <a:buChar char="•"/>
            </a:pPr>
            <a:r>
              <a:rPr lang="en-US" dirty="0"/>
              <a:t>As a result, the inter-host network ends at the RNIC and has no visibility beyond it. </a:t>
            </a:r>
          </a:p>
          <a:p>
            <a:pPr marL="457200" indent="-298450">
              <a:buFont typeface="Arial" panose="020B0604020202020204" pitchFamily="34" charset="0"/>
              <a:buChar char="•"/>
            </a:pPr>
            <a:r>
              <a:rPr lang="en-US" dirty="0"/>
              <a:t>From the inter-host network’s perspective, writing to GPU_B0 is basically </a:t>
            </a:r>
            <a:r>
              <a:rPr lang="en-US" dirty="0" err="1"/>
              <a:t>abt</a:t>
            </a:r>
            <a:r>
              <a:rPr lang="en-US" dirty="0"/>
              <a:t> writing to RNIC_B0. </a:t>
            </a:r>
          </a:p>
          <a:p>
            <a:pPr marL="457200" indent="-298450">
              <a:buFont typeface="Arial" panose="020B0604020202020204" pitchFamily="34" charset="0"/>
              <a:buChar char="•"/>
            </a:pPr>
            <a:r>
              <a:rPr lang="en-US" dirty="0"/>
              <a:t>We call this end-to-end routing problem</a:t>
            </a:r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644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Traditionally, the network layer of Ethernet/IP stack has always begun and ended at the NIC</a:t>
            </a:r>
          </a:p>
          <a:p>
            <a:pPr rtl="0" fontAlgn="base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The network layer first assigns addresses to the NIC interfaces</a:t>
            </a:r>
          </a:p>
          <a:p>
            <a:pPr rtl="0" fontAlgn="base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Then provides the routing of packets from between the NICs</a:t>
            </a:r>
          </a:p>
        </p:txBody>
      </p:sp>
    </p:spTree>
    <p:extLst>
      <p:ext uri="{BB962C8B-B14F-4D97-AF65-F5344CB8AC3E}">
        <p14:creationId xmlns:p14="http://schemas.microsoft.com/office/powerpoint/2010/main" val="36522379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168E9E-0E40-DCFC-20FF-842C946CB9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5EDAEF-4E44-A34C-3E0B-9A5BC3BA9C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1FAB6B-928A-EC92-0CC8-9C4107A19C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The 2</a:t>
            </a:r>
            <a:r>
              <a:rPr lang="en-US" sz="1100" b="0" i="0" u="none" strike="noStrike" cap="none" baseline="3000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nd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reason is that the intra-host network runs rudimentary point-to-point protocols</a:t>
            </a:r>
          </a:p>
          <a:p>
            <a:pPr marL="158750" indent="0"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With limited support for forwarding across heterogenous interconnects</a:t>
            </a:r>
          </a:p>
          <a:p>
            <a:pPr marL="158750" indent="0"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e.g. for the blue path to work, PCIe writes need to be forwarded to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5532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To solve these problems and to better support device-to-device communication</a:t>
            </a:r>
          </a:p>
          <a:p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to this end, we envision a paradigm where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1995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outline a blueprint for realizing this vision, which comprises of</a:t>
            </a:r>
          </a:p>
          <a:p>
            <a:r>
              <a:rPr lang="en-US" dirty="0"/>
              <a:t>… Iet’s take a quick look into these through our LLM training example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504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218E22-DF98-CCB0-BF5F-C5E5B9D199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600F79-3886-E9B7-55CE-EF1AEE99E8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96E425-89B6-04DD-98B3-7EA8A759A1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298450">
              <a:buFont typeface="Arial" panose="020B0604020202020204" pitchFamily="34" charset="0"/>
              <a:buChar char="•"/>
            </a:pPr>
            <a:r>
              <a:rPr lang="en-US" dirty="0"/>
              <a:t>For each server we first assign a </a:t>
            </a:r>
            <a:r>
              <a:rPr lang="en-US" dirty="0" err="1"/>
              <a:t>ServerID</a:t>
            </a:r>
            <a:r>
              <a:rPr lang="en-US" dirty="0"/>
              <a:t>. e.g. server B is assigned 11.17.3.2. This can something like an IP address.</a:t>
            </a:r>
          </a:p>
          <a:p>
            <a:pPr marL="457200" indent="-298450">
              <a:buFont typeface="Arial" panose="020B0604020202020204" pitchFamily="34" charset="0"/>
              <a:buChar char="•"/>
            </a:pPr>
            <a:r>
              <a:rPr lang="en-US" dirty="0"/>
              <a:t>Within each server, each device is assigned a </a:t>
            </a:r>
            <a:r>
              <a:rPr lang="en-US" dirty="0" err="1"/>
              <a:t>DeviceID</a:t>
            </a:r>
            <a:r>
              <a:rPr lang="en-US" dirty="0"/>
              <a:t> e.g. GPU_B0 is assigned 22</a:t>
            </a:r>
          </a:p>
          <a:p>
            <a:pPr marL="457200" indent="-29845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29845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298450">
              <a:buFont typeface="Arial" panose="020B0604020202020204" pitchFamily="34" charset="0"/>
              <a:buChar char="•"/>
            </a:pPr>
            <a:endParaRPr lang="en-US" dirty="0"/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8221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22B522-E9F1-1907-373F-8437933CAE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FFCC57-2151-2EBB-4B40-DD7A648DE7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7140E7-9F2F-CC7A-997D-7BD10CF16A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298450">
              <a:buFont typeface="Arial" panose="020B0604020202020204" pitchFamily="34" charset="0"/>
              <a:buChar char="•"/>
            </a:pPr>
            <a:r>
              <a:rPr lang="en-US" dirty="0"/>
              <a:t>Now, for unified routing, a local routing agent reports intra-host routes and costs to a centralized routing controller</a:t>
            </a:r>
          </a:p>
        </p:txBody>
      </p:sp>
    </p:spTree>
    <p:extLst>
      <p:ext uri="{BB962C8B-B14F-4D97-AF65-F5344CB8AC3E}">
        <p14:creationId xmlns:p14="http://schemas.microsoft.com/office/powerpoint/2010/main" val="26132329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6CB3A-C580-D99C-9340-853BDE6ED7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BBA9C4-3715-4F33-3CA5-51107FAEA3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E9485D-8BE7-DA38-8665-81E52A75B4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298450">
              <a:buFont typeface="Arial" panose="020B0604020202020204" pitchFamily="34" charset="0"/>
              <a:buChar char="•"/>
            </a:pPr>
            <a:r>
              <a:rPr lang="en-US" dirty="0"/>
              <a:t>Which then installs the rules across the intra- and inter-host networks thereby establishing an end-to-end </a:t>
            </a:r>
            <a:r>
              <a:rPr lang="en-US" dirty="0" err="1"/>
              <a:t>datapath</a:t>
            </a:r>
            <a:r>
              <a:rPr lang="en-US" dirty="0"/>
              <a:t> between..</a:t>
            </a:r>
          </a:p>
          <a:p>
            <a:pPr marL="457200" indent="-298450">
              <a:buFont typeface="Arial" panose="020B0604020202020204" pitchFamily="34" charset="0"/>
              <a:buChar char="•"/>
            </a:pPr>
            <a:r>
              <a:rPr lang="en-US" dirty="0"/>
              <a:t>Note that the routing rules are also installed on intra-host devices including the GPUs and the PCIe switches</a:t>
            </a:r>
          </a:p>
          <a:p>
            <a:pPr marL="457200" indent="-298450">
              <a:buFont typeface="Arial" panose="020B0604020202020204" pitchFamily="34" charset="0"/>
              <a:buChar char="•"/>
            </a:pPr>
            <a:r>
              <a:rPr lang="en-US" dirty="0"/>
              <a:t>And all switching devices including Ethernet switches match on the globally unique device ID of GPU_B0</a:t>
            </a:r>
          </a:p>
          <a:p>
            <a:pPr marL="457200" indent="-29845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29845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29845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29845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298450">
              <a:buFont typeface="Arial" panose="020B0604020202020204" pitchFamily="34" charset="0"/>
              <a:buChar char="•"/>
            </a:pPr>
            <a:endParaRPr lang="en-US" dirty="0"/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8613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BE7C0F-0C0D-D6A5-56A6-144A2DA917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0F10BE-4C03-0F4D-F112-05528A8762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4CDBAF-9537-3628-2964-7505A0F21F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Now, when RNIC_B0 fails, the local routing agent informs the same to the centralized routing controller, which then updates the routing rules</a:t>
            </a:r>
          </a:p>
        </p:txBody>
      </p:sp>
    </p:spTree>
    <p:extLst>
      <p:ext uri="{BB962C8B-B14F-4D97-AF65-F5344CB8AC3E}">
        <p14:creationId xmlns:p14="http://schemas.microsoft.com/office/powerpoint/2010/main" val="37355423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9E1DA7-E157-615A-6A73-B6096E8D2E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3FFCBE-72D6-65BE-09FC-E51B2D346C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948818-2309-FD81-990D-FF260DA209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to use the alternative path via RNIC_B7 and GPU_B7</a:t>
            </a:r>
          </a:p>
        </p:txBody>
      </p:sp>
    </p:spTree>
    <p:extLst>
      <p:ext uri="{BB962C8B-B14F-4D97-AF65-F5344CB8AC3E}">
        <p14:creationId xmlns:p14="http://schemas.microsoft.com/office/powerpoint/2010/main" val="12198219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37E034-25FE-B940-096B-2EA1E575D5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A3CE18-DAB9-4E3A-469A-D882BA1837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ACB98A-6594-B13B-6810-781078D62F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But one question still remains: how does …</a:t>
            </a:r>
          </a:p>
          <a:p>
            <a:pPr marL="158750" indent="0">
              <a:buNone/>
            </a:pPr>
            <a:r>
              <a:rPr lang="en-US" dirty="0"/>
              <a:t>That’s where our blueprint’s forwarding mechanism comes into picture that bridges PCIe and …</a:t>
            </a:r>
          </a:p>
        </p:txBody>
      </p:sp>
    </p:spTree>
    <p:extLst>
      <p:ext uri="{BB962C8B-B14F-4D97-AF65-F5344CB8AC3E}">
        <p14:creationId xmlns:p14="http://schemas.microsoft.com/office/powerpoint/2010/main" val="31840456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B62BB9-ADEE-CB74-8DF3-BFC8A22171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A0BDE9-3B2C-9299-A086-ED614478A8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A389EA-EC6C-4DA9-824A-D7C08414BC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What this means for our distributed LLM training scenario is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070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599DD9-8C0F-55BA-69E1-57B8D2F319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73BE51-5641-44D3-09F5-D0142259A0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BD9BF4-260B-8701-35E8-A5AC049CB2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Within the host, the network is simple</a:t>
            </a:r>
          </a:p>
          <a:p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The NIC connects to the CPU I/O over PCIe and then to the DRAM via the memory bus.</a:t>
            </a:r>
          </a:p>
          <a:p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The network protocols of the memory bus, PCIe interconnect, Ethernet/IP network work independently of each other.</a:t>
            </a:r>
          </a:p>
          <a:p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But together they enable data transfers between the app/OS buffers residing on the DRAM.</a:t>
            </a:r>
          </a:p>
          <a:p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This has worked well for traditional server/client … </a:t>
            </a:r>
          </a:p>
          <a:p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49164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zooming out, in the grand scheme of supporting …, our proposed blueprint provides a framework for a foundational datagram service that provides addressing, routing and forwarding. </a:t>
            </a:r>
          </a:p>
          <a:p>
            <a:r>
              <a:rPr lang="en-US" dirty="0"/>
              <a:t>But it is truly just the first step!</a:t>
            </a:r>
          </a:p>
          <a:p>
            <a:r>
              <a:rPr lang="en-US" dirty="0"/>
              <a:t>More importantly, it lays the foundation for a rich research agenda, with exciting questions from designing new end-to-end semantics for reliability and congestion control to ensuring robust security and isolation.</a:t>
            </a:r>
          </a:p>
        </p:txBody>
      </p:sp>
    </p:spTree>
    <p:extLst>
      <p:ext uri="{BB962C8B-B14F-4D97-AF65-F5344CB8AC3E}">
        <p14:creationId xmlns:p14="http://schemas.microsoft.com/office/powerpoint/2010/main" val="33291788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With new industry standards like </a:t>
            </a:r>
            <a:r>
              <a:rPr lang="en-US" dirty="0" err="1"/>
              <a:t>UALink</a:t>
            </a:r>
            <a:r>
              <a:rPr lang="en-US" dirty="0"/>
              <a:t> and </a:t>
            </a:r>
            <a:r>
              <a:rPr lang="en-US" dirty="0" err="1"/>
              <a:t>UltraEthernet</a:t>
            </a:r>
            <a:r>
              <a:rPr lang="en-US" dirty="0"/>
              <a:t> already emerging, now is the perfect time for us, the research community, to help shape the future of device-to-device communication.</a:t>
            </a:r>
          </a:p>
        </p:txBody>
      </p:sp>
    </p:spTree>
    <p:extLst>
      <p:ext uri="{BB962C8B-B14F-4D97-AF65-F5344CB8AC3E}">
        <p14:creationId xmlns:p14="http://schemas.microsoft.com/office/powerpoint/2010/main" val="39367988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DA4E8B-BC5E-0A71-012B-FCC1434AF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6ABE84-A8FF-BE77-6049-AE71AD5D8A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3B9449-DB01-C863-1C58-0FE143817D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zooming out, in the grand scheme of supporting …, our proposed blueprint provides a framework for a foundational datagram service that provides addressing, routing and forwarding. </a:t>
            </a:r>
          </a:p>
          <a:p>
            <a:r>
              <a:rPr lang="en-US" dirty="0"/>
              <a:t>But it is truly just the first step!</a:t>
            </a:r>
          </a:p>
          <a:p>
            <a:r>
              <a:rPr lang="en-US" dirty="0"/>
              <a:t>More importantly, it lays the foundation for a rich research agenda, with exciting questions from designing new end-to-end semantics for reliability and congestion control to ensuring robust security and isolation.</a:t>
            </a:r>
          </a:p>
        </p:txBody>
      </p:sp>
    </p:spTree>
    <p:extLst>
      <p:ext uri="{BB962C8B-B14F-4D97-AF65-F5344CB8AC3E}">
        <p14:creationId xmlns:p14="http://schemas.microsoft.com/office/powerpoint/2010/main" val="12791883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588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However, there have been 2 main shifts from the status quo driven by modern … </a:t>
            </a:r>
          </a:p>
        </p:txBody>
      </p:sp>
    </p:spTree>
    <p:extLst>
      <p:ext uri="{BB962C8B-B14F-4D97-AF65-F5344CB8AC3E}">
        <p14:creationId xmlns:p14="http://schemas.microsoft.com/office/powerpoint/2010/main" val="639988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is that, today we have multiple GPU servers with large and complex intra-host networks</a:t>
            </a:r>
          </a:p>
          <a:p>
            <a:r>
              <a:rPr lang="en-US" dirty="0"/>
              <a:t>These servers have up to 8 GPUs connected via intra-host GPU fabric</a:t>
            </a:r>
          </a:p>
          <a:p>
            <a:r>
              <a:rPr lang="en-US" dirty="0"/>
              <a:t>GPUs are also connected to </a:t>
            </a:r>
            <a:r>
              <a:rPr lang="en-US" b="1" dirty="0"/>
              <a:t>multiple</a:t>
            </a:r>
            <a:r>
              <a:rPr lang="en-US" dirty="0"/>
              <a:t> RDMA NICs, SSDs, and DRAM via a large PCIe fabric consisting of multiple PCIe switches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905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Second paradigm shift is that, unlike traditional workloads ... where data transfers are between</a:t>
            </a:r>
          </a:p>
          <a:p>
            <a:r>
              <a:rPr lang="en-US" dirty="0"/>
              <a:t>today’s LLM workloads involve more P2P data transfers between intra-host devices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0556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GPUs directly communicate with each other over the intra-host GPU fabric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2101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71A969-396A-AACF-1F67-BA84A2AB21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11626A-9E76-F2AA-C6B5-BB4EBAF728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3F4EEA-19C2-EBB9-3CE3-BD5251913F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GPUs directly communicate with the CPU memory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3027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A16A31-B7FA-F42C-9FE7-2598111514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AE789E-357B-5A98-5006-9EE6E0C9D1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400CE2-DF8D-CDD7-FB15-4BB0BFF2B8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They also communicate with directly with local SSDs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069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987356" y="1629550"/>
            <a:ext cx="3422400" cy="152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987356" y="3147050"/>
            <a:ext cx="3607200" cy="36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311700" y="17485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311700" y="858982"/>
            <a:ext cx="8520600" cy="37098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90488" lvl="0" indent="-904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 panose="02000000000000000000" pitchFamily="2" charset="0"/>
              <a:buChar char=" "/>
              <a:defRPr sz="2000">
                <a:solidFill>
                  <a:schemeClr val="accent5"/>
                </a:solidFill>
              </a:defRPr>
            </a:lvl1pPr>
            <a:lvl2pPr marL="342900" lvl="1" indent="-228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 panose="02000000000000000000" pitchFamily="2" charset="0"/>
              <a:buChar char="–"/>
              <a:defRPr sz="1600"/>
            </a:lvl2pPr>
            <a:lvl3pPr marL="517525" lvl="2" indent="-174625"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ct val="80000"/>
              <a:buChar char="●"/>
              <a:defRPr sz="1000"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 lang="en-US" dirty="0"/>
          </a:p>
          <a:p>
            <a:pPr lvl="1"/>
            <a:r>
              <a:rPr lang="en-SG" dirty="0"/>
              <a:t>Second level bullet</a:t>
            </a:r>
          </a:p>
          <a:p>
            <a:pPr lvl="2"/>
            <a:r>
              <a:rPr lang="en-SG" dirty="0"/>
              <a:t>Third level bullet</a:t>
            </a:r>
          </a:p>
          <a:p>
            <a:pPr lvl="3"/>
            <a:endParaRPr lang="en-SG" dirty="0"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0257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928255"/>
            <a:ext cx="8520600" cy="3640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5" r:id="rId5"/>
    <p:sldLayoutId id="2147483656" r:id="rId6"/>
    <p:sldLayoutId id="2147483657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svg"/><Relationship Id="rId9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6" Type="http://schemas.openxmlformats.org/officeDocument/2006/relationships/image" Target="../media/image27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Relationship Id="rId9" Type="http://schemas.openxmlformats.org/officeDocument/2006/relationships/image" Target="../media/image30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Relationship Id="rId6" Type="http://schemas.openxmlformats.org/officeDocument/2006/relationships/image" Target="../media/image37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Relationship Id="rId6" Type="http://schemas.openxmlformats.org/officeDocument/2006/relationships/image" Target="../media/image38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38.png"/><Relationship Id="rId4" Type="http://schemas.openxmlformats.org/officeDocument/2006/relationships/image" Target="../media/image21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38.png"/><Relationship Id="rId4" Type="http://schemas.openxmlformats.org/officeDocument/2006/relationships/image" Target="../media/image21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Relationship Id="rId6" Type="http://schemas.openxmlformats.org/officeDocument/2006/relationships/image" Target="../media/image38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0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38.png"/><Relationship Id="rId4" Type="http://schemas.openxmlformats.org/officeDocument/2006/relationships/image" Target="../media/image21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3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png"/><Relationship Id="rId5" Type="http://schemas.openxmlformats.org/officeDocument/2006/relationships/image" Target="../media/image48.svg"/><Relationship Id="rId4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9C4B2-4040-893C-83DF-390C3B975D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412421"/>
            <a:ext cx="9144001" cy="783014"/>
          </a:xfrm>
        </p:spPr>
        <p:txBody>
          <a:bodyPr wrap="none" lIns="0" rIns="0"/>
          <a:lstStyle/>
          <a:p>
            <a:pPr marL="457200" marR="0" lvl="0" indent="-34290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None/>
              <a:tabLst/>
              <a:defRPr/>
            </a:pPr>
            <a:r>
              <a:rPr lang="en-US" sz="4400" dirty="0">
                <a:latin typeface="Fira Sans Condensed Medium" panose="020B0603050000020004" pitchFamily="34" charset="0"/>
              </a:rPr>
              <a:t>Your network doesn’t end at the NIC</a:t>
            </a:r>
            <a:endParaRPr lang="en-US" sz="4800" dirty="0">
              <a:latin typeface="Fira Sans Condensed Medium" panose="020B06030500000200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6B294B-F418-AD53-C9ED-A3DE1E4A19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114550"/>
            <a:ext cx="9144001" cy="428342"/>
          </a:xfrm>
        </p:spPr>
        <p:txBody>
          <a:bodyPr anchor="ctr" anchorCtr="0">
            <a:noAutofit/>
          </a:bodyPr>
          <a:lstStyle/>
          <a:p>
            <a:pPr algn="ctr"/>
            <a:r>
              <a:rPr lang="en-US" sz="2000" dirty="0"/>
              <a:t>A case for unifying the inter-host and intra-host networks in (AI) datacenters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70947B1-D309-3011-1DAA-F3E632DC1A64}"/>
              </a:ext>
            </a:extLst>
          </p:cNvPr>
          <p:cNvSpPr txBox="1">
            <a:spLocks/>
          </p:cNvSpPr>
          <p:nvPr/>
        </p:nvSpPr>
        <p:spPr>
          <a:xfrm>
            <a:off x="922299" y="2542892"/>
            <a:ext cx="7193258" cy="877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None/>
              <a:def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None/>
              <a:def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None/>
              <a:def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None/>
              <a:def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None/>
              <a:def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None/>
              <a:def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None/>
              <a:def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Roboto"/>
              <a:buNone/>
              <a:def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ctr"/>
            <a:r>
              <a:rPr lang="en-US" b="1" dirty="0"/>
              <a:t>Raj Joshi</a:t>
            </a:r>
            <a:r>
              <a:rPr lang="en-US" baseline="30000" dirty="0"/>
              <a:t>†</a:t>
            </a:r>
            <a:r>
              <a:rPr lang="en-US" dirty="0"/>
              <a:t>, Saksham Agarwal</a:t>
            </a:r>
            <a:r>
              <a:rPr lang="en-US" baseline="30000" dirty="0"/>
              <a:t>‡</a:t>
            </a:r>
            <a:r>
              <a:rPr lang="en-US" dirty="0"/>
              <a:t>, </a:t>
            </a:r>
            <a:r>
              <a:rPr lang="en-US" dirty="0" err="1"/>
              <a:t>ChonLam</a:t>
            </a:r>
            <a:r>
              <a:rPr lang="en-US" dirty="0"/>
              <a:t> Lao</a:t>
            </a:r>
            <a:r>
              <a:rPr lang="en-US" baseline="30000" dirty="0"/>
              <a:t>†</a:t>
            </a:r>
            <a:r>
              <a:rPr lang="en-US" dirty="0"/>
              <a:t>, </a:t>
            </a:r>
            <a:r>
              <a:rPr lang="en-US" dirty="0" err="1"/>
              <a:t>Minlan</a:t>
            </a:r>
            <a:r>
              <a:rPr lang="en-US" dirty="0"/>
              <a:t> Yu</a:t>
            </a:r>
            <a:r>
              <a:rPr lang="en-US" baseline="30000" dirty="0"/>
              <a:t>†</a:t>
            </a:r>
            <a:endParaRPr lang="en-US" dirty="0"/>
          </a:p>
          <a:p>
            <a:pPr algn="ctr"/>
            <a:r>
              <a:rPr lang="en-US" baseline="30000" dirty="0"/>
              <a:t>†</a:t>
            </a:r>
            <a:r>
              <a:rPr lang="en-US" dirty="0"/>
              <a:t>Harvard University, </a:t>
            </a:r>
            <a:r>
              <a:rPr lang="en-US" baseline="30000" dirty="0"/>
              <a:t>‡</a:t>
            </a:r>
            <a:r>
              <a:rPr lang="en-US" dirty="0"/>
              <a:t>UIUC</a:t>
            </a:r>
          </a:p>
        </p:txBody>
      </p:sp>
      <p:pic>
        <p:nvPicPr>
          <p:cNvPr id="7" name="Picture 5" descr="Picture 5">
            <a:extLst>
              <a:ext uri="{FF2B5EF4-FFF2-40B4-BE49-F238E27FC236}">
                <a16:creationId xmlns:a16="http://schemas.microsoft.com/office/drawing/2014/main" id="{D91F8F22-0F99-E8E6-580A-B3E521A4B7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1664" y="4155228"/>
            <a:ext cx="2518033" cy="7439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26D59B1-01A6-2E2B-8465-85E453483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253" y="4254655"/>
            <a:ext cx="2101493" cy="54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black background with red text&#10;&#10;AI-generated content may be incorrect.">
            <a:extLst>
              <a:ext uri="{FF2B5EF4-FFF2-40B4-BE49-F238E27FC236}">
                <a16:creationId xmlns:a16="http://schemas.microsoft.com/office/drawing/2014/main" id="{14C1DC46-4215-1F5B-E1D1-A15468E3020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513" t="15086" r="4221" b="15114"/>
          <a:stretch>
            <a:fillRect/>
          </a:stretch>
        </p:blipFill>
        <p:spPr>
          <a:xfrm>
            <a:off x="126547" y="4155228"/>
            <a:ext cx="2659124" cy="74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401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316"/>
    </mc:Choice>
    <mc:Fallback>
      <p:transition spd="slow" advTm="1231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A90DB1-D68A-FC70-5C16-952CAE9BB8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86AD5065-5DBB-B50C-4FC4-0B18351E43DE}"/>
              </a:ext>
            </a:extLst>
          </p:cNvPr>
          <p:cNvSpPr/>
          <p:nvPr/>
        </p:nvSpPr>
        <p:spPr>
          <a:xfrm>
            <a:off x="1396452" y="3473450"/>
            <a:ext cx="568325" cy="2159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099ECC68-41C2-3B4B-20EF-7CDD8CABA762}"/>
              </a:ext>
            </a:extLst>
          </p:cNvPr>
          <p:cNvSpPr/>
          <p:nvPr/>
        </p:nvSpPr>
        <p:spPr>
          <a:xfrm>
            <a:off x="695325" y="3473450"/>
            <a:ext cx="568325" cy="2159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544E65F-C14E-415D-3D81-E0511C057732}"/>
              </a:ext>
            </a:extLst>
          </p:cNvPr>
          <p:cNvSpPr/>
          <p:nvPr/>
        </p:nvSpPr>
        <p:spPr>
          <a:xfrm>
            <a:off x="359815" y="2915259"/>
            <a:ext cx="660948" cy="238125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1BA057-C1F9-3048-4793-ADD322ADA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74858"/>
            <a:ext cx="8709458" cy="572700"/>
          </a:xfrm>
        </p:spPr>
        <p:txBody>
          <a:bodyPr/>
          <a:lstStyle/>
          <a:p>
            <a:r>
              <a:rPr lang="en-US" dirty="0"/>
              <a:t>Workloads: P2P transfers between intra-host devices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12C52D-0A29-849B-BF5D-4811FA57A1D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654A3D82-530E-1E72-8BBC-2E91BAB155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1698" y="1021167"/>
            <a:ext cx="8440879" cy="3364407"/>
          </a:xfrm>
          <a:prstGeom prst="rect">
            <a:avLst/>
          </a:prstGeom>
        </p:spPr>
      </p:pic>
      <p:cxnSp>
        <p:nvCxnSpPr>
          <p:cNvPr id="39" name="GPU to RNIC Elbow">
            <a:extLst>
              <a:ext uri="{FF2B5EF4-FFF2-40B4-BE49-F238E27FC236}">
                <a16:creationId xmlns:a16="http://schemas.microsoft.com/office/drawing/2014/main" id="{47838835-B6B4-3206-BC0C-AD253F9F33D8}"/>
              </a:ext>
            </a:extLst>
          </p:cNvPr>
          <p:cNvCxnSpPr>
            <a:cxnSpLocks/>
            <a:stCxn id="29" idx="0"/>
            <a:endCxn id="31" idx="3"/>
          </p:cNvCxnSpPr>
          <p:nvPr/>
        </p:nvCxnSpPr>
        <p:spPr>
          <a:xfrm rot="5400000" flipH="1" flipV="1">
            <a:off x="780561" y="3233249"/>
            <a:ext cx="439128" cy="41275"/>
          </a:xfrm>
          <a:prstGeom prst="bentConnector4">
            <a:avLst>
              <a:gd name="adj1" fmla="val 36443"/>
              <a:gd name="adj2" fmla="val 653846"/>
            </a:avLst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5952744B-197B-632A-0F4D-8BE0B64856A9}"/>
              </a:ext>
            </a:extLst>
          </p:cNvPr>
          <p:cNvSpPr txBox="1"/>
          <p:nvPr/>
        </p:nvSpPr>
        <p:spPr>
          <a:xfrm>
            <a:off x="740664" y="4398264"/>
            <a:ext cx="42803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GPU ↔</a:t>
            </a:r>
            <a:r>
              <a:rPr lang="en-US" sz="16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6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RNIC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↔ remote GPUs/memory/SSDs</a:t>
            </a:r>
          </a:p>
        </p:txBody>
      </p:sp>
    </p:spTree>
    <p:extLst>
      <p:ext uri="{BB962C8B-B14F-4D97-AF65-F5344CB8AC3E}">
        <p14:creationId xmlns:p14="http://schemas.microsoft.com/office/powerpoint/2010/main" val="1722974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762">
        <p:fade/>
      </p:transition>
    </mc:Choice>
    <mc:Fallback>
      <p:transition spd="med" advTm="6762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7B089-0711-5E01-C0F3-E4B9E6032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901" y="1617696"/>
            <a:ext cx="7083399" cy="2158149"/>
          </a:xfrm>
        </p:spPr>
        <p:txBody>
          <a:bodyPr/>
          <a:lstStyle/>
          <a:p>
            <a:r>
              <a:rPr lang="en-US" dirty="0">
                <a:latin typeface="Fira Sans Condensed Medium" panose="020B0603050000020004" pitchFamily="34" charset="0"/>
              </a:rPr>
              <a:t>Protocols for the intra- and inter-host networks have not evolved in response to these paradigm shifts!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E0B607-B65D-6CCE-F937-B949FF63502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pic>
        <p:nvPicPr>
          <p:cNvPr id="5" name="Picture 4" descr="A yellow triangle with a black exclamation mark&#10;&#10;AI-generated content may be incorrect.">
            <a:extLst>
              <a:ext uri="{FF2B5EF4-FFF2-40B4-BE49-F238E27FC236}">
                <a16:creationId xmlns:a16="http://schemas.microsoft.com/office/drawing/2014/main" id="{98FAAFF7-2066-C8EA-1921-5C34D3513E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00" y="2050743"/>
            <a:ext cx="1292056" cy="129205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B3E405C-4F4A-4F11-11BF-DAE4852B409F}"/>
              </a:ext>
            </a:extLst>
          </p:cNvPr>
          <p:cNvSpPr txBox="1">
            <a:spLocks/>
          </p:cNvSpPr>
          <p:nvPr/>
        </p:nvSpPr>
        <p:spPr>
          <a:xfrm>
            <a:off x="311700" y="174858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 SemiBold"/>
              <a:buNone/>
              <a:defRPr sz="36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 SemiBold"/>
              <a:buNone/>
              <a:defRPr sz="36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 SemiBold"/>
              <a:buNone/>
              <a:defRPr sz="36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 SemiBold"/>
              <a:buNone/>
              <a:defRPr sz="36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 SemiBold"/>
              <a:buNone/>
              <a:defRPr sz="36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 SemiBold"/>
              <a:buNone/>
              <a:defRPr sz="36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 SemiBold"/>
              <a:buNone/>
              <a:defRPr sz="36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 SemiBold"/>
              <a:buNone/>
              <a:defRPr sz="36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 SemiBold"/>
              <a:buNone/>
              <a:defRPr sz="36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9pPr>
          </a:lstStyle>
          <a:p>
            <a:r>
              <a:rPr lang="en-US" sz="4000" dirty="0"/>
              <a:t>The Problem</a:t>
            </a:r>
          </a:p>
        </p:txBody>
      </p:sp>
    </p:spTree>
    <p:extLst>
      <p:ext uri="{BB962C8B-B14F-4D97-AF65-F5344CB8AC3E}">
        <p14:creationId xmlns:p14="http://schemas.microsoft.com/office/powerpoint/2010/main" val="3083681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232">
        <p:fade/>
      </p:transition>
    </mc:Choice>
    <mc:Fallback>
      <p:transition spd="med" advTm="7232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BCA301F-A9D4-6520-1CAE-ACB643086DE9}"/>
              </a:ext>
            </a:extLst>
          </p:cNvPr>
          <p:cNvSpPr txBox="1">
            <a:spLocks/>
          </p:cNvSpPr>
          <p:nvPr/>
        </p:nvSpPr>
        <p:spPr>
          <a:xfrm>
            <a:off x="1748901" y="1617696"/>
            <a:ext cx="7083399" cy="2158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 SemiBold"/>
              <a:buNone/>
              <a:defRPr sz="36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 SemiBold"/>
              <a:buNone/>
              <a:defRPr sz="36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 SemiBold"/>
              <a:buNone/>
              <a:defRPr sz="36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 SemiBold"/>
              <a:buNone/>
              <a:defRPr sz="36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 SemiBold"/>
              <a:buNone/>
              <a:defRPr sz="36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 SemiBold"/>
              <a:buNone/>
              <a:defRPr sz="36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 SemiBold"/>
              <a:buNone/>
              <a:defRPr sz="36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 SemiBold"/>
              <a:buNone/>
              <a:defRPr sz="36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 SemiBold"/>
              <a:buNone/>
              <a:defRPr sz="36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9pPr>
          </a:lstStyle>
          <a:p>
            <a:r>
              <a:rPr lang="en-US" dirty="0">
                <a:solidFill>
                  <a:schemeClr val="accent4"/>
                </a:solidFill>
                <a:latin typeface="Fira Sans Condensed Medium" panose="020B0603050000020004" pitchFamily="34" charset="0"/>
              </a:rPr>
              <a:t>Example:</a:t>
            </a:r>
            <a:r>
              <a:rPr lang="en-US" dirty="0">
                <a:latin typeface="Fira Sans Condensed Medium" panose="020B0603050000020004" pitchFamily="34" charset="0"/>
              </a:rPr>
              <a:t> Collective Communication in distributed LLM Training</a:t>
            </a:r>
          </a:p>
          <a:p>
            <a:r>
              <a:rPr lang="en-U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Typically involves 100s to 1000s of GPUs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B79B1D-4034-8C4C-DCEC-0A75711DA72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pic>
        <p:nvPicPr>
          <p:cNvPr id="5" name="Picture 4" descr="A cartoon of a person with question marks&#10;&#10;AI-generated content may be incorrect.">
            <a:extLst>
              <a:ext uri="{FF2B5EF4-FFF2-40B4-BE49-F238E27FC236}">
                <a16:creationId xmlns:a16="http://schemas.microsoft.com/office/drawing/2014/main" id="{B7F40F71-63EE-F814-EFBD-132C0C7524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01" y="1930815"/>
            <a:ext cx="1281869" cy="128186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A9A6873-1DB6-1411-3D9A-37A6B60B090A}"/>
              </a:ext>
            </a:extLst>
          </p:cNvPr>
          <p:cNvSpPr txBox="1">
            <a:spLocks/>
          </p:cNvSpPr>
          <p:nvPr/>
        </p:nvSpPr>
        <p:spPr>
          <a:xfrm>
            <a:off x="311700" y="174858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 SemiBold"/>
              <a:buNone/>
              <a:defRPr sz="36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 SemiBold"/>
              <a:buNone/>
              <a:defRPr sz="36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 SemiBold"/>
              <a:buNone/>
              <a:defRPr sz="36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 SemiBold"/>
              <a:buNone/>
              <a:defRPr sz="36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 SemiBold"/>
              <a:buNone/>
              <a:defRPr sz="36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 SemiBold"/>
              <a:buNone/>
              <a:defRPr sz="36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 SemiBold"/>
              <a:buNone/>
              <a:defRPr sz="36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 SemiBold"/>
              <a:buNone/>
              <a:defRPr sz="36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 SemiBold"/>
              <a:buNone/>
              <a:defRPr sz="36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9pPr>
          </a:lstStyle>
          <a:p>
            <a:r>
              <a:rPr lang="en-US" sz="4000" dirty="0"/>
              <a:t>To understand WHY this is a problem</a:t>
            </a:r>
          </a:p>
        </p:txBody>
      </p:sp>
    </p:spTree>
    <p:extLst>
      <p:ext uri="{BB962C8B-B14F-4D97-AF65-F5344CB8AC3E}">
        <p14:creationId xmlns:p14="http://schemas.microsoft.com/office/powerpoint/2010/main" val="3744561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044">
        <p:fade/>
      </p:transition>
    </mc:Choice>
    <mc:Fallback>
      <p:transition spd="med" advTm="8044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C4E3154-B987-245E-DE1D-5FEA5FFF6DDA}"/>
              </a:ext>
            </a:extLst>
          </p:cNvPr>
          <p:cNvSpPr/>
          <p:nvPr/>
        </p:nvSpPr>
        <p:spPr>
          <a:xfrm>
            <a:off x="2569307" y="2476498"/>
            <a:ext cx="592931" cy="164307"/>
          </a:xfrm>
          <a:prstGeom prst="roundRect">
            <a:avLst/>
          </a:prstGeom>
          <a:noFill/>
          <a:ln w="6350">
            <a:solidFill>
              <a:srgbClr val="C0000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12166E-B648-7BF4-01C5-B6CA79D8E5F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2A652D9-4B19-5EFA-6923-D7D373122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step in Collective Communication</a:t>
            </a:r>
          </a:p>
        </p:txBody>
      </p:sp>
      <p:pic>
        <p:nvPicPr>
          <p:cNvPr id="3" name="Main figure">
            <a:extLst>
              <a:ext uri="{FF2B5EF4-FFF2-40B4-BE49-F238E27FC236}">
                <a16:creationId xmlns:a16="http://schemas.microsoft.com/office/drawing/2014/main" id="{360C19C7-F0D0-BCFC-55A2-811027C973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8749" y="1735436"/>
            <a:ext cx="8306502" cy="2413062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765DB73-3D76-0DDB-C48E-896745E53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858982"/>
            <a:ext cx="8709458" cy="3709893"/>
          </a:xfrm>
        </p:spPr>
        <p:txBody>
          <a:bodyPr/>
          <a:lstStyle/>
          <a:p>
            <a:r>
              <a:rPr lang="en-US" dirty="0"/>
              <a:t>GPU_A0 (server A) sends data to GPU_B0 (server B) via </a:t>
            </a:r>
            <a:r>
              <a:rPr lang="en-US" dirty="0" err="1"/>
              <a:t>GPUDirect</a:t>
            </a:r>
            <a:r>
              <a:rPr lang="en-US" dirty="0"/>
              <a:t> RDMA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E16BAC-CBC7-FC46-9306-1D1448FE890E}"/>
              </a:ext>
            </a:extLst>
          </p:cNvPr>
          <p:cNvSpPr txBox="1"/>
          <p:nvPr/>
        </p:nvSpPr>
        <p:spPr>
          <a:xfrm>
            <a:off x="3740736" y="4204798"/>
            <a:ext cx="1792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Inter-host network:</a:t>
            </a:r>
            <a:b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RDMA over Ethernet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3C0E6184-6962-2DDE-4F6C-044DB38806DC}"/>
              </a:ext>
            </a:extLst>
          </p:cNvPr>
          <p:cNvSpPr/>
          <p:nvPr/>
        </p:nvSpPr>
        <p:spPr>
          <a:xfrm rot="5400000" flipV="1">
            <a:off x="4508567" y="2976872"/>
            <a:ext cx="256809" cy="2142746"/>
          </a:xfrm>
          <a:prstGeom prst="rightBrace">
            <a:avLst>
              <a:gd name="adj1" fmla="val 25617"/>
              <a:gd name="adj2" fmla="val 49597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0FB5936-F5B9-134B-3DD3-2A163BF2B15B}"/>
              </a:ext>
            </a:extLst>
          </p:cNvPr>
          <p:cNvSpPr/>
          <p:nvPr/>
        </p:nvSpPr>
        <p:spPr>
          <a:xfrm>
            <a:off x="1085850" y="2478880"/>
            <a:ext cx="592931" cy="164307"/>
          </a:xfrm>
          <a:prstGeom prst="roundRect">
            <a:avLst/>
          </a:prstGeom>
          <a:noFill/>
          <a:ln w="19050">
            <a:solidFill>
              <a:srgbClr val="C00000"/>
            </a:solidFill>
          </a:ln>
          <a:effectLst>
            <a:glow rad="381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D86736A-DF19-BA79-3636-1A3FCF3CB7D9}"/>
              </a:ext>
            </a:extLst>
          </p:cNvPr>
          <p:cNvSpPr/>
          <p:nvPr/>
        </p:nvSpPr>
        <p:spPr>
          <a:xfrm>
            <a:off x="7465219" y="2478879"/>
            <a:ext cx="592931" cy="164307"/>
          </a:xfrm>
          <a:prstGeom prst="roundRect">
            <a:avLst/>
          </a:prstGeom>
          <a:noFill/>
          <a:ln w="19050">
            <a:solidFill>
              <a:srgbClr val="C00000"/>
            </a:solidFill>
          </a:ln>
          <a:effectLst>
            <a:glow rad="381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259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1262">
        <p:fade/>
      </p:transition>
    </mc:Choice>
    <mc:Fallback>
      <p:transition spd="med" advTm="11262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71B37E-7FA3-856A-1A60-68E6A1AB40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19008A6-1FC5-630A-248A-2EED02100B93}"/>
              </a:ext>
            </a:extLst>
          </p:cNvPr>
          <p:cNvSpPr/>
          <p:nvPr/>
        </p:nvSpPr>
        <p:spPr>
          <a:xfrm>
            <a:off x="6067425" y="2484187"/>
            <a:ext cx="368300" cy="164307"/>
          </a:xfrm>
          <a:prstGeom prst="roundRect">
            <a:avLst/>
          </a:prstGeom>
          <a:noFill/>
          <a:ln w="6350">
            <a:solidFill>
              <a:srgbClr val="C0000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A4F6E93-121F-FC4E-B2B7-94F0F76EBA60}"/>
              </a:ext>
            </a:extLst>
          </p:cNvPr>
          <p:cNvSpPr/>
          <p:nvPr/>
        </p:nvSpPr>
        <p:spPr>
          <a:xfrm>
            <a:off x="2569307" y="2476498"/>
            <a:ext cx="592931" cy="164307"/>
          </a:xfrm>
          <a:prstGeom prst="roundRect">
            <a:avLst/>
          </a:prstGeom>
          <a:noFill/>
          <a:ln w="6350">
            <a:solidFill>
              <a:srgbClr val="C0000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A81D5A-D03D-91A4-DE2B-396D0CCEA8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37B7B37-3704-9DCF-A004-7D026E0F0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step in Collective Communication</a:t>
            </a:r>
          </a:p>
        </p:txBody>
      </p:sp>
      <p:pic>
        <p:nvPicPr>
          <p:cNvPr id="3" name="Main figure">
            <a:extLst>
              <a:ext uri="{FF2B5EF4-FFF2-40B4-BE49-F238E27FC236}">
                <a16:creationId xmlns:a16="http://schemas.microsoft.com/office/drawing/2014/main" id="{C2023A0E-9A80-02BD-3BF0-1AF79E2D0D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8749" y="1735436"/>
            <a:ext cx="8306502" cy="2413062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8C5BD5F-6312-C996-60B3-09EE8094B8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858982"/>
            <a:ext cx="8709458" cy="3709893"/>
          </a:xfrm>
        </p:spPr>
        <p:txBody>
          <a:bodyPr/>
          <a:lstStyle/>
          <a:p>
            <a:r>
              <a:rPr lang="en-US" dirty="0"/>
              <a:t>GPU_A0 (server A) sends data to GPU_B0 (server B) via </a:t>
            </a:r>
            <a:r>
              <a:rPr lang="en-US" dirty="0" err="1"/>
              <a:t>GPUDirect</a:t>
            </a:r>
            <a:r>
              <a:rPr lang="en-US" dirty="0"/>
              <a:t> RDMA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7BCE5B-A1AC-3CB7-904E-E073C4D30F37}"/>
              </a:ext>
            </a:extLst>
          </p:cNvPr>
          <p:cNvSpPr txBox="1"/>
          <p:nvPr/>
        </p:nvSpPr>
        <p:spPr>
          <a:xfrm>
            <a:off x="3740736" y="4204798"/>
            <a:ext cx="1792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Inter-host network:</a:t>
            </a:r>
            <a:b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RDMA over Ethernet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D9E4E090-157B-AF40-BFDD-7D3A7D4C55EB}"/>
              </a:ext>
            </a:extLst>
          </p:cNvPr>
          <p:cNvSpPr/>
          <p:nvPr/>
        </p:nvSpPr>
        <p:spPr>
          <a:xfrm rot="5400000" flipV="1">
            <a:off x="4508567" y="2976872"/>
            <a:ext cx="256809" cy="2142746"/>
          </a:xfrm>
          <a:prstGeom prst="rightBrace">
            <a:avLst>
              <a:gd name="adj1" fmla="val 25617"/>
              <a:gd name="adj2" fmla="val 49597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31F3174-7F0F-BA5C-491A-51AB3224C02D}"/>
              </a:ext>
            </a:extLst>
          </p:cNvPr>
          <p:cNvSpPr/>
          <p:nvPr/>
        </p:nvSpPr>
        <p:spPr>
          <a:xfrm>
            <a:off x="1085850" y="2478880"/>
            <a:ext cx="592931" cy="164307"/>
          </a:xfrm>
          <a:prstGeom prst="roundRect">
            <a:avLst/>
          </a:prstGeom>
          <a:noFill/>
          <a:ln w="19050">
            <a:solidFill>
              <a:srgbClr val="C00000"/>
            </a:solidFill>
          </a:ln>
          <a:effectLst>
            <a:glow rad="381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B22993B-7C82-F224-0E69-7727FBDD97E6}"/>
              </a:ext>
            </a:extLst>
          </p:cNvPr>
          <p:cNvSpPr/>
          <p:nvPr/>
        </p:nvSpPr>
        <p:spPr>
          <a:xfrm>
            <a:off x="7465219" y="2478879"/>
            <a:ext cx="592931" cy="164307"/>
          </a:xfrm>
          <a:prstGeom prst="roundRect">
            <a:avLst/>
          </a:prstGeom>
          <a:noFill/>
          <a:ln w="19050">
            <a:solidFill>
              <a:srgbClr val="C00000"/>
            </a:solidFill>
          </a:ln>
          <a:effectLst>
            <a:glow rad="381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CFB71BD-AD6D-79F4-C555-5AC409F488C9}"/>
              </a:ext>
            </a:extLst>
          </p:cNvPr>
          <p:cNvSpPr/>
          <p:nvPr/>
        </p:nvSpPr>
        <p:spPr>
          <a:xfrm>
            <a:off x="1470993" y="2689068"/>
            <a:ext cx="175984" cy="1643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Connector: Curved 14">
            <a:extLst>
              <a:ext uri="{FF2B5EF4-FFF2-40B4-BE49-F238E27FC236}">
                <a16:creationId xmlns:a16="http://schemas.microsoft.com/office/drawing/2014/main" id="{A54FA69A-0D5A-D776-4AE0-BC2489E998C2}"/>
              </a:ext>
            </a:extLst>
          </p:cNvPr>
          <p:cNvCxnSpPr>
            <a:stCxn id="12" idx="2"/>
            <a:endCxn id="13" idx="2"/>
          </p:cNvCxnSpPr>
          <p:nvPr/>
        </p:nvCxnSpPr>
        <p:spPr>
          <a:xfrm rot="5400000" flipH="1" flipV="1">
            <a:off x="2106094" y="2093696"/>
            <a:ext cx="212570" cy="1306788"/>
          </a:xfrm>
          <a:prstGeom prst="curvedConnector3">
            <a:avLst>
              <a:gd name="adj1" fmla="val -6572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2A92D259-6EF3-8AF7-EC7E-F27FE0676623}"/>
              </a:ext>
            </a:extLst>
          </p:cNvPr>
          <p:cNvSpPr/>
          <p:nvPr/>
        </p:nvSpPr>
        <p:spPr>
          <a:xfrm>
            <a:off x="7538386" y="2696588"/>
            <a:ext cx="175984" cy="1643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Connector: Curved 7">
            <a:extLst>
              <a:ext uri="{FF2B5EF4-FFF2-40B4-BE49-F238E27FC236}">
                <a16:creationId xmlns:a16="http://schemas.microsoft.com/office/drawing/2014/main" id="{3EECA05C-F37D-52E8-6E68-6E045541B196}"/>
              </a:ext>
            </a:extLst>
          </p:cNvPr>
          <p:cNvCxnSpPr>
            <a:cxnSpLocks/>
            <a:stCxn id="2" idx="2"/>
            <a:endCxn id="16" idx="2"/>
          </p:cNvCxnSpPr>
          <p:nvPr/>
        </p:nvCxnSpPr>
        <p:spPr>
          <a:xfrm rot="5400000" flipH="1">
            <a:off x="6832776" y="2067294"/>
            <a:ext cx="212401" cy="1374803"/>
          </a:xfrm>
          <a:prstGeom prst="curvedConnector3">
            <a:avLst>
              <a:gd name="adj1" fmla="val -64277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1581BB7-0444-3718-3960-35867561DCBC}"/>
              </a:ext>
            </a:extLst>
          </p:cNvPr>
          <p:cNvSpPr txBox="1"/>
          <p:nvPr/>
        </p:nvSpPr>
        <p:spPr>
          <a:xfrm>
            <a:off x="2041441" y="1343211"/>
            <a:ext cx="52774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Both GPUs register a memory buffer with nearest RNICs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84D5642-E2B0-844B-2D5D-4A926E9DA081}"/>
              </a:ext>
            </a:extLst>
          </p:cNvPr>
          <p:cNvCxnSpPr>
            <a:cxnSpLocks/>
          </p:cNvCxnSpPr>
          <p:nvPr/>
        </p:nvCxnSpPr>
        <p:spPr>
          <a:xfrm flipH="1">
            <a:off x="1678781" y="1652927"/>
            <a:ext cx="1374085" cy="1094163"/>
          </a:xfrm>
          <a:prstGeom prst="straightConnector1">
            <a:avLst/>
          </a:prstGeom>
          <a:ln w="1270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4E40FD5-5023-5ADE-048F-C13EE3D12B75}"/>
              </a:ext>
            </a:extLst>
          </p:cNvPr>
          <p:cNvCxnSpPr>
            <a:cxnSpLocks/>
          </p:cNvCxnSpPr>
          <p:nvPr/>
        </p:nvCxnSpPr>
        <p:spPr>
          <a:xfrm>
            <a:off x="6198050" y="1641094"/>
            <a:ext cx="1281753" cy="1113601"/>
          </a:xfrm>
          <a:prstGeom prst="straightConnector1">
            <a:avLst/>
          </a:prstGeom>
          <a:ln w="1270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2819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253">
        <p:fade/>
      </p:transition>
    </mc:Choice>
    <mc:Fallback>
      <p:transition spd="med" advTm="5253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321BD5-D88E-D081-2A85-CF52772A31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8E4FC36-BA0E-882E-39C9-36D946A58544}"/>
              </a:ext>
            </a:extLst>
          </p:cNvPr>
          <p:cNvSpPr/>
          <p:nvPr/>
        </p:nvSpPr>
        <p:spPr>
          <a:xfrm>
            <a:off x="6067425" y="2484187"/>
            <a:ext cx="368300" cy="164307"/>
          </a:xfrm>
          <a:prstGeom prst="roundRect">
            <a:avLst/>
          </a:prstGeom>
          <a:noFill/>
          <a:ln w="6350">
            <a:solidFill>
              <a:srgbClr val="C0000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CD398C0-AC0A-E40B-4D91-D6426C8AAA93}"/>
              </a:ext>
            </a:extLst>
          </p:cNvPr>
          <p:cNvSpPr/>
          <p:nvPr/>
        </p:nvSpPr>
        <p:spPr>
          <a:xfrm>
            <a:off x="2569307" y="2476498"/>
            <a:ext cx="592931" cy="164307"/>
          </a:xfrm>
          <a:prstGeom prst="roundRect">
            <a:avLst/>
          </a:prstGeom>
          <a:noFill/>
          <a:ln w="6350">
            <a:solidFill>
              <a:srgbClr val="C0000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764BD4-52F8-5617-6FF7-2C75FC7B783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E2DB897-67C1-F4B1-8068-104C15DBC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step in Collective Communication</a:t>
            </a:r>
          </a:p>
        </p:txBody>
      </p:sp>
      <p:pic>
        <p:nvPicPr>
          <p:cNvPr id="3" name="Main figure">
            <a:extLst>
              <a:ext uri="{FF2B5EF4-FFF2-40B4-BE49-F238E27FC236}">
                <a16:creationId xmlns:a16="http://schemas.microsoft.com/office/drawing/2014/main" id="{6C7C7DDE-3283-9953-9417-742A678105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8749" y="1735436"/>
            <a:ext cx="8306502" cy="2413062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6022BCE-EB20-79BB-11DF-A98E5FA809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858982"/>
            <a:ext cx="8709458" cy="3709893"/>
          </a:xfrm>
        </p:spPr>
        <p:txBody>
          <a:bodyPr/>
          <a:lstStyle/>
          <a:p>
            <a:r>
              <a:rPr lang="en-US" dirty="0"/>
              <a:t>GPU_A0 (server A) sends data to GPU_B0 (server B) via </a:t>
            </a:r>
            <a:r>
              <a:rPr lang="en-US" dirty="0" err="1"/>
              <a:t>GPUDirect</a:t>
            </a:r>
            <a:r>
              <a:rPr lang="en-US" dirty="0"/>
              <a:t> RDMA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78D5B0-BF3B-B5A7-DDD4-E532783B3A67}"/>
              </a:ext>
            </a:extLst>
          </p:cNvPr>
          <p:cNvSpPr txBox="1"/>
          <p:nvPr/>
        </p:nvSpPr>
        <p:spPr>
          <a:xfrm>
            <a:off x="3740736" y="4204798"/>
            <a:ext cx="1792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Inter-host network:</a:t>
            </a:r>
            <a:b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RDMA over Ethernet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0058C003-4ACB-D3A2-9764-DB61923E55FF}"/>
              </a:ext>
            </a:extLst>
          </p:cNvPr>
          <p:cNvSpPr/>
          <p:nvPr/>
        </p:nvSpPr>
        <p:spPr>
          <a:xfrm rot="5400000" flipV="1">
            <a:off x="4508567" y="2976872"/>
            <a:ext cx="256809" cy="2142746"/>
          </a:xfrm>
          <a:prstGeom prst="rightBrace">
            <a:avLst>
              <a:gd name="adj1" fmla="val 25617"/>
              <a:gd name="adj2" fmla="val 49597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1E9E235-71DD-2587-29E3-8BEBA2ED4301}"/>
              </a:ext>
            </a:extLst>
          </p:cNvPr>
          <p:cNvSpPr/>
          <p:nvPr/>
        </p:nvSpPr>
        <p:spPr>
          <a:xfrm>
            <a:off x="1085850" y="2478880"/>
            <a:ext cx="592931" cy="164307"/>
          </a:xfrm>
          <a:prstGeom prst="roundRect">
            <a:avLst/>
          </a:prstGeom>
          <a:noFill/>
          <a:ln w="19050">
            <a:solidFill>
              <a:srgbClr val="C00000"/>
            </a:solidFill>
          </a:ln>
          <a:effectLst>
            <a:glow rad="381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50A15F4-45D1-87E3-871D-6AF8EC966C22}"/>
              </a:ext>
            </a:extLst>
          </p:cNvPr>
          <p:cNvSpPr/>
          <p:nvPr/>
        </p:nvSpPr>
        <p:spPr>
          <a:xfrm>
            <a:off x="7465219" y="2478879"/>
            <a:ext cx="592931" cy="164307"/>
          </a:xfrm>
          <a:prstGeom prst="roundRect">
            <a:avLst/>
          </a:prstGeom>
          <a:noFill/>
          <a:ln w="19050">
            <a:solidFill>
              <a:srgbClr val="C00000"/>
            </a:solidFill>
          </a:ln>
          <a:effectLst>
            <a:glow rad="381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254FE7-6188-C62F-5144-1A194341C9F8}"/>
              </a:ext>
            </a:extLst>
          </p:cNvPr>
          <p:cNvSpPr txBox="1"/>
          <p:nvPr/>
        </p:nvSpPr>
        <p:spPr>
          <a:xfrm>
            <a:off x="616622" y="1351001"/>
            <a:ext cx="81275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RNIC_A0 reads data from GPU_A0, sends RDMA Write pkts. 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RNIC_B0 writes to GPU_B0.</a:t>
            </a:r>
            <a:endParaRPr lang="en-US" sz="1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EAC12C65-A6C1-A69A-CBE1-0EF010C928C0}"/>
              </a:ext>
            </a:extLst>
          </p:cNvPr>
          <p:cNvCxnSpPr>
            <a:stCxn id="13" idx="2"/>
            <a:endCxn id="10" idx="2"/>
          </p:cNvCxnSpPr>
          <p:nvPr/>
        </p:nvCxnSpPr>
        <p:spPr>
          <a:xfrm rot="5400000">
            <a:off x="2122854" y="1900268"/>
            <a:ext cx="2382" cy="1483457"/>
          </a:xfrm>
          <a:prstGeom prst="curvedConnector3">
            <a:avLst>
              <a:gd name="adj1" fmla="val 9696977"/>
            </a:avLst>
          </a:prstGeom>
          <a:ln w="19050">
            <a:solidFill>
              <a:schemeClr val="accent2"/>
            </a:solidFill>
            <a:prstDash val="dash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1" name="Connector: Curved 20">
            <a:extLst>
              <a:ext uri="{FF2B5EF4-FFF2-40B4-BE49-F238E27FC236}">
                <a16:creationId xmlns:a16="http://schemas.microsoft.com/office/drawing/2014/main" id="{71B06FB9-095E-D1FD-C193-D3D10A9927EB}"/>
              </a:ext>
            </a:extLst>
          </p:cNvPr>
          <p:cNvCxnSpPr>
            <a:stCxn id="10" idx="0"/>
            <a:endCxn id="13" idx="0"/>
          </p:cNvCxnSpPr>
          <p:nvPr/>
        </p:nvCxnSpPr>
        <p:spPr>
          <a:xfrm rot="5400000" flipH="1" flipV="1">
            <a:off x="2122853" y="1735961"/>
            <a:ext cx="2382" cy="1483457"/>
          </a:xfrm>
          <a:prstGeom prst="curvedConnector3">
            <a:avLst>
              <a:gd name="adj1" fmla="val 9696977"/>
            </a:avLst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D66AF312-075C-1DDC-D4E2-EF043F40C295}"/>
              </a:ext>
            </a:extLst>
          </p:cNvPr>
          <p:cNvSpPr txBox="1"/>
          <p:nvPr/>
        </p:nvSpPr>
        <p:spPr>
          <a:xfrm>
            <a:off x="1335522" y="2766005"/>
            <a:ext cx="588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PCIe</a:t>
            </a:r>
            <a:br>
              <a:rPr lang="en-US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Read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1EEBA20-076A-010C-6828-0D21182D1522}"/>
              </a:ext>
            </a:extLst>
          </p:cNvPr>
          <p:cNvSpPr txBox="1"/>
          <p:nvPr/>
        </p:nvSpPr>
        <p:spPr>
          <a:xfrm>
            <a:off x="2517739" y="1830461"/>
            <a:ext cx="603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PCIe</a:t>
            </a:r>
            <a:br>
              <a:rPr lang="en-US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dirty="0" err="1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Cmpl</a:t>
            </a:r>
            <a:endParaRPr lang="en-US" dirty="0">
              <a:solidFill>
                <a:schemeClr val="accent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60EB910-FE57-5F9B-B347-BF3D18D8131D}"/>
              </a:ext>
            </a:extLst>
          </p:cNvPr>
          <p:cNvGrpSpPr/>
          <p:nvPr/>
        </p:nvGrpSpPr>
        <p:grpSpPr>
          <a:xfrm>
            <a:off x="3162238" y="2416969"/>
            <a:ext cx="2809937" cy="149371"/>
            <a:chOff x="3162238" y="2416969"/>
            <a:chExt cx="2809937" cy="149371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F774183-8F89-0D86-7359-B815A30ACE95}"/>
                </a:ext>
              </a:extLst>
            </p:cNvPr>
            <p:cNvCxnSpPr>
              <a:stCxn id="13" idx="3"/>
            </p:cNvCxnSpPr>
            <p:nvPr/>
          </p:nvCxnSpPr>
          <p:spPr>
            <a:xfrm flipV="1">
              <a:off x="3162238" y="2558651"/>
              <a:ext cx="695387" cy="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B6F0E50-8C9F-E0F4-A2E5-581D0E8A5002}"/>
                </a:ext>
              </a:extLst>
            </p:cNvPr>
            <p:cNvCxnSpPr/>
            <p:nvPr/>
          </p:nvCxnSpPr>
          <p:spPr>
            <a:xfrm flipV="1">
              <a:off x="3855244" y="2416969"/>
              <a:ext cx="592931" cy="14168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FB4EE33-1958-BCAE-9827-F084BD743FBE}"/>
                </a:ext>
              </a:extLst>
            </p:cNvPr>
            <p:cNvCxnSpPr>
              <a:cxnSpLocks/>
            </p:cNvCxnSpPr>
            <p:nvPr/>
          </p:nvCxnSpPr>
          <p:spPr>
            <a:xfrm>
              <a:off x="4448175" y="2419350"/>
              <a:ext cx="29765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2918A9D-FE85-EAFA-D18B-2D5B7143DC76}"/>
                </a:ext>
              </a:extLst>
            </p:cNvPr>
            <p:cNvCxnSpPr>
              <a:cxnSpLocks/>
            </p:cNvCxnSpPr>
            <p:nvPr/>
          </p:nvCxnSpPr>
          <p:spPr>
            <a:xfrm>
              <a:off x="4741182" y="2416969"/>
              <a:ext cx="599962" cy="14904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5962201-900E-8D1E-EDD7-2AD7308C6364}"/>
                </a:ext>
              </a:extLst>
            </p:cNvPr>
            <p:cNvCxnSpPr>
              <a:cxnSpLocks/>
            </p:cNvCxnSpPr>
            <p:nvPr/>
          </p:nvCxnSpPr>
          <p:spPr>
            <a:xfrm>
              <a:off x="5341144" y="2566340"/>
              <a:ext cx="631031" cy="0"/>
            </a:xfrm>
            <a:prstGeom prst="line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A82C26DD-B5A7-FCEA-6339-837F9ACA6C0B}"/>
              </a:ext>
            </a:extLst>
          </p:cNvPr>
          <p:cNvSpPr txBox="1"/>
          <p:nvPr/>
        </p:nvSpPr>
        <p:spPr>
          <a:xfrm>
            <a:off x="3267893" y="2176700"/>
            <a:ext cx="11496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RDMA Write</a:t>
            </a:r>
          </a:p>
        </p:txBody>
      </p:sp>
      <p:cxnSp>
        <p:nvCxnSpPr>
          <p:cNvPr id="2" name="Connector: Curved 1">
            <a:extLst>
              <a:ext uri="{FF2B5EF4-FFF2-40B4-BE49-F238E27FC236}">
                <a16:creationId xmlns:a16="http://schemas.microsoft.com/office/drawing/2014/main" id="{3E2BC086-C88F-516A-D842-E350F6C45443}"/>
              </a:ext>
            </a:extLst>
          </p:cNvPr>
          <p:cNvCxnSpPr/>
          <p:nvPr/>
        </p:nvCxnSpPr>
        <p:spPr>
          <a:xfrm rot="5400000" flipH="1" flipV="1">
            <a:off x="7003976" y="1726478"/>
            <a:ext cx="5308" cy="1510110"/>
          </a:xfrm>
          <a:prstGeom prst="curvedConnector3">
            <a:avLst>
              <a:gd name="adj1" fmla="val 4406707"/>
            </a:avLst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BA60D8C-9413-5675-A289-E343979A6E1C}"/>
              </a:ext>
            </a:extLst>
          </p:cNvPr>
          <p:cNvSpPr txBox="1"/>
          <p:nvPr/>
        </p:nvSpPr>
        <p:spPr>
          <a:xfrm>
            <a:off x="6043257" y="1843561"/>
            <a:ext cx="6014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PCIe</a:t>
            </a:r>
            <a:br>
              <a:rPr lang="en-US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Write</a:t>
            </a:r>
          </a:p>
        </p:txBody>
      </p:sp>
    </p:spTree>
    <p:extLst>
      <p:ext uri="{BB962C8B-B14F-4D97-AF65-F5344CB8AC3E}">
        <p14:creationId xmlns:p14="http://schemas.microsoft.com/office/powerpoint/2010/main" val="1933054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2804">
        <p:fade/>
      </p:transition>
    </mc:Choice>
    <mc:Fallback>
      <p:transition spd="med" advTm="12804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F80ABC-4B7B-FCA8-7FFC-C9F451C446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50042DA-2C74-22AB-358C-3208BB5EFE97}"/>
              </a:ext>
            </a:extLst>
          </p:cNvPr>
          <p:cNvSpPr/>
          <p:nvPr/>
        </p:nvSpPr>
        <p:spPr>
          <a:xfrm>
            <a:off x="6067425" y="2484187"/>
            <a:ext cx="368300" cy="164307"/>
          </a:xfrm>
          <a:prstGeom prst="roundRect">
            <a:avLst/>
          </a:prstGeom>
          <a:noFill/>
          <a:ln w="6350">
            <a:solidFill>
              <a:srgbClr val="C0000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10C9030-2213-4738-D25A-9327D3A7C3FB}"/>
              </a:ext>
            </a:extLst>
          </p:cNvPr>
          <p:cNvSpPr/>
          <p:nvPr/>
        </p:nvSpPr>
        <p:spPr>
          <a:xfrm>
            <a:off x="2569307" y="2476498"/>
            <a:ext cx="592931" cy="164307"/>
          </a:xfrm>
          <a:prstGeom prst="roundRect">
            <a:avLst/>
          </a:prstGeom>
          <a:noFill/>
          <a:ln w="6350">
            <a:solidFill>
              <a:srgbClr val="C0000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43888F-63B3-1DCA-1D34-0CC77C1EE1B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BABE4B7-287F-ED57-1349-11D9D87E6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step in Collective Communication</a:t>
            </a:r>
          </a:p>
        </p:txBody>
      </p:sp>
      <p:pic>
        <p:nvPicPr>
          <p:cNvPr id="3" name="Main figure">
            <a:extLst>
              <a:ext uri="{FF2B5EF4-FFF2-40B4-BE49-F238E27FC236}">
                <a16:creationId xmlns:a16="http://schemas.microsoft.com/office/drawing/2014/main" id="{6AD75AA5-11EA-31F8-A137-FA87AFD271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8749" y="1735436"/>
            <a:ext cx="8306502" cy="2413062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E4CF38D-1B37-E783-6BA3-14D146CFBB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858982"/>
            <a:ext cx="8709458" cy="3709893"/>
          </a:xfrm>
        </p:spPr>
        <p:txBody>
          <a:bodyPr/>
          <a:lstStyle/>
          <a:p>
            <a:r>
              <a:rPr lang="en-US" dirty="0"/>
              <a:t>GPU_A0 (server A) sends data to GPU_B0 (server B) via </a:t>
            </a:r>
            <a:r>
              <a:rPr lang="en-US" dirty="0" err="1"/>
              <a:t>GPUDirect</a:t>
            </a:r>
            <a:r>
              <a:rPr lang="en-US" dirty="0"/>
              <a:t> RDMA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FCA68B-2BE5-E8C8-4E9C-FED64E17FA16}"/>
              </a:ext>
            </a:extLst>
          </p:cNvPr>
          <p:cNvSpPr txBox="1"/>
          <p:nvPr/>
        </p:nvSpPr>
        <p:spPr>
          <a:xfrm>
            <a:off x="3740736" y="4204798"/>
            <a:ext cx="1792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Inter-host network:</a:t>
            </a:r>
            <a:b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RDMA over Ethernet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29BAFFF9-5C93-3021-E54A-5F476C281E3D}"/>
              </a:ext>
            </a:extLst>
          </p:cNvPr>
          <p:cNvSpPr/>
          <p:nvPr/>
        </p:nvSpPr>
        <p:spPr>
          <a:xfrm rot="5400000" flipV="1">
            <a:off x="4508567" y="2976872"/>
            <a:ext cx="256809" cy="2142746"/>
          </a:xfrm>
          <a:prstGeom prst="rightBrace">
            <a:avLst>
              <a:gd name="adj1" fmla="val 25617"/>
              <a:gd name="adj2" fmla="val 49597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B17100B-DC03-1A6D-C41E-B6846F52E247}"/>
              </a:ext>
            </a:extLst>
          </p:cNvPr>
          <p:cNvSpPr/>
          <p:nvPr/>
        </p:nvSpPr>
        <p:spPr>
          <a:xfrm>
            <a:off x="1085850" y="2478880"/>
            <a:ext cx="592931" cy="164307"/>
          </a:xfrm>
          <a:prstGeom prst="roundRect">
            <a:avLst/>
          </a:prstGeom>
          <a:noFill/>
          <a:ln w="19050">
            <a:solidFill>
              <a:srgbClr val="C00000"/>
            </a:solidFill>
          </a:ln>
          <a:effectLst>
            <a:glow rad="381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7385D8E-F616-424E-04F2-9996A142EAED}"/>
              </a:ext>
            </a:extLst>
          </p:cNvPr>
          <p:cNvSpPr/>
          <p:nvPr/>
        </p:nvSpPr>
        <p:spPr>
          <a:xfrm>
            <a:off x="7465219" y="2478879"/>
            <a:ext cx="592931" cy="164307"/>
          </a:xfrm>
          <a:prstGeom prst="roundRect">
            <a:avLst/>
          </a:prstGeom>
          <a:noFill/>
          <a:ln w="19050">
            <a:solidFill>
              <a:srgbClr val="C00000"/>
            </a:solidFill>
          </a:ln>
          <a:effectLst>
            <a:glow rad="381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528F43-FB2A-D4C9-9EF3-E0DF07FF96C5}"/>
              </a:ext>
            </a:extLst>
          </p:cNvPr>
          <p:cNvSpPr txBox="1"/>
          <p:nvPr/>
        </p:nvSpPr>
        <p:spPr>
          <a:xfrm>
            <a:off x="2663607" y="1342123"/>
            <a:ext cx="4015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Consider a case where RNIC_B0 fails!</a:t>
            </a:r>
          </a:p>
        </p:txBody>
      </p:sp>
      <p:pic>
        <p:nvPicPr>
          <p:cNvPr id="18" name="Picture 17" descr="A red x on a black background&#10;&#10;AI-generated content may be incorrect.">
            <a:extLst>
              <a:ext uri="{FF2B5EF4-FFF2-40B4-BE49-F238E27FC236}">
                <a16:creationId xmlns:a16="http://schemas.microsoft.com/office/drawing/2014/main" id="{D38D5EAD-61AF-05B2-8C7B-0550AB7763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0510" y="2398713"/>
            <a:ext cx="315215" cy="315215"/>
          </a:xfrm>
          <a:prstGeom prst="rect">
            <a:avLst/>
          </a:prstGeom>
        </p:spPr>
      </p:pic>
      <p:pic>
        <p:nvPicPr>
          <p:cNvPr id="20" name="Picture 19" descr="A red triangle with a white exclamation mark&#10;&#10;AI-generated content may be incorrect.">
            <a:extLst>
              <a:ext uri="{FF2B5EF4-FFF2-40B4-BE49-F238E27FC236}">
                <a16:creationId xmlns:a16="http://schemas.microsoft.com/office/drawing/2014/main" id="{96B8A932-4F6F-89EB-EB5D-8380E9105B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7380542" y="2597002"/>
            <a:ext cx="315215" cy="315215"/>
          </a:xfrm>
          <a:prstGeom prst="rect">
            <a:avLst/>
          </a:prstGeom>
        </p:spPr>
      </p:pic>
      <p:cxnSp>
        <p:nvCxnSpPr>
          <p:cNvPr id="21" name="Connector: Curved 20">
            <a:extLst>
              <a:ext uri="{FF2B5EF4-FFF2-40B4-BE49-F238E27FC236}">
                <a16:creationId xmlns:a16="http://schemas.microsoft.com/office/drawing/2014/main" id="{D527A722-9DBA-3C2D-655B-F342096017A2}"/>
              </a:ext>
            </a:extLst>
          </p:cNvPr>
          <p:cNvCxnSpPr/>
          <p:nvPr/>
        </p:nvCxnSpPr>
        <p:spPr>
          <a:xfrm rot="5400000">
            <a:off x="2122854" y="1900268"/>
            <a:ext cx="2382" cy="1483457"/>
          </a:xfrm>
          <a:prstGeom prst="curvedConnector3">
            <a:avLst>
              <a:gd name="adj1" fmla="val 9696977"/>
            </a:avLst>
          </a:prstGeom>
          <a:ln w="19050">
            <a:solidFill>
              <a:schemeClr val="accent2"/>
            </a:solidFill>
            <a:prstDash val="dash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2" name="Connector: Curved 21">
            <a:extLst>
              <a:ext uri="{FF2B5EF4-FFF2-40B4-BE49-F238E27FC236}">
                <a16:creationId xmlns:a16="http://schemas.microsoft.com/office/drawing/2014/main" id="{6717E23B-312B-324E-1742-C0DB474B5C05}"/>
              </a:ext>
            </a:extLst>
          </p:cNvPr>
          <p:cNvCxnSpPr/>
          <p:nvPr/>
        </p:nvCxnSpPr>
        <p:spPr>
          <a:xfrm rot="5400000" flipH="1" flipV="1">
            <a:off x="2122853" y="1735961"/>
            <a:ext cx="2382" cy="1483457"/>
          </a:xfrm>
          <a:prstGeom prst="curvedConnector3">
            <a:avLst>
              <a:gd name="adj1" fmla="val 9696977"/>
            </a:avLst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DC5A028F-DED9-6672-AF79-515652F95D3F}"/>
              </a:ext>
            </a:extLst>
          </p:cNvPr>
          <p:cNvSpPr txBox="1"/>
          <p:nvPr/>
        </p:nvSpPr>
        <p:spPr>
          <a:xfrm>
            <a:off x="1335522" y="2766005"/>
            <a:ext cx="588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PCIe</a:t>
            </a:r>
            <a:br>
              <a:rPr lang="en-US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Read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418F24-FC44-E6AF-4946-AAF84FA75F17}"/>
              </a:ext>
            </a:extLst>
          </p:cNvPr>
          <p:cNvSpPr txBox="1"/>
          <p:nvPr/>
        </p:nvSpPr>
        <p:spPr>
          <a:xfrm>
            <a:off x="2517739" y="1830461"/>
            <a:ext cx="603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PCIe</a:t>
            </a:r>
            <a:br>
              <a:rPr lang="en-US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dirty="0" err="1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Cmpl</a:t>
            </a:r>
            <a:endParaRPr lang="en-US" dirty="0">
              <a:solidFill>
                <a:schemeClr val="accent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5E8682B-3B70-545E-FA53-46FF61E5EDE7}"/>
              </a:ext>
            </a:extLst>
          </p:cNvPr>
          <p:cNvGrpSpPr/>
          <p:nvPr/>
        </p:nvGrpSpPr>
        <p:grpSpPr>
          <a:xfrm>
            <a:off x="3162238" y="2416969"/>
            <a:ext cx="2809937" cy="149371"/>
            <a:chOff x="3162238" y="2416969"/>
            <a:chExt cx="2809937" cy="149371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B211D47-61DC-BB2C-B192-95132E11A8F0}"/>
                </a:ext>
              </a:extLst>
            </p:cNvPr>
            <p:cNvCxnSpPr/>
            <p:nvPr/>
          </p:nvCxnSpPr>
          <p:spPr>
            <a:xfrm flipV="1">
              <a:off x="3162238" y="2558651"/>
              <a:ext cx="695387" cy="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0026867-B242-D9D5-A85D-A79424DBDC1C}"/>
                </a:ext>
              </a:extLst>
            </p:cNvPr>
            <p:cNvCxnSpPr/>
            <p:nvPr/>
          </p:nvCxnSpPr>
          <p:spPr>
            <a:xfrm flipV="1">
              <a:off x="3855244" y="2416969"/>
              <a:ext cx="592931" cy="14168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2B490E9-1553-8451-563A-765BA356A4CC}"/>
                </a:ext>
              </a:extLst>
            </p:cNvPr>
            <p:cNvCxnSpPr>
              <a:cxnSpLocks/>
            </p:cNvCxnSpPr>
            <p:nvPr/>
          </p:nvCxnSpPr>
          <p:spPr>
            <a:xfrm>
              <a:off x="4448175" y="2419350"/>
              <a:ext cx="29765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C966561-A1F3-6F5A-0C46-E2B17270F5C5}"/>
                </a:ext>
              </a:extLst>
            </p:cNvPr>
            <p:cNvCxnSpPr>
              <a:cxnSpLocks/>
            </p:cNvCxnSpPr>
            <p:nvPr/>
          </p:nvCxnSpPr>
          <p:spPr>
            <a:xfrm>
              <a:off x="4741182" y="2416969"/>
              <a:ext cx="599962" cy="14904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E4121BA-2FDA-C2E6-850D-BD6394BF26B4}"/>
                </a:ext>
              </a:extLst>
            </p:cNvPr>
            <p:cNvCxnSpPr>
              <a:cxnSpLocks/>
            </p:cNvCxnSpPr>
            <p:nvPr/>
          </p:nvCxnSpPr>
          <p:spPr>
            <a:xfrm>
              <a:off x="5341144" y="2566340"/>
              <a:ext cx="631031" cy="0"/>
            </a:xfrm>
            <a:prstGeom prst="line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207D7481-D9DE-F11C-F70D-0B83C8C95CA2}"/>
              </a:ext>
            </a:extLst>
          </p:cNvPr>
          <p:cNvSpPr txBox="1"/>
          <p:nvPr/>
        </p:nvSpPr>
        <p:spPr>
          <a:xfrm>
            <a:off x="3267893" y="2176700"/>
            <a:ext cx="11496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RDMA Write</a:t>
            </a:r>
          </a:p>
        </p:txBody>
      </p:sp>
      <p:cxnSp>
        <p:nvCxnSpPr>
          <p:cNvPr id="32" name="Connector: Curved 31">
            <a:extLst>
              <a:ext uri="{FF2B5EF4-FFF2-40B4-BE49-F238E27FC236}">
                <a16:creationId xmlns:a16="http://schemas.microsoft.com/office/drawing/2014/main" id="{A19DCD80-DF8F-5AB0-FB05-BF9980B5B995}"/>
              </a:ext>
            </a:extLst>
          </p:cNvPr>
          <p:cNvCxnSpPr/>
          <p:nvPr/>
        </p:nvCxnSpPr>
        <p:spPr>
          <a:xfrm rot="5400000" flipH="1" flipV="1">
            <a:off x="7003976" y="1726478"/>
            <a:ext cx="5308" cy="1510110"/>
          </a:xfrm>
          <a:prstGeom prst="curvedConnector3">
            <a:avLst>
              <a:gd name="adj1" fmla="val 4406707"/>
            </a:avLst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E2207D0E-FF7C-F1B6-6EBE-9CB3EEF9828E}"/>
              </a:ext>
            </a:extLst>
          </p:cNvPr>
          <p:cNvSpPr txBox="1"/>
          <p:nvPr/>
        </p:nvSpPr>
        <p:spPr>
          <a:xfrm>
            <a:off x="6043257" y="1843561"/>
            <a:ext cx="6014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PCIe</a:t>
            </a:r>
            <a:br>
              <a:rPr lang="en-US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Write</a:t>
            </a:r>
          </a:p>
        </p:txBody>
      </p:sp>
    </p:spTree>
    <p:extLst>
      <p:ext uri="{BB962C8B-B14F-4D97-AF65-F5344CB8AC3E}">
        <p14:creationId xmlns:p14="http://schemas.microsoft.com/office/powerpoint/2010/main" val="1148341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19">
        <p:fade/>
      </p:transition>
    </mc:Choice>
    <mc:Fallback>
      <p:transition spd="med" advTm="3019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AF8E80-E0F6-C074-E33C-F606ED5C5E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BD410FD-2168-DD7E-1209-22E860C70D46}"/>
              </a:ext>
            </a:extLst>
          </p:cNvPr>
          <p:cNvSpPr/>
          <p:nvPr/>
        </p:nvSpPr>
        <p:spPr>
          <a:xfrm>
            <a:off x="6067425" y="2484187"/>
            <a:ext cx="368300" cy="164307"/>
          </a:xfrm>
          <a:prstGeom prst="roundRect">
            <a:avLst/>
          </a:prstGeom>
          <a:noFill/>
          <a:ln w="6350">
            <a:solidFill>
              <a:srgbClr val="C0000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28578BB-E00F-CC6A-DA4B-7FD62F7ED34B}"/>
              </a:ext>
            </a:extLst>
          </p:cNvPr>
          <p:cNvSpPr/>
          <p:nvPr/>
        </p:nvSpPr>
        <p:spPr>
          <a:xfrm>
            <a:off x="2569307" y="2476498"/>
            <a:ext cx="592931" cy="164307"/>
          </a:xfrm>
          <a:prstGeom prst="roundRect">
            <a:avLst/>
          </a:prstGeom>
          <a:noFill/>
          <a:ln w="6350">
            <a:solidFill>
              <a:srgbClr val="C0000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E181D6-F6BF-4B6C-715A-870AE1C03D8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5B98FCE-D51A-2CC1-FB93-E38E418F4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step in Collective Communication</a:t>
            </a:r>
          </a:p>
        </p:txBody>
      </p:sp>
      <p:pic>
        <p:nvPicPr>
          <p:cNvPr id="3" name="Main figure">
            <a:extLst>
              <a:ext uri="{FF2B5EF4-FFF2-40B4-BE49-F238E27FC236}">
                <a16:creationId xmlns:a16="http://schemas.microsoft.com/office/drawing/2014/main" id="{E71CCFEB-7B89-EACE-9B12-DD0AE17002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8749" y="1735436"/>
            <a:ext cx="8306502" cy="2413062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8D85C2B-A2CC-8DFF-F71F-97E157A331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858982"/>
            <a:ext cx="8709458" cy="3709893"/>
          </a:xfrm>
        </p:spPr>
        <p:txBody>
          <a:bodyPr/>
          <a:lstStyle/>
          <a:p>
            <a:r>
              <a:rPr lang="en-US" dirty="0"/>
              <a:t>GPU_A0 (server A) sends data to GPU_B0 (server B) via </a:t>
            </a:r>
            <a:r>
              <a:rPr lang="en-US" dirty="0" err="1"/>
              <a:t>GPUDirect</a:t>
            </a:r>
            <a:r>
              <a:rPr lang="en-US" dirty="0"/>
              <a:t> RDMA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29BD92-4507-D208-714D-4518D5BD7AB2}"/>
              </a:ext>
            </a:extLst>
          </p:cNvPr>
          <p:cNvSpPr txBox="1"/>
          <p:nvPr/>
        </p:nvSpPr>
        <p:spPr>
          <a:xfrm>
            <a:off x="3740736" y="4204798"/>
            <a:ext cx="1792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Inter-host network:</a:t>
            </a:r>
            <a:b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RDMA over Ethernet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689ABD9F-8971-D51E-80E9-69030BD9809F}"/>
              </a:ext>
            </a:extLst>
          </p:cNvPr>
          <p:cNvSpPr/>
          <p:nvPr/>
        </p:nvSpPr>
        <p:spPr>
          <a:xfrm rot="5400000" flipV="1">
            <a:off x="4508567" y="2976872"/>
            <a:ext cx="256809" cy="2142746"/>
          </a:xfrm>
          <a:prstGeom prst="rightBrace">
            <a:avLst>
              <a:gd name="adj1" fmla="val 25617"/>
              <a:gd name="adj2" fmla="val 49597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7D6DC26-F485-62BF-9590-84676F536F80}"/>
              </a:ext>
            </a:extLst>
          </p:cNvPr>
          <p:cNvSpPr/>
          <p:nvPr/>
        </p:nvSpPr>
        <p:spPr>
          <a:xfrm>
            <a:off x="1085850" y="2478880"/>
            <a:ext cx="592931" cy="164307"/>
          </a:xfrm>
          <a:prstGeom prst="roundRect">
            <a:avLst/>
          </a:prstGeom>
          <a:noFill/>
          <a:ln w="19050">
            <a:solidFill>
              <a:srgbClr val="C00000"/>
            </a:solidFill>
          </a:ln>
          <a:effectLst>
            <a:glow rad="381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F4CBAB4-4697-A91E-F523-36FC36E4A633}"/>
              </a:ext>
            </a:extLst>
          </p:cNvPr>
          <p:cNvSpPr/>
          <p:nvPr/>
        </p:nvSpPr>
        <p:spPr>
          <a:xfrm>
            <a:off x="7465219" y="2478879"/>
            <a:ext cx="592931" cy="164307"/>
          </a:xfrm>
          <a:prstGeom prst="roundRect">
            <a:avLst/>
          </a:prstGeom>
          <a:noFill/>
          <a:ln w="19050">
            <a:solidFill>
              <a:srgbClr val="C00000"/>
            </a:solidFill>
          </a:ln>
          <a:effectLst>
            <a:glow rad="381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BF8C70-9E9A-4F13-FC04-04636C6DF755}"/>
              </a:ext>
            </a:extLst>
          </p:cNvPr>
          <p:cNvSpPr txBox="1"/>
          <p:nvPr/>
        </p:nvSpPr>
        <p:spPr>
          <a:xfrm>
            <a:off x="1919810" y="1342123"/>
            <a:ext cx="5503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If RNIC_B0 fails, then GPU_B0 becomes unavailable!</a:t>
            </a:r>
          </a:p>
        </p:txBody>
      </p:sp>
      <p:pic>
        <p:nvPicPr>
          <p:cNvPr id="18" name="Picture 17" descr="A red x on a black background&#10;&#10;AI-generated content may be incorrect.">
            <a:extLst>
              <a:ext uri="{FF2B5EF4-FFF2-40B4-BE49-F238E27FC236}">
                <a16:creationId xmlns:a16="http://schemas.microsoft.com/office/drawing/2014/main" id="{AB78EC06-3AFC-DD1F-A092-9A9188E2FE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0510" y="2398713"/>
            <a:ext cx="315215" cy="315215"/>
          </a:xfrm>
          <a:prstGeom prst="rect">
            <a:avLst/>
          </a:prstGeom>
        </p:spPr>
      </p:pic>
      <p:pic>
        <p:nvPicPr>
          <p:cNvPr id="20" name="Picture 19" descr="A red triangle with a white exclamation mark&#10;&#10;AI-generated content may be incorrect.">
            <a:extLst>
              <a:ext uri="{FF2B5EF4-FFF2-40B4-BE49-F238E27FC236}">
                <a16:creationId xmlns:a16="http://schemas.microsoft.com/office/drawing/2014/main" id="{A39D0C1D-3E44-F7A3-5048-1EF2A6D7B8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7380542" y="2597002"/>
            <a:ext cx="315215" cy="315215"/>
          </a:xfrm>
          <a:prstGeom prst="rect">
            <a:avLst/>
          </a:prstGeom>
        </p:spPr>
      </p:pic>
      <p:cxnSp>
        <p:nvCxnSpPr>
          <p:cNvPr id="21" name="Connector: Curved 20">
            <a:extLst>
              <a:ext uri="{FF2B5EF4-FFF2-40B4-BE49-F238E27FC236}">
                <a16:creationId xmlns:a16="http://schemas.microsoft.com/office/drawing/2014/main" id="{75BD61ED-D623-96AD-3D96-EF477D0DBDD4}"/>
              </a:ext>
            </a:extLst>
          </p:cNvPr>
          <p:cNvCxnSpPr/>
          <p:nvPr/>
        </p:nvCxnSpPr>
        <p:spPr>
          <a:xfrm rot="5400000">
            <a:off x="2122854" y="1900268"/>
            <a:ext cx="2382" cy="1483457"/>
          </a:xfrm>
          <a:prstGeom prst="curvedConnector3">
            <a:avLst>
              <a:gd name="adj1" fmla="val 9696977"/>
            </a:avLst>
          </a:prstGeom>
          <a:ln w="19050">
            <a:solidFill>
              <a:schemeClr val="accent2"/>
            </a:solidFill>
            <a:prstDash val="dash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2" name="Connector: Curved 21">
            <a:extLst>
              <a:ext uri="{FF2B5EF4-FFF2-40B4-BE49-F238E27FC236}">
                <a16:creationId xmlns:a16="http://schemas.microsoft.com/office/drawing/2014/main" id="{E0EEFAA1-C942-D5CF-2710-C354C7853A53}"/>
              </a:ext>
            </a:extLst>
          </p:cNvPr>
          <p:cNvCxnSpPr/>
          <p:nvPr/>
        </p:nvCxnSpPr>
        <p:spPr>
          <a:xfrm rot="5400000" flipH="1" flipV="1">
            <a:off x="2122853" y="1735961"/>
            <a:ext cx="2382" cy="1483457"/>
          </a:xfrm>
          <a:prstGeom prst="curvedConnector3">
            <a:avLst>
              <a:gd name="adj1" fmla="val 9696977"/>
            </a:avLst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9421B78-9735-6987-1EA8-33941E8B5833}"/>
              </a:ext>
            </a:extLst>
          </p:cNvPr>
          <p:cNvSpPr txBox="1"/>
          <p:nvPr/>
        </p:nvSpPr>
        <p:spPr>
          <a:xfrm>
            <a:off x="1335522" y="2766005"/>
            <a:ext cx="588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PCIe</a:t>
            </a:r>
            <a:br>
              <a:rPr lang="en-US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Read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5869FFD-AC5B-D450-2DCA-87B18132BDAC}"/>
              </a:ext>
            </a:extLst>
          </p:cNvPr>
          <p:cNvSpPr txBox="1"/>
          <p:nvPr/>
        </p:nvSpPr>
        <p:spPr>
          <a:xfrm>
            <a:off x="2517739" y="1830461"/>
            <a:ext cx="603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PCIe</a:t>
            </a:r>
            <a:br>
              <a:rPr lang="en-US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dirty="0" err="1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Cmpl</a:t>
            </a:r>
            <a:endParaRPr lang="en-US" dirty="0">
              <a:solidFill>
                <a:schemeClr val="accent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50141BF-EE35-F440-FD4C-5058EB548C80}"/>
              </a:ext>
            </a:extLst>
          </p:cNvPr>
          <p:cNvGrpSpPr/>
          <p:nvPr/>
        </p:nvGrpSpPr>
        <p:grpSpPr>
          <a:xfrm>
            <a:off x="3162238" y="2416969"/>
            <a:ext cx="2809937" cy="149371"/>
            <a:chOff x="3162238" y="2416969"/>
            <a:chExt cx="2809937" cy="149371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A748E5A-4DE4-2EAA-61F8-4BA91F0BBAB9}"/>
                </a:ext>
              </a:extLst>
            </p:cNvPr>
            <p:cNvCxnSpPr/>
            <p:nvPr/>
          </p:nvCxnSpPr>
          <p:spPr>
            <a:xfrm flipV="1">
              <a:off x="3162238" y="2558651"/>
              <a:ext cx="695387" cy="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5C682BD-099F-D998-D9DA-52030B3CD49C}"/>
                </a:ext>
              </a:extLst>
            </p:cNvPr>
            <p:cNvCxnSpPr/>
            <p:nvPr/>
          </p:nvCxnSpPr>
          <p:spPr>
            <a:xfrm flipV="1">
              <a:off x="3855244" y="2416969"/>
              <a:ext cx="592931" cy="14168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21785EC-FE40-9075-D586-38D02AD6825D}"/>
                </a:ext>
              </a:extLst>
            </p:cNvPr>
            <p:cNvCxnSpPr>
              <a:cxnSpLocks/>
            </p:cNvCxnSpPr>
            <p:nvPr/>
          </p:nvCxnSpPr>
          <p:spPr>
            <a:xfrm>
              <a:off x="4448175" y="2419350"/>
              <a:ext cx="29765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13BD23E-FBD5-2C1F-1D60-5E75F096E1F3}"/>
                </a:ext>
              </a:extLst>
            </p:cNvPr>
            <p:cNvCxnSpPr>
              <a:cxnSpLocks/>
            </p:cNvCxnSpPr>
            <p:nvPr/>
          </p:nvCxnSpPr>
          <p:spPr>
            <a:xfrm>
              <a:off x="4741182" y="2416969"/>
              <a:ext cx="599962" cy="14904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E71237C-375D-90B9-4710-735CA73EFF9D}"/>
                </a:ext>
              </a:extLst>
            </p:cNvPr>
            <p:cNvCxnSpPr>
              <a:cxnSpLocks/>
            </p:cNvCxnSpPr>
            <p:nvPr/>
          </p:nvCxnSpPr>
          <p:spPr>
            <a:xfrm>
              <a:off x="5341144" y="2566340"/>
              <a:ext cx="631031" cy="0"/>
            </a:xfrm>
            <a:prstGeom prst="line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DEC335-9B55-2C1F-DBBE-2BB2B6CFB608}"/>
              </a:ext>
            </a:extLst>
          </p:cNvPr>
          <p:cNvSpPr txBox="1"/>
          <p:nvPr/>
        </p:nvSpPr>
        <p:spPr>
          <a:xfrm>
            <a:off x="3303961" y="2176700"/>
            <a:ext cx="10775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RDMA pkts</a:t>
            </a:r>
          </a:p>
        </p:txBody>
      </p:sp>
      <p:cxnSp>
        <p:nvCxnSpPr>
          <p:cNvPr id="32" name="Connector: Curved 31">
            <a:extLst>
              <a:ext uri="{FF2B5EF4-FFF2-40B4-BE49-F238E27FC236}">
                <a16:creationId xmlns:a16="http://schemas.microsoft.com/office/drawing/2014/main" id="{C9917694-E9C6-F809-D0CF-A4FD8E144B49}"/>
              </a:ext>
            </a:extLst>
          </p:cNvPr>
          <p:cNvCxnSpPr/>
          <p:nvPr/>
        </p:nvCxnSpPr>
        <p:spPr>
          <a:xfrm rot="5400000" flipH="1" flipV="1">
            <a:off x="7003976" y="1726478"/>
            <a:ext cx="5308" cy="1510110"/>
          </a:xfrm>
          <a:prstGeom prst="curvedConnector3">
            <a:avLst>
              <a:gd name="adj1" fmla="val 4406707"/>
            </a:avLst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A2FA7EF1-AF69-3F74-2A54-E4264C68CD06}"/>
              </a:ext>
            </a:extLst>
          </p:cNvPr>
          <p:cNvSpPr txBox="1"/>
          <p:nvPr/>
        </p:nvSpPr>
        <p:spPr>
          <a:xfrm>
            <a:off x="6043257" y="1843561"/>
            <a:ext cx="6014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PCIe</a:t>
            </a:r>
            <a:br>
              <a:rPr lang="en-US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Write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01CF811-B464-6FAB-F4FB-58DA934C80D2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3CC4873-394C-A14F-8A18-A7438E92858E}"/>
              </a:ext>
            </a:extLst>
          </p:cNvPr>
          <p:cNvSpPr txBox="1"/>
          <p:nvPr/>
        </p:nvSpPr>
        <p:spPr>
          <a:xfrm>
            <a:off x="1548932" y="1342124"/>
            <a:ext cx="6176078" cy="314441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endParaRPr lang="en-US" sz="2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8" name="Picture 7" descr="A stop sign with black text&#10;&#10;AI-generated content may be incorrect.">
            <a:extLst>
              <a:ext uri="{FF2B5EF4-FFF2-40B4-BE49-F238E27FC236}">
                <a16:creationId xmlns:a16="http://schemas.microsoft.com/office/drawing/2014/main" id="{06F68D19-6DAE-99C0-C5E9-F589B7505A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90833" y="1401327"/>
            <a:ext cx="699446" cy="69944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7C4B0DA-C226-36B8-8778-A25C47F5DBCB}"/>
              </a:ext>
            </a:extLst>
          </p:cNvPr>
          <p:cNvSpPr txBox="1"/>
          <p:nvPr/>
        </p:nvSpPr>
        <p:spPr>
          <a:xfrm>
            <a:off x="2663279" y="1503126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Arial"/>
              </a:rPr>
              <a:t>Training stalls immediately!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D5E0E3D-C433-3468-B231-A320440CD836}"/>
              </a:ext>
            </a:extLst>
          </p:cNvPr>
          <p:cNvSpPr txBox="1"/>
          <p:nvPr/>
        </p:nvSpPr>
        <p:spPr>
          <a:xfrm>
            <a:off x="2983241" y="2421464"/>
            <a:ext cx="40812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Arial"/>
              </a:rPr>
              <a:t>~11 mins of total downtime.</a:t>
            </a:r>
            <a:b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Arial"/>
              </a:rPr>
            </a:b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Arial"/>
              </a:rPr>
              <a:t>~5 mins wasted GPU compute.</a:t>
            </a:r>
          </a:p>
        </p:txBody>
      </p:sp>
      <p:pic>
        <p:nvPicPr>
          <p:cNvPr id="41" name="Picture 40" descr="A clock and trash can&#10;&#10;AI-generated content may be incorrect.">
            <a:extLst>
              <a:ext uri="{FF2B5EF4-FFF2-40B4-BE49-F238E27FC236}">
                <a16:creationId xmlns:a16="http://schemas.microsoft.com/office/drawing/2014/main" id="{07DC74B2-F662-1D2A-2D1A-CFE801F603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51536" y="2357419"/>
            <a:ext cx="785133" cy="785133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56925550-5073-205E-B978-69FA68CB64BA}"/>
              </a:ext>
            </a:extLst>
          </p:cNvPr>
          <p:cNvSpPr txBox="1"/>
          <p:nvPr/>
        </p:nvSpPr>
        <p:spPr>
          <a:xfrm>
            <a:off x="2983241" y="3541442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Arial"/>
              </a:rPr>
              <a:t>Impact even greater at larger scales.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7BC6E66-3B1F-5230-E13F-B5BF5A047245}"/>
              </a:ext>
            </a:extLst>
          </p:cNvPr>
          <p:cNvSpPr txBox="1"/>
          <p:nvPr/>
        </p:nvSpPr>
        <p:spPr>
          <a:xfrm>
            <a:off x="2380429" y="4164084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3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Arial"/>
              </a:rPr>
              <a:t>(more details in the paper)</a:t>
            </a:r>
          </a:p>
        </p:txBody>
      </p:sp>
      <p:pic>
        <p:nvPicPr>
          <p:cNvPr id="51" name="Picture 50" descr="A colorful triangle with a exclamation mark&#10;&#10;AI-generated content may be incorrect.">
            <a:extLst>
              <a:ext uri="{FF2B5EF4-FFF2-40B4-BE49-F238E27FC236}">
                <a16:creationId xmlns:a16="http://schemas.microsoft.com/office/drawing/2014/main" id="{E4E6A114-1FA0-4860-6167-1DF9921EE5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51536" y="3363364"/>
            <a:ext cx="785133" cy="78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158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4271">
        <p:fade/>
      </p:transition>
    </mc:Choice>
    <mc:Fallback>
      <p:transition spd="med" advTm="14271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8A5F16-79F5-4821-D8D6-4731B15028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66B9B58-2C3E-2AC0-23A2-F0484B916AF6}"/>
              </a:ext>
            </a:extLst>
          </p:cNvPr>
          <p:cNvSpPr/>
          <p:nvPr/>
        </p:nvSpPr>
        <p:spPr>
          <a:xfrm>
            <a:off x="6067425" y="2484187"/>
            <a:ext cx="368300" cy="164307"/>
          </a:xfrm>
          <a:prstGeom prst="roundRect">
            <a:avLst/>
          </a:prstGeom>
          <a:noFill/>
          <a:ln w="6350">
            <a:solidFill>
              <a:srgbClr val="C0000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7C4B476-0D98-AD85-1658-BFE4C001395E}"/>
              </a:ext>
            </a:extLst>
          </p:cNvPr>
          <p:cNvSpPr/>
          <p:nvPr/>
        </p:nvSpPr>
        <p:spPr>
          <a:xfrm>
            <a:off x="2569307" y="2476498"/>
            <a:ext cx="592931" cy="164307"/>
          </a:xfrm>
          <a:prstGeom prst="roundRect">
            <a:avLst/>
          </a:prstGeom>
          <a:noFill/>
          <a:ln w="6350">
            <a:solidFill>
              <a:srgbClr val="C0000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468385-5AE0-AC88-0574-CBD3847CAB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D806435-B892-B70B-D65A-7C977A10A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step in Collective Communication</a:t>
            </a:r>
          </a:p>
        </p:txBody>
      </p:sp>
      <p:pic>
        <p:nvPicPr>
          <p:cNvPr id="3" name="Main figure">
            <a:extLst>
              <a:ext uri="{FF2B5EF4-FFF2-40B4-BE49-F238E27FC236}">
                <a16:creationId xmlns:a16="http://schemas.microsoft.com/office/drawing/2014/main" id="{F4CE6252-D485-A05F-B39E-5EAEF850BD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8749" y="1735436"/>
            <a:ext cx="8306502" cy="2413062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B206AE3-B93C-5AA5-0C42-1E4FBDE2D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858982"/>
            <a:ext cx="8709458" cy="3709893"/>
          </a:xfrm>
        </p:spPr>
        <p:txBody>
          <a:bodyPr/>
          <a:lstStyle/>
          <a:p>
            <a:r>
              <a:rPr lang="en-US" dirty="0"/>
              <a:t>GPU_A0 (server A) sends data to GPU_B0 (server B) via </a:t>
            </a:r>
            <a:r>
              <a:rPr lang="en-US" dirty="0" err="1"/>
              <a:t>GPUDirect</a:t>
            </a:r>
            <a:r>
              <a:rPr lang="en-US" dirty="0"/>
              <a:t> RDMA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4028D3-8148-5EB9-00BD-BEE521010142}"/>
              </a:ext>
            </a:extLst>
          </p:cNvPr>
          <p:cNvSpPr txBox="1"/>
          <p:nvPr/>
        </p:nvSpPr>
        <p:spPr>
          <a:xfrm>
            <a:off x="3740736" y="4204798"/>
            <a:ext cx="1792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Inter-host network:</a:t>
            </a:r>
            <a:b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RDMA over Ethernet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82B701BD-5A11-F728-8FD6-FF55F5C2F115}"/>
              </a:ext>
            </a:extLst>
          </p:cNvPr>
          <p:cNvSpPr/>
          <p:nvPr/>
        </p:nvSpPr>
        <p:spPr>
          <a:xfrm rot="5400000" flipV="1">
            <a:off x="4508567" y="2976872"/>
            <a:ext cx="256809" cy="2142746"/>
          </a:xfrm>
          <a:prstGeom prst="rightBrace">
            <a:avLst>
              <a:gd name="adj1" fmla="val 25617"/>
              <a:gd name="adj2" fmla="val 49597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CEB930F-14BF-3D50-89D4-BA0C0D29C56C}"/>
              </a:ext>
            </a:extLst>
          </p:cNvPr>
          <p:cNvSpPr/>
          <p:nvPr/>
        </p:nvSpPr>
        <p:spPr>
          <a:xfrm>
            <a:off x="1085850" y="2478880"/>
            <a:ext cx="592931" cy="164307"/>
          </a:xfrm>
          <a:prstGeom prst="roundRect">
            <a:avLst/>
          </a:prstGeom>
          <a:noFill/>
          <a:ln w="19050">
            <a:solidFill>
              <a:srgbClr val="C00000"/>
            </a:solidFill>
          </a:ln>
          <a:effectLst>
            <a:glow rad="381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0781C40-B296-1106-51F2-1580AFC1DB28}"/>
              </a:ext>
            </a:extLst>
          </p:cNvPr>
          <p:cNvSpPr/>
          <p:nvPr/>
        </p:nvSpPr>
        <p:spPr>
          <a:xfrm>
            <a:off x="7465219" y="2478879"/>
            <a:ext cx="592931" cy="164307"/>
          </a:xfrm>
          <a:prstGeom prst="roundRect">
            <a:avLst/>
          </a:prstGeom>
          <a:noFill/>
          <a:ln w="19050">
            <a:solidFill>
              <a:srgbClr val="C00000"/>
            </a:solidFill>
          </a:ln>
          <a:effectLst>
            <a:glow rad="381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82B1DB-32F9-3587-45CD-FF190D427BB7}"/>
              </a:ext>
            </a:extLst>
          </p:cNvPr>
          <p:cNvSpPr txBox="1"/>
          <p:nvPr/>
        </p:nvSpPr>
        <p:spPr>
          <a:xfrm>
            <a:off x="1055810" y="1342123"/>
            <a:ext cx="7231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u="sng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Core issue:</a:t>
            </a:r>
            <a:r>
              <a:rPr lang="en-US" sz="18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loss of connectivity to GPU_B0, despite alternative paths.</a:t>
            </a:r>
          </a:p>
        </p:txBody>
      </p:sp>
      <p:pic>
        <p:nvPicPr>
          <p:cNvPr id="18" name="Picture 17" descr="A red x on a black background&#10;&#10;AI-generated content may be incorrect.">
            <a:extLst>
              <a:ext uri="{FF2B5EF4-FFF2-40B4-BE49-F238E27FC236}">
                <a16:creationId xmlns:a16="http://schemas.microsoft.com/office/drawing/2014/main" id="{4530C18D-E1B2-88D9-816B-CA4E29C476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0510" y="2398713"/>
            <a:ext cx="315215" cy="315215"/>
          </a:xfrm>
          <a:prstGeom prst="rect">
            <a:avLst/>
          </a:prstGeom>
        </p:spPr>
      </p:pic>
      <p:pic>
        <p:nvPicPr>
          <p:cNvPr id="20" name="Picture 19" descr="A red triangle with a white exclamation mark&#10;&#10;AI-generated content may be incorrect.">
            <a:extLst>
              <a:ext uri="{FF2B5EF4-FFF2-40B4-BE49-F238E27FC236}">
                <a16:creationId xmlns:a16="http://schemas.microsoft.com/office/drawing/2014/main" id="{5EEAF6CD-DE15-15F3-BD7E-82A77DE5F1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7380542" y="2597002"/>
            <a:ext cx="315215" cy="315215"/>
          </a:xfrm>
          <a:prstGeom prst="rect">
            <a:avLst/>
          </a:prstGeom>
        </p:spPr>
      </p:pic>
      <p:cxnSp>
        <p:nvCxnSpPr>
          <p:cNvPr id="21" name="Connector: Curved 20">
            <a:extLst>
              <a:ext uri="{FF2B5EF4-FFF2-40B4-BE49-F238E27FC236}">
                <a16:creationId xmlns:a16="http://schemas.microsoft.com/office/drawing/2014/main" id="{7B5B2721-CA67-A069-3CF5-42E0956A6FFA}"/>
              </a:ext>
            </a:extLst>
          </p:cNvPr>
          <p:cNvCxnSpPr/>
          <p:nvPr/>
        </p:nvCxnSpPr>
        <p:spPr>
          <a:xfrm rot="5400000">
            <a:off x="2122854" y="1900268"/>
            <a:ext cx="2382" cy="1483457"/>
          </a:xfrm>
          <a:prstGeom prst="curvedConnector3">
            <a:avLst>
              <a:gd name="adj1" fmla="val 9696977"/>
            </a:avLst>
          </a:prstGeom>
          <a:ln w="19050">
            <a:solidFill>
              <a:schemeClr val="accent2"/>
            </a:solidFill>
            <a:prstDash val="dash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2" name="Connector: Curved 21">
            <a:extLst>
              <a:ext uri="{FF2B5EF4-FFF2-40B4-BE49-F238E27FC236}">
                <a16:creationId xmlns:a16="http://schemas.microsoft.com/office/drawing/2014/main" id="{2D337759-FAD2-13E0-DF5D-279F33A2C94A}"/>
              </a:ext>
            </a:extLst>
          </p:cNvPr>
          <p:cNvCxnSpPr/>
          <p:nvPr/>
        </p:nvCxnSpPr>
        <p:spPr>
          <a:xfrm rot="5400000" flipH="1" flipV="1">
            <a:off x="2122853" y="1735961"/>
            <a:ext cx="2382" cy="1483457"/>
          </a:xfrm>
          <a:prstGeom prst="curvedConnector3">
            <a:avLst>
              <a:gd name="adj1" fmla="val 9696977"/>
            </a:avLst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CB8C4D1-96A9-1FEF-C36C-5F34504639F2}"/>
              </a:ext>
            </a:extLst>
          </p:cNvPr>
          <p:cNvSpPr txBox="1"/>
          <p:nvPr/>
        </p:nvSpPr>
        <p:spPr>
          <a:xfrm>
            <a:off x="1335522" y="2766005"/>
            <a:ext cx="588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PCIe</a:t>
            </a:r>
            <a:br>
              <a:rPr lang="en-US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Read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2806EFB-014C-C265-AE89-B0BA8BFB312D}"/>
              </a:ext>
            </a:extLst>
          </p:cNvPr>
          <p:cNvSpPr txBox="1"/>
          <p:nvPr/>
        </p:nvSpPr>
        <p:spPr>
          <a:xfrm>
            <a:off x="2517739" y="1830461"/>
            <a:ext cx="603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PCIe</a:t>
            </a:r>
            <a:br>
              <a:rPr lang="en-US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dirty="0" err="1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Cmpl</a:t>
            </a:r>
            <a:endParaRPr lang="en-US" dirty="0">
              <a:solidFill>
                <a:schemeClr val="accent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F5D736A-0F5C-51AA-9354-B2BFB47B0C26}"/>
              </a:ext>
            </a:extLst>
          </p:cNvPr>
          <p:cNvGrpSpPr/>
          <p:nvPr/>
        </p:nvGrpSpPr>
        <p:grpSpPr>
          <a:xfrm>
            <a:off x="3162238" y="2416969"/>
            <a:ext cx="2809937" cy="149371"/>
            <a:chOff x="3162238" y="2416969"/>
            <a:chExt cx="2809937" cy="149371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DF3C2C3-E5EA-E5AB-396A-A09A9A4E2076}"/>
                </a:ext>
              </a:extLst>
            </p:cNvPr>
            <p:cNvCxnSpPr/>
            <p:nvPr/>
          </p:nvCxnSpPr>
          <p:spPr>
            <a:xfrm flipV="1">
              <a:off x="3162238" y="2558651"/>
              <a:ext cx="695387" cy="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9787A64-CCB0-3F31-C447-E8F46C23D5D2}"/>
                </a:ext>
              </a:extLst>
            </p:cNvPr>
            <p:cNvCxnSpPr/>
            <p:nvPr/>
          </p:nvCxnSpPr>
          <p:spPr>
            <a:xfrm flipV="1">
              <a:off x="3855244" y="2416969"/>
              <a:ext cx="592931" cy="14168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1BA215A-3D28-E128-C4AC-F8A422004D9A}"/>
                </a:ext>
              </a:extLst>
            </p:cNvPr>
            <p:cNvCxnSpPr>
              <a:cxnSpLocks/>
            </p:cNvCxnSpPr>
            <p:nvPr/>
          </p:nvCxnSpPr>
          <p:spPr>
            <a:xfrm>
              <a:off x="4448175" y="2419350"/>
              <a:ext cx="29765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55C0C9A-0C87-3FE7-CEB3-466801812492}"/>
                </a:ext>
              </a:extLst>
            </p:cNvPr>
            <p:cNvCxnSpPr>
              <a:cxnSpLocks/>
            </p:cNvCxnSpPr>
            <p:nvPr/>
          </p:nvCxnSpPr>
          <p:spPr>
            <a:xfrm>
              <a:off x="4741182" y="2416969"/>
              <a:ext cx="599962" cy="14904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3E45CEC-C631-C47E-DF45-B9B628A5BE36}"/>
                </a:ext>
              </a:extLst>
            </p:cNvPr>
            <p:cNvCxnSpPr>
              <a:cxnSpLocks/>
            </p:cNvCxnSpPr>
            <p:nvPr/>
          </p:nvCxnSpPr>
          <p:spPr>
            <a:xfrm>
              <a:off x="5341144" y="2566340"/>
              <a:ext cx="631031" cy="0"/>
            </a:xfrm>
            <a:prstGeom prst="line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5C337283-3A95-CFAC-90DB-16FA4A5A51CD}"/>
              </a:ext>
            </a:extLst>
          </p:cNvPr>
          <p:cNvSpPr txBox="1"/>
          <p:nvPr/>
        </p:nvSpPr>
        <p:spPr>
          <a:xfrm>
            <a:off x="3267894" y="2176700"/>
            <a:ext cx="1149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RDMA Write</a:t>
            </a:r>
          </a:p>
        </p:txBody>
      </p:sp>
      <p:cxnSp>
        <p:nvCxnSpPr>
          <p:cNvPr id="32" name="Connector: Curved 31">
            <a:extLst>
              <a:ext uri="{FF2B5EF4-FFF2-40B4-BE49-F238E27FC236}">
                <a16:creationId xmlns:a16="http://schemas.microsoft.com/office/drawing/2014/main" id="{0650B421-9160-F1DF-9C67-8651EB9D28E7}"/>
              </a:ext>
            </a:extLst>
          </p:cNvPr>
          <p:cNvCxnSpPr/>
          <p:nvPr/>
        </p:nvCxnSpPr>
        <p:spPr>
          <a:xfrm rot="5400000" flipH="1" flipV="1">
            <a:off x="7003976" y="1726478"/>
            <a:ext cx="5308" cy="1510110"/>
          </a:xfrm>
          <a:prstGeom prst="curvedConnector3">
            <a:avLst>
              <a:gd name="adj1" fmla="val 4406707"/>
            </a:avLst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3234BE03-79EB-719D-DD4B-D1E53203029C}"/>
              </a:ext>
            </a:extLst>
          </p:cNvPr>
          <p:cNvSpPr txBox="1"/>
          <p:nvPr/>
        </p:nvSpPr>
        <p:spPr>
          <a:xfrm>
            <a:off x="6043257" y="1843561"/>
            <a:ext cx="6014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PCIe</a:t>
            </a:r>
            <a:br>
              <a:rPr lang="en-US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Write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AB64CF9-047A-F9F7-7CD6-C6CB2C425B0E}"/>
              </a:ext>
            </a:extLst>
          </p:cNvPr>
          <p:cNvCxnSpPr>
            <a:cxnSpLocks/>
          </p:cNvCxnSpPr>
          <p:nvPr/>
        </p:nvCxnSpPr>
        <p:spPr>
          <a:xfrm>
            <a:off x="4741182" y="2416969"/>
            <a:ext cx="624568" cy="973931"/>
          </a:xfrm>
          <a:prstGeom prst="line">
            <a:avLst/>
          </a:prstGeom>
          <a:ln w="3810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7C45D65-BF81-6C0A-2D5F-FEFE736BF4A8}"/>
              </a:ext>
            </a:extLst>
          </p:cNvPr>
          <p:cNvCxnSpPr>
            <a:cxnSpLocks/>
          </p:cNvCxnSpPr>
          <p:nvPr/>
        </p:nvCxnSpPr>
        <p:spPr>
          <a:xfrm>
            <a:off x="5348287" y="3390900"/>
            <a:ext cx="2691606" cy="0"/>
          </a:xfrm>
          <a:prstGeom prst="line">
            <a:avLst/>
          </a:prstGeom>
          <a:ln w="3810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F9A97AB-19D6-483E-F067-CF0C61FF0F84}"/>
              </a:ext>
            </a:extLst>
          </p:cNvPr>
          <p:cNvCxnSpPr>
            <a:cxnSpLocks/>
          </p:cNvCxnSpPr>
          <p:nvPr/>
        </p:nvCxnSpPr>
        <p:spPr>
          <a:xfrm flipV="1">
            <a:off x="8032750" y="3213100"/>
            <a:ext cx="314325" cy="177800"/>
          </a:xfrm>
          <a:prstGeom prst="line">
            <a:avLst/>
          </a:prstGeom>
          <a:ln w="3810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6AFFFFF-65FA-8846-A14C-F08D727D0186}"/>
              </a:ext>
            </a:extLst>
          </p:cNvPr>
          <p:cNvCxnSpPr>
            <a:stCxn id="11" idx="3"/>
          </p:cNvCxnSpPr>
          <p:nvPr/>
        </p:nvCxnSpPr>
        <p:spPr>
          <a:xfrm>
            <a:off x="8058150" y="2561033"/>
            <a:ext cx="285750" cy="87461"/>
          </a:xfrm>
          <a:prstGeom prst="line">
            <a:avLst/>
          </a:prstGeom>
          <a:ln w="38100">
            <a:solidFill>
              <a:srgbClr val="0070C0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BF929C2-C713-9D55-0385-5F88BD9FD3FC}"/>
              </a:ext>
            </a:extLst>
          </p:cNvPr>
          <p:cNvCxnSpPr>
            <a:cxnSpLocks/>
          </p:cNvCxnSpPr>
          <p:nvPr/>
        </p:nvCxnSpPr>
        <p:spPr>
          <a:xfrm flipV="1">
            <a:off x="8343900" y="2635794"/>
            <a:ext cx="3175" cy="593181"/>
          </a:xfrm>
          <a:prstGeom prst="line">
            <a:avLst/>
          </a:prstGeom>
          <a:ln w="3810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3312824-2330-6E8F-4154-EA502EB6CFA7}"/>
              </a:ext>
            </a:extLst>
          </p:cNvPr>
          <p:cNvSpPr txBox="1"/>
          <p:nvPr/>
        </p:nvSpPr>
        <p:spPr>
          <a:xfrm>
            <a:off x="1966410" y="4054459"/>
            <a:ext cx="5324030" cy="846232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 algn="ctr"/>
            <a:r>
              <a:rPr lang="en-US" sz="1800" dirty="0"/>
              <a:t>But today’s intra- and inter-host network protocols do NOT support using the alternative path!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7B0F707D-E653-994F-FF0A-A994B7F17AEB}"/>
              </a:ext>
            </a:extLst>
          </p:cNvPr>
          <p:cNvSpPr/>
          <p:nvPr/>
        </p:nvSpPr>
        <p:spPr>
          <a:xfrm>
            <a:off x="3875796" y="4719472"/>
            <a:ext cx="1505258" cy="318789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 reasons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8962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1945">
        <p:fade/>
      </p:transition>
    </mc:Choice>
    <mc:Fallback>
      <p:transition spd="med" advTm="2194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4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F6D636-4F01-2F23-625C-9F17315D8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4798122-7929-9744-4ED1-1B756F4F91C3}"/>
              </a:ext>
            </a:extLst>
          </p:cNvPr>
          <p:cNvSpPr/>
          <p:nvPr/>
        </p:nvSpPr>
        <p:spPr>
          <a:xfrm>
            <a:off x="6067425" y="2484187"/>
            <a:ext cx="368300" cy="164307"/>
          </a:xfrm>
          <a:prstGeom prst="roundRect">
            <a:avLst/>
          </a:prstGeom>
          <a:noFill/>
          <a:ln w="6350">
            <a:solidFill>
              <a:srgbClr val="C0000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B704B25-DC93-9D85-78DD-C3DB4128E352}"/>
              </a:ext>
            </a:extLst>
          </p:cNvPr>
          <p:cNvSpPr/>
          <p:nvPr/>
        </p:nvSpPr>
        <p:spPr>
          <a:xfrm>
            <a:off x="2569307" y="2476498"/>
            <a:ext cx="592931" cy="164307"/>
          </a:xfrm>
          <a:prstGeom prst="roundRect">
            <a:avLst/>
          </a:prstGeom>
          <a:noFill/>
          <a:ln w="6350">
            <a:solidFill>
              <a:srgbClr val="C0000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E494CD-53BA-2A77-6964-548B912FE6E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DDFB932-C4DA-D4D2-B725-BEA442C5A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Intra- and Inter-host networks operate independently</a:t>
            </a:r>
          </a:p>
        </p:txBody>
      </p:sp>
      <p:pic>
        <p:nvPicPr>
          <p:cNvPr id="3" name="Main figure">
            <a:extLst>
              <a:ext uri="{FF2B5EF4-FFF2-40B4-BE49-F238E27FC236}">
                <a16:creationId xmlns:a16="http://schemas.microsoft.com/office/drawing/2014/main" id="{2B5C8ADD-2E96-EEBF-82BB-35983B5FAC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8749" y="1735436"/>
            <a:ext cx="8306502" cy="24130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F1BC45-2637-BBBA-3B22-10A39818BE8C}"/>
              </a:ext>
            </a:extLst>
          </p:cNvPr>
          <p:cNvSpPr txBox="1"/>
          <p:nvPr/>
        </p:nvSpPr>
        <p:spPr>
          <a:xfrm>
            <a:off x="3740736" y="4204798"/>
            <a:ext cx="1792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Inter-host network:</a:t>
            </a:r>
            <a:b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RDMA over Ethernet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FB79F0DC-C73A-0EC5-38AA-9E7995AC9144}"/>
              </a:ext>
            </a:extLst>
          </p:cNvPr>
          <p:cNvSpPr/>
          <p:nvPr/>
        </p:nvSpPr>
        <p:spPr>
          <a:xfrm rot="5400000" flipV="1">
            <a:off x="4508567" y="2976872"/>
            <a:ext cx="256809" cy="2142746"/>
          </a:xfrm>
          <a:prstGeom prst="rightBrace">
            <a:avLst>
              <a:gd name="adj1" fmla="val 25617"/>
              <a:gd name="adj2" fmla="val 49597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3A87D68-2270-BB4A-3735-5269B0B30614}"/>
              </a:ext>
            </a:extLst>
          </p:cNvPr>
          <p:cNvSpPr/>
          <p:nvPr/>
        </p:nvSpPr>
        <p:spPr>
          <a:xfrm>
            <a:off x="1085850" y="2478880"/>
            <a:ext cx="592931" cy="164307"/>
          </a:xfrm>
          <a:prstGeom prst="roundRect">
            <a:avLst/>
          </a:prstGeom>
          <a:noFill/>
          <a:ln w="19050">
            <a:solidFill>
              <a:srgbClr val="C00000"/>
            </a:solidFill>
          </a:ln>
          <a:effectLst>
            <a:glow rad="381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B747B3C-5105-1399-9AA0-E2DE840A3164}"/>
              </a:ext>
            </a:extLst>
          </p:cNvPr>
          <p:cNvSpPr/>
          <p:nvPr/>
        </p:nvSpPr>
        <p:spPr>
          <a:xfrm>
            <a:off x="7465219" y="2478879"/>
            <a:ext cx="592931" cy="164307"/>
          </a:xfrm>
          <a:prstGeom prst="roundRect">
            <a:avLst/>
          </a:prstGeom>
          <a:noFill/>
          <a:ln w="19050">
            <a:solidFill>
              <a:srgbClr val="C00000"/>
            </a:solidFill>
          </a:ln>
          <a:effectLst>
            <a:glow rad="381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2">
                <a:extLst>
                  <a:ext uri="{FF2B5EF4-FFF2-40B4-BE49-F238E27FC236}">
                    <a16:creationId xmlns:a16="http://schemas.microsoft.com/office/drawing/2014/main" id="{A09577B3-72F2-F6F7-0481-4D7259E24F41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11700" y="858982"/>
                <a:ext cx="8709458" cy="3709893"/>
              </a:xfrm>
            </p:spPr>
            <p:txBody>
              <a:bodyPr/>
              <a:lstStyle/>
              <a:p>
                <a:r>
                  <a:rPr lang="en-US" dirty="0"/>
                  <a:t>Inter-host network ends at the RNIC and has no visibility beyond it!</a:t>
                </a:r>
              </a:p>
              <a:p>
                <a:pPr lvl="1"/>
                <a:r>
                  <a:rPr lang="en-US" dirty="0"/>
                  <a:t>Writing to GPU_B0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/>
                  <a:t> Writing to RNIC_B0. Unaware of the blue path via RNIC_B7. </a:t>
                </a:r>
              </a:p>
            </p:txBody>
          </p:sp>
        </mc:Choice>
        <mc:Fallback xmlns="">
          <p:sp>
            <p:nvSpPr>
              <p:cNvPr id="2" name="Text Placeholder 2">
                <a:extLst>
                  <a:ext uri="{FF2B5EF4-FFF2-40B4-BE49-F238E27FC236}">
                    <a16:creationId xmlns:a16="http://schemas.microsoft.com/office/drawing/2014/main" id="{A09577B3-72F2-F6F7-0481-4D7259E24F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858982"/>
                <a:ext cx="8709458" cy="3709893"/>
              </a:xfrm>
              <a:blipFill>
                <a:blip r:embed="rId6"/>
                <a:stretch>
                  <a:fillRect l="-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2368F847-58CB-4764-BDA8-CDB02FAF93A9}"/>
              </a:ext>
            </a:extLst>
          </p:cNvPr>
          <p:cNvGrpSpPr/>
          <p:nvPr/>
        </p:nvGrpSpPr>
        <p:grpSpPr>
          <a:xfrm>
            <a:off x="3162238" y="2416969"/>
            <a:ext cx="2809937" cy="149371"/>
            <a:chOff x="3162238" y="2416969"/>
            <a:chExt cx="2809937" cy="149371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7275197-38FA-91A8-A42E-F3C25B7F2F64}"/>
                </a:ext>
              </a:extLst>
            </p:cNvPr>
            <p:cNvCxnSpPr/>
            <p:nvPr/>
          </p:nvCxnSpPr>
          <p:spPr>
            <a:xfrm flipV="1">
              <a:off x="3162238" y="2558651"/>
              <a:ext cx="695387" cy="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8C005EB-0AC0-EDC7-52FC-FB1DFA2D1026}"/>
                </a:ext>
              </a:extLst>
            </p:cNvPr>
            <p:cNvCxnSpPr/>
            <p:nvPr/>
          </p:nvCxnSpPr>
          <p:spPr>
            <a:xfrm flipV="1">
              <a:off x="3855244" y="2416969"/>
              <a:ext cx="592931" cy="14168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E38EB12-D6CB-42B5-2E2F-42F67BC9993D}"/>
                </a:ext>
              </a:extLst>
            </p:cNvPr>
            <p:cNvCxnSpPr>
              <a:cxnSpLocks/>
            </p:cNvCxnSpPr>
            <p:nvPr/>
          </p:nvCxnSpPr>
          <p:spPr>
            <a:xfrm>
              <a:off x="4448175" y="2419350"/>
              <a:ext cx="29765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C5734B6-006D-8949-410A-B88A51EB09CC}"/>
                </a:ext>
              </a:extLst>
            </p:cNvPr>
            <p:cNvCxnSpPr>
              <a:cxnSpLocks/>
            </p:cNvCxnSpPr>
            <p:nvPr/>
          </p:nvCxnSpPr>
          <p:spPr>
            <a:xfrm>
              <a:off x="4741182" y="2416969"/>
              <a:ext cx="599962" cy="14904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2B3D68E9-C5E4-B2CB-46EC-CAA1874773B2}"/>
                </a:ext>
              </a:extLst>
            </p:cNvPr>
            <p:cNvCxnSpPr>
              <a:cxnSpLocks/>
            </p:cNvCxnSpPr>
            <p:nvPr/>
          </p:nvCxnSpPr>
          <p:spPr>
            <a:xfrm>
              <a:off x="5341144" y="2566340"/>
              <a:ext cx="631031" cy="0"/>
            </a:xfrm>
            <a:prstGeom prst="line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E8D48B79-FBD8-570F-B4CB-8DE1A8175521}"/>
              </a:ext>
            </a:extLst>
          </p:cNvPr>
          <p:cNvSpPr txBox="1"/>
          <p:nvPr/>
        </p:nvSpPr>
        <p:spPr>
          <a:xfrm>
            <a:off x="3267894" y="2176700"/>
            <a:ext cx="1149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RDMA Write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84737024-5881-51A9-99B1-F3C38DCE2C65}"/>
              </a:ext>
            </a:extLst>
          </p:cNvPr>
          <p:cNvSpPr/>
          <p:nvPr/>
        </p:nvSpPr>
        <p:spPr>
          <a:xfrm>
            <a:off x="471138" y="1828800"/>
            <a:ext cx="2052450" cy="224028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80C1135D-5DEB-6936-522C-7F1F88510AEA}"/>
              </a:ext>
            </a:extLst>
          </p:cNvPr>
          <p:cNvSpPr/>
          <p:nvPr/>
        </p:nvSpPr>
        <p:spPr>
          <a:xfrm>
            <a:off x="6612794" y="1807965"/>
            <a:ext cx="2052450" cy="224028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Blue path">
            <a:extLst>
              <a:ext uri="{FF2B5EF4-FFF2-40B4-BE49-F238E27FC236}">
                <a16:creationId xmlns:a16="http://schemas.microsoft.com/office/drawing/2014/main" id="{A8ACB13B-4682-35C5-EB7C-06C609AE2325}"/>
              </a:ext>
            </a:extLst>
          </p:cNvPr>
          <p:cNvGrpSpPr/>
          <p:nvPr/>
        </p:nvGrpSpPr>
        <p:grpSpPr>
          <a:xfrm>
            <a:off x="6569075" y="2561033"/>
            <a:ext cx="1778000" cy="760017"/>
            <a:chOff x="6569075" y="2561033"/>
            <a:chExt cx="1778000" cy="760017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98BF3CB-BDB9-9052-FCEC-339A003DC5C3}"/>
                </a:ext>
              </a:extLst>
            </p:cNvPr>
            <p:cNvCxnSpPr>
              <a:cxnSpLocks/>
            </p:cNvCxnSpPr>
            <p:nvPr/>
          </p:nvCxnSpPr>
          <p:spPr>
            <a:xfrm>
              <a:off x="6569075" y="3321050"/>
              <a:ext cx="1489075" cy="0"/>
            </a:xfrm>
            <a:prstGeom prst="line">
              <a:avLst/>
            </a:prstGeom>
            <a:ln w="38100">
              <a:solidFill>
                <a:srgbClr val="0070C0">
                  <a:alpha val="40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178FBF8C-8F68-0384-EE7C-1A5F003918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58150" y="3213100"/>
              <a:ext cx="288925" cy="104775"/>
            </a:xfrm>
            <a:prstGeom prst="line">
              <a:avLst/>
            </a:prstGeom>
            <a:ln w="38100">
              <a:solidFill>
                <a:srgbClr val="0070C0">
                  <a:alpha val="40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94338D82-3B78-CD96-C36D-016EBD142B8D}"/>
                </a:ext>
              </a:extLst>
            </p:cNvPr>
            <p:cNvCxnSpPr/>
            <p:nvPr/>
          </p:nvCxnSpPr>
          <p:spPr>
            <a:xfrm>
              <a:off x="8058150" y="2561033"/>
              <a:ext cx="285750" cy="87461"/>
            </a:xfrm>
            <a:prstGeom prst="line">
              <a:avLst/>
            </a:prstGeom>
            <a:ln w="38100">
              <a:solidFill>
                <a:srgbClr val="0070C0">
                  <a:alpha val="40000"/>
                </a:srgbClr>
              </a:solidFill>
              <a:prstDash val="solid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70B0FF23-92C3-56A5-665E-0933BCAE69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43900" y="2635794"/>
              <a:ext cx="3175" cy="593181"/>
            </a:xfrm>
            <a:prstGeom prst="line">
              <a:avLst/>
            </a:prstGeom>
            <a:ln w="38100">
              <a:solidFill>
                <a:srgbClr val="0070C0">
                  <a:alpha val="40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DC7F60D6-987F-B362-0821-CFCF290F0A33}"/>
              </a:ext>
            </a:extLst>
          </p:cNvPr>
          <p:cNvSpPr txBox="1"/>
          <p:nvPr/>
        </p:nvSpPr>
        <p:spPr>
          <a:xfrm>
            <a:off x="2350971" y="4274248"/>
            <a:ext cx="4572000" cy="408623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800" dirty="0"/>
              <a:t>End-to-End Routing Problem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CB4EBF5-3BF5-EB42-5554-8C83AF08BB0D}"/>
              </a:ext>
            </a:extLst>
          </p:cNvPr>
          <p:cNvGrpSpPr/>
          <p:nvPr/>
        </p:nvGrpSpPr>
        <p:grpSpPr>
          <a:xfrm>
            <a:off x="5972175" y="1787562"/>
            <a:ext cx="846690" cy="623139"/>
            <a:chOff x="5972175" y="1787562"/>
            <a:chExt cx="846690" cy="623139"/>
          </a:xfrm>
        </p:grpSpPr>
        <p:pic>
          <p:nvPicPr>
            <p:cNvPr id="5" name="Picture 4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CDD5FE18-4AA2-D8B3-F8CE-AE77CAA6847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972175" y="1787562"/>
              <a:ext cx="623139" cy="623139"/>
            </a:xfrm>
            <a:prstGeom prst="rect">
              <a:avLst/>
            </a:prstGeom>
          </p:spPr>
        </p:pic>
        <p:pic>
          <p:nvPicPr>
            <p:cNvPr id="8" name="Graphic 7" descr="Close with solid fill">
              <a:extLst>
                <a:ext uri="{FF2B5EF4-FFF2-40B4-BE49-F238E27FC236}">
                  <a16:creationId xmlns:a16="http://schemas.microsoft.com/office/drawing/2014/main" id="{83FDD966-D66B-1911-07E8-2FB6229D058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584919" y="2003971"/>
              <a:ext cx="233946" cy="233948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654170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8006">
        <p:fade/>
      </p:transition>
    </mc:Choice>
    <mc:Fallback>
      <p:transition spd="med" advTm="2800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0" grpId="0"/>
      <p:bldP spid="5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2281401-E46E-2F36-9E26-ABFF4850C1EE}"/>
              </a:ext>
            </a:extLst>
          </p:cNvPr>
          <p:cNvSpPr/>
          <p:nvPr/>
        </p:nvSpPr>
        <p:spPr>
          <a:xfrm>
            <a:off x="6632066" y="1280160"/>
            <a:ext cx="2066576" cy="26289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9E33D27-1428-9761-687C-1ECFCF6BE668}"/>
              </a:ext>
            </a:extLst>
          </p:cNvPr>
          <p:cNvSpPr/>
          <p:nvPr/>
        </p:nvSpPr>
        <p:spPr>
          <a:xfrm>
            <a:off x="311700" y="1280160"/>
            <a:ext cx="2066576" cy="26289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DC6C88-F17D-B69A-19E5-E44FA18D5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74858"/>
            <a:ext cx="8709458" cy="572700"/>
          </a:xfrm>
        </p:spPr>
        <p:txBody>
          <a:bodyPr/>
          <a:lstStyle/>
          <a:p>
            <a:r>
              <a:rPr lang="en-US" dirty="0"/>
              <a:t>Network layer Ethernet/IP stack started/ended at NIC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2FD49D-AAE1-8671-5E18-2F7E286C528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pic>
        <p:nvPicPr>
          <p:cNvPr id="8" name="Picture 7" descr="A computer chip with a blue handle&#10;&#10;AI-generated content may be incorrect.">
            <a:extLst>
              <a:ext uri="{FF2B5EF4-FFF2-40B4-BE49-F238E27FC236}">
                <a16:creationId xmlns:a16="http://schemas.microsoft.com/office/drawing/2014/main" id="{2C0D96B0-1C65-166A-96C1-88FAEB9906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1046" y="2520912"/>
            <a:ext cx="658926" cy="658926"/>
          </a:xfrm>
          <a:prstGeom prst="rect">
            <a:avLst/>
          </a:prstGeom>
        </p:spPr>
      </p:pic>
      <p:pic>
        <p:nvPicPr>
          <p:cNvPr id="26" name="Picture 25" descr="A computer chip with a blue handle&#10;&#10;AI-generated content may be incorrect.">
            <a:extLst>
              <a:ext uri="{FF2B5EF4-FFF2-40B4-BE49-F238E27FC236}">
                <a16:creationId xmlns:a16="http://schemas.microsoft.com/office/drawing/2014/main" id="{3C90E797-0719-34F6-C824-252BBBFE7A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722482" y="2508820"/>
            <a:ext cx="658926" cy="658926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75D75C3-2407-44D0-4195-F84642DCC559}"/>
              </a:ext>
            </a:extLst>
          </p:cNvPr>
          <p:cNvCxnSpPr>
            <a:cxnSpLocks/>
            <a:stCxn id="8" idx="3"/>
            <a:endCxn id="6" idx="1"/>
          </p:cNvCxnSpPr>
          <p:nvPr/>
        </p:nvCxnSpPr>
        <p:spPr>
          <a:xfrm flipV="1">
            <a:off x="2289972" y="2839750"/>
            <a:ext cx="1008482" cy="10625"/>
          </a:xfrm>
          <a:prstGeom prst="line">
            <a:avLst/>
          </a:prstGeom>
          <a:ln w="28575">
            <a:solidFill>
              <a:srgbClr val="009BE5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5DD38E2-9EBE-0288-D827-2EC73A9FC342}"/>
              </a:ext>
            </a:extLst>
          </p:cNvPr>
          <p:cNvCxnSpPr>
            <a:cxnSpLocks/>
            <a:stCxn id="10" idx="3"/>
            <a:endCxn id="26" idx="3"/>
          </p:cNvCxnSpPr>
          <p:nvPr/>
        </p:nvCxnSpPr>
        <p:spPr>
          <a:xfrm flipV="1">
            <a:off x="5751778" y="2838283"/>
            <a:ext cx="970704" cy="1467"/>
          </a:xfrm>
          <a:prstGeom prst="line">
            <a:avLst/>
          </a:prstGeom>
          <a:ln w="28575">
            <a:solidFill>
              <a:srgbClr val="009BE5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AF12E7A-5190-1A0B-3497-44C5F4523BD0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 flipV="1">
            <a:off x="3732685" y="2303797"/>
            <a:ext cx="570598" cy="535953"/>
          </a:xfrm>
          <a:prstGeom prst="line">
            <a:avLst/>
          </a:prstGeom>
          <a:ln w="28575">
            <a:solidFill>
              <a:srgbClr val="009BE5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340434D-3EE0-5F41-B2D8-941A55F7F7E2}"/>
              </a:ext>
            </a:extLst>
          </p:cNvPr>
          <p:cNvCxnSpPr>
            <a:cxnSpLocks/>
            <a:stCxn id="6" idx="3"/>
            <a:endCxn id="9" idx="1"/>
          </p:cNvCxnSpPr>
          <p:nvPr/>
        </p:nvCxnSpPr>
        <p:spPr>
          <a:xfrm>
            <a:off x="3732685" y="2839750"/>
            <a:ext cx="570597" cy="473246"/>
          </a:xfrm>
          <a:prstGeom prst="line">
            <a:avLst/>
          </a:prstGeom>
          <a:ln w="28575">
            <a:solidFill>
              <a:srgbClr val="009BE5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7E106EE-A277-34AF-A03D-C8C022BB9379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 flipV="1">
            <a:off x="4737513" y="2839750"/>
            <a:ext cx="580034" cy="473246"/>
          </a:xfrm>
          <a:prstGeom prst="line">
            <a:avLst/>
          </a:prstGeom>
          <a:ln w="28575">
            <a:solidFill>
              <a:srgbClr val="009BE5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D41BEE3-B9A7-5CDB-FF42-733F3D6CD2B0}"/>
              </a:ext>
            </a:extLst>
          </p:cNvPr>
          <p:cNvCxnSpPr>
            <a:cxnSpLocks/>
            <a:stCxn id="7" idx="3"/>
            <a:endCxn id="10" idx="1"/>
          </p:cNvCxnSpPr>
          <p:nvPr/>
        </p:nvCxnSpPr>
        <p:spPr>
          <a:xfrm>
            <a:off x="4737514" y="2303797"/>
            <a:ext cx="580033" cy="535953"/>
          </a:xfrm>
          <a:prstGeom prst="line">
            <a:avLst/>
          </a:prstGeom>
          <a:ln w="28575">
            <a:solidFill>
              <a:srgbClr val="009BE5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E022BCB-2F39-6BB2-90E5-129BE81B4862}"/>
              </a:ext>
            </a:extLst>
          </p:cNvPr>
          <p:cNvSpPr txBox="1"/>
          <p:nvPr/>
        </p:nvSpPr>
        <p:spPr>
          <a:xfrm>
            <a:off x="963245" y="3587989"/>
            <a:ext cx="7296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Host 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66F18B-F03D-F859-CF15-E466195FA89E}"/>
              </a:ext>
            </a:extLst>
          </p:cNvPr>
          <p:cNvSpPr txBox="1"/>
          <p:nvPr/>
        </p:nvSpPr>
        <p:spPr>
          <a:xfrm>
            <a:off x="7302915" y="3587988"/>
            <a:ext cx="724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Host B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951538D-0B34-5655-17D2-0DEA2E561774}"/>
              </a:ext>
            </a:extLst>
          </p:cNvPr>
          <p:cNvSpPr txBox="1"/>
          <p:nvPr/>
        </p:nvSpPr>
        <p:spPr>
          <a:xfrm>
            <a:off x="1585405" y="2272931"/>
            <a:ext cx="833883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10.1.1.1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F582E11-CBB8-C6E1-71C8-66357C4CDF43}"/>
              </a:ext>
            </a:extLst>
          </p:cNvPr>
          <p:cNvSpPr txBox="1"/>
          <p:nvPr/>
        </p:nvSpPr>
        <p:spPr>
          <a:xfrm>
            <a:off x="6624392" y="2272932"/>
            <a:ext cx="833883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20.1.1.1</a:t>
            </a:r>
          </a:p>
        </p:txBody>
      </p:sp>
      <p:pic>
        <p:nvPicPr>
          <p:cNvPr id="6" name="f96f5594-1d78-454a-a903-1d05cbf0b52a" descr="A close up of a sign&#10;&#10;Description automatically generated">
            <a:extLst>
              <a:ext uri="{FF2B5EF4-FFF2-40B4-BE49-F238E27FC236}">
                <a16:creationId xmlns:a16="http://schemas.microsoft.com/office/drawing/2014/main" id="{F790A705-2E16-F67E-DF21-A00BC98632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454" y="2622634"/>
            <a:ext cx="434231" cy="434231"/>
          </a:xfrm>
          <a:prstGeom prst="rect">
            <a:avLst/>
          </a:prstGeom>
        </p:spPr>
      </p:pic>
      <p:pic>
        <p:nvPicPr>
          <p:cNvPr id="7" name="f96f5594-1d78-454a-a903-1d05cbf0b52a" descr="A close up of a sign&#10;&#10;Description automatically generated">
            <a:extLst>
              <a:ext uri="{FF2B5EF4-FFF2-40B4-BE49-F238E27FC236}">
                <a16:creationId xmlns:a16="http://schemas.microsoft.com/office/drawing/2014/main" id="{2796DC6E-1F29-F554-9131-AD631006A3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283" y="2086681"/>
            <a:ext cx="434231" cy="434231"/>
          </a:xfrm>
          <a:prstGeom prst="rect">
            <a:avLst/>
          </a:prstGeom>
        </p:spPr>
      </p:pic>
      <p:pic>
        <p:nvPicPr>
          <p:cNvPr id="9" name="f96f5594-1d78-454a-a903-1d05cbf0b52a" descr="A close up of a sign&#10;&#10;Description automatically generated">
            <a:extLst>
              <a:ext uri="{FF2B5EF4-FFF2-40B4-BE49-F238E27FC236}">
                <a16:creationId xmlns:a16="http://schemas.microsoft.com/office/drawing/2014/main" id="{27100B97-2123-E1B9-7298-0A3F111385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282" y="3095880"/>
            <a:ext cx="434231" cy="434231"/>
          </a:xfrm>
          <a:prstGeom prst="rect">
            <a:avLst/>
          </a:prstGeom>
        </p:spPr>
      </p:pic>
      <p:pic>
        <p:nvPicPr>
          <p:cNvPr id="10" name="f96f5594-1d78-454a-a903-1d05cbf0b52a" descr="A close up of a sign&#10;&#10;Description automatically generated">
            <a:extLst>
              <a:ext uri="{FF2B5EF4-FFF2-40B4-BE49-F238E27FC236}">
                <a16:creationId xmlns:a16="http://schemas.microsoft.com/office/drawing/2014/main" id="{77969D52-9F5A-F107-1781-450A65C406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547" y="2622634"/>
            <a:ext cx="434231" cy="434231"/>
          </a:xfrm>
          <a:prstGeom prst="rect">
            <a:avLst/>
          </a:prstGeom>
        </p:spPr>
      </p:pic>
      <p:pic>
        <p:nvPicPr>
          <p:cNvPr id="27" name="Picture 26" descr="A yellow envelope with a white flap&#10;&#10;AI-generated content may be incorrect.">
            <a:extLst>
              <a:ext uri="{FF2B5EF4-FFF2-40B4-BE49-F238E27FC236}">
                <a16:creationId xmlns:a16="http://schemas.microsoft.com/office/drawing/2014/main" id="{21AEDFD9-3AF4-7760-F63C-FA70564334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3916" y="2572498"/>
            <a:ext cx="266200" cy="266200"/>
          </a:xfrm>
          <a:prstGeom prst="rect">
            <a:avLst/>
          </a:prstGeom>
        </p:spPr>
      </p:pic>
      <p:pic>
        <p:nvPicPr>
          <p:cNvPr id="28" name="Picture 27" descr="A yellow envelope with a white flap&#10;&#10;AI-generated content may be incorrect.">
            <a:extLst>
              <a:ext uri="{FF2B5EF4-FFF2-40B4-BE49-F238E27FC236}">
                <a16:creationId xmlns:a16="http://schemas.microsoft.com/office/drawing/2014/main" id="{1BBA48AA-5C8C-D8C6-F265-21B7F08BD0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2984" y="2572498"/>
            <a:ext cx="266200" cy="266200"/>
          </a:xfrm>
          <a:prstGeom prst="rect">
            <a:avLst/>
          </a:prstGeom>
        </p:spPr>
      </p:pic>
      <p:pic>
        <p:nvPicPr>
          <p:cNvPr id="32" name="Graphic 31" descr="Transfer outline">
            <a:extLst>
              <a:ext uri="{FF2B5EF4-FFF2-40B4-BE49-F238E27FC236}">
                <a16:creationId xmlns:a16="http://schemas.microsoft.com/office/drawing/2014/main" id="{8F00044C-3636-34BA-77CA-A327BDE195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789219" y="2577309"/>
            <a:ext cx="255575" cy="255575"/>
          </a:xfrm>
          <a:prstGeom prst="rect">
            <a:avLst/>
          </a:prstGeom>
        </p:spPr>
      </p:pic>
      <p:pic>
        <p:nvPicPr>
          <p:cNvPr id="36" name="Graphic 35" descr="Transfer outline">
            <a:extLst>
              <a:ext uri="{FF2B5EF4-FFF2-40B4-BE49-F238E27FC236}">
                <a16:creationId xmlns:a16="http://schemas.microsoft.com/office/drawing/2014/main" id="{B920442F-0F1C-F5E7-F98E-F881EF0FD8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08586" y="2577309"/>
            <a:ext cx="255575" cy="2555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7546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1943">
        <p:fade/>
      </p:transition>
    </mc:Choice>
    <mc:Fallback>
      <p:transition spd="med" advTm="1194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4962F2-BA11-F738-7DB3-F719A007C8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3C8B403-15E1-F882-1AD0-3F59E295A2D4}"/>
              </a:ext>
            </a:extLst>
          </p:cNvPr>
          <p:cNvSpPr/>
          <p:nvPr/>
        </p:nvSpPr>
        <p:spPr>
          <a:xfrm>
            <a:off x="6067425" y="2484187"/>
            <a:ext cx="368300" cy="164307"/>
          </a:xfrm>
          <a:prstGeom prst="roundRect">
            <a:avLst/>
          </a:prstGeom>
          <a:noFill/>
          <a:ln w="6350">
            <a:solidFill>
              <a:srgbClr val="C0000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F14B40C-5960-9C6C-5FF1-3E6F3ECEEF91}"/>
              </a:ext>
            </a:extLst>
          </p:cNvPr>
          <p:cNvSpPr/>
          <p:nvPr/>
        </p:nvSpPr>
        <p:spPr>
          <a:xfrm>
            <a:off x="2569307" y="2476498"/>
            <a:ext cx="592931" cy="164307"/>
          </a:xfrm>
          <a:prstGeom prst="roundRect">
            <a:avLst/>
          </a:prstGeom>
          <a:noFill/>
          <a:ln w="6350">
            <a:solidFill>
              <a:srgbClr val="C0000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B606AC-E3F7-0EC8-468F-DE431B9A025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84C7D1B-1B3D-5439-EBF1-844F521E6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74858"/>
            <a:ext cx="8992098" cy="572700"/>
          </a:xfrm>
        </p:spPr>
        <p:txBody>
          <a:bodyPr/>
          <a:lstStyle/>
          <a:p>
            <a:r>
              <a:rPr lang="en-US" sz="2750" dirty="0"/>
              <a:t>Intra-host: rudimentary point-to-point protocols</a:t>
            </a:r>
          </a:p>
        </p:txBody>
      </p:sp>
      <p:pic>
        <p:nvPicPr>
          <p:cNvPr id="3" name="Main figure">
            <a:extLst>
              <a:ext uri="{FF2B5EF4-FFF2-40B4-BE49-F238E27FC236}">
                <a16:creationId xmlns:a16="http://schemas.microsoft.com/office/drawing/2014/main" id="{E3162DA1-72F9-8DDB-1E0E-32E3A852F8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8749" y="1735436"/>
            <a:ext cx="8306502" cy="24130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3906357-A28D-C83E-FCD2-1D7A3EB0032C}"/>
              </a:ext>
            </a:extLst>
          </p:cNvPr>
          <p:cNvSpPr txBox="1"/>
          <p:nvPr/>
        </p:nvSpPr>
        <p:spPr>
          <a:xfrm>
            <a:off x="3740736" y="4204798"/>
            <a:ext cx="1792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Inter-host network:</a:t>
            </a:r>
            <a:b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RDMA over Ethernet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19B6CFE5-CCE1-A066-9D3D-1E3E4BC76B32}"/>
              </a:ext>
            </a:extLst>
          </p:cNvPr>
          <p:cNvSpPr/>
          <p:nvPr/>
        </p:nvSpPr>
        <p:spPr>
          <a:xfrm rot="5400000" flipV="1">
            <a:off x="4508567" y="2976872"/>
            <a:ext cx="256809" cy="2142746"/>
          </a:xfrm>
          <a:prstGeom prst="rightBrace">
            <a:avLst>
              <a:gd name="adj1" fmla="val 25617"/>
              <a:gd name="adj2" fmla="val 49597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FECF866-E4FC-4475-8700-78FD76AB911C}"/>
              </a:ext>
            </a:extLst>
          </p:cNvPr>
          <p:cNvSpPr/>
          <p:nvPr/>
        </p:nvSpPr>
        <p:spPr>
          <a:xfrm>
            <a:off x="1085850" y="2478880"/>
            <a:ext cx="592931" cy="164307"/>
          </a:xfrm>
          <a:prstGeom prst="roundRect">
            <a:avLst/>
          </a:prstGeom>
          <a:noFill/>
          <a:ln w="19050">
            <a:solidFill>
              <a:srgbClr val="C00000"/>
            </a:solidFill>
          </a:ln>
          <a:effectLst>
            <a:glow rad="381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2D3243D-AC96-D21A-CBCD-AFEAB2B2C6E0}"/>
              </a:ext>
            </a:extLst>
          </p:cNvPr>
          <p:cNvSpPr/>
          <p:nvPr/>
        </p:nvSpPr>
        <p:spPr>
          <a:xfrm>
            <a:off x="7465219" y="2478879"/>
            <a:ext cx="592931" cy="164307"/>
          </a:xfrm>
          <a:prstGeom prst="roundRect">
            <a:avLst/>
          </a:prstGeom>
          <a:noFill/>
          <a:ln w="19050">
            <a:solidFill>
              <a:srgbClr val="C00000"/>
            </a:solidFill>
          </a:ln>
          <a:effectLst>
            <a:glow rad="381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BC81A848-7741-C74A-EBA7-DECC9CC2E8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858982"/>
            <a:ext cx="8709458" cy="3709893"/>
          </a:xfrm>
        </p:spPr>
        <p:txBody>
          <a:bodyPr/>
          <a:lstStyle/>
          <a:p>
            <a:r>
              <a:rPr lang="en-US" dirty="0"/>
              <a:t>Limited support for forwarding across heterogenous interconnects</a:t>
            </a:r>
          </a:p>
          <a:p>
            <a:pPr lvl="1"/>
            <a:r>
              <a:rPr lang="en-US" dirty="0"/>
              <a:t>e.g. for blue path to work, PCIe Writes need to be forwarded by GPU_B7 over GPU fabric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426A106-04BF-B7C4-81B0-39487B3A60D7}"/>
              </a:ext>
            </a:extLst>
          </p:cNvPr>
          <p:cNvGrpSpPr/>
          <p:nvPr/>
        </p:nvGrpSpPr>
        <p:grpSpPr>
          <a:xfrm>
            <a:off x="3162238" y="2416969"/>
            <a:ext cx="2809937" cy="149371"/>
            <a:chOff x="3162238" y="2416969"/>
            <a:chExt cx="2809937" cy="149371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998245B-9915-2655-C108-650B923A6A53}"/>
                </a:ext>
              </a:extLst>
            </p:cNvPr>
            <p:cNvCxnSpPr/>
            <p:nvPr/>
          </p:nvCxnSpPr>
          <p:spPr>
            <a:xfrm flipV="1">
              <a:off x="3162238" y="2558651"/>
              <a:ext cx="695387" cy="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C2C2CC7-CAA3-C755-3187-DFF7A25490CF}"/>
                </a:ext>
              </a:extLst>
            </p:cNvPr>
            <p:cNvCxnSpPr/>
            <p:nvPr/>
          </p:nvCxnSpPr>
          <p:spPr>
            <a:xfrm flipV="1">
              <a:off x="3855244" y="2416969"/>
              <a:ext cx="592931" cy="14168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F90628F-6AB0-A77F-12AC-A29ED835E89E}"/>
                </a:ext>
              </a:extLst>
            </p:cNvPr>
            <p:cNvCxnSpPr>
              <a:cxnSpLocks/>
            </p:cNvCxnSpPr>
            <p:nvPr/>
          </p:nvCxnSpPr>
          <p:spPr>
            <a:xfrm>
              <a:off x="4448175" y="2419350"/>
              <a:ext cx="29765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E44D690-8890-9B03-9DB5-649195A415FC}"/>
                </a:ext>
              </a:extLst>
            </p:cNvPr>
            <p:cNvCxnSpPr>
              <a:cxnSpLocks/>
            </p:cNvCxnSpPr>
            <p:nvPr/>
          </p:nvCxnSpPr>
          <p:spPr>
            <a:xfrm>
              <a:off x="4741182" y="2416969"/>
              <a:ext cx="599962" cy="14904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CF870E1-0859-84E9-6428-57E0E2AE77CB}"/>
                </a:ext>
              </a:extLst>
            </p:cNvPr>
            <p:cNvCxnSpPr>
              <a:cxnSpLocks/>
            </p:cNvCxnSpPr>
            <p:nvPr/>
          </p:nvCxnSpPr>
          <p:spPr>
            <a:xfrm>
              <a:off x="5341144" y="2566340"/>
              <a:ext cx="631031" cy="0"/>
            </a:xfrm>
            <a:prstGeom prst="line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36ADDD6D-A2A0-8823-309A-36DFB98A1F22}"/>
              </a:ext>
            </a:extLst>
          </p:cNvPr>
          <p:cNvSpPr txBox="1"/>
          <p:nvPr/>
        </p:nvSpPr>
        <p:spPr>
          <a:xfrm>
            <a:off x="3267894" y="2176700"/>
            <a:ext cx="1149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RDMA Write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741C4C0F-20EE-B6A0-94F6-96381081EA52}"/>
              </a:ext>
            </a:extLst>
          </p:cNvPr>
          <p:cNvSpPr/>
          <p:nvPr/>
        </p:nvSpPr>
        <p:spPr>
          <a:xfrm>
            <a:off x="250988" y="1641093"/>
            <a:ext cx="5527512" cy="311507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Blue path">
            <a:extLst>
              <a:ext uri="{FF2B5EF4-FFF2-40B4-BE49-F238E27FC236}">
                <a16:creationId xmlns:a16="http://schemas.microsoft.com/office/drawing/2014/main" id="{82CB50AF-6C3D-69DE-E693-FB538CF826A6}"/>
              </a:ext>
            </a:extLst>
          </p:cNvPr>
          <p:cNvGrpSpPr/>
          <p:nvPr/>
        </p:nvGrpSpPr>
        <p:grpSpPr>
          <a:xfrm>
            <a:off x="6569075" y="2561033"/>
            <a:ext cx="1778000" cy="827129"/>
            <a:chOff x="6569075" y="2561033"/>
            <a:chExt cx="1778000" cy="827129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68597A34-F7A9-3B50-EF2B-201037B6E5D8}"/>
                </a:ext>
              </a:extLst>
            </p:cNvPr>
            <p:cNvCxnSpPr>
              <a:cxnSpLocks/>
            </p:cNvCxnSpPr>
            <p:nvPr/>
          </p:nvCxnSpPr>
          <p:spPr>
            <a:xfrm>
              <a:off x="6569075" y="3388162"/>
              <a:ext cx="1470025" cy="0"/>
            </a:xfrm>
            <a:prstGeom prst="line">
              <a:avLst/>
            </a:prstGeom>
            <a:ln w="38100">
              <a:solidFill>
                <a:srgbClr val="0070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532A896-3964-20F4-BAB9-DFB86B7193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20050" y="3213100"/>
              <a:ext cx="327025" cy="175062"/>
            </a:xfrm>
            <a:prstGeom prst="line">
              <a:avLst/>
            </a:prstGeom>
            <a:ln w="38100">
              <a:solidFill>
                <a:srgbClr val="0070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420EE04A-22CD-C81A-F8EA-F85AECAAADCB}"/>
                </a:ext>
              </a:extLst>
            </p:cNvPr>
            <p:cNvCxnSpPr/>
            <p:nvPr/>
          </p:nvCxnSpPr>
          <p:spPr>
            <a:xfrm>
              <a:off x="8058150" y="2561033"/>
              <a:ext cx="285750" cy="87461"/>
            </a:xfrm>
            <a:prstGeom prst="line">
              <a:avLst/>
            </a:prstGeom>
            <a:ln w="38100">
              <a:solidFill>
                <a:srgbClr val="0070C0"/>
              </a:solidFill>
              <a:prstDash val="solid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9DB5BE98-36B3-AA39-04A3-AC49DC14BE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43900" y="2635794"/>
              <a:ext cx="3175" cy="593181"/>
            </a:xfrm>
            <a:prstGeom prst="line">
              <a:avLst/>
            </a:prstGeom>
            <a:ln w="38100">
              <a:solidFill>
                <a:srgbClr val="0070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701D201-8400-B7F9-AC08-19E7AA38B8D3}"/>
              </a:ext>
            </a:extLst>
          </p:cNvPr>
          <p:cNvSpPr txBox="1"/>
          <p:nvPr/>
        </p:nvSpPr>
        <p:spPr>
          <a:xfrm>
            <a:off x="7919773" y="2779200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??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B05B20-CB3E-7B41-889C-A763725B64B8}"/>
              </a:ext>
            </a:extLst>
          </p:cNvPr>
          <p:cNvSpPr txBox="1"/>
          <p:nvPr/>
        </p:nvSpPr>
        <p:spPr>
          <a:xfrm>
            <a:off x="2350971" y="4274248"/>
            <a:ext cx="4572000" cy="408623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800" dirty="0"/>
              <a:t>Intra-host Forwarding Problem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4906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9171">
        <p:fade/>
      </p:transition>
    </mc:Choice>
    <mc:Fallback>
      <p:transition spd="med" advTm="1917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6718C-AEB4-9928-B03F-5C8B7B9B6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better support device-to-device communication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F3D893-C367-23F9-C450-5D9A9B6398F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pic>
        <p:nvPicPr>
          <p:cNvPr id="6" name="Picture 5" descr="A cartoon of a person wearing a hard hat&#10;&#10;AI-generated content may be incorrect.">
            <a:extLst>
              <a:ext uri="{FF2B5EF4-FFF2-40B4-BE49-F238E27FC236}">
                <a16:creationId xmlns:a16="http://schemas.microsoft.com/office/drawing/2014/main" id="{981BC376-C770-B9AE-70EB-9029AC70A9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090" y="1247907"/>
            <a:ext cx="973279" cy="9732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79FCFF8-513C-AB11-D0D0-A4423EC3981E}"/>
              </a:ext>
            </a:extLst>
          </p:cNvPr>
          <p:cNvSpPr txBox="1"/>
          <p:nvPr/>
        </p:nvSpPr>
        <p:spPr>
          <a:xfrm>
            <a:off x="1991370" y="1380603"/>
            <a:ext cx="6647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We </a:t>
            </a:r>
            <a:r>
              <a:rPr lang="en-US" sz="2000" u="sng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need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to re-architect the AI datacenter network to treat intra-host devices as the ultimate network endpoints. 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F1E3F197-5BD2-68B8-27E4-AB08558D14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090" y="3013640"/>
            <a:ext cx="973279" cy="9732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3F16FAE-EF0C-207A-473A-B4806909D815}"/>
              </a:ext>
            </a:extLst>
          </p:cNvPr>
          <p:cNvSpPr txBox="1"/>
          <p:nvPr/>
        </p:nvSpPr>
        <p:spPr>
          <a:xfrm>
            <a:off x="1999759" y="3130946"/>
            <a:ext cx="57949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u="sng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Paradigm: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the intra-host and inter-host networks operate together as a single, unified network.</a:t>
            </a:r>
            <a:endParaRPr lang="en-US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4948647"/>
      </p:ext>
    </p:extLst>
  </p:cSld>
  <p:clrMapOvr>
    <a:masterClrMapping/>
  </p:clrMapOvr>
  <p:transition spd="slow" advTm="17846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25BCB-CBDB-A5A1-EF88-A866CAAB0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Blueprint for realizing this vision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17D22-B32A-605E-5671-C0CD2B37844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  <p:pic>
        <p:nvPicPr>
          <p:cNvPr id="5" name="Picture 4" hidden="1">
            <a:extLst>
              <a:ext uri="{FF2B5EF4-FFF2-40B4-BE49-F238E27FC236}">
                <a16:creationId xmlns:a16="http://schemas.microsoft.com/office/drawing/2014/main" id="{6E95DBFD-6E35-24D4-36F6-A541EE32C43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349657" y="1369887"/>
            <a:ext cx="1085623" cy="1085623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F292903-056F-BE51-FE32-7B943AB33CD6}"/>
              </a:ext>
            </a:extLst>
          </p:cNvPr>
          <p:cNvGrpSpPr/>
          <p:nvPr/>
        </p:nvGrpSpPr>
        <p:grpSpPr>
          <a:xfrm>
            <a:off x="481152" y="1369886"/>
            <a:ext cx="2822632" cy="2847930"/>
            <a:chOff x="481152" y="1369886"/>
            <a:chExt cx="2822632" cy="2847930"/>
          </a:xfrm>
        </p:grpSpPr>
        <p:sp>
          <p:nvSpPr>
            <p:cNvPr id="6" name="Google Shape;1249;p37">
              <a:extLst>
                <a:ext uri="{FF2B5EF4-FFF2-40B4-BE49-F238E27FC236}">
                  <a16:creationId xmlns:a16="http://schemas.microsoft.com/office/drawing/2014/main" id="{73F713C1-01F8-150E-5D58-C213F9BED3D9}"/>
                </a:ext>
              </a:extLst>
            </p:cNvPr>
            <p:cNvSpPr txBox="1"/>
            <p:nvPr/>
          </p:nvSpPr>
          <p:spPr>
            <a:xfrm>
              <a:off x="540297" y="3313958"/>
              <a:ext cx="2704343" cy="9038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Uniquely identifies intra-host devices across the datacenter</a:t>
              </a:r>
              <a:endParaRPr sz="1800" dirty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7" name="Google Shape;1258;p37">
              <a:extLst>
                <a:ext uri="{FF2B5EF4-FFF2-40B4-BE49-F238E27FC236}">
                  <a16:creationId xmlns:a16="http://schemas.microsoft.com/office/drawing/2014/main" id="{AE17BB22-57CF-7EAB-7DC7-2CFC45F23A46}"/>
                </a:ext>
              </a:extLst>
            </p:cNvPr>
            <p:cNvSpPr txBox="1"/>
            <p:nvPr/>
          </p:nvSpPr>
          <p:spPr>
            <a:xfrm>
              <a:off x="481152" y="2583519"/>
              <a:ext cx="2822632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b="1" dirty="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Global Addressing Scheme</a:t>
              </a:r>
              <a:endParaRPr sz="2000" b="1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pic>
          <p:nvPicPr>
            <p:cNvPr id="27" name="Picture 26" descr="A globe with pins around it&#10;&#10;AI-generated content may be incorrect.">
              <a:extLst>
                <a:ext uri="{FF2B5EF4-FFF2-40B4-BE49-F238E27FC236}">
                  <a16:creationId xmlns:a16="http://schemas.microsoft.com/office/drawing/2014/main" id="{990D1F78-26A4-67B9-485D-F1EB15725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47868" y="1369886"/>
              <a:ext cx="1085623" cy="1085623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93806D5-354A-E0D0-B238-AE30870B2990}"/>
              </a:ext>
            </a:extLst>
          </p:cNvPr>
          <p:cNvGrpSpPr/>
          <p:nvPr/>
        </p:nvGrpSpPr>
        <p:grpSpPr>
          <a:xfrm>
            <a:off x="3513465" y="1369886"/>
            <a:ext cx="2449582" cy="2847930"/>
            <a:chOff x="3505411" y="1477955"/>
            <a:chExt cx="2449582" cy="2847930"/>
          </a:xfrm>
        </p:grpSpPr>
        <p:sp>
          <p:nvSpPr>
            <p:cNvPr id="10" name="Google Shape;1249;p37">
              <a:extLst>
                <a:ext uri="{FF2B5EF4-FFF2-40B4-BE49-F238E27FC236}">
                  <a16:creationId xmlns:a16="http://schemas.microsoft.com/office/drawing/2014/main" id="{6759A685-0B10-0E5F-BEF0-BA2C552D51AB}"/>
                </a:ext>
              </a:extLst>
            </p:cNvPr>
            <p:cNvSpPr txBox="1"/>
            <p:nvPr/>
          </p:nvSpPr>
          <p:spPr>
            <a:xfrm>
              <a:off x="3505411" y="3422027"/>
              <a:ext cx="2449582" cy="9038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" sz="1800" dirty="0">
                  <a:latin typeface="Fira Sans"/>
                  <a:sym typeface="Fira Sans"/>
                </a:rPr>
                <a:t>Routes across the intra- and inter-host networks</a:t>
              </a:r>
              <a:endParaRPr sz="1800" dirty="0">
                <a:latin typeface="Fira Sans"/>
                <a:sym typeface="Fira Sans"/>
              </a:endParaRPr>
            </a:p>
          </p:txBody>
        </p:sp>
        <p:sp>
          <p:nvSpPr>
            <p:cNvPr id="11" name="Google Shape;1258;p37">
              <a:extLst>
                <a:ext uri="{FF2B5EF4-FFF2-40B4-BE49-F238E27FC236}">
                  <a16:creationId xmlns:a16="http://schemas.microsoft.com/office/drawing/2014/main" id="{9A836079-BA50-AC73-793F-5DFBAAE55F56}"/>
                </a:ext>
              </a:extLst>
            </p:cNvPr>
            <p:cNvSpPr txBox="1"/>
            <p:nvPr/>
          </p:nvSpPr>
          <p:spPr>
            <a:xfrm>
              <a:off x="3620186" y="2691588"/>
              <a:ext cx="2220032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2000" b="1" dirty="0">
                  <a:solidFill>
                    <a:schemeClr val="dk1"/>
                  </a:solidFill>
                  <a:latin typeface="Fira Sans"/>
                  <a:sym typeface="Fira Sans"/>
                </a:rPr>
                <a:t>Unified Routing Scheme</a:t>
              </a:r>
              <a:endParaRPr sz="2000" b="1" dirty="0">
                <a:solidFill>
                  <a:schemeClr val="dk1"/>
                </a:solidFill>
                <a:latin typeface="Fira Sans"/>
                <a:sym typeface="Fira Sans"/>
              </a:endParaRPr>
            </a:p>
          </p:txBody>
        </p:sp>
        <p:pic>
          <p:nvPicPr>
            <p:cNvPr id="20" name="Picture 19" descr="A handshake with arrows and stars&#10;&#10;AI-generated content may be incorrect.">
              <a:extLst>
                <a:ext uri="{FF2B5EF4-FFF2-40B4-BE49-F238E27FC236}">
                  <a16:creationId xmlns:a16="http://schemas.microsoft.com/office/drawing/2014/main" id="{28A014B5-A6F1-A52C-19B9-E077F3F9B69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87391" y="1477955"/>
              <a:ext cx="1085623" cy="1085623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91E3486-057C-C267-EA2C-FB1DD4FE2E26}"/>
              </a:ext>
            </a:extLst>
          </p:cNvPr>
          <p:cNvGrpSpPr/>
          <p:nvPr/>
        </p:nvGrpSpPr>
        <p:grpSpPr>
          <a:xfrm>
            <a:off x="6383673" y="1379847"/>
            <a:ext cx="2220032" cy="2837969"/>
            <a:chOff x="6383673" y="1487916"/>
            <a:chExt cx="2220032" cy="2837969"/>
          </a:xfrm>
        </p:grpSpPr>
        <p:sp>
          <p:nvSpPr>
            <p:cNvPr id="16" name="Google Shape;1258;p37">
              <a:extLst>
                <a:ext uri="{FF2B5EF4-FFF2-40B4-BE49-F238E27FC236}">
                  <a16:creationId xmlns:a16="http://schemas.microsoft.com/office/drawing/2014/main" id="{D5BB2A2E-A40F-EA27-DD1F-AE76E6E64149}"/>
                </a:ext>
              </a:extLst>
            </p:cNvPr>
            <p:cNvSpPr txBox="1"/>
            <p:nvPr/>
          </p:nvSpPr>
          <p:spPr>
            <a:xfrm>
              <a:off x="6517969" y="2691588"/>
              <a:ext cx="195144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>
                <a:buFont typeface="Arial"/>
                <a:buNone/>
              </a:pPr>
              <a:r>
                <a:rPr lang="en" sz="2000" b="1" dirty="0">
                  <a:solidFill>
                    <a:schemeClr val="dk1"/>
                  </a:solidFill>
                  <a:latin typeface="Fira Sans"/>
                  <a:sym typeface="Fira Sans"/>
                </a:rPr>
                <a:t>Forwarding Mechanism</a:t>
              </a:r>
              <a:endParaRPr sz="2000" b="1" dirty="0">
                <a:solidFill>
                  <a:schemeClr val="dk1"/>
                </a:solidFill>
                <a:latin typeface="Fira Sans"/>
                <a:sym typeface="Fira Sans"/>
              </a:endParaRPr>
            </a:p>
          </p:txBody>
        </p:sp>
        <p:sp>
          <p:nvSpPr>
            <p:cNvPr id="18" name="Google Shape;1249;p37">
              <a:extLst>
                <a:ext uri="{FF2B5EF4-FFF2-40B4-BE49-F238E27FC236}">
                  <a16:creationId xmlns:a16="http://schemas.microsoft.com/office/drawing/2014/main" id="{9BE7F635-3DBF-770F-376C-CA7C9AA9C05F}"/>
                </a:ext>
              </a:extLst>
            </p:cNvPr>
            <p:cNvSpPr txBox="1"/>
            <p:nvPr/>
          </p:nvSpPr>
          <p:spPr>
            <a:xfrm>
              <a:off x="6383673" y="3422027"/>
              <a:ext cx="2220032" cy="9038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>
                  <a:latin typeface="Fira Sans"/>
                  <a:ea typeface="Fira Sans"/>
                  <a:cs typeface="Fira Sans"/>
                  <a:sym typeface="Fira Sans"/>
                </a:rPr>
                <a:t>B</a:t>
              </a:r>
              <a:r>
                <a:rPr lang="en" sz="1800" dirty="0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ridges different intra-host interconnects</a:t>
              </a:r>
              <a:endParaRPr sz="1800" dirty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pic>
          <p:nvPicPr>
            <p:cNvPr id="22" name="Picture 21" descr="A yellow person running towards a grey arrow&#10;&#10;AI-generated content may be incorrect.">
              <a:extLst>
                <a:ext uri="{FF2B5EF4-FFF2-40B4-BE49-F238E27FC236}">
                  <a16:creationId xmlns:a16="http://schemas.microsoft.com/office/drawing/2014/main" id="{95FA6BA0-E18B-225A-1EF0-C8A8756FDE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951772" y="1487916"/>
              <a:ext cx="1083834" cy="108383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652633549"/>
      </p:ext>
    </p:extLst>
  </p:cSld>
  <p:clrMapOvr>
    <a:masterClrMapping/>
  </p:clrMapOvr>
  <p:transition spd="slow" advTm="20074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0471E0-BA2F-7C4D-DABA-BE2557361B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C8F6CCC3-DE35-A9B0-AA70-5E1C94475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858982"/>
            <a:ext cx="8520600" cy="3709893"/>
          </a:xfrm>
        </p:spPr>
        <p:txBody>
          <a:bodyPr/>
          <a:lstStyle/>
          <a:p>
            <a:r>
              <a:rPr lang="en-US" dirty="0"/>
              <a:t>Each intra-host device has unique </a:t>
            </a:r>
            <a:r>
              <a:rPr lang="en-US" dirty="0" err="1"/>
              <a:t>DeviceID</a:t>
            </a:r>
            <a:r>
              <a:rPr lang="en-US" dirty="0"/>
              <a:t>: </a:t>
            </a:r>
            <a:r>
              <a:rPr lang="en-US" dirty="0" err="1">
                <a:solidFill>
                  <a:srgbClr val="FF0000"/>
                </a:solidFill>
              </a:rPr>
              <a:t>ServerID</a:t>
            </a:r>
            <a:r>
              <a:rPr lang="en-US" dirty="0"/>
              <a:t> + </a:t>
            </a:r>
            <a:r>
              <a:rPr lang="en-US" dirty="0" err="1">
                <a:solidFill>
                  <a:srgbClr val="00B050"/>
                </a:solidFill>
              </a:rPr>
              <a:t>LocalDeviceID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78AEF-52CF-C2C4-B7AD-EBC5DFC3C4F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073E488-976B-4358-B4CA-1C2091FB9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74858"/>
            <a:ext cx="8992098" cy="572700"/>
          </a:xfrm>
        </p:spPr>
        <p:txBody>
          <a:bodyPr/>
          <a:lstStyle/>
          <a:p>
            <a:r>
              <a:rPr lang="en-US" sz="2750" dirty="0"/>
              <a:t>Global Addressing Scheme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9B56AEF-8FB2-9CDF-FFCD-136B82E9C2E6}"/>
              </a:ext>
            </a:extLst>
          </p:cNvPr>
          <p:cNvGrpSpPr/>
          <p:nvPr/>
        </p:nvGrpSpPr>
        <p:grpSpPr>
          <a:xfrm>
            <a:off x="418749" y="1835189"/>
            <a:ext cx="8306502" cy="2413062"/>
            <a:chOff x="418749" y="1835189"/>
            <a:chExt cx="8306502" cy="2413062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7AB39B12-B713-6E8E-59D0-61D752AC4539}"/>
                </a:ext>
              </a:extLst>
            </p:cNvPr>
            <p:cNvSpPr/>
            <p:nvPr/>
          </p:nvSpPr>
          <p:spPr>
            <a:xfrm>
              <a:off x="6067425" y="2583940"/>
              <a:ext cx="368300" cy="164307"/>
            </a:xfrm>
            <a:prstGeom prst="roundRect">
              <a:avLst/>
            </a:prstGeom>
            <a:noFill/>
            <a:ln w="6350">
              <a:solidFill>
                <a:srgbClr val="C00000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576D979E-F28D-6F69-CA49-C9163F906B51}"/>
                </a:ext>
              </a:extLst>
            </p:cNvPr>
            <p:cNvSpPr/>
            <p:nvPr/>
          </p:nvSpPr>
          <p:spPr>
            <a:xfrm>
              <a:off x="2569307" y="2576251"/>
              <a:ext cx="592931" cy="164307"/>
            </a:xfrm>
            <a:prstGeom prst="roundRect">
              <a:avLst/>
            </a:prstGeom>
            <a:noFill/>
            <a:ln w="6350">
              <a:solidFill>
                <a:srgbClr val="C00000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Main figure">
              <a:extLst>
                <a:ext uri="{FF2B5EF4-FFF2-40B4-BE49-F238E27FC236}">
                  <a16:creationId xmlns:a16="http://schemas.microsoft.com/office/drawing/2014/main" id="{4F7D133B-8BAF-E86F-5B7E-51296C0735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18749" y="1835189"/>
              <a:ext cx="8306502" cy="2413062"/>
            </a:xfrm>
            <a:prstGeom prst="rect">
              <a:avLst/>
            </a:prstGeom>
          </p:spPr>
        </p:pic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EF7915BD-D102-6828-127B-CA8CD085CAF4}"/>
                </a:ext>
              </a:extLst>
            </p:cNvPr>
            <p:cNvSpPr/>
            <p:nvPr/>
          </p:nvSpPr>
          <p:spPr>
            <a:xfrm>
              <a:off x="1085850" y="2578633"/>
              <a:ext cx="592931" cy="164307"/>
            </a:xfrm>
            <a:prstGeom prst="roundRect">
              <a:avLst/>
            </a:prstGeom>
            <a:noFill/>
            <a:ln w="19050">
              <a:solidFill>
                <a:srgbClr val="C00000"/>
              </a:solidFill>
            </a:ln>
            <a:effectLst>
              <a:glow rad="381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06DC3FED-4439-A20F-91E1-CAB7D8D7A3B9}"/>
                </a:ext>
              </a:extLst>
            </p:cNvPr>
            <p:cNvSpPr/>
            <p:nvPr/>
          </p:nvSpPr>
          <p:spPr>
            <a:xfrm>
              <a:off x="7465219" y="2578632"/>
              <a:ext cx="592931" cy="164307"/>
            </a:xfrm>
            <a:prstGeom prst="roundRect">
              <a:avLst/>
            </a:prstGeom>
            <a:noFill/>
            <a:ln w="19050">
              <a:solidFill>
                <a:srgbClr val="C00000"/>
              </a:solidFill>
            </a:ln>
            <a:effectLst>
              <a:glow rad="381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8A0792E-3205-34EC-3CA5-C0FEA0037F8D}"/>
              </a:ext>
            </a:extLst>
          </p:cNvPr>
          <p:cNvGrpSpPr/>
          <p:nvPr/>
        </p:nvGrpSpPr>
        <p:grpSpPr>
          <a:xfrm>
            <a:off x="6245141" y="4304551"/>
            <a:ext cx="1746826" cy="338554"/>
            <a:chOff x="6245141" y="4495743"/>
            <a:chExt cx="1746826" cy="33855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B3081C2-97D8-3B0A-7B8D-2455188C0CFA}"/>
                </a:ext>
              </a:extLst>
            </p:cNvPr>
            <p:cNvSpPr txBox="1"/>
            <p:nvPr/>
          </p:nvSpPr>
          <p:spPr>
            <a:xfrm>
              <a:off x="7204827" y="4544383"/>
              <a:ext cx="787140" cy="25237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ysDot"/>
            </a:ln>
          </p:spPr>
          <p:txBody>
            <a:bodyPr wrap="none" lIns="18288" tIns="18288" rIns="18288" bIns="18288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11.17.3.2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16D53AF-9D76-6C9F-BE2C-CE33A85DE122}"/>
                </a:ext>
              </a:extLst>
            </p:cNvPr>
            <p:cNvSpPr txBox="1"/>
            <p:nvPr/>
          </p:nvSpPr>
          <p:spPr>
            <a:xfrm>
              <a:off x="6245141" y="4495743"/>
              <a:ext cx="10021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err="1">
                  <a:latin typeface="Roboto" panose="02000000000000000000" pitchFamily="2" charset="0"/>
                  <a:ea typeface="Roboto" panose="02000000000000000000" pitchFamily="2" charset="0"/>
                </a:rPr>
                <a:t>ServerID</a:t>
              </a:r>
              <a:r>
                <a:rPr lang="en-US" sz="1600" dirty="0">
                  <a:latin typeface="Roboto" panose="02000000000000000000" pitchFamily="2" charset="0"/>
                  <a:ea typeface="Roboto" panose="02000000000000000000" pitchFamily="2" charset="0"/>
                </a:rPr>
                <a:t>: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3FC7E3F-7334-802F-34B0-5E9B0AA10448}"/>
              </a:ext>
            </a:extLst>
          </p:cNvPr>
          <p:cNvGrpSpPr/>
          <p:nvPr/>
        </p:nvGrpSpPr>
        <p:grpSpPr>
          <a:xfrm>
            <a:off x="6481747" y="1438176"/>
            <a:ext cx="1481495" cy="1113462"/>
            <a:chOff x="6481747" y="1629368"/>
            <a:chExt cx="1481495" cy="111346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EFDE448-2BB6-33AA-C1AF-7AE88347353B}"/>
                </a:ext>
              </a:extLst>
            </p:cNvPr>
            <p:cNvSpPr txBox="1"/>
            <p:nvPr/>
          </p:nvSpPr>
          <p:spPr>
            <a:xfrm>
              <a:off x="7459307" y="2508920"/>
              <a:ext cx="238913" cy="23391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ysDot"/>
            </a:ln>
          </p:spPr>
          <p:txBody>
            <a:bodyPr wrap="none" lIns="18288" tIns="9144" rIns="18288" bIns="9144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B05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22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37D7696-4D47-600F-1903-1A2EEA111E51}"/>
                </a:ext>
              </a:extLst>
            </p:cNvPr>
            <p:cNvSpPr txBox="1"/>
            <p:nvPr/>
          </p:nvSpPr>
          <p:spPr>
            <a:xfrm>
              <a:off x="6481747" y="1629368"/>
              <a:ext cx="148149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err="1">
                  <a:latin typeface="Roboto" panose="02000000000000000000" pitchFamily="2" charset="0"/>
                  <a:ea typeface="Roboto" panose="02000000000000000000" pitchFamily="2" charset="0"/>
                </a:rPr>
                <a:t>LocalDeviceID</a:t>
              </a:r>
              <a:endParaRPr lang="en-US" sz="1600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D7CD9515-69B1-9C0E-2029-2B1EFC252A13}"/>
                </a:ext>
              </a:extLst>
            </p:cNvPr>
            <p:cNvCxnSpPr>
              <a:cxnSpLocks/>
              <a:endCxn id="20" idx="0"/>
            </p:cNvCxnSpPr>
            <p:nvPr/>
          </p:nvCxnSpPr>
          <p:spPr>
            <a:xfrm>
              <a:off x="7341949" y="1909079"/>
              <a:ext cx="236815" cy="59984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C63E56A9-3250-014A-1EEB-84F0734815AC}"/>
              </a:ext>
            </a:extLst>
          </p:cNvPr>
          <p:cNvSpPr txBox="1"/>
          <p:nvPr/>
        </p:nvSpPr>
        <p:spPr>
          <a:xfrm>
            <a:off x="2964346" y="1412585"/>
            <a:ext cx="3254316" cy="338554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pPr lvl="1" algn="ctr"/>
            <a:r>
              <a:rPr lang="en-US" sz="1600" dirty="0"/>
              <a:t>GPU_B0 </a:t>
            </a:r>
            <a:r>
              <a:rPr lang="en-US" sz="1600" dirty="0" err="1"/>
              <a:t>DeviceID</a:t>
            </a:r>
            <a:r>
              <a:rPr lang="en-US" sz="1600" dirty="0"/>
              <a:t>: </a:t>
            </a:r>
            <a:r>
              <a:rPr lang="en-US" sz="1600" dirty="0">
                <a:solidFill>
                  <a:srgbClr val="FF0000"/>
                </a:solidFill>
              </a:rPr>
              <a:t>11.17.3.2</a:t>
            </a:r>
            <a:r>
              <a:rPr lang="en-US" sz="1600" dirty="0">
                <a:solidFill>
                  <a:schemeClr val="tx1"/>
                </a:solidFill>
              </a:rPr>
              <a:t>:</a:t>
            </a:r>
            <a:r>
              <a:rPr lang="en-US" sz="1600" dirty="0">
                <a:solidFill>
                  <a:srgbClr val="00B050"/>
                </a:solidFill>
              </a:rPr>
              <a:t>22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1014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4579">
        <p:fade/>
      </p:transition>
    </mc:Choice>
    <mc:Fallback>
      <p:transition spd="med" advTm="2457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EBD887-0CEA-81A4-C13C-7A8180F031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0C336F-AFF4-C5E7-15D6-228A532899B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54E43B4-9158-0957-C9FB-1C4C9AD84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74858"/>
            <a:ext cx="8992098" cy="572700"/>
          </a:xfrm>
        </p:spPr>
        <p:txBody>
          <a:bodyPr/>
          <a:lstStyle/>
          <a:p>
            <a:r>
              <a:rPr lang="en-US" sz="2750" dirty="0"/>
              <a:t>Unified Routing Scheme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0D8FA90-65A1-87D2-6D2D-F74DAB0EEB19}"/>
              </a:ext>
            </a:extLst>
          </p:cNvPr>
          <p:cNvGrpSpPr/>
          <p:nvPr/>
        </p:nvGrpSpPr>
        <p:grpSpPr>
          <a:xfrm>
            <a:off x="418749" y="1835189"/>
            <a:ext cx="8306502" cy="2413062"/>
            <a:chOff x="418749" y="1835189"/>
            <a:chExt cx="8306502" cy="2413062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DBDF050C-12F2-8E3E-E630-5272B637258D}"/>
                </a:ext>
              </a:extLst>
            </p:cNvPr>
            <p:cNvSpPr/>
            <p:nvPr/>
          </p:nvSpPr>
          <p:spPr>
            <a:xfrm>
              <a:off x="6067425" y="2583940"/>
              <a:ext cx="368300" cy="164307"/>
            </a:xfrm>
            <a:prstGeom prst="roundRect">
              <a:avLst/>
            </a:prstGeom>
            <a:noFill/>
            <a:ln w="6350">
              <a:solidFill>
                <a:srgbClr val="C00000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1D8AD555-F6E4-427F-E77D-FCFC4F6CBFB0}"/>
                </a:ext>
              </a:extLst>
            </p:cNvPr>
            <p:cNvSpPr/>
            <p:nvPr/>
          </p:nvSpPr>
          <p:spPr>
            <a:xfrm>
              <a:off x="2569307" y="2576251"/>
              <a:ext cx="592931" cy="164307"/>
            </a:xfrm>
            <a:prstGeom prst="roundRect">
              <a:avLst/>
            </a:prstGeom>
            <a:noFill/>
            <a:ln w="6350">
              <a:solidFill>
                <a:srgbClr val="C00000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Main figure">
              <a:extLst>
                <a:ext uri="{FF2B5EF4-FFF2-40B4-BE49-F238E27FC236}">
                  <a16:creationId xmlns:a16="http://schemas.microsoft.com/office/drawing/2014/main" id="{6A82E9BB-A41C-C14F-D626-65DD78E884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18749" y="1835189"/>
              <a:ext cx="8306502" cy="2413062"/>
            </a:xfrm>
            <a:prstGeom prst="rect">
              <a:avLst/>
            </a:prstGeom>
          </p:spPr>
        </p:pic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12C9711A-621F-F27F-E9CA-AA895AEE324A}"/>
                </a:ext>
              </a:extLst>
            </p:cNvPr>
            <p:cNvSpPr/>
            <p:nvPr/>
          </p:nvSpPr>
          <p:spPr>
            <a:xfrm>
              <a:off x="1085850" y="2578633"/>
              <a:ext cx="592931" cy="164307"/>
            </a:xfrm>
            <a:prstGeom prst="roundRect">
              <a:avLst/>
            </a:prstGeom>
            <a:noFill/>
            <a:ln w="19050">
              <a:solidFill>
                <a:srgbClr val="C00000"/>
              </a:solidFill>
            </a:ln>
            <a:effectLst>
              <a:glow rad="381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46D94363-C9FB-38BF-6B42-8F9BD8419C47}"/>
                </a:ext>
              </a:extLst>
            </p:cNvPr>
            <p:cNvSpPr/>
            <p:nvPr/>
          </p:nvSpPr>
          <p:spPr>
            <a:xfrm>
              <a:off x="7465219" y="2578632"/>
              <a:ext cx="592931" cy="164307"/>
            </a:xfrm>
            <a:prstGeom prst="roundRect">
              <a:avLst/>
            </a:prstGeom>
            <a:noFill/>
            <a:ln w="19050">
              <a:solidFill>
                <a:srgbClr val="C00000"/>
              </a:solidFill>
            </a:ln>
            <a:effectLst>
              <a:glow rad="381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A2B2FB5-C652-3720-3C7F-BC480D568E93}"/>
              </a:ext>
            </a:extLst>
          </p:cNvPr>
          <p:cNvGrpSpPr/>
          <p:nvPr/>
        </p:nvGrpSpPr>
        <p:grpSpPr>
          <a:xfrm>
            <a:off x="6245141" y="4304551"/>
            <a:ext cx="1746826" cy="338554"/>
            <a:chOff x="6245141" y="4495743"/>
            <a:chExt cx="1746826" cy="33855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EA22070-C078-D1CF-5D28-CEB3C8DECC89}"/>
                </a:ext>
              </a:extLst>
            </p:cNvPr>
            <p:cNvSpPr txBox="1"/>
            <p:nvPr/>
          </p:nvSpPr>
          <p:spPr>
            <a:xfrm>
              <a:off x="7204827" y="4544383"/>
              <a:ext cx="787140" cy="25237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ysDot"/>
            </a:ln>
          </p:spPr>
          <p:txBody>
            <a:bodyPr wrap="none" lIns="18288" tIns="18288" rIns="18288" bIns="18288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11.17.3.2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5ACE56B-7A75-FDD8-BD4E-8CD8B5BB016C}"/>
                </a:ext>
              </a:extLst>
            </p:cNvPr>
            <p:cNvSpPr txBox="1"/>
            <p:nvPr/>
          </p:nvSpPr>
          <p:spPr>
            <a:xfrm>
              <a:off x="6245141" y="4495743"/>
              <a:ext cx="10021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err="1">
                  <a:latin typeface="Roboto" panose="02000000000000000000" pitchFamily="2" charset="0"/>
                  <a:ea typeface="Roboto" panose="02000000000000000000" pitchFamily="2" charset="0"/>
                </a:rPr>
                <a:t>ServerID</a:t>
              </a:r>
              <a:r>
                <a:rPr lang="en-US" sz="1600" dirty="0">
                  <a:latin typeface="Roboto" panose="02000000000000000000" pitchFamily="2" charset="0"/>
                  <a:ea typeface="Roboto" panose="02000000000000000000" pitchFamily="2" charset="0"/>
                </a:rPr>
                <a:t>: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DC478082-79C7-3EE0-B207-684D3AD11E73}"/>
              </a:ext>
            </a:extLst>
          </p:cNvPr>
          <p:cNvSpPr txBox="1"/>
          <p:nvPr/>
        </p:nvSpPr>
        <p:spPr>
          <a:xfrm>
            <a:off x="7459307" y="2317728"/>
            <a:ext cx="238913" cy="23391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none" lIns="18288" tIns="9144" rIns="18288" bIns="9144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22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959D5BD-3628-92F9-1479-B4F20B8E487F}"/>
              </a:ext>
            </a:extLst>
          </p:cNvPr>
          <p:cNvGrpSpPr/>
          <p:nvPr/>
        </p:nvGrpSpPr>
        <p:grpSpPr>
          <a:xfrm>
            <a:off x="695590" y="1436027"/>
            <a:ext cx="2240964" cy="513923"/>
            <a:chOff x="695590" y="1436027"/>
            <a:chExt cx="2240964" cy="51392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3BDFF22-AA8D-DC66-C718-967B8C3BF5A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95590" y="1436027"/>
              <a:ext cx="513923" cy="513923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4B07409-7CD1-63FE-F3BB-3565A2E36B7D}"/>
                </a:ext>
              </a:extLst>
            </p:cNvPr>
            <p:cNvSpPr txBox="1"/>
            <p:nvPr/>
          </p:nvSpPr>
          <p:spPr>
            <a:xfrm>
              <a:off x="1140870" y="1527412"/>
              <a:ext cx="17956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Roboto" panose="02000000000000000000" pitchFamily="2" charset="0"/>
                  <a:ea typeface="Roboto" panose="02000000000000000000" pitchFamily="2" charset="0"/>
                </a:rPr>
                <a:t>Local Routing Agent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2F78568-FD3F-B325-7A12-3E38E073F887}"/>
              </a:ext>
            </a:extLst>
          </p:cNvPr>
          <p:cNvGrpSpPr/>
          <p:nvPr/>
        </p:nvGrpSpPr>
        <p:grpSpPr>
          <a:xfrm>
            <a:off x="6204811" y="1436027"/>
            <a:ext cx="2286715" cy="513923"/>
            <a:chOff x="6204811" y="1436027"/>
            <a:chExt cx="2286715" cy="51392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016CB90-208C-C25C-D15F-AD028B405C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977603" y="1436027"/>
              <a:ext cx="513923" cy="513923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82F08E2-657F-C394-D405-2A34E7F1C6DB}"/>
                </a:ext>
              </a:extLst>
            </p:cNvPr>
            <p:cNvSpPr txBox="1"/>
            <p:nvPr/>
          </p:nvSpPr>
          <p:spPr>
            <a:xfrm>
              <a:off x="6204811" y="1527411"/>
              <a:ext cx="17956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Roboto" panose="02000000000000000000" pitchFamily="2" charset="0"/>
                  <a:ea typeface="Roboto" panose="02000000000000000000" pitchFamily="2" charset="0"/>
                </a:rPr>
                <a:t>Local Routing Agent</a:t>
              </a: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F5FC5711-6521-C8E6-E843-F5D5F22376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7786" y="521035"/>
            <a:ext cx="748428" cy="74842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C51EFC6-9654-593E-8140-5B34313ECBF1}"/>
              </a:ext>
            </a:extLst>
          </p:cNvPr>
          <p:cNvSpPr txBox="1"/>
          <p:nvPr/>
        </p:nvSpPr>
        <p:spPr>
          <a:xfrm>
            <a:off x="4950556" y="577332"/>
            <a:ext cx="1795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Centralized Routing Controller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DA23C70-63E2-A119-2415-5E4AD667005B}"/>
              </a:ext>
            </a:extLst>
          </p:cNvPr>
          <p:cNvCxnSpPr>
            <a:stCxn id="17" idx="0"/>
            <a:endCxn id="24" idx="1"/>
          </p:cNvCxnSpPr>
          <p:nvPr/>
        </p:nvCxnSpPr>
        <p:spPr>
          <a:xfrm flipV="1">
            <a:off x="2038712" y="895249"/>
            <a:ext cx="2159074" cy="632163"/>
          </a:xfrm>
          <a:prstGeom prst="straightConnector1">
            <a:avLst/>
          </a:prstGeom>
          <a:ln w="19050">
            <a:solidFill>
              <a:schemeClr val="accent2"/>
            </a:solidFill>
            <a:prstDash val="sysDash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048C402-A12A-5722-5EAE-0D64A1C63739}"/>
              </a:ext>
            </a:extLst>
          </p:cNvPr>
          <p:cNvCxnSpPr>
            <a:cxnSpLocks/>
            <a:stCxn id="18" idx="0"/>
            <a:endCxn id="24" idx="3"/>
          </p:cNvCxnSpPr>
          <p:nvPr/>
        </p:nvCxnSpPr>
        <p:spPr>
          <a:xfrm flipH="1" flipV="1">
            <a:off x="4946214" y="895249"/>
            <a:ext cx="2156439" cy="632162"/>
          </a:xfrm>
          <a:prstGeom prst="straightConnector1">
            <a:avLst/>
          </a:prstGeom>
          <a:ln w="19050">
            <a:solidFill>
              <a:schemeClr val="accent2"/>
            </a:solidFill>
            <a:prstDash val="sysDash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2ACD2096-A813-1105-D5D3-2A2AED64CBFF}"/>
              </a:ext>
            </a:extLst>
          </p:cNvPr>
          <p:cNvSpPr txBox="1"/>
          <p:nvPr/>
        </p:nvSpPr>
        <p:spPr>
          <a:xfrm>
            <a:off x="1932496" y="746901"/>
            <a:ext cx="15087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intra-host routes</a:t>
            </a:r>
            <a:br>
              <a:rPr lang="en-US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and costs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1820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358">
        <p:fade/>
      </p:transition>
    </mc:Choice>
    <mc:Fallback>
      <p:transition spd="med" advTm="735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229520-5336-77E4-0E9E-A2B7A0EB25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113538-2FC5-E0B3-96C2-6A2F3FEB976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9D3AC51-7ADD-4AAC-8AF1-3C17C4B52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74858"/>
            <a:ext cx="8992098" cy="572700"/>
          </a:xfrm>
        </p:spPr>
        <p:txBody>
          <a:bodyPr/>
          <a:lstStyle/>
          <a:p>
            <a:r>
              <a:rPr lang="en-US" sz="2750" dirty="0"/>
              <a:t>Unified Routing Scheme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A949A1C-8689-AF68-A4C0-E7531B869D36}"/>
              </a:ext>
            </a:extLst>
          </p:cNvPr>
          <p:cNvGrpSpPr/>
          <p:nvPr/>
        </p:nvGrpSpPr>
        <p:grpSpPr>
          <a:xfrm>
            <a:off x="418749" y="1835189"/>
            <a:ext cx="8306502" cy="2413062"/>
            <a:chOff x="418749" y="1835189"/>
            <a:chExt cx="8306502" cy="2413062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1B6E91A0-81F6-9BCD-FB54-DB61B0132CB3}"/>
                </a:ext>
              </a:extLst>
            </p:cNvPr>
            <p:cNvSpPr/>
            <p:nvPr/>
          </p:nvSpPr>
          <p:spPr>
            <a:xfrm>
              <a:off x="6067425" y="2583940"/>
              <a:ext cx="368300" cy="164307"/>
            </a:xfrm>
            <a:prstGeom prst="roundRect">
              <a:avLst/>
            </a:prstGeom>
            <a:noFill/>
            <a:ln w="6350">
              <a:solidFill>
                <a:srgbClr val="C00000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91A3332D-BCB7-13B0-F1CA-22498E725597}"/>
                </a:ext>
              </a:extLst>
            </p:cNvPr>
            <p:cNvSpPr/>
            <p:nvPr/>
          </p:nvSpPr>
          <p:spPr>
            <a:xfrm>
              <a:off x="2569307" y="2576251"/>
              <a:ext cx="592931" cy="164307"/>
            </a:xfrm>
            <a:prstGeom prst="roundRect">
              <a:avLst/>
            </a:prstGeom>
            <a:noFill/>
            <a:ln w="6350">
              <a:solidFill>
                <a:srgbClr val="C00000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Main figure">
              <a:extLst>
                <a:ext uri="{FF2B5EF4-FFF2-40B4-BE49-F238E27FC236}">
                  <a16:creationId xmlns:a16="http://schemas.microsoft.com/office/drawing/2014/main" id="{D1726B9C-5C29-D20B-1C22-9FFE3ACE3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18749" y="1835189"/>
              <a:ext cx="8306502" cy="2413062"/>
            </a:xfrm>
            <a:prstGeom prst="rect">
              <a:avLst/>
            </a:prstGeom>
          </p:spPr>
        </p:pic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340AC6FF-9C1E-076E-1BD8-FDDBFD340DD3}"/>
                </a:ext>
              </a:extLst>
            </p:cNvPr>
            <p:cNvSpPr/>
            <p:nvPr/>
          </p:nvSpPr>
          <p:spPr>
            <a:xfrm>
              <a:off x="1085850" y="2578633"/>
              <a:ext cx="592931" cy="164307"/>
            </a:xfrm>
            <a:prstGeom prst="roundRect">
              <a:avLst/>
            </a:prstGeom>
            <a:noFill/>
            <a:ln w="19050">
              <a:solidFill>
                <a:srgbClr val="C00000"/>
              </a:solidFill>
            </a:ln>
            <a:effectLst>
              <a:glow rad="381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9621B283-BEEC-0CFB-E1BA-37E585BADCA9}"/>
                </a:ext>
              </a:extLst>
            </p:cNvPr>
            <p:cNvSpPr/>
            <p:nvPr/>
          </p:nvSpPr>
          <p:spPr>
            <a:xfrm>
              <a:off x="7465219" y="2578632"/>
              <a:ext cx="592931" cy="164307"/>
            </a:xfrm>
            <a:prstGeom prst="roundRect">
              <a:avLst/>
            </a:prstGeom>
            <a:noFill/>
            <a:ln w="19050">
              <a:solidFill>
                <a:srgbClr val="C00000"/>
              </a:solidFill>
            </a:ln>
            <a:effectLst>
              <a:glow rad="381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EBCD102-AD04-0B2C-AF9A-5A2E52EFDE3C}"/>
              </a:ext>
            </a:extLst>
          </p:cNvPr>
          <p:cNvGrpSpPr/>
          <p:nvPr/>
        </p:nvGrpSpPr>
        <p:grpSpPr>
          <a:xfrm>
            <a:off x="6245141" y="4304551"/>
            <a:ext cx="1746826" cy="338554"/>
            <a:chOff x="6245141" y="4495743"/>
            <a:chExt cx="1746826" cy="33855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94CBE65-20E3-BBC9-4E54-0585EE750EFA}"/>
                </a:ext>
              </a:extLst>
            </p:cNvPr>
            <p:cNvSpPr txBox="1"/>
            <p:nvPr/>
          </p:nvSpPr>
          <p:spPr>
            <a:xfrm>
              <a:off x="7204827" y="4544383"/>
              <a:ext cx="787140" cy="25237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ysDot"/>
            </a:ln>
          </p:spPr>
          <p:txBody>
            <a:bodyPr wrap="none" lIns="18288" tIns="18288" rIns="18288" bIns="18288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11.17.3.2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F4C74B1-51B0-B1B2-A0C8-EFE50C2CD738}"/>
                </a:ext>
              </a:extLst>
            </p:cNvPr>
            <p:cNvSpPr txBox="1"/>
            <p:nvPr/>
          </p:nvSpPr>
          <p:spPr>
            <a:xfrm>
              <a:off x="6245141" y="4495743"/>
              <a:ext cx="10021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err="1">
                  <a:latin typeface="Roboto" panose="02000000000000000000" pitchFamily="2" charset="0"/>
                  <a:ea typeface="Roboto" panose="02000000000000000000" pitchFamily="2" charset="0"/>
                </a:rPr>
                <a:t>ServerID</a:t>
              </a:r>
              <a:r>
                <a:rPr lang="en-US" sz="1600" dirty="0">
                  <a:latin typeface="Roboto" panose="02000000000000000000" pitchFamily="2" charset="0"/>
                  <a:ea typeface="Roboto" panose="02000000000000000000" pitchFamily="2" charset="0"/>
                </a:rPr>
                <a:t>: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3F1D44E6-50C7-87CB-854B-99F421F77012}"/>
              </a:ext>
            </a:extLst>
          </p:cNvPr>
          <p:cNvSpPr txBox="1"/>
          <p:nvPr/>
        </p:nvSpPr>
        <p:spPr>
          <a:xfrm>
            <a:off x="7459307" y="2317728"/>
            <a:ext cx="238913" cy="23391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none" lIns="18288" tIns="9144" rIns="18288" bIns="9144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22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FD2702B-CD8A-9A3D-1E4F-39DAE8F0C2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7786" y="521035"/>
            <a:ext cx="748428" cy="74842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6756DFE-F78D-0AEB-6B7B-6F4FA2D2B733}"/>
              </a:ext>
            </a:extLst>
          </p:cNvPr>
          <p:cNvSpPr txBox="1"/>
          <p:nvPr/>
        </p:nvSpPr>
        <p:spPr>
          <a:xfrm>
            <a:off x="4950556" y="577332"/>
            <a:ext cx="1795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Centralized Routing Controller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78325D5-ED17-4D2D-937A-F85B4D74E9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8684656"/>
              </p:ext>
            </p:extLst>
          </p:nvPr>
        </p:nvGraphicFramePr>
        <p:xfrm>
          <a:off x="128485" y="1301952"/>
          <a:ext cx="1914730" cy="283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7365">
                  <a:extLst>
                    <a:ext uri="{9D8B030D-6E8A-4147-A177-3AD203B41FA5}">
                      <a16:colId xmlns:a16="http://schemas.microsoft.com/office/drawing/2014/main" val="1257039894"/>
                    </a:ext>
                  </a:extLst>
                </a:gridCol>
                <a:gridCol w="957365">
                  <a:extLst>
                    <a:ext uri="{9D8B030D-6E8A-4147-A177-3AD203B41FA5}">
                      <a16:colId xmlns:a16="http://schemas.microsoft.com/office/drawing/2014/main" val="3001827212"/>
                    </a:ext>
                  </a:extLst>
                </a:gridCol>
              </a:tblGrid>
              <a:tr h="2834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FF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11.17.3.2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:</a:t>
                      </a:r>
                      <a:r>
                        <a:rPr lang="en-US" sz="1200" b="0" dirty="0">
                          <a:solidFill>
                            <a:srgbClr val="00B05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22</a:t>
                      </a: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via RNIC_A0</a:t>
                      </a: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1994554"/>
                  </a:ext>
                </a:extLst>
              </a:tr>
            </a:tbl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387227D-6103-8059-F77B-D2C562496EFA}"/>
              </a:ext>
            </a:extLst>
          </p:cNvPr>
          <p:cNvCxnSpPr>
            <a:cxnSpLocks/>
            <a:stCxn id="2" idx="2"/>
            <a:endCxn id="10" idx="0"/>
          </p:cNvCxnSpPr>
          <p:nvPr/>
        </p:nvCxnSpPr>
        <p:spPr>
          <a:xfrm>
            <a:off x="1085850" y="1585398"/>
            <a:ext cx="296466" cy="993235"/>
          </a:xfrm>
          <a:prstGeom prst="straightConnector1">
            <a:avLst/>
          </a:prstGeom>
          <a:ln w="19050">
            <a:prstDash val="sysDash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2225D43B-F085-78E2-BEDF-D9D0D03BBE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8635439"/>
              </p:ext>
            </p:extLst>
          </p:nvPr>
        </p:nvGraphicFramePr>
        <p:xfrm>
          <a:off x="2134104" y="1304953"/>
          <a:ext cx="1891094" cy="2774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8644">
                  <a:extLst>
                    <a:ext uri="{9D8B030D-6E8A-4147-A177-3AD203B41FA5}">
                      <a16:colId xmlns:a16="http://schemas.microsoft.com/office/drawing/2014/main" val="1257039894"/>
                    </a:ext>
                  </a:extLst>
                </a:gridCol>
                <a:gridCol w="972450">
                  <a:extLst>
                    <a:ext uri="{9D8B030D-6E8A-4147-A177-3AD203B41FA5}">
                      <a16:colId xmlns:a16="http://schemas.microsoft.com/office/drawing/2014/main" val="3001827212"/>
                    </a:ext>
                  </a:extLst>
                </a:gridCol>
              </a:tblGrid>
              <a:tr h="27744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FF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11.17.3.2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:</a:t>
                      </a:r>
                      <a:r>
                        <a:rPr lang="en-US" sz="1200" b="0" dirty="0">
                          <a:solidFill>
                            <a:srgbClr val="00B05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22</a:t>
                      </a: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ECMP(spine)</a:t>
                      </a: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1994554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42749CC5-D7BC-A1C6-C51A-57F54DCA72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374545"/>
              </p:ext>
            </p:extLst>
          </p:nvPr>
        </p:nvGraphicFramePr>
        <p:xfrm>
          <a:off x="4253815" y="1301952"/>
          <a:ext cx="1765184" cy="283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9201">
                  <a:extLst>
                    <a:ext uri="{9D8B030D-6E8A-4147-A177-3AD203B41FA5}">
                      <a16:colId xmlns:a16="http://schemas.microsoft.com/office/drawing/2014/main" val="1257039894"/>
                    </a:ext>
                  </a:extLst>
                </a:gridCol>
                <a:gridCol w="885983">
                  <a:extLst>
                    <a:ext uri="{9D8B030D-6E8A-4147-A177-3AD203B41FA5}">
                      <a16:colId xmlns:a16="http://schemas.microsoft.com/office/drawing/2014/main" val="3001827212"/>
                    </a:ext>
                  </a:extLst>
                </a:gridCol>
              </a:tblGrid>
              <a:tr h="2834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FF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11.17.3.2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:</a:t>
                      </a:r>
                      <a:r>
                        <a:rPr lang="en-US" sz="1200" b="0" dirty="0">
                          <a:solidFill>
                            <a:srgbClr val="00B05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22</a:t>
                      </a: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fwd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(L24)</a:t>
                      </a: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1994554"/>
                  </a:ext>
                </a:extLst>
              </a:tr>
            </a:tbl>
          </a:graphicData>
        </a:graphic>
      </p:graphicFrame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1748C74-7FE0-816C-4E1F-D5D2F44E9D69}"/>
              </a:ext>
            </a:extLst>
          </p:cNvPr>
          <p:cNvCxnSpPr>
            <a:cxnSpLocks/>
            <a:stCxn id="12" idx="2"/>
          </p:cNvCxnSpPr>
          <p:nvPr/>
        </p:nvCxnSpPr>
        <p:spPr>
          <a:xfrm>
            <a:off x="3079651" y="1582398"/>
            <a:ext cx="584732" cy="969240"/>
          </a:xfrm>
          <a:prstGeom prst="straightConnector1">
            <a:avLst/>
          </a:prstGeom>
          <a:ln w="19050">
            <a:prstDash val="sysDash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1155B70-908C-7D10-530A-A5AFF71A06DE}"/>
              </a:ext>
            </a:extLst>
          </p:cNvPr>
          <p:cNvCxnSpPr>
            <a:cxnSpLocks/>
            <a:stCxn id="21" idx="2"/>
          </p:cNvCxnSpPr>
          <p:nvPr/>
        </p:nvCxnSpPr>
        <p:spPr>
          <a:xfrm flipH="1">
            <a:off x="4747659" y="1585398"/>
            <a:ext cx="388748" cy="418702"/>
          </a:xfrm>
          <a:prstGeom prst="straightConnector1">
            <a:avLst/>
          </a:prstGeom>
          <a:ln w="19050">
            <a:prstDash val="sysDash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9EDE874A-2A44-9B2C-C18D-89E5A76CE6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9723725"/>
              </p:ext>
            </p:extLst>
          </p:nvPr>
        </p:nvGraphicFramePr>
        <p:xfrm>
          <a:off x="6290306" y="1301952"/>
          <a:ext cx="2464343" cy="283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2598">
                  <a:extLst>
                    <a:ext uri="{9D8B030D-6E8A-4147-A177-3AD203B41FA5}">
                      <a16:colId xmlns:a16="http://schemas.microsoft.com/office/drawing/2014/main" val="1257039894"/>
                    </a:ext>
                  </a:extLst>
                </a:gridCol>
                <a:gridCol w="1421745">
                  <a:extLst>
                    <a:ext uri="{9D8B030D-6E8A-4147-A177-3AD203B41FA5}">
                      <a16:colId xmlns:a16="http://schemas.microsoft.com/office/drawing/2014/main" val="3001827212"/>
                    </a:ext>
                  </a:extLst>
                </a:gridCol>
              </a:tblGrid>
              <a:tr h="2834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FF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11.17.3.2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:</a:t>
                      </a:r>
                      <a:r>
                        <a:rPr lang="en-US" sz="1200" b="0" dirty="0">
                          <a:solidFill>
                            <a:srgbClr val="00B05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22</a:t>
                      </a: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fwd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(port_GPU_B0)</a:t>
                      </a: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1994554"/>
                  </a:ext>
                </a:extLst>
              </a:tr>
            </a:tbl>
          </a:graphicData>
        </a:graphic>
      </p:graphicFrame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98BB8731-C308-545A-ECF6-0D93A594EACA}"/>
              </a:ext>
            </a:extLst>
          </p:cNvPr>
          <p:cNvCxnSpPr>
            <a:cxnSpLocks/>
            <a:stCxn id="47" idx="2"/>
          </p:cNvCxnSpPr>
          <p:nvPr/>
        </p:nvCxnSpPr>
        <p:spPr>
          <a:xfrm flipH="1">
            <a:off x="7131360" y="1585398"/>
            <a:ext cx="391117" cy="849285"/>
          </a:xfrm>
          <a:prstGeom prst="straightConnector1">
            <a:avLst/>
          </a:prstGeom>
          <a:ln w="19050">
            <a:prstDash val="sysDash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2F50E1AD-9395-1E72-756F-5178820271B2}"/>
              </a:ext>
            </a:extLst>
          </p:cNvPr>
          <p:cNvCxnSpPr>
            <a:cxnSpLocks/>
            <a:endCxn id="2" idx="0"/>
          </p:cNvCxnSpPr>
          <p:nvPr/>
        </p:nvCxnSpPr>
        <p:spPr>
          <a:xfrm flipH="1">
            <a:off x="1085850" y="747558"/>
            <a:ext cx="3111936" cy="554394"/>
          </a:xfrm>
          <a:prstGeom prst="line">
            <a:avLst/>
          </a:prstGeom>
          <a:ln w="19050">
            <a:prstDash val="lgDashDot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2471ED4D-0413-70AF-D429-C91002CA27BA}"/>
              </a:ext>
            </a:extLst>
          </p:cNvPr>
          <p:cNvCxnSpPr>
            <a:cxnSpLocks/>
            <a:stCxn id="24" idx="1"/>
            <a:endCxn id="12" idx="0"/>
          </p:cNvCxnSpPr>
          <p:nvPr/>
        </p:nvCxnSpPr>
        <p:spPr>
          <a:xfrm flipH="1">
            <a:off x="3079651" y="895249"/>
            <a:ext cx="1118135" cy="409704"/>
          </a:xfrm>
          <a:prstGeom prst="line">
            <a:avLst/>
          </a:prstGeom>
          <a:ln w="19050">
            <a:prstDash val="lgDashDot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FA770B73-2C2D-4637-563F-E3288F8ADEAD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4946214" y="895249"/>
            <a:ext cx="438330" cy="378553"/>
          </a:xfrm>
          <a:prstGeom prst="line">
            <a:avLst/>
          </a:prstGeom>
          <a:ln w="19050">
            <a:prstDash val="lgDashDot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0BA5BB31-0D3C-46A4-3B91-413FE7EFB9E2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4946214" y="895249"/>
            <a:ext cx="1578472" cy="396294"/>
          </a:xfrm>
          <a:prstGeom prst="line">
            <a:avLst/>
          </a:prstGeom>
          <a:ln w="19050">
            <a:prstDash val="lgDashDot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825D2FC0-22A7-4368-8304-E7290510BE53}"/>
              </a:ext>
            </a:extLst>
          </p:cNvPr>
          <p:cNvSpPr txBox="1"/>
          <p:nvPr/>
        </p:nvSpPr>
        <p:spPr>
          <a:xfrm>
            <a:off x="2898860" y="4596197"/>
            <a:ext cx="3449982" cy="340519"/>
          </a:xfrm>
          <a:prstGeom prst="round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End-to-End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datapath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: GPU_A0 to GPU_B0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D57389-F5B8-2DF6-7674-2689A7CD5B6D}"/>
              </a:ext>
            </a:extLst>
          </p:cNvPr>
          <p:cNvCxnSpPr>
            <a:stCxn id="10" idx="3"/>
          </p:cNvCxnSpPr>
          <p:nvPr/>
        </p:nvCxnSpPr>
        <p:spPr>
          <a:xfrm flipV="1">
            <a:off x="1678781" y="2660073"/>
            <a:ext cx="2219888" cy="71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0D6EE77-CAE8-2825-5E08-3EF7279998C9}"/>
              </a:ext>
            </a:extLst>
          </p:cNvPr>
          <p:cNvCxnSpPr/>
          <p:nvPr/>
        </p:nvCxnSpPr>
        <p:spPr>
          <a:xfrm flipV="1">
            <a:off x="3898669" y="2476500"/>
            <a:ext cx="701906" cy="183573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5A141C7-5D63-44BE-046B-D521EDCCF9CC}"/>
              </a:ext>
            </a:extLst>
          </p:cNvPr>
          <p:cNvCxnSpPr>
            <a:cxnSpLocks/>
          </p:cNvCxnSpPr>
          <p:nvPr/>
        </p:nvCxnSpPr>
        <p:spPr>
          <a:xfrm>
            <a:off x="3857625" y="2660073"/>
            <a:ext cx="659606" cy="968952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0A10417-D335-B0C8-3A80-0A32FF4A8798}"/>
              </a:ext>
            </a:extLst>
          </p:cNvPr>
          <p:cNvCxnSpPr>
            <a:cxnSpLocks/>
          </p:cNvCxnSpPr>
          <p:nvPr/>
        </p:nvCxnSpPr>
        <p:spPr>
          <a:xfrm>
            <a:off x="3869926" y="2658404"/>
            <a:ext cx="753925" cy="11337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A1CAB0D-664E-5E3D-3579-5175CEE8E671}"/>
              </a:ext>
            </a:extLst>
          </p:cNvPr>
          <p:cNvCxnSpPr>
            <a:cxnSpLocks/>
          </p:cNvCxnSpPr>
          <p:nvPr/>
        </p:nvCxnSpPr>
        <p:spPr>
          <a:xfrm>
            <a:off x="4572000" y="2475786"/>
            <a:ext cx="789718" cy="190307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210982E-05CE-4238-34F5-CB6F11601D08}"/>
              </a:ext>
            </a:extLst>
          </p:cNvPr>
          <p:cNvCxnSpPr>
            <a:cxnSpLocks/>
          </p:cNvCxnSpPr>
          <p:nvPr/>
        </p:nvCxnSpPr>
        <p:spPr>
          <a:xfrm flipV="1">
            <a:off x="4600575" y="2664864"/>
            <a:ext cx="761143" cy="10691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E4D671E-C525-201A-0187-25307FD17DBD}"/>
              </a:ext>
            </a:extLst>
          </p:cNvPr>
          <p:cNvCxnSpPr>
            <a:cxnSpLocks/>
          </p:cNvCxnSpPr>
          <p:nvPr/>
        </p:nvCxnSpPr>
        <p:spPr>
          <a:xfrm flipV="1">
            <a:off x="4500562" y="3570220"/>
            <a:ext cx="247097" cy="58805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96113F9-D9BD-66CF-E331-27E43BC4D2B5}"/>
              </a:ext>
            </a:extLst>
          </p:cNvPr>
          <p:cNvCxnSpPr>
            <a:cxnSpLocks/>
          </p:cNvCxnSpPr>
          <p:nvPr/>
        </p:nvCxnSpPr>
        <p:spPr>
          <a:xfrm>
            <a:off x="5361718" y="2665547"/>
            <a:ext cx="2103501" cy="2382"/>
          </a:xfrm>
          <a:prstGeom prst="line">
            <a:avLst/>
          </a:prstGeom>
          <a:ln w="38100">
            <a:solidFill>
              <a:schemeClr val="accent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E1A3FF88-C561-F20A-BDB9-A044D997230B}"/>
              </a:ext>
            </a:extLst>
          </p:cNvPr>
          <p:cNvCxnSpPr>
            <a:cxnSpLocks/>
          </p:cNvCxnSpPr>
          <p:nvPr/>
        </p:nvCxnSpPr>
        <p:spPr>
          <a:xfrm flipV="1">
            <a:off x="4740516" y="2664864"/>
            <a:ext cx="614059" cy="91890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947945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6017">
        <p:fade/>
      </p:transition>
    </mc:Choice>
    <mc:Fallback>
      <p:transition spd="med" advTm="260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7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9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2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1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3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2805B0-5F55-1CD7-9E79-FDD8F5A903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67FDC2-B210-E428-529E-CF54C132000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F954DEF-545E-7A64-9446-EF181E193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74858"/>
            <a:ext cx="8992098" cy="572700"/>
          </a:xfrm>
        </p:spPr>
        <p:txBody>
          <a:bodyPr/>
          <a:lstStyle/>
          <a:p>
            <a:r>
              <a:rPr lang="en-US" sz="2750" dirty="0"/>
              <a:t>Unified Routing Scheme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3E46F26-5C02-A5D2-426F-4527A1573E64}"/>
              </a:ext>
            </a:extLst>
          </p:cNvPr>
          <p:cNvGrpSpPr/>
          <p:nvPr/>
        </p:nvGrpSpPr>
        <p:grpSpPr>
          <a:xfrm>
            <a:off x="418749" y="1835189"/>
            <a:ext cx="8306502" cy="2413062"/>
            <a:chOff x="418749" y="1835189"/>
            <a:chExt cx="8306502" cy="2413062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BD466ABD-3734-90BC-954F-F0AEC0A265AA}"/>
                </a:ext>
              </a:extLst>
            </p:cNvPr>
            <p:cNvSpPr/>
            <p:nvPr/>
          </p:nvSpPr>
          <p:spPr>
            <a:xfrm>
              <a:off x="6067425" y="2583940"/>
              <a:ext cx="368300" cy="164307"/>
            </a:xfrm>
            <a:prstGeom prst="roundRect">
              <a:avLst/>
            </a:prstGeom>
            <a:noFill/>
            <a:ln w="6350">
              <a:solidFill>
                <a:srgbClr val="C00000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CF497467-094A-D96D-59D7-5C45AEB53744}"/>
                </a:ext>
              </a:extLst>
            </p:cNvPr>
            <p:cNvSpPr/>
            <p:nvPr/>
          </p:nvSpPr>
          <p:spPr>
            <a:xfrm>
              <a:off x="2569307" y="2576251"/>
              <a:ext cx="592931" cy="164307"/>
            </a:xfrm>
            <a:prstGeom prst="roundRect">
              <a:avLst/>
            </a:prstGeom>
            <a:noFill/>
            <a:ln w="6350">
              <a:solidFill>
                <a:srgbClr val="C00000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Main figure">
              <a:extLst>
                <a:ext uri="{FF2B5EF4-FFF2-40B4-BE49-F238E27FC236}">
                  <a16:creationId xmlns:a16="http://schemas.microsoft.com/office/drawing/2014/main" id="{3017A9D8-EBD9-4BE4-F863-D510B359E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18749" y="1835189"/>
              <a:ext cx="8306502" cy="2413062"/>
            </a:xfrm>
            <a:prstGeom prst="rect">
              <a:avLst/>
            </a:prstGeom>
          </p:spPr>
        </p:pic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B09DF1E3-BE9E-95CA-D616-D1AE3591C6CE}"/>
                </a:ext>
              </a:extLst>
            </p:cNvPr>
            <p:cNvSpPr/>
            <p:nvPr/>
          </p:nvSpPr>
          <p:spPr>
            <a:xfrm>
              <a:off x="1085850" y="2578633"/>
              <a:ext cx="592931" cy="164307"/>
            </a:xfrm>
            <a:prstGeom prst="roundRect">
              <a:avLst/>
            </a:prstGeom>
            <a:noFill/>
            <a:ln w="19050">
              <a:solidFill>
                <a:srgbClr val="C00000"/>
              </a:solidFill>
            </a:ln>
            <a:effectLst>
              <a:glow rad="381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455F80D5-F08D-6DD4-C318-BD265FC1F95C}"/>
                </a:ext>
              </a:extLst>
            </p:cNvPr>
            <p:cNvSpPr/>
            <p:nvPr/>
          </p:nvSpPr>
          <p:spPr>
            <a:xfrm>
              <a:off x="7465219" y="2578632"/>
              <a:ext cx="592931" cy="164307"/>
            </a:xfrm>
            <a:prstGeom prst="roundRect">
              <a:avLst/>
            </a:prstGeom>
            <a:noFill/>
            <a:ln w="19050">
              <a:solidFill>
                <a:srgbClr val="C00000"/>
              </a:solidFill>
            </a:ln>
            <a:effectLst>
              <a:glow rad="381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63CEF9F-1035-E686-4F44-731528EFADB6}"/>
              </a:ext>
            </a:extLst>
          </p:cNvPr>
          <p:cNvGrpSpPr/>
          <p:nvPr/>
        </p:nvGrpSpPr>
        <p:grpSpPr>
          <a:xfrm>
            <a:off x="6245141" y="4304551"/>
            <a:ext cx="1746826" cy="338554"/>
            <a:chOff x="6245141" y="4495743"/>
            <a:chExt cx="1746826" cy="33855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2949C65-028B-7684-8F4D-DEF152421F38}"/>
                </a:ext>
              </a:extLst>
            </p:cNvPr>
            <p:cNvSpPr txBox="1"/>
            <p:nvPr/>
          </p:nvSpPr>
          <p:spPr>
            <a:xfrm>
              <a:off x="7204827" y="4544383"/>
              <a:ext cx="787140" cy="25237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ysDot"/>
            </a:ln>
          </p:spPr>
          <p:txBody>
            <a:bodyPr wrap="none" lIns="18288" tIns="18288" rIns="18288" bIns="18288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11.17.3.2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259D1BF-DF49-95C6-F8FE-17E1FE8149C4}"/>
                </a:ext>
              </a:extLst>
            </p:cNvPr>
            <p:cNvSpPr txBox="1"/>
            <p:nvPr/>
          </p:nvSpPr>
          <p:spPr>
            <a:xfrm>
              <a:off x="6245141" y="4495743"/>
              <a:ext cx="10021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err="1">
                  <a:latin typeface="Roboto" panose="02000000000000000000" pitchFamily="2" charset="0"/>
                  <a:ea typeface="Roboto" panose="02000000000000000000" pitchFamily="2" charset="0"/>
                </a:rPr>
                <a:t>ServerID</a:t>
              </a:r>
              <a:r>
                <a:rPr lang="en-US" sz="1600" dirty="0">
                  <a:latin typeface="Roboto" panose="02000000000000000000" pitchFamily="2" charset="0"/>
                  <a:ea typeface="Roboto" panose="02000000000000000000" pitchFamily="2" charset="0"/>
                </a:rPr>
                <a:t>: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C7FFB95E-A8DF-04C1-F2F3-3FEA4FDF03FC}"/>
              </a:ext>
            </a:extLst>
          </p:cNvPr>
          <p:cNvSpPr txBox="1"/>
          <p:nvPr/>
        </p:nvSpPr>
        <p:spPr>
          <a:xfrm>
            <a:off x="7459307" y="2317728"/>
            <a:ext cx="238913" cy="23391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none" lIns="18288" tIns="9144" rIns="18288" bIns="9144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22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59B7937-D1E1-A318-3290-238844858D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7786" y="521035"/>
            <a:ext cx="748428" cy="74842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8BA8322-63F8-174E-6837-DCBE4E51DFAA}"/>
              </a:ext>
            </a:extLst>
          </p:cNvPr>
          <p:cNvSpPr txBox="1"/>
          <p:nvPr/>
        </p:nvSpPr>
        <p:spPr>
          <a:xfrm>
            <a:off x="4950556" y="577332"/>
            <a:ext cx="1795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Centralized Routing Controller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E3536A2-646B-4E18-2B59-7D07CD5AD6F3}"/>
              </a:ext>
            </a:extLst>
          </p:cNvPr>
          <p:cNvGraphicFramePr>
            <a:graphicFrameLocks noGrp="1"/>
          </p:cNvGraphicFramePr>
          <p:nvPr/>
        </p:nvGraphicFramePr>
        <p:xfrm>
          <a:off x="128485" y="1301952"/>
          <a:ext cx="1914730" cy="283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7365">
                  <a:extLst>
                    <a:ext uri="{9D8B030D-6E8A-4147-A177-3AD203B41FA5}">
                      <a16:colId xmlns:a16="http://schemas.microsoft.com/office/drawing/2014/main" val="1257039894"/>
                    </a:ext>
                  </a:extLst>
                </a:gridCol>
                <a:gridCol w="957365">
                  <a:extLst>
                    <a:ext uri="{9D8B030D-6E8A-4147-A177-3AD203B41FA5}">
                      <a16:colId xmlns:a16="http://schemas.microsoft.com/office/drawing/2014/main" val="3001827212"/>
                    </a:ext>
                  </a:extLst>
                </a:gridCol>
              </a:tblGrid>
              <a:tr h="2834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FF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11.17.3.2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:</a:t>
                      </a:r>
                      <a:r>
                        <a:rPr lang="en-US" sz="1200" b="0" dirty="0">
                          <a:solidFill>
                            <a:srgbClr val="00B05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22</a:t>
                      </a: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via RNIC_A0</a:t>
                      </a: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1994554"/>
                  </a:ext>
                </a:extLst>
              </a:tr>
            </a:tbl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DA00B79-3F28-3C43-874C-B62F52B5CD92}"/>
              </a:ext>
            </a:extLst>
          </p:cNvPr>
          <p:cNvCxnSpPr>
            <a:cxnSpLocks/>
            <a:stCxn id="2" idx="2"/>
            <a:endCxn id="10" idx="0"/>
          </p:cNvCxnSpPr>
          <p:nvPr/>
        </p:nvCxnSpPr>
        <p:spPr>
          <a:xfrm>
            <a:off x="1085850" y="1585398"/>
            <a:ext cx="296466" cy="993235"/>
          </a:xfrm>
          <a:prstGeom prst="straightConnector1">
            <a:avLst/>
          </a:prstGeom>
          <a:ln w="19050">
            <a:prstDash val="sysDash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BFDF9640-9585-A784-2607-7B0256B7A29C}"/>
              </a:ext>
            </a:extLst>
          </p:cNvPr>
          <p:cNvGraphicFramePr>
            <a:graphicFrameLocks noGrp="1"/>
          </p:cNvGraphicFramePr>
          <p:nvPr/>
        </p:nvGraphicFramePr>
        <p:xfrm>
          <a:off x="2134104" y="1304953"/>
          <a:ext cx="1891094" cy="2774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8644">
                  <a:extLst>
                    <a:ext uri="{9D8B030D-6E8A-4147-A177-3AD203B41FA5}">
                      <a16:colId xmlns:a16="http://schemas.microsoft.com/office/drawing/2014/main" val="1257039894"/>
                    </a:ext>
                  </a:extLst>
                </a:gridCol>
                <a:gridCol w="972450">
                  <a:extLst>
                    <a:ext uri="{9D8B030D-6E8A-4147-A177-3AD203B41FA5}">
                      <a16:colId xmlns:a16="http://schemas.microsoft.com/office/drawing/2014/main" val="3001827212"/>
                    </a:ext>
                  </a:extLst>
                </a:gridCol>
              </a:tblGrid>
              <a:tr h="27744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FF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11.17.3.2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:</a:t>
                      </a:r>
                      <a:r>
                        <a:rPr lang="en-US" sz="1200" b="0" dirty="0">
                          <a:solidFill>
                            <a:srgbClr val="00B05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22</a:t>
                      </a: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ECMP(spine)</a:t>
                      </a: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1994554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27E60AB3-1134-9CBD-8BEB-CC6CF6ECD3D7}"/>
              </a:ext>
            </a:extLst>
          </p:cNvPr>
          <p:cNvGraphicFramePr>
            <a:graphicFrameLocks noGrp="1"/>
          </p:cNvGraphicFramePr>
          <p:nvPr/>
        </p:nvGraphicFramePr>
        <p:xfrm>
          <a:off x="4253815" y="1301952"/>
          <a:ext cx="1765184" cy="283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9201">
                  <a:extLst>
                    <a:ext uri="{9D8B030D-6E8A-4147-A177-3AD203B41FA5}">
                      <a16:colId xmlns:a16="http://schemas.microsoft.com/office/drawing/2014/main" val="1257039894"/>
                    </a:ext>
                  </a:extLst>
                </a:gridCol>
                <a:gridCol w="885983">
                  <a:extLst>
                    <a:ext uri="{9D8B030D-6E8A-4147-A177-3AD203B41FA5}">
                      <a16:colId xmlns:a16="http://schemas.microsoft.com/office/drawing/2014/main" val="3001827212"/>
                    </a:ext>
                  </a:extLst>
                </a:gridCol>
              </a:tblGrid>
              <a:tr h="2834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FF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11.17.3.2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:</a:t>
                      </a:r>
                      <a:r>
                        <a:rPr lang="en-US" sz="1200" b="0" dirty="0">
                          <a:solidFill>
                            <a:srgbClr val="00B05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22</a:t>
                      </a: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fwd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(L24)</a:t>
                      </a: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1994554"/>
                  </a:ext>
                </a:extLst>
              </a:tr>
            </a:tbl>
          </a:graphicData>
        </a:graphic>
      </p:graphicFrame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7C7E6B1-E1BB-A546-93EE-7E1A77DFB27E}"/>
              </a:ext>
            </a:extLst>
          </p:cNvPr>
          <p:cNvCxnSpPr>
            <a:cxnSpLocks/>
            <a:stCxn id="12" idx="2"/>
          </p:cNvCxnSpPr>
          <p:nvPr/>
        </p:nvCxnSpPr>
        <p:spPr>
          <a:xfrm>
            <a:off x="3079651" y="1582398"/>
            <a:ext cx="584732" cy="969240"/>
          </a:xfrm>
          <a:prstGeom prst="straightConnector1">
            <a:avLst/>
          </a:prstGeom>
          <a:ln w="19050">
            <a:prstDash val="sysDash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43E3A5B-0881-F85E-6B40-D7DE204B397F}"/>
              </a:ext>
            </a:extLst>
          </p:cNvPr>
          <p:cNvCxnSpPr>
            <a:cxnSpLocks/>
            <a:stCxn id="21" idx="2"/>
          </p:cNvCxnSpPr>
          <p:nvPr/>
        </p:nvCxnSpPr>
        <p:spPr>
          <a:xfrm flipH="1">
            <a:off x="4747659" y="1585398"/>
            <a:ext cx="388748" cy="418702"/>
          </a:xfrm>
          <a:prstGeom prst="straightConnector1">
            <a:avLst/>
          </a:prstGeom>
          <a:ln w="19050">
            <a:prstDash val="sysDash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B2088C13-9A78-E051-0557-FF0F0AFA0DD1}"/>
              </a:ext>
            </a:extLst>
          </p:cNvPr>
          <p:cNvGraphicFramePr>
            <a:graphicFrameLocks noGrp="1"/>
          </p:cNvGraphicFramePr>
          <p:nvPr/>
        </p:nvGraphicFramePr>
        <p:xfrm>
          <a:off x="6290306" y="1301952"/>
          <a:ext cx="2464343" cy="283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2598">
                  <a:extLst>
                    <a:ext uri="{9D8B030D-6E8A-4147-A177-3AD203B41FA5}">
                      <a16:colId xmlns:a16="http://schemas.microsoft.com/office/drawing/2014/main" val="1257039894"/>
                    </a:ext>
                  </a:extLst>
                </a:gridCol>
                <a:gridCol w="1421745">
                  <a:extLst>
                    <a:ext uri="{9D8B030D-6E8A-4147-A177-3AD203B41FA5}">
                      <a16:colId xmlns:a16="http://schemas.microsoft.com/office/drawing/2014/main" val="3001827212"/>
                    </a:ext>
                  </a:extLst>
                </a:gridCol>
              </a:tblGrid>
              <a:tr h="2834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FF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11.17.3.2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:</a:t>
                      </a:r>
                      <a:r>
                        <a:rPr lang="en-US" sz="1200" b="0" dirty="0">
                          <a:solidFill>
                            <a:srgbClr val="00B05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22</a:t>
                      </a: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fwd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(port_GPU_B0)</a:t>
                      </a: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1994554"/>
                  </a:ext>
                </a:extLst>
              </a:tr>
            </a:tbl>
          </a:graphicData>
        </a:graphic>
      </p:graphicFrame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1C97D83-6910-2D4C-4D17-C5653C4A26CA}"/>
              </a:ext>
            </a:extLst>
          </p:cNvPr>
          <p:cNvCxnSpPr>
            <a:cxnSpLocks/>
            <a:stCxn id="47" idx="2"/>
          </p:cNvCxnSpPr>
          <p:nvPr/>
        </p:nvCxnSpPr>
        <p:spPr>
          <a:xfrm flipH="1">
            <a:off x="7131360" y="1585398"/>
            <a:ext cx="391117" cy="849285"/>
          </a:xfrm>
          <a:prstGeom prst="straightConnector1">
            <a:avLst/>
          </a:prstGeom>
          <a:ln w="19050">
            <a:prstDash val="sysDash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A0048F5-6074-7300-6AF0-7E58B612B977}"/>
              </a:ext>
            </a:extLst>
          </p:cNvPr>
          <p:cNvCxnSpPr>
            <a:cxnSpLocks/>
            <a:endCxn id="2" idx="0"/>
          </p:cNvCxnSpPr>
          <p:nvPr/>
        </p:nvCxnSpPr>
        <p:spPr>
          <a:xfrm flipH="1">
            <a:off x="1085850" y="747558"/>
            <a:ext cx="3111936" cy="554394"/>
          </a:xfrm>
          <a:prstGeom prst="line">
            <a:avLst/>
          </a:prstGeom>
          <a:ln w="19050">
            <a:prstDash val="lgDashDot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6606261E-D234-3379-73E1-FA35C60C09FA}"/>
              </a:ext>
            </a:extLst>
          </p:cNvPr>
          <p:cNvCxnSpPr>
            <a:cxnSpLocks/>
            <a:stCxn id="24" idx="1"/>
            <a:endCxn id="12" idx="0"/>
          </p:cNvCxnSpPr>
          <p:nvPr/>
        </p:nvCxnSpPr>
        <p:spPr>
          <a:xfrm flipH="1">
            <a:off x="3079651" y="895249"/>
            <a:ext cx="1118135" cy="409704"/>
          </a:xfrm>
          <a:prstGeom prst="line">
            <a:avLst/>
          </a:prstGeom>
          <a:ln w="19050">
            <a:prstDash val="lgDashDot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A98BEE0-2CBA-FDF9-9E59-39A9EF987B8A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4946214" y="895249"/>
            <a:ext cx="438330" cy="378553"/>
          </a:xfrm>
          <a:prstGeom prst="line">
            <a:avLst/>
          </a:prstGeom>
          <a:ln w="19050">
            <a:prstDash val="lgDashDot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2D7A0D9-F896-F9A7-1CE5-938E7BB185AD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4946214" y="895249"/>
            <a:ext cx="1578472" cy="396294"/>
          </a:xfrm>
          <a:prstGeom prst="line">
            <a:avLst/>
          </a:prstGeom>
          <a:ln w="19050">
            <a:prstDash val="lgDashDot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57ED023-375F-7086-B039-064CFE94E912}"/>
              </a:ext>
            </a:extLst>
          </p:cNvPr>
          <p:cNvCxnSpPr>
            <a:stCxn id="10" idx="3"/>
          </p:cNvCxnSpPr>
          <p:nvPr/>
        </p:nvCxnSpPr>
        <p:spPr>
          <a:xfrm flipV="1">
            <a:off x="1678781" y="2660073"/>
            <a:ext cx="2219888" cy="71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19155B2-26D0-DADA-59E0-62AE4EEFE8A0}"/>
              </a:ext>
            </a:extLst>
          </p:cNvPr>
          <p:cNvCxnSpPr/>
          <p:nvPr/>
        </p:nvCxnSpPr>
        <p:spPr>
          <a:xfrm flipV="1">
            <a:off x="3898669" y="2476500"/>
            <a:ext cx="701906" cy="183573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D8F0286-E291-11EA-FF2E-3D9B89D9A668}"/>
              </a:ext>
            </a:extLst>
          </p:cNvPr>
          <p:cNvCxnSpPr>
            <a:cxnSpLocks/>
          </p:cNvCxnSpPr>
          <p:nvPr/>
        </p:nvCxnSpPr>
        <p:spPr>
          <a:xfrm>
            <a:off x="3857625" y="2660073"/>
            <a:ext cx="659606" cy="968952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FA74981-1BD7-7047-D238-5219C5DF865F}"/>
              </a:ext>
            </a:extLst>
          </p:cNvPr>
          <p:cNvCxnSpPr>
            <a:cxnSpLocks/>
          </p:cNvCxnSpPr>
          <p:nvPr/>
        </p:nvCxnSpPr>
        <p:spPr>
          <a:xfrm>
            <a:off x="3869926" y="2658404"/>
            <a:ext cx="753925" cy="11337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03EF4F3-859C-E07D-68C0-E66D385E33DC}"/>
              </a:ext>
            </a:extLst>
          </p:cNvPr>
          <p:cNvCxnSpPr>
            <a:cxnSpLocks/>
          </p:cNvCxnSpPr>
          <p:nvPr/>
        </p:nvCxnSpPr>
        <p:spPr>
          <a:xfrm>
            <a:off x="4572000" y="2475786"/>
            <a:ext cx="789718" cy="190307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C21FFDF-7BB9-DB39-468B-C47554A2C90B}"/>
              </a:ext>
            </a:extLst>
          </p:cNvPr>
          <p:cNvCxnSpPr>
            <a:cxnSpLocks/>
          </p:cNvCxnSpPr>
          <p:nvPr/>
        </p:nvCxnSpPr>
        <p:spPr>
          <a:xfrm flipV="1">
            <a:off x="4600575" y="2664864"/>
            <a:ext cx="761143" cy="10691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492CC81-7012-7E89-C817-D781ED8ADF7D}"/>
              </a:ext>
            </a:extLst>
          </p:cNvPr>
          <p:cNvCxnSpPr>
            <a:cxnSpLocks/>
          </p:cNvCxnSpPr>
          <p:nvPr/>
        </p:nvCxnSpPr>
        <p:spPr>
          <a:xfrm flipV="1">
            <a:off x="4500562" y="3570220"/>
            <a:ext cx="247097" cy="58805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4ADE587-E836-8583-A884-DB50FD230BE4}"/>
              </a:ext>
            </a:extLst>
          </p:cNvPr>
          <p:cNvCxnSpPr>
            <a:cxnSpLocks/>
          </p:cNvCxnSpPr>
          <p:nvPr/>
        </p:nvCxnSpPr>
        <p:spPr>
          <a:xfrm>
            <a:off x="5361718" y="2665547"/>
            <a:ext cx="2103501" cy="2382"/>
          </a:xfrm>
          <a:prstGeom prst="line">
            <a:avLst/>
          </a:prstGeom>
          <a:ln w="38100">
            <a:solidFill>
              <a:schemeClr val="accent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648A2E5-1124-163F-8F7C-5681014925D9}"/>
              </a:ext>
            </a:extLst>
          </p:cNvPr>
          <p:cNvCxnSpPr>
            <a:cxnSpLocks/>
          </p:cNvCxnSpPr>
          <p:nvPr/>
        </p:nvCxnSpPr>
        <p:spPr>
          <a:xfrm flipV="1">
            <a:off x="4740516" y="2664864"/>
            <a:ext cx="614059" cy="91890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red x on a black background&#10;&#10;AI-generated content may be incorrect.">
            <a:extLst>
              <a:ext uri="{FF2B5EF4-FFF2-40B4-BE49-F238E27FC236}">
                <a16:creationId xmlns:a16="http://schemas.microsoft.com/office/drawing/2014/main" id="{990913A1-5E1A-0E2A-97D3-A5662A3DEB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0510" y="2502080"/>
            <a:ext cx="315215" cy="3152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FE8330-0086-AA9E-1BFF-6C71429698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4329" y="1894321"/>
            <a:ext cx="513923" cy="513923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A868A14-6D64-D6A9-ACBE-2F9953D0DD7B}"/>
              </a:ext>
            </a:extLst>
          </p:cNvPr>
          <p:cNvCxnSpPr>
            <a:cxnSpLocks/>
          </p:cNvCxnSpPr>
          <p:nvPr/>
        </p:nvCxnSpPr>
        <p:spPr>
          <a:xfrm flipH="1" flipV="1">
            <a:off x="4942033" y="1127613"/>
            <a:ext cx="1411059" cy="707576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6249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765">
        <p:fade/>
      </p:transition>
    </mc:Choice>
    <mc:Fallback>
      <p:transition spd="med" advTm="576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818121-C881-737B-DCFE-87C0B97980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2D8C8-8ED6-B68A-96AE-A2EE353076B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27</a:t>
            </a:fld>
            <a:endParaRPr lang="en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F7659DD-245D-E61D-0E58-A4EAECD3F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74858"/>
            <a:ext cx="8992098" cy="572700"/>
          </a:xfrm>
        </p:spPr>
        <p:txBody>
          <a:bodyPr/>
          <a:lstStyle/>
          <a:p>
            <a:r>
              <a:rPr lang="en-US" sz="2750" dirty="0"/>
              <a:t>Unified Routing Scheme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465F97E-6096-152B-B854-ED0C4F8DEFEE}"/>
              </a:ext>
            </a:extLst>
          </p:cNvPr>
          <p:cNvGrpSpPr/>
          <p:nvPr/>
        </p:nvGrpSpPr>
        <p:grpSpPr>
          <a:xfrm>
            <a:off x="418749" y="1835189"/>
            <a:ext cx="8306502" cy="2413062"/>
            <a:chOff x="418749" y="1835189"/>
            <a:chExt cx="8306502" cy="2413062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2E088775-6909-2E5C-8B71-29CA69318EC3}"/>
                </a:ext>
              </a:extLst>
            </p:cNvPr>
            <p:cNvSpPr/>
            <p:nvPr/>
          </p:nvSpPr>
          <p:spPr>
            <a:xfrm>
              <a:off x="6067425" y="2583940"/>
              <a:ext cx="368300" cy="164307"/>
            </a:xfrm>
            <a:prstGeom prst="roundRect">
              <a:avLst/>
            </a:prstGeom>
            <a:noFill/>
            <a:ln w="6350">
              <a:solidFill>
                <a:srgbClr val="C00000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F996CC8F-0480-D93C-0A61-8A12AF72DDA6}"/>
                </a:ext>
              </a:extLst>
            </p:cNvPr>
            <p:cNvSpPr/>
            <p:nvPr/>
          </p:nvSpPr>
          <p:spPr>
            <a:xfrm>
              <a:off x="2569307" y="2576251"/>
              <a:ext cx="592931" cy="164307"/>
            </a:xfrm>
            <a:prstGeom prst="roundRect">
              <a:avLst/>
            </a:prstGeom>
            <a:noFill/>
            <a:ln w="6350">
              <a:solidFill>
                <a:srgbClr val="C00000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Main figure">
              <a:extLst>
                <a:ext uri="{FF2B5EF4-FFF2-40B4-BE49-F238E27FC236}">
                  <a16:creationId xmlns:a16="http://schemas.microsoft.com/office/drawing/2014/main" id="{28061818-9EE8-C60D-5FCE-E4ED4FB564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18749" y="1835189"/>
              <a:ext cx="8306502" cy="2413062"/>
            </a:xfrm>
            <a:prstGeom prst="rect">
              <a:avLst/>
            </a:prstGeom>
          </p:spPr>
        </p:pic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B8FADBB4-6547-D9B2-3982-B58C6AC151AD}"/>
                </a:ext>
              </a:extLst>
            </p:cNvPr>
            <p:cNvSpPr/>
            <p:nvPr/>
          </p:nvSpPr>
          <p:spPr>
            <a:xfrm>
              <a:off x="1085850" y="2578633"/>
              <a:ext cx="592931" cy="164307"/>
            </a:xfrm>
            <a:prstGeom prst="roundRect">
              <a:avLst/>
            </a:prstGeom>
            <a:noFill/>
            <a:ln w="19050">
              <a:solidFill>
                <a:srgbClr val="C00000"/>
              </a:solidFill>
            </a:ln>
            <a:effectLst>
              <a:glow rad="381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60B2FA02-E591-AAD7-183A-CD3A92429D58}"/>
                </a:ext>
              </a:extLst>
            </p:cNvPr>
            <p:cNvSpPr/>
            <p:nvPr/>
          </p:nvSpPr>
          <p:spPr>
            <a:xfrm>
              <a:off x="7465219" y="2578632"/>
              <a:ext cx="592931" cy="164307"/>
            </a:xfrm>
            <a:prstGeom prst="roundRect">
              <a:avLst/>
            </a:prstGeom>
            <a:noFill/>
            <a:ln w="19050">
              <a:solidFill>
                <a:srgbClr val="C00000"/>
              </a:solidFill>
            </a:ln>
            <a:effectLst>
              <a:glow rad="381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88F9966-BF0D-CCAE-72D5-801AA0A507E7}"/>
              </a:ext>
            </a:extLst>
          </p:cNvPr>
          <p:cNvGrpSpPr/>
          <p:nvPr/>
        </p:nvGrpSpPr>
        <p:grpSpPr>
          <a:xfrm>
            <a:off x="6245141" y="4304551"/>
            <a:ext cx="1746826" cy="338554"/>
            <a:chOff x="6245141" y="4495743"/>
            <a:chExt cx="1746826" cy="33855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88D5276-51C6-7A98-5239-671B5FAB2643}"/>
                </a:ext>
              </a:extLst>
            </p:cNvPr>
            <p:cNvSpPr txBox="1"/>
            <p:nvPr/>
          </p:nvSpPr>
          <p:spPr>
            <a:xfrm>
              <a:off x="7204827" y="4544383"/>
              <a:ext cx="787140" cy="25237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ysDot"/>
            </a:ln>
          </p:spPr>
          <p:txBody>
            <a:bodyPr wrap="none" lIns="18288" tIns="18288" rIns="18288" bIns="18288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11.17.3.2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918239A-5D4D-A276-3066-6599843D28A0}"/>
                </a:ext>
              </a:extLst>
            </p:cNvPr>
            <p:cNvSpPr txBox="1"/>
            <p:nvPr/>
          </p:nvSpPr>
          <p:spPr>
            <a:xfrm>
              <a:off x="6245141" y="4495743"/>
              <a:ext cx="10021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err="1">
                  <a:latin typeface="Roboto" panose="02000000000000000000" pitchFamily="2" charset="0"/>
                  <a:ea typeface="Roboto" panose="02000000000000000000" pitchFamily="2" charset="0"/>
                </a:rPr>
                <a:t>ServerID</a:t>
              </a:r>
              <a:r>
                <a:rPr lang="en-US" sz="1600" dirty="0">
                  <a:latin typeface="Roboto" panose="02000000000000000000" pitchFamily="2" charset="0"/>
                  <a:ea typeface="Roboto" panose="02000000000000000000" pitchFamily="2" charset="0"/>
                </a:rPr>
                <a:t>: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59A71099-C2B9-EE96-EC2D-8163F5D7D8AE}"/>
              </a:ext>
            </a:extLst>
          </p:cNvPr>
          <p:cNvSpPr txBox="1"/>
          <p:nvPr/>
        </p:nvSpPr>
        <p:spPr>
          <a:xfrm>
            <a:off x="7459307" y="2317728"/>
            <a:ext cx="238913" cy="23391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none" lIns="18288" tIns="9144" rIns="18288" bIns="9144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22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8C99B8B-6A69-6A38-EE2A-A9232DA23C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7786" y="521035"/>
            <a:ext cx="748428" cy="74842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F231BE8-E0E2-2304-4C44-CFA94A056F7C}"/>
              </a:ext>
            </a:extLst>
          </p:cNvPr>
          <p:cNvSpPr txBox="1"/>
          <p:nvPr/>
        </p:nvSpPr>
        <p:spPr>
          <a:xfrm>
            <a:off x="4950556" y="577332"/>
            <a:ext cx="1795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Centralized Routing Controller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D2E6539-0D0C-BE02-E6E0-7B115894C68D}"/>
              </a:ext>
            </a:extLst>
          </p:cNvPr>
          <p:cNvGraphicFramePr>
            <a:graphicFrameLocks noGrp="1"/>
          </p:cNvGraphicFramePr>
          <p:nvPr/>
        </p:nvGraphicFramePr>
        <p:xfrm>
          <a:off x="128485" y="1301952"/>
          <a:ext cx="1914730" cy="283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7365">
                  <a:extLst>
                    <a:ext uri="{9D8B030D-6E8A-4147-A177-3AD203B41FA5}">
                      <a16:colId xmlns:a16="http://schemas.microsoft.com/office/drawing/2014/main" val="1257039894"/>
                    </a:ext>
                  </a:extLst>
                </a:gridCol>
                <a:gridCol w="957365">
                  <a:extLst>
                    <a:ext uri="{9D8B030D-6E8A-4147-A177-3AD203B41FA5}">
                      <a16:colId xmlns:a16="http://schemas.microsoft.com/office/drawing/2014/main" val="3001827212"/>
                    </a:ext>
                  </a:extLst>
                </a:gridCol>
              </a:tblGrid>
              <a:tr h="2834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FF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11.17.3.2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:</a:t>
                      </a:r>
                      <a:r>
                        <a:rPr lang="en-US" sz="1200" b="0" dirty="0">
                          <a:solidFill>
                            <a:srgbClr val="00B05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22</a:t>
                      </a: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via RNIC_A0</a:t>
                      </a: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1994554"/>
                  </a:ext>
                </a:extLst>
              </a:tr>
            </a:tbl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B3F85C1-4986-FEA6-0034-9F72A0F6BE4D}"/>
              </a:ext>
            </a:extLst>
          </p:cNvPr>
          <p:cNvCxnSpPr>
            <a:cxnSpLocks/>
            <a:stCxn id="2" idx="2"/>
            <a:endCxn id="10" idx="0"/>
          </p:cNvCxnSpPr>
          <p:nvPr/>
        </p:nvCxnSpPr>
        <p:spPr>
          <a:xfrm>
            <a:off x="1085850" y="1585398"/>
            <a:ext cx="296466" cy="993235"/>
          </a:xfrm>
          <a:prstGeom prst="straightConnector1">
            <a:avLst/>
          </a:prstGeom>
          <a:ln w="19050">
            <a:prstDash val="sysDash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85DDE7FD-4AD2-2527-4743-C5B47836F8BD}"/>
              </a:ext>
            </a:extLst>
          </p:cNvPr>
          <p:cNvGraphicFramePr>
            <a:graphicFrameLocks noGrp="1"/>
          </p:cNvGraphicFramePr>
          <p:nvPr/>
        </p:nvGraphicFramePr>
        <p:xfrm>
          <a:off x="2134104" y="1304953"/>
          <a:ext cx="1891094" cy="2774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8644">
                  <a:extLst>
                    <a:ext uri="{9D8B030D-6E8A-4147-A177-3AD203B41FA5}">
                      <a16:colId xmlns:a16="http://schemas.microsoft.com/office/drawing/2014/main" val="1257039894"/>
                    </a:ext>
                  </a:extLst>
                </a:gridCol>
                <a:gridCol w="972450">
                  <a:extLst>
                    <a:ext uri="{9D8B030D-6E8A-4147-A177-3AD203B41FA5}">
                      <a16:colId xmlns:a16="http://schemas.microsoft.com/office/drawing/2014/main" val="3001827212"/>
                    </a:ext>
                  </a:extLst>
                </a:gridCol>
              </a:tblGrid>
              <a:tr h="27744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FF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11.17.3.2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:</a:t>
                      </a:r>
                      <a:r>
                        <a:rPr lang="en-US" sz="1200" b="0" dirty="0">
                          <a:solidFill>
                            <a:srgbClr val="00B05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22</a:t>
                      </a: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ECMP(spine)</a:t>
                      </a: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1994554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4830A161-5F82-04CA-8989-B1AA72F755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1654552"/>
              </p:ext>
            </p:extLst>
          </p:nvPr>
        </p:nvGraphicFramePr>
        <p:xfrm>
          <a:off x="4253815" y="1301952"/>
          <a:ext cx="1765184" cy="283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9201">
                  <a:extLst>
                    <a:ext uri="{9D8B030D-6E8A-4147-A177-3AD203B41FA5}">
                      <a16:colId xmlns:a16="http://schemas.microsoft.com/office/drawing/2014/main" val="1257039894"/>
                    </a:ext>
                  </a:extLst>
                </a:gridCol>
                <a:gridCol w="885983">
                  <a:extLst>
                    <a:ext uri="{9D8B030D-6E8A-4147-A177-3AD203B41FA5}">
                      <a16:colId xmlns:a16="http://schemas.microsoft.com/office/drawing/2014/main" val="3001827212"/>
                    </a:ext>
                  </a:extLst>
                </a:gridCol>
              </a:tblGrid>
              <a:tr h="2834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FF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11.17.3.2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:</a:t>
                      </a:r>
                      <a:r>
                        <a:rPr lang="en-US" sz="1200" b="0" dirty="0">
                          <a:solidFill>
                            <a:srgbClr val="00B05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22</a:t>
                      </a: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err="1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fwd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(L31)</a:t>
                      </a: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1994554"/>
                  </a:ext>
                </a:extLst>
              </a:tr>
            </a:tbl>
          </a:graphicData>
        </a:graphic>
      </p:graphicFrame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B1BAAE6-413A-619C-C762-C73AB569A439}"/>
              </a:ext>
            </a:extLst>
          </p:cNvPr>
          <p:cNvCxnSpPr>
            <a:cxnSpLocks/>
            <a:stCxn id="12" idx="2"/>
          </p:cNvCxnSpPr>
          <p:nvPr/>
        </p:nvCxnSpPr>
        <p:spPr>
          <a:xfrm>
            <a:off x="3079651" y="1582398"/>
            <a:ext cx="584732" cy="969240"/>
          </a:xfrm>
          <a:prstGeom prst="straightConnector1">
            <a:avLst/>
          </a:prstGeom>
          <a:ln w="19050">
            <a:prstDash val="sysDash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37D187F-8133-63FE-9AEB-3BD2073D128A}"/>
              </a:ext>
            </a:extLst>
          </p:cNvPr>
          <p:cNvCxnSpPr>
            <a:cxnSpLocks/>
            <a:stCxn id="21" idx="2"/>
          </p:cNvCxnSpPr>
          <p:nvPr/>
        </p:nvCxnSpPr>
        <p:spPr>
          <a:xfrm flipH="1">
            <a:off x="4747659" y="1585398"/>
            <a:ext cx="388748" cy="418702"/>
          </a:xfrm>
          <a:prstGeom prst="straightConnector1">
            <a:avLst/>
          </a:prstGeom>
          <a:ln w="19050">
            <a:prstDash val="sysDash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D5F5B344-E930-EAEF-108C-474843C087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8840046"/>
              </p:ext>
            </p:extLst>
          </p:nvPr>
        </p:nvGraphicFramePr>
        <p:xfrm>
          <a:off x="6290306" y="1301952"/>
          <a:ext cx="2464343" cy="283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2598">
                  <a:extLst>
                    <a:ext uri="{9D8B030D-6E8A-4147-A177-3AD203B41FA5}">
                      <a16:colId xmlns:a16="http://schemas.microsoft.com/office/drawing/2014/main" val="1257039894"/>
                    </a:ext>
                  </a:extLst>
                </a:gridCol>
                <a:gridCol w="1421745">
                  <a:extLst>
                    <a:ext uri="{9D8B030D-6E8A-4147-A177-3AD203B41FA5}">
                      <a16:colId xmlns:a16="http://schemas.microsoft.com/office/drawing/2014/main" val="3001827212"/>
                    </a:ext>
                  </a:extLst>
                </a:gridCol>
              </a:tblGrid>
              <a:tr h="2834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FF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11.17.3.2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:</a:t>
                      </a:r>
                      <a:r>
                        <a:rPr lang="en-US" sz="1200" b="0" dirty="0">
                          <a:solidFill>
                            <a:srgbClr val="00B05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22</a:t>
                      </a: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err="1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fwd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(port_GPU_B7)</a:t>
                      </a: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1994554"/>
                  </a:ext>
                </a:extLst>
              </a:tr>
            </a:tbl>
          </a:graphicData>
        </a:graphic>
      </p:graphicFrame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E48A9624-B092-CB6D-6C1B-0330BEDD5103}"/>
              </a:ext>
            </a:extLst>
          </p:cNvPr>
          <p:cNvCxnSpPr>
            <a:cxnSpLocks/>
            <a:stCxn id="47" idx="2"/>
          </p:cNvCxnSpPr>
          <p:nvPr/>
        </p:nvCxnSpPr>
        <p:spPr>
          <a:xfrm flipH="1">
            <a:off x="7124369" y="1585398"/>
            <a:ext cx="398108" cy="1587172"/>
          </a:xfrm>
          <a:prstGeom prst="straightConnector1">
            <a:avLst/>
          </a:prstGeom>
          <a:ln w="19050">
            <a:prstDash val="sysDash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25FEAC84-4016-649F-9002-8D3597CE5192}"/>
              </a:ext>
            </a:extLst>
          </p:cNvPr>
          <p:cNvCxnSpPr>
            <a:cxnSpLocks/>
            <a:endCxn id="2" idx="0"/>
          </p:cNvCxnSpPr>
          <p:nvPr/>
        </p:nvCxnSpPr>
        <p:spPr>
          <a:xfrm flipH="1">
            <a:off x="1085850" y="747558"/>
            <a:ext cx="3111936" cy="554394"/>
          </a:xfrm>
          <a:prstGeom prst="line">
            <a:avLst/>
          </a:prstGeom>
          <a:ln w="19050">
            <a:prstDash val="lgDashDot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341FAFA8-9821-A48D-B151-1DF676DD8CC4}"/>
              </a:ext>
            </a:extLst>
          </p:cNvPr>
          <p:cNvCxnSpPr>
            <a:cxnSpLocks/>
            <a:stCxn id="24" idx="1"/>
            <a:endCxn id="12" idx="0"/>
          </p:cNvCxnSpPr>
          <p:nvPr/>
        </p:nvCxnSpPr>
        <p:spPr>
          <a:xfrm flipH="1">
            <a:off x="3079651" y="895249"/>
            <a:ext cx="1118135" cy="409704"/>
          </a:xfrm>
          <a:prstGeom prst="line">
            <a:avLst/>
          </a:prstGeom>
          <a:ln w="19050">
            <a:prstDash val="lgDashDot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C637F66F-BD43-255A-5E84-10413A924296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4946214" y="895249"/>
            <a:ext cx="438330" cy="378553"/>
          </a:xfrm>
          <a:prstGeom prst="line">
            <a:avLst/>
          </a:prstGeom>
          <a:ln w="19050">
            <a:prstDash val="lgDashDot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2EEDB5B7-2D4D-4E34-0238-845C34A889C9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4946214" y="895249"/>
            <a:ext cx="1578472" cy="396294"/>
          </a:xfrm>
          <a:prstGeom prst="line">
            <a:avLst/>
          </a:prstGeom>
          <a:ln w="19050">
            <a:prstDash val="lgDashDot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E76325E-A5DD-12A2-F893-723E02A25388}"/>
              </a:ext>
            </a:extLst>
          </p:cNvPr>
          <p:cNvCxnSpPr>
            <a:stCxn id="10" idx="3"/>
          </p:cNvCxnSpPr>
          <p:nvPr/>
        </p:nvCxnSpPr>
        <p:spPr>
          <a:xfrm flipV="1">
            <a:off x="1678781" y="2660073"/>
            <a:ext cx="2219888" cy="71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4D03643-2F66-487F-365C-51880AA74F73}"/>
              </a:ext>
            </a:extLst>
          </p:cNvPr>
          <p:cNvCxnSpPr>
            <a:cxnSpLocks/>
          </p:cNvCxnSpPr>
          <p:nvPr/>
        </p:nvCxnSpPr>
        <p:spPr>
          <a:xfrm flipV="1">
            <a:off x="3898669" y="2457450"/>
            <a:ext cx="825731" cy="202623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765DE81-59FA-63A1-A72D-5FFEE835C332}"/>
              </a:ext>
            </a:extLst>
          </p:cNvPr>
          <p:cNvCxnSpPr>
            <a:cxnSpLocks/>
          </p:cNvCxnSpPr>
          <p:nvPr/>
        </p:nvCxnSpPr>
        <p:spPr>
          <a:xfrm>
            <a:off x="3857625" y="2660073"/>
            <a:ext cx="659606" cy="968952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980CCC4-8E69-C44B-CD6C-15897D10AF2F}"/>
              </a:ext>
            </a:extLst>
          </p:cNvPr>
          <p:cNvCxnSpPr>
            <a:cxnSpLocks/>
          </p:cNvCxnSpPr>
          <p:nvPr/>
        </p:nvCxnSpPr>
        <p:spPr>
          <a:xfrm>
            <a:off x="3869926" y="2658404"/>
            <a:ext cx="894955" cy="11813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C63E3B8-FAEC-9D87-25D4-0E53FE958CF6}"/>
              </a:ext>
            </a:extLst>
          </p:cNvPr>
          <p:cNvCxnSpPr>
            <a:cxnSpLocks/>
          </p:cNvCxnSpPr>
          <p:nvPr/>
        </p:nvCxnSpPr>
        <p:spPr>
          <a:xfrm>
            <a:off x="4702969" y="2457450"/>
            <a:ext cx="640556" cy="945708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0872A8F-9AAE-7E22-FC0F-55D4E3E94D7A}"/>
              </a:ext>
            </a:extLst>
          </p:cNvPr>
          <p:cNvCxnSpPr>
            <a:cxnSpLocks/>
          </p:cNvCxnSpPr>
          <p:nvPr/>
        </p:nvCxnSpPr>
        <p:spPr>
          <a:xfrm>
            <a:off x="4764881" y="2776538"/>
            <a:ext cx="578644" cy="6477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EEDEFAC-8E0F-DB6A-F70A-6440E9D58069}"/>
              </a:ext>
            </a:extLst>
          </p:cNvPr>
          <p:cNvCxnSpPr>
            <a:cxnSpLocks/>
          </p:cNvCxnSpPr>
          <p:nvPr/>
        </p:nvCxnSpPr>
        <p:spPr>
          <a:xfrm flipV="1">
            <a:off x="4500562" y="3570220"/>
            <a:ext cx="247097" cy="58805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678BE50-80E6-9638-5733-049F6E410435}"/>
              </a:ext>
            </a:extLst>
          </p:cNvPr>
          <p:cNvCxnSpPr>
            <a:cxnSpLocks/>
          </p:cNvCxnSpPr>
          <p:nvPr/>
        </p:nvCxnSpPr>
        <p:spPr>
          <a:xfrm>
            <a:off x="5355806" y="3404042"/>
            <a:ext cx="2103501" cy="2382"/>
          </a:xfrm>
          <a:prstGeom prst="line">
            <a:avLst/>
          </a:prstGeom>
          <a:ln w="38100">
            <a:solidFill>
              <a:schemeClr val="accent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84C31FC-282A-09CC-C943-BE2516DDE542}"/>
              </a:ext>
            </a:extLst>
          </p:cNvPr>
          <p:cNvCxnSpPr>
            <a:cxnSpLocks/>
          </p:cNvCxnSpPr>
          <p:nvPr/>
        </p:nvCxnSpPr>
        <p:spPr>
          <a:xfrm flipV="1">
            <a:off x="4747659" y="3403158"/>
            <a:ext cx="614059" cy="167062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Picture 76" descr="A red x on a black background&#10;&#10;AI-generated content may be incorrect.">
            <a:extLst>
              <a:ext uri="{FF2B5EF4-FFF2-40B4-BE49-F238E27FC236}">
                <a16:creationId xmlns:a16="http://schemas.microsoft.com/office/drawing/2014/main" id="{B968F9E3-3BB1-B4D6-D66D-5BE61108B5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0510" y="2502080"/>
            <a:ext cx="315215" cy="31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9684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6910">
        <p159:morph option="byObject"/>
      </p:transition>
    </mc:Choice>
    <mc:Fallback>
      <p:transition spd="slow" advTm="691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50C0EB-0416-BEDA-CD20-99BD740746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027C15-8681-7E0A-BF4B-950125ADA8F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28</a:t>
            </a:fld>
            <a:endParaRPr lang="en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C82D077-241D-F398-2E31-B27A65151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74858"/>
            <a:ext cx="8992098" cy="572700"/>
          </a:xfrm>
        </p:spPr>
        <p:txBody>
          <a:bodyPr/>
          <a:lstStyle/>
          <a:p>
            <a:r>
              <a:rPr lang="en-US" sz="2750" dirty="0"/>
              <a:t>Unified Routing Scheme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9971644-5DA6-DA08-6E2E-B48FEDCBC798}"/>
              </a:ext>
            </a:extLst>
          </p:cNvPr>
          <p:cNvGrpSpPr/>
          <p:nvPr/>
        </p:nvGrpSpPr>
        <p:grpSpPr>
          <a:xfrm>
            <a:off x="418749" y="1835189"/>
            <a:ext cx="8306502" cy="2413062"/>
            <a:chOff x="418749" y="1835189"/>
            <a:chExt cx="8306502" cy="2413062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64EFCAF8-D101-CA69-AC1D-1911B17C103C}"/>
                </a:ext>
              </a:extLst>
            </p:cNvPr>
            <p:cNvSpPr/>
            <p:nvPr/>
          </p:nvSpPr>
          <p:spPr>
            <a:xfrm>
              <a:off x="6067425" y="2583940"/>
              <a:ext cx="368300" cy="164307"/>
            </a:xfrm>
            <a:prstGeom prst="roundRect">
              <a:avLst/>
            </a:prstGeom>
            <a:noFill/>
            <a:ln w="6350">
              <a:solidFill>
                <a:srgbClr val="C00000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DD9E1D03-DFD7-D8E6-251D-05B5741CAC32}"/>
                </a:ext>
              </a:extLst>
            </p:cNvPr>
            <p:cNvSpPr/>
            <p:nvPr/>
          </p:nvSpPr>
          <p:spPr>
            <a:xfrm>
              <a:off x="2569307" y="2576251"/>
              <a:ext cx="592931" cy="164307"/>
            </a:xfrm>
            <a:prstGeom prst="roundRect">
              <a:avLst/>
            </a:prstGeom>
            <a:noFill/>
            <a:ln w="6350">
              <a:solidFill>
                <a:srgbClr val="C00000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Main figure">
              <a:extLst>
                <a:ext uri="{FF2B5EF4-FFF2-40B4-BE49-F238E27FC236}">
                  <a16:creationId xmlns:a16="http://schemas.microsoft.com/office/drawing/2014/main" id="{2C9D0502-62A8-0BF1-5ED0-1CAF09A884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18749" y="1835189"/>
              <a:ext cx="8306502" cy="2413062"/>
            </a:xfrm>
            <a:prstGeom prst="rect">
              <a:avLst/>
            </a:prstGeom>
          </p:spPr>
        </p:pic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47A83A2E-F790-46CA-CA21-A47EBD9D04B9}"/>
                </a:ext>
              </a:extLst>
            </p:cNvPr>
            <p:cNvSpPr/>
            <p:nvPr/>
          </p:nvSpPr>
          <p:spPr>
            <a:xfrm>
              <a:off x="1085850" y="2578633"/>
              <a:ext cx="592931" cy="164307"/>
            </a:xfrm>
            <a:prstGeom prst="roundRect">
              <a:avLst/>
            </a:prstGeom>
            <a:noFill/>
            <a:ln w="19050">
              <a:solidFill>
                <a:srgbClr val="C00000"/>
              </a:solidFill>
            </a:ln>
            <a:effectLst>
              <a:glow rad="381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5A41D7A1-D716-3C9A-E5C1-E7EBD2350EBC}"/>
                </a:ext>
              </a:extLst>
            </p:cNvPr>
            <p:cNvSpPr/>
            <p:nvPr/>
          </p:nvSpPr>
          <p:spPr>
            <a:xfrm>
              <a:off x="7465219" y="2578632"/>
              <a:ext cx="592931" cy="164307"/>
            </a:xfrm>
            <a:prstGeom prst="roundRect">
              <a:avLst/>
            </a:prstGeom>
            <a:noFill/>
            <a:ln w="19050">
              <a:solidFill>
                <a:srgbClr val="C00000"/>
              </a:solidFill>
            </a:ln>
            <a:effectLst>
              <a:glow rad="381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3B191F8-F325-841F-6408-1BA358C3B9EA}"/>
              </a:ext>
            </a:extLst>
          </p:cNvPr>
          <p:cNvGrpSpPr/>
          <p:nvPr/>
        </p:nvGrpSpPr>
        <p:grpSpPr>
          <a:xfrm>
            <a:off x="6245141" y="4304551"/>
            <a:ext cx="1746826" cy="338554"/>
            <a:chOff x="6245141" y="4495743"/>
            <a:chExt cx="1746826" cy="33855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D3DE60D-E525-0C58-3B80-F7918DD5A3B0}"/>
                </a:ext>
              </a:extLst>
            </p:cNvPr>
            <p:cNvSpPr txBox="1"/>
            <p:nvPr/>
          </p:nvSpPr>
          <p:spPr>
            <a:xfrm>
              <a:off x="7204827" y="4544383"/>
              <a:ext cx="787140" cy="25237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ysDot"/>
            </a:ln>
          </p:spPr>
          <p:txBody>
            <a:bodyPr wrap="none" lIns="18288" tIns="18288" rIns="18288" bIns="18288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11.17.3.2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35D8A68-B76D-2897-19E1-3D7C90F97C4B}"/>
                </a:ext>
              </a:extLst>
            </p:cNvPr>
            <p:cNvSpPr txBox="1"/>
            <p:nvPr/>
          </p:nvSpPr>
          <p:spPr>
            <a:xfrm>
              <a:off x="6245141" y="4495743"/>
              <a:ext cx="10021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err="1">
                  <a:latin typeface="Roboto" panose="02000000000000000000" pitchFamily="2" charset="0"/>
                  <a:ea typeface="Roboto" panose="02000000000000000000" pitchFamily="2" charset="0"/>
                </a:rPr>
                <a:t>ServerID</a:t>
              </a:r>
              <a:r>
                <a:rPr lang="en-US" sz="1600" dirty="0">
                  <a:latin typeface="Roboto" panose="02000000000000000000" pitchFamily="2" charset="0"/>
                  <a:ea typeface="Roboto" panose="02000000000000000000" pitchFamily="2" charset="0"/>
                </a:rPr>
                <a:t>: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0C756271-A224-2F6E-B152-6C47C08077A0}"/>
              </a:ext>
            </a:extLst>
          </p:cNvPr>
          <p:cNvSpPr txBox="1"/>
          <p:nvPr/>
        </p:nvSpPr>
        <p:spPr>
          <a:xfrm>
            <a:off x="7459307" y="2317728"/>
            <a:ext cx="238913" cy="23391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none" lIns="18288" tIns="9144" rIns="18288" bIns="9144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22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F4F8FA0-CEA6-1850-0EB2-DD644B2799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7786" y="521035"/>
            <a:ext cx="748428" cy="74842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39AC038-B38C-3256-1416-1F9E4302AED2}"/>
              </a:ext>
            </a:extLst>
          </p:cNvPr>
          <p:cNvSpPr txBox="1"/>
          <p:nvPr/>
        </p:nvSpPr>
        <p:spPr>
          <a:xfrm>
            <a:off x="4950556" y="577332"/>
            <a:ext cx="1795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Centralized Routing Controller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D18C8A4-EA9E-4B72-4613-697039DF21B7}"/>
              </a:ext>
            </a:extLst>
          </p:cNvPr>
          <p:cNvGraphicFramePr>
            <a:graphicFrameLocks noGrp="1"/>
          </p:cNvGraphicFramePr>
          <p:nvPr/>
        </p:nvGraphicFramePr>
        <p:xfrm>
          <a:off x="128485" y="1301952"/>
          <a:ext cx="1914730" cy="283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7365">
                  <a:extLst>
                    <a:ext uri="{9D8B030D-6E8A-4147-A177-3AD203B41FA5}">
                      <a16:colId xmlns:a16="http://schemas.microsoft.com/office/drawing/2014/main" val="1257039894"/>
                    </a:ext>
                  </a:extLst>
                </a:gridCol>
                <a:gridCol w="957365">
                  <a:extLst>
                    <a:ext uri="{9D8B030D-6E8A-4147-A177-3AD203B41FA5}">
                      <a16:colId xmlns:a16="http://schemas.microsoft.com/office/drawing/2014/main" val="3001827212"/>
                    </a:ext>
                  </a:extLst>
                </a:gridCol>
              </a:tblGrid>
              <a:tr h="2834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FF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11.17.3.2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:</a:t>
                      </a:r>
                      <a:r>
                        <a:rPr lang="en-US" sz="1200" b="0" dirty="0">
                          <a:solidFill>
                            <a:srgbClr val="00B05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22</a:t>
                      </a: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via RNIC_A0</a:t>
                      </a: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1994554"/>
                  </a:ext>
                </a:extLst>
              </a:tr>
            </a:tbl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579FD1E-0F0A-B4FC-6DB1-4EC0CD9E2C83}"/>
              </a:ext>
            </a:extLst>
          </p:cNvPr>
          <p:cNvCxnSpPr>
            <a:cxnSpLocks/>
            <a:stCxn id="2" idx="2"/>
            <a:endCxn id="10" idx="0"/>
          </p:cNvCxnSpPr>
          <p:nvPr/>
        </p:nvCxnSpPr>
        <p:spPr>
          <a:xfrm>
            <a:off x="1085850" y="1585398"/>
            <a:ext cx="296466" cy="993235"/>
          </a:xfrm>
          <a:prstGeom prst="straightConnector1">
            <a:avLst/>
          </a:prstGeom>
          <a:ln w="19050">
            <a:prstDash val="sysDash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C5099E0-65E8-4346-2C5B-1501250520B7}"/>
              </a:ext>
            </a:extLst>
          </p:cNvPr>
          <p:cNvGraphicFramePr>
            <a:graphicFrameLocks noGrp="1"/>
          </p:cNvGraphicFramePr>
          <p:nvPr/>
        </p:nvGraphicFramePr>
        <p:xfrm>
          <a:off x="2134104" y="1304953"/>
          <a:ext cx="1891094" cy="2774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8644">
                  <a:extLst>
                    <a:ext uri="{9D8B030D-6E8A-4147-A177-3AD203B41FA5}">
                      <a16:colId xmlns:a16="http://schemas.microsoft.com/office/drawing/2014/main" val="1257039894"/>
                    </a:ext>
                  </a:extLst>
                </a:gridCol>
                <a:gridCol w="972450">
                  <a:extLst>
                    <a:ext uri="{9D8B030D-6E8A-4147-A177-3AD203B41FA5}">
                      <a16:colId xmlns:a16="http://schemas.microsoft.com/office/drawing/2014/main" val="3001827212"/>
                    </a:ext>
                  </a:extLst>
                </a:gridCol>
              </a:tblGrid>
              <a:tr h="27744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FF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11.17.3.2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:</a:t>
                      </a:r>
                      <a:r>
                        <a:rPr lang="en-US" sz="1200" b="0" dirty="0">
                          <a:solidFill>
                            <a:srgbClr val="00B05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22</a:t>
                      </a: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ECMP(spine)</a:t>
                      </a: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1994554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8983258D-22CE-8C10-E026-2256605734AF}"/>
              </a:ext>
            </a:extLst>
          </p:cNvPr>
          <p:cNvGraphicFramePr>
            <a:graphicFrameLocks noGrp="1"/>
          </p:cNvGraphicFramePr>
          <p:nvPr/>
        </p:nvGraphicFramePr>
        <p:xfrm>
          <a:off x="4253815" y="1301952"/>
          <a:ext cx="1765184" cy="283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9201">
                  <a:extLst>
                    <a:ext uri="{9D8B030D-6E8A-4147-A177-3AD203B41FA5}">
                      <a16:colId xmlns:a16="http://schemas.microsoft.com/office/drawing/2014/main" val="1257039894"/>
                    </a:ext>
                  </a:extLst>
                </a:gridCol>
                <a:gridCol w="885983">
                  <a:extLst>
                    <a:ext uri="{9D8B030D-6E8A-4147-A177-3AD203B41FA5}">
                      <a16:colId xmlns:a16="http://schemas.microsoft.com/office/drawing/2014/main" val="3001827212"/>
                    </a:ext>
                  </a:extLst>
                </a:gridCol>
              </a:tblGrid>
              <a:tr h="2834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FF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11.17.3.2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:</a:t>
                      </a:r>
                      <a:r>
                        <a:rPr lang="en-US" sz="1200" b="0" dirty="0">
                          <a:solidFill>
                            <a:srgbClr val="00B05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22</a:t>
                      </a: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err="1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fwd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(L31)</a:t>
                      </a: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1994554"/>
                  </a:ext>
                </a:extLst>
              </a:tr>
            </a:tbl>
          </a:graphicData>
        </a:graphic>
      </p:graphicFrame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1FD03D4-1912-0A0D-7F83-90AC7CBD1E0D}"/>
              </a:ext>
            </a:extLst>
          </p:cNvPr>
          <p:cNvCxnSpPr>
            <a:cxnSpLocks/>
            <a:stCxn id="12" idx="2"/>
          </p:cNvCxnSpPr>
          <p:nvPr/>
        </p:nvCxnSpPr>
        <p:spPr>
          <a:xfrm>
            <a:off x="3079651" y="1582398"/>
            <a:ext cx="584732" cy="969240"/>
          </a:xfrm>
          <a:prstGeom prst="straightConnector1">
            <a:avLst/>
          </a:prstGeom>
          <a:ln w="19050">
            <a:prstDash val="sysDash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2DB5B97-077A-5546-A789-6E5900EF79FC}"/>
              </a:ext>
            </a:extLst>
          </p:cNvPr>
          <p:cNvCxnSpPr>
            <a:cxnSpLocks/>
            <a:stCxn id="21" idx="2"/>
          </p:cNvCxnSpPr>
          <p:nvPr/>
        </p:nvCxnSpPr>
        <p:spPr>
          <a:xfrm flipH="1">
            <a:off x="4747659" y="1585398"/>
            <a:ext cx="388748" cy="418702"/>
          </a:xfrm>
          <a:prstGeom prst="straightConnector1">
            <a:avLst/>
          </a:prstGeom>
          <a:ln w="19050">
            <a:prstDash val="sysDash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1391E792-53B3-A805-2780-BFC012353D5E}"/>
              </a:ext>
            </a:extLst>
          </p:cNvPr>
          <p:cNvGraphicFramePr>
            <a:graphicFrameLocks noGrp="1"/>
          </p:cNvGraphicFramePr>
          <p:nvPr/>
        </p:nvGraphicFramePr>
        <p:xfrm>
          <a:off x="6290306" y="1301952"/>
          <a:ext cx="2464343" cy="283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2598">
                  <a:extLst>
                    <a:ext uri="{9D8B030D-6E8A-4147-A177-3AD203B41FA5}">
                      <a16:colId xmlns:a16="http://schemas.microsoft.com/office/drawing/2014/main" val="1257039894"/>
                    </a:ext>
                  </a:extLst>
                </a:gridCol>
                <a:gridCol w="1421745">
                  <a:extLst>
                    <a:ext uri="{9D8B030D-6E8A-4147-A177-3AD203B41FA5}">
                      <a16:colId xmlns:a16="http://schemas.microsoft.com/office/drawing/2014/main" val="3001827212"/>
                    </a:ext>
                  </a:extLst>
                </a:gridCol>
              </a:tblGrid>
              <a:tr h="2834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FF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11.17.3.2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:</a:t>
                      </a:r>
                      <a:r>
                        <a:rPr lang="en-US" sz="1200" b="0" dirty="0">
                          <a:solidFill>
                            <a:srgbClr val="00B05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22</a:t>
                      </a: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err="1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fwd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(port_GPU_B7)</a:t>
                      </a: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1994554"/>
                  </a:ext>
                </a:extLst>
              </a:tr>
            </a:tbl>
          </a:graphicData>
        </a:graphic>
      </p:graphicFrame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0C9C7A32-1DE8-8CCD-8AEA-36994A7F8FB4}"/>
              </a:ext>
            </a:extLst>
          </p:cNvPr>
          <p:cNvCxnSpPr>
            <a:cxnSpLocks/>
            <a:stCxn id="47" idx="2"/>
          </p:cNvCxnSpPr>
          <p:nvPr/>
        </p:nvCxnSpPr>
        <p:spPr>
          <a:xfrm flipH="1">
            <a:off x="7124369" y="1585398"/>
            <a:ext cx="398108" cy="1587172"/>
          </a:xfrm>
          <a:prstGeom prst="straightConnector1">
            <a:avLst/>
          </a:prstGeom>
          <a:ln w="19050">
            <a:prstDash val="sysDash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C7CE1DB-2E1A-D407-ED42-277FF7EB396D}"/>
              </a:ext>
            </a:extLst>
          </p:cNvPr>
          <p:cNvCxnSpPr>
            <a:cxnSpLocks/>
            <a:endCxn id="2" idx="0"/>
          </p:cNvCxnSpPr>
          <p:nvPr/>
        </p:nvCxnSpPr>
        <p:spPr>
          <a:xfrm flipH="1">
            <a:off x="1085850" y="747558"/>
            <a:ext cx="3111936" cy="554394"/>
          </a:xfrm>
          <a:prstGeom prst="line">
            <a:avLst/>
          </a:prstGeom>
          <a:ln w="19050">
            <a:prstDash val="lgDashDot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90C945A-A33A-1F3B-6146-628BD80BECD4}"/>
              </a:ext>
            </a:extLst>
          </p:cNvPr>
          <p:cNvCxnSpPr>
            <a:cxnSpLocks/>
            <a:stCxn id="24" idx="1"/>
            <a:endCxn id="12" idx="0"/>
          </p:cNvCxnSpPr>
          <p:nvPr/>
        </p:nvCxnSpPr>
        <p:spPr>
          <a:xfrm flipH="1">
            <a:off x="3079651" y="895249"/>
            <a:ext cx="1118135" cy="409704"/>
          </a:xfrm>
          <a:prstGeom prst="line">
            <a:avLst/>
          </a:prstGeom>
          <a:ln w="19050">
            <a:prstDash val="lgDashDot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8C8BD0D1-0909-E2EA-5289-2C9891F91425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4946214" y="895249"/>
            <a:ext cx="438330" cy="378553"/>
          </a:xfrm>
          <a:prstGeom prst="line">
            <a:avLst/>
          </a:prstGeom>
          <a:ln w="19050">
            <a:prstDash val="lgDashDot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6AC32B65-4EA6-B61C-42D2-5613BECF0124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4946214" y="895249"/>
            <a:ext cx="1578472" cy="396294"/>
          </a:xfrm>
          <a:prstGeom prst="line">
            <a:avLst/>
          </a:prstGeom>
          <a:ln w="19050">
            <a:prstDash val="lgDashDot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6BA9B49-A812-A22E-5AE9-5CC27F7AE4ED}"/>
              </a:ext>
            </a:extLst>
          </p:cNvPr>
          <p:cNvCxnSpPr>
            <a:stCxn id="10" idx="3"/>
          </p:cNvCxnSpPr>
          <p:nvPr/>
        </p:nvCxnSpPr>
        <p:spPr>
          <a:xfrm flipV="1">
            <a:off x="1678781" y="2660073"/>
            <a:ext cx="2219888" cy="71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807EDBF-0666-BBA5-81D0-771952EF4962}"/>
              </a:ext>
            </a:extLst>
          </p:cNvPr>
          <p:cNvCxnSpPr>
            <a:cxnSpLocks/>
          </p:cNvCxnSpPr>
          <p:nvPr/>
        </p:nvCxnSpPr>
        <p:spPr>
          <a:xfrm flipV="1">
            <a:off x="3898669" y="2457450"/>
            <a:ext cx="825731" cy="202623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B4894B9-72BE-A4D0-729D-2B274DB80A41}"/>
              </a:ext>
            </a:extLst>
          </p:cNvPr>
          <p:cNvCxnSpPr>
            <a:cxnSpLocks/>
          </p:cNvCxnSpPr>
          <p:nvPr/>
        </p:nvCxnSpPr>
        <p:spPr>
          <a:xfrm>
            <a:off x="3857625" y="2660073"/>
            <a:ext cx="659606" cy="968952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554C8BA-AB55-8F74-3638-CD668C8C831B}"/>
              </a:ext>
            </a:extLst>
          </p:cNvPr>
          <p:cNvCxnSpPr>
            <a:cxnSpLocks/>
          </p:cNvCxnSpPr>
          <p:nvPr/>
        </p:nvCxnSpPr>
        <p:spPr>
          <a:xfrm>
            <a:off x="3869926" y="2658404"/>
            <a:ext cx="894955" cy="11813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F7848E2-2885-2964-4B1B-5309270DBCC4}"/>
              </a:ext>
            </a:extLst>
          </p:cNvPr>
          <p:cNvCxnSpPr>
            <a:cxnSpLocks/>
          </p:cNvCxnSpPr>
          <p:nvPr/>
        </p:nvCxnSpPr>
        <p:spPr>
          <a:xfrm>
            <a:off x="4702969" y="2457450"/>
            <a:ext cx="640556" cy="945708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99CE52C-27C9-FE53-CC8A-B924177392B0}"/>
              </a:ext>
            </a:extLst>
          </p:cNvPr>
          <p:cNvCxnSpPr>
            <a:cxnSpLocks/>
          </p:cNvCxnSpPr>
          <p:nvPr/>
        </p:nvCxnSpPr>
        <p:spPr>
          <a:xfrm>
            <a:off x="4764881" y="2776538"/>
            <a:ext cx="578644" cy="6477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97F53C1-EA29-0634-DAC0-3EBF63777A7A}"/>
              </a:ext>
            </a:extLst>
          </p:cNvPr>
          <p:cNvCxnSpPr>
            <a:cxnSpLocks/>
          </p:cNvCxnSpPr>
          <p:nvPr/>
        </p:nvCxnSpPr>
        <p:spPr>
          <a:xfrm flipV="1">
            <a:off x="4500562" y="3570220"/>
            <a:ext cx="247097" cy="58805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C987F884-3D90-1B13-176B-A6C877C9DBFB}"/>
              </a:ext>
            </a:extLst>
          </p:cNvPr>
          <p:cNvCxnSpPr>
            <a:cxnSpLocks/>
          </p:cNvCxnSpPr>
          <p:nvPr/>
        </p:nvCxnSpPr>
        <p:spPr>
          <a:xfrm>
            <a:off x="5355806" y="3404042"/>
            <a:ext cx="2103501" cy="2382"/>
          </a:xfrm>
          <a:prstGeom prst="line">
            <a:avLst/>
          </a:prstGeom>
          <a:ln w="38100">
            <a:solidFill>
              <a:schemeClr val="accent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755C71E8-03C2-3CB6-D055-01BC2F286D33}"/>
              </a:ext>
            </a:extLst>
          </p:cNvPr>
          <p:cNvCxnSpPr>
            <a:cxnSpLocks/>
          </p:cNvCxnSpPr>
          <p:nvPr/>
        </p:nvCxnSpPr>
        <p:spPr>
          <a:xfrm flipV="1">
            <a:off x="4747659" y="3403158"/>
            <a:ext cx="614059" cy="167062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Red cross" descr="A red x on a black background&#10;&#10;AI-generated content may be incorrect.">
            <a:extLst>
              <a:ext uri="{FF2B5EF4-FFF2-40B4-BE49-F238E27FC236}">
                <a16:creationId xmlns:a16="http://schemas.microsoft.com/office/drawing/2014/main" id="{E32394AC-6973-D571-BE37-5B06A6221E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510" y="2502080"/>
            <a:ext cx="315215" cy="315215"/>
          </a:xfrm>
          <a:prstGeom prst="rect">
            <a:avLst/>
          </a:prstGeom>
        </p:spPr>
      </p:pic>
      <p:sp>
        <p:nvSpPr>
          <p:cNvPr id="26" name="Blurr white rectangle">
            <a:extLst>
              <a:ext uri="{FF2B5EF4-FFF2-40B4-BE49-F238E27FC236}">
                <a16:creationId xmlns:a16="http://schemas.microsoft.com/office/drawing/2014/main" id="{BF406925-38EA-66A5-19FA-D2DCF17AD6CA}"/>
              </a:ext>
            </a:extLst>
          </p:cNvPr>
          <p:cNvSpPr/>
          <p:nvPr/>
        </p:nvSpPr>
        <p:spPr>
          <a:xfrm>
            <a:off x="0" y="0"/>
            <a:ext cx="9144000" cy="4763193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C45D5970-F567-3DCC-E0DD-BC61DDC0E56A}"/>
              </a:ext>
            </a:extLst>
          </p:cNvPr>
          <p:cNvCxnSpPr/>
          <p:nvPr/>
        </p:nvCxnSpPr>
        <p:spPr>
          <a:xfrm>
            <a:off x="7459307" y="3410301"/>
            <a:ext cx="598843" cy="0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30E5D66-D9E2-1013-F946-0DCD0C0A7488}"/>
              </a:ext>
            </a:extLst>
          </p:cNvPr>
          <p:cNvCxnSpPr>
            <a:cxnSpLocks/>
          </p:cNvCxnSpPr>
          <p:nvPr/>
        </p:nvCxnSpPr>
        <p:spPr>
          <a:xfrm flipV="1">
            <a:off x="8058150" y="3317081"/>
            <a:ext cx="280988" cy="93220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DA8CF1B8-CCC0-CC8C-F56E-71E3E0EDBE46}"/>
              </a:ext>
            </a:extLst>
          </p:cNvPr>
          <p:cNvCxnSpPr>
            <a:cxnSpLocks/>
          </p:cNvCxnSpPr>
          <p:nvPr/>
        </p:nvCxnSpPr>
        <p:spPr>
          <a:xfrm flipV="1">
            <a:off x="8339138" y="2757771"/>
            <a:ext cx="0" cy="568833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EC7E4120-0F56-9925-6BA2-7F58B700BEA7}"/>
              </a:ext>
            </a:extLst>
          </p:cNvPr>
          <p:cNvCxnSpPr>
            <a:cxnSpLocks/>
            <a:endCxn id="11" idx="3"/>
          </p:cNvCxnSpPr>
          <p:nvPr/>
        </p:nvCxnSpPr>
        <p:spPr>
          <a:xfrm flipH="1" flipV="1">
            <a:off x="8058150" y="2660786"/>
            <a:ext cx="280988" cy="109147"/>
          </a:xfrm>
          <a:prstGeom prst="line">
            <a:avLst/>
          </a:prstGeom>
          <a:ln w="38100">
            <a:prstDash val="solid"/>
            <a:headEnd type="none" w="med" len="med"/>
            <a:tailEnd type="arrow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16B30C72-F187-06E0-C568-D6420621AA06}"/>
              </a:ext>
            </a:extLst>
          </p:cNvPr>
          <p:cNvSpPr/>
          <p:nvPr/>
        </p:nvSpPr>
        <p:spPr>
          <a:xfrm>
            <a:off x="128484" y="1365706"/>
            <a:ext cx="6187770" cy="1650251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sz="1800" dirty="0">
                <a:solidFill>
                  <a:srgbClr val="FF0000"/>
                </a:solidFill>
              </a:rPr>
              <a:t>Q.</a:t>
            </a:r>
            <a:r>
              <a:rPr lang="en-US" sz="1800" dirty="0"/>
              <a:t> How does GPU_B7 forward data from its PCIe interface to its GPU fabric interface?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EC0E48D-40F0-A801-63FC-9E2EAFFB292E}"/>
              </a:ext>
            </a:extLst>
          </p:cNvPr>
          <p:cNvSpPr txBox="1"/>
          <p:nvPr/>
        </p:nvSpPr>
        <p:spPr>
          <a:xfrm>
            <a:off x="7962118" y="2912672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??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F22B5D01-84FD-CCD6-0D48-F9B9D028386E}"/>
              </a:ext>
            </a:extLst>
          </p:cNvPr>
          <p:cNvCxnSpPr>
            <a:cxnSpLocks/>
            <a:stCxn id="74" idx="1"/>
          </p:cNvCxnSpPr>
          <p:nvPr/>
        </p:nvCxnSpPr>
        <p:spPr>
          <a:xfrm flipH="1" flipV="1">
            <a:off x="6524686" y="2190832"/>
            <a:ext cx="1437432" cy="906506"/>
          </a:xfrm>
          <a:prstGeom prst="line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118F2D3-BCFE-9264-8AB6-C18AB23C17A5}"/>
              </a:ext>
            </a:extLst>
          </p:cNvPr>
          <p:cNvCxnSpPr>
            <a:cxnSpLocks/>
            <a:endCxn id="73" idx="3"/>
          </p:cNvCxnSpPr>
          <p:nvPr/>
        </p:nvCxnSpPr>
        <p:spPr>
          <a:xfrm flipH="1">
            <a:off x="6316254" y="2190832"/>
            <a:ext cx="208432" cy="0"/>
          </a:xfrm>
          <a:prstGeom prst="line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11390E1-1B40-DACB-FF75-32890854507C}"/>
              </a:ext>
            </a:extLst>
          </p:cNvPr>
          <p:cNvGrpSpPr/>
          <p:nvPr/>
        </p:nvGrpSpPr>
        <p:grpSpPr>
          <a:xfrm>
            <a:off x="723944" y="2156418"/>
            <a:ext cx="4544976" cy="791686"/>
            <a:chOff x="723944" y="2156418"/>
            <a:chExt cx="4544976" cy="791686"/>
          </a:xfrm>
        </p:grpSpPr>
        <p:sp>
          <p:nvSpPr>
            <p:cNvPr id="31" name="Google Shape;1258;p37">
              <a:extLst>
                <a:ext uri="{FF2B5EF4-FFF2-40B4-BE49-F238E27FC236}">
                  <a16:creationId xmlns:a16="http://schemas.microsoft.com/office/drawing/2014/main" id="{B9A02BBB-7869-3215-C1F9-3B98B783CF72}"/>
                </a:ext>
              </a:extLst>
            </p:cNvPr>
            <p:cNvSpPr txBox="1"/>
            <p:nvPr/>
          </p:nvSpPr>
          <p:spPr>
            <a:xfrm>
              <a:off x="1819193" y="2158360"/>
              <a:ext cx="3270917" cy="3143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>
                <a:buFont typeface="Arial"/>
                <a:buNone/>
              </a:pPr>
              <a:r>
                <a:rPr lang="en" sz="1800" b="1" dirty="0">
                  <a:solidFill>
                    <a:schemeClr val="dk1"/>
                  </a:solidFill>
                  <a:latin typeface="Fira Sans"/>
                  <a:sym typeface="Fira Sans"/>
                </a:rPr>
                <a:t>Forwarding Mechanism</a:t>
              </a:r>
              <a:endParaRPr sz="1800" b="1" dirty="0">
                <a:solidFill>
                  <a:schemeClr val="dk1"/>
                </a:solidFill>
                <a:latin typeface="Fira Sans"/>
                <a:sym typeface="Fira Sans"/>
              </a:endParaRPr>
            </a:p>
          </p:txBody>
        </p:sp>
        <p:sp>
          <p:nvSpPr>
            <p:cNvPr id="33" name="Google Shape;1249;p37">
              <a:extLst>
                <a:ext uri="{FF2B5EF4-FFF2-40B4-BE49-F238E27FC236}">
                  <a16:creationId xmlns:a16="http://schemas.microsoft.com/office/drawing/2014/main" id="{AA82934E-A9C3-0C9F-1DC5-9370006720B6}"/>
                </a:ext>
              </a:extLst>
            </p:cNvPr>
            <p:cNvSpPr txBox="1"/>
            <p:nvPr/>
          </p:nvSpPr>
          <p:spPr>
            <a:xfrm>
              <a:off x="1640383" y="2439802"/>
              <a:ext cx="3628537" cy="5083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latin typeface="Fira Sans"/>
                  <a:ea typeface="Fira Sans"/>
                  <a:cs typeface="Fira Sans"/>
                  <a:sym typeface="Fira Sans"/>
                </a:rPr>
                <a:t>B</a:t>
              </a:r>
              <a:r>
                <a:rPr lang="en" dirty="0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ridges PCIe and G</a:t>
              </a:r>
              <a:r>
                <a:rPr lang="en" dirty="0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Wingdings" panose="05000000000000000000" pitchFamily="2" charset="2"/>
                </a:rPr>
                <a:t>PU Fabric interconnects</a:t>
              </a:r>
              <a:br>
                <a:rPr lang="en" dirty="0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Wingdings" panose="05000000000000000000" pitchFamily="2" charset="2"/>
                </a:rPr>
              </a:br>
              <a:r>
                <a:rPr lang="en" dirty="0">
                  <a:solidFill>
                    <a:schemeClr val="accent5"/>
                  </a:solidFill>
                  <a:latin typeface="Fira Sans"/>
                  <a:ea typeface="Fira Sans"/>
                  <a:cs typeface="Fira Sans"/>
                  <a:sym typeface="Wingdings" panose="05000000000000000000" pitchFamily="2" charset="2"/>
                </a:rPr>
                <a:t>(more details in the paper)</a:t>
              </a:r>
              <a:endParaRPr dirty="0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pic>
          <p:nvPicPr>
            <p:cNvPr id="34" name="Picture 33" descr="A yellow person running towards a grey arrow&#10;&#10;AI-generated content may be incorrect.">
              <a:extLst>
                <a:ext uri="{FF2B5EF4-FFF2-40B4-BE49-F238E27FC236}">
                  <a16:creationId xmlns:a16="http://schemas.microsoft.com/office/drawing/2014/main" id="{83B5C79E-45FB-E719-FCD0-AFA47E94D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23944" y="2156418"/>
              <a:ext cx="730702" cy="730702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003434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Tm="19203">
        <p:fade/>
      </p:transition>
    </mc:Choice>
    <mc:Fallback>
      <p:transition advTm="1920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6163C2-8393-595A-B4E9-88F7A89C4F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7842AE-C749-E06B-1906-98092356174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29</a:t>
            </a:fld>
            <a:endParaRPr lang="en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025F05C-446C-3F01-58D0-8B685D912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74858"/>
            <a:ext cx="8992098" cy="572700"/>
          </a:xfrm>
        </p:spPr>
        <p:txBody>
          <a:bodyPr/>
          <a:lstStyle/>
          <a:p>
            <a:r>
              <a:rPr lang="en-US" sz="2750" dirty="0"/>
              <a:t>Unified Routing Scheme 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13BC783-45D9-57CF-BE16-50A0E9A296B2}"/>
              </a:ext>
            </a:extLst>
          </p:cNvPr>
          <p:cNvGrpSpPr/>
          <p:nvPr/>
        </p:nvGrpSpPr>
        <p:grpSpPr>
          <a:xfrm>
            <a:off x="418749" y="1835189"/>
            <a:ext cx="8306502" cy="2413062"/>
            <a:chOff x="418749" y="1835189"/>
            <a:chExt cx="8306502" cy="2413062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CAE252A4-2818-807C-ED11-CBE7652AE481}"/>
                </a:ext>
              </a:extLst>
            </p:cNvPr>
            <p:cNvSpPr/>
            <p:nvPr/>
          </p:nvSpPr>
          <p:spPr>
            <a:xfrm>
              <a:off x="6067425" y="2583940"/>
              <a:ext cx="368300" cy="164307"/>
            </a:xfrm>
            <a:prstGeom prst="roundRect">
              <a:avLst/>
            </a:prstGeom>
            <a:noFill/>
            <a:ln w="6350">
              <a:solidFill>
                <a:srgbClr val="C00000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4AFEE0A2-CF37-411A-E1F6-65ADEE330726}"/>
                </a:ext>
              </a:extLst>
            </p:cNvPr>
            <p:cNvSpPr/>
            <p:nvPr/>
          </p:nvSpPr>
          <p:spPr>
            <a:xfrm>
              <a:off x="2569307" y="2576251"/>
              <a:ext cx="592931" cy="164307"/>
            </a:xfrm>
            <a:prstGeom prst="roundRect">
              <a:avLst/>
            </a:prstGeom>
            <a:noFill/>
            <a:ln w="6350">
              <a:solidFill>
                <a:srgbClr val="C00000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Main figure">
              <a:extLst>
                <a:ext uri="{FF2B5EF4-FFF2-40B4-BE49-F238E27FC236}">
                  <a16:creationId xmlns:a16="http://schemas.microsoft.com/office/drawing/2014/main" id="{DCEC4998-9B17-94E7-1885-6743DAB2D0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18749" y="1835189"/>
              <a:ext cx="8306502" cy="2413062"/>
            </a:xfrm>
            <a:prstGeom prst="rect">
              <a:avLst/>
            </a:prstGeom>
          </p:spPr>
        </p:pic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A3022B2D-6EE8-A3A1-9E82-7981F4B4CD90}"/>
                </a:ext>
              </a:extLst>
            </p:cNvPr>
            <p:cNvSpPr/>
            <p:nvPr/>
          </p:nvSpPr>
          <p:spPr>
            <a:xfrm>
              <a:off x="1085850" y="2578633"/>
              <a:ext cx="592931" cy="164307"/>
            </a:xfrm>
            <a:prstGeom prst="roundRect">
              <a:avLst/>
            </a:prstGeom>
            <a:noFill/>
            <a:ln w="19050">
              <a:solidFill>
                <a:srgbClr val="C00000"/>
              </a:solidFill>
            </a:ln>
            <a:effectLst>
              <a:glow rad="381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AFC65423-E563-C9A1-BADE-B454357D665E}"/>
                </a:ext>
              </a:extLst>
            </p:cNvPr>
            <p:cNvSpPr/>
            <p:nvPr/>
          </p:nvSpPr>
          <p:spPr>
            <a:xfrm>
              <a:off x="7465219" y="2578632"/>
              <a:ext cx="592931" cy="164307"/>
            </a:xfrm>
            <a:prstGeom prst="roundRect">
              <a:avLst/>
            </a:prstGeom>
            <a:noFill/>
            <a:ln w="19050">
              <a:solidFill>
                <a:srgbClr val="C00000"/>
              </a:solidFill>
            </a:ln>
            <a:effectLst>
              <a:glow rad="381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9B73CA7-B335-AC52-B98C-6F430013CAAB}"/>
              </a:ext>
            </a:extLst>
          </p:cNvPr>
          <p:cNvGrpSpPr/>
          <p:nvPr/>
        </p:nvGrpSpPr>
        <p:grpSpPr>
          <a:xfrm>
            <a:off x="6245141" y="4304551"/>
            <a:ext cx="1746826" cy="338554"/>
            <a:chOff x="6245141" y="4495743"/>
            <a:chExt cx="1746826" cy="33855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69CDF43-49E9-57AC-11D0-CEED456BCEE1}"/>
                </a:ext>
              </a:extLst>
            </p:cNvPr>
            <p:cNvSpPr txBox="1"/>
            <p:nvPr/>
          </p:nvSpPr>
          <p:spPr>
            <a:xfrm>
              <a:off x="7204827" y="4544383"/>
              <a:ext cx="787140" cy="25237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ysDot"/>
            </a:ln>
          </p:spPr>
          <p:txBody>
            <a:bodyPr wrap="none" lIns="18288" tIns="18288" rIns="18288" bIns="18288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11.17.3.2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2C7240A-2909-A9B7-B890-D6C4B14C1E4E}"/>
                </a:ext>
              </a:extLst>
            </p:cNvPr>
            <p:cNvSpPr txBox="1"/>
            <p:nvPr/>
          </p:nvSpPr>
          <p:spPr>
            <a:xfrm>
              <a:off x="6245141" y="4495743"/>
              <a:ext cx="10021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err="1">
                  <a:latin typeface="Roboto" panose="02000000000000000000" pitchFamily="2" charset="0"/>
                  <a:ea typeface="Roboto" panose="02000000000000000000" pitchFamily="2" charset="0"/>
                </a:rPr>
                <a:t>ServerID</a:t>
              </a:r>
              <a:r>
                <a:rPr lang="en-US" sz="1600" dirty="0">
                  <a:latin typeface="Roboto" panose="02000000000000000000" pitchFamily="2" charset="0"/>
                  <a:ea typeface="Roboto" panose="02000000000000000000" pitchFamily="2" charset="0"/>
                </a:rPr>
                <a:t>: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E0272CBB-D216-3061-C3A1-37BF3958EE6C}"/>
              </a:ext>
            </a:extLst>
          </p:cNvPr>
          <p:cNvSpPr txBox="1"/>
          <p:nvPr/>
        </p:nvSpPr>
        <p:spPr>
          <a:xfrm>
            <a:off x="7459307" y="2317728"/>
            <a:ext cx="238913" cy="23391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none" lIns="18288" tIns="9144" rIns="18288" bIns="9144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22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C6A4A5C-BCA8-1D1E-6A25-588DBBA478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7786" y="521035"/>
            <a:ext cx="748428" cy="74842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74499321-F6BD-ECA8-54CD-264D6BCC1374}"/>
              </a:ext>
            </a:extLst>
          </p:cNvPr>
          <p:cNvSpPr txBox="1"/>
          <p:nvPr/>
        </p:nvSpPr>
        <p:spPr>
          <a:xfrm>
            <a:off x="4950556" y="577332"/>
            <a:ext cx="1795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Centralized Routing Controller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398A123-BA3F-33F5-A2E6-083DDE83024C}"/>
              </a:ext>
            </a:extLst>
          </p:cNvPr>
          <p:cNvGraphicFramePr>
            <a:graphicFrameLocks noGrp="1"/>
          </p:cNvGraphicFramePr>
          <p:nvPr/>
        </p:nvGraphicFramePr>
        <p:xfrm>
          <a:off x="128485" y="1301952"/>
          <a:ext cx="1914730" cy="283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7365">
                  <a:extLst>
                    <a:ext uri="{9D8B030D-6E8A-4147-A177-3AD203B41FA5}">
                      <a16:colId xmlns:a16="http://schemas.microsoft.com/office/drawing/2014/main" val="1257039894"/>
                    </a:ext>
                  </a:extLst>
                </a:gridCol>
                <a:gridCol w="957365">
                  <a:extLst>
                    <a:ext uri="{9D8B030D-6E8A-4147-A177-3AD203B41FA5}">
                      <a16:colId xmlns:a16="http://schemas.microsoft.com/office/drawing/2014/main" val="3001827212"/>
                    </a:ext>
                  </a:extLst>
                </a:gridCol>
              </a:tblGrid>
              <a:tr h="2834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FF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11.17.3.2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:</a:t>
                      </a:r>
                      <a:r>
                        <a:rPr lang="en-US" sz="1200" b="0" dirty="0">
                          <a:solidFill>
                            <a:srgbClr val="00B05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22</a:t>
                      </a: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via RNIC_A0</a:t>
                      </a: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1994554"/>
                  </a:ext>
                </a:extLst>
              </a:tr>
            </a:tbl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B372891-5F7B-E25C-67BF-381290ACF9A7}"/>
              </a:ext>
            </a:extLst>
          </p:cNvPr>
          <p:cNvCxnSpPr>
            <a:cxnSpLocks/>
            <a:stCxn id="2" idx="2"/>
            <a:endCxn id="10" idx="0"/>
          </p:cNvCxnSpPr>
          <p:nvPr/>
        </p:nvCxnSpPr>
        <p:spPr>
          <a:xfrm>
            <a:off x="1085850" y="1585398"/>
            <a:ext cx="296466" cy="993235"/>
          </a:xfrm>
          <a:prstGeom prst="straightConnector1">
            <a:avLst/>
          </a:prstGeom>
          <a:ln w="19050">
            <a:prstDash val="sysDash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2294878E-2BEA-06DA-F587-1B99F01C2FCC}"/>
              </a:ext>
            </a:extLst>
          </p:cNvPr>
          <p:cNvGraphicFramePr>
            <a:graphicFrameLocks noGrp="1"/>
          </p:cNvGraphicFramePr>
          <p:nvPr/>
        </p:nvGraphicFramePr>
        <p:xfrm>
          <a:off x="2134104" y="1304953"/>
          <a:ext cx="1891094" cy="2774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8644">
                  <a:extLst>
                    <a:ext uri="{9D8B030D-6E8A-4147-A177-3AD203B41FA5}">
                      <a16:colId xmlns:a16="http://schemas.microsoft.com/office/drawing/2014/main" val="1257039894"/>
                    </a:ext>
                  </a:extLst>
                </a:gridCol>
                <a:gridCol w="972450">
                  <a:extLst>
                    <a:ext uri="{9D8B030D-6E8A-4147-A177-3AD203B41FA5}">
                      <a16:colId xmlns:a16="http://schemas.microsoft.com/office/drawing/2014/main" val="3001827212"/>
                    </a:ext>
                  </a:extLst>
                </a:gridCol>
              </a:tblGrid>
              <a:tr h="27744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FF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11.17.3.2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:</a:t>
                      </a:r>
                      <a:r>
                        <a:rPr lang="en-US" sz="1200" b="0" dirty="0">
                          <a:solidFill>
                            <a:srgbClr val="00B05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22</a:t>
                      </a: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ECMP(spine)</a:t>
                      </a: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1994554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1F112E0C-EBDA-2AAF-B9D7-928D9B06A7C1}"/>
              </a:ext>
            </a:extLst>
          </p:cNvPr>
          <p:cNvGraphicFramePr>
            <a:graphicFrameLocks noGrp="1"/>
          </p:cNvGraphicFramePr>
          <p:nvPr/>
        </p:nvGraphicFramePr>
        <p:xfrm>
          <a:off x="4253815" y="1301952"/>
          <a:ext cx="1765184" cy="283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9201">
                  <a:extLst>
                    <a:ext uri="{9D8B030D-6E8A-4147-A177-3AD203B41FA5}">
                      <a16:colId xmlns:a16="http://schemas.microsoft.com/office/drawing/2014/main" val="1257039894"/>
                    </a:ext>
                  </a:extLst>
                </a:gridCol>
                <a:gridCol w="885983">
                  <a:extLst>
                    <a:ext uri="{9D8B030D-6E8A-4147-A177-3AD203B41FA5}">
                      <a16:colId xmlns:a16="http://schemas.microsoft.com/office/drawing/2014/main" val="3001827212"/>
                    </a:ext>
                  </a:extLst>
                </a:gridCol>
              </a:tblGrid>
              <a:tr h="2834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FF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11.17.3.2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:</a:t>
                      </a:r>
                      <a:r>
                        <a:rPr lang="en-US" sz="1200" b="0" dirty="0">
                          <a:solidFill>
                            <a:srgbClr val="00B05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22</a:t>
                      </a: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err="1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fwd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(L31)</a:t>
                      </a: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1994554"/>
                  </a:ext>
                </a:extLst>
              </a:tr>
            </a:tbl>
          </a:graphicData>
        </a:graphic>
      </p:graphicFrame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37F7D3A-472D-2BFC-2D52-55CC7B4470AB}"/>
              </a:ext>
            </a:extLst>
          </p:cNvPr>
          <p:cNvCxnSpPr>
            <a:cxnSpLocks/>
            <a:stCxn id="12" idx="2"/>
          </p:cNvCxnSpPr>
          <p:nvPr/>
        </p:nvCxnSpPr>
        <p:spPr>
          <a:xfrm>
            <a:off x="3079651" y="1582398"/>
            <a:ext cx="584732" cy="969240"/>
          </a:xfrm>
          <a:prstGeom prst="straightConnector1">
            <a:avLst/>
          </a:prstGeom>
          <a:ln w="19050">
            <a:prstDash val="sysDash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57369AA2-EE88-5235-B145-62FADCE0BDC8}"/>
              </a:ext>
            </a:extLst>
          </p:cNvPr>
          <p:cNvCxnSpPr>
            <a:cxnSpLocks/>
            <a:stCxn id="21" idx="2"/>
          </p:cNvCxnSpPr>
          <p:nvPr/>
        </p:nvCxnSpPr>
        <p:spPr>
          <a:xfrm flipH="1">
            <a:off x="4747659" y="1585398"/>
            <a:ext cx="388748" cy="418702"/>
          </a:xfrm>
          <a:prstGeom prst="straightConnector1">
            <a:avLst/>
          </a:prstGeom>
          <a:ln w="19050">
            <a:prstDash val="sysDash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D965BB10-096B-4A79-F48F-397BA0FD8765}"/>
              </a:ext>
            </a:extLst>
          </p:cNvPr>
          <p:cNvGraphicFramePr>
            <a:graphicFrameLocks noGrp="1"/>
          </p:cNvGraphicFramePr>
          <p:nvPr/>
        </p:nvGraphicFramePr>
        <p:xfrm>
          <a:off x="6290306" y="1301952"/>
          <a:ext cx="2464343" cy="283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2598">
                  <a:extLst>
                    <a:ext uri="{9D8B030D-6E8A-4147-A177-3AD203B41FA5}">
                      <a16:colId xmlns:a16="http://schemas.microsoft.com/office/drawing/2014/main" val="1257039894"/>
                    </a:ext>
                  </a:extLst>
                </a:gridCol>
                <a:gridCol w="1421745">
                  <a:extLst>
                    <a:ext uri="{9D8B030D-6E8A-4147-A177-3AD203B41FA5}">
                      <a16:colId xmlns:a16="http://schemas.microsoft.com/office/drawing/2014/main" val="3001827212"/>
                    </a:ext>
                  </a:extLst>
                </a:gridCol>
              </a:tblGrid>
              <a:tr h="2834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FF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11.17.3.2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:</a:t>
                      </a:r>
                      <a:r>
                        <a:rPr lang="en-US" sz="1200" b="0" dirty="0">
                          <a:solidFill>
                            <a:srgbClr val="00B05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22</a:t>
                      </a: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err="1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fwd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(port_GPU_B7)</a:t>
                      </a: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1994554"/>
                  </a:ext>
                </a:extLst>
              </a:tr>
            </a:tbl>
          </a:graphicData>
        </a:graphic>
      </p:graphicFrame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9C76BDE7-93FD-9ED9-9E3F-60F987F7790F}"/>
              </a:ext>
            </a:extLst>
          </p:cNvPr>
          <p:cNvCxnSpPr>
            <a:cxnSpLocks/>
            <a:stCxn id="47" idx="2"/>
          </p:cNvCxnSpPr>
          <p:nvPr/>
        </p:nvCxnSpPr>
        <p:spPr>
          <a:xfrm flipH="1">
            <a:off x="7124369" y="1585398"/>
            <a:ext cx="398108" cy="1587172"/>
          </a:xfrm>
          <a:prstGeom prst="straightConnector1">
            <a:avLst/>
          </a:prstGeom>
          <a:ln w="19050">
            <a:prstDash val="sysDash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E8E5FFF9-935E-8EE8-FE02-017E4DB7EDFF}"/>
              </a:ext>
            </a:extLst>
          </p:cNvPr>
          <p:cNvCxnSpPr>
            <a:cxnSpLocks/>
            <a:endCxn id="2" idx="0"/>
          </p:cNvCxnSpPr>
          <p:nvPr/>
        </p:nvCxnSpPr>
        <p:spPr>
          <a:xfrm flipH="1">
            <a:off x="1085850" y="747558"/>
            <a:ext cx="3111936" cy="554394"/>
          </a:xfrm>
          <a:prstGeom prst="line">
            <a:avLst/>
          </a:prstGeom>
          <a:ln w="19050">
            <a:prstDash val="lgDashDot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E2C21359-43B5-D4C1-9626-6A26BD824FD4}"/>
              </a:ext>
            </a:extLst>
          </p:cNvPr>
          <p:cNvCxnSpPr>
            <a:cxnSpLocks/>
            <a:stCxn id="24" idx="1"/>
            <a:endCxn id="12" idx="0"/>
          </p:cNvCxnSpPr>
          <p:nvPr/>
        </p:nvCxnSpPr>
        <p:spPr>
          <a:xfrm flipH="1">
            <a:off x="3079651" y="895249"/>
            <a:ext cx="1118135" cy="409704"/>
          </a:xfrm>
          <a:prstGeom prst="line">
            <a:avLst/>
          </a:prstGeom>
          <a:ln w="19050">
            <a:prstDash val="lgDashDot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5AC43E0-5BDC-DC71-DE4F-1FCC8C5FF305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4946214" y="895249"/>
            <a:ext cx="438330" cy="378553"/>
          </a:xfrm>
          <a:prstGeom prst="line">
            <a:avLst/>
          </a:prstGeom>
          <a:ln w="19050">
            <a:prstDash val="lgDashDot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69B5713-0793-E29E-D216-489C6FF156C6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4946214" y="895249"/>
            <a:ext cx="1578472" cy="396294"/>
          </a:xfrm>
          <a:prstGeom prst="line">
            <a:avLst/>
          </a:prstGeom>
          <a:ln w="19050">
            <a:prstDash val="lgDashDot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ECA3E6F-BD45-8226-5D3E-4095C58CA5A8}"/>
              </a:ext>
            </a:extLst>
          </p:cNvPr>
          <p:cNvCxnSpPr>
            <a:stCxn id="10" idx="3"/>
          </p:cNvCxnSpPr>
          <p:nvPr/>
        </p:nvCxnSpPr>
        <p:spPr>
          <a:xfrm flipV="1">
            <a:off x="1678781" y="2660073"/>
            <a:ext cx="2219888" cy="71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A72B1A5-9EE5-6FB0-DD41-FB5FB774F6C8}"/>
              </a:ext>
            </a:extLst>
          </p:cNvPr>
          <p:cNvCxnSpPr>
            <a:cxnSpLocks/>
          </p:cNvCxnSpPr>
          <p:nvPr/>
        </p:nvCxnSpPr>
        <p:spPr>
          <a:xfrm flipV="1">
            <a:off x="3898669" y="2457450"/>
            <a:ext cx="825731" cy="202623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2C5D8A8-3D93-894E-D829-85FA06EFFE83}"/>
              </a:ext>
            </a:extLst>
          </p:cNvPr>
          <p:cNvCxnSpPr>
            <a:cxnSpLocks/>
          </p:cNvCxnSpPr>
          <p:nvPr/>
        </p:nvCxnSpPr>
        <p:spPr>
          <a:xfrm>
            <a:off x="3857625" y="2660073"/>
            <a:ext cx="659606" cy="968952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52A4E84-0ED0-0CA0-02C3-D284B930108F}"/>
              </a:ext>
            </a:extLst>
          </p:cNvPr>
          <p:cNvCxnSpPr>
            <a:cxnSpLocks/>
          </p:cNvCxnSpPr>
          <p:nvPr/>
        </p:nvCxnSpPr>
        <p:spPr>
          <a:xfrm>
            <a:off x="3869926" y="2658404"/>
            <a:ext cx="894955" cy="11813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C286CDF-DA32-654F-6C07-6D27A16972D2}"/>
              </a:ext>
            </a:extLst>
          </p:cNvPr>
          <p:cNvCxnSpPr>
            <a:cxnSpLocks/>
          </p:cNvCxnSpPr>
          <p:nvPr/>
        </p:nvCxnSpPr>
        <p:spPr>
          <a:xfrm>
            <a:off x="4702969" y="2457450"/>
            <a:ext cx="640556" cy="945708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E4751A1-D18E-E267-0F84-85595DA9A309}"/>
              </a:ext>
            </a:extLst>
          </p:cNvPr>
          <p:cNvCxnSpPr>
            <a:cxnSpLocks/>
          </p:cNvCxnSpPr>
          <p:nvPr/>
        </p:nvCxnSpPr>
        <p:spPr>
          <a:xfrm>
            <a:off x="4764881" y="2776538"/>
            <a:ext cx="578644" cy="6477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98DC941-76B8-D0BA-4045-C56E6B26DD16}"/>
              </a:ext>
            </a:extLst>
          </p:cNvPr>
          <p:cNvCxnSpPr>
            <a:cxnSpLocks/>
          </p:cNvCxnSpPr>
          <p:nvPr/>
        </p:nvCxnSpPr>
        <p:spPr>
          <a:xfrm flipV="1">
            <a:off x="4500562" y="3570220"/>
            <a:ext cx="247097" cy="58805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A79A124-5BA3-834A-2562-0941577B0B69}"/>
              </a:ext>
            </a:extLst>
          </p:cNvPr>
          <p:cNvCxnSpPr>
            <a:cxnSpLocks/>
          </p:cNvCxnSpPr>
          <p:nvPr/>
        </p:nvCxnSpPr>
        <p:spPr>
          <a:xfrm>
            <a:off x="5355806" y="3404042"/>
            <a:ext cx="2103501" cy="2382"/>
          </a:xfrm>
          <a:prstGeom prst="line">
            <a:avLst/>
          </a:prstGeom>
          <a:ln w="38100">
            <a:solidFill>
              <a:schemeClr val="accent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91E61F9-296E-46DC-4240-66D1E4B00C6C}"/>
              </a:ext>
            </a:extLst>
          </p:cNvPr>
          <p:cNvCxnSpPr>
            <a:cxnSpLocks/>
          </p:cNvCxnSpPr>
          <p:nvPr/>
        </p:nvCxnSpPr>
        <p:spPr>
          <a:xfrm flipV="1">
            <a:off x="4747659" y="3403158"/>
            <a:ext cx="614059" cy="167062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2FB16E2-2543-D01D-53B2-46C762A0DEDE}"/>
              </a:ext>
            </a:extLst>
          </p:cNvPr>
          <p:cNvCxnSpPr/>
          <p:nvPr/>
        </p:nvCxnSpPr>
        <p:spPr>
          <a:xfrm>
            <a:off x="7459307" y="3410301"/>
            <a:ext cx="598843" cy="0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F3420E64-2FBC-BD57-DAEE-2641D86BE6C1}"/>
              </a:ext>
            </a:extLst>
          </p:cNvPr>
          <p:cNvCxnSpPr>
            <a:cxnSpLocks/>
          </p:cNvCxnSpPr>
          <p:nvPr/>
        </p:nvCxnSpPr>
        <p:spPr>
          <a:xfrm flipV="1">
            <a:off x="8058150" y="3317081"/>
            <a:ext cx="280988" cy="93220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DA9A7BD-878D-67E3-BC95-577ED12DDAAB}"/>
              </a:ext>
            </a:extLst>
          </p:cNvPr>
          <p:cNvCxnSpPr>
            <a:cxnSpLocks/>
          </p:cNvCxnSpPr>
          <p:nvPr/>
        </p:nvCxnSpPr>
        <p:spPr>
          <a:xfrm flipV="1">
            <a:off x="8339138" y="2757771"/>
            <a:ext cx="0" cy="568833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CEA92D2-39C9-E125-F20E-08612FDEC6F9}"/>
              </a:ext>
            </a:extLst>
          </p:cNvPr>
          <p:cNvCxnSpPr>
            <a:cxnSpLocks/>
            <a:endCxn id="11" idx="3"/>
          </p:cNvCxnSpPr>
          <p:nvPr/>
        </p:nvCxnSpPr>
        <p:spPr>
          <a:xfrm flipH="1" flipV="1">
            <a:off x="8058150" y="2660786"/>
            <a:ext cx="280988" cy="109147"/>
          </a:xfrm>
          <a:prstGeom prst="line">
            <a:avLst/>
          </a:prstGeom>
          <a:ln w="38100">
            <a:prstDash val="solid"/>
            <a:headEnd type="none" w="med" len="med"/>
            <a:tailEnd type="arrow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5" name="Red cross" descr="A red x on a black background&#10;&#10;AI-generated content may be incorrect.">
            <a:extLst>
              <a:ext uri="{FF2B5EF4-FFF2-40B4-BE49-F238E27FC236}">
                <a16:creationId xmlns:a16="http://schemas.microsoft.com/office/drawing/2014/main" id="{CDFB3357-72A9-163C-E1FA-B69B744B9B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0510" y="2502080"/>
            <a:ext cx="315215" cy="315215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2E66E636-442B-54CA-03D0-83D332B8ED7F}"/>
              </a:ext>
            </a:extLst>
          </p:cNvPr>
          <p:cNvGrpSpPr/>
          <p:nvPr/>
        </p:nvGrpSpPr>
        <p:grpSpPr>
          <a:xfrm>
            <a:off x="1877308" y="2170204"/>
            <a:ext cx="5389383" cy="2643773"/>
            <a:chOff x="2282654" y="2148124"/>
            <a:chExt cx="5389383" cy="264377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D14E82C-FE77-7B13-4D30-623005143D91}"/>
                </a:ext>
              </a:extLst>
            </p:cNvPr>
            <p:cNvSpPr txBox="1"/>
            <p:nvPr/>
          </p:nvSpPr>
          <p:spPr>
            <a:xfrm>
              <a:off x="2282654" y="2148124"/>
              <a:ext cx="5389383" cy="2643773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endParaRPr lang="en-US" sz="1600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9A94FCD-3FD8-F2CB-2D40-A8414E6BA412}"/>
                </a:ext>
              </a:extLst>
            </p:cNvPr>
            <p:cNvSpPr txBox="1"/>
            <p:nvPr/>
          </p:nvSpPr>
          <p:spPr>
            <a:xfrm>
              <a:off x="3361124" y="2928856"/>
              <a:ext cx="4150999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  <a:sym typeface="Arial"/>
                </a:rPr>
                <a:t>Network-layer can re-route around failures!</a:t>
              </a: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  <a:sym typeface="Arial"/>
                </a:rPr>
                <a:t>Allowing current iteration to complete.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2367189-384E-BD52-6C8B-5528590CEF15}"/>
                </a:ext>
              </a:extLst>
            </p:cNvPr>
            <p:cNvSpPr txBox="1"/>
            <p:nvPr/>
          </p:nvSpPr>
          <p:spPr>
            <a:xfrm>
              <a:off x="3361124" y="3927735"/>
              <a:ext cx="417170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  <a:sym typeface="Arial"/>
                </a:rPr>
                <a:t>Reducing downtime and GPU compute wastage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F907990-BC82-05CF-35A3-BB257F31A131}"/>
                </a:ext>
              </a:extLst>
            </p:cNvPr>
            <p:cNvSpPr txBox="1"/>
            <p:nvPr/>
          </p:nvSpPr>
          <p:spPr>
            <a:xfrm>
              <a:off x="2920532" y="2229222"/>
              <a:ext cx="41136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latin typeface="Fira Sans" panose="020B0503050000020004" pitchFamily="34" charset="0"/>
                  <a:ea typeface="Roboto" panose="02000000000000000000" pitchFamily="2" charset="0"/>
                </a:rPr>
                <a:t>Distributed LLM Training Scenario</a:t>
              </a:r>
            </a:p>
          </p:txBody>
        </p:sp>
        <p:pic>
          <p:nvPicPr>
            <p:cNvPr id="39" name="Picture 38" descr="A person jumping over a pole&#10;&#10;AI-generated content may be incorrect.">
              <a:extLst>
                <a:ext uri="{FF2B5EF4-FFF2-40B4-BE49-F238E27FC236}">
                  <a16:creationId xmlns:a16="http://schemas.microsoft.com/office/drawing/2014/main" id="{ACA2C7B4-0C49-1777-70A7-1368455D3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514814" y="2817933"/>
              <a:ext cx="768730" cy="768730"/>
            </a:xfrm>
            <a:prstGeom prst="rect">
              <a:avLst/>
            </a:prstGeom>
          </p:spPr>
        </p:pic>
        <p:pic>
          <p:nvPicPr>
            <p:cNvPr id="43" name="Picture 42" descr="A gold coin with a red arrow pointing down&#10;&#10;AI-generated content may be incorrect.">
              <a:extLst>
                <a:ext uri="{FF2B5EF4-FFF2-40B4-BE49-F238E27FC236}">
                  <a16:creationId xmlns:a16="http://schemas.microsoft.com/office/drawing/2014/main" id="{D9F341B4-231C-71FE-66EA-15BD4B709E2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514814" y="3836838"/>
              <a:ext cx="768730" cy="7687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6455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3176">
        <p:fade/>
      </p:transition>
    </mc:Choice>
    <mc:Fallback>
      <p:transition spd="med" advTm="13176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581009-A446-249A-D8D0-7719600848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F152C276-C032-A7AF-E3E2-533844A864A9}"/>
              </a:ext>
            </a:extLst>
          </p:cNvPr>
          <p:cNvSpPr/>
          <p:nvPr/>
        </p:nvSpPr>
        <p:spPr>
          <a:xfrm>
            <a:off x="6632066" y="1280160"/>
            <a:ext cx="2066576" cy="26289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E459E731-9FE0-EDF1-6EB9-4116D10FB3FC}"/>
              </a:ext>
            </a:extLst>
          </p:cNvPr>
          <p:cNvSpPr/>
          <p:nvPr/>
        </p:nvSpPr>
        <p:spPr>
          <a:xfrm>
            <a:off x="311700" y="1280160"/>
            <a:ext cx="2066576" cy="26289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63CBEA-61D9-DB00-2BD8-E8AB1DB79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layer of Ethernet/IP stack ends at the NIC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CE73B7-4668-1BE2-9180-6EFFDB6B4E2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pic>
        <p:nvPicPr>
          <p:cNvPr id="8" name="Picture 7" descr="A computer chip with a blue handle&#10;&#10;AI-generated content may be incorrect.">
            <a:extLst>
              <a:ext uri="{FF2B5EF4-FFF2-40B4-BE49-F238E27FC236}">
                <a16:creationId xmlns:a16="http://schemas.microsoft.com/office/drawing/2014/main" id="{04FC596E-8DA7-F907-EEE3-9D46CB7B56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1046" y="2520912"/>
            <a:ext cx="658926" cy="658926"/>
          </a:xfrm>
          <a:prstGeom prst="rect">
            <a:avLst/>
          </a:prstGeom>
        </p:spPr>
      </p:pic>
      <p:pic>
        <p:nvPicPr>
          <p:cNvPr id="12" name="Picture 11" descr="A blue and yellow computer chip&#10;&#10;AI-generated content may be incorrect.">
            <a:extLst>
              <a:ext uri="{FF2B5EF4-FFF2-40B4-BE49-F238E27FC236}">
                <a16:creationId xmlns:a16="http://schemas.microsoft.com/office/drawing/2014/main" id="{C4E80351-E7A5-4C55-E6A1-4D847C6FB1D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4066" b="24379"/>
          <a:stretch>
            <a:fillRect/>
          </a:stretch>
        </p:blipFill>
        <p:spPr>
          <a:xfrm flipH="1">
            <a:off x="456863" y="1679417"/>
            <a:ext cx="569119" cy="293412"/>
          </a:xfrm>
          <a:prstGeom prst="rect">
            <a:avLst/>
          </a:prstGeom>
        </p:spPr>
      </p:pic>
      <p:pic>
        <p:nvPicPr>
          <p:cNvPr id="19" name="Picture 18" descr="A computer chip with a black background&#10;&#10;AI-generated content may be incorrect.">
            <a:extLst>
              <a:ext uri="{FF2B5EF4-FFF2-40B4-BE49-F238E27FC236}">
                <a16:creationId xmlns:a16="http://schemas.microsoft.com/office/drawing/2014/main" id="{7A3464DF-55CC-0638-4686-7ADB8F838E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863" y="2565816"/>
            <a:ext cx="569119" cy="569119"/>
          </a:xfrm>
          <a:prstGeom prst="rect">
            <a:avLst/>
          </a:prstGeom>
        </p:spPr>
      </p:pic>
      <p:pic>
        <p:nvPicPr>
          <p:cNvPr id="26" name="Picture 25" descr="A computer chip with a blue handle&#10;&#10;AI-generated content may be incorrect.">
            <a:extLst>
              <a:ext uri="{FF2B5EF4-FFF2-40B4-BE49-F238E27FC236}">
                <a16:creationId xmlns:a16="http://schemas.microsoft.com/office/drawing/2014/main" id="{EA58D30C-5274-8220-52A4-91B1975F10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722482" y="2508820"/>
            <a:ext cx="658926" cy="658926"/>
          </a:xfrm>
          <a:prstGeom prst="rect">
            <a:avLst/>
          </a:prstGeom>
        </p:spPr>
      </p:pic>
      <p:pic>
        <p:nvPicPr>
          <p:cNvPr id="27" name="Picture 26" descr="A blue and yellow computer chip&#10;&#10;AI-generated content may be incorrect.">
            <a:extLst>
              <a:ext uri="{FF2B5EF4-FFF2-40B4-BE49-F238E27FC236}">
                <a16:creationId xmlns:a16="http://schemas.microsoft.com/office/drawing/2014/main" id="{D81FA708-CF6F-778F-D5F7-D5E0E6171FE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4066" b="24379"/>
          <a:stretch>
            <a:fillRect/>
          </a:stretch>
        </p:blipFill>
        <p:spPr>
          <a:xfrm>
            <a:off x="7986472" y="1675489"/>
            <a:ext cx="569119" cy="293412"/>
          </a:xfrm>
          <a:prstGeom prst="rect">
            <a:avLst/>
          </a:prstGeom>
        </p:spPr>
      </p:pic>
      <p:pic>
        <p:nvPicPr>
          <p:cNvPr id="29" name="Picture 28" descr="A computer chip with a black background&#10;&#10;AI-generated content may be incorrect.">
            <a:extLst>
              <a:ext uri="{FF2B5EF4-FFF2-40B4-BE49-F238E27FC236}">
                <a16:creationId xmlns:a16="http://schemas.microsoft.com/office/drawing/2014/main" id="{97427C00-E5B0-96E5-2E4F-48CB937915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6472" y="2555124"/>
            <a:ext cx="569119" cy="5691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FA80FF7-16EE-1542-A089-24EA7F4ED679}"/>
              </a:ext>
            </a:extLst>
          </p:cNvPr>
          <p:cNvSpPr txBox="1"/>
          <p:nvPr/>
        </p:nvSpPr>
        <p:spPr>
          <a:xfrm>
            <a:off x="963245" y="3587989"/>
            <a:ext cx="7296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Host 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D476BE-0BCF-897E-020D-476D590510DA}"/>
              </a:ext>
            </a:extLst>
          </p:cNvPr>
          <p:cNvSpPr txBox="1"/>
          <p:nvPr/>
        </p:nvSpPr>
        <p:spPr>
          <a:xfrm>
            <a:off x="7302915" y="3587988"/>
            <a:ext cx="724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Host B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EE904AE-B9F2-1FB5-5D9E-3AFFCB53621E}"/>
              </a:ext>
            </a:extLst>
          </p:cNvPr>
          <p:cNvSpPr txBox="1"/>
          <p:nvPr/>
        </p:nvSpPr>
        <p:spPr>
          <a:xfrm>
            <a:off x="1585405" y="2272931"/>
            <a:ext cx="833883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10.1.1.1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DFF7C60-EEC7-318A-153A-9572ADCE438B}"/>
              </a:ext>
            </a:extLst>
          </p:cNvPr>
          <p:cNvSpPr txBox="1"/>
          <p:nvPr/>
        </p:nvSpPr>
        <p:spPr>
          <a:xfrm>
            <a:off x="6624392" y="2272932"/>
            <a:ext cx="833883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20.1.1.1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A11812F-172C-2571-3A0C-3B826070AD61}"/>
              </a:ext>
            </a:extLst>
          </p:cNvPr>
          <p:cNvCxnSpPr>
            <a:stCxn id="8" idx="1"/>
            <a:endCxn id="19" idx="3"/>
          </p:cNvCxnSpPr>
          <p:nvPr/>
        </p:nvCxnSpPr>
        <p:spPr>
          <a:xfrm flipH="1">
            <a:off x="1025982" y="2850375"/>
            <a:ext cx="605064" cy="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AC78E8F-AC6A-46B3-F7FB-0897B02B29B2}"/>
              </a:ext>
            </a:extLst>
          </p:cNvPr>
          <p:cNvCxnSpPr>
            <a:cxnSpLocks/>
            <a:stCxn id="29" idx="1"/>
            <a:endCxn id="26" idx="1"/>
          </p:cNvCxnSpPr>
          <p:nvPr/>
        </p:nvCxnSpPr>
        <p:spPr>
          <a:xfrm flipH="1" flipV="1">
            <a:off x="7381408" y="2838283"/>
            <a:ext cx="605064" cy="140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5CA7F31-6FBE-8AC3-75DA-443FBC60AD7A}"/>
              </a:ext>
            </a:extLst>
          </p:cNvPr>
          <p:cNvSpPr txBox="1"/>
          <p:nvPr/>
        </p:nvSpPr>
        <p:spPr>
          <a:xfrm>
            <a:off x="1049431" y="2859969"/>
            <a:ext cx="5581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PCIe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3C6730-263A-EFBD-F7D1-7ECAB42FF8C4}"/>
              </a:ext>
            </a:extLst>
          </p:cNvPr>
          <p:cNvSpPr txBox="1"/>
          <p:nvPr/>
        </p:nvSpPr>
        <p:spPr>
          <a:xfrm>
            <a:off x="7404857" y="2827158"/>
            <a:ext cx="5581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PCIe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22A6F52-E03E-154C-8402-BA7D8847DC96}"/>
              </a:ext>
            </a:extLst>
          </p:cNvPr>
          <p:cNvCxnSpPr>
            <a:endCxn id="12" idx="2"/>
          </p:cNvCxnSpPr>
          <p:nvPr/>
        </p:nvCxnSpPr>
        <p:spPr>
          <a:xfrm flipV="1">
            <a:off x="741422" y="1972829"/>
            <a:ext cx="0" cy="58229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434BD47-5473-7CCB-2D65-C14E19E13A07}"/>
              </a:ext>
            </a:extLst>
          </p:cNvPr>
          <p:cNvCxnSpPr>
            <a:cxnSpLocks/>
            <a:stCxn id="29" idx="0"/>
            <a:endCxn id="27" idx="2"/>
          </p:cNvCxnSpPr>
          <p:nvPr/>
        </p:nvCxnSpPr>
        <p:spPr>
          <a:xfrm flipV="1">
            <a:off x="8271032" y="1968901"/>
            <a:ext cx="0" cy="58622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F9FD990A-129C-AB34-9FFD-EDEB32907722}"/>
              </a:ext>
            </a:extLst>
          </p:cNvPr>
          <p:cNvSpPr txBox="1"/>
          <p:nvPr/>
        </p:nvSpPr>
        <p:spPr>
          <a:xfrm>
            <a:off x="724163" y="1994501"/>
            <a:ext cx="8418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Memory</a:t>
            </a:r>
            <a:b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Bus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5021BAC-1039-3756-22ED-0B1B767B01E3}"/>
              </a:ext>
            </a:extLst>
          </p:cNvPr>
          <p:cNvSpPr txBox="1"/>
          <p:nvPr/>
        </p:nvSpPr>
        <p:spPr>
          <a:xfrm>
            <a:off x="7436981" y="1994501"/>
            <a:ext cx="8418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Memory</a:t>
            </a:r>
            <a:b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Bus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0D3EB78-8A2A-684C-1640-3BCBC354E6B1}"/>
              </a:ext>
            </a:extLst>
          </p:cNvPr>
          <p:cNvGrpSpPr/>
          <p:nvPr/>
        </p:nvGrpSpPr>
        <p:grpSpPr>
          <a:xfrm>
            <a:off x="639743" y="1416892"/>
            <a:ext cx="1605516" cy="307777"/>
            <a:chOff x="784523" y="1396669"/>
            <a:chExt cx="1605516" cy="307777"/>
          </a:xfrm>
        </p:grpSpPr>
        <p:pic>
          <p:nvPicPr>
            <p:cNvPr id="37" name="Picture 36" descr="A blue square with three layers&#10;&#10;AI-generated content may be incorrect.">
              <a:extLst>
                <a:ext uri="{FF2B5EF4-FFF2-40B4-BE49-F238E27FC236}">
                  <a16:creationId xmlns:a16="http://schemas.microsoft.com/office/drawing/2014/main" id="{A1C1C2B4-4507-A658-7FC3-5B1C4AB52BA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84523" y="1432679"/>
              <a:ext cx="235756" cy="235756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5816D73-AA0A-B172-099C-96222CD1F9BC}"/>
                </a:ext>
              </a:extLst>
            </p:cNvPr>
            <p:cNvSpPr txBox="1"/>
            <p:nvPr/>
          </p:nvSpPr>
          <p:spPr>
            <a:xfrm>
              <a:off x="963045" y="1396669"/>
              <a:ext cx="14269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Roboto" panose="02000000000000000000" pitchFamily="2" charset="0"/>
                  <a:ea typeface="Roboto" panose="02000000000000000000" pitchFamily="2" charset="0"/>
                </a:rPr>
                <a:t>App/OS buffers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BA9D066-261C-C6D5-DCC2-90EED3644B7F}"/>
              </a:ext>
            </a:extLst>
          </p:cNvPr>
          <p:cNvGrpSpPr/>
          <p:nvPr/>
        </p:nvGrpSpPr>
        <p:grpSpPr>
          <a:xfrm>
            <a:off x="6774548" y="1416892"/>
            <a:ext cx="1614731" cy="307777"/>
            <a:chOff x="6584048" y="1437115"/>
            <a:chExt cx="1614731" cy="307777"/>
          </a:xfrm>
        </p:grpSpPr>
        <p:pic>
          <p:nvPicPr>
            <p:cNvPr id="44" name="Picture 43" descr="A blue square with three layers&#10;&#10;AI-generated content may be incorrect.">
              <a:extLst>
                <a:ext uri="{FF2B5EF4-FFF2-40B4-BE49-F238E27FC236}">
                  <a16:creationId xmlns:a16="http://schemas.microsoft.com/office/drawing/2014/main" id="{F195EEA7-9AF8-7C06-F844-A4EC9AA4437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963023" y="1463494"/>
              <a:ext cx="235756" cy="235756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C5961DA-25B8-6A45-E3E4-E8552CF1FD82}"/>
                </a:ext>
              </a:extLst>
            </p:cNvPr>
            <p:cNvSpPr txBox="1"/>
            <p:nvPr/>
          </p:nvSpPr>
          <p:spPr>
            <a:xfrm>
              <a:off x="6584048" y="1437115"/>
              <a:ext cx="14269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Roboto" panose="02000000000000000000" pitchFamily="2" charset="0"/>
                  <a:ea typeface="Roboto" panose="02000000000000000000" pitchFamily="2" charset="0"/>
                </a:rPr>
                <a:t>App/OS buffers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9DE6470F-F39C-7EF9-A962-FE6EF675C39A}"/>
              </a:ext>
            </a:extLst>
          </p:cNvPr>
          <p:cNvGrpSpPr/>
          <p:nvPr/>
        </p:nvGrpSpPr>
        <p:grpSpPr>
          <a:xfrm>
            <a:off x="610318" y="4198934"/>
            <a:ext cx="8004904" cy="544649"/>
            <a:chOff x="525512" y="4188699"/>
            <a:chExt cx="8004904" cy="544649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465BA91-0412-4418-BEA9-644587444982}"/>
                </a:ext>
              </a:extLst>
            </p:cNvPr>
            <p:cNvSpPr txBox="1"/>
            <p:nvPr/>
          </p:nvSpPr>
          <p:spPr>
            <a:xfrm>
              <a:off x="1050483" y="4305358"/>
              <a:ext cx="74799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Roboto" panose="02000000000000000000" pitchFamily="2" charset="0"/>
                  <a:ea typeface="Roboto" panose="02000000000000000000" pitchFamily="2" charset="0"/>
                </a:rPr>
                <a:t>Worked well for ~2 decades for traditional datacenter workloads</a:t>
              </a:r>
            </a:p>
          </p:txBody>
        </p:sp>
        <p:pic>
          <p:nvPicPr>
            <p:cNvPr id="56" name="Graphic 55" descr="Checkmark with solid fill">
              <a:extLst>
                <a:ext uri="{FF2B5EF4-FFF2-40B4-BE49-F238E27FC236}">
                  <a16:creationId xmlns:a16="http://schemas.microsoft.com/office/drawing/2014/main" id="{810C821B-47A8-2105-1B62-33428F7F50B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25512" y="4188699"/>
              <a:ext cx="544649" cy="544649"/>
            </a:xfrm>
            <a:prstGeom prst="rect">
              <a:avLst/>
            </a:prstGeom>
          </p:spPr>
        </p:pic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93CD231-CC28-BD20-3C88-E990AA757733}"/>
              </a:ext>
            </a:extLst>
          </p:cNvPr>
          <p:cNvCxnSpPr>
            <a:cxnSpLocks/>
            <a:endCxn id="25" idx="1"/>
          </p:cNvCxnSpPr>
          <p:nvPr/>
        </p:nvCxnSpPr>
        <p:spPr>
          <a:xfrm flipV="1">
            <a:off x="2289972" y="2839750"/>
            <a:ext cx="1008482" cy="10625"/>
          </a:xfrm>
          <a:prstGeom prst="line">
            <a:avLst/>
          </a:prstGeom>
          <a:ln w="28575">
            <a:solidFill>
              <a:srgbClr val="009BE5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4D84CEB-15AC-4927-38C5-AFEDA95587B7}"/>
              </a:ext>
            </a:extLst>
          </p:cNvPr>
          <p:cNvCxnSpPr>
            <a:cxnSpLocks/>
            <a:stCxn id="51" idx="3"/>
          </p:cNvCxnSpPr>
          <p:nvPr/>
        </p:nvCxnSpPr>
        <p:spPr>
          <a:xfrm flipV="1">
            <a:off x="5751778" y="2838283"/>
            <a:ext cx="970704" cy="1467"/>
          </a:xfrm>
          <a:prstGeom prst="line">
            <a:avLst/>
          </a:prstGeom>
          <a:ln w="28575">
            <a:solidFill>
              <a:srgbClr val="009BE5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5C7461B-66E8-C915-DE6A-566CA317F3D3}"/>
              </a:ext>
            </a:extLst>
          </p:cNvPr>
          <p:cNvCxnSpPr>
            <a:cxnSpLocks/>
            <a:stCxn id="25" idx="3"/>
            <a:endCxn id="36" idx="1"/>
          </p:cNvCxnSpPr>
          <p:nvPr/>
        </p:nvCxnSpPr>
        <p:spPr>
          <a:xfrm flipV="1">
            <a:off x="3732685" y="2303797"/>
            <a:ext cx="570598" cy="535953"/>
          </a:xfrm>
          <a:prstGeom prst="line">
            <a:avLst/>
          </a:prstGeom>
          <a:ln w="28575">
            <a:solidFill>
              <a:srgbClr val="009BE5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B134906-34E5-87F4-7B57-ED07D0B55363}"/>
              </a:ext>
            </a:extLst>
          </p:cNvPr>
          <p:cNvCxnSpPr>
            <a:cxnSpLocks/>
            <a:stCxn id="25" idx="3"/>
            <a:endCxn id="48" idx="1"/>
          </p:cNvCxnSpPr>
          <p:nvPr/>
        </p:nvCxnSpPr>
        <p:spPr>
          <a:xfrm>
            <a:off x="3732685" y="2839750"/>
            <a:ext cx="570597" cy="473246"/>
          </a:xfrm>
          <a:prstGeom prst="line">
            <a:avLst/>
          </a:prstGeom>
          <a:ln w="28575">
            <a:solidFill>
              <a:srgbClr val="009BE5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9F08F51-764A-CF21-674C-12081AC05343}"/>
              </a:ext>
            </a:extLst>
          </p:cNvPr>
          <p:cNvCxnSpPr>
            <a:cxnSpLocks/>
            <a:stCxn id="48" idx="3"/>
            <a:endCxn id="51" idx="1"/>
          </p:cNvCxnSpPr>
          <p:nvPr/>
        </p:nvCxnSpPr>
        <p:spPr>
          <a:xfrm flipV="1">
            <a:off x="4737513" y="2839750"/>
            <a:ext cx="580034" cy="473246"/>
          </a:xfrm>
          <a:prstGeom prst="line">
            <a:avLst/>
          </a:prstGeom>
          <a:ln w="28575">
            <a:solidFill>
              <a:srgbClr val="009BE5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70EAC71-0C0B-E0C2-26A4-9A9104E1EFB9}"/>
              </a:ext>
            </a:extLst>
          </p:cNvPr>
          <p:cNvCxnSpPr>
            <a:cxnSpLocks/>
            <a:stCxn id="36" idx="3"/>
            <a:endCxn id="51" idx="1"/>
          </p:cNvCxnSpPr>
          <p:nvPr/>
        </p:nvCxnSpPr>
        <p:spPr>
          <a:xfrm>
            <a:off x="4737514" y="2303797"/>
            <a:ext cx="580033" cy="535953"/>
          </a:xfrm>
          <a:prstGeom prst="line">
            <a:avLst/>
          </a:prstGeom>
          <a:ln w="28575">
            <a:solidFill>
              <a:srgbClr val="009BE5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5" name="f96f5594-1d78-454a-a903-1d05cbf0b52a" descr="A close up of a sign&#10;&#10;Description automatically generated">
            <a:extLst>
              <a:ext uri="{FF2B5EF4-FFF2-40B4-BE49-F238E27FC236}">
                <a16:creationId xmlns:a16="http://schemas.microsoft.com/office/drawing/2014/main" id="{029CFAE3-C519-7549-F8F9-9EF5F04AB4C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454" y="2622634"/>
            <a:ext cx="434231" cy="434231"/>
          </a:xfrm>
          <a:prstGeom prst="rect">
            <a:avLst/>
          </a:prstGeom>
        </p:spPr>
      </p:pic>
      <p:pic>
        <p:nvPicPr>
          <p:cNvPr id="36" name="f96f5594-1d78-454a-a903-1d05cbf0b52a" descr="A close up of a sign&#10;&#10;Description automatically generated">
            <a:extLst>
              <a:ext uri="{FF2B5EF4-FFF2-40B4-BE49-F238E27FC236}">
                <a16:creationId xmlns:a16="http://schemas.microsoft.com/office/drawing/2014/main" id="{6265D0E4-8475-5346-E3CE-B4630BB50E6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283" y="2086681"/>
            <a:ext cx="434231" cy="434231"/>
          </a:xfrm>
          <a:prstGeom prst="rect">
            <a:avLst/>
          </a:prstGeom>
        </p:spPr>
      </p:pic>
      <p:pic>
        <p:nvPicPr>
          <p:cNvPr id="48" name="f96f5594-1d78-454a-a903-1d05cbf0b52a" descr="A close up of a sign&#10;&#10;Description automatically generated">
            <a:extLst>
              <a:ext uri="{FF2B5EF4-FFF2-40B4-BE49-F238E27FC236}">
                <a16:creationId xmlns:a16="http://schemas.microsoft.com/office/drawing/2014/main" id="{F028679B-D314-2649-0DB7-01B021754EA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282" y="3095880"/>
            <a:ext cx="434231" cy="434231"/>
          </a:xfrm>
          <a:prstGeom prst="rect">
            <a:avLst/>
          </a:prstGeom>
        </p:spPr>
      </p:pic>
      <p:pic>
        <p:nvPicPr>
          <p:cNvPr id="51" name="f96f5594-1d78-454a-a903-1d05cbf0b52a" descr="A close up of a sign&#10;&#10;Description automatically generated">
            <a:extLst>
              <a:ext uri="{FF2B5EF4-FFF2-40B4-BE49-F238E27FC236}">
                <a16:creationId xmlns:a16="http://schemas.microsoft.com/office/drawing/2014/main" id="{9C5FACC5-616C-F4D2-384C-10B8F094164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547" y="2622634"/>
            <a:ext cx="434231" cy="434231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2AE651D7-C60C-E189-070D-2FA9E8907115}"/>
              </a:ext>
            </a:extLst>
          </p:cNvPr>
          <p:cNvSpPr txBox="1"/>
          <p:nvPr/>
        </p:nvSpPr>
        <p:spPr>
          <a:xfrm>
            <a:off x="2486663" y="1347696"/>
            <a:ext cx="265176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800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Run completely different network protocols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D3E0C0C9-E97E-D146-6911-B336234A474F}"/>
              </a:ext>
            </a:extLst>
          </p:cNvPr>
          <p:cNvCxnSpPr>
            <a:cxnSpLocks/>
          </p:cNvCxnSpPr>
          <p:nvPr/>
        </p:nvCxnSpPr>
        <p:spPr>
          <a:xfrm flipH="1">
            <a:off x="2807998" y="1994027"/>
            <a:ext cx="271312" cy="7743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D5C6A110-1BA3-8E6F-7899-DF681145D54D}"/>
              </a:ext>
            </a:extLst>
          </p:cNvPr>
          <p:cNvCxnSpPr>
            <a:cxnSpLocks/>
            <a:stCxn id="52" idx="1"/>
          </p:cNvCxnSpPr>
          <p:nvPr/>
        </p:nvCxnSpPr>
        <p:spPr>
          <a:xfrm flipH="1">
            <a:off x="1245126" y="1670862"/>
            <a:ext cx="1241537" cy="10911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67284EB4-56F3-2C78-0EE1-F6C6C25C19F0}"/>
              </a:ext>
            </a:extLst>
          </p:cNvPr>
          <p:cNvCxnSpPr>
            <a:cxnSpLocks/>
            <a:stCxn id="52" idx="1"/>
          </p:cNvCxnSpPr>
          <p:nvPr/>
        </p:nvCxnSpPr>
        <p:spPr>
          <a:xfrm flipH="1">
            <a:off x="818265" y="1670862"/>
            <a:ext cx="1668398" cy="6579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Connector: Curved 69">
            <a:extLst>
              <a:ext uri="{FF2B5EF4-FFF2-40B4-BE49-F238E27FC236}">
                <a16:creationId xmlns:a16="http://schemas.microsoft.com/office/drawing/2014/main" id="{E4A16C15-E476-8E68-B9F3-5EA80CD1280A}"/>
              </a:ext>
            </a:extLst>
          </p:cNvPr>
          <p:cNvCxnSpPr>
            <a:cxnSpLocks/>
            <a:stCxn id="43" idx="0"/>
            <a:endCxn id="45" idx="0"/>
          </p:cNvCxnSpPr>
          <p:nvPr/>
        </p:nvCxnSpPr>
        <p:spPr>
          <a:xfrm rot="5400000" flipH="1" flipV="1">
            <a:off x="4509903" y="-1561249"/>
            <a:ext cx="12700" cy="5956283"/>
          </a:xfrm>
          <a:prstGeom prst="curvedConnector3">
            <a:avLst>
              <a:gd name="adj1" fmla="val 5152496"/>
            </a:avLst>
          </a:prstGeom>
          <a:ln w="28575">
            <a:prstDash val="dash"/>
            <a:headEnd type="triangle" w="lg" len="med"/>
            <a:tailEnd type="triangle" w="lg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6CC3A139-3850-1CC7-6469-D0F13FC51734}"/>
              </a:ext>
            </a:extLst>
          </p:cNvPr>
          <p:cNvSpPr txBox="1"/>
          <p:nvPr/>
        </p:nvSpPr>
        <p:spPr>
          <a:xfrm>
            <a:off x="3773101" y="759333"/>
            <a:ext cx="14863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Data transfers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62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5043">
        <p:fade/>
      </p:transition>
    </mc:Choice>
    <mc:Fallback>
      <p:transition spd="med" advTm="2504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8" grpId="0"/>
      <p:bldP spid="32" grpId="0"/>
      <p:bldP spid="52" grpId="0"/>
      <p:bldP spid="7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CAE8C-7424-6289-6AEA-976D6C2F5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74858"/>
            <a:ext cx="8709458" cy="572700"/>
          </a:xfrm>
        </p:spPr>
        <p:txBody>
          <a:bodyPr/>
          <a:lstStyle/>
          <a:p>
            <a:r>
              <a:rPr lang="en-US" dirty="0"/>
              <a:t>Supporting emerging device-to-device communication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5E938B-3AAB-F313-7F38-6881D4E1C7C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30</a:t>
            </a:fld>
            <a:endParaRPr lang="en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B7C83DC-8B35-42BC-6A71-40C0E881C4FC}"/>
              </a:ext>
            </a:extLst>
          </p:cNvPr>
          <p:cNvGrpSpPr/>
          <p:nvPr/>
        </p:nvGrpSpPr>
        <p:grpSpPr>
          <a:xfrm>
            <a:off x="233886" y="3630822"/>
            <a:ext cx="1199367" cy="1375277"/>
            <a:chOff x="233886" y="3706323"/>
            <a:chExt cx="1199367" cy="137527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2E305DF-F2DA-D336-23A9-E2D8A04B62B2}"/>
                </a:ext>
              </a:extLst>
            </p:cNvPr>
            <p:cNvSpPr txBox="1"/>
            <p:nvPr/>
          </p:nvSpPr>
          <p:spPr>
            <a:xfrm>
              <a:off x="233886" y="4435269"/>
              <a:ext cx="119936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Proposed</a:t>
              </a:r>
            </a:p>
            <a:p>
              <a:pPr algn="ctr"/>
              <a:r>
                <a:rPr lang="en-US" sz="18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Blueprint</a:t>
              </a:r>
            </a:p>
          </p:txBody>
        </p:sp>
        <p:pic>
          <p:nvPicPr>
            <p:cNvPr id="17" name="Picture 16" descr="A drawing of a light bulb and a pencil&#10;&#10;AI-generated content may be incorrect.">
              <a:extLst>
                <a:ext uri="{FF2B5EF4-FFF2-40B4-BE49-F238E27FC236}">
                  <a16:creationId xmlns:a16="http://schemas.microsoft.com/office/drawing/2014/main" id="{51BFF296-EFCB-DC1B-78A8-6F3DD6DE21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1295" y="3706323"/>
              <a:ext cx="704545" cy="704545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4B04C18-B8C8-ABFA-1B0C-D90389DF4CB5}"/>
              </a:ext>
            </a:extLst>
          </p:cNvPr>
          <p:cNvGrpSpPr/>
          <p:nvPr/>
        </p:nvGrpSpPr>
        <p:grpSpPr>
          <a:xfrm>
            <a:off x="2332329" y="3508480"/>
            <a:ext cx="5412622" cy="984142"/>
            <a:chOff x="2702991" y="3583981"/>
            <a:chExt cx="5412622" cy="984142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71D3659A-8D4B-0A5F-8493-F85DD594DDBC}"/>
                </a:ext>
              </a:extLst>
            </p:cNvPr>
            <p:cNvSpPr/>
            <p:nvPr/>
          </p:nvSpPr>
          <p:spPr>
            <a:xfrm>
              <a:off x="2702991" y="3583981"/>
              <a:ext cx="5412622" cy="984142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F8030F7-806A-DB3C-A293-CBB5085342B0}"/>
                </a:ext>
              </a:extLst>
            </p:cNvPr>
            <p:cNvSpPr txBox="1"/>
            <p:nvPr/>
          </p:nvSpPr>
          <p:spPr>
            <a:xfrm>
              <a:off x="4039889" y="3720167"/>
              <a:ext cx="3848100" cy="6771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latin typeface="Fira Sans" panose="020B0503050000020004" pitchFamily="34" charset="0"/>
                  <a:ea typeface="Roboto" panose="02000000000000000000" pitchFamily="2" charset="0"/>
                  <a:cs typeface="Roboto" panose="02000000000000000000" pitchFamily="2" charset="0"/>
                </a:rPr>
                <a:t>Foundational Datagram Service</a:t>
              </a:r>
            </a:p>
            <a:p>
              <a:pPr algn="ctr"/>
              <a:r>
                <a:rPr lang="en-US" sz="18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Addressing, routing, and forwarding</a:t>
              </a:r>
            </a:p>
          </p:txBody>
        </p:sp>
        <p:pic>
          <p:nvPicPr>
            <p:cNvPr id="19" name="Picture 18" descr="A brick wall with a tool&#10;&#10;AI-generated content may be incorrect.">
              <a:extLst>
                <a:ext uri="{FF2B5EF4-FFF2-40B4-BE49-F238E27FC236}">
                  <a16:creationId xmlns:a16="http://schemas.microsoft.com/office/drawing/2014/main" id="{3E9A88D6-8CDB-5A36-BFEE-D402462C8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56386" y="3698107"/>
              <a:ext cx="721229" cy="721229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1B01693-9E48-F1F5-029A-CDE0438869F2}"/>
              </a:ext>
            </a:extLst>
          </p:cNvPr>
          <p:cNvGrpSpPr/>
          <p:nvPr/>
        </p:nvGrpSpPr>
        <p:grpSpPr>
          <a:xfrm>
            <a:off x="2332016" y="2202751"/>
            <a:ext cx="5413248" cy="1159790"/>
            <a:chOff x="2702678" y="2278252"/>
            <a:chExt cx="5413248" cy="115979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3CBF0DC-687D-C7F9-9ECD-D1595C01010C}"/>
                </a:ext>
              </a:extLst>
            </p:cNvPr>
            <p:cNvSpPr/>
            <p:nvPr/>
          </p:nvSpPr>
          <p:spPr>
            <a:xfrm>
              <a:off x="2702678" y="2278252"/>
              <a:ext cx="5413248" cy="115979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E2E19C8-3F07-29B8-F4E3-6A4FA4994841}"/>
                </a:ext>
              </a:extLst>
            </p:cNvPr>
            <p:cNvSpPr txBox="1"/>
            <p:nvPr/>
          </p:nvSpPr>
          <p:spPr>
            <a:xfrm>
              <a:off x="4020838" y="2519592"/>
              <a:ext cx="3867151" cy="6771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latin typeface="Fira Sans" panose="020B0503050000020004" pitchFamily="34" charset="0"/>
                  <a:ea typeface="Roboto" panose="02000000000000000000" pitchFamily="2" charset="0"/>
                  <a:cs typeface="Roboto" panose="02000000000000000000" pitchFamily="2" charset="0"/>
                </a:rPr>
                <a:t>End-to-End Semantics</a:t>
              </a:r>
            </a:p>
            <a:p>
              <a:pPr algn="ctr"/>
              <a:r>
                <a:rPr lang="en-US" sz="18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Reliability and Congestion Control</a:t>
              </a:r>
            </a:p>
          </p:txBody>
        </p:sp>
        <p:pic>
          <p:nvPicPr>
            <p:cNvPr id="21" name="Picture 20" descr="A screenshot of a cell phone&#10;&#10;AI-generated content may be incorrect.">
              <a:extLst>
                <a:ext uri="{FF2B5EF4-FFF2-40B4-BE49-F238E27FC236}">
                  <a16:creationId xmlns:a16="http://schemas.microsoft.com/office/drawing/2014/main" id="{69E4E5C2-3949-9412-F4AF-98942D1DC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81647" y="2422793"/>
              <a:ext cx="870706" cy="870706"/>
            </a:xfrm>
            <a:prstGeom prst="rect">
              <a:avLst/>
            </a:prstGeom>
          </p:spPr>
        </p:pic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8E5DEE7-CDC7-C672-A8C2-D068A14F75C4}"/>
              </a:ext>
            </a:extLst>
          </p:cNvPr>
          <p:cNvCxnSpPr>
            <a:cxnSpLocks/>
          </p:cNvCxnSpPr>
          <p:nvPr/>
        </p:nvCxnSpPr>
        <p:spPr>
          <a:xfrm>
            <a:off x="1347112" y="4000551"/>
            <a:ext cx="86342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613B3D0-F202-B453-D604-64D83C216FB8}"/>
              </a:ext>
            </a:extLst>
          </p:cNvPr>
          <p:cNvGrpSpPr/>
          <p:nvPr/>
        </p:nvGrpSpPr>
        <p:grpSpPr>
          <a:xfrm>
            <a:off x="2332016" y="1092038"/>
            <a:ext cx="5413248" cy="984143"/>
            <a:chOff x="2702678" y="1167539"/>
            <a:chExt cx="5413248" cy="984143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C2F5B954-43E1-662C-19BC-E5BB73156FD9}"/>
                </a:ext>
              </a:extLst>
            </p:cNvPr>
            <p:cNvSpPr/>
            <p:nvPr/>
          </p:nvSpPr>
          <p:spPr>
            <a:xfrm>
              <a:off x="2702678" y="1167539"/>
              <a:ext cx="5413248" cy="984143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E952673-F42B-C5EC-0FE7-F46E9724F384}"/>
                </a:ext>
              </a:extLst>
            </p:cNvPr>
            <p:cNvSpPr txBox="1"/>
            <p:nvPr/>
          </p:nvSpPr>
          <p:spPr>
            <a:xfrm>
              <a:off x="4446014" y="1312939"/>
              <a:ext cx="3035850" cy="6771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latin typeface="Fira Sans" panose="020B0503050000020004" pitchFamily="34" charset="0"/>
                  <a:ea typeface="Roboto" panose="02000000000000000000" pitchFamily="2" charset="0"/>
                  <a:cs typeface="Roboto" panose="02000000000000000000" pitchFamily="2" charset="0"/>
                </a:rPr>
                <a:t>Security and Isolation</a:t>
              </a:r>
            </a:p>
            <a:p>
              <a:pPr algn="ctr"/>
              <a:r>
                <a:rPr lang="en-US" sz="18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Firewall and ACLs, QoS  </a:t>
              </a:r>
            </a:p>
          </p:txBody>
        </p:sp>
        <p:pic>
          <p:nvPicPr>
            <p:cNvPr id="28" name="Picture 27" descr="A hand holding a shield and gear&#10;&#10;AI-generated content may be incorrect.">
              <a:extLst>
                <a:ext uri="{FF2B5EF4-FFF2-40B4-BE49-F238E27FC236}">
                  <a16:creationId xmlns:a16="http://schemas.microsoft.com/office/drawing/2014/main" id="{755AA4B1-0B7A-8E22-8DA3-BBCF612838C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034342" y="1268835"/>
              <a:ext cx="765316" cy="765316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0B59675-82D2-8CA3-5DF1-AFCF92FCB1F2}"/>
              </a:ext>
            </a:extLst>
          </p:cNvPr>
          <p:cNvGrpSpPr/>
          <p:nvPr/>
        </p:nvGrpSpPr>
        <p:grpSpPr>
          <a:xfrm>
            <a:off x="7693513" y="3602720"/>
            <a:ext cx="1234633" cy="1175324"/>
            <a:chOff x="7569224" y="3602720"/>
            <a:chExt cx="1234633" cy="1175324"/>
          </a:xfrm>
        </p:grpSpPr>
        <p:pic>
          <p:nvPicPr>
            <p:cNvPr id="10" name="Picture 9" descr="A black foot print on a black background&#10;&#10;AI-generated content may be incorrect.">
              <a:extLst>
                <a:ext uri="{FF2B5EF4-FFF2-40B4-BE49-F238E27FC236}">
                  <a16:creationId xmlns:a16="http://schemas.microsoft.com/office/drawing/2014/main" id="{6F271AC8-B44E-3C2E-5904-3A951F31628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759102" y="3602720"/>
              <a:ext cx="786165" cy="786165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A7C79A9-E12D-BDED-CADC-ABC3F642F932}"/>
                </a:ext>
              </a:extLst>
            </p:cNvPr>
            <p:cNvSpPr txBox="1"/>
            <p:nvPr/>
          </p:nvSpPr>
          <p:spPr>
            <a:xfrm>
              <a:off x="7569224" y="4408712"/>
              <a:ext cx="12346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First step!</a:t>
              </a:r>
            </a:p>
          </p:txBody>
        </p:sp>
      </p:grpSp>
      <p:sp>
        <p:nvSpPr>
          <p:cNvPr id="16" name="Left Brace 15">
            <a:extLst>
              <a:ext uri="{FF2B5EF4-FFF2-40B4-BE49-F238E27FC236}">
                <a16:creationId xmlns:a16="http://schemas.microsoft.com/office/drawing/2014/main" id="{40E7AC43-443C-31E8-F86E-F3448BCBADF2}"/>
              </a:ext>
            </a:extLst>
          </p:cNvPr>
          <p:cNvSpPr/>
          <p:nvPr/>
        </p:nvSpPr>
        <p:spPr>
          <a:xfrm>
            <a:off x="1557542" y="1092038"/>
            <a:ext cx="538160" cy="2270497"/>
          </a:xfrm>
          <a:prstGeom prst="leftBrace">
            <a:avLst>
              <a:gd name="adj1" fmla="val 23180"/>
              <a:gd name="adj2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8818A2-BB90-36D4-87CF-57D34563B80A}"/>
              </a:ext>
            </a:extLst>
          </p:cNvPr>
          <p:cNvSpPr txBox="1"/>
          <p:nvPr/>
        </p:nvSpPr>
        <p:spPr>
          <a:xfrm>
            <a:off x="128679" y="1556985"/>
            <a:ext cx="148309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</a:rPr>
              <a:t>Foundation</a:t>
            </a:r>
          </a:p>
          <a:p>
            <a:pPr algn="ctr"/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</a:rPr>
              <a:t>for a rich</a:t>
            </a:r>
          </a:p>
          <a:p>
            <a:pPr algn="ctr"/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</a:rPr>
              <a:t>future</a:t>
            </a:r>
          </a:p>
          <a:p>
            <a:pPr algn="ctr"/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</a:rPr>
              <a:t>research</a:t>
            </a:r>
          </a:p>
          <a:p>
            <a:pPr algn="ctr"/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</a:rPr>
              <a:t>agenda!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5358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4176">
        <p14:warp/>
      </p:transition>
    </mc:Choice>
    <mc:Fallback>
      <p:transition spd="slow" advTm="3417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E9C75-3047-26F6-D8BA-01E5F85FE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74858"/>
            <a:ext cx="8709458" cy="572700"/>
          </a:xfrm>
        </p:spPr>
        <p:txBody>
          <a:bodyPr/>
          <a:lstStyle/>
          <a:p>
            <a:r>
              <a:rPr lang="en-US" dirty="0"/>
              <a:t>Supporting emerging device-to-device communication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BF4884-31A4-96FB-A4F7-11A8FB11AA0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31</a:t>
            </a:fld>
            <a:endParaRPr lang="en"/>
          </a:p>
        </p:txBody>
      </p:sp>
      <p:pic>
        <p:nvPicPr>
          <p:cNvPr id="6" name="Picture 5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FFB47281-CD77-B082-3386-C35F4EDE70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566" y="1628713"/>
            <a:ext cx="2495227" cy="84207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FB019746-9A8F-4440-D34B-E06510E4D0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1118" y="2654062"/>
            <a:ext cx="2626122" cy="418760"/>
          </a:xfrm>
          <a:prstGeom prst="rect">
            <a:avLst/>
          </a:prstGeom>
        </p:spPr>
      </p:pic>
      <p:sp>
        <p:nvSpPr>
          <p:cNvPr id="5" name="Google Shape;1258;p37">
            <a:extLst>
              <a:ext uri="{FF2B5EF4-FFF2-40B4-BE49-F238E27FC236}">
                <a16:creationId xmlns:a16="http://schemas.microsoft.com/office/drawing/2014/main" id="{F4B218A3-0A21-C17D-349D-137E844E5468}"/>
              </a:ext>
            </a:extLst>
          </p:cNvPr>
          <p:cNvSpPr txBox="1"/>
          <p:nvPr/>
        </p:nvSpPr>
        <p:spPr>
          <a:xfrm>
            <a:off x="342863" y="3414247"/>
            <a:ext cx="2822632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New Industry Standards</a:t>
            </a:r>
            <a:endParaRPr sz="2000" b="1" dirty="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9" name="Picture 8" descr="A hand holding a clay pot&#10;&#10;AI-generated content may be incorrect.">
            <a:extLst>
              <a:ext uri="{FF2B5EF4-FFF2-40B4-BE49-F238E27FC236}">
                <a16:creationId xmlns:a16="http://schemas.microsoft.com/office/drawing/2014/main" id="{91BBB94E-4C96-91C6-9BD3-92485D2182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7562" y="1628713"/>
            <a:ext cx="1624148" cy="1624148"/>
          </a:xfrm>
          <a:prstGeom prst="rect">
            <a:avLst/>
          </a:prstGeom>
        </p:spPr>
      </p:pic>
      <p:sp>
        <p:nvSpPr>
          <p:cNvPr id="10" name="Google Shape;1258;p37">
            <a:extLst>
              <a:ext uri="{FF2B5EF4-FFF2-40B4-BE49-F238E27FC236}">
                <a16:creationId xmlns:a16="http://schemas.microsoft.com/office/drawing/2014/main" id="{4BDF2F3F-9A84-DDE3-81BA-9A55F9347262}"/>
              </a:ext>
            </a:extLst>
          </p:cNvPr>
          <p:cNvSpPr txBox="1"/>
          <p:nvPr/>
        </p:nvSpPr>
        <p:spPr>
          <a:xfrm>
            <a:off x="6004714" y="3414247"/>
            <a:ext cx="2822632" cy="971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Help shape the future of device-to-device communication</a:t>
            </a:r>
            <a:endParaRPr sz="2000" b="1" dirty="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12" name="Picture 11" descr="A blue and white stopwatch with a red sign and black text&#10;&#10;AI-generated content may be incorrect.">
            <a:extLst>
              <a:ext uri="{FF2B5EF4-FFF2-40B4-BE49-F238E27FC236}">
                <a16:creationId xmlns:a16="http://schemas.microsoft.com/office/drawing/2014/main" id="{90832A44-29FA-8E1D-30AD-736BCA67A7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31660" y="2298280"/>
            <a:ext cx="1115967" cy="1115967"/>
          </a:xfrm>
          <a:prstGeom prst="rect">
            <a:avLst/>
          </a:prstGeom>
        </p:spPr>
      </p:pic>
      <p:sp>
        <p:nvSpPr>
          <p:cNvPr id="14" name="Right Arrow 45">
            <a:extLst>
              <a:ext uri="{FF2B5EF4-FFF2-40B4-BE49-F238E27FC236}">
                <a16:creationId xmlns:a16="http://schemas.microsoft.com/office/drawing/2014/main" id="{DF53ECE1-5EC9-F0F7-80DC-27B1D2469D2D}"/>
              </a:ext>
            </a:extLst>
          </p:cNvPr>
          <p:cNvSpPr/>
          <p:nvPr/>
        </p:nvSpPr>
        <p:spPr>
          <a:xfrm rot="10800000" flipH="1">
            <a:off x="3504339" y="3414247"/>
            <a:ext cx="2068497" cy="30777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57583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2579">
        <p:fade/>
      </p:transition>
    </mc:Choice>
    <mc:Fallback>
      <p:transition spd="med" advTm="12579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5C395-BCBE-4AA2-B043-D7ADD1B28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740504"/>
            <a:ext cx="8520600" cy="841800"/>
          </a:xfrm>
        </p:spPr>
        <p:txBody>
          <a:bodyPr/>
          <a:lstStyle/>
          <a:p>
            <a:r>
              <a:rPr lang="en-US" dirty="0"/>
              <a:t>Thank you!</a:t>
            </a:r>
            <a:endParaRPr lang="en-SG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BB6D15-FFC1-4A0F-8B22-A1D44E0962B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32</a:t>
            </a:fld>
            <a:endParaRPr lang="e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7B676A-00C7-446C-BDF7-B6B58BA1D377}"/>
              </a:ext>
            </a:extLst>
          </p:cNvPr>
          <p:cNvSpPr txBox="1"/>
          <p:nvPr/>
        </p:nvSpPr>
        <p:spPr>
          <a:xfrm>
            <a:off x="122841" y="4257967"/>
            <a:ext cx="76323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Credits: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This presentation template was adapted from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  <a:hlinkClick r:id="rId2"/>
              </a:rPr>
              <a:t>Slidesgo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, including icons by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  <a:hlinkClick r:id="rId3"/>
              </a:rPr>
              <a:t>Flaticon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endParaRPr lang="en-US" dirty="0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66C34CAD-419D-4D1D-9636-0AAF403D03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152" y="1809902"/>
            <a:ext cx="1523695" cy="15236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025F955-FF64-4DB2-A93E-F5F3274A1554}"/>
              </a:ext>
            </a:extLst>
          </p:cNvPr>
          <p:cNvSpPr txBox="1"/>
          <p:nvPr/>
        </p:nvSpPr>
        <p:spPr>
          <a:xfrm>
            <a:off x="131387" y="4493695"/>
            <a:ext cx="744344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 err="1">
                <a:latin typeface="Roboto" panose="02000000000000000000" pitchFamily="2" charset="0"/>
                <a:ea typeface="Roboto" panose="02000000000000000000" pitchFamily="2" charset="0"/>
              </a:rPr>
              <a:t>Flaticon</a:t>
            </a:r>
            <a:r>
              <a:rPr lang="en-US" sz="1000" b="1" dirty="0">
                <a:latin typeface="Roboto" panose="02000000000000000000" pitchFamily="2" charset="0"/>
                <a:ea typeface="Roboto" panose="02000000000000000000" pitchFamily="2" charset="0"/>
              </a:rPr>
              <a:t> icons by: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Freepik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Muhammad_Usman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, Paul J.,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IconMarketPK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Awicon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, Pixel perfect,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Eucalyp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andinur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Uniconlabs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, Nikita Golubev,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Konkapp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Iconjam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, Flat Icons,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Uniconlabs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RaftelDesign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wanicon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, Design Circle,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Iconjam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Smashicons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Iconjam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Uniconlabs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pojok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 d,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</a:rPr>
              <a:t>ultimatearm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  <a:endParaRPr lang="en-SG" sz="1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418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342">
        <p:fade/>
      </p:transition>
    </mc:Choice>
    <mc:Fallback>
      <p:transition spd="med" advTm="4342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4A015E-0351-CFCE-E5B3-E935BB08F9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54077-F3BB-7C99-B97A-8A42957BA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74858"/>
            <a:ext cx="8709458" cy="572700"/>
          </a:xfrm>
        </p:spPr>
        <p:txBody>
          <a:bodyPr/>
          <a:lstStyle/>
          <a:p>
            <a:r>
              <a:rPr lang="en-US" dirty="0"/>
              <a:t>Supporting emerging device-to-device communication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6483C6-9CB5-5514-8C62-F2BDF041D1B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33</a:t>
            </a:fld>
            <a:endParaRPr lang="en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61CA5A7-3004-FB1F-4F15-470F5A443DD9}"/>
              </a:ext>
            </a:extLst>
          </p:cNvPr>
          <p:cNvGrpSpPr/>
          <p:nvPr/>
        </p:nvGrpSpPr>
        <p:grpSpPr>
          <a:xfrm>
            <a:off x="233886" y="3630822"/>
            <a:ext cx="1199367" cy="1375277"/>
            <a:chOff x="233886" y="3706323"/>
            <a:chExt cx="1199367" cy="137527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C3FD76A-B763-200F-945B-9203A570D8C0}"/>
                </a:ext>
              </a:extLst>
            </p:cNvPr>
            <p:cNvSpPr txBox="1"/>
            <p:nvPr/>
          </p:nvSpPr>
          <p:spPr>
            <a:xfrm>
              <a:off x="233886" y="4435269"/>
              <a:ext cx="119936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Proposed</a:t>
              </a:r>
            </a:p>
            <a:p>
              <a:pPr algn="ctr"/>
              <a:r>
                <a:rPr lang="en-US" sz="18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Blueprint</a:t>
              </a:r>
            </a:p>
          </p:txBody>
        </p:sp>
        <p:pic>
          <p:nvPicPr>
            <p:cNvPr id="17" name="Picture 16" descr="A drawing of a light bulb and a pencil&#10;&#10;AI-generated content may be incorrect.">
              <a:extLst>
                <a:ext uri="{FF2B5EF4-FFF2-40B4-BE49-F238E27FC236}">
                  <a16:creationId xmlns:a16="http://schemas.microsoft.com/office/drawing/2014/main" id="{C5D0350C-06E1-3E96-1175-21E2D46DD1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1295" y="3706323"/>
              <a:ext cx="704545" cy="704545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E432AE0-D4ED-D945-8E43-7E0755D174FE}"/>
              </a:ext>
            </a:extLst>
          </p:cNvPr>
          <p:cNvGrpSpPr/>
          <p:nvPr/>
        </p:nvGrpSpPr>
        <p:grpSpPr>
          <a:xfrm>
            <a:off x="2332329" y="3508480"/>
            <a:ext cx="5412622" cy="984142"/>
            <a:chOff x="2702991" y="3583981"/>
            <a:chExt cx="5412622" cy="984142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F0715D38-2E00-90E8-9AC5-4FD3A1B0F159}"/>
                </a:ext>
              </a:extLst>
            </p:cNvPr>
            <p:cNvSpPr/>
            <p:nvPr/>
          </p:nvSpPr>
          <p:spPr>
            <a:xfrm>
              <a:off x="2702991" y="3583981"/>
              <a:ext cx="5412622" cy="984142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D44E922-7302-DF9C-B63A-472BDD243CBF}"/>
                </a:ext>
              </a:extLst>
            </p:cNvPr>
            <p:cNvSpPr txBox="1"/>
            <p:nvPr/>
          </p:nvSpPr>
          <p:spPr>
            <a:xfrm>
              <a:off x="4039889" y="3720167"/>
              <a:ext cx="3848100" cy="6771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latin typeface="Fira Sans" panose="020B0503050000020004" pitchFamily="34" charset="0"/>
                  <a:ea typeface="Roboto" panose="02000000000000000000" pitchFamily="2" charset="0"/>
                  <a:cs typeface="Roboto" panose="02000000000000000000" pitchFamily="2" charset="0"/>
                </a:rPr>
                <a:t>Foundational Datagram Service</a:t>
              </a:r>
            </a:p>
            <a:p>
              <a:pPr algn="ctr"/>
              <a:r>
                <a:rPr lang="en-US" sz="18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Addressing, routing, and forwarding</a:t>
              </a:r>
            </a:p>
          </p:txBody>
        </p:sp>
        <p:pic>
          <p:nvPicPr>
            <p:cNvPr id="19" name="Picture 18" descr="A brick wall with a tool&#10;&#10;AI-generated content may be incorrect.">
              <a:extLst>
                <a:ext uri="{FF2B5EF4-FFF2-40B4-BE49-F238E27FC236}">
                  <a16:creationId xmlns:a16="http://schemas.microsoft.com/office/drawing/2014/main" id="{FA47EA9C-FCA7-3E4F-0489-5FB93A6FB2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56386" y="3698107"/>
              <a:ext cx="721229" cy="721229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6F350C7-0F18-811E-BB90-251487BB3529}"/>
              </a:ext>
            </a:extLst>
          </p:cNvPr>
          <p:cNvGrpSpPr/>
          <p:nvPr/>
        </p:nvGrpSpPr>
        <p:grpSpPr>
          <a:xfrm>
            <a:off x="2332016" y="2202751"/>
            <a:ext cx="5413248" cy="1159790"/>
            <a:chOff x="2702678" y="2278252"/>
            <a:chExt cx="5413248" cy="115979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1E9D8375-C66B-FD2A-D1CE-5F862201038D}"/>
                </a:ext>
              </a:extLst>
            </p:cNvPr>
            <p:cNvSpPr/>
            <p:nvPr/>
          </p:nvSpPr>
          <p:spPr>
            <a:xfrm>
              <a:off x="2702678" y="2278252"/>
              <a:ext cx="5413248" cy="115979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4C43860-425A-9D10-E8BB-B1BFDA558FDF}"/>
                </a:ext>
              </a:extLst>
            </p:cNvPr>
            <p:cNvSpPr txBox="1"/>
            <p:nvPr/>
          </p:nvSpPr>
          <p:spPr>
            <a:xfrm>
              <a:off x="4020838" y="2519592"/>
              <a:ext cx="3867151" cy="6771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latin typeface="Fira Sans" panose="020B0503050000020004" pitchFamily="34" charset="0"/>
                  <a:ea typeface="Roboto" panose="02000000000000000000" pitchFamily="2" charset="0"/>
                  <a:cs typeface="Roboto" panose="02000000000000000000" pitchFamily="2" charset="0"/>
                </a:rPr>
                <a:t>End-to-End Semantics</a:t>
              </a:r>
            </a:p>
            <a:p>
              <a:pPr algn="ctr"/>
              <a:r>
                <a:rPr lang="en-US" sz="18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Reliability and Congestion Control</a:t>
              </a:r>
            </a:p>
          </p:txBody>
        </p:sp>
        <p:pic>
          <p:nvPicPr>
            <p:cNvPr id="21" name="Picture 20" descr="A screenshot of a cell phone&#10;&#10;AI-generated content may be incorrect.">
              <a:extLst>
                <a:ext uri="{FF2B5EF4-FFF2-40B4-BE49-F238E27FC236}">
                  <a16:creationId xmlns:a16="http://schemas.microsoft.com/office/drawing/2014/main" id="{50E7456E-356A-4C7D-CED6-32377852D7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81647" y="2422793"/>
              <a:ext cx="870706" cy="870706"/>
            </a:xfrm>
            <a:prstGeom prst="rect">
              <a:avLst/>
            </a:prstGeom>
          </p:spPr>
        </p:pic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55AA89C-543A-C5DB-13F0-3350BE04AB5F}"/>
              </a:ext>
            </a:extLst>
          </p:cNvPr>
          <p:cNvCxnSpPr>
            <a:cxnSpLocks/>
          </p:cNvCxnSpPr>
          <p:nvPr/>
        </p:nvCxnSpPr>
        <p:spPr>
          <a:xfrm>
            <a:off x="1347112" y="4000551"/>
            <a:ext cx="86342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61CDCDC-7DD6-F168-53AD-114089BBB968}"/>
              </a:ext>
            </a:extLst>
          </p:cNvPr>
          <p:cNvGrpSpPr/>
          <p:nvPr/>
        </p:nvGrpSpPr>
        <p:grpSpPr>
          <a:xfrm>
            <a:off x="2332016" y="1092038"/>
            <a:ext cx="5413248" cy="984143"/>
            <a:chOff x="2702678" y="1167539"/>
            <a:chExt cx="5413248" cy="984143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314313FD-6F90-980F-CBF3-8B4778CD795B}"/>
                </a:ext>
              </a:extLst>
            </p:cNvPr>
            <p:cNvSpPr/>
            <p:nvPr/>
          </p:nvSpPr>
          <p:spPr>
            <a:xfrm>
              <a:off x="2702678" y="1167539"/>
              <a:ext cx="5413248" cy="984143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36E7FD1-FD8F-6045-B079-8B097162F351}"/>
                </a:ext>
              </a:extLst>
            </p:cNvPr>
            <p:cNvSpPr txBox="1"/>
            <p:nvPr/>
          </p:nvSpPr>
          <p:spPr>
            <a:xfrm>
              <a:off x="4446014" y="1312939"/>
              <a:ext cx="3035850" cy="6771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latin typeface="Fira Sans" panose="020B0503050000020004" pitchFamily="34" charset="0"/>
                  <a:ea typeface="Roboto" panose="02000000000000000000" pitchFamily="2" charset="0"/>
                  <a:cs typeface="Roboto" panose="02000000000000000000" pitchFamily="2" charset="0"/>
                </a:rPr>
                <a:t>Security and Isolation</a:t>
              </a:r>
            </a:p>
            <a:p>
              <a:pPr algn="ctr"/>
              <a:r>
                <a:rPr lang="en-US" sz="18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Firewall and ACLs, QoS  </a:t>
              </a:r>
            </a:p>
          </p:txBody>
        </p:sp>
        <p:pic>
          <p:nvPicPr>
            <p:cNvPr id="28" name="Picture 27" descr="A hand holding a shield and gear&#10;&#10;AI-generated content may be incorrect.">
              <a:extLst>
                <a:ext uri="{FF2B5EF4-FFF2-40B4-BE49-F238E27FC236}">
                  <a16:creationId xmlns:a16="http://schemas.microsoft.com/office/drawing/2014/main" id="{1E684951-9AD1-3562-6C17-6F7971F636E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034342" y="1268835"/>
              <a:ext cx="765316" cy="765316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90BC6F2-51CA-735C-8C33-F578F7F9A801}"/>
              </a:ext>
            </a:extLst>
          </p:cNvPr>
          <p:cNvGrpSpPr/>
          <p:nvPr/>
        </p:nvGrpSpPr>
        <p:grpSpPr>
          <a:xfrm>
            <a:off x="7693513" y="3602720"/>
            <a:ext cx="1234633" cy="1175324"/>
            <a:chOff x="7569224" y="3602720"/>
            <a:chExt cx="1234633" cy="1175324"/>
          </a:xfrm>
        </p:grpSpPr>
        <p:pic>
          <p:nvPicPr>
            <p:cNvPr id="10" name="Picture 9" descr="A black foot print on a black background&#10;&#10;AI-generated content may be incorrect.">
              <a:extLst>
                <a:ext uri="{FF2B5EF4-FFF2-40B4-BE49-F238E27FC236}">
                  <a16:creationId xmlns:a16="http://schemas.microsoft.com/office/drawing/2014/main" id="{50B4ADBC-A7AD-B9A8-11D8-4727E21D4D5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759102" y="3602720"/>
              <a:ext cx="786165" cy="786165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585D59D-7C2B-34E2-BDE8-20A12D3E67BD}"/>
                </a:ext>
              </a:extLst>
            </p:cNvPr>
            <p:cNvSpPr txBox="1"/>
            <p:nvPr/>
          </p:nvSpPr>
          <p:spPr>
            <a:xfrm>
              <a:off x="7569224" y="4408712"/>
              <a:ext cx="12346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First step!</a:t>
              </a:r>
            </a:p>
          </p:txBody>
        </p:sp>
      </p:grpSp>
      <p:sp>
        <p:nvSpPr>
          <p:cNvPr id="16" name="Left Brace 15">
            <a:extLst>
              <a:ext uri="{FF2B5EF4-FFF2-40B4-BE49-F238E27FC236}">
                <a16:creationId xmlns:a16="http://schemas.microsoft.com/office/drawing/2014/main" id="{4B4E145F-5674-E707-FCF4-9459DE077597}"/>
              </a:ext>
            </a:extLst>
          </p:cNvPr>
          <p:cNvSpPr/>
          <p:nvPr/>
        </p:nvSpPr>
        <p:spPr>
          <a:xfrm>
            <a:off x="1557542" y="1092038"/>
            <a:ext cx="538160" cy="2270497"/>
          </a:xfrm>
          <a:prstGeom prst="leftBrace">
            <a:avLst>
              <a:gd name="adj1" fmla="val 23180"/>
              <a:gd name="adj2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5F56C1-2615-9338-A671-6992A0C8DA6D}"/>
              </a:ext>
            </a:extLst>
          </p:cNvPr>
          <p:cNvSpPr txBox="1"/>
          <p:nvPr/>
        </p:nvSpPr>
        <p:spPr>
          <a:xfrm>
            <a:off x="128679" y="1556985"/>
            <a:ext cx="148309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</a:rPr>
              <a:t>Foundation</a:t>
            </a:r>
          </a:p>
          <a:p>
            <a:pPr algn="ctr"/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</a:rPr>
              <a:t>for a rich</a:t>
            </a:r>
          </a:p>
          <a:p>
            <a:pPr algn="ctr"/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</a:rPr>
              <a:t>future</a:t>
            </a:r>
          </a:p>
          <a:p>
            <a:pPr algn="ctr"/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</a:rPr>
              <a:t>research</a:t>
            </a:r>
          </a:p>
          <a:p>
            <a:pPr algn="ctr"/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</a:rPr>
              <a:t>agenda!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2462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4176">
        <p:fade/>
      </p:transition>
    </mc:Choice>
    <mc:Fallback>
      <p:transition spd="med" advTm="34176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6743B-A82B-A1BA-FABE-55CC7305F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not do it at the application-layer?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A2C5CB-4587-9904-5861-5900F5F8AF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858982"/>
            <a:ext cx="8709458" cy="4109660"/>
          </a:xfrm>
        </p:spPr>
        <p:txBody>
          <a:bodyPr/>
          <a:lstStyle/>
          <a:p>
            <a:r>
              <a:rPr lang="en-US" sz="2200" dirty="0">
                <a:solidFill>
                  <a:schemeClr val="accent6"/>
                </a:solidFill>
              </a:rPr>
              <a:t>Context: LLM Training RNIC failure &amp; forwarding via transit GPU_B7</a:t>
            </a:r>
          </a:p>
          <a:p>
            <a:pPr lvl="3"/>
            <a:endParaRPr lang="en-US" dirty="0"/>
          </a:p>
          <a:p>
            <a:r>
              <a:rPr lang="en-US" dirty="0"/>
              <a:t>Requires a staging buffer on the transit GPU (extra data copy!)</a:t>
            </a:r>
          </a:p>
          <a:p>
            <a:pPr lvl="1"/>
            <a:r>
              <a:rPr lang="en-US" dirty="0"/>
              <a:t>Consumes valuable memory on the transit GPU</a:t>
            </a:r>
          </a:p>
          <a:p>
            <a:pPr lvl="1"/>
            <a:r>
              <a:rPr lang="en-US" dirty="0"/>
              <a:t>Requires complex mechanisms to avoid interfering with GPU’s local workloads</a:t>
            </a:r>
          </a:p>
          <a:p>
            <a:pPr lvl="3"/>
            <a:endParaRPr lang="en-US" dirty="0"/>
          </a:p>
          <a:p>
            <a:r>
              <a:rPr lang="en-US" dirty="0"/>
              <a:t>Huge control overhead in doing a “chunked” pipelined transfer</a:t>
            </a:r>
          </a:p>
          <a:p>
            <a:pPr lvl="1"/>
            <a:r>
              <a:rPr lang="en-US" dirty="0"/>
              <a:t>Send a chunk to GPU_B7 via RNIC_B7 </a:t>
            </a:r>
            <a:r>
              <a:rPr lang="en-US" dirty="0">
                <a:sym typeface="Wingdings" panose="05000000000000000000" pitchFamily="2" charset="2"/>
              </a:rPr>
              <a:t> pipelined </a:t>
            </a:r>
            <a:r>
              <a:rPr lang="en-US" dirty="0" err="1">
                <a:sym typeface="Wingdings" panose="05000000000000000000" pitchFamily="2" charset="2"/>
              </a:rPr>
              <a:t>memcpy</a:t>
            </a:r>
            <a:r>
              <a:rPr lang="en-US" dirty="0">
                <a:sym typeface="Wingdings" panose="05000000000000000000" pitchFamily="2" charset="2"/>
              </a:rPr>
              <a:t> to GPU_B0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Do this for every chunk</a:t>
            </a:r>
          </a:p>
          <a:p>
            <a:pPr lvl="3"/>
            <a:endParaRPr lang="en-US" dirty="0">
              <a:sym typeface="Wingdings" panose="05000000000000000000" pitchFamily="2" charset="2"/>
            </a:endParaRPr>
          </a:p>
          <a:p>
            <a:r>
              <a:rPr lang="en-US" dirty="0"/>
              <a:t>[Potential] Reconfiguration overhead</a:t>
            </a:r>
          </a:p>
          <a:p>
            <a:pPr lvl="1"/>
            <a:r>
              <a:rPr lang="en-US" dirty="0"/>
              <a:t>GPU_B7 to register transit buffer with RNIC_B7</a:t>
            </a:r>
          </a:p>
          <a:p>
            <a:pPr lvl="1"/>
            <a:r>
              <a:rPr lang="en-US" dirty="0"/>
              <a:t>Establish RDMA connection between RNIC_A0 and RNIC_B7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8A2E06-F344-99EB-BBEC-1E867808AD6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0734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62"/>
    </mc:Choice>
    <mc:Fallback xmlns="">
      <p:transition spd="slow" advTm="3462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7E20AC19-1D93-F8B3-9037-41D65A553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E039D-5118-5E35-AA66-D5536E86C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not do it at the application-layer?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2B873D-E644-7C4C-FEE7-030DE0F46C5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35</a:t>
            </a:fld>
            <a:endParaRPr lang="en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464758D-8567-1593-9F51-78CA9A9446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Transfer time for 6.4GB KV cache from GPU0 to DRAM0 directly (PCIe) vs. app-driven transit via GPU1.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21EABA-F3E4-BC65-A455-B9CF411BA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684" y="1624591"/>
            <a:ext cx="5282116" cy="299296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B46BFA7-EE56-7187-7D73-C3C0470207D1}"/>
              </a:ext>
            </a:extLst>
          </p:cNvPr>
          <p:cNvSpPr txBox="1"/>
          <p:nvPr/>
        </p:nvSpPr>
        <p:spPr>
          <a:xfrm>
            <a:off x="2413000" y="4660865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(whiskers: min, 25th, 50th,75th, and 99th percentiles.)</a:t>
            </a:r>
          </a:p>
        </p:txBody>
      </p:sp>
    </p:spTree>
    <p:extLst>
      <p:ext uri="{BB962C8B-B14F-4D97-AF65-F5344CB8AC3E}">
        <p14:creationId xmlns:p14="http://schemas.microsoft.com/office/powerpoint/2010/main" val="387004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62"/>
    </mc:Choice>
    <mc:Fallback xmlns="">
      <p:transition spd="slow" advTm="3462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A804A-BC26-458B-A228-5E8D83489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Feasibility on existing network infrastructure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0E945B-9CB9-4C43-EBB3-FE23C3AC96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612522"/>
            <a:ext cx="8520600" cy="3236966"/>
          </a:xfrm>
        </p:spPr>
        <p:txBody>
          <a:bodyPr/>
          <a:lstStyle/>
          <a:p>
            <a:r>
              <a:rPr lang="en-US" dirty="0"/>
              <a:t>Inter-host Network</a:t>
            </a:r>
          </a:p>
          <a:p>
            <a:pPr lvl="1"/>
            <a:r>
              <a:rPr lang="en-US" dirty="0"/>
              <a:t>Ethernet switches can parse and match on the global device ID</a:t>
            </a:r>
          </a:p>
          <a:p>
            <a:pPr lvl="1"/>
            <a:r>
              <a:rPr lang="en-US" dirty="0"/>
              <a:t>e.g. </a:t>
            </a:r>
            <a:r>
              <a:rPr lang="en-US" dirty="0" err="1"/>
              <a:t>src</a:t>
            </a:r>
            <a:r>
              <a:rPr lang="en-US" dirty="0"/>
              <a:t>/</a:t>
            </a:r>
            <a:r>
              <a:rPr lang="en-US" dirty="0" err="1"/>
              <a:t>dest</a:t>
            </a:r>
            <a:r>
              <a:rPr lang="en-US" dirty="0"/>
              <a:t> </a:t>
            </a:r>
            <a:r>
              <a:rPr lang="en-US" dirty="0" err="1"/>
              <a:t>serverIDs</a:t>
            </a:r>
            <a:r>
              <a:rPr lang="en-US" dirty="0"/>
              <a:t> as IPv4/6 addresses and the local device ID as IP options</a:t>
            </a:r>
          </a:p>
          <a:p>
            <a:pPr lvl="1"/>
            <a:endParaRPr lang="en-US" dirty="0"/>
          </a:p>
          <a:p>
            <a:r>
              <a:rPr lang="en-US" dirty="0"/>
              <a:t>Intra-host Network</a:t>
            </a:r>
          </a:p>
          <a:p>
            <a:pPr lvl="1"/>
            <a:r>
              <a:rPr lang="en-US" dirty="0"/>
              <a:t>PCIe switches and CPU I/O complex already support routing based on physical memory addresses. Just need to make them runtime programmable.</a:t>
            </a:r>
          </a:p>
          <a:p>
            <a:pPr lvl="1"/>
            <a:r>
              <a:rPr lang="en-US" dirty="0"/>
              <a:t>PCIe to GPU fabric forwarding: additional hardware support</a:t>
            </a:r>
          </a:p>
          <a:p>
            <a:pPr lvl="2"/>
            <a:r>
              <a:rPr lang="en-US" dirty="0"/>
              <a:t>Upcoming industry specs like </a:t>
            </a:r>
            <a:r>
              <a:rPr lang="en-US" dirty="0" err="1"/>
              <a:t>UALink</a:t>
            </a:r>
            <a:r>
              <a:rPr lang="en-US" dirty="0"/>
              <a:t> can help standardize this.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00FFBD-A65F-18CF-5CFF-45B1554CF26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36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2C3D35-3928-B73D-DE9F-079F5DEC53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170" y="948474"/>
            <a:ext cx="7771659" cy="66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100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9DF07-A384-A324-18C5-743998E18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74858"/>
            <a:ext cx="8832300" cy="572700"/>
          </a:xfrm>
        </p:spPr>
        <p:txBody>
          <a:bodyPr/>
          <a:lstStyle/>
          <a:p>
            <a:r>
              <a:rPr lang="en-US" dirty="0"/>
              <a:t>ML workloads driving device-to-device communication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3AD710-D35C-D9F0-EB6B-89B175C9F89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37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1E3A67-C406-6DCC-DFA6-722679EA8B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609" y="1064611"/>
            <a:ext cx="6468781" cy="328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66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3A323-63A0-3299-70DF-6C6610E01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Forwarding Mechanism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90BE8B-1293-2640-E201-A1A5B1E3BE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GPU0 writing to DRAM0 indirectly via GPU1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BAF246-9187-ADB4-9437-FBC627643D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38</a:t>
            </a:fld>
            <a:endParaRPr lang="e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403AD4-8689-6201-E626-234DE34FD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503" y="1591733"/>
            <a:ext cx="6561130" cy="247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0788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82BB1-D5B0-6083-C91D-E03E8F72F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with RNIC Failure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4CC888-2993-5D13-F1DE-5C2B56AF9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458771"/>
            <a:ext cx="8520600" cy="3110104"/>
          </a:xfrm>
        </p:spPr>
        <p:txBody>
          <a:bodyPr/>
          <a:lstStyle/>
          <a:p>
            <a:r>
              <a:rPr lang="en-US" dirty="0"/>
              <a:t>Setup</a:t>
            </a:r>
          </a:p>
          <a:p>
            <a:pPr lvl="1"/>
            <a:r>
              <a:rPr lang="en-US" dirty="0"/>
              <a:t>GPT2-20B on 4-machines</a:t>
            </a:r>
          </a:p>
          <a:p>
            <a:pPr lvl="1"/>
            <a:r>
              <a:rPr lang="en-US" dirty="0"/>
              <a:t>32×A100 GPU cluster</a:t>
            </a:r>
          </a:p>
          <a:p>
            <a:pPr lvl="1"/>
            <a:r>
              <a:rPr lang="en-US" dirty="0"/>
              <a:t>Megatron-LM: TP=2, PP=4, DP=4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B0AA40-8EC8-DB44-C85C-8000C2B9A79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39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DF11BC-2932-01C5-9B9D-6A67CA438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041" y="1475851"/>
            <a:ext cx="4880259" cy="247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775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98C04-8240-7811-E274-F38E2C758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4726" y="1505992"/>
            <a:ext cx="6729274" cy="2131516"/>
          </a:xfrm>
        </p:spPr>
        <p:txBody>
          <a:bodyPr/>
          <a:lstStyle/>
          <a:p>
            <a:pPr algn="l"/>
            <a:r>
              <a:rPr lang="en-US" dirty="0">
                <a:latin typeface="Fira Sans Condensed Medium" panose="020B0603050000020004" pitchFamily="34" charset="0"/>
              </a:rPr>
              <a:t>Two paradigm shifts driven by </a:t>
            </a:r>
            <a:br>
              <a:rPr lang="en-US" dirty="0">
                <a:latin typeface="Fira Sans Condensed Medium" panose="020B0603050000020004" pitchFamily="34" charset="0"/>
              </a:rPr>
            </a:br>
            <a:r>
              <a:rPr lang="en-US" dirty="0">
                <a:latin typeface="Fira Sans Condensed Medium" panose="020B0603050000020004" pitchFamily="34" charset="0"/>
              </a:rPr>
              <a:t>modern workloads such as LLMs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74EA64-6D56-B115-B0F7-299135A6D14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pic>
        <p:nvPicPr>
          <p:cNvPr id="5" name="Picture 4" descr="A group of colorful circles on a black background&#10;&#10;AI-generated content may be incorrect.">
            <a:extLst>
              <a:ext uri="{FF2B5EF4-FFF2-40B4-BE49-F238E27FC236}">
                <a16:creationId xmlns:a16="http://schemas.microsoft.com/office/drawing/2014/main" id="{80688B26-79DC-DFB5-6AA6-0BEA772C02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687" y="1842039"/>
            <a:ext cx="1459422" cy="145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469116"/>
      </p:ext>
    </p:extLst>
  </p:cSld>
  <p:clrMapOvr>
    <a:masterClrMapping/>
  </p:clrMapOvr>
  <p:transition spd="slow" advTm="5504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24092-1432-67B9-037B-5B94377B5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699" y="174858"/>
            <a:ext cx="8709459" cy="572700"/>
          </a:xfrm>
        </p:spPr>
        <p:txBody>
          <a:bodyPr/>
          <a:lstStyle/>
          <a:p>
            <a:r>
              <a:rPr lang="en-US" dirty="0"/>
              <a:t>Multi-GPU servers: l</a:t>
            </a:r>
            <a:r>
              <a:rPr lang="en-US" dirty="0">
                <a:sym typeface="Wingdings" panose="05000000000000000000" pitchFamily="2" charset="2"/>
              </a:rPr>
              <a:t>arge, complex intra-host networks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14AADB-8106-F2FF-541B-C1B060437C9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A1471BE-6D5F-25F7-C595-BFCA00DF6B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1698" y="1021167"/>
            <a:ext cx="8440879" cy="3364407"/>
          </a:xfrm>
          <a:prstGeom prst="rect">
            <a:avLst/>
          </a:prstGeom>
        </p:spPr>
      </p:pic>
      <p:sp>
        <p:nvSpPr>
          <p:cNvPr id="326" name="Rectangle: Rounded Corners 325">
            <a:extLst>
              <a:ext uri="{FF2B5EF4-FFF2-40B4-BE49-F238E27FC236}">
                <a16:creationId xmlns:a16="http://schemas.microsoft.com/office/drawing/2014/main" id="{73195B0D-B63B-D022-F280-B0462725EE18}"/>
              </a:ext>
            </a:extLst>
          </p:cNvPr>
          <p:cNvSpPr/>
          <p:nvPr/>
        </p:nvSpPr>
        <p:spPr>
          <a:xfrm>
            <a:off x="329454" y="3346884"/>
            <a:ext cx="8385048" cy="1005840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6" name="PCIe devices">
            <a:extLst>
              <a:ext uri="{FF2B5EF4-FFF2-40B4-BE49-F238E27FC236}">
                <a16:creationId xmlns:a16="http://schemas.microsoft.com/office/drawing/2014/main" id="{01AEF9E0-2942-230B-417F-7C4A2B6FD673}"/>
              </a:ext>
            </a:extLst>
          </p:cNvPr>
          <p:cNvGrpSpPr/>
          <p:nvPr/>
        </p:nvGrpSpPr>
        <p:grpSpPr>
          <a:xfrm>
            <a:off x="79897" y="1571532"/>
            <a:ext cx="8941303" cy="1503680"/>
            <a:chOff x="79897" y="1571532"/>
            <a:chExt cx="8941303" cy="1503680"/>
          </a:xfrm>
        </p:grpSpPr>
        <p:cxnSp>
          <p:nvCxnSpPr>
            <p:cNvPr id="328" name="Straight Arrow Connector 327">
              <a:extLst>
                <a:ext uri="{FF2B5EF4-FFF2-40B4-BE49-F238E27FC236}">
                  <a16:creationId xmlns:a16="http://schemas.microsoft.com/office/drawing/2014/main" id="{0DD804C4-FC71-BA69-3AB1-8B7180507E38}"/>
                </a:ext>
              </a:extLst>
            </p:cNvPr>
            <p:cNvCxnSpPr/>
            <p:nvPr/>
          </p:nvCxnSpPr>
          <p:spPr>
            <a:xfrm>
              <a:off x="79897" y="3045041"/>
              <a:ext cx="257453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Arrow Connector 328">
              <a:extLst>
                <a:ext uri="{FF2B5EF4-FFF2-40B4-BE49-F238E27FC236}">
                  <a16:creationId xmlns:a16="http://schemas.microsoft.com/office/drawing/2014/main" id="{2211227B-67E8-B5E3-1DC0-2C78C472C53C}"/>
                </a:ext>
              </a:extLst>
            </p:cNvPr>
            <p:cNvCxnSpPr/>
            <p:nvPr/>
          </p:nvCxnSpPr>
          <p:spPr>
            <a:xfrm>
              <a:off x="302820" y="2536238"/>
              <a:ext cx="257453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Arrow Connector 329">
              <a:extLst>
                <a:ext uri="{FF2B5EF4-FFF2-40B4-BE49-F238E27FC236}">
                  <a16:creationId xmlns:a16="http://schemas.microsoft.com/office/drawing/2014/main" id="{B6201221-3B6C-2B1A-44FA-3B3A9F3DD00F}"/>
                </a:ext>
              </a:extLst>
            </p:cNvPr>
            <p:cNvCxnSpPr/>
            <p:nvPr/>
          </p:nvCxnSpPr>
          <p:spPr>
            <a:xfrm>
              <a:off x="311698" y="2768537"/>
              <a:ext cx="257453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Arrow Connector 330">
              <a:extLst>
                <a:ext uri="{FF2B5EF4-FFF2-40B4-BE49-F238E27FC236}">
                  <a16:creationId xmlns:a16="http://schemas.microsoft.com/office/drawing/2014/main" id="{0FBE1EA3-394C-E2B5-9557-A99D7F1B8756}"/>
                </a:ext>
              </a:extLst>
            </p:cNvPr>
            <p:cNvCxnSpPr/>
            <p:nvPr/>
          </p:nvCxnSpPr>
          <p:spPr>
            <a:xfrm>
              <a:off x="125002" y="1571532"/>
              <a:ext cx="257453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2" name="Rectangle: Rounded Corners 331">
              <a:extLst>
                <a:ext uri="{FF2B5EF4-FFF2-40B4-BE49-F238E27FC236}">
                  <a16:creationId xmlns:a16="http://schemas.microsoft.com/office/drawing/2014/main" id="{38693169-73FC-8DE6-643A-D789F7A4CFAE}"/>
                </a:ext>
              </a:extLst>
            </p:cNvPr>
            <p:cNvSpPr/>
            <p:nvPr/>
          </p:nvSpPr>
          <p:spPr>
            <a:xfrm>
              <a:off x="1136341" y="2900096"/>
              <a:ext cx="182880" cy="17511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Rectangle: Rounded Corners 332">
              <a:extLst>
                <a:ext uri="{FF2B5EF4-FFF2-40B4-BE49-F238E27FC236}">
                  <a16:creationId xmlns:a16="http://schemas.microsoft.com/office/drawing/2014/main" id="{88AC5A8A-D334-B213-FA24-84C99E0EB2F7}"/>
                </a:ext>
              </a:extLst>
            </p:cNvPr>
            <p:cNvSpPr/>
            <p:nvPr/>
          </p:nvSpPr>
          <p:spPr>
            <a:xfrm>
              <a:off x="1402295" y="2899284"/>
              <a:ext cx="182880" cy="17511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Rectangle: Rounded Corners 333">
              <a:extLst>
                <a:ext uri="{FF2B5EF4-FFF2-40B4-BE49-F238E27FC236}">
                  <a16:creationId xmlns:a16="http://schemas.microsoft.com/office/drawing/2014/main" id="{EC414F61-BBD1-23F2-50A0-21287697BDB5}"/>
                </a:ext>
              </a:extLst>
            </p:cNvPr>
            <p:cNvSpPr/>
            <p:nvPr/>
          </p:nvSpPr>
          <p:spPr>
            <a:xfrm>
              <a:off x="3170509" y="2899284"/>
              <a:ext cx="182880" cy="17511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Rectangle: Rounded Corners 334">
              <a:extLst>
                <a:ext uri="{FF2B5EF4-FFF2-40B4-BE49-F238E27FC236}">
                  <a16:creationId xmlns:a16="http://schemas.microsoft.com/office/drawing/2014/main" id="{25B3FD7F-EE9D-E4DE-6884-2AC1DEF7366D}"/>
                </a:ext>
              </a:extLst>
            </p:cNvPr>
            <p:cNvSpPr/>
            <p:nvPr/>
          </p:nvSpPr>
          <p:spPr>
            <a:xfrm>
              <a:off x="3439966" y="2899284"/>
              <a:ext cx="182880" cy="17511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Rectangle: Rounded Corners 336">
              <a:extLst>
                <a:ext uri="{FF2B5EF4-FFF2-40B4-BE49-F238E27FC236}">
                  <a16:creationId xmlns:a16="http://schemas.microsoft.com/office/drawing/2014/main" id="{BE661F7D-7A32-01EB-67E1-1394F871912D}"/>
                </a:ext>
              </a:extLst>
            </p:cNvPr>
            <p:cNvSpPr/>
            <p:nvPr/>
          </p:nvSpPr>
          <p:spPr>
            <a:xfrm>
              <a:off x="5473611" y="2899805"/>
              <a:ext cx="182880" cy="17511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Rectangle: Rounded Corners 337">
              <a:extLst>
                <a:ext uri="{FF2B5EF4-FFF2-40B4-BE49-F238E27FC236}">
                  <a16:creationId xmlns:a16="http://schemas.microsoft.com/office/drawing/2014/main" id="{3AFCA97D-8E13-592D-359E-F256AFF39727}"/>
                </a:ext>
              </a:extLst>
            </p:cNvPr>
            <p:cNvSpPr/>
            <p:nvPr/>
          </p:nvSpPr>
          <p:spPr>
            <a:xfrm>
              <a:off x="5743068" y="2899805"/>
              <a:ext cx="182880" cy="17511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Rectangle: Rounded Corners 338">
              <a:extLst>
                <a:ext uri="{FF2B5EF4-FFF2-40B4-BE49-F238E27FC236}">
                  <a16:creationId xmlns:a16="http://schemas.microsoft.com/office/drawing/2014/main" id="{E283EB45-0CCE-B1EB-AC2E-B97BFA257A40}"/>
                </a:ext>
              </a:extLst>
            </p:cNvPr>
            <p:cNvSpPr/>
            <p:nvPr/>
          </p:nvSpPr>
          <p:spPr>
            <a:xfrm>
              <a:off x="7509680" y="2899284"/>
              <a:ext cx="182880" cy="17511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Rectangle: Rounded Corners 339">
              <a:extLst>
                <a:ext uri="{FF2B5EF4-FFF2-40B4-BE49-F238E27FC236}">
                  <a16:creationId xmlns:a16="http://schemas.microsoft.com/office/drawing/2014/main" id="{2FEFCB19-D6FF-B827-288D-C1609C313944}"/>
                </a:ext>
              </a:extLst>
            </p:cNvPr>
            <p:cNvSpPr/>
            <p:nvPr/>
          </p:nvSpPr>
          <p:spPr>
            <a:xfrm>
              <a:off x="7775327" y="2899284"/>
              <a:ext cx="182880" cy="17511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2" name="Straight Arrow Connector 341">
              <a:extLst>
                <a:ext uri="{FF2B5EF4-FFF2-40B4-BE49-F238E27FC236}">
                  <a16:creationId xmlns:a16="http://schemas.microsoft.com/office/drawing/2014/main" id="{502DC370-AAE6-F764-79A9-1900830A6A8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63747" y="3045041"/>
              <a:ext cx="257453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Arrow Connector 342">
              <a:extLst>
                <a:ext uri="{FF2B5EF4-FFF2-40B4-BE49-F238E27FC236}">
                  <a16:creationId xmlns:a16="http://schemas.microsoft.com/office/drawing/2014/main" id="{9A991BB8-F89A-50A1-00D7-8B5C9A88CA1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16157" y="2536238"/>
              <a:ext cx="257453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Arrow Connector 343">
              <a:extLst>
                <a:ext uri="{FF2B5EF4-FFF2-40B4-BE49-F238E27FC236}">
                  <a16:creationId xmlns:a16="http://schemas.microsoft.com/office/drawing/2014/main" id="{E355EC6D-F73D-5BD7-60C2-841A98A77AB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25035" y="2768537"/>
              <a:ext cx="257453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Arrow Connector 344">
              <a:extLst>
                <a:ext uri="{FF2B5EF4-FFF2-40B4-BE49-F238E27FC236}">
                  <a16:creationId xmlns:a16="http://schemas.microsoft.com/office/drawing/2014/main" id="{92ADB5A9-9D06-56A3-56BF-0374251DD11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57399" y="1571532"/>
              <a:ext cx="257453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04625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5608">
        <p:fade/>
      </p:transition>
    </mc:Choice>
    <mc:Fallback>
      <p:transition spd="med" advTm="2560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" grpId="0" animBg="1"/>
      <p:bldP spid="32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0A2F4-A06B-43DC-C910-4DAA78073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transfers in today’s ML workloads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F8D6CD-BB3C-B73E-2909-B4FB2FF546D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5" name="Google Shape;1249;p37">
            <a:extLst>
              <a:ext uri="{FF2B5EF4-FFF2-40B4-BE49-F238E27FC236}">
                <a16:creationId xmlns:a16="http://schemas.microsoft.com/office/drawing/2014/main" id="{605BBA41-F3E8-64D6-B9BA-48FE9566A0CC}"/>
              </a:ext>
            </a:extLst>
          </p:cNvPr>
          <p:cNvSpPr txBox="1"/>
          <p:nvPr/>
        </p:nvSpPr>
        <p:spPr>
          <a:xfrm>
            <a:off x="137263" y="3051546"/>
            <a:ext cx="3510409" cy="903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Data transfers are between App/OS buffers (</a:t>
            </a:r>
            <a:r>
              <a:rPr lang="en" sz="1800" dirty="0">
                <a:latin typeface="Fira Sans"/>
                <a:ea typeface="Fira Sans"/>
                <a:cs typeface="Fira Sans"/>
                <a:sym typeface="Fira Sans"/>
              </a:rPr>
              <a:t>on the DRAM)</a:t>
            </a:r>
            <a:endParaRPr sz="1800" dirty="0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6" name="Google Shape;1258;p37">
            <a:extLst>
              <a:ext uri="{FF2B5EF4-FFF2-40B4-BE49-F238E27FC236}">
                <a16:creationId xmlns:a16="http://schemas.microsoft.com/office/drawing/2014/main" id="{B1C95E5A-4A2B-22B0-2A6F-FAD7C9EA6185}"/>
              </a:ext>
            </a:extLst>
          </p:cNvPr>
          <p:cNvSpPr txBox="1"/>
          <p:nvPr/>
        </p:nvSpPr>
        <p:spPr>
          <a:xfrm>
            <a:off x="481152" y="2698936"/>
            <a:ext cx="2822632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Traditional Workloads</a:t>
            </a:r>
            <a:endParaRPr sz="2000" b="1" dirty="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EDD1E4D9-CE0E-2E61-6E12-C75CB6ADD391}"/>
              </a:ext>
            </a:extLst>
          </p:cNvPr>
          <p:cNvSpPr/>
          <p:nvPr/>
        </p:nvSpPr>
        <p:spPr>
          <a:xfrm>
            <a:off x="3898412" y="2567377"/>
            <a:ext cx="1278808" cy="417909"/>
          </a:xfrm>
          <a:prstGeom prst="rightArrow">
            <a:avLst>
              <a:gd name="adj1" fmla="val 41820"/>
              <a:gd name="adj2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oogle Shape;1249;p37">
            <a:extLst>
              <a:ext uri="{FF2B5EF4-FFF2-40B4-BE49-F238E27FC236}">
                <a16:creationId xmlns:a16="http://schemas.microsoft.com/office/drawing/2014/main" id="{602387C4-F8DC-2198-A717-DE6CA72DE318}"/>
              </a:ext>
            </a:extLst>
          </p:cNvPr>
          <p:cNvSpPr txBox="1"/>
          <p:nvPr/>
        </p:nvSpPr>
        <p:spPr>
          <a:xfrm>
            <a:off x="5627994" y="3171187"/>
            <a:ext cx="3144484" cy="903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More peer-to-peer transfers between intra-host devices (performance reasons)</a:t>
            </a:r>
            <a:endParaRPr sz="1800" dirty="0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1" name="Google Shape;1258;p37">
            <a:extLst>
              <a:ext uri="{FF2B5EF4-FFF2-40B4-BE49-F238E27FC236}">
                <a16:creationId xmlns:a16="http://schemas.microsoft.com/office/drawing/2014/main" id="{A7BEE832-A198-AD5A-75A8-EA46D2E7DE23}"/>
              </a:ext>
            </a:extLst>
          </p:cNvPr>
          <p:cNvSpPr txBox="1"/>
          <p:nvPr/>
        </p:nvSpPr>
        <p:spPr>
          <a:xfrm>
            <a:off x="5788920" y="2639114"/>
            <a:ext cx="2822632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LLM Workloads</a:t>
            </a:r>
            <a:endParaRPr sz="2000" b="1" dirty="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4046B20-16D0-BA0E-0F3B-6C2D107998D9}"/>
              </a:ext>
            </a:extLst>
          </p:cNvPr>
          <p:cNvGrpSpPr/>
          <p:nvPr/>
        </p:nvGrpSpPr>
        <p:grpSpPr>
          <a:xfrm>
            <a:off x="758946" y="1853468"/>
            <a:ext cx="2289169" cy="726722"/>
            <a:chOff x="758946" y="1853468"/>
            <a:chExt cx="2289169" cy="726722"/>
          </a:xfrm>
        </p:grpSpPr>
        <p:pic>
          <p:nvPicPr>
            <p:cNvPr id="7" name="Picture 6" descr="A blue square with three layers&#10;&#10;AI-generated content may be incorrect.">
              <a:extLst>
                <a:ext uri="{FF2B5EF4-FFF2-40B4-BE49-F238E27FC236}">
                  <a16:creationId xmlns:a16="http://schemas.microsoft.com/office/drawing/2014/main" id="{1BB56A1F-4330-A427-896F-4BC5BE8403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322" y="1853468"/>
              <a:ext cx="417909" cy="417909"/>
            </a:xfrm>
            <a:prstGeom prst="rect">
              <a:avLst/>
            </a:prstGeom>
          </p:spPr>
        </p:pic>
        <p:pic>
          <p:nvPicPr>
            <p:cNvPr id="8" name="Picture 7" descr="A blue square with three layers&#10;&#10;AI-generated content may be incorrect.">
              <a:extLst>
                <a:ext uri="{FF2B5EF4-FFF2-40B4-BE49-F238E27FC236}">
                  <a16:creationId xmlns:a16="http://schemas.microsoft.com/office/drawing/2014/main" id="{FAF107C3-F157-05DD-D1B9-54E972E8EF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54602" y="1853468"/>
              <a:ext cx="417909" cy="417909"/>
            </a:xfrm>
            <a:prstGeom prst="rect">
              <a:avLst/>
            </a:prstGeom>
          </p:spPr>
        </p:pic>
        <p:pic>
          <p:nvPicPr>
            <p:cNvPr id="12" name="Picture 11" descr="A blue and yellow computer chip&#10;&#10;AI-generated content may be incorrect.">
              <a:extLst>
                <a:ext uri="{FF2B5EF4-FFF2-40B4-BE49-F238E27FC236}">
                  <a16:creationId xmlns:a16="http://schemas.microsoft.com/office/drawing/2014/main" id="{4A8A1595-17C8-F703-4C28-BC7F673153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24066" b="24379"/>
            <a:stretch>
              <a:fillRect/>
            </a:stretch>
          </p:blipFill>
          <p:spPr>
            <a:xfrm flipH="1">
              <a:off x="758946" y="2286778"/>
              <a:ext cx="569119" cy="293412"/>
            </a:xfrm>
            <a:prstGeom prst="rect">
              <a:avLst/>
            </a:prstGeom>
          </p:spPr>
        </p:pic>
        <p:pic>
          <p:nvPicPr>
            <p:cNvPr id="13" name="Picture 12" descr="A blue and yellow computer chip&#10;&#10;AI-generated content may be incorrect.">
              <a:extLst>
                <a:ext uri="{FF2B5EF4-FFF2-40B4-BE49-F238E27FC236}">
                  <a16:creationId xmlns:a16="http://schemas.microsoft.com/office/drawing/2014/main" id="{D65AC567-25D4-5AD8-EE8C-EC6FBFB884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24066" b="24379"/>
            <a:stretch>
              <a:fillRect/>
            </a:stretch>
          </p:blipFill>
          <p:spPr>
            <a:xfrm flipH="1">
              <a:off x="2478996" y="2286778"/>
              <a:ext cx="569119" cy="293412"/>
            </a:xfrm>
            <a:prstGeom prst="rect">
              <a:avLst/>
            </a:prstGeom>
          </p:spPr>
        </p:pic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C23A7C32-3407-D694-25AB-C1894612CBC1}"/>
                </a:ext>
              </a:extLst>
            </p:cNvPr>
            <p:cNvCxnSpPr/>
            <p:nvPr/>
          </p:nvCxnSpPr>
          <p:spPr>
            <a:xfrm>
              <a:off x="1469877" y="2062422"/>
              <a:ext cx="837487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F419A54-65F8-BB2E-A89E-C416048EA90A}"/>
              </a:ext>
            </a:extLst>
          </p:cNvPr>
          <p:cNvGrpSpPr/>
          <p:nvPr/>
        </p:nvGrpSpPr>
        <p:grpSpPr>
          <a:xfrm>
            <a:off x="5980854" y="1921264"/>
            <a:ext cx="2265002" cy="658926"/>
            <a:chOff x="6040676" y="1907330"/>
            <a:chExt cx="2265002" cy="658926"/>
          </a:xfrm>
        </p:grpSpPr>
        <p:pic>
          <p:nvPicPr>
            <p:cNvPr id="16" name="Picture 15" descr="A computer chip with a blue handle&#10;&#10;AI-generated content may be incorrect.">
              <a:extLst>
                <a:ext uri="{FF2B5EF4-FFF2-40B4-BE49-F238E27FC236}">
                  <a16:creationId xmlns:a16="http://schemas.microsoft.com/office/drawing/2014/main" id="{7EDE4638-C0CB-CA8E-91F2-C4CBA3451A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40676" y="1907330"/>
              <a:ext cx="658926" cy="658926"/>
            </a:xfrm>
            <a:prstGeom prst="rect">
              <a:avLst/>
            </a:prstGeom>
          </p:spPr>
        </p:pic>
        <p:pic>
          <p:nvPicPr>
            <p:cNvPr id="18" name="Picture 17" descr="A computer graphics card with a black background&#10;&#10;AI-generated content may be incorrect.">
              <a:extLst>
                <a:ext uri="{FF2B5EF4-FFF2-40B4-BE49-F238E27FC236}">
                  <a16:creationId xmlns:a16="http://schemas.microsoft.com/office/drawing/2014/main" id="{310D6B5E-F120-A5F8-A1AB-9616C2CFBD0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46752" y="1907330"/>
              <a:ext cx="658926" cy="658926"/>
            </a:xfrm>
            <a:prstGeom prst="rect">
              <a:avLst/>
            </a:prstGeom>
          </p:spPr>
        </p:pic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B0447F95-A32C-B728-18B1-9C8A90D797E6}"/>
                </a:ext>
              </a:extLst>
            </p:cNvPr>
            <p:cNvCxnSpPr>
              <a:cxnSpLocks/>
            </p:cNvCxnSpPr>
            <p:nvPr/>
          </p:nvCxnSpPr>
          <p:spPr>
            <a:xfrm>
              <a:off x="6845180" y="2266097"/>
              <a:ext cx="632087" cy="0"/>
            </a:xfrm>
            <a:prstGeom prst="straightConnector1">
              <a:avLst/>
            </a:prstGeom>
            <a:ln w="57150"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12685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4566">
        <p:fade/>
      </p:transition>
    </mc:Choice>
    <mc:Fallback>
      <p:transition spd="med" advTm="14566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C2CB646A-0308-7783-319F-57512BF11470}"/>
              </a:ext>
            </a:extLst>
          </p:cNvPr>
          <p:cNvSpPr/>
          <p:nvPr/>
        </p:nvSpPr>
        <p:spPr>
          <a:xfrm>
            <a:off x="1396452" y="3473450"/>
            <a:ext cx="568325" cy="2159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E1DBE85E-1907-9B36-89EA-9CE32E5A0B75}"/>
              </a:ext>
            </a:extLst>
          </p:cNvPr>
          <p:cNvSpPr/>
          <p:nvPr/>
        </p:nvSpPr>
        <p:spPr>
          <a:xfrm>
            <a:off x="695325" y="3473450"/>
            <a:ext cx="568325" cy="2159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7BC289D1-4696-0CA9-814C-20955BE62BFD}"/>
              </a:ext>
            </a:extLst>
          </p:cNvPr>
          <p:cNvSpPr/>
          <p:nvPr/>
        </p:nvSpPr>
        <p:spPr>
          <a:xfrm>
            <a:off x="364577" y="2911475"/>
            <a:ext cx="660948" cy="23812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43DD18-B919-B810-E15B-5E012C40C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74858"/>
            <a:ext cx="8709458" cy="572700"/>
          </a:xfrm>
        </p:spPr>
        <p:txBody>
          <a:bodyPr/>
          <a:lstStyle/>
          <a:p>
            <a:r>
              <a:rPr lang="en-US" dirty="0"/>
              <a:t>Workloads: P2P transfers between intra-host devices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FFF505-9AEE-86C0-7866-7B7AC8EC0AB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A0D85ED-A019-3726-2077-572331651D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1698" y="1021167"/>
            <a:ext cx="8440879" cy="3364407"/>
          </a:xfrm>
          <a:prstGeom prst="rect">
            <a:avLst/>
          </a:prstGeom>
        </p:spPr>
      </p:pic>
      <p:cxnSp>
        <p:nvCxnSpPr>
          <p:cNvPr id="33" name="GPU to GPU Elbow">
            <a:extLst>
              <a:ext uri="{FF2B5EF4-FFF2-40B4-BE49-F238E27FC236}">
                <a16:creationId xmlns:a16="http://schemas.microsoft.com/office/drawing/2014/main" id="{BAD51322-9819-A0AD-19E4-07DE72615EC5}"/>
              </a:ext>
            </a:extLst>
          </p:cNvPr>
          <p:cNvCxnSpPr>
            <a:cxnSpLocks/>
            <a:stCxn id="29" idx="2"/>
            <a:endCxn id="30" idx="2"/>
          </p:cNvCxnSpPr>
          <p:nvPr/>
        </p:nvCxnSpPr>
        <p:spPr>
          <a:xfrm rot="16200000" flipH="1">
            <a:off x="1330051" y="3338786"/>
            <a:ext cx="12700" cy="701127"/>
          </a:xfrm>
          <a:prstGeom prst="bentConnector3">
            <a:avLst>
              <a:gd name="adj1" fmla="val 3337866"/>
            </a:avLst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42FBD86B-61D8-9842-3E8D-1BC5434E673D}"/>
              </a:ext>
            </a:extLst>
          </p:cNvPr>
          <p:cNvSpPr txBox="1"/>
          <p:nvPr/>
        </p:nvSpPr>
        <p:spPr>
          <a:xfrm>
            <a:off x="739285" y="4393610"/>
            <a:ext cx="12971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GPU ↔ GPU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0660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921">
        <p:fade/>
      </p:transition>
    </mc:Choice>
    <mc:Fallback>
      <p:transition spd="med" advTm="3921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07B73F-F954-46EA-A245-FC66AE07E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E983824-6711-D9A4-CEAC-BB4244E50397}"/>
              </a:ext>
            </a:extLst>
          </p:cNvPr>
          <p:cNvSpPr/>
          <p:nvPr/>
        </p:nvSpPr>
        <p:spPr>
          <a:xfrm>
            <a:off x="452024" y="1462309"/>
            <a:ext cx="935882" cy="358923"/>
          </a:xfrm>
          <a:prstGeom prst="roundRect">
            <a:avLst/>
          </a:prstGeom>
          <a:noFill/>
          <a:ln w="3175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21519E5-C57A-EF2D-BF1B-74BC963BA1F4}"/>
              </a:ext>
            </a:extLst>
          </p:cNvPr>
          <p:cNvSpPr/>
          <p:nvPr/>
        </p:nvSpPr>
        <p:spPr>
          <a:xfrm>
            <a:off x="1396452" y="3473450"/>
            <a:ext cx="568325" cy="2159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4CF0B46A-6BF9-EE50-AEE1-C5AE554D73DE}"/>
              </a:ext>
            </a:extLst>
          </p:cNvPr>
          <p:cNvSpPr/>
          <p:nvPr/>
        </p:nvSpPr>
        <p:spPr>
          <a:xfrm>
            <a:off x="695325" y="3473450"/>
            <a:ext cx="568325" cy="2159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77729796-E9F4-B23C-8B32-1778AB02705C}"/>
              </a:ext>
            </a:extLst>
          </p:cNvPr>
          <p:cNvSpPr/>
          <p:nvPr/>
        </p:nvSpPr>
        <p:spPr>
          <a:xfrm>
            <a:off x="364577" y="2911475"/>
            <a:ext cx="660948" cy="23812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A2EB29-6876-05BB-DF79-9EC537950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74858"/>
            <a:ext cx="8709458" cy="572700"/>
          </a:xfrm>
        </p:spPr>
        <p:txBody>
          <a:bodyPr/>
          <a:lstStyle/>
          <a:p>
            <a:r>
              <a:rPr lang="en-US" dirty="0"/>
              <a:t>Workloads: P2P transfers between intra-host devices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B721D2-FEEE-3422-7404-D190CEDE48B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pic>
        <p:nvPicPr>
          <p:cNvPr id="5" name="Main fig">
            <a:extLst>
              <a:ext uri="{FF2B5EF4-FFF2-40B4-BE49-F238E27FC236}">
                <a16:creationId xmlns:a16="http://schemas.microsoft.com/office/drawing/2014/main" id="{A4BB48E9-476C-2960-30AD-13EB383A5C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1698" y="1021167"/>
            <a:ext cx="8440879" cy="3364407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223CF983-642D-5E66-E748-E49880702839}"/>
              </a:ext>
            </a:extLst>
          </p:cNvPr>
          <p:cNvSpPr txBox="1"/>
          <p:nvPr/>
        </p:nvSpPr>
        <p:spPr>
          <a:xfrm>
            <a:off x="460570" y="4378222"/>
            <a:ext cx="21451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GPU ↔ CPU Memory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FB9E039-3B72-4DA4-E32C-9CC91746ED9A}"/>
              </a:ext>
            </a:extLst>
          </p:cNvPr>
          <p:cNvSpPr/>
          <p:nvPr/>
        </p:nvSpPr>
        <p:spPr>
          <a:xfrm>
            <a:off x="1402563" y="3473450"/>
            <a:ext cx="568325" cy="215900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PU-Mem connector">
            <a:extLst>
              <a:ext uri="{FF2B5EF4-FFF2-40B4-BE49-F238E27FC236}">
                <a16:creationId xmlns:a16="http://schemas.microsoft.com/office/drawing/2014/main" id="{1A81EFF9-8DD3-C948-6FD7-BA0FB62F3B6E}"/>
              </a:ext>
            </a:extLst>
          </p:cNvPr>
          <p:cNvGrpSpPr/>
          <p:nvPr/>
        </p:nvGrpSpPr>
        <p:grpSpPr>
          <a:xfrm>
            <a:off x="979487" y="1746628"/>
            <a:ext cx="1132684" cy="1726822"/>
            <a:chOff x="979487" y="1746628"/>
            <a:chExt cx="1132684" cy="1726822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CEF22FD-EFB4-44A8-C2A4-2054647607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9487" y="3071813"/>
              <a:ext cx="256978" cy="401637"/>
            </a:xfrm>
            <a:prstGeom prst="line">
              <a:avLst/>
            </a:prstGeom>
            <a:ln w="38100">
              <a:headEnd type="arrow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6D48F54-3CD1-BBE2-08DF-FBFD90DAD8A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14438" y="2012156"/>
              <a:ext cx="22027" cy="1089347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108F10D-45DA-ACA7-142E-1FC9C301266B}"/>
                </a:ext>
              </a:extLst>
            </p:cNvPr>
            <p:cNvCxnSpPr>
              <a:cxnSpLocks/>
            </p:cNvCxnSpPr>
            <p:nvPr/>
          </p:nvCxnSpPr>
          <p:spPr>
            <a:xfrm>
              <a:off x="1197215" y="2024274"/>
              <a:ext cx="914956" cy="3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447BB743-2CE8-4E8E-640F-9B574E479B63}"/>
                </a:ext>
              </a:extLst>
            </p:cNvPr>
            <p:cNvCxnSpPr>
              <a:cxnSpLocks/>
            </p:cNvCxnSpPr>
            <p:nvPr/>
          </p:nvCxnSpPr>
          <p:spPr>
            <a:xfrm>
              <a:off x="1396452" y="1746628"/>
              <a:ext cx="715719" cy="0"/>
            </a:xfrm>
            <a:prstGeom prst="line">
              <a:avLst/>
            </a:prstGeom>
            <a:ln w="38100">
              <a:headEnd type="arrow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1EDB9F70-97B0-4938-E079-43222997ACF7}"/>
                </a:ext>
              </a:extLst>
            </p:cNvPr>
            <p:cNvCxnSpPr>
              <a:cxnSpLocks/>
            </p:cNvCxnSpPr>
            <p:nvPr/>
          </p:nvCxnSpPr>
          <p:spPr>
            <a:xfrm>
              <a:off x="2095500" y="1746628"/>
              <a:ext cx="0" cy="289767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44284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764">
        <p:fade/>
      </p:transition>
    </mc:Choice>
    <mc:Fallback>
      <p:transition spd="med" advTm="376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5F60B1-180E-3F38-6869-0A1EC30F22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134AA12-580E-290C-E56A-FCAF22AEF608}"/>
              </a:ext>
            </a:extLst>
          </p:cNvPr>
          <p:cNvSpPr/>
          <p:nvPr/>
        </p:nvSpPr>
        <p:spPr>
          <a:xfrm>
            <a:off x="642937" y="2674144"/>
            <a:ext cx="365760" cy="18288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9DB8329-8608-B99B-AE44-3FB0C2079E38}"/>
              </a:ext>
            </a:extLst>
          </p:cNvPr>
          <p:cNvSpPr/>
          <p:nvPr/>
        </p:nvSpPr>
        <p:spPr>
          <a:xfrm>
            <a:off x="1396452" y="3473450"/>
            <a:ext cx="568325" cy="2159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427B0D45-1057-3DE7-CD0A-3CFE4F09D467}"/>
              </a:ext>
            </a:extLst>
          </p:cNvPr>
          <p:cNvSpPr/>
          <p:nvPr/>
        </p:nvSpPr>
        <p:spPr>
          <a:xfrm>
            <a:off x="695325" y="3473450"/>
            <a:ext cx="568325" cy="2159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C3C36C60-933D-1318-5423-ABD7E0701E7C}"/>
              </a:ext>
            </a:extLst>
          </p:cNvPr>
          <p:cNvSpPr/>
          <p:nvPr/>
        </p:nvSpPr>
        <p:spPr>
          <a:xfrm>
            <a:off x="364577" y="2911475"/>
            <a:ext cx="660948" cy="23812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326664-5D1A-EECB-66F3-DF115F0FE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74858"/>
            <a:ext cx="8709458" cy="572700"/>
          </a:xfrm>
        </p:spPr>
        <p:txBody>
          <a:bodyPr/>
          <a:lstStyle/>
          <a:p>
            <a:r>
              <a:rPr lang="en-US" dirty="0"/>
              <a:t>Workloads: P2P transfers between intra-host devices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101E77-A0EA-8318-2219-4CA412ACDA2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93F793C-BA35-FF09-C72D-3A04207ADC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1698" y="1021167"/>
            <a:ext cx="8440879" cy="3364407"/>
          </a:xfrm>
          <a:prstGeom prst="rect">
            <a:avLst/>
          </a:prstGeom>
        </p:spPr>
      </p:pic>
      <p:cxnSp>
        <p:nvCxnSpPr>
          <p:cNvPr id="39" name="GPU to RNIC Elbow">
            <a:extLst>
              <a:ext uri="{FF2B5EF4-FFF2-40B4-BE49-F238E27FC236}">
                <a16:creationId xmlns:a16="http://schemas.microsoft.com/office/drawing/2014/main" id="{E19F44BF-A84F-3BA8-B544-44AABBAD3E88}"/>
              </a:ext>
            </a:extLst>
          </p:cNvPr>
          <p:cNvCxnSpPr>
            <a:cxnSpLocks/>
            <a:stCxn id="29" idx="0"/>
            <a:endCxn id="3" idx="3"/>
          </p:cNvCxnSpPr>
          <p:nvPr/>
        </p:nvCxnSpPr>
        <p:spPr>
          <a:xfrm rot="5400000" flipH="1" flipV="1">
            <a:off x="640159" y="3104913"/>
            <a:ext cx="707866" cy="29209"/>
          </a:xfrm>
          <a:prstGeom prst="bentConnector4">
            <a:avLst>
              <a:gd name="adj1" fmla="val 43541"/>
              <a:gd name="adj2" fmla="val 882635"/>
            </a:avLst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7F2F6D79-AC40-5385-004C-5419ABA089E1}"/>
              </a:ext>
            </a:extLst>
          </p:cNvPr>
          <p:cNvSpPr txBox="1"/>
          <p:nvPr/>
        </p:nvSpPr>
        <p:spPr>
          <a:xfrm>
            <a:off x="636547" y="4398264"/>
            <a:ext cx="32752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GPU ↔</a:t>
            </a:r>
            <a:r>
              <a:rPr lang="en-US" sz="16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Wingdings" panose="05000000000000000000" pitchFamily="2" charset="2"/>
              </a:rPr>
              <a:t> SSDs (</a:t>
            </a:r>
            <a:r>
              <a:rPr lang="en-US" sz="1600" dirty="0" err="1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Wingdings" panose="05000000000000000000" pitchFamily="2" charset="2"/>
              </a:rPr>
              <a:t>GPUDirect</a:t>
            </a:r>
            <a:r>
              <a:rPr lang="en-US" sz="16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Wingdings" panose="05000000000000000000" pitchFamily="2" charset="2"/>
              </a:rPr>
              <a:t> Storage)</a:t>
            </a:r>
            <a:endParaRPr lang="en-US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94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193">
        <p:fade/>
      </p:transition>
    </mc:Choice>
    <mc:Fallback>
      <p:transition spd="med" advTm="4193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9.6|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9.6|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6.2|5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|14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6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5.9|4.4"/>
</p:tagLst>
</file>

<file path=ppt/theme/theme1.xml><?xml version="1.0" encoding="utf-8"?>
<a:theme xmlns:a="http://schemas.openxmlformats.org/drawingml/2006/main" name="Big Data Infographic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C64E"/>
      </a:accent1>
      <a:accent2>
        <a:srgbClr val="FF8001"/>
      </a:accent2>
      <a:accent3>
        <a:srgbClr val="5FD0DB"/>
      </a:accent3>
      <a:accent4>
        <a:srgbClr val="32AAD9"/>
      </a:accent4>
      <a:accent5>
        <a:srgbClr val="1A569C"/>
      </a:accent5>
      <a:accent6>
        <a:srgbClr val="D5580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dirty="0" smtClean="0">
            <a:latin typeface="Roboto" panose="02000000000000000000" pitchFamily="2" charset="0"/>
            <a:ea typeface="Roboto" panose="02000000000000000000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24487</TotalTime>
  <Words>2429</Words>
  <Application>Microsoft Office PowerPoint</Application>
  <PresentationFormat>On-screen Show (16:9)</PresentationFormat>
  <Paragraphs>372</Paragraphs>
  <Slides>39</Slides>
  <Notes>33</Notes>
  <HiddenSlides>6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Roboto</vt:lpstr>
      <vt:lpstr>Fira Sans Extra Condensed SemiBold</vt:lpstr>
      <vt:lpstr>Wingdings</vt:lpstr>
      <vt:lpstr>Arial</vt:lpstr>
      <vt:lpstr>Cambria Math</vt:lpstr>
      <vt:lpstr>Fira Sans</vt:lpstr>
      <vt:lpstr>Fira Sans Condensed Medium</vt:lpstr>
      <vt:lpstr>Big Data Infographics by Slidesgo</vt:lpstr>
      <vt:lpstr>Your network doesn’t end at the NIC</vt:lpstr>
      <vt:lpstr>Network layer Ethernet/IP stack started/ended at NIC</vt:lpstr>
      <vt:lpstr>Network layer of Ethernet/IP stack ends at the NIC</vt:lpstr>
      <vt:lpstr>Two paradigm shifts driven by  modern workloads such as LLMs</vt:lpstr>
      <vt:lpstr>Multi-GPU servers: large, complex intra-host networks</vt:lpstr>
      <vt:lpstr>Data transfers in today’s ML workloads </vt:lpstr>
      <vt:lpstr>Workloads: P2P transfers between intra-host devices</vt:lpstr>
      <vt:lpstr>Workloads: P2P transfers between intra-host devices</vt:lpstr>
      <vt:lpstr>Workloads: P2P transfers between intra-host devices</vt:lpstr>
      <vt:lpstr>Workloads: P2P transfers between intra-host devices</vt:lpstr>
      <vt:lpstr>Protocols for the intra- and inter-host networks have not evolved in response to these paradigm shifts!</vt:lpstr>
      <vt:lpstr>PowerPoint Presentation</vt:lpstr>
      <vt:lpstr>Single step in Collective Communication</vt:lpstr>
      <vt:lpstr>Single step in Collective Communication</vt:lpstr>
      <vt:lpstr>Single step in Collective Communication</vt:lpstr>
      <vt:lpstr>Single step in Collective Communication</vt:lpstr>
      <vt:lpstr>Single step in Collective Communication</vt:lpstr>
      <vt:lpstr>Single step in Collective Communication</vt:lpstr>
      <vt:lpstr>Intra- and Inter-host networks operate independently</vt:lpstr>
      <vt:lpstr>Intra-host: rudimentary point-to-point protocols</vt:lpstr>
      <vt:lpstr>To better support device-to-device communication</vt:lpstr>
      <vt:lpstr>Blueprint for realizing this vision</vt:lpstr>
      <vt:lpstr>Global Addressing Scheme</vt:lpstr>
      <vt:lpstr>Unified Routing Scheme</vt:lpstr>
      <vt:lpstr>Unified Routing Scheme</vt:lpstr>
      <vt:lpstr>Unified Routing Scheme</vt:lpstr>
      <vt:lpstr>Unified Routing Scheme</vt:lpstr>
      <vt:lpstr>Unified Routing Scheme</vt:lpstr>
      <vt:lpstr>Unified Routing Scheme </vt:lpstr>
      <vt:lpstr>Supporting emerging device-to-device communication</vt:lpstr>
      <vt:lpstr>Supporting emerging device-to-device communication</vt:lpstr>
      <vt:lpstr>Thank you!</vt:lpstr>
      <vt:lpstr>Supporting emerging device-to-device communication</vt:lpstr>
      <vt:lpstr>Why not do it at the application-layer?</vt:lpstr>
      <vt:lpstr>Why not do it at the application-layer?</vt:lpstr>
      <vt:lpstr>Feasibility on existing network infrastructure</vt:lpstr>
      <vt:lpstr>ML workloads driving device-to-device communication</vt:lpstr>
      <vt:lpstr>Forwarding Mechanism</vt:lpstr>
      <vt:lpstr>Training with RNIC Failure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Data Infographics</dc:title>
  <cp:lastModifiedBy>Joshi, Raj</cp:lastModifiedBy>
  <cp:revision>1072</cp:revision>
  <dcterms:modified xsi:type="dcterms:W3CDTF">2025-11-18T16:13:43Z</dcterms:modified>
</cp:coreProperties>
</file>