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16" r:id="rId3"/>
    <p:sldId id="257" r:id="rId4"/>
    <p:sldId id="258" r:id="rId5"/>
    <p:sldId id="259" r:id="rId6"/>
    <p:sldId id="260" r:id="rId7"/>
    <p:sldId id="262" r:id="rId8"/>
    <p:sldId id="317" r:id="rId9"/>
    <p:sldId id="278" r:id="rId10"/>
    <p:sldId id="279" r:id="rId11"/>
    <p:sldId id="264" r:id="rId12"/>
    <p:sldId id="265" r:id="rId13"/>
    <p:sldId id="318" r:id="rId14"/>
    <p:sldId id="327" r:id="rId15"/>
    <p:sldId id="266" r:id="rId16"/>
    <p:sldId id="329" r:id="rId17"/>
    <p:sldId id="267" r:id="rId18"/>
    <p:sldId id="326" r:id="rId19"/>
    <p:sldId id="319" r:id="rId20"/>
    <p:sldId id="268" r:id="rId21"/>
    <p:sldId id="322" r:id="rId22"/>
    <p:sldId id="269" r:id="rId23"/>
    <p:sldId id="320" r:id="rId24"/>
    <p:sldId id="321" r:id="rId25"/>
    <p:sldId id="328" r:id="rId26"/>
    <p:sldId id="271" r:id="rId27"/>
    <p:sldId id="323" r:id="rId28"/>
    <p:sldId id="272" r:id="rId29"/>
    <p:sldId id="274" r:id="rId30"/>
    <p:sldId id="324" r:id="rId31"/>
    <p:sldId id="275" r:id="rId32"/>
    <p:sldId id="276" r:id="rId33"/>
    <p:sldId id="325" r:id="rId34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7"/>
    <p:restoredTop sz="78629"/>
  </p:normalViewPr>
  <p:slideViewPr>
    <p:cSldViewPr snapToGrid="0" snapToObjects="1">
      <p:cViewPr varScale="1">
        <p:scale>
          <a:sx n="279" d="100"/>
          <a:sy n="279" d="100"/>
        </p:scale>
        <p:origin x="2144" y="19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79CB5-CCC2-8446-A9BC-55B255EAF76E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C52B8-BE5E-0C43-B0BD-B1FA678C622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6091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Hello, My name is </a:t>
            </a:r>
            <a:r>
              <a:rPr lang="en-US" dirty="0" err="1"/>
              <a:t>Sucha</a:t>
            </a:r>
            <a:r>
              <a:rPr lang="en-US" dirty="0"/>
              <a:t> </a:t>
            </a:r>
            <a:r>
              <a:rPr lang="en-US" dirty="0" err="1"/>
              <a:t>Supittayapornpong</a:t>
            </a:r>
            <a:r>
              <a:rPr lang="en-US" dirty="0"/>
              <a:t> at </a:t>
            </a:r>
            <a:r>
              <a:rPr lang="en-US" dirty="0" err="1"/>
              <a:t>Vidyasirimedhi</a:t>
            </a:r>
            <a:r>
              <a:rPr lang="en-US" dirty="0"/>
              <a:t> Institute of Science and Technology.</a:t>
            </a:r>
          </a:p>
          <a:p>
            <a:endParaRPr lang="en-US" dirty="0"/>
          </a:p>
          <a:p>
            <a:r>
              <a:rPr lang="en-US" dirty="0"/>
              <a:t>The paper I will be presenting is titled optimal oblivious routing for structured networks.</a:t>
            </a:r>
          </a:p>
          <a:p>
            <a:endParaRPr lang="en-TH" dirty="0"/>
          </a:p>
          <a:p>
            <a:r>
              <a:rPr lang="en-TH" dirty="0"/>
              <a:t>It is joint work with Pooria Namyar, Mingyang Zhang, Minlan Yu, and Ramesh Govindan.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96997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sz="2400" baseline="0" dirty="0"/>
              <a:t>Since traffic in a datacenter network can be unpredictable, we consider a set of all possible traffic patterns as shown here.</a:t>
            </a:r>
          </a:p>
          <a:p>
            <a:endParaRPr lang="en-TH" sz="2400" baseline="0" dirty="0"/>
          </a:p>
          <a:p>
            <a:r>
              <a:rPr lang="en-TH" sz="2400" baseline="0" dirty="0"/>
              <a:t>The first constraint in the set states that a switch can source traffic at most the number of servers attached to it.</a:t>
            </a:r>
          </a:p>
          <a:p>
            <a:endParaRPr lang="en-TH" sz="2400" baseline="0" dirty="0"/>
          </a:p>
          <a:p>
            <a:r>
              <a:rPr lang="en-TH" sz="2400" baseline="0" dirty="0"/>
              <a:t>T</a:t>
            </a:r>
            <a:r>
              <a:rPr lang="en-US" sz="2400" baseline="0" dirty="0"/>
              <a:t>h</a:t>
            </a:r>
            <a:r>
              <a:rPr lang="en-TH" sz="2400" baseline="0" dirty="0"/>
              <a:t>e second constraint states that a switch can absorb traffic at most the number of servers attached to it</a:t>
            </a:r>
          </a:p>
          <a:p>
            <a:endParaRPr lang="en-TH" sz="2400" baseline="0" dirty="0"/>
          </a:p>
          <a:p>
            <a:r>
              <a:rPr lang="en-TH" sz="2400" baseline="0" dirty="0"/>
              <a:t>The last one says that traffic between servers attached to same swtich is forward internally.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10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9122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The oblivious routing is formulated as a robust optimization problem as shown here.</a:t>
            </a:r>
          </a:p>
          <a:p>
            <a:endParaRPr lang="en-TH" dirty="0"/>
          </a:p>
          <a:p>
            <a:r>
              <a:rPr lang="en-TH" dirty="0"/>
              <a:t>The objective is to maximize the minimum throughput with additi</a:t>
            </a:r>
            <a:r>
              <a:rPr lang="en-US" dirty="0"/>
              <a:t>o</a:t>
            </a:r>
            <a:r>
              <a:rPr lang="en-TH" dirty="0"/>
              <a:t>nal marginal throughput.</a:t>
            </a:r>
          </a:p>
          <a:p>
            <a:endParaRPr lang="en-TH" dirty="0"/>
          </a:p>
          <a:p>
            <a:r>
              <a:rPr lang="en-TH" dirty="0"/>
              <a:t>The first constraint is the conservation constraint, basically, flow in = flow out at every node.</a:t>
            </a:r>
          </a:p>
          <a:p>
            <a:endParaRPr lang="en-TH" dirty="0"/>
          </a:p>
          <a:p>
            <a:r>
              <a:rPr lang="en-TH" dirty="0"/>
              <a:t>The second constraint is the robust link capacity constraint that makes sure no capacity violation occurs for every possible traffic pattern.</a:t>
            </a:r>
          </a:p>
          <a:p>
            <a:endParaRPr lang="en-TH" dirty="0"/>
          </a:p>
          <a:p>
            <a:r>
              <a:rPr lang="en-TH" dirty="0"/>
              <a:t>It is easy to see that for a large network, there are too many variables and constraints, and the problem is unsolvable by any off-the-shelf solvers.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26350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Here is the key idea to make the problem solvable!</a:t>
            </a:r>
          </a:p>
          <a:p>
            <a:endParaRPr lang="en-TH" dirty="0"/>
          </a:p>
          <a:p>
            <a:r>
              <a:rPr lang="en-TH" dirty="0"/>
              <a:t>We can use the network structure to help reduce the numbers of variables and constraints, so the problem is solvable by an off-the-shelf solver.</a:t>
            </a:r>
          </a:p>
          <a:p>
            <a:endParaRPr lang="en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This key idea leads to the contributions of this work.</a:t>
            </a:r>
          </a:p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12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70467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We first prove that there exists a special optimal routing solution, called an automorphism-invariant optimal solution, </a:t>
            </a:r>
            <a:r>
              <a:rPr lang="en-US" dirty="0"/>
              <a:t>in which a group of variables takes the same value.</a:t>
            </a:r>
          </a:p>
          <a:p>
            <a:endParaRPr lang="en-US" dirty="0"/>
          </a:p>
          <a:p>
            <a:r>
              <a:rPr lang="en-US" dirty="0"/>
              <a:t>Then, we design an algorithm that targets this optimal solution.</a:t>
            </a:r>
          </a:p>
          <a:p>
            <a:endParaRPr lang="en-US" dirty="0"/>
          </a:p>
          <a:p>
            <a:r>
              <a:rPr lang="en-US" dirty="0"/>
              <a:t>Since the algorithm relies on a new set of variables, we provide a polynomial-time construction of these variables.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13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06552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Let’s look at how we use network structure to find the automorphism-invariant optimal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14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63276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We model the network structure by graph automorphism.</a:t>
            </a:r>
          </a:p>
          <a:p>
            <a:endParaRPr lang="en-TH" dirty="0"/>
          </a:p>
          <a:p>
            <a:r>
              <a:rPr lang="en-TH" dirty="0"/>
              <a:t>Graph automorphism is a mapping from a set of nodes in a graph to the same set of nodes in the same graph.</a:t>
            </a:r>
          </a:p>
          <a:p>
            <a:endParaRPr lang="en-TH" dirty="0"/>
          </a:p>
          <a:p>
            <a:r>
              <a:rPr lang="en-TH" dirty="0"/>
              <a:t>For example, in the left graph, node 0 is mapped to node 1, so after mapping node 0 becomes the second node in the right graph.</a:t>
            </a:r>
          </a:p>
          <a:p>
            <a:endParaRPr lang="en-TH" dirty="0"/>
          </a:p>
          <a:p>
            <a:r>
              <a:rPr lang="en-TH" dirty="0"/>
              <a:t>We extend this automorphism mapping to preserve adjacency, link capacity, and the number of servers.</a:t>
            </a:r>
          </a:p>
          <a:p>
            <a:endParaRPr lang="en-TH" dirty="0"/>
          </a:p>
          <a:p>
            <a:r>
              <a:rPr lang="en-TH" dirty="0"/>
              <a:t>For example, node 0 is still connected to node 4 and node 5 after the mapping. The link capacity is still the same, and the number of servers is still the same, which is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24428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We then use graph automorphism to prove the existence of the automorphism-invariant optimal solution.</a:t>
            </a:r>
          </a:p>
          <a:p>
            <a:endParaRPr lang="en-TH" dirty="0"/>
          </a:p>
          <a:p>
            <a:r>
              <a:rPr lang="en-TH" dirty="0"/>
              <a:t>The proof is the paper. Here, let’s talk about the implication of the result.</a:t>
            </a:r>
          </a:p>
          <a:p>
            <a:endParaRPr lang="en-TH" dirty="0"/>
          </a:p>
          <a:p>
            <a:r>
              <a:rPr lang="en-TH" dirty="0"/>
              <a:t>The implication is as follows. At the optimal, decision variables form groups, and all decision variables in a group take the same value.</a:t>
            </a:r>
          </a:p>
          <a:p>
            <a:endParaRPr lang="en-TH" dirty="0"/>
          </a:p>
          <a:p>
            <a:r>
              <a:rPr lang="en-TH" dirty="0"/>
              <a:t>For example, these green flow variables in commodity (0, 1) form a group, and they take the same value at optimal. </a:t>
            </a:r>
          </a:p>
          <a:p>
            <a:endParaRPr lang="en-TH" dirty="0"/>
          </a:p>
          <a:p>
            <a:r>
              <a:rPr lang="en-TH" dirty="0"/>
              <a:t>Similarly, the blue flow variables form a group and take the s</a:t>
            </a:r>
            <a:r>
              <a:rPr lang="en-US" dirty="0"/>
              <a:t>am</a:t>
            </a:r>
            <a:r>
              <a:rPr lang="en-TH" dirty="0"/>
              <a:t>e value at optimal.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9213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The right figure shows groups of variables for commodity (2, 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68044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Using the previous implication, we design an algorithm that targets this automorphism-invariant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12381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First of all, since all variables in a group take the same value at optimal. We represent them by a single representative variable.</a:t>
            </a:r>
          </a:p>
          <a:p>
            <a:endParaRPr lang="en-TH" dirty="0"/>
          </a:p>
          <a:p>
            <a:r>
              <a:rPr lang="en-TH" dirty="0"/>
              <a:t>Therefore, we only need one variable for these two green variables. </a:t>
            </a:r>
          </a:p>
          <a:p>
            <a:endParaRPr lang="en-TH" dirty="0"/>
          </a:p>
          <a:p>
            <a:r>
              <a:rPr lang="en-TH" dirty="0"/>
              <a:t>Similarly, we only need one variable for the blue variables.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19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2189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consider routing in datacenter networks.</a:t>
            </a:r>
          </a:p>
          <a:p>
            <a:endParaRPr lang="en-US" dirty="0"/>
          </a:p>
          <a:p>
            <a:r>
              <a:rPr lang="en-US" dirty="0"/>
              <a:t>So, let me give the background of datacenter topology and routing in datacenter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28172-4AB3-4A46-BF77-0BDB8B6B25A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66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As a result, we reformulate the optimization problem with representative variables.</a:t>
            </a:r>
          </a:p>
          <a:p>
            <a:endParaRPr lang="en-TH" dirty="0"/>
          </a:p>
          <a:p>
            <a:r>
              <a:rPr lang="en-TH" dirty="0"/>
              <a:t>This significantly reduces the number of variables, which in turn reduces the memory footprint and problem complexity.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20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96631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For example, this toy example only needs 4 representative throughput variables instead of 12 variables.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00378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We further simplify the formulation by considering only representative commodities for  the conservation constraints.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TH" dirty="0"/>
          </a:p>
          <a:p>
            <a:r>
              <a:rPr lang="en-TH" dirty="0"/>
              <a:t>This reduces the number of constraints significantly.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22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05458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Further, we reduce the robust link capacity constraints by considering only those representative links</a:t>
            </a:r>
          </a:p>
          <a:p>
            <a:endParaRPr lang="en-TH" dirty="0"/>
          </a:p>
          <a:p>
            <a:r>
              <a:rPr lang="en-TH" dirty="0"/>
              <a:t>And also, by considering traffic patterns incrementally.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23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39263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This is how we consider traffic patterns incrementally.</a:t>
            </a:r>
          </a:p>
          <a:p>
            <a:endParaRPr lang="en-TH" dirty="0"/>
          </a:p>
          <a:p>
            <a:r>
              <a:rPr lang="en-TH" dirty="0"/>
              <a:t>The algorithm uses a previous suboptimal solution to select traffic patterns that violate link capacity.</a:t>
            </a:r>
          </a:p>
          <a:p>
            <a:endParaRPr lang="en-TH" dirty="0"/>
          </a:p>
          <a:p>
            <a:r>
              <a:rPr lang="en-TH" dirty="0"/>
              <a:t>It then adds those traffic patterns to the optimization problem.</a:t>
            </a:r>
          </a:p>
          <a:p>
            <a:endParaRPr lang="en-TH" dirty="0"/>
          </a:p>
          <a:p>
            <a:r>
              <a:rPr lang="en-TH" dirty="0"/>
              <a:t>The process continues until no capacity violation occurs.</a:t>
            </a:r>
          </a:p>
          <a:p>
            <a:endParaRPr lang="en-TH" dirty="0"/>
          </a:p>
          <a:p>
            <a:r>
              <a:rPr lang="en-TH" dirty="0"/>
              <a:t>And, this is how we obtain the optimal routing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24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43402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One point that I haven’t mentioned is how to determine the groups of variables. Which group does a variable belong to?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23259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We provide polynomial-time algorithms to construct the grouping in the papers.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8304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Let’s look at experiments. We will show the application of our algorithm, its scalability, and its generality.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266135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First, we find the optimal oblivious routing for partially deployed FatTree topology.</a:t>
            </a:r>
          </a:p>
          <a:p>
            <a:endParaRPr lang="en-TH" dirty="0"/>
          </a:p>
          <a:p>
            <a:r>
              <a:rPr lang="en-TH" dirty="0"/>
              <a:t>A datacenter network is usually deployed incrementally by increasing the number of aggregation blocks. T</a:t>
            </a:r>
            <a:r>
              <a:rPr lang="en-US" dirty="0"/>
              <a:t>h</a:t>
            </a:r>
            <a:r>
              <a:rPr lang="en-TH" dirty="0"/>
              <a:t>e topology on the left has three aggregation blocks.</a:t>
            </a:r>
          </a:p>
          <a:p>
            <a:endParaRPr lang="en-TH" dirty="0"/>
          </a:p>
          <a:p>
            <a:r>
              <a:rPr lang="en-TH" dirty="0"/>
              <a:t>Each partially deployed FatTree needs routing. We compare our optimal routing to a heuristic one, which uses WCMP.</a:t>
            </a:r>
          </a:p>
          <a:p>
            <a:endParaRPr lang="en-TH" dirty="0"/>
          </a:p>
          <a:p>
            <a:r>
              <a:rPr lang="en-TH" dirty="0"/>
              <a:t>The x-axis is the number of aggregation blocks in a topology, where 32 blocks mean fully deployed FatTree.</a:t>
            </a:r>
          </a:p>
          <a:p>
            <a:endParaRPr lang="en-TH" dirty="0"/>
          </a:p>
          <a:p>
            <a:r>
              <a:rPr lang="en-TH" dirty="0"/>
              <a:t>The y-axis is the throughput for each partially deployed FatTree.</a:t>
            </a:r>
          </a:p>
          <a:p>
            <a:endParaRPr lang="en-TH" dirty="0"/>
          </a:p>
          <a:p>
            <a:r>
              <a:rPr lang="en-TH" dirty="0"/>
              <a:t>Our approach yields 12.5% to 87.5% throughput improvement.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67903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Next, we look at the scalability of our algorithm in Deterministic FatClique.</a:t>
            </a:r>
          </a:p>
          <a:p>
            <a:endParaRPr lang="en-TH" dirty="0"/>
          </a:p>
          <a:p>
            <a:r>
              <a:rPr lang="en-TH" dirty="0"/>
              <a:t>First, we consider the number of variables and constraints in the optimization for different sizes of FatClique.</a:t>
            </a:r>
          </a:p>
          <a:p>
            <a:endParaRPr lang="en-TH" dirty="0"/>
          </a:p>
          <a:p>
            <a:r>
              <a:rPr lang="en-TH" dirty="0"/>
              <a:t>The x-axis is the number of switches which represents the size FatClique.</a:t>
            </a:r>
          </a:p>
          <a:p>
            <a:endParaRPr lang="en-TH" dirty="0"/>
          </a:p>
          <a:p>
            <a:r>
              <a:rPr lang="en-TH" dirty="0"/>
              <a:t>The y-axis is the variable count and constraint count.</a:t>
            </a:r>
          </a:p>
          <a:p>
            <a:endParaRPr lang="en-TH" dirty="0"/>
          </a:p>
          <a:p>
            <a:r>
              <a:rPr lang="en-TH" dirty="0"/>
              <a:t>The red plots show the number of variables and constraints for the robust optimization without our technique. The numbers are higher than 10 to the power 9.</a:t>
            </a:r>
          </a:p>
          <a:p>
            <a:endParaRPr lang="en-TH" dirty="0"/>
          </a:p>
          <a:p>
            <a:r>
              <a:rPr lang="en-TH" dirty="0"/>
              <a:t>With our technique, the numbers reduce significantly to around thousands.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29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5315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Most datacenter network topologies that are deployed in production nowadays belong to the folded-clos family, such as FatTree, Google’s Watchtower, and Facebook F16.</a:t>
            </a:r>
          </a:p>
          <a:p>
            <a:endParaRPr lang="en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However, recent research about datacenter network topologies is moving away from this folded-Clos family.</a:t>
            </a:r>
          </a:p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3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832056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For the number of traffic patterns, our approach reduces it significantly. For this result, the algorithm consider less than 100 traffic patterns to obtain the optimal routing.</a:t>
            </a:r>
          </a:p>
          <a:p>
            <a:endParaRPr lang="en-TH" dirty="0"/>
          </a:p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30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98861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Lastly, </a:t>
            </a:r>
            <a:r>
              <a:rPr lang="en-US" dirty="0"/>
              <a:t>our approach applies to other topologies with different distributions of servers and link capacity. The figure here shows the optimal routing solution for a toy topology with different distributions of servers and link capacity.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31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81804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We conclude our work as follows.</a:t>
            </a:r>
          </a:p>
          <a:p>
            <a:endParaRPr lang="en-TH" dirty="0"/>
          </a:p>
          <a:p>
            <a:r>
              <a:rPr lang="en-TH" dirty="0"/>
              <a:t>We show that an automorphism-invariant solution for optimal oblivious routing exists.</a:t>
            </a:r>
          </a:p>
          <a:p>
            <a:endParaRPr lang="en-TH" dirty="0"/>
          </a:p>
          <a:p>
            <a:r>
              <a:rPr lang="en-TH" dirty="0"/>
              <a:t>We then use this insight to develop a solution method to obtain this optimal solution.</a:t>
            </a:r>
          </a:p>
          <a:p>
            <a:endParaRPr lang="en-TH" dirty="0"/>
          </a:p>
          <a:p>
            <a:r>
              <a:rPr lang="en-TH" dirty="0"/>
              <a:t>And, our approach is general and scales well.</a:t>
            </a:r>
          </a:p>
          <a:p>
            <a:endParaRPr lang="en-TH" dirty="0"/>
          </a:p>
          <a:p>
            <a:r>
              <a:rPr lang="en-TH" dirty="0"/>
              <a:t>This concludes this presentation.</a:t>
            </a:r>
          </a:p>
          <a:p>
            <a:endParaRPr lang="en-TH" dirty="0"/>
          </a:p>
          <a:p>
            <a:r>
              <a:rPr lang="en-TH" dirty="0"/>
              <a:t>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32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931953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The computation time for the optimization is less than 16 hours.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33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5768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There are many proposals for datacenter network topologies such as Xpander, FatClqiue, (the most recently) DRing. These new topologies aim to achieve high throughput, low cost, and low manageability.</a:t>
            </a:r>
          </a:p>
          <a:p>
            <a:endParaRPr lang="en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In particular, the insight from the FatClique paper in 2019 suggests that low manageability can be achieved by having a structure in the topology.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T</a:t>
            </a:r>
            <a:r>
              <a:rPr lang="en-US" dirty="0"/>
              <a:t>h</a:t>
            </a:r>
            <a:r>
              <a:rPr lang="en-TH" dirty="0"/>
              <a:t>is can be seen in FatClique and Dring which have repeated structures.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4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2637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When we look at routing approaches for these topologies, Xpander and FatClique use k-shortest paths while DRing uses k-shortest union.</a:t>
            </a:r>
          </a:p>
          <a:p>
            <a:endParaRPr lang="en-TH" dirty="0"/>
          </a:p>
          <a:p>
            <a:r>
              <a:rPr lang="en-TH" dirty="0"/>
              <a:t>However, these routing approaches cannot achieve the designed capacity of those topologies.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9273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Let’s look at existing routing approaches that can achieve the designed capacity of some topologies.</a:t>
            </a:r>
          </a:p>
          <a:p>
            <a:endParaRPr lang="en-TH" dirty="0"/>
          </a:p>
          <a:p>
            <a:r>
              <a:rPr lang="en-TH" dirty="0"/>
              <a:t>Valiant load balancing or VLB achieves the designed capacity of Clique topologies and works reasonably well with the Folded-Clos family.</a:t>
            </a:r>
          </a:p>
          <a:p>
            <a:endParaRPr lang="en-TH" dirty="0"/>
          </a:p>
          <a:p>
            <a:r>
              <a:rPr lang="en-TH" dirty="0"/>
              <a:t>Equal-cost multipath (ECMP) and Weighted-cost multipath (WCMP) achieve the designed capacity of the Folded-Clos family.</a:t>
            </a:r>
          </a:p>
          <a:p>
            <a:endParaRPr lang="en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However, those recent topologies including FatClique and D</a:t>
            </a:r>
            <a:r>
              <a:rPr lang="en-US" dirty="0"/>
              <a:t>r</a:t>
            </a:r>
            <a:r>
              <a:rPr lang="en-TH" dirty="0"/>
              <a:t>ing have no optimal routing for them.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Our work will fill this gap.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We will design optimal routing for the structrued networks including the recent proposals and other topologies in the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7515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Before we design the routing for structured network.</a:t>
            </a:r>
          </a:p>
          <a:p>
            <a:endParaRPr lang="en-TH" dirty="0"/>
          </a:p>
          <a:p>
            <a:r>
              <a:rPr lang="en-TH" dirty="0"/>
              <a:t>Let’s look at two types of routing approaches: Oblivious routing and Dynamic routing.</a:t>
            </a:r>
          </a:p>
          <a:p>
            <a:endParaRPr lang="en-TH" dirty="0"/>
          </a:p>
          <a:p>
            <a:r>
              <a:rPr lang="en-TH" dirty="0"/>
              <a:t>Oblivious routing has a fixed set of routes, where the routes are designed to be robust to traffic variation. Because of these fixed routes, the network system and hardware are quite simple.</a:t>
            </a:r>
          </a:p>
          <a:p>
            <a:endParaRPr lang="en-TH" dirty="0"/>
          </a:p>
          <a:p>
            <a:r>
              <a:rPr lang="en-TH" dirty="0"/>
              <a:t>Alternative, in dynamic routing, routes change over time to cope with traffic variation. This dynamic leads to a complex network system and may require special hardware.</a:t>
            </a:r>
          </a:p>
          <a:p>
            <a:endParaRPr lang="en-TH" dirty="0"/>
          </a:p>
          <a:p>
            <a:r>
              <a:rPr lang="en-TH" dirty="0"/>
              <a:t>In fact, if we look at practical routing nowadays, all of them are oblivious routing.</a:t>
            </a:r>
          </a:p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35974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H" dirty="0"/>
              <a:t>Therefore, in this work, we focus on designing optimal oblivious routing for structured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66339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To design optimal oblivious routing, we can formulate it as a robust optimization problem.</a:t>
            </a:r>
          </a:p>
          <a:p>
            <a:endParaRPr lang="en-TH" dirty="0"/>
          </a:p>
          <a:p>
            <a:r>
              <a:rPr lang="en-TH" dirty="0"/>
              <a:t>First, we model a physical network (on the left) by a logical network (on the right) where each node is a switch attached to servers and each edge is a logical link with normalized capacity.</a:t>
            </a:r>
          </a:p>
          <a:p>
            <a:endParaRPr lang="en-TH" dirty="0"/>
          </a:p>
          <a:p>
            <a:r>
              <a:rPr lang="en-TH" dirty="0"/>
              <a:t>For example, two 100 Gbps physical links with a combined capacity of 200 Gbps are normalized to a logical link with a 2-unit capacity.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52B8-BE5E-0C43-B0BD-B1FA678C6224}" type="slidenum">
              <a:rPr lang="en-TH" smtClean="0"/>
              <a:t>9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7048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5E88-96A9-0F4B-BF78-9FF5969DD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C33BD-DC34-464B-84AB-50D21A273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AC08-16D4-C44E-A3AB-030E0FDD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8F9FA-659D-144B-9AF8-916E0B3A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00702-4B9C-D143-A3CE-1B505CD2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251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9F29-D45F-B943-8C35-73D5072C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AF68F-65C6-C743-81DC-C30F70413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5944-1786-2E44-BE37-39D12A09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5D3EA-F075-3D4E-A88B-4B862D6D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A0D16-11B1-584F-9B74-84D9FF12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90753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17DCB-0F77-7440-B1F9-26FB11EA6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33FB5-9C63-E840-B73A-4D0C20DC7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8ECF3-5B5E-C145-802B-D20C5543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495C-7A3B-9748-BF8D-CC334DDB7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52B5E-A773-204B-BC45-36C28C46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8168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66A08-EE11-E147-9440-926E3AAE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86" y="136525"/>
            <a:ext cx="11173428" cy="1298736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962B3-DF53-7748-BDC5-C85ADAF07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8"/>
            <a:ext cx="11173428" cy="4649105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T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370FA-074A-244F-A9DE-3D3288CF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0C59E-606A-AC42-84D3-F92925EB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87F22-685B-9D4C-A5C0-9BEF9CAC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8472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3001-208F-284C-95EB-69B87541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C0354-F739-2C41-8988-C08CD5E9A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5C62-5395-0749-92D0-0B236E32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9178-CA5A-3E44-84F0-3A3CDA60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CE380-E100-0148-94E3-EB959229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7967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88A3-C43C-2043-9654-1504850E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EE47-F9A8-0A49-98AF-47BAB1D06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F4D19-2CFF-DB4B-9E15-A485EDAFE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9B898-6C9A-B845-B028-C4EDE556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4EF11-28F6-C34F-B92C-99AE68D1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E5990-5406-6341-B9F5-9BA7B3AA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9929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9B54-E6E0-964D-92D8-34EBC632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8CFCD-EAA2-0545-919C-E268341AC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BF786-82DD-6E44-A999-B8F9B954D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E74D4-39AF-F745-B350-A79B0BCB7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0151C-8ED2-7A4A-A648-500FB1E04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46A96-FA85-514A-8676-D2B8CB9E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8EC06-4491-F44C-9881-375D6262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58BC8D-BEEC-F240-BF8A-A080B678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1301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DACC-C3C0-D043-9DA0-4A30F1A7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4AC27-2711-AE4A-B716-5D0A5C46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DE1EF-7E14-1043-9FD6-3F857994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99F92-F363-5046-AA55-9D6AC495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9504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92459-00B6-704C-84CA-6230387E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6EAA9-87B1-D64F-8A1F-680130CB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3CECA-2111-534C-8FFF-23E8BA31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5897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0FA64-BC5F-2B41-930D-10FBC49B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8C249-9EDA-AB41-894A-4F5D1A969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5AD5B-4833-B241-9EDA-DDE899600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F9159-F00E-F74B-9AE9-74DAE729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9EC66-99F0-2F4E-98DC-90756B73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4F43B-A191-2B41-9445-2AC95DC9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016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8BD5-5651-EA42-A1CA-DDB1B237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2FC70A-2720-A04B-8714-E3EFF17963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1B0E7-1F44-FA4D-81D2-87F8AFA14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EF2A9-C7B7-4E4A-8F81-2C5D4248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D8479-2A9D-FE46-973F-0FEABE5A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9643B-2D7E-404C-A5B2-3A888523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8538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01498-10A2-424C-B09B-3C153EFB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7C2E8-E81A-244B-8BEA-0F8FF7D60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CFF61-FCD6-B042-998D-6FE0D70F9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E8771-B01D-8745-8376-A9FFA377ADD5}" type="datetimeFigureOut">
              <a:rPr lang="en-TH" smtClean="0"/>
              <a:t>8/4/2022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F27F4-55DF-334A-B21A-87404454D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83744-2AB6-F24D-8091-0093AC55B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9261D-1CE3-3145-9C9E-90FC5B79CB5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6547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red.com/2012/10/ff-inside-google-data-center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D87E8B-9EBB-6B40-9D68-3B889C8242E8}"/>
              </a:ext>
            </a:extLst>
          </p:cNvPr>
          <p:cNvSpPr/>
          <p:nvPr/>
        </p:nvSpPr>
        <p:spPr>
          <a:xfrm>
            <a:off x="0" y="1"/>
            <a:ext cx="12192000" cy="30175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847BC-AE33-B14F-8262-9581F5FE7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8" y="199237"/>
            <a:ext cx="11687504" cy="23876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Optimal Oblivious Routing for Structured Networks</a:t>
            </a:r>
            <a:endParaRPr lang="en-TH" sz="6600" b="1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BFA24-4265-084F-B300-40FBBE1F1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423" y="3194611"/>
            <a:ext cx="10201154" cy="1861741"/>
          </a:xfrm>
        </p:spPr>
        <p:txBody>
          <a:bodyPr>
            <a:normAutofit/>
          </a:bodyPr>
          <a:lstStyle/>
          <a:p>
            <a:r>
              <a:rPr lang="en-US" sz="2800" b="1" dirty="0"/>
              <a:t>Sucha Supittayapornpong</a:t>
            </a:r>
            <a:r>
              <a:rPr lang="en-US" sz="2800" dirty="0"/>
              <a:t>, Pooria Namyar, Mingyang Zhang, </a:t>
            </a:r>
            <a:br>
              <a:rPr lang="en-US" sz="2800" dirty="0"/>
            </a:br>
            <a:r>
              <a:rPr lang="en-US" sz="2800" dirty="0"/>
              <a:t>Minlan Yu, Ramesh Govindan</a:t>
            </a:r>
          </a:p>
          <a:p>
            <a:endParaRPr lang="en-US" sz="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IEEE INFOCOM 2022</a:t>
            </a:r>
            <a:endParaRPr lang="en-TH" sz="2800" dirty="0">
              <a:solidFill>
                <a:srgbClr val="C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34B6E86-5068-3F43-BE24-1C4F509A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93" y="5386190"/>
            <a:ext cx="2278361" cy="8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62204D98-C045-6844-9F13-C11476F0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46" y="5422971"/>
            <a:ext cx="3012854" cy="78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9E4CC195-8890-944E-B4DB-C0655104D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11" y="5282813"/>
            <a:ext cx="3664580" cy="10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78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1426A3-66A4-C145-9E82-31936FEB3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76" y="3844223"/>
            <a:ext cx="8295063" cy="1351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250860-E8F3-3F46-844F-1FEC1CD0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H" dirty="0"/>
              <a:t>Robust traffic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86851-134E-3D4D-979B-C0A7AC00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9"/>
            <a:ext cx="11173428" cy="1423160"/>
          </a:xfrm>
        </p:spPr>
        <p:txBody>
          <a:bodyPr/>
          <a:lstStyle/>
          <a:p>
            <a:r>
              <a:rPr lang="en-TH" dirty="0"/>
              <a:t>Traffic in datacenter networks is unpredictable.</a:t>
            </a:r>
          </a:p>
          <a:p>
            <a:r>
              <a:rPr lang="en-TH" dirty="0"/>
              <a:t>We consider all possible traffic patterns.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A96336-8ECB-244A-B381-284C620EB6D0}"/>
              </a:ext>
            </a:extLst>
          </p:cNvPr>
          <p:cNvGrpSpPr/>
          <p:nvPr/>
        </p:nvGrpSpPr>
        <p:grpSpPr>
          <a:xfrm>
            <a:off x="3855025" y="3351152"/>
            <a:ext cx="8265826" cy="940564"/>
            <a:chOff x="3855025" y="3351152"/>
            <a:chExt cx="8265826" cy="9405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3DAA1C-1EC3-3643-A4E2-39B9D4CBB73C}"/>
                </a:ext>
              </a:extLst>
            </p:cNvPr>
            <p:cNvSpPr txBox="1"/>
            <p:nvPr/>
          </p:nvSpPr>
          <p:spPr>
            <a:xfrm>
              <a:off x="9165170" y="3351152"/>
              <a:ext cx="29556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Source traffic at most</a:t>
              </a:r>
              <a:br>
                <a:rPr lang="en-US" sz="2400" dirty="0"/>
              </a:br>
              <a:r>
                <a:rPr lang="en-US" sz="2400" dirty="0"/>
                <a:t>the number of servers</a:t>
              </a:r>
              <a:endParaRPr lang="en-TH" sz="2400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FEB6930-4BE0-2B42-B2F0-0B2178B95E37}"/>
                </a:ext>
              </a:extLst>
            </p:cNvPr>
            <p:cNvSpPr/>
            <p:nvPr/>
          </p:nvSpPr>
          <p:spPr>
            <a:xfrm>
              <a:off x="3855025" y="3833832"/>
              <a:ext cx="4499265" cy="457884"/>
            </a:xfrm>
            <a:prstGeom prst="roundRect">
              <a:avLst/>
            </a:prstGeom>
            <a:noFill/>
            <a:ln w="25400" cap="flat" cmpd="sng" algn="ctr">
              <a:solidFill>
                <a:srgbClr val="FF0000">
                  <a:alpha val="74902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094FFE8-80B0-7242-BDCB-2896692BE3C6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8354290" y="3661700"/>
              <a:ext cx="872469" cy="4010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94B308-DCCF-D547-925F-59F2BDD66132}"/>
              </a:ext>
            </a:extLst>
          </p:cNvPr>
          <p:cNvGrpSpPr/>
          <p:nvPr/>
        </p:nvGrpSpPr>
        <p:grpSpPr>
          <a:xfrm>
            <a:off x="3855026" y="4290761"/>
            <a:ext cx="8265825" cy="1047117"/>
            <a:chOff x="3855026" y="4290761"/>
            <a:chExt cx="8265825" cy="104711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64F744-C020-2D44-BD12-6066D4D953AB}"/>
                </a:ext>
              </a:extLst>
            </p:cNvPr>
            <p:cNvSpPr txBox="1"/>
            <p:nvPr/>
          </p:nvSpPr>
          <p:spPr>
            <a:xfrm>
              <a:off x="9165170" y="4506881"/>
              <a:ext cx="29556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Absorb traffic at most</a:t>
              </a:r>
              <a:br>
                <a:rPr lang="en-US" sz="2400" dirty="0"/>
              </a:br>
              <a:r>
                <a:rPr lang="en-US" sz="2400" dirty="0"/>
                <a:t>the number of servers</a:t>
              </a:r>
              <a:endParaRPr lang="en-TH" sz="2400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8E7A4DA-7DC9-0C4F-AF9B-270571681D59}"/>
                </a:ext>
              </a:extLst>
            </p:cNvPr>
            <p:cNvSpPr/>
            <p:nvPr/>
          </p:nvSpPr>
          <p:spPr>
            <a:xfrm>
              <a:off x="3855026" y="4290761"/>
              <a:ext cx="4499265" cy="457884"/>
            </a:xfrm>
            <a:prstGeom prst="roundRect">
              <a:avLst/>
            </a:prstGeom>
            <a:noFill/>
            <a:ln w="25400" cap="flat" cmpd="sng" algn="ctr">
              <a:solidFill>
                <a:srgbClr val="FF000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95DFF0C-38DE-2140-B0CE-C2848786F830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 flipV="1">
              <a:off x="8354291" y="4519703"/>
              <a:ext cx="822513" cy="2393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71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504D-9617-DB45-9F07-477B3D0D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H" dirty="0"/>
              <a:t>Oblivious routing as robust optimization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AB736-568F-E549-83A9-7A111E241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986" y="1806054"/>
            <a:ext cx="7529764" cy="3509890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FAD84F-1A74-394B-AA82-D44F8B7EABED}"/>
              </a:ext>
            </a:extLst>
          </p:cNvPr>
          <p:cNvSpPr txBox="1">
            <a:spLocks/>
          </p:cNvSpPr>
          <p:nvPr/>
        </p:nvSpPr>
        <p:spPr>
          <a:xfrm>
            <a:off x="233254" y="5403274"/>
            <a:ext cx="11725491" cy="12158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TH" sz="4000" dirty="0">
                <a:solidFill>
                  <a:srgbClr val="C00000"/>
                </a:solidFill>
              </a:rPr>
              <a:t>Too many variables and constraints!!!</a:t>
            </a:r>
          </a:p>
          <a:p>
            <a:pPr marL="0" indent="0" algn="ctr">
              <a:buNone/>
            </a:pPr>
            <a:r>
              <a:rPr lang="en-TH" sz="4000" dirty="0">
                <a:solidFill>
                  <a:srgbClr val="C00000"/>
                </a:solidFill>
              </a:rPr>
              <a:t>Unsolvable by off-the-shelf solvers</a:t>
            </a:r>
            <a:endParaRPr lang="en-TH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560087-872A-1249-88F8-48C6CBC17328}"/>
              </a:ext>
            </a:extLst>
          </p:cNvPr>
          <p:cNvGrpSpPr/>
          <p:nvPr/>
        </p:nvGrpSpPr>
        <p:grpSpPr>
          <a:xfrm>
            <a:off x="1818408" y="1682526"/>
            <a:ext cx="10195987" cy="884029"/>
            <a:chOff x="1818408" y="1682526"/>
            <a:chExt cx="10195987" cy="8840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61284A-DD7C-1A45-9117-DE75744562A4}"/>
                </a:ext>
              </a:extLst>
            </p:cNvPr>
            <p:cNvSpPr txBox="1"/>
            <p:nvPr/>
          </p:nvSpPr>
          <p:spPr>
            <a:xfrm>
              <a:off x="8364551" y="1858356"/>
              <a:ext cx="32183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Max-min throughput</a:t>
              </a:r>
              <a:endParaRPr lang="en-TH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EBF72F5-B602-C144-8174-300FDDD70C77}"/>
                </a:ext>
              </a:extLst>
            </p:cNvPr>
            <p:cNvSpPr/>
            <p:nvPr/>
          </p:nvSpPr>
          <p:spPr>
            <a:xfrm>
              <a:off x="1818408" y="1682526"/>
              <a:ext cx="10195987" cy="88402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92DAB65-144A-FD40-81F6-9C8A6C0FB780}"/>
              </a:ext>
            </a:extLst>
          </p:cNvPr>
          <p:cNvGrpSpPr/>
          <p:nvPr/>
        </p:nvGrpSpPr>
        <p:grpSpPr>
          <a:xfrm>
            <a:off x="1818407" y="2577167"/>
            <a:ext cx="10195989" cy="1419373"/>
            <a:chOff x="1818407" y="2577167"/>
            <a:chExt cx="10195989" cy="14193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053F76-4829-7C46-B379-E348730461AA}"/>
                </a:ext>
              </a:extLst>
            </p:cNvPr>
            <p:cNvSpPr txBox="1"/>
            <p:nvPr/>
          </p:nvSpPr>
          <p:spPr>
            <a:xfrm>
              <a:off x="8364551" y="3026731"/>
              <a:ext cx="3649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Conservation constraint</a:t>
              </a:r>
              <a:endParaRPr lang="en-TH" sz="2800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1223886-0B6A-9E4D-8BFA-BD935A204B82}"/>
                </a:ext>
              </a:extLst>
            </p:cNvPr>
            <p:cNvSpPr/>
            <p:nvPr/>
          </p:nvSpPr>
          <p:spPr>
            <a:xfrm>
              <a:off x="1818407" y="2577167"/>
              <a:ext cx="10195987" cy="1419373"/>
            </a:xfrm>
            <a:prstGeom prst="roundRect">
              <a:avLst>
                <a:gd name="adj" fmla="val 8614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3959A5-AF14-2642-BBE5-94D4F46B4413}"/>
              </a:ext>
            </a:extLst>
          </p:cNvPr>
          <p:cNvGrpSpPr/>
          <p:nvPr/>
        </p:nvGrpSpPr>
        <p:grpSpPr>
          <a:xfrm>
            <a:off x="1818407" y="3972112"/>
            <a:ext cx="10195987" cy="954107"/>
            <a:chOff x="1818407" y="3972112"/>
            <a:chExt cx="10195987" cy="9541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E3594D-DCEA-9F42-9122-DF55752940B1}"/>
                </a:ext>
              </a:extLst>
            </p:cNvPr>
            <p:cNvSpPr txBox="1"/>
            <p:nvPr/>
          </p:nvSpPr>
          <p:spPr>
            <a:xfrm>
              <a:off x="8364551" y="3972112"/>
              <a:ext cx="32584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Capacity constraint</a:t>
              </a:r>
            </a:p>
            <a:p>
              <a:r>
                <a:rPr lang="en-US" sz="2800" dirty="0"/>
                <a:t>for </a:t>
              </a:r>
              <a:r>
                <a:rPr lang="en-US" sz="2800" dirty="0">
                  <a:solidFill>
                    <a:schemeClr val="accent6"/>
                  </a:solidFill>
                </a:rPr>
                <a:t>all traffic patterns</a:t>
              </a:r>
              <a:endParaRPr lang="en-TH" sz="2800" dirty="0">
                <a:solidFill>
                  <a:schemeClr val="accent6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8BDE0A9-F7F2-E043-9432-7B5F267C89EA}"/>
                </a:ext>
              </a:extLst>
            </p:cNvPr>
            <p:cNvSpPr/>
            <p:nvPr/>
          </p:nvSpPr>
          <p:spPr>
            <a:xfrm>
              <a:off x="1818407" y="4007152"/>
              <a:ext cx="10195987" cy="88402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C54122C-8028-1C4B-9E76-88B0D1137B7C}"/>
              </a:ext>
            </a:extLst>
          </p:cNvPr>
          <p:cNvSpPr/>
          <p:nvPr/>
        </p:nvSpPr>
        <p:spPr>
          <a:xfrm>
            <a:off x="6522026" y="4063282"/>
            <a:ext cx="1451140" cy="410313"/>
          </a:xfrm>
          <a:prstGeom prst="roundRect">
            <a:avLst/>
          </a:prstGeom>
          <a:noFill/>
          <a:ln w="254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TH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2642-9190-864F-B086-C78ADC5B9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Key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CBDFA-394E-3549-966E-EABB32FB7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" y="2649682"/>
            <a:ext cx="11450781" cy="1589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TH" sz="4800" dirty="0">
                <a:solidFill>
                  <a:srgbClr val="C00000"/>
                </a:solidFill>
              </a:rPr>
              <a:t>Network structure helps reduce </a:t>
            </a:r>
            <a:br>
              <a:rPr lang="en-TH" sz="4800" dirty="0">
                <a:solidFill>
                  <a:srgbClr val="C00000"/>
                </a:solidFill>
              </a:rPr>
            </a:br>
            <a:r>
              <a:rPr lang="en-TH" sz="4800" dirty="0">
                <a:solidFill>
                  <a:srgbClr val="C00000"/>
                </a:solidFill>
              </a:rPr>
              <a:t>the numbers of variables and constraints.</a:t>
            </a:r>
          </a:p>
        </p:txBody>
      </p:sp>
    </p:spTree>
    <p:extLst>
      <p:ext uri="{BB962C8B-B14F-4D97-AF65-F5344CB8AC3E}">
        <p14:creationId xmlns:p14="http://schemas.microsoft.com/office/powerpoint/2010/main" val="279107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7C06-D108-DC48-9888-7F4408F6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CB811-7ADA-E541-BF9A-53802FD32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9"/>
            <a:ext cx="11173428" cy="1901142"/>
          </a:xfrm>
        </p:spPr>
        <p:txBody>
          <a:bodyPr/>
          <a:lstStyle/>
          <a:p>
            <a:r>
              <a:rPr lang="en-TH" dirty="0">
                <a:solidFill>
                  <a:srgbClr val="C00000"/>
                </a:solidFill>
              </a:rPr>
              <a:t>Automorphism-invariant optimal solution exists</a:t>
            </a:r>
          </a:p>
          <a:p>
            <a:r>
              <a:rPr lang="en-TH" dirty="0"/>
              <a:t>Algorithm targeting this solution</a:t>
            </a:r>
          </a:p>
          <a:p>
            <a:r>
              <a:rPr lang="en-TH" dirty="0"/>
              <a:t>Polynomial-time construction of the algorithm</a:t>
            </a:r>
          </a:p>
          <a:p>
            <a:endParaRPr lang="en-TH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A60913-79FF-524A-94BE-A309E6018BE8}"/>
              </a:ext>
            </a:extLst>
          </p:cNvPr>
          <p:cNvSpPr/>
          <p:nvPr/>
        </p:nvSpPr>
        <p:spPr>
          <a:xfrm>
            <a:off x="675408" y="3813463"/>
            <a:ext cx="5569527" cy="26704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2800" b="1" dirty="0"/>
          </a:p>
          <a:p>
            <a:pPr algn="ctr"/>
            <a:endParaRPr lang="en-TH" sz="2800" b="1" dirty="0"/>
          </a:p>
          <a:p>
            <a:pPr algn="ctr"/>
            <a:endParaRPr lang="en-TH" sz="2800" dirty="0"/>
          </a:p>
          <a:p>
            <a:pPr algn="ctr"/>
            <a:endParaRPr lang="en-TH" sz="2800" dirty="0"/>
          </a:p>
          <a:p>
            <a:pPr algn="ctr"/>
            <a:endParaRPr lang="en-TH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7A2DE8-8552-C344-B69B-3E99162798E6}"/>
              </a:ext>
            </a:extLst>
          </p:cNvPr>
          <p:cNvGrpSpPr/>
          <p:nvPr/>
        </p:nvGrpSpPr>
        <p:grpSpPr>
          <a:xfrm>
            <a:off x="4308763" y="4019839"/>
            <a:ext cx="7883237" cy="1882198"/>
            <a:chOff x="4308763" y="4019839"/>
            <a:chExt cx="7883237" cy="1882198"/>
          </a:xfrm>
        </p:grpSpPr>
        <p:sp>
          <p:nvSpPr>
            <p:cNvPr id="6" name="5-Point Star 5">
              <a:extLst>
                <a:ext uri="{FF2B5EF4-FFF2-40B4-BE49-F238E27FC236}">
                  <a16:creationId xmlns:a16="http://schemas.microsoft.com/office/drawing/2014/main" id="{83FEE72B-8E21-3A4F-869F-4E9BED62B32D}"/>
                </a:ext>
              </a:extLst>
            </p:cNvPr>
            <p:cNvSpPr/>
            <p:nvPr/>
          </p:nvSpPr>
          <p:spPr>
            <a:xfrm>
              <a:off x="4308763" y="5403273"/>
              <a:ext cx="498764" cy="498764"/>
            </a:xfrm>
            <a:prstGeom prst="star5">
              <a:avLst>
                <a:gd name="adj" fmla="val 19726"/>
                <a:gd name="hf" fmla="val 105146"/>
                <a:gd name="vf" fmla="val 11055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287496-9B84-6840-A8A3-32A094C03092}"/>
                </a:ext>
              </a:extLst>
            </p:cNvPr>
            <p:cNvSpPr txBox="1"/>
            <p:nvPr/>
          </p:nvSpPr>
          <p:spPr>
            <a:xfrm>
              <a:off x="6462355" y="4019839"/>
              <a:ext cx="57296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H" sz="3200" dirty="0">
                  <a:solidFill>
                    <a:srgbClr val="C00000"/>
                  </a:solidFill>
                </a:rPr>
                <a:t>Automorphism-invariant solution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1A6FBC0-D295-5544-9871-20C5AD405D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7527" y="4426527"/>
              <a:ext cx="1654828" cy="10598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6059AE4-A1C9-B042-84BD-BF8586F15FA8}"/>
              </a:ext>
            </a:extLst>
          </p:cNvPr>
          <p:cNvSpPr txBox="1"/>
          <p:nvPr/>
        </p:nvSpPr>
        <p:spPr>
          <a:xfrm>
            <a:off x="1112052" y="4359718"/>
            <a:ext cx="4763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H" sz="2400" b="1" dirty="0">
                <a:solidFill>
                  <a:schemeClr val="bg1"/>
                </a:solidFill>
              </a:rPr>
              <a:t>Set of optimal routing solutions</a:t>
            </a:r>
          </a:p>
        </p:txBody>
      </p:sp>
    </p:spTree>
    <p:extLst>
      <p:ext uri="{BB962C8B-B14F-4D97-AF65-F5344CB8AC3E}">
        <p14:creationId xmlns:p14="http://schemas.microsoft.com/office/powerpoint/2010/main" val="251773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7C06-D108-DC48-9888-7F4408F6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CB811-7ADA-E541-BF9A-53802FD32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9"/>
            <a:ext cx="11173428" cy="1901142"/>
          </a:xfrm>
        </p:spPr>
        <p:txBody>
          <a:bodyPr/>
          <a:lstStyle/>
          <a:p>
            <a:r>
              <a:rPr lang="en-TH" dirty="0"/>
              <a:t>Automorphism-invariant optimal solution exists</a:t>
            </a:r>
          </a:p>
          <a:p>
            <a:r>
              <a:rPr lang="en-TH" dirty="0">
                <a:solidFill>
                  <a:schemeClr val="bg2">
                    <a:lumMod val="90000"/>
                  </a:schemeClr>
                </a:solidFill>
              </a:rPr>
              <a:t>Algorithm targeting this solution</a:t>
            </a:r>
          </a:p>
          <a:p>
            <a:r>
              <a:rPr lang="en-TH" dirty="0">
                <a:solidFill>
                  <a:schemeClr val="bg2">
                    <a:lumMod val="90000"/>
                  </a:schemeClr>
                </a:solidFill>
              </a:rPr>
              <a:t>Polynomial-time construction of the algorithm</a:t>
            </a:r>
          </a:p>
          <a:p>
            <a:endParaRPr lang="en-TH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A60913-79FF-524A-94BE-A309E6018BE8}"/>
              </a:ext>
            </a:extLst>
          </p:cNvPr>
          <p:cNvSpPr/>
          <p:nvPr/>
        </p:nvSpPr>
        <p:spPr>
          <a:xfrm>
            <a:off x="675408" y="3813463"/>
            <a:ext cx="5569527" cy="26704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2800" dirty="0"/>
          </a:p>
          <a:p>
            <a:pPr algn="ctr"/>
            <a:endParaRPr lang="en-TH" sz="2800" dirty="0"/>
          </a:p>
          <a:p>
            <a:pPr algn="ctr"/>
            <a:endParaRPr lang="en-TH" sz="2800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83FEE72B-8E21-3A4F-869F-4E9BED62B32D}"/>
              </a:ext>
            </a:extLst>
          </p:cNvPr>
          <p:cNvSpPr/>
          <p:nvPr/>
        </p:nvSpPr>
        <p:spPr>
          <a:xfrm>
            <a:off x="4308763" y="5403273"/>
            <a:ext cx="498764" cy="498764"/>
          </a:xfrm>
          <a:prstGeom prst="star5">
            <a:avLst>
              <a:gd name="adj" fmla="val 19726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87496-9B84-6840-A8A3-32A094C03092}"/>
              </a:ext>
            </a:extLst>
          </p:cNvPr>
          <p:cNvSpPr txBox="1"/>
          <p:nvPr/>
        </p:nvSpPr>
        <p:spPr>
          <a:xfrm>
            <a:off x="6462355" y="4019839"/>
            <a:ext cx="5729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sz="3200">
                <a:solidFill>
                  <a:srgbClr val="C00000"/>
                </a:solidFill>
              </a:rPr>
              <a:t>Automorphism-invariant solution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A6FBC0-D295-5544-9871-20C5AD405DAC}"/>
              </a:ext>
            </a:extLst>
          </p:cNvPr>
          <p:cNvCxnSpPr>
            <a:cxnSpLocks/>
          </p:cNvCxnSpPr>
          <p:nvPr/>
        </p:nvCxnSpPr>
        <p:spPr>
          <a:xfrm flipH="1">
            <a:off x="4807527" y="4426527"/>
            <a:ext cx="1654828" cy="1059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3F780B-D1D4-B747-AD7A-56412A784BC5}"/>
              </a:ext>
            </a:extLst>
          </p:cNvPr>
          <p:cNvSpPr txBox="1"/>
          <p:nvPr/>
        </p:nvSpPr>
        <p:spPr>
          <a:xfrm>
            <a:off x="1112052" y="4359718"/>
            <a:ext cx="4763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H" sz="2400" b="1" dirty="0">
                <a:solidFill>
                  <a:schemeClr val="bg1"/>
                </a:solidFill>
              </a:rPr>
              <a:t>Set of optimal routing solutions</a:t>
            </a:r>
          </a:p>
        </p:txBody>
      </p:sp>
    </p:spTree>
    <p:extLst>
      <p:ext uri="{BB962C8B-B14F-4D97-AF65-F5344CB8AC3E}">
        <p14:creationId xmlns:p14="http://schemas.microsoft.com/office/powerpoint/2010/main" val="3147447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EA8C-3CA9-7B44-BEDA-76991B7F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/>
              <a:t>Network structure as graph automorphism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5C1B43-F3F6-BC48-BF2A-F18E9F132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3861" y="1841429"/>
            <a:ext cx="8984278" cy="241884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DE55DD-1180-7C4C-8AA2-BEDB55F17168}"/>
              </a:ext>
            </a:extLst>
          </p:cNvPr>
          <p:cNvSpPr txBox="1">
            <a:spLocks/>
          </p:cNvSpPr>
          <p:nvPr/>
        </p:nvSpPr>
        <p:spPr>
          <a:xfrm>
            <a:off x="509286" y="4530830"/>
            <a:ext cx="11173428" cy="232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TH" dirty="0"/>
              <a:t>Automorphism preserves</a:t>
            </a:r>
          </a:p>
          <a:p>
            <a:pPr lvl="1"/>
            <a:r>
              <a:rPr lang="en-TH" dirty="0"/>
              <a:t>Adjacency</a:t>
            </a:r>
          </a:p>
          <a:p>
            <a:pPr lvl="1"/>
            <a:r>
              <a:rPr lang="en-TH" dirty="0"/>
              <a:t>Link capacity</a:t>
            </a:r>
          </a:p>
          <a:p>
            <a:pPr lvl="1"/>
            <a:r>
              <a:rPr lang="en-TH" dirty="0"/>
              <a:t>Number of servers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D39C55-69D5-7641-A29D-EC1E37F4E39E}"/>
              </a:ext>
            </a:extLst>
          </p:cNvPr>
          <p:cNvGrpSpPr/>
          <p:nvPr/>
        </p:nvGrpSpPr>
        <p:grpSpPr>
          <a:xfrm>
            <a:off x="1888760" y="2735707"/>
            <a:ext cx="7165299" cy="532151"/>
            <a:chOff x="1888760" y="2735707"/>
            <a:chExt cx="7165299" cy="53215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DABBFD2-130C-DC4F-835D-2D1983A31F6F}"/>
                </a:ext>
              </a:extLst>
            </p:cNvPr>
            <p:cNvCxnSpPr/>
            <p:nvPr/>
          </p:nvCxnSpPr>
          <p:spPr>
            <a:xfrm flipV="1">
              <a:off x="1888760" y="2773182"/>
              <a:ext cx="959370" cy="494676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E3C832-46CB-8840-99A0-DA28D55C0B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4669" y="2735707"/>
              <a:ext cx="929390" cy="532151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734E1D-AC9B-264B-BDE7-5DE167ADDFA3}"/>
              </a:ext>
            </a:extLst>
          </p:cNvPr>
          <p:cNvGrpSpPr/>
          <p:nvPr/>
        </p:nvGrpSpPr>
        <p:grpSpPr>
          <a:xfrm>
            <a:off x="2113613" y="2735707"/>
            <a:ext cx="5793698" cy="532151"/>
            <a:chOff x="2113613" y="2735707"/>
            <a:chExt cx="5793698" cy="53215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1EC562-B8B9-6A49-9B41-C89611C988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3613" y="2735707"/>
              <a:ext cx="1953719" cy="532151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85ABC1-AECA-914B-8FE4-675A3C4D2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331" y="2765685"/>
              <a:ext cx="29980" cy="502171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8D4062-E634-3240-936E-149FC202A442}"/>
              </a:ext>
            </a:extLst>
          </p:cNvPr>
          <p:cNvCxnSpPr>
            <a:cxnSpLocks/>
          </p:cNvCxnSpPr>
          <p:nvPr/>
        </p:nvCxnSpPr>
        <p:spPr>
          <a:xfrm>
            <a:off x="2278505" y="3575154"/>
            <a:ext cx="442210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8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2EF9-BC71-464D-9B17-2E575DFD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298736"/>
          </a:xfrm>
        </p:spPr>
        <p:txBody>
          <a:bodyPr>
            <a:normAutofit fontScale="90000"/>
          </a:bodyPr>
          <a:lstStyle/>
          <a:p>
            <a:r>
              <a:rPr lang="en-TH" dirty="0"/>
              <a:t>Existance of automorphism invariant optimal solution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F34881-0CF3-814C-8E7C-3DF5AC330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370"/>
          <a:stretch/>
        </p:blipFill>
        <p:spPr>
          <a:xfrm>
            <a:off x="712575" y="2306474"/>
            <a:ext cx="4912973" cy="28527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DB04C-F06B-4C47-BAE1-547E4D4D4B85}"/>
              </a:ext>
            </a:extLst>
          </p:cNvPr>
          <p:cNvSpPr txBox="1"/>
          <p:nvPr/>
        </p:nvSpPr>
        <p:spPr>
          <a:xfrm>
            <a:off x="1786310" y="1538679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sz="2800" b="1">
                <a:solidFill>
                  <a:srgbClr val="C00000"/>
                </a:solidFill>
              </a:rPr>
              <a:t>Commodity (0,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B154B-4D9D-D341-83B8-E1E15989C6BA}"/>
              </a:ext>
            </a:extLst>
          </p:cNvPr>
          <p:cNvSpPr txBox="1"/>
          <p:nvPr/>
        </p:nvSpPr>
        <p:spPr>
          <a:xfrm>
            <a:off x="5916168" y="2306474"/>
            <a:ext cx="6094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3600" dirty="0"/>
              <a:t>At the optimal, decision variables form groups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3600" dirty="0"/>
              <a:t>All decision variables in each group take the same value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564D2E-0334-F045-86C2-D7E85EC5653C}"/>
              </a:ext>
            </a:extLst>
          </p:cNvPr>
          <p:cNvGrpSpPr/>
          <p:nvPr/>
        </p:nvGrpSpPr>
        <p:grpSpPr>
          <a:xfrm>
            <a:off x="1550504" y="3578087"/>
            <a:ext cx="7825843" cy="3026046"/>
            <a:chOff x="1550504" y="3578087"/>
            <a:chExt cx="7825843" cy="30260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4B8733-A1CF-9544-BDE8-FF5DE4AFC2A7}"/>
                </a:ext>
              </a:extLst>
            </p:cNvPr>
            <p:cNvSpPr txBox="1"/>
            <p:nvPr/>
          </p:nvSpPr>
          <p:spPr>
            <a:xfrm>
              <a:off x="2454442" y="5403804"/>
              <a:ext cx="69219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3600" dirty="0">
                  <a:solidFill>
                    <a:srgbClr val="FF0000"/>
                  </a:solidFill>
                </a:rPr>
                <a:t>Variables form a group, and </a:t>
              </a:r>
              <a:br>
                <a:rPr lang="en-TH" sz="3600" dirty="0">
                  <a:solidFill>
                    <a:srgbClr val="FF0000"/>
                  </a:solidFill>
                </a:rPr>
              </a:br>
              <a:r>
                <a:rPr lang="en-TH" sz="3600" dirty="0">
                  <a:solidFill>
                    <a:srgbClr val="FF0000"/>
                  </a:solidFill>
                </a:rPr>
                <a:t>they take the same value at optimal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586B01-9B4C-CB41-8407-08F4AC0076B6}"/>
                </a:ext>
              </a:extLst>
            </p:cNvPr>
            <p:cNvSpPr/>
            <p:nvPr/>
          </p:nvSpPr>
          <p:spPr>
            <a:xfrm>
              <a:off x="1550504" y="3578087"/>
              <a:ext cx="235806" cy="47707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F3ED5FE-8AA2-7949-9A5D-AF9E05E0AB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09530" y="4055165"/>
              <a:ext cx="744912" cy="14613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88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2EF9-BC71-464D-9B17-2E575DFD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298736"/>
          </a:xfrm>
        </p:spPr>
        <p:txBody>
          <a:bodyPr>
            <a:normAutofit fontScale="90000"/>
          </a:bodyPr>
          <a:lstStyle/>
          <a:p>
            <a:r>
              <a:rPr lang="en-TH" dirty="0"/>
              <a:t>Existance of automorphism invariant optimal solution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F34881-0CF3-814C-8E7C-3DF5AC330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370"/>
          <a:stretch/>
        </p:blipFill>
        <p:spPr>
          <a:xfrm>
            <a:off x="712575" y="2306474"/>
            <a:ext cx="4912973" cy="28527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DB04C-F06B-4C47-BAE1-547E4D4D4B85}"/>
              </a:ext>
            </a:extLst>
          </p:cNvPr>
          <p:cNvSpPr txBox="1"/>
          <p:nvPr/>
        </p:nvSpPr>
        <p:spPr>
          <a:xfrm>
            <a:off x="1786310" y="1538679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sz="2800" b="1">
                <a:solidFill>
                  <a:srgbClr val="C00000"/>
                </a:solidFill>
              </a:rPr>
              <a:t>Commodity (0, 1)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40C830-9AF4-2546-8160-850C2A9FC015}"/>
              </a:ext>
            </a:extLst>
          </p:cNvPr>
          <p:cNvGrpSpPr/>
          <p:nvPr/>
        </p:nvGrpSpPr>
        <p:grpSpPr>
          <a:xfrm>
            <a:off x="6566454" y="1538679"/>
            <a:ext cx="5072293" cy="3620550"/>
            <a:chOff x="6566454" y="1673452"/>
            <a:chExt cx="5072293" cy="3620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089B84-2C1A-2E4C-BCA4-29E9390C04B0}"/>
                </a:ext>
              </a:extLst>
            </p:cNvPr>
            <p:cNvSpPr txBox="1"/>
            <p:nvPr/>
          </p:nvSpPr>
          <p:spPr>
            <a:xfrm>
              <a:off x="7719849" y="1673452"/>
              <a:ext cx="2765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H" sz="2800" b="1" dirty="0">
                  <a:solidFill>
                    <a:srgbClr val="C00000"/>
                  </a:solidFill>
                </a:rPr>
                <a:t>Commodity (2, 3)</a:t>
              </a:r>
            </a:p>
          </p:txBody>
        </p:sp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5175D6F1-2CBA-FD49-A665-F8281CEC8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795" t="224" r="-905" b="-224"/>
            <a:stretch/>
          </p:blipFill>
          <p:spPr>
            <a:xfrm>
              <a:off x="6566454" y="2441247"/>
              <a:ext cx="5072293" cy="285275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7268C2-3775-3041-9CDE-2A10E4F48968}"/>
              </a:ext>
            </a:extLst>
          </p:cNvPr>
          <p:cNvGrpSpPr/>
          <p:nvPr/>
        </p:nvGrpSpPr>
        <p:grpSpPr>
          <a:xfrm>
            <a:off x="1550504" y="3578087"/>
            <a:ext cx="7825843" cy="3026046"/>
            <a:chOff x="1550504" y="3578087"/>
            <a:chExt cx="7825843" cy="30260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8ECB0F-0168-B34E-86A8-8B7FD4573D00}"/>
                </a:ext>
              </a:extLst>
            </p:cNvPr>
            <p:cNvSpPr txBox="1"/>
            <p:nvPr/>
          </p:nvSpPr>
          <p:spPr>
            <a:xfrm>
              <a:off x="2454442" y="5403804"/>
              <a:ext cx="69219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H" sz="3600" dirty="0">
                  <a:solidFill>
                    <a:srgbClr val="FF0000"/>
                  </a:solidFill>
                </a:rPr>
                <a:t>Variables form a group, and </a:t>
              </a:r>
              <a:br>
                <a:rPr lang="en-TH" sz="3600" dirty="0">
                  <a:solidFill>
                    <a:srgbClr val="FF0000"/>
                  </a:solidFill>
                </a:rPr>
              </a:br>
              <a:r>
                <a:rPr lang="en-TH" sz="3600" dirty="0">
                  <a:solidFill>
                    <a:srgbClr val="FF0000"/>
                  </a:solidFill>
                </a:rPr>
                <a:t>they take the same value at optimal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56D0E4-68D6-9A4B-BA99-4E801D8CC60C}"/>
                </a:ext>
              </a:extLst>
            </p:cNvPr>
            <p:cNvSpPr/>
            <p:nvPr/>
          </p:nvSpPr>
          <p:spPr>
            <a:xfrm>
              <a:off x="1550504" y="3578087"/>
              <a:ext cx="235806" cy="47707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927F0A8-8930-7443-B569-951402AE18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09530" y="4055165"/>
              <a:ext cx="744912" cy="14613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8306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7C06-D108-DC48-9888-7F4408F6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CB811-7ADA-E541-BF9A-53802FD32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9"/>
            <a:ext cx="11173428" cy="1901142"/>
          </a:xfrm>
        </p:spPr>
        <p:txBody>
          <a:bodyPr/>
          <a:lstStyle/>
          <a:p>
            <a:r>
              <a:rPr lang="en-TH" dirty="0">
                <a:solidFill>
                  <a:schemeClr val="bg2">
                    <a:lumMod val="90000"/>
                  </a:schemeClr>
                </a:solidFill>
              </a:rPr>
              <a:t>Automorphism-invariant optimal solution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exists</a:t>
            </a:r>
            <a:endParaRPr lang="en-TH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TH" dirty="0"/>
              <a:t>Algorithm targeting this solution</a:t>
            </a:r>
          </a:p>
          <a:p>
            <a:r>
              <a:rPr lang="en-TH" dirty="0">
                <a:solidFill>
                  <a:schemeClr val="bg2">
                    <a:lumMod val="90000"/>
                  </a:schemeClr>
                </a:solidFill>
              </a:rPr>
              <a:t>Polynomial-time construction of the algorithm</a:t>
            </a:r>
          </a:p>
          <a:p>
            <a:endParaRPr lang="en-TH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A60913-79FF-524A-94BE-A309E6018BE8}"/>
              </a:ext>
            </a:extLst>
          </p:cNvPr>
          <p:cNvSpPr/>
          <p:nvPr/>
        </p:nvSpPr>
        <p:spPr>
          <a:xfrm>
            <a:off x="675408" y="3813463"/>
            <a:ext cx="5569527" cy="26704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2800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83FEE72B-8E21-3A4F-869F-4E9BED62B32D}"/>
              </a:ext>
            </a:extLst>
          </p:cNvPr>
          <p:cNvSpPr/>
          <p:nvPr/>
        </p:nvSpPr>
        <p:spPr>
          <a:xfrm>
            <a:off x="4308763" y="5403273"/>
            <a:ext cx="498764" cy="498764"/>
          </a:xfrm>
          <a:prstGeom prst="star5">
            <a:avLst>
              <a:gd name="adj" fmla="val 19726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87496-9B84-6840-A8A3-32A094C03092}"/>
              </a:ext>
            </a:extLst>
          </p:cNvPr>
          <p:cNvSpPr txBox="1"/>
          <p:nvPr/>
        </p:nvSpPr>
        <p:spPr>
          <a:xfrm>
            <a:off x="6462355" y="4019839"/>
            <a:ext cx="5729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sz="3200">
                <a:solidFill>
                  <a:srgbClr val="C00000"/>
                </a:solidFill>
              </a:rPr>
              <a:t>Automorphism-invariant solution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A6FBC0-D295-5544-9871-20C5AD405DAC}"/>
              </a:ext>
            </a:extLst>
          </p:cNvPr>
          <p:cNvCxnSpPr>
            <a:cxnSpLocks/>
          </p:cNvCxnSpPr>
          <p:nvPr/>
        </p:nvCxnSpPr>
        <p:spPr>
          <a:xfrm flipH="1">
            <a:off x="4807527" y="4426527"/>
            <a:ext cx="1654828" cy="1059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8CA722-09F4-9D42-8C61-721669FD3ECC}"/>
              </a:ext>
            </a:extLst>
          </p:cNvPr>
          <p:cNvSpPr txBox="1"/>
          <p:nvPr/>
        </p:nvSpPr>
        <p:spPr>
          <a:xfrm>
            <a:off x="1112052" y="4359718"/>
            <a:ext cx="4763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H" sz="2400" b="1" dirty="0">
                <a:solidFill>
                  <a:schemeClr val="bg1"/>
                </a:solidFill>
              </a:rPr>
              <a:t>Set of optimal routing solutions</a:t>
            </a:r>
          </a:p>
        </p:txBody>
      </p:sp>
    </p:spTree>
    <p:extLst>
      <p:ext uri="{BB962C8B-B14F-4D97-AF65-F5344CB8AC3E}">
        <p14:creationId xmlns:p14="http://schemas.microsoft.com/office/powerpoint/2010/main" val="1651259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2EF9-BC71-464D-9B17-2E575DFD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36525"/>
            <a:ext cx="11820940" cy="12987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Variables are represented by their representatives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F34881-0CF3-814C-8E7C-3DF5AC330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370"/>
          <a:stretch/>
        </p:blipFill>
        <p:spPr>
          <a:xfrm>
            <a:off x="712575" y="2306474"/>
            <a:ext cx="4912973" cy="28527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DB04C-F06B-4C47-BAE1-547E4D4D4B85}"/>
              </a:ext>
            </a:extLst>
          </p:cNvPr>
          <p:cNvSpPr txBox="1"/>
          <p:nvPr/>
        </p:nvSpPr>
        <p:spPr>
          <a:xfrm>
            <a:off x="1786310" y="1538679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sz="2800" b="1">
                <a:solidFill>
                  <a:srgbClr val="C00000"/>
                </a:solidFill>
              </a:rPr>
              <a:t>Commodity (0,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8ECB0F-0168-B34E-86A8-8B7FD4573D00}"/>
              </a:ext>
            </a:extLst>
          </p:cNvPr>
          <p:cNvSpPr txBox="1"/>
          <p:nvPr/>
        </p:nvSpPr>
        <p:spPr>
          <a:xfrm>
            <a:off x="5883965" y="2306474"/>
            <a:ext cx="612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3600"/>
              <a:t>Represented by one variable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56D0E4-68D6-9A4B-BA99-4E801D8CC60C}"/>
              </a:ext>
            </a:extLst>
          </p:cNvPr>
          <p:cNvSpPr/>
          <p:nvPr/>
        </p:nvSpPr>
        <p:spPr>
          <a:xfrm>
            <a:off x="1606858" y="3520413"/>
            <a:ext cx="179452" cy="55087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27F0A8-8930-7443-B569-951402AE1860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1786310" y="2769131"/>
            <a:ext cx="4169873" cy="10267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3414EFA-EBC9-2C47-BF42-D3288819E752}"/>
              </a:ext>
            </a:extLst>
          </p:cNvPr>
          <p:cNvSpPr/>
          <p:nvPr/>
        </p:nvSpPr>
        <p:spPr>
          <a:xfrm>
            <a:off x="2228952" y="3795848"/>
            <a:ext cx="807228" cy="13052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E040D8-F845-3F43-B09A-CF84D1B5FD9A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036180" y="3374327"/>
            <a:ext cx="2847784" cy="4837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0C372F7-E92C-9842-A233-F3E6FE524D93}"/>
              </a:ext>
            </a:extLst>
          </p:cNvPr>
          <p:cNvSpPr txBox="1"/>
          <p:nvPr/>
        </p:nvSpPr>
        <p:spPr>
          <a:xfrm>
            <a:off x="5883964" y="3051161"/>
            <a:ext cx="6246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3600"/>
              <a:t>Represented by another variable</a:t>
            </a:r>
          </a:p>
        </p:txBody>
      </p:sp>
    </p:spTree>
    <p:extLst>
      <p:ext uri="{BB962C8B-B14F-4D97-AF65-F5344CB8AC3E}">
        <p14:creationId xmlns:p14="http://schemas.microsoft.com/office/powerpoint/2010/main" val="204568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7A99EAB-0750-4256-AFBC-F6D22F66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7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thinking data center design for Singapore on Code.fb.com, Facebook's Engineering blog">
            <a:extLst>
              <a:ext uri="{FF2B5EF4-FFF2-40B4-BE49-F238E27FC236}">
                <a16:creationId xmlns:a16="http://schemas.microsoft.com/office/drawing/2014/main" id="{AAA9DB1D-30B2-441A-BB8B-A25DC8A5F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12494" r="15826" b="9335"/>
          <a:stretch/>
        </p:blipFill>
        <p:spPr bwMode="auto">
          <a:xfrm>
            <a:off x="0" y="3293514"/>
            <a:ext cx="6131922" cy="35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fence, building, water, long&#10;&#10;Description automatically generated">
            <a:extLst>
              <a:ext uri="{FF2B5EF4-FFF2-40B4-BE49-F238E27FC236}">
                <a16:creationId xmlns:a16="http://schemas.microsoft.com/office/drawing/2014/main" id="{E2EF9D00-F930-484C-97C7-E3E8BA9AF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421" t="222" r="16316" b="556"/>
          <a:stretch/>
        </p:blipFill>
        <p:spPr>
          <a:xfrm>
            <a:off x="6104689" y="7620"/>
            <a:ext cx="6136110" cy="6850380"/>
          </a:xfrm>
          <a:prstGeom prst="snip2DiagRect">
            <a:avLst>
              <a:gd name="adj1" fmla="val 0"/>
              <a:gd name="adj2" fmla="val 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3426DD-58DB-42C5-AAEB-F751BE76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1" y="2161815"/>
            <a:ext cx="9656762" cy="1131699"/>
          </a:xfr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kern="12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Datacenter Networks</a:t>
            </a:r>
          </a:p>
        </p:txBody>
      </p:sp>
    </p:spTree>
    <p:extLst>
      <p:ext uri="{BB962C8B-B14F-4D97-AF65-F5344CB8AC3E}">
        <p14:creationId xmlns:p14="http://schemas.microsoft.com/office/powerpoint/2010/main" val="4037324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61371A1-5BA4-1245-ADE9-9BFD35F01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286" y="1755371"/>
            <a:ext cx="7463028" cy="35966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3F71B-C78A-6840-8372-FF69C8FD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Formulation targeting the invariant solution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2766DA-B906-034C-9310-5BDC88B483D8}"/>
              </a:ext>
            </a:extLst>
          </p:cNvPr>
          <p:cNvSpPr txBox="1"/>
          <p:nvPr/>
        </p:nvSpPr>
        <p:spPr>
          <a:xfrm>
            <a:off x="7768190" y="1620560"/>
            <a:ext cx="411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Representative throughput</a:t>
            </a:r>
            <a:endParaRPr lang="en-TH" sz="2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71EC08C-D29D-6E43-83DF-0CFB9E007F51}"/>
              </a:ext>
            </a:extLst>
          </p:cNvPr>
          <p:cNvSpPr/>
          <p:nvPr/>
        </p:nvSpPr>
        <p:spPr>
          <a:xfrm>
            <a:off x="5275118" y="1662545"/>
            <a:ext cx="574964" cy="49876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BD2D8B6-EC0B-2C4F-B8D9-C98E52F91E39}"/>
              </a:ext>
            </a:extLst>
          </p:cNvPr>
          <p:cNvSpPr/>
          <p:nvPr/>
        </p:nvSpPr>
        <p:spPr>
          <a:xfrm>
            <a:off x="4814454" y="2656608"/>
            <a:ext cx="1035627" cy="49876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5810CF-2067-C54E-AA90-459185C37B06}"/>
              </a:ext>
            </a:extLst>
          </p:cNvPr>
          <p:cNvCxnSpPr>
            <a:cxnSpLocks/>
            <a:stCxn id="10" idx="1"/>
            <a:endCxn id="16" idx="3"/>
          </p:cNvCxnSpPr>
          <p:nvPr/>
        </p:nvCxnSpPr>
        <p:spPr>
          <a:xfrm flipH="1">
            <a:off x="5850082" y="1882170"/>
            <a:ext cx="1918108" cy="297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A871FD-D6C7-8D49-A557-4BB483FE55EB}"/>
              </a:ext>
            </a:extLst>
          </p:cNvPr>
          <p:cNvCxnSpPr>
            <a:cxnSpLocks/>
            <a:stCxn id="25" idx="1"/>
            <a:endCxn id="18" idx="3"/>
          </p:cNvCxnSpPr>
          <p:nvPr/>
        </p:nvCxnSpPr>
        <p:spPr>
          <a:xfrm flipH="1">
            <a:off x="5850081" y="2893762"/>
            <a:ext cx="1918109" cy="122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EECA670-F0DD-8D47-9FE7-F546B7DC9D0F}"/>
              </a:ext>
            </a:extLst>
          </p:cNvPr>
          <p:cNvSpPr txBox="1">
            <a:spLocks/>
          </p:cNvSpPr>
          <p:nvPr/>
        </p:nvSpPr>
        <p:spPr>
          <a:xfrm>
            <a:off x="233254" y="5494075"/>
            <a:ext cx="11725491" cy="121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TH" sz="4000" dirty="0">
                <a:solidFill>
                  <a:srgbClr val="C00000"/>
                </a:solidFill>
              </a:rPr>
              <a:t>Number of variables is reduced significantly.</a:t>
            </a:r>
            <a:endParaRPr lang="en-TH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F6AB66-4F6B-044F-850B-2C1F72DB43E9}"/>
              </a:ext>
            </a:extLst>
          </p:cNvPr>
          <p:cNvSpPr txBox="1"/>
          <p:nvPr/>
        </p:nvSpPr>
        <p:spPr>
          <a:xfrm>
            <a:off x="7768190" y="2632152"/>
            <a:ext cx="411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Representative share</a:t>
            </a:r>
            <a:endParaRPr lang="en-TH" sz="2800" dirty="0"/>
          </a:p>
        </p:txBody>
      </p:sp>
    </p:spTree>
    <p:extLst>
      <p:ext uri="{BB962C8B-B14F-4D97-AF65-F5344CB8AC3E}">
        <p14:creationId xmlns:p14="http://schemas.microsoft.com/office/powerpoint/2010/main" val="2876575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ACD9-23D1-8440-8805-1E92F47F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36" y="136525"/>
            <a:ext cx="11894128" cy="1298736"/>
          </a:xfrm>
        </p:spPr>
        <p:txBody>
          <a:bodyPr>
            <a:normAutofit/>
          </a:bodyPr>
          <a:lstStyle/>
          <a:p>
            <a:pPr algn="ctr"/>
            <a:r>
              <a:rPr lang="en-TH"/>
              <a:t>Example: Representative throughput variables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EB028C-F3A3-6349-A175-ABDF562C2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2421" y="1961475"/>
            <a:ext cx="10397177" cy="270670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C73291-2FB8-4C4B-9797-025CB4CFF0B6}"/>
              </a:ext>
            </a:extLst>
          </p:cNvPr>
          <p:cNvSpPr txBox="1">
            <a:spLocks/>
          </p:cNvSpPr>
          <p:nvPr/>
        </p:nvSpPr>
        <p:spPr>
          <a:xfrm>
            <a:off x="233254" y="5642164"/>
            <a:ext cx="11725491" cy="121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TH" sz="4000" dirty="0">
                <a:solidFill>
                  <a:schemeClr val="accent6">
                    <a:lumMod val="75000"/>
                  </a:schemeClr>
                </a:solidFill>
              </a:rPr>
              <a:t>4 representatives </a:t>
            </a:r>
            <a:r>
              <a:rPr lang="en-TH" sz="4000" dirty="0"/>
              <a:t>for</a:t>
            </a:r>
            <a:r>
              <a:rPr lang="en-TH" sz="4000" dirty="0">
                <a:solidFill>
                  <a:srgbClr val="C00000"/>
                </a:solidFill>
              </a:rPr>
              <a:t> 12 variables</a:t>
            </a:r>
            <a:endParaRPr lang="en-TH" dirty="0">
              <a:solidFill>
                <a:srgbClr val="FF0000"/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80C6298-72A2-2C4E-85D8-6DC0BD3799DE}"/>
              </a:ext>
            </a:extLst>
          </p:cNvPr>
          <p:cNvSpPr/>
          <p:nvPr/>
        </p:nvSpPr>
        <p:spPr>
          <a:xfrm>
            <a:off x="7151698" y="2289028"/>
            <a:ext cx="756954" cy="2379150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D4963B7-5FA7-3045-B47F-BB640C4753A7}"/>
              </a:ext>
            </a:extLst>
          </p:cNvPr>
          <p:cNvSpPr/>
          <p:nvPr/>
        </p:nvSpPr>
        <p:spPr>
          <a:xfrm>
            <a:off x="8321442" y="2289028"/>
            <a:ext cx="3335643" cy="2379150"/>
          </a:xfrm>
          <a:prstGeom prst="roundRect">
            <a:avLst>
              <a:gd name="adj" fmla="val 470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65420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05F6-856E-C04F-BD56-9D1147CCC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6525"/>
            <a:ext cx="11623964" cy="1298736"/>
          </a:xfrm>
        </p:spPr>
        <p:txBody>
          <a:bodyPr>
            <a:normAutofit/>
          </a:bodyPr>
          <a:lstStyle/>
          <a:p>
            <a:pPr algn="ctr"/>
            <a:r>
              <a:rPr lang="en-TH"/>
              <a:t>Further simplication: conservation constraint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07604F92-F910-FE4C-9B44-C76211D4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86" y="1586036"/>
            <a:ext cx="7463028" cy="3596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092059-B190-B241-AB6B-2D0B6338C816}"/>
              </a:ext>
            </a:extLst>
          </p:cNvPr>
          <p:cNvSpPr txBox="1"/>
          <p:nvPr/>
        </p:nvSpPr>
        <p:spPr>
          <a:xfrm>
            <a:off x="6854926" y="1730364"/>
            <a:ext cx="5024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Only representative commodities</a:t>
            </a:r>
            <a:endParaRPr lang="en-TH" sz="28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1183EE-3478-6045-BA3C-31EAAB199E57}"/>
              </a:ext>
            </a:extLst>
          </p:cNvPr>
          <p:cNvSpPr/>
          <p:nvPr/>
        </p:nvSpPr>
        <p:spPr>
          <a:xfrm>
            <a:off x="7671954" y="3249273"/>
            <a:ext cx="381001" cy="60267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C5E644-8283-864F-85DA-71D36F96C5E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180118" y="2168620"/>
            <a:ext cx="682337" cy="1080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A4D71B-81F7-C646-9052-80DD663C2E77}"/>
              </a:ext>
            </a:extLst>
          </p:cNvPr>
          <p:cNvSpPr txBox="1">
            <a:spLocks/>
          </p:cNvSpPr>
          <p:nvPr/>
        </p:nvSpPr>
        <p:spPr>
          <a:xfrm>
            <a:off x="233254" y="5505639"/>
            <a:ext cx="11725491" cy="121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TH" sz="4000" dirty="0">
                <a:solidFill>
                  <a:srgbClr val="C00000"/>
                </a:solidFill>
              </a:rPr>
              <a:t>Number of constraints is reduced significantly.</a:t>
            </a:r>
            <a:endParaRPr lang="en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4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05F6-856E-C04F-BD56-9D1147CCC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6525"/>
            <a:ext cx="11623964" cy="1298736"/>
          </a:xfrm>
        </p:spPr>
        <p:txBody>
          <a:bodyPr>
            <a:normAutofit/>
          </a:bodyPr>
          <a:lstStyle/>
          <a:p>
            <a:pPr algn="ctr"/>
            <a:r>
              <a:rPr lang="en-TH"/>
              <a:t>Further simplication: link capacity constraint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D9F1D-9307-5F4D-B210-348EE8008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09743" y="1520131"/>
            <a:ext cx="7433056" cy="359664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5DBB4C-AEC3-754C-8676-B51DB049E539}"/>
              </a:ext>
            </a:extLst>
          </p:cNvPr>
          <p:cNvGrpSpPr/>
          <p:nvPr/>
        </p:nvGrpSpPr>
        <p:grpSpPr>
          <a:xfrm>
            <a:off x="5989661" y="2476437"/>
            <a:ext cx="6231042" cy="1841550"/>
            <a:chOff x="5960958" y="2856005"/>
            <a:chExt cx="6231042" cy="1841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78B71F-A62E-BB45-B4DA-2FF234F5EF37}"/>
                </a:ext>
              </a:extLst>
            </p:cNvPr>
            <p:cNvSpPr txBox="1"/>
            <p:nvPr/>
          </p:nvSpPr>
          <p:spPr>
            <a:xfrm>
              <a:off x="8407118" y="2856005"/>
              <a:ext cx="3784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Only representative links</a:t>
              </a:r>
              <a:endParaRPr lang="en-TH" sz="28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318E5CF-826C-FF4F-9174-BC61CA7B5763}"/>
                </a:ext>
              </a:extLst>
            </p:cNvPr>
            <p:cNvSpPr/>
            <p:nvPr/>
          </p:nvSpPr>
          <p:spPr>
            <a:xfrm>
              <a:off x="5960958" y="4094882"/>
              <a:ext cx="381001" cy="602673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29BD4D5-3EC8-DF49-8DB5-6FE2AADCE7C9}"/>
                </a:ext>
              </a:extLst>
            </p:cNvPr>
            <p:cNvCxnSpPr>
              <a:cxnSpLocks/>
              <a:stCxn id="7" idx="1"/>
              <a:endCxn id="8" idx="0"/>
            </p:cNvCxnSpPr>
            <p:nvPr/>
          </p:nvCxnSpPr>
          <p:spPr>
            <a:xfrm flipH="1">
              <a:off x="6151459" y="3117615"/>
              <a:ext cx="2255659" cy="9772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692394-E680-FC44-B3B1-9B3E5E49DC27}"/>
              </a:ext>
            </a:extLst>
          </p:cNvPr>
          <p:cNvSpPr txBox="1">
            <a:spLocks/>
          </p:cNvSpPr>
          <p:nvPr/>
        </p:nvSpPr>
        <p:spPr>
          <a:xfrm>
            <a:off x="233254" y="5505639"/>
            <a:ext cx="11725491" cy="121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TH" sz="4000" dirty="0">
                <a:solidFill>
                  <a:srgbClr val="C00000"/>
                </a:solidFill>
              </a:rPr>
              <a:t>Number of constraints is reduced significantly.</a:t>
            </a:r>
            <a:endParaRPr lang="en-TH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30E814-007B-EB49-998C-0ECDE0664CFD}"/>
              </a:ext>
            </a:extLst>
          </p:cNvPr>
          <p:cNvGrpSpPr/>
          <p:nvPr/>
        </p:nvGrpSpPr>
        <p:grpSpPr>
          <a:xfrm>
            <a:off x="7432381" y="3534848"/>
            <a:ext cx="4518199" cy="954107"/>
            <a:chOff x="7403678" y="3914416"/>
            <a:chExt cx="4518199" cy="9541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83498A-2607-E742-82B1-561FF8E42DDA}"/>
                </a:ext>
              </a:extLst>
            </p:cNvPr>
            <p:cNvSpPr txBox="1"/>
            <p:nvPr/>
          </p:nvSpPr>
          <p:spPr>
            <a:xfrm>
              <a:off x="8609665" y="3914416"/>
              <a:ext cx="33122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Traffic set increased</a:t>
              </a:r>
              <a:br>
                <a:rPr lang="en-US" sz="2800" dirty="0"/>
              </a:br>
              <a:r>
                <a:rPr lang="en-US" sz="2800" dirty="0"/>
                <a:t>incrementally</a:t>
              </a:r>
              <a:endParaRPr lang="en-TH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7FC7D13-1577-5A42-B377-D4D5F230F843}"/>
                </a:ext>
              </a:extLst>
            </p:cNvPr>
            <p:cNvSpPr/>
            <p:nvPr/>
          </p:nvSpPr>
          <p:spPr>
            <a:xfrm>
              <a:off x="7403678" y="4094881"/>
              <a:ext cx="431068" cy="602673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5D7BDF7-127F-6D45-A51B-A158A671A776}"/>
                </a:ext>
              </a:extLst>
            </p:cNvPr>
            <p:cNvCxnSpPr>
              <a:cxnSpLocks/>
              <a:stCxn id="13" idx="1"/>
              <a:endCxn id="14" idx="3"/>
            </p:cNvCxnSpPr>
            <p:nvPr/>
          </p:nvCxnSpPr>
          <p:spPr>
            <a:xfrm flipH="1">
              <a:off x="7834746" y="4391470"/>
              <a:ext cx="774919" cy="47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05F6-856E-C04F-BD56-9D1147CCC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6525"/>
            <a:ext cx="11623964" cy="1298736"/>
          </a:xfrm>
        </p:spPr>
        <p:txBody>
          <a:bodyPr>
            <a:normAutofit/>
          </a:bodyPr>
          <a:lstStyle/>
          <a:p>
            <a:r>
              <a:rPr lang="en-TH" dirty="0"/>
              <a:t>Traffic patterns are considered incrementally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E21B180-73BF-824A-9146-AA9CD8FF5748}"/>
              </a:ext>
            </a:extLst>
          </p:cNvPr>
          <p:cNvSpPr/>
          <p:nvPr/>
        </p:nvSpPr>
        <p:spPr>
          <a:xfrm>
            <a:off x="931718" y="2017164"/>
            <a:ext cx="3855026" cy="39385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600"/>
              <a:t>Find suboptimal routing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C0B273-599C-844A-8EA1-26516D86FB8F}"/>
              </a:ext>
            </a:extLst>
          </p:cNvPr>
          <p:cNvSpPr/>
          <p:nvPr/>
        </p:nvSpPr>
        <p:spPr>
          <a:xfrm>
            <a:off x="7426039" y="2017164"/>
            <a:ext cx="3855026" cy="393852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600"/>
              <a:t>Find traffic patterns violating link capacity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02D8D1-A2A9-0140-8FB3-DB4724E75633}"/>
              </a:ext>
            </a:extLst>
          </p:cNvPr>
          <p:cNvCxnSpPr>
            <a:cxnSpLocks/>
          </p:cNvCxnSpPr>
          <p:nvPr/>
        </p:nvCxnSpPr>
        <p:spPr>
          <a:xfrm>
            <a:off x="4776353" y="2971290"/>
            <a:ext cx="26496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AE084D-697D-AF43-A09E-CB93D0C3DAFD}"/>
              </a:ext>
            </a:extLst>
          </p:cNvPr>
          <p:cNvSpPr txBox="1"/>
          <p:nvPr/>
        </p:nvSpPr>
        <p:spPr>
          <a:xfrm>
            <a:off x="4786744" y="2405984"/>
            <a:ext cx="263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2800"/>
              <a:t>Routing solution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635581-01BB-AA4A-8A75-64978A2D1855}"/>
              </a:ext>
            </a:extLst>
          </p:cNvPr>
          <p:cNvCxnSpPr>
            <a:cxnSpLocks/>
          </p:cNvCxnSpPr>
          <p:nvPr/>
        </p:nvCxnSpPr>
        <p:spPr>
          <a:xfrm flipH="1">
            <a:off x="4765962" y="4900535"/>
            <a:ext cx="2660077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B8D4A3C-9813-614B-8577-B68F0DC38B53}"/>
              </a:ext>
            </a:extLst>
          </p:cNvPr>
          <p:cNvSpPr txBox="1"/>
          <p:nvPr/>
        </p:nvSpPr>
        <p:spPr>
          <a:xfrm>
            <a:off x="4776353" y="4325360"/>
            <a:ext cx="266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H" sz="2800"/>
              <a:t>Traffic patterns</a:t>
            </a:r>
          </a:p>
        </p:txBody>
      </p:sp>
    </p:spTree>
    <p:extLst>
      <p:ext uri="{BB962C8B-B14F-4D97-AF65-F5344CB8AC3E}">
        <p14:creationId xmlns:p14="http://schemas.microsoft.com/office/powerpoint/2010/main" val="437730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7C06-D108-DC48-9888-7F4408F6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CB811-7ADA-E541-BF9A-53802FD32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9"/>
            <a:ext cx="11173428" cy="1901142"/>
          </a:xfrm>
        </p:spPr>
        <p:txBody>
          <a:bodyPr/>
          <a:lstStyle/>
          <a:p>
            <a:r>
              <a:rPr lang="en-TH" dirty="0">
                <a:solidFill>
                  <a:schemeClr val="bg2">
                    <a:lumMod val="90000"/>
                  </a:schemeClr>
                </a:solidFill>
              </a:rPr>
              <a:t>Automorphism-invariant optimal solution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exists</a:t>
            </a:r>
            <a:endParaRPr lang="en-TH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TH" dirty="0">
                <a:solidFill>
                  <a:schemeClr val="bg2">
                    <a:lumMod val="90000"/>
                  </a:schemeClr>
                </a:solidFill>
              </a:rPr>
              <a:t>Algorithm targeting this solution</a:t>
            </a:r>
          </a:p>
          <a:p>
            <a:r>
              <a:rPr lang="en-TH" dirty="0"/>
              <a:t>Polynomial-time construction of the algorithm</a:t>
            </a:r>
          </a:p>
          <a:p>
            <a:endParaRPr lang="en-TH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A60913-79FF-524A-94BE-A309E6018BE8}"/>
              </a:ext>
            </a:extLst>
          </p:cNvPr>
          <p:cNvSpPr/>
          <p:nvPr/>
        </p:nvSpPr>
        <p:spPr>
          <a:xfrm>
            <a:off x="675408" y="3813463"/>
            <a:ext cx="5569527" cy="26704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2800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83FEE72B-8E21-3A4F-869F-4E9BED62B32D}"/>
              </a:ext>
            </a:extLst>
          </p:cNvPr>
          <p:cNvSpPr/>
          <p:nvPr/>
        </p:nvSpPr>
        <p:spPr>
          <a:xfrm>
            <a:off x="4308763" y="5403273"/>
            <a:ext cx="498764" cy="498764"/>
          </a:xfrm>
          <a:prstGeom prst="star5">
            <a:avLst>
              <a:gd name="adj" fmla="val 19726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87496-9B84-6840-A8A3-32A094C03092}"/>
              </a:ext>
            </a:extLst>
          </p:cNvPr>
          <p:cNvSpPr txBox="1"/>
          <p:nvPr/>
        </p:nvSpPr>
        <p:spPr>
          <a:xfrm>
            <a:off x="6462355" y="4019839"/>
            <a:ext cx="5729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sz="3200">
                <a:solidFill>
                  <a:srgbClr val="C00000"/>
                </a:solidFill>
              </a:rPr>
              <a:t>Automorphism-invariant solution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A6FBC0-D295-5544-9871-20C5AD405DAC}"/>
              </a:ext>
            </a:extLst>
          </p:cNvPr>
          <p:cNvCxnSpPr>
            <a:cxnSpLocks/>
          </p:cNvCxnSpPr>
          <p:nvPr/>
        </p:nvCxnSpPr>
        <p:spPr>
          <a:xfrm flipH="1">
            <a:off x="4807527" y="4426527"/>
            <a:ext cx="1654828" cy="1059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5895B3-CFB6-4140-BD8C-5EFFECBC5922}"/>
              </a:ext>
            </a:extLst>
          </p:cNvPr>
          <p:cNvSpPr txBox="1"/>
          <p:nvPr/>
        </p:nvSpPr>
        <p:spPr>
          <a:xfrm>
            <a:off x="1112052" y="4359718"/>
            <a:ext cx="4763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H" sz="2400" b="1" dirty="0">
                <a:solidFill>
                  <a:schemeClr val="bg1"/>
                </a:solidFill>
              </a:rPr>
              <a:t>Set of optimal routing solutions</a:t>
            </a:r>
          </a:p>
        </p:txBody>
      </p:sp>
    </p:spTree>
    <p:extLst>
      <p:ext uri="{BB962C8B-B14F-4D97-AF65-F5344CB8AC3E}">
        <p14:creationId xmlns:p14="http://schemas.microsoft.com/office/powerpoint/2010/main" val="1949130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D04D1-A9C2-C14A-9B04-0DB48B5D5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H" dirty="0"/>
              <a:t>Represenative variable needs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58A8C-D630-4448-B0AA-32FC39CE9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5236214"/>
            <a:ext cx="11173428" cy="681233"/>
          </a:xfrm>
        </p:spPr>
        <p:txBody>
          <a:bodyPr/>
          <a:lstStyle/>
          <a:p>
            <a:pPr marL="0" indent="0" algn="ctr">
              <a:buNone/>
            </a:pPr>
            <a:r>
              <a:rPr lang="en-TH" dirty="0">
                <a:solidFill>
                  <a:srgbClr val="C00000"/>
                </a:solidFill>
              </a:rPr>
              <a:t>Polynomial-time algorithms are provided in the paper.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92BA62AB-9877-BC4E-9DBB-4B7EA058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21" y="1961475"/>
            <a:ext cx="10397177" cy="270670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68ADA3-E797-7140-83C0-CE970F143B37}"/>
              </a:ext>
            </a:extLst>
          </p:cNvPr>
          <p:cNvCxnSpPr>
            <a:cxnSpLocks/>
          </p:cNvCxnSpPr>
          <p:nvPr/>
        </p:nvCxnSpPr>
        <p:spPr>
          <a:xfrm flipH="1">
            <a:off x="7813963" y="2680854"/>
            <a:ext cx="52993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4782C1-F60D-0B4F-A51D-00EEB8C06591}"/>
              </a:ext>
            </a:extLst>
          </p:cNvPr>
          <p:cNvCxnSpPr>
            <a:cxnSpLocks/>
          </p:cNvCxnSpPr>
          <p:nvPr/>
        </p:nvCxnSpPr>
        <p:spPr>
          <a:xfrm flipH="1">
            <a:off x="7813963" y="3248891"/>
            <a:ext cx="52993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1D59E3-8DCD-B447-8866-4CADC278F1D8}"/>
              </a:ext>
            </a:extLst>
          </p:cNvPr>
          <p:cNvCxnSpPr>
            <a:cxnSpLocks/>
          </p:cNvCxnSpPr>
          <p:nvPr/>
        </p:nvCxnSpPr>
        <p:spPr>
          <a:xfrm flipH="1">
            <a:off x="7813963" y="3816928"/>
            <a:ext cx="52993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76DCD6-6118-FE48-99C0-C2704334860C}"/>
              </a:ext>
            </a:extLst>
          </p:cNvPr>
          <p:cNvCxnSpPr>
            <a:cxnSpLocks/>
          </p:cNvCxnSpPr>
          <p:nvPr/>
        </p:nvCxnSpPr>
        <p:spPr>
          <a:xfrm flipH="1">
            <a:off x="7813963" y="4391892"/>
            <a:ext cx="52993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798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9730F-D737-A744-859E-88F74FF76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CCE0-EA8F-4646-80E7-2517C9C35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H"/>
              <a:t>Optimal routing for partially deployed FatTree</a:t>
            </a:r>
          </a:p>
          <a:p>
            <a:r>
              <a:rPr lang="en-TH"/>
              <a:t>Scalability of our approach for FatClique</a:t>
            </a:r>
          </a:p>
          <a:p>
            <a:r>
              <a:rPr lang="en-TH"/>
              <a:t>Generality for future topologies</a:t>
            </a:r>
          </a:p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45108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ED01-2227-0E4B-9E34-9BEF07ABB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Experiment: Partially deployed FatTree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13EDAB-B544-E644-9E90-4946523FD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9814" y="2099717"/>
            <a:ext cx="7212900" cy="24043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058B7-BFB6-504C-B72A-02951DD5E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048"/>
          <a:stretch/>
        </p:blipFill>
        <p:spPr>
          <a:xfrm>
            <a:off x="649647" y="2023502"/>
            <a:ext cx="3508664" cy="24043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0CAEAD-844A-8D4C-ABCA-BA79FBC891CF}"/>
              </a:ext>
            </a:extLst>
          </p:cNvPr>
          <p:cNvGrpSpPr/>
          <p:nvPr/>
        </p:nvGrpSpPr>
        <p:grpSpPr>
          <a:xfrm>
            <a:off x="263236" y="2238279"/>
            <a:ext cx="11665528" cy="4166628"/>
            <a:chOff x="263236" y="2576945"/>
            <a:chExt cx="11665528" cy="4166628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369F76F-A9A5-714F-A3D2-11DB93A89072}"/>
                </a:ext>
              </a:extLst>
            </p:cNvPr>
            <p:cNvSpPr txBox="1">
              <a:spLocks/>
            </p:cNvSpPr>
            <p:nvPr/>
          </p:nvSpPr>
          <p:spPr>
            <a:xfrm>
              <a:off x="263236" y="5444837"/>
              <a:ext cx="11665528" cy="12987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TH" dirty="0">
                  <a:solidFill>
                    <a:srgbClr val="C00000"/>
                  </a:solidFill>
                </a:rPr>
                <a:t>Our approach yields 12.5% - 87.5% throughput improvement.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9A6238-5781-914F-86EF-834DCFD0F304}"/>
                </a:ext>
              </a:extLst>
            </p:cNvPr>
            <p:cNvSpPr/>
            <p:nvPr/>
          </p:nvSpPr>
          <p:spPr>
            <a:xfrm>
              <a:off x="5933209" y="2576945"/>
              <a:ext cx="301336" cy="48837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C9892F-4B85-6346-999B-65946A4065CC}"/>
                </a:ext>
              </a:extLst>
            </p:cNvPr>
            <p:cNvSpPr/>
            <p:nvPr/>
          </p:nvSpPr>
          <p:spPr>
            <a:xfrm>
              <a:off x="10896600" y="2593189"/>
              <a:ext cx="301336" cy="99167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558D909-B71D-7C4D-9AA7-4FA0DE7D3490}"/>
                </a:ext>
              </a:extLst>
            </p:cNvPr>
            <p:cNvCxnSpPr/>
            <p:nvPr/>
          </p:nvCxnSpPr>
          <p:spPr>
            <a:xfrm flipV="1">
              <a:off x="4707082" y="3065318"/>
              <a:ext cx="1236518" cy="23795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49ACCCA-D47B-274E-9303-CF2588CD1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4936" y="3429000"/>
              <a:ext cx="4651664" cy="20158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42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FF99B-1B40-C549-B16B-034E7C8E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Scalability: Variables and Constraints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09E77B-F9C8-154F-8867-190EE54D7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9199" y="2057400"/>
            <a:ext cx="8229600" cy="27432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1AA56-570C-0141-96D6-908401438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63" t="-2445" r="22620" b="-876"/>
          <a:stretch/>
        </p:blipFill>
        <p:spPr>
          <a:xfrm>
            <a:off x="203201" y="2355602"/>
            <a:ext cx="3555998" cy="214679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487B87-78D0-1F4C-ABE4-FC48B94F37EA}"/>
              </a:ext>
            </a:extLst>
          </p:cNvPr>
          <p:cNvSpPr txBox="1">
            <a:spLocks/>
          </p:cNvSpPr>
          <p:nvPr/>
        </p:nvSpPr>
        <p:spPr>
          <a:xfrm>
            <a:off x="263236" y="4964985"/>
            <a:ext cx="11665528" cy="129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TH" dirty="0">
                <a:solidFill>
                  <a:srgbClr val="C00000"/>
                </a:solidFill>
              </a:rPr>
              <a:t>Our approach significantly reduces </a:t>
            </a:r>
            <a:br>
              <a:rPr lang="en-TH" dirty="0">
                <a:solidFill>
                  <a:srgbClr val="C00000"/>
                </a:solidFill>
              </a:rPr>
            </a:br>
            <a:r>
              <a:rPr lang="en-TH" dirty="0">
                <a:solidFill>
                  <a:srgbClr val="C00000"/>
                </a:solidFill>
              </a:rPr>
              <a:t>the numbers of variables and constraints.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D4903-AD6B-7B4B-AFD5-B8FFE271A48F}"/>
              </a:ext>
            </a:extLst>
          </p:cNvPr>
          <p:cNvSpPr txBox="1"/>
          <p:nvPr/>
        </p:nvSpPr>
        <p:spPr>
          <a:xfrm>
            <a:off x="9027334" y="1786635"/>
            <a:ext cx="290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b="1" dirty="0">
                <a:solidFill>
                  <a:srgbClr val="FF0000"/>
                </a:solidFill>
              </a:rPr>
              <a:t>&gt; 10</a:t>
            </a:r>
            <a:r>
              <a:rPr lang="en-TH" b="1" baseline="30000" dirty="0">
                <a:solidFill>
                  <a:srgbClr val="FF0000"/>
                </a:solidFill>
              </a:rPr>
              <a:t>9</a:t>
            </a:r>
            <a:r>
              <a:rPr lang="en-TH" b="1" dirty="0">
                <a:solidFill>
                  <a:srgbClr val="FF0000"/>
                </a:solidFill>
              </a:rPr>
              <a:t> without our technique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B5BA1-286D-9B43-9ED8-242B7C1F1CDF}"/>
              </a:ext>
            </a:extLst>
          </p:cNvPr>
          <p:cNvSpPr txBox="1"/>
          <p:nvPr/>
        </p:nvSpPr>
        <p:spPr>
          <a:xfrm>
            <a:off x="9290570" y="3619088"/>
            <a:ext cx="290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b="1" dirty="0">
                <a:solidFill>
                  <a:srgbClr val="FF0000"/>
                </a:solidFill>
              </a:rPr>
              <a:t>~ 10</a:t>
            </a:r>
            <a:r>
              <a:rPr lang="en-TH" b="1" baseline="30000" dirty="0">
                <a:solidFill>
                  <a:srgbClr val="FF0000"/>
                </a:solidFill>
              </a:rPr>
              <a:t>3</a:t>
            </a:r>
            <a:r>
              <a:rPr lang="en-TH" b="1" dirty="0">
                <a:solidFill>
                  <a:srgbClr val="FF0000"/>
                </a:solidFill>
              </a:rPr>
              <a:t> with our technique</a:t>
            </a:r>
          </a:p>
        </p:txBody>
      </p:sp>
    </p:spTree>
    <p:extLst>
      <p:ext uri="{BB962C8B-B14F-4D97-AF65-F5344CB8AC3E}">
        <p14:creationId xmlns:p14="http://schemas.microsoft.com/office/powerpoint/2010/main" val="160129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8935-5272-624F-8AFF-CEBB75FE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H" dirty="0"/>
              <a:t>Datacenter network topology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D15AD-9F09-7942-8104-FDA8751BD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9"/>
            <a:ext cx="11173428" cy="775876"/>
          </a:xfrm>
        </p:spPr>
        <p:txBody>
          <a:bodyPr/>
          <a:lstStyle/>
          <a:p>
            <a:pPr marL="0" indent="0">
              <a:buNone/>
            </a:pPr>
            <a:r>
              <a:rPr lang="en-TH"/>
              <a:t>Folded-Clos Family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DC723C-16A8-7849-9C62-797753F1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19" y="2711265"/>
            <a:ext cx="3693736" cy="32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9F6AE58-8454-2D4F-9F85-8B7D1A57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130" y="2241667"/>
            <a:ext cx="3582785" cy="1726740"/>
          </a:xfrm>
          <a:prstGeom prst="rect">
            <a:avLst/>
          </a:prstGeom>
        </p:spPr>
      </p:pic>
      <p:pic>
        <p:nvPicPr>
          <p:cNvPr id="9" name="Picture 8" descr="A picture containing text, screenshot, computer&#10;&#10;Description automatically generated">
            <a:extLst>
              <a:ext uri="{FF2B5EF4-FFF2-40B4-BE49-F238E27FC236}">
                <a16:creationId xmlns:a16="http://schemas.microsoft.com/office/drawing/2014/main" id="{1E8CCAA5-17B2-C349-8BFD-FC32EF4E1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04" y="4573780"/>
            <a:ext cx="5617431" cy="1845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7CDE93-6AA7-8549-952C-995FE79015C2}"/>
              </a:ext>
            </a:extLst>
          </p:cNvPr>
          <p:cNvSpPr txBox="1"/>
          <p:nvPr/>
        </p:nvSpPr>
        <p:spPr>
          <a:xfrm>
            <a:off x="509286" y="2249336"/>
            <a:ext cx="213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2400" b="1">
                <a:solidFill>
                  <a:srgbClr val="C00000"/>
                </a:solidFill>
              </a:rPr>
              <a:t>FatTree (2008)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F61C1-E5A4-8244-8675-F9DCA09D2B60}"/>
              </a:ext>
            </a:extLst>
          </p:cNvPr>
          <p:cNvSpPr txBox="1"/>
          <p:nvPr/>
        </p:nvSpPr>
        <p:spPr>
          <a:xfrm>
            <a:off x="509286" y="4239333"/>
            <a:ext cx="4527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2400" b="1" dirty="0">
                <a:solidFill>
                  <a:srgbClr val="C00000"/>
                </a:solidFill>
              </a:rPr>
              <a:t>Google’s Watchtower (2015)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6D02BE-A057-974A-9BEA-8D8603DC499B}"/>
              </a:ext>
            </a:extLst>
          </p:cNvPr>
          <p:cNvSpPr txBox="1"/>
          <p:nvPr/>
        </p:nvSpPr>
        <p:spPr>
          <a:xfrm>
            <a:off x="7563319" y="2249336"/>
            <a:ext cx="296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2400" b="1">
                <a:solidFill>
                  <a:srgbClr val="C00000"/>
                </a:solidFill>
              </a:rPr>
              <a:t>Facebook F16 (2019)</a:t>
            </a:r>
          </a:p>
        </p:txBody>
      </p:sp>
    </p:spTree>
    <p:extLst>
      <p:ext uri="{BB962C8B-B14F-4D97-AF65-F5344CB8AC3E}">
        <p14:creationId xmlns:p14="http://schemas.microsoft.com/office/powerpoint/2010/main" val="1712065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FF99B-1B40-C549-B16B-034E7C8E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Scalability: Traffic matrices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F1E0E-3D36-924D-AB0F-9DC534D9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199" y="2057400"/>
            <a:ext cx="8229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DDECD-70AF-0C4C-BF64-42548ADB0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63" t="-2445" r="22620" b="-876"/>
          <a:stretch/>
        </p:blipFill>
        <p:spPr>
          <a:xfrm>
            <a:off x="203201" y="2355602"/>
            <a:ext cx="3555998" cy="214679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52FA89-A35C-7F4E-BBC0-263ADD2664F0}"/>
              </a:ext>
            </a:extLst>
          </p:cNvPr>
          <p:cNvSpPr txBox="1">
            <a:spLocks/>
          </p:cNvSpPr>
          <p:nvPr/>
        </p:nvSpPr>
        <p:spPr>
          <a:xfrm>
            <a:off x="263236" y="5241638"/>
            <a:ext cx="11665528" cy="129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TH" dirty="0">
                <a:solidFill>
                  <a:srgbClr val="C00000"/>
                </a:solidFill>
              </a:rPr>
              <a:t>Our approach significantly reduces</a:t>
            </a:r>
            <a:br>
              <a:rPr lang="en-TH" dirty="0">
                <a:solidFill>
                  <a:srgbClr val="C00000"/>
                </a:solidFill>
              </a:rPr>
            </a:br>
            <a:r>
              <a:rPr lang="en-TH" dirty="0">
                <a:solidFill>
                  <a:srgbClr val="C00000"/>
                </a:solidFill>
              </a:rPr>
              <a:t>the numbers of considered traffic patterns.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6D250-2817-0B40-B81C-8627CC554AE0}"/>
              </a:ext>
            </a:extLst>
          </p:cNvPr>
          <p:cNvSpPr txBox="1"/>
          <p:nvPr/>
        </p:nvSpPr>
        <p:spPr>
          <a:xfrm>
            <a:off x="10935325" y="3648199"/>
            <a:ext cx="87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b="1" dirty="0">
                <a:solidFill>
                  <a:srgbClr val="FF0000"/>
                </a:solidFill>
              </a:rPr>
              <a:t>&lt; 100</a:t>
            </a:r>
          </a:p>
        </p:txBody>
      </p:sp>
    </p:spTree>
    <p:extLst>
      <p:ext uri="{BB962C8B-B14F-4D97-AF65-F5344CB8AC3E}">
        <p14:creationId xmlns:p14="http://schemas.microsoft.com/office/powerpoint/2010/main" val="553472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4AC1E-65E9-ED4A-A873-53B78D84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General topology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2C77D-13C3-D64A-AAEC-5785DAE5F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9745" y="1237993"/>
            <a:ext cx="6908950" cy="4145371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D5CDFE-1298-FD4A-AC6C-4222F6429D94}"/>
              </a:ext>
            </a:extLst>
          </p:cNvPr>
          <p:cNvSpPr txBox="1">
            <a:spLocks/>
          </p:cNvSpPr>
          <p:nvPr/>
        </p:nvSpPr>
        <p:spPr>
          <a:xfrm>
            <a:off x="263236" y="5363472"/>
            <a:ext cx="11665528" cy="129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TH" dirty="0">
                <a:solidFill>
                  <a:srgbClr val="C00000"/>
                </a:solidFill>
              </a:rPr>
              <a:t>Our approach applies to other topologies with differ</a:t>
            </a:r>
            <a:r>
              <a:rPr lang="en-US" dirty="0">
                <a:solidFill>
                  <a:srgbClr val="C00000"/>
                </a:solidFill>
              </a:rPr>
              <a:t>e</a:t>
            </a:r>
            <a:r>
              <a:rPr lang="en-TH" dirty="0">
                <a:solidFill>
                  <a:srgbClr val="C00000"/>
                </a:solidFill>
              </a:rPr>
              <a:t>nt distributions of servers and link capacity.</a:t>
            </a:r>
          </a:p>
        </p:txBody>
      </p:sp>
    </p:spTree>
    <p:extLst>
      <p:ext uri="{BB962C8B-B14F-4D97-AF65-F5344CB8AC3E}">
        <p14:creationId xmlns:p14="http://schemas.microsoft.com/office/powerpoint/2010/main" val="1464640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8505-0A25-D345-95EE-14D9B0108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A309F-DD24-9F44-B2C7-3A6D58F52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1527858"/>
            <a:ext cx="11173428" cy="4649105"/>
          </a:xfrm>
        </p:spPr>
        <p:txBody>
          <a:bodyPr/>
          <a:lstStyle/>
          <a:p>
            <a:r>
              <a:rPr lang="en-TH" sz="3200" dirty="0"/>
              <a:t>An automorphism-invariant optimal solution exists.</a:t>
            </a:r>
          </a:p>
          <a:p>
            <a:r>
              <a:rPr lang="en-TH" sz="3200" dirty="0"/>
              <a:t>The solution method can be constructed in polynomial time.</a:t>
            </a:r>
          </a:p>
          <a:p>
            <a:r>
              <a:rPr lang="en-TH" sz="3200" dirty="0"/>
              <a:t>Our approach is general and scales well.</a:t>
            </a:r>
          </a:p>
          <a:p>
            <a:endParaRPr lang="en-TH" sz="3200" dirty="0"/>
          </a:p>
          <a:p>
            <a:endParaRPr lang="en-TH" dirty="0"/>
          </a:p>
          <a:p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2630399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FF99B-1B40-C549-B16B-034E7C8E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/>
              <a:t>Scalability: Computation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E737B-AD7C-E44A-AA41-BC1A8F469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199" y="2260599"/>
            <a:ext cx="8229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6C741-A985-1348-BB8C-5FA8C3B47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63" t="-2445" r="22620" b="-876"/>
          <a:stretch/>
        </p:blipFill>
        <p:spPr>
          <a:xfrm>
            <a:off x="203201" y="2558801"/>
            <a:ext cx="3555998" cy="214679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B68F9C-26D2-EF47-9CAE-AEE7B35D52AE}"/>
              </a:ext>
            </a:extLst>
          </p:cNvPr>
          <p:cNvSpPr txBox="1">
            <a:spLocks/>
          </p:cNvSpPr>
          <p:nvPr/>
        </p:nvSpPr>
        <p:spPr>
          <a:xfrm>
            <a:off x="263236" y="5444837"/>
            <a:ext cx="11665528" cy="129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TH" dirty="0">
                <a:solidFill>
                  <a:srgbClr val="C00000"/>
                </a:solidFill>
              </a:rPr>
              <a:t>Our approach allows an off-the-shelf solver to find </a:t>
            </a:r>
            <a:br>
              <a:rPr lang="en-TH" dirty="0">
                <a:solidFill>
                  <a:srgbClr val="C00000"/>
                </a:solidFill>
              </a:rPr>
            </a:br>
            <a:r>
              <a:rPr lang="en-TH" dirty="0">
                <a:solidFill>
                  <a:srgbClr val="C00000"/>
                </a:solidFill>
              </a:rPr>
              <a:t>an optimal routing solution.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14804D-8D2F-B041-B88C-590BBF07CE1F}"/>
              </a:ext>
            </a:extLst>
          </p:cNvPr>
          <p:cNvCxnSpPr>
            <a:cxnSpLocks/>
          </p:cNvCxnSpPr>
          <p:nvPr/>
        </p:nvCxnSpPr>
        <p:spPr>
          <a:xfrm>
            <a:off x="11419840" y="3703319"/>
            <a:ext cx="0" cy="269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E0C551-A05C-9645-B88B-577F8F2D818F}"/>
              </a:ext>
            </a:extLst>
          </p:cNvPr>
          <p:cNvSpPr txBox="1"/>
          <p:nvPr/>
        </p:nvSpPr>
        <p:spPr>
          <a:xfrm>
            <a:off x="10627359" y="3349228"/>
            <a:ext cx="122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b="1" dirty="0">
                <a:solidFill>
                  <a:srgbClr val="FF0000"/>
                </a:solidFill>
              </a:rPr>
              <a:t>&lt; 16 hours</a:t>
            </a:r>
          </a:p>
        </p:txBody>
      </p:sp>
    </p:spTree>
    <p:extLst>
      <p:ext uri="{BB962C8B-B14F-4D97-AF65-F5344CB8AC3E}">
        <p14:creationId xmlns:p14="http://schemas.microsoft.com/office/powerpoint/2010/main" val="176172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4CF0-2300-864C-BF8B-A7BE2D9C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H" dirty="0"/>
              <a:t>Recent proposals for datacenter networks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DCEB2-18FA-854A-B57C-990D2A19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26" y="2256860"/>
            <a:ext cx="3274243" cy="2138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E4897-F124-1C45-BF2E-8C1E97EDB99B}"/>
              </a:ext>
            </a:extLst>
          </p:cNvPr>
          <p:cNvSpPr txBox="1"/>
          <p:nvPr/>
        </p:nvSpPr>
        <p:spPr>
          <a:xfrm>
            <a:off x="409042" y="1763710"/>
            <a:ext cx="3016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H" sz="2400" b="1">
                <a:solidFill>
                  <a:srgbClr val="C00000"/>
                </a:solidFill>
              </a:rPr>
              <a:t>Xpander (2016)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DA83B27-8552-3544-B9B3-9DB06BA6C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695" y="2370773"/>
            <a:ext cx="1889233" cy="1815048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099D7EB5-3D2C-1042-8A1B-CD1A6797D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245" y="2539443"/>
            <a:ext cx="1464817" cy="1287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1F3A90-18C4-1240-830F-2D90159F3274}"/>
              </a:ext>
            </a:extLst>
          </p:cNvPr>
          <p:cNvSpPr txBox="1"/>
          <p:nvPr/>
        </p:nvSpPr>
        <p:spPr>
          <a:xfrm>
            <a:off x="8070484" y="1763710"/>
            <a:ext cx="3016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H" sz="2400" b="1">
                <a:solidFill>
                  <a:srgbClr val="C00000"/>
                </a:solidFill>
              </a:rPr>
              <a:t>DRing (2020)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952DBF31-B3EA-1A4F-9C6C-E6F862C7F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736" y="2256860"/>
            <a:ext cx="4452528" cy="22717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0F3800-0EA1-6D48-8BCF-BFCFA9D190E5}"/>
              </a:ext>
            </a:extLst>
          </p:cNvPr>
          <p:cNvSpPr txBox="1"/>
          <p:nvPr/>
        </p:nvSpPr>
        <p:spPr>
          <a:xfrm>
            <a:off x="4532207" y="1763710"/>
            <a:ext cx="312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H" sz="2400" b="1">
                <a:solidFill>
                  <a:srgbClr val="C00000"/>
                </a:solidFill>
              </a:rPr>
              <a:t>FatClique (2019)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62098AD-34C4-A244-831A-13B29549A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6" y="4931576"/>
            <a:ext cx="11173428" cy="1592403"/>
          </a:xfrm>
        </p:spPr>
        <p:txBody>
          <a:bodyPr>
            <a:normAutofit/>
          </a:bodyPr>
          <a:lstStyle/>
          <a:p>
            <a:r>
              <a:rPr lang="en-TH" dirty="0"/>
              <a:t>High throughput, Low cost, Low manageability</a:t>
            </a:r>
          </a:p>
          <a:p>
            <a:r>
              <a:rPr lang="en-TH" dirty="0">
                <a:solidFill>
                  <a:srgbClr val="FF0000"/>
                </a:solidFill>
              </a:rPr>
              <a:t>Structured networks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61E862-C6A1-0749-8B2F-A945A3494A25}"/>
              </a:ext>
            </a:extLst>
          </p:cNvPr>
          <p:cNvSpPr/>
          <p:nvPr/>
        </p:nvSpPr>
        <p:spPr>
          <a:xfrm>
            <a:off x="3762703" y="1597572"/>
            <a:ext cx="8353097" cy="32371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106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1E6D-98FD-FA4B-890B-AA57CF11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 dirty="0"/>
              <a:t>Recent proposals for datacenter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94930-49F5-7F41-9EFA-D697D3AD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26" y="2256860"/>
            <a:ext cx="3274243" cy="2138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24B74-0EB3-C843-9CD1-0034CCA45D45}"/>
              </a:ext>
            </a:extLst>
          </p:cNvPr>
          <p:cNvSpPr txBox="1"/>
          <p:nvPr/>
        </p:nvSpPr>
        <p:spPr>
          <a:xfrm>
            <a:off x="506478" y="1763710"/>
            <a:ext cx="282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H" sz="2400" b="1">
                <a:solidFill>
                  <a:srgbClr val="C00000"/>
                </a:solidFill>
              </a:rPr>
              <a:t>Xpander (2016)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AC7CE-EB05-214A-BB91-5D7C3BA80B4C}"/>
              </a:ext>
            </a:extLst>
          </p:cNvPr>
          <p:cNvSpPr txBox="1"/>
          <p:nvPr/>
        </p:nvSpPr>
        <p:spPr>
          <a:xfrm>
            <a:off x="8167920" y="1763710"/>
            <a:ext cx="282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H" sz="2400" b="1">
                <a:solidFill>
                  <a:srgbClr val="C00000"/>
                </a:solidFill>
              </a:rPr>
              <a:t>DRing (2020)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D4DCE7B-C73F-A341-8098-BD78A07F6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736" y="2256860"/>
            <a:ext cx="4452528" cy="2271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5BB521-7C8A-F541-B3B8-0E90B81AEF2C}"/>
              </a:ext>
            </a:extLst>
          </p:cNvPr>
          <p:cNvSpPr txBox="1"/>
          <p:nvPr/>
        </p:nvSpPr>
        <p:spPr>
          <a:xfrm>
            <a:off x="4633241" y="1763710"/>
            <a:ext cx="2925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H" sz="2400" b="1">
                <a:solidFill>
                  <a:srgbClr val="C00000"/>
                </a:solidFill>
              </a:rPr>
              <a:t>FatClique (2019)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B1CCC-7EAE-EF47-951B-EB217A7EDC27}"/>
              </a:ext>
            </a:extLst>
          </p:cNvPr>
          <p:cNvSpPr txBox="1"/>
          <p:nvPr/>
        </p:nvSpPr>
        <p:spPr>
          <a:xfrm>
            <a:off x="506478" y="4721502"/>
            <a:ext cx="282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k-shortest paths</a:t>
            </a:r>
            <a:endParaRPr lang="en-TH" sz="2400" b="1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B636A-D0A3-F14E-B23A-D9954F739BB5}"/>
              </a:ext>
            </a:extLst>
          </p:cNvPr>
          <p:cNvSpPr txBox="1"/>
          <p:nvPr/>
        </p:nvSpPr>
        <p:spPr>
          <a:xfrm>
            <a:off x="4685330" y="4721502"/>
            <a:ext cx="282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k-shortest paths</a:t>
            </a:r>
            <a:endParaRPr lang="en-TH" sz="2400" b="1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83853-AC92-F942-B44E-19360BCE80A5}"/>
              </a:ext>
            </a:extLst>
          </p:cNvPr>
          <p:cNvSpPr txBox="1"/>
          <p:nvPr/>
        </p:nvSpPr>
        <p:spPr>
          <a:xfrm>
            <a:off x="7831859" y="4721502"/>
            <a:ext cx="349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k-shortest union</a:t>
            </a:r>
            <a:endParaRPr lang="en-TH" sz="2400" b="1" dirty="0">
              <a:solidFill>
                <a:schemeClr val="accent2"/>
              </a:solidFill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5E1D2400-0F54-A044-9DD6-4A4DA0BEF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695" y="2370773"/>
            <a:ext cx="1889233" cy="1815048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77C568F2-7C3B-AC45-A0D9-34E921FC7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245" y="2539443"/>
            <a:ext cx="1464817" cy="128795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E1FD042-96DD-2B4B-BD17-B5FEDEF4F9FE}"/>
              </a:ext>
            </a:extLst>
          </p:cNvPr>
          <p:cNvSpPr txBox="1">
            <a:spLocks/>
          </p:cNvSpPr>
          <p:nvPr/>
        </p:nvSpPr>
        <p:spPr>
          <a:xfrm>
            <a:off x="233254" y="5422739"/>
            <a:ext cx="11725491" cy="8052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C00000"/>
                </a:solidFill>
              </a:rPr>
              <a:t>These routing approaches cannot achieve designed capacity.</a:t>
            </a:r>
            <a:endParaRPr lang="en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7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C26F-40CA-5E4E-BB1B-B9F260B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H"/>
              <a:t>Existing routings for datacenter networks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278CA3-F3CD-1941-879E-D0E757D07C7B}"/>
              </a:ext>
            </a:extLst>
          </p:cNvPr>
          <p:cNvSpPr txBox="1">
            <a:spLocks/>
          </p:cNvSpPr>
          <p:nvPr/>
        </p:nvSpPr>
        <p:spPr>
          <a:xfrm>
            <a:off x="233254" y="5604808"/>
            <a:ext cx="11725491" cy="8052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TH" dirty="0">
                <a:solidFill>
                  <a:srgbClr val="C00000"/>
                </a:solidFill>
              </a:rPr>
              <a:t>Our work designs optimal routings for recent and future proposals.</a:t>
            </a:r>
          </a:p>
        </p:txBody>
      </p:sp>
      <p:pic>
        <p:nvPicPr>
          <p:cNvPr id="6" name="Picture 5" descr="A picture containing text, screenshot, computer&#10;&#10;Description automatically generated">
            <a:extLst>
              <a:ext uri="{FF2B5EF4-FFF2-40B4-BE49-F238E27FC236}">
                <a16:creationId xmlns:a16="http://schemas.microsoft.com/office/drawing/2014/main" id="{E9B3737E-92C6-734E-BD91-E5A9D5C33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015" y="2776410"/>
            <a:ext cx="3501421" cy="115036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BCCCB9-0460-1043-94D3-CE9ECECBD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724" y="4108684"/>
            <a:ext cx="2770002" cy="141331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1FC6732-1562-DE46-BFEF-00D19811D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0" t="4963" r="56951" b="53725"/>
          <a:stretch/>
        </p:blipFill>
        <p:spPr>
          <a:xfrm>
            <a:off x="9703423" y="1518073"/>
            <a:ext cx="1124607" cy="116664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0A7373-76B7-1F4B-A990-B11587A6C741}"/>
              </a:ext>
            </a:extLst>
          </p:cNvPr>
          <p:cNvSpPr/>
          <p:nvPr/>
        </p:nvSpPr>
        <p:spPr>
          <a:xfrm>
            <a:off x="4606597" y="1726180"/>
            <a:ext cx="3844088" cy="745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200"/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6DA550-2FC8-E24B-8547-17F8C7AB69AB}"/>
              </a:ext>
            </a:extLst>
          </p:cNvPr>
          <p:cNvSpPr/>
          <p:nvPr/>
        </p:nvSpPr>
        <p:spPr>
          <a:xfrm>
            <a:off x="4601877" y="3047662"/>
            <a:ext cx="3844088" cy="745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200"/>
              <a:t>Folded-Clos family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201B0D-767F-0E45-AD26-FF18AA10D53A}"/>
              </a:ext>
            </a:extLst>
          </p:cNvPr>
          <p:cNvSpPr/>
          <p:nvPr/>
        </p:nvSpPr>
        <p:spPr>
          <a:xfrm>
            <a:off x="4601877" y="4369144"/>
            <a:ext cx="3844088" cy="745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200"/>
              <a:t>Recent proposals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D2FE451-CA46-1F4C-A486-21643A4596DB}"/>
              </a:ext>
            </a:extLst>
          </p:cNvPr>
          <p:cNvSpPr/>
          <p:nvPr/>
        </p:nvSpPr>
        <p:spPr>
          <a:xfrm>
            <a:off x="771598" y="1725632"/>
            <a:ext cx="2398071" cy="745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200"/>
              <a:t>VLB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5EF8F8-3A9E-6F40-B226-1B9054081C98}"/>
              </a:ext>
            </a:extLst>
          </p:cNvPr>
          <p:cNvSpPr/>
          <p:nvPr/>
        </p:nvSpPr>
        <p:spPr>
          <a:xfrm>
            <a:off x="771599" y="3042271"/>
            <a:ext cx="2398071" cy="745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200"/>
              <a:t>ECMP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65C2F50-07F7-B44B-882D-5490853ED8DF}"/>
              </a:ext>
            </a:extLst>
          </p:cNvPr>
          <p:cNvSpPr/>
          <p:nvPr/>
        </p:nvSpPr>
        <p:spPr>
          <a:xfrm>
            <a:off x="771598" y="4339103"/>
            <a:ext cx="2398071" cy="745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sz="3200"/>
              <a:t>WCMP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FE94A5-8E54-3242-ABA9-AF08DB1FFD41}"/>
              </a:ext>
            </a:extLst>
          </p:cNvPr>
          <p:cNvCxnSpPr>
            <a:stCxn id="12" idx="3"/>
            <a:endCxn id="9" idx="1"/>
          </p:cNvCxnSpPr>
          <p:nvPr/>
        </p:nvCxnSpPr>
        <p:spPr>
          <a:xfrm>
            <a:off x="3169669" y="2098199"/>
            <a:ext cx="1436928" cy="548"/>
          </a:xfrm>
          <a:prstGeom prst="straightConnector1">
            <a:avLst/>
          </a:prstGeom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C511C2-055D-CA41-9632-D00571976AB2}"/>
              </a:ext>
            </a:extLst>
          </p:cNvPr>
          <p:cNvCxnSpPr>
            <a:cxnSpLocks/>
          </p:cNvCxnSpPr>
          <p:nvPr/>
        </p:nvCxnSpPr>
        <p:spPr>
          <a:xfrm>
            <a:off x="3169670" y="3422624"/>
            <a:ext cx="1432207" cy="5391"/>
          </a:xfrm>
          <a:prstGeom prst="straightConnector1">
            <a:avLst/>
          </a:prstGeom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15B2C1-4A6A-8C41-8EAA-100C052DF5FD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3169669" y="2098199"/>
            <a:ext cx="1432208" cy="1322030"/>
          </a:xfrm>
          <a:prstGeom prst="straightConnector1">
            <a:avLst/>
          </a:prstGeom>
          <a:ln w="508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22DCDF7-1464-C040-8F8A-44F42F8C59C7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 flipV="1">
            <a:off x="3169669" y="3420229"/>
            <a:ext cx="1432208" cy="1291441"/>
          </a:xfrm>
          <a:prstGeom prst="straightConnector1">
            <a:avLst/>
          </a:prstGeom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68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23C9-6408-5447-B0B4-F3ADFFC9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H"/>
              <a:t>Oblivious routing is preferred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4E035-C1BB-5A46-94E8-B156E015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972" y="1435261"/>
            <a:ext cx="4457569" cy="36251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TH" b="1">
                <a:solidFill>
                  <a:schemeClr val="accent6"/>
                </a:solidFill>
              </a:rPr>
              <a:t>Oblivious routing</a:t>
            </a:r>
          </a:p>
          <a:p>
            <a:pPr lvl="1">
              <a:lnSpc>
                <a:spcPct val="150000"/>
              </a:lnSpc>
            </a:pPr>
            <a:r>
              <a:rPr lang="en-TH"/>
              <a:t>Fix routes</a:t>
            </a:r>
          </a:p>
          <a:p>
            <a:pPr lvl="1">
              <a:lnSpc>
                <a:spcPct val="150000"/>
              </a:lnSpc>
            </a:pPr>
            <a:r>
              <a:rPr lang="en-TH"/>
              <a:t>Simple system</a:t>
            </a:r>
          </a:p>
          <a:p>
            <a:pPr lvl="1">
              <a:lnSpc>
                <a:spcPct val="150000"/>
              </a:lnSpc>
            </a:pPr>
            <a:r>
              <a:rPr lang="en-TH"/>
              <a:t>Simple hardware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80D5CC-88FC-3949-BCB7-3B1BB4757B93}"/>
              </a:ext>
            </a:extLst>
          </p:cNvPr>
          <p:cNvSpPr txBox="1">
            <a:spLocks/>
          </p:cNvSpPr>
          <p:nvPr/>
        </p:nvSpPr>
        <p:spPr>
          <a:xfrm>
            <a:off x="6636459" y="1435261"/>
            <a:ext cx="4457569" cy="362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TH" b="1">
                <a:solidFill>
                  <a:schemeClr val="accent2"/>
                </a:solidFill>
              </a:rPr>
              <a:t>Dynamic routing</a:t>
            </a:r>
          </a:p>
          <a:p>
            <a:pPr lvl="1">
              <a:lnSpc>
                <a:spcPct val="150000"/>
              </a:lnSpc>
            </a:pPr>
            <a:r>
              <a:rPr lang="en-TH"/>
              <a:t>Routes change</a:t>
            </a:r>
          </a:p>
          <a:p>
            <a:pPr lvl="1">
              <a:lnSpc>
                <a:spcPct val="150000"/>
              </a:lnSpc>
            </a:pPr>
            <a:r>
              <a:rPr lang="en-TH"/>
              <a:t>Complex system</a:t>
            </a:r>
          </a:p>
          <a:p>
            <a:pPr lvl="1">
              <a:lnSpc>
                <a:spcPct val="150000"/>
              </a:lnSpc>
            </a:pPr>
            <a:r>
              <a:rPr lang="en-TH"/>
              <a:t>Special hardware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A6D882-69D0-714F-A197-0A2F370B3CCC}"/>
              </a:ext>
            </a:extLst>
          </p:cNvPr>
          <p:cNvSpPr txBox="1">
            <a:spLocks/>
          </p:cNvSpPr>
          <p:nvPr/>
        </p:nvSpPr>
        <p:spPr>
          <a:xfrm>
            <a:off x="0" y="5422739"/>
            <a:ext cx="12192000" cy="805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TH" sz="4000" dirty="0">
                <a:solidFill>
                  <a:srgbClr val="C00000"/>
                </a:solidFill>
              </a:rPr>
              <a:t>VLB, ECMP, and WCMP approaches are oblivious routing.</a:t>
            </a:r>
            <a:r>
              <a:rPr lang="en-TH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77F4EB-6877-F14E-8223-7C3A9ACA32CB}"/>
              </a:ext>
            </a:extLst>
          </p:cNvPr>
          <p:cNvGrpSpPr/>
          <p:nvPr/>
        </p:nvGrpSpPr>
        <p:grpSpPr>
          <a:xfrm>
            <a:off x="145473" y="1435262"/>
            <a:ext cx="5060372" cy="3625112"/>
            <a:chOff x="145473" y="1435262"/>
            <a:chExt cx="5060372" cy="3625112"/>
          </a:xfrm>
        </p:grpSpPr>
        <p:pic>
          <p:nvPicPr>
            <p:cNvPr id="9" name="Graphic 8" descr="Smiling face outline with solid fill">
              <a:extLst>
                <a:ext uri="{FF2B5EF4-FFF2-40B4-BE49-F238E27FC236}">
                  <a16:creationId xmlns:a16="http://schemas.microsoft.com/office/drawing/2014/main" id="{A4BEAF2B-5BDC-4A4F-87B1-A91C323D0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1737" y="2885270"/>
              <a:ext cx="1212207" cy="1212207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76548D1-8809-9444-8928-C88FEEDE6C19}"/>
                </a:ext>
              </a:extLst>
            </p:cNvPr>
            <p:cNvSpPr/>
            <p:nvPr/>
          </p:nvSpPr>
          <p:spPr>
            <a:xfrm>
              <a:off x="145473" y="1435262"/>
              <a:ext cx="5060372" cy="3625112"/>
            </a:xfrm>
            <a:prstGeom prst="roundRect">
              <a:avLst>
                <a:gd name="adj" fmla="val 8510"/>
              </a:avLst>
            </a:prstGeom>
            <a:noFill/>
            <a:ln w="5715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</p:spTree>
    <p:extLst>
      <p:ext uri="{BB962C8B-B14F-4D97-AF65-F5344CB8AC3E}">
        <p14:creationId xmlns:p14="http://schemas.microsoft.com/office/powerpoint/2010/main" val="11550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78B7-0C81-0E40-A93E-34D706A65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H" dirty="0"/>
              <a:t>Oblivious routing for structured networks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0E2BB1-D4A1-C349-9CDE-14C500CE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973" y="2037934"/>
            <a:ext cx="3738018" cy="36251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TH" b="1" dirty="0">
                <a:solidFill>
                  <a:schemeClr val="accent6"/>
                </a:solidFill>
              </a:rPr>
              <a:t>Oblivious routing</a:t>
            </a:r>
          </a:p>
          <a:p>
            <a:pPr lvl="1">
              <a:lnSpc>
                <a:spcPct val="150000"/>
              </a:lnSpc>
            </a:pPr>
            <a:r>
              <a:rPr lang="en-TH" dirty="0"/>
              <a:t>Fix routes</a:t>
            </a:r>
          </a:p>
          <a:p>
            <a:pPr lvl="1">
              <a:lnSpc>
                <a:spcPct val="150000"/>
              </a:lnSpc>
            </a:pPr>
            <a:r>
              <a:rPr lang="en-TH" dirty="0"/>
              <a:t>Simple system</a:t>
            </a:r>
          </a:p>
          <a:p>
            <a:pPr lvl="1">
              <a:lnSpc>
                <a:spcPct val="150000"/>
              </a:lnSpc>
            </a:pPr>
            <a:r>
              <a:rPr lang="en-TH" dirty="0"/>
              <a:t>Simple hardware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1A0CEE-1C65-4D4D-A11B-382AA8E7D2B6}"/>
              </a:ext>
            </a:extLst>
          </p:cNvPr>
          <p:cNvGrpSpPr/>
          <p:nvPr/>
        </p:nvGrpSpPr>
        <p:grpSpPr>
          <a:xfrm>
            <a:off x="145473" y="1266387"/>
            <a:ext cx="5060372" cy="4396660"/>
            <a:chOff x="145473" y="1266387"/>
            <a:chExt cx="5060372" cy="4396660"/>
          </a:xfrm>
        </p:grpSpPr>
        <p:pic>
          <p:nvPicPr>
            <p:cNvPr id="7" name="Graphic 6" descr="Smiling face outline with solid fill">
              <a:extLst>
                <a:ext uri="{FF2B5EF4-FFF2-40B4-BE49-F238E27FC236}">
                  <a16:creationId xmlns:a16="http://schemas.microsoft.com/office/drawing/2014/main" id="{B0746A3B-7362-2A4C-BCA9-F9987F42F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1737" y="3487943"/>
              <a:ext cx="1212207" cy="121220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5B116AD-AA32-EB4D-8CFC-8B2BAC9FEFFA}"/>
                </a:ext>
              </a:extLst>
            </p:cNvPr>
            <p:cNvSpPr/>
            <p:nvPr/>
          </p:nvSpPr>
          <p:spPr>
            <a:xfrm>
              <a:off x="145473" y="2037935"/>
              <a:ext cx="5060372" cy="3625112"/>
            </a:xfrm>
            <a:prstGeom prst="roundRect">
              <a:avLst>
                <a:gd name="adj" fmla="val 8510"/>
              </a:avLst>
            </a:prstGeom>
            <a:noFill/>
            <a:ln w="5715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2117CD-737C-6E47-940B-7CB89D269EB3}"/>
                </a:ext>
              </a:extLst>
            </p:cNvPr>
            <p:cNvCxnSpPr>
              <a:cxnSpLocks/>
            </p:cNvCxnSpPr>
            <p:nvPr/>
          </p:nvCxnSpPr>
          <p:spPr>
            <a:xfrm>
              <a:off x="1097972" y="1266387"/>
              <a:ext cx="4107873" cy="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1F82F6-75E2-9346-9747-DB2A3C6E38F8}"/>
              </a:ext>
            </a:extLst>
          </p:cNvPr>
          <p:cNvGrpSpPr/>
          <p:nvPr/>
        </p:nvGrpSpPr>
        <p:grpSpPr>
          <a:xfrm>
            <a:off x="5380188" y="1258098"/>
            <a:ext cx="6666339" cy="4404948"/>
            <a:chOff x="5380188" y="1258098"/>
            <a:chExt cx="6666339" cy="44049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B78FFA-D9E6-254B-A59F-41A0EC5C37DA}"/>
                </a:ext>
              </a:extLst>
            </p:cNvPr>
            <p:cNvSpPr txBox="1"/>
            <p:nvPr/>
          </p:nvSpPr>
          <p:spPr>
            <a:xfrm>
              <a:off x="9958635" y="2366383"/>
              <a:ext cx="1973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H" sz="2400" b="1" dirty="0">
                  <a:solidFill>
                    <a:srgbClr val="C00000"/>
                  </a:solidFill>
                </a:rPr>
                <a:t>DRing (2020)</a:t>
              </a:r>
            </a:p>
          </p:txBody>
        </p:sp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A26D8811-A85F-C04F-B8E5-141BCE93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0854" y="2973446"/>
              <a:ext cx="1889233" cy="1815048"/>
            </a:xfrm>
            <a:prstGeom prst="rect">
              <a:avLst/>
            </a:prstGeom>
          </p:spPr>
        </p:pic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CC5BA7D9-F42D-7144-9431-27C942F7A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3141" y="2859533"/>
              <a:ext cx="4452528" cy="227177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A7D5EC-1388-8A48-AE96-B1D06760F6A5}"/>
                </a:ext>
              </a:extLst>
            </p:cNvPr>
            <p:cNvSpPr txBox="1"/>
            <p:nvPr/>
          </p:nvSpPr>
          <p:spPr>
            <a:xfrm>
              <a:off x="6215612" y="2366383"/>
              <a:ext cx="31275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H" sz="2400" b="1">
                  <a:solidFill>
                    <a:srgbClr val="C00000"/>
                  </a:solidFill>
                </a:rPr>
                <a:t>FatClique (2019)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BCD1D9D-ADE9-DB4A-AEEF-453D0DA99CEF}"/>
                </a:ext>
              </a:extLst>
            </p:cNvPr>
            <p:cNvSpPr/>
            <p:nvPr/>
          </p:nvSpPr>
          <p:spPr>
            <a:xfrm>
              <a:off x="5380188" y="2037934"/>
              <a:ext cx="6666339" cy="3625112"/>
            </a:xfrm>
            <a:prstGeom prst="roundRect">
              <a:avLst>
                <a:gd name="adj" fmla="val 9788"/>
              </a:avLst>
            </a:prstGeom>
            <a:noFill/>
            <a:ln w="571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1A65BF0-1B96-5446-85BC-90C87370C07F}"/>
                </a:ext>
              </a:extLst>
            </p:cNvPr>
            <p:cNvCxnSpPr>
              <a:cxnSpLocks/>
            </p:cNvCxnSpPr>
            <p:nvPr/>
          </p:nvCxnSpPr>
          <p:spPr>
            <a:xfrm>
              <a:off x="6215612" y="1258098"/>
              <a:ext cx="491022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20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78B7-0C81-0E40-A93E-34D706A65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H"/>
              <a:t>Network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B7802D-6224-4046-AE6D-60C129BCC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8308"/>
          <a:stretch/>
        </p:blipFill>
        <p:spPr>
          <a:xfrm>
            <a:off x="872968" y="1693799"/>
            <a:ext cx="4571869" cy="260984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8150BF-4313-2E47-A217-00E47F99B119}"/>
              </a:ext>
            </a:extLst>
          </p:cNvPr>
          <p:cNvSpPr txBox="1">
            <a:spLocks/>
          </p:cNvSpPr>
          <p:nvPr/>
        </p:nvSpPr>
        <p:spPr>
          <a:xfrm>
            <a:off x="509286" y="4726710"/>
            <a:ext cx="11173428" cy="181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TH" dirty="0"/>
              <a:t>Datacenter network is represented by a logical network.</a:t>
            </a:r>
          </a:p>
          <a:p>
            <a:pPr lvl="1"/>
            <a:r>
              <a:rPr lang="en-TH" dirty="0"/>
              <a:t>Each node is a switch (router) attached to servers.</a:t>
            </a:r>
          </a:p>
          <a:p>
            <a:pPr lvl="1"/>
            <a:r>
              <a:rPr lang="en-TH" dirty="0"/>
              <a:t>Each edge is a logical link with normalized capacity.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0C56D0A-44A6-364B-8D35-9C5E0554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38" r="-1"/>
          <a:stretch/>
        </p:blipFill>
        <p:spPr>
          <a:xfrm>
            <a:off x="7236235" y="1693799"/>
            <a:ext cx="4082797" cy="26098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C3E605-3A30-B940-94C8-F1CC014F9464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5444837" y="2998720"/>
            <a:ext cx="1791398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802A463-239D-544B-866F-CE8D7785C65A}"/>
              </a:ext>
            </a:extLst>
          </p:cNvPr>
          <p:cNvGrpSpPr/>
          <p:nvPr/>
        </p:nvGrpSpPr>
        <p:grpSpPr>
          <a:xfrm>
            <a:off x="3665800" y="2998719"/>
            <a:ext cx="4420284" cy="2754210"/>
            <a:chOff x="3665800" y="2998719"/>
            <a:chExt cx="4420284" cy="275421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6F40008-1CE6-BA4B-86BF-8625CC75DF9A}"/>
                </a:ext>
              </a:extLst>
            </p:cNvPr>
            <p:cNvSpPr/>
            <p:nvPr/>
          </p:nvSpPr>
          <p:spPr>
            <a:xfrm>
              <a:off x="3665800" y="5310081"/>
              <a:ext cx="1148125" cy="44284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CD10620-03E8-2C4B-B3F5-ECB4A0CEA146}"/>
                </a:ext>
              </a:extLst>
            </p:cNvPr>
            <p:cNvSpPr/>
            <p:nvPr/>
          </p:nvSpPr>
          <p:spPr>
            <a:xfrm>
              <a:off x="7356887" y="2998719"/>
              <a:ext cx="729197" cy="71217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A94AF6-C955-7A45-813E-301FE6B85E88}"/>
              </a:ext>
            </a:extLst>
          </p:cNvPr>
          <p:cNvGrpSpPr/>
          <p:nvPr/>
        </p:nvGrpSpPr>
        <p:grpSpPr>
          <a:xfrm>
            <a:off x="7521589" y="3190927"/>
            <a:ext cx="1901241" cy="2562002"/>
            <a:chOff x="7521589" y="3190927"/>
            <a:chExt cx="1901241" cy="256200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5FFEC76-07B6-2B4F-8FF1-2C9972A7FC81}"/>
                </a:ext>
              </a:extLst>
            </p:cNvPr>
            <p:cNvSpPr/>
            <p:nvPr/>
          </p:nvSpPr>
          <p:spPr>
            <a:xfrm>
              <a:off x="8197479" y="5310081"/>
              <a:ext cx="1225351" cy="442848"/>
            </a:xfrm>
            <a:prstGeom prst="roundRect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C9C6F4C-14E2-984E-8CBC-787BFE63AA30}"/>
                </a:ext>
              </a:extLst>
            </p:cNvPr>
            <p:cNvSpPr/>
            <p:nvPr/>
          </p:nvSpPr>
          <p:spPr>
            <a:xfrm>
              <a:off x="7521589" y="3190927"/>
              <a:ext cx="400478" cy="314956"/>
            </a:xfrm>
            <a:prstGeom prst="roundRect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BEEBC0-8F34-9E4B-97C3-FE0CEAC0FE07}"/>
              </a:ext>
            </a:extLst>
          </p:cNvPr>
          <p:cNvGrpSpPr/>
          <p:nvPr/>
        </p:nvGrpSpPr>
        <p:grpSpPr>
          <a:xfrm>
            <a:off x="6298289" y="2326255"/>
            <a:ext cx="4330074" cy="3963833"/>
            <a:chOff x="6298289" y="2326255"/>
            <a:chExt cx="4330074" cy="396383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C6116B-AAA4-254A-AD17-F6F413BAA199}"/>
                </a:ext>
              </a:extLst>
            </p:cNvPr>
            <p:cNvSpPr/>
            <p:nvPr/>
          </p:nvSpPr>
          <p:spPr>
            <a:xfrm>
              <a:off x="6298289" y="5822637"/>
              <a:ext cx="3329564" cy="467451"/>
            </a:xfrm>
            <a:prstGeom prst="round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3681CB5-82E1-0F42-BED1-E62905FAD5C5}"/>
                </a:ext>
              </a:extLst>
            </p:cNvPr>
            <p:cNvSpPr/>
            <p:nvPr/>
          </p:nvSpPr>
          <p:spPr>
            <a:xfrm>
              <a:off x="10361833" y="2326255"/>
              <a:ext cx="266530" cy="380041"/>
            </a:xfrm>
            <a:prstGeom prst="round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</p:grpSp>
    </p:spTree>
    <p:extLst>
      <p:ext uri="{BB962C8B-B14F-4D97-AF65-F5344CB8AC3E}">
        <p14:creationId xmlns:p14="http://schemas.microsoft.com/office/powerpoint/2010/main" val="34571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17449</TotalTime>
  <Words>2448</Words>
  <Application>Microsoft Macintosh PowerPoint</Application>
  <PresentationFormat>Widescreen</PresentationFormat>
  <Paragraphs>344</Paragraphs>
  <Slides>33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Optimal Oblivious Routing for Structured Networks</vt:lpstr>
      <vt:lpstr>Datacenter Networks</vt:lpstr>
      <vt:lpstr>Datacenter network topology</vt:lpstr>
      <vt:lpstr>Recent proposals for datacenter networks </vt:lpstr>
      <vt:lpstr>Recent proposals for datacenter networks</vt:lpstr>
      <vt:lpstr>Existing routings for datacenter networks</vt:lpstr>
      <vt:lpstr>Oblivious routing is preferred </vt:lpstr>
      <vt:lpstr>Oblivious routing for structured networks</vt:lpstr>
      <vt:lpstr>Network model</vt:lpstr>
      <vt:lpstr>Robust traffic set</vt:lpstr>
      <vt:lpstr>Oblivious routing as robust optimization</vt:lpstr>
      <vt:lpstr>Key idea</vt:lpstr>
      <vt:lpstr>Contributions</vt:lpstr>
      <vt:lpstr>Contributions</vt:lpstr>
      <vt:lpstr>Network structure as graph automorphism</vt:lpstr>
      <vt:lpstr>Existance of automorphism invariant optimal solution</vt:lpstr>
      <vt:lpstr>Existance of automorphism invariant optimal solution</vt:lpstr>
      <vt:lpstr>Contributions</vt:lpstr>
      <vt:lpstr>Variables are represented by their representatives</vt:lpstr>
      <vt:lpstr>Formulation targeting the invariant solution  </vt:lpstr>
      <vt:lpstr>Example: Representative throughput variables</vt:lpstr>
      <vt:lpstr>Further simplication: conservation constraint</vt:lpstr>
      <vt:lpstr>Further simplication: link capacity constraint</vt:lpstr>
      <vt:lpstr>Traffic patterns are considered incrementally</vt:lpstr>
      <vt:lpstr>Contributions</vt:lpstr>
      <vt:lpstr>Represenative variable needs mapping</vt:lpstr>
      <vt:lpstr>Experiments</vt:lpstr>
      <vt:lpstr>Experiment: Partially deployed FatTree</vt:lpstr>
      <vt:lpstr>Scalability: Variables and Constraints</vt:lpstr>
      <vt:lpstr>Scalability: Traffic matrices</vt:lpstr>
      <vt:lpstr>General topology</vt:lpstr>
      <vt:lpstr>Conclusion</vt:lpstr>
      <vt:lpstr>Scalability: Computation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Oblivious Routing for Structured Networks</dc:title>
  <dc:creator>Sucha Supittayapornpong</dc:creator>
  <cp:lastModifiedBy>Sucha Supittayapornpong</cp:lastModifiedBy>
  <cp:revision>23</cp:revision>
  <dcterms:created xsi:type="dcterms:W3CDTF">2022-03-16T07:04:21Z</dcterms:created>
  <dcterms:modified xsi:type="dcterms:W3CDTF">2022-04-08T09:49:58Z</dcterms:modified>
</cp:coreProperties>
</file>