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1" r:id="rId2"/>
    <p:sldId id="429" r:id="rId3"/>
    <p:sldId id="366" r:id="rId4"/>
    <p:sldId id="322" r:id="rId5"/>
    <p:sldId id="476" r:id="rId6"/>
    <p:sldId id="421" r:id="rId7"/>
    <p:sldId id="327" r:id="rId8"/>
    <p:sldId id="447" r:id="rId9"/>
    <p:sldId id="478" r:id="rId10"/>
    <p:sldId id="424" r:id="rId11"/>
    <p:sldId id="470" r:id="rId12"/>
    <p:sldId id="471" r:id="rId13"/>
    <p:sldId id="472" r:id="rId14"/>
    <p:sldId id="449" r:id="rId15"/>
    <p:sldId id="374" r:id="rId16"/>
    <p:sldId id="482" r:id="rId17"/>
    <p:sldId id="456" r:id="rId18"/>
    <p:sldId id="479" r:id="rId19"/>
    <p:sldId id="473" r:id="rId20"/>
    <p:sldId id="457" r:id="rId21"/>
    <p:sldId id="463" r:id="rId22"/>
    <p:sldId id="464" r:id="rId23"/>
    <p:sldId id="465" r:id="rId24"/>
    <p:sldId id="426" r:id="rId25"/>
    <p:sldId id="453" r:id="rId26"/>
    <p:sldId id="432" r:id="rId27"/>
    <p:sldId id="427" r:id="rId28"/>
    <p:sldId id="477" r:id="rId29"/>
    <p:sldId id="46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EC17"/>
    <a:srgbClr val="C4D628"/>
    <a:srgbClr val="EFEF84"/>
    <a:srgbClr val="10EF77"/>
    <a:srgbClr val="FFAF0F"/>
    <a:srgbClr val="D5FDFF"/>
    <a:srgbClr val="000000"/>
    <a:srgbClr val="0000BF"/>
    <a:srgbClr val="000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56" autoAdjust="0"/>
    <p:restoredTop sz="84818" autoAdjust="0"/>
  </p:normalViewPr>
  <p:slideViewPr>
    <p:cSldViewPr snapToGrid="0" snapToObjects="1">
      <p:cViewPr>
        <p:scale>
          <a:sx n="80" d="100"/>
          <a:sy n="80" d="100"/>
        </p:scale>
        <p:origin x="-6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94AB8-BCF9-FE48-B1B9-ACB3A1184FBA}" type="datetimeFigureOut">
              <a:rPr lang="en-US" smtClean="0"/>
              <a:t>4/9/14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746D2-670F-B84D-BC49-436BB5554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91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01244-3555-824F-BBA2-8226870C5F45}" type="datetimeFigureOut">
              <a:rPr lang="en-US" smtClean="0"/>
              <a:t>4/9/14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1180-71CC-D84D-8852-67CDD3B0C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649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48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sz="7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23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sz="55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23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sz="55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23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48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87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87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48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sz="6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23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9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0D9F-A273-4D67-8A41-B83E35BDC5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52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48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87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87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87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98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9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19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0D9F-A273-4D67-8A41-B83E35BDC5E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34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457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9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0D9F-A273-4D67-8A41-B83E35BDC5E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88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0D9F-A273-4D67-8A41-B83E35BDC5E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88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12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03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0D9F-A273-4D67-8A41-B83E35BDC5E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85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83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sz="6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1180-71CC-D84D-8852-67CDD3B0CA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2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F944DDA-7E52-C24A-8772-A696B5CC8166}" type="datetime1">
              <a:rPr lang="en-US" smtClean="0"/>
              <a:t>4/9/14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9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B248005-2215-E144-9DDA-284A24B7DF21}" type="datetime1">
              <a:rPr lang="en-US" smtClean="0"/>
              <a:t>4/9/14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18082C-8ED5-E542-A773-9F305777E3EB}" type="datetime1">
              <a:rPr lang="en-US" smtClean="0"/>
              <a:t>4/9/14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3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1B0833-043F-E940-8706-D6F719F8B6F4}" type="datetime1">
              <a:rPr lang="en-US" smtClean="0"/>
              <a:t>4/9/14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8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AC843CA-FB48-B04F-8EFE-193E47AB69F7}" type="datetime1">
              <a:rPr lang="en-US" smtClean="0"/>
              <a:t>4/9/14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4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C8B894A-F0AD-4849-B129-72D72547C75D}" type="datetime1">
              <a:rPr lang="en-US" smtClean="0"/>
              <a:t>4/9/14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5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9894C77-015E-204C-929D-0240A7B43F43}" type="datetime1">
              <a:rPr lang="en-US" smtClean="0"/>
              <a:t>4/9/14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5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97AF7-CD33-CC4D-A12F-C599E3DB3F56}" type="datetime1">
              <a:rPr lang="en-US" smtClean="0"/>
              <a:t>4/9/14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5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D2BD6FC-0A1C-E945-86A6-9AE1BA9DCC0A}" type="datetime1">
              <a:rPr lang="en-US" smtClean="0"/>
              <a:t>4/9/14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2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75A5EF5-922F-664B-A55B-3368BF3D4409}" type="datetime1">
              <a:rPr lang="en-US" smtClean="0"/>
              <a:t>4/9/14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86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44C3609-4535-4543-8697-67DC7C32AF87}" type="datetime1">
              <a:rPr lang="en-US" smtClean="0"/>
              <a:t>4/9/14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0167"/>
            <a:ext cx="8229600" cy="84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5295"/>
            <a:ext cx="8229600" cy="5161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356349"/>
            <a:ext cx="457200" cy="501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258B8-ACF5-6E4C-8B3E-49E538074B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0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B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8.wmf"/><Relationship Id="rId5" Type="http://schemas.openxmlformats.org/officeDocument/2006/relationships/image" Target="../media/image7.jpeg"/><Relationship Id="rId6" Type="http://schemas.openxmlformats.org/officeDocument/2006/relationships/image" Target="../media/image10.emf"/><Relationship Id="rId7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8.wmf"/><Relationship Id="rId5" Type="http://schemas.openxmlformats.org/officeDocument/2006/relationships/image" Target="../media/image7.jpeg"/><Relationship Id="rId6" Type="http://schemas.openxmlformats.org/officeDocument/2006/relationships/image" Target="../media/image10.emf"/><Relationship Id="rId7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8.wmf"/><Relationship Id="rId5" Type="http://schemas.openxmlformats.org/officeDocument/2006/relationships/image" Target="../media/image7.jpeg"/><Relationship Id="rId6" Type="http://schemas.openxmlformats.org/officeDocument/2006/relationships/image" Target="../media/image10.emf"/><Relationship Id="rId7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5.wmf"/><Relationship Id="rId5" Type="http://schemas.openxmlformats.org/officeDocument/2006/relationships/image" Target="../media/image8.wmf"/><Relationship Id="rId6" Type="http://schemas.openxmlformats.org/officeDocument/2006/relationships/image" Target="../media/image10.emf"/><Relationship Id="rId7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5.wmf"/><Relationship Id="rId5" Type="http://schemas.openxmlformats.org/officeDocument/2006/relationships/image" Target="../media/image8.wmf"/><Relationship Id="rId6" Type="http://schemas.openxmlformats.org/officeDocument/2006/relationships/image" Target="../media/image10.emf"/><Relationship Id="rId7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8.wmf"/><Relationship Id="rId5" Type="http://schemas.openxmlformats.org/officeDocument/2006/relationships/image" Target="../media/image7.jpeg"/><Relationship Id="rId6" Type="http://schemas.openxmlformats.org/officeDocument/2006/relationships/image" Target="../media/image10.emf"/><Relationship Id="rId7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10.emf"/><Relationship Id="rId5" Type="http://schemas.openxmlformats.org/officeDocument/2006/relationships/image" Target="../media/image6.wmf"/><Relationship Id="rId6" Type="http://schemas.openxmlformats.org/officeDocument/2006/relationships/image" Target="../media/image2.wmf"/><Relationship Id="rId7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wmf"/><Relationship Id="rId5" Type="http://schemas.openxmlformats.org/officeDocument/2006/relationships/image" Target="../media/image3.wmf"/><Relationship Id="rId6" Type="http://schemas.openxmlformats.org/officeDocument/2006/relationships/image" Target="../media/image4.emf"/><Relationship Id="rId7" Type="http://schemas.openxmlformats.org/officeDocument/2006/relationships/image" Target="../media/image5.wmf"/><Relationship Id="rId8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5.wmf"/><Relationship Id="rId5" Type="http://schemas.openxmlformats.org/officeDocument/2006/relationships/image" Target="../media/image2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wmf"/><Relationship Id="rId5" Type="http://schemas.openxmlformats.org/officeDocument/2006/relationships/image" Target="../media/image10.emf"/><Relationship Id="rId6" Type="http://schemas.openxmlformats.org/officeDocument/2006/relationships/image" Target="../media/image6.wmf"/><Relationship Id="rId7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8.wmf"/><Relationship Id="rId5" Type="http://schemas.openxmlformats.org/officeDocument/2006/relationships/image" Target="../media/image7.jpeg"/><Relationship Id="rId6" Type="http://schemas.openxmlformats.org/officeDocument/2006/relationships/image" Target="../media/image10.emf"/><Relationship Id="rId7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8943" y="901333"/>
            <a:ext cx="8516471" cy="2650065"/>
          </a:xfrm>
        </p:spPr>
        <p:txBody>
          <a:bodyPr>
            <a:noAutofit/>
          </a:bodyPr>
          <a:lstStyle/>
          <a:p>
            <a:r>
              <a:rPr lang="en-US" sz="4200" dirty="0"/>
              <a:t>Enforcing Network-Wide Policies in the </a:t>
            </a:r>
            <a:r>
              <a:rPr lang="en-US" sz="4200" dirty="0" smtClean="0"/>
              <a:t>Presence of </a:t>
            </a:r>
            <a:r>
              <a:rPr lang="en-US" sz="4200" dirty="0"/>
              <a:t>Dynamic Middlebox Actions using FlowTags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533" y="3683372"/>
            <a:ext cx="8537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Seyed </a:t>
            </a:r>
            <a:r>
              <a:rPr lang="en-US" sz="3200" b="1" dirty="0" smtClean="0">
                <a:solidFill>
                  <a:srgbClr val="000000"/>
                </a:solidFill>
              </a:rPr>
              <a:t>K. Fayazbakhsh</a:t>
            </a:r>
            <a:r>
              <a:rPr lang="en-US" sz="3200" baseline="30000" dirty="0" smtClean="0">
                <a:solidFill>
                  <a:srgbClr val="000000"/>
                </a:solidFill>
              </a:rPr>
              <a:t>*</a:t>
            </a:r>
            <a:r>
              <a:rPr lang="en-US" sz="3200" dirty="0" smtClean="0">
                <a:solidFill>
                  <a:srgbClr val="000000"/>
                </a:solidFill>
              </a:rPr>
              <a:t>, Luis Chiang</a:t>
            </a:r>
            <a:r>
              <a:rPr lang="en-US" sz="3200" baseline="30000" dirty="0" smtClean="0">
                <a:solidFill>
                  <a:srgbClr val="000000"/>
                </a:solidFill>
              </a:rPr>
              <a:t>¶</a:t>
            </a:r>
            <a:r>
              <a:rPr lang="en-US" sz="3200" dirty="0" smtClean="0">
                <a:solidFill>
                  <a:srgbClr val="000000"/>
                </a:solidFill>
              </a:rPr>
              <a:t>, Vyas Sekar</a:t>
            </a:r>
            <a:r>
              <a:rPr lang="en-US" sz="3200" baseline="30000" dirty="0" smtClean="0">
                <a:solidFill>
                  <a:srgbClr val="000000"/>
                </a:solidFill>
              </a:rPr>
              <a:t>*</a:t>
            </a:r>
            <a:r>
              <a:rPr lang="en-US" sz="3200" dirty="0" smtClean="0">
                <a:solidFill>
                  <a:srgbClr val="000000"/>
                </a:solidFill>
              </a:rPr>
              <a:t>, Minlan Yu</a:t>
            </a:r>
            <a:r>
              <a:rPr lang="en-US" sz="2600" baseline="30000" dirty="0" smtClean="0">
                <a:solidFill>
                  <a:srgbClr val="00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3200" dirty="0" smtClean="0">
                <a:solidFill>
                  <a:srgbClr val="000000"/>
                </a:solidFill>
              </a:rPr>
              <a:t>, Jeffrey Mogul</a:t>
            </a:r>
            <a:endParaRPr lang="en-US" sz="3200" baseline="30000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601" y="5294426"/>
            <a:ext cx="853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baseline="30000" dirty="0" smtClean="0">
                <a:solidFill>
                  <a:srgbClr val="000000"/>
                </a:solidFill>
              </a:rPr>
              <a:t>*</a:t>
            </a:r>
            <a:r>
              <a:rPr lang="en-US" sz="2800" i="1" dirty="0" smtClean="0">
                <a:solidFill>
                  <a:srgbClr val="000000"/>
                </a:solidFill>
              </a:rPr>
              <a:t>CMU, </a:t>
            </a:r>
            <a:r>
              <a:rPr lang="en-US" sz="2800" baseline="30000" dirty="0">
                <a:solidFill>
                  <a:srgbClr val="000000"/>
                </a:solidFill>
              </a:rPr>
              <a:t>¶</a:t>
            </a:r>
            <a:r>
              <a:rPr lang="en-US" sz="2800" i="1" dirty="0" smtClean="0">
                <a:solidFill>
                  <a:srgbClr val="000000"/>
                </a:solidFill>
              </a:rPr>
              <a:t>Deutsche Telekom, </a:t>
            </a:r>
            <a:r>
              <a:rPr lang="en-US" sz="2600" baseline="30000" dirty="0" smtClean="0">
                <a:solidFill>
                  <a:srgbClr val="00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2800" i="1" dirty="0" smtClean="0">
                <a:solidFill>
                  <a:srgbClr val="000000"/>
                </a:solidFill>
              </a:rPr>
              <a:t>USC,  Google</a:t>
            </a:r>
          </a:p>
        </p:txBody>
      </p:sp>
      <p:sp>
        <p:nvSpPr>
          <p:cNvPr id="8" name="Diamond 7"/>
          <p:cNvSpPr/>
          <p:nvPr/>
        </p:nvSpPr>
        <p:spPr>
          <a:xfrm>
            <a:off x="6793597" y="4307114"/>
            <a:ext cx="120899" cy="124821"/>
          </a:xfrm>
          <a:prstGeom prst="diamond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6454121" y="5445111"/>
            <a:ext cx="120899" cy="124821"/>
          </a:xfrm>
          <a:prstGeom prst="diamond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1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8"/>
    </mc:Choice>
    <mc:Fallback xmlns="">
      <p:transition xmlns:p14="http://schemas.microsoft.com/office/powerpoint/2010/main" spd="slow" advTm="36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Outline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</a:t>
            </a:r>
          </a:p>
          <a:p>
            <a:endParaRPr lang="en-US" dirty="0"/>
          </a:p>
          <a:p>
            <a:r>
              <a:rPr lang="en-US" dirty="0" smtClean="0"/>
              <a:t>High-level Idea of FlowTags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FlowTags Design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7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772913" y="-56444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Challenge 1: Tag Semantics</a:t>
            </a:r>
            <a:endParaRPr lang="en-US" sz="4200" dirty="0"/>
          </a:p>
        </p:txBody>
      </p:sp>
      <p:sp>
        <p:nvSpPr>
          <p:cNvPr id="54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6868913" y="6364228"/>
            <a:ext cx="2133600" cy="365125"/>
          </a:xfrm>
        </p:spPr>
        <p:txBody>
          <a:bodyPr/>
          <a:lstStyle/>
          <a:p>
            <a:fld id="{F0F1960D-7E41-4D07-A49B-7A38051565AD}" type="slidenum">
              <a:rPr lang="en-US" smtClean="0"/>
              <a:t>11</a:t>
            </a:fld>
            <a:endParaRPr lang="en-US" dirty="0"/>
          </a:p>
        </p:txBody>
      </p:sp>
      <p:sp>
        <p:nvSpPr>
          <p:cNvPr id="55" name="Freeform 54"/>
          <p:cNvSpPr/>
          <p:nvPr/>
        </p:nvSpPr>
        <p:spPr>
          <a:xfrm rot="20804054">
            <a:off x="25213621" y="15939008"/>
            <a:ext cx="1676400" cy="688323"/>
          </a:xfrm>
          <a:custGeom>
            <a:avLst/>
            <a:gdLst>
              <a:gd name="connsiteX0" fmla="*/ 0 w 4813300"/>
              <a:gd name="connsiteY0" fmla="*/ 0 h 830956"/>
              <a:gd name="connsiteX1" fmla="*/ 1676400 w 4813300"/>
              <a:gd name="connsiteY1" fmla="*/ 812800 h 830956"/>
              <a:gd name="connsiteX2" fmla="*/ 4813300 w 4813300"/>
              <a:gd name="connsiteY2" fmla="*/ 584200 h 8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3300" h="830956">
                <a:moveTo>
                  <a:pt x="0" y="0"/>
                </a:moveTo>
                <a:cubicBezTo>
                  <a:pt x="437091" y="357716"/>
                  <a:pt x="874183" y="715433"/>
                  <a:pt x="1676400" y="812800"/>
                </a:cubicBezTo>
                <a:cubicBezTo>
                  <a:pt x="2478617" y="910167"/>
                  <a:pt x="4813300" y="584200"/>
                  <a:pt x="4813300" y="584200"/>
                </a:cubicBezTo>
              </a:path>
            </a:pathLst>
          </a:custGeom>
          <a:noFill/>
          <a:ln w="38100" cap="flat" cmpd="sng" algn="ctr">
            <a:solidFill>
              <a:srgbClr val="008000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6866801" y="14403962"/>
            <a:ext cx="304800" cy="304800"/>
          </a:xfrm>
          <a:prstGeom prst="ellipse">
            <a:avLst/>
          </a:prstGeom>
          <a:ln w="38100" cmpd="sng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5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58" name="Picture 5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384" y="5196996"/>
            <a:ext cx="667375" cy="4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7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2531" y="5201665"/>
            <a:ext cx="667375" cy="4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5" name="Straight Connector 74"/>
          <p:cNvCxnSpPr>
            <a:stCxn id="74" idx="3"/>
            <a:endCxn id="58" idx="1"/>
          </p:cNvCxnSpPr>
          <p:nvPr/>
        </p:nvCxnSpPr>
        <p:spPr>
          <a:xfrm flipV="1">
            <a:off x="4469904" y="5407438"/>
            <a:ext cx="1111480" cy="4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58" idx="0"/>
          </p:cNvCxnSpPr>
          <p:nvPr/>
        </p:nvCxnSpPr>
        <p:spPr>
          <a:xfrm>
            <a:off x="5915072" y="4983353"/>
            <a:ext cx="0" cy="2136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989206" y="5516588"/>
            <a:ext cx="43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78" name="TextBox 77"/>
          <p:cNvSpPr txBox="1"/>
          <p:nvPr/>
        </p:nvSpPr>
        <p:spPr>
          <a:xfrm>
            <a:off x="5731960" y="5516588"/>
            <a:ext cx="43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2945432" y="4424527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Proxy</a:t>
            </a:r>
          </a:p>
        </p:txBody>
      </p:sp>
      <p:cxnSp>
        <p:nvCxnSpPr>
          <p:cNvPr id="81" name="Straight Connector 80"/>
          <p:cNvCxnSpPr>
            <a:endCxn id="74" idx="0"/>
          </p:cNvCxnSpPr>
          <p:nvPr/>
        </p:nvCxnSpPr>
        <p:spPr>
          <a:xfrm>
            <a:off x="4136218" y="4851816"/>
            <a:ext cx="1" cy="349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58" idx="3"/>
            <a:endCxn id="83" idx="1"/>
          </p:cNvCxnSpPr>
          <p:nvPr/>
        </p:nvCxnSpPr>
        <p:spPr>
          <a:xfrm>
            <a:off x="6248759" y="5407438"/>
            <a:ext cx="271959" cy="20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1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0718" y="4940602"/>
            <a:ext cx="1346703" cy="93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TextBox 83"/>
          <p:cNvSpPr txBox="1"/>
          <p:nvPr/>
        </p:nvSpPr>
        <p:spPr>
          <a:xfrm>
            <a:off x="6598308" y="5178341"/>
            <a:ext cx="1205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Internet</a:t>
            </a:r>
          </a:p>
        </p:txBody>
      </p:sp>
      <p:pic>
        <p:nvPicPr>
          <p:cNvPr id="85" name="Content Placeholder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37" y="4529965"/>
            <a:ext cx="666750" cy="666751"/>
          </a:xfrm>
          <a:prstGeom prst="rect">
            <a:avLst/>
          </a:prstGeom>
        </p:spPr>
      </p:pic>
      <p:pic>
        <p:nvPicPr>
          <p:cNvPr id="86" name="Content Placeholder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853" y="5641553"/>
            <a:ext cx="666750" cy="666751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894892" y="4379675"/>
            <a:ext cx="152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10.1.1.1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897065" y="5523766"/>
            <a:ext cx="152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900"/>
            </a:lvl1pPr>
          </a:lstStyle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  <a:p>
            <a:r>
              <a:rPr lang="en-US" sz="2400" dirty="0" smtClean="0"/>
              <a:t>10.1.1.2</a:t>
            </a:r>
            <a:endParaRPr lang="en-US" sz="2400" dirty="0"/>
          </a:p>
        </p:txBody>
      </p:sp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296791"/>
              </p:ext>
            </p:extLst>
          </p:nvPr>
        </p:nvGraphicFramePr>
        <p:xfrm>
          <a:off x="2957897" y="3708554"/>
          <a:ext cx="1532060" cy="3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780"/>
                <a:gridCol w="208280"/>
              </a:tblGrid>
              <a:tr h="31902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Add Tag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505904"/>
              </p:ext>
            </p:extLst>
          </p:nvPr>
        </p:nvGraphicFramePr>
        <p:xfrm>
          <a:off x="5194308" y="3685902"/>
          <a:ext cx="1853652" cy="3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256"/>
                <a:gridCol w="327396"/>
              </a:tblGrid>
              <a:tr h="31902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Decode Tag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9" name="Straight Connector 98"/>
          <p:cNvCxnSpPr>
            <a:stCxn id="85" idx="3"/>
            <a:endCxn id="74" idx="1"/>
          </p:cNvCxnSpPr>
          <p:nvPr/>
        </p:nvCxnSpPr>
        <p:spPr>
          <a:xfrm>
            <a:off x="2618187" y="4863339"/>
            <a:ext cx="1184342" cy="5487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6" idx="3"/>
            <a:endCxn id="74" idx="1"/>
          </p:cNvCxnSpPr>
          <p:nvPr/>
        </p:nvCxnSpPr>
        <p:spPr>
          <a:xfrm flipV="1">
            <a:off x="2650603" y="5412107"/>
            <a:ext cx="1151926" cy="5628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3" name="Picture 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7026" y="4443204"/>
            <a:ext cx="556486" cy="54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4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2478" y="4445279"/>
            <a:ext cx="707479" cy="44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04705"/>
              </p:ext>
            </p:extLst>
          </p:nvPr>
        </p:nvGraphicFramePr>
        <p:xfrm>
          <a:off x="3062380" y="5980517"/>
          <a:ext cx="1853652" cy="3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52"/>
                <a:gridCol w="1181100"/>
              </a:tblGrid>
              <a:tr h="31902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Forward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9" name="Table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612949"/>
              </p:ext>
            </p:extLst>
          </p:nvPr>
        </p:nvGraphicFramePr>
        <p:xfrm>
          <a:off x="5411119" y="5973156"/>
          <a:ext cx="1853652" cy="3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52"/>
                <a:gridCol w="1181100"/>
              </a:tblGrid>
              <a:tr h="31902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Forward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26" name="Straight Connector 125"/>
          <p:cNvCxnSpPr/>
          <p:nvPr/>
        </p:nvCxnSpPr>
        <p:spPr>
          <a:xfrm flipV="1">
            <a:off x="18464" y="3302721"/>
            <a:ext cx="9031103" cy="201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-140108" y="2666973"/>
            <a:ext cx="201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Control plane</a:t>
            </a:r>
            <a:endParaRPr lang="en-US" sz="2200" i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-140108" y="3509826"/>
            <a:ext cx="1698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Data plane</a:t>
            </a:r>
            <a:endParaRPr lang="en-US" sz="2200" i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2897580" y="1107050"/>
            <a:ext cx="366471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FlowTags</a:t>
            </a:r>
            <a:r>
              <a:rPr lang="en-US" sz="2400" dirty="0" smtClean="0"/>
              <a:t>-enhanced</a:t>
            </a:r>
          </a:p>
          <a:p>
            <a:pPr algn="ctr"/>
            <a:r>
              <a:rPr lang="en-US" sz="2400" dirty="0" smtClean="0"/>
              <a:t>SDN Controller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51000" y="3370534"/>
            <a:ext cx="6216421" cy="947466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ounded Rectangle 130"/>
          <p:cNvSpPr/>
          <p:nvPr/>
        </p:nvSpPr>
        <p:spPr>
          <a:xfrm>
            <a:off x="1803400" y="5764696"/>
            <a:ext cx="6216421" cy="947466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153509" y="4447354"/>
            <a:ext cx="1314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Web ACL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3723927" y="2018147"/>
            <a:ext cx="934055" cy="1690407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048250" y="2018147"/>
            <a:ext cx="1072884" cy="1667755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44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4" grpId="0" animBg="1"/>
      <p:bldP spid="1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772913" y="-56444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Challenge 2: New APIs, control apps </a:t>
            </a:r>
            <a:endParaRPr lang="en-US" sz="4200" dirty="0"/>
          </a:p>
        </p:txBody>
      </p:sp>
      <p:sp>
        <p:nvSpPr>
          <p:cNvPr id="54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6868913" y="6364228"/>
            <a:ext cx="2133600" cy="365125"/>
          </a:xfrm>
        </p:spPr>
        <p:txBody>
          <a:bodyPr/>
          <a:lstStyle/>
          <a:p>
            <a:fld id="{F0F1960D-7E41-4D07-A49B-7A38051565AD}" type="slidenum">
              <a:rPr lang="en-US" smtClean="0"/>
              <a:t>12</a:t>
            </a:fld>
            <a:endParaRPr lang="en-US" dirty="0"/>
          </a:p>
        </p:txBody>
      </p:sp>
      <p:sp>
        <p:nvSpPr>
          <p:cNvPr id="55" name="Freeform 54"/>
          <p:cNvSpPr/>
          <p:nvPr/>
        </p:nvSpPr>
        <p:spPr>
          <a:xfrm rot="20804054">
            <a:off x="25213621" y="15939008"/>
            <a:ext cx="1676400" cy="688323"/>
          </a:xfrm>
          <a:custGeom>
            <a:avLst/>
            <a:gdLst>
              <a:gd name="connsiteX0" fmla="*/ 0 w 4813300"/>
              <a:gd name="connsiteY0" fmla="*/ 0 h 830956"/>
              <a:gd name="connsiteX1" fmla="*/ 1676400 w 4813300"/>
              <a:gd name="connsiteY1" fmla="*/ 812800 h 830956"/>
              <a:gd name="connsiteX2" fmla="*/ 4813300 w 4813300"/>
              <a:gd name="connsiteY2" fmla="*/ 584200 h 8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3300" h="830956">
                <a:moveTo>
                  <a:pt x="0" y="0"/>
                </a:moveTo>
                <a:cubicBezTo>
                  <a:pt x="437091" y="357716"/>
                  <a:pt x="874183" y="715433"/>
                  <a:pt x="1676400" y="812800"/>
                </a:cubicBezTo>
                <a:cubicBezTo>
                  <a:pt x="2478617" y="910167"/>
                  <a:pt x="4813300" y="584200"/>
                  <a:pt x="4813300" y="584200"/>
                </a:cubicBezTo>
              </a:path>
            </a:pathLst>
          </a:custGeom>
          <a:noFill/>
          <a:ln w="38100" cap="flat" cmpd="sng" algn="ctr">
            <a:solidFill>
              <a:srgbClr val="008000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6866801" y="14403962"/>
            <a:ext cx="304800" cy="304800"/>
          </a:xfrm>
          <a:prstGeom prst="ellipse">
            <a:avLst/>
          </a:prstGeom>
          <a:ln w="38100" cmpd="sng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5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58" name="Picture 5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384" y="5196996"/>
            <a:ext cx="667375" cy="4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7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2531" y="5201665"/>
            <a:ext cx="667375" cy="4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5" name="Straight Connector 74"/>
          <p:cNvCxnSpPr>
            <a:stCxn id="74" idx="3"/>
            <a:endCxn id="58" idx="1"/>
          </p:cNvCxnSpPr>
          <p:nvPr/>
        </p:nvCxnSpPr>
        <p:spPr>
          <a:xfrm flipV="1">
            <a:off x="4469904" y="5407438"/>
            <a:ext cx="1111480" cy="4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58" idx="0"/>
          </p:cNvCxnSpPr>
          <p:nvPr/>
        </p:nvCxnSpPr>
        <p:spPr>
          <a:xfrm>
            <a:off x="5915072" y="4983353"/>
            <a:ext cx="0" cy="2136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74" idx="0"/>
          </p:cNvCxnSpPr>
          <p:nvPr/>
        </p:nvCxnSpPr>
        <p:spPr>
          <a:xfrm>
            <a:off x="4136218" y="4851816"/>
            <a:ext cx="1" cy="349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58" idx="3"/>
            <a:endCxn id="83" idx="1"/>
          </p:cNvCxnSpPr>
          <p:nvPr/>
        </p:nvCxnSpPr>
        <p:spPr>
          <a:xfrm>
            <a:off x="6248759" y="5407438"/>
            <a:ext cx="271959" cy="20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1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0718" y="4940602"/>
            <a:ext cx="1346703" cy="93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" name="Content Placeholder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37" y="4529965"/>
            <a:ext cx="666750" cy="666751"/>
          </a:xfrm>
          <a:prstGeom prst="rect">
            <a:avLst/>
          </a:prstGeom>
        </p:spPr>
      </p:pic>
      <p:pic>
        <p:nvPicPr>
          <p:cNvPr id="86" name="Content Placeholder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853" y="5641553"/>
            <a:ext cx="666750" cy="666751"/>
          </a:xfrm>
          <a:prstGeom prst="rect">
            <a:avLst/>
          </a:prstGeom>
        </p:spPr>
      </p:pic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425301"/>
              </p:ext>
            </p:extLst>
          </p:nvPr>
        </p:nvGraphicFramePr>
        <p:xfrm>
          <a:off x="2957897" y="3708554"/>
          <a:ext cx="1532060" cy="3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780"/>
                <a:gridCol w="208280"/>
              </a:tblGrid>
              <a:tr h="31902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Add Tag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149900"/>
              </p:ext>
            </p:extLst>
          </p:nvPr>
        </p:nvGraphicFramePr>
        <p:xfrm>
          <a:off x="5194308" y="3685902"/>
          <a:ext cx="1853652" cy="3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256"/>
                <a:gridCol w="327396"/>
              </a:tblGrid>
              <a:tr h="31902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Decode Tag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9" name="Straight Connector 98"/>
          <p:cNvCxnSpPr>
            <a:stCxn id="85" idx="3"/>
            <a:endCxn id="74" idx="1"/>
          </p:cNvCxnSpPr>
          <p:nvPr/>
        </p:nvCxnSpPr>
        <p:spPr>
          <a:xfrm>
            <a:off x="2618187" y="4863339"/>
            <a:ext cx="1184342" cy="5487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6" idx="3"/>
            <a:endCxn id="74" idx="1"/>
          </p:cNvCxnSpPr>
          <p:nvPr/>
        </p:nvCxnSpPr>
        <p:spPr>
          <a:xfrm flipV="1">
            <a:off x="2650603" y="5412107"/>
            <a:ext cx="1151926" cy="5628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3" name="Picture 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7026" y="4443204"/>
            <a:ext cx="556486" cy="54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4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2478" y="4445279"/>
            <a:ext cx="707479" cy="44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810907"/>
              </p:ext>
            </p:extLst>
          </p:nvPr>
        </p:nvGraphicFramePr>
        <p:xfrm>
          <a:off x="3062380" y="5980517"/>
          <a:ext cx="1853652" cy="3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52"/>
                <a:gridCol w="1181100"/>
              </a:tblGrid>
              <a:tr h="31902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Forward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9" name="Table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22655"/>
              </p:ext>
            </p:extLst>
          </p:nvPr>
        </p:nvGraphicFramePr>
        <p:xfrm>
          <a:off x="5411119" y="5977640"/>
          <a:ext cx="1853652" cy="3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52"/>
                <a:gridCol w="1181100"/>
              </a:tblGrid>
              <a:tr h="31902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Forward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26" name="Straight Connector 125"/>
          <p:cNvCxnSpPr/>
          <p:nvPr/>
        </p:nvCxnSpPr>
        <p:spPr>
          <a:xfrm flipV="1">
            <a:off x="18464" y="3302721"/>
            <a:ext cx="9031103" cy="201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897580" y="1107050"/>
            <a:ext cx="366471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FlowTags</a:t>
            </a:r>
            <a:r>
              <a:rPr lang="en-US" sz="2400" dirty="0" smtClean="0"/>
              <a:t>-enhanced</a:t>
            </a:r>
          </a:p>
          <a:p>
            <a:pPr algn="ctr"/>
            <a:r>
              <a:rPr lang="en-US" sz="2400" dirty="0" smtClean="0"/>
              <a:t>SDN Controller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49771" y="1038931"/>
            <a:ext cx="6216421" cy="947466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>
            <a:stCxn id="4" idx="2"/>
            <a:endCxn id="91" idx="0"/>
          </p:cNvCxnSpPr>
          <p:nvPr/>
        </p:nvCxnSpPr>
        <p:spPr>
          <a:xfrm flipH="1">
            <a:off x="3723927" y="1986397"/>
            <a:ext cx="934055" cy="1722157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2" idx="0"/>
          </p:cNvCxnSpPr>
          <p:nvPr/>
        </p:nvCxnSpPr>
        <p:spPr>
          <a:xfrm flipH="1" flipV="1">
            <a:off x="5048250" y="2018147"/>
            <a:ext cx="1072884" cy="1667755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89206" y="5516588"/>
            <a:ext cx="43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5731960" y="5484838"/>
            <a:ext cx="43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2945432" y="4424527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Proxy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98308" y="5178341"/>
            <a:ext cx="1205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Internet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94892" y="4379675"/>
            <a:ext cx="152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10.1.1.1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897065" y="5523766"/>
            <a:ext cx="152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900"/>
            </a:lvl1pPr>
          </a:lstStyle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  <a:p>
            <a:r>
              <a:rPr lang="en-US" sz="2400" dirty="0" smtClean="0"/>
              <a:t>10.1.1.2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6153509" y="4447354"/>
            <a:ext cx="1314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Web ACL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140108" y="2666973"/>
            <a:ext cx="201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Control plane</a:t>
            </a:r>
            <a:endParaRPr lang="en-US" sz="22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-140108" y="3509826"/>
            <a:ext cx="1698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Data plane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5469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772913" y="-56444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Challenge 3: Middlebox Extensions</a:t>
            </a:r>
            <a:endParaRPr lang="en-US" sz="4200" dirty="0"/>
          </a:p>
        </p:txBody>
      </p:sp>
      <p:sp>
        <p:nvSpPr>
          <p:cNvPr id="54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6868913" y="6364228"/>
            <a:ext cx="2133600" cy="365125"/>
          </a:xfrm>
        </p:spPr>
        <p:txBody>
          <a:bodyPr/>
          <a:lstStyle/>
          <a:p>
            <a:fld id="{F0F1960D-7E41-4D07-A49B-7A38051565AD}" type="slidenum">
              <a:rPr lang="en-US" smtClean="0"/>
              <a:t>13</a:t>
            </a:fld>
            <a:endParaRPr lang="en-US" dirty="0"/>
          </a:p>
        </p:txBody>
      </p:sp>
      <p:sp>
        <p:nvSpPr>
          <p:cNvPr id="55" name="Freeform 54"/>
          <p:cNvSpPr/>
          <p:nvPr/>
        </p:nvSpPr>
        <p:spPr>
          <a:xfrm rot="20804054">
            <a:off x="25213621" y="15939008"/>
            <a:ext cx="1676400" cy="688323"/>
          </a:xfrm>
          <a:custGeom>
            <a:avLst/>
            <a:gdLst>
              <a:gd name="connsiteX0" fmla="*/ 0 w 4813300"/>
              <a:gd name="connsiteY0" fmla="*/ 0 h 830956"/>
              <a:gd name="connsiteX1" fmla="*/ 1676400 w 4813300"/>
              <a:gd name="connsiteY1" fmla="*/ 812800 h 830956"/>
              <a:gd name="connsiteX2" fmla="*/ 4813300 w 4813300"/>
              <a:gd name="connsiteY2" fmla="*/ 584200 h 8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3300" h="830956">
                <a:moveTo>
                  <a:pt x="0" y="0"/>
                </a:moveTo>
                <a:cubicBezTo>
                  <a:pt x="437091" y="357716"/>
                  <a:pt x="874183" y="715433"/>
                  <a:pt x="1676400" y="812800"/>
                </a:cubicBezTo>
                <a:cubicBezTo>
                  <a:pt x="2478617" y="910167"/>
                  <a:pt x="4813300" y="584200"/>
                  <a:pt x="4813300" y="584200"/>
                </a:cubicBezTo>
              </a:path>
            </a:pathLst>
          </a:custGeom>
          <a:noFill/>
          <a:ln w="38100" cap="flat" cmpd="sng" algn="ctr">
            <a:solidFill>
              <a:srgbClr val="008000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6866801" y="14403962"/>
            <a:ext cx="304800" cy="304800"/>
          </a:xfrm>
          <a:prstGeom prst="ellipse">
            <a:avLst/>
          </a:prstGeom>
          <a:ln w="38100" cmpd="sng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5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58" name="Picture 5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384" y="5196996"/>
            <a:ext cx="667375" cy="4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7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2531" y="5201665"/>
            <a:ext cx="667375" cy="4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5" name="Straight Connector 74"/>
          <p:cNvCxnSpPr>
            <a:stCxn id="74" idx="3"/>
            <a:endCxn id="58" idx="1"/>
          </p:cNvCxnSpPr>
          <p:nvPr/>
        </p:nvCxnSpPr>
        <p:spPr>
          <a:xfrm flipV="1">
            <a:off x="4469904" y="5407438"/>
            <a:ext cx="1111480" cy="4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58" idx="0"/>
          </p:cNvCxnSpPr>
          <p:nvPr/>
        </p:nvCxnSpPr>
        <p:spPr>
          <a:xfrm>
            <a:off x="5915072" y="4983353"/>
            <a:ext cx="0" cy="2136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74" idx="0"/>
          </p:cNvCxnSpPr>
          <p:nvPr/>
        </p:nvCxnSpPr>
        <p:spPr>
          <a:xfrm>
            <a:off x="4136218" y="4851816"/>
            <a:ext cx="1" cy="349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58" idx="3"/>
            <a:endCxn id="83" idx="1"/>
          </p:cNvCxnSpPr>
          <p:nvPr/>
        </p:nvCxnSpPr>
        <p:spPr>
          <a:xfrm>
            <a:off x="6248759" y="5407438"/>
            <a:ext cx="271959" cy="20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1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0718" y="4940602"/>
            <a:ext cx="1346703" cy="93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" name="Content Placeholder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37" y="4529965"/>
            <a:ext cx="666750" cy="666751"/>
          </a:xfrm>
          <a:prstGeom prst="rect">
            <a:avLst/>
          </a:prstGeom>
        </p:spPr>
      </p:pic>
      <p:pic>
        <p:nvPicPr>
          <p:cNvPr id="86" name="Content Placeholder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853" y="5641553"/>
            <a:ext cx="666750" cy="666751"/>
          </a:xfrm>
          <a:prstGeom prst="rect">
            <a:avLst/>
          </a:prstGeom>
        </p:spPr>
      </p:pic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640057"/>
              </p:ext>
            </p:extLst>
          </p:nvPr>
        </p:nvGraphicFramePr>
        <p:xfrm>
          <a:off x="2957897" y="3708554"/>
          <a:ext cx="1532060" cy="3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780"/>
                <a:gridCol w="208280"/>
              </a:tblGrid>
              <a:tr h="31902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Add Tag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2360"/>
              </p:ext>
            </p:extLst>
          </p:nvPr>
        </p:nvGraphicFramePr>
        <p:xfrm>
          <a:off x="5194308" y="3685902"/>
          <a:ext cx="1853652" cy="3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256"/>
                <a:gridCol w="327396"/>
              </a:tblGrid>
              <a:tr h="31902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Decode Tag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9" name="Straight Connector 98"/>
          <p:cNvCxnSpPr>
            <a:stCxn id="85" idx="3"/>
            <a:endCxn id="74" idx="1"/>
          </p:cNvCxnSpPr>
          <p:nvPr/>
        </p:nvCxnSpPr>
        <p:spPr>
          <a:xfrm>
            <a:off x="2618187" y="4863339"/>
            <a:ext cx="1184342" cy="5487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6" idx="3"/>
            <a:endCxn id="74" idx="1"/>
          </p:cNvCxnSpPr>
          <p:nvPr/>
        </p:nvCxnSpPr>
        <p:spPr>
          <a:xfrm flipV="1">
            <a:off x="2650603" y="5412107"/>
            <a:ext cx="1151926" cy="5628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3" name="Picture 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7026" y="4443204"/>
            <a:ext cx="556486" cy="54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4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2478" y="4445279"/>
            <a:ext cx="707479" cy="44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848451"/>
              </p:ext>
            </p:extLst>
          </p:nvPr>
        </p:nvGraphicFramePr>
        <p:xfrm>
          <a:off x="3062380" y="5980517"/>
          <a:ext cx="1853652" cy="3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52"/>
                <a:gridCol w="1181100"/>
              </a:tblGrid>
              <a:tr h="31902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Forward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9" name="Table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377296"/>
              </p:ext>
            </p:extLst>
          </p:nvPr>
        </p:nvGraphicFramePr>
        <p:xfrm>
          <a:off x="5411119" y="6041140"/>
          <a:ext cx="1853652" cy="3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52"/>
                <a:gridCol w="1181100"/>
              </a:tblGrid>
              <a:tr h="31902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Forward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26" name="Straight Connector 125"/>
          <p:cNvCxnSpPr/>
          <p:nvPr/>
        </p:nvCxnSpPr>
        <p:spPr>
          <a:xfrm flipV="1">
            <a:off x="18464" y="3302721"/>
            <a:ext cx="9031103" cy="201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897580" y="1107050"/>
            <a:ext cx="366471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FlowTags</a:t>
            </a:r>
            <a:r>
              <a:rPr lang="en-US" sz="2400" dirty="0" smtClean="0"/>
              <a:t>-enhanced</a:t>
            </a:r>
          </a:p>
          <a:p>
            <a:pPr algn="ctr"/>
            <a:r>
              <a:rPr lang="en-US" sz="2400" dirty="0" smtClean="0"/>
              <a:t>SDN Controller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723927" y="1907022"/>
            <a:ext cx="934055" cy="1690407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048250" y="1907022"/>
            <a:ext cx="1072884" cy="1667755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2650603" y="3571832"/>
            <a:ext cx="4817387" cy="136877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989206" y="5516588"/>
            <a:ext cx="43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5731960" y="5516588"/>
            <a:ext cx="43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2945432" y="4424527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Proxy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98308" y="5178341"/>
            <a:ext cx="1205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Internet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94892" y="4379675"/>
            <a:ext cx="152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10.1.1.1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897065" y="5523766"/>
            <a:ext cx="152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900"/>
            </a:lvl1pPr>
          </a:lstStyle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  <a:p>
            <a:r>
              <a:rPr lang="en-US" sz="2400" dirty="0" smtClean="0"/>
              <a:t>10.1.1.2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6153509" y="4447354"/>
            <a:ext cx="1314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Web ACL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-140108" y="2666973"/>
            <a:ext cx="201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Control plane</a:t>
            </a:r>
            <a:endParaRPr lang="en-US" sz="22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-140108" y="3509826"/>
            <a:ext cx="1698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Data plane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42809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Outline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Motivation </a:t>
            </a:r>
          </a:p>
          <a:p>
            <a:endParaRPr lang="en-US" dirty="0"/>
          </a:p>
          <a:p>
            <a:r>
              <a:rPr lang="en-US" dirty="0" smtClean="0"/>
              <a:t>High-level Idea of FlowTags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FlowTags Design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Tag semantics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Controller and APIs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Middlebox modification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47057" y="3696355"/>
            <a:ext cx="2323194" cy="493888"/>
          </a:xfrm>
          <a:prstGeom prst="roundRect">
            <a:avLst/>
          </a:prstGeom>
          <a:noFill/>
          <a:ln w="28575" cmpd="sng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0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25" y="38567"/>
            <a:ext cx="8829675" cy="845951"/>
          </a:xfrm>
        </p:spPr>
        <p:txBody>
          <a:bodyPr>
            <a:noAutofit/>
          </a:bodyPr>
          <a:lstStyle/>
          <a:p>
            <a:r>
              <a:rPr lang="en-US" sz="4200" dirty="0"/>
              <a:t>Semantics: Dynamic Policy Graph (DPG)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6394" y="6356349"/>
            <a:ext cx="457200" cy="501651"/>
          </a:xfrm>
        </p:spPr>
        <p:txBody>
          <a:bodyPr/>
          <a:lstStyle/>
          <a:p>
            <a:fld id="{2F8258B8-ACF5-6E4C-8B3E-49E538074B44}" type="slidenum">
              <a:rPr lang="en-US" smtClean="0"/>
              <a:t>15</a:t>
            </a:fld>
            <a:endParaRPr lang="en-US" dirty="0"/>
          </a:p>
        </p:txBody>
      </p:sp>
      <p:pic>
        <p:nvPicPr>
          <p:cNvPr id="29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15" y="1597624"/>
            <a:ext cx="400050" cy="400051"/>
          </a:xfrm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1785" y="1869302"/>
            <a:ext cx="530395" cy="38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0576" y="1869915"/>
            <a:ext cx="551780" cy="37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Straight Connector 31"/>
          <p:cNvCxnSpPr>
            <a:cxnSpLocks noChangeAspect="1"/>
            <a:stCxn id="31" idx="3"/>
            <a:endCxn id="30" idx="1"/>
          </p:cNvCxnSpPr>
          <p:nvPr/>
        </p:nvCxnSpPr>
        <p:spPr>
          <a:xfrm>
            <a:off x="3882358" y="2056249"/>
            <a:ext cx="529427" cy="3211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 noChangeAspect="1"/>
            <a:stCxn id="29" idx="3"/>
            <a:endCxn id="31" idx="1"/>
          </p:cNvCxnSpPr>
          <p:nvPr/>
        </p:nvCxnSpPr>
        <p:spPr>
          <a:xfrm>
            <a:off x="2964267" y="1797649"/>
            <a:ext cx="366311" cy="2586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Content Placeholder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75" y="2089606"/>
            <a:ext cx="400050" cy="400051"/>
          </a:xfrm>
          <a:prstGeom prst="rect">
            <a:avLst/>
          </a:prstGeom>
        </p:spPr>
      </p:pic>
      <p:cxnSp>
        <p:nvCxnSpPr>
          <p:cNvPr id="35" name="Straight Connector 34"/>
          <p:cNvCxnSpPr>
            <a:cxnSpLocks noChangeAspect="1"/>
            <a:stCxn id="34" idx="3"/>
            <a:endCxn id="31" idx="1"/>
          </p:cNvCxnSpPr>
          <p:nvPr/>
        </p:nvCxnSpPr>
        <p:spPr>
          <a:xfrm flipV="1">
            <a:off x="2971527" y="2056251"/>
            <a:ext cx="359051" cy="233383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 noChangeAspect="1"/>
            <a:stCxn id="46" idx="2"/>
            <a:endCxn id="30" idx="0"/>
          </p:cNvCxnSpPr>
          <p:nvPr/>
        </p:nvCxnSpPr>
        <p:spPr>
          <a:xfrm>
            <a:off x="4672472" y="1689828"/>
            <a:ext cx="4511" cy="17947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3459375" y="2121314"/>
            <a:ext cx="43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511656" y="2146714"/>
            <a:ext cx="43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39" name="TextBox 38"/>
          <p:cNvSpPr txBox="1">
            <a:spLocks noChangeAspect="1"/>
          </p:cNvSpPr>
          <p:nvPr/>
        </p:nvSpPr>
        <p:spPr>
          <a:xfrm>
            <a:off x="3197327" y="847495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Proxy</a:t>
            </a:r>
          </a:p>
        </p:txBody>
      </p:sp>
      <p:cxnSp>
        <p:nvCxnSpPr>
          <p:cNvPr id="40" name="Straight Connector 39"/>
          <p:cNvCxnSpPr>
            <a:cxnSpLocks noChangeAspect="1"/>
            <a:stCxn id="47" idx="2"/>
            <a:endCxn id="31" idx="0"/>
          </p:cNvCxnSpPr>
          <p:nvPr/>
        </p:nvCxnSpPr>
        <p:spPr>
          <a:xfrm flipH="1">
            <a:off x="3606468" y="1588906"/>
            <a:ext cx="81" cy="28100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 noChangeAspect="1"/>
            <a:stCxn id="30" idx="3"/>
            <a:endCxn id="42" idx="1"/>
          </p:cNvCxnSpPr>
          <p:nvPr/>
        </p:nvCxnSpPr>
        <p:spPr>
          <a:xfrm flipV="1">
            <a:off x="4942180" y="2049054"/>
            <a:ext cx="349362" cy="1040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1542" y="1693708"/>
            <a:ext cx="1209610" cy="71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TextBox 42"/>
          <p:cNvSpPr txBox="1">
            <a:spLocks noChangeAspect="1"/>
          </p:cNvSpPr>
          <p:nvPr/>
        </p:nvSpPr>
        <p:spPr>
          <a:xfrm>
            <a:off x="5295774" y="1832823"/>
            <a:ext cx="1205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Internet</a:t>
            </a:r>
          </a:p>
        </p:txBody>
      </p:sp>
      <p:sp>
        <p:nvSpPr>
          <p:cNvPr id="44" name="TextBox 43"/>
          <p:cNvSpPr txBox="1">
            <a:spLocks noChangeAspect="1"/>
          </p:cNvSpPr>
          <p:nvPr/>
        </p:nvSpPr>
        <p:spPr>
          <a:xfrm>
            <a:off x="2187110" y="2064178"/>
            <a:ext cx="480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45" name="TextBox 44"/>
          <p:cNvSpPr txBox="1">
            <a:spLocks noChangeAspect="1"/>
          </p:cNvSpPr>
          <p:nvPr/>
        </p:nvSpPr>
        <p:spPr>
          <a:xfrm>
            <a:off x="2187110" y="1543099"/>
            <a:ext cx="480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pic>
        <p:nvPicPr>
          <p:cNvPr id="46" name="Picture 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8606" y="1235921"/>
            <a:ext cx="467731" cy="4539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3432" y="1270266"/>
            <a:ext cx="506233" cy="31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extBox 57"/>
          <p:cNvSpPr txBox="1">
            <a:spLocks noChangeAspect="1"/>
          </p:cNvSpPr>
          <p:nvPr/>
        </p:nvSpPr>
        <p:spPr>
          <a:xfrm>
            <a:off x="4108630" y="836892"/>
            <a:ext cx="4144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/>
              </a:rPr>
              <a:t>Web ACL: Block H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  </a:t>
            </a:r>
            <a:r>
              <a:rPr lang="en-US" sz="2400" dirty="0" err="1" smtClean="0">
                <a:sym typeface="Wingdings"/>
              </a:rPr>
              <a:t>xyz.com</a:t>
            </a:r>
            <a:endParaRPr lang="en-US" sz="2400" dirty="0" smtClean="0">
              <a:sym typeface="Wingding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100494" y="3879811"/>
            <a:ext cx="927100" cy="9271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75094" y="4092537"/>
            <a:ext cx="9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Proxy</a:t>
            </a:r>
            <a:endParaRPr lang="en-US" sz="2400" dirty="0"/>
          </a:p>
        </p:txBody>
      </p:sp>
      <p:sp>
        <p:nvSpPr>
          <p:cNvPr id="51" name="Oval 50"/>
          <p:cNvSpPr/>
          <p:nvPr/>
        </p:nvSpPr>
        <p:spPr>
          <a:xfrm>
            <a:off x="4602394" y="3859819"/>
            <a:ext cx="927100" cy="9271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solidFill>
                  <a:schemeClr val="tx1"/>
                </a:solidFill>
              </a:rPr>
              <a:t>ACL</a:t>
            </a:r>
            <a:endParaRPr lang="en-US" sz="23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51" idx="5"/>
            <a:endCxn id="68" idx="1"/>
          </p:cNvCxnSpPr>
          <p:nvPr/>
        </p:nvCxnSpPr>
        <p:spPr>
          <a:xfrm>
            <a:off x="5393723" y="4651148"/>
            <a:ext cx="2383671" cy="49912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807972" y="3213061"/>
            <a:ext cx="1206500" cy="584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solidFill>
                  <a:schemeClr val="tx1"/>
                </a:solidFill>
              </a:rPr>
              <a:t>Internet</a:t>
            </a:r>
            <a:endParaRPr lang="en-US" sz="2300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>
            <a:stCxn id="51" idx="7"/>
            <a:endCxn id="53" idx="1"/>
          </p:cNvCxnSpPr>
          <p:nvPr/>
        </p:nvCxnSpPr>
        <p:spPr>
          <a:xfrm flipV="1">
            <a:off x="5393723" y="3505161"/>
            <a:ext cx="2414249" cy="490429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750529">
            <a:off x="5517521" y="4417653"/>
            <a:ext cx="22533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{H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};  Blocked</a:t>
            </a:r>
            <a:endParaRPr lang="en-US" sz="2300" dirty="0"/>
          </a:p>
        </p:txBody>
      </p:sp>
      <p:sp>
        <p:nvSpPr>
          <p:cNvPr id="56" name="Rectangle 55"/>
          <p:cNvSpPr/>
          <p:nvPr/>
        </p:nvSpPr>
        <p:spPr>
          <a:xfrm>
            <a:off x="284394" y="3510884"/>
            <a:ext cx="538578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822972" y="3955461"/>
            <a:ext cx="1305630" cy="159579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84394" y="4517643"/>
            <a:ext cx="538578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822974" y="4653499"/>
            <a:ext cx="1413293" cy="17035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0" idx="3"/>
            <a:endCxn id="51" idx="2"/>
          </p:cNvCxnSpPr>
          <p:nvPr/>
        </p:nvCxnSpPr>
        <p:spPr>
          <a:xfrm flipV="1">
            <a:off x="3040294" y="4323369"/>
            <a:ext cx="1562100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436914">
            <a:off x="854574" y="3565151"/>
            <a:ext cx="12178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{H</a:t>
            </a:r>
            <a:r>
              <a:rPr lang="en-US" sz="2300" baseline="-25000" dirty="0" smtClean="0"/>
              <a:t>1</a:t>
            </a:r>
            <a:r>
              <a:rPr lang="en-US" sz="2300" dirty="0" smtClean="0"/>
              <a:t>}; -</a:t>
            </a:r>
            <a:endParaRPr lang="en-US" sz="2300" dirty="0"/>
          </a:p>
        </p:txBody>
      </p:sp>
      <p:sp>
        <p:nvSpPr>
          <p:cNvPr id="63" name="TextBox 62"/>
          <p:cNvSpPr txBox="1"/>
          <p:nvPr/>
        </p:nvSpPr>
        <p:spPr>
          <a:xfrm rot="21127419">
            <a:off x="792742" y="4264232"/>
            <a:ext cx="12178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{H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}; -</a:t>
            </a:r>
            <a:endParaRPr lang="en-US" sz="2300" dirty="0"/>
          </a:p>
        </p:txBody>
      </p:sp>
      <p:sp>
        <p:nvSpPr>
          <p:cNvPr id="64" name="TextBox 63"/>
          <p:cNvSpPr txBox="1"/>
          <p:nvPr/>
        </p:nvSpPr>
        <p:spPr>
          <a:xfrm>
            <a:off x="2728043" y="3477170"/>
            <a:ext cx="21756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{H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}; Hit</a:t>
            </a:r>
          </a:p>
          <a:p>
            <a:pPr algn="ctr"/>
            <a:r>
              <a:rPr lang="en-US" sz="2300" dirty="0" smtClean="0"/>
              <a:t>{H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}; Miss</a:t>
            </a:r>
            <a:endParaRPr lang="en-US" sz="2300" dirty="0"/>
          </a:p>
        </p:txBody>
      </p:sp>
      <p:sp>
        <p:nvSpPr>
          <p:cNvPr id="65" name="TextBox 64"/>
          <p:cNvSpPr txBox="1"/>
          <p:nvPr/>
        </p:nvSpPr>
        <p:spPr>
          <a:xfrm rot="20854494">
            <a:off x="4590029" y="3262000"/>
            <a:ext cx="365768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 </a:t>
            </a:r>
            <a:r>
              <a:rPr lang="en-US" sz="2300" dirty="0" smtClean="0"/>
              <a:t>{H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}; &lt;</a:t>
            </a:r>
            <a:r>
              <a:rPr lang="en-US" sz="2300" dirty="0" err="1" smtClean="0"/>
              <a:t>Allowed,Miss</a:t>
            </a:r>
            <a:r>
              <a:rPr lang="en-US" sz="2300" dirty="0" smtClean="0"/>
              <a:t>&gt;</a:t>
            </a:r>
            <a:endParaRPr lang="en-US" sz="2300" dirty="0"/>
          </a:p>
        </p:txBody>
      </p:sp>
      <p:sp>
        <p:nvSpPr>
          <p:cNvPr id="66" name="TextBox 65"/>
          <p:cNvSpPr txBox="1"/>
          <p:nvPr/>
        </p:nvSpPr>
        <p:spPr>
          <a:xfrm>
            <a:off x="4106945" y="2724762"/>
            <a:ext cx="1955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{H</a:t>
            </a:r>
            <a:r>
              <a:rPr lang="en-US" sz="2300" baseline="-25000" dirty="0" smtClean="0"/>
              <a:t>1</a:t>
            </a:r>
            <a:r>
              <a:rPr lang="en-US" sz="2300" dirty="0" smtClean="0"/>
              <a:t>}; Miss</a:t>
            </a:r>
            <a:endParaRPr lang="en-US" sz="2300" dirty="0"/>
          </a:p>
        </p:txBody>
      </p:sp>
      <p:sp>
        <p:nvSpPr>
          <p:cNvPr id="67" name="TextBox 66"/>
          <p:cNvSpPr txBox="1"/>
          <p:nvPr/>
        </p:nvSpPr>
        <p:spPr>
          <a:xfrm>
            <a:off x="1882482" y="4881213"/>
            <a:ext cx="289121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{H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}; &lt;</a:t>
            </a:r>
            <a:r>
              <a:rPr lang="en-US" sz="2300" dirty="0" err="1" smtClean="0"/>
              <a:t>Allowed,Hit</a:t>
            </a:r>
            <a:r>
              <a:rPr lang="en-US" sz="2300" dirty="0" smtClean="0"/>
              <a:t>&gt;</a:t>
            </a:r>
            <a:endParaRPr lang="en-US" sz="2300" dirty="0"/>
          </a:p>
        </p:txBody>
      </p:sp>
      <p:sp>
        <p:nvSpPr>
          <p:cNvPr id="68" name="Rectangle 67"/>
          <p:cNvSpPr/>
          <p:nvPr/>
        </p:nvSpPr>
        <p:spPr>
          <a:xfrm>
            <a:off x="7777394" y="4858173"/>
            <a:ext cx="1206500" cy="584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/>
                </a:solidFill>
              </a:rPr>
              <a:t>Drop</a:t>
            </a:r>
          </a:p>
        </p:txBody>
      </p:sp>
      <p:sp>
        <p:nvSpPr>
          <p:cNvPr id="69" name="Freeform 68"/>
          <p:cNvSpPr/>
          <p:nvPr/>
        </p:nvSpPr>
        <p:spPr>
          <a:xfrm flipV="1">
            <a:off x="2925994" y="2782744"/>
            <a:ext cx="4976270" cy="1285143"/>
          </a:xfrm>
          <a:custGeom>
            <a:avLst/>
            <a:gdLst>
              <a:gd name="connsiteX0" fmla="*/ 0 w 4813300"/>
              <a:gd name="connsiteY0" fmla="*/ 0 h 830956"/>
              <a:gd name="connsiteX1" fmla="*/ 1676400 w 4813300"/>
              <a:gd name="connsiteY1" fmla="*/ 812800 h 830956"/>
              <a:gd name="connsiteX2" fmla="*/ 4813300 w 4813300"/>
              <a:gd name="connsiteY2" fmla="*/ 584200 h 8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3300" h="830956">
                <a:moveTo>
                  <a:pt x="0" y="0"/>
                </a:moveTo>
                <a:cubicBezTo>
                  <a:pt x="437091" y="357716"/>
                  <a:pt x="874183" y="715433"/>
                  <a:pt x="1676400" y="812800"/>
                </a:cubicBezTo>
                <a:cubicBezTo>
                  <a:pt x="2478617" y="910167"/>
                  <a:pt x="4813300" y="584200"/>
                  <a:pt x="4813300" y="584200"/>
                </a:cubicBezTo>
              </a:path>
            </a:pathLst>
          </a:custGeom>
          <a:ln w="38100" cmpd="sng">
            <a:solidFill>
              <a:schemeClr val="tx1">
                <a:lumMod val="95000"/>
                <a:lumOff val="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flipV="1">
            <a:off x="824144" y="4767790"/>
            <a:ext cx="4260850" cy="825832"/>
          </a:xfrm>
          <a:custGeom>
            <a:avLst/>
            <a:gdLst>
              <a:gd name="connsiteX0" fmla="*/ 4381500 w 4381500"/>
              <a:gd name="connsiteY0" fmla="*/ 698843 h 698843"/>
              <a:gd name="connsiteX1" fmla="*/ 2705100 w 4381500"/>
              <a:gd name="connsiteY1" fmla="*/ 343 h 698843"/>
              <a:gd name="connsiteX2" fmla="*/ 0 w 4381500"/>
              <a:gd name="connsiteY2" fmla="*/ 597243 h 69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1500" h="698843">
                <a:moveTo>
                  <a:pt x="4381500" y="698843"/>
                </a:moveTo>
                <a:cubicBezTo>
                  <a:pt x="3908425" y="358059"/>
                  <a:pt x="3435350" y="17276"/>
                  <a:pt x="2705100" y="343"/>
                </a:cubicBezTo>
                <a:cubicBezTo>
                  <a:pt x="1974850" y="-16590"/>
                  <a:pt x="0" y="597243"/>
                  <a:pt x="0" y="597243"/>
                </a:cubicBezTo>
              </a:path>
            </a:pathLst>
          </a:custGeom>
          <a:ln w="38100" cmpd="sng">
            <a:solidFill>
              <a:schemeClr val="tx1">
                <a:lumMod val="95000"/>
                <a:lumOff val="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 flipV="1">
            <a:off x="805096" y="3547905"/>
            <a:ext cx="1780821" cy="287452"/>
          </a:xfrm>
          <a:custGeom>
            <a:avLst/>
            <a:gdLst>
              <a:gd name="connsiteX0" fmla="*/ 1778000 w 1780821"/>
              <a:gd name="connsiteY0" fmla="*/ 0 h 716925"/>
              <a:gd name="connsiteX1" fmla="*/ 1498600 w 1780821"/>
              <a:gd name="connsiteY1" fmla="*/ 647700 h 716925"/>
              <a:gd name="connsiteX2" fmla="*/ 0 w 1780821"/>
              <a:gd name="connsiteY2" fmla="*/ 698500 h 71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0821" h="716925">
                <a:moveTo>
                  <a:pt x="1778000" y="0"/>
                </a:moveTo>
                <a:cubicBezTo>
                  <a:pt x="1786466" y="265641"/>
                  <a:pt x="1794933" y="531283"/>
                  <a:pt x="1498600" y="647700"/>
                </a:cubicBezTo>
                <a:cubicBezTo>
                  <a:pt x="1202267" y="764117"/>
                  <a:pt x="0" y="698500"/>
                  <a:pt x="0" y="698500"/>
                </a:cubicBezTo>
              </a:path>
            </a:pathLst>
          </a:custGeom>
          <a:ln w="38100">
            <a:solidFill>
              <a:srgbClr val="0D0D0D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612480" y="3054705"/>
            <a:ext cx="1955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{H</a:t>
            </a:r>
            <a:r>
              <a:rPr lang="en-US" sz="2300" baseline="-25000" dirty="0" smtClean="0"/>
              <a:t>1</a:t>
            </a:r>
            <a:r>
              <a:rPr lang="en-US" sz="2300" dirty="0" smtClean="0"/>
              <a:t>}; Hit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83812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 animBg="1"/>
      <p:bldP spid="53" grpId="0" animBg="1"/>
      <p:bldP spid="55" grpId="0"/>
      <p:bldP spid="56" grpId="0" animBg="1"/>
      <p:bldP spid="59" grpId="0" animBg="1"/>
      <p:bldP spid="62" grpId="0"/>
      <p:bldP spid="63" grpId="0"/>
      <p:bldP spid="64" grpId="0"/>
      <p:bldP spid="65" grpId="0"/>
      <p:bldP spid="66" grpId="0"/>
      <p:bldP spid="67" grpId="0"/>
      <p:bldP spid="68" grpId="0" animBg="1"/>
      <p:bldP spid="69" grpId="0" animBg="1"/>
      <p:bldP spid="70" grpId="0" animBg="1"/>
      <p:bldP spid="71" grpId="0" animBg="1"/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25" y="38567"/>
            <a:ext cx="8829675" cy="845951"/>
          </a:xfrm>
        </p:spPr>
        <p:txBody>
          <a:bodyPr>
            <a:noAutofit/>
          </a:bodyPr>
          <a:lstStyle/>
          <a:p>
            <a:r>
              <a:rPr lang="en-US" sz="4200" dirty="0"/>
              <a:t>Semantics: Dynamic Policy Graph (DPG)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6394" y="6356349"/>
            <a:ext cx="457200" cy="501651"/>
          </a:xfrm>
        </p:spPr>
        <p:txBody>
          <a:bodyPr/>
          <a:lstStyle/>
          <a:p>
            <a:fld id="{2F8258B8-ACF5-6E4C-8B3E-49E538074B44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3906" y="5826036"/>
            <a:ext cx="7599832" cy="52322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Intuitively, need a Tag &lt;per flow, per-edge&gt; in DPG</a:t>
            </a:r>
          </a:p>
        </p:txBody>
      </p:sp>
      <p:pic>
        <p:nvPicPr>
          <p:cNvPr id="29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15" y="1597624"/>
            <a:ext cx="400050" cy="400051"/>
          </a:xfrm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1785" y="1869302"/>
            <a:ext cx="530395" cy="38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0576" y="1869915"/>
            <a:ext cx="551780" cy="37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Straight Connector 31"/>
          <p:cNvCxnSpPr>
            <a:cxnSpLocks noChangeAspect="1"/>
            <a:stCxn id="31" idx="3"/>
            <a:endCxn id="30" idx="1"/>
          </p:cNvCxnSpPr>
          <p:nvPr/>
        </p:nvCxnSpPr>
        <p:spPr>
          <a:xfrm>
            <a:off x="3882358" y="2056249"/>
            <a:ext cx="529427" cy="3211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 noChangeAspect="1"/>
            <a:stCxn id="29" idx="3"/>
            <a:endCxn id="31" idx="1"/>
          </p:cNvCxnSpPr>
          <p:nvPr/>
        </p:nvCxnSpPr>
        <p:spPr>
          <a:xfrm>
            <a:off x="2964267" y="1797649"/>
            <a:ext cx="366311" cy="2586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Content Placeholder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75" y="2089606"/>
            <a:ext cx="400050" cy="400051"/>
          </a:xfrm>
          <a:prstGeom prst="rect">
            <a:avLst/>
          </a:prstGeom>
        </p:spPr>
      </p:pic>
      <p:cxnSp>
        <p:nvCxnSpPr>
          <p:cNvPr id="35" name="Straight Connector 34"/>
          <p:cNvCxnSpPr>
            <a:cxnSpLocks noChangeAspect="1"/>
            <a:stCxn id="34" idx="3"/>
            <a:endCxn id="31" idx="1"/>
          </p:cNvCxnSpPr>
          <p:nvPr/>
        </p:nvCxnSpPr>
        <p:spPr>
          <a:xfrm flipV="1">
            <a:off x="2971527" y="2056251"/>
            <a:ext cx="359051" cy="233383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 noChangeAspect="1"/>
            <a:stCxn id="46" idx="2"/>
            <a:endCxn id="30" idx="0"/>
          </p:cNvCxnSpPr>
          <p:nvPr/>
        </p:nvCxnSpPr>
        <p:spPr>
          <a:xfrm>
            <a:off x="4672472" y="1689828"/>
            <a:ext cx="4511" cy="17947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3459375" y="2105439"/>
            <a:ext cx="43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511656" y="2130839"/>
            <a:ext cx="43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39" name="TextBox 38"/>
          <p:cNvSpPr txBox="1">
            <a:spLocks noChangeAspect="1"/>
          </p:cNvSpPr>
          <p:nvPr/>
        </p:nvSpPr>
        <p:spPr>
          <a:xfrm>
            <a:off x="3197327" y="847495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Proxy</a:t>
            </a:r>
          </a:p>
        </p:txBody>
      </p:sp>
      <p:cxnSp>
        <p:nvCxnSpPr>
          <p:cNvPr id="40" name="Straight Connector 39"/>
          <p:cNvCxnSpPr>
            <a:cxnSpLocks noChangeAspect="1"/>
            <a:stCxn id="47" idx="2"/>
            <a:endCxn id="31" idx="0"/>
          </p:cNvCxnSpPr>
          <p:nvPr/>
        </p:nvCxnSpPr>
        <p:spPr>
          <a:xfrm flipH="1">
            <a:off x="3606468" y="1588906"/>
            <a:ext cx="81" cy="28100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 noChangeAspect="1"/>
            <a:stCxn id="30" idx="3"/>
            <a:endCxn id="42" idx="1"/>
          </p:cNvCxnSpPr>
          <p:nvPr/>
        </p:nvCxnSpPr>
        <p:spPr>
          <a:xfrm flipV="1">
            <a:off x="4942180" y="2049054"/>
            <a:ext cx="349362" cy="1040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1542" y="1693708"/>
            <a:ext cx="1209610" cy="71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TextBox 42"/>
          <p:cNvSpPr txBox="1">
            <a:spLocks noChangeAspect="1"/>
          </p:cNvSpPr>
          <p:nvPr/>
        </p:nvSpPr>
        <p:spPr>
          <a:xfrm>
            <a:off x="5295774" y="1832823"/>
            <a:ext cx="1205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Internet</a:t>
            </a:r>
          </a:p>
        </p:txBody>
      </p:sp>
      <p:sp>
        <p:nvSpPr>
          <p:cNvPr id="44" name="TextBox 43"/>
          <p:cNvSpPr txBox="1">
            <a:spLocks noChangeAspect="1"/>
          </p:cNvSpPr>
          <p:nvPr/>
        </p:nvSpPr>
        <p:spPr>
          <a:xfrm>
            <a:off x="2187110" y="2064178"/>
            <a:ext cx="480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45" name="TextBox 44"/>
          <p:cNvSpPr txBox="1">
            <a:spLocks noChangeAspect="1"/>
          </p:cNvSpPr>
          <p:nvPr/>
        </p:nvSpPr>
        <p:spPr>
          <a:xfrm>
            <a:off x="2187110" y="1543099"/>
            <a:ext cx="480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pic>
        <p:nvPicPr>
          <p:cNvPr id="46" name="Picture 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8606" y="1235921"/>
            <a:ext cx="467731" cy="4539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3432" y="1270266"/>
            <a:ext cx="506233" cy="31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extBox 57"/>
          <p:cNvSpPr txBox="1">
            <a:spLocks noChangeAspect="1"/>
          </p:cNvSpPr>
          <p:nvPr/>
        </p:nvSpPr>
        <p:spPr>
          <a:xfrm>
            <a:off x="4108630" y="836892"/>
            <a:ext cx="4144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/>
              </a:rPr>
              <a:t>Web ACL: Block H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  </a:t>
            </a:r>
            <a:r>
              <a:rPr lang="en-US" sz="2400" dirty="0" err="1" smtClean="0">
                <a:sym typeface="Wingdings"/>
              </a:rPr>
              <a:t>xyz.com</a:t>
            </a:r>
            <a:endParaRPr lang="en-US" sz="2400" dirty="0" smtClean="0">
              <a:sym typeface="Wingding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100494" y="3863936"/>
            <a:ext cx="927100" cy="9271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75094" y="4092537"/>
            <a:ext cx="9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Proxy</a:t>
            </a:r>
            <a:endParaRPr lang="en-US" sz="2400" dirty="0"/>
          </a:p>
        </p:txBody>
      </p:sp>
      <p:sp>
        <p:nvSpPr>
          <p:cNvPr id="51" name="Oval 50"/>
          <p:cNvSpPr/>
          <p:nvPr/>
        </p:nvSpPr>
        <p:spPr>
          <a:xfrm>
            <a:off x="4602394" y="3859819"/>
            <a:ext cx="927100" cy="9271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solidFill>
                  <a:schemeClr val="tx1"/>
                </a:solidFill>
              </a:rPr>
              <a:t>ACL</a:t>
            </a:r>
            <a:endParaRPr lang="en-US" sz="23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393723" y="4651148"/>
            <a:ext cx="2383671" cy="499125"/>
          </a:xfrm>
          <a:prstGeom prst="straightConnector1">
            <a:avLst/>
          </a:prstGeom>
          <a:ln w="38100" cmpd="sng"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807972" y="3213061"/>
            <a:ext cx="1206500" cy="584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solidFill>
                  <a:schemeClr val="tx1"/>
                </a:solidFill>
              </a:rPr>
              <a:t>Internet</a:t>
            </a:r>
            <a:endParaRPr lang="en-US" sz="2300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5393723" y="3489286"/>
            <a:ext cx="2414249" cy="490429"/>
          </a:xfrm>
          <a:prstGeom prst="straightConnector1">
            <a:avLst/>
          </a:prstGeom>
          <a:ln w="38100" cmpd="sng"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750529">
            <a:off x="5517521" y="4417653"/>
            <a:ext cx="2253392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>
                    <a:lumMod val="85000"/>
                  </a:schemeClr>
                </a:solidFill>
              </a:rPr>
              <a:t>{H</a:t>
            </a:r>
            <a:r>
              <a:rPr lang="en-US" sz="2300" baseline="-25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2300" dirty="0" smtClean="0">
                <a:solidFill>
                  <a:schemeClr val="bg1">
                    <a:lumMod val="85000"/>
                  </a:schemeClr>
                </a:solidFill>
              </a:rPr>
              <a:t>};  Blocked</a:t>
            </a:r>
            <a:endParaRPr lang="en-US" sz="23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4394" y="3510884"/>
            <a:ext cx="538578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822972" y="3939586"/>
            <a:ext cx="1305630" cy="159579"/>
          </a:xfrm>
          <a:prstGeom prst="straightConnector1">
            <a:avLst/>
          </a:prstGeom>
          <a:ln w="38100" cmpd="sng"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84394" y="4517643"/>
            <a:ext cx="538578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822974" y="4653499"/>
            <a:ext cx="1413293" cy="170355"/>
          </a:xfrm>
          <a:prstGeom prst="straightConnector1">
            <a:avLst/>
          </a:prstGeom>
          <a:ln w="38100" cmpd="sng"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040294" y="4323369"/>
            <a:ext cx="1562100" cy="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436914">
            <a:off x="854574" y="3565151"/>
            <a:ext cx="1217844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>
                    <a:lumMod val="85000"/>
                  </a:schemeClr>
                </a:solidFill>
              </a:rPr>
              <a:t>{H</a:t>
            </a:r>
            <a:r>
              <a:rPr lang="en-US" sz="2300" baseline="-25000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en-US" sz="2300" dirty="0" smtClean="0">
                <a:solidFill>
                  <a:schemeClr val="bg1">
                    <a:lumMod val="85000"/>
                  </a:schemeClr>
                </a:solidFill>
              </a:rPr>
              <a:t>}; -</a:t>
            </a:r>
            <a:endParaRPr lang="en-US" sz="23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rot="21127419">
            <a:off x="792742" y="4264232"/>
            <a:ext cx="1217844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>
                    <a:lumMod val="85000"/>
                  </a:schemeClr>
                </a:solidFill>
              </a:rPr>
              <a:t>{H</a:t>
            </a:r>
            <a:r>
              <a:rPr lang="en-US" sz="2300" baseline="-25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2300" dirty="0" smtClean="0">
                <a:solidFill>
                  <a:schemeClr val="bg1">
                    <a:lumMod val="85000"/>
                  </a:schemeClr>
                </a:solidFill>
              </a:rPr>
              <a:t>}; -</a:t>
            </a:r>
            <a:endParaRPr lang="en-US" sz="23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43918" y="3493045"/>
            <a:ext cx="2175629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{H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}; Hit</a:t>
            </a:r>
          </a:p>
          <a:p>
            <a:pPr algn="ctr"/>
            <a:r>
              <a:rPr lang="en-US" sz="2300" dirty="0" smtClean="0">
                <a:solidFill>
                  <a:schemeClr val="bg1">
                    <a:lumMod val="85000"/>
                  </a:schemeClr>
                </a:solidFill>
              </a:rPr>
              <a:t>{H</a:t>
            </a:r>
            <a:r>
              <a:rPr lang="en-US" sz="2300" baseline="-25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2300" dirty="0" smtClean="0">
                <a:solidFill>
                  <a:schemeClr val="bg1">
                    <a:lumMod val="85000"/>
                  </a:schemeClr>
                </a:solidFill>
              </a:rPr>
              <a:t>}; Miss</a:t>
            </a:r>
            <a:endParaRPr lang="en-US" sz="23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 rot="20854494">
            <a:off x="4590029" y="3262000"/>
            <a:ext cx="3657689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300" dirty="0" smtClean="0">
                <a:solidFill>
                  <a:schemeClr val="bg1">
                    <a:lumMod val="85000"/>
                  </a:schemeClr>
                </a:solidFill>
              </a:rPr>
              <a:t>{H</a:t>
            </a:r>
            <a:r>
              <a:rPr lang="en-US" sz="2300" baseline="-25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2300" dirty="0" smtClean="0">
                <a:solidFill>
                  <a:schemeClr val="bg1">
                    <a:lumMod val="85000"/>
                  </a:schemeClr>
                </a:solidFill>
              </a:rPr>
              <a:t>}; &lt;</a:t>
            </a:r>
            <a:r>
              <a:rPr lang="en-US" sz="2300" dirty="0" err="1" smtClean="0">
                <a:solidFill>
                  <a:schemeClr val="bg1">
                    <a:lumMod val="85000"/>
                  </a:schemeClr>
                </a:solidFill>
              </a:rPr>
              <a:t>Allowed,Miss</a:t>
            </a:r>
            <a:r>
              <a:rPr lang="en-US" sz="2300" dirty="0" smtClean="0">
                <a:solidFill>
                  <a:schemeClr val="bg1">
                    <a:lumMod val="85000"/>
                  </a:schemeClr>
                </a:solidFill>
              </a:rPr>
              <a:t>&gt;</a:t>
            </a:r>
            <a:endParaRPr lang="en-US" sz="23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06945" y="2724762"/>
            <a:ext cx="1955800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>
                    <a:lumMod val="85000"/>
                  </a:schemeClr>
                </a:solidFill>
              </a:rPr>
              <a:t>{H</a:t>
            </a:r>
            <a:r>
              <a:rPr lang="en-US" sz="2300" baseline="-25000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en-US" sz="2300" dirty="0" smtClean="0">
                <a:solidFill>
                  <a:schemeClr val="bg1">
                    <a:lumMod val="85000"/>
                  </a:schemeClr>
                </a:solidFill>
              </a:rPr>
              <a:t>}; Miss</a:t>
            </a:r>
            <a:endParaRPr lang="en-US" sz="23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882482" y="4881213"/>
            <a:ext cx="2891215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>
                    <a:lumMod val="85000"/>
                  </a:schemeClr>
                </a:solidFill>
              </a:rPr>
              <a:t>{H</a:t>
            </a:r>
            <a:r>
              <a:rPr lang="en-US" sz="2300" baseline="-25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2300" dirty="0" smtClean="0">
                <a:solidFill>
                  <a:schemeClr val="bg1">
                    <a:lumMod val="85000"/>
                  </a:schemeClr>
                </a:solidFill>
              </a:rPr>
              <a:t>}; &lt;</a:t>
            </a:r>
            <a:r>
              <a:rPr lang="en-US" sz="2300" dirty="0" err="1" smtClean="0">
                <a:solidFill>
                  <a:schemeClr val="bg1">
                    <a:lumMod val="85000"/>
                  </a:schemeClr>
                </a:solidFill>
              </a:rPr>
              <a:t>Allowed,Hit</a:t>
            </a:r>
            <a:r>
              <a:rPr lang="en-US" sz="2300" dirty="0" smtClean="0">
                <a:solidFill>
                  <a:schemeClr val="bg1">
                    <a:lumMod val="85000"/>
                  </a:schemeClr>
                </a:solidFill>
              </a:rPr>
              <a:t>&gt;</a:t>
            </a:r>
            <a:endParaRPr lang="en-US" sz="23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777394" y="4858173"/>
            <a:ext cx="1206500" cy="584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/>
                </a:solidFill>
              </a:rPr>
              <a:t>Drop</a:t>
            </a:r>
          </a:p>
        </p:txBody>
      </p:sp>
      <p:sp>
        <p:nvSpPr>
          <p:cNvPr id="69" name="Freeform 68"/>
          <p:cNvSpPr/>
          <p:nvPr/>
        </p:nvSpPr>
        <p:spPr>
          <a:xfrm flipV="1">
            <a:off x="2925994" y="2782744"/>
            <a:ext cx="4976270" cy="1285143"/>
          </a:xfrm>
          <a:custGeom>
            <a:avLst/>
            <a:gdLst>
              <a:gd name="connsiteX0" fmla="*/ 0 w 4813300"/>
              <a:gd name="connsiteY0" fmla="*/ 0 h 830956"/>
              <a:gd name="connsiteX1" fmla="*/ 1676400 w 4813300"/>
              <a:gd name="connsiteY1" fmla="*/ 812800 h 830956"/>
              <a:gd name="connsiteX2" fmla="*/ 4813300 w 4813300"/>
              <a:gd name="connsiteY2" fmla="*/ 584200 h 8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3300" h="830956">
                <a:moveTo>
                  <a:pt x="0" y="0"/>
                </a:moveTo>
                <a:cubicBezTo>
                  <a:pt x="437091" y="357716"/>
                  <a:pt x="874183" y="715433"/>
                  <a:pt x="1676400" y="812800"/>
                </a:cubicBezTo>
                <a:cubicBezTo>
                  <a:pt x="2478617" y="910167"/>
                  <a:pt x="4813300" y="584200"/>
                  <a:pt x="4813300" y="584200"/>
                </a:cubicBezTo>
              </a:path>
            </a:pathLst>
          </a:custGeom>
          <a:ln w="38100" cmpd="sng">
            <a:solidFill>
              <a:schemeClr val="bg1">
                <a:lumMod val="8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0" name="Freeform 69"/>
          <p:cNvSpPr/>
          <p:nvPr/>
        </p:nvSpPr>
        <p:spPr>
          <a:xfrm flipV="1">
            <a:off x="824144" y="4767790"/>
            <a:ext cx="4260850" cy="825832"/>
          </a:xfrm>
          <a:custGeom>
            <a:avLst/>
            <a:gdLst>
              <a:gd name="connsiteX0" fmla="*/ 4381500 w 4381500"/>
              <a:gd name="connsiteY0" fmla="*/ 698843 h 698843"/>
              <a:gd name="connsiteX1" fmla="*/ 2705100 w 4381500"/>
              <a:gd name="connsiteY1" fmla="*/ 343 h 698843"/>
              <a:gd name="connsiteX2" fmla="*/ 0 w 4381500"/>
              <a:gd name="connsiteY2" fmla="*/ 597243 h 69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1500" h="698843">
                <a:moveTo>
                  <a:pt x="4381500" y="698843"/>
                </a:moveTo>
                <a:cubicBezTo>
                  <a:pt x="3908425" y="358059"/>
                  <a:pt x="3435350" y="17276"/>
                  <a:pt x="2705100" y="343"/>
                </a:cubicBezTo>
                <a:cubicBezTo>
                  <a:pt x="1974850" y="-16590"/>
                  <a:pt x="0" y="597243"/>
                  <a:pt x="0" y="597243"/>
                </a:cubicBezTo>
              </a:path>
            </a:pathLst>
          </a:custGeom>
          <a:ln w="38100" cmpd="sng">
            <a:solidFill>
              <a:schemeClr val="bg1">
                <a:lumMod val="8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1" name="Freeform 70"/>
          <p:cNvSpPr/>
          <p:nvPr/>
        </p:nvSpPr>
        <p:spPr>
          <a:xfrm flipV="1">
            <a:off x="805096" y="3547905"/>
            <a:ext cx="1780821" cy="287452"/>
          </a:xfrm>
          <a:custGeom>
            <a:avLst/>
            <a:gdLst>
              <a:gd name="connsiteX0" fmla="*/ 1778000 w 1780821"/>
              <a:gd name="connsiteY0" fmla="*/ 0 h 716925"/>
              <a:gd name="connsiteX1" fmla="*/ 1498600 w 1780821"/>
              <a:gd name="connsiteY1" fmla="*/ 647700 h 716925"/>
              <a:gd name="connsiteX2" fmla="*/ 0 w 1780821"/>
              <a:gd name="connsiteY2" fmla="*/ 698500 h 71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0821" h="716925">
                <a:moveTo>
                  <a:pt x="1778000" y="0"/>
                </a:moveTo>
                <a:cubicBezTo>
                  <a:pt x="1786466" y="265641"/>
                  <a:pt x="1794933" y="531283"/>
                  <a:pt x="1498600" y="647700"/>
                </a:cubicBezTo>
                <a:cubicBezTo>
                  <a:pt x="1202267" y="764117"/>
                  <a:pt x="0" y="698500"/>
                  <a:pt x="0" y="698500"/>
                </a:cubicBezTo>
              </a:path>
            </a:pathLst>
          </a:custGeom>
          <a:ln w="38100">
            <a:solidFill>
              <a:schemeClr val="bg1">
                <a:lumMod val="8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2480" y="3054705"/>
            <a:ext cx="1955800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>
                    <a:lumMod val="85000"/>
                  </a:schemeClr>
                </a:solidFill>
              </a:rPr>
              <a:t>{H</a:t>
            </a:r>
            <a:r>
              <a:rPr lang="en-US" sz="2300" baseline="-25000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en-US" sz="2300" dirty="0" smtClean="0">
                <a:solidFill>
                  <a:schemeClr val="bg1">
                    <a:lumMod val="85000"/>
                  </a:schemeClr>
                </a:solidFill>
              </a:rPr>
              <a:t>}; Hit</a:t>
            </a:r>
            <a:endParaRPr lang="en-US" sz="23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05357" y="3517919"/>
            <a:ext cx="1325985" cy="45545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3774998" y="1547637"/>
            <a:ext cx="15246" cy="37690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16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Outline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Motivation </a:t>
            </a:r>
          </a:p>
          <a:p>
            <a:endParaRPr lang="en-US" dirty="0"/>
          </a:p>
          <a:p>
            <a:r>
              <a:rPr lang="en-US" dirty="0" smtClean="0"/>
              <a:t>High-level Idea of FlowTags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FlowTags Design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Tag semantics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Controller and APIs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Middlebox modification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47056" y="4109105"/>
            <a:ext cx="2989943" cy="493888"/>
          </a:xfrm>
          <a:prstGeom prst="roundRect">
            <a:avLst/>
          </a:prstGeom>
          <a:noFill/>
          <a:ln w="28575" cmpd="sng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7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772913" y="-8819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FlowTags APIs</a:t>
            </a:r>
            <a:endParaRPr lang="en-US" sz="4200" dirty="0"/>
          </a:p>
        </p:txBody>
      </p:sp>
      <p:sp>
        <p:nvSpPr>
          <p:cNvPr id="54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6764895" y="6492876"/>
            <a:ext cx="2133600" cy="365125"/>
          </a:xfrm>
        </p:spPr>
        <p:txBody>
          <a:bodyPr/>
          <a:lstStyle/>
          <a:p>
            <a:fld id="{F0F1960D-7E41-4D07-A49B-7A38051565AD}" type="slidenum">
              <a:rPr lang="en-US" smtClean="0"/>
              <a:t>18</a:t>
            </a:fld>
            <a:endParaRPr lang="en-US" dirty="0"/>
          </a:p>
        </p:txBody>
      </p:sp>
      <p:sp>
        <p:nvSpPr>
          <p:cNvPr id="55" name="Freeform 54"/>
          <p:cNvSpPr/>
          <p:nvPr/>
        </p:nvSpPr>
        <p:spPr>
          <a:xfrm rot="20804054">
            <a:off x="25673996" y="16018383"/>
            <a:ext cx="1676400" cy="688323"/>
          </a:xfrm>
          <a:custGeom>
            <a:avLst/>
            <a:gdLst>
              <a:gd name="connsiteX0" fmla="*/ 0 w 4813300"/>
              <a:gd name="connsiteY0" fmla="*/ 0 h 830956"/>
              <a:gd name="connsiteX1" fmla="*/ 1676400 w 4813300"/>
              <a:gd name="connsiteY1" fmla="*/ 812800 h 830956"/>
              <a:gd name="connsiteX2" fmla="*/ 4813300 w 4813300"/>
              <a:gd name="connsiteY2" fmla="*/ 584200 h 8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3300" h="830956">
                <a:moveTo>
                  <a:pt x="0" y="0"/>
                </a:moveTo>
                <a:cubicBezTo>
                  <a:pt x="437091" y="357716"/>
                  <a:pt x="874183" y="715433"/>
                  <a:pt x="1676400" y="812800"/>
                </a:cubicBezTo>
                <a:cubicBezTo>
                  <a:pt x="2478617" y="910167"/>
                  <a:pt x="4813300" y="584200"/>
                  <a:pt x="4813300" y="584200"/>
                </a:cubicBezTo>
              </a:path>
            </a:pathLst>
          </a:custGeom>
          <a:noFill/>
          <a:ln w="38100" cap="flat" cmpd="sng" algn="ctr">
            <a:solidFill>
              <a:srgbClr val="008000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327176" y="14483337"/>
            <a:ext cx="304800" cy="304800"/>
          </a:xfrm>
          <a:prstGeom prst="ellipse">
            <a:avLst/>
          </a:prstGeom>
          <a:ln w="38100" cmpd="sng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5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58" name="Picture 5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5584" y="4564999"/>
            <a:ext cx="667375" cy="4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5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3864" y="4569908"/>
            <a:ext cx="667375" cy="4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0" name="Straight Connector 59"/>
          <p:cNvCxnSpPr>
            <a:stCxn id="99" idx="2"/>
            <a:endCxn id="58" idx="0"/>
          </p:cNvCxnSpPr>
          <p:nvPr/>
        </p:nvCxnSpPr>
        <p:spPr>
          <a:xfrm flipH="1">
            <a:off x="5929272" y="4033269"/>
            <a:ext cx="197" cy="531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673388" y="4145977"/>
            <a:ext cx="43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6024424" y="4182129"/>
            <a:ext cx="43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68" name="Straight Connector 67"/>
          <p:cNvCxnSpPr>
            <a:stCxn id="100" idx="2"/>
            <a:endCxn id="59" idx="0"/>
          </p:cNvCxnSpPr>
          <p:nvPr/>
        </p:nvCxnSpPr>
        <p:spPr>
          <a:xfrm flipH="1">
            <a:off x="3247552" y="4035937"/>
            <a:ext cx="20052" cy="5339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8" idx="3"/>
            <a:endCxn id="70" idx="1"/>
          </p:cNvCxnSpPr>
          <p:nvPr/>
        </p:nvCxnSpPr>
        <p:spPr>
          <a:xfrm>
            <a:off x="6262959" y="4775441"/>
            <a:ext cx="13928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1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5810" y="4306527"/>
            <a:ext cx="1346703" cy="93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TextBox 73"/>
          <p:cNvSpPr txBox="1"/>
          <p:nvPr/>
        </p:nvSpPr>
        <p:spPr>
          <a:xfrm>
            <a:off x="7797135" y="4562219"/>
            <a:ext cx="1205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Internet</a:t>
            </a:r>
          </a:p>
        </p:txBody>
      </p:sp>
      <p:pic>
        <p:nvPicPr>
          <p:cNvPr id="75" name="Content Placeholder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49" y="3463552"/>
            <a:ext cx="666750" cy="666751"/>
          </a:xfrm>
          <a:prstGeom prst="rect">
            <a:avLst/>
          </a:prstGeom>
        </p:spPr>
      </p:pic>
      <p:pic>
        <p:nvPicPr>
          <p:cNvPr id="76" name="Content Placeholder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1" y="5396559"/>
            <a:ext cx="666750" cy="666751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8817" y="2696426"/>
            <a:ext cx="152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1</a:t>
            </a:r>
            <a:r>
              <a:rPr lang="en-US" sz="2400" dirty="0"/>
              <a:t> </a:t>
            </a:r>
            <a:r>
              <a:rPr lang="en-US" sz="2400" dirty="0" smtClean="0"/>
              <a:t>10.1.1.1</a:t>
            </a:r>
            <a:endParaRPr lang="en-US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119942" y="5715464"/>
            <a:ext cx="152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900"/>
            </a:lvl1pPr>
          </a:lstStyle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  <a:p>
            <a:r>
              <a:rPr lang="en-US" sz="2400" dirty="0" smtClean="0"/>
              <a:t>10.1.1.2</a:t>
            </a:r>
            <a:endParaRPr lang="en-US" sz="2400" dirty="0"/>
          </a:p>
        </p:txBody>
      </p:sp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079927"/>
              </p:ext>
            </p:extLst>
          </p:nvPr>
        </p:nvGraphicFramePr>
        <p:xfrm>
          <a:off x="1409899" y="2875761"/>
          <a:ext cx="3500768" cy="707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345"/>
                <a:gridCol w="1042423"/>
              </a:tblGrid>
              <a:tr h="31902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SrcIP,Cache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Hit&gt;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902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9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589471"/>
              </p:ext>
            </p:extLst>
          </p:nvPr>
        </p:nvGraphicFramePr>
        <p:xfrm>
          <a:off x="5535263" y="2838961"/>
          <a:ext cx="2459264" cy="707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798"/>
                <a:gridCol w="1730466"/>
              </a:tblGrid>
              <a:tr h="31902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OrigSrcIP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902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en-US" sz="1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1" name="Straight Connector 80"/>
          <p:cNvCxnSpPr>
            <a:stCxn id="75" idx="3"/>
            <a:endCxn id="59" idx="1"/>
          </p:cNvCxnSpPr>
          <p:nvPr/>
        </p:nvCxnSpPr>
        <p:spPr>
          <a:xfrm>
            <a:off x="1409899" y="3796928"/>
            <a:ext cx="1503965" cy="9834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6" idx="3"/>
            <a:endCxn id="59" idx="1"/>
          </p:cNvCxnSpPr>
          <p:nvPr/>
        </p:nvCxnSpPr>
        <p:spPr>
          <a:xfrm flipV="1">
            <a:off x="1284111" y="4780350"/>
            <a:ext cx="1629753" cy="9495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9" name="Picture 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226" y="3493231"/>
            <a:ext cx="556486" cy="54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0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3864" y="3590626"/>
            <a:ext cx="707479" cy="44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41443"/>
              </p:ext>
            </p:extLst>
          </p:nvPr>
        </p:nvGraphicFramePr>
        <p:xfrm>
          <a:off x="2340778" y="5350788"/>
          <a:ext cx="1853652" cy="707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52"/>
                <a:gridCol w="1181100"/>
              </a:tblGrid>
              <a:tr h="31902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Fwd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902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1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5" name="Table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775826"/>
              </p:ext>
            </p:extLst>
          </p:nvPr>
        </p:nvGraphicFramePr>
        <p:xfrm>
          <a:off x="5425882" y="5396559"/>
          <a:ext cx="1853652" cy="707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52"/>
                <a:gridCol w="1181100"/>
              </a:tblGrid>
              <a:tr h="31902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Fwd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902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1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12" name="Straight Connector 111"/>
          <p:cNvCxnSpPr>
            <a:stCxn id="58" idx="1"/>
            <a:endCxn id="59" idx="3"/>
          </p:cNvCxnSpPr>
          <p:nvPr/>
        </p:nvCxnSpPr>
        <p:spPr>
          <a:xfrm flipH="1">
            <a:off x="3581239" y="4775441"/>
            <a:ext cx="2014345" cy="49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245758"/>
              </p:ext>
            </p:extLst>
          </p:nvPr>
        </p:nvGraphicFramePr>
        <p:xfrm>
          <a:off x="1409899" y="2886187"/>
          <a:ext cx="3500768" cy="743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345"/>
                <a:gridCol w="1042423"/>
              </a:tblGrid>
              <a:tr h="31902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SrcIP,Cache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Hit&gt;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902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200" dirty="0" smtClean="0"/>
                        <a:t>10.1.1.2</a:t>
                      </a:r>
                      <a:r>
                        <a:rPr lang="en-US" sz="2200" baseline="0" dirty="0" smtClean="0"/>
                        <a:t>, Hit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140863"/>
              </p:ext>
            </p:extLst>
          </p:nvPr>
        </p:nvGraphicFramePr>
        <p:xfrm>
          <a:off x="2340778" y="5350788"/>
          <a:ext cx="1853652" cy="743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52"/>
                <a:gridCol w="1181100"/>
              </a:tblGrid>
              <a:tr h="31902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Fwd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902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80000"/>
                        </a:lnSpc>
                      </a:pPr>
                      <a:r>
                        <a:rPr 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80000"/>
                        </a:lnSpc>
                      </a:pPr>
                      <a:r>
                        <a:rPr 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S2</a:t>
                      </a:r>
                      <a:endParaRPr lang="en-US" sz="2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221277"/>
              </p:ext>
            </p:extLst>
          </p:nvPr>
        </p:nvGraphicFramePr>
        <p:xfrm>
          <a:off x="5434377" y="5409599"/>
          <a:ext cx="1853652" cy="743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52"/>
                <a:gridCol w="1181100"/>
              </a:tblGrid>
              <a:tr h="31902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Fwd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902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80000"/>
                        </a:lnSpc>
                      </a:pPr>
                      <a:r>
                        <a:rPr 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80000"/>
                        </a:lnSpc>
                      </a:pPr>
                      <a:r>
                        <a:rPr 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ACL</a:t>
                      </a:r>
                      <a:endParaRPr lang="en-US" sz="2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163400"/>
              </p:ext>
            </p:extLst>
          </p:nvPr>
        </p:nvGraphicFramePr>
        <p:xfrm>
          <a:off x="5535263" y="2838961"/>
          <a:ext cx="2459264" cy="743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798"/>
                <a:gridCol w="1730466"/>
              </a:tblGrid>
              <a:tr h="31902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OrigSrcIP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902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80000"/>
                        </a:lnSpc>
                      </a:pPr>
                      <a:r>
                        <a:rPr 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80000"/>
                        </a:lnSpc>
                      </a:pPr>
                      <a:r>
                        <a:rPr 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10.1.1.2</a:t>
                      </a:r>
                      <a:endParaRPr lang="en-US" sz="2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3" name="Straight Connector 42"/>
          <p:cNvCxnSpPr/>
          <p:nvPr/>
        </p:nvCxnSpPr>
        <p:spPr>
          <a:xfrm flipV="1">
            <a:off x="106780" y="2504999"/>
            <a:ext cx="9031103" cy="201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897580" y="1107050"/>
            <a:ext cx="366471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FlowTags</a:t>
            </a:r>
            <a:r>
              <a:rPr lang="en-US" sz="2400" dirty="0" smtClean="0"/>
              <a:t>-enhanced</a:t>
            </a:r>
          </a:p>
          <a:p>
            <a:pPr algn="ctr"/>
            <a:r>
              <a:rPr lang="en-US" sz="2400" dirty="0" smtClean="0"/>
              <a:t>SDN Controller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104715" y="1312159"/>
            <a:ext cx="870405" cy="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65127" y="489392"/>
            <a:ext cx="1749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OpenFlow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811153" y="1022792"/>
            <a:ext cx="173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FlowTags</a:t>
            </a:r>
            <a:endParaRPr lang="en-US" sz="2800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2476500" y="1938047"/>
            <a:ext cx="1555750" cy="937714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156013" y="2075865"/>
            <a:ext cx="2225361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Generate Tag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172408" y="1938047"/>
            <a:ext cx="3241341" cy="900914"/>
            <a:chOff x="5220033" y="1938047"/>
            <a:chExt cx="3241341" cy="900914"/>
          </a:xfrm>
        </p:grpSpPr>
        <p:cxnSp>
          <p:nvCxnSpPr>
            <p:cNvPr id="57" name="Straight Arrow Connector 56"/>
            <p:cNvCxnSpPr>
              <a:stCxn id="90" idx="0"/>
            </p:cNvCxnSpPr>
            <p:nvPr/>
          </p:nvCxnSpPr>
          <p:spPr>
            <a:xfrm flipH="1" flipV="1">
              <a:off x="5220033" y="1938047"/>
              <a:ext cx="1592487" cy="90091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6207711" y="2043334"/>
              <a:ext cx="2253663" cy="52322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Consume Tag</a:t>
              </a:r>
              <a:endParaRPr lang="en-US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67208" y="1938047"/>
            <a:ext cx="2362261" cy="3471552"/>
            <a:chOff x="3567208" y="1938047"/>
            <a:chExt cx="2362261" cy="3471552"/>
          </a:xfrm>
        </p:grpSpPr>
        <p:cxnSp>
          <p:nvCxnSpPr>
            <p:cNvPr id="47" name="Straight Arrow Connector 46"/>
            <p:cNvCxnSpPr/>
            <p:nvPr/>
          </p:nvCxnSpPr>
          <p:spPr>
            <a:xfrm flipH="1">
              <a:off x="3567208" y="1938047"/>
              <a:ext cx="870404" cy="3412741"/>
            </a:xfrm>
            <a:prstGeom prst="straightConnector1">
              <a:avLst/>
            </a:prstGeom>
            <a:ln w="57150" cmpd="sng">
              <a:solidFill>
                <a:srgbClr val="0000DD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45" idx="2"/>
            </p:cNvCxnSpPr>
            <p:nvPr/>
          </p:nvCxnSpPr>
          <p:spPr>
            <a:xfrm>
              <a:off x="4729939" y="1938047"/>
              <a:ext cx="1199530" cy="3471552"/>
            </a:xfrm>
            <a:prstGeom prst="straightConnector1">
              <a:avLst/>
            </a:prstGeom>
            <a:ln w="57150" cmpd="sng">
              <a:solidFill>
                <a:srgbClr val="0000DD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Arrow Connector 81"/>
          <p:cNvCxnSpPr/>
          <p:nvPr/>
        </p:nvCxnSpPr>
        <p:spPr>
          <a:xfrm flipH="1">
            <a:off x="104715" y="799556"/>
            <a:ext cx="870405" cy="0"/>
          </a:xfrm>
          <a:prstGeom prst="straightConnector1">
            <a:avLst/>
          </a:prstGeom>
          <a:ln w="57150" cmpd="sng">
            <a:solidFill>
              <a:srgbClr val="0000D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18751" y="3527423"/>
            <a:ext cx="150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Web ACL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10627" y="3543557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26060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356349"/>
            <a:ext cx="457200" cy="501651"/>
          </a:xfrm>
        </p:spPr>
        <p:txBody>
          <a:bodyPr/>
          <a:lstStyle/>
          <a:p>
            <a:fld id="{2F8258B8-ACF5-6E4C-8B3E-49E538074B44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8750" y="92542"/>
            <a:ext cx="8745362" cy="845951"/>
          </a:xfrm>
        </p:spPr>
        <p:txBody>
          <a:bodyPr>
            <a:noAutofit/>
          </a:bodyPr>
          <a:lstStyle/>
          <a:p>
            <a:r>
              <a:rPr lang="en-US" sz="4200" dirty="0" smtClean="0"/>
              <a:t>FlowTags-enhanced controller</a:t>
            </a:r>
            <a:endParaRPr lang="en-US" sz="4200" dirty="0"/>
          </a:p>
        </p:txBody>
      </p:sp>
      <p:sp>
        <p:nvSpPr>
          <p:cNvPr id="7" name="Rectangle 6"/>
          <p:cNvSpPr/>
          <p:nvPr/>
        </p:nvSpPr>
        <p:spPr>
          <a:xfrm>
            <a:off x="741475" y="863979"/>
            <a:ext cx="1824393" cy="723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Policy DPG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0468" y="1611171"/>
            <a:ext cx="2868949" cy="8312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Physical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realization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0446" y="4488677"/>
            <a:ext cx="530395" cy="38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9237" y="4489290"/>
            <a:ext cx="551780" cy="37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Connector 17"/>
          <p:cNvCxnSpPr>
            <a:cxnSpLocks noChangeAspect="1"/>
            <a:stCxn id="17" idx="3"/>
            <a:endCxn id="16" idx="1"/>
          </p:cNvCxnSpPr>
          <p:nvPr/>
        </p:nvCxnSpPr>
        <p:spPr>
          <a:xfrm>
            <a:off x="3951019" y="4675624"/>
            <a:ext cx="529427" cy="3211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 noChangeAspect="1"/>
            <a:stCxn id="31" idx="1"/>
            <a:endCxn id="16" idx="3"/>
          </p:cNvCxnSpPr>
          <p:nvPr/>
        </p:nvCxnSpPr>
        <p:spPr>
          <a:xfrm flipH="1">
            <a:off x="5010841" y="4558500"/>
            <a:ext cx="306051" cy="12033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spect="1"/>
          </p:cNvSpPr>
          <p:nvPr/>
        </p:nvSpPr>
        <p:spPr>
          <a:xfrm>
            <a:off x="3219504" y="4663915"/>
            <a:ext cx="4096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4899716" y="4669766"/>
            <a:ext cx="4096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cxnSp>
        <p:nvCxnSpPr>
          <p:cNvPr id="25" name="Straight Connector 24"/>
          <p:cNvCxnSpPr>
            <a:cxnSpLocks noChangeAspect="1"/>
            <a:stCxn id="32" idx="3"/>
            <a:endCxn id="17" idx="1"/>
          </p:cNvCxnSpPr>
          <p:nvPr/>
        </p:nvCxnSpPr>
        <p:spPr>
          <a:xfrm>
            <a:off x="3150451" y="4509336"/>
            <a:ext cx="248786" cy="166289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6892" y="4331546"/>
            <a:ext cx="467731" cy="4539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4218" y="4350016"/>
            <a:ext cx="506233" cy="31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2846" y="5244327"/>
            <a:ext cx="530395" cy="38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7637" y="5387815"/>
            <a:ext cx="551780" cy="37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4" name="Straight Connector 43"/>
          <p:cNvCxnSpPr>
            <a:cxnSpLocks noChangeAspect="1"/>
            <a:stCxn id="43" idx="3"/>
            <a:endCxn id="42" idx="1"/>
          </p:cNvCxnSpPr>
          <p:nvPr/>
        </p:nvCxnSpPr>
        <p:spPr>
          <a:xfrm flipV="1">
            <a:off x="3849417" y="5434485"/>
            <a:ext cx="783429" cy="13966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spect="1"/>
          </p:cNvSpPr>
          <p:nvPr/>
        </p:nvSpPr>
        <p:spPr>
          <a:xfrm>
            <a:off x="3426436" y="5639214"/>
            <a:ext cx="4096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</a:t>
            </a:r>
            <a:r>
              <a:rPr lang="en-US" sz="2200" baseline="-25000" dirty="0" smtClean="0"/>
              <a:t>3</a:t>
            </a:r>
            <a:endParaRPr lang="en-US" sz="2200" baseline="-25000" dirty="0"/>
          </a:p>
        </p:txBody>
      </p:sp>
      <p:sp>
        <p:nvSpPr>
          <p:cNvPr id="46" name="TextBox 45"/>
          <p:cNvSpPr txBox="1">
            <a:spLocks noChangeAspect="1"/>
          </p:cNvSpPr>
          <p:nvPr/>
        </p:nvSpPr>
        <p:spPr>
          <a:xfrm>
            <a:off x="4732717" y="5521739"/>
            <a:ext cx="4154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cxnSp>
        <p:nvCxnSpPr>
          <p:cNvPr id="47" name="Straight Connector 46"/>
          <p:cNvCxnSpPr>
            <a:cxnSpLocks noChangeAspect="1"/>
            <a:stCxn id="43" idx="0"/>
            <a:endCxn id="17" idx="2"/>
          </p:cNvCxnSpPr>
          <p:nvPr/>
        </p:nvCxnSpPr>
        <p:spPr>
          <a:xfrm flipV="1">
            <a:off x="3573527" y="4861959"/>
            <a:ext cx="101600" cy="52585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 noChangeAspect="1"/>
            <a:stCxn id="42" idx="0"/>
            <a:endCxn id="16" idx="2"/>
          </p:cNvCxnSpPr>
          <p:nvPr/>
        </p:nvCxnSpPr>
        <p:spPr>
          <a:xfrm flipH="1" flipV="1">
            <a:off x="4745644" y="4868992"/>
            <a:ext cx="152400" cy="37533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 noChangeAspect="1"/>
            <a:stCxn id="43" idx="1"/>
            <a:endCxn id="61" idx="3"/>
          </p:cNvCxnSpPr>
          <p:nvPr/>
        </p:nvCxnSpPr>
        <p:spPr>
          <a:xfrm flipH="1">
            <a:off x="3138652" y="5574150"/>
            <a:ext cx="158985" cy="163074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 noChangeAspect="1"/>
            <a:stCxn id="59" idx="1"/>
            <a:endCxn id="42" idx="3"/>
          </p:cNvCxnSpPr>
          <p:nvPr/>
        </p:nvCxnSpPr>
        <p:spPr>
          <a:xfrm flipH="1" flipV="1">
            <a:off x="5163241" y="5434485"/>
            <a:ext cx="241350" cy="16857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11" descr="IOSfirew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4591" y="5366578"/>
            <a:ext cx="254710" cy="472953"/>
          </a:xfrm>
          <a:prstGeom prst="rect">
            <a:avLst/>
          </a:prstGeom>
          <a:noFill/>
        </p:spPr>
      </p:pic>
      <p:pic>
        <p:nvPicPr>
          <p:cNvPr id="61" name="Picture 6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4218" y="5571820"/>
            <a:ext cx="494434" cy="3308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68" name="Straight Connector 67"/>
          <p:cNvCxnSpPr/>
          <p:nvPr/>
        </p:nvCxnSpPr>
        <p:spPr>
          <a:xfrm flipV="1">
            <a:off x="62523" y="3564298"/>
            <a:ext cx="9031103" cy="201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411824" y="1174843"/>
            <a:ext cx="0" cy="45063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Cloud 104"/>
          <p:cNvSpPr/>
          <p:nvPr/>
        </p:nvSpPr>
        <p:spPr>
          <a:xfrm rot="355275">
            <a:off x="1829489" y="4112453"/>
            <a:ext cx="4976469" cy="2270125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2"/>
            <a:endCxn id="17" idx="0"/>
          </p:cNvCxnSpPr>
          <p:nvPr/>
        </p:nvCxnSpPr>
        <p:spPr>
          <a:xfrm>
            <a:off x="2414943" y="2442423"/>
            <a:ext cx="1260184" cy="204686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70595" y="938493"/>
            <a:ext cx="0" cy="259605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81750" y="938493"/>
            <a:ext cx="1315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Reactive</a:t>
            </a:r>
            <a:endParaRPr lang="en-US" sz="2400" i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2897335" y="1572553"/>
            <a:ext cx="3805089" cy="2777463"/>
            <a:chOff x="2897335" y="1572553"/>
            <a:chExt cx="3805089" cy="2777463"/>
          </a:xfrm>
          <a:noFill/>
        </p:grpSpPr>
        <p:sp>
          <p:nvSpPr>
            <p:cNvPr id="76" name="Rectangle 75"/>
            <p:cNvSpPr/>
            <p:nvPr/>
          </p:nvSpPr>
          <p:spPr>
            <a:xfrm>
              <a:off x="4242491" y="1572553"/>
              <a:ext cx="2459933" cy="8686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Middlebox Event Handlers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086470" y="2640050"/>
              <a:ext cx="211159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Tag generate and consume</a:t>
              </a:r>
              <a:endParaRPr lang="en-US" sz="2400" dirty="0"/>
            </a:p>
          </p:txBody>
        </p:sp>
        <p:cxnSp>
          <p:nvCxnSpPr>
            <p:cNvPr id="52" name="Straight Arrow Connector 51"/>
            <p:cNvCxnSpPr>
              <a:stCxn id="32" idx="0"/>
            </p:cNvCxnSpPr>
            <p:nvPr/>
          </p:nvCxnSpPr>
          <p:spPr>
            <a:xfrm flipV="1">
              <a:off x="2897335" y="2442424"/>
              <a:ext cx="1583111" cy="1907592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31" idx="0"/>
            </p:cNvCxnSpPr>
            <p:nvPr/>
          </p:nvCxnSpPr>
          <p:spPr>
            <a:xfrm flipV="1">
              <a:off x="5550758" y="2442424"/>
              <a:ext cx="830992" cy="1889122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105400" y="1572553"/>
            <a:ext cx="4085200" cy="3685247"/>
            <a:chOff x="5105400" y="1572553"/>
            <a:chExt cx="4085200" cy="3685247"/>
          </a:xfrm>
          <a:noFill/>
        </p:grpSpPr>
        <p:sp>
          <p:nvSpPr>
            <p:cNvPr id="77" name="Rectangle 76"/>
            <p:cNvSpPr/>
            <p:nvPr/>
          </p:nvSpPr>
          <p:spPr>
            <a:xfrm>
              <a:off x="6853584" y="1572553"/>
              <a:ext cx="2179292" cy="868680"/>
            </a:xfrm>
            <a:prstGeom prst="rect">
              <a:avLst/>
            </a:prstGeom>
            <a:solidFill>
              <a:srgbClr val="D99694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</a:rPr>
                <a:t>Switch Event </a:t>
              </a:r>
              <a:r>
                <a:rPr lang="en-US" sz="2800" dirty="0">
                  <a:solidFill>
                    <a:srgbClr val="000000"/>
                  </a:solidFill>
                </a:rPr>
                <a:t>Handlers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654799" y="2742308"/>
              <a:ext cx="2535801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Flow expiry</a:t>
              </a:r>
            </a:p>
            <a:p>
              <a:pPr algn="ctr"/>
              <a:r>
                <a:rPr lang="en-US" sz="2400" dirty="0" smtClean="0"/>
                <a:t>Flow rules</a:t>
              </a:r>
              <a:endParaRPr lang="en-US" sz="24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V="1">
              <a:off x="5105400" y="2442425"/>
              <a:ext cx="2387600" cy="2815375"/>
            </a:xfrm>
            <a:prstGeom prst="straightConnector1">
              <a:avLst/>
            </a:prstGeom>
            <a:grpFill/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853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5400000">
            <a:off x="4826870" y="2532789"/>
            <a:ext cx="812248" cy="2858688"/>
            <a:chOff x="900223" y="2372135"/>
            <a:chExt cx="1362243" cy="3712212"/>
          </a:xfrm>
        </p:grpSpPr>
        <p:sp>
          <p:nvSpPr>
            <p:cNvPr id="8" name="Rounded Rectangle 7"/>
            <p:cNvSpPr/>
            <p:nvPr/>
          </p:nvSpPr>
          <p:spPr>
            <a:xfrm rot="16200000">
              <a:off x="-281925" y="3699594"/>
              <a:ext cx="3439753" cy="1075455"/>
            </a:xfrm>
            <a:prstGeom prst="roundRect">
              <a:avLst/>
            </a:prstGeom>
            <a:noFill/>
            <a:ln w="25400">
              <a:solidFill>
                <a:srgbClr val="00009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274761" y="3547119"/>
              <a:ext cx="3712212" cy="1362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Network OS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901564" y="4673874"/>
            <a:ext cx="2613385" cy="591902"/>
          </a:xfrm>
          <a:prstGeom prst="roundRect">
            <a:avLst/>
          </a:prstGeom>
          <a:noFill/>
          <a:ln w="25400">
            <a:solidFill>
              <a:srgbClr val="00009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69814" y="4655994"/>
            <a:ext cx="27183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Data Plane</a:t>
            </a:r>
          </a:p>
        </p:txBody>
      </p:sp>
      <p:grpSp>
        <p:nvGrpSpPr>
          <p:cNvPr id="44" name="Group 43"/>
          <p:cNvGrpSpPr/>
          <p:nvPr/>
        </p:nvGrpSpPr>
        <p:grpSpPr>
          <a:xfrm rot="5400000">
            <a:off x="4831057" y="1500333"/>
            <a:ext cx="780897" cy="2796737"/>
            <a:chOff x="900223" y="2372135"/>
            <a:chExt cx="1362243" cy="3712212"/>
          </a:xfrm>
        </p:grpSpPr>
        <p:sp>
          <p:nvSpPr>
            <p:cNvPr id="45" name="Rounded Rectangle 44"/>
            <p:cNvSpPr/>
            <p:nvPr/>
          </p:nvSpPr>
          <p:spPr>
            <a:xfrm rot="16200000">
              <a:off x="-281925" y="3699594"/>
              <a:ext cx="3439753" cy="1075455"/>
            </a:xfrm>
            <a:prstGeom prst="roundRect">
              <a:avLst/>
            </a:prstGeom>
            <a:noFill/>
            <a:ln w="25400">
              <a:solidFill>
                <a:srgbClr val="00009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-274761" y="3547119"/>
              <a:ext cx="3712212" cy="1362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Control Apps</a:t>
              </a:r>
            </a:p>
          </p:txBody>
        </p:sp>
      </p:grpSp>
      <p:sp>
        <p:nvSpPr>
          <p:cNvPr id="4" name="Up-Down Arrow 3"/>
          <p:cNvSpPr/>
          <p:nvPr/>
        </p:nvSpPr>
        <p:spPr>
          <a:xfrm>
            <a:off x="5080249" y="3108877"/>
            <a:ext cx="319263" cy="46333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-Down Arrow 46"/>
          <p:cNvSpPr/>
          <p:nvPr/>
        </p:nvSpPr>
        <p:spPr>
          <a:xfrm>
            <a:off x="5075135" y="4197258"/>
            <a:ext cx="328717" cy="45873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 descr="MC9004316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73" y="1237345"/>
            <a:ext cx="900580" cy="900580"/>
          </a:xfrm>
          <a:prstGeom prst="rect">
            <a:avLst/>
          </a:prstGeom>
        </p:spPr>
      </p:pic>
      <p:sp>
        <p:nvSpPr>
          <p:cNvPr id="71" name="Up-Down Arrow 70"/>
          <p:cNvSpPr/>
          <p:nvPr/>
        </p:nvSpPr>
        <p:spPr>
          <a:xfrm>
            <a:off x="5065079" y="1998463"/>
            <a:ext cx="338773" cy="49391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53194" y="1431819"/>
            <a:ext cx="37391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Policy:</a:t>
            </a:r>
          </a:p>
          <a:p>
            <a:r>
              <a:rPr lang="en-US" sz="3200" dirty="0" smtClean="0"/>
              <a:t>E.g., service chaining,</a:t>
            </a:r>
          </a:p>
          <a:p>
            <a:r>
              <a:rPr lang="en-US" sz="3200" dirty="0" smtClean="0"/>
              <a:t>access control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28223"/>
            <a:ext cx="9144000" cy="1143000"/>
          </a:xfrm>
        </p:spPr>
        <p:txBody>
          <a:bodyPr>
            <a:noAutofit/>
          </a:bodyPr>
          <a:lstStyle/>
          <a:p>
            <a:r>
              <a:rPr lang="en-US" sz="4200" dirty="0" err="1" smtClean="0"/>
              <a:t>Middleboxes</a:t>
            </a:r>
            <a:r>
              <a:rPr lang="en-US" sz="4200" dirty="0" smtClean="0"/>
              <a:t> complicate </a:t>
            </a:r>
            <a:br>
              <a:rPr lang="en-US" sz="4200" dirty="0" smtClean="0"/>
            </a:br>
            <a:r>
              <a:rPr lang="en-US" sz="4200" dirty="0" smtClean="0"/>
              <a:t>policy enforcement in SDN</a:t>
            </a:r>
            <a:endParaRPr lang="en-US" sz="4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</a:t>
            </a:fld>
            <a:endParaRPr kumimoji="0" lang="en-US"/>
          </a:p>
        </p:txBody>
      </p:sp>
      <p:pic>
        <p:nvPicPr>
          <p:cNvPr id="38" name="Picture 11" descr="IOSfirew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2027" y="5830097"/>
            <a:ext cx="324453" cy="602453"/>
          </a:xfrm>
          <a:prstGeom prst="rect">
            <a:avLst/>
          </a:prstGeom>
          <a:noFill/>
        </p:spPr>
      </p:pic>
      <p:pic>
        <p:nvPicPr>
          <p:cNvPr id="41" name="Picture 57" descr="icon_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9949" y="5329276"/>
            <a:ext cx="469075" cy="536914"/>
          </a:xfrm>
          <a:prstGeom prst="rect">
            <a:avLst/>
          </a:prstGeom>
          <a:noFill/>
        </p:spPr>
      </p:pic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4016" y="5413822"/>
            <a:ext cx="564040" cy="3773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16694" y="4470956"/>
            <a:ext cx="3254016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Dynamic and </a:t>
            </a:r>
          </a:p>
          <a:p>
            <a:r>
              <a:rPr lang="en-US" sz="3200" dirty="0">
                <a:solidFill>
                  <a:srgbClr val="000090"/>
                </a:solidFill>
              </a:rPr>
              <a:t>t</a:t>
            </a:r>
            <a:r>
              <a:rPr lang="en-US" sz="3200" dirty="0" smtClean="0">
                <a:solidFill>
                  <a:srgbClr val="000090"/>
                </a:solidFill>
              </a:rPr>
              <a:t>raffic-dependent</a:t>
            </a:r>
          </a:p>
          <a:p>
            <a:r>
              <a:rPr lang="en-US" sz="3200" dirty="0" smtClean="0">
                <a:solidFill>
                  <a:srgbClr val="000090"/>
                </a:solidFill>
              </a:rPr>
              <a:t>modifications!</a:t>
            </a:r>
          </a:p>
          <a:p>
            <a:r>
              <a:rPr lang="en-US" sz="3200" dirty="0" smtClean="0">
                <a:solidFill>
                  <a:srgbClr val="000090"/>
                </a:solidFill>
              </a:rPr>
              <a:t>e.g., NATs, proxies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69" name="Picture 68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7679" y="5493200"/>
            <a:ext cx="627263" cy="29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1311" y="5966275"/>
            <a:ext cx="759622" cy="39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59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Motivation </a:t>
            </a:r>
          </a:p>
          <a:p>
            <a:endParaRPr lang="en-US" dirty="0"/>
          </a:p>
          <a:p>
            <a:r>
              <a:rPr lang="en-US" dirty="0" smtClean="0"/>
              <a:t>High-level Idea of FlowTags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FlowTags Design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Tag semantics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Controller and APIs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Middlebox modification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47056" y="4553605"/>
            <a:ext cx="3624944" cy="493888"/>
          </a:xfrm>
          <a:prstGeom prst="roundRect">
            <a:avLst/>
          </a:prstGeom>
          <a:noFill/>
          <a:ln w="28575" cmpd="sng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7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37042"/>
            <a:ext cx="8229600" cy="845951"/>
          </a:xfrm>
        </p:spPr>
        <p:txBody>
          <a:bodyPr>
            <a:noAutofit/>
          </a:bodyPr>
          <a:lstStyle/>
          <a:p>
            <a:r>
              <a:rPr lang="en-US" sz="4200" dirty="0"/>
              <a:t>Middlebox extension strategies </a:t>
            </a:r>
            <a:br>
              <a:rPr lang="en-US" sz="4200" dirty="0"/>
            </a:br>
            <a:r>
              <a:rPr lang="en-US" sz="4200" dirty="0"/>
              <a:t>to add FlowTags support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21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99571" y="5286375"/>
            <a:ext cx="8744858" cy="1077218"/>
          </a:xfrm>
          <a:prstGeom prst="rect">
            <a:avLst/>
          </a:prstGeom>
          <a:ln w="381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Pro: One shot</a:t>
            </a:r>
          </a:p>
          <a:p>
            <a:r>
              <a:rPr lang="en-US" sz="3200" dirty="0" smtClean="0"/>
              <a:t>Con: Hard to get internal context</a:t>
            </a:r>
            <a:endParaRPr lang="en-US" sz="3200" dirty="0"/>
          </a:p>
        </p:txBody>
      </p:sp>
      <p:cxnSp>
        <p:nvCxnSpPr>
          <p:cNvPr id="43" name="Straight Arrow Connector 42"/>
          <p:cNvCxnSpPr>
            <a:stCxn id="45" idx="3"/>
            <a:endCxn id="54" idx="1"/>
          </p:cNvCxnSpPr>
          <p:nvPr/>
        </p:nvCxnSpPr>
        <p:spPr>
          <a:xfrm>
            <a:off x="2174875" y="3396061"/>
            <a:ext cx="619125" cy="357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079500" y="3034507"/>
            <a:ext cx="1095375" cy="723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input traffic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962775" y="3041651"/>
            <a:ext cx="1095375" cy="723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o</a:t>
            </a:r>
            <a:r>
              <a:rPr lang="en-US" sz="2200" dirty="0" smtClean="0">
                <a:solidFill>
                  <a:srgbClr val="000000"/>
                </a:solidFill>
              </a:rPr>
              <a:t>utput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traffic</a:t>
            </a:r>
            <a:endParaRPr lang="en-US" sz="2200" dirty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>
            <a:stCxn id="55" idx="3"/>
            <a:endCxn id="47" idx="1"/>
          </p:cNvCxnSpPr>
          <p:nvPr/>
        </p:nvCxnSpPr>
        <p:spPr>
          <a:xfrm>
            <a:off x="6350000" y="3399632"/>
            <a:ext cx="612775" cy="3573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794000" y="2497137"/>
            <a:ext cx="209550" cy="180498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140450" y="2497138"/>
            <a:ext cx="209550" cy="180498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211512" y="4452124"/>
            <a:ext cx="2773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Light-weight packet</a:t>
            </a:r>
          </a:p>
          <a:p>
            <a:pPr algn="ctr"/>
            <a:r>
              <a:rPr lang="en-US" sz="2400" i="1" dirty="0" smtClean="0"/>
              <a:t>rewriting shims</a:t>
            </a:r>
            <a:endParaRPr lang="en-US" sz="2400" i="1" dirty="0"/>
          </a:p>
        </p:txBody>
      </p:sp>
      <p:cxnSp>
        <p:nvCxnSpPr>
          <p:cNvPr id="57" name="Curved Connector 56"/>
          <p:cNvCxnSpPr>
            <a:stCxn id="56" idx="3"/>
            <a:endCxn id="55" idx="2"/>
          </p:cNvCxnSpPr>
          <p:nvPr/>
        </p:nvCxnSpPr>
        <p:spPr>
          <a:xfrm flipV="1">
            <a:off x="5984875" y="4302125"/>
            <a:ext cx="260350" cy="565498"/>
          </a:xfrm>
          <a:prstGeom prst="curvedConnector2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56" idx="1"/>
            <a:endCxn id="54" idx="2"/>
          </p:cNvCxnSpPr>
          <p:nvPr/>
        </p:nvCxnSpPr>
        <p:spPr>
          <a:xfrm rot="10800000">
            <a:off x="2898776" y="4302125"/>
            <a:ext cx="312737" cy="565499"/>
          </a:xfrm>
          <a:prstGeom prst="curvedConnector2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016250" y="2047875"/>
            <a:ext cx="333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Middlebox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24946" y="1402345"/>
            <a:ext cx="5642429" cy="584776"/>
          </a:xfrm>
          <a:prstGeom prst="rect">
            <a:avLst/>
          </a:prstGeom>
          <a:ln w="381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smtClean="0"/>
              <a:t>Strategy 1: Packet Rewriting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16250" y="2507953"/>
            <a:ext cx="3146425" cy="1804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236912" y="3800974"/>
            <a:ext cx="877888" cy="396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</a:rPr>
              <a:t>module</a:t>
            </a: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47256" y="3208438"/>
            <a:ext cx="877888" cy="396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</a:rPr>
              <a:t>module</a:t>
            </a: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83932" y="3208438"/>
            <a:ext cx="877888" cy="396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</a:rPr>
              <a:t>module</a:t>
            </a: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48868" y="2648446"/>
            <a:ext cx="877888" cy="396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</a:rPr>
              <a:t>module</a:t>
            </a: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45881" y="2648446"/>
            <a:ext cx="877888" cy="396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</a:rPr>
              <a:t>module</a:t>
            </a: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539456" y="3759403"/>
            <a:ext cx="877888" cy="396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</a:rPr>
              <a:t>module</a:t>
            </a:r>
            <a:endParaRPr lang="en-US" sz="17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2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37042"/>
            <a:ext cx="8229600" cy="845951"/>
          </a:xfrm>
        </p:spPr>
        <p:txBody>
          <a:bodyPr>
            <a:noAutofit/>
          </a:bodyPr>
          <a:lstStyle/>
          <a:p>
            <a:r>
              <a:rPr lang="en-US" sz="4200" dirty="0"/>
              <a:t>Middlebox extension strategies </a:t>
            </a:r>
            <a:br>
              <a:rPr lang="en-US" sz="4200" dirty="0"/>
            </a:br>
            <a:r>
              <a:rPr lang="en-US" sz="4200" dirty="0"/>
              <a:t>to add </a:t>
            </a:r>
            <a:r>
              <a:rPr lang="en-US" sz="4200" dirty="0" smtClean="0"/>
              <a:t>FlowTags support</a:t>
            </a:r>
            <a:r>
              <a:rPr lang="en-US" sz="4200" dirty="0"/>
              <a:t/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22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99571" y="5032375"/>
            <a:ext cx="8744858" cy="1077218"/>
          </a:xfrm>
          <a:prstGeom prst="rect">
            <a:avLst/>
          </a:prstGeom>
          <a:ln w="381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Pro: More change is needed</a:t>
            </a:r>
          </a:p>
          <a:p>
            <a:r>
              <a:rPr lang="en-US" sz="3200" dirty="0" smtClean="0"/>
              <a:t>Con: Suited for getting internal context</a:t>
            </a:r>
            <a:endParaRPr lang="en-US" sz="3200" dirty="0"/>
          </a:p>
        </p:txBody>
      </p:sp>
      <p:cxnSp>
        <p:nvCxnSpPr>
          <p:cNvPr id="43" name="Straight Arrow Connector 42"/>
          <p:cNvCxnSpPr>
            <a:stCxn id="45" idx="3"/>
          </p:cNvCxnSpPr>
          <p:nvPr/>
        </p:nvCxnSpPr>
        <p:spPr>
          <a:xfrm>
            <a:off x="2174875" y="3420668"/>
            <a:ext cx="841375" cy="357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079500" y="3059114"/>
            <a:ext cx="1095375" cy="723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input traffic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962775" y="3050383"/>
            <a:ext cx="1095375" cy="723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o</a:t>
            </a:r>
            <a:r>
              <a:rPr lang="en-US" sz="2200" dirty="0" smtClean="0">
                <a:solidFill>
                  <a:srgbClr val="000000"/>
                </a:solidFill>
              </a:rPr>
              <a:t>utput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traffic</a:t>
            </a:r>
            <a:endParaRPr lang="en-US" sz="2200" dirty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>
            <a:endCxn id="47" idx="1"/>
          </p:cNvCxnSpPr>
          <p:nvPr/>
        </p:nvCxnSpPr>
        <p:spPr>
          <a:xfrm>
            <a:off x="6162675" y="3408364"/>
            <a:ext cx="800100" cy="3573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16250" y="2056607"/>
            <a:ext cx="333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Middlebox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4946" y="1402345"/>
            <a:ext cx="6020254" cy="584776"/>
          </a:xfrm>
          <a:prstGeom prst="rect">
            <a:avLst/>
          </a:prstGeom>
          <a:ln w="381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smtClean="0"/>
              <a:t>Strategy 2: Module Modification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16250" y="2507953"/>
            <a:ext cx="3146425" cy="1804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36912" y="3800974"/>
            <a:ext cx="877888" cy="3968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000000"/>
                </a:solidFill>
              </a:rPr>
              <a:t>module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47256" y="3208438"/>
            <a:ext cx="877888" cy="3968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000000"/>
                </a:solidFill>
              </a:rPr>
              <a:t>module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83932" y="3208438"/>
            <a:ext cx="877888" cy="3968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000000"/>
                </a:solidFill>
              </a:rPr>
              <a:t>module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648868" y="2648446"/>
            <a:ext cx="877888" cy="3968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</a:rPr>
              <a:t>module</a:t>
            </a: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45881" y="2648446"/>
            <a:ext cx="877888" cy="3968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000000"/>
                </a:solidFill>
              </a:rPr>
              <a:t>module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39456" y="3759403"/>
            <a:ext cx="877888" cy="3968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000000"/>
                </a:solidFill>
              </a:rPr>
              <a:t>module</a:t>
            </a:r>
          </a:p>
        </p:txBody>
      </p:sp>
    </p:spTree>
    <p:extLst>
      <p:ext uri="{BB962C8B-B14F-4D97-AF65-F5344CB8AC3E}">
        <p14:creationId xmlns:p14="http://schemas.microsoft.com/office/powerpoint/2010/main" val="161692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37042"/>
            <a:ext cx="8229600" cy="845951"/>
          </a:xfrm>
        </p:spPr>
        <p:txBody>
          <a:bodyPr>
            <a:noAutofit/>
          </a:bodyPr>
          <a:lstStyle/>
          <a:p>
            <a:r>
              <a:rPr lang="en-US" sz="4200" dirty="0"/>
              <a:t>Middlebox extension strategies </a:t>
            </a:r>
            <a:br>
              <a:rPr lang="en-US" sz="4200" dirty="0"/>
            </a:br>
            <a:r>
              <a:rPr lang="en-US" sz="4200" dirty="0"/>
              <a:t>to add FlowTags support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23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71526" y="4889500"/>
            <a:ext cx="8315274" cy="1477328"/>
          </a:xfrm>
          <a:prstGeom prst="rect">
            <a:avLst/>
          </a:prstGeom>
          <a:ln w="381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smtClean="0"/>
              <a:t>Our Strategy:</a:t>
            </a:r>
          </a:p>
          <a:p>
            <a:r>
              <a:rPr lang="en-US" sz="3000" dirty="0" smtClean="0"/>
              <a:t>Packet </a:t>
            </a:r>
            <a:r>
              <a:rPr lang="en-US" sz="3000" dirty="0"/>
              <a:t>rewriting for Tag </a:t>
            </a:r>
            <a:r>
              <a:rPr lang="en-US" sz="3000" dirty="0" smtClean="0"/>
              <a:t>consumption</a:t>
            </a:r>
          </a:p>
          <a:p>
            <a:r>
              <a:rPr lang="en-US" sz="3000" dirty="0" smtClean="0"/>
              <a:t>Module modification for Tag generation</a:t>
            </a:r>
          </a:p>
        </p:txBody>
      </p:sp>
      <p:cxnSp>
        <p:nvCxnSpPr>
          <p:cNvPr id="43" name="Straight Arrow Connector 42"/>
          <p:cNvCxnSpPr>
            <a:stCxn id="45" idx="3"/>
            <a:endCxn id="54" idx="1"/>
          </p:cNvCxnSpPr>
          <p:nvPr/>
        </p:nvCxnSpPr>
        <p:spPr>
          <a:xfrm>
            <a:off x="2174875" y="2713436"/>
            <a:ext cx="546099" cy="357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079500" y="2351882"/>
            <a:ext cx="1095375" cy="723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input traffic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962775" y="2343151"/>
            <a:ext cx="1095375" cy="723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o</a:t>
            </a:r>
            <a:r>
              <a:rPr lang="en-US" sz="2200" dirty="0" smtClean="0">
                <a:solidFill>
                  <a:srgbClr val="000000"/>
                </a:solidFill>
              </a:rPr>
              <a:t>utput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traffic</a:t>
            </a:r>
            <a:endParaRPr lang="en-US" sz="2200" dirty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>
            <a:endCxn id="47" idx="1"/>
          </p:cNvCxnSpPr>
          <p:nvPr/>
        </p:nvCxnSpPr>
        <p:spPr>
          <a:xfrm>
            <a:off x="6162675" y="2701132"/>
            <a:ext cx="800100" cy="3573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016250" y="1349375"/>
            <a:ext cx="333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Middlebox</a:t>
            </a:r>
            <a:endParaRPr lang="en-US" sz="2400" b="1" dirty="0"/>
          </a:p>
        </p:txBody>
      </p:sp>
      <p:sp>
        <p:nvSpPr>
          <p:cNvPr id="54" name="Rectangle 53"/>
          <p:cNvSpPr/>
          <p:nvPr/>
        </p:nvSpPr>
        <p:spPr>
          <a:xfrm>
            <a:off x="2720974" y="1814512"/>
            <a:ext cx="282576" cy="1804987"/>
          </a:xfrm>
          <a:prstGeom prst="rect">
            <a:avLst/>
          </a:prstGeom>
          <a:solidFill>
            <a:srgbClr val="FFAF0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Shim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62775" y="3962777"/>
            <a:ext cx="2146300" cy="4617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0" i="1" dirty="0"/>
              <a:t>Tag generation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026" y="4121831"/>
            <a:ext cx="2720974" cy="430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400" i="1" dirty="0" smtClean="0">
                <a:solidFill>
                  <a:srgbClr val="000000"/>
                </a:solidFill>
              </a:rPr>
              <a:t>Tag consumption</a:t>
            </a:r>
            <a:endParaRPr lang="en-US" sz="2400" i="1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16250" y="1809453"/>
            <a:ext cx="3146425" cy="1804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236912" y="3102474"/>
            <a:ext cx="877888" cy="3968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000000"/>
                </a:solidFill>
              </a:rPr>
              <a:t>module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447256" y="2509938"/>
            <a:ext cx="877888" cy="3968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000000"/>
                </a:solidFill>
              </a:rPr>
              <a:t>module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783932" y="2509938"/>
            <a:ext cx="877888" cy="3968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000000"/>
                </a:solidFill>
              </a:rPr>
              <a:t>module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648868" y="1949946"/>
            <a:ext cx="877888" cy="3968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</a:rPr>
              <a:t>module</a:t>
            </a: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145881" y="1949946"/>
            <a:ext cx="877888" cy="3968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000000"/>
                </a:solidFill>
              </a:rPr>
              <a:t>module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539456" y="3060903"/>
            <a:ext cx="877888" cy="3968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000000"/>
                </a:solidFill>
              </a:rPr>
              <a:t>module</a:t>
            </a:r>
          </a:p>
        </p:txBody>
      </p:sp>
      <p:cxnSp>
        <p:nvCxnSpPr>
          <p:cNvPr id="5" name="Straight Arrow Connector 4"/>
          <p:cNvCxnSpPr>
            <a:stCxn id="27" idx="0"/>
          </p:cNvCxnSpPr>
          <p:nvPr/>
        </p:nvCxnSpPr>
        <p:spPr>
          <a:xfrm flipV="1">
            <a:off x="1433513" y="3556591"/>
            <a:ext cx="1287461" cy="565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5661821" y="2906815"/>
            <a:ext cx="1418429" cy="1300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417344" y="3499351"/>
            <a:ext cx="1662906" cy="707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3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Outline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</a:t>
            </a:r>
          </a:p>
          <a:p>
            <a:endParaRPr lang="en-US" dirty="0"/>
          </a:p>
          <a:p>
            <a:r>
              <a:rPr lang="en-US" dirty="0" smtClean="0"/>
              <a:t>High-level Idea of FlowTags</a:t>
            </a:r>
          </a:p>
          <a:p>
            <a:endParaRPr lang="en-US" dirty="0" smtClean="0"/>
          </a:p>
          <a:p>
            <a:r>
              <a:rPr lang="en-US" dirty="0" smtClean="0"/>
              <a:t>FlowTags Design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Evaluation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6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Key evaluation </a:t>
            </a:r>
            <a:r>
              <a:rPr lang="en-US" sz="4200" dirty="0"/>
              <a:t>q</a:t>
            </a:r>
            <a:r>
              <a:rPr lang="en-US" sz="4200" dirty="0" smtClean="0"/>
              <a:t>uestions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Feasibility of middlebox modification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FlowTags overhead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Number of Tag bits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New capabilities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3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12" y="362417"/>
            <a:ext cx="8994588" cy="845951"/>
          </a:xfrm>
        </p:spPr>
        <p:txBody>
          <a:bodyPr>
            <a:noAutofit/>
          </a:bodyPr>
          <a:lstStyle/>
          <a:p>
            <a:r>
              <a:rPr lang="en-US" sz="4200" dirty="0" smtClean="0"/>
              <a:t>FlowTags needs minimal </a:t>
            </a:r>
            <a:br>
              <a:rPr lang="en-US" sz="4200" dirty="0" smtClean="0"/>
            </a:br>
            <a:r>
              <a:rPr lang="en-US" sz="4200" dirty="0" smtClean="0"/>
              <a:t>middlebox modifications</a:t>
            </a:r>
            <a:endParaRPr lang="en-US" sz="4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612150"/>
              </p:ext>
            </p:extLst>
          </p:nvPr>
        </p:nvGraphicFramePr>
        <p:xfrm>
          <a:off x="1672915" y="1805275"/>
          <a:ext cx="6009341" cy="3089665"/>
        </p:xfrm>
        <a:graphic>
          <a:graphicData uri="http://schemas.openxmlformats.org/drawingml/2006/table">
            <a:tbl>
              <a:tblPr firstRow="1" bandRow="1"/>
              <a:tblGrid>
                <a:gridCol w="2134192"/>
                <a:gridCol w="1872035"/>
                <a:gridCol w="2003114"/>
              </a:tblGrid>
              <a:tr h="5173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Middlebox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9pPr>
                    </a:lstStyle>
                    <a:p>
                      <a:pPr marL="0" algn="l" defTabSz="495285" rtl="0" eaLnBrk="1" latinLnBrk="0" hangingPunct="1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LOC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9pPr>
                    </a:lstStyle>
                    <a:p>
                      <a:pPr marL="0" algn="l" defTabSz="495285" rtl="0" eaLnBrk="1" latinLnBrk="0" hangingPunct="1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Modified LOC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2F4"/>
                    </a:solidFill>
                  </a:tcPr>
                </a:tc>
              </a:tr>
              <a:tr h="497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9pPr>
                    </a:lstStyle>
                    <a:p>
                      <a:r>
                        <a:rPr lang="en-US" sz="2700" dirty="0" smtClean="0"/>
                        <a:t>Squid</a:t>
                      </a:r>
                      <a:endParaRPr lang="en-US" sz="27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9pPr>
                    </a:lstStyle>
                    <a:p>
                      <a:pPr algn="r"/>
                      <a:r>
                        <a:rPr lang="en-US" sz="2700" dirty="0" smtClean="0"/>
                        <a:t>216,000</a:t>
                      </a:r>
                      <a:endParaRPr lang="en-US" sz="27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9pPr>
                    </a:lstStyle>
                    <a:p>
                      <a:pPr algn="r"/>
                      <a:r>
                        <a:rPr lang="en-US" sz="2700" dirty="0" smtClean="0"/>
                        <a:t>75</a:t>
                      </a:r>
                      <a:endParaRPr lang="en-US" sz="27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5173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9pPr>
                    </a:lstStyle>
                    <a:p>
                      <a:r>
                        <a:rPr lang="en-US" sz="2700" dirty="0" smtClean="0"/>
                        <a:t>Snort</a:t>
                      </a:r>
                      <a:endParaRPr lang="en-US" sz="27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9pPr>
                    </a:lstStyle>
                    <a:p>
                      <a:pPr algn="r"/>
                      <a:r>
                        <a:rPr lang="en-US" sz="2700" dirty="0" smtClean="0"/>
                        <a:t>336,000</a:t>
                      </a:r>
                      <a:endParaRPr lang="en-US" sz="27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9pPr>
                    </a:lstStyle>
                    <a:p>
                      <a:pPr algn="r"/>
                      <a:r>
                        <a:rPr lang="en-US" sz="2700" dirty="0" smtClean="0"/>
                        <a:t>45</a:t>
                      </a:r>
                      <a:endParaRPr lang="en-US" sz="27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  <a:tr h="5173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9pPr>
                    </a:lstStyle>
                    <a:p>
                      <a:r>
                        <a:rPr lang="en-US" sz="2700" dirty="0" smtClean="0"/>
                        <a:t>Balance</a:t>
                      </a:r>
                      <a:endParaRPr lang="en-US" sz="27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9pPr>
                    </a:lstStyle>
                    <a:p>
                      <a:pPr algn="r"/>
                      <a:r>
                        <a:rPr lang="en-US" sz="2700" dirty="0" smtClean="0"/>
                        <a:t>2,000</a:t>
                      </a:r>
                      <a:endParaRPr lang="en-US" sz="27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9pPr>
                    </a:lstStyle>
                    <a:p>
                      <a:pPr algn="r"/>
                      <a:r>
                        <a:rPr lang="en-US" sz="2700" dirty="0" smtClean="0"/>
                        <a:t>60</a:t>
                      </a:r>
                      <a:endParaRPr lang="en-US" sz="27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5173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9pPr>
                    </a:lstStyle>
                    <a:p>
                      <a:r>
                        <a:rPr lang="en-US" sz="2700" dirty="0" err="1" smtClean="0"/>
                        <a:t>iptables</a:t>
                      </a:r>
                      <a:endParaRPr lang="en-US" sz="27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9pPr>
                    </a:lstStyle>
                    <a:p>
                      <a:pPr algn="r"/>
                      <a:r>
                        <a:rPr lang="en-US" sz="2700" dirty="0" smtClean="0"/>
                        <a:t>42,000</a:t>
                      </a:r>
                      <a:endParaRPr lang="en-US" sz="27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9pPr>
                    </a:lstStyle>
                    <a:p>
                      <a:pPr algn="r"/>
                      <a:r>
                        <a:rPr lang="en-US" sz="2700" dirty="0" smtClean="0"/>
                        <a:t>55</a:t>
                      </a:r>
                      <a:endParaRPr lang="en-US" sz="27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  <a:tr h="5173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9pPr>
                    </a:lstStyle>
                    <a:p>
                      <a:r>
                        <a:rPr lang="en-US" sz="2700" dirty="0" smtClean="0"/>
                        <a:t>PRADS</a:t>
                      </a:r>
                      <a:endParaRPr lang="en-US" sz="27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9pPr>
                    </a:lstStyle>
                    <a:p>
                      <a:pPr algn="r"/>
                      <a:r>
                        <a:rPr lang="en-US" sz="2700" dirty="0" smtClean="0"/>
                        <a:t>15,000</a:t>
                      </a:r>
                      <a:endParaRPr lang="en-US" sz="27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ＭＳ Ｐゴシック"/>
                          <a:cs typeface="Times New Roman"/>
                        </a:defRPr>
                      </a:lvl9pPr>
                    </a:lstStyle>
                    <a:p>
                      <a:pPr algn="r"/>
                      <a:r>
                        <a:rPr lang="en-US" sz="2700" dirty="0" smtClean="0"/>
                        <a:t>25</a:t>
                      </a:r>
                      <a:endParaRPr lang="en-US" sz="27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8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200" dirty="0" smtClean="0"/>
              <a:t>FlowTags adds low overhead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27</a:t>
            </a:fld>
            <a:endParaRPr kumimoji="0"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195295"/>
            <a:ext cx="8229600" cy="5161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Content Placeholder 3" descr="better_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3" b="-1403"/>
          <a:stretch>
            <a:fillRect/>
          </a:stretch>
        </p:blipFill>
        <p:spPr>
          <a:xfrm>
            <a:off x="1158108" y="1350312"/>
            <a:ext cx="7287813" cy="40080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460738" y="2634780"/>
            <a:ext cx="301169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/>
              <a:t>Breakdown of flow processing </a:t>
            </a:r>
            <a:r>
              <a:rPr lang="en-US" sz="2400" b="1" dirty="0" smtClean="0"/>
              <a:t>time (</a:t>
            </a:r>
            <a:r>
              <a:rPr lang="en-US" sz="2400" b="1" dirty="0" err="1" smtClean="0"/>
              <a:t>ms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26440" y="4671862"/>
            <a:ext cx="605433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Abilene  </a:t>
            </a:r>
            <a:r>
              <a:rPr lang="en-US" sz="2200" b="1" dirty="0" err="1" smtClean="0"/>
              <a:t>Geant</a:t>
            </a:r>
            <a:r>
              <a:rPr lang="en-US" sz="2200" b="1" dirty="0" smtClean="0"/>
              <a:t>  Telstra  Sprint  Verizon  AT&amp;T</a:t>
            </a:r>
            <a:endParaRPr lang="en-US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12551" y="5033789"/>
            <a:ext cx="605433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11	        22         44          52          70        115</a:t>
            </a:r>
            <a:endParaRPr lang="en-US" sz="2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02399" y="1375989"/>
            <a:ext cx="539909" cy="3463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sz="2200" b="1" dirty="0" smtClean="0"/>
              <a:t>1.4</a:t>
            </a:r>
          </a:p>
          <a:p>
            <a:pPr algn="r">
              <a:lnSpc>
                <a:spcPct val="125000"/>
              </a:lnSpc>
            </a:pPr>
            <a:r>
              <a:rPr lang="en-US" sz="2200" b="1" dirty="0" smtClean="0"/>
              <a:t>1.2</a:t>
            </a:r>
          </a:p>
          <a:p>
            <a:pPr algn="r">
              <a:lnSpc>
                <a:spcPct val="125000"/>
              </a:lnSpc>
            </a:pPr>
            <a:r>
              <a:rPr lang="en-US" sz="2200" b="1" dirty="0" smtClean="0"/>
              <a:t>1</a:t>
            </a:r>
          </a:p>
          <a:p>
            <a:pPr algn="r">
              <a:lnSpc>
                <a:spcPct val="125000"/>
              </a:lnSpc>
            </a:pPr>
            <a:r>
              <a:rPr lang="en-US" sz="2200" b="1" dirty="0" smtClean="0"/>
              <a:t>0.8</a:t>
            </a:r>
          </a:p>
          <a:p>
            <a:pPr algn="r">
              <a:lnSpc>
                <a:spcPct val="125000"/>
              </a:lnSpc>
            </a:pPr>
            <a:r>
              <a:rPr lang="en-US" sz="2200" b="1" dirty="0" smtClean="0"/>
              <a:t>0.6</a:t>
            </a:r>
          </a:p>
          <a:p>
            <a:pPr algn="r">
              <a:lnSpc>
                <a:spcPct val="125000"/>
              </a:lnSpc>
            </a:pPr>
            <a:r>
              <a:rPr lang="en-US" sz="2200" b="1" dirty="0" smtClean="0"/>
              <a:t>0.4</a:t>
            </a:r>
          </a:p>
          <a:p>
            <a:pPr algn="r">
              <a:lnSpc>
                <a:spcPct val="125000"/>
              </a:lnSpc>
            </a:pPr>
            <a:r>
              <a:rPr lang="en-US" sz="2200" b="1" dirty="0" smtClean="0"/>
              <a:t>0.2</a:t>
            </a:r>
          </a:p>
          <a:p>
            <a:pPr algn="r">
              <a:lnSpc>
                <a:spcPct val="125000"/>
              </a:lnSpc>
            </a:pPr>
            <a:r>
              <a:rPr lang="en-US" sz="2200" b="1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72190" y="1502560"/>
            <a:ext cx="4971286" cy="8787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100" b="1" dirty="0" smtClean="0"/>
              <a:t>Controller Processing</a:t>
            </a:r>
          </a:p>
          <a:p>
            <a:pPr algn="r">
              <a:lnSpc>
                <a:spcPct val="80000"/>
              </a:lnSpc>
            </a:pPr>
            <a:r>
              <a:rPr lang="en-US" sz="2100" b="1" dirty="0" smtClean="0"/>
              <a:t>Middlebox Tag Processing</a:t>
            </a:r>
          </a:p>
          <a:p>
            <a:pPr algn="r">
              <a:lnSpc>
                <a:spcPct val="80000"/>
              </a:lnSpc>
            </a:pPr>
            <a:r>
              <a:rPr lang="en-US" sz="2100" b="1" dirty="0" smtClean="0"/>
              <a:t>Switch Setup</a:t>
            </a:r>
            <a:endParaRPr lang="en-US" sz="2100" b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140035" y="1544432"/>
            <a:ext cx="2040741" cy="13957"/>
          </a:xfrm>
          <a:prstGeom prst="line">
            <a:avLst/>
          </a:pr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98625" y="5005803"/>
            <a:ext cx="109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2400" b="1" dirty="0" smtClean="0"/>
              <a:t># </a:t>
            </a:r>
            <a:r>
              <a:rPr lang="en-US" sz="2400" b="1" dirty="0" err="1" smtClean="0"/>
              <a:t>PoPs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2016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other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Adds &lt; 1% overhead to </a:t>
            </a:r>
            <a:r>
              <a:rPr lang="en-US" dirty="0" err="1" smtClean="0"/>
              <a:t>middlebox</a:t>
            </a:r>
            <a:r>
              <a:rPr lang="en-US" dirty="0" smtClean="0"/>
              <a:t> processing</a:t>
            </a:r>
          </a:p>
          <a:p>
            <a:endParaRPr lang="en-US" dirty="0"/>
          </a:p>
          <a:p>
            <a:r>
              <a:rPr lang="en-US" dirty="0" smtClean="0"/>
              <a:t>Tags can be encoded in ~ 15 bits</a:t>
            </a:r>
          </a:p>
          <a:p>
            <a:pPr lvl="1"/>
            <a:r>
              <a:rPr lang="en-US" dirty="0" smtClean="0"/>
              <a:t>E.g., IP-ID, IPv6 </a:t>
            </a:r>
            <a:r>
              <a:rPr lang="en-US" dirty="0" err="1" smtClean="0"/>
              <a:t>FlowLabel</a:t>
            </a:r>
            <a:r>
              <a:rPr lang="en-US" dirty="0" smtClean="0"/>
              <a:t>, </a:t>
            </a:r>
            <a:r>
              <a:rPr lang="en-US" dirty="0" err="1" smtClean="0"/>
              <a:t>EncapHeaders</a:t>
            </a:r>
            <a:r>
              <a:rPr lang="en-US" dirty="0" smtClean="0"/>
              <a:t> (NVP)</a:t>
            </a:r>
          </a:p>
          <a:p>
            <a:pPr lvl="1"/>
            <a:endParaRPr lang="en-US" dirty="0"/>
          </a:p>
          <a:p>
            <a:r>
              <a:rPr lang="en-US" dirty="0" smtClean="0"/>
              <a:t>Can enable new capabilities</a:t>
            </a:r>
          </a:p>
          <a:p>
            <a:pPr lvl="1"/>
            <a:r>
              <a:rPr lang="en-US" dirty="0" smtClean="0"/>
              <a:t>Extended header space analysis</a:t>
            </a:r>
          </a:p>
          <a:p>
            <a:pPr lvl="1"/>
            <a:r>
              <a:rPr lang="en-US" dirty="0" smtClean="0"/>
              <a:t>Diagnosing network bottlenecks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2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75" y="1035611"/>
            <a:ext cx="8477250" cy="571313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Middleboxes complicate enforcement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E.g., NAT/LB rewrite headers, proxy sends cached response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smtClean="0"/>
              <a:t>Root cause: Violation of the SDN tenets</a:t>
            </a:r>
          </a:p>
          <a:p>
            <a:pPr lvl="1"/>
            <a:r>
              <a:rPr lang="en-US" sz="2400" dirty="0" smtClean="0"/>
              <a:t>Origin Binding and Paths-Follow-Policy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800" dirty="0" err="1" smtClean="0"/>
              <a:t>FlowTags</a:t>
            </a:r>
            <a:r>
              <a:rPr lang="en-US" sz="2800" dirty="0" smtClean="0"/>
              <a:t> extends SDN with new </a:t>
            </a:r>
            <a:r>
              <a:rPr lang="en-US" sz="2800" dirty="0" err="1" smtClean="0"/>
              <a:t>middlebox</a:t>
            </a:r>
            <a:r>
              <a:rPr lang="en-US" sz="2800" dirty="0" smtClean="0"/>
              <a:t> APIs</a:t>
            </a:r>
          </a:p>
          <a:p>
            <a:pPr lvl="1"/>
            <a:r>
              <a:rPr lang="en-US" sz="2400" dirty="0" smtClean="0"/>
              <a:t>Restores tenets using new DPG abstraction</a:t>
            </a:r>
          </a:p>
          <a:p>
            <a:pPr lvl="1"/>
            <a:r>
              <a:rPr lang="en-US" sz="2400" dirty="0" smtClean="0"/>
              <a:t>No changes to switches and switch APIs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err="1" smtClean="0"/>
              <a:t>FlowTags</a:t>
            </a:r>
            <a:r>
              <a:rPr lang="en-US" sz="2800" dirty="0" smtClean="0"/>
              <a:t> is practical </a:t>
            </a:r>
          </a:p>
          <a:p>
            <a:pPr lvl="1"/>
            <a:r>
              <a:rPr lang="en-US" sz="2400" dirty="0" smtClean="0"/>
              <a:t>Minimal middlebox</a:t>
            </a:r>
            <a:r>
              <a:rPr lang="en-US" sz="2400" dirty="0"/>
              <a:t> </a:t>
            </a:r>
            <a:r>
              <a:rPr lang="en-US" sz="2400" dirty="0" smtClean="0"/>
              <a:t>changes, low overhead</a:t>
            </a:r>
            <a:endParaRPr lang="en-US" sz="2400" dirty="0"/>
          </a:p>
          <a:p>
            <a:pPr lvl="1"/>
            <a:r>
              <a:rPr lang="en-US" sz="2400" dirty="0" smtClean="0"/>
              <a:t>An enabler for verification, testing</a:t>
            </a:r>
            <a:r>
              <a:rPr lang="en-US" sz="2400" dirty="0"/>
              <a:t>, </a:t>
            </a:r>
            <a:r>
              <a:rPr lang="en-US" sz="2400" dirty="0" smtClean="0"/>
              <a:t>and diagnosis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2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705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Modifications </a:t>
            </a:r>
            <a:r>
              <a:rPr lang="en-US" sz="4200" dirty="0" smtClean="0">
                <a:sym typeface="Wingdings"/>
              </a:rPr>
              <a:t> </a:t>
            </a:r>
            <a:r>
              <a:rPr lang="en-US" sz="4200" dirty="0" smtClean="0"/>
              <a:t>Attribution is hard</a:t>
            </a:r>
            <a:endParaRPr lang="en-US" sz="42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960D-7E41-4D07-A49B-7A38051565AD}" type="slidenum">
              <a:rPr lang="en-US" smtClean="0"/>
              <a:t>3</a:t>
            </a:fld>
            <a:endParaRPr lang="en-US" dirty="0"/>
          </a:p>
        </p:txBody>
      </p:sp>
      <p:pic>
        <p:nvPicPr>
          <p:cNvPr id="36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19" y="3166051"/>
            <a:ext cx="666750" cy="666751"/>
          </a:xfrm>
        </p:spPr>
      </p:pic>
      <p:pic>
        <p:nvPicPr>
          <p:cNvPr id="37" name="Picture 3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0592" y="3857929"/>
            <a:ext cx="667375" cy="4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3461" y="3857929"/>
            <a:ext cx="667375" cy="4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9" name="Straight Connector 38"/>
          <p:cNvCxnSpPr>
            <a:stCxn id="38" idx="3"/>
            <a:endCxn id="37" idx="1"/>
          </p:cNvCxnSpPr>
          <p:nvPr/>
        </p:nvCxnSpPr>
        <p:spPr>
          <a:xfrm>
            <a:off x="4170834" y="4068370"/>
            <a:ext cx="8997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6" idx="3"/>
            <a:endCxn id="38" idx="1"/>
          </p:cNvCxnSpPr>
          <p:nvPr/>
        </p:nvCxnSpPr>
        <p:spPr>
          <a:xfrm>
            <a:off x="2656769" y="3499426"/>
            <a:ext cx="846690" cy="5689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11" descr="IOSfirew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1962" y="2947211"/>
            <a:ext cx="324630" cy="602783"/>
          </a:xfrm>
          <a:prstGeom prst="rect">
            <a:avLst/>
          </a:prstGeom>
          <a:noFill/>
        </p:spPr>
      </p:pic>
      <p:cxnSp>
        <p:nvCxnSpPr>
          <p:cNvPr id="44" name="Straight Connector 43"/>
          <p:cNvCxnSpPr>
            <a:stCxn id="43" idx="2"/>
            <a:endCxn id="37" idx="0"/>
          </p:cNvCxnSpPr>
          <p:nvPr/>
        </p:nvCxnSpPr>
        <p:spPr>
          <a:xfrm>
            <a:off x="5404279" y="3549994"/>
            <a:ext cx="1" cy="3079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84491" y="4135102"/>
            <a:ext cx="47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5258267" y="4151042"/>
            <a:ext cx="47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4717872" y="2464490"/>
            <a:ext cx="1360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Firewall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3457973" y="2467664"/>
            <a:ext cx="799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NAT</a:t>
            </a:r>
          </a:p>
        </p:txBody>
      </p:sp>
      <p:cxnSp>
        <p:nvCxnSpPr>
          <p:cNvPr id="50" name="Straight Connector 49"/>
          <p:cNvCxnSpPr>
            <a:endCxn id="38" idx="0"/>
          </p:cNvCxnSpPr>
          <p:nvPr/>
        </p:nvCxnSpPr>
        <p:spPr>
          <a:xfrm>
            <a:off x="3837148" y="3317579"/>
            <a:ext cx="1" cy="5403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7" idx="3"/>
          </p:cNvCxnSpPr>
          <p:nvPr/>
        </p:nvCxnSpPr>
        <p:spPr>
          <a:xfrm>
            <a:off x="5737965" y="4068370"/>
            <a:ext cx="5805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14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4619" y="3553129"/>
            <a:ext cx="1465568" cy="105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TextBox 52"/>
          <p:cNvSpPr txBox="1"/>
          <p:nvPr/>
        </p:nvSpPr>
        <p:spPr>
          <a:xfrm>
            <a:off x="6062685" y="3810304"/>
            <a:ext cx="1375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Internet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90395" y="3128333"/>
            <a:ext cx="529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1291979" y="1303547"/>
            <a:ext cx="6280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Block the access of H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to certain websites.</a:t>
            </a:r>
            <a:endParaRPr lang="en-US" sz="2800" dirty="0"/>
          </a:p>
        </p:txBody>
      </p:sp>
      <p:pic>
        <p:nvPicPr>
          <p:cNvPr id="27" name="Picture 21" descr="158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3579226" y="2958936"/>
            <a:ext cx="515469" cy="5410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635000" y="300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9" name="Content Placeholder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69" y="4274128"/>
            <a:ext cx="666750" cy="666751"/>
          </a:xfrm>
          <a:prstGeom prst="rect">
            <a:avLst/>
          </a:prstGeom>
        </p:spPr>
      </p:pic>
      <p:cxnSp>
        <p:nvCxnSpPr>
          <p:cNvPr id="30" name="Straight Connector 29"/>
          <p:cNvCxnSpPr>
            <a:stCxn id="29" idx="3"/>
            <a:endCxn id="38" idx="1"/>
          </p:cNvCxnSpPr>
          <p:nvPr/>
        </p:nvCxnSpPr>
        <p:spPr>
          <a:xfrm flipV="1">
            <a:off x="2650419" y="4068371"/>
            <a:ext cx="853040" cy="5391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84045" y="4251902"/>
            <a:ext cx="529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cxnSp>
        <p:nvCxnSpPr>
          <p:cNvPr id="6" name="Curved Connector 5"/>
          <p:cNvCxnSpPr/>
          <p:nvPr/>
        </p:nvCxnSpPr>
        <p:spPr>
          <a:xfrm flipV="1">
            <a:off x="2590655" y="3470142"/>
            <a:ext cx="1186541" cy="878878"/>
          </a:xfrm>
          <a:prstGeom prst="curved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rot="16200000" flipH="1">
            <a:off x="4610574" y="2741350"/>
            <a:ext cx="49970" cy="1567317"/>
          </a:xfrm>
          <a:prstGeom prst="curvedConnector3">
            <a:avLst>
              <a:gd name="adj1" fmla="val 1185377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98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9983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Dynamic actions </a:t>
            </a:r>
            <a:r>
              <a:rPr lang="en-US" sz="4200" dirty="0" smtClean="0">
                <a:sym typeface="Wingdings"/>
              </a:rPr>
              <a:t> </a:t>
            </a:r>
            <a:r>
              <a:rPr lang="en-US" sz="4200" dirty="0" smtClean="0"/>
              <a:t>Policy violations</a:t>
            </a:r>
            <a:endParaRPr lang="en-US" sz="4200" dirty="0"/>
          </a:p>
        </p:txBody>
      </p:sp>
      <p:pic>
        <p:nvPicPr>
          <p:cNvPr id="4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7" y="2427408"/>
            <a:ext cx="666750" cy="666751"/>
          </a:xfrm>
        </p:spPr>
      </p:pic>
      <p:cxnSp>
        <p:nvCxnSpPr>
          <p:cNvPr id="7" name="Straight Connector 6"/>
          <p:cNvCxnSpPr>
            <a:stCxn id="38" idx="3"/>
            <a:endCxn id="39" idx="1"/>
          </p:cNvCxnSpPr>
          <p:nvPr/>
        </p:nvCxnSpPr>
        <p:spPr>
          <a:xfrm flipV="1">
            <a:off x="4315098" y="3833692"/>
            <a:ext cx="1512239" cy="14964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3"/>
            <a:endCxn id="38" idx="1"/>
          </p:cNvCxnSpPr>
          <p:nvPr/>
        </p:nvCxnSpPr>
        <p:spPr>
          <a:xfrm>
            <a:off x="1425647" y="2760784"/>
            <a:ext cx="2222076" cy="1087872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57" y="4347432"/>
            <a:ext cx="666750" cy="66675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1432909" y="3912156"/>
            <a:ext cx="2214814" cy="832153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2" idx="2"/>
          </p:cNvCxnSpPr>
          <p:nvPr/>
        </p:nvCxnSpPr>
        <p:spPr>
          <a:xfrm>
            <a:off x="6159342" y="3056457"/>
            <a:ext cx="1683" cy="57396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71668" y="3780831"/>
            <a:ext cx="47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417395" y="3753084"/>
            <a:ext cx="47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516085" y="1988583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Proxy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969484" y="2918982"/>
            <a:ext cx="12669" cy="723337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9" idx="3"/>
            <a:endCxn id="17" idx="1"/>
          </p:cNvCxnSpPr>
          <p:nvPr/>
        </p:nvCxnSpPr>
        <p:spPr>
          <a:xfrm>
            <a:off x="6494712" y="3833692"/>
            <a:ext cx="564101" cy="713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8811" y="3313361"/>
            <a:ext cx="1465568" cy="105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096911" y="3582651"/>
            <a:ext cx="1375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Internet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3692" y="4401378"/>
            <a:ext cx="529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43692" y="2426858"/>
            <a:ext cx="529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4916683" y="1463908"/>
            <a:ext cx="30856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ym typeface="Wingdings"/>
              </a:rPr>
              <a:t>Web ACL</a:t>
            </a:r>
          </a:p>
          <a:p>
            <a:pPr algn="ctr"/>
            <a:r>
              <a:rPr lang="en-US" sz="2800" dirty="0" smtClean="0">
                <a:sym typeface="Wingdings"/>
              </a:rPr>
              <a:t>Block H</a:t>
            </a:r>
            <a:r>
              <a:rPr lang="en-US" sz="2800" baseline="-25000" dirty="0" smtClean="0">
                <a:sym typeface="Wingdings"/>
              </a:rPr>
              <a:t>2</a:t>
            </a:r>
            <a:r>
              <a:rPr lang="en-US" sz="2800" dirty="0" smtClean="0">
                <a:sym typeface="Wingdings"/>
              </a:rPr>
              <a:t>  </a:t>
            </a:r>
            <a:r>
              <a:rPr lang="en-US" sz="2800" dirty="0" err="1" smtClean="0">
                <a:sym typeface="Wingdings"/>
              </a:rPr>
              <a:t>xyz.com</a:t>
            </a:r>
            <a:endParaRPr lang="en-US" sz="2800" dirty="0" smtClean="0">
              <a:sym typeface="Wingdings"/>
            </a:endParaRPr>
          </a:p>
        </p:txBody>
      </p:sp>
      <p:pic>
        <p:nvPicPr>
          <p:cNvPr id="22" name="Picture 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1804" y="2440153"/>
            <a:ext cx="635075" cy="6163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3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5744" y="2473671"/>
            <a:ext cx="707479" cy="44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>
            <a:off x="1676525" y="2324039"/>
            <a:ext cx="1981308" cy="1020821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701268" y="4177705"/>
            <a:ext cx="2268216" cy="946496"/>
          </a:xfrm>
          <a:prstGeom prst="straightConnector1">
            <a:avLst/>
          </a:prstGeom>
          <a:ln w="19050" cmpd="sng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1368">
            <a:off x="1526943" y="2339227"/>
            <a:ext cx="2323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Get xyz.com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 rot="20268763">
            <a:off x="1425632" y="4216503"/>
            <a:ext cx="2323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3. Get xyz.com</a:t>
            </a:r>
            <a:endParaRPr lang="en-US" sz="28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926677" y="4587875"/>
            <a:ext cx="2277587" cy="901933"/>
          </a:xfrm>
          <a:prstGeom prst="straightConnector1">
            <a:avLst/>
          </a:prstGeom>
          <a:ln w="19050" cmpd="sng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20275709">
            <a:off x="1481161" y="4583241"/>
            <a:ext cx="3020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4. Cached response</a:t>
            </a:r>
            <a:endParaRPr lang="en-US" sz="28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578048" y="2662572"/>
            <a:ext cx="1834988" cy="927936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665656">
            <a:off x="1434467" y="2594831"/>
            <a:ext cx="1938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 Response</a:t>
            </a:r>
            <a:endParaRPr lang="en-US" sz="28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960D-7E41-4D07-A49B-7A38051565AD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198410" y="2871358"/>
            <a:ext cx="0" cy="785513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04264" y="2867354"/>
            <a:ext cx="15147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Cached </a:t>
            </a:r>
          </a:p>
          <a:p>
            <a:r>
              <a:rPr lang="en-US" sz="2800" dirty="0" smtClean="0"/>
              <a:t>response</a:t>
            </a:r>
            <a:endParaRPr lang="en-US" sz="2800" dirty="0"/>
          </a:p>
        </p:txBody>
      </p:sp>
      <p:pic>
        <p:nvPicPr>
          <p:cNvPr id="38" name="Picture 3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7723" y="3638214"/>
            <a:ext cx="667375" cy="4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38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27337" y="3623250"/>
            <a:ext cx="667375" cy="4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4429125" y="63341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3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13" y="108417"/>
            <a:ext cx="8593667" cy="105512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Our work: FlowTags</a:t>
            </a:r>
            <a:endParaRPr lang="en-US" sz="4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2769" y="4096460"/>
            <a:ext cx="8659011" cy="1523494"/>
          </a:xfrm>
          <a:prstGeom prst="rect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100" dirty="0" smtClean="0"/>
              <a:t>FlowTags provides an architectural solution: </a:t>
            </a:r>
          </a:p>
          <a:p>
            <a:r>
              <a:rPr lang="en-US" sz="3100" dirty="0"/>
              <a:t> </a:t>
            </a:r>
            <a:r>
              <a:rPr lang="en-US" sz="3100" dirty="0" smtClean="0">
                <a:sym typeface="Wingdings"/>
              </a:rPr>
              <a:t> Enables policy enforcement and diagnosis</a:t>
            </a:r>
          </a:p>
          <a:p>
            <a:r>
              <a:rPr lang="en-US" sz="3100" dirty="0">
                <a:sym typeface="Wingdings"/>
              </a:rPr>
              <a:t>	</a:t>
            </a:r>
            <a:r>
              <a:rPr lang="en-US" sz="3100" dirty="0" smtClean="0">
                <a:sym typeface="Wingdings"/>
              </a:rPr>
              <a:t>despite </a:t>
            </a:r>
            <a:r>
              <a:rPr lang="en-US" sz="3100" dirty="0">
                <a:sym typeface="Wingdings"/>
              </a:rPr>
              <a:t>dynamic </a:t>
            </a:r>
            <a:r>
              <a:rPr lang="en-US" sz="3100" dirty="0" smtClean="0">
                <a:sym typeface="Wingdings"/>
              </a:rPr>
              <a:t>middlebox </a:t>
            </a:r>
            <a:r>
              <a:rPr lang="en-US" sz="3100" dirty="0">
                <a:sym typeface="Wingdings"/>
              </a:rPr>
              <a:t>actions</a:t>
            </a:r>
            <a:r>
              <a:rPr lang="en-US" sz="3100" dirty="0" smtClean="0">
                <a:sym typeface="Wingdings"/>
              </a:rPr>
              <a:t>.</a:t>
            </a:r>
            <a:endParaRPr lang="en-US" sz="3100" dirty="0"/>
          </a:p>
        </p:txBody>
      </p:sp>
      <p:sp>
        <p:nvSpPr>
          <p:cNvPr id="6" name="TextBox 5"/>
          <p:cNvSpPr txBox="1"/>
          <p:nvPr/>
        </p:nvSpPr>
        <p:spPr>
          <a:xfrm>
            <a:off x="376327" y="1163544"/>
            <a:ext cx="8187764" cy="1077218"/>
          </a:xfrm>
          <a:prstGeom prst="rect">
            <a:avLst/>
          </a:prstGeom>
          <a:ln w="381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100" dirty="0" smtClean="0"/>
              <a:t>Some candidate (non-)solutions: </a:t>
            </a:r>
          </a:p>
          <a:p>
            <a:r>
              <a:rPr lang="en-US" sz="3100" dirty="0" smtClean="0"/>
              <a:t>Placement, tunneling, consolidation, correlation</a:t>
            </a:r>
            <a:endParaRPr lang="en-US" sz="3100" dirty="0"/>
          </a:p>
        </p:txBody>
      </p:sp>
      <p:sp>
        <p:nvSpPr>
          <p:cNvPr id="8" name="TextBox 7"/>
          <p:cNvSpPr txBox="1"/>
          <p:nvPr/>
        </p:nvSpPr>
        <p:spPr>
          <a:xfrm>
            <a:off x="376327" y="2423231"/>
            <a:ext cx="8187764" cy="1077218"/>
          </a:xfrm>
          <a:prstGeom prst="rect">
            <a:avLst/>
          </a:prstGeom>
          <a:ln w="381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100" dirty="0" smtClean="0"/>
              <a:t>Address some symptoms but not root cause</a:t>
            </a:r>
          </a:p>
          <a:p>
            <a:r>
              <a:rPr lang="en-US" sz="3100" dirty="0" smtClean="0">
                <a:sym typeface="Wingdings"/>
              </a:rPr>
              <a:t> </a:t>
            </a:r>
            <a:r>
              <a:rPr lang="en-US" sz="3100" dirty="0" err="1" smtClean="0">
                <a:sym typeface="Wingdings"/>
              </a:rPr>
              <a:t>OriginBinding</a:t>
            </a:r>
            <a:r>
              <a:rPr lang="en-US" sz="3100" dirty="0" smtClean="0">
                <a:sym typeface="Wingdings"/>
              </a:rPr>
              <a:t> and </a:t>
            </a:r>
            <a:r>
              <a:rPr lang="en-US" sz="3100" dirty="0" err="1" smtClean="0">
                <a:sym typeface="Wingdings"/>
              </a:rPr>
              <a:t>PathsFollowPolicy</a:t>
            </a:r>
            <a:r>
              <a:rPr lang="en-US" sz="3100" dirty="0" smtClean="0">
                <a:sym typeface="Wingdings"/>
              </a:rPr>
              <a:t> violations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32342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667"/>
            <a:ext cx="8229600" cy="845951"/>
          </a:xfrm>
        </p:spPr>
        <p:txBody>
          <a:bodyPr>
            <a:normAutofit/>
          </a:bodyPr>
          <a:lstStyle/>
          <a:p>
            <a:r>
              <a:rPr lang="en-US" sz="4200" dirty="0" smtClean="0"/>
              <a:t>Outline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High-level Idea</a:t>
            </a:r>
          </a:p>
          <a:p>
            <a:endParaRPr lang="en-US" dirty="0" smtClean="0"/>
          </a:p>
          <a:p>
            <a:r>
              <a:rPr lang="en-US" dirty="0" smtClean="0"/>
              <a:t>FlowTags Design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8B8-ACF5-6E4C-8B3E-49E538074B4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1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13"/>
            <a:ext cx="8229600" cy="9144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High-level idea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61" y="1066800"/>
            <a:ext cx="8752541" cy="5181600"/>
          </a:xfrm>
        </p:spPr>
        <p:txBody>
          <a:bodyPr>
            <a:noAutofit/>
          </a:bodyPr>
          <a:lstStyle/>
          <a:p>
            <a:r>
              <a:rPr lang="en-US" dirty="0" smtClean="0"/>
              <a:t>Middleboxes need to restore SDN tenets</a:t>
            </a:r>
          </a:p>
          <a:p>
            <a:pPr lvl="1"/>
            <a:r>
              <a:rPr lang="en-US" dirty="0"/>
              <a:t>Possibly only option for </a:t>
            </a:r>
            <a:r>
              <a:rPr lang="en-US" dirty="0" smtClean="0"/>
              <a:t>correctness</a:t>
            </a:r>
          </a:p>
          <a:p>
            <a:pPr lvl="1"/>
            <a:r>
              <a:rPr lang="en-US" dirty="0" smtClean="0"/>
              <a:t>Minimal </a:t>
            </a:r>
            <a:r>
              <a:rPr lang="en-US" dirty="0"/>
              <a:t>changes to </a:t>
            </a:r>
            <a:r>
              <a:rPr lang="en-US" dirty="0" smtClean="0"/>
              <a:t>middleboxes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Add missing contextual information as Tags</a:t>
            </a:r>
            <a:endParaRPr lang="en-US" dirty="0"/>
          </a:p>
          <a:p>
            <a:pPr lvl="1"/>
            <a:r>
              <a:rPr lang="en-US" dirty="0" smtClean="0"/>
              <a:t>NAT gives IP mappings,          </a:t>
            </a:r>
          </a:p>
          <a:p>
            <a:pPr lvl="1"/>
            <a:r>
              <a:rPr lang="en-US" dirty="0" smtClean="0"/>
              <a:t>Proxy provides cache hit/miss info</a:t>
            </a:r>
          </a:p>
          <a:p>
            <a:pPr lvl="1"/>
            <a:endParaRPr lang="en-US" dirty="0"/>
          </a:p>
          <a:p>
            <a:r>
              <a:rPr lang="en-US" dirty="0" smtClean="0"/>
              <a:t>FlowTags controller configures tagging logic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9094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454713" y="4892658"/>
            <a:ext cx="2786834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2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2861993" y="1231952"/>
            <a:ext cx="3664717" cy="769441"/>
          </a:xfrm>
          <a:prstGeom prst="rect">
            <a:avLst/>
          </a:prstGeom>
          <a:solidFill>
            <a:srgbClr val="FFFFFF"/>
          </a:solidFill>
          <a:ln>
            <a:solidFill>
              <a:srgbClr val="558ED5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Control Apps</a:t>
            </a:r>
          </a:p>
          <a:p>
            <a:pPr algn="ctr"/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e.g., steering, verification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48547" y="1364159"/>
            <a:ext cx="3664717" cy="709168"/>
          </a:xfrm>
          <a:prstGeom prst="rect">
            <a:avLst/>
          </a:prstGeom>
          <a:solidFill>
            <a:srgbClr val="FFFFFF"/>
          </a:solidFill>
          <a:ln>
            <a:solidFill>
              <a:srgbClr val="558ED5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Control Apps</a:t>
            </a:r>
            <a:endParaRPr lang="en-US" sz="22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en-US" sz="500" dirty="0" smtClean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22862" y="2857790"/>
            <a:ext cx="3462309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Network OS 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621656" y="3288677"/>
            <a:ext cx="1201044" cy="1820905"/>
          </a:xfrm>
          <a:prstGeom prst="straightConnector1">
            <a:avLst/>
          </a:prstGeom>
          <a:ln w="44450" cmpd="sng">
            <a:solidFill>
              <a:srgbClr val="4F81BD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794451" y="4587091"/>
            <a:ext cx="3271499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en-US" sz="2200" dirty="0" smtClean="0"/>
          </a:p>
          <a:p>
            <a:pPr algn="r"/>
            <a:endParaRPr lang="en-US" sz="2200" dirty="0"/>
          </a:p>
          <a:p>
            <a:pPr algn="r"/>
            <a:endParaRPr lang="en-US" sz="2200" dirty="0" smtClean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62523" y="3992923"/>
            <a:ext cx="9031103" cy="201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-205410" y="3515925"/>
            <a:ext cx="201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Control plane</a:t>
            </a:r>
            <a:endParaRPr lang="en-US" sz="2200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-191299" y="4041278"/>
            <a:ext cx="1698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Data plane</a:t>
            </a:r>
            <a:endParaRPr lang="en-US" sz="2200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302313" y="5091277"/>
            <a:ext cx="272901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SDN </a:t>
            </a:r>
          </a:p>
          <a:p>
            <a:r>
              <a:rPr lang="en-US" sz="2200" dirty="0" smtClean="0"/>
              <a:t>Switches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06154" y="5091277"/>
            <a:ext cx="1425171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FlowTable</a:t>
            </a:r>
            <a:endParaRPr lang="en-US" sz="2200" dirty="0"/>
          </a:p>
        </p:txBody>
      </p:sp>
      <p:sp>
        <p:nvSpPr>
          <p:cNvPr id="57" name="TextBox 56"/>
          <p:cNvSpPr txBox="1"/>
          <p:nvPr/>
        </p:nvSpPr>
        <p:spPr>
          <a:xfrm>
            <a:off x="5447136" y="4688675"/>
            <a:ext cx="3526913" cy="1107996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en-US" sz="2200" dirty="0" smtClean="0"/>
          </a:p>
          <a:p>
            <a:pPr algn="r"/>
            <a:endParaRPr lang="en-US" sz="2200" dirty="0"/>
          </a:p>
          <a:p>
            <a:pPr algn="r"/>
            <a:endParaRPr lang="en-US" sz="2200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5118101" y="4789835"/>
            <a:ext cx="3766794" cy="1107996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en-US" sz="2200" dirty="0" smtClean="0"/>
          </a:p>
          <a:p>
            <a:pPr algn="r"/>
            <a:endParaRPr lang="en-US" sz="2200" dirty="0"/>
          </a:p>
          <a:p>
            <a:pPr algn="r"/>
            <a:r>
              <a:rPr lang="en-US" sz="2200" dirty="0" smtClean="0"/>
              <a:t>Middleboxes</a:t>
            </a:r>
            <a:endParaRPr lang="en-US" sz="2200" dirty="0"/>
          </a:p>
        </p:txBody>
      </p:sp>
      <p:sp>
        <p:nvSpPr>
          <p:cNvPr id="59" name="TextBox 58"/>
          <p:cNvSpPr txBox="1"/>
          <p:nvPr/>
        </p:nvSpPr>
        <p:spPr>
          <a:xfrm>
            <a:off x="5139802" y="4798762"/>
            <a:ext cx="1309297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FlowTags</a:t>
            </a:r>
          </a:p>
          <a:p>
            <a:r>
              <a:rPr lang="en-US" sz="2200" dirty="0" smtClean="0"/>
              <a:t>Tables</a:t>
            </a:r>
            <a:endParaRPr lang="en-US" sz="2200" dirty="0"/>
          </a:p>
        </p:txBody>
      </p:sp>
      <p:sp>
        <p:nvSpPr>
          <p:cNvPr id="62" name="TextBox 61"/>
          <p:cNvSpPr txBox="1"/>
          <p:nvPr/>
        </p:nvSpPr>
        <p:spPr>
          <a:xfrm>
            <a:off x="2522881" y="1522549"/>
            <a:ext cx="366471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New control </a:t>
            </a:r>
            <a:r>
              <a:rPr lang="en-US" sz="2000" dirty="0"/>
              <a:t>a</a:t>
            </a:r>
            <a:r>
              <a:rPr lang="en-US" sz="2000" dirty="0" smtClean="0"/>
              <a:t>pps</a:t>
            </a:r>
          </a:p>
          <a:p>
            <a:pPr algn="ctr"/>
            <a:r>
              <a:rPr lang="en-US" sz="2000" dirty="0" smtClean="0"/>
              <a:t>e.g., policy steering, verification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53525" y="1120893"/>
            <a:ext cx="12211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Admin</a:t>
            </a:r>
            <a:endParaRPr lang="en-US" sz="22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599" y="1605352"/>
            <a:ext cx="737745" cy="7377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45006" y="4789837"/>
            <a:ext cx="91443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Mbox</a:t>
            </a:r>
          </a:p>
          <a:p>
            <a:r>
              <a:rPr lang="en-US" sz="2200" dirty="0" smtClean="0"/>
              <a:t>Config</a:t>
            </a:r>
            <a:endParaRPr lang="en-US" sz="2200" dirty="0"/>
          </a:p>
        </p:txBody>
      </p:sp>
      <p:cxnSp>
        <p:nvCxnSpPr>
          <p:cNvPr id="25" name="Straight Arrow Connector 24"/>
          <p:cNvCxnSpPr>
            <a:stCxn id="63" idx="1"/>
          </p:cNvCxnSpPr>
          <p:nvPr/>
        </p:nvCxnSpPr>
        <p:spPr>
          <a:xfrm flipH="1">
            <a:off x="6375674" y="1974223"/>
            <a:ext cx="1583925" cy="0"/>
          </a:xfrm>
          <a:prstGeom prst="straightConnector1">
            <a:avLst/>
          </a:prstGeom>
          <a:ln w="44450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9" idx="0"/>
          </p:cNvCxnSpPr>
          <p:nvPr/>
        </p:nvCxnSpPr>
        <p:spPr>
          <a:xfrm flipH="1" flipV="1">
            <a:off x="4688291" y="3288677"/>
            <a:ext cx="1106160" cy="1510085"/>
          </a:xfrm>
          <a:prstGeom prst="straightConnector1">
            <a:avLst/>
          </a:prstGeom>
          <a:ln w="44450" cmpd="sng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89512" y="3575574"/>
            <a:ext cx="159808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FlowTags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en-US" sz="2200" dirty="0" smtClean="0"/>
              <a:t>APIs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20174" y="3628390"/>
            <a:ext cx="22222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Existing AP</a:t>
            </a:r>
            <a:r>
              <a:rPr lang="en-US" sz="2200" dirty="0"/>
              <a:t>I</a:t>
            </a:r>
            <a:r>
              <a:rPr lang="en-US" sz="2200" dirty="0" smtClean="0"/>
              <a:t>s</a:t>
            </a:r>
          </a:p>
          <a:p>
            <a:r>
              <a:rPr lang="en-US" sz="2200" dirty="0" smtClean="0"/>
              <a:t>e.g., OpenFlow</a:t>
            </a:r>
          </a:p>
        </p:txBody>
      </p:sp>
      <p:cxnSp>
        <p:nvCxnSpPr>
          <p:cNvPr id="68" name="Straight Arrow Connector 67"/>
          <p:cNvCxnSpPr>
            <a:stCxn id="63" idx="2"/>
            <a:endCxn id="23" idx="0"/>
          </p:cNvCxnSpPr>
          <p:nvPr/>
        </p:nvCxnSpPr>
        <p:spPr>
          <a:xfrm flipH="1">
            <a:off x="7002226" y="2343097"/>
            <a:ext cx="1326246" cy="2446740"/>
          </a:xfrm>
          <a:prstGeom prst="straightConnector1">
            <a:avLst/>
          </a:prstGeom>
          <a:ln w="444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-3175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FlowTags architecture</a:t>
            </a:r>
            <a:endParaRPr lang="en-US" sz="4200" dirty="0"/>
          </a:p>
        </p:txBody>
      </p:sp>
      <p:sp>
        <p:nvSpPr>
          <p:cNvPr id="43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6994442" y="6492876"/>
            <a:ext cx="2133600" cy="365125"/>
          </a:xfrm>
        </p:spPr>
        <p:txBody>
          <a:bodyPr/>
          <a:lstStyle/>
          <a:p>
            <a:fld id="{F0F1960D-7E41-4D07-A49B-7A38051565AD}" type="slidenum">
              <a:rPr lang="en-US" smtClean="0"/>
              <a:t>8</a:t>
            </a:fld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083782" y="4767193"/>
            <a:ext cx="1749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/>
              <a:t>FlowTags</a:t>
            </a:r>
          </a:p>
          <a:p>
            <a:pPr algn="r"/>
            <a:r>
              <a:rPr lang="en-US" sz="2200" dirty="0" smtClean="0"/>
              <a:t>Enhanced</a:t>
            </a:r>
            <a:endParaRPr lang="en-US" sz="2200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 flipV="1">
            <a:off x="4380527" y="2059216"/>
            <a:ext cx="14224" cy="767531"/>
          </a:xfrm>
          <a:prstGeom prst="straightConnector1">
            <a:avLst/>
          </a:prstGeom>
          <a:ln w="44450" cmpd="sng">
            <a:solidFill>
              <a:schemeClr val="tx2">
                <a:lumMod val="60000"/>
                <a:lumOff val="40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4382359" y="2218705"/>
            <a:ext cx="0" cy="622153"/>
          </a:xfrm>
          <a:prstGeom prst="straightConnector1">
            <a:avLst/>
          </a:prstGeom>
          <a:ln w="44450" cmpd="sng">
            <a:solidFill>
              <a:schemeClr val="tx2">
                <a:lumMod val="60000"/>
                <a:lumOff val="40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05741" y="1510915"/>
            <a:ext cx="201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Policy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112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  <p:bldP spid="49" grpId="0" animBg="1"/>
      <p:bldP spid="6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4307454" y="2941010"/>
            <a:ext cx="150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Web ACL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1204" y="1648379"/>
            <a:ext cx="35177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Block:  10.1.1.2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err="1" smtClean="0">
                <a:sym typeface="Wingdings"/>
              </a:rPr>
              <a:t>xyz.com</a:t>
            </a:r>
            <a:endParaRPr lang="en-US" sz="2400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4654804" y="1223812"/>
            <a:ext cx="4424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solidFill>
                  <a:srgbClr val="0D0D0D"/>
                </a:solidFill>
              </a:rPr>
              <a:t>Config</a:t>
            </a:r>
            <a:r>
              <a:rPr lang="en-US" sz="2400" i="1" dirty="0" smtClean="0">
                <a:solidFill>
                  <a:srgbClr val="0D0D0D"/>
                </a:solidFill>
              </a:rPr>
              <a:t> </a:t>
            </a:r>
            <a:r>
              <a:rPr lang="en-US" sz="2400" i="1" dirty="0" err="1" smtClean="0">
                <a:solidFill>
                  <a:srgbClr val="0D0D0D"/>
                </a:solidFill>
              </a:rPr>
              <a:t>w.r.t</a:t>
            </a:r>
            <a:r>
              <a:rPr lang="en-US" sz="2400" i="1" dirty="0" smtClean="0">
                <a:solidFill>
                  <a:srgbClr val="0D0D0D"/>
                </a:solidFill>
              </a:rPr>
              <a:t> original principals</a:t>
            </a:r>
            <a:endParaRPr lang="en-US" sz="2400" i="1" dirty="0">
              <a:solidFill>
                <a:srgbClr val="0D0D0D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772913" y="-8819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FlowTags in action</a:t>
            </a:r>
            <a:endParaRPr lang="en-US" sz="4200" dirty="0"/>
          </a:p>
        </p:txBody>
      </p:sp>
      <p:sp>
        <p:nvSpPr>
          <p:cNvPr id="54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6764895" y="6492876"/>
            <a:ext cx="2133600" cy="365125"/>
          </a:xfrm>
        </p:spPr>
        <p:txBody>
          <a:bodyPr/>
          <a:lstStyle/>
          <a:p>
            <a:fld id="{F0F1960D-7E41-4D07-A49B-7A38051565AD}" type="slidenum">
              <a:rPr lang="en-US" smtClean="0"/>
              <a:t>9</a:t>
            </a:fld>
            <a:endParaRPr lang="en-US" dirty="0"/>
          </a:p>
        </p:txBody>
      </p:sp>
      <p:sp>
        <p:nvSpPr>
          <p:cNvPr id="55" name="Freeform 54"/>
          <p:cNvSpPr/>
          <p:nvPr/>
        </p:nvSpPr>
        <p:spPr>
          <a:xfrm rot="20804054">
            <a:off x="25673996" y="16018383"/>
            <a:ext cx="1676400" cy="688323"/>
          </a:xfrm>
          <a:custGeom>
            <a:avLst/>
            <a:gdLst>
              <a:gd name="connsiteX0" fmla="*/ 0 w 4813300"/>
              <a:gd name="connsiteY0" fmla="*/ 0 h 830956"/>
              <a:gd name="connsiteX1" fmla="*/ 1676400 w 4813300"/>
              <a:gd name="connsiteY1" fmla="*/ 812800 h 830956"/>
              <a:gd name="connsiteX2" fmla="*/ 4813300 w 4813300"/>
              <a:gd name="connsiteY2" fmla="*/ 584200 h 8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3300" h="830956">
                <a:moveTo>
                  <a:pt x="0" y="0"/>
                </a:moveTo>
                <a:cubicBezTo>
                  <a:pt x="437091" y="357716"/>
                  <a:pt x="874183" y="715433"/>
                  <a:pt x="1676400" y="812800"/>
                </a:cubicBezTo>
                <a:cubicBezTo>
                  <a:pt x="2478617" y="910167"/>
                  <a:pt x="4813300" y="584200"/>
                  <a:pt x="4813300" y="584200"/>
                </a:cubicBezTo>
              </a:path>
            </a:pathLst>
          </a:custGeom>
          <a:noFill/>
          <a:ln w="38100" cap="flat" cmpd="sng" algn="ctr">
            <a:solidFill>
              <a:srgbClr val="008000"/>
            </a:solidFill>
            <a:prstDash val="solid"/>
            <a:tailEnd type="arrow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327176" y="14483337"/>
            <a:ext cx="304800" cy="304800"/>
          </a:xfrm>
          <a:prstGeom prst="ellipse">
            <a:avLst/>
          </a:prstGeom>
          <a:ln w="38100" cmpd="sng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5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58" name="Picture 5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5584" y="4162164"/>
            <a:ext cx="667375" cy="4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5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3864" y="4167073"/>
            <a:ext cx="667375" cy="4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0" name="Straight Connector 59"/>
          <p:cNvCxnSpPr>
            <a:stCxn id="99" idx="2"/>
            <a:endCxn id="58" idx="0"/>
          </p:cNvCxnSpPr>
          <p:nvPr/>
        </p:nvCxnSpPr>
        <p:spPr>
          <a:xfrm flipH="1">
            <a:off x="5929272" y="3630434"/>
            <a:ext cx="197" cy="531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754915" y="3725181"/>
            <a:ext cx="43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5449387" y="3739042"/>
            <a:ext cx="43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2094752" y="2908557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Proxy</a:t>
            </a:r>
          </a:p>
        </p:txBody>
      </p:sp>
      <p:cxnSp>
        <p:nvCxnSpPr>
          <p:cNvPr id="68" name="Straight Connector 67"/>
          <p:cNvCxnSpPr>
            <a:stCxn id="100" idx="2"/>
            <a:endCxn id="59" idx="0"/>
          </p:cNvCxnSpPr>
          <p:nvPr/>
        </p:nvCxnSpPr>
        <p:spPr>
          <a:xfrm flipH="1">
            <a:off x="3247552" y="3633102"/>
            <a:ext cx="4177" cy="5339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8" idx="3"/>
            <a:endCxn id="70" idx="1"/>
          </p:cNvCxnSpPr>
          <p:nvPr/>
        </p:nvCxnSpPr>
        <p:spPr>
          <a:xfrm>
            <a:off x="6262959" y="4372606"/>
            <a:ext cx="13928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1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5810" y="3903692"/>
            <a:ext cx="1346703" cy="93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TextBox 73"/>
          <p:cNvSpPr txBox="1"/>
          <p:nvPr/>
        </p:nvSpPr>
        <p:spPr>
          <a:xfrm>
            <a:off x="7797135" y="4159384"/>
            <a:ext cx="1205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Internet</a:t>
            </a:r>
          </a:p>
        </p:txBody>
      </p:sp>
      <p:pic>
        <p:nvPicPr>
          <p:cNvPr id="75" name="Content Placeholder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49" y="3060717"/>
            <a:ext cx="666750" cy="666751"/>
          </a:xfrm>
          <a:prstGeom prst="rect">
            <a:avLst/>
          </a:prstGeom>
        </p:spPr>
      </p:pic>
      <p:pic>
        <p:nvPicPr>
          <p:cNvPr id="76" name="Content Placeholder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1" y="4993724"/>
            <a:ext cx="666750" cy="666751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8817" y="2293591"/>
            <a:ext cx="152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1</a:t>
            </a:r>
            <a:r>
              <a:rPr lang="en-US" sz="2400" dirty="0"/>
              <a:t> </a:t>
            </a:r>
            <a:r>
              <a:rPr lang="en-US" sz="2400" dirty="0" smtClean="0"/>
              <a:t>10.1.1.1</a:t>
            </a:r>
            <a:endParaRPr lang="en-US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40567" y="5360254"/>
            <a:ext cx="152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900"/>
            </a:lvl1pPr>
          </a:lstStyle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  <a:p>
            <a:r>
              <a:rPr lang="en-US" sz="2400" dirty="0" smtClean="0"/>
              <a:t>10.1.1.2</a:t>
            </a:r>
            <a:endParaRPr lang="en-US" sz="2400" dirty="0"/>
          </a:p>
        </p:txBody>
      </p:sp>
      <p:cxnSp>
        <p:nvCxnSpPr>
          <p:cNvPr id="81" name="Straight Connector 80"/>
          <p:cNvCxnSpPr>
            <a:stCxn id="75" idx="3"/>
            <a:endCxn id="59" idx="1"/>
          </p:cNvCxnSpPr>
          <p:nvPr/>
        </p:nvCxnSpPr>
        <p:spPr>
          <a:xfrm>
            <a:off x="1409899" y="3394093"/>
            <a:ext cx="1503965" cy="9834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6" idx="3"/>
            <a:endCxn id="59" idx="1"/>
          </p:cNvCxnSpPr>
          <p:nvPr/>
        </p:nvCxnSpPr>
        <p:spPr>
          <a:xfrm flipV="1">
            <a:off x="1284111" y="4377515"/>
            <a:ext cx="1629753" cy="9495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9" name="Picture 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226" y="3090396"/>
            <a:ext cx="556486" cy="54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0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7989" y="3187791"/>
            <a:ext cx="707479" cy="44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2" name="Straight Connector 111"/>
          <p:cNvCxnSpPr>
            <a:stCxn id="58" idx="1"/>
            <a:endCxn id="59" idx="3"/>
          </p:cNvCxnSpPr>
          <p:nvPr/>
        </p:nvCxnSpPr>
        <p:spPr>
          <a:xfrm flipH="1">
            <a:off x="3581239" y="4372606"/>
            <a:ext cx="2014345" cy="49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143000" y="4947952"/>
            <a:ext cx="1373401" cy="3890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xyz.com</a:t>
            </a:r>
            <a:endParaRPr lang="en-US" sz="2400" b="1" baseline="-25000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358552" y="3462660"/>
            <a:ext cx="1853652" cy="389065"/>
            <a:chOff x="3247552" y="3478535"/>
            <a:chExt cx="1853652" cy="389065"/>
          </a:xfrm>
        </p:grpSpPr>
        <p:sp>
          <p:nvSpPr>
            <p:cNvPr id="71" name="Rectangle 70"/>
            <p:cNvSpPr/>
            <p:nvPr/>
          </p:nvSpPr>
          <p:spPr>
            <a:xfrm>
              <a:off x="3247552" y="3478535"/>
              <a:ext cx="1373401" cy="3890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</a:rPr>
                <a:t>xyz.com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620953" y="3478535"/>
              <a:ext cx="480251" cy="3890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2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797058"/>
              </p:ext>
            </p:extLst>
          </p:nvPr>
        </p:nvGraphicFramePr>
        <p:xfrm>
          <a:off x="1409899" y="2197602"/>
          <a:ext cx="3500768" cy="768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345"/>
                <a:gridCol w="1042423"/>
              </a:tblGrid>
              <a:tr h="31902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SrcIP,Cache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Hit&gt;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902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dirty="0" smtClean="0"/>
                        <a:t>10.1.1.2</a:t>
                      </a:r>
                      <a:r>
                        <a:rPr lang="en-US" sz="2400" baseline="0" dirty="0" smtClean="0"/>
                        <a:t>, Hit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915654"/>
              </p:ext>
            </p:extLst>
          </p:nvPr>
        </p:nvGraphicFramePr>
        <p:xfrm>
          <a:off x="2705903" y="4725703"/>
          <a:ext cx="1853652" cy="798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52"/>
                <a:gridCol w="1181100"/>
              </a:tblGrid>
              <a:tr h="31902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Fwd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474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dirty="0" smtClean="0"/>
                        <a:t>S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810517"/>
              </p:ext>
            </p:extLst>
          </p:nvPr>
        </p:nvGraphicFramePr>
        <p:xfrm>
          <a:off x="5799502" y="4784514"/>
          <a:ext cx="1853652" cy="803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52"/>
                <a:gridCol w="1181100"/>
              </a:tblGrid>
              <a:tr h="31902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Fwd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943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dirty="0" smtClean="0"/>
                        <a:t>ACL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724647"/>
              </p:ext>
            </p:extLst>
          </p:nvPr>
        </p:nvGraphicFramePr>
        <p:xfrm>
          <a:off x="5535263" y="2213876"/>
          <a:ext cx="2459264" cy="768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798"/>
                <a:gridCol w="1730466"/>
              </a:tblGrid>
              <a:tr h="31902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OrigSrcIP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902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dirty="0" smtClean="0"/>
                        <a:t>10.1.1.2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861729" y="2915387"/>
            <a:ext cx="11436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DROP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85329" y="1669602"/>
            <a:ext cx="3517724" cy="424567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0.05712 -0.03287 0.11424 -0.06574 0.13628 -0.10185 C 0.15833 -0.1382 0.13264 -0.19815 0.13194 -0.21759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3.05556E-6 0.1090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4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0903 L 0.29098 0.109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011 0.1081 L 0.29011 -0.00092 " pathEditMode="relative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2" grpId="2" animBg="1"/>
      <p:bldP spid="23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33613</TotalTime>
  <Words>1058</Words>
  <Application>Microsoft Macintosh PowerPoint</Application>
  <PresentationFormat>On-screen Show (4:3)</PresentationFormat>
  <Paragraphs>501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Enforcing Network-Wide Policies in the Presence of Dynamic Middlebox Actions using FlowTags </vt:lpstr>
      <vt:lpstr>Middleboxes complicate  policy enforcement in SDN</vt:lpstr>
      <vt:lpstr>Modifications  Attribution is hard</vt:lpstr>
      <vt:lpstr>Dynamic actions  Policy violations</vt:lpstr>
      <vt:lpstr>Our work: FlowTags</vt:lpstr>
      <vt:lpstr>Outline</vt:lpstr>
      <vt:lpstr>High-level idea</vt:lpstr>
      <vt:lpstr>FlowTags architecture</vt:lpstr>
      <vt:lpstr>FlowTags in action</vt:lpstr>
      <vt:lpstr>Outline</vt:lpstr>
      <vt:lpstr>Challenge 1: Tag Semantics</vt:lpstr>
      <vt:lpstr>Challenge 2: New APIs, control apps </vt:lpstr>
      <vt:lpstr>Challenge 3: Middlebox Extensions</vt:lpstr>
      <vt:lpstr>Outline</vt:lpstr>
      <vt:lpstr>Semantics: Dynamic Policy Graph (DPG)</vt:lpstr>
      <vt:lpstr>Semantics: Dynamic Policy Graph (DPG)</vt:lpstr>
      <vt:lpstr>Outline</vt:lpstr>
      <vt:lpstr>FlowTags APIs</vt:lpstr>
      <vt:lpstr>FlowTags-enhanced controller</vt:lpstr>
      <vt:lpstr>Outline</vt:lpstr>
      <vt:lpstr>Middlebox extension strategies  to add FlowTags support </vt:lpstr>
      <vt:lpstr>Middlebox extension strategies  to add FlowTags support </vt:lpstr>
      <vt:lpstr>Middlebox extension strategies  to add FlowTags support </vt:lpstr>
      <vt:lpstr>Outline</vt:lpstr>
      <vt:lpstr>Key evaluation questions</vt:lpstr>
      <vt:lpstr>FlowTags needs minimal  middlebox modifications</vt:lpstr>
      <vt:lpstr>FlowTags adds low overhead</vt:lpstr>
      <vt:lpstr>Summary of other results</vt:lpstr>
      <vt:lpstr>Conclusions</vt:lpstr>
    </vt:vector>
  </TitlesOfParts>
  <Company>State University of New York at Stony Brook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and Incremental Convergence between SDN and Middleboxes</dc:title>
  <dc:creator>Zafar Qazi</dc:creator>
  <cp:lastModifiedBy>seyed</cp:lastModifiedBy>
  <cp:revision>2018</cp:revision>
  <dcterms:created xsi:type="dcterms:W3CDTF">2013-07-08T02:14:57Z</dcterms:created>
  <dcterms:modified xsi:type="dcterms:W3CDTF">2014-04-09T15:34:31Z</dcterms:modified>
</cp:coreProperties>
</file>