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30"/>
  </p:notesMasterIdLst>
  <p:sldIdLst>
    <p:sldId id="411" r:id="rId5"/>
    <p:sldId id="412" r:id="rId6"/>
    <p:sldId id="370" r:id="rId7"/>
    <p:sldId id="394" r:id="rId8"/>
    <p:sldId id="395" r:id="rId9"/>
    <p:sldId id="396" r:id="rId10"/>
    <p:sldId id="364" r:id="rId11"/>
    <p:sldId id="347" r:id="rId12"/>
    <p:sldId id="371" r:id="rId13"/>
    <p:sldId id="398" r:id="rId14"/>
    <p:sldId id="408" r:id="rId15"/>
    <p:sldId id="400" r:id="rId16"/>
    <p:sldId id="409" r:id="rId17"/>
    <p:sldId id="413" r:id="rId18"/>
    <p:sldId id="403" r:id="rId19"/>
    <p:sldId id="404" r:id="rId20"/>
    <p:sldId id="405" r:id="rId21"/>
    <p:sldId id="406" r:id="rId22"/>
    <p:sldId id="407" r:id="rId23"/>
    <p:sldId id="369" r:id="rId24"/>
    <p:sldId id="359" r:id="rId25"/>
    <p:sldId id="349" r:id="rId26"/>
    <p:sldId id="280" r:id="rId27"/>
    <p:sldId id="271" r:id="rId28"/>
    <p:sldId id="273" r:id="rId29"/>
  </p:sldIdLst>
  <p:sldSz cx="12192000" cy="6858000"/>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F5A6038-9B80-9106-2D35-E65BB170A698}" name="Anuj Kalia" initials="AK" userId="S::ankalia_microsoft.com#ext#@hu.onmicrosoft.com::e1ea1afe-e80b-48a0-a788-fbe718727daa" providerId="AD"/>
  <p188:author id="{A883EB8D-0DE3-46B4-F7CA-0D4A43CE81E9}" name="Junzhi Gong" initials="JG" userId="S::t-junzhigong@microsoft.com::f9ff4069-ddce-45df-8883-aea3bd6e1a46" providerId="AD"/>
  <p188:author id="{96F546E9-7E81-113B-75A3-FBF871DF73BF}" name="Anuj Kalia" initials="AK" userId="S::ankalia@microsoft.com::2b8bcca4-7403-4c27-90ab-82f8221112a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6E6"/>
    <a:srgbClr val="FF5050"/>
    <a:srgbClr val="0D0D0D"/>
    <a:srgbClr val="DEEBF7"/>
    <a:srgbClr val="000000"/>
    <a:srgbClr val="E2F0D9"/>
    <a:srgbClr val="FBE5D6"/>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54E0E62-405D-6C4F-95FF-6C1DB58C843B}" v="15" dt="2023-05-31T19:16:59.77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2838BEF-8BB2-4498-84A7-C5851F593DF1}" styleName="中度样式 4 - 强调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7"/>
    <p:restoredTop sz="69018" autoAdjust="0"/>
  </p:normalViewPr>
  <p:slideViewPr>
    <p:cSldViewPr snapToGrid="0">
      <p:cViewPr varScale="1">
        <p:scale>
          <a:sx n="85" d="100"/>
          <a:sy n="85" d="100"/>
        </p:scale>
        <p:origin x="1832" y="160"/>
      </p:cViewPr>
      <p:guideLst/>
    </p:cSldViewPr>
  </p:slideViewPr>
  <p:notesTextViewPr>
    <p:cViewPr>
      <p:scale>
        <a:sx n="105" d="100"/>
        <a:sy n="105"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microsoft.com/office/2015/10/relationships/revisionInfo" Target="revisionInfo.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Agora</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64×16</c:v>
                </c:pt>
                <c:pt idx="1">
                  <c:v>128×16</c:v>
                </c:pt>
                <c:pt idx="2">
                  <c:v>128×32</c:v>
                </c:pt>
                <c:pt idx="3">
                  <c:v>150×32</c:v>
                </c:pt>
              </c:strCache>
            </c:strRef>
          </c:cat>
          <c:val>
            <c:numRef>
              <c:f>Sheet1!$B$2:$B$5</c:f>
              <c:numCache>
                <c:formatCode>General</c:formatCode>
                <c:ptCount val="4"/>
                <c:pt idx="0">
                  <c:v>28</c:v>
                </c:pt>
              </c:numCache>
            </c:numRef>
          </c:val>
          <c:extLst>
            <c:ext xmlns:c16="http://schemas.microsoft.com/office/drawing/2014/chart" uri="{C3380CC4-5D6E-409C-BE32-E72D297353CC}">
              <c16:uniqueId val="{00000000-5182-4AFA-ADA2-9231A1D8F8F3}"/>
            </c:ext>
          </c:extLst>
        </c:ser>
        <c:ser>
          <c:idx val="1"/>
          <c:order val="1"/>
          <c:tx>
            <c:strRef>
              <c:f>Sheet1!$C$1</c:f>
              <c:strCache>
                <c:ptCount val="1"/>
                <c:pt idx="0">
                  <c:v>BigStation</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64×16</c:v>
                </c:pt>
                <c:pt idx="1">
                  <c:v>128×16</c:v>
                </c:pt>
                <c:pt idx="2">
                  <c:v>128×32</c:v>
                </c:pt>
                <c:pt idx="3">
                  <c:v>150×32</c:v>
                </c:pt>
              </c:strCache>
            </c:strRef>
          </c:cat>
          <c:val>
            <c:numRef>
              <c:f>Sheet1!$C$2:$C$5</c:f>
              <c:numCache>
                <c:formatCode>General</c:formatCode>
                <c:ptCount val="4"/>
                <c:pt idx="0">
                  <c:v>44</c:v>
                </c:pt>
                <c:pt idx="1">
                  <c:v>72</c:v>
                </c:pt>
              </c:numCache>
            </c:numRef>
          </c:val>
          <c:extLst>
            <c:ext xmlns:c16="http://schemas.microsoft.com/office/drawing/2014/chart" uri="{C3380CC4-5D6E-409C-BE32-E72D297353CC}">
              <c16:uniqueId val="{00000003-5182-4AFA-ADA2-9231A1D8F8F3}"/>
            </c:ext>
          </c:extLst>
        </c:ser>
        <c:ser>
          <c:idx val="2"/>
          <c:order val="2"/>
          <c:tx>
            <c:strRef>
              <c:f>Sheet1!$D$1</c:f>
              <c:strCache>
                <c:ptCount val="1"/>
                <c:pt idx="0">
                  <c:v>Hydra</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64×16</c:v>
                </c:pt>
                <c:pt idx="1">
                  <c:v>128×16</c:v>
                </c:pt>
                <c:pt idx="2">
                  <c:v>128×32</c:v>
                </c:pt>
                <c:pt idx="3">
                  <c:v>150×32</c:v>
                </c:pt>
              </c:strCache>
            </c:strRef>
          </c:cat>
          <c:val>
            <c:numRef>
              <c:f>Sheet1!$D$2:$D$5</c:f>
              <c:numCache>
                <c:formatCode>General</c:formatCode>
                <c:ptCount val="4"/>
                <c:pt idx="0">
                  <c:v>19</c:v>
                </c:pt>
                <c:pt idx="1">
                  <c:v>32</c:v>
                </c:pt>
                <c:pt idx="2">
                  <c:v>53</c:v>
                </c:pt>
                <c:pt idx="3">
                  <c:v>71</c:v>
                </c:pt>
              </c:numCache>
            </c:numRef>
          </c:val>
          <c:extLst>
            <c:ext xmlns:c16="http://schemas.microsoft.com/office/drawing/2014/chart" uri="{C3380CC4-5D6E-409C-BE32-E72D297353CC}">
              <c16:uniqueId val="{00000000-12D5-41A5-810E-7BF1E30935C7}"/>
            </c:ext>
          </c:extLst>
        </c:ser>
        <c:dLbls>
          <c:dLblPos val="outEnd"/>
          <c:showLegendKey val="0"/>
          <c:showVal val="1"/>
          <c:showCatName val="0"/>
          <c:showSerName val="0"/>
          <c:showPercent val="0"/>
          <c:showBubbleSize val="0"/>
        </c:dLbls>
        <c:gapWidth val="219"/>
        <c:overlap val="-27"/>
        <c:axId val="785108704"/>
        <c:axId val="785107456"/>
      </c:barChart>
      <c:catAx>
        <c:axId val="785108704"/>
        <c:scaling>
          <c:orientation val="minMax"/>
        </c:scaling>
        <c:delete val="0"/>
        <c:axPos val="b"/>
        <c:title>
          <c:tx>
            <c:rich>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US" sz="2000"/>
                  <a:t>MIMO settings</a:t>
                </a:r>
              </a:p>
            </c:rich>
          </c:tx>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785107456"/>
        <c:crosses val="autoZero"/>
        <c:auto val="1"/>
        <c:lblAlgn val="ctr"/>
        <c:lblOffset val="100"/>
        <c:noMultiLvlLbl val="0"/>
      </c:catAx>
      <c:valAx>
        <c:axId val="785107456"/>
        <c:scaling>
          <c:orientation val="minMax"/>
          <c:max val="9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US" sz="2000"/>
                  <a:t>CPU cores</a:t>
                </a:r>
                <a:r>
                  <a:rPr lang="en-US" sz="2000" baseline="0"/>
                  <a:t> required</a:t>
                </a:r>
                <a:endParaRPr lang="en-US" sz="2000"/>
              </a:p>
            </c:rich>
          </c:tx>
          <c:overlay val="0"/>
          <c:spPr>
            <a:noFill/>
            <a:ln>
              <a:noFill/>
            </a:ln>
            <a:effectLst/>
          </c:spPr>
          <c:txPr>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785108704"/>
        <c:crosses val="autoZero"/>
        <c:crossBetween val="between"/>
        <c:majorUnit val="30"/>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1"/>
            <a:ext cx="3962400" cy="344091"/>
          </a:xfrm>
          <a:prstGeom prst="rect">
            <a:avLst/>
          </a:prstGeom>
        </p:spPr>
        <p:txBody>
          <a:bodyPr vert="horz" lIns="91440" tIns="45720" rIns="91440" bIns="45720" rtlCol="0"/>
          <a:lstStyle>
            <a:lvl1pPr algn="r">
              <a:defRPr sz="1200"/>
            </a:lvl1pPr>
          </a:lstStyle>
          <a:p>
            <a:fld id="{C952614A-9310-479F-A1C3-4B5AE43B373B}" type="datetimeFigureOut">
              <a:rPr lang="en-US" smtClean="0"/>
              <a:t>5/31/23</a:t>
            </a:fld>
            <a:endParaRPr lang="en-US"/>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E1861D1C-83CB-40F0-A833-2F35F1463718}" type="slidenum">
              <a:rPr lang="en-US" smtClean="0"/>
              <a:t>‹#›</a:t>
            </a:fld>
            <a:endParaRPr lang="en-US"/>
          </a:p>
        </p:txBody>
      </p:sp>
    </p:spTree>
    <p:extLst>
      <p:ext uri="{BB962C8B-B14F-4D97-AF65-F5344CB8AC3E}">
        <p14:creationId xmlns:p14="http://schemas.microsoft.com/office/powerpoint/2010/main" val="21672906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everyone! Today I am going to talk about our project, about building a scalable distributed massive MIMO baseband processing system. This project was done with Anuj from Microsoft, and my advisor </a:t>
            </a:r>
            <a:r>
              <a:rPr lang="en-US" dirty="0" err="1"/>
              <a:t>Minlan</a:t>
            </a:r>
            <a:r>
              <a:rPr lang="en-US" dirty="0"/>
              <a:t>.</a:t>
            </a:r>
          </a:p>
        </p:txBody>
      </p:sp>
      <p:sp>
        <p:nvSpPr>
          <p:cNvPr id="4" name="Slide Number Placeholder 3"/>
          <p:cNvSpPr>
            <a:spLocks noGrp="1"/>
          </p:cNvSpPr>
          <p:nvPr>
            <p:ph type="sldNum" sz="quarter" idx="5"/>
          </p:nvPr>
        </p:nvSpPr>
        <p:spPr/>
        <p:txBody>
          <a:bodyPr/>
          <a:lstStyle/>
          <a:p>
            <a:fld id="{E1861D1C-83CB-40F0-A833-2F35F1463718}" type="slidenum">
              <a:rPr lang="en-US" smtClean="0"/>
              <a:t>1</a:t>
            </a:fld>
            <a:endParaRPr lang="en-US"/>
          </a:p>
        </p:txBody>
      </p:sp>
    </p:spTree>
    <p:extLst>
      <p:ext uri="{BB962C8B-B14F-4D97-AF65-F5344CB8AC3E}">
        <p14:creationId xmlns:p14="http://schemas.microsoft.com/office/powerpoint/2010/main" val="19328539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To understand how Hydra optimizes inter-server communication overhead, let’s look at how the design of </a:t>
            </a:r>
            <a:r>
              <a:rPr lang="en-US" dirty="0" err="1">
                <a:cs typeface="Calibri"/>
              </a:rPr>
              <a:t>BigStation</a:t>
            </a:r>
            <a:r>
              <a:rPr lang="en-US" dirty="0">
                <a:cs typeface="Calibri"/>
              </a:rPr>
              <a:t> </a:t>
            </a:r>
            <a:r>
              <a:rPr lang="en-US" b="1" dirty="0">
                <a:cs typeface="Calibri"/>
              </a:rPr>
              <a:t>suffers</a:t>
            </a:r>
            <a:r>
              <a:rPr lang="en-US" dirty="0">
                <a:cs typeface="Calibri"/>
              </a:rPr>
              <a:t> from inter-server data communication overhead.</a:t>
            </a:r>
            <a:endParaRPr lang="en-US" dirty="0"/>
          </a:p>
          <a:p>
            <a:r>
              <a:rPr lang="en-US" dirty="0"/>
              <a:t>The first overhead comes from data dependency between adjacent stages of the pipeline.</a:t>
            </a:r>
          </a:p>
          <a:p>
            <a:r>
              <a:rPr lang="en-US" dirty="0"/>
              <a:t>Let’s take a hypothetical example where we have 120 antennas and 30 users, with 1200 subcarriers, on three servers.</a:t>
            </a:r>
          </a:p>
          <a:p>
            <a:r>
              <a:rPr lang="en-US" dirty="0"/>
              <a:t>Let’s first partition the workload for the antenna parallel stage. Since in this stage, data is antenna-parallel, we can simply partition 120 antennas into equal ranges, 40 antennas per server.</a:t>
            </a:r>
          </a:p>
          <a:p>
            <a:r>
              <a:rPr lang="en-US" dirty="0"/>
              <a:t>Here, the first server processes antenna 1 to 40, and the second server processes antenna 41 to 80, and the third one is 81 to 120.</a:t>
            </a:r>
          </a:p>
          <a:p>
            <a:r>
              <a:rPr lang="en-US" dirty="0"/>
              <a:t>We can do the same thing for later stages as well.</a:t>
            </a:r>
          </a:p>
          <a:p>
            <a:endParaRPr lang="en-US" dirty="0"/>
          </a:p>
        </p:txBody>
      </p:sp>
      <p:sp>
        <p:nvSpPr>
          <p:cNvPr id="4" name="Slide Number Placeholder 3"/>
          <p:cNvSpPr>
            <a:spLocks noGrp="1"/>
          </p:cNvSpPr>
          <p:nvPr>
            <p:ph type="sldNum" sz="quarter" idx="5"/>
          </p:nvPr>
        </p:nvSpPr>
        <p:spPr/>
        <p:txBody>
          <a:bodyPr/>
          <a:lstStyle/>
          <a:p>
            <a:fld id="{E1861D1C-83CB-40F0-A833-2F35F1463718}" type="slidenum">
              <a:rPr lang="en-US" smtClean="0"/>
              <a:t>10</a:t>
            </a:fld>
            <a:endParaRPr lang="en-US"/>
          </a:p>
        </p:txBody>
      </p:sp>
    </p:spTree>
    <p:extLst>
      <p:ext uri="{BB962C8B-B14F-4D97-AF65-F5344CB8AC3E}">
        <p14:creationId xmlns:p14="http://schemas.microsoft.com/office/powerpoint/2010/main" val="40525245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Let’s focus on one packet at each server.</a:t>
            </a:r>
          </a:p>
          <a:p>
            <a:endParaRPr lang="en-US"/>
          </a:p>
        </p:txBody>
      </p:sp>
      <p:sp>
        <p:nvSpPr>
          <p:cNvPr id="4" name="Slide Number Placeholder 3"/>
          <p:cNvSpPr>
            <a:spLocks noGrp="1"/>
          </p:cNvSpPr>
          <p:nvPr>
            <p:ph type="sldNum" sz="quarter" idx="5"/>
          </p:nvPr>
        </p:nvSpPr>
        <p:spPr/>
        <p:txBody>
          <a:bodyPr/>
          <a:lstStyle/>
          <a:p>
            <a:fld id="{E1861D1C-83CB-40F0-A833-2F35F1463718}" type="slidenum">
              <a:rPr lang="en-US" smtClean="0"/>
              <a:t>11</a:t>
            </a:fld>
            <a:endParaRPr lang="en-US"/>
          </a:p>
        </p:txBody>
      </p:sp>
    </p:spTree>
    <p:extLst>
      <p:ext uri="{BB962C8B-B14F-4D97-AF65-F5344CB8AC3E}">
        <p14:creationId xmlns:p14="http://schemas.microsoft.com/office/powerpoint/2010/main" val="6234431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the antenna-parallel stage processes each packet, the packets are ready to be fed to the next stage.</a:t>
            </a:r>
          </a:p>
          <a:p>
            <a:r>
              <a:rPr lang="en-US" dirty="0"/>
              <a:t>The challenging thing here is that the data rate that needs to be fed is very large, around 128 Gbps.</a:t>
            </a:r>
          </a:p>
          <a:p>
            <a:r>
              <a:rPr lang="en-US" dirty="0"/>
              <a:t>Note that packet holds the data for all 1200 subcarriers in the system, while each server in the subcarrier parallel stage processes different </a:t>
            </a:r>
            <a:r>
              <a:rPr lang="en-US" b="1" dirty="0"/>
              <a:t>nonoverlapping</a:t>
            </a:r>
            <a:r>
              <a:rPr lang="en-US" dirty="0"/>
              <a:t> sets of subcarriers.</a:t>
            </a:r>
          </a:p>
          <a:p>
            <a:r>
              <a:rPr lang="en-US" dirty="0"/>
              <a:t>It is not possible to simply forward the packets directly to the next stage on the same server.</a:t>
            </a:r>
          </a:p>
        </p:txBody>
      </p:sp>
      <p:sp>
        <p:nvSpPr>
          <p:cNvPr id="4" name="Slide Number Placeholder 3"/>
          <p:cNvSpPr>
            <a:spLocks noGrp="1"/>
          </p:cNvSpPr>
          <p:nvPr>
            <p:ph type="sldNum" sz="quarter" idx="5"/>
          </p:nvPr>
        </p:nvSpPr>
        <p:spPr/>
        <p:txBody>
          <a:bodyPr/>
          <a:lstStyle/>
          <a:p>
            <a:fld id="{E1861D1C-83CB-40F0-A833-2F35F1463718}" type="slidenum">
              <a:rPr lang="en-US" smtClean="0"/>
              <a:t>12</a:t>
            </a:fld>
            <a:endParaRPr lang="en-US"/>
          </a:p>
        </p:txBody>
      </p:sp>
    </p:spTree>
    <p:extLst>
      <p:ext uri="{BB962C8B-B14F-4D97-AF65-F5344CB8AC3E}">
        <p14:creationId xmlns:p14="http://schemas.microsoft.com/office/powerpoint/2010/main" val="8733319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feed the data correctly, each server needs to partition the packet into three subcarrier sets.</a:t>
            </a:r>
          </a:p>
        </p:txBody>
      </p:sp>
      <p:sp>
        <p:nvSpPr>
          <p:cNvPr id="4" name="Slide Number Placeholder 3"/>
          <p:cNvSpPr>
            <a:spLocks noGrp="1"/>
          </p:cNvSpPr>
          <p:nvPr>
            <p:ph type="sldNum" sz="quarter" idx="5"/>
          </p:nvPr>
        </p:nvSpPr>
        <p:spPr/>
        <p:txBody>
          <a:bodyPr/>
          <a:lstStyle/>
          <a:p>
            <a:fld id="{E1861D1C-83CB-40F0-A833-2F35F1463718}" type="slidenum">
              <a:rPr lang="en-US" smtClean="0"/>
              <a:t>13</a:t>
            </a:fld>
            <a:endParaRPr lang="en-US"/>
          </a:p>
        </p:txBody>
      </p:sp>
    </p:spTree>
    <p:extLst>
      <p:ext uri="{BB962C8B-B14F-4D97-AF65-F5344CB8AC3E}">
        <p14:creationId xmlns:p14="http://schemas.microsoft.com/office/powerpoint/2010/main" val="37950846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then forward each partition of the subcarrier data to the corresponding server.</a:t>
            </a:r>
          </a:p>
          <a:p>
            <a:r>
              <a:rPr lang="en-US" dirty="0"/>
              <a:t>This requires shuffling all the data that we received from the radio between the servers, causing more than 120 Gbps of inter-server shuffling.</a:t>
            </a:r>
          </a:p>
        </p:txBody>
      </p:sp>
      <p:sp>
        <p:nvSpPr>
          <p:cNvPr id="4" name="Slide Number Placeholder 3"/>
          <p:cNvSpPr>
            <a:spLocks noGrp="1"/>
          </p:cNvSpPr>
          <p:nvPr>
            <p:ph type="sldNum" sz="quarter" idx="5"/>
          </p:nvPr>
        </p:nvSpPr>
        <p:spPr/>
        <p:txBody>
          <a:bodyPr/>
          <a:lstStyle/>
          <a:p>
            <a:fld id="{E1861D1C-83CB-40F0-A833-2F35F1463718}" type="slidenum">
              <a:rPr lang="en-US" smtClean="0"/>
              <a:t>14</a:t>
            </a:fld>
            <a:endParaRPr lang="en-US"/>
          </a:p>
        </p:txBody>
      </p:sp>
    </p:spTree>
    <p:extLst>
      <p:ext uri="{BB962C8B-B14F-4D97-AF65-F5344CB8AC3E}">
        <p14:creationId xmlns:p14="http://schemas.microsoft.com/office/powerpoint/2010/main" val="36354857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address this overhead, Hydra exploits features of modern RUs to eliminate such data shuffling.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almost all modern virtualized RAN deployments, the RUs support FFT, so we can offload the antenna parallel stage from the servers to the RU.</a:t>
            </a:r>
          </a:p>
        </p:txBody>
      </p:sp>
      <p:sp>
        <p:nvSpPr>
          <p:cNvPr id="4" name="Slide Number Placeholder 3"/>
          <p:cNvSpPr>
            <a:spLocks noGrp="1"/>
          </p:cNvSpPr>
          <p:nvPr>
            <p:ph type="sldNum" sz="quarter" idx="5"/>
          </p:nvPr>
        </p:nvSpPr>
        <p:spPr/>
        <p:txBody>
          <a:bodyPr/>
          <a:lstStyle/>
          <a:p>
            <a:fld id="{E1861D1C-83CB-40F0-A833-2F35F1463718}" type="slidenum">
              <a:rPr lang="en-US" smtClean="0"/>
              <a:t>15</a:t>
            </a:fld>
            <a:endParaRPr lang="en-US"/>
          </a:p>
        </p:txBody>
      </p:sp>
    </p:spTree>
    <p:extLst>
      <p:ext uri="{BB962C8B-B14F-4D97-AF65-F5344CB8AC3E}">
        <p14:creationId xmlns:p14="http://schemas.microsoft.com/office/powerpoint/2010/main" val="8792183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the packet is processed in the RU.</a:t>
            </a:r>
          </a:p>
          <a:p>
            <a:r>
              <a:rPr lang="en-US" dirty="0"/>
              <a:t>However, to feed the packet to the next stage, we still need to forward this packet to all servers by duplication, because the packet still consists of data for all subcarriers.</a:t>
            </a:r>
          </a:p>
          <a:p>
            <a:r>
              <a:rPr lang="en-US" dirty="0"/>
              <a:t>Therefore, simply offloading FFT to the RU does not eliminate the data shuffling.</a:t>
            </a:r>
          </a:p>
        </p:txBody>
      </p:sp>
      <p:sp>
        <p:nvSpPr>
          <p:cNvPr id="4" name="Slide Number Placeholder 3"/>
          <p:cNvSpPr>
            <a:spLocks noGrp="1"/>
          </p:cNvSpPr>
          <p:nvPr>
            <p:ph type="sldNum" sz="quarter" idx="5"/>
          </p:nvPr>
        </p:nvSpPr>
        <p:spPr/>
        <p:txBody>
          <a:bodyPr/>
          <a:lstStyle/>
          <a:p>
            <a:fld id="{E1861D1C-83CB-40F0-A833-2F35F1463718}" type="slidenum">
              <a:rPr lang="en-US" smtClean="0"/>
              <a:t>16</a:t>
            </a:fld>
            <a:endParaRPr lang="en-US"/>
          </a:p>
        </p:txBody>
      </p:sp>
    </p:spTree>
    <p:extLst>
      <p:ext uri="{BB962C8B-B14F-4D97-AF65-F5344CB8AC3E}">
        <p14:creationId xmlns:p14="http://schemas.microsoft.com/office/powerpoint/2010/main" val="30273851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 good news is that</a:t>
            </a:r>
            <a:r>
              <a:rPr lang="en-US" dirty="0"/>
              <a:t>, modern RUs support another feature, which is configurable fronthaul packet segmentation.</a:t>
            </a:r>
          </a:p>
          <a:p>
            <a:r>
              <a:rPr lang="en-US" dirty="0"/>
              <a:t>This feature is originally for MTU size tuning, which allows the large fronthaul packets to be segmented so that they can go through networks with small MTU sizes.</a:t>
            </a:r>
          </a:p>
          <a:p>
            <a:r>
              <a:rPr lang="en-US" dirty="0"/>
              <a:t>Here we can use it in a new way for a scalable fronthaul packet delivery.</a:t>
            </a:r>
          </a:p>
          <a:p>
            <a:r>
              <a:rPr lang="en-US" dirty="0"/>
              <a:t>We can configure the RU to partition the packets based on different subcarrier set processed by different servers.</a:t>
            </a:r>
          </a:p>
        </p:txBody>
      </p:sp>
      <p:sp>
        <p:nvSpPr>
          <p:cNvPr id="4" name="Slide Number Placeholder 3"/>
          <p:cNvSpPr>
            <a:spLocks noGrp="1"/>
          </p:cNvSpPr>
          <p:nvPr>
            <p:ph type="sldNum" sz="quarter" idx="5"/>
          </p:nvPr>
        </p:nvSpPr>
        <p:spPr/>
        <p:txBody>
          <a:bodyPr/>
          <a:lstStyle/>
          <a:p>
            <a:fld id="{E1861D1C-83CB-40F0-A833-2F35F1463718}" type="slidenum">
              <a:rPr lang="en-US" smtClean="0"/>
              <a:t>17</a:t>
            </a:fld>
            <a:endParaRPr lang="en-US"/>
          </a:p>
        </p:txBody>
      </p:sp>
    </p:spTree>
    <p:extLst>
      <p:ext uri="{BB962C8B-B14F-4D97-AF65-F5344CB8AC3E}">
        <p14:creationId xmlns:p14="http://schemas.microsoft.com/office/powerpoint/2010/main" val="16997662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then forward each partition to each server without duplication.</a:t>
            </a:r>
          </a:p>
        </p:txBody>
      </p:sp>
      <p:sp>
        <p:nvSpPr>
          <p:cNvPr id="4" name="Slide Number Placeholder 3"/>
          <p:cNvSpPr>
            <a:spLocks noGrp="1"/>
          </p:cNvSpPr>
          <p:nvPr>
            <p:ph type="sldNum" sz="quarter" idx="5"/>
          </p:nvPr>
        </p:nvSpPr>
        <p:spPr/>
        <p:txBody>
          <a:bodyPr/>
          <a:lstStyle/>
          <a:p>
            <a:fld id="{E1861D1C-83CB-40F0-A833-2F35F1463718}" type="slidenum">
              <a:rPr lang="en-US" smtClean="0"/>
              <a:t>18</a:t>
            </a:fld>
            <a:endParaRPr lang="en-US"/>
          </a:p>
        </p:txBody>
      </p:sp>
    </p:spTree>
    <p:extLst>
      <p:ext uri="{BB962C8B-B14F-4D97-AF65-F5344CB8AC3E}">
        <p14:creationId xmlns:p14="http://schemas.microsoft.com/office/powerpoint/2010/main" val="27635774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this idea, we only need to forward the data once to all the servers, without any extra inter-server data shuffling.</a:t>
            </a:r>
          </a:p>
        </p:txBody>
      </p:sp>
      <p:sp>
        <p:nvSpPr>
          <p:cNvPr id="4" name="Slide Number Placeholder 3"/>
          <p:cNvSpPr>
            <a:spLocks noGrp="1"/>
          </p:cNvSpPr>
          <p:nvPr>
            <p:ph type="sldNum" sz="quarter" idx="5"/>
          </p:nvPr>
        </p:nvSpPr>
        <p:spPr/>
        <p:txBody>
          <a:bodyPr/>
          <a:lstStyle/>
          <a:p>
            <a:fld id="{E1861D1C-83CB-40F0-A833-2F35F1463718}" type="slidenum">
              <a:rPr lang="en-US" smtClean="0"/>
              <a:t>19</a:t>
            </a:fld>
            <a:endParaRPr lang="en-US"/>
          </a:p>
        </p:txBody>
      </p:sp>
    </p:spTree>
    <p:extLst>
      <p:ext uri="{BB962C8B-B14F-4D97-AF65-F5344CB8AC3E}">
        <p14:creationId xmlns:p14="http://schemas.microsoft.com/office/powerpoint/2010/main" val="252977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 we are moving to the 5G era. The mobile traffic demand is increasing by a lot in the last few years. Here is the figure of total 5G traffic rate. It shows the traffic rate increase in the last few years, and predicts the rate increase in the next few years.</a:t>
            </a:r>
          </a:p>
        </p:txBody>
      </p:sp>
      <p:sp>
        <p:nvSpPr>
          <p:cNvPr id="4" name="Slide Number Placeholder 3"/>
          <p:cNvSpPr>
            <a:spLocks noGrp="1"/>
          </p:cNvSpPr>
          <p:nvPr>
            <p:ph type="sldNum" sz="quarter" idx="5"/>
          </p:nvPr>
        </p:nvSpPr>
        <p:spPr/>
        <p:txBody>
          <a:bodyPr/>
          <a:lstStyle/>
          <a:p>
            <a:fld id="{E1861D1C-83CB-40F0-A833-2F35F1463718}" type="slidenum">
              <a:rPr lang="en-US" smtClean="0"/>
              <a:t>2</a:t>
            </a:fld>
            <a:endParaRPr lang="en-US"/>
          </a:p>
        </p:txBody>
      </p:sp>
    </p:spTree>
    <p:extLst>
      <p:ext uri="{BB962C8B-B14F-4D97-AF65-F5344CB8AC3E}">
        <p14:creationId xmlns:p14="http://schemas.microsoft.com/office/powerpoint/2010/main" val="29435926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DengXian" panose="02010600030101010101" pitchFamily="2" charset="-122"/>
                <a:cs typeface="Times New Roman" panose="02020603050405020304" pitchFamily="18" charset="0"/>
              </a:rPr>
              <a:t>Let's switch to our second idea for reducing inter-server communication.</a:t>
            </a:r>
            <a:endParaRPr lang="en-US" dirty="0">
              <a:cs typeface="Calibri"/>
            </a:endParaRPr>
          </a:p>
          <a:p>
            <a:r>
              <a:rPr lang="en-US" dirty="0">
                <a:cs typeface="Calibri"/>
              </a:rPr>
              <a:t>Hydra’s second idea comes from our observation, that the massive MIMO signal processing pipeline progressively reduces the data size, so if we delay the inter-server data shuffling as much as possible, we can make the system more scalable.</a:t>
            </a:r>
          </a:p>
          <a:p>
            <a:r>
              <a:rPr lang="en-US" dirty="0">
                <a:cs typeface="Calibri"/>
              </a:rPr>
              <a:t>Let’s go back to our hypothetical example, with 120 antennas and 30 users.</a:t>
            </a:r>
          </a:p>
          <a:p>
            <a:r>
              <a:rPr lang="en-US" dirty="0">
                <a:cs typeface="Calibri"/>
              </a:rPr>
              <a:t>After FFT, we have data for all 120 antennas fed to equalization. The rate is around 128 Gbps.</a:t>
            </a:r>
          </a:p>
          <a:p>
            <a:r>
              <a:rPr lang="en-US" dirty="0">
                <a:cs typeface="Calibri"/>
              </a:rPr>
              <a:t>Then the equalization stage transforms the data from the antenna domain to the user domain, converting data from 120 antennas to only 30 users, causing a four times reduction.</a:t>
            </a:r>
          </a:p>
          <a:p>
            <a:r>
              <a:rPr lang="en-US" sz="1800" dirty="0">
                <a:effectLst/>
                <a:latin typeface="Calibri" panose="020F0502020204030204" pitchFamily="34" charset="0"/>
                <a:ea typeface="DengXian" panose="02010600030101010101" pitchFamily="2" charset="-122"/>
                <a:cs typeface="Times New Roman" panose="02020603050405020304" pitchFamily="18" charset="0"/>
              </a:rPr>
              <a:t>This reduction works general because the number of users in massive MIMO is usually much smaller than the number of antennas</a:t>
            </a:r>
            <a:r>
              <a:rPr lang="en-US" sz="1800" dirty="0">
                <a:effectLst/>
                <a:latin typeface="Calibri" panose="020F0502020204030204" pitchFamily="34" charset="0"/>
                <a:ea typeface="DengXian" panose="02010600030101010101" pitchFamily="2" charset="-122"/>
                <a:cs typeface="Calibri"/>
              </a:rPr>
              <a:t>.</a:t>
            </a:r>
            <a:endParaRPr lang="en-US" dirty="0">
              <a:cs typeface="Calibri"/>
            </a:endParaRPr>
          </a:p>
          <a:p>
            <a:r>
              <a:rPr lang="en-US" dirty="0">
                <a:cs typeface="Calibri"/>
              </a:rPr>
              <a:t>The demodulation stage converts the 8-byte FP wireless signals into intermediate representation of user bits, which is around 6 bytes, resulting another 25% reduction.</a:t>
            </a:r>
          </a:p>
          <a:p>
            <a:r>
              <a:rPr lang="en-US" dirty="0">
                <a:cs typeface="Calibri"/>
              </a:rPr>
              <a:t>Therefore, if we can delay the data shuffling until the user-parallel stage, it is more scalable.</a:t>
            </a:r>
          </a:p>
          <a:p>
            <a:r>
              <a:rPr lang="en-US" dirty="0">
                <a:cs typeface="Calibri"/>
              </a:rPr>
              <a:t>Our system, Hydra decides to delay the shuffling at this point.</a:t>
            </a:r>
          </a:p>
          <a:p>
            <a:endParaRPr lang="en-US" dirty="0">
              <a:cs typeface="Calibri"/>
            </a:endParaRPr>
          </a:p>
        </p:txBody>
      </p:sp>
      <p:sp>
        <p:nvSpPr>
          <p:cNvPr id="4" name="Slide Number Placeholder 3"/>
          <p:cNvSpPr>
            <a:spLocks noGrp="1"/>
          </p:cNvSpPr>
          <p:nvPr>
            <p:ph type="sldNum" sz="quarter" idx="5"/>
          </p:nvPr>
        </p:nvSpPr>
        <p:spPr/>
        <p:txBody>
          <a:bodyPr/>
          <a:lstStyle/>
          <a:p>
            <a:fld id="{E1861D1C-83CB-40F0-A833-2F35F1463718}" type="slidenum">
              <a:rPr lang="en-US" smtClean="0"/>
              <a:t>20</a:t>
            </a:fld>
            <a:endParaRPr lang="en-US"/>
          </a:p>
        </p:txBody>
      </p:sp>
    </p:spTree>
    <p:extLst>
      <p:ext uri="{BB962C8B-B14F-4D97-AF65-F5344CB8AC3E}">
        <p14:creationId xmlns:p14="http://schemas.microsoft.com/office/powerpoint/2010/main" val="8348753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decision from Hydra is important, because inside the massive MIMO pipeline, there are a lot of sources of parallelism, and it can be intuitive to exploit the parallelism as much as possible. But that limits scalability because it introduces high communication overhead.</a:t>
            </a:r>
          </a:p>
          <a:p>
            <a:r>
              <a:rPr lang="en-US" dirty="0"/>
              <a:t>Now I will give you an example of how </a:t>
            </a:r>
            <a:r>
              <a:rPr lang="en-US" dirty="0" err="1"/>
              <a:t>BigStation</a:t>
            </a:r>
            <a:r>
              <a:rPr lang="en-US" dirty="0"/>
              <a:t> exploits the parallelism without optimizing the communication overhead.</a:t>
            </a:r>
          </a:p>
          <a:p>
            <a:endParaRPr lang="en-US" dirty="0"/>
          </a:p>
          <a:p>
            <a:r>
              <a:rPr lang="en-US" dirty="0"/>
              <a:t>Let’s look at the matrix inversion task for subcarrier 800, which is required by massive MIMO, and there are lots of large matrix inversion tasks in </a:t>
            </a:r>
            <a:r>
              <a:rPr lang="en-US" dirty="0" err="1"/>
              <a:t>BigStation</a:t>
            </a:r>
            <a:r>
              <a:rPr lang="en-US" dirty="0"/>
              <a:t>.</a:t>
            </a:r>
          </a:p>
          <a:p>
            <a:r>
              <a:rPr lang="en-US" dirty="0" err="1"/>
              <a:t>BigStation</a:t>
            </a:r>
            <a:r>
              <a:rPr lang="en-US" dirty="0"/>
              <a:t> aggressively partitions the task across multiple servers, to reduce the processing latency.</a:t>
            </a:r>
          </a:p>
          <a:p>
            <a:r>
              <a:rPr lang="en-US" dirty="0"/>
              <a:t>This makes sense when the CPUs are weak, because otherwise the latency for the task is too long.</a:t>
            </a:r>
          </a:p>
          <a:p>
            <a:r>
              <a:rPr lang="en-US" dirty="0"/>
              <a:t>However, when we have more antennas or users, we have higher communication overhead across servers.</a:t>
            </a:r>
          </a:p>
        </p:txBody>
      </p:sp>
      <p:sp>
        <p:nvSpPr>
          <p:cNvPr id="4" name="Slide Number Placeholder 3"/>
          <p:cNvSpPr>
            <a:spLocks noGrp="1"/>
          </p:cNvSpPr>
          <p:nvPr>
            <p:ph type="sldNum" sz="quarter" idx="5"/>
          </p:nvPr>
        </p:nvSpPr>
        <p:spPr/>
        <p:txBody>
          <a:bodyPr/>
          <a:lstStyle/>
          <a:p>
            <a:fld id="{E1861D1C-83CB-40F0-A833-2F35F1463718}" type="slidenum">
              <a:rPr lang="en-US" smtClean="0"/>
              <a:t>21</a:t>
            </a:fld>
            <a:endParaRPr lang="en-US"/>
          </a:p>
        </p:txBody>
      </p:sp>
    </p:spTree>
    <p:extLst>
      <p:ext uri="{BB962C8B-B14F-4D97-AF65-F5344CB8AC3E}">
        <p14:creationId xmlns:p14="http://schemas.microsoft.com/office/powerpoint/2010/main" val="35574265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contrast, Hydra decides to </a:t>
            </a:r>
            <a:r>
              <a:rPr lang="en-US" dirty="0" err="1"/>
              <a:t>affinitize</a:t>
            </a:r>
            <a:r>
              <a:rPr lang="en-US" dirty="0"/>
              <a:t> all those tasks in subcarrier stage to a dedicated server, and delays the shuffling until the user parallel stage. This minimizes the inter-server communication overhead.</a:t>
            </a:r>
          </a:p>
        </p:txBody>
      </p:sp>
      <p:sp>
        <p:nvSpPr>
          <p:cNvPr id="4" name="Slide Number Placeholder 3"/>
          <p:cNvSpPr>
            <a:spLocks noGrp="1"/>
          </p:cNvSpPr>
          <p:nvPr>
            <p:ph type="sldNum" sz="quarter" idx="5"/>
          </p:nvPr>
        </p:nvSpPr>
        <p:spPr/>
        <p:txBody>
          <a:bodyPr/>
          <a:lstStyle/>
          <a:p>
            <a:fld id="{E1861D1C-83CB-40F0-A833-2F35F1463718}" type="slidenum">
              <a:rPr lang="en-US" smtClean="0"/>
              <a:t>22</a:t>
            </a:fld>
            <a:endParaRPr lang="en-US"/>
          </a:p>
        </p:txBody>
      </p:sp>
    </p:spTree>
    <p:extLst>
      <p:ext uri="{BB962C8B-B14F-4D97-AF65-F5344CB8AC3E}">
        <p14:creationId xmlns:p14="http://schemas.microsoft.com/office/powerpoint/2010/main" val="16360819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dirty="0"/>
              <a:t>Let me introduce our evaluation setup.</a:t>
            </a:r>
          </a:p>
          <a:p>
            <a:pPr marL="0" indent="0">
              <a:buFontTx/>
              <a:buNone/>
            </a:pPr>
            <a:r>
              <a:rPr lang="en-US" dirty="0"/>
              <a:t>We have 4 commodity servers, and each server has two 16-core CPU, with AVX.</a:t>
            </a:r>
          </a:p>
          <a:p>
            <a:pPr marL="0" indent="0">
              <a:buFontTx/>
              <a:buNone/>
            </a:pPr>
            <a:r>
              <a:rPr lang="en-US" dirty="0"/>
              <a:t>Each server has a 100GbE NIC.</a:t>
            </a:r>
          </a:p>
          <a:p>
            <a:pPr marL="0" indent="0">
              <a:buFontTx/>
              <a:buNone/>
            </a:pPr>
            <a:r>
              <a:rPr lang="en-US" dirty="0"/>
              <a:t>We use three servers to run Hydra, and one server for RU emulator.</a:t>
            </a:r>
          </a:p>
        </p:txBody>
      </p:sp>
      <p:sp>
        <p:nvSpPr>
          <p:cNvPr id="4" name="Slide Number Placeholder 3"/>
          <p:cNvSpPr>
            <a:spLocks noGrp="1"/>
          </p:cNvSpPr>
          <p:nvPr>
            <p:ph type="sldNum" sz="quarter" idx="5"/>
          </p:nvPr>
        </p:nvSpPr>
        <p:spPr/>
        <p:txBody>
          <a:bodyPr/>
          <a:lstStyle/>
          <a:p>
            <a:fld id="{E1861D1C-83CB-40F0-A833-2F35F1463718}" type="slidenum">
              <a:rPr lang="en-US" smtClean="0"/>
              <a:t>23</a:t>
            </a:fld>
            <a:endParaRPr lang="en-US"/>
          </a:p>
        </p:txBody>
      </p:sp>
    </p:spTree>
    <p:extLst>
      <p:ext uri="{BB962C8B-B14F-4D97-AF65-F5344CB8AC3E}">
        <p14:creationId xmlns:p14="http://schemas.microsoft.com/office/powerpoint/2010/main" val="6697934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experiments show that Hydra is more scalable than existing systems.</a:t>
            </a:r>
          </a:p>
          <a:p>
            <a:r>
              <a:rPr lang="en-US" dirty="0"/>
              <a:t>Let’s look at the end-to-end performance </a:t>
            </a:r>
            <a:r>
              <a:rPr lang="en-US" dirty="0" err="1"/>
              <a:t>comparision</a:t>
            </a:r>
            <a:r>
              <a:rPr lang="en-US" dirty="0"/>
              <a:t> between Hydra and the existing </a:t>
            </a:r>
            <a:r>
              <a:rPr lang="en-US" dirty="0" err="1"/>
              <a:t>BigStation</a:t>
            </a:r>
            <a:r>
              <a:rPr lang="en-US" dirty="0"/>
              <a:t> and Agora systems.</a:t>
            </a:r>
          </a:p>
          <a:p>
            <a:r>
              <a:rPr lang="en-US" dirty="0"/>
              <a:t>The x-axis shows different MIMO settings, and the y-axis is the minimum number of CPU cores required.</a:t>
            </a:r>
          </a:p>
          <a:p>
            <a:r>
              <a:rPr lang="en-US" dirty="0"/>
              <a:t>Our results show that Agora requires 28 cores for 64*16 MIMO and cannot support higher MIMO dimensions, since it is a single-server solution.</a:t>
            </a:r>
          </a:p>
          <a:p>
            <a:r>
              <a:rPr lang="en-US" dirty="0" err="1"/>
              <a:t>BigStation</a:t>
            </a:r>
            <a:r>
              <a:rPr lang="en-US" dirty="0"/>
              <a:t> requires 44 cores for 64*16 MIMO, which already spans two servers. While Hydra requires only 19 cores.</a:t>
            </a:r>
          </a:p>
          <a:p>
            <a:endParaRPr lang="en-US" dirty="0"/>
          </a:p>
          <a:p>
            <a:r>
              <a:rPr lang="en-US" dirty="0"/>
              <a:t>Compared to </a:t>
            </a:r>
            <a:r>
              <a:rPr lang="en-US" dirty="0" err="1"/>
              <a:t>BigStation</a:t>
            </a:r>
            <a:r>
              <a:rPr lang="en-US" dirty="0"/>
              <a:t>, we see similar results for 128*16 MIMO. For even higher MIMO dimensions, like 128*32 and 150*32, </a:t>
            </a:r>
            <a:r>
              <a:rPr lang="en-US" dirty="0" err="1"/>
              <a:t>BigStation</a:t>
            </a:r>
            <a:r>
              <a:rPr lang="en-US" dirty="0"/>
              <a:t> cannot support them with three servers, while Hydra can support them with 53 cores and 71 cores respectively.</a:t>
            </a:r>
          </a:p>
          <a:p>
            <a:endParaRPr lang="en-US" dirty="0"/>
          </a:p>
          <a:p>
            <a:r>
              <a:rPr lang="en-US" sz="1800" dirty="0">
                <a:effectLst/>
                <a:latin typeface="Calibri" panose="020F0502020204030204" pitchFamily="34" charset="0"/>
                <a:ea typeface="DengXian" panose="02010600030101010101" pitchFamily="2" charset="-122"/>
                <a:cs typeface="Times New Roman" panose="02020603050405020304" pitchFamily="18" charset="0"/>
              </a:rPr>
              <a:t>To evaluate Hydra's performance on more servers than our three-node cluster, we also ran experiments on a larger cluster with 27 10-core servers in </a:t>
            </a:r>
            <a:r>
              <a:rPr lang="en-US" sz="1800" dirty="0" err="1">
                <a:effectLst/>
                <a:latin typeface="Calibri" panose="020F0502020204030204" pitchFamily="34" charset="0"/>
                <a:ea typeface="DengXian" panose="02010600030101010101" pitchFamily="2" charset="-122"/>
                <a:cs typeface="Times New Roman" panose="02020603050405020304" pitchFamily="18" charset="0"/>
              </a:rPr>
              <a:t>CloudLab</a:t>
            </a:r>
            <a:r>
              <a:rPr lang="en-US" sz="1800" dirty="0">
                <a:effectLst/>
                <a:latin typeface="Calibri" panose="020F0502020204030204" pitchFamily="34" charset="0"/>
                <a:ea typeface="DengXian" panose="02010600030101010101" pitchFamily="2" charset="-122"/>
                <a:cs typeface="Times New Roman" panose="02020603050405020304" pitchFamily="18" charset="0"/>
              </a:rPr>
              <a:t>. We find that Hydra can support 256x32 MIMO in this setting.</a:t>
            </a:r>
            <a:endParaRPr lang="en-US" dirty="0"/>
          </a:p>
        </p:txBody>
      </p:sp>
      <p:sp>
        <p:nvSpPr>
          <p:cNvPr id="4" name="Slide Number Placeholder 3"/>
          <p:cNvSpPr>
            <a:spLocks noGrp="1"/>
          </p:cNvSpPr>
          <p:nvPr>
            <p:ph type="sldNum" sz="quarter" idx="5"/>
          </p:nvPr>
        </p:nvSpPr>
        <p:spPr/>
        <p:txBody>
          <a:bodyPr/>
          <a:lstStyle/>
          <a:p>
            <a:fld id="{E1861D1C-83CB-40F0-A833-2F35F1463718}" type="slidenum">
              <a:rPr lang="en-US" smtClean="0"/>
              <a:t>24</a:t>
            </a:fld>
            <a:endParaRPr lang="en-US"/>
          </a:p>
        </p:txBody>
      </p:sp>
    </p:spTree>
    <p:extLst>
      <p:ext uri="{BB962C8B-B14F-4D97-AF65-F5344CB8AC3E}">
        <p14:creationId xmlns:p14="http://schemas.microsoft.com/office/powerpoint/2010/main" val="1933359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DengXian" panose="02010600030101010101" pitchFamily="2" charset="-122"/>
                <a:cs typeface="Times New Roman" panose="02020603050405020304" pitchFamily="18" charset="0"/>
              </a:rPr>
              <a:t>Thank you, and I'm now happy to take questions.</a:t>
            </a:r>
            <a:endParaRPr lang="en-US" dirty="0"/>
          </a:p>
        </p:txBody>
      </p:sp>
      <p:sp>
        <p:nvSpPr>
          <p:cNvPr id="4" name="Slide Number Placeholder 3"/>
          <p:cNvSpPr>
            <a:spLocks noGrp="1"/>
          </p:cNvSpPr>
          <p:nvPr>
            <p:ph type="sldNum" sz="quarter" idx="5"/>
          </p:nvPr>
        </p:nvSpPr>
        <p:spPr/>
        <p:txBody>
          <a:bodyPr/>
          <a:lstStyle/>
          <a:p>
            <a:fld id="{E1861D1C-83CB-40F0-A833-2F35F1463718}" type="slidenum">
              <a:rPr lang="en-US" smtClean="0"/>
              <a:t>25</a:t>
            </a:fld>
            <a:endParaRPr lang="en-US"/>
          </a:p>
        </p:txBody>
      </p:sp>
    </p:spTree>
    <p:extLst>
      <p:ext uri="{BB962C8B-B14F-4D97-AF65-F5344CB8AC3E}">
        <p14:creationId xmlns:p14="http://schemas.microsoft.com/office/powerpoint/2010/main" val="12063410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To satisfy the increasing traffic rate from 5G, one of the key new features of 5G for higher throughput is called massive MIMO.</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Massive MIMO is the technique of using a lot of antennas at the cell tower to simultaneously serve many users at the same time at the same frequency, so it supports high throughput.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Here is the cell tower, and the key component here is the radio unit, which consists of an array of antennas. Let’s say the number of antennas is M.</a:t>
            </a:r>
          </a:p>
          <a:p>
            <a:r>
              <a:rPr lang="en-US" dirty="0">
                <a:cs typeface="Calibri"/>
              </a:rPr>
              <a:t>And there are K user devices, and we call it M*K massive MIMO.</a:t>
            </a:r>
          </a:p>
          <a:p>
            <a:r>
              <a:rPr lang="en-US" dirty="0">
                <a:cs typeface="Calibri"/>
              </a:rPr>
              <a:t>The large number of antennas are used to implement a technique called beamforming, which focuses the radio signals directly at the users.</a:t>
            </a:r>
          </a:p>
          <a:p>
            <a:r>
              <a:rPr lang="en-US" dirty="0">
                <a:cs typeface="Calibri"/>
              </a:rPr>
              <a:t>Because of beamforming, there is little interference among the users even though they are sending/receiving data at the same frequency.</a:t>
            </a:r>
          </a:p>
          <a:p>
            <a:r>
              <a:rPr lang="en-US" dirty="0">
                <a:cs typeface="Calibri"/>
              </a:rPr>
              <a:t>Therefore, the massive MIMO technique achieves higher throughput.</a:t>
            </a:r>
          </a:p>
        </p:txBody>
      </p:sp>
      <p:sp>
        <p:nvSpPr>
          <p:cNvPr id="4" name="Slide Number Placeholder 3"/>
          <p:cNvSpPr>
            <a:spLocks noGrp="1"/>
          </p:cNvSpPr>
          <p:nvPr>
            <p:ph type="sldNum" sz="quarter" idx="5"/>
          </p:nvPr>
        </p:nvSpPr>
        <p:spPr/>
        <p:txBody>
          <a:bodyPr/>
          <a:lstStyle/>
          <a:p>
            <a:fld id="{E1861D1C-83CB-40F0-A833-2F35F1463718}" type="slidenum">
              <a:rPr lang="en-US" smtClean="0"/>
              <a:t>3</a:t>
            </a:fld>
            <a:endParaRPr lang="en-US"/>
          </a:p>
        </p:txBody>
      </p:sp>
    </p:spTree>
    <p:extLst>
      <p:ext uri="{BB962C8B-B14F-4D97-AF65-F5344CB8AC3E}">
        <p14:creationId xmlns:p14="http://schemas.microsoft.com/office/powerpoint/2010/main" val="3857178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However, making massive MIMO scalable to more antennas and users is challenging, because of the high computation and wired communication cost from massive MIMO.</a:t>
            </a:r>
          </a:p>
          <a:p>
            <a:r>
              <a:rPr lang="en-US" dirty="0">
                <a:cs typeface="Calibri"/>
              </a:rPr>
              <a:t>The RU sends the signals from users to a component called baseband unit over an ethernet link, which converts these fronthaul packets into user bits.</a:t>
            </a:r>
          </a:p>
          <a:p>
            <a:r>
              <a:rPr lang="en-US" dirty="0">
                <a:cs typeface="Calibri"/>
              </a:rPr>
              <a:t>And the traffic to carry those radio signals is called fronthaul traffic.</a:t>
            </a:r>
          </a:p>
          <a:p>
            <a:r>
              <a:rPr lang="en-US" dirty="0">
                <a:cs typeface="Calibri"/>
              </a:rPr>
              <a:t>Historically, the BBU has been implemented in specialized hardware like FPGA or DSP.</a:t>
            </a:r>
          </a:p>
          <a:p>
            <a:r>
              <a:rPr lang="en-US" dirty="0">
                <a:cs typeface="Calibri"/>
              </a:rPr>
              <a:t>However, these days there is a movement to virtualize the RAN by running the BBU on commodity servers.</a:t>
            </a:r>
          </a:p>
        </p:txBody>
      </p:sp>
      <p:sp>
        <p:nvSpPr>
          <p:cNvPr id="4" name="Slide Number Placeholder 3"/>
          <p:cNvSpPr>
            <a:spLocks noGrp="1"/>
          </p:cNvSpPr>
          <p:nvPr>
            <p:ph type="sldNum" sz="quarter" idx="5"/>
          </p:nvPr>
        </p:nvSpPr>
        <p:spPr/>
        <p:txBody>
          <a:bodyPr/>
          <a:lstStyle/>
          <a:p>
            <a:fld id="{E1861D1C-83CB-40F0-A833-2F35F1463718}" type="slidenum">
              <a:rPr lang="en-US" smtClean="0"/>
              <a:t>4</a:t>
            </a:fld>
            <a:endParaRPr lang="en-US"/>
          </a:p>
        </p:txBody>
      </p:sp>
    </p:spTree>
    <p:extLst>
      <p:ext uri="{BB962C8B-B14F-4D97-AF65-F5344CB8AC3E}">
        <p14:creationId xmlns:p14="http://schemas.microsoft.com/office/powerpoint/2010/main" val="41951628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Like virtualizing network function, it can mitigate vendor </a:t>
            </a:r>
            <a:r>
              <a:rPr lang="en-US" dirty="0" err="1">
                <a:cs typeface="Calibri"/>
              </a:rPr>
              <a:t>lockin</a:t>
            </a:r>
            <a:r>
              <a:rPr lang="en-US" dirty="0">
                <a:cs typeface="Calibri"/>
              </a:rPr>
              <a:t>, has flexible deployment, and high-velocity development.</a:t>
            </a:r>
          </a:p>
          <a:p>
            <a:r>
              <a:rPr lang="en-US" dirty="0">
                <a:cs typeface="Calibri"/>
              </a:rPr>
              <a:t>[Optional] We have seen this already happened for higher-layer 5G network stacks, like the 5G core networks, but now we are seeing this for lower layer stack, like the radio access network. </a:t>
            </a:r>
          </a:p>
          <a:p>
            <a:r>
              <a:rPr lang="en-US" dirty="0">
                <a:cs typeface="Calibri"/>
              </a:rPr>
              <a:t>According to the news, many companies have already built and deployed their own 5G BBU software solutions.</a:t>
            </a:r>
          </a:p>
        </p:txBody>
      </p:sp>
      <p:sp>
        <p:nvSpPr>
          <p:cNvPr id="4" name="Slide Number Placeholder 3"/>
          <p:cNvSpPr>
            <a:spLocks noGrp="1"/>
          </p:cNvSpPr>
          <p:nvPr>
            <p:ph type="sldNum" sz="quarter" idx="5"/>
          </p:nvPr>
        </p:nvSpPr>
        <p:spPr/>
        <p:txBody>
          <a:bodyPr/>
          <a:lstStyle/>
          <a:p>
            <a:fld id="{E1861D1C-83CB-40F0-A833-2F35F1463718}" type="slidenum">
              <a:rPr lang="en-US" smtClean="0"/>
              <a:t>5</a:t>
            </a:fld>
            <a:endParaRPr lang="en-US"/>
          </a:p>
        </p:txBody>
      </p:sp>
    </p:spTree>
    <p:extLst>
      <p:ext uri="{BB962C8B-B14F-4D97-AF65-F5344CB8AC3E}">
        <p14:creationId xmlns:p14="http://schemas.microsoft.com/office/powerpoint/2010/main" val="4424975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This is great, but it presents a problem because of the very high amount of computation and high fronthaul bandwidth required by massive MIMO.</a:t>
            </a:r>
          </a:p>
          <a:p>
            <a:r>
              <a:rPr lang="en-US" dirty="0">
                <a:cs typeface="Calibri"/>
              </a:rPr>
              <a:t>There are some recent work on designing efficient massive MIMO processing systems on commodity servers, like Agora.</a:t>
            </a:r>
          </a:p>
          <a:p>
            <a:r>
              <a:rPr lang="en-US" dirty="0">
                <a:cs typeface="Calibri"/>
              </a:rPr>
              <a:t>The problem of Agora is that it is limited to one single server, so it cannot scale to increasing number of antennas and users.</a:t>
            </a:r>
          </a:p>
          <a:p>
            <a:r>
              <a:rPr lang="en-US" dirty="0"/>
              <a:t>Agora requires 28 cores to support 64 antennas and 16 users, where it almost requires a full server.</a:t>
            </a:r>
          </a:p>
          <a:p>
            <a:r>
              <a:rPr lang="en-US" dirty="0">
                <a:cs typeface="Calibri"/>
              </a:rPr>
              <a:t>If we want to go to a higher configuration like 128 antennas or 32 users, we need to design a distributed system where we can use the computation resources from multiple servers.</a:t>
            </a:r>
          </a:p>
        </p:txBody>
      </p:sp>
      <p:sp>
        <p:nvSpPr>
          <p:cNvPr id="4" name="Slide Number Placeholder 3"/>
          <p:cNvSpPr>
            <a:spLocks noGrp="1"/>
          </p:cNvSpPr>
          <p:nvPr>
            <p:ph type="sldNum" sz="quarter" idx="5"/>
          </p:nvPr>
        </p:nvSpPr>
        <p:spPr/>
        <p:txBody>
          <a:bodyPr/>
          <a:lstStyle/>
          <a:p>
            <a:fld id="{E1861D1C-83CB-40F0-A833-2F35F1463718}" type="slidenum">
              <a:rPr lang="en-US" smtClean="0"/>
              <a:t>6</a:t>
            </a:fld>
            <a:endParaRPr lang="en-US"/>
          </a:p>
        </p:txBody>
      </p:sp>
    </p:spTree>
    <p:extLst>
      <p:ext uri="{BB962C8B-B14F-4D97-AF65-F5344CB8AC3E}">
        <p14:creationId xmlns:p14="http://schemas.microsoft.com/office/powerpoint/2010/main" val="27608432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DengXian" panose="02010600030101010101" pitchFamily="2" charset="-122"/>
                <a:cs typeface="Times New Roman" panose="02020603050405020304" pitchFamily="18" charset="0"/>
              </a:rPr>
              <a:t>To understand how our system improves the scalability of massive MIMO, let's take a look at the scalability bottlenecks in existing state-of-the art designs, in both the distributed and single server settings</a:t>
            </a:r>
            <a:r>
              <a:rPr lang="en-US" sz="1800" dirty="0">
                <a:effectLst/>
                <a:latin typeface="Calibri" panose="020F0502020204030204" pitchFamily="34" charset="0"/>
                <a:ea typeface="DengXian" panose="02010600030101010101" pitchFamily="2" charset="-122"/>
                <a:cs typeface="Calibri"/>
              </a:rPr>
              <a:t>.</a:t>
            </a:r>
            <a:endParaRPr lang="en-US" dirty="0">
              <a:cs typeface="Calibri"/>
            </a:endParaRPr>
          </a:p>
          <a:p>
            <a:r>
              <a:rPr lang="en-US" dirty="0">
                <a:cs typeface="Calibri"/>
              </a:rPr>
              <a:t>Existing state-of-the-art systems suffer from high communication overhead, which limits their scalability.</a:t>
            </a:r>
          </a:p>
          <a:p>
            <a:r>
              <a:rPr lang="en-US" dirty="0">
                <a:cs typeface="Calibri"/>
              </a:rPr>
              <a:t>For example, the state-of-the-art distributed system design for massive MIMO is called </a:t>
            </a:r>
            <a:r>
              <a:rPr lang="en-US" dirty="0" err="1">
                <a:cs typeface="Calibri"/>
              </a:rPr>
              <a:t>BigStation</a:t>
            </a:r>
            <a:r>
              <a:rPr lang="en-US" dirty="0">
                <a:cs typeface="Calibri"/>
              </a:rPr>
              <a:t>. Its scalability is limited by the large amount of inter-server communication.</a:t>
            </a:r>
          </a:p>
          <a:p>
            <a:r>
              <a:rPr lang="en-US" dirty="0">
                <a:cs typeface="Calibri"/>
              </a:rPr>
              <a:t>The single-server system Agora also suffers from inter-core communication overhead in its design, and that also limits scalability.</a:t>
            </a:r>
          </a:p>
          <a:p>
            <a:endParaRPr lang="en-US" dirty="0">
              <a:cs typeface="Calibri"/>
            </a:endParaRPr>
          </a:p>
        </p:txBody>
      </p:sp>
      <p:sp>
        <p:nvSpPr>
          <p:cNvPr id="4" name="Slide Number Placeholder 3"/>
          <p:cNvSpPr>
            <a:spLocks noGrp="1"/>
          </p:cNvSpPr>
          <p:nvPr>
            <p:ph type="sldNum" sz="quarter" idx="5"/>
          </p:nvPr>
        </p:nvSpPr>
        <p:spPr/>
        <p:txBody>
          <a:bodyPr/>
          <a:lstStyle/>
          <a:p>
            <a:fld id="{E1861D1C-83CB-40F0-A833-2F35F1463718}" type="slidenum">
              <a:rPr lang="en-US" smtClean="0"/>
              <a:t>7</a:t>
            </a:fld>
            <a:endParaRPr lang="en-US"/>
          </a:p>
        </p:txBody>
      </p:sp>
    </p:spTree>
    <p:extLst>
      <p:ext uri="{BB962C8B-B14F-4D97-AF65-F5344CB8AC3E}">
        <p14:creationId xmlns:p14="http://schemas.microsoft.com/office/powerpoint/2010/main" val="29950549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let’s talk about our solution, Hydra, a scalable distributed massive MIMO system.</a:t>
            </a:r>
          </a:p>
          <a:p>
            <a:r>
              <a:rPr lang="en-US" dirty="0"/>
              <a:t>In Hydra, we optimize both inter and intra server communication overhead.</a:t>
            </a:r>
          </a:p>
          <a:p>
            <a:r>
              <a:rPr lang="en-US" dirty="0"/>
              <a:t>In this talk, I will focus on the distributed aspects of the system, that optimizes the inter-server communication overhead.</a:t>
            </a:r>
          </a:p>
          <a:p>
            <a:r>
              <a:rPr lang="en-US" dirty="0"/>
              <a:t>For single-server scalability improvement, please refer to our paper for more details.</a:t>
            </a:r>
          </a:p>
          <a:p>
            <a:endParaRPr lang="en-US" dirty="0"/>
          </a:p>
          <a:p>
            <a:r>
              <a:rPr lang="en-US" dirty="0"/>
              <a:t>To reduce inter-server communication overhead, Hydra first exploits features of modern RUs to deliver fronthaul data directly to the servers, instead of shuffling the fronthaul data among the servers in prior designs.</a:t>
            </a:r>
          </a:p>
          <a:p>
            <a:r>
              <a:rPr lang="en-US" dirty="0"/>
              <a:t>Second, we observe the massive MIMO signal processing pipeline progressively reduces the amount of data, like converting from </a:t>
            </a:r>
            <a:r>
              <a:rPr lang="en-US" b="1" dirty="0"/>
              <a:t>floating point wireless </a:t>
            </a:r>
            <a:r>
              <a:rPr lang="en-US" dirty="0"/>
              <a:t>signals into </a:t>
            </a:r>
            <a:r>
              <a:rPr lang="en-US" b="1" dirty="0"/>
              <a:t>user bits</a:t>
            </a:r>
            <a:r>
              <a:rPr lang="en-US" dirty="0"/>
              <a:t>.</a:t>
            </a:r>
          </a:p>
          <a:p>
            <a:r>
              <a:rPr lang="en-US" dirty="0"/>
              <a:t>Therefore, to minimize the amount of data exchange, Hydra delays data shuffling until later in the pipeline.</a:t>
            </a:r>
          </a:p>
          <a:p>
            <a:endParaRPr lang="en-US" dirty="0"/>
          </a:p>
          <a:p>
            <a:endParaRPr lang="en-US" dirty="0"/>
          </a:p>
        </p:txBody>
      </p:sp>
      <p:sp>
        <p:nvSpPr>
          <p:cNvPr id="4" name="Slide Number Placeholder 3"/>
          <p:cNvSpPr>
            <a:spLocks noGrp="1"/>
          </p:cNvSpPr>
          <p:nvPr>
            <p:ph type="sldNum" sz="quarter" idx="5"/>
          </p:nvPr>
        </p:nvSpPr>
        <p:spPr/>
        <p:txBody>
          <a:bodyPr/>
          <a:lstStyle/>
          <a:p>
            <a:fld id="{E1861D1C-83CB-40F0-A833-2F35F1463718}" type="slidenum">
              <a:rPr lang="en-US" smtClean="0"/>
              <a:t>8</a:t>
            </a:fld>
            <a:endParaRPr lang="en-US"/>
          </a:p>
        </p:txBody>
      </p:sp>
    </p:spTree>
    <p:extLst>
      <p:ext uri="{BB962C8B-B14F-4D97-AF65-F5344CB8AC3E}">
        <p14:creationId xmlns:p14="http://schemas.microsoft.com/office/powerpoint/2010/main" val="22133000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talking about our ideas, let’s look at the massive MIMO processing pipeline.</a:t>
            </a:r>
          </a:p>
          <a:p>
            <a:r>
              <a:rPr lang="en-US" dirty="0"/>
              <a:t>Prior work has shown that the MIMO processing pipeline has different types of parallelism at different stages, the antenna-parallel stage, subcarrier-parallel stage, and the user-parallel stage.</a:t>
            </a:r>
          </a:p>
          <a:p>
            <a:r>
              <a:rPr lang="en-US" dirty="0"/>
              <a:t>The antenna-parallel stage means antennas can be processed independently and in parallel.</a:t>
            </a:r>
            <a:endParaRPr lang="en-US" dirty="0">
              <a:cs typeface="Calibri"/>
            </a:endParaRPr>
          </a:p>
          <a:p>
            <a:r>
              <a:rPr lang="en-US" dirty="0"/>
              <a:t>This is similar in the later two stages.</a:t>
            </a:r>
          </a:p>
          <a:p>
            <a:r>
              <a:rPr lang="en-US" dirty="0"/>
              <a:t>For uplink processing, when the BBU receives the radio signals, the signals are processed first by FFT in the antenna parallel stage, and then processed by equalization and demodulation, which are in the subcarrier-parallel stage, and finally processed by forward error correction in the user-parallel stage.</a:t>
            </a:r>
          </a:p>
          <a:p>
            <a:r>
              <a:rPr lang="en-US" dirty="0"/>
              <a:t>The downlink processing is similar.</a:t>
            </a:r>
          </a:p>
        </p:txBody>
      </p:sp>
      <p:sp>
        <p:nvSpPr>
          <p:cNvPr id="4" name="Slide Number Placeholder 3"/>
          <p:cNvSpPr>
            <a:spLocks noGrp="1"/>
          </p:cNvSpPr>
          <p:nvPr>
            <p:ph type="sldNum" sz="quarter" idx="5"/>
          </p:nvPr>
        </p:nvSpPr>
        <p:spPr/>
        <p:txBody>
          <a:bodyPr/>
          <a:lstStyle/>
          <a:p>
            <a:fld id="{E1861D1C-83CB-40F0-A833-2F35F1463718}" type="slidenum">
              <a:rPr lang="en-US" smtClean="0"/>
              <a:t>9</a:t>
            </a:fld>
            <a:endParaRPr lang="en-US"/>
          </a:p>
        </p:txBody>
      </p:sp>
    </p:spTree>
    <p:extLst>
      <p:ext uri="{BB962C8B-B14F-4D97-AF65-F5344CB8AC3E}">
        <p14:creationId xmlns:p14="http://schemas.microsoft.com/office/powerpoint/2010/main" val="29212860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5/31/23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005363371"/>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5/31/23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677625957"/>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5/31/23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934908204"/>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5/31/23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849205652"/>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5/31/23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066949201"/>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5/31/23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82656267"/>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5/31/23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059863811"/>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5/31/23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949592133"/>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5/31/23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813956122"/>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5/31/23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39368092"/>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5/31/23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59039709"/>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5/31/23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353712413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2.sv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2.sv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2.sv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2.svg"/></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2.sv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2.svg"/></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2.sv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6.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7.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8CCF467-083B-E0D6-B077-AE05BDA6BD3F}"/>
              </a:ext>
            </a:extLst>
          </p:cNvPr>
          <p:cNvSpPr>
            <a:spLocks noGrp="1"/>
          </p:cNvSpPr>
          <p:nvPr>
            <p:ph type="sldNum" sz="quarter" idx="12"/>
          </p:nvPr>
        </p:nvSpPr>
        <p:spPr/>
        <p:txBody>
          <a:bodyPr/>
          <a:lstStyle/>
          <a:p>
            <a:fld id="{330EA680-D336-4FF7-8B7A-9848BB0A1C32}" type="slidenum">
              <a:rPr lang="en-US" smtClean="0"/>
              <a:t>1</a:t>
            </a:fld>
            <a:endParaRPr lang="en-US"/>
          </a:p>
        </p:txBody>
      </p:sp>
      <p:sp>
        <p:nvSpPr>
          <p:cNvPr id="9" name="Title 1">
            <a:extLst>
              <a:ext uri="{FF2B5EF4-FFF2-40B4-BE49-F238E27FC236}">
                <a16:creationId xmlns:a16="http://schemas.microsoft.com/office/drawing/2014/main" id="{8040A073-369A-8CAD-DB8A-107947D5F673}"/>
              </a:ext>
            </a:extLst>
          </p:cNvPr>
          <p:cNvSpPr txBox="1">
            <a:spLocks/>
          </p:cNvSpPr>
          <p:nvPr/>
        </p:nvSpPr>
        <p:spPr>
          <a:xfrm>
            <a:off x="1524000" y="1568938"/>
            <a:ext cx="9144000" cy="2387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a:t>Scalable Distributed Massive MIMO Baseband Processing</a:t>
            </a:r>
            <a:endParaRPr lang="en-US" sz="4000" dirty="0">
              <a:cs typeface="Calibri Light"/>
            </a:endParaRPr>
          </a:p>
        </p:txBody>
      </p:sp>
      <p:sp>
        <p:nvSpPr>
          <p:cNvPr id="10" name="Subtitle 2">
            <a:extLst>
              <a:ext uri="{FF2B5EF4-FFF2-40B4-BE49-F238E27FC236}">
                <a16:creationId xmlns:a16="http://schemas.microsoft.com/office/drawing/2014/main" id="{DA106185-5DE9-68BF-35AD-0E769C8CEB50}"/>
              </a:ext>
            </a:extLst>
          </p:cNvPr>
          <p:cNvSpPr txBox="1">
            <a:spLocks/>
          </p:cNvSpPr>
          <p:nvPr/>
        </p:nvSpPr>
        <p:spPr>
          <a:xfrm>
            <a:off x="1524000" y="4328563"/>
            <a:ext cx="9144000" cy="1655762"/>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dirty="0">
                <a:cs typeface="Calibri"/>
              </a:rPr>
              <a:t>Junzhi Gong (Harvard)</a:t>
            </a:r>
          </a:p>
          <a:p>
            <a:pPr marL="0" indent="0" algn="ctr">
              <a:buNone/>
            </a:pPr>
            <a:r>
              <a:rPr lang="en-US" dirty="0">
                <a:cs typeface="Calibri"/>
              </a:rPr>
              <a:t>Anuj Kalia (Microsoft)</a:t>
            </a:r>
          </a:p>
          <a:p>
            <a:pPr marL="0" indent="0" algn="ctr">
              <a:buNone/>
            </a:pPr>
            <a:r>
              <a:rPr lang="en-US" dirty="0" err="1">
                <a:cs typeface="Calibri"/>
              </a:rPr>
              <a:t>Minlan</a:t>
            </a:r>
            <a:r>
              <a:rPr lang="en-US" dirty="0">
                <a:cs typeface="Calibri"/>
              </a:rPr>
              <a:t> Yu (Harvard)</a:t>
            </a:r>
          </a:p>
        </p:txBody>
      </p:sp>
      <p:pic>
        <p:nvPicPr>
          <p:cNvPr id="11" name="Picture 2">
            <a:extLst>
              <a:ext uri="{FF2B5EF4-FFF2-40B4-BE49-F238E27FC236}">
                <a16:creationId xmlns:a16="http://schemas.microsoft.com/office/drawing/2014/main" id="{D572CD90-517F-DE33-67AA-450871DE11D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740" y="66740"/>
            <a:ext cx="2077443" cy="201902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查看源图像">
            <a:extLst>
              <a:ext uri="{FF2B5EF4-FFF2-40B4-BE49-F238E27FC236}">
                <a16:creationId xmlns:a16="http://schemas.microsoft.com/office/drawing/2014/main" id="{126FA840-6B22-59AB-0963-6AEB141B3DE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74335" y="140163"/>
            <a:ext cx="3577506" cy="20123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69734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9F827F3-1D4D-3C8E-BC25-A48CE9BE1352}"/>
              </a:ext>
            </a:extLst>
          </p:cNvPr>
          <p:cNvSpPr>
            <a:spLocks noGrp="1"/>
          </p:cNvSpPr>
          <p:nvPr>
            <p:ph type="title"/>
          </p:nvPr>
        </p:nvSpPr>
        <p:spPr>
          <a:xfrm>
            <a:off x="0" y="2196"/>
            <a:ext cx="12192000" cy="1325563"/>
          </a:xfrm>
        </p:spPr>
        <p:txBody>
          <a:bodyPr>
            <a:normAutofit/>
          </a:bodyPr>
          <a:lstStyle/>
          <a:p>
            <a:pPr algn="ctr"/>
            <a:r>
              <a:rPr lang="en-US" sz="3200" b="1" dirty="0">
                <a:latin typeface="Calibri Light" panose="020F0302020204030204" pitchFamily="34" charset="0"/>
                <a:cs typeface="Calibri Light" panose="020F0302020204030204" pitchFamily="34" charset="0"/>
              </a:rPr>
              <a:t>Data dependency between stages introduces communication overhead</a:t>
            </a:r>
          </a:p>
        </p:txBody>
      </p:sp>
      <p:sp>
        <p:nvSpPr>
          <p:cNvPr id="4" name="Slide Number Placeholder 3">
            <a:extLst>
              <a:ext uri="{FF2B5EF4-FFF2-40B4-BE49-F238E27FC236}">
                <a16:creationId xmlns:a16="http://schemas.microsoft.com/office/drawing/2014/main" id="{16CD6223-F77F-2926-E78A-06CDDA71DC1E}"/>
              </a:ext>
            </a:extLst>
          </p:cNvPr>
          <p:cNvSpPr>
            <a:spLocks noGrp="1"/>
          </p:cNvSpPr>
          <p:nvPr>
            <p:ph type="sldNum" sz="quarter" idx="12"/>
          </p:nvPr>
        </p:nvSpPr>
        <p:spPr/>
        <p:txBody>
          <a:bodyPr/>
          <a:lstStyle/>
          <a:p>
            <a:fld id="{330EA680-D336-4FF7-8B7A-9848BB0A1C32}" type="slidenum">
              <a:rPr lang="en-US" smtClean="0"/>
              <a:t>10</a:t>
            </a:fld>
            <a:endParaRPr lang="en-US"/>
          </a:p>
        </p:txBody>
      </p:sp>
      <p:sp>
        <p:nvSpPr>
          <p:cNvPr id="6" name="Slide Number Placeholder 3">
            <a:extLst>
              <a:ext uri="{FF2B5EF4-FFF2-40B4-BE49-F238E27FC236}">
                <a16:creationId xmlns:a16="http://schemas.microsoft.com/office/drawing/2014/main" id="{02745939-0077-FA6D-971F-7E01627D0769}"/>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30EA680-D336-4FF7-8B7A-9848BB0A1C32}" type="slidenum">
              <a:rPr lang="en-US" smtClean="0"/>
              <a:pPr/>
              <a:t>10</a:t>
            </a:fld>
            <a:endParaRPr lang="en-US"/>
          </a:p>
        </p:txBody>
      </p:sp>
      <p:sp>
        <p:nvSpPr>
          <p:cNvPr id="8" name="Rectangle 5">
            <a:extLst>
              <a:ext uri="{FF2B5EF4-FFF2-40B4-BE49-F238E27FC236}">
                <a16:creationId xmlns:a16="http://schemas.microsoft.com/office/drawing/2014/main" id="{6AFBC0A7-A09F-7515-ACDF-B1052C298A34}"/>
              </a:ext>
            </a:extLst>
          </p:cNvPr>
          <p:cNvSpPr/>
          <p:nvPr/>
        </p:nvSpPr>
        <p:spPr>
          <a:xfrm>
            <a:off x="2457389" y="2405184"/>
            <a:ext cx="1658708" cy="634204"/>
          </a:xfrm>
          <a:prstGeom prst="rect">
            <a:avLst/>
          </a:prstGeom>
          <a:solidFill>
            <a:schemeClr val="accent2">
              <a:lumMod val="20000"/>
              <a:lumOff val="80000"/>
            </a:schemeClr>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Calibri" panose="020F0502020204030204" pitchFamily="34" charset="0"/>
                <a:cs typeface="Calibri" panose="020F0502020204030204" pitchFamily="34" charset="0"/>
              </a:rPr>
              <a:t>Antenna set 1</a:t>
            </a:r>
          </a:p>
        </p:txBody>
      </p:sp>
      <p:sp>
        <p:nvSpPr>
          <p:cNvPr id="9" name="Rectangle 41">
            <a:extLst>
              <a:ext uri="{FF2B5EF4-FFF2-40B4-BE49-F238E27FC236}">
                <a16:creationId xmlns:a16="http://schemas.microsoft.com/office/drawing/2014/main" id="{80C0F533-66BB-CA94-6988-D9F5F3337AE8}"/>
              </a:ext>
            </a:extLst>
          </p:cNvPr>
          <p:cNvSpPr/>
          <p:nvPr/>
        </p:nvSpPr>
        <p:spPr>
          <a:xfrm>
            <a:off x="8604333" y="2405184"/>
            <a:ext cx="1278808" cy="634204"/>
          </a:xfrm>
          <a:prstGeom prst="rect">
            <a:avLst/>
          </a:prstGeom>
          <a:solidFill>
            <a:schemeClr val="accent6">
              <a:lumMod val="20000"/>
              <a:lumOff val="80000"/>
            </a:schemeClr>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Calibri" panose="020F0502020204030204" pitchFamily="34" charset="0"/>
                <a:cs typeface="Calibri" panose="020F0502020204030204" pitchFamily="34" charset="0"/>
              </a:rPr>
              <a:t>User set 1</a:t>
            </a:r>
          </a:p>
        </p:txBody>
      </p:sp>
      <p:sp>
        <p:nvSpPr>
          <p:cNvPr id="10" name="Rectangle 48">
            <a:extLst>
              <a:ext uri="{FF2B5EF4-FFF2-40B4-BE49-F238E27FC236}">
                <a16:creationId xmlns:a16="http://schemas.microsoft.com/office/drawing/2014/main" id="{3A3AB4E0-0FE9-2E00-EA4A-0069C8B67ABC}"/>
              </a:ext>
            </a:extLst>
          </p:cNvPr>
          <p:cNvSpPr/>
          <p:nvPr/>
        </p:nvSpPr>
        <p:spPr>
          <a:xfrm>
            <a:off x="5892543" y="2405184"/>
            <a:ext cx="1658708" cy="634204"/>
          </a:xfrm>
          <a:prstGeom prst="rect">
            <a:avLst/>
          </a:prstGeom>
          <a:solidFill>
            <a:schemeClr val="accent5">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latin typeface="Calibri"/>
                <a:cs typeface="Calibri"/>
              </a:rPr>
              <a:t>Subcarrier set 1</a:t>
            </a:r>
          </a:p>
        </p:txBody>
      </p:sp>
      <p:sp>
        <p:nvSpPr>
          <p:cNvPr id="14" name="Rectangle 5">
            <a:extLst>
              <a:ext uri="{FF2B5EF4-FFF2-40B4-BE49-F238E27FC236}">
                <a16:creationId xmlns:a16="http://schemas.microsoft.com/office/drawing/2014/main" id="{AD3046FC-A3F7-E470-BA19-6738E0CAAF79}"/>
              </a:ext>
            </a:extLst>
          </p:cNvPr>
          <p:cNvSpPr/>
          <p:nvPr/>
        </p:nvSpPr>
        <p:spPr>
          <a:xfrm>
            <a:off x="2457389" y="3601530"/>
            <a:ext cx="1658708" cy="634204"/>
          </a:xfrm>
          <a:prstGeom prst="rect">
            <a:avLst/>
          </a:prstGeom>
          <a:solidFill>
            <a:schemeClr val="accent2">
              <a:lumMod val="40000"/>
              <a:lumOff val="60000"/>
            </a:schemeClr>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Calibri" panose="020F0502020204030204" pitchFamily="34" charset="0"/>
                <a:cs typeface="Calibri" panose="020F0502020204030204" pitchFamily="34" charset="0"/>
              </a:rPr>
              <a:t>Antenna set 2</a:t>
            </a:r>
          </a:p>
        </p:txBody>
      </p:sp>
      <p:sp>
        <p:nvSpPr>
          <p:cNvPr id="15" name="Rectangle 41">
            <a:extLst>
              <a:ext uri="{FF2B5EF4-FFF2-40B4-BE49-F238E27FC236}">
                <a16:creationId xmlns:a16="http://schemas.microsoft.com/office/drawing/2014/main" id="{93377936-2B73-BC7D-ABEB-736329AF2167}"/>
              </a:ext>
            </a:extLst>
          </p:cNvPr>
          <p:cNvSpPr/>
          <p:nvPr/>
        </p:nvSpPr>
        <p:spPr>
          <a:xfrm>
            <a:off x="8604333" y="3601530"/>
            <a:ext cx="1278808" cy="634204"/>
          </a:xfrm>
          <a:prstGeom prst="rect">
            <a:avLst/>
          </a:prstGeom>
          <a:solidFill>
            <a:schemeClr val="accent6">
              <a:lumMod val="40000"/>
              <a:lumOff val="60000"/>
            </a:schemeClr>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Calibri" panose="020F0502020204030204" pitchFamily="34" charset="0"/>
                <a:cs typeface="Calibri" panose="020F0502020204030204" pitchFamily="34" charset="0"/>
              </a:rPr>
              <a:t>User set 2</a:t>
            </a:r>
          </a:p>
        </p:txBody>
      </p:sp>
      <p:sp>
        <p:nvSpPr>
          <p:cNvPr id="16" name="Rectangle 48">
            <a:extLst>
              <a:ext uri="{FF2B5EF4-FFF2-40B4-BE49-F238E27FC236}">
                <a16:creationId xmlns:a16="http://schemas.microsoft.com/office/drawing/2014/main" id="{9AC84BA2-466A-E064-1B86-1CA2B2068DB4}"/>
              </a:ext>
            </a:extLst>
          </p:cNvPr>
          <p:cNvSpPr/>
          <p:nvPr/>
        </p:nvSpPr>
        <p:spPr>
          <a:xfrm>
            <a:off x="5892543" y="3601530"/>
            <a:ext cx="1658708" cy="634204"/>
          </a:xfrm>
          <a:prstGeom prst="rect">
            <a:avLst/>
          </a:prstGeom>
          <a:solidFill>
            <a:schemeClr val="accent5">
              <a:lumMod val="40000"/>
              <a:lumOff val="6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Calibri" panose="020F0502020204030204" pitchFamily="34" charset="0"/>
                <a:cs typeface="Calibri" panose="020F0502020204030204" pitchFamily="34" charset="0"/>
              </a:rPr>
              <a:t>Subcarrier set 2</a:t>
            </a:r>
          </a:p>
        </p:txBody>
      </p:sp>
      <p:sp>
        <p:nvSpPr>
          <p:cNvPr id="20" name="Rectangle 5">
            <a:extLst>
              <a:ext uri="{FF2B5EF4-FFF2-40B4-BE49-F238E27FC236}">
                <a16:creationId xmlns:a16="http://schemas.microsoft.com/office/drawing/2014/main" id="{BD316F5F-F47D-4821-3834-716BE1C8A1BB}"/>
              </a:ext>
            </a:extLst>
          </p:cNvPr>
          <p:cNvSpPr/>
          <p:nvPr/>
        </p:nvSpPr>
        <p:spPr>
          <a:xfrm>
            <a:off x="2457389" y="4826810"/>
            <a:ext cx="1679918" cy="634204"/>
          </a:xfrm>
          <a:prstGeom prst="rect">
            <a:avLst/>
          </a:prstGeom>
          <a:solidFill>
            <a:schemeClr val="accent2">
              <a:lumMod val="60000"/>
              <a:lumOff val="40000"/>
            </a:schemeClr>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Calibri" panose="020F0502020204030204" pitchFamily="34" charset="0"/>
                <a:cs typeface="Calibri" panose="020F0502020204030204" pitchFamily="34" charset="0"/>
              </a:rPr>
              <a:t>Antenna set 3</a:t>
            </a:r>
          </a:p>
        </p:txBody>
      </p:sp>
      <p:sp>
        <p:nvSpPr>
          <p:cNvPr id="21" name="Rectangle 41">
            <a:extLst>
              <a:ext uri="{FF2B5EF4-FFF2-40B4-BE49-F238E27FC236}">
                <a16:creationId xmlns:a16="http://schemas.microsoft.com/office/drawing/2014/main" id="{CF44E82A-0183-9474-AB68-F0E4D3ADB2BB}"/>
              </a:ext>
            </a:extLst>
          </p:cNvPr>
          <p:cNvSpPr/>
          <p:nvPr/>
        </p:nvSpPr>
        <p:spPr>
          <a:xfrm>
            <a:off x="8604333" y="4826810"/>
            <a:ext cx="1278808" cy="634204"/>
          </a:xfrm>
          <a:prstGeom prst="rect">
            <a:avLst/>
          </a:prstGeom>
          <a:solidFill>
            <a:schemeClr val="accent6">
              <a:lumMod val="60000"/>
              <a:lumOff val="40000"/>
            </a:schemeClr>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Calibri" panose="020F0502020204030204" pitchFamily="34" charset="0"/>
                <a:cs typeface="Calibri" panose="020F0502020204030204" pitchFamily="34" charset="0"/>
              </a:rPr>
              <a:t>User set 3</a:t>
            </a:r>
          </a:p>
        </p:txBody>
      </p:sp>
      <p:sp>
        <p:nvSpPr>
          <p:cNvPr id="22" name="Rectangle 48">
            <a:extLst>
              <a:ext uri="{FF2B5EF4-FFF2-40B4-BE49-F238E27FC236}">
                <a16:creationId xmlns:a16="http://schemas.microsoft.com/office/drawing/2014/main" id="{B3AED912-2BB7-CC2B-19BB-23634E7E7FCE}"/>
              </a:ext>
            </a:extLst>
          </p:cNvPr>
          <p:cNvSpPr/>
          <p:nvPr/>
        </p:nvSpPr>
        <p:spPr>
          <a:xfrm>
            <a:off x="5892543" y="4826810"/>
            <a:ext cx="1658708" cy="634204"/>
          </a:xfrm>
          <a:prstGeom prst="rect">
            <a:avLst/>
          </a:prstGeom>
          <a:solidFill>
            <a:schemeClr val="accent5">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Calibri" panose="020F0502020204030204" pitchFamily="34" charset="0"/>
                <a:cs typeface="Calibri" panose="020F0502020204030204" pitchFamily="34" charset="0"/>
              </a:rPr>
              <a:t>Subcarrier set 3</a:t>
            </a:r>
          </a:p>
        </p:txBody>
      </p:sp>
      <p:sp>
        <p:nvSpPr>
          <p:cNvPr id="25" name="Rectangle 50">
            <a:extLst>
              <a:ext uri="{FF2B5EF4-FFF2-40B4-BE49-F238E27FC236}">
                <a16:creationId xmlns:a16="http://schemas.microsoft.com/office/drawing/2014/main" id="{7EE99A47-1710-871A-1C65-46854286C916}"/>
              </a:ext>
            </a:extLst>
          </p:cNvPr>
          <p:cNvSpPr/>
          <p:nvPr/>
        </p:nvSpPr>
        <p:spPr>
          <a:xfrm>
            <a:off x="10653816" y="2114855"/>
            <a:ext cx="1130554" cy="400110"/>
          </a:xfrm>
          <a:prstGeom prst="rect">
            <a:avLst/>
          </a:prstGeom>
        </p:spPr>
        <p:txBody>
          <a:bodyPr wrap="square">
            <a:spAutoFit/>
          </a:bodyPr>
          <a:lstStyle/>
          <a:p>
            <a:r>
              <a:rPr lang="en-US" sz="2000"/>
              <a:t>Server 1</a:t>
            </a:r>
          </a:p>
        </p:txBody>
      </p:sp>
      <p:sp>
        <p:nvSpPr>
          <p:cNvPr id="26" name="Rectangle 50">
            <a:extLst>
              <a:ext uri="{FF2B5EF4-FFF2-40B4-BE49-F238E27FC236}">
                <a16:creationId xmlns:a16="http://schemas.microsoft.com/office/drawing/2014/main" id="{82E7C767-7577-C969-C6AA-15A935E3042A}"/>
              </a:ext>
            </a:extLst>
          </p:cNvPr>
          <p:cNvSpPr/>
          <p:nvPr/>
        </p:nvSpPr>
        <p:spPr>
          <a:xfrm>
            <a:off x="10653816" y="3194316"/>
            <a:ext cx="1130554" cy="400110"/>
          </a:xfrm>
          <a:prstGeom prst="rect">
            <a:avLst/>
          </a:prstGeom>
        </p:spPr>
        <p:txBody>
          <a:bodyPr wrap="square">
            <a:spAutoFit/>
          </a:bodyPr>
          <a:lstStyle/>
          <a:p>
            <a:r>
              <a:rPr lang="en-US" sz="2000"/>
              <a:t>Server 2</a:t>
            </a:r>
          </a:p>
        </p:txBody>
      </p:sp>
      <p:sp>
        <p:nvSpPr>
          <p:cNvPr id="27" name="Rectangle 50">
            <a:extLst>
              <a:ext uri="{FF2B5EF4-FFF2-40B4-BE49-F238E27FC236}">
                <a16:creationId xmlns:a16="http://schemas.microsoft.com/office/drawing/2014/main" id="{F85D26C9-017C-6AED-211C-42AB4F85190D}"/>
              </a:ext>
            </a:extLst>
          </p:cNvPr>
          <p:cNvSpPr/>
          <p:nvPr/>
        </p:nvSpPr>
        <p:spPr>
          <a:xfrm>
            <a:off x="10650637" y="4377293"/>
            <a:ext cx="1130554" cy="400110"/>
          </a:xfrm>
          <a:prstGeom prst="rect">
            <a:avLst/>
          </a:prstGeom>
        </p:spPr>
        <p:txBody>
          <a:bodyPr wrap="square">
            <a:spAutoFit/>
          </a:bodyPr>
          <a:lstStyle/>
          <a:p>
            <a:r>
              <a:rPr lang="en-US" sz="2000"/>
              <a:t>Server 3</a:t>
            </a:r>
          </a:p>
        </p:txBody>
      </p:sp>
      <p:sp>
        <p:nvSpPr>
          <p:cNvPr id="31" name="Rectangle 50">
            <a:extLst>
              <a:ext uri="{FF2B5EF4-FFF2-40B4-BE49-F238E27FC236}">
                <a16:creationId xmlns:a16="http://schemas.microsoft.com/office/drawing/2014/main" id="{0C739A33-BAE2-06BF-EE81-01BC392CE3D9}"/>
              </a:ext>
            </a:extLst>
          </p:cNvPr>
          <p:cNvSpPr/>
          <p:nvPr/>
        </p:nvSpPr>
        <p:spPr>
          <a:xfrm rot="16200000">
            <a:off x="-85472" y="3104264"/>
            <a:ext cx="1164067" cy="400110"/>
          </a:xfrm>
          <a:prstGeom prst="rect">
            <a:avLst/>
          </a:prstGeom>
        </p:spPr>
        <p:txBody>
          <a:bodyPr wrap="square">
            <a:spAutoFit/>
          </a:bodyPr>
          <a:lstStyle/>
          <a:p>
            <a:r>
              <a:rPr lang="en-US" sz="2000" dirty="0"/>
              <a:t>From RU</a:t>
            </a:r>
          </a:p>
        </p:txBody>
      </p:sp>
      <p:cxnSp>
        <p:nvCxnSpPr>
          <p:cNvPr id="32" name="直接连接符 9">
            <a:extLst>
              <a:ext uri="{FF2B5EF4-FFF2-40B4-BE49-F238E27FC236}">
                <a16:creationId xmlns:a16="http://schemas.microsoft.com/office/drawing/2014/main" id="{C379CA27-7562-7CA4-72AC-F310A627DC41}"/>
              </a:ext>
            </a:extLst>
          </p:cNvPr>
          <p:cNvCxnSpPr>
            <a:cxnSpLocks/>
          </p:cNvCxnSpPr>
          <p:nvPr/>
        </p:nvCxnSpPr>
        <p:spPr>
          <a:xfrm>
            <a:off x="1292810" y="3145489"/>
            <a:ext cx="10434733" cy="0"/>
          </a:xfrm>
          <a:prstGeom prst="line">
            <a:avLst/>
          </a:prstGeom>
          <a:ln w="19050">
            <a:prstDash val="dash"/>
          </a:ln>
        </p:spPr>
        <p:style>
          <a:lnRef idx="1">
            <a:schemeClr val="dk1"/>
          </a:lnRef>
          <a:fillRef idx="0">
            <a:schemeClr val="dk1"/>
          </a:fillRef>
          <a:effectRef idx="0">
            <a:schemeClr val="dk1"/>
          </a:effectRef>
          <a:fontRef idx="minor">
            <a:schemeClr val="tx1"/>
          </a:fontRef>
        </p:style>
      </p:cxnSp>
      <p:cxnSp>
        <p:nvCxnSpPr>
          <p:cNvPr id="33" name="直接连接符 9">
            <a:extLst>
              <a:ext uri="{FF2B5EF4-FFF2-40B4-BE49-F238E27FC236}">
                <a16:creationId xmlns:a16="http://schemas.microsoft.com/office/drawing/2014/main" id="{8BE7714B-C4A2-7EB8-829C-58CBCA98A77B}"/>
              </a:ext>
            </a:extLst>
          </p:cNvPr>
          <p:cNvCxnSpPr>
            <a:cxnSpLocks/>
          </p:cNvCxnSpPr>
          <p:nvPr/>
        </p:nvCxnSpPr>
        <p:spPr>
          <a:xfrm>
            <a:off x="1292810" y="4341836"/>
            <a:ext cx="10434733" cy="0"/>
          </a:xfrm>
          <a:prstGeom prst="line">
            <a:avLst/>
          </a:prstGeom>
          <a:ln w="19050">
            <a:prstDash val="dash"/>
          </a:ln>
        </p:spPr>
        <p:style>
          <a:lnRef idx="1">
            <a:schemeClr val="dk1"/>
          </a:lnRef>
          <a:fillRef idx="0">
            <a:schemeClr val="dk1"/>
          </a:fillRef>
          <a:effectRef idx="0">
            <a:schemeClr val="dk1"/>
          </a:effectRef>
          <a:fontRef idx="minor">
            <a:schemeClr val="tx1"/>
          </a:fontRef>
        </p:style>
      </p:cxnSp>
      <p:sp>
        <p:nvSpPr>
          <p:cNvPr id="36" name="Rectangle 50">
            <a:extLst>
              <a:ext uri="{FF2B5EF4-FFF2-40B4-BE49-F238E27FC236}">
                <a16:creationId xmlns:a16="http://schemas.microsoft.com/office/drawing/2014/main" id="{ADC37C27-3353-D8E8-FE18-01385300FC2C}"/>
              </a:ext>
            </a:extLst>
          </p:cNvPr>
          <p:cNvSpPr/>
          <p:nvPr/>
        </p:nvSpPr>
        <p:spPr>
          <a:xfrm>
            <a:off x="2220387" y="1522352"/>
            <a:ext cx="1968979" cy="400110"/>
          </a:xfrm>
          <a:prstGeom prst="rect">
            <a:avLst/>
          </a:prstGeom>
        </p:spPr>
        <p:txBody>
          <a:bodyPr wrap="square">
            <a:spAutoFit/>
          </a:bodyPr>
          <a:lstStyle/>
          <a:p>
            <a:r>
              <a:rPr lang="en-US" sz="2000"/>
              <a:t>Antenna-parallel</a:t>
            </a:r>
          </a:p>
        </p:txBody>
      </p:sp>
      <p:sp>
        <p:nvSpPr>
          <p:cNvPr id="37" name="Rectangle 50">
            <a:extLst>
              <a:ext uri="{FF2B5EF4-FFF2-40B4-BE49-F238E27FC236}">
                <a16:creationId xmlns:a16="http://schemas.microsoft.com/office/drawing/2014/main" id="{9F02370B-F0A3-903B-C9B2-BC3B2693AFDE}"/>
              </a:ext>
            </a:extLst>
          </p:cNvPr>
          <p:cNvSpPr/>
          <p:nvPr/>
        </p:nvSpPr>
        <p:spPr>
          <a:xfrm>
            <a:off x="5724216" y="1528342"/>
            <a:ext cx="2119588" cy="400110"/>
          </a:xfrm>
          <a:prstGeom prst="rect">
            <a:avLst/>
          </a:prstGeom>
        </p:spPr>
        <p:txBody>
          <a:bodyPr wrap="square">
            <a:spAutoFit/>
          </a:bodyPr>
          <a:lstStyle/>
          <a:p>
            <a:r>
              <a:rPr lang="en-US" sz="2000"/>
              <a:t>Subcarrier-parallel</a:t>
            </a:r>
          </a:p>
        </p:txBody>
      </p:sp>
      <p:sp>
        <p:nvSpPr>
          <p:cNvPr id="38" name="Rectangle 50">
            <a:extLst>
              <a:ext uri="{FF2B5EF4-FFF2-40B4-BE49-F238E27FC236}">
                <a16:creationId xmlns:a16="http://schemas.microsoft.com/office/drawing/2014/main" id="{79F6F8C1-4FFA-78DA-A7EE-07E9378811FE}"/>
              </a:ext>
            </a:extLst>
          </p:cNvPr>
          <p:cNvSpPr/>
          <p:nvPr/>
        </p:nvSpPr>
        <p:spPr>
          <a:xfrm>
            <a:off x="8473947" y="1522315"/>
            <a:ext cx="1539579" cy="400110"/>
          </a:xfrm>
          <a:prstGeom prst="rect">
            <a:avLst/>
          </a:prstGeom>
        </p:spPr>
        <p:txBody>
          <a:bodyPr wrap="square">
            <a:spAutoFit/>
          </a:bodyPr>
          <a:lstStyle/>
          <a:p>
            <a:r>
              <a:rPr lang="en-US" sz="2000"/>
              <a:t>User-parallel</a:t>
            </a:r>
          </a:p>
        </p:txBody>
      </p:sp>
      <p:grpSp>
        <p:nvGrpSpPr>
          <p:cNvPr id="44" name="Group 43">
            <a:extLst>
              <a:ext uri="{FF2B5EF4-FFF2-40B4-BE49-F238E27FC236}">
                <a16:creationId xmlns:a16="http://schemas.microsoft.com/office/drawing/2014/main" id="{B92F6DB6-E231-ED7F-10E7-E5134D4ED9FE}"/>
              </a:ext>
            </a:extLst>
          </p:cNvPr>
          <p:cNvGrpSpPr/>
          <p:nvPr/>
        </p:nvGrpSpPr>
        <p:grpSpPr>
          <a:xfrm>
            <a:off x="149895" y="2522623"/>
            <a:ext cx="2307494" cy="400110"/>
            <a:chOff x="149895" y="2722678"/>
            <a:chExt cx="2307494" cy="400110"/>
          </a:xfrm>
        </p:grpSpPr>
        <p:sp>
          <p:nvSpPr>
            <p:cNvPr id="41" name="Rectangle 50">
              <a:extLst>
                <a:ext uri="{FF2B5EF4-FFF2-40B4-BE49-F238E27FC236}">
                  <a16:creationId xmlns:a16="http://schemas.microsoft.com/office/drawing/2014/main" id="{2B3C4D72-9ACF-8993-FF29-798CB9FC2B12}"/>
                </a:ext>
              </a:extLst>
            </p:cNvPr>
            <p:cNvSpPr/>
            <p:nvPr/>
          </p:nvSpPr>
          <p:spPr>
            <a:xfrm>
              <a:off x="149895" y="2722678"/>
              <a:ext cx="1947152" cy="400110"/>
            </a:xfrm>
            <a:prstGeom prst="rect">
              <a:avLst/>
            </a:prstGeom>
          </p:spPr>
          <p:txBody>
            <a:bodyPr wrap="square">
              <a:spAutoFit/>
            </a:bodyPr>
            <a:lstStyle/>
            <a:p>
              <a:r>
                <a:rPr lang="en-US" sz="2000" dirty="0"/>
                <a:t>Antennas 1-40</a:t>
              </a:r>
            </a:p>
          </p:txBody>
        </p:sp>
        <p:cxnSp>
          <p:nvCxnSpPr>
            <p:cNvPr id="43" name="Straight Arrow Connector 42">
              <a:extLst>
                <a:ext uri="{FF2B5EF4-FFF2-40B4-BE49-F238E27FC236}">
                  <a16:creationId xmlns:a16="http://schemas.microsoft.com/office/drawing/2014/main" id="{D4FCE35B-25B2-0286-D57E-EE19216C1BB9}"/>
                </a:ext>
              </a:extLst>
            </p:cNvPr>
            <p:cNvCxnSpPr>
              <a:cxnSpLocks/>
              <a:stCxn id="41" idx="3"/>
              <a:endCxn id="8" idx="1"/>
            </p:cNvCxnSpPr>
            <p:nvPr/>
          </p:nvCxnSpPr>
          <p:spPr>
            <a:xfrm flipV="1">
              <a:off x="2097047" y="2922341"/>
              <a:ext cx="360342" cy="392"/>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grpSp>
      <p:sp>
        <p:nvSpPr>
          <p:cNvPr id="42" name="Rectangle 50">
            <a:extLst>
              <a:ext uri="{FF2B5EF4-FFF2-40B4-BE49-F238E27FC236}">
                <a16:creationId xmlns:a16="http://schemas.microsoft.com/office/drawing/2014/main" id="{6F3D2758-1226-5391-7E4B-0E169EA3851D}"/>
              </a:ext>
            </a:extLst>
          </p:cNvPr>
          <p:cNvSpPr/>
          <p:nvPr/>
        </p:nvSpPr>
        <p:spPr>
          <a:xfrm>
            <a:off x="285067" y="1176469"/>
            <a:ext cx="4899183" cy="400110"/>
          </a:xfrm>
          <a:prstGeom prst="rect">
            <a:avLst/>
          </a:prstGeom>
        </p:spPr>
        <p:txBody>
          <a:bodyPr wrap="square">
            <a:spAutoFit/>
          </a:bodyPr>
          <a:lstStyle/>
          <a:p>
            <a:r>
              <a:rPr lang="en-US" sz="2000"/>
              <a:t>Example: 120x30 MIMO, 1200 subcarriers</a:t>
            </a:r>
          </a:p>
        </p:txBody>
      </p:sp>
      <p:sp>
        <p:nvSpPr>
          <p:cNvPr id="46" name="Rectangle 55">
            <a:extLst>
              <a:ext uri="{FF2B5EF4-FFF2-40B4-BE49-F238E27FC236}">
                <a16:creationId xmlns:a16="http://schemas.microsoft.com/office/drawing/2014/main" id="{A52F0361-4C55-2D5F-5C0B-3E09A44D01AB}"/>
              </a:ext>
            </a:extLst>
          </p:cNvPr>
          <p:cNvSpPr/>
          <p:nvPr/>
        </p:nvSpPr>
        <p:spPr>
          <a:xfrm>
            <a:off x="2220387" y="2083210"/>
            <a:ext cx="237002" cy="232786"/>
          </a:xfrm>
          <a:prstGeom prst="rect">
            <a:avLst/>
          </a:prstGeom>
          <a:solidFill>
            <a:schemeClr val="accent2">
              <a:lumMod val="20000"/>
              <a:lumOff val="80000"/>
            </a:schemeClr>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accent2">
                    <a:lumMod val="20000"/>
                    <a:lumOff val="80000"/>
                  </a:schemeClr>
                </a:solidFill>
                <a:latin typeface="Calibri" panose="020F0502020204030204" pitchFamily="34" charset="0"/>
                <a:cs typeface="Calibri" panose="020F0502020204030204" pitchFamily="34" charset="0"/>
              </a:rPr>
              <a:t>1</a:t>
            </a:r>
          </a:p>
        </p:txBody>
      </p:sp>
      <p:sp>
        <p:nvSpPr>
          <p:cNvPr id="47" name="Rectangle 55">
            <a:extLst>
              <a:ext uri="{FF2B5EF4-FFF2-40B4-BE49-F238E27FC236}">
                <a16:creationId xmlns:a16="http://schemas.microsoft.com/office/drawing/2014/main" id="{EFD4F5A5-C2DC-55A5-D14E-197E845BBEC5}"/>
              </a:ext>
            </a:extLst>
          </p:cNvPr>
          <p:cNvSpPr/>
          <p:nvPr/>
        </p:nvSpPr>
        <p:spPr>
          <a:xfrm>
            <a:off x="2539765" y="2083210"/>
            <a:ext cx="237002" cy="232786"/>
          </a:xfrm>
          <a:prstGeom prst="rect">
            <a:avLst/>
          </a:prstGeom>
          <a:solidFill>
            <a:schemeClr val="accent2">
              <a:lumMod val="20000"/>
              <a:lumOff val="80000"/>
            </a:schemeClr>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latin typeface="Calibri" panose="020F0502020204030204" pitchFamily="34" charset="0"/>
              <a:cs typeface="Calibri" panose="020F0502020204030204" pitchFamily="34" charset="0"/>
            </a:endParaRPr>
          </a:p>
        </p:txBody>
      </p:sp>
      <p:sp>
        <p:nvSpPr>
          <p:cNvPr id="48" name="Rectangle 55">
            <a:extLst>
              <a:ext uri="{FF2B5EF4-FFF2-40B4-BE49-F238E27FC236}">
                <a16:creationId xmlns:a16="http://schemas.microsoft.com/office/drawing/2014/main" id="{18E2A871-91D4-C84F-FC66-EA07B14832B2}"/>
              </a:ext>
            </a:extLst>
          </p:cNvPr>
          <p:cNvSpPr/>
          <p:nvPr/>
        </p:nvSpPr>
        <p:spPr>
          <a:xfrm>
            <a:off x="2859143" y="2083210"/>
            <a:ext cx="237002" cy="232786"/>
          </a:xfrm>
          <a:prstGeom prst="rect">
            <a:avLst/>
          </a:prstGeom>
          <a:solidFill>
            <a:schemeClr val="accent2">
              <a:lumMod val="20000"/>
              <a:lumOff val="80000"/>
            </a:schemeClr>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latin typeface="Calibri" panose="020F0502020204030204" pitchFamily="34" charset="0"/>
              <a:cs typeface="Calibri" panose="020F0502020204030204" pitchFamily="34" charset="0"/>
            </a:endParaRPr>
          </a:p>
        </p:txBody>
      </p:sp>
      <p:sp>
        <p:nvSpPr>
          <p:cNvPr id="49" name="Rectangle 55">
            <a:extLst>
              <a:ext uri="{FF2B5EF4-FFF2-40B4-BE49-F238E27FC236}">
                <a16:creationId xmlns:a16="http://schemas.microsoft.com/office/drawing/2014/main" id="{235A8629-0321-B354-6A59-D84CC4DABD79}"/>
              </a:ext>
            </a:extLst>
          </p:cNvPr>
          <p:cNvSpPr/>
          <p:nvPr/>
        </p:nvSpPr>
        <p:spPr>
          <a:xfrm>
            <a:off x="3496574" y="2083210"/>
            <a:ext cx="237002" cy="232786"/>
          </a:xfrm>
          <a:prstGeom prst="rect">
            <a:avLst/>
          </a:prstGeom>
          <a:solidFill>
            <a:schemeClr val="accent2">
              <a:lumMod val="20000"/>
              <a:lumOff val="80000"/>
            </a:schemeClr>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latin typeface="Calibri" panose="020F0502020204030204" pitchFamily="34" charset="0"/>
              <a:cs typeface="Calibri" panose="020F0502020204030204" pitchFamily="34" charset="0"/>
            </a:endParaRPr>
          </a:p>
        </p:txBody>
      </p:sp>
      <p:sp>
        <p:nvSpPr>
          <p:cNvPr id="50" name="Rectangle 50">
            <a:extLst>
              <a:ext uri="{FF2B5EF4-FFF2-40B4-BE49-F238E27FC236}">
                <a16:creationId xmlns:a16="http://schemas.microsoft.com/office/drawing/2014/main" id="{082FC76D-2934-5119-1C9A-DDAFE0343154}"/>
              </a:ext>
            </a:extLst>
          </p:cNvPr>
          <p:cNvSpPr/>
          <p:nvPr/>
        </p:nvSpPr>
        <p:spPr>
          <a:xfrm>
            <a:off x="3096145" y="1945126"/>
            <a:ext cx="486356" cy="400110"/>
          </a:xfrm>
          <a:prstGeom prst="rect">
            <a:avLst/>
          </a:prstGeom>
        </p:spPr>
        <p:txBody>
          <a:bodyPr wrap="square">
            <a:spAutoFit/>
          </a:bodyPr>
          <a:lstStyle/>
          <a:p>
            <a:r>
              <a:rPr lang="en-US" sz="2000" dirty="0"/>
              <a:t>…</a:t>
            </a:r>
          </a:p>
        </p:txBody>
      </p:sp>
      <p:sp>
        <p:nvSpPr>
          <p:cNvPr id="53" name="Rectangle 55">
            <a:extLst>
              <a:ext uri="{FF2B5EF4-FFF2-40B4-BE49-F238E27FC236}">
                <a16:creationId xmlns:a16="http://schemas.microsoft.com/office/drawing/2014/main" id="{3D42ED10-031A-33B1-CFFF-3971634040AB}"/>
              </a:ext>
            </a:extLst>
          </p:cNvPr>
          <p:cNvSpPr/>
          <p:nvPr/>
        </p:nvSpPr>
        <p:spPr>
          <a:xfrm>
            <a:off x="2221049" y="3288220"/>
            <a:ext cx="237002" cy="232786"/>
          </a:xfrm>
          <a:prstGeom prst="rect">
            <a:avLst/>
          </a:prstGeom>
          <a:solidFill>
            <a:schemeClr val="accent2">
              <a:lumMod val="40000"/>
              <a:lumOff val="60000"/>
            </a:schemeClr>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accent2">
                    <a:lumMod val="40000"/>
                    <a:lumOff val="60000"/>
                  </a:schemeClr>
                </a:solidFill>
                <a:latin typeface="Calibri" panose="020F0502020204030204" pitchFamily="34" charset="0"/>
                <a:cs typeface="Calibri" panose="020F0502020204030204" pitchFamily="34" charset="0"/>
              </a:rPr>
              <a:t>2</a:t>
            </a:r>
          </a:p>
        </p:txBody>
      </p:sp>
      <p:sp>
        <p:nvSpPr>
          <p:cNvPr id="54" name="Rectangle 55">
            <a:extLst>
              <a:ext uri="{FF2B5EF4-FFF2-40B4-BE49-F238E27FC236}">
                <a16:creationId xmlns:a16="http://schemas.microsoft.com/office/drawing/2014/main" id="{75BD146D-EA7C-1A23-C7ED-BC3E2F01C204}"/>
              </a:ext>
            </a:extLst>
          </p:cNvPr>
          <p:cNvSpPr/>
          <p:nvPr/>
        </p:nvSpPr>
        <p:spPr>
          <a:xfrm>
            <a:off x="2540427" y="3288220"/>
            <a:ext cx="237002" cy="232786"/>
          </a:xfrm>
          <a:prstGeom prst="rect">
            <a:avLst/>
          </a:prstGeom>
          <a:solidFill>
            <a:schemeClr val="accent2">
              <a:lumMod val="40000"/>
              <a:lumOff val="60000"/>
            </a:schemeClr>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latin typeface="Calibri" panose="020F0502020204030204" pitchFamily="34" charset="0"/>
              <a:cs typeface="Calibri" panose="020F0502020204030204" pitchFamily="34" charset="0"/>
            </a:endParaRPr>
          </a:p>
        </p:txBody>
      </p:sp>
      <p:sp>
        <p:nvSpPr>
          <p:cNvPr id="55" name="Rectangle 55">
            <a:extLst>
              <a:ext uri="{FF2B5EF4-FFF2-40B4-BE49-F238E27FC236}">
                <a16:creationId xmlns:a16="http://schemas.microsoft.com/office/drawing/2014/main" id="{036A3339-F3DC-3780-D408-F36F446F26A3}"/>
              </a:ext>
            </a:extLst>
          </p:cNvPr>
          <p:cNvSpPr/>
          <p:nvPr/>
        </p:nvSpPr>
        <p:spPr>
          <a:xfrm>
            <a:off x="2859805" y="3288220"/>
            <a:ext cx="237002" cy="232786"/>
          </a:xfrm>
          <a:prstGeom prst="rect">
            <a:avLst/>
          </a:prstGeom>
          <a:solidFill>
            <a:schemeClr val="accent2">
              <a:lumMod val="40000"/>
              <a:lumOff val="60000"/>
            </a:schemeClr>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latin typeface="Calibri" panose="020F0502020204030204" pitchFamily="34" charset="0"/>
              <a:cs typeface="Calibri" panose="020F0502020204030204" pitchFamily="34" charset="0"/>
            </a:endParaRPr>
          </a:p>
        </p:txBody>
      </p:sp>
      <p:sp>
        <p:nvSpPr>
          <p:cNvPr id="56" name="Rectangle 55">
            <a:extLst>
              <a:ext uri="{FF2B5EF4-FFF2-40B4-BE49-F238E27FC236}">
                <a16:creationId xmlns:a16="http://schemas.microsoft.com/office/drawing/2014/main" id="{A48C5C05-CD73-03C8-D54E-56F221F417D5}"/>
              </a:ext>
            </a:extLst>
          </p:cNvPr>
          <p:cNvSpPr/>
          <p:nvPr/>
        </p:nvSpPr>
        <p:spPr>
          <a:xfrm>
            <a:off x="3497236" y="3288220"/>
            <a:ext cx="237002" cy="232786"/>
          </a:xfrm>
          <a:prstGeom prst="rect">
            <a:avLst/>
          </a:prstGeom>
          <a:solidFill>
            <a:schemeClr val="accent2">
              <a:lumMod val="40000"/>
              <a:lumOff val="60000"/>
            </a:schemeClr>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latin typeface="Calibri" panose="020F0502020204030204" pitchFamily="34" charset="0"/>
              <a:cs typeface="Calibri" panose="020F0502020204030204" pitchFamily="34" charset="0"/>
            </a:endParaRPr>
          </a:p>
        </p:txBody>
      </p:sp>
      <p:sp>
        <p:nvSpPr>
          <p:cNvPr id="57" name="Rectangle 50">
            <a:extLst>
              <a:ext uri="{FF2B5EF4-FFF2-40B4-BE49-F238E27FC236}">
                <a16:creationId xmlns:a16="http://schemas.microsoft.com/office/drawing/2014/main" id="{53B7438B-4DC1-D8E7-B27F-C99563F8B499}"/>
              </a:ext>
            </a:extLst>
          </p:cNvPr>
          <p:cNvSpPr/>
          <p:nvPr/>
        </p:nvSpPr>
        <p:spPr>
          <a:xfrm>
            <a:off x="3096807" y="3143694"/>
            <a:ext cx="486356" cy="400110"/>
          </a:xfrm>
          <a:prstGeom prst="rect">
            <a:avLst/>
          </a:prstGeom>
          <a:noFill/>
        </p:spPr>
        <p:txBody>
          <a:bodyPr wrap="square">
            <a:spAutoFit/>
          </a:bodyPr>
          <a:lstStyle/>
          <a:p>
            <a:r>
              <a:rPr lang="en-US" sz="2000"/>
              <a:t>…</a:t>
            </a:r>
          </a:p>
        </p:txBody>
      </p:sp>
      <p:sp>
        <p:nvSpPr>
          <p:cNvPr id="59" name="Rectangle 55">
            <a:extLst>
              <a:ext uri="{FF2B5EF4-FFF2-40B4-BE49-F238E27FC236}">
                <a16:creationId xmlns:a16="http://schemas.microsoft.com/office/drawing/2014/main" id="{B52981BC-4D24-E460-5B92-F53A55C42AD4}"/>
              </a:ext>
            </a:extLst>
          </p:cNvPr>
          <p:cNvSpPr/>
          <p:nvPr/>
        </p:nvSpPr>
        <p:spPr>
          <a:xfrm>
            <a:off x="2221049" y="4510167"/>
            <a:ext cx="237002" cy="232786"/>
          </a:xfrm>
          <a:prstGeom prst="rect">
            <a:avLst/>
          </a:prstGeom>
          <a:solidFill>
            <a:schemeClr val="accent2">
              <a:lumMod val="60000"/>
              <a:lumOff val="40000"/>
            </a:schemeClr>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accent2">
                    <a:lumMod val="60000"/>
                    <a:lumOff val="40000"/>
                  </a:schemeClr>
                </a:solidFill>
                <a:latin typeface="Calibri" panose="020F0502020204030204" pitchFamily="34" charset="0"/>
                <a:cs typeface="Calibri" panose="020F0502020204030204" pitchFamily="34" charset="0"/>
              </a:rPr>
              <a:t>3</a:t>
            </a:r>
          </a:p>
        </p:txBody>
      </p:sp>
      <p:sp>
        <p:nvSpPr>
          <p:cNvPr id="60" name="Rectangle 55">
            <a:extLst>
              <a:ext uri="{FF2B5EF4-FFF2-40B4-BE49-F238E27FC236}">
                <a16:creationId xmlns:a16="http://schemas.microsoft.com/office/drawing/2014/main" id="{26D05968-3DE5-CB43-0ABB-B5E8DB949386}"/>
              </a:ext>
            </a:extLst>
          </p:cNvPr>
          <p:cNvSpPr/>
          <p:nvPr/>
        </p:nvSpPr>
        <p:spPr>
          <a:xfrm>
            <a:off x="2540427" y="4510167"/>
            <a:ext cx="237002" cy="232786"/>
          </a:xfrm>
          <a:prstGeom prst="rect">
            <a:avLst/>
          </a:prstGeom>
          <a:solidFill>
            <a:schemeClr val="accent2">
              <a:lumMod val="60000"/>
              <a:lumOff val="40000"/>
            </a:schemeClr>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latin typeface="Calibri" panose="020F0502020204030204" pitchFamily="34" charset="0"/>
              <a:cs typeface="Calibri" panose="020F0502020204030204" pitchFamily="34" charset="0"/>
            </a:endParaRPr>
          </a:p>
        </p:txBody>
      </p:sp>
      <p:sp>
        <p:nvSpPr>
          <p:cNvPr id="61" name="Rectangle 55">
            <a:extLst>
              <a:ext uri="{FF2B5EF4-FFF2-40B4-BE49-F238E27FC236}">
                <a16:creationId xmlns:a16="http://schemas.microsoft.com/office/drawing/2014/main" id="{BDB0A2E8-EFE6-C356-2E70-A69A796CECDD}"/>
              </a:ext>
            </a:extLst>
          </p:cNvPr>
          <p:cNvSpPr/>
          <p:nvPr/>
        </p:nvSpPr>
        <p:spPr>
          <a:xfrm>
            <a:off x="2859805" y="4510167"/>
            <a:ext cx="237002" cy="232786"/>
          </a:xfrm>
          <a:prstGeom prst="rect">
            <a:avLst/>
          </a:prstGeom>
          <a:solidFill>
            <a:schemeClr val="accent2">
              <a:lumMod val="60000"/>
              <a:lumOff val="40000"/>
            </a:schemeClr>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latin typeface="Calibri" panose="020F0502020204030204" pitchFamily="34" charset="0"/>
              <a:cs typeface="Calibri" panose="020F0502020204030204" pitchFamily="34" charset="0"/>
            </a:endParaRPr>
          </a:p>
        </p:txBody>
      </p:sp>
      <p:sp>
        <p:nvSpPr>
          <p:cNvPr id="62" name="Rectangle 55">
            <a:extLst>
              <a:ext uri="{FF2B5EF4-FFF2-40B4-BE49-F238E27FC236}">
                <a16:creationId xmlns:a16="http://schemas.microsoft.com/office/drawing/2014/main" id="{B24F30CD-A2FD-4C39-1D72-A2DA1B7D743B}"/>
              </a:ext>
            </a:extLst>
          </p:cNvPr>
          <p:cNvSpPr/>
          <p:nvPr/>
        </p:nvSpPr>
        <p:spPr>
          <a:xfrm>
            <a:off x="3497236" y="4510167"/>
            <a:ext cx="237002" cy="232786"/>
          </a:xfrm>
          <a:prstGeom prst="rect">
            <a:avLst/>
          </a:prstGeom>
          <a:solidFill>
            <a:schemeClr val="accent2">
              <a:lumMod val="60000"/>
              <a:lumOff val="40000"/>
            </a:schemeClr>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latin typeface="Calibri" panose="020F0502020204030204" pitchFamily="34" charset="0"/>
              <a:cs typeface="Calibri" panose="020F0502020204030204" pitchFamily="34" charset="0"/>
            </a:endParaRPr>
          </a:p>
        </p:txBody>
      </p:sp>
      <p:sp>
        <p:nvSpPr>
          <p:cNvPr id="63" name="Rectangle 50">
            <a:extLst>
              <a:ext uri="{FF2B5EF4-FFF2-40B4-BE49-F238E27FC236}">
                <a16:creationId xmlns:a16="http://schemas.microsoft.com/office/drawing/2014/main" id="{60B3B46D-A890-6623-320C-F0BE32F50FCF}"/>
              </a:ext>
            </a:extLst>
          </p:cNvPr>
          <p:cNvSpPr/>
          <p:nvPr/>
        </p:nvSpPr>
        <p:spPr>
          <a:xfrm>
            <a:off x="3096807" y="4365641"/>
            <a:ext cx="486356" cy="400110"/>
          </a:xfrm>
          <a:prstGeom prst="rect">
            <a:avLst/>
          </a:prstGeom>
          <a:noFill/>
        </p:spPr>
        <p:txBody>
          <a:bodyPr wrap="square">
            <a:spAutoFit/>
          </a:bodyPr>
          <a:lstStyle/>
          <a:p>
            <a:r>
              <a:rPr lang="en-US" sz="2000"/>
              <a:t>…</a:t>
            </a:r>
          </a:p>
        </p:txBody>
      </p:sp>
      <p:sp>
        <p:nvSpPr>
          <p:cNvPr id="64" name="Rectangle 50">
            <a:extLst>
              <a:ext uri="{FF2B5EF4-FFF2-40B4-BE49-F238E27FC236}">
                <a16:creationId xmlns:a16="http://schemas.microsoft.com/office/drawing/2014/main" id="{B4D28574-993C-847F-BD92-2EFEC3DF6E7B}"/>
              </a:ext>
            </a:extLst>
          </p:cNvPr>
          <p:cNvSpPr/>
          <p:nvPr/>
        </p:nvSpPr>
        <p:spPr>
          <a:xfrm>
            <a:off x="913096" y="1986093"/>
            <a:ext cx="1321890" cy="400110"/>
          </a:xfrm>
          <a:prstGeom prst="rect">
            <a:avLst/>
          </a:prstGeom>
        </p:spPr>
        <p:txBody>
          <a:bodyPr wrap="square">
            <a:spAutoFit/>
          </a:bodyPr>
          <a:lstStyle/>
          <a:p>
            <a:r>
              <a:rPr lang="en-US" sz="2000" dirty="0"/>
              <a:t>40 packets</a:t>
            </a:r>
          </a:p>
        </p:txBody>
      </p:sp>
      <p:sp>
        <p:nvSpPr>
          <p:cNvPr id="68" name="Rectangle 50">
            <a:extLst>
              <a:ext uri="{FF2B5EF4-FFF2-40B4-BE49-F238E27FC236}">
                <a16:creationId xmlns:a16="http://schemas.microsoft.com/office/drawing/2014/main" id="{784E2F3E-24E6-2537-6E9B-2F741B856A95}"/>
              </a:ext>
            </a:extLst>
          </p:cNvPr>
          <p:cNvSpPr/>
          <p:nvPr/>
        </p:nvSpPr>
        <p:spPr>
          <a:xfrm>
            <a:off x="913096" y="3182439"/>
            <a:ext cx="1321890" cy="400110"/>
          </a:xfrm>
          <a:prstGeom prst="rect">
            <a:avLst/>
          </a:prstGeom>
        </p:spPr>
        <p:txBody>
          <a:bodyPr wrap="square">
            <a:spAutoFit/>
          </a:bodyPr>
          <a:lstStyle/>
          <a:p>
            <a:r>
              <a:rPr lang="en-US" sz="2000"/>
              <a:t>40 packets</a:t>
            </a:r>
          </a:p>
        </p:txBody>
      </p:sp>
      <p:sp>
        <p:nvSpPr>
          <p:cNvPr id="69" name="Rectangle 50">
            <a:extLst>
              <a:ext uri="{FF2B5EF4-FFF2-40B4-BE49-F238E27FC236}">
                <a16:creationId xmlns:a16="http://schemas.microsoft.com/office/drawing/2014/main" id="{2A7FFBDC-71A7-B070-5268-754DC6E57FF4}"/>
              </a:ext>
            </a:extLst>
          </p:cNvPr>
          <p:cNvSpPr/>
          <p:nvPr/>
        </p:nvSpPr>
        <p:spPr>
          <a:xfrm>
            <a:off x="913096" y="4401785"/>
            <a:ext cx="1321890" cy="400110"/>
          </a:xfrm>
          <a:prstGeom prst="rect">
            <a:avLst/>
          </a:prstGeom>
        </p:spPr>
        <p:txBody>
          <a:bodyPr wrap="square">
            <a:spAutoFit/>
          </a:bodyPr>
          <a:lstStyle/>
          <a:p>
            <a:r>
              <a:rPr lang="en-US" sz="2000"/>
              <a:t>40 packets</a:t>
            </a:r>
          </a:p>
        </p:txBody>
      </p:sp>
      <p:grpSp>
        <p:nvGrpSpPr>
          <p:cNvPr id="2" name="Group 1">
            <a:extLst>
              <a:ext uri="{FF2B5EF4-FFF2-40B4-BE49-F238E27FC236}">
                <a16:creationId xmlns:a16="http://schemas.microsoft.com/office/drawing/2014/main" id="{1788D612-9513-DAE0-38FE-DDC49BB27147}"/>
              </a:ext>
            </a:extLst>
          </p:cNvPr>
          <p:cNvGrpSpPr/>
          <p:nvPr/>
        </p:nvGrpSpPr>
        <p:grpSpPr>
          <a:xfrm>
            <a:off x="149895" y="3749776"/>
            <a:ext cx="2296662" cy="400110"/>
            <a:chOff x="160727" y="2893873"/>
            <a:chExt cx="2296662" cy="400110"/>
          </a:xfrm>
        </p:grpSpPr>
        <p:sp>
          <p:nvSpPr>
            <p:cNvPr id="3" name="Rectangle 50">
              <a:extLst>
                <a:ext uri="{FF2B5EF4-FFF2-40B4-BE49-F238E27FC236}">
                  <a16:creationId xmlns:a16="http://schemas.microsoft.com/office/drawing/2014/main" id="{F70B7A78-D216-9778-34FE-4D8429B08C0C}"/>
                </a:ext>
              </a:extLst>
            </p:cNvPr>
            <p:cNvSpPr/>
            <p:nvPr/>
          </p:nvSpPr>
          <p:spPr>
            <a:xfrm>
              <a:off x="160727" y="2893873"/>
              <a:ext cx="1936320" cy="400110"/>
            </a:xfrm>
            <a:prstGeom prst="rect">
              <a:avLst/>
            </a:prstGeom>
          </p:spPr>
          <p:txBody>
            <a:bodyPr wrap="square">
              <a:spAutoFit/>
            </a:bodyPr>
            <a:lstStyle/>
            <a:p>
              <a:r>
                <a:rPr lang="en-US" sz="2000" dirty="0"/>
                <a:t>Antennas 41-80</a:t>
              </a:r>
            </a:p>
          </p:txBody>
        </p:sp>
        <p:cxnSp>
          <p:nvCxnSpPr>
            <p:cNvPr id="7" name="Straight Arrow Connector 6">
              <a:extLst>
                <a:ext uri="{FF2B5EF4-FFF2-40B4-BE49-F238E27FC236}">
                  <a16:creationId xmlns:a16="http://schemas.microsoft.com/office/drawing/2014/main" id="{B8D896CD-54BF-34B9-85F1-8F7B1ADDB705}"/>
                </a:ext>
              </a:extLst>
            </p:cNvPr>
            <p:cNvCxnSpPr>
              <a:cxnSpLocks/>
              <a:stCxn id="3" idx="3"/>
            </p:cNvCxnSpPr>
            <p:nvPr/>
          </p:nvCxnSpPr>
          <p:spPr>
            <a:xfrm>
              <a:off x="2097047" y="3093928"/>
              <a:ext cx="360342"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grpSp>
      <p:grpSp>
        <p:nvGrpSpPr>
          <p:cNvPr id="12" name="Group 11">
            <a:extLst>
              <a:ext uri="{FF2B5EF4-FFF2-40B4-BE49-F238E27FC236}">
                <a16:creationId xmlns:a16="http://schemas.microsoft.com/office/drawing/2014/main" id="{A9A11B69-0B72-A221-9908-1324F04EB7B6}"/>
              </a:ext>
            </a:extLst>
          </p:cNvPr>
          <p:cNvGrpSpPr/>
          <p:nvPr/>
        </p:nvGrpSpPr>
        <p:grpSpPr>
          <a:xfrm>
            <a:off x="149895" y="4943857"/>
            <a:ext cx="2307494" cy="400110"/>
            <a:chOff x="160727" y="2493393"/>
            <a:chExt cx="2307494" cy="400110"/>
          </a:xfrm>
        </p:grpSpPr>
        <p:sp>
          <p:nvSpPr>
            <p:cNvPr id="13" name="Rectangle 50">
              <a:extLst>
                <a:ext uri="{FF2B5EF4-FFF2-40B4-BE49-F238E27FC236}">
                  <a16:creationId xmlns:a16="http://schemas.microsoft.com/office/drawing/2014/main" id="{05893AF4-690B-8C7D-342D-6FEA87E1CEE2}"/>
                </a:ext>
              </a:extLst>
            </p:cNvPr>
            <p:cNvSpPr/>
            <p:nvPr/>
          </p:nvSpPr>
          <p:spPr>
            <a:xfrm>
              <a:off x="160727" y="2493393"/>
              <a:ext cx="2110707" cy="400110"/>
            </a:xfrm>
            <a:prstGeom prst="rect">
              <a:avLst/>
            </a:prstGeom>
          </p:spPr>
          <p:txBody>
            <a:bodyPr wrap="square">
              <a:spAutoFit/>
            </a:bodyPr>
            <a:lstStyle/>
            <a:p>
              <a:r>
                <a:rPr lang="en-US" sz="2000" dirty="0"/>
                <a:t>Antennas 81-120</a:t>
              </a:r>
            </a:p>
          </p:txBody>
        </p:sp>
        <p:cxnSp>
          <p:nvCxnSpPr>
            <p:cNvPr id="17" name="Straight Arrow Connector 16">
              <a:extLst>
                <a:ext uri="{FF2B5EF4-FFF2-40B4-BE49-F238E27FC236}">
                  <a16:creationId xmlns:a16="http://schemas.microsoft.com/office/drawing/2014/main" id="{FBF335B2-9C5F-DA24-E6F5-9A622D898C36}"/>
                </a:ext>
              </a:extLst>
            </p:cNvPr>
            <p:cNvCxnSpPr>
              <a:cxnSpLocks/>
              <a:stCxn id="13" idx="3"/>
              <a:endCxn id="20" idx="1"/>
            </p:cNvCxnSpPr>
            <p:nvPr/>
          </p:nvCxnSpPr>
          <p:spPr>
            <a:xfrm>
              <a:off x="2271434" y="2693448"/>
              <a:ext cx="196787"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2356558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500"/>
                                        <p:tgtEl>
                                          <p:spTgt spid="3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500"/>
                                        <p:tgtEl>
                                          <p:spTgt spid="2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fade">
                                      <p:cBhvr>
                                        <p:cTn id="26" dur="500"/>
                                        <p:tgtEl>
                                          <p:spTgt spid="44"/>
                                        </p:tgtEl>
                                      </p:cBhvr>
                                    </p:animEffect>
                                  </p:childTnLst>
                                </p:cTn>
                              </p:par>
                              <p:par>
                                <p:cTn id="27" presetID="10" presetClass="entr" presetSubtype="0" fill="hold" nodeType="with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500"/>
                                        <p:tgtEl>
                                          <p:spTgt spid="2"/>
                                        </p:tgtEl>
                                      </p:cBhvr>
                                    </p:animEffect>
                                  </p:childTnLst>
                                </p:cTn>
                              </p:par>
                              <p:par>
                                <p:cTn id="30" presetID="10" presetClass="entr" presetSubtype="0" fill="hold"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64"/>
                                        </p:tgtEl>
                                        <p:attrNameLst>
                                          <p:attrName>style.visibility</p:attrName>
                                        </p:attrNameLst>
                                      </p:cBhvr>
                                      <p:to>
                                        <p:strVal val="visible"/>
                                      </p:to>
                                    </p:set>
                                    <p:animEffect transition="in" filter="fade">
                                      <p:cBhvr>
                                        <p:cTn id="35" dur="500"/>
                                        <p:tgtEl>
                                          <p:spTgt spid="64"/>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68"/>
                                        </p:tgtEl>
                                        <p:attrNameLst>
                                          <p:attrName>style.visibility</p:attrName>
                                        </p:attrNameLst>
                                      </p:cBhvr>
                                      <p:to>
                                        <p:strVal val="visible"/>
                                      </p:to>
                                    </p:set>
                                    <p:animEffect transition="in" filter="fade">
                                      <p:cBhvr>
                                        <p:cTn id="38" dur="500"/>
                                        <p:tgtEl>
                                          <p:spTgt spid="68"/>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69"/>
                                        </p:tgtEl>
                                        <p:attrNameLst>
                                          <p:attrName>style.visibility</p:attrName>
                                        </p:attrNameLst>
                                      </p:cBhvr>
                                      <p:to>
                                        <p:strVal val="visible"/>
                                      </p:to>
                                    </p:set>
                                    <p:animEffect transition="in" filter="fade">
                                      <p:cBhvr>
                                        <p:cTn id="41" dur="500"/>
                                        <p:tgtEl>
                                          <p:spTgt spid="69"/>
                                        </p:tgtEl>
                                      </p:cBhvr>
                                    </p:animEffect>
                                  </p:childTnLst>
                                </p:cTn>
                              </p:par>
                              <p:par>
                                <p:cTn id="42" presetID="9" presetClass="entr" presetSubtype="0" fill="hold" grpId="0" nodeType="withEffect">
                                  <p:stCondLst>
                                    <p:cond delay="0"/>
                                  </p:stCondLst>
                                  <p:childTnLst>
                                    <p:set>
                                      <p:cBhvr>
                                        <p:cTn id="43" dur="1" fill="hold">
                                          <p:stCondLst>
                                            <p:cond delay="0"/>
                                          </p:stCondLst>
                                        </p:cTn>
                                        <p:tgtEl>
                                          <p:spTgt spid="46"/>
                                        </p:tgtEl>
                                        <p:attrNameLst>
                                          <p:attrName>style.visibility</p:attrName>
                                        </p:attrNameLst>
                                      </p:cBhvr>
                                      <p:to>
                                        <p:strVal val="visible"/>
                                      </p:to>
                                    </p:set>
                                    <p:animEffect transition="in" filter="dissolve">
                                      <p:cBhvr>
                                        <p:cTn id="44" dur="500"/>
                                        <p:tgtEl>
                                          <p:spTgt spid="46"/>
                                        </p:tgtEl>
                                      </p:cBhvr>
                                    </p:animEffect>
                                  </p:childTnLst>
                                </p:cTn>
                              </p:par>
                              <p:par>
                                <p:cTn id="45" presetID="9" presetClass="entr" presetSubtype="0" fill="hold" grpId="0" nodeType="withEffect">
                                  <p:stCondLst>
                                    <p:cond delay="0"/>
                                  </p:stCondLst>
                                  <p:childTnLst>
                                    <p:set>
                                      <p:cBhvr>
                                        <p:cTn id="46" dur="1" fill="hold">
                                          <p:stCondLst>
                                            <p:cond delay="0"/>
                                          </p:stCondLst>
                                        </p:cTn>
                                        <p:tgtEl>
                                          <p:spTgt spid="47"/>
                                        </p:tgtEl>
                                        <p:attrNameLst>
                                          <p:attrName>style.visibility</p:attrName>
                                        </p:attrNameLst>
                                      </p:cBhvr>
                                      <p:to>
                                        <p:strVal val="visible"/>
                                      </p:to>
                                    </p:set>
                                    <p:animEffect transition="in" filter="dissolve">
                                      <p:cBhvr>
                                        <p:cTn id="47" dur="500"/>
                                        <p:tgtEl>
                                          <p:spTgt spid="47"/>
                                        </p:tgtEl>
                                      </p:cBhvr>
                                    </p:animEffect>
                                  </p:childTnLst>
                                </p:cTn>
                              </p:par>
                              <p:par>
                                <p:cTn id="48" presetID="9" presetClass="entr" presetSubtype="0" fill="hold" grpId="0" nodeType="withEffect">
                                  <p:stCondLst>
                                    <p:cond delay="0"/>
                                  </p:stCondLst>
                                  <p:childTnLst>
                                    <p:set>
                                      <p:cBhvr>
                                        <p:cTn id="49" dur="1" fill="hold">
                                          <p:stCondLst>
                                            <p:cond delay="0"/>
                                          </p:stCondLst>
                                        </p:cTn>
                                        <p:tgtEl>
                                          <p:spTgt spid="48"/>
                                        </p:tgtEl>
                                        <p:attrNameLst>
                                          <p:attrName>style.visibility</p:attrName>
                                        </p:attrNameLst>
                                      </p:cBhvr>
                                      <p:to>
                                        <p:strVal val="visible"/>
                                      </p:to>
                                    </p:set>
                                    <p:animEffect transition="in" filter="dissolve">
                                      <p:cBhvr>
                                        <p:cTn id="50" dur="500"/>
                                        <p:tgtEl>
                                          <p:spTgt spid="48"/>
                                        </p:tgtEl>
                                      </p:cBhvr>
                                    </p:animEffect>
                                  </p:childTnLst>
                                </p:cTn>
                              </p:par>
                              <p:par>
                                <p:cTn id="51" presetID="9" presetClass="entr" presetSubtype="0" fill="hold" grpId="0" nodeType="withEffect">
                                  <p:stCondLst>
                                    <p:cond delay="0"/>
                                  </p:stCondLst>
                                  <p:childTnLst>
                                    <p:set>
                                      <p:cBhvr>
                                        <p:cTn id="52" dur="1" fill="hold">
                                          <p:stCondLst>
                                            <p:cond delay="0"/>
                                          </p:stCondLst>
                                        </p:cTn>
                                        <p:tgtEl>
                                          <p:spTgt spid="50"/>
                                        </p:tgtEl>
                                        <p:attrNameLst>
                                          <p:attrName>style.visibility</p:attrName>
                                        </p:attrNameLst>
                                      </p:cBhvr>
                                      <p:to>
                                        <p:strVal val="visible"/>
                                      </p:to>
                                    </p:set>
                                    <p:animEffect transition="in" filter="dissolve">
                                      <p:cBhvr>
                                        <p:cTn id="53" dur="500"/>
                                        <p:tgtEl>
                                          <p:spTgt spid="50"/>
                                        </p:tgtEl>
                                      </p:cBhvr>
                                    </p:animEffect>
                                  </p:childTnLst>
                                </p:cTn>
                              </p:par>
                              <p:par>
                                <p:cTn id="54" presetID="9" presetClass="entr" presetSubtype="0" fill="hold" grpId="0" nodeType="withEffect">
                                  <p:stCondLst>
                                    <p:cond delay="0"/>
                                  </p:stCondLst>
                                  <p:childTnLst>
                                    <p:set>
                                      <p:cBhvr>
                                        <p:cTn id="55" dur="1" fill="hold">
                                          <p:stCondLst>
                                            <p:cond delay="0"/>
                                          </p:stCondLst>
                                        </p:cTn>
                                        <p:tgtEl>
                                          <p:spTgt spid="49"/>
                                        </p:tgtEl>
                                        <p:attrNameLst>
                                          <p:attrName>style.visibility</p:attrName>
                                        </p:attrNameLst>
                                      </p:cBhvr>
                                      <p:to>
                                        <p:strVal val="visible"/>
                                      </p:to>
                                    </p:set>
                                    <p:animEffect transition="in" filter="dissolve">
                                      <p:cBhvr>
                                        <p:cTn id="56" dur="500"/>
                                        <p:tgtEl>
                                          <p:spTgt spid="49"/>
                                        </p:tgtEl>
                                      </p:cBhvr>
                                    </p:animEffect>
                                  </p:childTnLst>
                                </p:cTn>
                              </p:par>
                              <p:par>
                                <p:cTn id="57" presetID="9" presetClass="entr" presetSubtype="0" fill="hold" grpId="0" nodeType="withEffect">
                                  <p:stCondLst>
                                    <p:cond delay="0"/>
                                  </p:stCondLst>
                                  <p:childTnLst>
                                    <p:set>
                                      <p:cBhvr>
                                        <p:cTn id="58" dur="1" fill="hold">
                                          <p:stCondLst>
                                            <p:cond delay="0"/>
                                          </p:stCondLst>
                                        </p:cTn>
                                        <p:tgtEl>
                                          <p:spTgt spid="56"/>
                                        </p:tgtEl>
                                        <p:attrNameLst>
                                          <p:attrName>style.visibility</p:attrName>
                                        </p:attrNameLst>
                                      </p:cBhvr>
                                      <p:to>
                                        <p:strVal val="visible"/>
                                      </p:to>
                                    </p:set>
                                    <p:animEffect transition="in" filter="dissolve">
                                      <p:cBhvr>
                                        <p:cTn id="59" dur="500"/>
                                        <p:tgtEl>
                                          <p:spTgt spid="56"/>
                                        </p:tgtEl>
                                      </p:cBhvr>
                                    </p:animEffect>
                                  </p:childTnLst>
                                </p:cTn>
                              </p:par>
                              <p:par>
                                <p:cTn id="60" presetID="9" presetClass="entr" presetSubtype="0" fill="hold" grpId="0" nodeType="withEffect">
                                  <p:stCondLst>
                                    <p:cond delay="0"/>
                                  </p:stCondLst>
                                  <p:childTnLst>
                                    <p:set>
                                      <p:cBhvr>
                                        <p:cTn id="61" dur="1" fill="hold">
                                          <p:stCondLst>
                                            <p:cond delay="0"/>
                                          </p:stCondLst>
                                        </p:cTn>
                                        <p:tgtEl>
                                          <p:spTgt spid="57"/>
                                        </p:tgtEl>
                                        <p:attrNameLst>
                                          <p:attrName>style.visibility</p:attrName>
                                        </p:attrNameLst>
                                      </p:cBhvr>
                                      <p:to>
                                        <p:strVal val="visible"/>
                                      </p:to>
                                    </p:set>
                                    <p:animEffect transition="in" filter="dissolve">
                                      <p:cBhvr>
                                        <p:cTn id="62" dur="500"/>
                                        <p:tgtEl>
                                          <p:spTgt spid="57"/>
                                        </p:tgtEl>
                                      </p:cBhvr>
                                    </p:animEffect>
                                  </p:childTnLst>
                                </p:cTn>
                              </p:par>
                              <p:par>
                                <p:cTn id="63" presetID="9" presetClass="entr" presetSubtype="0" fill="hold" grpId="0" nodeType="withEffect">
                                  <p:stCondLst>
                                    <p:cond delay="0"/>
                                  </p:stCondLst>
                                  <p:childTnLst>
                                    <p:set>
                                      <p:cBhvr>
                                        <p:cTn id="64" dur="1" fill="hold">
                                          <p:stCondLst>
                                            <p:cond delay="0"/>
                                          </p:stCondLst>
                                        </p:cTn>
                                        <p:tgtEl>
                                          <p:spTgt spid="55"/>
                                        </p:tgtEl>
                                        <p:attrNameLst>
                                          <p:attrName>style.visibility</p:attrName>
                                        </p:attrNameLst>
                                      </p:cBhvr>
                                      <p:to>
                                        <p:strVal val="visible"/>
                                      </p:to>
                                    </p:set>
                                    <p:animEffect transition="in" filter="dissolve">
                                      <p:cBhvr>
                                        <p:cTn id="65" dur="500"/>
                                        <p:tgtEl>
                                          <p:spTgt spid="55"/>
                                        </p:tgtEl>
                                      </p:cBhvr>
                                    </p:animEffect>
                                  </p:childTnLst>
                                </p:cTn>
                              </p:par>
                              <p:par>
                                <p:cTn id="66" presetID="9" presetClass="entr" presetSubtype="0" fill="hold" grpId="0" nodeType="withEffect">
                                  <p:stCondLst>
                                    <p:cond delay="0"/>
                                  </p:stCondLst>
                                  <p:childTnLst>
                                    <p:set>
                                      <p:cBhvr>
                                        <p:cTn id="67" dur="1" fill="hold">
                                          <p:stCondLst>
                                            <p:cond delay="0"/>
                                          </p:stCondLst>
                                        </p:cTn>
                                        <p:tgtEl>
                                          <p:spTgt spid="54"/>
                                        </p:tgtEl>
                                        <p:attrNameLst>
                                          <p:attrName>style.visibility</p:attrName>
                                        </p:attrNameLst>
                                      </p:cBhvr>
                                      <p:to>
                                        <p:strVal val="visible"/>
                                      </p:to>
                                    </p:set>
                                    <p:animEffect transition="in" filter="dissolve">
                                      <p:cBhvr>
                                        <p:cTn id="68" dur="500"/>
                                        <p:tgtEl>
                                          <p:spTgt spid="54"/>
                                        </p:tgtEl>
                                      </p:cBhvr>
                                    </p:animEffect>
                                  </p:childTnLst>
                                </p:cTn>
                              </p:par>
                              <p:par>
                                <p:cTn id="69" presetID="9" presetClass="entr" presetSubtype="0" fill="hold" grpId="0" nodeType="withEffect">
                                  <p:stCondLst>
                                    <p:cond delay="0"/>
                                  </p:stCondLst>
                                  <p:childTnLst>
                                    <p:set>
                                      <p:cBhvr>
                                        <p:cTn id="70" dur="1" fill="hold">
                                          <p:stCondLst>
                                            <p:cond delay="0"/>
                                          </p:stCondLst>
                                        </p:cTn>
                                        <p:tgtEl>
                                          <p:spTgt spid="53"/>
                                        </p:tgtEl>
                                        <p:attrNameLst>
                                          <p:attrName>style.visibility</p:attrName>
                                        </p:attrNameLst>
                                      </p:cBhvr>
                                      <p:to>
                                        <p:strVal val="visible"/>
                                      </p:to>
                                    </p:set>
                                    <p:animEffect transition="in" filter="dissolve">
                                      <p:cBhvr>
                                        <p:cTn id="71" dur="500"/>
                                        <p:tgtEl>
                                          <p:spTgt spid="53"/>
                                        </p:tgtEl>
                                      </p:cBhvr>
                                    </p:animEffect>
                                  </p:childTnLst>
                                </p:cTn>
                              </p:par>
                              <p:par>
                                <p:cTn id="72" presetID="9" presetClass="entr" presetSubtype="0" fill="hold" grpId="0" nodeType="withEffect">
                                  <p:stCondLst>
                                    <p:cond delay="0"/>
                                  </p:stCondLst>
                                  <p:childTnLst>
                                    <p:set>
                                      <p:cBhvr>
                                        <p:cTn id="73" dur="1" fill="hold">
                                          <p:stCondLst>
                                            <p:cond delay="0"/>
                                          </p:stCondLst>
                                        </p:cTn>
                                        <p:tgtEl>
                                          <p:spTgt spid="59"/>
                                        </p:tgtEl>
                                        <p:attrNameLst>
                                          <p:attrName>style.visibility</p:attrName>
                                        </p:attrNameLst>
                                      </p:cBhvr>
                                      <p:to>
                                        <p:strVal val="visible"/>
                                      </p:to>
                                    </p:set>
                                    <p:animEffect transition="in" filter="dissolve">
                                      <p:cBhvr>
                                        <p:cTn id="74" dur="500"/>
                                        <p:tgtEl>
                                          <p:spTgt spid="59"/>
                                        </p:tgtEl>
                                      </p:cBhvr>
                                    </p:animEffect>
                                  </p:childTnLst>
                                </p:cTn>
                              </p:par>
                              <p:par>
                                <p:cTn id="75" presetID="9"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dissolve">
                                      <p:cBhvr>
                                        <p:cTn id="77" dur="500"/>
                                        <p:tgtEl>
                                          <p:spTgt spid="60"/>
                                        </p:tgtEl>
                                      </p:cBhvr>
                                    </p:animEffect>
                                  </p:childTnLst>
                                </p:cTn>
                              </p:par>
                              <p:par>
                                <p:cTn id="78" presetID="9" presetClass="entr" presetSubtype="0" fill="hold" grpId="0" nodeType="withEffect">
                                  <p:stCondLst>
                                    <p:cond delay="0"/>
                                  </p:stCondLst>
                                  <p:childTnLst>
                                    <p:set>
                                      <p:cBhvr>
                                        <p:cTn id="79" dur="1" fill="hold">
                                          <p:stCondLst>
                                            <p:cond delay="0"/>
                                          </p:stCondLst>
                                        </p:cTn>
                                        <p:tgtEl>
                                          <p:spTgt spid="61"/>
                                        </p:tgtEl>
                                        <p:attrNameLst>
                                          <p:attrName>style.visibility</p:attrName>
                                        </p:attrNameLst>
                                      </p:cBhvr>
                                      <p:to>
                                        <p:strVal val="visible"/>
                                      </p:to>
                                    </p:set>
                                    <p:animEffect transition="in" filter="dissolve">
                                      <p:cBhvr>
                                        <p:cTn id="80" dur="500"/>
                                        <p:tgtEl>
                                          <p:spTgt spid="61"/>
                                        </p:tgtEl>
                                      </p:cBhvr>
                                    </p:animEffect>
                                  </p:childTnLst>
                                </p:cTn>
                              </p:par>
                              <p:par>
                                <p:cTn id="81" presetID="9" presetClass="entr" presetSubtype="0" fill="hold" grpId="0" nodeType="withEffect">
                                  <p:stCondLst>
                                    <p:cond delay="0"/>
                                  </p:stCondLst>
                                  <p:childTnLst>
                                    <p:set>
                                      <p:cBhvr>
                                        <p:cTn id="82" dur="1" fill="hold">
                                          <p:stCondLst>
                                            <p:cond delay="0"/>
                                          </p:stCondLst>
                                        </p:cTn>
                                        <p:tgtEl>
                                          <p:spTgt spid="63"/>
                                        </p:tgtEl>
                                        <p:attrNameLst>
                                          <p:attrName>style.visibility</p:attrName>
                                        </p:attrNameLst>
                                      </p:cBhvr>
                                      <p:to>
                                        <p:strVal val="visible"/>
                                      </p:to>
                                    </p:set>
                                    <p:animEffect transition="in" filter="dissolve">
                                      <p:cBhvr>
                                        <p:cTn id="83" dur="500"/>
                                        <p:tgtEl>
                                          <p:spTgt spid="63"/>
                                        </p:tgtEl>
                                      </p:cBhvr>
                                    </p:animEffect>
                                  </p:childTnLst>
                                </p:cTn>
                              </p:par>
                              <p:par>
                                <p:cTn id="84" presetID="9" presetClass="entr" presetSubtype="0" fill="hold" grpId="0" nodeType="withEffect">
                                  <p:stCondLst>
                                    <p:cond delay="0"/>
                                  </p:stCondLst>
                                  <p:childTnLst>
                                    <p:set>
                                      <p:cBhvr>
                                        <p:cTn id="85" dur="1" fill="hold">
                                          <p:stCondLst>
                                            <p:cond delay="0"/>
                                          </p:stCondLst>
                                        </p:cTn>
                                        <p:tgtEl>
                                          <p:spTgt spid="62"/>
                                        </p:tgtEl>
                                        <p:attrNameLst>
                                          <p:attrName>style.visibility</p:attrName>
                                        </p:attrNameLst>
                                      </p:cBhvr>
                                      <p:to>
                                        <p:strVal val="visible"/>
                                      </p:to>
                                    </p:set>
                                    <p:animEffect transition="in" filter="dissolve">
                                      <p:cBhvr>
                                        <p:cTn id="86" dur="500"/>
                                        <p:tgtEl>
                                          <p:spTgt spid="62"/>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grpId="0" nodeType="clickEffect">
                                  <p:stCondLst>
                                    <p:cond delay="0"/>
                                  </p:stCondLst>
                                  <p:childTnLst>
                                    <p:set>
                                      <p:cBhvr>
                                        <p:cTn id="90" dur="1" fill="hold">
                                          <p:stCondLst>
                                            <p:cond delay="0"/>
                                          </p:stCondLst>
                                        </p:cTn>
                                        <p:tgtEl>
                                          <p:spTgt spid="37"/>
                                        </p:tgtEl>
                                        <p:attrNameLst>
                                          <p:attrName>style.visibility</p:attrName>
                                        </p:attrNameLst>
                                      </p:cBhvr>
                                      <p:to>
                                        <p:strVal val="visible"/>
                                      </p:to>
                                    </p:set>
                                    <p:animEffect transition="in" filter="fade">
                                      <p:cBhvr>
                                        <p:cTn id="91" dur="500"/>
                                        <p:tgtEl>
                                          <p:spTgt spid="37"/>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10"/>
                                        </p:tgtEl>
                                        <p:attrNameLst>
                                          <p:attrName>style.visibility</p:attrName>
                                        </p:attrNameLst>
                                      </p:cBhvr>
                                      <p:to>
                                        <p:strVal val="visible"/>
                                      </p:to>
                                    </p:set>
                                    <p:animEffect transition="in" filter="fade">
                                      <p:cBhvr>
                                        <p:cTn id="94" dur="500"/>
                                        <p:tgtEl>
                                          <p:spTgt spid="10"/>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16"/>
                                        </p:tgtEl>
                                        <p:attrNameLst>
                                          <p:attrName>style.visibility</p:attrName>
                                        </p:attrNameLst>
                                      </p:cBhvr>
                                      <p:to>
                                        <p:strVal val="visible"/>
                                      </p:to>
                                    </p:set>
                                    <p:animEffect transition="in" filter="fade">
                                      <p:cBhvr>
                                        <p:cTn id="97" dur="500"/>
                                        <p:tgtEl>
                                          <p:spTgt spid="16"/>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22"/>
                                        </p:tgtEl>
                                        <p:attrNameLst>
                                          <p:attrName>style.visibility</p:attrName>
                                        </p:attrNameLst>
                                      </p:cBhvr>
                                      <p:to>
                                        <p:strVal val="visible"/>
                                      </p:to>
                                    </p:set>
                                    <p:animEffect transition="in" filter="fade">
                                      <p:cBhvr>
                                        <p:cTn id="100" dur="500"/>
                                        <p:tgtEl>
                                          <p:spTgt spid="22"/>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Effect transition="in" filter="fade">
                                      <p:cBhvr>
                                        <p:cTn id="103" dur="500"/>
                                        <p:tgtEl>
                                          <p:spTgt spid="38"/>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9"/>
                                        </p:tgtEl>
                                        <p:attrNameLst>
                                          <p:attrName>style.visibility</p:attrName>
                                        </p:attrNameLst>
                                      </p:cBhvr>
                                      <p:to>
                                        <p:strVal val="visible"/>
                                      </p:to>
                                    </p:set>
                                    <p:animEffect transition="in" filter="fade">
                                      <p:cBhvr>
                                        <p:cTn id="106" dur="500"/>
                                        <p:tgtEl>
                                          <p:spTgt spid="9"/>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500"/>
                                        <p:tgtEl>
                                          <p:spTgt spid="15"/>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21"/>
                                        </p:tgtEl>
                                        <p:attrNameLst>
                                          <p:attrName>style.visibility</p:attrName>
                                        </p:attrNameLst>
                                      </p:cBhvr>
                                      <p:to>
                                        <p:strVal val="visible"/>
                                      </p:to>
                                    </p:set>
                                    <p:animEffect transition="in" filter="fade">
                                      <p:cBhvr>
                                        <p:cTn id="11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4" grpId="0" animBg="1"/>
      <p:bldP spid="15" grpId="0" animBg="1"/>
      <p:bldP spid="16" grpId="0" animBg="1"/>
      <p:bldP spid="20" grpId="0" animBg="1"/>
      <p:bldP spid="21" grpId="0" animBg="1"/>
      <p:bldP spid="22" grpId="0" animBg="1"/>
      <p:bldP spid="36" grpId="0"/>
      <p:bldP spid="37" grpId="0"/>
      <p:bldP spid="38" grpId="0"/>
      <p:bldP spid="42" grpId="0"/>
      <p:bldP spid="46" grpId="0" animBg="1"/>
      <p:bldP spid="47" grpId="0" animBg="1"/>
      <p:bldP spid="48" grpId="0" animBg="1"/>
      <p:bldP spid="49" grpId="0" animBg="1"/>
      <p:bldP spid="50" grpId="0"/>
      <p:bldP spid="53" grpId="0" animBg="1"/>
      <p:bldP spid="54" grpId="0" animBg="1"/>
      <p:bldP spid="55" grpId="0" animBg="1"/>
      <p:bldP spid="56" grpId="0" animBg="1"/>
      <p:bldP spid="57" grpId="0"/>
      <p:bldP spid="59" grpId="0" animBg="1"/>
      <p:bldP spid="60" grpId="0" animBg="1"/>
      <p:bldP spid="61" grpId="0" animBg="1"/>
      <p:bldP spid="62" grpId="0" animBg="1"/>
      <p:bldP spid="63" grpId="0"/>
      <p:bldP spid="64" grpId="0"/>
      <p:bldP spid="68" grpId="0"/>
      <p:bldP spid="6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9F827F3-1D4D-3C8E-BC25-A48CE9BE1352}"/>
              </a:ext>
            </a:extLst>
          </p:cNvPr>
          <p:cNvSpPr>
            <a:spLocks noGrp="1"/>
          </p:cNvSpPr>
          <p:nvPr>
            <p:ph type="title"/>
          </p:nvPr>
        </p:nvSpPr>
        <p:spPr>
          <a:xfrm>
            <a:off x="0" y="2196"/>
            <a:ext cx="12134155" cy="1325563"/>
          </a:xfrm>
        </p:spPr>
        <p:txBody>
          <a:bodyPr>
            <a:normAutofit/>
          </a:bodyPr>
          <a:lstStyle/>
          <a:p>
            <a:pPr algn="ctr"/>
            <a:r>
              <a:rPr lang="en-US" sz="3200" b="1" dirty="0">
                <a:latin typeface="Calibri Light" panose="020F0302020204030204" pitchFamily="34" charset="0"/>
                <a:cs typeface="Calibri Light" panose="020F0302020204030204" pitchFamily="34" charset="0"/>
              </a:rPr>
              <a:t>Data dependency between stages introduces communication overhead</a:t>
            </a:r>
          </a:p>
        </p:txBody>
      </p:sp>
      <p:sp>
        <p:nvSpPr>
          <p:cNvPr id="4" name="Slide Number Placeholder 3">
            <a:extLst>
              <a:ext uri="{FF2B5EF4-FFF2-40B4-BE49-F238E27FC236}">
                <a16:creationId xmlns:a16="http://schemas.microsoft.com/office/drawing/2014/main" id="{16CD6223-F77F-2926-E78A-06CDDA71DC1E}"/>
              </a:ext>
            </a:extLst>
          </p:cNvPr>
          <p:cNvSpPr>
            <a:spLocks noGrp="1"/>
          </p:cNvSpPr>
          <p:nvPr>
            <p:ph type="sldNum" sz="quarter" idx="12"/>
          </p:nvPr>
        </p:nvSpPr>
        <p:spPr/>
        <p:txBody>
          <a:bodyPr/>
          <a:lstStyle/>
          <a:p>
            <a:fld id="{330EA680-D336-4FF7-8B7A-9848BB0A1C32}" type="slidenum">
              <a:rPr lang="en-US" smtClean="0"/>
              <a:t>11</a:t>
            </a:fld>
            <a:endParaRPr lang="en-US"/>
          </a:p>
        </p:txBody>
      </p:sp>
      <p:sp>
        <p:nvSpPr>
          <p:cNvPr id="6" name="Slide Number Placeholder 3">
            <a:extLst>
              <a:ext uri="{FF2B5EF4-FFF2-40B4-BE49-F238E27FC236}">
                <a16:creationId xmlns:a16="http://schemas.microsoft.com/office/drawing/2014/main" id="{02745939-0077-FA6D-971F-7E01627D0769}"/>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30EA680-D336-4FF7-8B7A-9848BB0A1C32}" type="slidenum">
              <a:rPr lang="en-US" smtClean="0"/>
              <a:pPr/>
              <a:t>11</a:t>
            </a:fld>
            <a:endParaRPr lang="en-US"/>
          </a:p>
        </p:txBody>
      </p:sp>
      <p:sp>
        <p:nvSpPr>
          <p:cNvPr id="25" name="Rectangle 50">
            <a:extLst>
              <a:ext uri="{FF2B5EF4-FFF2-40B4-BE49-F238E27FC236}">
                <a16:creationId xmlns:a16="http://schemas.microsoft.com/office/drawing/2014/main" id="{7EE99A47-1710-871A-1C65-46854286C916}"/>
              </a:ext>
            </a:extLst>
          </p:cNvPr>
          <p:cNvSpPr/>
          <p:nvPr/>
        </p:nvSpPr>
        <p:spPr>
          <a:xfrm>
            <a:off x="10653816" y="2114855"/>
            <a:ext cx="1130554" cy="400110"/>
          </a:xfrm>
          <a:prstGeom prst="rect">
            <a:avLst/>
          </a:prstGeom>
        </p:spPr>
        <p:txBody>
          <a:bodyPr wrap="square">
            <a:spAutoFit/>
          </a:bodyPr>
          <a:lstStyle/>
          <a:p>
            <a:r>
              <a:rPr lang="en-US" sz="2000"/>
              <a:t>Server 1</a:t>
            </a:r>
          </a:p>
        </p:txBody>
      </p:sp>
      <p:sp>
        <p:nvSpPr>
          <p:cNvPr id="46" name="Rectangle 55">
            <a:extLst>
              <a:ext uri="{FF2B5EF4-FFF2-40B4-BE49-F238E27FC236}">
                <a16:creationId xmlns:a16="http://schemas.microsoft.com/office/drawing/2014/main" id="{A52F0361-4C55-2D5F-5C0B-3E09A44D01AB}"/>
              </a:ext>
            </a:extLst>
          </p:cNvPr>
          <p:cNvSpPr/>
          <p:nvPr/>
        </p:nvSpPr>
        <p:spPr>
          <a:xfrm>
            <a:off x="2220386" y="2082201"/>
            <a:ext cx="1658707" cy="232709"/>
          </a:xfrm>
          <a:prstGeom prst="rect">
            <a:avLst/>
          </a:prstGeom>
          <a:solidFill>
            <a:schemeClr val="accent2">
              <a:lumMod val="20000"/>
              <a:lumOff val="80000"/>
            </a:schemeClr>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accent2">
                    <a:lumMod val="20000"/>
                    <a:lumOff val="80000"/>
                  </a:schemeClr>
                </a:solidFill>
                <a:latin typeface="Calibri" panose="020F0502020204030204" pitchFamily="34" charset="0"/>
                <a:cs typeface="Calibri" panose="020F0502020204030204" pitchFamily="34" charset="0"/>
              </a:rPr>
              <a:t>1</a:t>
            </a:r>
          </a:p>
        </p:txBody>
      </p:sp>
      <p:sp>
        <p:nvSpPr>
          <p:cNvPr id="53" name="Rectangle 55">
            <a:extLst>
              <a:ext uri="{FF2B5EF4-FFF2-40B4-BE49-F238E27FC236}">
                <a16:creationId xmlns:a16="http://schemas.microsoft.com/office/drawing/2014/main" id="{3D42ED10-031A-33B1-CFFF-3971634040AB}"/>
              </a:ext>
            </a:extLst>
          </p:cNvPr>
          <p:cNvSpPr/>
          <p:nvPr/>
        </p:nvSpPr>
        <p:spPr>
          <a:xfrm>
            <a:off x="2221049" y="3300733"/>
            <a:ext cx="1658044" cy="214442"/>
          </a:xfrm>
          <a:prstGeom prst="rect">
            <a:avLst/>
          </a:prstGeom>
          <a:solidFill>
            <a:schemeClr val="accent2">
              <a:lumMod val="40000"/>
              <a:lumOff val="60000"/>
            </a:schemeClr>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accent2">
                    <a:lumMod val="40000"/>
                    <a:lumOff val="60000"/>
                  </a:schemeClr>
                </a:solidFill>
                <a:latin typeface="Calibri" panose="020F0502020204030204" pitchFamily="34" charset="0"/>
                <a:cs typeface="Calibri" panose="020F0502020204030204" pitchFamily="34" charset="0"/>
              </a:rPr>
              <a:t>2</a:t>
            </a:r>
          </a:p>
        </p:txBody>
      </p:sp>
      <p:sp>
        <p:nvSpPr>
          <p:cNvPr id="59" name="Rectangle 55">
            <a:extLst>
              <a:ext uri="{FF2B5EF4-FFF2-40B4-BE49-F238E27FC236}">
                <a16:creationId xmlns:a16="http://schemas.microsoft.com/office/drawing/2014/main" id="{B52981BC-4D24-E460-5B92-F53A55C42AD4}"/>
              </a:ext>
            </a:extLst>
          </p:cNvPr>
          <p:cNvSpPr/>
          <p:nvPr/>
        </p:nvSpPr>
        <p:spPr>
          <a:xfrm>
            <a:off x="2221049" y="4476140"/>
            <a:ext cx="1658044" cy="264315"/>
          </a:xfrm>
          <a:prstGeom prst="rect">
            <a:avLst/>
          </a:prstGeom>
          <a:solidFill>
            <a:schemeClr val="accent2">
              <a:lumMod val="60000"/>
              <a:lumOff val="40000"/>
            </a:schemeClr>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accent2">
                    <a:lumMod val="60000"/>
                    <a:lumOff val="40000"/>
                  </a:schemeClr>
                </a:solidFill>
                <a:latin typeface="Calibri" panose="020F0502020204030204" pitchFamily="34" charset="0"/>
                <a:cs typeface="Calibri" panose="020F0502020204030204" pitchFamily="34" charset="0"/>
              </a:rPr>
              <a:t>3</a:t>
            </a:r>
          </a:p>
        </p:txBody>
      </p:sp>
      <p:sp>
        <p:nvSpPr>
          <p:cNvPr id="23" name="Rectangle 50">
            <a:extLst>
              <a:ext uri="{FF2B5EF4-FFF2-40B4-BE49-F238E27FC236}">
                <a16:creationId xmlns:a16="http://schemas.microsoft.com/office/drawing/2014/main" id="{EDE6608C-7DA1-B3D1-9CD4-7357DEE8CB12}"/>
              </a:ext>
            </a:extLst>
          </p:cNvPr>
          <p:cNvSpPr/>
          <p:nvPr/>
        </p:nvSpPr>
        <p:spPr>
          <a:xfrm>
            <a:off x="285067" y="1176469"/>
            <a:ext cx="4899183" cy="400110"/>
          </a:xfrm>
          <a:prstGeom prst="rect">
            <a:avLst/>
          </a:prstGeom>
        </p:spPr>
        <p:txBody>
          <a:bodyPr wrap="square">
            <a:spAutoFit/>
          </a:bodyPr>
          <a:lstStyle/>
          <a:p>
            <a:r>
              <a:rPr lang="en-US" sz="2000"/>
              <a:t>Example: 120x30 MIMO, 1200 subcarriers</a:t>
            </a:r>
          </a:p>
        </p:txBody>
      </p:sp>
      <p:sp>
        <p:nvSpPr>
          <p:cNvPr id="24" name="Rectangle 50">
            <a:extLst>
              <a:ext uri="{FF2B5EF4-FFF2-40B4-BE49-F238E27FC236}">
                <a16:creationId xmlns:a16="http://schemas.microsoft.com/office/drawing/2014/main" id="{6EA712CC-1372-160E-9A26-DC11F35B8D30}"/>
              </a:ext>
            </a:extLst>
          </p:cNvPr>
          <p:cNvSpPr/>
          <p:nvPr/>
        </p:nvSpPr>
        <p:spPr>
          <a:xfrm>
            <a:off x="10653816" y="3194316"/>
            <a:ext cx="1130554" cy="400110"/>
          </a:xfrm>
          <a:prstGeom prst="rect">
            <a:avLst/>
          </a:prstGeom>
        </p:spPr>
        <p:txBody>
          <a:bodyPr wrap="square">
            <a:spAutoFit/>
          </a:bodyPr>
          <a:lstStyle/>
          <a:p>
            <a:r>
              <a:rPr lang="en-US" sz="2000"/>
              <a:t>Server 2</a:t>
            </a:r>
          </a:p>
        </p:txBody>
      </p:sp>
      <p:sp>
        <p:nvSpPr>
          <p:cNvPr id="28" name="Rectangle 50">
            <a:extLst>
              <a:ext uri="{FF2B5EF4-FFF2-40B4-BE49-F238E27FC236}">
                <a16:creationId xmlns:a16="http://schemas.microsoft.com/office/drawing/2014/main" id="{EA6B4F15-031C-C1DF-A84C-E19165A48B2D}"/>
              </a:ext>
            </a:extLst>
          </p:cNvPr>
          <p:cNvSpPr/>
          <p:nvPr/>
        </p:nvSpPr>
        <p:spPr>
          <a:xfrm>
            <a:off x="10650637" y="4377293"/>
            <a:ext cx="1130554" cy="400110"/>
          </a:xfrm>
          <a:prstGeom prst="rect">
            <a:avLst/>
          </a:prstGeom>
        </p:spPr>
        <p:txBody>
          <a:bodyPr wrap="square">
            <a:spAutoFit/>
          </a:bodyPr>
          <a:lstStyle/>
          <a:p>
            <a:r>
              <a:rPr lang="en-US" sz="2000"/>
              <a:t>Server 3</a:t>
            </a:r>
          </a:p>
        </p:txBody>
      </p:sp>
      <p:cxnSp>
        <p:nvCxnSpPr>
          <p:cNvPr id="29" name="直接连接符 9">
            <a:extLst>
              <a:ext uri="{FF2B5EF4-FFF2-40B4-BE49-F238E27FC236}">
                <a16:creationId xmlns:a16="http://schemas.microsoft.com/office/drawing/2014/main" id="{F4C93B46-E7C9-6CA0-BD55-8C236164E9ED}"/>
              </a:ext>
            </a:extLst>
          </p:cNvPr>
          <p:cNvCxnSpPr>
            <a:cxnSpLocks/>
          </p:cNvCxnSpPr>
          <p:nvPr/>
        </p:nvCxnSpPr>
        <p:spPr>
          <a:xfrm>
            <a:off x="1292810" y="3145489"/>
            <a:ext cx="10434733" cy="0"/>
          </a:xfrm>
          <a:prstGeom prst="line">
            <a:avLst/>
          </a:prstGeom>
          <a:ln w="19050">
            <a:prstDash val="dash"/>
          </a:ln>
        </p:spPr>
        <p:style>
          <a:lnRef idx="1">
            <a:schemeClr val="dk1"/>
          </a:lnRef>
          <a:fillRef idx="0">
            <a:schemeClr val="dk1"/>
          </a:fillRef>
          <a:effectRef idx="0">
            <a:schemeClr val="dk1"/>
          </a:effectRef>
          <a:fontRef idx="minor">
            <a:schemeClr val="tx1"/>
          </a:fontRef>
        </p:style>
      </p:cxnSp>
      <p:sp>
        <p:nvSpPr>
          <p:cNvPr id="30" name="Rectangle 50">
            <a:extLst>
              <a:ext uri="{FF2B5EF4-FFF2-40B4-BE49-F238E27FC236}">
                <a16:creationId xmlns:a16="http://schemas.microsoft.com/office/drawing/2014/main" id="{AC1FEEE0-469E-9AA7-FEBA-4D2D9D6D07BE}"/>
              </a:ext>
            </a:extLst>
          </p:cNvPr>
          <p:cNvSpPr/>
          <p:nvPr/>
        </p:nvSpPr>
        <p:spPr>
          <a:xfrm rot="16200000">
            <a:off x="-85472" y="3104264"/>
            <a:ext cx="1164067" cy="400110"/>
          </a:xfrm>
          <a:prstGeom prst="rect">
            <a:avLst/>
          </a:prstGeom>
        </p:spPr>
        <p:txBody>
          <a:bodyPr wrap="square">
            <a:spAutoFit/>
          </a:bodyPr>
          <a:lstStyle/>
          <a:p>
            <a:r>
              <a:rPr lang="en-US" sz="2000" dirty="0"/>
              <a:t>From RU</a:t>
            </a:r>
          </a:p>
        </p:txBody>
      </p:sp>
      <p:cxnSp>
        <p:nvCxnSpPr>
          <p:cNvPr id="34" name="直接连接符 9">
            <a:extLst>
              <a:ext uri="{FF2B5EF4-FFF2-40B4-BE49-F238E27FC236}">
                <a16:creationId xmlns:a16="http://schemas.microsoft.com/office/drawing/2014/main" id="{B8A771D9-4564-94A0-F9B5-9C69F7938243}"/>
              </a:ext>
            </a:extLst>
          </p:cNvPr>
          <p:cNvCxnSpPr>
            <a:cxnSpLocks/>
          </p:cNvCxnSpPr>
          <p:nvPr/>
        </p:nvCxnSpPr>
        <p:spPr>
          <a:xfrm>
            <a:off x="1292810" y="4341836"/>
            <a:ext cx="10434733" cy="0"/>
          </a:xfrm>
          <a:prstGeom prst="line">
            <a:avLst/>
          </a:prstGeom>
          <a:ln w="19050">
            <a:prstDash val="dash"/>
          </a:ln>
        </p:spPr>
        <p:style>
          <a:lnRef idx="1">
            <a:schemeClr val="dk1"/>
          </a:lnRef>
          <a:fillRef idx="0">
            <a:schemeClr val="dk1"/>
          </a:fillRef>
          <a:effectRef idx="0">
            <a:schemeClr val="dk1"/>
          </a:effectRef>
          <a:fontRef idx="minor">
            <a:schemeClr val="tx1"/>
          </a:fontRef>
        </p:style>
      </p:cxnSp>
      <p:sp>
        <p:nvSpPr>
          <p:cNvPr id="35" name="Rectangle 5">
            <a:extLst>
              <a:ext uri="{FF2B5EF4-FFF2-40B4-BE49-F238E27FC236}">
                <a16:creationId xmlns:a16="http://schemas.microsoft.com/office/drawing/2014/main" id="{3278A40D-32A5-3957-27FD-9C20E2CCD013}"/>
              </a:ext>
            </a:extLst>
          </p:cNvPr>
          <p:cNvSpPr/>
          <p:nvPr/>
        </p:nvSpPr>
        <p:spPr>
          <a:xfrm>
            <a:off x="2457389" y="2405184"/>
            <a:ext cx="1658708" cy="634204"/>
          </a:xfrm>
          <a:prstGeom prst="rect">
            <a:avLst/>
          </a:prstGeom>
          <a:solidFill>
            <a:schemeClr val="accent2">
              <a:lumMod val="20000"/>
              <a:lumOff val="80000"/>
            </a:schemeClr>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Calibri" panose="020F0502020204030204" pitchFamily="34" charset="0"/>
                <a:cs typeface="Calibri" panose="020F0502020204030204" pitchFamily="34" charset="0"/>
              </a:rPr>
              <a:t>Antenna set 1</a:t>
            </a:r>
          </a:p>
        </p:txBody>
      </p:sp>
      <p:sp>
        <p:nvSpPr>
          <p:cNvPr id="39" name="Rectangle 41">
            <a:extLst>
              <a:ext uri="{FF2B5EF4-FFF2-40B4-BE49-F238E27FC236}">
                <a16:creationId xmlns:a16="http://schemas.microsoft.com/office/drawing/2014/main" id="{C4F5E260-A903-B390-5097-D2D97DE10D77}"/>
              </a:ext>
            </a:extLst>
          </p:cNvPr>
          <p:cNvSpPr/>
          <p:nvPr/>
        </p:nvSpPr>
        <p:spPr>
          <a:xfrm>
            <a:off x="8604333" y="2405184"/>
            <a:ext cx="1278808" cy="634204"/>
          </a:xfrm>
          <a:prstGeom prst="rect">
            <a:avLst/>
          </a:prstGeom>
          <a:solidFill>
            <a:schemeClr val="accent6">
              <a:lumMod val="20000"/>
              <a:lumOff val="80000"/>
            </a:schemeClr>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Calibri" panose="020F0502020204030204" pitchFamily="34" charset="0"/>
                <a:cs typeface="Calibri" panose="020F0502020204030204" pitchFamily="34" charset="0"/>
              </a:rPr>
              <a:t>User set 1</a:t>
            </a:r>
          </a:p>
        </p:txBody>
      </p:sp>
      <p:sp>
        <p:nvSpPr>
          <p:cNvPr id="40" name="Rectangle 48">
            <a:extLst>
              <a:ext uri="{FF2B5EF4-FFF2-40B4-BE49-F238E27FC236}">
                <a16:creationId xmlns:a16="http://schemas.microsoft.com/office/drawing/2014/main" id="{A9E9E9EC-04C5-0191-49F1-56A4B76081FD}"/>
              </a:ext>
            </a:extLst>
          </p:cNvPr>
          <p:cNvSpPr/>
          <p:nvPr/>
        </p:nvSpPr>
        <p:spPr>
          <a:xfrm>
            <a:off x="5892543" y="2405184"/>
            <a:ext cx="1658708" cy="634204"/>
          </a:xfrm>
          <a:prstGeom prst="rect">
            <a:avLst/>
          </a:prstGeom>
          <a:solidFill>
            <a:schemeClr val="accent5">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latin typeface="Calibri"/>
                <a:cs typeface="Calibri"/>
              </a:rPr>
              <a:t>Subcarrier set 1</a:t>
            </a:r>
          </a:p>
        </p:txBody>
      </p:sp>
      <p:sp>
        <p:nvSpPr>
          <p:cNvPr id="41" name="Rectangle 5">
            <a:extLst>
              <a:ext uri="{FF2B5EF4-FFF2-40B4-BE49-F238E27FC236}">
                <a16:creationId xmlns:a16="http://schemas.microsoft.com/office/drawing/2014/main" id="{35D10495-50DF-5B19-48FF-A811B9FF86E7}"/>
              </a:ext>
            </a:extLst>
          </p:cNvPr>
          <p:cNvSpPr/>
          <p:nvPr/>
        </p:nvSpPr>
        <p:spPr>
          <a:xfrm>
            <a:off x="2457389" y="3601530"/>
            <a:ext cx="1658708" cy="634204"/>
          </a:xfrm>
          <a:prstGeom prst="rect">
            <a:avLst/>
          </a:prstGeom>
          <a:solidFill>
            <a:schemeClr val="accent2">
              <a:lumMod val="40000"/>
              <a:lumOff val="60000"/>
            </a:schemeClr>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Calibri" panose="020F0502020204030204" pitchFamily="34" charset="0"/>
                <a:cs typeface="Calibri" panose="020F0502020204030204" pitchFamily="34" charset="0"/>
              </a:rPr>
              <a:t>Antenna set 2</a:t>
            </a:r>
          </a:p>
        </p:txBody>
      </p:sp>
      <p:sp>
        <p:nvSpPr>
          <p:cNvPr id="42" name="Rectangle 41">
            <a:extLst>
              <a:ext uri="{FF2B5EF4-FFF2-40B4-BE49-F238E27FC236}">
                <a16:creationId xmlns:a16="http://schemas.microsoft.com/office/drawing/2014/main" id="{3EF0451F-FDC0-8B28-14F5-02EE3B50B866}"/>
              </a:ext>
            </a:extLst>
          </p:cNvPr>
          <p:cNvSpPr/>
          <p:nvPr/>
        </p:nvSpPr>
        <p:spPr>
          <a:xfrm>
            <a:off x="8604333" y="3601530"/>
            <a:ext cx="1278808" cy="634204"/>
          </a:xfrm>
          <a:prstGeom prst="rect">
            <a:avLst/>
          </a:prstGeom>
          <a:solidFill>
            <a:schemeClr val="accent6">
              <a:lumMod val="40000"/>
              <a:lumOff val="60000"/>
            </a:schemeClr>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Calibri" panose="020F0502020204030204" pitchFamily="34" charset="0"/>
                <a:cs typeface="Calibri" panose="020F0502020204030204" pitchFamily="34" charset="0"/>
              </a:rPr>
              <a:t>User set 2</a:t>
            </a:r>
          </a:p>
        </p:txBody>
      </p:sp>
      <p:sp>
        <p:nvSpPr>
          <p:cNvPr id="43" name="Rectangle 48">
            <a:extLst>
              <a:ext uri="{FF2B5EF4-FFF2-40B4-BE49-F238E27FC236}">
                <a16:creationId xmlns:a16="http://schemas.microsoft.com/office/drawing/2014/main" id="{AF6264D9-47F8-F906-ED2F-2D74DFE1607F}"/>
              </a:ext>
            </a:extLst>
          </p:cNvPr>
          <p:cNvSpPr/>
          <p:nvPr/>
        </p:nvSpPr>
        <p:spPr>
          <a:xfrm>
            <a:off x="5892543" y="3601530"/>
            <a:ext cx="1658708" cy="634204"/>
          </a:xfrm>
          <a:prstGeom prst="rect">
            <a:avLst/>
          </a:prstGeom>
          <a:solidFill>
            <a:schemeClr val="accent5">
              <a:lumMod val="40000"/>
              <a:lumOff val="6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Calibri" panose="020F0502020204030204" pitchFamily="34" charset="0"/>
                <a:cs typeface="Calibri" panose="020F0502020204030204" pitchFamily="34" charset="0"/>
              </a:rPr>
              <a:t>Subcarrier set 2</a:t>
            </a:r>
          </a:p>
        </p:txBody>
      </p:sp>
      <p:sp>
        <p:nvSpPr>
          <p:cNvPr id="44" name="Rectangle 5">
            <a:extLst>
              <a:ext uri="{FF2B5EF4-FFF2-40B4-BE49-F238E27FC236}">
                <a16:creationId xmlns:a16="http://schemas.microsoft.com/office/drawing/2014/main" id="{1EB5E90A-88EB-6AB4-BE9F-9C46AFCE7789}"/>
              </a:ext>
            </a:extLst>
          </p:cNvPr>
          <p:cNvSpPr/>
          <p:nvPr/>
        </p:nvSpPr>
        <p:spPr>
          <a:xfrm>
            <a:off x="2457389" y="4826810"/>
            <a:ext cx="1679918" cy="634204"/>
          </a:xfrm>
          <a:prstGeom prst="rect">
            <a:avLst/>
          </a:prstGeom>
          <a:solidFill>
            <a:schemeClr val="accent2">
              <a:lumMod val="60000"/>
              <a:lumOff val="40000"/>
            </a:schemeClr>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Calibri" panose="020F0502020204030204" pitchFamily="34" charset="0"/>
                <a:cs typeface="Calibri" panose="020F0502020204030204" pitchFamily="34" charset="0"/>
              </a:rPr>
              <a:t>Antenna set 3</a:t>
            </a:r>
          </a:p>
        </p:txBody>
      </p:sp>
      <p:sp>
        <p:nvSpPr>
          <p:cNvPr id="45" name="Rectangle 41">
            <a:extLst>
              <a:ext uri="{FF2B5EF4-FFF2-40B4-BE49-F238E27FC236}">
                <a16:creationId xmlns:a16="http://schemas.microsoft.com/office/drawing/2014/main" id="{F7E77E45-DA70-913D-F2A6-BE1BE10BA258}"/>
              </a:ext>
            </a:extLst>
          </p:cNvPr>
          <p:cNvSpPr/>
          <p:nvPr/>
        </p:nvSpPr>
        <p:spPr>
          <a:xfrm>
            <a:off x="8604333" y="4826810"/>
            <a:ext cx="1278808" cy="634204"/>
          </a:xfrm>
          <a:prstGeom prst="rect">
            <a:avLst/>
          </a:prstGeom>
          <a:solidFill>
            <a:schemeClr val="accent6">
              <a:lumMod val="60000"/>
              <a:lumOff val="40000"/>
            </a:schemeClr>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Calibri" panose="020F0502020204030204" pitchFamily="34" charset="0"/>
                <a:cs typeface="Calibri" panose="020F0502020204030204" pitchFamily="34" charset="0"/>
              </a:rPr>
              <a:t>User set 3</a:t>
            </a:r>
          </a:p>
        </p:txBody>
      </p:sp>
      <p:sp>
        <p:nvSpPr>
          <p:cNvPr id="47" name="Rectangle 48">
            <a:extLst>
              <a:ext uri="{FF2B5EF4-FFF2-40B4-BE49-F238E27FC236}">
                <a16:creationId xmlns:a16="http://schemas.microsoft.com/office/drawing/2014/main" id="{D1C3AA1A-BB18-CDA7-E41F-33CA09A1CC1F}"/>
              </a:ext>
            </a:extLst>
          </p:cNvPr>
          <p:cNvSpPr/>
          <p:nvPr/>
        </p:nvSpPr>
        <p:spPr>
          <a:xfrm>
            <a:off x="5892543" y="4826810"/>
            <a:ext cx="1658708" cy="634204"/>
          </a:xfrm>
          <a:prstGeom prst="rect">
            <a:avLst/>
          </a:prstGeom>
          <a:solidFill>
            <a:schemeClr val="accent5">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Calibri" panose="020F0502020204030204" pitchFamily="34" charset="0"/>
                <a:cs typeface="Calibri" panose="020F0502020204030204" pitchFamily="34" charset="0"/>
              </a:rPr>
              <a:t>Subcarrier set 3</a:t>
            </a:r>
          </a:p>
        </p:txBody>
      </p:sp>
      <p:sp>
        <p:nvSpPr>
          <p:cNvPr id="48" name="Rectangle 50">
            <a:extLst>
              <a:ext uri="{FF2B5EF4-FFF2-40B4-BE49-F238E27FC236}">
                <a16:creationId xmlns:a16="http://schemas.microsoft.com/office/drawing/2014/main" id="{89365EAD-0D66-BA88-3C3A-6385AE82AA6D}"/>
              </a:ext>
            </a:extLst>
          </p:cNvPr>
          <p:cNvSpPr/>
          <p:nvPr/>
        </p:nvSpPr>
        <p:spPr>
          <a:xfrm>
            <a:off x="2220387" y="1522352"/>
            <a:ext cx="1968979" cy="400110"/>
          </a:xfrm>
          <a:prstGeom prst="rect">
            <a:avLst/>
          </a:prstGeom>
        </p:spPr>
        <p:txBody>
          <a:bodyPr wrap="square">
            <a:spAutoFit/>
          </a:bodyPr>
          <a:lstStyle/>
          <a:p>
            <a:r>
              <a:rPr lang="en-US" sz="2000"/>
              <a:t>Antenna-parallel</a:t>
            </a:r>
          </a:p>
        </p:txBody>
      </p:sp>
      <p:sp>
        <p:nvSpPr>
          <p:cNvPr id="49" name="Rectangle 50">
            <a:extLst>
              <a:ext uri="{FF2B5EF4-FFF2-40B4-BE49-F238E27FC236}">
                <a16:creationId xmlns:a16="http://schemas.microsoft.com/office/drawing/2014/main" id="{1BAD1129-E092-01CD-8425-DFA95C2E6AE7}"/>
              </a:ext>
            </a:extLst>
          </p:cNvPr>
          <p:cNvSpPr/>
          <p:nvPr/>
        </p:nvSpPr>
        <p:spPr>
          <a:xfrm>
            <a:off x="5724216" y="1528342"/>
            <a:ext cx="2119588" cy="400110"/>
          </a:xfrm>
          <a:prstGeom prst="rect">
            <a:avLst/>
          </a:prstGeom>
        </p:spPr>
        <p:txBody>
          <a:bodyPr wrap="square">
            <a:spAutoFit/>
          </a:bodyPr>
          <a:lstStyle/>
          <a:p>
            <a:r>
              <a:rPr lang="en-US" sz="2000"/>
              <a:t>Subcarrier-parallel</a:t>
            </a:r>
          </a:p>
        </p:txBody>
      </p:sp>
      <p:sp>
        <p:nvSpPr>
          <p:cNvPr id="50" name="Rectangle 50">
            <a:extLst>
              <a:ext uri="{FF2B5EF4-FFF2-40B4-BE49-F238E27FC236}">
                <a16:creationId xmlns:a16="http://schemas.microsoft.com/office/drawing/2014/main" id="{26D993C4-44AB-DD5B-57C0-F15907770D9C}"/>
              </a:ext>
            </a:extLst>
          </p:cNvPr>
          <p:cNvSpPr/>
          <p:nvPr/>
        </p:nvSpPr>
        <p:spPr>
          <a:xfrm>
            <a:off x="8473947" y="1522315"/>
            <a:ext cx="1539579" cy="400110"/>
          </a:xfrm>
          <a:prstGeom prst="rect">
            <a:avLst/>
          </a:prstGeom>
        </p:spPr>
        <p:txBody>
          <a:bodyPr wrap="square">
            <a:spAutoFit/>
          </a:bodyPr>
          <a:lstStyle/>
          <a:p>
            <a:r>
              <a:rPr lang="en-US" sz="2000"/>
              <a:t>User-parallel</a:t>
            </a:r>
          </a:p>
        </p:txBody>
      </p:sp>
    </p:spTree>
    <p:extLst>
      <p:ext uri="{BB962C8B-B14F-4D97-AF65-F5344CB8AC3E}">
        <p14:creationId xmlns:p14="http://schemas.microsoft.com/office/powerpoint/2010/main" val="24184132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48">
            <a:extLst>
              <a:ext uri="{FF2B5EF4-FFF2-40B4-BE49-F238E27FC236}">
                <a16:creationId xmlns:a16="http://schemas.microsoft.com/office/drawing/2014/main" id="{F81B5CD5-7A47-A47C-937B-C28BAC86704D}"/>
              </a:ext>
            </a:extLst>
          </p:cNvPr>
          <p:cNvSpPr/>
          <p:nvPr/>
        </p:nvSpPr>
        <p:spPr>
          <a:xfrm>
            <a:off x="5892543" y="2405184"/>
            <a:ext cx="1658708" cy="634204"/>
          </a:xfrm>
          <a:prstGeom prst="rect">
            <a:avLst/>
          </a:prstGeom>
          <a:solidFill>
            <a:schemeClr val="accent5">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latin typeface="Calibri"/>
                <a:cs typeface="Calibri"/>
              </a:rPr>
              <a:t>Subcarrier set 1</a:t>
            </a:r>
          </a:p>
        </p:txBody>
      </p:sp>
      <p:sp>
        <p:nvSpPr>
          <p:cNvPr id="34" name="Rectangle 48">
            <a:extLst>
              <a:ext uri="{FF2B5EF4-FFF2-40B4-BE49-F238E27FC236}">
                <a16:creationId xmlns:a16="http://schemas.microsoft.com/office/drawing/2014/main" id="{51CAE866-9D2A-DA3E-CDDC-AC08DB87532A}"/>
              </a:ext>
            </a:extLst>
          </p:cNvPr>
          <p:cNvSpPr/>
          <p:nvPr/>
        </p:nvSpPr>
        <p:spPr>
          <a:xfrm>
            <a:off x="5892543" y="3601530"/>
            <a:ext cx="1658708" cy="634204"/>
          </a:xfrm>
          <a:prstGeom prst="rect">
            <a:avLst/>
          </a:prstGeom>
          <a:solidFill>
            <a:schemeClr val="accent5">
              <a:lumMod val="40000"/>
              <a:lumOff val="6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Calibri" panose="020F0502020204030204" pitchFamily="34" charset="0"/>
                <a:cs typeface="Calibri" panose="020F0502020204030204" pitchFamily="34" charset="0"/>
              </a:rPr>
              <a:t>Subcarrier set 2</a:t>
            </a:r>
          </a:p>
        </p:txBody>
      </p:sp>
      <p:sp>
        <p:nvSpPr>
          <p:cNvPr id="40" name="Rectangle 48">
            <a:extLst>
              <a:ext uri="{FF2B5EF4-FFF2-40B4-BE49-F238E27FC236}">
                <a16:creationId xmlns:a16="http://schemas.microsoft.com/office/drawing/2014/main" id="{39427717-D45E-D997-0BF1-DF0A5C4CB5D2}"/>
              </a:ext>
            </a:extLst>
          </p:cNvPr>
          <p:cNvSpPr/>
          <p:nvPr/>
        </p:nvSpPr>
        <p:spPr>
          <a:xfrm>
            <a:off x="5892543" y="4826810"/>
            <a:ext cx="1658708" cy="634204"/>
          </a:xfrm>
          <a:prstGeom prst="rect">
            <a:avLst/>
          </a:prstGeom>
          <a:solidFill>
            <a:schemeClr val="accent5">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alibri" panose="020F0502020204030204" pitchFamily="34" charset="0"/>
                <a:cs typeface="Calibri" panose="020F0502020204030204" pitchFamily="34" charset="0"/>
              </a:rPr>
              <a:t>Subcarrier set 3</a:t>
            </a:r>
          </a:p>
        </p:txBody>
      </p:sp>
      <p:sp>
        <p:nvSpPr>
          <p:cNvPr id="35" name="Rectangle 5">
            <a:extLst>
              <a:ext uri="{FF2B5EF4-FFF2-40B4-BE49-F238E27FC236}">
                <a16:creationId xmlns:a16="http://schemas.microsoft.com/office/drawing/2014/main" id="{F1D10DC7-7E50-D7F3-9B85-50925749B475}"/>
              </a:ext>
            </a:extLst>
          </p:cNvPr>
          <p:cNvSpPr/>
          <p:nvPr/>
        </p:nvSpPr>
        <p:spPr>
          <a:xfrm>
            <a:off x="2457389" y="4826810"/>
            <a:ext cx="1679918" cy="634204"/>
          </a:xfrm>
          <a:prstGeom prst="rect">
            <a:avLst/>
          </a:prstGeom>
          <a:solidFill>
            <a:schemeClr val="accent2">
              <a:lumMod val="60000"/>
              <a:lumOff val="40000"/>
            </a:schemeClr>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Calibri" panose="020F0502020204030204" pitchFamily="34" charset="0"/>
                <a:cs typeface="Calibri" panose="020F0502020204030204" pitchFamily="34" charset="0"/>
              </a:rPr>
              <a:t>Antenna set 3</a:t>
            </a:r>
          </a:p>
        </p:txBody>
      </p:sp>
      <p:sp>
        <p:nvSpPr>
          <p:cNvPr id="15" name="Rectangle 55">
            <a:extLst>
              <a:ext uri="{FF2B5EF4-FFF2-40B4-BE49-F238E27FC236}">
                <a16:creationId xmlns:a16="http://schemas.microsoft.com/office/drawing/2014/main" id="{9814C3F9-85D6-79D7-3037-CDF26CAE55A8}"/>
              </a:ext>
            </a:extLst>
          </p:cNvPr>
          <p:cNvSpPr/>
          <p:nvPr/>
        </p:nvSpPr>
        <p:spPr>
          <a:xfrm>
            <a:off x="2221049" y="3325113"/>
            <a:ext cx="1658044" cy="214442"/>
          </a:xfrm>
          <a:prstGeom prst="rect">
            <a:avLst/>
          </a:prstGeom>
          <a:solidFill>
            <a:schemeClr val="accent5">
              <a:lumMod val="20000"/>
              <a:lumOff val="80000"/>
            </a:schemeClr>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accent5">
                    <a:lumMod val="20000"/>
                    <a:lumOff val="80000"/>
                  </a:schemeClr>
                </a:solidFill>
                <a:latin typeface="Calibri" panose="020F0502020204030204" pitchFamily="34" charset="0"/>
                <a:cs typeface="Calibri" panose="020F0502020204030204" pitchFamily="34" charset="0"/>
              </a:rPr>
              <a:t>2</a:t>
            </a:r>
          </a:p>
        </p:txBody>
      </p:sp>
      <p:sp>
        <p:nvSpPr>
          <p:cNvPr id="60" name="TextBox 59">
            <a:extLst>
              <a:ext uri="{FF2B5EF4-FFF2-40B4-BE49-F238E27FC236}">
                <a16:creationId xmlns:a16="http://schemas.microsoft.com/office/drawing/2014/main" id="{86554216-7141-2D62-0760-679DA8A52A41}"/>
              </a:ext>
            </a:extLst>
          </p:cNvPr>
          <p:cNvSpPr txBox="1"/>
          <p:nvPr/>
        </p:nvSpPr>
        <p:spPr>
          <a:xfrm>
            <a:off x="2003134" y="3094790"/>
            <a:ext cx="428322" cy="261610"/>
          </a:xfrm>
          <a:prstGeom prst="rect">
            <a:avLst/>
          </a:prstGeom>
          <a:noFill/>
        </p:spPr>
        <p:txBody>
          <a:bodyPr wrap="none" rtlCol="0">
            <a:spAutoFit/>
          </a:bodyPr>
          <a:lstStyle/>
          <a:p>
            <a:pPr algn="ctr"/>
            <a:r>
              <a:rPr lang="en-US" sz="1100" i="1" dirty="0"/>
              <a:t>SC 1</a:t>
            </a:r>
          </a:p>
        </p:txBody>
      </p:sp>
      <p:sp>
        <p:nvSpPr>
          <p:cNvPr id="62" name="TextBox 61">
            <a:extLst>
              <a:ext uri="{FF2B5EF4-FFF2-40B4-BE49-F238E27FC236}">
                <a16:creationId xmlns:a16="http://schemas.microsoft.com/office/drawing/2014/main" id="{E4C93387-5307-71BF-F1C2-EDE539DF3BF7}"/>
              </a:ext>
            </a:extLst>
          </p:cNvPr>
          <p:cNvSpPr txBox="1"/>
          <p:nvPr/>
        </p:nvSpPr>
        <p:spPr>
          <a:xfrm>
            <a:off x="3940726" y="3306154"/>
            <a:ext cx="510076" cy="261610"/>
          </a:xfrm>
          <a:prstGeom prst="rect">
            <a:avLst/>
          </a:prstGeom>
          <a:noFill/>
        </p:spPr>
        <p:txBody>
          <a:bodyPr wrap="none" rtlCol="0">
            <a:spAutoFit/>
          </a:bodyPr>
          <a:lstStyle/>
          <a:p>
            <a:pPr algn="ctr"/>
            <a:r>
              <a:rPr lang="en-US" sz="1100" i="1"/>
              <a:t>~5 KB</a:t>
            </a:r>
          </a:p>
        </p:txBody>
      </p:sp>
      <p:sp>
        <p:nvSpPr>
          <p:cNvPr id="29" name="Rectangle 5">
            <a:extLst>
              <a:ext uri="{FF2B5EF4-FFF2-40B4-BE49-F238E27FC236}">
                <a16:creationId xmlns:a16="http://schemas.microsoft.com/office/drawing/2014/main" id="{7DA13399-B54D-E4F7-DF1E-71A6883C7487}"/>
              </a:ext>
            </a:extLst>
          </p:cNvPr>
          <p:cNvSpPr/>
          <p:nvPr/>
        </p:nvSpPr>
        <p:spPr>
          <a:xfrm>
            <a:off x="2457389" y="3601530"/>
            <a:ext cx="1658708" cy="634204"/>
          </a:xfrm>
          <a:prstGeom prst="rect">
            <a:avLst/>
          </a:prstGeom>
          <a:solidFill>
            <a:schemeClr val="accent2">
              <a:lumMod val="40000"/>
              <a:lumOff val="60000"/>
            </a:schemeClr>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Calibri" panose="020F0502020204030204" pitchFamily="34" charset="0"/>
                <a:cs typeface="Calibri" panose="020F0502020204030204" pitchFamily="34" charset="0"/>
              </a:rPr>
              <a:t>Antenna set 2</a:t>
            </a:r>
          </a:p>
        </p:txBody>
      </p:sp>
      <p:sp>
        <p:nvSpPr>
          <p:cNvPr id="5" name="Title 1">
            <a:extLst>
              <a:ext uri="{FF2B5EF4-FFF2-40B4-BE49-F238E27FC236}">
                <a16:creationId xmlns:a16="http://schemas.microsoft.com/office/drawing/2014/main" id="{19F827F3-1D4D-3C8E-BC25-A48CE9BE1352}"/>
              </a:ext>
            </a:extLst>
          </p:cNvPr>
          <p:cNvSpPr>
            <a:spLocks noGrp="1"/>
          </p:cNvSpPr>
          <p:nvPr>
            <p:ph type="title"/>
          </p:nvPr>
        </p:nvSpPr>
        <p:spPr>
          <a:xfrm>
            <a:off x="0" y="2196"/>
            <a:ext cx="12134155" cy="1325563"/>
          </a:xfrm>
        </p:spPr>
        <p:txBody>
          <a:bodyPr>
            <a:normAutofit/>
          </a:bodyPr>
          <a:lstStyle/>
          <a:p>
            <a:pPr algn="ctr"/>
            <a:r>
              <a:rPr lang="en-US" sz="3200" b="1" dirty="0">
                <a:latin typeface="Calibri Light" panose="020F0302020204030204" pitchFamily="34" charset="0"/>
                <a:cs typeface="Calibri Light" panose="020F0302020204030204" pitchFamily="34" charset="0"/>
              </a:rPr>
              <a:t>Data dependency between stages introduces communication overhead</a:t>
            </a:r>
          </a:p>
        </p:txBody>
      </p:sp>
      <p:sp>
        <p:nvSpPr>
          <p:cNvPr id="4" name="Slide Number Placeholder 3">
            <a:extLst>
              <a:ext uri="{FF2B5EF4-FFF2-40B4-BE49-F238E27FC236}">
                <a16:creationId xmlns:a16="http://schemas.microsoft.com/office/drawing/2014/main" id="{16CD6223-F77F-2926-E78A-06CDDA71DC1E}"/>
              </a:ext>
            </a:extLst>
          </p:cNvPr>
          <p:cNvSpPr>
            <a:spLocks noGrp="1"/>
          </p:cNvSpPr>
          <p:nvPr>
            <p:ph type="sldNum" sz="quarter" idx="12"/>
          </p:nvPr>
        </p:nvSpPr>
        <p:spPr/>
        <p:txBody>
          <a:bodyPr/>
          <a:lstStyle/>
          <a:p>
            <a:fld id="{330EA680-D336-4FF7-8B7A-9848BB0A1C32}" type="slidenum">
              <a:rPr lang="en-US" smtClean="0"/>
              <a:t>12</a:t>
            </a:fld>
            <a:endParaRPr lang="en-US"/>
          </a:p>
        </p:txBody>
      </p:sp>
      <p:sp>
        <p:nvSpPr>
          <p:cNvPr id="6" name="Slide Number Placeholder 3">
            <a:extLst>
              <a:ext uri="{FF2B5EF4-FFF2-40B4-BE49-F238E27FC236}">
                <a16:creationId xmlns:a16="http://schemas.microsoft.com/office/drawing/2014/main" id="{02745939-0077-FA6D-971F-7E01627D0769}"/>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30EA680-D336-4FF7-8B7A-9848BB0A1C32}" type="slidenum">
              <a:rPr lang="en-US" smtClean="0"/>
              <a:pPr/>
              <a:t>12</a:t>
            </a:fld>
            <a:endParaRPr lang="en-US"/>
          </a:p>
        </p:txBody>
      </p:sp>
      <p:sp>
        <p:nvSpPr>
          <p:cNvPr id="25" name="Rectangle 50">
            <a:extLst>
              <a:ext uri="{FF2B5EF4-FFF2-40B4-BE49-F238E27FC236}">
                <a16:creationId xmlns:a16="http://schemas.microsoft.com/office/drawing/2014/main" id="{7EE99A47-1710-871A-1C65-46854286C916}"/>
              </a:ext>
            </a:extLst>
          </p:cNvPr>
          <p:cNvSpPr/>
          <p:nvPr/>
        </p:nvSpPr>
        <p:spPr>
          <a:xfrm>
            <a:off x="10653816" y="2114855"/>
            <a:ext cx="1130554" cy="400110"/>
          </a:xfrm>
          <a:prstGeom prst="rect">
            <a:avLst/>
          </a:prstGeom>
        </p:spPr>
        <p:txBody>
          <a:bodyPr wrap="square">
            <a:spAutoFit/>
          </a:bodyPr>
          <a:lstStyle/>
          <a:p>
            <a:r>
              <a:rPr lang="en-US" sz="2000"/>
              <a:t>Server 1</a:t>
            </a:r>
          </a:p>
        </p:txBody>
      </p:sp>
      <p:grpSp>
        <p:nvGrpSpPr>
          <p:cNvPr id="51" name="Group 50">
            <a:extLst>
              <a:ext uri="{FF2B5EF4-FFF2-40B4-BE49-F238E27FC236}">
                <a16:creationId xmlns:a16="http://schemas.microsoft.com/office/drawing/2014/main" id="{A210180F-7DE6-A389-666E-9CBE07420C63}"/>
              </a:ext>
            </a:extLst>
          </p:cNvPr>
          <p:cNvGrpSpPr/>
          <p:nvPr/>
        </p:nvGrpSpPr>
        <p:grpSpPr>
          <a:xfrm>
            <a:off x="4579951" y="1996272"/>
            <a:ext cx="918673" cy="407098"/>
            <a:chOff x="4579951" y="2376043"/>
            <a:chExt cx="918673" cy="407098"/>
          </a:xfrm>
        </p:grpSpPr>
        <p:sp>
          <p:nvSpPr>
            <p:cNvPr id="44" name="Arrow: Right 43">
              <a:extLst>
                <a:ext uri="{FF2B5EF4-FFF2-40B4-BE49-F238E27FC236}">
                  <a16:creationId xmlns:a16="http://schemas.microsoft.com/office/drawing/2014/main" id="{DB91D513-DA3C-94E4-0DC8-3F20A29E3B3D}"/>
                </a:ext>
              </a:extLst>
            </p:cNvPr>
            <p:cNvSpPr/>
            <p:nvPr/>
          </p:nvSpPr>
          <p:spPr>
            <a:xfrm>
              <a:off x="4579951" y="2514965"/>
              <a:ext cx="510076" cy="132362"/>
            </a:xfrm>
            <a:prstGeom prst="rightArrow">
              <a:avLst/>
            </a:prstGeom>
            <a:solidFill>
              <a:schemeClr val="accent5">
                <a:lumMod val="20000"/>
                <a:lumOff val="8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8" name="Multiplication Sign 47">
              <a:extLst>
                <a:ext uri="{FF2B5EF4-FFF2-40B4-BE49-F238E27FC236}">
                  <a16:creationId xmlns:a16="http://schemas.microsoft.com/office/drawing/2014/main" id="{6740F6FA-2194-C052-EB55-24F915E138D2}"/>
                </a:ext>
              </a:extLst>
            </p:cNvPr>
            <p:cNvSpPr/>
            <p:nvPr/>
          </p:nvSpPr>
          <p:spPr>
            <a:xfrm>
              <a:off x="5070302" y="2376043"/>
              <a:ext cx="428322" cy="407098"/>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2BD2F3EA-9E59-2470-196D-75642C5DC97E}"/>
              </a:ext>
            </a:extLst>
          </p:cNvPr>
          <p:cNvGrpSpPr/>
          <p:nvPr/>
        </p:nvGrpSpPr>
        <p:grpSpPr>
          <a:xfrm>
            <a:off x="4579313" y="3246681"/>
            <a:ext cx="919311" cy="407098"/>
            <a:chOff x="4579313" y="3865366"/>
            <a:chExt cx="919311" cy="407098"/>
          </a:xfrm>
        </p:grpSpPr>
        <p:sp>
          <p:nvSpPr>
            <p:cNvPr id="46" name="Arrow: Right 45">
              <a:extLst>
                <a:ext uri="{FF2B5EF4-FFF2-40B4-BE49-F238E27FC236}">
                  <a16:creationId xmlns:a16="http://schemas.microsoft.com/office/drawing/2014/main" id="{4630B984-4CF2-9147-4265-C00CB101D47E}"/>
                </a:ext>
              </a:extLst>
            </p:cNvPr>
            <p:cNvSpPr/>
            <p:nvPr/>
          </p:nvSpPr>
          <p:spPr>
            <a:xfrm>
              <a:off x="4579313" y="4010438"/>
              <a:ext cx="510076" cy="132362"/>
            </a:xfrm>
            <a:prstGeom prst="rightArrow">
              <a:avLst/>
            </a:prstGeom>
            <a:solidFill>
              <a:schemeClr val="accent5">
                <a:lumMod val="20000"/>
                <a:lumOff val="8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9" name="Multiplication Sign 48">
              <a:extLst>
                <a:ext uri="{FF2B5EF4-FFF2-40B4-BE49-F238E27FC236}">
                  <a16:creationId xmlns:a16="http://schemas.microsoft.com/office/drawing/2014/main" id="{00FAE0AB-4954-0E73-BA1C-D1EB894336FB}"/>
                </a:ext>
              </a:extLst>
            </p:cNvPr>
            <p:cNvSpPr/>
            <p:nvPr/>
          </p:nvSpPr>
          <p:spPr>
            <a:xfrm>
              <a:off x="5070302" y="3865366"/>
              <a:ext cx="428322" cy="407098"/>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E7344925-70FC-7403-6055-B33E8127531C}"/>
              </a:ext>
            </a:extLst>
          </p:cNvPr>
          <p:cNvGrpSpPr/>
          <p:nvPr/>
        </p:nvGrpSpPr>
        <p:grpSpPr>
          <a:xfrm>
            <a:off x="4581649" y="4471500"/>
            <a:ext cx="916975" cy="407098"/>
            <a:chOff x="4581649" y="5368543"/>
            <a:chExt cx="916975" cy="407098"/>
          </a:xfrm>
        </p:grpSpPr>
        <p:sp>
          <p:nvSpPr>
            <p:cNvPr id="47" name="Arrow: Right 46">
              <a:extLst>
                <a:ext uri="{FF2B5EF4-FFF2-40B4-BE49-F238E27FC236}">
                  <a16:creationId xmlns:a16="http://schemas.microsoft.com/office/drawing/2014/main" id="{2882C926-E0F7-4077-C3EE-7F0F0725D951}"/>
                </a:ext>
              </a:extLst>
            </p:cNvPr>
            <p:cNvSpPr/>
            <p:nvPr/>
          </p:nvSpPr>
          <p:spPr>
            <a:xfrm>
              <a:off x="4581649" y="5505911"/>
              <a:ext cx="510076" cy="132362"/>
            </a:xfrm>
            <a:prstGeom prst="rightArrow">
              <a:avLst/>
            </a:prstGeom>
            <a:solidFill>
              <a:schemeClr val="accent5">
                <a:lumMod val="20000"/>
                <a:lumOff val="8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0" name="Multiplication Sign 49">
              <a:extLst>
                <a:ext uri="{FF2B5EF4-FFF2-40B4-BE49-F238E27FC236}">
                  <a16:creationId xmlns:a16="http://schemas.microsoft.com/office/drawing/2014/main" id="{93857353-51A2-190D-A974-0A5C3FEF3EC5}"/>
                </a:ext>
              </a:extLst>
            </p:cNvPr>
            <p:cNvSpPr/>
            <p:nvPr/>
          </p:nvSpPr>
          <p:spPr>
            <a:xfrm>
              <a:off x="5070302" y="5368543"/>
              <a:ext cx="428322" cy="407098"/>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55">
            <a:extLst>
              <a:ext uri="{FF2B5EF4-FFF2-40B4-BE49-F238E27FC236}">
                <a16:creationId xmlns:a16="http://schemas.microsoft.com/office/drawing/2014/main" id="{55773B05-B37F-B430-244C-D0D254AC2AC9}"/>
              </a:ext>
            </a:extLst>
          </p:cNvPr>
          <p:cNvSpPr/>
          <p:nvPr/>
        </p:nvSpPr>
        <p:spPr>
          <a:xfrm>
            <a:off x="2220386" y="2083467"/>
            <a:ext cx="1658707" cy="232709"/>
          </a:xfrm>
          <a:prstGeom prst="rect">
            <a:avLst/>
          </a:prstGeom>
          <a:solidFill>
            <a:schemeClr val="accent5">
              <a:lumMod val="20000"/>
              <a:lumOff val="80000"/>
            </a:schemeClr>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accent5">
                    <a:lumMod val="20000"/>
                    <a:lumOff val="80000"/>
                  </a:schemeClr>
                </a:solidFill>
                <a:latin typeface="Calibri" panose="020F0502020204030204" pitchFamily="34" charset="0"/>
                <a:cs typeface="Calibri" panose="020F0502020204030204" pitchFamily="34" charset="0"/>
              </a:rPr>
              <a:t>1</a:t>
            </a:r>
          </a:p>
        </p:txBody>
      </p:sp>
      <p:sp>
        <p:nvSpPr>
          <p:cNvPr id="16" name="Rectangle 55">
            <a:extLst>
              <a:ext uri="{FF2B5EF4-FFF2-40B4-BE49-F238E27FC236}">
                <a16:creationId xmlns:a16="http://schemas.microsoft.com/office/drawing/2014/main" id="{9585E251-BBEE-C720-0212-66BF9E620D7D}"/>
              </a:ext>
            </a:extLst>
          </p:cNvPr>
          <p:cNvSpPr/>
          <p:nvPr/>
        </p:nvSpPr>
        <p:spPr>
          <a:xfrm>
            <a:off x="2221049" y="4510136"/>
            <a:ext cx="1658044" cy="264315"/>
          </a:xfrm>
          <a:prstGeom prst="rect">
            <a:avLst/>
          </a:prstGeom>
          <a:solidFill>
            <a:schemeClr val="accent5">
              <a:lumMod val="20000"/>
              <a:lumOff val="80000"/>
            </a:schemeClr>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accent5">
                    <a:lumMod val="20000"/>
                    <a:lumOff val="80000"/>
                  </a:schemeClr>
                </a:solidFill>
                <a:latin typeface="Calibri" panose="020F0502020204030204" pitchFamily="34" charset="0"/>
                <a:cs typeface="Calibri" panose="020F0502020204030204" pitchFamily="34" charset="0"/>
              </a:rPr>
              <a:t>3</a:t>
            </a:r>
          </a:p>
        </p:txBody>
      </p:sp>
      <p:sp>
        <p:nvSpPr>
          <p:cNvPr id="20" name="TextBox 19">
            <a:extLst>
              <a:ext uri="{FF2B5EF4-FFF2-40B4-BE49-F238E27FC236}">
                <a16:creationId xmlns:a16="http://schemas.microsoft.com/office/drawing/2014/main" id="{47C7E702-AB54-120D-FFF6-4BE3AA03C51E}"/>
              </a:ext>
            </a:extLst>
          </p:cNvPr>
          <p:cNvSpPr txBox="1"/>
          <p:nvPr/>
        </p:nvSpPr>
        <p:spPr>
          <a:xfrm>
            <a:off x="1981042" y="1864836"/>
            <a:ext cx="428322" cy="261610"/>
          </a:xfrm>
          <a:prstGeom prst="rect">
            <a:avLst/>
          </a:prstGeom>
          <a:noFill/>
        </p:spPr>
        <p:txBody>
          <a:bodyPr wrap="none" rtlCol="0">
            <a:spAutoFit/>
          </a:bodyPr>
          <a:lstStyle/>
          <a:p>
            <a:pPr algn="ctr"/>
            <a:r>
              <a:rPr lang="en-US" sz="1100" i="1"/>
              <a:t>SC 1</a:t>
            </a:r>
          </a:p>
        </p:txBody>
      </p:sp>
      <p:sp>
        <p:nvSpPr>
          <p:cNvPr id="21" name="TextBox 20">
            <a:extLst>
              <a:ext uri="{FF2B5EF4-FFF2-40B4-BE49-F238E27FC236}">
                <a16:creationId xmlns:a16="http://schemas.microsoft.com/office/drawing/2014/main" id="{A5932A87-78E1-D62A-A288-58FC58C23294}"/>
              </a:ext>
            </a:extLst>
          </p:cNvPr>
          <p:cNvSpPr txBox="1"/>
          <p:nvPr/>
        </p:nvSpPr>
        <p:spPr>
          <a:xfrm>
            <a:off x="3455038" y="1864836"/>
            <a:ext cx="643126" cy="261610"/>
          </a:xfrm>
          <a:prstGeom prst="rect">
            <a:avLst/>
          </a:prstGeom>
          <a:noFill/>
        </p:spPr>
        <p:txBody>
          <a:bodyPr wrap="none" rtlCol="0">
            <a:spAutoFit/>
          </a:bodyPr>
          <a:lstStyle/>
          <a:p>
            <a:pPr algn="ctr"/>
            <a:r>
              <a:rPr lang="en-US" sz="1100" i="1"/>
              <a:t>SC 1200</a:t>
            </a:r>
          </a:p>
        </p:txBody>
      </p:sp>
      <p:sp>
        <p:nvSpPr>
          <p:cNvPr id="22" name="TextBox 21">
            <a:extLst>
              <a:ext uri="{FF2B5EF4-FFF2-40B4-BE49-F238E27FC236}">
                <a16:creationId xmlns:a16="http://schemas.microsoft.com/office/drawing/2014/main" id="{9C1A6EFB-416D-EABC-70BA-29FA4EAC8446}"/>
              </a:ext>
            </a:extLst>
          </p:cNvPr>
          <p:cNvSpPr txBox="1"/>
          <p:nvPr/>
        </p:nvSpPr>
        <p:spPr>
          <a:xfrm>
            <a:off x="3918634" y="2075961"/>
            <a:ext cx="510076" cy="261610"/>
          </a:xfrm>
          <a:prstGeom prst="rect">
            <a:avLst/>
          </a:prstGeom>
          <a:noFill/>
        </p:spPr>
        <p:txBody>
          <a:bodyPr wrap="none" rtlCol="0">
            <a:spAutoFit/>
          </a:bodyPr>
          <a:lstStyle/>
          <a:p>
            <a:pPr algn="ctr"/>
            <a:r>
              <a:rPr lang="en-US" sz="1100" i="1"/>
              <a:t>~5 KB</a:t>
            </a:r>
          </a:p>
        </p:txBody>
      </p:sp>
      <p:sp>
        <p:nvSpPr>
          <p:cNvPr id="61" name="TextBox 60">
            <a:extLst>
              <a:ext uri="{FF2B5EF4-FFF2-40B4-BE49-F238E27FC236}">
                <a16:creationId xmlns:a16="http://schemas.microsoft.com/office/drawing/2014/main" id="{0EFB2E6F-ED5A-2273-0744-EBFCE1F46824}"/>
              </a:ext>
            </a:extLst>
          </p:cNvPr>
          <p:cNvSpPr txBox="1"/>
          <p:nvPr/>
        </p:nvSpPr>
        <p:spPr>
          <a:xfrm>
            <a:off x="3477130" y="3094790"/>
            <a:ext cx="643126" cy="261610"/>
          </a:xfrm>
          <a:prstGeom prst="rect">
            <a:avLst/>
          </a:prstGeom>
          <a:noFill/>
        </p:spPr>
        <p:txBody>
          <a:bodyPr wrap="none" rtlCol="0">
            <a:spAutoFit/>
          </a:bodyPr>
          <a:lstStyle/>
          <a:p>
            <a:pPr algn="ctr"/>
            <a:r>
              <a:rPr lang="en-US" sz="1100" i="1"/>
              <a:t>SC 1200</a:t>
            </a:r>
          </a:p>
        </p:txBody>
      </p:sp>
      <p:sp>
        <p:nvSpPr>
          <p:cNvPr id="63" name="TextBox 62">
            <a:extLst>
              <a:ext uri="{FF2B5EF4-FFF2-40B4-BE49-F238E27FC236}">
                <a16:creationId xmlns:a16="http://schemas.microsoft.com/office/drawing/2014/main" id="{44D0A2FB-BBD1-BD21-0C36-A53A2A5D0D36}"/>
              </a:ext>
            </a:extLst>
          </p:cNvPr>
          <p:cNvSpPr txBox="1"/>
          <p:nvPr/>
        </p:nvSpPr>
        <p:spPr>
          <a:xfrm>
            <a:off x="2003134" y="4298613"/>
            <a:ext cx="428322" cy="261610"/>
          </a:xfrm>
          <a:prstGeom prst="rect">
            <a:avLst/>
          </a:prstGeom>
          <a:noFill/>
        </p:spPr>
        <p:txBody>
          <a:bodyPr wrap="none" rtlCol="0">
            <a:spAutoFit/>
          </a:bodyPr>
          <a:lstStyle/>
          <a:p>
            <a:pPr algn="ctr"/>
            <a:r>
              <a:rPr lang="en-US" sz="1100" i="1"/>
              <a:t>SC 1</a:t>
            </a:r>
          </a:p>
        </p:txBody>
      </p:sp>
      <p:sp>
        <p:nvSpPr>
          <p:cNvPr id="64" name="TextBox 63">
            <a:extLst>
              <a:ext uri="{FF2B5EF4-FFF2-40B4-BE49-F238E27FC236}">
                <a16:creationId xmlns:a16="http://schemas.microsoft.com/office/drawing/2014/main" id="{A6A57EF6-3784-1E43-F31E-500AA1E3E5A9}"/>
              </a:ext>
            </a:extLst>
          </p:cNvPr>
          <p:cNvSpPr txBox="1"/>
          <p:nvPr/>
        </p:nvSpPr>
        <p:spPr>
          <a:xfrm>
            <a:off x="3477130" y="4298613"/>
            <a:ext cx="643126" cy="261610"/>
          </a:xfrm>
          <a:prstGeom prst="rect">
            <a:avLst/>
          </a:prstGeom>
          <a:noFill/>
        </p:spPr>
        <p:txBody>
          <a:bodyPr wrap="none" rtlCol="0">
            <a:spAutoFit/>
          </a:bodyPr>
          <a:lstStyle/>
          <a:p>
            <a:pPr algn="ctr"/>
            <a:r>
              <a:rPr lang="en-US" sz="1100" i="1"/>
              <a:t>SC 1200</a:t>
            </a:r>
          </a:p>
        </p:txBody>
      </p:sp>
      <p:sp>
        <p:nvSpPr>
          <p:cNvPr id="65" name="TextBox 64">
            <a:extLst>
              <a:ext uri="{FF2B5EF4-FFF2-40B4-BE49-F238E27FC236}">
                <a16:creationId xmlns:a16="http://schemas.microsoft.com/office/drawing/2014/main" id="{DE73C8D4-9FF2-AAB6-2DF4-D8C06110AB26}"/>
              </a:ext>
            </a:extLst>
          </p:cNvPr>
          <p:cNvSpPr txBox="1"/>
          <p:nvPr/>
        </p:nvSpPr>
        <p:spPr>
          <a:xfrm>
            <a:off x="3940726" y="4502431"/>
            <a:ext cx="510076" cy="261610"/>
          </a:xfrm>
          <a:prstGeom prst="rect">
            <a:avLst/>
          </a:prstGeom>
          <a:noFill/>
        </p:spPr>
        <p:txBody>
          <a:bodyPr wrap="none" rtlCol="0">
            <a:spAutoFit/>
          </a:bodyPr>
          <a:lstStyle/>
          <a:p>
            <a:pPr algn="ctr"/>
            <a:r>
              <a:rPr lang="en-US" sz="1100" i="1"/>
              <a:t>~5 KB</a:t>
            </a:r>
          </a:p>
        </p:txBody>
      </p:sp>
      <p:sp>
        <p:nvSpPr>
          <p:cNvPr id="66" name="Rectangle 50">
            <a:extLst>
              <a:ext uri="{FF2B5EF4-FFF2-40B4-BE49-F238E27FC236}">
                <a16:creationId xmlns:a16="http://schemas.microsoft.com/office/drawing/2014/main" id="{FC6FE160-D2DA-B57A-6190-D02675FFEF8B}"/>
              </a:ext>
            </a:extLst>
          </p:cNvPr>
          <p:cNvSpPr/>
          <p:nvPr/>
        </p:nvSpPr>
        <p:spPr>
          <a:xfrm>
            <a:off x="285067" y="1176469"/>
            <a:ext cx="4899183" cy="400110"/>
          </a:xfrm>
          <a:prstGeom prst="rect">
            <a:avLst/>
          </a:prstGeom>
        </p:spPr>
        <p:txBody>
          <a:bodyPr wrap="square">
            <a:spAutoFit/>
          </a:bodyPr>
          <a:lstStyle/>
          <a:p>
            <a:r>
              <a:rPr lang="en-US" sz="2000"/>
              <a:t>Example: 120x30 MIMO, 1200 subcarriers</a:t>
            </a:r>
          </a:p>
        </p:txBody>
      </p:sp>
      <p:sp>
        <p:nvSpPr>
          <p:cNvPr id="12" name="Rectangle 50">
            <a:extLst>
              <a:ext uri="{FF2B5EF4-FFF2-40B4-BE49-F238E27FC236}">
                <a16:creationId xmlns:a16="http://schemas.microsoft.com/office/drawing/2014/main" id="{653B76F8-921E-8AED-5FFA-6BEC939F07DA}"/>
              </a:ext>
            </a:extLst>
          </p:cNvPr>
          <p:cNvSpPr/>
          <p:nvPr/>
        </p:nvSpPr>
        <p:spPr>
          <a:xfrm>
            <a:off x="10653816" y="3194316"/>
            <a:ext cx="1130554" cy="400110"/>
          </a:xfrm>
          <a:prstGeom prst="rect">
            <a:avLst/>
          </a:prstGeom>
        </p:spPr>
        <p:txBody>
          <a:bodyPr wrap="square">
            <a:spAutoFit/>
          </a:bodyPr>
          <a:lstStyle/>
          <a:p>
            <a:r>
              <a:rPr lang="en-US" sz="2000"/>
              <a:t>Server 2</a:t>
            </a:r>
          </a:p>
        </p:txBody>
      </p:sp>
      <p:sp>
        <p:nvSpPr>
          <p:cNvPr id="13" name="Rectangle 50">
            <a:extLst>
              <a:ext uri="{FF2B5EF4-FFF2-40B4-BE49-F238E27FC236}">
                <a16:creationId xmlns:a16="http://schemas.microsoft.com/office/drawing/2014/main" id="{81AC4680-E48A-169C-A593-E80D5613F4CC}"/>
              </a:ext>
            </a:extLst>
          </p:cNvPr>
          <p:cNvSpPr/>
          <p:nvPr/>
        </p:nvSpPr>
        <p:spPr>
          <a:xfrm>
            <a:off x="10650637" y="4377293"/>
            <a:ext cx="1130554" cy="400110"/>
          </a:xfrm>
          <a:prstGeom prst="rect">
            <a:avLst/>
          </a:prstGeom>
        </p:spPr>
        <p:txBody>
          <a:bodyPr wrap="square">
            <a:spAutoFit/>
          </a:bodyPr>
          <a:lstStyle/>
          <a:p>
            <a:r>
              <a:rPr lang="en-US" sz="2000"/>
              <a:t>Server 3</a:t>
            </a:r>
          </a:p>
        </p:txBody>
      </p:sp>
      <p:cxnSp>
        <p:nvCxnSpPr>
          <p:cNvPr id="17" name="直接连接符 9">
            <a:extLst>
              <a:ext uri="{FF2B5EF4-FFF2-40B4-BE49-F238E27FC236}">
                <a16:creationId xmlns:a16="http://schemas.microsoft.com/office/drawing/2014/main" id="{7C7617C6-304C-D701-333D-14565CF1BAF1}"/>
              </a:ext>
            </a:extLst>
          </p:cNvPr>
          <p:cNvCxnSpPr>
            <a:cxnSpLocks/>
          </p:cNvCxnSpPr>
          <p:nvPr/>
        </p:nvCxnSpPr>
        <p:spPr>
          <a:xfrm>
            <a:off x="1292810" y="3145489"/>
            <a:ext cx="10434733" cy="0"/>
          </a:xfrm>
          <a:prstGeom prst="line">
            <a:avLst/>
          </a:prstGeom>
          <a:ln w="19050">
            <a:prstDash val="dash"/>
          </a:ln>
        </p:spPr>
        <p:style>
          <a:lnRef idx="1">
            <a:schemeClr val="dk1"/>
          </a:lnRef>
          <a:fillRef idx="0">
            <a:schemeClr val="dk1"/>
          </a:fillRef>
          <a:effectRef idx="0">
            <a:schemeClr val="dk1"/>
          </a:effectRef>
          <a:fontRef idx="minor">
            <a:schemeClr val="tx1"/>
          </a:fontRef>
        </p:style>
      </p:cxnSp>
      <p:sp>
        <p:nvSpPr>
          <p:cNvPr id="18" name="Rectangle 50">
            <a:extLst>
              <a:ext uri="{FF2B5EF4-FFF2-40B4-BE49-F238E27FC236}">
                <a16:creationId xmlns:a16="http://schemas.microsoft.com/office/drawing/2014/main" id="{BA6178AE-4B6A-989C-D14D-D45E6108A0E0}"/>
              </a:ext>
            </a:extLst>
          </p:cNvPr>
          <p:cNvSpPr/>
          <p:nvPr/>
        </p:nvSpPr>
        <p:spPr>
          <a:xfrm rot="16200000">
            <a:off x="-85472" y="3104264"/>
            <a:ext cx="1164067" cy="400110"/>
          </a:xfrm>
          <a:prstGeom prst="rect">
            <a:avLst/>
          </a:prstGeom>
        </p:spPr>
        <p:txBody>
          <a:bodyPr wrap="square">
            <a:spAutoFit/>
          </a:bodyPr>
          <a:lstStyle/>
          <a:p>
            <a:r>
              <a:rPr lang="en-US" sz="2000" dirty="0"/>
              <a:t>From RU</a:t>
            </a:r>
          </a:p>
        </p:txBody>
      </p:sp>
      <p:cxnSp>
        <p:nvCxnSpPr>
          <p:cNvPr id="19" name="直接连接符 9">
            <a:extLst>
              <a:ext uri="{FF2B5EF4-FFF2-40B4-BE49-F238E27FC236}">
                <a16:creationId xmlns:a16="http://schemas.microsoft.com/office/drawing/2014/main" id="{B42CF93A-E06D-5BEA-F28B-FC5E3EFA4336}"/>
              </a:ext>
            </a:extLst>
          </p:cNvPr>
          <p:cNvCxnSpPr>
            <a:cxnSpLocks/>
          </p:cNvCxnSpPr>
          <p:nvPr/>
        </p:nvCxnSpPr>
        <p:spPr>
          <a:xfrm>
            <a:off x="1292810" y="4341836"/>
            <a:ext cx="10434733" cy="0"/>
          </a:xfrm>
          <a:prstGeom prst="line">
            <a:avLst/>
          </a:prstGeom>
          <a:ln w="19050">
            <a:prstDash val="dash"/>
          </a:ln>
        </p:spPr>
        <p:style>
          <a:lnRef idx="1">
            <a:schemeClr val="dk1"/>
          </a:lnRef>
          <a:fillRef idx="0">
            <a:schemeClr val="dk1"/>
          </a:fillRef>
          <a:effectRef idx="0">
            <a:schemeClr val="dk1"/>
          </a:effectRef>
          <a:fontRef idx="minor">
            <a:schemeClr val="tx1"/>
          </a:fontRef>
        </p:style>
      </p:cxnSp>
      <p:sp>
        <p:nvSpPr>
          <p:cNvPr id="23" name="Rectangle 5">
            <a:extLst>
              <a:ext uri="{FF2B5EF4-FFF2-40B4-BE49-F238E27FC236}">
                <a16:creationId xmlns:a16="http://schemas.microsoft.com/office/drawing/2014/main" id="{D77EF9F4-258A-C074-65D7-91A517945AB5}"/>
              </a:ext>
            </a:extLst>
          </p:cNvPr>
          <p:cNvSpPr/>
          <p:nvPr/>
        </p:nvSpPr>
        <p:spPr>
          <a:xfrm>
            <a:off x="2457389" y="2405184"/>
            <a:ext cx="1658708" cy="634204"/>
          </a:xfrm>
          <a:prstGeom prst="rect">
            <a:avLst/>
          </a:prstGeom>
          <a:solidFill>
            <a:schemeClr val="accent2">
              <a:lumMod val="20000"/>
              <a:lumOff val="80000"/>
            </a:schemeClr>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Calibri" panose="020F0502020204030204" pitchFamily="34" charset="0"/>
                <a:cs typeface="Calibri" panose="020F0502020204030204" pitchFamily="34" charset="0"/>
              </a:rPr>
              <a:t>Antenna set 1</a:t>
            </a:r>
          </a:p>
        </p:txBody>
      </p:sp>
      <p:sp>
        <p:nvSpPr>
          <p:cNvPr id="24" name="Rectangle 41">
            <a:extLst>
              <a:ext uri="{FF2B5EF4-FFF2-40B4-BE49-F238E27FC236}">
                <a16:creationId xmlns:a16="http://schemas.microsoft.com/office/drawing/2014/main" id="{CBC3F7FC-77F6-5B73-55BA-391C8AEFDEC0}"/>
              </a:ext>
            </a:extLst>
          </p:cNvPr>
          <p:cNvSpPr/>
          <p:nvPr/>
        </p:nvSpPr>
        <p:spPr>
          <a:xfrm>
            <a:off x="8604333" y="2405184"/>
            <a:ext cx="1278808" cy="634204"/>
          </a:xfrm>
          <a:prstGeom prst="rect">
            <a:avLst/>
          </a:prstGeom>
          <a:solidFill>
            <a:schemeClr val="accent6">
              <a:lumMod val="20000"/>
              <a:lumOff val="80000"/>
            </a:schemeClr>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alibri" panose="020F0502020204030204" pitchFamily="34" charset="0"/>
                <a:cs typeface="Calibri" panose="020F0502020204030204" pitchFamily="34" charset="0"/>
              </a:rPr>
              <a:t>User set 1</a:t>
            </a:r>
          </a:p>
        </p:txBody>
      </p:sp>
      <p:sp>
        <p:nvSpPr>
          <p:cNvPr id="30" name="Rectangle 29">
            <a:extLst>
              <a:ext uri="{FF2B5EF4-FFF2-40B4-BE49-F238E27FC236}">
                <a16:creationId xmlns:a16="http://schemas.microsoft.com/office/drawing/2014/main" id="{9E5EAAEB-10B6-B9EF-7572-346EC12FCF45}"/>
              </a:ext>
            </a:extLst>
          </p:cNvPr>
          <p:cNvSpPr/>
          <p:nvPr/>
        </p:nvSpPr>
        <p:spPr>
          <a:xfrm>
            <a:off x="8604333" y="3601530"/>
            <a:ext cx="1278808" cy="634204"/>
          </a:xfrm>
          <a:prstGeom prst="rect">
            <a:avLst/>
          </a:prstGeom>
          <a:solidFill>
            <a:schemeClr val="accent6">
              <a:lumMod val="40000"/>
              <a:lumOff val="60000"/>
            </a:schemeClr>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Calibri" panose="020F0502020204030204" pitchFamily="34" charset="0"/>
                <a:cs typeface="Calibri" panose="020F0502020204030204" pitchFamily="34" charset="0"/>
              </a:rPr>
              <a:t>User set 2</a:t>
            </a:r>
          </a:p>
        </p:txBody>
      </p:sp>
      <p:sp>
        <p:nvSpPr>
          <p:cNvPr id="39" name="Rectangle 41">
            <a:extLst>
              <a:ext uri="{FF2B5EF4-FFF2-40B4-BE49-F238E27FC236}">
                <a16:creationId xmlns:a16="http://schemas.microsoft.com/office/drawing/2014/main" id="{34615E00-273D-563A-5726-E639F9881461}"/>
              </a:ext>
            </a:extLst>
          </p:cNvPr>
          <p:cNvSpPr/>
          <p:nvPr/>
        </p:nvSpPr>
        <p:spPr>
          <a:xfrm>
            <a:off x="8604333" y="4826810"/>
            <a:ext cx="1278808" cy="634204"/>
          </a:xfrm>
          <a:prstGeom prst="rect">
            <a:avLst/>
          </a:prstGeom>
          <a:solidFill>
            <a:schemeClr val="accent6">
              <a:lumMod val="60000"/>
              <a:lumOff val="40000"/>
            </a:schemeClr>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Calibri" panose="020F0502020204030204" pitchFamily="34" charset="0"/>
                <a:cs typeface="Calibri" panose="020F0502020204030204" pitchFamily="34" charset="0"/>
              </a:rPr>
              <a:t>User set 3</a:t>
            </a:r>
          </a:p>
        </p:txBody>
      </p:sp>
      <p:sp>
        <p:nvSpPr>
          <p:cNvPr id="45" name="Rectangle 50">
            <a:extLst>
              <a:ext uri="{FF2B5EF4-FFF2-40B4-BE49-F238E27FC236}">
                <a16:creationId xmlns:a16="http://schemas.microsoft.com/office/drawing/2014/main" id="{1653D514-02CE-541E-C8BE-9E247783F0B0}"/>
              </a:ext>
            </a:extLst>
          </p:cNvPr>
          <p:cNvSpPr/>
          <p:nvPr/>
        </p:nvSpPr>
        <p:spPr>
          <a:xfrm>
            <a:off x="2220387" y="1522352"/>
            <a:ext cx="1968979" cy="400110"/>
          </a:xfrm>
          <a:prstGeom prst="rect">
            <a:avLst/>
          </a:prstGeom>
        </p:spPr>
        <p:txBody>
          <a:bodyPr wrap="square">
            <a:spAutoFit/>
          </a:bodyPr>
          <a:lstStyle/>
          <a:p>
            <a:r>
              <a:rPr lang="en-US" sz="2000"/>
              <a:t>Antenna-parallel</a:t>
            </a:r>
          </a:p>
        </p:txBody>
      </p:sp>
      <p:sp>
        <p:nvSpPr>
          <p:cNvPr id="67" name="Rectangle 50">
            <a:extLst>
              <a:ext uri="{FF2B5EF4-FFF2-40B4-BE49-F238E27FC236}">
                <a16:creationId xmlns:a16="http://schemas.microsoft.com/office/drawing/2014/main" id="{CAEC9949-64D7-48CA-D648-622B8AC66409}"/>
              </a:ext>
            </a:extLst>
          </p:cNvPr>
          <p:cNvSpPr/>
          <p:nvPr/>
        </p:nvSpPr>
        <p:spPr>
          <a:xfrm>
            <a:off x="5724216" y="1528342"/>
            <a:ext cx="2119588" cy="400110"/>
          </a:xfrm>
          <a:prstGeom prst="rect">
            <a:avLst/>
          </a:prstGeom>
        </p:spPr>
        <p:txBody>
          <a:bodyPr wrap="square">
            <a:spAutoFit/>
          </a:bodyPr>
          <a:lstStyle/>
          <a:p>
            <a:r>
              <a:rPr lang="en-US" sz="2000"/>
              <a:t>Subcarrier-parallel</a:t>
            </a:r>
          </a:p>
        </p:txBody>
      </p:sp>
      <p:sp>
        <p:nvSpPr>
          <p:cNvPr id="68" name="Rectangle 50">
            <a:extLst>
              <a:ext uri="{FF2B5EF4-FFF2-40B4-BE49-F238E27FC236}">
                <a16:creationId xmlns:a16="http://schemas.microsoft.com/office/drawing/2014/main" id="{D694D290-0D39-3F0B-8A49-2D002340135E}"/>
              </a:ext>
            </a:extLst>
          </p:cNvPr>
          <p:cNvSpPr/>
          <p:nvPr/>
        </p:nvSpPr>
        <p:spPr>
          <a:xfrm>
            <a:off x="8473947" y="1522315"/>
            <a:ext cx="1539579" cy="400110"/>
          </a:xfrm>
          <a:prstGeom prst="rect">
            <a:avLst/>
          </a:prstGeom>
        </p:spPr>
        <p:txBody>
          <a:bodyPr wrap="square">
            <a:spAutoFit/>
          </a:bodyPr>
          <a:lstStyle/>
          <a:p>
            <a:r>
              <a:rPr lang="en-US" sz="2000"/>
              <a:t>User-parallel</a:t>
            </a:r>
          </a:p>
        </p:txBody>
      </p:sp>
      <p:sp>
        <p:nvSpPr>
          <p:cNvPr id="41" name="Speech Bubble: Oval 40">
            <a:extLst>
              <a:ext uri="{FF2B5EF4-FFF2-40B4-BE49-F238E27FC236}">
                <a16:creationId xmlns:a16="http://schemas.microsoft.com/office/drawing/2014/main" id="{1779FEAE-7B1B-033F-B942-3F410C0BB044}"/>
              </a:ext>
            </a:extLst>
          </p:cNvPr>
          <p:cNvSpPr/>
          <p:nvPr/>
        </p:nvSpPr>
        <p:spPr>
          <a:xfrm>
            <a:off x="6238686" y="2069877"/>
            <a:ext cx="2083240" cy="568073"/>
          </a:xfrm>
          <a:prstGeom prst="wedgeEllipseCallou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ysClr val="windowText" lastClr="000000"/>
                </a:solidFill>
              </a:rPr>
              <a:t>SC 1-400</a:t>
            </a:r>
          </a:p>
        </p:txBody>
      </p:sp>
      <p:sp>
        <p:nvSpPr>
          <p:cNvPr id="42" name="Speech Bubble: Oval 41">
            <a:extLst>
              <a:ext uri="{FF2B5EF4-FFF2-40B4-BE49-F238E27FC236}">
                <a16:creationId xmlns:a16="http://schemas.microsoft.com/office/drawing/2014/main" id="{DF30EF12-5C15-C28A-2DFD-FE9DFC292AF3}"/>
              </a:ext>
            </a:extLst>
          </p:cNvPr>
          <p:cNvSpPr/>
          <p:nvPr/>
        </p:nvSpPr>
        <p:spPr>
          <a:xfrm>
            <a:off x="6183851" y="3196188"/>
            <a:ext cx="2083240" cy="554097"/>
          </a:xfrm>
          <a:prstGeom prst="wedgeEllipseCallou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ysClr val="windowText" lastClr="000000"/>
                </a:solidFill>
              </a:rPr>
              <a:t>SC 401-800</a:t>
            </a:r>
          </a:p>
        </p:txBody>
      </p:sp>
      <p:sp>
        <p:nvSpPr>
          <p:cNvPr id="43" name="Speech Bubble: Oval 42">
            <a:extLst>
              <a:ext uri="{FF2B5EF4-FFF2-40B4-BE49-F238E27FC236}">
                <a16:creationId xmlns:a16="http://schemas.microsoft.com/office/drawing/2014/main" id="{7DAD16E9-1FDD-9837-CB8A-DD575BD99AEE}"/>
              </a:ext>
            </a:extLst>
          </p:cNvPr>
          <p:cNvSpPr/>
          <p:nvPr/>
        </p:nvSpPr>
        <p:spPr>
          <a:xfrm>
            <a:off x="6209968" y="4438342"/>
            <a:ext cx="2083241" cy="528982"/>
          </a:xfrm>
          <a:prstGeom prst="wedgeEllipseCallou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SC 801-1200</a:t>
            </a:r>
          </a:p>
        </p:txBody>
      </p:sp>
    </p:spTree>
    <p:extLst>
      <p:ext uri="{BB962C8B-B14F-4D97-AF65-F5344CB8AC3E}">
        <p14:creationId xmlns:p14="http://schemas.microsoft.com/office/powerpoint/2010/main" val="3757150220"/>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500"/>
                                        <p:tgtEl>
                                          <p:spTgt spid="4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fade">
                                      <p:cBhvr>
                                        <p:cTn id="10" dur="500"/>
                                        <p:tgtEl>
                                          <p:spTgt spid="4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3"/>
                                        </p:tgtEl>
                                        <p:attrNameLst>
                                          <p:attrName>style.visibility</p:attrName>
                                        </p:attrNameLst>
                                      </p:cBhvr>
                                      <p:to>
                                        <p:strVal val="visible"/>
                                      </p:to>
                                    </p:set>
                                    <p:animEffect transition="in" filter="fade">
                                      <p:cBhvr>
                                        <p:cTn id="13" dur="500"/>
                                        <p:tgtEl>
                                          <p:spTgt spid="4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wipe(left)">
                                      <p:cBhvr>
                                        <p:cTn id="18" dur="500"/>
                                        <p:tgtEl>
                                          <p:spTgt spid="51"/>
                                        </p:tgtEl>
                                      </p:cBhvr>
                                    </p:animEffect>
                                  </p:childTnLst>
                                </p:cTn>
                              </p:par>
                              <p:par>
                                <p:cTn id="19" presetID="22" presetClass="entr" presetSubtype="8" fill="hold" nodeType="withEffect">
                                  <p:stCondLst>
                                    <p:cond delay="0"/>
                                  </p:stCondLst>
                                  <p:childTnLst>
                                    <p:set>
                                      <p:cBhvr>
                                        <p:cTn id="20" dur="1" fill="hold">
                                          <p:stCondLst>
                                            <p:cond delay="0"/>
                                          </p:stCondLst>
                                        </p:cTn>
                                        <p:tgtEl>
                                          <p:spTgt spid="52"/>
                                        </p:tgtEl>
                                        <p:attrNameLst>
                                          <p:attrName>style.visibility</p:attrName>
                                        </p:attrNameLst>
                                      </p:cBhvr>
                                      <p:to>
                                        <p:strVal val="visible"/>
                                      </p:to>
                                    </p:set>
                                    <p:animEffect transition="in" filter="wipe(left)">
                                      <p:cBhvr>
                                        <p:cTn id="21" dur="500"/>
                                        <p:tgtEl>
                                          <p:spTgt spid="52"/>
                                        </p:tgtEl>
                                      </p:cBhvr>
                                    </p:animEffect>
                                  </p:childTnLst>
                                </p:cTn>
                              </p:par>
                              <p:par>
                                <p:cTn id="22" presetID="22" presetClass="entr" presetSubtype="8" fill="hold" nodeType="with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wipe(left)">
                                      <p:cBhvr>
                                        <p:cTn id="24"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2" grpId="0" animBg="1"/>
      <p:bldP spid="4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48">
            <a:extLst>
              <a:ext uri="{FF2B5EF4-FFF2-40B4-BE49-F238E27FC236}">
                <a16:creationId xmlns:a16="http://schemas.microsoft.com/office/drawing/2014/main" id="{35095ADD-B8A5-D905-FFA2-503DEB672834}"/>
              </a:ext>
            </a:extLst>
          </p:cNvPr>
          <p:cNvSpPr/>
          <p:nvPr/>
        </p:nvSpPr>
        <p:spPr>
          <a:xfrm>
            <a:off x="5892543" y="2405184"/>
            <a:ext cx="1658708" cy="634204"/>
          </a:xfrm>
          <a:prstGeom prst="rect">
            <a:avLst/>
          </a:prstGeom>
          <a:solidFill>
            <a:schemeClr val="accent5">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latin typeface="Calibri"/>
                <a:cs typeface="Calibri"/>
              </a:rPr>
              <a:t>Subcarrier set 1</a:t>
            </a:r>
          </a:p>
        </p:txBody>
      </p:sp>
      <p:sp>
        <p:nvSpPr>
          <p:cNvPr id="47" name="Rectangle 48">
            <a:extLst>
              <a:ext uri="{FF2B5EF4-FFF2-40B4-BE49-F238E27FC236}">
                <a16:creationId xmlns:a16="http://schemas.microsoft.com/office/drawing/2014/main" id="{2FBF876A-F6D6-1144-2F95-11FE50E9E245}"/>
              </a:ext>
            </a:extLst>
          </p:cNvPr>
          <p:cNvSpPr/>
          <p:nvPr/>
        </p:nvSpPr>
        <p:spPr>
          <a:xfrm>
            <a:off x="5892543" y="3601530"/>
            <a:ext cx="1658708" cy="634204"/>
          </a:xfrm>
          <a:prstGeom prst="rect">
            <a:avLst/>
          </a:prstGeom>
          <a:solidFill>
            <a:schemeClr val="accent5">
              <a:lumMod val="40000"/>
              <a:lumOff val="6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Calibri" panose="020F0502020204030204" pitchFamily="34" charset="0"/>
                <a:cs typeface="Calibri" panose="020F0502020204030204" pitchFamily="34" charset="0"/>
              </a:rPr>
              <a:t>Subcarrier set 2</a:t>
            </a:r>
          </a:p>
        </p:txBody>
      </p:sp>
      <p:sp>
        <p:nvSpPr>
          <p:cNvPr id="48" name="Rectangle 48">
            <a:extLst>
              <a:ext uri="{FF2B5EF4-FFF2-40B4-BE49-F238E27FC236}">
                <a16:creationId xmlns:a16="http://schemas.microsoft.com/office/drawing/2014/main" id="{4693DBCA-4DF9-0076-46D0-A99F0AC9C1D4}"/>
              </a:ext>
            </a:extLst>
          </p:cNvPr>
          <p:cNvSpPr/>
          <p:nvPr/>
        </p:nvSpPr>
        <p:spPr>
          <a:xfrm>
            <a:off x="5892543" y="4826810"/>
            <a:ext cx="1658708" cy="634204"/>
          </a:xfrm>
          <a:prstGeom prst="rect">
            <a:avLst/>
          </a:prstGeom>
          <a:solidFill>
            <a:schemeClr val="accent5">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alibri" panose="020F0502020204030204" pitchFamily="34" charset="0"/>
                <a:cs typeface="Calibri" panose="020F0502020204030204" pitchFamily="34" charset="0"/>
              </a:rPr>
              <a:t>Subcarrier set 3</a:t>
            </a:r>
          </a:p>
        </p:txBody>
      </p:sp>
      <p:sp>
        <p:nvSpPr>
          <p:cNvPr id="49" name="Rectangle 5">
            <a:extLst>
              <a:ext uri="{FF2B5EF4-FFF2-40B4-BE49-F238E27FC236}">
                <a16:creationId xmlns:a16="http://schemas.microsoft.com/office/drawing/2014/main" id="{7678086E-6320-A359-D903-06530ACEB70D}"/>
              </a:ext>
            </a:extLst>
          </p:cNvPr>
          <p:cNvSpPr/>
          <p:nvPr/>
        </p:nvSpPr>
        <p:spPr>
          <a:xfrm>
            <a:off x="2457389" y="4826810"/>
            <a:ext cx="1679918" cy="634204"/>
          </a:xfrm>
          <a:prstGeom prst="rect">
            <a:avLst/>
          </a:prstGeom>
          <a:solidFill>
            <a:schemeClr val="accent2">
              <a:lumMod val="60000"/>
              <a:lumOff val="40000"/>
            </a:schemeClr>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Calibri" panose="020F0502020204030204" pitchFamily="34" charset="0"/>
                <a:cs typeface="Calibri" panose="020F0502020204030204" pitchFamily="34" charset="0"/>
              </a:rPr>
              <a:t>Antenna set 3</a:t>
            </a:r>
          </a:p>
        </p:txBody>
      </p:sp>
      <p:sp>
        <p:nvSpPr>
          <p:cNvPr id="50" name="Rectangle 5">
            <a:extLst>
              <a:ext uri="{FF2B5EF4-FFF2-40B4-BE49-F238E27FC236}">
                <a16:creationId xmlns:a16="http://schemas.microsoft.com/office/drawing/2014/main" id="{AFF02317-6640-67FB-5F3A-1F6E02D4F9FC}"/>
              </a:ext>
            </a:extLst>
          </p:cNvPr>
          <p:cNvSpPr/>
          <p:nvPr/>
        </p:nvSpPr>
        <p:spPr>
          <a:xfrm>
            <a:off x="2457389" y="3601530"/>
            <a:ext cx="1658708" cy="634204"/>
          </a:xfrm>
          <a:prstGeom prst="rect">
            <a:avLst/>
          </a:prstGeom>
          <a:solidFill>
            <a:schemeClr val="accent2">
              <a:lumMod val="40000"/>
              <a:lumOff val="60000"/>
            </a:schemeClr>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Calibri" panose="020F0502020204030204" pitchFamily="34" charset="0"/>
                <a:cs typeface="Calibri" panose="020F0502020204030204" pitchFamily="34" charset="0"/>
              </a:rPr>
              <a:t>Antenna set 2</a:t>
            </a:r>
          </a:p>
        </p:txBody>
      </p:sp>
      <p:sp>
        <p:nvSpPr>
          <p:cNvPr id="51" name="Rectangle 50">
            <a:extLst>
              <a:ext uri="{FF2B5EF4-FFF2-40B4-BE49-F238E27FC236}">
                <a16:creationId xmlns:a16="http://schemas.microsoft.com/office/drawing/2014/main" id="{6EBB3FDA-3274-405C-DBB1-96A1C82324E6}"/>
              </a:ext>
            </a:extLst>
          </p:cNvPr>
          <p:cNvSpPr/>
          <p:nvPr/>
        </p:nvSpPr>
        <p:spPr>
          <a:xfrm>
            <a:off x="10653816" y="3194316"/>
            <a:ext cx="1130554" cy="400110"/>
          </a:xfrm>
          <a:prstGeom prst="rect">
            <a:avLst/>
          </a:prstGeom>
        </p:spPr>
        <p:txBody>
          <a:bodyPr wrap="square">
            <a:spAutoFit/>
          </a:bodyPr>
          <a:lstStyle/>
          <a:p>
            <a:r>
              <a:rPr lang="en-US" sz="2000"/>
              <a:t>Server 2</a:t>
            </a:r>
          </a:p>
        </p:txBody>
      </p:sp>
      <p:sp>
        <p:nvSpPr>
          <p:cNvPr id="52" name="Rectangle 50">
            <a:extLst>
              <a:ext uri="{FF2B5EF4-FFF2-40B4-BE49-F238E27FC236}">
                <a16:creationId xmlns:a16="http://schemas.microsoft.com/office/drawing/2014/main" id="{58989B38-2228-7BAA-37F9-5FD5D6595DB6}"/>
              </a:ext>
            </a:extLst>
          </p:cNvPr>
          <p:cNvSpPr/>
          <p:nvPr/>
        </p:nvSpPr>
        <p:spPr>
          <a:xfrm>
            <a:off x="10650637" y="4377293"/>
            <a:ext cx="1130554" cy="400110"/>
          </a:xfrm>
          <a:prstGeom prst="rect">
            <a:avLst/>
          </a:prstGeom>
        </p:spPr>
        <p:txBody>
          <a:bodyPr wrap="square">
            <a:spAutoFit/>
          </a:bodyPr>
          <a:lstStyle/>
          <a:p>
            <a:r>
              <a:rPr lang="en-US" sz="2000"/>
              <a:t>Server 3</a:t>
            </a:r>
          </a:p>
        </p:txBody>
      </p:sp>
      <p:cxnSp>
        <p:nvCxnSpPr>
          <p:cNvPr id="53" name="直接连接符 9">
            <a:extLst>
              <a:ext uri="{FF2B5EF4-FFF2-40B4-BE49-F238E27FC236}">
                <a16:creationId xmlns:a16="http://schemas.microsoft.com/office/drawing/2014/main" id="{7D4B53BB-5478-147B-C3B8-8782D559C5AF}"/>
              </a:ext>
            </a:extLst>
          </p:cNvPr>
          <p:cNvCxnSpPr>
            <a:cxnSpLocks/>
          </p:cNvCxnSpPr>
          <p:nvPr/>
        </p:nvCxnSpPr>
        <p:spPr>
          <a:xfrm>
            <a:off x="1292810" y="3145489"/>
            <a:ext cx="10434733" cy="0"/>
          </a:xfrm>
          <a:prstGeom prst="line">
            <a:avLst/>
          </a:prstGeom>
          <a:ln w="19050">
            <a:prstDash val="dash"/>
          </a:ln>
        </p:spPr>
        <p:style>
          <a:lnRef idx="1">
            <a:schemeClr val="dk1"/>
          </a:lnRef>
          <a:fillRef idx="0">
            <a:schemeClr val="dk1"/>
          </a:fillRef>
          <a:effectRef idx="0">
            <a:schemeClr val="dk1"/>
          </a:effectRef>
          <a:fontRef idx="minor">
            <a:schemeClr val="tx1"/>
          </a:fontRef>
        </p:style>
      </p:cxnSp>
      <p:sp>
        <p:nvSpPr>
          <p:cNvPr id="67" name="Rectangle 50">
            <a:extLst>
              <a:ext uri="{FF2B5EF4-FFF2-40B4-BE49-F238E27FC236}">
                <a16:creationId xmlns:a16="http://schemas.microsoft.com/office/drawing/2014/main" id="{16D19EBD-2E15-7C32-4D79-A05BB3F967A8}"/>
              </a:ext>
            </a:extLst>
          </p:cNvPr>
          <p:cNvSpPr/>
          <p:nvPr/>
        </p:nvSpPr>
        <p:spPr>
          <a:xfrm rot="16200000">
            <a:off x="-85472" y="3104264"/>
            <a:ext cx="1164067" cy="400110"/>
          </a:xfrm>
          <a:prstGeom prst="rect">
            <a:avLst/>
          </a:prstGeom>
        </p:spPr>
        <p:txBody>
          <a:bodyPr wrap="square">
            <a:spAutoFit/>
          </a:bodyPr>
          <a:lstStyle/>
          <a:p>
            <a:r>
              <a:rPr lang="en-US" sz="2000" dirty="0"/>
              <a:t>From RU</a:t>
            </a:r>
          </a:p>
        </p:txBody>
      </p:sp>
      <p:cxnSp>
        <p:nvCxnSpPr>
          <p:cNvPr id="68" name="直接连接符 9">
            <a:extLst>
              <a:ext uri="{FF2B5EF4-FFF2-40B4-BE49-F238E27FC236}">
                <a16:creationId xmlns:a16="http://schemas.microsoft.com/office/drawing/2014/main" id="{491992C0-3551-7DEC-DCC6-4D2949C0EF35}"/>
              </a:ext>
            </a:extLst>
          </p:cNvPr>
          <p:cNvCxnSpPr>
            <a:cxnSpLocks/>
          </p:cNvCxnSpPr>
          <p:nvPr/>
        </p:nvCxnSpPr>
        <p:spPr>
          <a:xfrm>
            <a:off x="1292810" y="4341836"/>
            <a:ext cx="10434733" cy="0"/>
          </a:xfrm>
          <a:prstGeom prst="line">
            <a:avLst/>
          </a:prstGeom>
          <a:ln w="19050">
            <a:prstDash val="dash"/>
          </a:ln>
        </p:spPr>
        <p:style>
          <a:lnRef idx="1">
            <a:schemeClr val="dk1"/>
          </a:lnRef>
          <a:fillRef idx="0">
            <a:schemeClr val="dk1"/>
          </a:fillRef>
          <a:effectRef idx="0">
            <a:schemeClr val="dk1"/>
          </a:effectRef>
          <a:fontRef idx="minor">
            <a:schemeClr val="tx1"/>
          </a:fontRef>
        </p:style>
      </p:cxnSp>
      <p:sp>
        <p:nvSpPr>
          <p:cNvPr id="69" name="Rectangle 5">
            <a:extLst>
              <a:ext uri="{FF2B5EF4-FFF2-40B4-BE49-F238E27FC236}">
                <a16:creationId xmlns:a16="http://schemas.microsoft.com/office/drawing/2014/main" id="{0C2D18E2-F31D-46BF-FC89-90594D86E813}"/>
              </a:ext>
            </a:extLst>
          </p:cNvPr>
          <p:cNvSpPr/>
          <p:nvPr/>
        </p:nvSpPr>
        <p:spPr>
          <a:xfrm>
            <a:off x="2457389" y="2405184"/>
            <a:ext cx="1658708" cy="634204"/>
          </a:xfrm>
          <a:prstGeom prst="rect">
            <a:avLst/>
          </a:prstGeom>
          <a:solidFill>
            <a:schemeClr val="accent2">
              <a:lumMod val="20000"/>
              <a:lumOff val="80000"/>
            </a:schemeClr>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Calibri" panose="020F0502020204030204" pitchFamily="34" charset="0"/>
                <a:cs typeface="Calibri" panose="020F0502020204030204" pitchFamily="34" charset="0"/>
              </a:rPr>
              <a:t>Antenna set 1</a:t>
            </a:r>
          </a:p>
        </p:txBody>
      </p:sp>
      <p:sp>
        <p:nvSpPr>
          <p:cNvPr id="70" name="Rectangle 41">
            <a:extLst>
              <a:ext uri="{FF2B5EF4-FFF2-40B4-BE49-F238E27FC236}">
                <a16:creationId xmlns:a16="http://schemas.microsoft.com/office/drawing/2014/main" id="{CD2AA27C-528D-5130-1D8A-45EA08E8EB03}"/>
              </a:ext>
            </a:extLst>
          </p:cNvPr>
          <p:cNvSpPr/>
          <p:nvPr/>
        </p:nvSpPr>
        <p:spPr>
          <a:xfrm>
            <a:off x="8604333" y="2405184"/>
            <a:ext cx="1278808" cy="634204"/>
          </a:xfrm>
          <a:prstGeom prst="rect">
            <a:avLst/>
          </a:prstGeom>
          <a:solidFill>
            <a:schemeClr val="accent6">
              <a:lumMod val="20000"/>
              <a:lumOff val="80000"/>
            </a:schemeClr>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alibri" panose="020F0502020204030204" pitchFamily="34" charset="0"/>
                <a:cs typeface="Calibri" panose="020F0502020204030204" pitchFamily="34" charset="0"/>
              </a:rPr>
              <a:t>User set 1</a:t>
            </a:r>
          </a:p>
        </p:txBody>
      </p:sp>
      <p:sp>
        <p:nvSpPr>
          <p:cNvPr id="71" name="Rectangle 70">
            <a:extLst>
              <a:ext uri="{FF2B5EF4-FFF2-40B4-BE49-F238E27FC236}">
                <a16:creationId xmlns:a16="http://schemas.microsoft.com/office/drawing/2014/main" id="{8BE73DDE-B6C0-8F6A-B0BA-2D3C2432BEB4}"/>
              </a:ext>
            </a:extLst>
          </p:cNvPr>
          <p:cNvSpPr/>
          <p:nvPr/>
        </p:nvSpPr>
        <p:spPr>
          <a:xfrm>
            <a:off x="8604333" y="3601530"/>
            <a:ext cx="1278808" cy="634204"/>
          </a:xfrm>
          <a:prstGeom prst="rect">
            <a:avLst/>
          </a:prstGeom>
          <a:solidFill>
            <a:schemeClr val="accent6">
              <a:lumMod val="40000"/>
              <a:lumOff val="60000"/>
            </a:schemeClr>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Calibri" panose="020F0502020204030204" pitchFamily="34" charset="0"/>
                <a:cs typeface="Calibri" panose="020F0502020204030204" pitchFamily="34" charset="0"/>
              </a:rPr>
              <a:t>User set 2</a:t>
            </a:r>
          </a:p>
        </p:txBody>
      </p:sp>
      <p:sp>
        <p:nvSpPr>
          <p:cNvPr id="72" name="Rectangle 41">
            <a:extLst>
              <a:ext uri="{FF2B5EF4-FFF2-40B4-BE49-F238E27FC236}">
                <a16:creationId xmlns:a16="http://schemas.microsoft.com/office/drawing/2014/main" id="{BAD3CED3-4353-20E5-F3C8-59B8FC4AEE8D}"/>
              </a:ext>
            </a:extLst>
          </p:cNvPr>
          <p:cNvSpPr/>
          <p:nvPr/>
        </p:nvSpPr>
        <p:spPr>
          <a:xfrm>
            <a:off x="8604333" y="4826810"/>
            <a:ext cx="1278808" cy="634204"/>
          </a:xfrm>
          <a:prstGeom prst="rect">
            <a:avLst/>
          </a:prstGeom>
          <a:solidFill>
            <a:schemeClr val="accent6">
              <a:lumMod val="60000"/>
              <a:lumOff val="40000"/>
            </a:schemeClr>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Calibri" panose="020F0502020204030204" pitchFamily="34" charset="0"/>
                <a:cs typeface="Calibri" panose="020F0502020204030204" pitchFamily="34" charset="0"/>
              </a:rPr>
              <a:t>User set 3</a:t>
            </a:r>
          </a:p>
        </p:txBody>
      </p:sp>
      <p:sp>
        <p:nvSpPr>
          <p:cNvPr id="73" name="Rectangle 50">
            <a:extLst>
              <a:ext uri="{FF2B5EF4-FFF2-40B4-BE49-F238E27FC236}">
                <a16:creationId xmlns:a16="http://schemas.microsoft.com/office/drawing/2014/main" id="{256A74F5-4C24-5C99-0524-D0F919B444D9}"/>
              </a:ext>
            </a:extLst>
          </p:cNvPr>
          <p:cNvSpPr/>
          <p:nvPr/>
        </p:nvSpPr>
        <p:spPr>
          <a:xfrm>
            <a:off x="2220387" y="1522352"/>
            <a:ext cx="1968979" cy="400110"/>
          </a:xfrm>
          <a:prstGeom prst="rect">
            <a:avLst/>
          </a:prstGeom>
        </p:spPr>
        <p:txBody>
          <a:bodyPr wrap="square">
            <a:spAutoFit/>
          </a:bodyPr>
          <a:lstStyle/>
          <a:p>
            <a:r>
              <a:rPr lang="en-US" sz="2000"/>
              <a:t>Antenna-parallel</a:t>
            </a:r>
          </a:p>
        </p:txBody>
      </p:sp>
      <p:sp>
        <p:nvSpPr>
          <p:cNvPr id="74" name="Rectangle 50">
            <a:extLst>
              <a:ext uri="{FF2B5EF4-FFF2-40B4-BE49-F238E27FC236}">
                <a16:creationId xmlns:a16="http://schemas.microsoft.com/office/drawing/2014/main" id="{899D7083-61EC-F58A-5EF1-79C5431BC206}"/>
              </a:ext>
            </a:extLst>
          </p:cNvPr>
          <p:cNvSpPr/>
          <p:nvPr/>
        </p:nvSpPr>
        <p:spPr>
          <a:xfrm>
            <a:off x="5724216" y="1528342"/>
            <a:ext cx="2119588" cy="400110"/>
          </a:xfrm>
          <a:prstGeom prst="rect">
            <a:avLst/>
          </a:prstGeom>
        </p:spPr>
        <p:txBody>
          <a:bodyPr wrap="square">
            <a:spAutoFit/>
          </a:bodyPr>
          <a:lstStyle/>
          <a:p>
            <a:r>
              <a:rPr lang="en-US" sz="2000"/>
              <a:t>Subcarrier-parallel</a:t>
            </a:r>
          </a:p>
        </p:txBody>
      </p:sp>
      <p:sp>
        <p:nvSpPr>
          <p:cNvPr id="75" name="Rectangle 50">
            <a:extLst>
              <a:ext uri="{FF2B5EF4-FFF2-40B4-BE49-F238E27FC236}">
                <a16:creationId xmlns:a16="http://schemas.microsoft.com/office/drawing/2014/main" id="{2E4FD100-5477-B901-D2D2-92A5B2C738CF}"/>
              </a:ext>
            </a:extLst>
          </p:cNvPr>
          <p:cNvSpPr/>
          <p:nvPr/>
        </p:nvSpPr>
        <p:spPr>
          <a:xfrm>
            <a:off x="8473947" y="1522315"/>
            <a:ext cx="1539579" cy="400110"/>
          </a:xfrm>
          <a:prstGeom prst="rect">
            <a:avLst/>
          </a:prstGeom>
        </p:spPr>
        <p:txBody>
          <a:bodyPr wrap="square">
            <a:spAutoFit/>
          </a:bodyPr>
          <a:lstStyle/>
          <a:p>
            <a:r>
              <a:rPr lang="en-US" sz="2000"/>
              <a:t>User-parallel</a:t>
            </a:r>
          </a:p>
        </p:txBody>
      </p:sp>
      <p:sp>
        <p:nvSpPr>
          <p:cNvPr id="5" name="Title 1">
            <a:extLst>
              <a:ext uri="{FF2B5EF4-FFF2-40B4-BE49-F238E27FC236}">
                <a16:creationId xmlns:a16="http://schemas.microsoft.com/office/drawing/2014/main" id="{19F827F3-1D4D-3C8E-BC25-A48CE9BE1352}"/>
              </a:ext>
            </a:extLst>
          </p:cNvPr>
          <p:cNvSpPr>
            <a:spLocks noGrp="1"/>
          </p:cNvSpPr>
          <p:nvPr>
            <p:ph type="title"/>
          </p:nvPr>
        </p:nvSpPr>
        <p:spPr>
          <a:xfrm>
            <a:off x="0" y="2196"/>
            <a:ext cx="12134155" cy="1325563"/>
          </a:xfrm>
        </p:spPr>
        <p:txBody>
          <a:bodyPr>
            <a:normAutofit/>
          </a:bodyPr>
          <a:lstStyle/>
          <a:p>
            <a:pPr algn="ctr"/>
            <a:r>
              <a:rPr lang="en-US" sz="3200" b="1" dirty="0">
                <a:latin typeface="Calibri Light" panose="020F0302020204030204" pitchFamily="34" charset="0"/>
                <a:cs typeface="Calibri Light" panose="020F0302020204030204" pitchFamily="34" charset="0"/>
              </a:rPr>
              <a:t>Data dependency between stages introduces communication overhead</a:t>
            </a:r>
          </a:p>
        </p:txBody>
      </p:sp>
      <p:sp>
        <p:nvSpPr>
          <p:cNvPr id="4" name="Slide Number Placeholder 3">
            <a:extLst>
              <a:ext uri="{FF2B5EF4-FFF2-40B4-BE49-F238E27FC236}">
                <a16:creationId xmlns:a16="http://schemas.microsoft.com/office/drawing/2014/main" id="{16CD6223-F77F-2926-E78A-06CDDA71DC1E}"/>
              </a:ext>
            </a:extLst>
          </p:cNvPr>
          <p:cNvSpPr>
            <a:spLocks noGrp="1"/>
          </p:cNvSpPr>
          <p:nvPr>
            <p:ph type="sldNum" sz="quarter" idx="12"/>
          </p:nvPr>
        </p:nvSpPr>
        <p:spPr/>
        <p:txBody>
          <a:bodyPr/>
          <a:lstStyle/>
          <a:p>
            <a:fld id="{330EA680-D336-4FF7-8B7A-9848BB0A1C32}" type="slidenum">
              <a:rPr lang="en-US" smtClean="0"/>
              <a:t>13</a:t>
            </a:fld>
            <a:endParaRPr lang="en-US"/>
          </a:p>
        </p:txBody>
      </p:sp>
      <p:sp>
        <p:nvSpPr>
          <p:cNvPr id="6" name="Slide Number Placeholder 3">
            <a:extLst>
              <a:ext uri="{FF2B5EF4-FFF2-40B4-BE49-F238E27FC236}">
                <a16:creationId xmlns:a16="http://schemas.microsoft.com/office/drawing/2014/main" id="{02745939-0077-FA6D-971F-7E01627D0769}"/>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30EA680-D336-4FF7-8B7A-9848BB0A1C32}" type="slidenum">
              <a:rPr lang="en-US" smtClean="0"/>
              <a:pPr/>
              <a:t>13</a:t>
            </a:fld>
            <a:endParaRPr lang="en-US"/>
          </a:p>
        </p:txBody>
      </p:sp>
      <p:sp>
        <p:nvSpPr>
          <p:cNvPr id="25" name="Rectangle 50">
            <a:extLst>
              <a:ext uri="{FF2B5EF4-FFF2-40B4-BE49-F238E27FC236}">
                <a16:creationId xmlns:a16="http://schemas.microsoft.com/office/drawing/2014/main" id="{7EE99A47-1710-871A-1C65-46854286C916}"/>
              </a:ext>
            </a:extLst>
          </p:cNvPr>
          <p:cNvSpPr/>
          <p:nvPr/>
        </p:nvSpPr>
        <p:spPr>
          <a:xfrm>
            <a:off x="10653816" y="2114855"/>
            <a:ext cx="1130554" cy="400110"/>
          </a:xfrm>
          <a:prstGeom prst="rect">
            <a:avLst/>
          </a:prstGeom>
        </p:spPr>
        <p:txBody>
          <a:bodyPr wrap="square">
            <a:spAutoFit/>
          </a:bodyPr>
          <a:lstStyle/>
          <a:p>
            <a:r>
              <a:rPr lang="en-US" sz="2000"/>
              <a:t>Server 1</a:t>
            </a:r>
          </a:p>
        </p:txBody>
      </p:sp>
      <p:sp>
        <p:nvSpPr>
          <p:cNvPr id="66" name="Rectangle 50">
            <a:extLst>
              <a:ext uri="{FF2B5EF4-FFF2-40B4-BE49-F238E27FC236}">
                <a16:creationId xmlns:a16="http://schemas.microsoft.com/office/drawing/2014/main" id="{FC6FE160-D2DA-B57A-6190-D02675FFEF8B}"/>
              </a:ext>
            </a:extLst>
          </p:cNvPr>
          <p:cNvSpPr/>
          <p:nvPr/>
        </p:nvSpPr>
        <p:spPr>
          <a:xfrm>
            <a:off x="285067" y="1176469"/>
            <a:ext cx="4899183" cy="400110"/>
          </a:xfrm>
          <a:prstGeom prst="rect">
            <a:avLst/>
          </a:prstGeom>
        </p:spPr>
        <p:txBody>
          <a:bodyPr wrap="square">
            <a:spAutoFit/>
          </a:bodyPr>
          <a:lstStyle/>
          <a:p>
            <a:r>
              <a:rPr lang="en-US" sz="2000"/>
              <a:t>Example: 120x30 MIMO, 1200 subcarriers</a:t>
            </a:r>
          </a:p>
        </p:txBody>
      </p:sp>
      <p:sp>
        <p:nvSpPr>
          <p:cNvPr id="2" name="Rectangle 55">
            <a:extLst>
              <a:ext uri="{FF2B5EF4-FFF2-40B4-BE49-F238E27FC236}">
                <a16:creationId xmlns:a16="http://schemas.microsoft.com/office/drawing/2014/main" id="{5EE26D22-A403-D092-03F8-0823365105C6}"/>
              </a:ext>
            </a:extLst>
          </p:cNvPr>
          <p:cNvSpPr/>
          <p:nvPr/>
        </p:nvSpPr>
        <p:spPr>
          <a:xfrm>
            <a:off x="2787444" y="2086776"/>
            <a:ext cx="569421" cy="232709"/>
          </a:xfrm>
          <a:prstGeom prst="rect">
            <a:avLst/>
          </a:prstGeom>
          <a:solidFill>
            <a:schemeClr val="accent5">
              <a:lumMod val="40000"/>
              <a:lumOff val="60000"/>
            </a:schemeClr>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accent5">
                  <a:lumMod val="40000"/>
                  <a:lumOff val="60000"/>
                </a:schemeClr>
              </a:solidFill>
              <a:latin typeface="Calibri" panose="020F0502020204030204" pitchFamily="34" charset="0"/>
              <a:cs typeface="Calibri" panose="020F0502020204030204" pitchFamily="34" charset="0"/>
            </a:endParaRPr>
          </a:p>
        </p:txBody>
      </p:sp>
      <p:sp>
        <p:nvSpPr>
          <p:cNvPr id="3" name="Rectangle 55">
            <a:extLst>
              <a:ext uri="{FF2B5EF4-FFF2-40B4-BE49-F238E27FC236}">
                <a16:creationId xmlns:a16="http://schemas.microsoft.com/office/drawing/2014/main" id="{E4249581-4385-50B7-8E4F-1AE745C9963D}"/>
              </a:ext>
            </a:extLst>
          </p:cNvPr>
          <p:cNvSpPr/>
          <p:nvPr/>
        </p:nvSpPr>
        <p:spPr>
          <a:xfrm>
            <a:off x="3349213" y="2087115"/>
            <a:ext cx="569421" cy="232709"/>
          </a:xfrm>
          <a:prstGeom prst="rect">
            <a:avLst/>
          </a:prstGeom>
          <a:solidFill>
            <a:schemeClr val="accent5">
              <a:lumMod val="60000"/>
              <a:lumOff val="40000"/>
            </a:schemeClr>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accent5">
                  <a:lumMod val="20000"/>
                  <a:lumOff val="80000"/>
                </a:schemeClr>
              </a:solidFill>
              <a:latin typeface="Calibri" panose="020F0502020204030204" pitchFamily="34" charset="0"/>
              <a:cs typeface="Calibri" panose="020F0502020204030204" pitchFamily="34" charset="0"/>
            </a:endParaRPr>
          </a:p>
        </p:txBody>
      </p:sp>
      <p:sp>
        <p:nvSpPr>
          <p:cNvPr id="7" name="Rectangle 55">
            <a:extLst>
              <a:ext uri="{FF2B5EF4-FFF2-40B4-BE49-F238E27FC236}">
                <a16:creationId xmlns:a16="http://schemas.microsoft.com/office/drawing/2014/main" id="{16E89487-9EA1-67ED-AAA7-182D7ED0EE9C}"/>
              </a:ext>
            </a:extLst>
          </p:cNvPr>
          <p:cNvSpPr/>
          <p:nvPr/>
        </p:nvSpPr>
        <p:spPr>
          <a:xfrm>
            <a:off x="2218301" y="2086437"/>
            <a:ext cx="569421" cy="232709"/>
          </a:xfrm>
          <a:prstGeom prst="rect">
            <a:avLst/>
          </a:prstGeom>
          <a:solidFill>
            <a:schemeClr val="accent5">
              <a:lumMod val="20000"/>
              <a:lumOff val="80000"/>
            </a:schemeClr>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accent5">
                  <a:lumMod val="20000"/>
                  <a:lumOff val="80000"/>
                </a:schemeClr>
              </a:solidFill>
              <a:latin typeface="Calibri" panose="020F0502020204030204" pitchFamily="34" charset="0"/>
              <a:cs typeface="Calibri" panose="020F0502020204030204" pitchFamily="34" charset="0"/>
            </a:endParaRPr>
          </a:p>
        </p:txBody>
      </p:sp>
      <p:sp>
        <p:nvSpPr>
          <p:cNvPr id="11" name="Rectangle 55">
            <a:extLst>
              <a:ext uri="{FF2B5EF4-FFF2-40B4-BE49-F238E27FC236}">
                <a16:creationId xmlns:a16="http://schemas.microsoft.com/office/drawing/2014/main" id="{FAD00BC3-EF69-49E7-6099-6AF8F562D5B9}"/>
              </a:ext>
            </a:extLst>
          </p:cNvPr>
          <p:cNvSpPr/>
          <p:nvPr/>
        </p:nvSpPr>
        <p:spPr>
          <a:xfrm>
            <a:off x="2787444" y="3314644"/>
            <a:ext cx="569421" cy="232709"/>
          </a:xfrm>
          <a:prstGeom prst="rect">
            <a:avLst/>
          </a:prstGeom>
          <a:solidFill>
            <a:schemeClr val="accent5">
              <a:lumMod val="40000"/>
              <a:lumOff val="60000"/>
            </a:schemeClr>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accent5">
                  <a:lumMod val="40000"/>
                  <a:lumOff val="60000"/>
                </a:schemeClr>
              </a:solidFill>
              <a:latin typeface="Calibri" panose="020F0502020204030204" pitchFamily="34" charset="0"/>
              <a:cs typeface="Calibri" panose="020F0502020204030204" pitchFamily="34" charset="0"/>
            </a:endParaRPr>
          </a:p>
        </p:txBody>
      </p:sp>
      <p:sp>
        <p:nvSpPr>
          <p:cNvPr id="12" name="Rectangle 55">
            <a:extLst>
              <a:ext uri="{FF2B5EF4-FFF2-40B4-BE49-F238E27FC236}">
                <a16:creationId xmlns:a16="http://schemas.microsoft.com/office/drawing/2014/main" id="{4F3C5C9F-A705-12BE-02E0-27B93DD57F4C}"/>
              </a:ext>
            </a:extLst>
          </p:cNvPr>
          <p:cNvSpPr/>
          <p:nvPr/>
        </p:nvSpPr>
        <p:spPr>
          <a:xfrm>
            <a:off x="3349213" y="3314983"/>
            <a:ext cx="569421" cy="232709"/>
          </a:xfrm>
          <a:prstGeom prst="rect">
            <a:avLst/>
          </a:prstGeom>
          <a:solidFill>
            <a:schemeClr val="accent5">
              <a:lumMod val="60000"/>
              <a:lumOff val="40000"/>
            </a:schemeClr>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accent5">
                  <a:lumMod val="20000"/>
                  <a:lumOff val="80000"/>
                </a:schemeClr>
              </a:solidFill>
              <a:latin typeface="Calibri" panose="020F0502020204030204" pitchFamily="34" charset="0"/>
              <a:cs typeface="Calibri" panose="020F0502020204030204" pitchFamily="34" charset="0"/>
            </a:endParaRPr>
          </a:p>
        </p:txBody>
      </p:sp>
      <p:sp>
        <p:nvSpPr>
          <p:cNvPr id="13" name="Rectangle 55">
            <a:extLst>
              <a:ext uri="{FF2B5EF4-FFF2-40B4-BE49-F238E27FC236}">
                <a16:creationId xmlns:a16="http://schemas.microsoft.com/office/drawing/2014/main" id="{FDE9361C-C5A4-2517-83A6-E4A380718739}"/>
              </a:ext>
            </a:extLst>
          </p:cNvPr>
          <p:cNvSpPr/>
          <p:nvPr/>
        </p:nvSpPr>
        <p:spPr>
          <a:xfrm>
            <a:off x="2218301" y="3314305"/>
            <a:ext cx="569421" cy="232709"/>
          </a:xfrm>
          <a:prstGeom prst="rect">
            <a:avLst/>
          </a:prstGeom>
          <a:solidFill>
            <a:schemeClr val="accent5">
              <a:lumMod val="20000"/>
              <a:lumOff val="80000"/>
            </a:schemeClr>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accent5">
                  <a:lumMod val="20000"/>
                  <a:lumOff val="80000"/>
                </a:schemeClr>
              </a:solidFill>
              <a:latin typeface="Calibri" panose="020F0502020204030204" pitchFamily="34" charset="0"/>
              <a:cs typeface="Calibri" panose="020F0502020204030204" pitchFamily="34" charset="0"/>
            </a:endParaRPr>
          </a:p>
        </p:txBody>
      </p:sp>
      <p:sp>
        <p:nvSpPr>
          <p:cNvPr id="17" name="Rectangle 55">
            <a:extLst>
              <a:ext uri="{FF2B5EF4-FFF2-40B4-BE49-F238E27FC236}">
                <a16:creationId xmlns:a16="http://schemas.microsoft.com/office/drawing/2014/main" id="{4B84FEA6-4DA5-8AE2-730F-A0C01458ABD5}"/>
              </a:ext>
            </a:extLst>
          </p:cNvPr>
          <p:cNvSpPr/>
          <p:nvPr/>
        </p:nvSpPr>
        <p:spPr>
          <a:xfrm>
            <a:off x="2787444" y="4537014"/>
            <a:ext cx="569421" cy="232709"/>
          </a:xfrm>
          <a:prstGeom prst="rect">
            <a:avLst/>
          </a:prstGeom>
          <a:solidFill>
            <a:schemeClr val="accent5">
              <a:lumMod val="40000"/>
              <a:lumOff val="60000"/>
            </a:schemeClr>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accent5">
                  <a:lumMod val="40000"/>
                  <a:lumOff val="60000"/>
                </a:schemeClr>
              </a:solidFill>
              <a:latin typeface="Calibri" panose="020F0502020204030204" pitchFamily="34" charset="0"/>
              <a:cs typeface="Calibri" panose="020F0502020204030204" pitchFamily="34" charset="0"/>
            </a:endParaRPr>
          </a:p>
        </p:txBody>
      </p:sp>
      <p:sp>
        <p:nvSpPr>
          <p:cNvPr id="18" name="Rectangle 55">
            <a:extLst>
              <a:ext uri="{FF2B5EF4-FFF2-40B4-BE49-F238E27FC236}">
                <a16:creationId xmlns:a16="http://schemas.microsoft.com/office/drawing/2014/main" id="{6AF3403F-A3EC-7D21-8B8A-B0909943E9E9}"/>
              </a:ext>
            </a:extLst>
          </p:cNvPr>
          <p:cNvSpPr/>
          <p:nvPr/>
        </p:nvSpPr>
        <p:spPr>
          <a:xfrm>
            <a:off x="3349213" y="4537353"/>
            <a:ext cx="569421" cy="232709"/>
          </a:xfrm>
          <a:prstGeom prst="rect">
            <a:avLst/>
          </a:prstGeom>
          <a:solidFill>
            <a:schemeClr val="accent5">
              <a:lumMod val="60000"/>
              <a:lumOff val="40000"/>
            </a:schemeClr>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accent5">
                  <a:lumMod val="20000"/>
                  <a:lumOff val="80000"/>
                </a:schemeClr>
              </a:solidFill>
              <a:latin typeface="Calibri" panose="020F0502020204030204" pitchFamily="34" charset="0"/>
              <a:cs typeface="Calibri" panose="020F0502020204030204" pitchFamily="34" charset="0"/>
            </a:endParaRPr>
          </a:p>
        </p:txBody>
      </p:sp>
      <p:sp>
        <p:nvSpPr>
          <p:cNvPr id="19" name="Rectangle 55">
            <a:extLst>
              <a:ext uri="{FF2B5EF4-FFF2-40B4-BE49-F238E27FC236}">
                <a16:creationId xmlns:a16="http://schemas.microsoft.com/office/drawing/2014/main" id="{EDE6BAE7-FF39-5615-2B06-16DB9DA20F22}"/>
              </a:ext>
            </a:extLst>
          </p:cNvPr>
          <p:cNvSpPr/>
          <p:nvPr/>
        </p:nvSpPr>
        <p:spPr>
          <a:xfrm>
            <a:off x="2218301" y="4536675"/>
            <a:ext cx="569421" cy="232709"/>
          </a:xfrm>
          <a:prstGeom prst="rect">
            <a:avLst/>
          </a:prstGeom>
          <a:solidFill>
            <a:schemeClr val="accent5">
              <a:lumMod val="20000"/>
              <a:lumOff val="80000"/>
            </a:schemeClr>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accent5">
                  <a:lumMod val="20000"/>
                  <a:lumOff val="80000"/>
                </a:schemeClr>
              </a:solidFill>
              <a:latin typeface="Calibri" panose="020F0502020204030204" pitchFamily="34" charset="0"/>
              <a:cs typeface="Calibri" panose="020F0502020204030204" pitchFamily="34" charset="0"/>
            </a:endParaRPr>
          </a:p>
        </p:txBody>
      </p:sp>
      <p:sp>
        <p:nvSpPr>
          <p:cNvPr id="76" name="TextBox 75">
            <a:extLst>
              <a:ext uri="{FF2B5EF4-FFF2-40B4-BE49-F238E27FC236}">
                <a16:creationId xmlns:a16="http://schemas.microsoft.com/office/drawing/2014/main" id="{C61A4429-B9BA-2D1A-5F8E-850CFE4A2295}"/>
              </a:ext>
            </a:extLst>
          </p:cNvPr>
          <p:cNvSpPr txBox="1"/>
          <p:nvPr/>
        </p:nvSpPr>
        <p:spPr>
          <a:xfrm>
            <a:off x="2003134" y="3094790"/>
            <a:ext cx="428322" cy="261610"/>
          </a:xfrm>
          <a:prstGeom prst="rect">
            <a:avLst/>
          </a:prstGeom>
          <a:noFill/>
        </p:spPr>
        <p:txBody>
          <a:bodyPr wrap="none" rtlCol="0">
            <a:spAutoFit/>
          </a:bodyPr>
          <a:lstStyle/>
          <a:p>
            <a:pPr algn="ctr"/>
            <a:r>
              <a:rPr lang="en-US" sz="1100" i="1" dirty="0"/>
              <a:t>SC 1</a:t>
            </a:r>
          </a:p>
        </p:txBody>
      </p:sp>
      <p:sp>
        <p:nvSpPr>
          <p:cNvPr id="77" name="TextBox 76">
            <a:extLst>
              <a:ext uri="{FF2B5EF4-FFF2-40B4-BE49-F238E27FC236}">
                <a16:creationId xmlns:a16="http://schemas.microsoft.com/office/drawing/2014/main" id="{9C1D7AD6-4490-98D9-E055-BD5534CEEBB0}"/>
              </a:ext>
            </a:extLst>
          </p:cNvPr>
          <p:cNvSpPr txBox="1"/>
          <p:nvPr/>
        </p:nvSpPr>
        <p:spPr>
          <a:xfrm>
            <a:off x="3940726" y="3306154"/>
            <a:ext cx="510076" cy="261610"/>
          </a:xfrm>
          <a:prstGeom prst="rect">
            <a:avLst/>
          </a:prstGeom>
          <a:noFill/>
        </p:spPr>
        <p:txBody>
          <a:bodyPr wrap="none" rtlCol="0">
            <a:spAutoFit/>
          </a:bodyPr>
          <a:lstStyle/>
          <a:p>
            <a:pPr algn="ctr"/>
            <a:r>
              <a:rPr lang="en-US" sz="1100" i="1"/>
              <a:t>~5 KB</a:t>
            </a:r>
          </a:p>
        </p:txBody>
      </p:sp>
      <p:sp>
        <p:nvSpPr>
          <p:cNvPr id="78" name="TextBox 77">
            <a:extLst>
              <a:ext uri="{FF2B5EF4-FFF2-40B4-BE49-F238E27FC236}">
                <a16:creationId xmlns:a16="http://schemas.microsoft.com/office/drawing/2014/main" id="{58E2C66C-0EFC-0115-B56F-63ADCD1424C4}"/>
              </a:ext>
            </a:extLst>
          </p:cNvPr>
          <p:cNvSpPr txBox="1"/>
          <p:nvPr/>
        </p:nvSpPr>
        <p:spPr>
          <a:xfrm>
            <a:off x="1981042" y="1864836"/>
            <a:ext cx="428322" cy="261610"/>
          </a:xfrm>
          <a:prstGeom prst="rect">
            <a:avLst/>
          </a:prstGeom>
          <a:noFill/>
        </p:spPr>
        <p:txBody>
          <a:bodyPr wrap="none" rtlCol="0">
            <a:spAutoFit/>
          </a:bodyPr>
          <a:lstStyle/>
          <a:p>
            <a:pPr algn="ctr"/>
            <a:r>
              <a:rPr lang="en-US" sz="1100" i="1"/>
              <a:t>SC 1</a:t>
            </a:r>
          </a:p>
        </p:txBody>
      </p:sp>
      <p:sp>
        <p:nvSpPr>
          <p:cNvPr id="79" name="TextBox 78">
            <a:extLst>
              <a:ext uri="{FF2B5EF4-FFF2-40B4-BE49-F238E27FC236}">
                <a16:creationId xmlns:a16="http://schemas.microsoft.com/office/drawing/2014/main" id="{3C1ECDC1-8271-2109-9F7E-08DF05F5C76E}"/>
              </a:ext>
            </a:extLst>
          </p:cNvPr>
          <p:cNvSpPr txBox="1"/>
          <p:nvPr/>
        </p:nvSpPr>
        <p:spPr>
          <a:xfrm>
            <a:off x="3455038" y="1864836"/>
            <a:ext cx="643126" cy="261610"/>
          </a:xfrm>
          <a:prstGeom prst="rect">
            <a:avLst/>
          </a:prstGeom>
          <a:noFill/>
        </p:spPr>
        <p:txBody>
          <a:bodyPr wrap="none" rtlCol="0">
            <a:spAutoFit/>
          </a:bodyPr>
          <a:lstStyle/>
          <a:p>
            <a:pPr algn="ctr"/>
            <a:r>
              <a:rPr lang="en-US" sz="1100" i="1"/>
              <a:t>SC 1200</a:t>
            </a:r>
          </a:p>
        </p:txBody>
      </p:sp>
      <p:sp>
        <p:nvSpPr>
          <p:cNvPr id="80" name="TextBox 79">
            <a:extLst>
              <a:ext uri="{FF2B5EF4-FFF2-40B4-BE49-F238E27FC236}">
                <a16:creationId xmlns:a16="http://schemas.microsoft.com/office/drawing/2014/main" id="{EFBDFF12-8A9B-9053-EE62-DCE59B6F16C8}"/>
              </a:ext>
            </a:extLst>
          </p:cNvPr>
          <p:cNvSpPr txBox="1"/>
          <p:nvPr/>
        </p:nvSpPr>
        <p:spPr>
          <a:xfrm>
            <a:off x="3918634" y="2075961"/>
            <a:ext cx="510076" cy="261610"/>
          </a:xfrm>
          <a:prstGeom prst="rect">
            <a:avLst/>
          </a:prstGeom>
          <a:noFill/>
        </p:spPr>
        <p:txBody>
          <a:bodyPr wrap="none" rtlCol="0">
            <a:spAutoFit/>
          </a:bodyPr>
          <a:lstStyle/>
          <a:p>
            <a:pPr algn="ctr"/>
            <a:r>
              <a:rPr lang="en-US" sz="1100" i="1"/>
              <a:t>~5 KB</a:t>
            </a:r>
          </a:p>
        </p:txBody>
      </p:sp>
      <p:sp>
        <p:nvSpPr>
          <p:cNvPr id="81" name="TextBox 80">
            <a:extLst>
              <a:ext uri="{FF2B5EF4-FFF2-40B4-BE49-F238E27FC236}">
                <a16:creationId xmlns:a16="http://schemas.microsoft.com/office/drawing/2014/main" id="{B6701311-AE25-FDBE-A7B4-7A9A5F8F678C}"/>
              </a:ext>
            </a:extLst>
          </p:cNvPr>
          <p:cNvSpPr txBox="1"/>
          <p:nvPr/>
        </p:nvSpPr>
        <p:spPr>
          <a:xfrm>
            <a:off x="3477130" y="3094790"/>
            <a:ext cx="643126" cy="261610"/>
          </a:xfrm>
          <a:prstGeom prst="rect">
            <a:avLst/>
          </a:prstGeom>
          <a:noFill/>
        </p:spPr>
        <p:txBody>
          <a:bodyPr wrap="none" rtlCol="0">
            <a:spAutoFit/>
          </a:bodyPr>
          <a:lstStyle/>
          <a:p>
            <a:pPr algn="ctr"/>
            <a:r>
              <a:rPr lang="en-US" sz="1100" i="1"/>
              <a:t>SC 1200</a:t>
            </a:r>
          </a:p>
        </p:txBody>
      </p:sp>
      <p:sp>
        <p:nvSpPr>
          <p:cNvPr id="82" name="TextBox 81">
            <a:extLst>
              <a:ext uri="{FF2B5EF4-FFF2-40B4-BE49-F238E27FC236}">
                <a16:creationId xmlns:a16="http://schemas.microsoft.com/office/drawing/2014/main" id="{516E423A-0A92-5A0C-567D-117F4E19C6A0}"/>
              </a:ext>
            </a:extLst>
          </p:cNvPr>
          <p:cNvSpPr txBox="1"/>
          <p:nvPr/>
        </p:nvSpPr>
        <p:spPr>
          <a:xfrm>
            <a:off x="2003134" y="4298613"/>
            <a:ext cx="428322" cy="261610"/>
          </a:xfrm>
          <a:prstGeom prst="rect">
            <a:avLst/>
          </a:prstGeom>
          <a:noFill/>
        </p:spPr>
        <p:txBody>
          <a:bodyPr wrap="none" rtlCol="0">
            <a:spAutoFit/>
          </a:bodyPr>
          <a:lstStyle/>
          <a:p>
            <a:pPr algn="ctr"/>
            <a:r>
              <a:rPr lang="en-US" sz="1100" i="1"/>
              <a:t>SC 1</a:t>
            </a:r>
          </a:p>
        </p:txBody>
      </p:sp>
      <p:sp>
        <p:nvSpPr>
          <p:cNvPr id="83" name="TextBox 82">
            <a:extLst>
              <a:ext uri="{FF2B5EF4-FFF2-40B4-BE49-F238E27FC236}">
                <a16:creationId xmlns:a16="http://schemas.microsoft.com/office/drawing/2014/main" id="{2858D550-AE72-8235-BB32-2D48BD99EE9B}"/>
              </a:ext>
            </a:extLst>
          </p:cNvPr>
          <p:cNvSpPr txBox="1"/>
          <p:nvPr/>
        </p:nvSpPr>
        <p:spPr>
          <a:xfrm>
            <a:off x="3477130" y="4298613"/>
            <a:ext cx="643126" cy="261610"/>
          </a:xfrm>
          <a:prstGeom prst="rect">
            <a:avLst/>
          </a:prstGeom>
          <a:noFill/>
        </p:spPr>
        <p:txBody>
          <a:bodyPr wrap="none" rtlCol="0">
            <a:spAutoFit/>
          </a:bodyPr>
          <a:lstStyle/>
          <a:p>
            <a:pPr algn="ctr"/>
            <a:r>
              <a:rPr lang="en-US" sz="1100" i="1"/>
              <a:t>SC 1200</a:t>
            </a:r>
          </a:p>
        </p:txBody>
      </p:sp>
      <p:sp>
        <p:nvSpPr>
          <p:cNvPr id="84" name="TextBox 83">
            <a:extLst>
              <a:ext uri="{FF2B5EF4-FFF2-40B4-BE49-F238E27FC236}">
                <a16:creationId xmlns:a16="http://schemas.microsoft.com/office/drawing/2014/main" id="{17DD80D4-586F-92C7-B130-FB08E315D6BC}"/>
              </a:ext>
            </a:extLst>
          </p:cNvPr>
          <p:cNvSpPr txBox="1"/>
          <p:nvPr/>
        </p:nvSpPr>
        <p:spPr>
          <a:xfrm>
            <a:off x="3940726" y="4502431"/>
            <a:ext cx="510076" cy="261610"/>
          </a:xfrm>
          <a:prstGeom prst="rect">
            <a:avLst/>
          </a:prstGeom>
          <a:noFill/>
        </p:spPr>
        <p:txBody>
          <a:bodyPr wrap="none" rtlCol="0">
            <a:spAutoFit/>
          </a:bodyPr>
          <a:lstStyle/>
          <a:p>
            <a:pPr algn="ctr"/>
            <a:r>
              <a:rPr lang="en-US" sz="1100" i="1"/>
              <a:t>~5 KB</a:t>
            </a:r>
          </a:p>
        </p:txBody>
      </p:sp>
    </p:spTree>
    <p:extLst>
      <p:ext uri="{BB962C8B-B14F-4D97-AF65-F5344CB8AC3E}">
        <p14:creationId xmlns:p14="http://schemas.microsoft.com/office/powerpoint/2010/main" val="1659865804"/>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48">
            <a:extLst>
              <a:ext uri="{FF2B5EF4-FFF2-40B4-BE49-F238E27FC236}">
                <a16:creationId xmlns:a16="http://schemas.microsoft.com/office/drawing/2014/main" id="{35095ADD-B8A5-D905-FFA2-503DEB672834}"/>
              </a:ext>
            </a:extLst>
          </p:cNvPr>
          <p:cNvSpPr/>
          <p:nvPr/>
        </p:nvSpPr>
        <p:spPr>
          <a:xfrm>
            <a:off x="5892543" y="2405184"/>
            <a:ext cx="1658708" cy="634204"/>
          </a:xfrm>
          <a:prstGeom prst="rect">
            <a:avLst/>
          </a:prstGeom>
          <a:solidFill>
            <a:schemeClr val="accent5">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latin typeface="Calibri"/>
                <a:cs typeface="Calibri"/>
              </a:rPr>
              <a:t>Subcarrier set 1</a:t>
            </a:r>
          </a:p>
        </p:txBody>
      </p:sp>
      <p:sp>
        <p:nvSpPr>
          <p:cNvPr id="47" name="Rectangle 48">
            <a:extLst>
              <a:ext uri="{FF2B5EF4-FFF2-40B4-BE49-F238E27FC236}">
                <a16:creationId xmlns:a16="http://schemas.microsoft.com/office/drawing/2014/main" id="{2FBF876A-F6D6-1144-2F95-11FE50E9E245}"/>
              </a:ext>
            </a:extLst>
          </p:cNvPr>
          <p:cNvSpPr/>
          <p:nvPr/>
        </p:nvSpPr>
        <p:spPr>
          <a:xfrm>
            <a:off x="5892543" y="3601530"/>
            <a:ext cx="1658708" cy="634204"/>
          </a:xfrm>
          <a:prstGeom prst="rect">
            <a:avLst/>
          </a:prstGeom>
          <a:solidFill>
            <a:schemeClr val="accent5">
              <a:lumMod val="40000"/>
              <a:lumOff val="6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Calibri" panose="020F0502020204030204" pitchFamily="34" charset="0"/>
                <a:cs typeface="Calibri" panose="020F0502020204030204" pitchFamily="34" charset="0"/>
              </a:rPr>
              <a:t>Subcarrier set 2</a:t>
            </a:r>
          </a:p>
        </p:txBody>
      </p:sp>
      <p:sp>
        <p:nvSpPr>
          <p:cNvPr id="48" name="Rectangle 48">
            <a:extLst>
              <a:ext uri="{FF2B5EF4-FFF2-40B4-BE49-F238E27FC236}">
                <a16:creationId xmlns:a16="http://schemas.microsoft.com/office/drawing/2014/main" id="{4693DBCA-4DF9-0076-46D0-A99F0AC9C1D4}"/>
              </a:ext>
            </a:extLst>
          </p:cNvPr>
          <p:cNvSpPr/>
          <p:nvPr/>
        </p:nvSpPr>
        <p:spPr>
          <a:xfrm>
            <a:off x="5892543" y="4826810"/>
            <a:ext cx="1658708" cy="634204"/>
          </a:xfrm>
          <a:prstGeom prst="rect">
            <a:avLst/>
          </a:prstGeom>
          <a:solidFill>
            <a:schemeClr val="accent5">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alibri" panose="020F0502020204030204" pitchFamily="34" charset="0"/>
                <a:cs typeface="Calibri" panose="020F0502020204030204" pitchFamily="34" charset="0"/>
              </a:rPr>
              <a:t>Subcarrier set 3</a:t>
            </a:r>
          </a:p>
        </p:txBody>
      </p:sp>
      <p:sp>
        <p:nvSpPr>
          <p:cNvPr id="49" name="Rectangle 5">
            <a:extLst>
              <a:ext uri="{FF2B5EF4-FFF2-40B4-BE49-F238E27FC236}">
                <a16:creationId xmlns:a16="http://schemas.microsoft.com/office/drawing/2014/main" id="{7678086E-6320-A359-D903-06530ACEB70D}"/>
              </a:ext>
            </a:extLst>
          </p:cNvPr>
          <p:cNvSpPr/>
          <p:nvPr/>
        </p:nvSpPr>
        <p:spPr>
          <a:xfrm>
            <a:off x="2457389" y="4826810"/>
            <a:ext cx="1679918" cy="634204"/>
          </a:xfrm>
          <a:prstGeom prst="rect">
            <a:avLst/>
          </a:prstGeom>
          <a:solidFill>
            <a:schemeClr val="accent2">
              <a:lumMod val="60000"/>
              <a:lumOff val="40000"/>
            </a:schemeClr>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Calibri" panose="020F0502020204030204" pitchFamily="34" charset="0"/>
                <a:cs typeface="Calibri" panose="020F0502020204030204" pitchFamily="34" charset="0"/>
              </a:rPr>
              <a:t>Antenna set 3</a:t>
            </a:r>
          </a:p>
        </p:txBody>
      </p:sp>
      <p:sp>
        <p:nvSpPr>
          <p:cNvPr id="50" name="Rectangle 5">
            <a:extLst>
              <a:ext uri="{FF2B5EF4-FFF2-40B4-BE49-F238E27FC236}">
                <a16:creationId xmlns:a16="http://schemas.microsoft.com/office/drawing/2014/main" id="{AFF02317-6640-67FB-5F3A-1F6E02D4F9FC}"/>
              </a:ext>
            </a:extLst>
          </p:cNvPr>
          <p:cNvSpPr/>
          <p:nvPr/>
        </p:nvSpPr>
        <p:spPr>
          <a:xfrm>
            <a:off x="2457389" y="3601530"/>
            <a:ext cx="1658708" cy="634204"/>
          </a:xfrm>
          <a:prstGeom prst="rect">
            <a:avLst/>
          </a:prstGeom>
          <a:solidFill>
            <a:schemeClr val="accent2">
              <a:lumMod val="40000"/>
              <a:lumOff val="60000"/>
            </a:schemeClr>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Calibri" panose="020F0502020204030204" pitchFamily="34" charset="0"/>
                <a:cs typeface="Calibri" panose="020F0502020204030204" pitchFamily="34" charset="0"/>
              </a:rPr>
              <a:t>Antenna set 2</a:t>
            </a:r>
          </a:p>
        </p:txBody>
      </p:sp>
      <p:sp>
        <p:nvSpPr>
          <p:cNvPr id="51" name="Rectangle 50">
            <a:extLst>
              <a:ext uri="{FF2B5EF4-FFF2-40B4-BE49-F238E27FC236}">
                <a16:creationId xmlns:a16="http://schemas.microsoft.com/office/drawing/2014/main" id="{6EBB3FDA-3274-405C-DBB1-96A1C82324E6}"/>
              </a:ext>
            </a:extLst>
          </p:cNvPr>
          <p:cNvSpPr/>
          <p:nvPr/>
        </p:nvSpPr>
        <p:spPr>
          <a:xfrm>
            <a:off x="10653816" y="3194316"/>
            <a:ext cx="1130554" cy="400110"/>
          </a:xfrm>
          <a:prstGeom prst="rect">
            <a:avLst/>
          </a:prstGeom>
        </p:spPr>
        <p:txBody>
          <a:bodyPr wrap="square">
            <a:spAutoFit/>
          </a:bodyPr>
          <a:lstStyle/>
          <a:p>
            <a:r>
              <a:rPr lang="en-US" sz="2000"/>
              <a:t>Server 2</a:t>
            </a:r>
          </a:p>
        </p:txBody>
      </p:sp>
      <p:sp>
        <p:nvSpPr>
          <p:cNvPr id="52" name="Rectangle 50">
            <a:extLst>
              <a:ext uri="{FF2B5EF4-FFF2-40B4-BE49-F238E27FC236}">
                <a16:creationId xmlns:a16="http://schemas.microsoft.com/office/drawing/2014/main" id="{58989B38-2228-7BAA-37F9-5FD5D6595DB6}"/>
              </a:ext>
            </a:extLst>
          </p:cNvPr>
          <p:cNvSpPr/>
          <p:nvPr/>
        </p:nvSpPr>
        <p:spPr>
          <a:xfrm>
            <a:off x="10650637" y="4377293"/>
            <a:ext cx="1130554" cy="400110"/>
          </a:xfrm>
          <a:prstGeom prst="rect">
            <a:avLst/>
          </a:prstGeom>
        </p:spPr>
        <p:txBody>
          <a:bodyPr wrap="square">
            <a:spAutoFit/>
          </a:bodyPr>
          <a:lstStyle/>
          <a:p>
            <a:r>
              <a:rPr lang="en-US" sz="2000"/>
              <a:t>Server 3</a:t>
            </a:r>
          </a:p>
        </p:txBody>
      </p:sp>
      <p:cxnSp>
        <p:nvCxnSpPr>
          <p:cNvPr id="53" name="直接连接符 9">
            <a:extLst>
              <a:ext uri="{FF2B5EF4-FFF2-40B4-BE49-F238E27FC236}">
                <a16:creationId xmlns:a16="http://schemas.microsoft.com/office/drawing/2014/main" id="{7D4B53BB-5478-147B-C3B8-8782D559C5AF}"/>
              </a:ext>
            </a:extLst>
          </p:cNvPr>
          <p:cNvCxnSpPr>
            <a:cxnSpLocks/>
          </p:cNvCxnSpPr>
          <p:nvPr/>
        </p:nvCxnSpPr>
        <p:spPr>
          <a:xfrm>
            <a:off x="1292810" y="3145489"/>
            <a:ext cx="10434733" cy="0"/>
          </a:xfrm>
          <a:prstGeom prst="line">
            <a:avLst/>
          </a:prstGeom>
          <a:ln w="19050">
            <a:prstDash val="dash"/>
          </a:ln>
        </p:spPr>
        <p:style>
          <a:lnRef idx="1">
            <a:schemeClr val="dk1"/>
          </a:lnRef>
          <a:fillRef idx="0">
            <a:schemeClr val="dk1"/>
          </a:fillRef>
          <a:effectRef idx="0">
            <a:schemeClr val="dk1"/>
          </a:effectRef>
          <a:fontRef idx="minor">
            <a:schemeClr val="tx1"/>
          </a:fontRef>
        </p:style>
      </p:cxnSp>
      <p:sp>
        <p:nvSpPr>
          <p:cNvPr id="67" name="Rectangle 50">
            <a:extLst>
              <a:ext uri="{FF2B5EF4-FFF2-40B4-BE49-F238E27FC236}">
                <a16:creationId xmlns:a16="http://schemas.microsoft.com/office/drawing/2014/main" id="{16D19EBD-2E15-7C32-4D79-A05BB3F967A8}"/>
              </a:ext>
            </a:extLst>
          </p:cNvPr>
          <p:cNvSpPr/>
          <p:nvPr/>
        </p:nvSpPr>
        <p:spPr>
          <a:xfrm rot="16200000">
            <a:off x="-85472" y="3104264"/>
            <a:ext cx="1164067" cy="400110"/>
          </a:xfrm>
          <a:prstGeom prst="rect">
            <a:avLst/>
          </a:prstGeom>
        </p:spPr>
        <p:txBody>
          <a:bodyPr wrap="square">
            <a:spAutoFit/>
          </a:bodyPr>
          <a:lstStyle/>
          <a:p>
            <a:r>
              <a:rPr lang="en-US" sz="2000" dirty="0"/>
              <a:t>From RU</a:t>
            </a:r>
          </a:p>
        </p:txBody>
      </p:sp>
      <p:cxnSp>
        <p:nvCxnSpPr>
          <p:cNvPr id="68" name="直接连接符 9">
            <a:extLst>
              <a:ext uri="{FF2B5EF4-FFF2-40B4-BE49-F238E27FC236}">
                <a16:creationId xmlns:a16="http://schemas.microsoft.com/office/drawing/2014/main" id="{491992C0-3551-7DEC-DCC6-4D2949C0EF35}"/>
              </a:ext>
            </a:extLst>
          </p:cNvPr>
          <p:cNvCxnSpPr>
            <a:cxnSpLocks/>
          </p:cNvCxnSpPr>
          <p:nvPr/>
        </p:nvCxnSpPr>
        <p:spPr>
          <a:xfrm>
            <a:off x="1292810" y="4341836"/>
            <a:ext cx="10434733" cy="0"/>
          </a:xfrm>
          <a:prstGeom prst="line">
            <a:avLst/>
          </a:prstGeom>
          <a:ln w="19050">
            <a:prstDash val="dash"/>
          </a:ln>
        </p:spPr>
        <p:style>
          <a:lnRef idx="1">
            <a:schemeClr val="dk1"/>
          </a:lnRef>
          <a:fillRef idx="0">
            <a:schemeClr val="dk1"/>
          </a:fillRef>
          <a:effectRef idx="0">
            <a:schemeClr val="dk1"/>
          </a:effectRef>
          <a:fontRef idx="minor">
            <a:schemeClr val="tx1"/>
          </a:fontRef>
        </p:style>
      </p:cxnSp>
      <p:sp>
        <p:nvSpPr>
          <p:cNvPr id="69" name="Rectangle 5">
            <a:extLst>
              <a:ext uri="{FF2B5EF4-FFF2-40B4-BE49-F238E27FC236}">
                <a16:creationId xmlns:a16="http://schemas.microsoft.com/office/drawing/2014/main" id="{0C2D18E2-F31D-46BF-FC89-90594D86E813}"/>
              </a:ext>
            </a:extLst>
          </p:cNvPr>
          <p:cNvSpPr/>
          <p:nvPr/>
        </p:nvSpPr>
        <p:spPr>
          <a:xfrm>
            <a:off x="2457389" y="2405184"/>
            <a:ext cx="1658708" cy="634204"/>
          </a:xfrm>
          <a:prstGeom prst="rect">
            <a:avLst/>
          </a:prstGeom>
          <a:solidFill>
            <a:schemeClr val="accent2">
              <a:lumMod val="20000"/>
              <a:lumOff val="80000"/>
            </a:schemeClr>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Calibri" panose="020F0502020204030204" pitchFamily="34" charset="0"/>
                <a:cs typeface="Calibri" panose="020F0502020204030204" pitchFamily="34" charset="0"/>
              </a:rPr>
              <a:t>Antenna set 1</a:t>
            </a:r>
          </a:p>
        </p:txBody>
      </p:sp>
      <p:sp>
        <p:nvSpPr>
          <p:cNvPr id="70" name="Rectangle 41">
            <a:extLst>
              <a:ext uri="{FF2B5EF4-FFF2-40B4-BE49-F238E27FC236}">
                <a16:creationId xmlns:a16="http://schemas.microsoft.com/office/drawing/2014/main" id="{CD2AA27C-528D-5130-1D8A-45EA08E8EB03}"/>
              </a:ext>
            </a:extLst>
          </p:cNvPr>
          <p:cNvSpPr/>
          <p:nvPr/>
        </p:nvSpPr>
        <p:spPr>
          <a:xfrm>
            <a:off x="8604333" y="2405184"/>
            <a:ext cx="1278808" cy="634204"/>
          </a:xfrm>
          <a:prstGeom prst="rect">
            <a:avLst/>
          </a:prstGeom>
          <a:solidFill>
            <a:schemeClr val="accent6">
              <a:lumMod val="20000"/>
              <a:lumOff val="80000"/>
            </a:schemeClr>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alibri" panose="020F0502020204030204" pitchFamily="34" charset="0"/>
                <a:cs typeface="Calibri" panose="020F0502020204030204" pitchFamily="34" charset="0"/>
              </a:rPr>
              <a:t>User set 1</a:t>
            </a:r>
          </a:p>
        </p:txBody>
      </p:sp>
      <p:sp>
        <p:nvSpPr>
          <p:cNvPr id="71" name="Rectangle 70">
            <a:extLst>
              <a:ext uri="{FF2B5EF4-FFF2-40B4-BE49-F238E27FC236}">
                <a16:creationId xmlns:a16="http://schemas.microsoft.com/office/drawing/2014/main" id="{8BE73DDE-B6C0-8F6A-B0BA-2D3C2432BEB4}"/>
              </a:ext>
            </a:extLst>
          </p:cNvPr>
          <p:cNvSpPr/>
          <p:nvPr/>
        </p:nvSpPr>
        <p:spPr>
          <a:xfrm>
            <a:off x="8604333" y="3601530"/>
            <a:ext cx="1278808" cy="634204"/>
          </a:xfrm>
          <a:prstGeom prst="rect">
            <a:avLst/>
          </a:prstGeom>
          <a:solidFill>
            <a:schemeClr val="accent6">
              <a:lumMod val="40000"/>
              <a:lumOff val="60000"/>
            </a:schemeClr>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Calibri" panose="020F0502020204030204" pitchFamily="34" charset="0"/>
                <a:cs typeface="Calibri" panose="020F0502020204030204" pitchFamily="34" charset="0"/>
              </a:rPr>
              <a:t>User set 2</a:t>
            </a:r>
          </a:p>
        </p:txBody>
      </p:sp>
      <p:sp>
        <p:nvSpPr>
          <p:cNvPr id="72" name="Rectangle 41">
            <a:extLst>
              <a:ext uri="{FF2B5EF4-FFF2-40B4-BE49-F238E27FC236}">
                <a16:creationId xmlns:a16="http://schemas.microsoft.com/office/drawing/2014/main" id="{BAD3CED3-4353-20E5-F3C8-59B8FC4AEE8D}"/>
              </a:ext>
            </a:extLst>
          </p:cNvPr>
          <p:cNvSpPr/>
          <p:nvPr/>
        </p:nvSpPr>
        <p:spPr>
          <a:xfrm>
            <a:off x="8604333" y="4826810"/>
            <a:ext cx="1278808" cy="634204"/>
          </a:xfrm>
          <a:prstGeom prst="rect">
            <a:avLst/>
          </a:prstGeom>
          <a:solidFill>
            <a:schemeClr val="accent6">
              <a:lumMod val="60000"/>
              <a:lumOff val="40000"/>
            </a:schemeClr>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Calibri" panose="020F0502020204030204" pitchFamily="34" charset="0"/>
                <a:cs typeface="Calibri" panose="020F0502020204030204" pitchFamily="34" charset="0"/>
              </a:rPr>
              <a:t>User set 3</a:t>
            </a:r>
          </a:p>
        </p:txBody>
      </p:sp>
      <p:sp>
        <p:nvSpPr>
          <p:cNvPr id="73" name="Rectangle 50">
            <a:extLst>
              <a:ext uri="{FF2B5EF4-FFF2-40B4-BE49-F238E27FC236}">
                <a16:creationId xmlns:a16="http://schemas.microsoft.com/office/drawing/2014/main" id="{256A74F5-4C24-5C99-0524-D0F919B444D9}"/>
              </a:ext>
            </a:extLst>
          </p:cNvPr>
          <p:cNvSpPr/>
          <p:nvPr/>
        </p:nvSpPr>
        <p:spPr>
          <a:xfrm>
            <a:off x="2220387" y="1522352"/>
            <a:ext cx="1968979" cy="400110"/>
          </a:xfrm>
          <a:prstGeom prst="rect">
            <a:avLst/>
          </a:prstGeom>
        </p:spPr>
        <p:txBody>
          <a:bodyPr wrap="square">
            <a:spAutoFit/>
          </a:bodyPr>
          <a:lstStyle/>
          <a:p>
            <a:r>
              <a:rPr lang="en-US" sz="2000"/>
              <a:t>Antenna-parallel</a:t>
            </a:r>
          </a:p>
        </p:txBody>
      </p:sp>
      <p:sp>
        <p:nvSpPr>
          <p:cNvPr id="74" name="Rectangle 50">
            <a:extLst>
              <a:ext uri="{FF2B5EF4-FFF2-40B4-BE49-F238E27FC236}">
                <a16:creationId xmlns:a16="http://schemas.microsoft.com/office/drawing/2014/main" id="{899D7083-61EC-F58A-5EF1-79C5431BC206}"/>
              </a:ext>
            </a:extLst>
          </p:cNvPr>
          <p:cNvSpPr/>
          <p:nvPr/>
        </p:nvSpPr>
        <p:spPr>
          <a:xfrm>
            <a:off x="5724216" y="1528342"/>
            <a:ext cx="2119588" cy="400110"/>
          </a:xfrm>
          <a:prstGeom prst="rect">
            <a:avLst/>
          </a:prstGeom>
        </p:spPr>
        <p:txBody>
          <a:bodyPr wrap="square">
            <a:spAutoFit/>
          </a:bodyPr>
          <a:lstStyle/>
          <a:p>
            <a:r>
              <a:rPr lang="en-US" sz="2000"/>
              <a:t>Subcarrier-parallel</a:t>
            </a:r>
          </a:p>
        </p:txBody>
      </p:sp>
      <p:sp>
        <p:nvSpPr>
          <p:cNvPr id="75" name="Rectangle 50">
            <a:extLst>
              <a:ext uri="{FF2B5EF4-FFF2-40B4-BE49-F238E27FC236}">
                <a16:creationId xmlns:a16="http://schemas.microsoft.com/office/drawing/2014/main" id="{2E4FD100-5477-B901-D2D2-92A5B2C738CF}"/>
              </a:ext>
            </a:extLst>
          </p:cNvPr>
          <p:cNvSpPr/>
          <p:nvPr/>
        </p:nvSpPr>
        <p:spPr>
          <a:xfrm>
            <a:off x="8473947" y="1522315"/>
            <a:ext cx="1539579" cy="400110"/>
          </a:xfrm>
          <a:prstGeom prst="rect">
            <a:avLst/>
          </a:prstGeom>
        </p:spPr>
        <p:txBody>
          <a:bodyPr wrap="square">
            <a:spAutoFit/>
          </a:bodyPr>
          <a:lstStyle/>
          <a:p>
            <a:r>
              <a:rPr lang="en-US" sz="2000"/>
              <a:t>User-parallel</a:t>
            </a:r>
          </a:p>
        </p:txBody>
      </p:sp>
      <p:sp>
        <p:nvSpPr>
          <p:cNvPr id="5" name="Title 1">
            <a:extLst>
              <a:ext uri="{FF2B5EF4-FFF2-40B4-BE49-F238E27FC236}">
                <a16:creationId xmlns:a16="http://schemas.microsoft.com/office/drawing/2014/main" id="{19F827F3-1D4D-3C8E-BC25-A48CE9BE1352}"/>
              </a:ext>
            </a:extLst>
          </p:cNvPr>
          <p:cNvSpPr>
            <a:spLocks noGrp="1"/>
          </p:cNvSpPr>
          <p:nvPr>
            <p:ph type="title"/>
          </p:nvPr>
        </p:nvSpPr>
        <p:spPr>
          <a:xfrm>
            <a:off x="0" y="2196"/>
            <a:ext cx="12134155" cy="1325563"/>
          </a:xfrm>
        </p:spPr>
        <p:txBody>
          <a:bodyPr>
            <a:normAutofit/>
          </a:bodyPr>
          <a:lstStyle/>
          <a:p>
            <a:pPr algn="ctr"/>
            <a:r>
              <a:rPr lang="en-US" sz="3200" b="1" dirty="0">
                <a:latin typeface="Calibri Light" panose="020F0302020204030204" pitchFamily="34" charset="0"/>
                <a:cs typeface="Calibri Light" panose="020F0302020204030204" pitchFamily="34" charset="0"/>
              </a:rPr>
              <a:t>Data dependency between stages introduces communication overhead</a:t>
            </a:r>
          </a:p>
        </p:txBody>
      </p:sp>
      <p:sp>
        <p:nvSpPr>
          <p:cNvPr id="4" name="Slide Number Placeholder 3">
            <a:extLst>
              <a:ext uri="{FF2B5EF4-FFF2-40B4-BE49-F238E27FC236}">
                <a16:creationId xmlns:a16="http://schemas.microsoft.com/office/drawing/2014/main" id="{16CD6223-F77F-2926-E78A-06CDDA71DC1E}"/>
              </a:ext>
            </a:extLst>
          </p:cNvPr>
          <p:cNvSpPr>
            <a:spLocks noGrp="1"/>
          </p:cNvSpPr>
          <p:nvPr>
            <p:ph type="sldNum" sz="quarter" idx="12"/>
          </p:nvPr>
        </p:nvSpPr>
        <p:spPr/>
        <p:txBody>
          <a:bodyPr/>
          <a:lstStyle/>
          <a:p>
            <a:fld id="{330EA680-D336-4FF7-8B7A-9848BB0A1C32}" type="slidenum">
              <a:rPr lang="en-US" smtClean="0"/>
              <a:t>14</a:t>
            </a:fld>
            <a:endParaRPr lang="en-US"/>
          </a:p>
        </p:txBody>
      </p:sp>
      <p:sp>
        <p:nvSpPr>
          <p:cNvPr id="6" name="Slide Number Placeholder 3">
            <a:extLst>
              <a:ext uri="{FF2B5EF4-FFF2-40B4-BE49-F238E27FC236}">
                <a16:creationId xmlns:a16="http://schemas.microsoft.com/office/drawing/2014/main" id="{02745939-0077-FA6D-971F-7E01627D0769}"/>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30EA680-D336-4FF7-8B7A-9848BB0A1C32}" type="slidenum">
              <a:rPr lang="en-US" smtClean="0"/>
              <a:pPr/>
              <a:t>14</a:t>
            </a:fld>
            <a:endParaRPr lang="en-US"/>
          </a:p>
        </p:txBody>
      </p:sp>
      <p:sp>
        <p:nvSpPr>
          <p:cNvPr id="25" name="Rectangle 50">
            <a:extLst>
              <a:ext uri="{FF2B5EF4-FFF2-40B4-BE49-F238E27FC236}">
                <a16:creationId xmlns:a16="http://schemas.microsoft.com/office/drawing/2014/main" id="{7EE99A47-1710-871A-1C65-46854286C916}"/>
              </a:ext>
            </a:extLst>
          </p:cNvPr>
          <p:cNvSpPr/>
          <p:nvPr/>
        </p:nvSpPr>
        <p:spPr>
          <a:xfrm>
            <a:off x="10653816" y="2114855"/>
            <a:ext cx="1130554" cy="400110"/>
          </a:xfrm>
          <a:prstGeom prst="rect">
            <a:avLst/>
          </a:prstGeom>
        </p:spPr>
        <p:txBody>
          <a:bodyPr wrap="square">
            <a:spAutoFit/>
          </a:bodyPr>
          <a:lstStyle/>
          <a:p>
            <a:r>
              <a:rPr lang="en-US" sz="2000"/>
              <a:t>Server 1</a:t>
            </a:r>
          </a:p>
        </p:txBody>
      </p:sp>
      <p:sp>
        <p:nvSpPr>
          <p:cNvPr id="66" name="Rectangle 50">
            <a:extLst>
              <a:ext uri="{FF2B5EF4-FFF2-40B4-BE49-F238E27FC236}">
                <a16:creationId xmlns:a16="http://schemas.microsoft.com/office/drawing/2014/main" id="{FC6FE160-D2DA-B57A-6190-D02675FFEF8B}"/>
              </a:ext>
            </a:extLst>
          </p:cNvPr>
          <p:cNvSpPr/>
          <p:nvPr/>
        </p:nvSpPr>
        <p:spPr>
          <a:xfrm>
            <a:off x="285067" y="1176469"/>
            <a:ext cx="4899183" cy="400110"/>
          </a:xfrm>
          <a:prstGeom prst="rect">
            <a:avLst/>
          </a:prstGeom>
        </p:spPr>
        <p:txBody>
          <a:bodyPr wrap="square">
            <a:spAutoFit/>
          </a:bodyPr>
          <a:lstStyle/>
          <a:p>
            <a:r>
              <a:rPr lang="en-US" sz="2000"/>
              <a:t>Example: 120x30 MIMO, 1200 subcarriers</a:t>
            </a:r>
          </a:p>
        </p:txBody>
      </p:sp>
      <p:sp>
        <p:nvSpPr>
          <p:cNvPr id="2" name="Rectangle 55">
            <a:extLst>
              <a:ext uri="{FF2B5EF4-FFF2-40B4-BE49-F238E27FC236}">
                <a16:creationId xmlns:a16="http://schemas.microsoft.com/office/drawing/2014/main" id="{5EE26D22-A403-D092-03F8-0823365105C6}"/>
              </a:ext>
            </a:extLst>
          </p:cNvPr>
          <p:cNvSpPr/>
          <p:nvPr/>
        </p:nvSpPr>
        <p:spPr>
          <a:xfrm>
            <a:off x="5182182" y="3368821"/>
            <a:ext cx="569421" cy="232709"/>
          </a:xfrm>
          <a:prstGeom prst="rect">
            <a:avLst/>
          </a:prstGeom>
          <a:solidFill>
            <a:schemeClr val="accent5">
              <a:lumMod val="40000"/>
              <a:lumOff val="60000"/>
            </a:schemeClr>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accent5">
                  <a:lumMod val="40000"/>
                  <a:lumOff val="60000"/>
                </a:schemeClr>
              </a:solidFill>
              <a:latin typeface="Calibri" panose="020F0502020204030204" pitchFamily="34" charset="0"/>
              <a:cs typeface="Calibri" panose="020F0502020204030204" pitchFamily="34" charset="0"/>
            </a:endParaRPr>
          </a:p>
        </p:txBody>
      </p:sp>
      <p:sp>
        <p:nvSpPr>
          <p:cNvPr id="3" name="Rectangle 55">
            <a:extLst>
              <a:ext uri="{FF2B5EF4-FFF2-40B4-BE49-F238E27FC236}">
                <a16:creationId xmlns:a16="http://schemas.microsoft.com/office/drawing/2014/main" id="{E4249581-4385-50B7-8E4F-1AE745C9963D}"/>
              </a:ext>
            </a:extLst>
          </p:cNvPr>
          <p:cNvSpPr/>
          <p:nvPr/>
        </p:nvSpPr>
        <p:spPr>
          <a:xfrm>
            <a:off x="5182182" y="4578904"/>
            <a:ext cx="569421" cy="232709"/>
          </a:xfrm>
          <a:prstGeom prst="rect">
            <a:avLst/>
          </a:prstGeom>
          <a:solidFill>
            <a:schemeClr val="accent5">
              <a:lumMod val="60000"/>
              <a:lumOff val="40000"/>
            </a:schemeClr>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accent5">
                  <a:lumMod val="20000"/>
                  <a:lumOff val="80000"/>
                </a:schemeClr>
              </a:solidFill>
              <a:latin typeface="Calibri" panose="020F0502020204030204" pitchFamily="34" charset="0"/>
              <a:cs typeface="Calibri" panose="020F0502020204030204" pitchFamily="34" charset="0"/>
            </a:endParaRPr>
          </a:p>
        </p:txBody>
      </p:sp>
      <p:sp>
        <p:nvSpPr>
          <p:cNvPr id="7" name="Rectangle 55">
            <a:extLst>
              <a:ext uri="{FF2B5EF4-FFF2-40B4-BE49-F238E27FC236}">
                <a16:creationId xmlns:a16="http://schemas.microsoft.com/office/drawing/2014/main" id="{16E89487-9EA1-67ED-AAA7-182D7ED0EE9C}"/>
              </a:ext>
            </a:extLst>
          </p:cNvPr>
          <p:cNvSpPr/>
          <p:nvPr/>
        </p:nvSpPr>
        <p:spPr>
          <a:xfrm>
            <a:off x="5169179" y="2172475"/>
            <a:ext cx="569421" cy="232709"/>
          </a:xfrm>
          <a:prstGeom prst="rect">
            <a:avLst/>
          </a:prstGeom>
          <a:solidFill>
            <a:schemeClr val="accent5">
              <a:lumMod val="20000"/>
              <a:lumOff val="80000"/>
            </a:schemeClr>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accent5">
                  <a:lumMod val="20000"/>
                  <a:lumOff val="80000"/>
                </a:schemeClr>
              </a:solidFill>
              <a:latin typeface="Calibri" panose="020F0502020204030204" pitchFamily="34" charset="0"/>
              <a:cs typeface="Calibri" panose="020F0502020204030204" pitchFamily="34" charset="0"/>
            </a:endParaRPr>
          </a:p>
        </p:txBody>
      </p:sp>
      <p:sp>
        <p:nvSpPr>
          <p:cNvPr id="11" name="Rectangle 55">
            <a:extLst>
              <a:ext uri="{FF2B5EF4-FFF2-40B4-BE49-F238E27FC236}">
                <a16:creationId xmlns:a16="http://schemas.microsoft.com/office/drawing/2014/main" id="{FAD00BC3-EF69-49E7-6099-6AF8F562D5B9}"/>
              </a:ext>
            </a:extLst>
          </p:cNvPr>
          <p:cNvSpPr/>
          <p:nvPr/>
        </p:nvSpPr>
        <p:spPr>
          <a:xfrm>
            <a:off x="5182182" y="3696710"/>
            <a:ext cx="569421" cy="232709"/>
          </a:xfrm>
          <a:prstGeom prst="rect">
            <a:avLst/>
          </a:prstGeom>
          <a:solidFill>
            <a:schemeClr val="accent5">
              <a:lumMod val="40000"/>
              <a:lumOff val="60000"/>
            </a:schemeClr>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accent5">
                  <a:lumMod val="40000"/>
                  <a:lumOff val="60000"/>
                </a:schemeClr>
              </a:solidFill>
              <a:latin typeface="Calibri" panose="020F0502020204030204" pitchFamily="34" charset="0"/>
              <a:cs typeface="Calibri" panose="020F0502020204030204" pitchFamily="34" charset="0"/>
            </a:endParaRPr>
          </a:p>
        </p:txBody>
      </p:sp>
      <p:sp>
        <p:nvSpPr>
          <p:cNvPr id="12" name="Rectangle 55">
            <a:extLst>
              <a:ext uri="{FF2B5EF4-FFF2-40B4-BE49-F238E27FC236}">
                <a16:creationId xmlns:a16="http://schemas.microsoft.com/office/drawing/2014/main" id="{4F3C5C9F-A705-12BE-02E0-27B93DD57F4C}"/>
              </a:ext>
            </a:extLst>
          </p:cNvPr>
          <p:cNvSpPr/>
          <p:nvPr/>
        </p:nvSpPr>
        <p:spPr>
          <a:xfrm>
            <a:off x="5182181" y="4895661"/>
            <a:ext cx="569421" cy="232709"/>
          </a:xfrm>
          <a:prstGeom prst="rect">
            <a:avLst/>
          </a:prstGeom>
          <a:solidFill>
            <a:schemeClr val="accent5">
              <a:lumMod val="60000"/>
              <a:lumOff val="40000"/>
            </a:schemeClr>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accent5">
                  <a:lumMod val="20000"/>
                  <a:lumOff val="80000"/>
                </a:schemeClr>
              </a:solidFill>
              <a:latin typeface="Calibri" panose="020F0502020204030204" pitchFamily="34" charset="0"/>
              <a:cs typeface="Calibri" panose="020F0502020204030204" pitchFamily="34" charset="0"/>
            </a:endParaRPr>
          </a:p>
        </p:txBody>
      </p:sp>
      <p:sp>
        <p:nvSpPr>
          <p:cNvPr id="13" name="Rectangle 55">
            <a:extLst>
              <a:ext uri="{FF2B5EF4-FFF2-40B4-BE49-F238E27FC236}">
                <a16:creationId xmlns:a16="http://schemas.microsoft.com/office/drawing/2014/main" id="{FDE9361C-C5A4-2517-83A6-E4A380718739}"/>
              </a:ext>
            </a:extLst>
          </p:cNvPr>
          <p:cNvSpPr/>
          <p:nvPr/>
        </p:nvSpPr>
        <p:spPr>
          <a:xfrm>
            <a:off x="5169178" y="2511285"/>
            <a:ext cx="569421" cy="232709"/>
          </a:xfrm>
          <a:prstGeom prst="rect">
            <a:avLst/>
          </a:prstGeom>
          <a:solidFill>
            <a:schemeClr val="accent5">
              <a:lumMod val="20000"/>
              <a:lumOff val="80000"/>
            </a:schemeClr>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accent5">
                  <a:lumMod val="20000"/>
                  <a:lumOff val="80000"/>
                </a:schemeClr>
              </a:solidFill>
              <a:latin typeface="Calibri" panose="020F0502020204030204" pitchFamily="34" charset="0"/>
              <a:cs typeface="Calibri" panose="020F0502020204030204" pitchFamily="34" charset="0"/>
            </a:endParaRPr>
          </a:p>
        </p:txBody>
      </p:sp>
      <p:sp>
        <p:nvSpPr>
          <p:cNvPr id="17" name="Rectangle 55">
            <a:extLst>
              <a:ext uri="{FF2B5EF4-FFF2-40B4-BE49-F238E27FC236}">
                <a16:creationId xmlns:a16="http://schemas.microsoft.com/office/drawing/2014/main" id="{4B84FEA6-4DA5-8AE2-730F-A0C01458ABD5}"/>
              </a:ext>
            </a:extLst>
          </p:cNvPr>
          <p:cNvSpPr/>
          <p:nvPr/>
        </p:nvSpPr>
        <p:spPr>
          <a:xfrm>
            <a:off x="5182182" y="4029965"/>
            <a:ext cx="569421" cy="232709"/>
          </a:xfrm>
          <a:prstGeom prst="rect">
            <a:avLst/>
          </a:prstGeom>
          <a:solidFill>
            <a:schemeClr val="accent5">
              <a:lumMod val="40000"/>
              <a:lumOff val="60000"/>
            </a:schemeClr>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accent5">
                  <a:lumMod val="40000"/>
                  <a:lumOff val="60000"/>
                </a:schemeClr>
              </a:solidFill>
              <a:latin typeface="Calibri" panose="020F0502020204030204" pitchFamily="34" charset="0"/>
              <a:cs typeface="Calibri" panose="020F0502020204030204" pitchFamily="34" charset="0"/>
            </a:endParaRPr>
          </a:p>
        </p:txBody>
      </p:sp>
      <p:sp>
        <p:nvSpPr>
          <p:cNvPr id="18" name="Rectangle 55">
            <a:extLst>
              <a:ext uri="{FF2B5EF4-FFF2-40B4-BE49-F238E27FC236}">
                <a16:creationId xmlns:a16="http://schemas.microsoft.com/office/drawing/2014/main" id="{6AF3403F-A3EC-7D21-8B8A-B0909943E9E9}"/>
              </a:ext>
            </a:extLst>
          </p:cNvPr>
          <p:cNvSpPr/>
          <p:nvPr/>
        </p:nvSpPr>
        <p:spPr>
          <a:xfrm>
            <a:off x="5190389" y="5232739"/>
            <a:ext cx="569421" cy="232709"/>
          </a:xfrm>
          <a:prstGeom prst="rect">
            <a:avLst/>
          </a:prstGeom>
          <a:solidFill>
            <a:schemeClr val="accent5">
              <a:lumMod val="60000"/>
              <a:lumOff val="40000"/>
            </a:schemeClr>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accent5">
                  <a:lumMod val="20000"/>
                  <a:lumOff val="80000"/>
                </a:schemeClr>
              </a:solidFill>
              <a:latin typeface="Calibri" panose="020F0502020204030204" pitchFamily="34" charset="0"/>
              <a:cs typeface="Calibri" panose="020F0502020204030204" pitchFamily="34" charset="0"/>
            </a:endParaRPr>
          </a:p>
        </p:txBody>
      </p:sp>
      <p:sp>
        <p:nvSpPr>
          <p:cNvPr id="19" name="Rectangle 55">
            <a:extLst>
              <a:ext uri="{FF2B5EF4-FFF2-40B4-BE49-F238E27FC236}">
                <a16:creationId xmlns:a16="http://schemas.microsoft.com/office/drawing/2014/main" id="{EDE6BAE7-FF39-5615-2B06-16DB9DA20F22}"/>
              </a:ext>
            </a:extLst>
          </p:cNvPr>
          <p:cNvSpPr/>
          <p:nvPr/>
        </p:nvSpPr>
        <p:spPr>
          <a:xfrm>
            <a:off x="5165099" y="2850095"/>
            <a:ext cx="569421" cy="232709"/>
          </a:xfrm>
          <a:prstGeom prst="rect">
            <a:avLst/>
          </a:prstGeom>
          <a:solidFill>
            <a:schemeClr val="accent5">
              <a:lumMod val="20000"/>
              <a:lumOff val="80000"/>
            </a:schemeClr>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accent5">
                  <a:lumMod val="20000"/>
                  <a:lumOff val="80000"/>
                </a:schemeClr>
              </a:solidFill>
              <a:latin typeface="Calibri" panose="020F0502020204030204" pitchFamily="34" charset="0"/>
              <a:cs typeface="Calibri" panose="020F0502020204030204" pitchFamily="34" charset="0"/>
            </a:endParaRPr>
          </a:p>
        </p:txBody>
      </p:sp>
      <p:sp>
        <p:nvSpPr>
          <p:cNvPr id="76" name="TextBox 75">
            <a:extLst>
              <a:ext uri="{FF2B5EF4-FFF2-40B4-BE49-F238E27FC236}">
                <a16:creationId xmlns:a16="http://schemas.microsoft.com/office/drawing/2014/main" id="{C61A4429-B9BA-2D1A-5F8E-850CFE4A2295}"/>
              </a:ext>
            </a:extLst>
          </p:cNvPr>
          <p:cNvSpPr txBox="1"/>
          <p:nvPr/>
        </p:nvSpPr>
        <p:spPr>
          <a:xfrm>
            <a:off x="2003134" y="3094790"/>
            <a:ext cx="428322" cy="261610"/>
          </a:xfrm>
          <a:prstGeom prst="rect">
            <a:avLst/>
          </a:prstGeom>
          <a:noFill/>
        </p:spPr>
        <p:txBody>
          <a:bodyPr wrap="none" rtlCol="0">
            <a:spAutoFit/>
          </a:bodyPr>
          <a:lstStyle/>
          <a:p>
            <a:pPr algn="ctr"/>
            <a:r>
              <a:rPr lang="en-US" sz="1100" i="1" dirty="0"/>
              <a:t>SC 1</a:t>
            </a:r>
          </a:p>
        </p:txBody>
      </p:sp>
      <p:sp>
        <p:nvSpPr>
          <p:cNvPr id="77" name="TextBox 76">
            <a:extLst>
              <a:ext uri="{FF2B5EF4-FFF2-40B4-BE49-F238E27FC236}">
                <a16:creationId xmlns:a16="http://schemas.microsoft.com/office/drawing/2014/main" id="{9C1D7AD6-4490-98D9-E055-BD5534CEEBB0}"/>
              </a:ext>
            </a:extLst>
          </p:cNvPr>
          <p:cNvSpPr txBox="1"/>
          <p:nvPr/>
        </p:nvSpPr>
        <p:spPr>
          <a:xfrm>
            <a:off x="3940726" y="3306154"/>
            <a:ext cx="510076" cy="261610"/>
          </a:xfrm>
          <a:prstGeom prst="rect">
            <a:avLst/>
          </a:prstGeom>
          <a:noFill/>
        </p:spPr>
        <p:txBody>
          <a:bodyPr wrap="none" rtlCol="0">
            <a:spAutoFit/>
          </a:bodyPr>
          <a:lstStyle/>
          <a:p>
            <a:pPr algn="ctr"/>
            <a:r>
              <a:rPr lang="en-US" sz="1100" i="1"/>
              <a:t>~5 KB</a:t>
            </a:r>
          </a:p>
        </p:txBody>
      </p:sp>
      <p:sp>
        <p:nvSpPr>
          <p:cNvPr id="78" name="TextBox 77">
            <a:extLst>
              <a:ext uri="{FF2B5EF4-FFF2-40B4-BE49-F238E27FC236}">
                <a16:creationId xmlns:a16="http://schemas.microsoft.com/office/drawing/2014/main" id="{58E2C66C-0EFC-0115-B56F-63ADCD1424C4}"/>
              </a:ext>
            </a:extLst>
          </p:cNvPr>
          <p:cNvSpPr txBox="1"/>
          <p:nvPr/>
        </p:nvSpPr>
        <p:spPr>
          <a:xfrm>
            <a:off x="1981042" y="1864836"/>
            <a:ext cx="428322" cy="261610"/>
          </a:xfrm>
          <a:prstGeom prst="rect">
            <a:avLst/>
          </a:prstGeom>
          <a:noFill/>
        </p:spPr>
        <p:txBody>
          <a:bodyPr wrap="none" rtlCol="0">
            <a:spAutoFit/>
          </a:bodyPr>
          <a:lstStyle/>
          <a:p>
            <a:pPr algn="ctr"/>
            <a:r>
              <a:rPr lang="en-US" sz="1100" i="1"/>
              <a:t>SC 1</a:t>
            </a:r>
          </a:p>
        </p:txBody>
      </p:sp>
      <p:sp>
        <p:nvSpPr>
          <p:cNvPr id="79" name="TextBox 78">
            <a:extLst>
              <a:ext uri="{FF2B5EF4-FFF2-40B4-BE49-F238E27FC236}">
                <a16:creationId xmlns:a16="http://schemas.microsoft.com/office/drawing/2014/main" id="{3C1ECDC1-8271-2109-9F7E-08DF05F5C76E}"/>
              </a:ext>
            </a:extLst>
          </p:cNvPr>
          <p:cNvSpPr txBox="1"/>
          <p:nvPr/>
        </p:nvSpPr>
        <p:spPr>
          <a:xfrm>
            <a:off x="3455038" y="1864836"/>
            <a:ext cx="643126" cy="261610"/>
          </a:xfrm>
          <a:prstGeom prst="rect">
            <a:avLst/>
          </a:prstGeom>
          <a:noFill/>
        </p:spPr>
        <p:txBody>
          <a:bodyPr wrap="none" rtlCol="0">
            <a:spAutoFit/>
          </a:bodyPr>
          <a:lstStyle/>
          <a:p>
            <a:pPr algn="ctr"/>
            <a:r>
              <a:rPr lang="en-US" sz="1100" i="1"/>
              <a:t>SC 1200</a:t>
            </a:r>
          </a:p>
        </p:txBody>
      </p:sp>
      <p:sp>
        <p:nvSpPr>
          <p:cNvPr id="80" name="TextBox 79">
            <a:extLst>
              <a:ext uri="{FF2B5EF4-FFF2-40B4-BE49-F238E27FC236}">
                <a16:creationId xmlns:a16="http://schemas.microsoft.com/office/drawing/2014/main" id="{EFBDFF12-8A9B-9053-EE62-DCE59B6F16C8}"/>
              </a:ext>
            </a:extLst>
          </p:cNvPr>
          <p:cNvSpPr txBox="1"/>
          <p:nvPr/>
        </p:nvSpPr>
        <p:spPr>
          <a:xfrm>
            <a:off x="3918634" y="2075961"/>
            <a:ext cx="510076" cy="261610"/>
          </a:xfrm>
          <a:prstGeom prst="rect">
            <a:avLst/>
          </a:prstGeom>
          <a:noFill/>
        </p:spPr>
        <p:txBody>
          <a:bodyPr wrap="none" rtlCol="0">
            <a:spAutoFit/>
          </a:bodyPr>
          <a:lstStyle/>
          <a:p>
            <a:pPr algn="ctr"/>
            <a:r>
              <a:rPr lang="en-US" sz="1100" i="1"/>
              <a:t>~5 KB</a:t>
            </a:r>
          </a:p>
        </p:txBody>
      </p:sp>
      <p:sp>
        <p:nvSpPr>
          <p:cNvPr id="81" name="TextBox 80">
            <a:extLst>
              <a:ext uri="{FF2B5EF4-FFF2-40B4-BE49-F238E27FC236}">
                <a16:creationId xmlns:a16="http://schemas.microsoft.com/office/drawing/2014/main" id="{B6701311-AE25-FDBE-A7B4-7A9A5F8F678C}"/>
              </a:ext>
            </a:extLst>
          </p:cNvPr>
          <p:cNvSpPr txBox="1"/>
          <p:nvPr/>
        </p:nvSpPr>
        <p:spPr>
          <a:xfrm>
            <a:off x="3477130" y="3094790"/>
            <a:ext cx="643126" cy="261610"/>
          </a:xfrm>
          <a:prstGeom prst="rect">
            <a:avLst/>
          </a:prstGeom>
          <a:noFill/>
        </p:spPr>
        <p:txBody>
          <a:bodyPr wrap="none" rtlCol="0">
            <a:spAutoFit/>
          </a:bodyPr>
          <a:lstStyle/>
          <a:p>
            <a:pPr algn="ctr"/>
            <a:r>
              <a:rPr lang="en-US" sz="1100" i="1"/>
              <a:t>SC 1200</a:t>
            </a:r>
          </a:p>
        </p:txBody>
      </p:sp>
      <p:sp>
        <p:nvSpPr>
          <p:cNvPr id="82" name="TextBox 81">
            <a:extLst>
              <a:ext uri="{FF2B5EF4-FFF2-40B4-BE49-F238E27FC236}">
                <a16:creationId xmlns:a16="http://schemas.microsoft.com/office/drawing/2014/main" id="{516E423A-0A92-5A0C-567D-117F4E19C6A0}"/>
              </a:ext>
            </a:extLst>
          </p:cNvPr>
          <p:cNvSpPr txBox="1"/>
          <p:nvPr/>
        </p:nvSpPr>
        <p:spPr>
          <a:xfrm>
            <a:off x="2003134" y="4298613"/>
            <a:ext cx="428322" cy="261610"/>
          </a:xfrm>
          <a:prstGeom prst="rect">
            <a:avLst/>
          </a:prstGeom>
          <a:noFill/>
        </p:spPr>
        <p:txBody>
          <a:bodyPr wrap="none" rtlCol="0">
            <a:spAutoFit/>
          </a:bodyPr>
          <a:lstStyle/>
          <a:p>
            <a:pPr algn="ctr"/>
            <a:r>
              <a:rPr lang="en-US" sz="1100" i="1"/>
              <a:t>SC 1</a:t>
            </a:r>
          </a:p>
        </p:txBody>
      </p:sp>
      <p:sp>
        <p:nvSpPr>
          <p:cNvPr id="83" name="TextBox 82">
            <a:extLst>
              <a:ext uri="{FF2B5EF4-FFF2-40B4-BE49-F238E27FC236}">
                <a16:creationId xmlns:a16="http://schemas.microsoft.com/office/drawing/2014/main" id="{2858D550-AE72-8235-BB32-2D48BD99EE9B}"/>
              </a:ext>
            </a:extLst>
          </p:cNvPr>
          <p:cNvSpPr txBox="1"/>
          <p:nvPr/>
        </p:nvSpPr>
        <p:spPr>
          <a:xfrm>
            <a:off x="3477130" y="4298613"/>
            <a:ext cx="643126" cy="261610"/>
          </a:xfrm>
          <a:prstGeom prst="rect">
            <a:avLst/>
          </a:prstGeom>
          <a:noFill/>
        </p:spPr>
        <p:txBody>
          <a:bodyPr wrap="none" rtlCol="0">
            <a:spAutoFit/>
          </a:bodyPr>
          <a:lstStyle/>
          <a:p>
            <a:pPr algn="ctr"/>
            <a:r>
              <a:rPr lang="en-US" sz="1100" i="1"/>
              <a:t>SC 1200</a:t>
            </a:r>
          </a:p>
        </p:txBody>
      </p:sp>
      <p:sp>
        <p:nvSpPr>
          <p:cNvPr id="84" name="TextBox 83">
            <a:extLst>
              <a:ext uri="{FF2B5EF4-FFF2-40B4-BE49-F238E27FC236}">
                <a16:creationId xmlns:a16="http://schemas.microsoft.com/office/drawing/2014/main" id="{17DD80D4-586F-92C7-B130-FB08E315D6BC}"/>
              </a:ext>
            </a:extLst>
          </p:cNvPr>
          <p:cNvSpPr txBox="1"/>
          <p:nvPr/>
        </p:nvSpPr>
        <p:spPr>
          <a:xfrm>
            <a:off x="3940726" y="4502431"/>
            <a:ext cx="510076" cy="261610"/>
          </a:xfrm>
          <a:prstGeom prst="rect">
            <a:avLst/>
          </a:prstGeom>
          <a:noFill/>
        </p:spPr>
        <p:txBody>
          <a:bodyPr wrap="none" rtlCol="0">
            <a:spAutoFit/>
          </a:bodyPr>
          <a:lstStyle/>
          <a:p>
            <a:pPr algn="ctr"/>
            <a:r>
              <a:rPr lang="en-US" sz="1100" i="1"/>
              <a:t>~5 KB</a:t>
            </a:r>
          </a:p>
        </p:txBody>
      </p:sp>
      <p:sp>
        <p:nvSpPr>
          <p:cNvPr id="9" name="Rectangle 8">
            <a:extLst>
              <a:ext uri="{FF2B5EF4-FFF2-40B4-BE49-F238E27FC236}">
                <a16:creationId xmlns:a16="http://schemas.microsoft.com/office/drawing/2014/main" id="{6C099AE0-471A-2794-EA04-5A69ACF185EF}"/>
              </a:ext>
            </a:extLst>
          </p:cNvPr>
          <p:cNvSpPr/>
          <p:nvPr/>
        </p:nvSpPr>
        <p:spPr>
          <a:xfrm>
            <a:off x="2569746" y="5841621"/>
            <a:ext cx="7216853" cy="66823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bg1"/>
                </a:solidFill>
                <a:effectLst/>
                <a:latin typeface="Calibri" panose="020F0502020204030204" pitchFamily="34" charset="0"/>
                <a:ea typeface="DengXian" panose="02010600030101010101" pitchFamily="2" charset="-122"/>
                <a:cs typeface="Times New Roman" panose="02020603050405020304" pitchFamily="18" charset="0"/>
              </a:rPr>
              <a:t>Scalability bottleneck: High rate (&gt; 120 Gbps) of inter-server shuffling</a:t>
            </a:r>
            <a:endParaRPr lang="en-US" dirty="0">
              <a:solidFill>
                <a:schemeClr val="bg1"/>
              </a:solidFill>
            </a:endParaRPr>
          </a:p>
        </p:txBody>
      </p:sp>
    </p:spTree>
    <p:extLst>
      <p:ext uri="{BB962C8B-B14F-4D97-AF65-F5344CB8AC3E}">
        <p14:creationId xmlns:p14="http://schemas.microsoft.com/office/powerpoint/2010/main" val="1342076669"/>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9F827F3-1D4D-3C8E-BC25-A48CE9BE1352}"/>
              </a:ext>
            </a:extLst>
          </p:cNvPr>
          <p:cNvSpPr>
            <a:spLocks noGrp="1"/>
          </p:cNvSpPr>
          <p:nvPr>
            <p:ph type="title"/>
          </p:nvPr>
        </p:nvSpPr>
        <p:spPr>
          <a:xfrm>
            <a:off x="0" y="2196"/>
            <a:ext cx="12134155" cy="1325563"/>
          </a:xfrm>
        </p:spPr>
        <p:txBody>
          <a:bodyPr>
            <a:normAutofit/>
          </a:bodyPr>
          <a:lstStyle/>
          <a:p>
            <a:pPr algn="ctr"/>
            <a:r>
              <a:rPr lang="en-US" altLang="zh-CN" sz="3200" b="1">
                <a:latin typeface="Calibri Light"/>
                <a:cs typeface="Calibri Light"/>
              </a:rPr>
              <a:t>Idea</a:t>
            </a:r>
            <a:r>
              <a:rPr lang="en-US" sz="3200" b="1">
                <a:latin typeface="Calibri Light"/>
                <a:cs typeface="Calibri Light"/>
              </a:rPr>
              <a:t> #1: Exploit modern RU features to avoid data shuffling</a:t>
            </a:r>
            <a:endParaRPr lang="en-US" sz="3200" b="1">
              <a:latin typeface="Calibri Light" panose="020F0302020204030204" pitchFamily="34" charset="0"/>
              <a:cs typeface="Calibri Light" panose="020F0302020204030204" pitchFamily="34" charset="0"/>
            </a:endParaRPr>
          </a:p>
        </p:txBody>
      </p:sp>
      <p:sp>
        <p:nvSpPr>
          <p:cNvPr id="4" name="Slide Number Placeholder 3">
            <a:extLst>
              <a:ext uri="{FF2B5EF4-FFF2-40B4-BE49-F238E27FC236}">
                <a16:creationId xmlns:a16="http://schemas.microsoft.com/office/drawing/2014/main" id="{16CD6223-F77F-2926-E78A-06CDDA71DC1E}"/>
              </a:ext>
            </a:extLst>
          </p:cNvPr>
          <p:cNvSpPr>
            <a:spLocks noGrp="1"/>
          </p:cNvSpPr>
          <p:nvPr>
            <p:ph type="sldNum" sz="quarter" idx="12"/>
          </p:nvPr>
        </p:nvSpPr>
        <p:spPr/>
        <p:txBody>
          <a:bodyPr/>
          <a:lstStyle/>
          <a:p>
            <a:fld id="{330EA680-D336-4FF7-8B7A-9848BB0A1C32}" type="slidenum">
              <a:rPr lang="en-US" smtClean="0"/>
              <a:t>15</a:t>
            </a:fld>
            <a:endParaRPr lang="en-US"/>
          </a:p>
        </p:txBody>
      </p:sp>
      <p:sp>
        <p:nvSpPr>
          <p:cNvPr id="6" name="Slide Number Placeholder 3">
            <a:extLst>
              <a:ext uri="{FF2B5EF4-FFF2-40B4-BE49-F238E27FC236}">
                <a16:creationId xmlns:a16="http://schemas.microsoft.com/office/drawing/2014/main" id="{02745939-0077-FA6D-971F-7E01627D0769}"/>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30EA680-D336-4FF7-8B7A-9848BB0A1C32}" type="slidenum">
              <a:rPr lang="en-US" smtClean="0"/>
              <a:pPr/>
              <a:t>15</a:t>
            </a:fld>
            <a:endParaRPr lang="en-US"/>
          </a:p>
        </p:txBody>
      </p:sp>
      <p:sp>
        <p:nvSpPr>
          <p:cNvPr id="8" name="Rectangle 5">
            <a:extLst>
              <a:ext uri="{FF2B5EF4-FFF2-40B4-BE49-F238E27FC236}">
                <a16:creationId xmlns:a16="http://schemas.microsoft.com/office/drawing/2014/main" id="{6AFBC0A7-A09F-7515-ACDF-B1052C298A34}"/>
              </a:ext>
            </a:extLst>
          </p:cNvPr>
          <p:cNvSpPr/>
          <p:nvPr/>
        </p:nvSpPr>
        <p:spPr>
          <a:xfrm>
            <a:off x="4999004" y="1866574"/>
            <a:ext cx="1658708" cy="634204"/>
          </a:xfrm>
          <a:prstGeom prst="rect">
            <a:avLst/>
          </a:prstGeom>
          <a:solidFill>
            <a:schemeClr val="accent2">
              <a:lumMod val="20000"/>
              <a:lumOff val="80000"/>
            </a:schemeClr>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Calibri" panose="020F0502020204030204" pitchFamily="34" charset="0"/>
                <a:cs typeface="Calibri" panose="020F0502020204030204" pitchFamily="34" charset="0"/>
              </a:rPr>
              <a:t>Antenna set 1</a:t>
            </a:r>
          </a:p>
        </p:txBody>
      </p:sp>
      <p:sp>
        <p:nvSpPr>
          <p:cNvPr id="9" name="Rectangle 41">
            <a:extLst>
              <a:ext uri="{FF2B5EF4-FFF2-40B4-BE49-F238E27FC236}">
                <a16:creationId xmlns:a16="http://schemas.microsoft.com/office/drawing/2014/main" id="{80C0F533-66BB-CA94-6988-D9F5F3337AE8}"/>
              </a:ext>
            </a:extLst>
          </p:cNvPr>
          <p:cNvSpPr/>
          <p:nvPr/>
        </p:nvSpPr>
        <p:spPr>
          <a:xfrm>
            <a:off x="9371829" y="1866574"/>
            <a:ext cx="1278808" cy="634204"/>
          </a:xfrm>
          <a:prstGeom prst="rect">
            <a:avLst/>
          </a:prstGeom>
          <a:solidFill>
            <a:schemeClr val="accent6">
              <a:lumMod val="20000"/>
              <a:lumOff val="80000"/>
            </a:schemeClr>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Calibri" panose="020F0502020204030204" pitchFamily="34" charset="0"/>
                <a:cs typeface="Calibri" panose="020F0502020204030204" pitchFamily="34" charset="0"/>
              </a:rPr>
              <a:t>User set 1</a:t>
            </a:r>
          </a:p>
        </p:txBody>
      </p:sp>
      <p:sp>
        <p:nvSpPr>
          <p:cNvPr id="10" name="Rectangle 48">
            <a:extLst>
              <a:ext uri="{FF2B5EF4-FFF2-40B4-BE49-F238E27FC236}">
                <a16:creationId xmlns:a16="http://schemas.microsoft.com/office/drawing/2014/main" id="{3A3AB4E0-0FE9-2E00-EA4A-0069C8B67ABC}"/>
              </a:ext>
            </a:extLst>
          </p:cNvPr>
          <p:cNvSpPr/>
          <p:nvPr/>
        </p:nvSpPr>
        <p:spPr>
          <a:xfrm>
            <a:off x="7170579" y="1866574"/>
            <a:ext cx="1658708" cy="634204"/>
          </a:xfrm>
          <a:prstGeom prst="rect">
            <a:avLst/>
          </a:prstGeom>
          <a:solidFill>
            <a:schemeClr val="accent5">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latin typeface="Calibri"/>
                <a:cs typeface="Calibri"/>
              </a:rPr>
              <a:t>Subcarrier set 1</a:t>
            </a:r>
          </a:p>
        </p:txBody>
      </p:sp>
      <p:sp>
        <p:nvSpPr>
          <p:cNvPr id="25" name="Rectangle 50">
            <a:extLst>
              <a:ext uri="{FF2B5EF4-FFF2-40B4-BE49-F238E27FC236}">
                <a16:creationId xmlns:a16="http://schemas.microsoft.com/office/drawing/2014/main" id="{7EE99A47-1710-871A-1C65-46854286C916}"/>
              </a:ext>
            </a:extLst>
          </p:cNvPr>
          <p:cNvSpPr/>
          <p:nvPr/>
        </p:nvSpPr>
        <p:spPr>
          <a:xfrm>
            <a:off x="10653816" y="1204603"/>
            <a:ext cx="1130554" cy="400110"/>
          </a:xfrm>
          <a:prstGeom prst="rect">
            <a:avLst/>
          </a:prstGeom>
        </p:spPr>
        <p:txBody>
          <a:bodyPr wrap="square">
            <a:spAutoFit/>
          </a:bodyPr>
          <a:lstStyle/>
          <a:p>
            <a:r>
              <a:rPr lang="en-US" sz="2000"/>
              <a:t>Server 1</a:t>
            </a:r>
          </a:p>
        </p:txBody>
      </p:sp>
      <p:sp>
        <p:nvSpPr>
          <p:cNvPr id="26" name="Rectangle 50">
            <a:extLst>
              <a:ext uri="{FF2B5EF4-FFF2-40B4-BE49-F238E27FC236}">
                <a16:creationId xmlns:a16="http://schemas.microsoft.com/office/drawing/2014/main" id="{82E7C767-7577-C969-C6AA-15A935E3042A}"/>
              </a:ext>
            </a:extLst>
          </p:cNvPr>
          <p:cNvSpPr/>
          <p:nvPr/>
        </p:nvSpPr>
        <p:spPr>
          <a:xfrm>
            <a:off x="10653816" y="2655706"/>
            <a:ext cx="1130554" cy="400110"/>
          </a:xfrm>
          <a:prstGeom prst="rect">
            <a:avLst/>
          </a:prstGeom>
        </p:spPr>
        <p:txBody>
          <a:bodyPr wrap="square">
            <a:spAutoFit/>
          </a:bodyPr>
          <a:lstStyle/>
          <a:p>
            <a:r>
              <a:rPr lang="en-US" sz="2000"/>
              <a:t>Server 2</a:t>
            </a:r>
          </a:p>
        </p:txBody>
      </p:sp>
      <p:sp>
        <p:nvSpPr>
          <p:cNvPr id="27" name="Rectangle 50">
            <a:extLst>
              <a:ext uri="{FF2B5EF4-FFF2-40B4-BE49-F238E27FC236}">
                <a16:creationId xmlns:a16="http://schemas.microsoft.com/office/drawing/2014/main" id="{F85D26C9-017C-6AED-211C-42AB4F85190D}"/>
              </a:ext>
            </a:extLst>
          </p:cNvPr>
          <p:cNvSpPr/>
          <p:nvPr/>
        </p:nvSpPr>
        <p:spPr>
          <a:xfrm>
            <a:off x="10650637" y="4137810"/>
            <a:ext cx="1130554" cy="400110"/>
          </a:xfrm>
          <a:prstGeom prst="rect">
            <a:avLst/>
          </a:prstGeom>
        </p:spPr>
        <p:txBody>
          <a:bodyPr wrap="square">
            <a:spAutoFit/>
          </a:bodyPr>
          <a:lstStyle/>
          <a:p>
            <a:r>
              <a:rPr lang="en-US" sz="2000"/>
              <a:t>Server 3</a:t>
            </a:r>
          </a:p>
        </p:txBody>
      </p:sp>
      <p:cxnSp>
        <p:nvCxnSpPr>
          <p:cNvPr id="32" name="直接连接符 9">
            <a:extLst>
              <a:ext uri="{FF2B5EF4-FFF2-40B4-BE49-F238E27FC236}">
                <a16:creationId xmlns:a16="http://schemas.microsoft.com/office/drawing/2014/main" id="{C379CA27-7562-7CA4-72AC-F310A627DC41}"/>
              </a:ext>
            </a:extLst>
          </p:cNvPr>
          <p:cNvCxnSpPr>
            <a:cxnSpLocks/>
          </p:cNvCxnSpPr>
          <p:nvPr/>
        </p:nvCxnSpPr>
        <p:spPr>
          <a:xfrm>
            <a:off x="4328160" y="2606879"/>
            <a:ext cx="7399383" cy="0"/>
          </a:xfrm>
          <a:prstGeom prst="line">
            <a:avLst/>
          </a:prstGeom>
          <a:ln w="19050">
            <a:prstDash val="dash"/>
          </a:ln>
        </p:spPr>
        <p:style>
          <a:lnRef idx="1">
            <a:schemeClr val="dk1"/>
          </a:lnRef>
          <a:fillRef idx="0">
            <a:schemeClr val="dk1"/>
          </a:fillRef>
          <a:effectRef idx="0">
            <a:schemeClr val="dk1"/>
          </a:effectRef>
          <a:fontRef idx="minor">
            <a:schemeClr val="tx1"/>
          </a:fontRef>
        </p:style>
      </p:cxnSp>
      <p:cxnSp>
        <p:nvCxnSpPr>
          <p:cNvPr id="33" name="直接连接符 9">
            <a:extLst>
              <a:ext uri="{FF2B5EF4-FFF2-40B4-BE49-F238E27FC236}">
                <a16:creationId xmlns:a16="http://schemas.microsoft.com/office/drawing/2014/main" id="{8BE7714B-C4A2-7EB8-829C-58CBCA98A77B}"/>
              </a:ext>
            </a:extLst>
          </p:cNvPr>
          <p:cNvCxnSpPr>
            <a:cxnSpLocks/>
          </p:cNvCxnSpPr>
          <p:nvPr/>
        </p:nvCxnSpPr>
        <p:spPr>
          <a:xfrm>
            <a:off x="4328160" y="4102353"/>
            <a:ext cx="7399383" cy="0"/>
          </a:xfrm>
          <a:prstGeom prst="line">
            <a:avLst/>
          </a:prstGeom>
          <a:ln w="19050">
            <a:prstDash val="dash"/>
          </a:ln>
        </p:spPr>
        <p:style>
          <a:lnRef idx="1">
            <a:schemeClr val="dk1"/>
          </a:lnRef>
          <a:fillRef idx="0">
            <a:schemeClr val="dk1"/>
          </a:fillRef>
          <a:effectRef idx="0">
            <a:schemeClr val="dk1"/>
          </a:effectRef>
          <a:fontRef idx="minor">
            <a:schemeClr val="tx1"/>
          </a:fontRef>
        </p:style>
      </p:cxnSp>
      <p:sp>
        <p:nvSpPr>
          <p:cNvPr id="66" name="Rectangle 5">
            <a:extLst>
              <a:ext uri="{FF2B5EF4-FFF2-40B4-BE49-F238E27FC236}">
                <a16:creationId xmlns:a16="http://schemas.microsoft.com/office/drawing/2014/main" id="{ED3D8A9D-B614-19D9-E797-1BBC58C01DC4}"/>
              </a:ext>
            </a:extLst>
          </p:cNvPr>
          <p:cNvSpPr/>
          <p:nvPr/>
        </p:nvSpPr>
        <p:spPr>
          <a:xfrm>
            <a:off x="4999004" y="3362047"/>
            <a:ext cx="1658708" cy="634204"/>
          </a:xfrm>
          <a:prstGeom prst="rect">
            <a:avLst/>
          </a:prstGeom>
          <a:solidFill>
            <a:schemeClr val="accent2">
              <a:lumMod val="40000"/>
              <a:lumOff val="60000"/>
            </a:schemeClr>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Calibri" panose="020F0502020204030204" pitchFamily="34" charset="0"/>
                <a:cs typeface="Calibri" panose="020F0502020204030204" pitchFamily="34" charset="0"/>
              </a:rPr>
              <a:t>Antenna set 2</a:t>
            </a:r>
          </a:p>
        </p:txBody>
      </p:sp>
      <p:sp>
        <p:nvSpPr>
          <p:cNvPr id="67" name="Rectangle 41">
            <a:extLst>
              <a:ext uri="{FF2B5EF4-FFF2-40B4-BE49-F238E27FC236}">
                <a16:creationId xmlns:a16="http://schemas.microsoft.com/office/drawing/2014/main" id="{9476DEF4-11DE-4BAC-9850-2C7C64086DFA}"/>
              </a:ext>
            </a:extLst>
          </p:cNvPr>
          <p:cNvSpPr/>
          <p:nvPr/>
        </p:nvSpPr>
        <p:spPr>
          <a:xfrm>
            <a:off x="9371829" y="3362047"/>
            <a:ext cx="1278808" cy="634204"/>
          </a:xfrm>
          <a:prstGeom prst="rect">
            <a:avLst/>
          </a:prstGeom>
          <a:solidFill>
            <a:schemeClr val="accent6">
              <a:lumMod val="40000"/>
              <a:lumOff val="60000"/>
            </a:schemeClr>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Calibri" panose="020F0502020204030204" pitchFamily="34" charset="0"/>
                <a:cs typeface="Calibri" panose="020F0502020204030204" pitchFamily="34" charset="0"/>
              </a:rPr>
              <a:t>User set 2</a:t>
            </a:r>
          </a:p>
        </p:txBody>
      </p:sp>
      <p:sp>
        <p:nvSpPr>
          <p:cNvPr id="68" name="Rectangle 48">
            <a:extLst>
              <a:ext uri="{FF2B5EF4-FFF2-40B4-BE49-F238E27FC236}">
                <a16:creationId xmlns:a16="http://schemas.microsoft.com/office/drawing/2014/main" id="{C26152B3-C6FA-93BE-ED37-FBE57112941E}"/>
              </a:ext>
            </a:extLst>
          </p:cNvPr>
          <p:cNvSpPr/>
          <p:nvPr/>
        </p:nvSpPr>
        <p:spPr>
          <a:xfrm>
            <a:off x="7170579" y="3362047"/>
            <a:ext cx="1658708" cy="634204"/>
          </a:xfrm>
          <a:prstGeom prst="rect">
            <a:avLst/>
          </a:prstGeom>
          <a:solidFill>
            <a:schemeClr val="accent5">
              <a:lumMod val="40000"/>
              <a:lumOff val="6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Calibri" panose="020F0502020204030204" pitchFamily="34" charset="0"/>
                <a:cs typeface="Calibri" panose="020F0502020204030204" pitchFamily="34" charset="0"/>
              </a:rPr>
              <a:t>Subcarrier set 2</a:t>
            </a:r>
          </a:p>
        </p:txBody>
      </p:sp>
      <p:sp>
        <p:nvSpPr>
          <p:cNvPr id="69" name="Rectangle 5">
            <a:extLst>
              <a:ext uri="{FF2B5EF4-FFF2-40B4-BE49-F238E27FC236}">
                <a16:creationId xmlns:a16="http://schemas.microsoft.com/office/drawing/2014/main" id="{AE2D912E-7091-6655-74DA-516C05DBB5E4}"/>
              </a:ext>
            </a:extLst>
          </p:cNvPr>
          <p:cNvSpPr/>
          <p:nvPr/>
        </p:nvSpPr>
        <p:spPr>
          <a:xfrm>
            <a:off x="4999004" y="4887726"/>
            <a:ext cx="1679918" cy="634204"/>
          </a:xfrm>
          <a:prstGeom prst="rect">
            <a:avLst/>
          </a:prstGeom>
          <a:solidFill>
            <a:schemeClr val="accent2">
              <a:lumMod val="60000"/>
              <a:lumOff val="40000"/>
            </a:schemeClr>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Calibri" panose="020F0502020204030204" pitchFamily="34" charset="0"/>
                <a:cs typeface="Calibri" panose="020F0502020204030204" pitchFamily="34" charset="0"/>
              </a:rPr>
              <a:t>Antenna set 3</a:t>
            </a:r>
          </a:p>
        </p:txBody>
      </p:sp>
      <p:sp>
        <p:nvSpPr>
          <p:cNvPr id="70" name="Rectangle 41">
            <a:extLst>
              <a:ext uri="{FF2B5EF4-FFF2-40B4-BE49-F238E27FC236}">
                <a16:creationId xmlns:a16="http://schemas.microsoft.com/office/drawing/2014/main" id="{5257961B-7CC0-257A-2E19-6A6617F77978}"/>
              </a:ext>
            </a:extLst>
          </p:cNvPr>
          <p:cNvSpPr/>
          <p:nvPr/>
        </p:nvSpPr>
        <p:spPr>
          <a:xfrm>
            <a:off x="9371829" y="4887726"/>
            <a:ext cx="1278808" cy="634204"/>
          </a:xfrm>
          <a:prstGeom prst="rect">
            <a:avLst/>
          </a:prstGeom>
          <a:solidFill>
            <a:schemeClr val="accent6">
              <a:lumMod val="60000"/>
              <a:lumOff val="40000"/>
            </a:schemeClr>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Calibri" panose="020F0502020204030204" pitchFamily="34" charset="0"/>
                <a:cs typeface="Calibri" panose="020F0502020204030204" pitchFamily="34" charset="0"/>
              </a:rPr>
              <a:t>User set 3</a:t>
            </a:r>
          </a:p>
        </p:txBody>
      </p:sp>
      <p:sp>
        <p:nvSpPr>
          <p:cNvPr id="71" name="Rectangle 48">
            <a:extLst>
              <a:ext uri="{FF2B5EF4-FFF2-40B4-BE49-F238E27FC236}">
                <a16:creationId xmlns:a16="http://schemas.microsoft.com/office/drawing/2014/main" id="{028BC624-B6EB-6E87-6D73-12638B47E590}"/>
              </a:ext>
            </a:extLst>
          </p:cNvPr>
          <p:cNvSpPr/>
          <p:nvPr/>
        </p:nvSpPr>
        <p:spPr>
          <a:xfrm>
            <a:off x="7170579" y="4887726"/>
            <a:ext cx="1658708" cy="634204"/>
          </a:xfrm>
          <a:prstGeom prst="rect">
            <a:avLst/>
          </a:prstGeom>
          <a:solidFill>
            <a:schemeClr val="accent5">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Calibri" panose="020F0502020204030204" pitchFamily="34" charset="0"/>
                <a:cs typeface="Calibri" panose="020F0502020204030204" pitchFamily="34" charset="0"/>
              </a:rPr>
              <a:t>Subcarrier set 3</a:t>
            </a:r>
          </a:p>
        </p:txBody>
      </p:sp>
      <p:sp>
        <p:nvSpPr>
          <p:cNvPr id="11" name="TextBox 59">
            <a:extLst>
              <a:ext uri="{FF2B5EF4-FFF2-40B4-BE49-F238E27FC236}">
                <a16:creationId xmlns:a16="http://schemas.microsoft.com/office/drawing/2014/main" id="{D92FC088-9047-97C0-6E1B-20862F44BCBE}"/>
              </a:ext>
            </a:extLst>
          </p:cNvPr>
          <p:cNvSpPr txBox="1"/>
          <p:nvPr/>
        </p:nvSpPr>
        <p:spPr>
          <a:xfrm>
            <a:off x="822722" y="3909089"/>
            <a:ext cx="489236" cy="400110"/>
          </a:xfrm>
          <a:prstGeom prst="rect">
            <a:avLst/>
          </a:prstGeom>
          <a:noFill/>
        </p:spPr>
        <p:txBody>
          <a:bodyPr wrap="none" rtlCol="0">
            <a:spAutoFit/>
          </a:bodyPr>
          <a:lstStyle/>
          <a:p>
            <a:r>
              <a:rPr lang="en-US" sz="2000"/>
              <a:t>RU</a:t>
            </a:r>
          </a:p>
        </p:txBody>
      </p:sp>
      <p:grpSp>
        <p:nvGrpSpPr>
          <p:cNvPr id="14" name="组合 9">
            <a:extLst>
              <a:ext uri="{FF2B5EF4-FFF2-40B4-BE49-F238E27FC236}">
                <a16:creationId xmlns:a16="http://schemas.microsoft.com/office/drawing/2014/main" id="{DBDA347D-6943-117D-65E3-88F498A1862F}"/>
              </a:ext>
            </a:extLst>
          </p:cNvPr>
          <p:cNvGrpSpPr/>
          <p:nvPr/>
        </p:nvGrpSpPr>
        <p:grpSpPr>
          <a:xfrm>
            <a:off x="329294" y="2526449"/>
            <a:ext cx="1451802" cy="1400374"/>
            <a:chOff x="1221332" y="1393981"/>
            <a:chExt cx="1451802" cy="1400374"/>
          </a:xfrm>
        </p:grpSpPr>
        <p:sp>
          <p:nvSpPr>
            <p:cNvPr id="15" name="矩形 14">
              <a:extLst>
                <a:ext uri="{FF2B5EF4-FFF2-40B4-BE49-F238E27FC236}">
                  <a16:creationId xmlns:a16="http://schemas.microsoft.com/office/drawing/2014/main" id="{B333F8CA-C60A-19BB-6E9D-2F6694E7145E}"/>
                </a:ext>
              </a:extLst>
            </p:cNvPr>
            <p:cNvSpPr/>
            <p:nvPr/>
          </p:nvSpPr>
          <p:spPr>
            <a:xfrm>
              <a:off x="1221332" y="1393981"/>
              <a:ext cx="1451802" cy="1400374"/>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pic>
          <p:nvPicPr>
            <p:cNvPr id="16" name="Graphic 28" descr="Close with solid fill">
              <a:extLst>
                <a:ext uri="{FF2B5EF4-FFF2-40B4-BE49-F238E27FC236}">
                  <a16:creationId xmlns:a16="http://schemas.microsoft.com/office/drawing/2014/main" id="{21DEAE96-E1F9-1076-90D5-A7AEC4C1F96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19142" y="1489930"/>
              <a:ext cx="321228" cy="316665"/>
            </a:xfrm>
            <a:prstGeom prst="rect">
              <a:avLst/>
            </a:prstGeom>
          </p:spPr>
        </p:pic>
        <p:pic>
          <p:nvPicPr>
            <p:cNvPr id="17" name="Graphic 28" descr="Close with solid fill">
              <a:extLst>
                <a:ext uri="{FF2B5EF4-FFF2-40B4-BE49-F238E27FC236}">
                  <a16:creationId xmlns:a16="http://schemas.microsoft.com/office/drawing/2014/main" id="{185A3A0F-5037-4AC1-D188-7B90B3152AD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630983" y="1489930"/>
              <a:ext cx="321228" cy="316665"/>
            </a:xfrm>
            <a:prstGeom prst="rect">
              <a:avLst/>
            </a:prstGeom>
          </p:spPr>
        </p:pic>
        <p:pic>
          <p:nvPicPr>
            <p:cNvPr id="18" name="Graphic 28" descr="Close with solid fill">
              <a:extLst>
                <a:ext uri="{FF2B5EF4-FFF2-40B4-BE49-F238E27FC236}">
                  <a16:creationId xmlns:a16="http://schemas.microsoft.com/office/drawing/2014/main" id="{F6CFFD76-CEA5-A178-A3B9-F64F91EE7FF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939832" y="1489929"/>
              <a:ext cx="321228" cy="316665"/>
            </a:xfrm>
            <a:prstGeom prst="rect">
              <a:avLst/>
            </a:prstGeom>
          </p:spPr>
        </p:pic>
        <p:pic>
          <p:nvPicPr>
            <p:cNvPr id="20" name="Graphic 28" descr="Close with solid fill">
              <a:extLst>
                <a:ext uri="{FF2B5EF4-FFF2-40B4-BE49-F238E27FC236}">
                  <a16:creationId xmlns:a16="http://schemas.microsoft.com/office/drawing/2014/main" id="{D3AF0C52-49F5-B467-FC6A-AB8A5AD7EB8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239294" y="1489929"/>
              <a:ext cx="321228" cy="316665"/>
            </a:xfrm>
            <a:prstGeom prst="rect">
              <a:avLst/>
            </a:prstGeom>
          </p:spPr>
        </p:pic>
        <p:pic>
          <p:nvPicPr>
            <p:cNvPr id="21" name="Graphic 28" descr="Close with solid fill">
              <a:extLst>
                <a:ext uri="{FF2B5EF4-FFF2-40B4-BE49-F238E27FC236}">
                  <a16:creationId xmlns:a16="http://schemas.microsoft.com/office/drawing/2014/main" id="{01E8D32F-2274-6125-9A37-C78E3243488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14665" y="1806594"/>
              <a:ext cx="321228" cy="316665"/>
            </a:xfrm>
            <a:prstGeom prst="rect">
              <a:avLst/>
            </a:prstGeom>
          </p:spPr>
        </p:pic>
        <p:pic>
          <p:nvPicPr>
            <p:cNvPr id="22" name="Graphic 28" descr="Close with solid fill">
              <a:extLst>
                <a:ext uri="{FF2B5EF4-FFF2-40B4-BE49-F238E27FC236}">
                  <a16:creationId xmlns:a16="http://schemas.microsoft.com/office/drawing/2014/main" id="{DBCE456B-1B7A-3672-DBEC-2D14E548DCB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626506" y="1806594"/>
              <a:ext cx="321228" cy="316665"/>
            </a:xfrm>
            <a:prstGeom prst="rect">
              <a:avLst/>
            </a:prstGeom>
          </p:spPr>
        </p:pic>
        <p:pic>
          <p:nvPicPr>
            <p:cNvPr id="23" name="Graphic 28" descr="Close with solid fill">
              <a:extLst>
                <a:ext uri="{FF2B5EF4-FFF2-40B4-BE49-F238E27FC236}">
                  <a16:creationId xmlns:a16="http://schemas.microsoft.com/office/drawing/2014/main" id="{A1EDA629-344D-C770-DD9E-B66B8C4C937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935355" y="1806593"/>
              <a:ext cx="321228" cy="316665"/>
            </a:xfrm>
            <a:prstGeom prst="rect">
              <a:avLst/>
            </a:prstGeom>
          </p:spPr>
        </p:pic>
        <p:pic>
          <p:nvPicPr>
            <p:cNvPr id="29" name="Graphic 28" descr="Close with solid fill">
              <a:extLst>
                <a:ext uri="{FF2B5EF4-FFF2-40B4-BE49-F238E27FC236}">
                  <a16:creationId xmlns:a16="http://schemas.microsoft.com/office/drawing/2014/main" id="{8E8807D1-1C46-69E1-D879-46C2D6F5E3D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234817" y="1806593"/>
              <a:ext cx="321228" cy="316665"/>
            </a:xfrm>
            <a:prstGeom prst="rect">
              <a:avLst/>
            </a:prstGeom>
          </p:spPr>
        </p:pic>
        <p:pic>
          <p:nvPicPr>
            <p:cNvPr id="30" name="Graphic 28" descr="Close with solid fill">
              <a:extLst>
                <a:ext uri="{FF2B5EF4-FFF2-40B4-BE49-F238E27FC236}">
                  <a16:creationId xmlns:a16="http://schemas.microsoft.com/office/drawing/2014/main" id="{046DED96-6104-5FF0-7960-85D349E6034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24052" y="2107712"/>
              <a:ext cx="321228" cy="316665"/>
            </a:xfrm>
            <a:prstGeom prst="rect">
              <a:avLst/>
            </a:prstGeom>
          </p:spPr>
        </p:pic>
        <p:pic>
          <p:nvPicPr>
            <p:cNvPr id="35" name="Graphic 28" descr="Close with solid fill">
              <a:extLst>
                <a:ext uri="{FF2B5EF4-FFF2-40B4-BE49-F238E27FC236}">
                  <a16:creationId xmlns:a16="http://schemas.microsoft.com/office/drawing/2014/main" id="{C52F38C6-6D3F-EF74-D7CB-453A153C395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635893" y="2107712"/>
              <a:ext cx="321228" cy="316665"/>
            </a:xfrm>
            <a:prstGeom prst="rect">
              <a:avLst/>
            </a:prstGeom>
          </p:spPr>
        </p:pic>
        <p:pic>
          <p:nvPicPr>
            <p:cNvPr id="41" name="Graphic 28" descr="Close with solid fill">
              <a:extLst>
                <a:ext uri="{FF2B5EF4-FFF2-40B4-BE49-F238E27FC236}">
                  <a16:creationId xmlns:a16="http://schemas.microsoft.com/office/drawing/2014/main" id="{E58B7AB9-F630-06F8-C000-6243B8F57C9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944742" y="2107711"/>
              <a:ext cx="321228" cy="316665"/>
            </a:xfrm>
            <a:prstGeom prst="rect">
              <a:avLst/>
            </a:prstGeom>
          </p:spPr>
        </p:pic>
        <p:pic>
          <p:nvPicPr>
            <p:cNvPr id="42" name="Graphic 28" descr="Close with solid fill">
              <a:extLst>
                <a:ext uri="{FF2B5EF4-FFF2-40B4-BE49-F238E27FC236}">
                  <a16:creationId xmlns:a16="http://schemas.microsoft.com/office/drawing/2014/main" id="{3AB654BD-B7FC-A15A-EA7A-5061D8990AE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244204" y="2107711"/>
              <a:ext cx="321228" cy="316665"/>
            </a:xfrm>
            <a:prstGeom prst="rect">
              <a:avLst/>
            </a:prstGeom>
          </p:spPr>
        </p:pic>
        <p:pic>
          <p:nvPicPr>
            <p:cNvPr id="43" name="Graphic 28" descr="Close with solid fill">
              <a:extLst>
                <a:ext uri="{FF2B5EF4-FFF2-40B4-BE49-F238E27FC236}">
                  <a16:creationId xmlns:a16="http://schemas.microsoft.com/office/drawing/2014/main" id="{5E80E404-A2B2-F1CA-7F73-4C22E0E4F68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14665" y="2391636"/>
              <a:ext cx="321228" cy="316665"/>
            </a:xfrm>
            <a:prstGeom prst="rect">
              <a:avLst/>
            </a:prstGeom>
          </p:spPr>
        </p:pic>
        <p:pic>
          <p:nvPicPr>
            <p:cNvPr id="44" name="Graphic 28" descr="Close with solid fill">
              <a:extLst>
                <a:ext uri="{FF2B5EF4-FFF2-40B4-BE49-F238E27FC236}">
                  <a16:creationId xmlns:a16="http://schemas.microsoft.com/office/drawing/2014/main" id="{5C2FB0FF-6FBF-73A5-BE7C-9C2EB8AC4A6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626506" y="2391636"/>
              <a:ext cx="321228" cy="316665"/>
            </a:xfrm>
            <a:prstGeom prst="rect">
              <a:avLst/>
            </a:prstGeom>
          </p:spPr>
        </p:pic>
        <p:pic>
          <p:nvPicPr>
            <p:cNvPr id="46" name="Graphic 28" descr="Close with solid fill">
              <a:extLst>
                <a:ext uri="{FF2B5EF4-FFF2-40B4-BE49-F238E27FC236}">
                  <a16:creationId xmlns:a16="http://schemas.microsoft.com/office/drawing/2014/main" id="{5B85F830-5AD5-1E6C-4B92-8D6D3871900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935355" y="2391635"/>
              <a:ext cx="321228" cy="316665"/>
            </a:xfrm>
            <a:prstGeom prst="rect">
              <a:avLst/>
            </a:prstGeom>
          </p:spPr>
        </p:pic>
        <p:pic>
          <p:nvPicPr>
            <p:cNvPr id="47" name="Graphic 28" descr="Close with solid fill">
              <a:extLst>
                <a:ext uri="{FF2B5EF4-FFF2-40B4-BE49-F238E27FC236}">
                  <a16:creationId xmlns:a16="http://schemas.microsoft.com/office/drawing/2014/main" id="{5A59F5AA-0E15-983A-FFAE-CA527DBBF1D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234817" y="2391635"/>
              <a:ext cx="321228" cy="316665"/>
            </a:xfrm>
            <a:prstGeom prst="rect">
              <a:avLst/>
            </a:prstGeom>
          </p:spPr>
        </p:pic>
      </p:grpSp>
      <p:sp>
        <p:nvSpPr>
          <p:cNvPr id="50" name="Rectangle 5">
            <a:extLst>
              <a:ext uri="{FF2B5EF4-FFF2-40B4-BE49-F238E27FC236}">
                <a16:creationId xmlns:a16="http://schemas.microsoft.com/office/drawing/2014/main" id="{C2BEA59A-433C-C4C6-890B-9794B3BC13D9}"/>
              </a:ext>
            </a:extLst>
          </p:cNvPr>
          <p:cNvSpPr/>
          <p:nvPr/>
        </p:nvSpPr>
        <p:spPr>
          <a:xfrm>
            <a:off x="213962" y="1823332"/>
            <a:ext cx="1658708" cy="634204"/>
          </a:xfrm>
          <a:prstGeom prst="rect">
            <a:avLst/>
          </a:prstGeom>
          <a:solidFill>
            <a:schemeClr val="accent2">
              <a:lumMod val="20000"/>
              <a:lumOff val="80000"/>
            </a:schemeClr>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Calibri" panose="020F0502020204030204" pitchFamily="34" charset="0"/>
                <a:cs typeface="Calibri" panose="020F0502020204030204" pitchFamily="34" charset="0"/>
              </a:rPr>
              <a:t>Antenna </a:t>
            </a:r>
          </a:p>
          <a:p>
            <a:pPr algn="ctr"/>
            <a:r>
              <a:rPr lang="en-US">
                <a:solidFill>
                  <a:schemeClr val="tx1"/>
                </a:solidFill>
                <a:latin typeface="Calibri" panose="020F0502020204030204" pitchFamily="34" charset="0"/>
                <a:cs typeface="Calibri" panose="020F0502020204030204" pitchFamily="34" charset="0"/>
              </a:rPr>
              <a:t>set 1,2,3</a:t>
            </a:r>
          </a:p>
        </p:txBody>
      </p:sp>
      <p:grpSp>
        <p:nvGrpSpPr>
          <p:cNvPr id="51" name="Group 50">
            <a:extLst>
              <a:ext uri="{FF2B5EF4-FFF2-40B4-BE49-F238E27FC236}">
                <a16:creationId xmlns:a16="http://schemas.microsoft.com/office/drawing/2014/main" id="{C1CB48E5-2FB1-D8C1-CF29-D7395AD3AF5B}"/>
              </a:ext>
            </a:extLst>
          </p:cNvPr>
          <p:cNvGrpSpPr/>
          <p:nvPr/>
        </p:nvGrpSpPr>
        <p:grpSpPr>
          <a:xfrm>
            <a:off x="-19903" y="1240507"/>
            <a:ext cx="2447668" cy="524195"/>
            <a:chOff x="2020185" y="1612541"/>
            <a:chExt cx="2447668" cy="524195"/>
          </a:xfrm>
        </p:grpSpPr>
        <p:grpSp>
          <p:nvGrpSpPr>
            <p:cNvPr id="52" name="Group 51">
              <a:extLst>
                <a:ext uri="{FF2B5EF4-FFF2-40B4-BE49-F238E27FC236}">
                  <a16:creationId xmlns:a16="http://schemas.microsoft.com/office/drawing/2014/main" id="{7A25A329-5C95-A3F5-9D14-618E9582D962}"/>
                </a:ext>
              </a:extLst>
            </p:cNvPr>
            <p:cNvGrpSpPr/>
            <p:nvPr/>
          </p:nvGrpSpPr>
          <p:grpSpPr>
            <a:xfrm>
              <a:off x="2020185" y="1612541"/>
              <a:ext cx="2117122" cy="511149"/>
              <a:chOff x="2087595" y="1517033"/>
              <a:chExt cx="2117122" cy="511149"/>
            </a:xfrm>
          </p:grpSpPr>
          <p:sp>
            <p:nvSpPr>
              <p:cNvPr id="54" name="Rectangle 55">
                <a:extLst>
                  <a:ext uri="{FF2B5EF4-FFF2-40B4-BE49-F238E27FC236}">
                    <a16:creationId xmlns:a16="http://schemas.microsoft.com/office/drawing/2014/main" id="{9F9CA901-80C4-3A3B-4D64-0AC1C15F5464}"/>
                  </a:ext>
                </a:extLst>
              </p:cNvPr>
              <p:cNvSpPr/>
              <p:nvPr/>
            </p:nvSpPr>
            <p:spPr>
              <a:xfrm>
                <a:off x="2287797" y="1795396"/>
                <a:ext cx="1774082" cy="232786"/>
              </a:xfrm>
              <a:prstGeom prst="rect">
                <a:avLst/>
              </a:prstGeom>
              <a:solidFill>
                <a:schemeClr val="accent2">
                  <a:lumMod val="20000"/>
                  <a:lumOff val="80000"/>
                </a:schemeClr>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latin typeface="Calibri" panose="020F0502020204030204" pitchFamily="34" charset="0"/>
                  <a:cs typeface="Calibri" panose="020F0502020204030204" pitchFamily="34" charset="0"/>
                </a:endParaRPr>
              </a:p>
            </p:txBody>
          </p:sp>
          <p:sp>
            <p:nvSpPr>
              <p:cNvPr id="56" name="TextBox 55">
                <a:extLst>
                  <a:ext uri="{FF2B5EF4-FFF2-40B4-BE49-F238E27FC236}">
                    <a16:creationId xmlns:a16="http://schemas.microsoft.com/office/drawing/2014/main" id="{F4A4701A-6DDE-B8C2-8588-AF0535C5953E}"/>
                  </a:ext>
                </a:extLst>
              </p:cNvPr>
              <p:cNvSpPr txBox="1"/>
              <p:nvPr/>
            </p:nvSpPr>
            <p:spPr>
              <a:xfrm>
                <a:off x="2087595" y="1517033"/>
                <a:ext cx="428322" cy="261610"/>
              </a:xfrm>
              <a:prstGeom prst="rect">
                <a:avLst/>
              </a:prstGeom>
              <a:noFill/>
            </p:spPr>
            <p:txBody>
              <a:bodyPr wrap="none" rtlCol="0">
                <a:spAutoFit/>
              </a:bodyPr>
              <a:lstStyle/>
              <a:p>
                <a:pPr algn="ctr"/>
                <a:r>
                  <a:rPr lang="en-US" sz="1100" i="1"/>
                  <a:t>SC 1</a:t>
                </a:r>
              </a:p>
            </p:txBody>
          </p:sp>
          <p:sp>
            <p:nvSpPr>
              <p:cNvPr id="57" name="TextBox 56">
                <a:extLst>
                  <a:ext uri="{FF2B5EF4-FFF2-40B4-BE49-F238E27FC236}">
                    <a16:creationId xmlns:a16="http://schemas.microsoft.com/office/drawing/2014/main" id="{846E1C59-AF0C-C4B8-10B0-8CD80BBB4D6E}"/>
                  </a:ext>
                </a:extLst>
              </p:cNvPr>
              <p:cNvSpPr txBox="1"/>
              <p:nvPr/>
            </p:nvSpPr>
            <p:spPr>
              <a:xfrm>
                <a:off x="3561591" y="1517033"/>
                <a:ext cx="643126" cy="261610"/>
              </a:xfrm>
              <a:prstGeom prst="rect">
                <a:avLst/>
              </a:prstGeom>
              <a:noFill/>
            </p:spPr>
            <p:txBody>
              <a:bodyPr wrap="none" rtlCol="0">
                <a:spAutoFit/>
              </a:bodyPr>
              <a:lstStyle/>
              <a:p>
                <a:pPr algn="ctr"/>
                <a:r>
                  <a:rPr lang="en-US" sz="1100" i="1"/>
                  <a:t>SC 1200</a:t>
                </a:r>
              </a:p>
            </p:txBody>
          </p:sp>
        </p:grpSp>
        <p:sp>
          <p:nvSpPr>
            <p:cNvPr id="53" name="TextBox 52">
              <a:extLst>
                <a:ext uri="{FF2B5EF4-FFF2-40B4-BE49-F238E27FC236}">
                  <a16:creationId xmlns:a16="http://schemas.microsoft.com/office/drawing/2014/main" id="{7D4C6B15-634F-E631-E6F3-B00D62A7BF1C}"/>
                </a:ext>
              </a:extLst>
            </p:cNvPr>
            <p:cNvSpPr txBox="1"/>
            <p:nvPr/>
          </p:nvSpPr>
          <p:spPr>
            <a:xfrm>
              <a:off x="3957777" y="1875126"/>
              <a:ext cx="510076" cy="261610"/>
            </a:xfrm>
            <a:prstGeom prst="rect">
              <a:avLst/>
            </a:prstGeom>
            <a:noFill/>
          </p:spPr>
          <p:txBody>
            <a:bodyPr wrap="none" rtlCol="0">
              <a:spAutoFit/>
            </a:bodyPr>
            <a:lstStyle/>
            <a:p>
              <a:pPr algn="ctr"/>
              <a:r>
                <a:rPr lang="en-US" sz="1100" i="1"/>
                <a:t>~5 KB</a:t>
              </a:r>
            </a:p>
          </p:txBody>
        </p:sp>
      </p:grpSp>
      <p:sp>
        <p:nvSpPr>
          <p:cNvPr id="2" name="TextBox 62">
            <a:extLst>
              <a:ext uri="{FF2B5EF4-FFF2-40B4-BE49-F238E27FC236}">
                <a16:creationId xmlns:a16="http://schemas.microsoft.com/office/drawing/2014/main" id="{4EB29A9E-578A-D9AA-99A4-AB2C7E82AB4A}"/>
              </a:ext>
            </a:extLst>
          </p:cNvPr>
          <p:cNvSpPr txBox="1"/>
          <p:nvPr/>
        </p:nvSpPr>
        <p:spPr>
          <a:xfrm>
            <a:off x="87053" y="4277875"/>
            <a:ext cx="4664562" cy="1200329"/>
          </a:xfrm>
          <a:prstGeom prst="rect">
            <a:avLst/>
          </a:prstGeom>
          <a:solidFill>
            <a:schemeClr val="bg2"/>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tLang="zh-CN" dirty="0">
                <a:cs typeface="Arial"/>
              </a:rPr>
              <a:t>Modern RU (O-RAN 7.2x) features</a:t>
            </a:r>
          </a:p>
          <a:p>
            <a:pPr marL="342900" indent="-342900">
              <a:buFont typeface="Arial" panose="020B0604020202020204" pitchFamily="34" charset="0"/>
              <a:buChar char="•"/>
            </a:pPr>
            <a:r>
              <a:rPr lang="en-US" altLang="zh-CN" dirty="0">
                <a:cs typeface="Arial"/>
              </a:rPr>
              <a:t>Support FFT</a:t>
            </a:r>
          </a:p>
          <a:p>
            <a:pPr marL="342900" indent="-342900">
              <a:buFont typeface="Arial" panose="020B0604020202020204" pitchFamily="34" charset="0"/>
              <a:buChar char="•"/>
            </a:pPr>
            <a:endParaRPr lang="en-US" altLang="zh-CN" dirty="0">
              <a:cs typeface="Arial"/>
            </a:endParaRPr>
          </a:p>
          <a:p>
            <a:pPr marL="342900" indent="-342900">
              <a:buFont typeface="Arial" panose="020B0604020202020204" pitchFamily="34" charset="0"/>
              <a:buChar char="•"/>
            </a:pPr>
            <a:endParaRPr lang="en-US" altLang="zh-CN" dirty="0">
              <a:cs typeface="Arial"/>
            </a:endParaRPr>
          </a:p>
        </p:txBody>
      </p:sp>
    </p:spTree>
    <p:extLst>
      <p:ext uri="{BB962C8B-B14F-4D97-AF65-F5344CB8AC3E}">
        <p14:creationId xmlns:p14="http://schemas.microsoft.com/office/powerpoint/2010/main" val="103321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par>
                                <p:cTn id="13" presetID="10" presetClass="exit" presetSubtype="0" fill="hold" grpId="0" nodeType="withEffect">
                                  <p:stCondLst>
                                    <p:cond delay="0"/>
                                  </p:stCondLst>
                                  <p:childTnLst>
                                    <p:animEffect transition="out" filter="fade">
                                      <p:cBhvr>
                                        <p:cTn id="14" dur="500"/>
                                        <p:tgtEl>
                                          <p:spTgt spid="66"/>
                                        </p:tgtEl>
                                      </p:cBhvr>
                                    </p:animEffect>
                                    <p:set>
                                      <p:cBhvr>
                                        <p:cTn id="15" dur="1" fill="hold">
                                          <p:stCondLst>
                                            <p:cond delay="499"/>
                                          </p:stCondLst>
                                        </p:cTn>
                                        <p:tgtEl>
                                          <p:spTgt spid="66"/>
                                        </p:tgtEl>
                                        <p:attrNameLst>
                                          <p:attrName>style.visibility</p:attrName>
                                        </p:attrNameLst>
                                      </p:cBhvr>
                                      <p:to>
                                        <p:strVal val="hidden"/>
                                      </p:to>
                                    </p:set>
                                  </p:childTnLst>
                                </p:cTn>
                              </p:par>
                              <p:par>
                                <p:cTn id="16" presetID="10" presetClass="exit" presetSubtype="0" fill="hold" grpId="0" nodeType="withEffect">
                                  <p:stCondLst>
                                    <p:cond delay="0"/>
                                  </p:stCondLst>
                                  <p:childTnLst>
                                    <p:animEffect transition="out" filter="fade">
                                      <p:cBhvr>
                                        <p:cTn id="17" dur="500"/>
                                        <p:tgtEl>
                                          <p:spTgt spid="69"/>
                                        </p:tgtEl>
                                      </p:cBhvr>
                                    </p:animEffect>
                                    <p:set>
                                      <p:cBhvr>
                                        <p:cTn id="18" dur="1" fill="hold">
                                          <p:stCondLst>
                                            <p:cond delay="499"/>
                                          </p:stCondLst>
                                        </p:cTn>
                                        <p:tgtEl>
                                          <p:spTgt spid="69"/>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0"/>
                                        </p:tgtEl>
                                        <p:attrNameLst>
                                          <p:attrName>style.visibility</p:attrName>
                                        </p:attrNameLst>
                                      </p:cBhvr>
                                      <p:to>
                                        <p:strVal val="visible"/>
                                      </p:to>
                                    </p:set>
                                    <p:animEffect transition="in" filter="fade">
                                      <p:cBhvr>
                                        <p:cTn id="23" dur="500"/>
                                        <p:tgtEl>
                                          <p:spTgt spid="5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fade">
                                      <p:cBhvr>
                                        <p:cTn id="2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6" grpId="0" animBg="1"/>
      <p:bldP spid="69" grpId="0" animBg="1"/>
      <p:bldP spid="50" grpId="0" animBg="1"/>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9F827F3-1D4D-3C8E-BC25-A48CE9BE1352}"/>
              </a:ext>
            </a:extLst>
          </p:cNvPr>
          <p:cNvSpPr>
            <a:spLocks noGrp="1"/>
          </p:cNvSpPr>
          <p:nvPr>
            <p:ph type="title"/>
          </p:nvPr>
        </p:nvSpPr>
        <p:spPr>
          <a:xfrm>
            <a:off x="0" y="2196"/>
            <a:ext cx="12134155" cy="1325563"/>
          </a:xfrm>
        </p:spPr>
        <p:txBody>
          <a:bodyPr>
            <a:normAutofit/>
          </a:bodyPr>
          <a:lstStyle/>
          <a:p>
            <a:pPr algn="ctr"/>
            <a:r>
              <a:rPr lang="en-US" altLang="zh-CN" sz="3200" b="1">
                <a:latin typeface="Calibri Light"/>
                <a:cs typeface="Calibri Light"/>
              </a:rPr>
              <a:t>Idea</a:t>
            </a:r>
            <a:r>
              <a:rPr lang="en-US" sz="3200" b="1">
                <a:latin typeface="Calibri Light"/>
                <a:cs typeface="Calibri Light"/>
              </a:rPr>
              <a:t> #1: Exploit modern RU features to avoid data shuffling</a:t>
            </a:r>
            <a:endParaRPr lang="en-US" sz="3200" b="1">
              <a:latin typeface="Calibri Light" panose="020F0302020204030204" pitchFamily="34" charset="0"/>
              <a:cs typeface="Calibri Light" panose="020F0302020204030204" pitchFamily="34" charset="0"/>
            </a:endParaRPr>
          </a:p>
        </p:txBody>
      </p:sp>
      <p:sp>
        <p:nvSpPr>
          <p:cNvPr id="4" name="Slide Number Placeholder 3">
            <a:extLst>
              <a:ext uri="{FF2B5EF4-FFF2-40B4-BE49-F238E27FC236}">
                <a16:creationId xmlns:a16="http://schemas.microsoft.com/office/drawing/2014/main" id="{16CD6223-F77F-2926-E78A-06CDDA71DC1E}"/>
              </a:ext>
            </a:extLst>
          </p:cNvPr>
          <p:cNvSpPr>
            <a:spLocks noGrp="1"/>
          </p:cNvSpPr>
          <p:nvPr>
            <p:ph type="sldNum" sz="quarter" idx="12"/>
          </p:nvPr>
        </p:nvSpPr>
        <p:spPr/>
        <p:txBody>
          <a:bodyPr/>
          <a:lstStyle/>
          <a:p>
            <a:fld id="{330EA680-D336-4FF7-8B7A-9848BB0A1C32}" type="slidenum">
              <a:rPr lang="en-US" smtClean="0"/>
              <a:t>16</a:t>
            </a:fld>
            <a:endParaRPr lang="en-US"/>
          </a:p>
        </p:txBody>
      </p:sp>
      <p:sp>
        <p:nvSpPr>
          <p:cNvPr id="6" name="Slide Number Placeholder 3">
            <a:extLst>
              <a:ext uri="{FF2B5EF4-FFF2-40B4-BE49-F238E27FC236}">
                <a16:creationId xmlns:a16="http://schemas.microsoft.com/office/drawing/2014/main" id="{02745939-0077-FA6D-971F-7E01627D0769}"/>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30EA680-D336-4FF7-8B7A-9848BB0A1C32}" type="slidenum">
              <a:rPr lang="en-US" smtClean="0"/>
              <a:pPr/>
              <a:t>16</a:t>
            </a:fld>
            <a:endParaRPr lang="en-US"/>
          </a:p>
        </p:txBody>
      </p:sp>
      <p:grpSp>
        <p:nvGrpSpPr>
          <p:cNvPr id="14" name="组合 9">
            <a:extLst>
              <a:ext uri="{FF2B5EF4-FFF2-40B4-BE49-F238E27FC236}">
                <a16:creationId xmlns:a16="http://schemas.microsoft.com/office/drawing/2014/main" id="{DBDA347D-6943-117D-65E3-88F498A1862F}"/>
              </a:ext>
            </a:extLst>
          </p:cNvPr>
          <p:cNvGrpSpPr/>
          <p:nvPr/>
        </p:nvGrpSpPr>
        <p:grpSpPr>
          <a:xfrm>
            <a:off x="329294" y="2526449"/>
            <a:ext cx="1451802" cy="1400374"/>
            <a:chOff x="1221332" y="1393981"/>
            <a:chExt cx="1451802" cy="1400374"/>
          </a:xfrm>
        </p:grpSpPr>
        <p:sp>
          <p:nvSpPr>
            <p:cNvPr id="15" name="矩形 14">
              <a:extLst>
                <a:ext uri="{FF2B5EF4-FFF2-40B4-BE49-F238E27FC236}">
                  <a16:creationId xmlns:a16="http://schemas.microsoft.com/office/drawing/2014/main" id="{B333F8CA-C60A-19BB-6E9D-2F6694E7145E}"/>
                </a:ext>
              </a:extLst>
            </p:cNvPr>
            <p:cNvSpPr/>
            <p:nvPr/>
          </p:nvSpPr>
          <p:spPr>
            <a:xfrm>
              <a:off x="1221332" y="1393981"/>
              <a:ext cx="1451802" cy="1400374"/>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pic>
          <p:nvPicPr>
            <p:cNvPr id="16" name="Graphic 28" descr="Close with solid fill">
              <a:extLst>
                <a:ext uri="{FF2B5EF4-FFF2-40B4-BE49-F238E27FC236}">
                  <a16:creationId xmlns:a16="http://schemas.microsoft.com/office/drawing/2014/main" id="{21DEAE96-E1F9-1076-90D5-A7AEC4C1F96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19142" y="1489930"/>
              <a:ext cx="321228" cy="316665"/>
            </a:xfrm>
            <a:prstGeom prst="rect">
              <a:avLst/>
            </a:prstGeom>
          </p:spPr>
        </p:pic>
        <p:pic>
          <p:nvPicPr>
            <p:cNvPr id="17" name="Graphic 28" descr="Close with solid fill">
              <a:extLst>
                <a:ext uri="{FF2B5EF4-FFF2-40B4-BE49-F238E27FC236}">
                  <a16:creationId xmlns:a16="http://schemas.microsoft.com/office/drawing/2014/main" id="{185A3A0F-5037-4AC1-D188-7B90B3152AD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630983" y="1489930"/>
              <a:ext cx="321228" cy="316665"/>
            </a:xfrm>
            <a:prstGeom prst="rect">
              <a:avLst/>
            </a:prstGeom>
          </p:spPr>
        </p:pic>
        <p:pic>
          <p:nvPicPr>
            <p:cNvPr id="18" name="Graphic 28" descr="Close with solid fill">
              <a:extLst>
                <a:ext uri="{FF2B5EF4-FFF2-40B4-BE49-F238E27FC236}">
                  <a16:creationId xmlns:a16="http://schemas.microsoft.com/office/drawing/2014/main" id="{F6CFFD76-CEA5-A178-A3B9-F64F91EE7FF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939832" y="1489929"/>
              <a:ext cx="321228" cy="316665"/>
            </a:xfrm>
            <a:prstGeom prst="rect">
              <a:avLst/>
            </a:prstGeom>
          </p:spPr>
        </p:pic>
        <p:pic>
          <p:nvPicPr>
            <p:cNvPr id="20" name="Graphic 28" descr="Close with solid fill">
              <a:extLst>
                <a:ext uri="{FF2B5EF4-FFF2-40B4-BE49-F238E27FC236}">
                  <a16:creationId xmlns:a16="http://schemas.microsoft.com/office/drawing/2014/main" id="{D3AF0C52-49F5-B467-FC6A-AB8A5AD7EB8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239294" y="1489929"/>
              <a:ext cx="321228" cy="316665"/>
            </a:xfrm>
            <a:prstGeom prst="rect">
              <a:avLst/>
            </a:prstGeom>
          </p:spPr>
        </p:pic>
        <p:pic>
          <p:nvPicPr>
            <p:cNvPr id="21" name="Graphic 28" descr="Close with solid fill">
              <a:extLst>
                <a:ext uri="{FF2B5EF4-FFF2-40B4-BE49-F238E27FC236}">
                  <a16:creationId xmlns:a16="http://schemas.microsoft.com/office/drawing/2014/main" id="{01E8D32F-2274-6125-9A37-C78E3243488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14665" y="1806594"/>
              <a:ext cx="321228" cy="316665"/>
            </a:xfrm>
            <a:prstGeom prst="rect">
              <a:avLst/>
            </a:prstGeom>
          </p:spPr>
        </p:pic>
        <p:pic>
          <p:nvPicPr>
            <p:cNvPr id="22" name="Graphic 28" descr="Close with solid fill">
              <a:extLst>
                <a:ext uri="{FF2B5EF4-FFF2-40B4-BE49-F238E27FC236}">
                  <a16:creationId xmlns:a16="http://schemas.microsoft.com/office/drawing/2014/main" id="{DBCE456B-1B7A-3672-DBEC-2D14E548DCB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626506" y="1806594"/>
              <a:ext cx="321228" cy="316665"/>
            </a:xfrm>
            <a:prstGeom prst="rect">
              <a:avLst/>
            </a:prstGeom>
          </p:spPr>
        </p:pic>
        <p:pic>
          <p:nvPicPr>
            <p:cNvPr id="23" name="Graphic 28" descr="Close with solid fill">
              <a:extLst>
                <a:ext uri="{FF2B5EF4-FFF2-40B4-BE49-F238E27FC236}">
                  <a16:creationId xmlns:a16="http://schemas.microsoft.com/office/drawing/2014/main" id="{A1EDA629-344D-C770-DD9E-B66B8C4C937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935355" y="1806593"/>
              <a:ext cx="321228" cy="316665"/>
            </a:xfrm>
            <a:prstGeom prst="rect">
              <a:avLst/>
            </a:prstGeom>
          </p:spPr>
        </p:pic>
        <p:pic>
          <p:nvPicPr>
            <p:cNvPr id="29" name="Graphic 28" descr="Close with solid fill">
              <a:extLst>
                <a:ext uri="{FF2B5EF4-FFF2-40B4-BE49-F238E27FC236}">
                  <a16:creationId xmlns:a16="http://schemas.microsoft.com/office/drawing/2014/main" id="{8E8807D1-1C46-69E1-D879-46C2D6F5E3D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234817" y="1806593"/>
              <a:ext cx="321228" cy="316665"/>
            </a:xfrm>
            <a:prstGeom prst="rect">
              <a:avLst/>
            </a:prstGeom>
          </p:spPr>
        </p:pic>
        <p:pic>
          <p:nvPicPr>
            <p:cNvPr id="30" name="Graphic 28" descr="Close with solid fill">
              <a:extLst>
                <a:ext uri="{FF2B5EF4-FFF2-40B4-BE49-F238E27FC236}">
                  <a16:creationId xmlns:a16="http://schemas.microsoft.com/office/drawing/2014/main" id="{046DED96-6104-5FF0-7960-85D349E6034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24052" y="2107712"/>
              <a:ext cx="321228" cy="316665"/>
            </a:xfrm>
            <a:prstGeom prst="rect">
              <a:avLst/>
            </a:prstGeom>
          </p:spPr>
        </p:pic>
        <p:pic>
          <p:nvPicPr>
            <p:cNvPr id="35" name="Graphic 28" descr="Close with solid fill">
              <a:extLst>
                <a:ext uri="{FF2B5EF4-FFF2-40B4-BE49-F238E27FC236}">
                  <a16:creationId xmlns:a16="http://schemas.microsoft.com/office/drawing/2014/main" id="{C52F38C6-6D3F-EF74-D7CB-453A153C395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635893" y="2107712"/>
              <a:ext cx="321228" cy="316665"/>
            </a:xfrm>
            <a:prstGeom prst="rect">
              <a:avLst/>
            </a:prstGeom>
          </p:spPr>
        </p:pic>
        <p:pic>
          <p:nvPicPr>
            <p:cNvPr id="41" name="Graphic 28" descr="Close with solid fill">
              <a:extLst>
                <a:ext uri="{FF2B5EF4-FFF2-40B4-BE49-F238E27FC236}">
                  <a16:creationId xmlns:a16="http://schemas.microsoft.com/office/drawing/2014/main" id="{E58B7AB9-F630-06F8-C000-6243B8F57C9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944742" y="2107711"/>
              <a:ext cx="321228" cy="316665"/>
            </a:xfrm>
            <a:prstGeom prst="rect">
              <a:avLst/>
            </a:prstGeom>
          </p:spPr>
        </p:pic>
        <p:pic>
          <p:nvPicPr>
            <p:cNvPr id="42" name="Graphic 28" descr="Close with solid fill">
              <a:extLst>
                <a:ext uri="{FF2B5EF4-FFF2-40B4-BE49-F238E27FC236}">
                  <a16:creationId xmlns:a16="http://schemas.microsoft.com/office/drawing/2014/main" id="{3AB654BD-B7FC-A15A-EA7A-5061D8990AE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244204" y="2107711"/>
              <a:ext cx="321228" cy="316665"/>
            </a:xfrm>
            <a:prstGeom prst="rect">
              <a:avLst/>
            </a:prstGeom>
          </p:spPr>
        </p:pic>
        <p:pic>
          <p:nvPicPr>
            <p:cNvPr id="43" name="Graphic 28" descr="Close with solid fill">
              <a:extLst>
                <a:ext uri="{FF2B5EF4-FFF2-40B4-BE49-F238E27FC236}">
                  <a16:creationId xmlns:a16="http://schemas.microsoft.com/office/drawing/2014/main" id="{5E80E404-A2B2-F1CA-7F73-4C22E0E4F68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14665" y="2391636"/>
              <a:ext cx="321228" cy="316665"/>
            </a:xfrm>
            <a:prstGeom prst="rect">
              <a:avLst/>
            </a:prstGeom>
          </p:spPr>
        </p:pic>
        <p:pic>
          <p:nvPicPr>
            <p:cNvPr id="44" name="Graphic 28" descr="Close with solid fill">
              <a:extLst>
                <a:ext uri="{FF2B5EF4-FFF2-40B4-BE49-F238E27FC236}">
                  <a16:creationId xmlns:a16="http://schemas.microsoft.com/office/drawing/2014/main" id="{5C2FB0FF-6FBF-73A5-BE7C-9C2EB8AC4A6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626506" y="2391636"/>
              <a:ext cx="321228" cy="316665"/>
            </a:xfrm>
            <a:prstGeom prst="rect">
              <a:avLst/>
            </a:prstGeom>
          </p:spPr>
        </p:pic>
        <p:pic>
          <p:nvPicPr>
            <p:cNvPr id="46" name="Graphic 28" descr="Close with solid fill">
              <a:extLst>
                <a:ext uri="{FF2B5EF4-FFF2-40B4-BE49-F238E27FC236}">
                  <a16:creationId xmlns:a16="http://schemas.microsoft.com/office/drawing/2014/main" id="{5B85F830-5AD5-1E6C-4B92-8D6D3871900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935355" y="2391635"/>
              <a:ext cx="321228" cy="316665"/>
            </a:xfrm>
            <a:prstGeom prst="rect">
              <a:avLst/>
            </a:prstGeom>
          </p:spPr>
        </p:pic>
        <p:pic>
          <p:nvPicPr>
            <p:cNvPr id="47" name="Graphic 28" descr="Close with solid fill">
              <a:extLst>
                <a:ext uri="{FF2B5EF4-FFF2-40B4-BE49-F238E27FC236}">
                  <a16:creationId xmlns:a16="http://schemas.microsoft.com/office/drawing/2014/main" id="{5A59F5AA-0E15-983A-FFAE-CA527DBBF1D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234817" y="2391635"/>
              <a:ext cx="321228" cy="316665"/>
            </a:xfrm>
            <a:prstGeom prst="rect">
              <a:avLst/>
            </a:prstGeom>
          </p:spPr>
        </p:pic>
      </p:grpSp>
      <p:sp>
        <p:nvSpPr>
          <p:cNvPr id="50" name="Rectangle 5">
            <a:extLst>
              <a:ext uri="{FF2B5EF4-FFF2-40B4-BE49-F238E27FC236}">
                <a16:creationId xmlns:a16="http://schemas.microsoft.com/office/drawing/2014/main" id="{C2BEA59A-433C-C4C6-890B-9794B3BC13D9}"/>
              </a:ext>
            </a:extLst>
          </p:cNvPr>
          <p:cNvSpPr/>
          <p:nvPr/>
        </p:nvSpPr>
        <p:spPr>
          <a:xfrm>
            <a:off x="213962" y="1823332"/>
            <a:ext cx="1658708" cy="634204"/>
          </a:xfrm>
          <a:prstGeom prst="rect">
            <a:avLst/>
          </a:prstGeom>
          <a:solidFill>
            <a:schemeClr val="accent2">
              <a:lumMod val="20000"/>
              <a:lumOff val="80000"/>
            </a:schemeClr>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Calibri" panose="020F0502020204030204" pitchFamily="34" charset="0"/>
                <a:cs typeface="Calibri" panose="020F0502020204030204" pitchFamily="34" charset="0"/>
              </a:rPr>
              <a:t>Antenna </a:t>
            </a:r>
          </a:p>
          <a:p>
            <a:pPr algn="ctr"/>
            <a:r>
              <a:rPr lang="en-US">
                <a:solidFill>
                  <a:schemeClr val="tx1"/>
                </a:solidFill>
                <a:latin typeface="Calibri" panose="020F0502020204030204" pitchFamily="34" charset="0"/>
                <a:cs typeface="Calibri" panose="020F0502020204030204" pitchFamily="34" charset="0"/>
              </a:rPr>
              <a:t>set 1,2,3</a:t>
            </a:r>
          </a:p>
        </p:txBody>
      </p:sp>
      <p:grpSp>
        <p:nvGrpSpPr>
          <p:cNvPr id="51" name="Group 50">
            <a:extLst>
              <a:ext uri="{FF2B5EF4-FFF2-40B4-BE49-F238E27FC236}">
                <a16:creationId xmlns:a16="http://schemas.microsoft.com/office/drawing/2014/main" id="{C1CB48E5-2FB1-D8C1-CF29-D7395AD3AF5B}"/>
              </a:ext>
            </a:extLst>
          </p:cNvPr>
          <p:cNvGrpSpPr/>
          <p:nvPr/>
        </p:nvGrpSpPr>
        <p:grpSpPr>
          <a:xfrm>
            <a:off x="-19903" y="1240507"/>
            <a:ext cx="2447668" cy="524195"/>
            <a:chOff x="2020185" y="1612541"/>
            <a:chExt cx="2447668" cy="524195"/>
          </a:xfrm>
        </p:grpSpPr>
        <p:grpSp>
          <p:nvGrpSpPr>
            <p:cNvPr id="52" name="Group 51">
              <a:extLst>
                <a:ext uri="{FF2B5EF4-FFF2-40B4-BE49-F238E27FC236}">
                  <a16:creationId xmlns:a16="http://schemas.microsoft.com/office/drawing/2014/main" id="{7A25A329-5C95-A3F5-9D14-618E9582D962}"/>
                </a:ext>
              </a:extLst>
            </p:cNvPr>
            <p:cNvGrpSpPr/>
            <p:nvPr/>
          </p:nvGrpSpPr>
          <p:grpSpPr>
            <a:xfrm>
              <a:off x="2020185" y="1612541"/>
              <a:ext cx="2117122" cy="511149"/>
              <a:chOff x="2087595" y="1517033"/>
              <a:chExt cx="2117122" cy="511149"/>
            </a:xfrm>
          </p:grpSpPr>
          <p:sp>
            <p:nvSpPr>
              <p:cNvPr id="54" name="Rectangle 55">
                <a:extLst>
                  <a:ext uri="{FF2B5EF4-FFF2-40B4-BE49-F238E27FC236}">
                    <a16:creationId xmlns:a16="http://schemas.microsoft.com/office/drawing/2014/main" id="{9F9CA901-80C4-3A3B-4D64-0AC1C15F5464}"/>
                  </a:ext>
                </a:extLst>
              </p:cNvPr>
              <p:cNvSpPr/>
              <p:nvPr/>
            </p:nvSpPr>
            <p:spPr>
              <a:xfrm>
                <a:off x="2287797" y="1795396"/>
                <a:ext cx="1774082" cy="232786"/>
              </a:xfrm>
              <a:prstGeom prst="rect">
                <a:avLst/>
              </a:prstGeom>
              <a:solidFill>
                <a:schemeClr val="accent5">
                  <a:lumMod val="20000"/>
                  <a:lumOff val="80000"/>
                </a:schemeClr>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latin typeface="Calibri" panose="020F0502020204030204" pitchFamily="34" charset="0"/>
                  <a:cs typeface="Calibri" panose="020F0502020204030204" pitchFamily="34" charset="0"/>
                </a:endParaRPr>
              </a:p>
            </p:txBody>
          </p:sp>
          <p:sp>
            <p:nvSpPr>
              <p:cNvPr id="56" name="TextBox 55">
                <a:extLst>
                  <a:ext uri="{FF2B5EF4-FFF2-40B4-BE49-F238E27FC236}">
                    <a16:creationId xmlns:a16="http://schemas.microsoft.com/office/drawing/2014/main" id="{F4A4701A-6DDE-B8C2-8588-AF0535C5953E}"/>
                  </a:ext>
                </a:extLst>
              </p:cNvPr>
              <p:cNvSpPr txBox="1"/>
              <p:nvPr/>
            </p:nvSpPr>
            <p:spPr>
              <a:xfrm>
                <a:off x="2087595" y="1517033"/>
                <a:ext cx="428322" cy="261610"/>
              </a:xfrm>
              <a:prstGeom prst="rect">
                <a:avLst/>
              </a:prstGeom>
              <a:noFill/>
            </p:spPr>
            <p:txBody>
              <a:bodyPr wrap="none" rtlCol="0">
                <a:spAutoFit/>
              </a:bodyPr>
              <a:lstStyle/>
              <a:p>
                <a:pPr algn="ctr"/>
                <a:r>
                  <a:rPr lang="en-US" sz="1100" i="1"/>
                  <a:t>SC 1</a:t>
                </a:r>
              </a:p>
            </p:txBody>
          </p:sp>
          <p:sp>
            <p:nvSpPr>
              <p:cNvPr id="57" name="TextBox 56">
                <a:extLst>
                  <a:ext uri="{FF2B5EF4-FFF2-40B4-BE49-F238E27FC236}">
                    <a16:creationId xmlns:a16="http://schemas.microsoft.com/office/drawing/2014/main" id="{846E1C59-AF0C-C4B8-10B0-8CD80BBB4D6E}"/>
                  </a:ext>
                </a:extLst>
              </p:cNvPr>
              <p:cNvSpPr txBox="1"/>
              <p:nvPr/>
            </p:nvSpPr>
            <p:spPr>
              <a:xfrm>
                <a:off x="3561591" y="1517033"/>
                <a:ext cx="643126" cy="261610"/>
              </a:xfrm>
              <a:prstGeom prst="rect">
                <a:avLst/>
              </a:prstGeom>
              <a:noFill/>
            </p:spPr>
            <p:txBody>
              <a:bodyPr wrap="none" rtlCol="0">
                <a:spAutoFit/>
              </a:bodyPr>
              <a:lstStyle/>
              <a:p>
                <a:pPr algn="ctr"/>
                <a:r>
                  <a:rPr lang="en-US" sz="1100" i="1"/>
                  <a:t>SC 1200</a:t>
                </a:r>
              </a:p>
            </p:txBody>
          </p:sp>
        </p:grpSp>
        <p:sp>
          <p:nvSpPr>
            <p:cNvPr id="53" name="TextBox 52">
              <a:extLst>
                <a:ext uri="{FF2B5EF4-FFF2-40B4-BE49-F238E27FC236}">
                  <a16:creationId xmlns:a16="http://schemas.microsoft.com/office/drawing/2014/main" id="{7D4C6B15-634F-E631-E6F3-B00D62A7BF1C}"/>
                </a:ext>
              </a:extLst>
            </p:cNvPr>
            <p:cNvSpPr txBox="1"/>
            <p:nvPr/>
          </p:nvSpPr>
          <p:spPr>
            <a:xfrm>
              <a:off x="3957777" y="1875126"/>
              <a:ext cx="510076" cy="261610"/>
            </a:xfrm>
            <a:prstGeom prst="rect">
              <a:avLst/>
            </a:prstGeom>
            <a:noFill/>
          </p:spPr>
          <p:txBody>
            <a:bodyPr wrap="none" rtlCol="0">
              <a:spAutoFit/>
            </a:bodyPr>
            <a:lstStyle/>
            <a:p>
              <a:pPr algn="ctr"/>
              <a:r>
                <a:rPr lang="en-US" sz="1100" i="1"/>
                <a:t>~5 KB</a:t>
              </a:r>
            </a:p>
          </p:txBody>
        </p:sp>
      </p:grpSp>
      <p:sp>
        <p:nvSpPr>
          <p:cNvPr id="2" name="Arrow: Right 1">
            <a:extLst>
              <a:ext uri="{FF2B5EF4-FFF2-40B4-BE49-F238E27FC236}">
                <a16:creationId xmlns:a16="http://schemas.microsoft.com/office/drawing/2014/main" id="{ACE8E23E-ECD2-A336-BC90-3B571A768BB8}"/>
              </a:ext>
            </a:extLst>
          </p:cNvPr>
          <p:cNvSpPr/>
          <p:nvPr/>
        </p:nvSpPr>
        <p:spPr>
          <a:xfrm rot="492062">
            <a:off x="2456212" y="1814217"/>
            <a:ext cx="3675993" cy="340441"/>
          </a:xfrm>
          <a:prstGeom prst="rightArrow">
            <a:avLst/>
          </a:prstGeom>
          <a:solidFill>
            <a:schemeClr val="accent5">
              <a:lumMod val="20000"/>
              <a:lumOff val="8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Arrow: Right 2">
            <a:extLst>
              <a:ext uri="{FF2B5EF4-FFF2-40B4-BE49-F238E27FC236}">
                <a16:creationId xmlns:a16="http://schemas.microsoft.com/office/drawing/2014/main" id="{53388487-CFAD-7637-A7CD-4CB48BD279A4}"/>
              </a:ext>
            </a:extLst>
          </p:cNvPr>
          <p:cNvSpPr/>
          <p:nvPr/>
        </p:nvSpPr>
        <p:spPr>
          <a:xfrm rot="1327597">
            <a:off x="2274057" y="2570833"/>
            <a:ext cx="4416319" cy="340441"/>
          </a:xfrm>
          <a:prstGeom prst="rightArrow">
            <a:avLst/>
          </a:prstGeom>
          <a:solidFill>
            <a:schemeClr val="accent5">
              <a:lumMod val="20000"/>
              <a:lumOff val="8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Arrow: Right 6">
            <a:extLst>
              <a:ext uri="{FF2B5EF4-FFF2-40B4-BE49-F238E27FC236}">
                <a16:creationId xmlns:a16="http://schemas.microsoft.com/office/drawing/2014/main" id="{C1079F97-171A-02D8-39C4-68EC2B825557}"/>
              </a:ext>
            </a:extLst>
          </p:cNvPr>
          <p:cNvSpPr/>
          <p:nvPr/>
        </p:nvSpPr>
        <p:spPr>
          <a:xfrm rot="2143891">
            <a:off x="1881613" y="3436524"/>
            <a:ext cx="5328805" cy="340441"/>
          </a:xfrm>
          <a:prstGeom prst="rightArrow">
            <a:avLst/>
          </a:prstGeom>
          <a:solidFill>
            <a:schemeClr val="accent5">
              <a:lumMod val="20000"/>
              <a:lumOff val="8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2" name="TextBox 62">
            <a:extLst>
              <a:ext uri="{FF2B5EF4-FFF2-40B4-BE49-F238E27FC236}">
                <a16:creationId xmlns:a16="http://schemas.microsoft.com/office/drawing/2014/main" id="{741AE240-8013-1E5F-7AC6-DD57EA9DBA43}"/>
              </a:ext>
            </a:extLst>
          </p:cNvPr>
          <p:cNvSpPr txBox="1"/>
          <p:nvPr/>
        </p:nvSpPr>
        <p:spPr>
          <a:xfrm>
            <a:off x="2768855" y="1289991"/>
            <a:ext cx="5127531"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tLang="zh-CN" sz="2400">
                <a:solidFill>
                  <a:srgbClr val="FF0000"/>
                </a:solidFill>
                <a:cs typeface="Arial"/>
              </a:rPr>
              <a:t>Still high overhead from duplication</a:t>
            </a:r>
          </a:p>
        </p:txBody>
      </p:sp>
      <p:sp>
        <p:nvSpPr>
          <p:cNvPr id="8" name="TextBox 59">
            <a:extLst>
              <a:ext uri="{FF2B5EF4-FFF2-40B4-BE49-F238E27FC236}">
                <a16:creationId xmlns:a16="http://schemas.microsoft.com/office/drawing/2014/main" id="{564017BE-988C-8FE6-9323-FDABB0AA6100}"/>
              </a:ext>
            </a:extLst>
          </p:cNvPr>
          <p:cNvSpPr txBox="1"/>
          <p:nvPr/>
        </p:nvSpPr>
        <p:spPr>
          <a:xfrm>
            <a:off x="822722" y="3909089"/>
            <a:ext cx="489236" cy="400110"/>
          </a:xfrm>
          <a:prstGeom prst="rect">
            <a:avLst/>
          </a:prstGeom>
          <a:noFill/>
        </p:spPr>
        <p:txBody>
          <a:bodyPr wrap="none" rtlCol="0">
            <a:spAutoFit/>
          </a:bodyPr>
          <a:lstStyle/>
          <a:p>
            <a:r>
              <a:rPr lang="en-US" sz="2000"/>
              <a:t>RU</a:t>
            </a:r>
          </a:p>
        </p:txBody>
      </p:sp>
      <p:sp>
        <p:nvSpPr>
          <p:cNvPr id="24" name="TextBox 62">
            <a:extLst>
              <a:ext uri="{FF2B5EF4-FFF2-40B4-BE49-F238E27FC236}">
                <a16:creationId xmlns:a16="http://schemas.microsoft.com/office/drawing/2014/main" id="{A6BA5702-0372-F068-28F8-27B81D8F3B51}"/>
              </a:ext>
            </a:extLst>
          </p:cNvPr>
          <p:cNvSpPr txBox="1"/>
          <p:nvPr/>
        </p:nvSpPr>
        <p:spPr>
          <a:xfrm>
            <a:off x="87053" y="4277875"/>
            <a:ext cx="4664562" cy="1200329"/>
          </a:xfrm>
          <a:prstGeom prst="rect">
            <a:avLst/>
          </a:prstGeom>
          <a:solidFill>
            <a:schemeClr val="bg2"/>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tLang="zh-CN" dirty="0">
                <a:cs typeface="Arial"/>
              </a:rPr>
              <a:t>Modern RU (O-RAN 7.2x) features</a:t>
            </a:r>
          </a:p>
          <a:p>
            <a:pPr marL="342900" indent="-342900">
              <a:buFont typeface="Arial" panose="020B0604020202020204" pitchFamily="34" charset="0"/>
              <a:buChar char="•"/>
            </a:pPr>
            <a:r>
              <a:rPr lang="en-US" altLang="zh-CN" dirty="0">
                <a:cs typeface="Arial"/>
              </a:rPr>
              <a:t>Support FFT</a:t>
            </a:r>
          </a:p>
          <a:p>
            <a:pPr marL="342900" indent="-342900">
              <a:buFont typeface="Arial" panose="020B0604020202020204" pitchFamily="34" charset="0"/>
              <a:buChar char="•"/>
            </a:pPr>
            <a:endParaRPr lang="en-US" altLang="zh-CN" dirty="0">
              <a:cs typeface="Arial"/>
            </a:endParaRPr>
          </a:p>
          <a:p>
            <a:pPr marL="342900" indent="-342900">
              <a:buFont typeface="Arial" panose="020B0604020202020204" pitchFamily="34" charset="0"/>
              <a:buChar char="•"/>
            </a:pPr>
            <a:endParaRPr lang="en-US" altLang="zh-CN" dirty="0">
              <a:cs typeface="Arial"/>
            </a:endParaRPr>
          </a:p>
        </p:txBody>
      </p:sp>
      <p:sp>
        <p:nvSpPr>
          <p:cNvPr id="13" name="Rectangle 41">
            <a:extLst>
              <a:ext uri="{FF2B5EF4-FFF2-40B4-BE49-F238E27FC236}">
                <a16:creationId xmlns:a16="http://schemas.microsoft.com/office/drawing/2014/main" id="{99BFF40F-C6FD-531F-4659-F913530F6C6E}"/>
              </a:ext>
            </a:extLst>
          </p:cNvPr>
          <p:cNvSpPr/>
          <p:nvPr/>
        </p:nvSpPr>
        <p:spPr>
          <a:xfrm>
            <a:off x="9371829" y="1866574"/>
            <a:ext cx="1278808" cy="634204"/>
          </a:xfrm>
          <a:prstGeom prst="rect">
            <a:avLst/>
          </a:prstGeom>
          <a:solidFill>
            <a:schemeClr val="accent6">
              <a:lumMod val="20000"/>
              <a:lumOff val="80000"/>
            </a:schemeClr>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Calibri" panose="020F0502020204030204" pitchFamily="34" charset="0"/>
                <a:cs typeface="Calibri" panose="020F0502020204030204" pitchFamily="34" charset="0"/>
              </a:rPr>
              <a:t>User set 1</a:t>
            </a:r>
          </a:p>
        </p:txBody>
      </p:sp>
      <p:sp>
        <p:nvSpPr>
          <p:cNvPr id="19" name="Rectangle 48">
            <a:extLst>
              <a:ext uri="{FF2B5EF4-FFF2-40B4-BE49-F238E27FC236}">
                <a16:creationId xmlns:a16="http://schemas.microsoft.com/office/drawing/2014/main" id="{9999A6D3-18A5-E501-B057-CA2B965A909D}"/>
              </a:ext>
            </a:extLst>
          </p:cNvPr>
          <p:cNvSpPr/>
          <p:nvPr/>
        </p:nvSpPr>
        <p:spPr>
          <a:xfrm>
            <a:off x="7170579" y="1866574"/>
            <a:ext cx="1658708" cy="634204"/>
          </a:xfrm>
          <a:prstGeom prst="rect">
            <a:avLst/>
          </a:prstGeom>
          <a:solidFill>
            <a:schemeClr val="accent5">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latin typeface="Calibri"/>
                <a:cs typeface="Calibri"/>
              </a:rPr>
              <a:t>Subcarrier set 1</a:t>
            </a:r>
          </a:p>
        </p:txBody>
      </p:sp>
      <p:sp>
        <p:nvSpPr>
          <p:cNvPr id="28" name="Rectangle 50">
            <a:extLst>
              <a:ext uri="{FF2B5EF4-FFF2-40B4-BE49-F238E27FC236}">
                <a16:creationId xmlns:a16="http://schemas.microsoft.com/office/drawing/2014/main" id="{8B058E74-BD0E-AFB9-E761-830E064347A2}"/>
              </a:ext>
            </a:extLst>
          </p:cNvPr>
          <p:cNvSpPr/>
          <p:nvPr/>
        </p:nvSpPr>
        <p:spPr>
          <a:xfrm>
            <a:off x="10653816" y="1204603"/>
            <a:ext cx="1130554" cy="400110"/>
          </a:xfrm>
          <a:prstGeom prst="rect">
            <a:avLst/>
          </a:prstGeom>
        </p:spPr>
        <p:txBody>
          <a:bodyPr wrap="square">
            <a:spAutoFit/>
          </a:bodyPr>
          <a:lstStyle/>
          <a:p>
            <a:r>
              <a:rPr lang="en-US" sz="2000"/>
              <a:t>Server 1</a:t>
            </a:r>
          </a:p>
        </p:txBody>
      </p:sp>
      <p:sp>
        <p:nvSpPr>
          <p:cNvPr id="31" name="Rectangle 50">
            <a:extLst>
              <a:ext uri="{FF2B5EF4-FFF2-40B4-BE49-F238E27FC236}">
                <a16:creationId xmlns:a16="http://schemas.microsoft.com/office/drawing/2014/main" id="{F3D992D9-BDF9-FBEA-8166-1141EB375C26}"/>
              </a:ext>
            </a:extLst>
          </p:cNvPr>
          <p:cNvSpPr/>
          <p:nvPr/>
        </p:nvSpPr>
        <p:spPr>
          <a:xfrm>
            <a:off x="10653816" y="2655706"/>
            <a:ext cx="1130554" cy="400110"/>
          </a:xfrm>
          <a:prstGeom prst="rect">
            <a:avLst/>
          </a:prstGeom>
        </p:spPr>
        <p:txBody>
          <a:bodyPr wrap="square">
            <a:spAutoFit/>
          </a:bodyPr>
          <a:lstStyle/>
          <a:p>
            <a:r>
              <a:rPr lang="en-US" sz="2000"/>
              <a:t>Server 2</a:t>
            </a:r>
          </a:p>
        </p:txBody>
      </p:sp>
      <p:sp>
        <p:nvSpPr>
          <p:cNvPr id="34" name="Rectangle 50">
            <a:extLst>
              <a:ext uri="{FF2B5EF4-FFF2-40B4-BE49-F238E27FC236}">
                <a16:creationId xmlns:a16="http://schemas.microsoft.com/office/drawing/2014/main" id="{8DA26D5A-74EE-DF7B-D5D3-4B5B9DBD6C57}"/>
              </a:ext>
            </a:extLst>
          </p:cNvPr>
          <p:cNvSpPr/>
          <p:nvPr/>
        </p:nvSpPr>
        <p:spPr>
          <a:xfrm>
            <a:off x="10650637" y="4137810"/>
            <a:ext cx="1130554" cy="400110"/>
          </a:xfrm>
          <a:prstGeom prst="rect">
            <a:avLst/>
          </a:prstGeom>
        </p:spPr>
        <p:txBody>
          <a:bodyPr wrap="square">
            <a:spAutoFit/>
          </a:bodyPr>
          <a:lstStyle/>
          <a:p>
            <a:r>
              <a:rPr lang="en-US" sz="2000"/>
              <a:t>Server 3</a:t>
            </a:r>
          </a:p>
        </p:txBody>
      </p:sp>
      <p:cxnSp>
        <p:nvCxnSpPr>
          <p:cNvPr id="36" name="直接连接符 9">
            <a:extLst>
              <a:ext uri="{FF2B5EF4-FFF2-40B4-BE49-F238E27FC236}">
                <a16:creationId xmlns:a16="http://schemas.microsoft.com/office/drawing/2014/main" id="{07B5DE91-C230-6FFD-DBBC-1FF24E6DAA8F}"/>
              </a:ext>
            </a:extLst>
          </p:cNvPr>
          <p:cNvCxnSpPr>
            <a:cxnSpLocks/>
          </p:cNvCxnSpPr>
          <p:nvPr/>
        </p:nvCxnSpPr>
        <p:spPr>
          <a:xfrm>
            <a:off x="4328160" y="2606879"/>
            <a:ext cx="7399383" cy="0"/>
          </a:xfrm>
          <a:prstGeom prst="line">
            <a:avLst/>
          </a:prstGeom>
          <a:ln w="19050">
            <a:prstDash val="dash"/>
          </a:ln>
        </p:spPr>
        <p:style>
          <a:lnRef idx="1">
            <a:schemeClr val="dk1"/>
          </a:lnRef>
          <a:fillRef idx="0">
            <a:schemeClr val="dk1"/>
          </a:fillRef>
          <a:effectRef idx="0">
            <a:schemeClr val="dk1"/>
          </a:effectRef>
          <a:fontRef idx="minor">
            <a:schemeClr val="tx1"/>
          </a:fontRef>
        </p:style>
      </p:cxnSp>
      <p:cxnSp>
        <p:nvCxnSpPr>
          <p:cNvPr id="37" name="直接连接符 9">
            <a:extLst>
              <a:ext uri="{FF2B5EF4-FFF2-40B4-BE49-F238E27FC236}">
                <a16:creationId xmlns:a16="http://schemas.microsoft.com/office/drawing/2014/main" id="{8AF8683E-E645-6367-C1A1-3E7933AAD3F5}"/>
              </a:ext>
            </a:extLst>
          </p:cNvPr>
          <p:cNvCxnSpPr>
            <a:cxnSpLocks/>
          </p:cNvCxnSpPr>
          <p:nvPr/>
        </p:nvCxnSpPr>
        <p:spPr>
          <a:xfrm>
            <a:off x="4328160" y="4102353"/>
            <a:ext cx="7399383" cy="0"/>
          </a:xfrm>
          <a:prstGeom prst="line">
            <a:avLst/>
          </a:prstGeom>
          <a:ln w="19050">
            <a:prstDash val="dash"/>
          </a:ln>
        </p:spPr>
        <p:style>
          <a:lnRef idx="1">
            <a:schemeClr val="dk1"/>
          </a:lnRef>
          <a:fillRef idx="0">
            <a:schemeClr val="dk1"/>
          </a:fillRef>
          <a:effectRef idx="0">
            <a:schemeClr val="dk1"/>
          </a:effectRef>
          <a:fontRef idx="minor">
            <a:schemeClr val="tx1"/>
          </a:fontRef>
        </p:style>
      </p:cxnSp>
      <p:sp>
        <p:nvSpPr>
          <p:cNvPr id="39" name="Rectangle 41">
            <a:extLst>
              <a:ext uri="{FF2B5EF4-FFF2-40B4-BE49-F238E27FC236}">
                <a16:creationId xmlns:a16="http://schemas.microsoft.com/office/drawing/2014/main" id="{00930C26-050D-E793-DB92-0780F0FEFD11}"/>
              </a:ext>
            </a:extLst>
          </p:cNvPr>
          <p:cNvSpPr/>
          <p:nvPr/>
        </p:nvSpPr>
        <p:spPr>
          <a:xfrm>
            <a:off x="9371829" y="3362047"/>
            <a:ext cx="1278808" cy="634204"/>
          </a:xfrm>
          <a:prstGeom prst="rect">
            <a:avLst/>
          </a:prstGeom>
          <a:solidFill>
            <a:schemeClr val="accent6">
              <a:lumMod val="40000"/>
              <a:lumOff val="60000"/>
            </a:schemeClr>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Calibri" panose="020F0502020204030204" pitchFamily="34" charset="0"/>
                <a:cs typeface="Calibri" panose="020F0502020204030204" pitchFamily="34" charset="0"/>
              </a:rPr>
              <a:t>User set 2</a:t>
            </a:r>
          </a:p>
        </p:txBody>
      </p:sp>
      <p:sp>
        <p:nvSpPr>
          <p:cNvPr id="40" name="Rectangle 48">
            <a:extLst>
              <a:ext uri="{FF2B5EF4-FFF2-40B4-BE49-F238E27FC236}">
                <a16:creationId xmlns:a16="http://schemas.microsoft.com/office/drawing/2014/main" id="{8FFAB286-894E-2038-BAA9-69629A58410B}"/>
              </a:ext>
            </a:extLst>
          </p:cNvPr>
          <p:cNvSpPr/>
          <p:nvPr/>
        </p:nvSpPr>
        <p:spPr>
          <a:xfrm>
            <a:off x="7170579" y="3362047"/>
            <a:ext cx="1658708" cy="634204"/>
          </a:xfrm>
          <a:prstGeom prst="rect">
            <a:avLst/>
          </a:prstGeom>
          <a:solidFill>
            <a:schemeClr val="accent5">
              <a:lumMod val="40000"/>
              <a:lumOff val="6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Calibri" panose="020F0502020204030204" pitchFamily="34" charset="0"/>
                <a:cs typeface="Calibri" panose="020F0502020204030204" pitchFamily="34" charset="0"/>
              </a:rPr>
              <a:t>Subcarrier set 2</a:t>
            </a:r>
          </a:p>
        </p:txBody>
      </p:sp>
      <p:sp>
        <p:nvSpPr>
          <p:cNvPr id="48" name="Rectangle 41">
            <a:extLst>
              <a:ext uri="{FF2B5EF4-FFF2-40B4-BE49-F238E27FC236}">
                <a16:creationId xmlns:a16="http://schemas.microsoft.com/office/drawing/2014/main" id="{A28E1070-221F-38E3-03E3-74B5B915A4D7}"/>
              </a:ext>
            </a:extLst>
          </p:cNvPr>
          <p:cNvSpPr/>
          <p:nvPr/>
        </p:nvSpPr>
        <p:spPr>
          <a:xfrm>
            <a:off x="9371829" y="4887726"/>
            <a:ext cx="1278808" cy="634204"/>
          </a:xfrm>
          <a:prstGeom prst="rect">
            <a:avLst/>
          </a:prstGeom>
          <a:solidFill>
            <a:schemeClr val="accent6">
              <a:lumMod val="60000"/>
              <a:lumOff val="40000"/>
            </a:schemeClr>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Calibri" panose="020F0502020204030204" pitchFamily="34" charset="0"/>
                <a:cs typeface="Calibri" panose="020F0502020204030204" pitchFamily="34" charset="0"/>
              </a:rPr>
              <a:t>User set 3</a:t>
            </a:r>
          </a:p>
        </p:txBody>
      </p:sp>
      <p:sp>
        <p:nvSpPr>
          <p:cNvPr id="49" name="Rectangle 48">
            <a:extLst>
              <a:ext uri="{FF2B5EF4-FFF2-40B4-BE49-F238E27FC236}">
                <a16:creationId xmlns:a16="http://schemas.microsoft.com/office/drawing/2014/main" id="{CE2A9E92-A485-0A33-7068-335D07C69483}"/>
              </a:ext>
            </a:extLst>
          </p:cNvPr>
          <p:cNvSpPr/>
          <p:nvPr/>
        </p:nvSpPr>
        <p:spPr>
          <a:xfrm>
            <a:off x="7170579" y="4887726"/>
            <a:ext cx="1658708" cy="634204"/>
          </a:xfrm>
          <a:prstGeom prst="rect">
            <a:avLst/>
          </a:prstGeom>
          <a:solidFill>
            <a:schemeClr val="accent5">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Calibri" panose="020F0502020204030204" pitchFamily="34" charset="0"/>
                <a:cs typeface="Calibri" panose="020F0502020204030204" pitchFamily="34" charset="0"/>
              </a:rPr>
              <a:t>Subcarrier set 3</a:t>
            </a:r>
          </a:p>
        </p:txBody>
      </p:sp>
    </p:spTree>
    <p:extLst>
      <p:ext uri="{BB962C8B-B14F-4D97-AF65-F5344CB8AC3E}">
        <p14:creationId xmlns:p14="http://schemas.microsoft.com/office/powerpoint/2010/main" val="513219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7" grpId="0" animBg="1"/>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9F827F3-1D4D-3C8E-BC25-A48CE9BE1352}"/>
              </a:ext>
            </a:extLst>
          </p:cNvPr>
          <p:cNvSpPr>
            <a:spLocks noGrp="1"/>
          </p:cNvSpPr>
          <p:nvPr>
            <p:ph type="title"/>
          </p:nvPr>
        </p:nvSpPr>
        <p:spPr>
          <a:xfrm>
            <a:off x="0" y="2196"/>
            <a:ext cx="12134155" cy="1325563"/>
          </a:xfrm>
        </p:spPr>
        <p:txBody>
          <a:bodyPr>
            <a:normAutofit/>
          </a:bodyPr>
          <a:lstStyle/>
          <a:p>
            <a:pPr algn="ctr"/>
            <a:r>
              <a:rPr lang="en-US" altLang="zh-CN" sz="3200" b="1">
                <a:latin typeface="Calibri Light"/>
                <a:cs typeface="Calibri Light"/>
              </a:rPr>
              <a:t>Idea</a:t>
            </a:r>
            <a:r>
              <a:rPr lang="en-US" sz="3200" b="1">
                <a:latin typeface="Calibri Light"/>
                <a:cs typeface="Calibri Light"/>
              </a:rPr>
              <a:t> #1: Exploit modern RU features to avoid data shuffling</a:t>
            </a:r>
            <a:endParaRPr lang="en-US" sz="3200" b="1">
              <a:latin typeface="Calibri Light" panose="020F0302020204030204" pitchFamily="34" charset="0"/>
              <a:cs typeface="Calibri Light" panose="020F0302020204030204" pitchFamily="34" charset="0"/>
            </a:endParaRPr>
          </a:p>
        </p:txBody>
      </p:sp>
      <p:sp>
        <p:nvSpPr>
          <p:cNvPr id="6" name="Slide Number Placeholder 3">
            <a:extLst>
              <a:ext uri="{FF2B5EF4-FFF2-40B4-BE49-F238E27FC236}">
                <a16:creationId xmlns:a16="http://schemas.microsoft.com/office/drawing/2014/main" id="{02745939-0077-FA6D-971F-7E01627D0769}"/>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30EA680-D336-4FF7-8B7A-9848BB0A1C32}" type="slidenum">
              <a:rPr lang="en-US" smtClean="0"/>
              <a:pPr/>
              <a:t>17</a:t>
            </a:fld>
            <a:endParaRPr lang="en-US"/>
          </a:p>
        </p:txBody>
      </p:sp>
      <p:grpSp>
        <p:nvGrpSpPr>
          <p:cNvPr id="14" name="组合 9">
            <a:extLst>
              <a:ext uri="{FF2B5EF4-FFF2-40B4-BE49-F238E27FC236}">
                <a16:creationId xmlns:a16="http://schemas.microsoft.com/office/drawing/2014/main" id="{DBDA347D-6943-117D-65E3-88F498A1862F}"/>
              </a:ext>
            </a:extLst>
          </p:cNvPr>
          <p:cNvGrpSpPr/>
          <p:nvPr/>
        </p:nvGrpSpPr>
        <p:grpSpPr>
          <a:xfrm>
            <a:off x="329294" y="2526449"/>
            <a:ext cx="1451802" cy="1400374"/>
            <a:chOff x="1221332" y="1393981"/>
            <a:chExt cx="1451802" cy="1400374"/>
          </a:xfrm>
        </p:grpSpPr>
        <p:sp>
          <p:nvSpPr>
            <p:cNvPr id="15" name="矩形 14">
              <a:extLst>
                <a:ext uri="{FF2B5EF4-FFF2-40B4-BE49-F238E27FC236}">
                  <a16:creationId xmlns:a16="http://schemas.microsoft.com/office/drawing/2014/main" id="{B333F8CA-C60A-19BB-6E9D-2F6694E7145E}"/>
                </a:ext>
              </a:extLst>
            </p:cNvPr>
            <p:cNvSpPr/>
            <p:nvPr/>
          </p:nvSpPr>
          <p:spPr>
            <a:xfrm>
              <a:off x="1221332" y="1393981"/>
              <a:ext cx="1451802" cy="1400374"/>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pic>
          <p:nvPicPr>
            <p:cNvPr id="16" name="Graphic 28" descr="Close with solid fill">
              <a:extLst>
                <a:ext uri="{FF2B5EF4-FFF2-40B4-BE49-F238E27FC236}">
                  <a16:creationId xmlns:a16="http://schemas.microsoft.com/office/drawing/2014/main" id="{21DEAE96-E1F9-1076-90D5-A7AEC4C1F96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19142" y="1489930"/>
              <a:ext cx="321228" cy="316665"/>
            </a:xfrm>
            <a:prstGeom prst="rect">
              <a:avLst/>
            </a:prstGeom>
          </p:spPr>
        </p:pic>
        <p:pic>
          <p:nvPicPr>
            <p:cNvPr id="17" name="Graphic 28" descr="Close with solid fill">
              <a:extLst>
                <a:ext uri="{FF2B5EF4-FFF2-40B4-BE49-F238E27FC236}">
                  <a16:creationId xmlns:a16="http://schemas.microsoft.com/office/drawing/2014/main" id="{185A3A0F-5037-4AC1-D188-7B90B3152AD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630983" y="1489930"/>
              <a:ext cx="321228" cy="316665"/>
            </a:xfrm>
            <a:prstGeom prst="rect">
              <a:avLst/>
            </a:prstGeom>
          </p:spPr>
        </p:pic>
        <p:pic>
          <p:nvPicPr>
            <p:cNvPr id="18" name="Graphic 28" descr="Close with solid fill">
              <a:extLst>
                <a:ext uri="{FF2B5EF4-FFF2-40B4-BE49-F238E27FC236}">
                  <a16:creationId xmlns:a16="http://schemas.microsoft.com/office/drawing/2014/main" id="{F6CFFD76-CEA5-A178-A3B9-F64F91EE7FF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939832" y="1489929"/>
              <a:ext cx="321228" cy="316665"/>
            </a:xfrm>
            <a:prstGeom prst="rect">
              <a:avLst/>
            </a:prstGeom>
          </p:spPr>
        </p:pic>
        <p:pic>
          <p:nvPicPr>
            <p:cNvPr id="20" name="Graphic 28" descr="Close with solid fill">
              <a:extLst>
                <a:ext uri="{FF2B5EF4-FFF2-40B4-BE49-F238E27FC236}">
                  <a16:creationId xmlns:a16="http://schemas.microsoft.com/office/drawing/2014/main" id="{D3AF0C52-49F5-B467-FC6A-AB8A5AD7EB8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239294" y="1489929"/>
              <a:ext cx="321228" cy="316665"/>
            </a:xfrm>
            <a:prstGeom prst="rect">
              <a:avLst/>
            </a:prstGeom>
          </p:spPr>
        </p:pic>
        <p:pic>
          <p:nvPicPr>
            <p:cNvPr id="21" name="Graphic 28" descr="Close with solid fill">
              <a:extLst>
                <a:ext uri="{FF2B5EF4-FFF2-40B4-BE49-F238E27FC236}">
                  <a16:creationId xmlns:a16="http://schemas.microsoft.com/office/drawing/2014/main" id="{01E8D32F-2274-6125-9A37-C78E3243488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14665" y="1806594"/>
              <a:ext cx="321228" cy="316665"/>
            </a:xfrm>
            <a:prstGeom prst="rect">
              <a:avLst/>
            </a:prstGeom>
          </p:spPr>
        </p:pic>
        <p:pic>
          <p:nvPicPr>
            <p:cNvPr id="22" name="Graphic 28" descr="Close with solid fill">
              <a:extLst>
                <a:ext uri="{FF2B5EF4-FFF2-40B4-BE49-F238E27FC236}">
                  <a16:creationId xmlns:a16="http://schemas.microsoft.com/office/drawing/2014/main" id="{DBCE456B-1B7A-3672-DBEC-2D14E548DCB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626506" y="1806594"/>
              <a:ext cx="321228" cy="316665"/>
            </a:xfrm>
            <a:prstGeom prst="rect">
              <a:avLst/>
            </a:prstGeom>
          </p:spPr>
        </p:pic>
        <p:pic>
          <p:nvPicPr>
            <p:cNvPr id="23" name="Graphic 28" descr="Close with solid fill">
              <a:extLst>
                <a:ext uri="{FF2B5EF4-FFF2-40B4-BE49-F238E27FC236}">
                  <a16:creationId xmlns:a16="http://schemas.microsoft.com/office/drawing/2014/main" id="{A1EDA629-344D-C770-DD9E-B66B8C4C937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935355" y="1806593"/>
              <a:ext cx="321228" cy="316665"/>
            </a:xfrm>
            <a:prstGeom prst="rect">
              <a:avLst/>
            </a:prstGeom>
          </p:spPr>
        </p:pic>
        <p:pic>
          <p:nvPicPr>
            <p:cNvPr id="29" name="Graphic 28" descr="Close with solid fill">
              <a:extLst>
                <a:ext uri="{FF2B5EF4-FFF2-40B4-BE49-F238E27FC236}">
                  <a16:creationId xmlns:a16="http://schemas.microsoft.com/office/drawing/2014/main" id="{8E8807D1-1C46-69E1-D879-46C2D6F5E3D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234817" y="1806593"/>
              <a:ext cx="321228" cy="316665"/>
            </a:xfrm>
            <a:prstGeom prst="rect">
              <a:avLst/>
            </a:prstGeom>
          </p:spPr>
        </p:pic>
        <p:pic>
          <p:nvPicPr>
            <p:cNvPr id="30" name="Graphic 28" descr="Close with solid fill">
              <a:extLst>
                <a:ext uri="{FF2B5EF4-FFF2-40B4-BE49-F238E27FC236}">
                  <a16:creationId xmlns:a16="http://schemas.microsoft.com/office/drawing/2014/main" id="{046DED96-6104-5FF0-7960-85D349E6034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24052" y="2107712"/>
              <a:ext cx="321228" cy="316665"/>
            </a:xfrm>
            <a:prstGeom prst="rect">
              <a:avLst/>
            </a:prstGeom>
          </p:spPr>
        </p:pic>
        <p:pic>
          <p:nvPicPr>
            <p:cNvPr id="35" name="Graphic 28" descr="Close with solid fill">
              <a:extLst>
                <a:ext uri="{FF2B5EF4-FFF2-40B4-BE49-F238E27FC236}">
                  <a16:creationId xmlns:a16="http://schemas.microsoft.com/office/drawing/2014/main" id="{C52F38C6-6D3F-EF74-D7CB-453A153C395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635893" y="2107712"/>
              <a:ext cx="321228" cy="316665"/>
            </a:xfrm>
            <a:prstGeom prst="rect">
              <a:avLst/>
            </a:prstGeom>
          </p:spPr>
        </p:pic>
        <p:pic>
          <p:nvPicPr>
            <p:cNvPr id="41" name="Graphic 28" descr="Close with solid fill">
              <a:extLst>
                <a:ext uri="{FF2B5EF4-FFF2-40B4-BE49-F238E27FC236}">
                  <a16:creationId xmlns:a16="http://schemas.microsoft.com/office/drawing/2014/main" id="{E58B7AB9-F630-06F8-C000-6243B8F57C9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944742" y="2107711"/>
              <a:ext cx="321228" cy="316665"/>
            </a:xfrm>
            <a:prstGeom prst="rect">
              <a:avLst/>
            </a:prstGeom>
          </p:spPr>
        </p:pic>
        <p:pic>
          <p:nvPicPr>
            <p:cNvPr id="42" name="Graphic 28" descr="Close with solid fill">
              <a:extLst>
                <a:ext uri="{FF2B5EF4-FFF2-40B4-BE49-F238E27FC236}">
                  <a16:creationId xmlns:a16="http://schemas.microsoft.com/office/drawing/2014/main" id="{3AB654BD-B7FC-A15A-EA7A-5061D8990AE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244204" y="2107711"/>
              <a:ext cx="321228" cy="316665"/>
            </a:xfrm>
            <a:prstGeom prst="rect">
              <a:avLst/>
            </a:prstGeom>
          </p:spPr>
        </p:pic>
        <p:pic>
          <p:nvPicPr>
            <p:cNvPr id="43" name="Graphic 28" descr="Close with solid fill">
              <a:extLst>
                <a:ext uri="{FF2B5EF4-FFF2-40B4-BE49-F238E27FC236}">
                  <a16:creationId xmlns:a16="http://schemas.microsoft.com/office/drawing/2014/main" id="{5E80E404-A2B2-F1CA-7F73-4C22E0E4F68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14665" y="2391636"/>
              <a:ext cx="321228" cy="316665"/>
            </a:xfrm>
            <a:prstGeom prst="rect">
              <a:avLst/>
            </a:prstGeom>
          </p:spPr>
        </p:pic>
        <p:pic>
          <p:nvPicPr>
            <p:cNvPr id="44" name="Graphic 28" descr="Close with solid fill">
              <a:extLst>
                <a:ext uri="{FF2B5EF4-FFF2-40B4-BE49-F238E27FC236}">
                  <a16:creationId xmlns:a16="http://schemas.microsoft.com/office/drawing/2014/main" id="{5C2FB0FF-6FBF-73A5-BE7C-9C2EB8AC4A6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626506" y="2391636"/>
              <a:ext cx="321228" cy="316665"/>
            </a:xfrm>
            <a:prstGeom prst="rect">
              <a:avLst/>
            </a:prstGeom>
          </p:spPr>
        </p:pic>
        <p:pic>
          <p:nvPicPr>
            <p:cNvPr id="46" name="Graphic 28" descr="Close with solid fill">
              <a:extLst>
                <a:ext uri="{FF2B5EF4-FFF2-40B4-BE49-F238E27FC236}">
                  <a16:creationId xmlns:a16="http://schemas.microsoft.com/office/drawing/2014/main" id="{5B85F830-5AD5-1E6C-4B92-8D6D3871900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935355" y="2391635"/>
              <a:ext cx="321228" cy="316665"/>
            </a:xfrm>
            <a:prstGeom prst="rect">
              <a:avLst/>
            </a:prstGeom>
          </p:spPr>
        </p:pic>
        <p:pic>
          <p:nvPicPr>
            <p:cNvPr id="47" name="Graphic 28" descr="Close with solid fill">
              <a:extLst>
                <a:ext uri="{FF2B5EF4-FFF2-40B4-BE49-F238E27FC236}">
                  <a16:creationId xmlns:a16="http://schemas.microsoft.com/office/drawing/2014/main" id="{5A59F5AA-0E15-983A-FFAE-CA527DBBF1D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234817" y="2391635"/>
              <a:ext cx="321228" cy="316665"/>
            </a:xfrm>
            <a:prstGeom prst="rect">
              <a:avLst/>
            </a:prstGeom>
          </p:spPr>
        </p:pic>
      </p:grpSp>
      <p:sp>
        <p:nvSpPr>
          <p:cNvPr id="50" name="Rectangle 5">
            <a:extLst>
              <a:ext uri="{FF2B5EF4-FFF2-40B4-BE49-F238E27FC236}">
                <a16:creationId xmlns:a16="http://schemas.microsoft.com/office/drawing/2014/main" id="{C2BEA59A-433C-C4C6-890B-9794B3BC13D9}"/>
              </a:ext>
            </a:extLst>
          </p:cNvPr>
          <p:cNvSpPr/>
          <p:nvPr/>
        </p:nvSpPr>
        <p:spPr>
          <a:xfrm>
            <a:off x="213962" y="1823332"/>
            <a:ext cx="1658708" cy="634204"/>
          </a:xfrm>
          <a:prstGeom prst="rect">
            <a:avLst/>
          </a:prstGeom>
          <a:solidFill>
            <a:schemeClr val="accent2">
              <a:lumMod val="20000"/>
              <a:lumOff val="80000"/>
            </a:schemeClr>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Calibri" panose="020F0502020204030204" pitchFamily="34" charset="0"/>
                <a:cs typeface="Calibri" panose="020F0502020204030204" pitchFamily="34" charset="0"/>
              </a:rPr>
              <a:t>Antenna </a:t>
            </a:r>
          </a:p>
          <a:p>
            <a:pPr algn="ctr"/>
            <a:r>
              <a:rPr lang="en-US">
                <a:solidFill>
                  <a:schemeClr val="tx1"/>
                </a:solidFill>
                <a:latin typeface="Calibri" panose="020F0502020204030204" pitchFamily="34" charset="0"/>
                <a:cs typeface="Calibri" panose="020F0502020204030204" pitchFamily="34" charset="0"/>
              </a:rPr>
              <a:t>set 1,2,3</a:t>
            </a:r>
          </a:p>
        </p:txBody>
      </p:sp>
      <p:grpSp>
        <p:nvGrpSpPr>
          <p:cNvPr id="51" name="Group 50">
            <a:extLst>
              <a:ext uri="{FF2B5EF4-FFF2-40B4-BE49-F238E27FC236}">
                <a16:creationId xmlns:a16="http://schemas.microsoft.com/office/drawing/2014/main" id="{C1CB48E5-2FB1-D8C1-CF29-D7395AD3AF5B}"/>
              </a:ext>
            </a:extLst>
          </p:cNvPr>
          <p:cNvGrpSpPr/>
          <p:nvPr/>
        </p:nvGrpSpPr>
        <p:grpSpPr>
          <a:xfrm>
            <a:off x="-19903" y="1240507"/>
            <a:ext cx="2447668" cy="524195"/>
            <a:chOff x="2020185" y="1612541"/>
            <a:chExt cx="2447668" cy="524195"/>
          </a:xfrm>
        </p:grpSpPr>
        <p:grpSp>
          <p:nvGrpSpPr>
            <p:cNvPr id="52" name="Group 51">
              <a:extLst>
                <a:ext uri="{FF2B5EF4-FFF2-40B4-BE49-F238E27FC236}">
                  <a16:creationId xmlns:a16="http://schemas.microsoft.com/office/drawing/2014/main" id="{7A25A329-5C95-A3F5-9D14-618E9582D962}"/>
                </a:ext>
              </a:extLst>
            </p:cNvPr>
            <p:cNvGrpSpPr/>
            <p:nvPr/>
          </p:nvGrpSpPr>
          <p:grpSpPr>
            <a:xfrm>
              <a:off x="2020185" y="1612541"/>
              <a:ext cx="2117122" cy="511149"/>
              <a:chOff x="2087595" y="1517033"/>
              <a:chExt cx="2117122" cy="511149"/>
            </a:xfrm>
          </p:grpSpPr>
          <p:sp>
            <p:nvSpPr>
              <p:cNvPr id="54" name="Rectangle 55">
                <a:extLst>
                  <a:ext uri="{FF2B5EF4-FFF2-40B4-BE49-F238E27FC236}">
                    <a16:creationId xmlns:a16="http://schemas.microsoft.com/office/drawing/2014/main" id="{9F9CA901-80C4-3A3B-4D64-0AC1C15F5464}"/>
                  </a:ext>
                </a:extLst>
              </p:cNvPr>
              <p:cNvSpPr/>
              <p:nvPr/>
            </p:nvSpPr>
            <p:spPr>
              <a:xfrm>
                <a:off x="2287797" y="1795396"/>
                <a:ext cx="1774082" cy="232786"/>
              </a:xfrm>
              <a:prstGeom prst="rect">
                <a:avLst/>
              </a:prstGeom>
              <a:solidFill>
                <a:schemeClr val="accent5">
                  <a:lumMod val="20000"/>
                  <a:lumOff val="80000"/>
                </a:schemeClr>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latin typeface="Calibri" panose="020F0502020204030204" pitchFamily="34" charset="0"/>
                  <a:cs typeface="Calibri" panose="020F0502020204030204" pitchFamily="34" charset="0"/>
                </a:endParaRPr>
              </a:p>
            </p:txBody>
          </p:sp>
          <p:sp>
            <p:nvSpPr>
              <p:cNvPr id="56" name="TextBox 55">
                <a:extLst>
                  <a:ext uri="{FF2B5EF4-FFF2-40B4-BE49-F238E27FC236}">
                    <a16:creationId xmlns:a16="http://schemas.microsoft.com/office/drawing/2014/main" id="{F4A4701A-6DDE-B8C2-8588-AF0535C5953E}"/>
                  </a:ext>
                </a:extLst>
              </p:cNvPr>
              <p:cNvSpPr txBox="1"/>
              <p:nvPr/>
            </p:nvSpPr>
            <p:spPr>
              <a:xfrm>
                <a:off x="2087595" y="1517033"/>
                <a:ext cx="428322" cy="261610"/>
              </a:xfrm>
              <a:prstGeom prst="rect">
                <a:avLst/>
              </a:prstGeom>
              <a:noFill/>
            </p:spPr>
            <p:txBody>
              <a:bodyPr wrap="none" rtlCol="0">
                <a:spAutoFit/>
              </a:bodyPr>
              <a:lstStyle/>
              <a:p>
                <a:pPr algn="ctr"/>
                <a:r>
                  <a:rPr lang="en-US" sz="1100" i="1"/>
                  <a:t>SC 1</a:t>
                </a:r>
              </a:p>
            </p:txBody>
          </p:sp>
          <p:sp>
            <p:nvSpPr>
              <p:cNvPr id="57" name="TextBox 56">
                <a:extLst>
                  <a:ext uri="{FF2B5EF4-FFF2-40B4-BE49-F238E27FC236}">
                    <a16:creationId xmlns:a16="http://schemas.microsoft.com/office/drawing/2014/main" id="{846E1C59-AF0C-C4B8-10B0-8CD80BBB4D6E}"/>
                  </a:ext>
                </a:extLst>
              </p:cNvPr>
              <p:cNvSpPr txBox="1"/>
              <p:nvPr/>
            </p:nvSpPr>
            <p:spPr>
              <a:xfrm>
                <a:off x="3561591" y="1517033"/>
                <a:ext cx="643126" cy="261610"/>
              </a:xfrm>
              <a:prstGeom prst="rect">
                <a:avLst/>
              </a:prstGeom>
              <a:noFill/>
            </p:spPr>
            <p:txBody>
              <a:bodyPr wrap="none" rtlCol="0">
                <a:spAutoFit/>
              </a:bodyPr>
              <a:lstStyle/>
              <a:p>
                <a:pPr algn="ctr"/>
                <a:r>
                  <a:rPr lang="en-US" sz="1100" i="1"/>
                  <a:t>SC 1200</a:t>
                </a:r>
              </a:p>
            </p:txBody>
          </p:sp>
        </p:grpSp>
        <p:sp>
          <p:nvSpPr>
            <p:cNvPr id="53" name="TextBox 52">
              <a:extLst>
                <a:ext uri="{FF2B5EF4-FFF2-40B4-BE49-F238E27FC236}">
                  <a16:creationId xmlns:a16="http://schemas.microsoft.com/office/drawing/2014/main" id="{7D4C6B15-634F-E631-E6F3-B00D62A7BF1C}"/>
                </a:ext>
              </a:extLst>
            </p:cNvPr>
            <p:cNvSpPr txBox="1"/>
            <p:nvPr/>
          </p:nvSpPr>
          <p:spPr>
            <a:xfrm>
              <a:off x="3957777" y="1875126"/>
              <a:ext cx="510076" cy="261610"/>
            </a:xfrm>
            <a:prstGeom prst="rect">
              <a:avLst/>
            </a:prstGeom>
            <a:noFill/>
          </p:spPr>
          <p:txBody>
            <a:bodyPr wrap="none" rtlCol="0">
              <a:spAutoFit/>
            </a:bodyPr>
            <a:lstStyle/>
            <a:p>
              <a:pPr algn="ctr"/>
              <a:r>
                <a:rPr lang="en-US" sz="1100" i="1"/>
                <a:t>~5 KB</a:t>
              </a:r>
            </a:p>
          </p:txBody>
        </p:sp>
      </p:grpSp>
      <p:sp>
        <p:nvSpPr>
          <p:cNvPr id="7" name="TextBox 59">
            <a:extLst>
              <a:ext uri="{FF2B5EF4-FFF2-40B4-BE49-F238E27FC236}">
                <a16:creationId xmlns:a16="http://schemas.microsoft.com/office/drawing/2014/main" id="{210C053A-9A56-B4BE-6CE8-53826849092A}"/>
              </a:ext>
            </a:extLst>
          </p:cNvPr>
          <p:cNvSpPr txBox="1"/>
          <p:nvPr/>
        </p:nvSpPr>
        <p:spPr>
          <a:xfrm>
            <a:off x="822722" y="3909089"/>
            <a:ext cx="489236" cy="400110"/>
          </a:xfrm>
          <a:prstGeom prst="rect">
            <a:avLst/>
          </a:prstGeom>
          <a:noFill/>
        </p:spPr>
        <p:txBody>
          <a:bodyPr wrap="none" rtlCol="0">
            <a:spAutoFit/>
          </a:bodyPr>
          <a:lstStyle/>
          <a:p>
            <a:r>
              <a:rPr lang="en-US" sz="2000"/>
              <a:t>RU</a:t>
            </a:r>
          </a:p>
        </p:txBody>
      </p:sp>
      <p:sp>
        <p:nvSpPr>
          <p:cNvPr id="24" name="TextBox 62">
            <a:extLst>
              <a:ext uri="{FF2B5EF4-FFF2-40B4-BE49-F238E27FC236}">
                <a16:creationId xmlns:a16="http://schemas.microsoft.com/office/drawing/2014/main" id="{F893514A-0DCE-3784-FA95-6347CAB6775F}"/>
              </a:ext>
            </a:extLst>
          </p:cNvPr>
          <p:cNvSpPr txBox="1"/>
          <p:nvPr/>
        </p:nvSpPr>
        <p:spPr>
          <a:xfrm>
            <a:off x="87053" y="4277875"/>
            <a:ext cx="4664562" cy="1200329"/>
          </a:xfrm>
          <a:prstGeom prst="rect">
            <a:avLst/>
          </a:prstGeom>
          <a:solidFill>
            <a:schemeClr val="bg2"/>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tLang="zh-CN" dirty="0">
                <a:cs typeface="Arial"/>
              </a:rPr>
              <a:t>Modern RU (O-RAN 7.2x) features</a:t>
            </a:r>
          </a:p>
          <a:p>
            <a:pPr marL="342900" indent="-342900">
              <a:buFont typeface="Arial" panose="020B0604020202020204" pitchFamily="34" charset="0"/>
              <a:buChar char="•"/>
            </a:pPr>
            <a:r>
              <a:rPr lang="en-US" altLang="zh-CN" dirty="0">
                <a:cs typeface="Arial"/>
              </a:rPr>
              <a:t>Support FFT</a:t>
            </a:r>
          </a:p>
          <a:p>
            <a:pPr marL="342900" indent="-342900">
              <a:buFont typeface="Arial" panose="020B0604020202020204" pitchFamily="34" charset="0"/>
              <a:buChar char="•"/>
            </a:pPr>
            <a:r>
              <a:rPr lang="en-US" altLang="zh-CN" dirty="0">
                <a:cs typeface="Arial"/>
              </a:rPr>
              <a:t>Configurable fronthaul packet segmentation</a:t>
            </a:r>
          </a:p>
          <a:p>
            <a:pPr marL="800100" lvl="1" indent="-342900">
              <a:buFont typeface="Arial" panose="020B0604020202020204" pitchFamily="34" charset="0"/>
              <a:buChar char="•"/>
            </a:pPr>
            <a:r>
              <a:rPr lang="en-US" altLang="zh-CN" dirty="0">
                <a:cs typeface="Arial"/>
              </a:rPr>
              <a:t>Originally designed for MTU tuning</a:t>
            </a:r>
          </a:p>
        </p:txBody>
      </p:sp>
      <p:sp>
        <p:nvSpPr>
          <p:cNvPr id="2" name="Rectangle 41">
            <a:extLst>
              <a:ext uri="{FF2B5EF4-FFF2-40B4-BE49-F238E27FC236}">
                <a16:creationId xmlns:a16="http://schemas.microsoft.com/office/drawing/2014/main" id="{2587ED04-E644-0FB7-E464-BAB9DA1054C2}"/>
              </a:ext>
            </a:extLst>
          </p:cNvPr>
          <p:cNvSpPr/>
          <p:nvPr/>
        </p:nvSpPr>
        <p:spPr>
          <a:xfrm>
            <a:off x="9371829" y="1866574"/>
            <a:ext cx="1278808" cy="634204"/>
          </a:xfrm>
          <a:prstGeom prst="rect">
            <a:avLst/>
          </a:prstGeom>
          <a:solidFill>
            <a:schemeClr val="accent6">
              <a:lumMod val="20000"/>
              <a:lumOff val="80000"/>
            </a:schemeClr>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Calibri" panose="020F0502020204030204" pitchFamily="34" charset="0"/>
                <a:cs typeface="Calibri" panose="020F0502020204030204" pitchFamily="34" charset="0"/>
              </a:rPr>
              <a:t>User set 1</a:t>
            </a:r>
          </a:p>
        </p:txBody>
      </p:sp>
      <p:sp>
        <p:nvSpPr>
          <p:cNvPr id="3" name="Rectangle 48">
            <a:extLst>
              <a:ext uri="{FF2B5EF4-FFF2-40B4-BE49-F238E27FC236}">
                <a16:creationId xmlns:a16="http://schemas.microsoft.com/office/drawing/2014/main" id="{C3FCA7D0-38A8-7F0C-FA0A-F31868FBD042}"/>
              </a:ext>
            </a:extLst>
          </p:cNvPr>
          <p:cNvSpPr/>
          <p:nvPr/>
        </p:nvSpPr>
        <p:spPr>
          <a:xfrm>
            <a:off x="7170579" y="1866574"/>
            <a:ext cx="1658708" cy="634204"/>
          </a:xfrm>
          <a:prstGeom prst="rect">
            <a:avLst/>
          </a:prstGeom>
          <a:solidFill>
            <a:schemeClr val="accent5">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latin typeface="Calibri"/>
                <a:cs typeface="Calibri"/>
              </a:rPr>
              <a:t>Subcarrier set 1</a:t>
            </a:r>
          </a:p>
        </p:txBody>
      </p:sp>
      <p:sp>
        <p:nvSpPr>
          <p:cNvPr id="8" name="Rectangle 50">
            <a:extLst>
              <a:ext uri="{FF2B5EF4-FFF2-40B4-BE49-F238E27FC236}">
                <a16:creationId xmlns:a16="http://schemas.microsoft.com/office/drawing/2014/main" id="{97461EE1-24D5-0CAF-52C5-F6787C4690DB}"/>
              </a:ext>
            </a:extLst>
          </p:cNvPr>
          <p:cNvSpPr/>
          <p:nvPr/>
        </p:nvSpPr>
        <p:spPr>
          <a:xfrm>
            <a:off x="10653816" y="1204603"/>
            <a:ext cx="1130554" cy="400110"/>
          </a:xfrm>
          <a:prstGeom prst="rect">
            <a:avLst/>
          </a:prstGeom>
        </p:spPr>
        <p:txBody>
          <a:bodyPr wrap="square">
            <a:spAutoFit/>
          </a:bodyPr>
          <a:lstStyle/>
          <a:p>
            <a:r>
              <a:rPr lang="en-US" sz="2000"/>
              <a:t>Server 1</a:t>
            </a:r>
          </a:p>
        </p:txBody>
      </p:sp>
      <p:sp>
        <p:nvSpPr>
          <p:cNvPr id="11" name="Rectangle 50">
            <a:extLst>
              <a:ext uri="{FF2B5EF4-FFF2-40B4-BE49-F238E27FC236}">
                <a16:creationId xmlns:a16="http://schemas.microsoft.com/office/drawing/2014/main" id="{92793EDB-0E8D-A424-58A1-3B59E24C2FB5}"/>
              </a:ext>
            </a:extLst>
          </p:cNvPr>
          <p:cNvSpPr/>
          <p:nvPr/>
        </p:nvSpPr>
        <p:spPr>
          <a:xfrm>
            <a:off x="10653816" y="2655706"/>
            <a:ext cx="1130554" cy="400110"/>
          </a:xfrm>
          <a:prstGeom prst="rect">
            <a:avLst/>
          </a:prstGeom>
        </p:spPr>
        <p:txBody>
          <a:bodyPr wrap="square">
            <a:spAutoFit/>
          </a:bodyPr>
          <a:lstStyle/>
          <a:p>
            <a:r>
              <a:rPr lang="en-US" sz="2000"/>
              <a:t>Server 2</a:t>
            </a:r>
          </a:p>
        </p:txBody>
      </p:sp>
      <p:sp>
        <p:nvSpPr>
          <p:cNvPr id="12" name="Rectangle 50">
            <a:extLst>
              <a:ext uri="{FF2B5EF4-FFF2-40B4-BE49-F238E27FC236}">
                <a16:creationId xmlns:a16="http://schemas.microsoft.com/office/drawing/2014/main" id="{98A27B91-130E-2807-5054-77BF7418C21E}"/>
              </a:ext>
            </a:extLst>
          </p:cNvPr>
          <p:cNvSpPr/>
          <p:nvPr/>
        </p:nvSpPr>
        <p:spPr>
          <a:xfrm>
            <a:off x="10650637" y="4137810"/>
            <a:ext cx="1130554" cy="400110"/>
          </a:xfrm>
          <a:prstGeom prst="rect">
            <a:avLst/>
          </a:prstGeom>
        </p:spPr>
        <p:txBody>
          <a:bodyPr wrap="square">
            <a:spAutoFit/>
          </a:bodyPr>
          <a:lstStyle/>
          <a:p>
            <a:r>
              <a:rPr lang="en-US" sz="2000"/>
              <a:t>Server 3</a:t>
            </a:r>
          </a:p>
        </p:txBody>
      </p:sp>
      <p:cxnSp>
        <p:nvCxnSpPr>
          <p:cNvPr id="13" name="直接连接符 9">
            <a:extLst>
              <a:ext uri="{FF2B5EF4-FFF2-40B4-BE49-F238E27FC236}">
                <a16:creationId xmlns:a16="http://schemas.microsoft.com/office/drawing/2014/main" id="{E5E64064-600D-88FE-EAC6-D32681FC6719}"/>
              </a:ext>
            </a:extLst>
          </p:cNvPr>
          <p:cNvCxnSpPr>
            <a:cxnSpLocks/>
          </p:cNvCxnSpPr>
          <p:nvPr/>
        </p:nvCxnSpPr>
        <p:spPr>
          <a:xfrm>
            <a:off x="4328160" y="2606879"/>
            <a:ext cx="7399383" cy="0"/>
          </a:xfrm>
          <a:prstGeom prst="line">
            <a:avLst/>
          </a:prstGeom>
          <a:ln w="19050">
            <a:prstDash val="dash"/>
          </a:ln>
        </p:spPr>
        <p:style>
          <a:lnRef idx="1">
            <a:schemeClr val="dk1"/>
          </a:lnRef>
          <a:fillRef idx="0">
            <a:schemeClr val="dk1"/>
          </a:fillRef>
          <a:effectRef idx="0">
            <a:schemeClr val="dk1"/>
          </a:effectRef>
          <a:fontRef idx="minor">
            <a:schemeClr val="tx1"/>
          </a:fontRef>
        </p:style>
      </p:cxnSp>
      <p:cxnSp>
        <p:nvCxnSpPr>
          <p:cNvPr id="19" name="直接连接符 9">
            <a:extLst>
              <a:ext uri="{FF2B5EF4-FFF2-40B4-BE49-F238E27FC236}">
                <a16:creationId xmlns:a16="http://schemas.microsoft.com/office/drawing/2014/main" id="{4B7DAEDE-29A3-19CD-F5EE-C73441297739}"/>
              </a:ext>
            </a:extLst>
          </p:cNvPr>
          <p:cNvCxnSpPr>
            <a:cxnSpLocks/>
          </p:cNvCxnSpPr>
          <p:nvPr/>
        </p:nvCxnSpPr>
        <p:spPr>
          <a:xfrm>
            <a:off x="4328160" y="4102353"/>
            <a:ext cx="7399383" cy="0"/>
          </a:xfrm>
          <a:prstGeom prst="line">
            <a:avLst/>
          </a:prstGeom>
          <a:ln w="19050">
            <a:prstDash val="dash"/>
          </a:ln>
        </p:spPr>
        <p:style>
          <a:lnRef idx="1">
            <a:schemeClr val="dk1"/>
          </a:lnRef>
          <a:fillRef idx="0">
            <a:schemeClr val="dk1"/>
          </a:fillRef>
          <a:effectRef idx="0">
            <a:schemeClr val="dk1"/>
          </a:effectRef>
          <a:fontRef idx="minor">
            <a:schemeClr val="tx1"/>
          </a:fontRef>
        </p:style>
      </p:cxnSp>
      <p:sp>
        <p:nvSpPr>
          <p:cNvPr id="28" name="Rectangle 41">
            <a:extLst>
              <a:ext uri="{FF2B5EF4-FFF2-40B4-BE49-F238E27FC236}">
                <a16:creationId xmlns:a16="http://schemas.microsoft.com/office/drawing/2014/main" id="{8A4F04FA-2F42-A6B9-6B43-C12ED67CFAEA}"/>
              </a:ext>
            </a:extLst>
          </p:cNvPr>
          <p:cNvSpPr/>
          <p:nvPr/>
        </p:nvSpPr>
        <p:spPr>
          <a:xfrm>
            <a:off x="9371829" y="3362047"/>
            <a:ext cx="1278808" cy="634204"/>
          </a:xfrm>
          <a:prstGeom prst="rect">
            <a:avLst/>
          </a:prstGeom>
          <a:solidFill>
            <a:schemeClr val="accent6">
              <a:lumMod val="40000"/>
              <a:lumOff val="60000"/>
            </a:schemeClr>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Calibri" panose="020F0502020204030204" pitchFamily="34" charset="0"/>
                <a:cs typeface="Calibri" panose="020F0502020204030204" pitchFamily="34" charset="0"/>
              </a:rPr>
              <a:t>User set 2</a:t>
            </a:r>
          </a:p>
        </p:txBody>
      </p:sp>
      <p:sp>
        <p:nvSpPr>
          <p:cNvPr id="31" name="Rectangle 48">
            <a:extLst>
              <a:ext uri="{FF2B5EF4-FFF2-40B4-BE49-F238E27FC236}">
                <a16:creationId xmlns:a16="http://schemas.microsoft.com/office/drawing/2014/main" id="{08898679-CA08-CE99-A296-AF8AE7721DE4}"/>
              </a:ext>
            </a:extLst>
          </p:cNvPr>
          <p:cNvSpPr/>
          <p:nvPr/>
        </p:nvSpPr>
        <p:spPr>
          <a:xfrm>
            <a:off x="7170579" y="3362047"/>
            <a:ext cx="1658708" cy="634204"/>
          </a:xfrm>
          <a:prstGeom prst="rect">
            <a:avLst/>
          </a:prstGeom>
          <a:solidFill>
            <a:schemeClr val="accent5">
              <a:lumMod val="40000"/>
              <a:lumOff val="6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Calibri" panose="020F0502020204030204" pitchFamily="34" charset="0"/>
                <a:cs typeface="Calibri" panose="020F0502020204030204" pitchFamily="34" charset="0"/>
              </a:rPr>
              <a:t>Subcarrier set 2</a:t>
            </a:r>
          </a:p>
        </p:txBody>
      </p:sp>
      <p:sp>
        <p:nvSpPr>
          <p:cNvPr id="34" name="Rectangle 41">
            <a:extLst>
              <a:ext uri="{FF2B5EF4-FFF2-40B4-BE49-F238E27FC236}">
                <a16:creationId xmlns:a16="http://schemas.microsoft.com/office/drawing/2014/main" id="{FE8050E1-B233-ECBD-AABD-3F66536E9E68}"/>
              </a:ext>
            </a:extLst>
          </p:cNvPr>
          <p:cNvSpPr/>
          <p:nvPr/>
        </p:nvSpPr>
        <p:spPr>
          <a:xfrm>
            <a:off x="9371829" y="4887726"/>
            <a:ext cx="1278808" cy="634204"/>
          </a:xfrm>
          <a:prstGeom prst="rect">
            <a:avLst/>
          </a:prstGeom>
          <a:solidFill>
            <a:schemeClr val="accent6">
              <a:lumMod val="60000"/>
              <a:lumOff val="40000"/>
            </a:schemeClr>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Calibri" panose="020F0502020204030204" pitchFamily="34" charset="0"/>
                <a:cs typeface="Calibri" panose="020F0502020204030204" pitchFamily="34" charset="0"/>
              </a:rPr>
              <a:t>User set 3</a:t>
            </a:r>
          </a:p>
        </p:txBody>
      </p:sp>
      <p:sp>
        <p:nvSpPr>
          <p:cNvPr id="36" name="Rectangle 35">
            <a:extLst>
              <a:ext uri="{FF2B5EF4-FFF2-40B4-BE49-F238E27FC236}">
                <a16:creationId xmlns:a16="http://schemas.microsoft.com/office/drawing/2014/main" id="{584DB66F-CC3F-68F5-CBA1-B293C792A311}"/>
              </a:ext>
            </a:extLst>
          </p:cNvPr>
          <p:cNvSpPr/>
          <p:nvPr/>
        </p:nvSpPr>
        <p:spPr>
          <a:xfrm>
            <a:off x="7170579" y="4887726"/>
            <a:ext cx="1658708" cy="634204"/>
          </a:xfrm>
          <a:prstGeom prst="rect">
            <a:avLst/>
          </a:prstGeom>
          <a:solidFill>
            <a:schemeClr val="accent5">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Calibri" panose="020F0502020204030204" pitchFamily="34" charset="0"/>
                <a:cs typeface="Calibri" panose="020F0502020204030204" pitchFamily="34" charset="0"/>
              </a:rPr>
              <a:t>Subcarrier set 3</a:t>
            </a:r>
          </a:p>
        </p:txBody>
      </p:sp>
    </p:spTree>
    <p:extLst>
      <p:ext uri="{BB962C8B-B14F-4D97-AF65-F5344CB8AC3E}">
        <p14:creationId xmlns:p14="http://schemas.microsoft.com/office/powerpoint/2010/main" val="1856460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
                                            <p:txEl>
                                              <p:pRg st="2" end="2"/>
                                            </p:txEl>
                                          </p:spTgt>
                                        </p:tgtEl>
                                        <p:attrNameLst>
                                          <p:attrName>style.visibility</p:attrName>
                                        </p:attrNameLst>
                                      </p:cBhvr>
                                      <p:to>
                                        <p:strVal val="visible"/>
                                      </p:to>
                                    </p:set>
                                    <p:animEffect transition="in" filter="fade">
                                      <p:cBhvr>
                                        <p:cTn id="7" dur="500"/>
                                        <p:tgtEl>
                                          <p:spTgt spid="24">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4">
                                            <p:txEl>
                                              <p:pRg st="3" end="3"/>
                                            </p:txEl>
                                          </p:spTgt>
                                        </p:tgtEl>
                                        <p:attrNameLst>
                                          <p:attrName>style.visibility</p:attrName>
                                        </p:attrNameLst>
                                      </p:cBhvr>
                                      <p:to>
                                        <p:strVal val="visible"/>
                                      </p:to>
                                    </p:set>
                                    <p:animEffect transition="in" filter="fade">
                                      <p:cBhvr>
                                        <p:cTn id="10" dur="500"/>
                                        <p:tgtEl>
                                          <p:spTgt spid="2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9F827F3-1D4D-3C8E-BC25-A48CE9BE1352}"/>
              </a:ext>
            </a:extLst>
          </p:cNvPr>
          <p:cNvSpPr>
            <a:spLocks noGrp="1"/>
          </p:cNvSpPr>
          <p:nvPr>
            <p:ph type="title"/>
          </p:nvPr>
        </p:nvSpPr>
        <p:spPr>
          <a:xfrm>
            <a:off x="0" y="2196"/>
            <a:ext cx="12134155" cy="1325563"/>
          </a:xfrm>
        </p:spPr>
        <p:txBody>
          <a:bodyPr>
            <a:normAutofit/>
          </a:bodyPr>
          <a:lstStyle/>
          <a:p>
            <a:pPr algn="ctr"/>
            <a:r>
              <a:rPr lang="en-US" altLang="zh-CN" sz="3200" b="1">
                <a:latin typeface="Calibri Light"/>
                <a:cs typeface="Calibri Light"/>
              </a:rPr>
              <a:t>Idea</a:t>
            </a:r>
            <a:r>
              <a:rPr lang="en-US" sz="3200" b="1">
                <a:latin typeface="Calibri Light"/>
                <a:cs typeface="Calibri Light"/>
              </a:rPr>
              <a:t> #1: Exploit modern RU features to avoid data shuffling</a:t>
            </a:r>
            <a:endParaRPr lang="en-US" sz="3200" b="1">
              <a:latin typeface="Calibri Light" panose="020F0302020204030204" pitchFamily="34" charset="0"/>
              <a:cs typeface="Calibri Light" panose="020F0302020204030204" pitchFamily="34" charset="0"/>
            </a:endParaRPr>
          </a:p>
        </p:txBody>
      </p:sp>
      <p:sp>
        <p:nvSpPr>
          <p:cNvPr id="4" name="Slide Number Placeholder 3">
            <a:extLst>
              <a:ext uri="{FF2B5EF4-FFF2-40B4-BE49-F238E27FC236}">
                <a16:creationId xmlns:a16="http://schemas.microsoft.com/office/drawing/2014/main" id="{16CD6223-F77F-2926-E78A-06CDDA71DC1E}"/>
              </a:ext>
            </a:extLst>
          </p:cNvPr>
          <p:cNvSpPr>
            <a:spLocks noGrp="1"/>
          </p:cNvSpPr>
          <p:nvPr>
            <p:ph type="sldNum" sz="quarter" idx="12"/>
          </p:nvPr>
        </p:nvSpPr>
        <p:spPr/>
        <p:txBody>
          <a:bodyPr/>
          <a:lstStyle/>
          <a:p>
            <a:fld id="{330EA680-D336-4FF7-8B7A-9848BB0A1C32}" type="slidenum">
              <a:rPr lang="en-US" smtClean="0"/>
              <a:t>18</a:t>
            </a:fld>
            <a:endParaRPr lang="en-US"/>
          </a:p>
        </p:txBody>
      </p:sp>
      <p:sp>
        <p:nvSpPr>
          <p:cNvPr id="6" name="Slide Number Placeholder 3">
            <a:extLst>
              <a:ext uri="{FF2B5EF4-FFF2-40B4-BE49-F238E27FC236}">
                <a16:creationId xmlns:a16="http://schemas.microsoft.com/office/drawing/2014/main" id="{02745939-0077-FA6D-971F-7E01627D0769}"/>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30EA680-D336-4FF7-8B7A-9848BB0A1C32}" type="slidenum">
              <a:rPr lang="en-US" smtClean="0"/>
              <a:pPr/>
              <a:t>18</a:t>
            </a:fld>
            <a:endParaRPr lang="en-US"/>
          </a:p>
        </p:txBody>
      </p:sp>
      <p:grpSp>
        <p:nvGrpSpPr>
          <p:cNvPr id="14" name="组合 9">
            <a:extLst>
              <a:ext uri="{FF2B5EF4-FFF2-40B4-BE49-F238E27FC236}">
                <a16:creationId xmlns:a16="http://schemas.microsoft.com/office/drawing/2014/main" id="{DBDA347D-6943-117D-65E3-88F498A1862F}"/>
              </a:ext>
            </a:extLst>
          </p:cNvPr>
          <p:cNvGrpSpPr/>
          <p:nvPr/>
        </p:nvGrpSpPr>
        <p:grpSpPr>
          <a:xfrm>
            <a:off x="329294" y="2526449"/>
            <a:ext cx="1451802" cy="1400374"/>
            <a:chOff x="1221332" y="1393981"/>
            <a:chExt cx="1451802" cy="1400374"/>
          </a:xfrm>
        </p:grpSpPr>
        <p:sp>
          <p:nvSpPr>
            <p:cNvPr id="15" name="矩形 14">
              <a:extLst>
                <a:ext uri="{FF2B5EF4-FFF2-40B4-BE49-F238E27FC236}">
                  <a16:creationId xmlns:a16="http://schemas.microsoft.com/office/drawing/2014/main" id="{B333F8CA-C60A-19BB-6E9D-2F6694E7145E}"/>
                </a:ext>
              </a:extLst>
            </p:cNvPr>
            <p:cNvSpPr/>
            <p:nvPr/>
          </p:nvSpPr>
          <p:spPr>
            <a:xfrm>
              <a:off x="1221332" y="1393981"/>
              <a:ext cx="1451802" cy="1400374"/>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pic>
          <p:nvPicPr>
            <p:cNvPr id="16" name="Graphic 28" descr="Close with solid fill">
              <a:extLst>
                <a:ext uri="{FF2B5EF4-FFF2-40B4-BE49-F238E27FC236}">
                  <a16:creationId xmlns:a16="http://schemas.microsoft.com/office/drawing/2014/main" id="{21DEAE96-E1F9-1076-90D5-A7AEC4C1F96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19142" y="1489930"/>
              <a:ext cx="321228" cy="316665"/>
            </a:xfrm>
            <a:prstGeom prst="rect">
              <a:avLst/>
            </a:prstGeom>
          </p:spPr>
        </p:pic>
        <p:pic>
          <p:nvPicPr>
            <p:cNvPr id="17" name="Graphic 28" descr="Close with solid fill">
              <a:extLst>
                <a:ext uri="{FF2B5EF4-FFF2-40B4-BE49-F238E27FC236}">
                  <a16:creationId xmlns:a16="http://schemas.microsoft.com/office/drawing/2014/main" id="{185A3A0F-5037-4AC1-D188-7B90B3152AD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630983" y="1489930"/>
              <a:ext cx="321228" cy="316665"/>
            </a:xfrm>
            <a:prstGeom prst="rect">
              <a:avLst/>
            </a:prstGeom>
          </p:spPr>
        </p:pic>
        <p:pic>
          <p:nvPicPr>
            <p:cNvPr id="18" name="Graphic 28" descr="Close with solid fill">
              <a:extLst>
                <a:ext uri="{FF2B5EF4-FFF2-40B4-BE49-F238E27FC236}">
                  <a16:creationId xmlns:a16="http://schemas.microsoft.com/office/drawing/2014/main" id="{F6CFFD76-CEA5-A178-A3B9-F64F91EE7FF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939832" y="1489929"/>
              <a:ext cx="321228" cy="316665"/>
            </a:xfrm>
            <a:prstGeom prst="rect">
              <a:avLst/>
            </a:prstGeom>
          </p:spPr>
        </p:pic>
        <p:pic>
          <p:nvPicPr>
            <p:cNvPr id="20" name="Graphic 28" descr="Close with solid fill">
              <a:extLst>
                <a:ext uri="{FF2B5EF4-FFF2-40B4-BE49-F238E27FC236}">
                  <a16:creationId xmlns:a16="http://schemas.microsoft.com/office/drawing/2014/main" id="{D3AF0C52-49F5-B467-FC6A-AB8A5AD7EB8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239294" y="1489929"/>
              <a:ext cx="321228" cy="316665"/>
            </a:xfrm>
            <a:prstGeom prst="rect">
              <a:avLst/>
            </a:prstGeom>
          </p:spPr>
        </p:pic>
        <p:pic>
          <p:nvPicPr>
            <p:cNvPr id="21" name="Graphic 28" descr="Close with solid fill">
              <a:extLst>
                <a:ext uri="{FF2B5EF4-FFF2-40B4-BE49-F238E27FC236}">
                  <a16:creationId xmlns:a16="http://schemas.microsoft.com/office/drawing/2014/main" id="{01E8D32F-2274-6125-9A37-C78E3243488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14665" y="1806594"/>
              <a:ext cx="321228" cy="316665"/>
            </a:xfrm>
            <a:prstGeom prst="rect">
              <a:avLst/>
            </a:prstGeom>
          </p:spPr>
        </p:pic>
        <p:pic>
          <p:nvPicPr>
            <p:cNvPr id="22" name="Graphic 28" descr="Close with solid fill">
              <a:extLst>
                <a:ext uri="{FF2B5EF4-FFF2-40B4-BE49-F238E27FC236}">
                  <a16:creationId xmlns:a16="http://schemas.microsoft.com/office/drawing/2014/main" id="{DBCE456B-1B7A-3672-DBEC-2D14E548DCB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626506" y="1806594"/>
              <a:ext cx="321228" cy="316665"/>
            </a:xfrm>
            <a:prstGeom prst="rect">
              <a:avLst/>
            </a:prstGeom>
          </p:spPr>
        </p:pic>
        <p:pic>
          <p:nvPicPr>
            <p:cNvPr id="23" name="Graphic 28" descr="Close with solid fill">
              <a:extLst>
                <a:ext uri="{FF2B5EF4-FFF2-40B4-BE49-F238E27FC236}">
                  <a16:creationId xmlns:a16="http://schemas.microsoft.com/office/drawing/2014/main" id="{A1EDA629-344D-C770-DD9E-B66B8C4C937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935355" y="1806593"/>
              <a:ext cx="321228" cy="316665"/>
            </a:xfrm>
            <a:prstGeom prst="rect">
              <a:avLst/>
            </a:prstGeom>
          </p:spPr>
        </p:pic>
        <p:pic>
          <p:nvPicPr>
            <p:cNvPr id="29" name="Graphic 28" descr="Close with solid fill">
              <a:extLst>
                <a:ext uri="{FF2B5EF4-FFF2-40B4-BE49-F238E27FC236}">
                  <a16:creationId xmlns:a16="http://schemas.microsoft.com/office/drawing/2014/main" id="{8E8807D1-1C46-69E1-D879-46C2D6F5E3D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234817" y="1806593"/>
              <a:ext cx="321228" cy="316665"/>
            </a:xfrm>
            <a:prstGeom prst="rect">
              <a:avLst/>
            </a:prstGeom>
          </p:spPr>
        </p:pic>
        <p:pic>
          <p:nvPicPr>
            <p:cNvPr id="30" name="Graphic 28" descr="Close with solid fill">
              <a:extLst>
                <a:ext uri="{FF2B5EF4-FFF2-40B4-BE49-F238E27FC236}">
                  <a16:creationId xmlns:a16="http://schemas.microsoft.com/office/drawing/2014/main" id="{046DED96-6104-5FF0-7960-85D349E6034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24052" y="2107712"/>
              <a:ext cx="321228" cy="316665"/>
            </a:xfrm>
            <a:prstGeom prst="rect">
              <a:avLst/>
            </a:prstGeom>
          </p:spPr>
        </p:pic>
        <p:pic>
          <p:nvPicPr>
            <p:cNvPr id="35" name="Graphic 28" descr="Close with solid fill">
              <a:extLst>
                <a:ext uri="{FF2B5EF4-FFF2-40B4-BE49-F238E27FC236}">
                  <a16:creationId xmlns:a16="http://schemas.microsoft.com/office/drawing/2014/main" id="{C52F38C6-6D3F-EF74-D7CB-453A153C395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635893" y="2107712"/>
              <a:ext cx="321228" cy="316665"/>
            </a:xfrm>
            <a:prstGeom prst="rect">
              <a:avLst/>
            </a:prstGeom>
          </p:spPr>
        </p:pic>
        <p:pic>
          <p:nvPicPr>
            <p:cNvPr id="41" name="Graphic 28" descr="Close with solid fill">
              <a:extLst>
                <a:ext uri="{FF2B5EF4-FFF2-40B4-BE49-F238E27FC236}">
                  <a16:creationId xmlns:a16="http://schemas.microsoft.com/office/drawing/2014/main" id="{E58B7AB9-F630-06F8-C000-6243B8F57C9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944742" y="2107711"/>
              <a:ext cx="321228" cy="316665"/>
            </a:xfrm>
            <a:prstGeom prst="rect">
              <a:avLst/>
            </a:prstGeom>
          </p:spPr>
        </p:pic>
        <p:pic>
          <p:nvPicPr>
            <p:cNvPr id="42" name="Graphic 28" descr="Close with solid fill">
              <a:extLst>
                <a:ext uri="{FF2B5EF4-FFF2-40B4-BE49-F238E27FC236}">
                  <a16:creationId xmlns:a16="http://schemas.microsoft.com/office/drawing/2014/main" id="{3AB654BD-B7FC-A15A-EA7A-5061D8990AE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244204" y="2107711"/>
              <a:ext cx="321228" cy="316665"/>
            </a:xfrm>
            <a:prstGeom prst="rect">
              <a:avLst/>
            </a:prstGeom>
          </p:spPr>
        </p:pic>
        <p:pic>
          <p:nvPicPr>
            <p:cNvPr id="43" name="Graphic 28" descr="Close with solid fill">
              <a:extLst>
                <a:ext uri="{FF2B5EF4-FFF2-40B4-BE49-F238E27FC236}">
                  <a16:creationId xmlns:a16="http://schemas.microsoft.com/office/drawing/2014/main" id="{5E80E404-A2B2-F1CA-7F73-4C22E0E4F68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14665" y="2391636"/>
              <a:ext cx="321228" cy="316665"/>
            </a:xfrm>
            <a:prstGeom prst="rect">
              <a:avLst/>
            </a:prstGeom>
          </p:spPr>
        </p:pic>
        <p:pic>
          <p:nvPicPr>
            <p:cNvPr id="44" name="Graphic 28" descr="Close with solid fill">
              <a:extLst>
                <a:ext uri="{FF2B5EF4-FFF2-40B4-BE49-F238E27FC236}">
                  <a16:creationId xmlns:a16="http://schemas.microsoft.com/office/drawing/2014/main" id="{5C2FB0FF-6FBF-73A5-BE7C-9C2EB8AC4A6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626506" y="2391636"/>
              <a:ext cx="321228" cy="316665"/>
            </a:xfrm>
            <a:prstGeom prst="rect">
              <a:avLst/>
            </a:prstGeom>
          </p:spPr>
        </p:pic>
        <p:pic>
          <p:nvPicPr>
            <p:cNvPr id="46" name="Graphic 28" descr="Close with solid fill">
              <a:extLst>
                <a:ext uri="{FF2B5EF4-FFF2-40B4-BE49-F238E27FC236}">
                  <a16:creationId xmlns:a16="http://schemas.microsoft.com/office/drawing/2014/main" id="{5B85F830-5AD5-1E6C-4B92-8D6D3871900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935355" y="2391635"/>
              <a:ext cx="321228" cy="316665"/>
            </a:xfrm>
            <a:prstGeom prst="rect">
              <a:avLst/>
            </a:prstGeom>
          </p:spPr>
        </p:pic>
        <p:pic>
          <p:nvPicPr>
            <p:cNvPr id="47" name="Graphic 28" descr="Close with solid fill">
              <a:extLst>
                <a:ext uri="{FF2B5EF4-FFF2-40B4-BE49-F238E27FC236}">
                  <a16:creationId xmlns:a16="http://schemas.microsoft.com/office/drawing/2014/main" id="{5A59F5AA-0E15-983A-FFAE-CA527DBBF1D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234817" y="2391635"/>
              <a:ext cx="321228" cy="316665"/>
            </a:xfrm>
            <a:prstGeom prst="rect">
              <a:avLst/>
            </a:prstGeom>
          </p:spPr>
        </p:pic>
      </p:grpSp>
      <p:sp>
        <p:nvSpPr>
          <p:cNvPr id="50" name="Rectangle 5">
            <a:extLst>
              <a:ext uri="{FF2B5EF4-FFF2-40B4-BE49-F238E27FC236}">
                <a16:creationId xmlns:a16="http://schemas.microsoft.com/office/drawing/2014/main" id="{C2BEA59A-433C-C4C6-890B-9794B3BC13D9}"/>
              </a:ext>
            </a:extLst>
          </p:cNvPr>
          <p:cNvSpPr/>
          <p:nvPr/>
        </p:nvSpPr>
        <p:spPr>
          <a:xfrm>
            <a:off x="213962" y="1823332"/>
            <a:ext cx="1658708" cy="634204"/>
          </a:xfrm>
          <a:prstGeom prst="rect">
            <a:avLst/>
          </a:prstGeom>
          <a:solidFill>
            <a:schemeClr val="accent2">
              <a:lumMod val="20000"/>
              <a:lumOff val="80000"/>
            </a:schemeClr>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Calibri" panose="020F0502020204030204" pitchFamily="34" charset="0"/>
                <a:cs typeface="Calibri" panose="020F0502020204030204" pitchFamily="34" charset="0"/>
              </a:rPr>
              <a:t>Antenna </a:t>
            </a:r>
          </a:p>
          <a:p>
            <a:pPr algn="ctr"/>
            <a:r>
              <a:rPr lang="en-US">
                <a:solidFill>
                  <a:schemeClr val="tx1"/>
                </a:solidFill>
                <a:latin typeface="Calibri" panose="020F0502020204030204" pitchFamily="34" charset="0"/>
                <a:cs typeface="Calibri" panose="020F0502020204030204" pitchFamily="34" charset="0"/>
              </a:rPr>
              <a:t>set 1,2,3</a:t>
            </a:r>
          </a:p>
        </p:txBody>
      </p:sp>
      <p:sp>
        <p:nvSpPr>
          <p:cNvPr id="56" name="TextBox 55">
            <a:extLst>
              <a:ext uri="{FF2B5EF4-FFF2-40B4-BE49-F238E27FC236}">
                <a16:creationId xmlns:a16="http://schemas.microsoft.com/office/drawing/2014/main" id="{F4A4701A-6DDE-B8C2-8588-AF0535C5953E}"/>
              </a:ext>
            </a:extLst>
          </p:cNvPr>
          <p:cNvSpPr txBox="1"/>
          <p:nvPr/>
        </p:nvSpPr>
        <p:spPr>
          <a:xfrm>
            <a:off x="-19903" y="1240507"/>
            <a:ext cx="428322" cy="261610"/>
          </a:xfrm>
          <a:prstGeom prst="rect">
            <a:avLst/>
          </a:prstGeom>
          <a:noFill/>
        </p:spPr>
        <p:txBody>
          <a:bodyPr wrap="none" rtlCol="0">
            <a:spAutoFit/>
          </a:bodyPr>
          <a:lstStyle/>
          <a:p>
            <a:pPr algn="ctr"/>
            <a:r>
              <a:rPr lang="en-US" sz="1100" i="1"/>
              <a:t>SC 1</a:t>
            </a:r>
          </a:p>
        </p:txBody>
      </p:sp>
      <p:sp>
        <p:nvSpPr>
          <p:cNvPr id="57" name="TextBox 56">
            <a:extLst>
              <a:ext uri="{FF2B5EF4-FFF2-40B4-BE49-F238E27FC236}">
                <a16:creationId xmlns:a16="http://schemas.microsoft.com/office/drawing/2014/main" id="{846E1C59-AF0C-C4B8-10B0-8CD80BBB4D6E}"/>
              </a:ext>
            </a:extLst>
          </p:cNvPr>
          <p:cNvSpPr txBox="1"/>
          <p:nvPr/>
        </p:nvSpPr>
        <p:spPr>
          <a:xfrm>
            <a:off x="1454093" y="1240507"/>
            <a:ext cx="643126" cy="261610"/>
          </a:xfrm>
          <a:prstGeom prst="rect">
            <a:avLst/>
          </a:prstGeom>
          <a:noFill/>
        </p:spPr>
        <p:txBody>
          <a:bodyPr wrap="none" rtlCol="0">
            <a:spAutoFit/>
          </a:bodyPr>
          <a:lstStyle/>
          <a:p>
            <a:pPr algn="ctr"/>
            <a:r>
              <a:rPr lang="en-US" sz="1100" i="1"/>
              <a:t>SC 1200</a:t>
            </a:r>
          </a:p>
        </p:txBody>
      </p:sp>
      <p:sp>
        <p:nvSpPr>
          <p:cNvPr id="53" name="TextBox 52">
            <a:extLst>
              <a:ext uri="{FF2B5EF4-FFF2-40B4-BE49-F238E27FC236}">
                <a16:creationId xmlns:a16="http://schemas.microsoft.com/office/drawing/2014/main" id="{7D4C6B15-634F-E631-E6F3-B00D62A7BF1C}"/>
              </a:ext>
            </a:extLst>
          </p:cNvPr>
          <p:cNvSpPr txBox="1"/>
          <p:nvPr/>
        </p:nvSpPr>
        <p:spPr>
          <a:xfrm>
            <a:off x="1917689" y="1503092"/>
            <a:ext cx="510076" cy="261610"/>
          </a:xfrm>
          <a:prstGeom prst="rect">
            <a:avLst/>
          </a:prstGeom>
          <a:noFill/>
        </p:spPr>
        <p:txBody>
          <a:bodyPr wrap="none" rtlCol="0">
            <a:spAutoFit/>
          </a:bodyPr>
          <a:lstStyle/>
          <a:p>
            <a:pPr algn="ctr"/>
            <a:r>
              <a:rPr lang="en-US" sz="1100" i="1"/>
              <a:t>~5 KB</a:t>
            </a:r>
          </a:p>
        </p:txBody>
      </p:sp>
      <p:sp>
        <p:nvSpPr>
          <p:cNvPr id="2" name="Rectangle 55">
            <a:extLst>
              <a:ext uri="{FF2B5EF4-FFF2-40B4-BE49-F238E27FC236}">
                <a16:creationId xmlns:a16="http://schemas.microsoft.com/office/drawing/2014/main" id="{087B83EE-79DD-E98A-CB81-19129BC00E65}"/>
              </a:ext>
            </a:extLst>
          </p:cNvPr>
          <p:cNvSpPr/>
          <p:nvPr/>
        </p:nvSpPr>
        <p:spPr>
          <a:xfrm>
            <a:off x="718897" y="1513370"/>
            <a:ext cx="623882" cy="232786"/>
          </a:xfrm>
          <a:prstGeom prst="rect">
            <a:avLst/>
          </a:prstGeom>
          <a:solidFill>
            <a:schemeClr val="accent5">
              <a:lumMod val="40000"/>
              <a:lumOff val="60000"/>
            </a:schemeClr>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accent5">
                    <a:lumMod val="40000"/>
                    <a:lumOff val="60000"/>
                  </a:schemeClr>
                </a:solidFill>
                <a:latin typeface="Calibri" panose="020F0502020204030204" pitchFamily="34" charset="0"/>
                <a:cs typeface="Calibri" panose="020F0502020204030204" pitchFamily="34" charset="0"/>
              </a:rPr>
              <a:t>2</a:t>
            </a:r>
          </a:p>
        </p:txBody>
      </p:sp>
      <p:sp>
        <p:nvSpPr>
          <p:cNvPr id="3" name="Rectangle 55">
            <a:extLst>
              <a:ext uri="{FF2B5EF4-FFF2-40B4-BE49-F238E27FC236}">
                <a16:creationId xmlns:a16="http://schemas.microsoft.com/office/drawing/2014/main" id="{E1CE8B7B-4DAD-0017-934F-72F07BAE3BB6}"/>
              </a:ext>
            </a:extLst>
          </p:cNvPr>
          <p:cNvSpPr/>
          <p:nvPr/>
        </p:nvSpPr>
        <p:spPr>
          <a:xfrm>
            <a:off x="95015" y="1513370"/>
            <a:ext cx="623882" cy="232786"/>
          </a:xfrm>
          <a:prstGeom prst="rect">
            <a:avLst/>
          </a:prstGeom>
          <a:solidFill>
            <a:schemeClr val="accent5">
              <a:lumMod val="20000"/>
              <a:lumOff val="80000"/>
            </a:schemeClr>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accent5">
                    <a:lumMod val="20000"/>
                    <a:lumOff val="80000"/>
                  </a:schemeClr>
                </a:solidFill>
                <a:latin typeface="Calibri" panose="020F0502020204030204" pitchFamily="34" charset="0"/>
                <a:cs typeface="Calibri" panose="020F0502020204030204" pitchFamily="34" charset="0"/>
              </a:rPr>
              <a:t>1</a:t>
            </a:r>
          </a:p>
        </p:txBody>
      </p:sp>
      <p:sp>
        <p:nvSpPr>
          <p:cNvPr id="7" name="Rectangle 55">
            <a:extLst>
              <a:ext uri="{FF2B5EF4-FFF2-40B4-BE49-F238E27FC236}">
                <a16:creationId xmlns:a16="http://schemas.microsoft.com/office/drawing/2014/main" id="{AC6CF5FC-B308-F9D0-1A55-9E7F32DFAD74}"/>
              </a:ext>
            </a:extLst>
          </p:cNvPr>
          <p:cNvSpPr/>
          <p:nvPr/>
        </p:nvSpPr>
        <p:spPr>
          <a:xfrm>
            <a:off x="1342779" y="1513370"/>
            <a:ext cx="623882" cy="232786"/>
          </a:xfrm>
          <a:prstGeom prst="rect">
            <a:avLst/>
          </a:prstGeom>
          <a:solidFill>
            <a:schemeClr val="accent5">
              <a:lumMod val="60000"/>
              <a:lumOff val="40000"/>
            </a:schemeClr>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accent5">
                    <a:lumMod val="60000"/>
                    <a:lumOff val="40000"/>
                  </a:schemeClr>
                </a:solidFill>
                <a:latin typeface="Calibri" panose="020F0502020204030204" pitchFamily="34" charset="0"/>
                <a:cs typeface="Calibri" panose="020F0502020204030204" pitchFamily="34" charset="0"/>
              </a:rPr>
              <a:t>3</a:t>
            </a:r>
          </a:p>
        </p:txBody>
      </p:sp>
      <p:sp>
        <p:nvSpPr>
          <p:cNvPr id="12" name="TextBox 59">
            <a:extLst>
              <a:ext uri="{FF2B5EF4-FFF2-40B4-BE49-F238E27FC236}">
                <a16:creationId xmlns:a16="http://schemas.microsoft.com/office/drawing/2014/main" id="{C30A643F-6B6B-89F1-7011-C6C6397A6F74}"/>
              </a:ext>
            </a:extLst>
          </p:cNvPr>
          <p:cNvSpPr txBox="1"/>
          <p:nvPr/>
        </p:nvSpPr>
        <p:spPr>
          <a:xfrm>
            <a:off x="822722" y="3909089"/>
            <a:ext cx="489236" cy="400110"/>
          </a:xfrm>
          <a:prstGeom prst="rect">
            <a:avLst/>
          </a:prstGeom>
          <a:noFill/>
        </p:spPr>
        <p:txBody>
          <a:bodyPr wrap="none" rtlCol="0">
            <a:spAutoFit/>
          </a:bodyPr>
          <a:lstStyle/>
          <a:p>
            <a:r>
              <a:rPr lang="en-US" sz="2000"/>
              <a:t>RU</a:t>
            </a:r>
          </a:p>
        </p:txBody>
      </p:sp>
      <p:sp>
        <p:nvSpPr>
          <p:cNvPr id="8" name="Rectangle 41">
            <a:extLst>
              <a:ext uri="{FF2B5EF4-FFF2-40B4-BE49-F238E27FC236}">
                <a16:creationId xmlns:a16="http://schemas.microsoft.com/office/drawing/2014/main" id="{8ABDAC4D-F1D2-AEE4-5F78-4E829959C99C}"/>
              </a:ext>
            </a:extLst>
          </p:cNvPr>
          <p:cNvSpPr/>
          <p:nvPr/>
        </p:nvSpPr>
        <p:spPr>
          <a:xfrm>
            <a:off x="9371829" y="1866574"/>
            <a:ext cx="1278808" cy="634204"/>
          </a:xfrm>
          <a:prstGeom prst="rect">
            <a:avLst/>
          </a:prstGeom>
          <a:solidFill>
            <a:schemeClr val="accent6">
              <a:lumMod val="20000"/>
              <a:lumOff val="80000"/>
            </a:schemeClr>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Calibri" panose="020F0502020204030204" pitchFamily="34" charset="0"/>
                <a:cs typeface="Calibri" panose="020F0502020204030204" pitchFamily="34" charset="0"/>
              </a:rPr>
              <a:t>User set 1</a:t>
            </a:r>
          </a:p>
        </p:txBody>
      </p:sp>
      <p:sp>
        <p:nvSpPr>
          <p:cNvPr id="11" name="Rectangle 48">
            <a:extLst>
              <a:ext uri="{FF2B5EF4-FFF2-40B4-BE49-F238E27FC236}">
                <a16:creationId xmlns:a16="http://schemas.microsoft.com/office/drawing/2014/main" id="{7E583A9F-8DC9-CE02-D2E2-300C22485B31}"/>
              </a:ext>
            </a:extLst>
          </p:cNvPr>
          <p:cNvSpPr/>
          <p:nvPr/>
        </p:nvSpPr>
        <p:spPr>
          <a:xfrm>
            <a:off x="7170579" y="1866574"/>
            <a:ext cx="1658708" cy="634204"/>
          </a:xfrm>
          <a:prstGeom prst="rect">
            <a:avLst/>
          </a:prstGeom>
          <a:solidFill>
            <a:schemeClr val="accent5">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latin typeface="Calibri"/>
                <a:cs typeface="Calibri"/>
              </a:rPr>
              <a:t>Subcarrier set 1</a:t>
            </a:r>
          </a:p>
        </p:txBody>
      </p:sp>
      <p:sp>
        <p:nvSpPr>
          <p:cNvPr id="19" name="Rectangle 50">
            <a:extLst>
              <a:ext uri="{FF2B5EF4-FFF2-40B4-BE49-F238E27FC236}">
                <a16:creationId xmlns:a16="http://schemas.microsoft.com/office/drawing/2014/main" id="{E193228C-A489-9452-6DCE-3F36BD9B93C8}"/>
              </a:ext>
            </a:extLst>
          </p:cNvPr>
          <p:cNvSpPr/>
          <p:nvPr/>
        </p:nvSpPr>
        <p:spPr>
          <a:xfrm>
            <a:off x="10653816" y="1204603"/>
            <a:ext cx="1130554" cy="400110"/>
          </a:xfrm>
          <a:prstGeom prst="rect">
            <a:avLst/>
          </a:prstGeom>
        </p:spPr>
        <p:txBody>
          <a:bodyPr wrap="square">
            <a:spAutoFit/>
          </a:bodyPr>
          <a:lstStyle/>
          <a:p>
            <a:r>
              <a:rPr lang="en-US" sz="2000"/>
              <a:t>Server 1</a:t>
            </a:r>
          </a:p>
        </p:txBody>
      </p:sp>
      <p:sp>
        <p:nvSpPr>
          <p:cNvPr id="24" name="Rectangle 50">
            <a:extLst>
              <a:ext uri="{FF2B5EF4-FFF2-40B4-BE49-F238E27FC236}">
                <a16:creationId xmlns:a16="http://schemas.microsoft.com/office/drawing/2014/main" id="{5B14C7D4-7257-1040-C44B-27EE2F853A87}"/>
              </a:ext>
            </a:extLst>
          </p:cNvPr>
          <p:cNvSpPr/>
          <p:nvPr/>
        </p:nvSpPr>
        <p:spPr>
          <a:xfrm>
            <a:off x="10653816" y="2655706"/>
            <a:ext cx="1130554" cy="400110"/>
          </a:xfrm>
          <a:prstGeom prst="rect">
            <a:avLst/>
          </a:prstGeom>
        </p:spPr>
        <p:txBody>
          <a:bodyPr wrap="square">
            <a:spAutoFit/>
          </a:bodyPr>
          <a:lstStyle/>
          <a:p>
            <a:r>
              <a:rPr lang="en-US" sz="2000"/>
              <a:t>Server 2</a:t>
            </a:r>
          </a:p>
        </p:txBody>
      </p:sp>
      <p:sp>
        <p:nvSpPr>
          <p:cNvPr id="28" name="Rectangle 50">
            <a:extLst>
              <a:ext uri="{FF2B5EF4-FFF2-40B4-BE49-F238E27FC236}">
                <a16:creationId xmlns:a16="http://schemas.microsoft.com/office/drawing/2014/main" id="{A46FA393-163A-1B3A-47F0-3F4B0478ED02}"/>
              </a:ext>
            </a:extLst>
          </p:cNvPr>
          <p:cNvSpPr/>
          <p:nvPr/>
        </p:nvSpPr>
        <p:spPr>
          <a:xfrm>
            <a:off x="10650637" y="4137810"/>
            <a:ext cx="1130554" cy="400110"/>
          </a:xfrm>
          <a:prstGeom prst="rect">
            <a:avLst/>
          </a:prstGeom>
        </p:spPr>
        <p:txBody>
          <a:bodyPr wrap="square">
            <a:spAutoFit/>
          </a:bodyPr>
          <a:lstStyle/>
          <a:p>
            <a:r>
              <a:rPr lang="en-US" sz="2000"/>
              <a:t>Server 3</a:t>
            </a:r>
          </a:p>
        </p:txBody>
      </p:sp>
      <p:cxnSp>
        <p:nvCxnSpPr>
          <p:cNvPr id="31" name="直接连接符 9">
            <a:extLst>
              <a:ext uri="{FF2B5EF4-FFF2-40B4-BE49-F238E27FC236}">
                <a16:creationId xmlns:a16="http://schemas.microsoft.com/office/drawing/2014/main" id="{88FC84B9-FDED-2EF0-E230-6655F7A767B7}"/>
              </a:ext>
            </a:extLst>
          </p:cNvPr>
          <p:cNvCxnSpPr>
            <a:cxnSpLocks/>
          </p:cNvCxnSpPr>
          <p:nvPr/>
        </p:nvCxnSpPr>
        <p:spPr>
          <a:xfrm>
            <a:off x="4328160" y="2606879"/>
            <a:ext cx="7399383" cy="0"/>
          </a:xfrm>
          <a:prstGeom prst="line">
            <a:avLst/>
          </a:prstGeom>
          <a:ln w="19050">
            <a:prstDash val="dash"/>
          </a:ln>
        </p:spPr>
        <p:style>
          <a:lnRef idx="1">
            <a:schemeClr val="dk1"/>
          </a:lnRef>
          <a:fillRef idx="0">
            <a:schemeClr val="dk1"/>
          </a:fillRef>
          <a:effectRef idx="0">
            <a:schemeClr val="dk1"/>
          </a:effectRef>
          <a:fontRef idx="minor">
            <a:schemeClr val="tx1"/>
          </a:fontRef>
        </p:style>
      </p:cxnSp>
      <p:cxnSp>
        <p:nvCxnSpPr>
          <p:cNvPr id="34" name="直接连接符 9">
            <a:extLst>
              <a:ext uri="{FF2B5EF4-FFF2-40B4-BE49-F238E27FC236}">
                <a16:creationId xmlns:a16="http://schemas.microsoft.com/office/drawing/2014/main" id="{BFBE272E-B193-9554-627A-BFDA5883D4DC}"/>
              </a:ext>
            </a:extLst>
          </p:cNvPr>
          <p:cNvCxnSpPr>
            <a:cxnSpLocks/>
          </p:cNvCxnSpPr>
          <p:nvPr/>
        </p:nvCxnSpPr>
        <p:spPr>
          <a:xfrm>
            <a:off x="4328160" y="4102353"/>
            <a:ext cx="7399383" cy="0"/>
          </a:xfrm>
          <a:prstGeom prst="line">
            <a:avLst/>
          </a:prstGeom>
          <a:ln w="19050">
            <a:prstDash val="dash"/>
          </a:ln>
        </p:spPr>
        <p:style>
          <a:lnRef idx="1">
            <a:schemeClr val="dk1"/>
          </a:lnRef>
          <a:fillRef idx="0">
            <a:schemeClr val="dk1"/>
          </a:fillRef>
          <a:effectRef idx="0">
            <a:schemeClr val="dk1"/>
          </a:effectRef>
          <a:fontRef idx="minor">
            <a:schemeClr val="tx1"/>
          </a:fontRef>
        </p:style>
      </p:cxnSp>
      <p:sp>
        <p:nvSpPr>
          <p:cNvPr id="36" name="Rectangle 41">
            <a:extLst>
              <a:ext uri="{FF2B5EF4-FFF2-40B4-BE49-F238E27FC236}">
                <a16:creationId xmlns:a16="http://schemas.microsoft.com/office/drawing/2014/main" id="{C6C5CF21-A048-F54F-7FD1-CF775A82F221}"/>
              </a:ext>
            </a:extLst>
          </p:cNvPr>
          <p:cNvSpPr/>
          <p:nvPr/>
        </p:nvSpPr>
        <p:spPr>
          <a:xfrm>
            <a:off x="9371829" y="3362047"/>
            <a:ext cx="1278808" cy="634204"/>
          </a:xfrm>
          <a:prstGeom prst="rect">
            <a:avLst/>
          </a:prstGeom>
          <a:solidFill>
            <a:schemeClr val="accent6">
              <a:lumMod val="40000"/>
              <a:lumOff val="60000"/>
            </a:schemeClr>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Calibri" panose="020F0502020204030204" pitchFamily="34" charset="0"/>
                <a:cs typeface="Calibri" panose="020F0502020204030204" pitchFamily="34" charset="0"/>
              </a:rPr>
              <a:t>User set 2</a:t>
            </a:r>
          </a:p>
        </p:txBody>
      </p:sp>
      <p:sp>
        <p:nvSpPr>
          <p:cNvPr id="37" name="Rectangle 48">
            <a:extLst>
              <a:ext uri="{FF2B5EF4-FFF2-40B4-BE49-F238E27FC236}">
                <a16:creationId xmlns:a16="http://schemas.microsoft.com/office/drawing/2014/main" id="{BA500FCC-BD2C-223E-E795-0B97C6B69245}"/>
              </a:ext>
            </a:extLst>
          </p:cNvPr>
          <p:cNvSpPr/>
          <p:nvPr/>
        </p:nvSpPr>
        <p:spPr>
          <a:xfrm>
            <a:off x="7170579" y="3362047"/>
            <a:ext cx="1658708" cy="634204"/>
          </a:xfrm>
          <a:prstGeom prst="rect">
            <a:avLst/>
          </a:prstGeom>
          <a:solidFill>
            <a:schemeClr val="accent5">
              <a:lumMod val="40000"/>
              <a:lumOff val="6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Calibri" panose="020F0502020204030204" pitchFamily="34" charset="0"/>
                <a:cs typeface="Calibri" panose="020F0502020204030204" pitchFamily="34" charset="0"/>
              </a:rPr>
              <a:t>Subcarrier set 2</a:t>
            </a:r>
          </a:p>
        </p:txBody>
      </p:sp>
      <p:sp>
        <p:nvSpPr>
          <p:cNvPr id="38" name="Rectangle 41">
            <a:extLst>
              <a:ext uri="{FF2B5EF4-FFF2-40B4-BE49-F238E27FC236}">
                <a16:creationId xmlns:a16="http://schemas.microsoft.com/office/drawing/2014/main" id="{C4519814-6588-57B2-3A43-E128C7762CBF}"/>
              </a:ext>
            </a:extLst>
          </p:cNvPr>
          <p:cNvSpPr/>
          <p:nvPr/>
        </p:nvSpPr>
        <p:spPr>
          <a:xfrm>
            <a:off x="9371829" y="4887726"/>
            <a:ext cx="1278808" cy="634204"/>
          </a:xfrm>
          <a:prstGeom prst="rect">
            <a:avLst/>
          </a:prstGeom>
          <a:solidFill>
            <a:schemeClr val="accent6">
              <a:lumMod val="60000"/>
              <a:lumOff val="40000"/>
            </a:schemeClr>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Calibri" panose="020F0502020204030204" pitchFamily="34" charset="0"/>
                <a:cs typeface="Calibri" panose="020F0502020204030204" pitchFamily="34" charset="0"/>
              </a:rPr>
              <a:t>User set 3</a:t>
            </a:r>
          </a:p>
        </p:txBody>
      </p:sp>
      <p:sp>
        <p:nvSpPr>
          <p:cNvPr id="39" name="Rectangle 38">
            <a:extLst>
              <a:ext uri="{FF2B5EF4-FFF2-40B4-BE49-F238E27FC236}">
                <a16:creationId xmlns:a16="http://schemas.microsoft.com/office/drawing/2014/main" id="{49D4B7CD-1567-1F7E-0C11-69E68FEB5ACD}"/>
              </a:ext>
            </a:extLst>
          </p:cNvPr>
          <p:cNvSpPr/>
          <p:nvPr/>
        </p:nvSpPr>
        <p:spPr>
          <a:xfrm>
            <a:off x="7170579" y="4887726"/>
            <a:ext cx="1658708" cy="634204"/>
          </a:xfrm>
          <a:prstGeom prst="rect">
            <a:avLst/>
          </a:prstGeom>
          <a:solidFill>
            <a:schemeClr val="accent5">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Calibri" panose="020F0502020204030204" pitchFamily="34" charset="0"/>
                <a:cs typeface="Calibri" panose="020F0502020204030204" pitchFamily="34" charset="0"/>
              </a:rPr>
              <a:t>Subcarrier set 3</a:t>
            </a:r>
          </a:p>
        </p:txBody>
      </p:sp>
      <p:sp>
        <p:nvSpPr>
          <p:cNvPr id="40" name="TextBox 62">
            <a:extLst>
              <a:ext uri="{FF2B5EF4-FFF2-40B4-BE49-F238E27FC236}">
                <a16:creationId xmlns:a16="http://schemas.microsoft.com/office/drawing/2014/main" id="{480D3E2C-A413-942B-CCB9-3DA88DE6A301}"/>
              </a:ext>
            </a:extLst>
          </p:cNvPr>
          <p:cNvSpPr txBox="1"/>
          <p:nvPr/>
        </p:nvSpPr>
        <p:spPr>
          <a:xfrm>
            <a:off x="87053" y="4277875"/>
            <a:ext cx="4664562" cy="1200329"/>
          </a:xfrm>
          <a:prstGeom prst="rect">
            <a:avLst/>
          </a:prstGeom>
          <a:solidFill>
            <a:schemeClr val="bg2"/>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tLang="zh-CN" dirty="0">
                <a:cs typeface="Arial"/>
              </a:rPr>
              <a:t>Modern RU (O-RAN 7.2x) features</a:t>
            </a:r>
          </a:p>
          <a:p>
            <a:pPr marL="342900" indent="-342900">
              <a:buFont typeface="Arial" panose="020B0604020202020204" pitchFamily="34" charset="0"/>
              <a:buChar char="•"/>
            </a:pPr>
            <a:r>
              <a:rPr lang="en-US" altLang="zh-CN" dirty="0">
                <a:cs typeface="Arial"/>
              </a:rPr>
              <a:t>Support FFT</a:t>
            </a:r>
          </a:p>
          <a:p>
            <a:pPr marL="342900" indent="-342900">
              <a:buFont typeface="Arial" panose="020B0604020202020204" pitchFamily="34" charset="0"/>
              <a:buChar char="•"/>
            </a:pPr>
            <a:r>
              <a:rPr lang="en-US" altLang="zh-CN" dirty="0">
                <a:cs typeface="Arial"/>
              </a:rPr>
              <a:t>Configurable fronthaul packet segmentation</a:t>
            </a:r>
          </a:p>
          <a:p>
            <a:pPr marL="800100" lvl="1" indent="-342900">
              <a:buFont typeface="Arial" panose="020B0604020202020204" pitchFamily="34" charset="0"/>
              <a:buChar char="•"/>
            </a:pPr>
            <a:r>
              <a:rPr lang="en-US" altLang="zh-CN" dirty="0">
                <a:cs typeface="Arial"/>
              </a:rPr>
              <a:t>Originally designed for MTU tuning</a:t>
            </a:r>
          </a:p>
        </p:txBody>
      </p:sp>
    </p:spTree>
    <p:extLst>
      <p:ext uri="{BB962C8B-B14F-4D97-AF65-F5344CB8AC3E}">
        <p14:creationId xmlns:p14="http://schemas.microsoft.com/office/powerpoint/2010/main" val="4350301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9F827F3-1D4D-3C8E-BC25-A48CE9BE1352}"/>
              </a:ext>
            </a:extLst>
          </p:cNvPr>
          <p:cNvSpPr>
            <a:spLocks noGrp="1"/>
          </p:cNvSpPr>
          <p:nvPr>
            <p:ph type="title"/>
          </p:nvPr>
        </p:nvSpPr>
        <p:spPr>
          <a:xfrm>
            <a:off x="0" y="2196"/>
            <a:ext cx="12134155" cy="1325563"/>
          </a:xfrm>
        </p:spPr>
        <p:txBody>
          <a:bodyPr>
            <a:normAutofit/>
          </a:bodyPr>
          <a:lstStyle/>
          <a:p>
            <a:pPr algn="ctr"/>
            <a:r>
              <a:rPr lang="en-US" altLang="zh-CN" sz="3200" b="1">
                <a:latin typeface="Calibri Light"/>
                <a:cs typeface="Calibri Light"/>
              </a:rPr>
              <a:t>Idea</a:t>
            </a:r>
            <a:r>
              <a:rPr lang="en-US" sz="3200" b="1">
                <a:latin typeface="Calibri Light"/>
                <a:cs typeface="Calibri Light"/>
              </a:rPr>
              <a:t> #1: Exploit modern RU features to avoid data shuffling</a:t>
            </a:r>
            <a:endParaRPr lang="en-US" sz="3200" b="1">
              <a:latin typeface="Calibri Light" panose="020F0302020204030204" pitchFamily="34" charset="0"/>
              <a:cs typeface="Calibri Light" panose="020F0302020204030204" pitchFamily="34" charset="0"/>
            </a:endParaRPr>
          </a:p>
        </p:txBody>
      </p:sp>
      <p:sp>
        <p:nvSpPr>
          <p:cNvPr id="4" name="Slide Number Placeholder 3">
            <a:extLst>
              <a:ext uri="{FF2B5EF4-FFF2-40B4-BE49-F238E27FC236}">
                <a16:creationId xmlns:a16="http://schemas.microsoft.com/office/drawing/2014/main" id="{16CD6223-F77F-2926-E78A-06CDDA71DC1E}"/>
              </a:ext>
            </a:extLst>
          </p:cNvPr>
          <p:cNvSpPr>
            <a:spLocks noGrp="1"/>
          </p:cNvSpPr>
          <p:nvPr>
            <p:ph type="sldNum" sz="quarter" idx="12"/>
          </p:nvPr>
        </p:nvSpPr>
        <p:spPr/>
        <p:txBody>
          <a:bodyPr/>
          <a:lstStyle/>
          <a:p>
            <a:fld id="{330EA680-D336-4FF7-8B7A-9848BB0A1C32}" type="slidenum">
              <a:rPr lang="en-US" smtClean="0"/>
              <a:t>19</a:t>
            </a:fld>
            <a:endParaRPr lang="en-US"/>
          </a:p>
        </p:txBody>
      </p:sp>
      <p:sp>
        <p:nvSpPr>
          <p:cNvPr id="6" name="Slide Number Placeholder 3">
            <a:extLst>
              <a:ext uri="{FF2B5EF4-FFF2-40B4-BE49-F238E27FC236}">
                <a16:creationId xmlns:a16="http://schemas.microsoft.com/office/drawing/2014/main" id="{02745939-0077-FA6D-971F-7E01627D0769}"/>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30EA680-D336-4FF7-8B7A-9848BB0A1C32}" type="slidenum">
              <a:rPr lang="en-US" smtClean="0"/>
              <a:pPr/>
              <a:t>19</a:t>
            </a:fld>
            <a:endParaRPr lang="en-US"/>
          </a:p>
        </p:txBody>
      </p:sp>
      <p:grpSp>
        <p:nvGrpSpPr>
          <p:cNvPr id="14" name="组合 9">
            <a:extLst>
              <a:ext uri="{FF2B5EF4-FFF2-40B4-BE49-F238E27FC236}">
                <a16:creationId xmlns:a16="http://schemas.microsoft.com/office/drawing/2014/main" id="{DBDA347D-6943-117D-65E3-88F498A1862F}"/>
              </a:ext>
            </a:extLst>
          </p:cNvPr>
          <p:cNvGrpSpPr/>
          <p:nvPr/>
        </p:nvGrpSpPr>
        <p:grpSpPr>
          <a:xfrm>
            <a:off x="329294" y="2526449"/>
            <a:ext cx="1451802" cy="1400374"/>
            <a:chOff x="1221332" y="1393981"/>
            <a:chExt cx="1451802" cy="1400374"/>
          </a:xfrm>
        </p:grpSpPr>
        <p:sp>
          <p:nvSpPr>
            <p:cNvPr id="15" name="矩形 14">
              <a:extLst>
                <a:ext uri="{FF2B5EF4-FFF2-40B4-BE49-F238E27FC236}">
                  <a16:creationId xmlns:a16="http://schemas.microsoft.com/office/drawing/2014/main" id="{B333F8CA-C60A-19BB-6E9D-2F6694E7145E}"/>
                </a:ext>
              </a:extLst>
            </p:cNvPr>
            <p:cNvSpPr/>
            <p:nvPr/>
          </p:nvSpPr>
          <p:spPr>
            <a:xfrm>
              <a:off x="1221332" y="1393981"/>
              <a:ext cx="1451802" cy="1400374"/>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pic>
          <p:nvPicPr>
            <p:cNvPr id="16" name="Graphic 28" descr="Close with solid fill">
              <a:extLst>
                <a:ext uri="{FF2B5EF4-FFF2-40B4-BE49-F238E27FC236}">
                  <a16:creationId xmlns:a16="http://schemas.microsoft.com/office/drawing/2014/main" id="{21DEAE96-E1F9-1076-90D5-A7AEC4C1F96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19142" y="1489930"/>
              <a:ext cx="321228" cy="316665"/>
            </a:xfrm>
            <a:prstGeom prst="rect">
              <a:avLst/>
            </a:prstGeom>
          </p:spPr>
        </p:pic>
        <p:pic>
          <p:nvPicPr>
            <p:cNvPr id="17" name="Graphic 28" descr="Close with solid fill">
              <a:extLst>
                <a:ext uri="{FF2B5EF4-FFF2-40B4-BE49-F238E27FC236}">
                  <a16:creationId xmlns:a16="http://schemas.microsoft.com/office/drawing/2014/main" id="{185A3A0F-5037-4AC1-D188-7B90B3152AD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630983" y="1489930"/>
              <a:ext cx="321228" cy="316665"/>
            </a:xfrm>
            <a:prstGeom prst="rect">
              <a:avLst/>
            </a:prstGeom>
          </p:spPr>
        </p:pic>
        <p:pic>
          <p:nvPicPr>
            <p:cNvPr id="18" name="Graphic 28" descr="Close with solid fill">
              <a:extLst>
                <a:ext uri="{FF2B5EF4-FFF2-40B4-BE49-F238E27FC236}">
                  <a16:creationId xmlns:a16="http://schemas.microsoft.com/office/drawing/2014/main" id="{F6CFFD76-CEA5-A178-A3B9-F64F91EE7FF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939832" y="1489929"/>
              <a:ext cx="321228" cy="316665"/>
            </a:xfrm>
            <a:prstGeom prst="rect">
              <a:avLst/>
            </a:prstGeom>
          </p:spPr>
        </p:pic>
        <p:pic>
          <p:nvPicPr>
            <p:cNvPr id="20" name="Graphic 28" descr="Close with solid fill">
              <a:extLst>
                <a:ext uri="{FF2B5EF4-FFF2-40B4-BE49-F238E27FC236}">
                  <a16:creationId xmlns:a16="http://schemas.microsoft.com/office/drawing/2014/main" id="{D3AF0C52-49F5-B467-FC6A-AB8A5AD7EB8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239294" y="1489929"/>
              <a:ext cx="321228" cy="316665"/>
            </a:xfrm>
            <a:prstGeom prst="rect">
              <a:avLst/>
            </a:prstGeom>
          </p:spPr>
        </p:pic>
        <p:pic>
          <p:nvPicPr>
            <p:cNvPr id="21" name="Graphic 28" descr="Close with solid fill">
              <a:extLst>
                <a:ext uri="{FF2B5EF4-FFF2-40B4-BE49-F238E27FC236}">
                  <a16:creationId xmlns:a16="http://schemas.microsoft.com/office/drawing/2014/main" id="{01E8D32F-2274-6125-9A37-C78E3243488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14665" y="1806594"/>
              <a:ext cx="321228" cy="316665"/>
            </a:xfrm>
            <a:prstGeom prst="rect">
              <a:avLst/>
            </a:prstGeom>
          </p:spPr>
        </p:pic>
        <p:pic>
          <p:nvPicPr>
            <p:cNvPr id="22" name="Graphic 28" descr="Close with solid fill">
              <a:extLst>
                <a:ext uri="{FF2B5EF4-FFF2-40B4-BE49-F238E27FC236}">
                  <a16:creationId xmlns:a16="http://schemas.microsoft.com/office/drawing/2014/main" id="{DBCE456B-1B7A-3672-DBEC-2D14E548DCB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626506" y="1806594"/>
              <a:ext cx="321228" cy="316665"/>
            </a:xfrm>
            <a:prstGeom prst="rect">
              <a:avLst/>
            </a:prstGeom>
          </p:spPr>
        </p:pic>
        <p:pic>
          <p:nvPicPr>
            <p:cNvPr id="23" name="Graphic 28" descr="Close with solid fill">
              <a:extLst>
                <a:ext uri="{FF2B5EF4-FFF2-40B4-BE49-F238E27FC236}">
                  <a16:creationId xmlns:a16="http://schemas.microsoft.com/office/drawing/2014/main" id="{A1EDA629-344D-C770-DD9E-B66B8C4C937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935355" y="1806593"/>
              <a:ext cx="321228" cy="316665"/>
            </a:xfrm>
            <a:prstGeom prst="rect">
              <a:avLst/>
            </a:prstGeom>
          </p:spPr>
        </p:pic>
        <p:pic>
          <p:nvPicPr>
            <p:cNvPr id="29" name="Graphic 28" descr="Close with solid fill">
              <a:extLst>
                <a:ext uri="{FF2B5EF4-FFF2-40B4-BE49-F238E27FC236}">
                  <a16:creationId xmlns:a16="http://schemas.microsoft.com/office/drawing/2014/main" id="{8E8807D1-1C46-69E1-D879-46C2D6F5E3D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234817" y="1806593"/>
              <a:ext cx="321228" cy="316665"/>
            </a:xfrm>
            <a:prstGeom prst="rect">
              <a:avLst/>
            </a:prstGeom>
          </p:spPr>
        </p:pic>
        <p:pic>
          <p:nvPicPr>
            <p:cNvPr id="30" name="Graphic 28" descr="Close with solid fill">
              <a:extLst>
                <a:ext uri="{FF2B5EF4-FFF2-40B4-BE49-F238E27FC236}">
                  <a16:creationId xmlns:a16="http://schemas.microsoft.com/office/drawing/2014/main" id="{046DED96-6104-5FF0-7960-85D349E6034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24052" y="2107712"/>
              <a:ext cx="321228" cy="316665"/>
            </a:xfrm>
            <a:prstGeom prst="rect">
              <a:avLst/>
            </a:prstGeom>
          </p:spPr>
        </p:pic>
        <p:pic>
          <p:nvPicPr>
            <p:cNvPr id="35" name="Graphic 28" descr="Close with solid fill">
              <a:extLst>
                <a:ext uri="{FF2B5EF4-FFF2-40B4-BE49-F238E27FC236}">
                  <a16:creationId xmlns:a16="http://schemas.microsoft.com/office/drawing/2014/main" id="{C52F38C6-6D3F-EF74-D7CB-453A153C395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635893" y="2107712"/>
              <a:ext cx="321228" cy="316665"/>
            </a:xfrm>
            <a:prstGeom prst="rect">
              <a:avLst/>
            </a:prstGeom>
          </p:spPr>
        </p:pic>
        <p:pic>
          <p:nvPicPr>
            <p:cNvPr id="41" name="Graphic 28" descr="Close with solid fill">
              <a:extLst>
                <a:ext uri="{FF2B5EF4-FFF2-40B4-BE49-F238E27FC236}">
                  <a16:creationId xmlns:a16="http://schemas.microsoft.com/office/drawing/2014/main" id="{E58B7AB9-F630-06F8-C000-6243B8F57C9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944742" y="2107711"/>
              <a:ext cx="321228" cy="316665"/>
            </a:xfrm>
            <a:prstGeom prst="rect">
              <a:avLst/>
            </a:prstGeom>
          </p:spPr>
        </p:pic>
        <p:pic>
          <p:nvPicPr>
            <p:cNvPr id="42" name="Graphic 28" descr="Close with solid fill">
              <a:extLst>
                <a:ext uri="{FF2B5EF4-FFF2-40B4-BE49-F238E27FC236}">
                  <a16:creationId xmlns:a16="http://schemas.microsoft.com/office/drawing/2014/main" id="{3AB654BD-B7FC-A15A-EA7A-5061D8990AE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244204" y="2107711"/>
              <a:ext cx="321228" cy="316665"/>
            </a:xfrm>
            <a:prstGeom prst="rect">
              <a:avLst/>
            </a:prstGeom>
          </p:spPr>
        </p:pic>
        <p:pic>
          <p:nvPicPr>
            <p:cNvPr id="43" name="Graphic 28" descr="Close with solid fill">
              <a:extLst>
                <a:ext uri="{FF2B5EF4-FFF2-40B4-BE49-F238E27FC236}">
                  <a16:creationId xmlns:a16="http://schemas.microsoft.com/office/drawing/2014/main" id="{5E80E404-A2B2-F1CA-7F73-4C22E0E4F68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14665" y="2391636"/>
              <a:ext cx="321228" cy="316665"/>
            </a:xfrm>
            <a:prstGeom prst="rect">
              <a:avLst/>
            </a:prstGeom>
          </p:spPr>
        </p:pic>
        <p:pic>
          <p:nvPicPr>
            <p:cNvPr id="44" name="Graphic 28" descr="Close with solid fill">
              <a:extLst>
                <a:ext uri="{FF2B5EF4-FFF2-40B4-BE49-F238E27FC236}">
                  <a16:creationId xmlns:a16="http://schemas.microsoft.com/office/drawing/2014/main" id="{5C2FB0FF-6FBF-73A5-BE7C-9C2EB8AC4A6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626506" y="2391636"/>
              <a:ext cx="321228" cy="316665"/>
            </a:xfrm>
            <a:prstGeom prst="rect">
              <a:avLst/>
            </a:prstGeom>
          </p:spPr>
        </p:pic>
        <p:pic>
          <p:nvPicPr>
            <p:cNvPr id="46" name="Graphic 28" descr="Close with solid fill">
              <a:extLst>
                <a:ext uri="{FF2B5EF4-FFF2-40B4-BE49-F238E27FC236}">
                  <a16:creationId xmlns:a16="http://schemas.microsoft.com/office/drawing/2014/main" id="{5B85F830-5AD5-1E6C-4B92-8D6D3871900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935355" y="2391635"/>
              <a:ext cx="321228" cy="316665"/>
            </a:xfrm>
            <a:prstGeom prst="rect">
              <a:avLst/>
            </a:prstGeom>
          </p:spPr>
        </p:pic>
        <p:pic>
          <p:nvPicPr>
            <p:cNvPr id="47" name="Graphic 28" descr="Close with solid fill">
              <a:extLst>
                <a:ext uri="{FF2B5EF4-FFF2-40B4-BE49-F238E27FC236}">
                  <a16:creationId xmlns:a16="http://schemas.microsoft.com/office/drawing/2014/main" id="{5A59F5AA-0E15-983A-FFAE-CA527DBBF1D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234817" y="2391635"/>
              <a:ext cx="321228" cy="316665"/>
            </a:xfrm>
            <a:prstGeom prst="rect">
              <a:avLst/>
            </a:prstGeom>
          </p:spPr>
        </p:pic>
      </p:grpSp>
      <p:sp>
        <p:nvSpPr>
          <p:cNvPr id="50" name="Rectangle 5">
            <a:extLst>
              <a:ext uri="{FF2B5EF4-FFF2-40B4-BE49-F238E27FC236}">
                <a16:creationId xmlns:a16="http://schemas.microsoft.com/office/drawing/2014/main" id="{C2BEA59A-433C-C4C6-890B-9794B3BC13D9}"/>
              </a:ext>
            </a:extLst>
          </p:cNvPr>
          <p:cNvSpPr/>
          <p:nvPr/>
        </p:nvSpPr>
        <p:spPr>
          <a:xfrm>
            <a:off x="213962" y="1823332"/>
            <a:ext cx="1658708" cy="634204"/>
          </a:xfrm>
          <a:prstGeom prst="rect">
            <a:avLst/>
          </a:prstGeom>
          <a:solidFill>
            <a:schemeClr val="accent2">
              <a:lumMod val="20000"/>
              <a:lumOff val="80000"/>
            </a:schemeClr>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Calibri" panose="020F0502020204030204" pitchFamily="34" charset="0"/>
                <a:cs typeface="Calibri" panose="020F0502020204030204" pitchFamily="34" charset="0"/>
              </a:rPr>
              <a:t>Antenna </a:t>
            </a:r>
          </a:p>
          <a:p>
            <a:pPr algn="ctr"/>
            <a:r>
              <a:rPr lang="en-US">
                <a:solidFill>
                  <a:schemeClr val="tx1"/>
                </a:solidFill>
                <a:latin typeface="Calibri" panose="020F0502020204030204" pitchFamily="34" charset="0"/>
                <a:cs typeface="Calibri" panose="020F0502020204030204" pitchFamily="34" charset="0"/>
              </a:rPr>
              <a:t>set 1,2,3</a:t>
            </a:r>
          </a:p>
        </p:txBody>
      </p:sp>
      <p:sp>
        <p:nvSpPr>
          <p:cNvPr id="56" name="TextBox 55">
            <a:extLst>
              <a:ext uri="{FF2B5EF4-FFF2-40B4-BE49-F238E27FC236}">
                <a16:creationId xmlns:a16="http://schemas.microsoft.com/office/drawing/2014/main" id="{F4A4701A-6DDE-B8C2-8588-AF0535C5953E}"/>
              </a:ext>
            </a:extLst>
          </p:cNvPr>
          <p:cNvSpPr txBox="1"/>
          <p:nvPr/>
        </p:nvSpPr>
        <p:spPr>
          <a:xfrm>
            <a:off x="-19903" y="1240507"/>
            <a:ext cx="428322" cy="261610"/>
          </a:xfrm>
          <a:prstGeom prst="rect">
            <a:avLst/>
          </a:prstGeom>
          <a:noFill/>
        </p:spPr>
        <p:txBody>
          <a:bodyPr wrap="none" rtlCol="0">
            <a:spAutoFit/>
          </a:bodyPr>
          <a:lstStyle/>
          <a:p>
            <a:pPr algn="ctr"/>
            <a:r>
              <a:rPr lang="en-US" sz="1100" i="1"/>
              <a:t>SC 1</a:t>
            </a:r>
          </a:p>
        </p:txBody>
      </p:sp>
      <p:sp>
        <p:nvSpPr>
          <p:cNvPr id="57" name="TextBox 56">
            <a:extLst>
              <a:ext uri="{FF2B5EF4-FFF2-40B4-BE49-F238E27FC236}">
                <a16:creationId xmlns:a16="http://schemas.microsoft.com/office/drawing/2014/main" id="{846E1C59-AF0C-C4B8-10B0-8CD80BBB4D6E}"/>
              </a:ext>
            </a:extLst>
          </p:cNvPr>
          <p:cNvSpPr txBox="1"/>
          <p:nvPr/>
        </p:nvSpPr>
        <p:spPr>
          <a:xfrm>
            <a:off x="1454093" y="1240507"/>
            <a:ext cx="643126" cy="261610"/>
          </a:xfrm>
          <a:prstGeom prst="rect">
            <a:avLst/>
          </a:prstGeom>
          <a:noFill/>
        </p:spPr>
        <p:txBody>
          <a:bodyPr wrap="none" rtlCol="0">
            <a:spAutoFit/>
          </a:bodyPr>
          <a:lstStyle/>
          <a:p>
            <a:pPr algn="ctr"/>
            <a:r>
              <a:rPr lang="en-US" sz="1100" i="1"/>
              <a:t>SC 1200</a:t>
            </a:r>
          </a:p>
        </p:txBody>
      </p:sp>
      <p:sp>
        <p:nvSpPr>
          <p:cNvPr id="53" name="TextBox 52">
            <a:extLst>
              <a:ext uri="{FF2B5EF4-FFF2-40B4-BE49-F238E27FC236}">
                <a16:creationId xmlns:a16="http://schemas.microsoft.com/office/drawing/2014/main" id="{7D4C6B15-634F-E631-E6F3-B00D62A7BF1C}"/>
              </a:ext>
            </a:extLst>
          </p:cNvPr>
          <p:cNvSpPr txBox="1"/>
          <p:nvPr/>
        </p:nvSpPr>
        <p:spPr>
          <a:xfrm>
            <a:off x="1917689" y="1503092"/>
            <a:ext cx="510076" cy="261610"/>
          </a:xfrm>
          <a:prstGeom prst="rect">
            <a:avLst/>
          </a:prstGeom>
          <a:noFill/>
        </p:spPr>
        <p:txBody>
          <a:bodyPr wrap="none" rtlCol="0">
            <a:spAutoFit/>
          </a:bodyPr>
          <a:lstStyle/>
          <a:p>
            <a:pPr algn="ctr"/>
            <a:r>
              <a:rPr lang="en-US" sz="1100" i="1"/>
              <a:t>~5 KB</a:t>
            </a:r>
          </a:p>
        </p:txBody>
      </p:sp>
      <p:sp>
        <p:nvSpPr>
          <p:cNvPr id="2" name="Rectangle 55">
            <a:extLst>
              <a:ext uri="{FF2B5EF4-FFF2-40B4-BE49-F238E27FC236}">
                <a16:creationId xmlns:a16="http://schemas.microsoft.com/office/drawing/2014/main" id="{087B83EE-79DD-E98A-CB81-19129BC00E65}"/>
              </a:ext>
            </a:extLst>
          </p:cNvPr>
          <p:cNvSpPr/>
          <p:nvPr/>
        </p:nvSpPr>
        <p:spPr>
          <a:xfrm>
            <a:off x="6442087" y="3583070"/>
            <a:ext cx="623882" cy="232786"/>
          </a:xfrm>
          <a:prstGeom prst="rect">
            <a:avLst/>
          </a:prstGeom>
          <a:solidFill>
            <a:schemeClr val="accent5">
              <a:lumMod val="40000"/>
              <a:lumOff val="60000"/>
            </a:schemeClr>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accent5">
                    <a:lumMod val="40000"/>
                    <a:lumOff val="60000"/>
                  </a:schemeClr>
                </a:solidFill>
                <a:latin typeface="Calibri" panose="020F0502020204030204" pitchFamily="34" charset="0"/>
                <a:cs typeface="Calibri" panose="020F0502020204030204" pitchFamily="34" charset="0"/>
              </a:rPr>
              <a:t>2</a:t>
            </a:r>
          </a:p>
        </p:txBody>
      </p:sp>
      <p:sp>
        <p:nvSpPr>
          <p:cNvPr id="3" name="Rectangle 55">
            <a:extLst>
              <a:ext uri="{FF2B5EF4-FFF2-40B4-BE49-F238E27FC236}">
                <a16:creationId xmlns:a16="http://schemas.microsoft.com/office/drawing/2014/main" id="{E1CE8B7B-4DAD-0017-934F-72F07BAE3BB6}"/>
              </a:ext>
            </a:extLst>
          </p:cNvPr>
          <p:cNvSpPr/>
          <p:nvPr/>
        </p:nvSpPr>
        <p:spPr>
          <a:xfrm>
            <a:off x="6442087" y="2067283"/>
            <a:ext cx="623882" cy="232786"/>
          </a:xfrm>
          <a:prstGeom prst="rect">
            <a:avLst/>
          </a:prstGeom>
          <a:solidFill>
            <a:schemeClr val="accent5">
              <a:lumMod val="20000"/>
              <a:lumOff val="80000"/>
            </a:schemeClr>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accent5">
                    <a:lumMod val="20000"/>
                    <a:lumOff val="80000"/>
                  </a:schemeClr>
                </a:solidFill>
                <a:latin typeface="Calibri" panose="020F0502020204030204" pitchFamily="34" charset="0"/>
                <a:cs typeface="Calibri" panose="020F0502020204030204" pitchFamily="34" charset="0"/>
              </a:rPr>
              <a:t>1</a:t>
            </a:r>
          </a:p>
        </p:txBody>
      </p:sp>
      <p:sp>
        <p:nvSpPr>
          <p:cNvPr id="7" name="Rectangle 55">
            <a:extLst>
              <a:ext uri="{FF2B5EF4-FFF2-40B4-BE49-F238E27FC236}">
                <a16:creationId xmlns:a16="http://schemas.microsoft.com/office/drawing/2014/main" id="{AC6CF5FC-B308-F9D0-1A55-9E7F32DFAD74}"/>
              </a:ext>
            </a:extLst>
          </p:cNvPr>
          <p:cNvSpPr/>
          <p:nvPr/>
        </p:nvSpPr>
        <p:spPr>
          <a:xfrm>
            <a:off x="6442087" y="5112959"/>
            <a:ext cx="623882" cy="232786"/>
          </a:xfrm>
          <a:prstGeom prst="rect">
            <a:avLst/>
          </a:prstGeom>
          <a:solidFill>
            <a:schemeClr val="accent5">
              <a:lumMod val="60000"/>
              <a:lumOff val="40000"/>
            </a:schemeClr>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accent5">
                    <a:lumMod val="60000"/>
                    <a:lumOff val="40000"/>
                  </a:schemeClr>
                </a:solidFill>
                <a:latin typeface="Calibri" panose="020F0502020204030204" pitchFamily="34" charset="0"/>
                <a:cs typeface="Calibri" panose="020F0502020204030204" pitchFamily="34" charset="0"/>
              </a:rPr>
              <a:t>3</a:t>
            </a:r>
          </a:p>
        </p:txBody>
      </p:sp>
      <p:sp>
        <p:nvSpPr>
          <p:cNvPr id="12" name="TextBox 59">
            <a:extLst>
              <a:ext uri="{FF2B5EF4-FFF2-40B4-BE49-F238E27FC236}">
                <a16:creationId xmlns:a16="http://schemas.microsoft.com/office/drawing/2014/main" id="{B1307C51-FE03-938F-F981-E15C78433BC4}"/>
              </a:ext>
            </a:extLst>
          </p:cNvPr>
          <p:cNvSpPr txBox="1"/>
          <p:nvPr/>
        </p:nvSpPr>
        <p:spPr>
          <a:xfrm>
            <a:off x="822722" y="3909089"/>
            <a:ext cx="489236" cy="400110"/>
          </a:xfrm>
          <a:prstGeom prst="rect">
            <a:avLst/>
          </a:prstGeom>
          <a:noFill/>
        </p:spPr>
        <p:txBody>
          <a:bodyPr wrap="none" rtlCol="0">
            <a:spAutoFit/>
          </a:bodyPr>
          <a:lstStyle/>
          <a:p>
            <a:r>
              <a:rPr lang="en-US" sz="2000"/>
              <a:t>RU</a:t>
            </a:r>
          </a:p>
        </p:txBody>
      </p:sp>
      <p:sp>
        <p:nvSpPr>
          <p:cNvPr id="19" name="Rectangle 41">
            <a:extLst>
              <a:ext uri="{FF2B5EF4-FFF2-40B4-BE49-F238E27FC236}">
                <a16:creationId xmlns:a16="http://schemas.microsoft.com/office/drawing/2014/main" id="{504484DF-00C7-D755-102E-23509B881B44}"/>
              </a:ext>
            </a:extLst>
          </p:cNvPr>
          <p:cNvSpPr/>
          <p:nvPr/>
        </p:nvSpPr>
        <p:spPr>
          <a:xfrm>
            <a:off x="9371829" y="1866574"/>
            <a:ext cx="1278808" cy="634204"/>
          </a:xfrm>
          <a:prstGeom prst="rect">
            <a:avLst/>
          </a:prstGeom>
          <a:solidFill>
            <a:schemeClr val="accent6">
              <a:lumMod val="20000"/>
              <a:lumOff val="80000"/>
            </a:schemeClr>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Calibri" panose="020F0502020204030204" pitchFamily="34" charset="0"/>
                <a:cs typeface="Calibri" panose="020F0502020204030204" pitchFamily="34" charset="0"/>
              </a:rPr>
              <a:t>User set 1</a:t>
            </a:r>
          </a:p>
        </p:txBody>
      </p:sp>
      <p:sp>
        <p:nvSpPr>
          <p:cNvPr id="24" name="Rectangle 48">
            <a:extLst>
              <a:ext uri="{FF2B5EF4-FFF2-40B4-BE49-F238E27FC236}">
                <a16:creationId xmlns:a16="http://schemas.microsoft.com/office/drawing/2014/main" id="{E3BBE6EF-B73B-C222-EDBC-DCD72FCA4F32}"/>
              </a:ext>
            </a:extLst>
          </p:cNvPr>
          <p:cNvSpPr/>
          <p:nvPr/>
        </p:nvSpPr>
        <p:spPr>
          <a:xfrm>
            <a:off x="7170579" y="1866574"/>
            <a:ext cx="1658708" cy="634204"/>
          </a:xfrm>
          <a:prstGeom prst="rect">
            <a:avLst/>
          </a:prstGeom>
          <a:solidFill>
            <a:schemeClr val="accent5">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latin typeface="Calibri"/>
                <a:cs typeface="Calibri"/>
              </a:rPr>
              <a:t>Subcarrier set 1</a:t>
            </a:r>
          </a:p>
        </p:txBody>
      </p:sp>
      <p:sp>
        <p:nvSpPr>
          <p:cNvPr id="28" name="Rectangle 50">
            <a:extLst>
              <a:ext uri="{FF2B5EF4-FFF2-40B4-BE49-F238E27FC236}">
                <a16:creationId xmlns:a16="http://schemas.microsoft.com/office/drawing/2014/main" id="{4F306BAA-37BC-85E8-3938-5AB58FE3F5BF}"/>
              </a:ext>
            </a:extLst>
          </p:cNvPr>
          <p:cNvSpPr/>
          <p:nvPr/>
        </p:nvSpPr>
        <p:spPr>
          <a:xfrm>
            <a:off x="10653816" y="1204603"/>
            <a:ext cx="1130554" cy="400110"/>
          </a:xfrm>
          <a:prstGeom prst="rect">
            <a:avLst/>
          </a:prstGeom>
        </p:spPr>
        <p:txBody>
          <a:bodyPr wrap="square">
            <a:spAutoFit/>
          </a:bodyPr>
          <a:lstStyle/>
          <a:p>
            <a:r>
              <a:rPr lang="en-US" sz="2000"/>
              <a:t>Server 1</a:t>
            </a:r>
          </a:p>
        </p:txBody>
      </p:sp>
      <p:sp>
        <p:nvSpPr>
          <p:cNvPr id="31" name="Rectangle 50">
            <a:extLst>
              <a:ext uri="{FF2B5EF4-FFF2-40B4-BE49-F238E27FC236}">
                <a16:creationId xmlns:a16="http://schemas.microsoft.com/office/drawing/2014/main" id="{5D12C78A-561F-411F-A4FA-2408F4410020}"/>
              </a:ext>
            </a:extLst>
          </p:cNvPr>
          <p:cNvSpPr/>
          <p:nvPr/>
        </p:nvSpPr>
        <p:spPr>
          <a:xfrm>
            <a:off x="10653816" y="2655706"/>
            <a:ext cx="1130554" cy="400110"/>
          </a:xfrm>
          <a:prstGeom prst="rect">
            <a:avLst/>
          </a:prstGeom>
        </p:spPr>
        <p:txBody>
          <a:bodyPr wrap="square">
            <a:spAutoFit/>
          </a:bodyPr>
          <a:lstStyle/>
          <a:p>
            <a:r>
              <a:rPr lang="en-US" sz="2000"/>
              <a:t>Server 2</a:t>
            </a:r>
          </a:p>
        </p:txBody>
      </p:sp>
      <p:sp>
        <p:nvSpPr>
          <p:cNvPr id="34" name="Rectangle 50">
            <a:extLst>
              <a:ext uri="{FF2B5EF4-FFF2-40B4-BE49-F238E27FC236}">
                <a16:creationId xmlns:a16="http://schemas.microsoft.com/office/drawing/2014/main" id="{558929FE-5156-41A7-F6BA-95DC7499444C}"/>
              </a:ext>
            </a:extLst>
          </p:cNvPr>
          <p:cNvSpPr/>
          <p:nvPr/>
        </p:nvSpPr>
        <p:spPr>
          <a:xfrm>
            <a:off x="10650637" y="4137810"/>
            <a:ext cx="1130554" cy="400110"/>
          </a:xfrm>
          <a:prstGeom prst="rect">
            <a:avLst/>
          </a:prstGeom>
        </p:spPr>
        <p:txBody>
          <a:bodyPr wrap="square">
            <a:spAutoFit/>
          </a:bodyPr>
          <a:lstStyle/>
          <a:p>
            <a:r>
              <a:rPr lang="en-US" sz="2000"/>
              <a:t>Server 3</a:t>
            </a:r>
          </a:p>
        </p:txBody>
      </p:sp>
      <p:cxnSp>
        <p:nvCxnSpPr>
          <p:cNvPr id="36" name="直接连接符 9">
            <a:extLst>
              <a:ext uri="{FF2B5EF4-FFF2-40B4-BE49-F238E27FC236}">
                <a16:creationId xmlns:a16="http://schemas.microsoft.com/office/drawing/2014/main" id="{369BCC47-D696-CD86-E50C-82AF43F9F4D0}"/>
              </a:ext>
            </a:extLst>
          </p:cNvPr>
          <p:cNvCxnSpPr>
            <a:cxnSpLocks/>
          </p:cNvCxnSpPr>
          <p:nvPr/>
        </p:nvCxnSpPr>
        <p:spPr>
          <a:xfrm>
            <a:off x="4328160" y="2606879"/>
            <a:ext cx="7399383" cy="0"/>
          </a:xfrm>
          <a:prstGeom prst="line">
            <a:avLst/>
          </a:prstGeom>
          <a:ln w="19050">
            <a:prstDash val="dash"/>
          </a:ln>
        </p:spPr>
        <p:style>
          <a:lnRef idx="1">
            <a:schemeClr val="dk1"/>
          </a:lnRef>
          <a:fillRef idx="0">
            <a:schemeClr val="dk1"/>
          </a:fillRef>
          <a:effectRef idx="0">
            <a:schemeClr val="dk1"/>
          </a:effectRef>
          <a:fontRef idx="minor">
            <a:schemeClr val="tx1"/>
          </a:fontRef>
        </p:style>
      </p:cxnSp>
      <p:cxnSp>
        <p:nvCxnSpPr>
          <p:cNvPr id="37" name="直接连接符 9">
            <a:extLst>
              <a:ext uri="{FF2B5EF4-FFF2-40B4-BE49-F238E27FC236}">
                <a16:creationId xmlns:a16="http://schemas.microsoft.com/office/drawing/2014/main" id="{E968CC05-54EB-D411-F9A6-499D8E65ACAF}"/>
              </a:ext>
            </a:extLst>
          </p:cNvPr>
          <p:cNvCxnSpPr>
            <a:cxnSpLocks/>
          </p:cNvCxnSpPr>
          <p:nvPr/>
        </p:nvCxnSpPr>
        <p:spPr>
          <a:xfrm>
            <a:off x="4328160" y="4102353"/>
            <a:ext cx="7399383" cy="0"/>
          </a:xfrm>
          <a:prstGeom prst="line">
            <a:avLst/>
          </a:prstGeom>
          <a:ln w="19050">
            <a:prstDash val="dash"/>
          </a:ln>
        </p:spPr>
        <p:style>
          <a:lnRef idx="1">
            <a:schemeClr val="dk1"/>
          </a:lnRef>
          <a:fillRef idx="0">
            <a:schemeClr val="dk1"/>
          </a:fillRef>
          <a:effectRef idx="0">
            <a:schemeClr val="dk1"/>
          </a:effectRef>
          <a:fontRef idx="minor">
            <a:schemeClr val="tx1"/>
          </a:fontRef>
        </p:style>
      </p:cxnSp>
      <p:sp>
        <p:nvSpPr>
          <p:cNvPr id="38" name="Rectangle 41">
            <a:extLst>
              <a:ext uri="{FF2B5EF4-FFF2-40B4-BE49-F238E27FC236}">
                <a16:creationId xmlns:a16="http://schemas.microsoft.com/office/drawing/2014/main" id="{4A2FA2B4-37B5-27A0-8365-F146FAE546B5}"/>
              </a:ext>
            </a:extLst>
          </p:cNvPr>
          <p:cNvSpPr/>
          <p:nvPr/>
        </p:nvSpPr>
        <p:spPr>
          <a:xfrm>
            <a:off x="9371829" y="3362047"/>
            <a:ext cx="1278808" cy="634204"/>
          </a:xfrm>
          <a:prstGeom prst="rect">
            <a:avLst/>
          </a:prstGeom>
          <a:solidFill>
            <a:schemeClr val="accent6">
              <a:lumMod val="40000"/>
              <a:lumOff val="60000"/>
            </a:schemeClr>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Calibri" panose="020F0502020204030204" pitchFamily="34" charset="0"/>
                <a:cs typeface="Calibri" panose="020F0502020204030204" pitchFamily="34" charset="0"/>
              </a:rPr>
              <a:t>User set 2</a:t>
            </a:r>
          </a:p>
        </p:txBody>
      </p:sp>
      <p:sp>
        <p:nvSpPr>
          <p:cNvPr id="39" name="Rectangle 48">
            <a:extLst>
              <a:ext uri="{FF2B5EF4-FFF2-40B4-BE49-F238E27FC236}">
                <a16:creationId xmlns:a16="http://schemas.microsoft.com/office/drawing/2014/main" id="{20651DC3-5848-4DED-0E7D-835BD035C08B}"/>
              </a:ext>
            </a:extLst>
          </p:cNvPr>
          <p:cNvSpPr/>
          <p:nvPr/>
        </p:nvSpPr>
        <p:spPr>
          <a:xfrm>
            <a:off x="7170579" y="3362047"/>
            <a:ext cx="1658708" cy="634204"/>
          </a:xfrm>
          <a:prstGeom prst="rect">
            <a:avLst/>
          </a:prstGeom>
          <a:solidFill>
            <a:schemeClr val="accent5">
              <a:lumMod val="40000"/>
              <a:lumOff val="6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Calibri" panose="020F0502020204030204" pitchFamily="34" charset="0"/>
                <a:cs typeface="Calibri" panose="020F0502020204030204" pitchFamily="34" charset="0"/>
              </a:rPr>
              <a:t>Subcarrier set 2</a:t>
            </a:r>
          </a:p>
        </p:txBody>
      </p:sp>
      <p:sp>
        <p:nvSpPr>
          <p:cNvPr id="40" name="Rectangle 41">
            <a:extLst>
              <a:ext uri="{FF2B5EF4-FFF2-40B4-BE49-F238E27FC236}">
                <a16:creationId xmlns:a16="http://schemas.microsoft.com/office/drawing/2014/main" id="{6AD3285F-D869-7B3C-BEE8-DFF4C678DB4E}"/>
              </a:ext>
            </a:extLst>
          </p:cNvPr>
          <p:cNvSpPr/>
          <p:nvPr/>
        </p:nvSpPr>
        <p:spPr>
          <a:xfrm>
            <a:off x="9371829" y="4887726"/>
            <a:ext cx="1278808" cy="634204"/>
          </a:xfrm>
          <a:prstGeom prst="rect">
            <a:avLst/>
          </a:prstGeom>
          <a:solidFill>
            <a:schemeClr val="accent6">
              <a:lumMod val="60000"/>
              <a:lumOff val="40000"/>
            </a:schemeClr>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Calibri" panose="020F0502020204030204" pitchFamily="34" charset="0"/>
                <a:cs typeface="Calibri" panose="020F0502020204030204" pitchFamily="34" charset="0"/>
              </a:rPr>
              <a:t>User set 3</a:t>
            </a:r>
          </a:p>
        </p:txBody>
      </p:sp>
      <p:sp>
        <p:nvSpPr>
          <p:cNvPr id="45" name="Rectangle 44">
            <a:extLst>
              <a:ext uri="{FF2B5EF4-FFF2-40B4-BE49-F238E27FC236}">
                <a16:creationId xmlns:a16="http://schemas.microsoft.com/office/drawing/2014/main" id="{34A84381-5DBC-F610-C2D3-A7340DB8F4A9}"/>
              </a:ext>
            </a:extLst>
          </p:cNvPr>
          <p:cNvSpPr/>
          <p:nvPr/>
        </p:nvSpPr>
        <p:spPr>
          <a:xfrm>
            <a:off x="7170579" y="4887726"/>
            <a:ext cx="1658708" cy="634204"/>
          </a:xfrm>
          <a:prstGeom prst="rect">
            <a:avLst/>
          </a:prstGeom>
          <a:solidFill>
            <a:schemeClr val="accent5">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Calibri" panose="020F0502020204030204" pitchFamily="34" charset="0"/>
                <a:cs typeface="Calibri" panose="020F0502020204030204" pitchFamily="34" charset="0"/>
              </a:rPr>
              <a:t>Subcarrier set 3</a:t>
            </a:r>
          </a:p>
        </p:txBody>
      </p:sp>
      <p:sp>
        <p:nvSpPr>
          <p:cNvPr id="48" name="TextBox 62">
            <a:extLst>
              <a:ext uri="{FF2B5EF4-FFF2-40B4-BE49-F238E27FC236}">
                <a16:creationId xmlns:a16="http://schemas.microsoft.com/office/drawing/2014/main" id="{1BF658BE-8522-C7E7-481D-7034D3A450AD}"/>
              </a:ext>
            </a:extLst>
          </p:cNvPr>
          <p:cNvSpPr txBox="1"/>
          <p:nvPr/>
        </p:nvSpPr>
        <p:spPr>
          <a:xfrm>
            <a:off x="87053" y="4277875"/>
            <a:ext cx="4664562" cy="1200329"/>
          </a:xfrm>
          <a:prstGeom prst="rect">
            <a:avLst/>
          </a:prstGeom>
          <a:solidFill>
            <a:schemeClr val="bg2"/>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tLang="zh-CN" dirty="0">
                <a:cs typeface="Arial"/>
              </a:rPr>
              <a:t>Modern RU (O-RAN 7.2x) features</a:t>
            </a:r>
          </a:p>
          <a:p>
            <a:pPr marL="342900" indent="-342900">
              <a:buFont typeface="Arial" panose="020B0604020202020204" pitchFamily="34" charset="0"/>
              <a:buChar char="•"/>
            </a:pPr>
            <a:r>
              <a:rPr lang="en-US" altLang="zh-CN" dirty="0">
                <a:cs typeface="Arial"/>
              </a:rPr>
              <a:t>Support FFT</a:t>
            </a:r>
          </a:p>
          <a:p>
            <a:pPr marL="342900" indent="-342900">
              <a:buFont typeface="Arial" panose="020B0604020202020204" pitchFamily="34" charset="0"/>
              <a:buChar char="•"/>
            </a:pPr>
            <a:r>
              <a:rPr lang="en-US" altLang="zh-CN" dirty="0">
                <a:cs typeface="Arial"/>
              </a:rPr>
              <a:t>Configurable fronthaul packet segmentation</a:t>
            </a:r>
          </a:p>
          <a:p>
            <a:pPr marL="800100" lvl="1" indent="-342900">
              <a:buFont typeface="Arial" panose="020B0604020202020204" pitchFamily="34" charset="0"/>
              <a:buChar char="•"/>
            </a:pPr>
            <a:r>
              <a:rPr lang="en-US" altLang="zh-CN" dirty="0">
                <a:cs typeface="Arial"/>
              </a:rPr>
              <a:t>Originally designed for MTU tuning</a:t>
            </a:r>
          </a:p>
        </p:txBody>
      </p:sp>
      <p:sp>
        <p:nvSpPr>
          <p:cNvPr id="8" name="Rectangle 7">
            <a:extLst>
              <a:ext uri="{FF2B5EF4-FFF2-40B4-BE49-F238E27FC236}">
                <a16:creationId xmlns:a16="http://schemas.microsoft.com/office/drawing/2014/main" id="{AA107A5C-BC49-A4B9-BD06-9F8DEB9767C3}"/>
              </a:ext>
            </a:extLst>
          </p:cNvPr>
          <p:cNvSpPr/>
          <p:nvPr/>
        </p:nvSpPr>
        <p:spPr>
          <a:xfrm>
            <a:off x="2419334" y="5773349"/>
            <a:ext cx="7792177" cy="66823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libri" panose="020F0502020204030204" pitchFamily="34" charset="0"/>
                <a:ea typeface="DengXian" panose="02010600030101010101" pitchFamily="2" charset="-122"/>
                <a:cs typeface="Times New Roman" panose="02020603050405020304" pitchFamily="18" charset="0"/>
              </a:rPr>
              <a:t>Hydra eliminates fronthaul shuffling by leveraging modern RU features</a:t>
            </a:r>
            <a:endParaRPr lang="en-US" sz="2000" dirty="0">
              <a:solidFill>
                <a:schemeClr val="bg1"/>
              </a:solidFill>
            </a:endParaRPr>
          </a:p>
        </p:txBody>
      </p:sp>
    </p:spTree>
    <p:extLst>
      <p:ext uri="{BB962C8B-B14F-4D97-AF65-F5344CB8AC3E}">
        <p14:creationId xmlns:p14="http://schemas.microsoft.com/office/powerpoint/2010/main" val="30911804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377D577-8224-396F-C94D-A17D0545A9E1}"/>
              </a:ext>
            </a:extLst>
          </p:cNvPr>
          <p:cNvSpPr>
            <a:spLocks noGrp="1"/>
          </p:cNvSpPr>
          <p:nvPr>
            <p:ph type="title"/>
          </p:nvPr>
        </p:nvSpPr>
        <p:spPr>
          <a:xfrm>
            <a:off x="-1190" y="-688"/>
            <a:ext cx="12194380" cy="1331516"/>
          </a:xfrm>
        </p:spPr>
        <p:txBody>
          <a:bodyPr>
            <a:normAutofit/>
          </a:bodyPr>
          <a:lstStyle/>
          <a:p>
            <a:pPr algn="ctr"/>
            <a:r>
              <a:rPr lang="en-US" sz="4000" b="1">
                <a:latin typeface="Calibri Light"/>
                <a:ea typeface="Calibri Light"/>
                <a:cs typeface="Calibri Light"/>
              </a:rPr>
              <a:t>Increasing traffic rate in 5G</a:t>
            </a:r>
            <a:endParaRPr lang="en-US" sz="4000">
              <a:ea typeface="Calibri Light" panose="020F0302020204030204"/>
              <a:cs typeface="Calibri Light" panose="020F0302020204030204"/>
            </a:endParaRPr>
          </a:p>
        </p:txBody>
      </p:sp>
      <p:sp>
        <p:nvSpPr>
          <p:cNvPr id="4" name="Slide Number Placeholder 3">
            <a:extLst>
              <a:ext uri="{FF2B5EF4-FFF2-40B4-BE49-F238E27FC236}">
                <a16:creationId xmlns:a16="http://schemas.microsoft.com/office/drawing/2014/main" id="{9CA103A4-4AAC-CB01-7601-B1459AA319AC}"/>
              </a:ext>
            </a:extLst>
          </p:cNvPr>
          <p:cNvSpPr>
            <a:spLocks noGrp="1"/>
          </p:cNvSpPr>
          <p:nvPr>
            <p:ph type="sldNum" sz="quarter" idx="12"/>
          </p:nvPr>
        </p:nvSpPr>
        <p:spPr/>
        <p:txBody>
          <a:bodyPr/>
          <a:lstStyle/>
          <a:p>
            <a:fld id="{330EA680-D336-4FF7-8B7A-9848BB0A1C32}" type="slidenum">
              <a:rPr lang="en-US" smtClean="0"/>
              <a:t>2</a:t>
            </a:fld>
            <a:endParaRPr lang="en-US"/>
          </a:p>
        </p:txBody>
      </p:sp>
      <p:sp>
        <p:nvSpPr>
          <p:cNvPr id="6" name="文本框 30">
            <a:extLst>
              <a:ext uri="{FF2B5EF4-FFF2-40B4-BE49-F238E27FC236}">
                <a16:creationId xmlns:a16="http://schemas.microsoft.com/office/drawing/2014/main" id="{ACBF3A6C-47BF-41A6-CBD5-E184AC9AE588}"/>
              </a:ext>
            </a:extLst>
          </p:cNvPr>
          <p:cNvSpPr txBox="1"/>
          <p:nvPr/>
        </p:nvSpPr>
        <p:spPr>
          <a:xfrm>
            <a:off x="1253551" y="5948027"/>
            <a:ext cx="9621078" cy="461665"/>
          </a:xfrm>
          <a:prstGeom prst="rect">
            <a:avLst/>
          </a:prstGeom>
          <a:noFill/>
        </p:spPr>
        <p:txBody>
          <a:bodyPr wrap="square">
            <a:spAutoFit/>
          </a:bodyPr>
          <a:lstStyle/>
          <a:p>
            <a:pPr algn="ctr"/>
            <a:r>
              <a:rPr lang="en-US" sz="2400" b="1">
                <a:ea typeface="+mn-lt"/>
                <a:cs typeface="+mn-lt"/>
              </a:rPr>
              <a:t>Increased demand on mobile traffic rate</a:t>
            </a:r>
            <a:endParaRPr lang="en-US" sz="2400" b="1"/>
          </a:p>
        </p:txBody>
      </p:sp>
      <p:pic>
        <p:nvPicPr>
          <p:cNvPr id="7" name="Picture 6">
            <a:extLst>
              <a:ext uri="{FF2B5EF4-FFF2-40B4-BE49-F238E27FC236}">
                <a16:creationId xmlns:a16="http://schemas.microsoft.com/office/drawing/2014/main" id="{CBEFFED5-4B12-D5CB-EEF1-7059C4D3CB58}"/>
              </a:ext>
            </a:extLst>
          </p:cNvPr>
          <p:cNvPicPr>
            <a:picLocks noChangeAspect="1"/>
          </p:cNvPicPr>
          <p:nvPr/>
        </p:nvPicPr>
        <p:blipFill>
          <a:blip r:embed="rId3"/>
          <a:stretch>
            <a:fillRect/>
          </a:stretch>
        </p:blipFill>
        <p:spPr>
          <a:xfrm>
            <a:off x="2714153" y="1261988"/>
            <a:ext cx="6763694" cy="4620270"/>
          </a:xfrm>
          <a:prstGeom prst="rect">
            <a:avLst/>
          </a:prstGeom>
        </p:spPr>
      </p:pic>
      <p:sp>
        <p:nvSpPr>
          <p:cNvPr id="8" name="文本框 30">
            <a:extLst>
              <a:ext uri="{FF2B5EF4-FFF2-40B4-BE49-F238E27FC236}">
                <a16:creationId xmlns:a16="http://schemas.microsoft.com/office/drawing/2014/main" id="{601204C0-7418-1B0D-CDC5-630E5930EA7A}"/>
              </a:ext>
            </a:extLst>
          </p:cNvPr>
          <p:cNvSpPr txBox="1"/>
          <p:nvPr/>
        </p:nvSpPr>
        <p:spPr>
          <a:xfrm>
            <a:off x="92998" y="6529137"/>
            <a:ext cx="1982630" cy="276999"/>
          </a:xfrm>
          <a:prstGeom prst="rect">
            <a:avLst/>
          </a:prstGeom>
          <a:noFill/>
        </p:spPr>
        <p:txBody>
          <a:bodyPr wrap="square">
            <a:spAutoFit/>
          </a:bodyPr>
          <a:lstStyle/>
          <a:p>
            <a:r>
              <a:rPr lang="en-US" sz="1200" dirty="0">
                <a:ea typeface="+mn-lt"/>
                <a:cs typeface="+mn-lt"/>
              </a:rPr>
              <a:t>Image credit to Ericsson</a:t>
            </a:r>
            <a:endParaRPr lang="en-US" sz="1200" dirty="0"/>
          </a:p>
        </p:txBody>
      </p:sp>
    </p:spTree>
    <p:extLst>
      <p:ext uri="{BB962C8B-B14F-4D97-AF65-F5344CB8AC3E}">
        <p14:creationId xmlns:p14="http://schemas.microsoft.com/office/powerpoint/2010/main" val="401231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9F48A1D-5577-B56A-35EF-8B99EED736D0}"/>
              </a:ext>
            </a:extLst>
          </p:cNvPr>
          <p:cNvSpPr>
            <a:spLocks noGrp="1"/>
          </p:cNvSpPr>
          <p:nvPr>
            <p:ph type="title"/>
          </p:nvPr>
        </p:nvSpPr>
        <p:spPr>
          <a:xfrm>
            <a:off x="0" y="2196"/>
            <a:ext cx="12134155" cy="1325563"/>
          </a:xfrm>
        </p:spPr>
        <p:txBody>
          <a:bodyPr>
            <a:normAutofit/>
          </a:bodyPr>
          <a:lstStyle/>
          <a:p>
            <a:pPr algn="ctr"/>
            <a:r>
              <a:rPr lang="en-US" sz="3200" b="1">
                <a:latin typeface="Calibri Light" panose="020F0302020204030204" pitchFamily="34" charset="0"/>
                <a:cs typeface="Calibri Light" panose="020F0302020204030204" pitchFamily="34" charset="0"/>
              </a:rPr>
              <a:t>Observation: the pipeline progressively reduces the data size</a:t>
            </a:r>
          </a:p>
        </p:txBody>
      </p:sp>
      <p:sp>
        <p:nvSpPr>
          <p:cNvPr id="4" name="Slide Number Placeholder 3">
            <a:extLst>
              <a:ext uri="{FF2B5EF4-FFF2-40B4-BE49-F238E27FC236}">
                <a16:creationId xmlns:a16="http://schemas.microsoft.com/office/drawing/2014/main" id="{6627C873-3B51-96C7-DA71-5E721BEB4F37}"/>
              </a:ext>
            </a:extLst>
          </p:cNvPr>
          <p:cNvSpPr>
            <a:spLocks noGrp="1"/>
          </p:cNvSpPr>
          <p:nvPr>
            <p:ph type="sldNum" sz="quarter" idx="12"/>
          </p:nvPr>
        </p:nvSpPr>
        <p:spPr/>
        <p:txBody>
          <a:bodyPr/>
          <a:lstStyle/>
          <a:p>
            <a:fld id="{330EA680-D336-4FF7-8B7A-9848BB0A1C32}" type="slidenum">
              <a:rPr lang="en-US" smtClean="0"/>
              <a:t>20</a:t>
            </a:fld>
            <a:endParaRPr lang="en-US"/>
          </a:p>
        </p:txBody>
      </p:sp>
      <p:sp>
        <p:nvSpPr>
          <p:cNvPr id="17" name="Rectangle 5">
            <a:extLst>
              <a:ext uri="{FF2B5EF4-FFF2-40B4-BE49-F238E27FC236}">
                <a16:creationId xmlns:a16="http://schemas.microsoft.com/office/drawing/2014/main" id="{CB08C8AC-CDA4-855B-C79D-AF22CAD3C06F}"/>
              </a:ext>
            </a:extLst>
          </p:cNvPr>
          <p:cNvSpPr/>
          <p:nvPr/>
        </p:nvSpPr>
        <p:spPr>
          <a:xfrm>
            <a:off x="1237447" y="4766022"/>
            <a:ext cx="935167" cy="433918"/>
          </a:xfrm>
          <a:prstGeom prst="rect">
            <a:avLst/>
          </a:prstGeom>
          <a:solidFill>
            <a:schemeClr val="accent2">
              <a:lumMod val="20000"/>
              <a:lumOff val="80000"/>
            </a:schemeClr>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alibri" panose="020F0502020204030204" pitchFamily="34" charset="0"/>
                <a:cs typeface="Calibri" panose="020F0502020204030204" pitchFamily="34" charset="0"/>
              </a:rPr>
              <a:t>FFT</a:t>
            </a:r>
          </a:p>
        </p:txBody>
      </p:sp>
      <p:sp>
        <p:nvSpPr>
          <p:cNvPr id="19" name="Rectangle 5">
            <a:extLst>
              <a:ext uri="{FF2B5EF4-FFF2-40B4-BE49-F238E27FC236}">
                <a16:creationId xmlns:a16="http://schemas.microsoft.com/office/drawing/2014/main" id="{20834995-B1FA-5A57-A851-AA40C324897A}"/>
              </a:ext>
            </a:extLst>
          </p:cNvPr>
          <p:cNvSpPr/>
          <p:nvPr/>
        </p:nvSpPr>
        <p:spPr>
          <a:xfrm>
            <a:off x="3778386" y="4765286"/>
            <a:ext cx="1458628" cy="433918"/>
          </a:xfrm>
          <a:prstGeom prst="rect">
            <a:avLst/>
          </a:prstGeom>
          <a:solidFill>
            <a:schemeClr val="accent1">
              <a:lumMod val="20000"/>
              <a:lumOff val="80000"/>
            </a:schemeClr>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Calibri" panose="020F0502020204030204" pitchFamily="34" charset="0"/>
                <a:cs typeface="Calibri" panose="020F0502020204030204" pitchFamily="34" charset="0"/>
              </a:rPr>
              <a:t>Equalization</a:t>
            </a:r>
          </a:p>
        </p:txBody>
      </p:sp>
      <p:sp>
        <p:nvSpPr>
          <p:cNvPr id="20" name="Rectangle 5">
            <a:extLst>
              <a:ext uri="{FF2B5EF4-FFF2-40B4-BE49-F238E27FC236}">
                <a16:creationId xmlns:a16="http://schemas.microsoft.com/office/drawing/2014/main" id="{520282CA-EDBF-08AC-13CC-86B9D9458FFD}"/>
              </a:ext>
            </a:extLst>
          </p:cNvPr>
          <p:cNvSpPr/>
          <p:nvPr/>
        </p:nvSpPr>
        <p:spPr>
          <a:xfrm>
            <a:off x="6842786" y="4766022"/>
            <a:ext cx="1693026" cy="433918"/>
          </a:xfrm>
          <a:prstGeom prst="rect">
            <a:avLst/>
          </a:prstGeom>
          <a:solidFill>
            <a:schemeClr val="accent1">
              <a:lumMod val="20000"/>
              <a:lumOff val="80000"/>
            </a:schemeClr>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Calibri" panose="020F0502020204030204" pitchFamily="34" charset="0"/>
                <a:cs typeface="Calibri" panose="020F0502020204030204" pitchFamily="34" charset="0"/>
              </a:rPr>
              <a:t>Demodulation</a:t>
            </a:r>
          </a:p>
        </p:txBody>
      </p:sp>
      <p:sp>
        <p:nvSpPr>
          <p:cNvPr id="21" name="Rectangle 5">
            <a:extLst>
              <a:ext uri="{FF2B5EF4-FFF2-40B4-BE49-F238E27FC236}">
                <a16:creationId xmlns:a16="http://schemas.microsoft.com/office/drawing/2014/main" id="{F5600C8C-3100-12E7-D842-374842EE928B}"/>
              </a:ext>
            </a:extLst>
          </p:cNvPr>
          <p:cNvSpPr/>
          <p:nvPr/>
        </p:nvSpPr>
        <p:spPr>
          <a:xfrm>
            <a:off x="9915765" y="4766022"/>
            <a:ext cx="1693026" cy="433918"/>
          </a:xfrm>
          <a:prstGeom prst="rect">
            <a:avLst/>
          </a:prstGeom>
          <a:solidFill>
            <a:schemeClr val="accent6">
              <a:lumMod val="20000"/>
              <a:lumOff val="80000"/>
            </a:schemeClr>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Calibri" panose="020F0502020204030204" pitchFamily="34" charset="0"/>
                <a:cs typeface="Calibri" panose="020F0502020204030204" pitchFamily="34" charset="0"/>
              </a:rPr>
              <a:t>FEC decoding</a:t>
            </a:r>
          </a:p>
        </p:txBody>
      </p:sp>
      <p:cxnSp>
        <p:nvCxnSpPr>
          <p:cNvPr id="24" name="Straight Arrow Connector 23">
            <a:extLst>
              <a:ext uri="{FF2B5EF4-FFF2-40B4-BE49-F238E27FC236}">
                <a16:creationId xmlns:a16="http://schemas.microsoft.com/office/drawing/2014/main" id="{681B7EFB-6C0F-BF16-1CC8-3E709F14B8D9}"/>
              </a:ext>
            </a:extLst>
          </p:cNvPr>
          <p:cNvCxnSpPr>
            <a:stCxn id="20" idx="3"/>
            <a:endCxn id="21" idx="1"/>
          </p:cNvCxnSpPr>
          <p:nvPr/>
        </p:nvCxnSpPr>
        <p:spPr>
          <a:xfrm>
            <a:off x="8535812" y="4982981"/>
            <a:ext cx="1379953" cy="0"/>
          </a:xfrm>
          <a:prstGeom prst="straightConnector1">
            <a:avLst/>
          </a:prstGeom>
          <a:ln w="28575">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DD9159B1-D5B5-3F57-03F0-6AAD7933FA1E}"/>
              </a:ext>
            </a:extLst>
          </p:cNvPr>
          <p:cNvCxnSpPr>
            <a:cxnSpLocks/>
            <a:stCxn id="19" idx="3"/>
            <a:endCxn id="20" idx="1"/>
          </p:cNvCxnSpPr>
          <p:nvPr/>
        </p:nvCxnSpPr>
        <p:spPr>
          <a:xfrm>
            <a:off x="5237014" y="4982245"/>
            <a:ext cx="1605772" cy="736"/>
          </a:xfrm>
          <a:prstGeom prst="straightConnector1">
            <a:avLst/>
          </a:prstGeom>
          <a:ln w="28575">
            <a:solidFill>
              <a:srgbClr val="000000"/>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070130F1-82A1-AD3C-221A-DA637C6E4094}"/>
              </a:ext>
            </a:extLst>
          </p:cNvPr>
          <p:cNvSpPr txBox="1"/>
          <p:nvPr/>
        </p:nvSpPr>
        <p:spPr>
          <a:xfrm>
            <a:off x="2858471" y="4427840"/>
            <a:ext cx="1454309" cy="369332"/>
          </a:xfrm>
          <a:prstGeom prst="rect">
            <a:avLst/>
          </a:prstGeom>
          <a:noFill/>
        </p:spPr>
        <p:txBody>
          <a:bodyPr wrap="none" lIns="91440" tIns="45720" rIns="91440" bIns="45720" rtlCol="0" anchor="t">
            <a:spAutoFit/>
          </a:bodyPr>
          <a:lstStyle/>
          <a:p>
            <a:r>
              <a:rPr lang="en-US" i="1" dirty="0"/>
              <a:t>120 antennas</a:t>
            </a:r>
          </a:p>
        </p:txBody>
      </p:sp>
      <p:sp>
        <p:nvSpPr>
          <p:cNvPr id="32" name="TextBox 31">
            <a:extLst>
              <a:ext uri="{FF2B5EF4-FFF2-40B4-BE49-F238E27FC236}">
                <a16:creationId xmlns:a16="http://schemas.microsoft.com/office/drawing/2014/main" id="{33757369-B92F-E22E-B0A1-DEF18A473899}"/>
              </a:ext>
            </a:extLst>
          </p:cNvPr>
          <p:cNvSpPr txBox="1"/>
          <p:nvPr/>
        </p:nvSpPr>
        <p:spPr>
          <a:xfrm>
            <a:off x="4916655" y="4427104"/>
            <a:ext cx="958917" cy="369332"/>
          </a:xfrm>
          <a:prstGeom prst="rect">
            <a:avLst/>
          </a:prstGeom>
          <a:noFill/>
        </p:spPr>
        <p:txBody>
          <a:bodyPr wrap="none" lIns="91440" tIns="45720" rIns="91440" bIns="45720" rtlCol="0" anchor="t">
            <a:spAutoFit/>
          </a:bodyPr>
          <a:lstStyle/>
          <a:p>
            <a:r>
              <a:rPr lang="en-US" i="1"/>
              <a:t>30 users</a:t>
            </a:r>
          </a:p>
        </p:txBody>
      </p:sp>
      <p:sp>
        <p:nvSpPr>
          <p:cNvPr id="36" name="TextBox 35">
            <a:extLst>
              <a:ext uri="{FF2B5EF4-FFF2-40B4-BE49-F238E27FC236}">
                <a16:creationId xmlns:a16="http://schemas.microsoft.com/office/drawing/2014/main" id="{4B927365-AABD-9CFD-8212-5A393C4F65DE}"/>
              </a:ext>
            </a:extLst>
          </p:cNvPr>
          <p:cNvSpPr txBox="1"/>
          <p:nvPr/>
        </p:nvSpPr>
        <p:spPr>
          <a:xfrm>
            <a:off x="8133993" y="4427840"/>
            <a:ext cx="1620059" cy="369332"/>
          </a:xfrm>
          <a:prstGeom prst="rect">
            <a:avLst/>
          </a:prstGeom>
          <a:noFill/>
        </p:spPr>
        <p:txBody>
          <a:bodyPr wrap="none" lIns="91440" tIns="45720" rIns="91440" bIns="45720" rtlCol="0" anchor="t">
            <a:spAutoFit/>
          </a:bodyPr>
          <a:lstStyle/>
          <a:p>
            <a:r>
              <a:rPr lang="en-US" i="1" dirty="0"/>
              <a:t>6-byte user bits</a:t>
            </a:r>
          </a:p>
        </p:txBody>
      </p:sp>
      <p:sp>
        <p:nvSpPr>
          <p:cNvPr id="3" name="Right Arrow 2">
            <a:extLst>
              <a:ext uri="{FF2B5EF4-FFF2-40B4-BE49-F238E27FC236}">
                <a16:creationId xmlns:a16="http://schemas.microsoft.com/office/drawing/2014/main" id="{0C9D1BD6-992D-28DD-D707-3CA186136AA3}"/>
              </a:ext>
            </a:extLst>
          </p:cNvPr>
          <p:cNvSpPr/>
          <p:nvPr/>
        </p:nvSpPr>
        <p:spPr>
          <a:xfrm>
            <a:off x="1799691" y="1377934"/>
            <a:ext cx="8810714" cy="2820343"/>
          </a:xfrm>
          <a:custGeom>
            <a:avLst/>
            <a:gdLst>
              <a:gd name="connsiteX0" fmla="*/ 0 w 9215021"/>
              <a:gd name="connsiteY0" fmla="*/ 624063 h 1708404"/>
              <a:gd name="connsiteX1" fmla="*/ 8360819 w 9215021"/>
              <a:gd name="connsiteY1" fmla="*/ 624063 h 1708404"/>
              <a:gd name="connsiteX2" fmla="*/ 8360819 w 9215021"/>
              <a:gd name="connsiteY2" fmla="*/ 0 h 1708404"/>
              <a:gd name="connsiteX3" fmla="*/ 9215021 w 9215021"/>
              <a:gd name="connsiteY3" fmla="*/ 854202 h 1708404"/>
              <a:gd name="connsiteX4" fmla="*/ 8360819 w 9215021"/>
              <a:gd name="connsiteY4" fmla="*/ 1708404 h 1708404"/>
              <a:gd name="connsiteX5" fmla="*/ 8360819 w 9215021"/>
              <a:gd name="connsiteY5" fmla="*/ 1084341 h 1708404"/>
              <a:gd name="connsiteX6" fmla="*/ 0 w 9215021"/>
              <a:gd name="connsiteY6" fmla="*/ 1084341 h 1708404"/>
              <a:gd name="connsiteX7" fmla="*/ 0 w 9215021"/>
              <a:gd name="connsiteY7" fmla="*/ 624063 h 1708404"/>
              <a:gd name="connsiteX0" fmla="*/ 0 w 9224447"/>
              <a:gd name="connsiteY0" fmla="*/ 0 h 1715937"/>
              <a:gd name="connsiteX1" fmla="*/ 8370245 w 9224447"/>
              <a:gd name="connsiteY1" fmla="*/ 631596 h 1715937"/>
              <a:gd name="connsiteX2" fmla="*/ 8370245 w 9224447"/>
              <a:gd name="connsiteY2" fmla="*/ 7533 h 1715937"/>
              <a:gd name="connsiteX3" fmla="*/ 9224447 w 9224447"/>
              <a:gd name="connsiteY3" fmla="*/ 861735 h 1715937"/>
              <a:gd name="connsiteX4" fmla="*/ 8370245 w 9224447"/>
              <a:gd name="connsiteY4" fmla="*/ 1715937 h 1715937"/>
              <a:gd name="connsiteX5" fmla="*/ 8370245 w 9224447"/>
              <a:gd name="connsiteY5" fmla="*/ 1091874 h 1715937"/>
              <a:gd name="connsiteX6" fmla="*/ 9426 w 9224447"/>
              <a:gd name="connsiteY6" fmla="*/ 1091874 h 1715937"/>
              <a:gd name="connsiteX7" fmla="*/ 0 w 9224447"/>
              <a:gd name="connsiteY7" fmla="*/ 0 h 1715937"/>
              <a:gd name="connsiteX0" fmla="*/ 0 w 9224447"/>
              <a:gd name="connsiteY0" fmla="*/ 0 h 1798884"/>
              <a:gd name="connsiteX1" fmla="*/ 8370245 w 9224447"/>
              <a:gd name="connsiteY1" fmla="*/ 631596 h 1798884"/>
              <a:gd name="connsiteX2" fmla="*/ 8370245 w 9224447"/>
              <a:gd name="connsiteY2" fmla="*/ 7533 h 1798884"/>
              <a:gd name="connsiteX3" fmla="*/ 9224447 w 9224447"/>
              <a:gd name="connsiteY3" fmla="*/ 861735 h 1798884"/>
              <a:gd name="connsiteX4" fmla="*/ 8370245 w 9224447"/>
              <a:gd name="connsiteY4" fmla="*/ 1715937 h 1798884"/>
              <a:gd name="connsiteX5" fmla="*/ 8370245 w 9224447"/>
              <a:gd name="connsiteY5" fmla="*/ 1091874 h 1798884"/>
              <a:gd name="connsiteX6" fmla="*/ 18853 w 9224447"/>
              <a:gd name="connsiteY6" fmla="*/ 1798884 h 1798884"/>
              <a:gd name="connsiteX7" fmla="*/ 0 w 9224447"/>
              <a:gd name="connsiteY7" fmla="*/ 0 h 1798884"/>
              <a:gd name="connsiteX0" fmla="*/ 0 w 9224447"/>
              <a:gd name="connsiteY0" fmla="*/ 0 h 2022404"/>
              <a:gd name="connsiteX1" fmla="*/ 8370245 w 9224447"/>
              <a:gd name="connsiteY1" fmla="*/ 855116 h 2022404"/>
              <a:gd name="connsiteX2" fmla="*/ 8370245 w 9224447"/>
              <a:gd name="connsiteY2" fmla="*/ 231053 h 2022404"/>
              <a:gd name="connsiteX3" fmla="*/ 9224447 w 9224447"/>
              <a:gd name="connsiteY3" fmla="*/ 1085255 h 2022404"/>
              <a:gd name="connsiteX4" fmla="*/ 8370245 w 9224447"/>
              <a:gd name="connsiteY4" fmla="*/ 1939457 h 2022404"/>
              <a:gd name="connsiteX5" fmla="*/ 8370245 w 9224447"/>
              <a:gd name="connsiteY5" fmla="*/ 1315394 h 2022404"/>
              <a:gd name="connsiteX6" fmla="*/ 18853 w 9224447"/>
              <a:gd name="connsiteY6" fmla="*/ 2022404 h 2022404"/>
              <a:gd name="connsiteX7" fmla="*/ 0 w 9224447"/>
              <a:gd name="connsiteY7" fmla="*/ 0 h 2022404"/>
              <a:gd name="connsiteX0" fmla="*/ 0 w 9224447"/>
              <a:gd name="connsiteY0" fmla="*/ 0 h 2022404"/>
              <a:gd name="connsiteX1" fmla="*/ 8370245 w 9224447"/>
              <a:gd name="connsiteY1" fmla="*/ 855116 h 2022404"/>
              <a:gd name="connsiteX2" fmla="*/ 8370245 w 9224447"/>
              <a:gd name="connsiteY2" fmla="*/ 231053 h 2022404"/>
              <a:gd name="connsiteX3" fmla="*/ 9224447 w 9224447"/>
              <a:gd name="connsiteY3" fmla="*/ 1085255 h 2022404"/>
              <a:gd name="connsiteX4" fmla="*/ 8370245 w 9224447"/>
              <a:gd name="connsiteY4" fmla="*/ 1939457 h 2022404"/>
              <a:gd name="connsiteX5" fmla="*/ 8370245 w 9224447"/>
              <a:gd name="connsiteY5" fmla="*/ 1315394 h 2022404"/>
              <a:gd name="connsiteX6" fmla="*/ 18853 w 9224447"/>
              <a:gd name="connsiteY6" fmla="*/ 2022404 h 2022404"/>
              <a:gd name="connsiteX7" fmla="*/ 0 w 9224447"/>
              <a:gd name="connsiteY7" fmla="*/ 0 h 2022404"/>
              <a:gd name="connsiteX0" fmla="*/ 0 w 9224447"/>
              <a:gd name="connsiteY0" fmla="*/ 0 h 2022404"/>
              <a:gd name="connsiteX1" fmla="*/ 8370245 w 9224447"/>
              <a:gd name="connsiteY1" fmla="*/ 855116 h 2022404"/>
              <a:gd name="connsiteX2" fmla="*/ 8370245 w 9224447"/>
              <a:gd name="connsiteY2" fmla="*/ 231053 h 2022404"/>
              <a:gd name="connsiteX3" fmla="*/ 9224447 w 9224447"/>
              <a:gd name="connsiteY3" fmla="*/ 1085255 h 2022404"/>
              <a:gd name="connsiteX4" fmla="*/ 8370245 w 9224447"/>
              <a:gd name="connsiteY4" fmla="*/ 1939457 h 2022404"/>
              <a:gd name="connsiteX5" fmla="*/ 8370245 w 9224447"/>
              <a:gd name="connsiteY5" fmla="*/ 1315394 h 2022404"/>
              <a:gd name="connsiteX6" fmla="*/ 18853 w 9224447"/>
              <a:gd name="connsiteY6" fmla="*/ 2022404 h 2022404"/>
              <a:gd name="connsiteX7" fmla="*/ 0 w 9224447"/>
              <a:gd name="connsiteY7" fmla="*/ 0 h 2022404"/>
              <a:gd name="connsiteX0" fmla="*/ 0 w 9224447"/>
              <a:gd name="connsiteY0" fmla="*/ 0 h 2022404"/>
              <a:gd name="connsiteX1" fmla="*/ 8370245 w 9224447"/>
              <a:gd name="connsiteY1" fmla="*/ 855116 h 2022404"/>
              <a:gd name="connsiteX2" fmla="*/ 8370245 w 9224447"/>
              <a:gd name="connsiteY2" fmla="*/ 231053 h 2022404"/>
              <a:gd name="connsiteX3" fmla="*/ 9224447 w 9224447"/>
              <a:gd name="connsiteY3" fmla="*/ 1085255 h 2022404"/>
              <a:gd name="connsiteX4" fmla="*/ 8370245 w 9224447"/>
              <a:gd name="connsiteY4" fmla="*/ 1939457 h 2022404"/>
              <a:gd name="connsiteX5" fmla="*/ 8370245 w 9224447"/>
              <a:gd name="connsiteY5" fmla="*/ 1315394 h 2022404"/>
              <a:gd name="connsiteX6" fmla="*/ 18853 w 9224447"/>
              <a:gd name="connsiteY6" fmla="*/ 2022404 h 2022404"/>
              <a:gd name="connsiteX7" fmla="*/ 0 w 9224447"/>
              <a:gd name="connsiteY7" fmla="*/ 0 h 2022404"/>
              <a:gd name="connsiteX0" fmla="*/ 0 w 9224447"/>
              <a:gd name="connsiteY0" fmla="*/ 0 h 2022404"/>
              <a:gd name="connsiteX1" fmla="*/ 8370245 w 9224447"/>
              <a:gd name="connsiteY1" fmla="*/ 855116 h 2022404"/>
              <a:gd name="connsiteX2" fmla="*/ 8370245 w 9224447"/>
              <a:gd name="connsiteY2" fmla="*/ 231053 h 2022404"/>
              <a:gd name="connsiteX3" fmla="*/ 9224447 w 9224447"/>
              <a:gd name="connsiteY3" fmla="*/ 1085255 h 2022404"/>
              <a:gd name="connsiteX4" fmla="*/ 8370245 w 9224447"/>
              <a:gd name="connsiteY4" fmla="*/ 1939457 h 2022404"/>
              <a:gd name="connsiteX5" fmla="*/ 8370245 w 9224447"/>
              <a:gd name="connsiteY5" fmla="*/ 1315394 h 2022404"/>
              <a:gd name="connsiteX6" fmla="*/ 18853 w 9224447"/>
              <a:gd name="connsiteY6" fmla="*/ 2022404 h 2022404"/>
              <a:gd name="connsiteX7" fmla="*/ 0 w 9224447"/>
              <a:gd name="connsiteY7" fmla="*/ 0 h 2022404"/>
              <a:gd name="connsiteX0" fmla="*/ 0 w 9224447"/>
              <a:gd name="connsiteY0" fmla="*/ 0 h 2022404"/>
              <a:gd name="connsiteX1" fmla="*/ 8370245 w 9224447"/>
              <a:gd name="connsiteY1" fmla="*/ 855116 h 2022404"/>
              <a:gd name="connsiteX2" fmla="*/ 8370245 w 9224447"/>
              <a:gd name="connsiteY2" fmla="*/ 231053 h 2022404"/>
              <a:gd name="connsiteX3" fmla="*/ 9224447 w 9224447"/>
              <a:gd name="connsiteY3" fmla="*/ 1085255 h 2022404"/>
              <a:gd name="connsiteX4" fmla="*/ 8370245 w 9224447"/>
              <a:gd name="connsiteY4" fmla="*/ 1939457 h 2022404"/>
              <a:gd name="connsiteX5" fmla="*/ 8370245 w 9224447"/>
              <a:gd name="connsiteY5" fmla="*/ 1315394 h 2022404"/>
              <a:gd name="connsiteX6" fmla="*/ 18853 w 9224447"/>
              <a:gd name="connsiteY6" fmla="*/ 2022404 h 2022404"/>
              <a:gd name="connsiteX7" fmla="*/ 0 w 9224447"/>
              <a:gd name="connsiteY7" fmla="*/ 0 h 2022404"/>
              <a:gd name="connsiteX0" fmla="*/ 0 w 9224447"/>
              <a:gd name="connsiteY0" fmla="*/ 0 h 2022404"/>
              <a:gd name="connsiteX1" fmla="*/ 8370245 w 9224447"/>
              <a:gd name="connsiteY1" fmla="*/ 855116 h 2022404"/>
              <a:gd name="connsiteX2" fmla="*/ 8370245 w 9224447"/>
              <a:gd name="connsiteY2" fmla="*/ 231053 h 2022404"/>
              <a:gd name="connsiteX3" fmla="*/ 9224447 w 9224447"/>
              <a:gd name="connsiteY3" fmla="*/ 1085255 h 2022404"/>
              <a:gd name="connsiteX4" fmla="*/ 8370245 w 9224447"/>
              <a:gd name="connsiteY4" fmla="*/ 1939457 h 2022404"/>
              <a:gd name="connsiteX5" fmla="*/ 8370245 w 9224447"/>
              <a:gd name="connsiteY5" fmla="*/ 1315394 h 2022404"/>
              <a:gd name="connsiteX6" fmla="*/ 18853 w 9224447"/>
              <a:gd name="connsiteY6" fmla="*/ 2022404 h 2022404"/>
              <a:gd name="connsiteX7" fmla="*/ 0 w 9224447"/>
              <a:gd name="connsiteY7" fmla="*/ 0 h 2022404"/>
              <a:gd name="connsiteX0" fmla="*/ 0 w 9224447"/>
              <a:gd name="connsiteY0" fmla="*/ 0 h 2022404"/>
              <a:gd name="connsiteX1" fmla="*/ 8370245 w 9224447"/>
              <a:gd name="connsiteY1" fmla="*/ 855116 h 2022404"/>
              <a:gd name="connsiteX2" fmla="*/ 8370245 w 9224447"/>
              <a:gd name="connsiteY2" fmla="*/ 231053 h 2022404"/>
              <a:gd name="connsiteX3" fmla="*/ 9224447 w 9224447"/>
              <a:gd name="connsiteY3" fmla="*/ 1085255 h 2022404"/>
              <a:gd name="connsiteX4" fmla="*/ 8370245 w 9224447"/>
              <a:gd name="connsiteY4" fmla="*/ 1939457 h 2022404"/>
              <a:gd name="connsiteX5" fmla="*/ 8370245 w 9224447"/>
              <a:gd name="connsiteY5" fmla="*/ 1315394 h 2022404"/>
              <a:gd name="connsiteX6" fmla="*/ 18853 w 9224447"/>
              <a:gd name="connsiteY6" fmla="*/ 2022404 h 2022404"/>
              <a:gd name="connsiteX7" fmla="*/ 0 w 9224447"/>
              <a:gd name="connsiteY7" fmla="*/ 0 h 2022404"/>
              <a:gd name="connsiteX0" fmla="*/ 0 w 9224447"/>
              <a:gd name="connsiteY0" fmla="*/ 0 h 2022404"/>
              <a:gd name="connsiteX1" fmla="*/ 8370245 w 9224447"/>
              <a:gd name="connsiteY1" fmla="*/ 855116 h 2022404"/>
              <a:gd name="connsiteX2" fmla="*/ 8370245 w 9224447"/>
              <a:gd name="connsiteY2" fmla="*/ 231053 h 2022404"/>
              <a:gd name="connsiteX3" fmla="*/ 9224447 w 9224447"/>
              <a:gd name="connsiteY3" fmla="*/ 1085255 h 2022404"/>
              <a:gd name="connsiteX4" fmla="*/ 8370245 w 9224447"/>
              <a:gd name="connsiteY4" fmla="*/ 1939457 h 2022404"/>
              <a:gd name="connsiteX5" fmla="*/ 8370245 w 9224447"/>
              <a:gd name="connsiteY5" fmla="*/ 1315394 h 2022404"/>
              <a:gd name="connsiteX6" fmla="*/ 18853 w 9224447"/>
              <a:gd name="connsiteY6" fmla="*/ 2022404 h 2022404"/>
              <a:gd name="connsiteX7" fmla="*/ 0 w 9224447"/>
              <a:gd name="connsiteY7" fmla="*/ 0 h 2022404"/>
              <a:gd name="connsiteX0" fmla="*/ 0 w 9224447"/>
              <a:gd name="connsiteY0" fmla="*/ 0 h 2022404"/>
              <a:gd name="connsiteX1" fmla="*/ 8370245 w 9224447"/>
              <a:gd name="connsiteY1" fmla="*/ 855116 h 2022404"/>
              <a:gd name="connsiteX2" fmla="*/ 8370245 w 9224447"/>
              <a:gd name="connsiteY2" fmla="*/ 231053 h 2022404"/>
              <a:gd name="connsiteX3" fmla="*/ 9224447 w 9224447"/>
              <a:gd name="connsiteY3" fmla="*/ 1085255 h 2022404"/>
              <a:gd name="connsiteX4" fmla="*/ 8370245 w 9224447"/>
              <a:gd name="connsiteY4" fmla="*/ 1939457 h 2022404"/>
              <a:gd name="connsiteX5" fmla="*/ 8370245 w 9224447"/>
              <a:gd name="connsiteY5" fmla="*/ 1315394 h 2022404"/>
              <a:gd name="connsiteX6" fmla="*/ 18853 w 9224447"/>
              <a:gd name="connsiteY6" fmla="*/ 2022404 h 2022404"/>
              <a:gd name="connsiteX7" fmla="*/ 0 w 9224447"/>
              <a:gd name="connsiteY7" fmla="*/ 0 h 2022404"/>
              <a:gd name="connsiteX0" fmla="*/ 0 w 9224447"/>
              <a:gd name="connsiteY0" fmla="*/ 0 h 2022404"/>
              <a:gd name="connsiteX1" fmla="*/ 8370245 w 9224447"/>
              <a:gd name="connsiteY1" fmla="*/ 855116 h 2022404"/>
              <a:gd name="connsiteX2" fmla="*/ 8370245 w 9224447"/>
              <a:gd name="connsiteY2" fmla="*/ 231053 h 2022404"/>
              <a:gd name="connsiteX3" fmla="*/ 9224447 w 9224447"/>
              <a:gd name="connsiteY3" fmla="*/ 1085255 h 2022404"/>
              <a:gd name="connsiteX4" fmla="*/ 8370245 w 9224447"/>
              <a:gd name="connsiteY4" fmla="*/ 1939457 h 2022404"/>
              <a:gd name="connsiteX5" fmla="*/ 8370245 w 9224447"/>
              <a:gd name="connsiteY5" fmla="*/ 1315394 h 2022404"/>
              <a:gd name="connsiteX6" fmla="*/ 18853 w 9224447"/>
              <a:gd name="connsiteY6" fmla="*/ 2022404 h 2022404"/>
              <a:gd name="connsiteX7" fmla="*/ 0 w 9224447"/>
              <a:gd name="connsiteY7" fmla="*/ 0 h 2022404"/>
              <a:gd name="connsiteX0" fmla="*/ 2652 w 9227099"/>
              <a:gd name="connsiteY0" fmla="*/ 0 h 2022404"/>
              <a:gd name="connsiteX1" fmla="*/ 8372897 w 9227099"/>
              <a:gd name="connsiteY1" fmla="*/ 855116 h 2022404"/>
              <a:gd name="connsiteX2" fmla="*/ 8372897 w 9227099"/>
              <a:gd name="connsiteY2" fmla="*/ 231053 h 2022404"/>
              <a:gd name="connsiteX3" fmla="*/ 9227099 w 9227099"/>
              <a:gd name="connsiteY3" fmla="*/ 1085255 h 2022404"/>
              <a:gd name="connsiteX4" fmla="*/ 8372897 w 9227099"/>
              <a:gd name="connsiteY4" fmla="*/ 1939457 h 2022404"/>
              <a:gd name="connsiteX5" fmla="*/ 8372897 w 9227099"/>
              <a:gd name="connsiteY5" fmla="*/ 1315394 h 2022404"/>
              <a:gd name="connsiteX6" fmla="*/ 21505 w 9227099"/>
              <a:gd name="connsiteY6" fmla="*/ 2022404 h 2022404"/>
              <a:gd name="connsiteX7" fmla="*/ 2652 w 9227099"/>
              <a:gd name="connsiteY7" fmla="*/ 0 h 2022404"/>
              <a:gd name="connsiteX0" fmla="*/ 42107 w 9205594"/>
              <a:gd name="connsiteY0" fmla="*/ 0 h 2052884"/>
              <a:gd name="connsiteX1" fmla="*/ 8351392 w 9205594"/>
              <a:gd name="connsiteY1" fmla="*/ 885596 h 2052884"/>
              <a:gd name="connsiteX2" fmla="*/ 8351392 w 9205594"/>
              <a:gd name="connsiteY2" fmla="*/ 261533 h 2052884"/>
              <a:gd name="connsiteX3" fmla="*/ 9205594 w 9205594"/>
              <a:gd name="connsiteY3" fmla="*/ 1115735 h 2052884"/>
              <a:gd name="connsiteX4" fmla="*/ 8351392 w 9205594"/>
              <a:gd name="connsiteY4" fmla="*/ 1969937 h 2052884"/>
              <a:gd name="connsiteX5" fmla="*/ 8351392 w 9205594"/>
              <a:gd name="connsiteY5" fmla="*/ 1345874 h 2052884"/>
              <a:gd name="connsiteX6" fmla="*/ 0 w 9205594"/>
              <a:gd name="connsiteY6" fmla="*/ 2052884 h 2052884"/>
              <a:gd name="connsiteX7" fmla="*/ 42107 w 9205594"/>
              <a:gd name="connsiteY7" fmla="*/ 0 h 2052884"/>
              <a:gd name="connsiteX0" fmla="*/ 4228 w 9208355"/>
              <a:gd name="connsiteY0" fmla="*/ 0 h 2012244"/>
              <a:gd name="connsiteX1" fmla="*/ 8354153 w 9208355"/>
              <a:gd name="connsiteY1" fmla="*/ 844956 h 2012244"/>
              <a:gd name="connsiteX2" fmla="*/ 8354153 w 9208355"/>
              <a:gd name="connsiteY2" fmla="*/ 220893 h 2012244"/>
              <a:gd name="connsiteX3" fmla="*/ 9208355 w 9208355"/>
              <a:gd name="connsiteY3" fmla="*/ 1075095 h 2012244"/>
              <a:gd name="connsiteX4" fmla="*/ 8354153 w 9208355"/>
              <a:gd name="connsiteY4" fmla="*/ 1929297 h 2012244"/>
              <a:gd name="connsiteX5" fmla="*/ 8354153 w 9208355"/>
              <a:gd name="connsiteY5" fmla="*/ 1305234 h 2012244"/>
              <a:gd name="connsiteX6" fmla="*/ 2761 w 9208355"/>
              <a:gd name="connsiteY6" fmla="*/ 2012244 h 2012244"/>
              <a:gd name="connsiteX7" fmla="*/ 4228 w 9208355"/>
              <a:gd name="connsiteY7" fmla="*/ 0 h 2012244"/>
              <a:gd name="connsiteX0" fmla="*/ 4228 w 9208355"/>
              <a:gd name="connsiteY0" fmla="*/ 0 h 2012244"/>
              <a:gd name="connsiteX1" fmla="*/ 8362317 w 9208355"/>
              <a:gd name="connsiteY1" fmla="*/ 1063439 h 2012244"/>
              <a:gd name="connsiteX2" fmla="*/ 8354153 w 9208355"/>
              <a:gd name="connsiteY2" fmla="*/ 220893 h 2012244"/>
              <a:gd name="connsiteX3" fmla="*/ 9208355 w 9208355"/>
              <a:gd name="connsiteY3" fmla="*/ 1075095 h 2012244"/>
              <a:gd name="connsiteX4" fmla="*/ 8354153 w 9208355"/>
              <a:gd name="connsiteY4" fmla="*/ 1929297 h 2012244"/>
              <a:gd name="connsiteX5" fmla="*/ 8354153 w 9208355"/>
              <a:gd name="connsiteY5" fmla="*/ 1305234 h 2012244"/>
              <a:gd name="connsiteX6" fmla="*/ 2761 w 9208355"/>
              <a:gd name="connsiteY6" fmla="*/ 2012244 h 2012244"/>
              <a:gd name="connsiteX7" fmla="*/ 4228 w 9208355"/>
              <a:gd name="connsiteY7" fmla="*/ 0 h 2012244"/>
              <a:gd name="connsiteX0" fmla="*/ 4228 w 9208355"/>
              <a:gd name="connsiteY0" fmla="*/ 0 h 2012244"/>
              <a:gd name="connsiteX1" fmla="*/ 8362317 w 9208355"/>
              <a:gd name="connsiteY1" fmla="*/ 1063439 h 2012244"/>
              <a:gd name="connsiteX2" fmla="*/ 8354153 w 9208355"/>
              <a:gd name="connsiteY2" fmla="*/ 220893 h 2012244"/>
              <a:gd name="connsiteX3" fmla="*/ 9208355 w 9208355"/>
              <a:gd name="connsiteY3" fmla="*/ 1075095 h 2012244"/>
              <a:gd name="connsiteX4" fmla="*/ 8354153 w 9208355"/>
              <a:gd name="connsiteY4" fmla="*/ 1929297 h 2012244"/>
              <a:gd name="connsiteX5" fmla="*/ 8354153 w 9208355"/>
              <a:gd name="connsiteY5" fmla="*/ 1199304 h 2012244"/>
              <a:gd name="connsiteX6" fmla="*/ 2761 w 9208355"/>
              <a:gd name="connsiteY6" fmla="*/ 2012244 h 2012244"/>
              <a:gd name="connsiteX7" fmla="*/ 4228 w 9208355"/>
              <a:gd name="connsiteY7" fmla="*/ 0 h 2012244"/>
              <a:gd name="connsiteX0" fmla="*/ 4228 w 9208355"/>
              <a:gd name="connsiteY0" fmla="*/ 0 h 2263830"/>
              <a:gd name="connsiteX1" fmla="*/ 8362317 w 9208355"/>
              <a:gd name="connsiteY1" fmla="*/ 1315025 h 2263830"/>
              <a:gd name="connsiteX2" fmla="*/ 8354153 w 9208355"/>
              <a:gd name="connsiteY2" fmla="*/ 472479 h 2263830"/>
              <a:gd name="connsiteX3" fmla="*/ 9208355 w 9208355"/>
              <a:gd name="connsiteY3" fmla="*/ 1326681 h 2263830"/>
              <a:gd name="connsiteX4" fmla="*/ 8354153 w 9208355"/>
              <a:gd name="connsiteY4" fmla="*/ 2180883 h 2263830"/>
              <a:gd name="connsiteX5" fmla="*/ 8354153 w 9208355"/>
              <a:gd name="connsiteY5" fmla="*/ 1450890 h 2263830"/>
              <a:gd name="connsiteX6" fmla="*/ 2761 w 9208355"/>
              <a:gd name="connsiteY6" fmla="*/ 2263830 h 2263830"/>
              <a:gd name="connsiteX7" fmla="*/ 4228 w 9208355"/>
              <a:gd name="connsiteY7" fmla="*/ 0 h 2263830"/>
              <a:gd name="connsiteX0" fmla="*/ 1935 w 9206062"/>
              <a:gd name="connsiteY0" fmla="*/ 0 h 2555140"/>
              <a:gd name="connsiteX1" fmla="*/ 8360024 w 9206062"/>
              <a:gd name="connsiteY1" fmla="*/ 1315025 h 2555140"/>
              <a:gd name="connsiteX2" fmla="*/ 8351860 w 9206062"/>
              <a:gd name="connsiteY2" fmla="*/ 472479 h 2555140"/>
              <a:gd name="connsiteX3" fmla="*/ 9206062 w 9206062"/>
              <a:gd name="connsiteY3" fmla="*/ 1326681 h 2555140"/>
              <a:gd name="connsiteX4" fmla="*/ 8351860 w 9206062"/>
              <a:gd name="connsiteY4" fmla="*/ 2180883 h 2555140"/>
              <a:gd name="connsiteX5" fmla="*/ 8351860 w 9206062"/>
              <a:gd name="connsiteY5" fmla="*/ 1450890 h 2555140"/>
              <a:gd name="connsiteX6" fmla="*/ 41290 w 9206062"/>
              <a:gd name="connsiteY6" fmla="*/ 2555140 h 2555140"/>
              <a:gd name="connsiteX7" fmla="*/ 1935 w 9206062"/>
              <a:gd name="connsiteY7" fmla="*/ 0 h 2555140"/>
              <a:gd name="connsiteX0" fmla="*/ 34124 w 9238251"/>
              <a:gd name="connsiteY0" fmla="*/ 0 h 2389623"/>
              <a:gd name="connsiteX1" fmla="*/ 8392213 w 9238251"/>
              <a:gd name="connsiteY1" fmla="*/ 1315025 h 2389623"/>
              <a:gd name="connsiteX2" fmla="*/ 8384049 w 9238251"/>
              <a:gd name="connsiteY2" fmla="*/ 472479 h 2389623"/>
              <a:gd name="connsiteX3" fmla="*/ 9238251 w 9238251"/>
              <a:gd name="connsiteY3" fmla="*/ 1326681 h 2389623"/>
              <a:gd name="connsiteX4" fmla="*/ 8384049 w 9238251"/>
              <a:gd name="connsiteY4" fmla="*/ 2180883 h 2389623"/>
              <a:gd name="connsiteX5" fmla="*/ 8384049 w 9238251"/>
              <a:gd name="connsiteY5" fmla="*/ 1450890 h 2389623"/>
              <a:gd name="connsiteX6" fmla="*/ 0 w 9238251"/>
              <a:gd name="connsiteY6" fmla="*/ 2389623 h 2389623"/>
              <a:gd name="connsiteX7" fmla="*/ 34124 w 9238251"/>
              <a:gd name="connsiteY7" fmla="*/ 0 h 2389623"/>
              <a:gd name="connsiteX0" fmla="*/ 9631 w 9213758"/>
              <a:gd name="connsiteY0" fmla="*/ 0 h 2389623"/>
              <a:gd name="connsiteX1" fmla="*/ 8367720 w 9213758"/>
              <a:gd name="connsiteY1" fmla="*/ 1315025 h 2389623"/>
              <a:gd name="connsiteX2" fmla="*/ 8359556 w 9213758"/>
              <a:gd name="connsiteY2" fmla="*/ 472479 h 2389623"/>
              <a:gd name="connsiteX3" fmla="*/ 9213758 w 9213758"/>
              <a:gd name="connsiteY3" fmla="*/ 1326681 h 2389623"/>
              <a:gd name="connsiteX4" fmla="*/ 8359556 w 9213758"/>
              <a:gd name="connsiteY4" fmla="*/ 2180883 h 2389623"/>
              <a:gd name="connsiteX5" fmla="*/ 8359556 w 9213758"/>
              <a:gd name="connsiteY5" fmla="*/ 1450890 h 2389623"/>
              <a:gd name="connsiteX6" fmla="*/ 0 w 9213758"/>
              <a:gd name="connsiteY6" fmla="*/ 2389623 h 2389623"/>
              <a:gd name="connsiteX7" fmla="*/ 9631 w 9213758"/>
              <a:gd name="connsiteY7" fmla="*/ 0 h 2389623"/>
              <a:gd name="connsiteX0" fmla="*/ 9631 w 9213758"/>
              <a:gd name="connsiteY0" fmla="*/ 0 h 2389623"/>
              <a:gd name="connsiteX1" fmla="*/ 8367720 w 9213758"/>
              <a:gd name="connsiteY1" fmla="*/ 1315025 h 2389623"/>
              <a:gd name="connsiteX2" fmla="*/ 8367721 w 9213758"/>
              <a:gd name="connsiteY2" fmla="*/ 1068340 h 2389623"/>
              <a:gd name="connsiteX3" fmla="*/ 9213758 w 9213758"/>
              <a:gd name="connsiteY3" fmla="*/ 1326681 h 2389623"/>
              <a:gd name="connsiteX4" fmla="*/ 8359556 w 9213758"/>
              <a:gd name="connsiteY4" fmla="*/ 2180883 h 2389623"/>
              <a:gd name="connsiteX5" fmla="*/ 8359556 w 9213758"/>
              <a:gd name="connsiteY5" fmla="*/ 1450890 h 2389623"/>
              <a:gd name="connsiteX6" fmla="*/ 0 w 9213758"/>
              <a:gd name="connsiteY6" fmla="*/ 2389623 h 2389623"/>
              <a:gd name="connsiteX7" fmla="*/ 9631 w 9213758"/>
              <a:gd name="connsiteY7" fmla="*/ 0 h 2389623"/>
              <a:gd name="connsiteX0" fmla="*/ 9631 w 9213758"/>
              <a:gd name="connsiteY0" fmla="*/ 0 h 2389623"/>
              <a:gd name="connsiteX1" fmla="*/ 8367720 w 9213758"/>
              <a:gd name="connsiteY1" fmla="*/ 1315025 h 2389623"/>
              <a:gd name="connsiteX2" fmla="*/ 8367721 w 9213758"/>
              <a:gd name="connsiteY2" fmla="*/ 1068340 h 2389623"/>
              <a:gd name="connsiteX3" fmla="*/ 9213758 w 9213758"/>
              <a:gd name="connsiteY3" fmla="*/ 1326681 h 2389623"/>
              <a:gd name="connsiteX4" fmla="*/ 8375884 w 9213758"/>
              <a:gd name="connsiteY4" fmla="*/ 1796883 h 2389623"/>
              <a:gd name="connsiteX5" fmla="*/ 8359556 w 9213758"/>
              <a:gd name="connsiteY5" fmla="*/ 1450890 h 2389623"/>
              <a:gd name="connsiteX6" fmla="*/ 0 w 9213758"/>
              <a:gd name="connsiteY6" fmla="*/ 2389623 h 2389623"/>
              <a:gd name="connsiteX7" fmla="*/ 9631 w 9213758"/>
              <a:gd name="connsiteY7" fmla="*/ 0 h 2389623"/>
              <a:gd name="connsiteX0" fmla="*/ 9631 w 9213758"/>
              <a:gd name="connsiteY0" fmla="*/ 0 h 2389623"/>
              <a:gd name="connsiteX1" fmla="*/ 8367720 w 9213758"/>
              <a:gd name="connsiteY1" fmla="*/ 1315025 h 2389623"/>
              <a:gd name="connsiteX2" fmla="*/ 8367721 w 9213758"/>
              <a:gd name="connsiteY2" fmla="*/ 1068340 h 2389623"/>
              <a:gd name="connsiteX3" fmla="*/ 9213758 w 9213758"/>
              <a:gd name="connsiteY3" fmla="*/ 1326681 h 2389623"/>
              <a:gd name="connsiteX4" fmla="*/ 8375884 w 9213758"/>
              <a:gd name="connsiteY4" fmla="*/ 1796883 h 2389623"/>
              <a:gd name="connsiteX5" fmla="*/ 8367720 w 9213758"/>
              <a:gd name="connsiteY5" fmla="*/ 1450890 h 2389623"/>
              <a:gd name="connsiteX6" fmla="*/ 0 w 9213758"/>
              <a:gd name="connsiteY6" fmla="*/ 2389623 h 2389623"/>
              <a:gd name="connsiteX7" fmla="*/ 9631 w 9213758"/>
              <a:gd name="connsiteY7" fmla="*/ 0 h 2389623"/>
              <a:gd name="connsiteX0" fmla="*/ 9631 w 9213758"/>
              <a:gd name="connsiteY0" fmla="*/ 0 h 2389623"/>
              <a:gd name="connsiteX1" fmla="*/ 8367720 w 9213758"/>
              <a:gd name="connsiteY1" fmla="*/ 1315025 h 2389623"/>
              <a:gd name="connsiteX2" fmla="*/ 8367721 w 9213758"/>
              <a:gd name="connsiteY2" fmla="*/ 1068340 h 2389623"/>
              <a:gd name="connsiteX3" fmla="*/ 9213758 w 9213758"/>
              <a:gd name="connsiteY3" fmla="*/ 1326681 h 2389623"/>
              <a:gd name="connsiteX4" fmla="*/ 8400377 w 9213758"/>
              <a:gd name="connsiteY4" fmla="*/ 1704194 h 2389623"/>
              <a:gd name="connsiteX5" fmla="*/ 8367720 w 9213758"/>
              <a:gd name="connsiteY5" fmla="*/ 1450890 h 2389623"/>
              <a:gd name="connsiteX6" fmla="*/ 0 w 9213758"/>
              <a:gd name="connsiteY6" fmla="*/ 2389623 h 2389623"/>
              <a:gd name="connsiteX7" fmla="*/ 9631 w 9213758"/>
              <a:gd name="connsiteY7" fmla="*/ 0 h 2389623"/>
              <a:gd name="connsiteX0" fmla="*/ 9631 w 9213758"/>
              <a:gd name="connsiteY0" fmla="*/ 0 h 2389623"/>
              <a:gd name="connsiteX1" fmla="*/ 8367720 w 9213758"/>
              <a:gd name="connsiteY1" fmla="*/ 1315025 h 2389623"/>
              <a:gd name="connsiteX2" fmla="*/ 8359556 w 9213758"/>
              <a:gd name="connsiteY2" fmla="*/ 1068340 h 2389623"/>
              <a:gd name="connsiteX3" fmla="*/ 9213758 w 9213758"/>
              <a:gd name="connsiteY3" fmla="*/ 1326681 h 2389623"/>
              <a:gd name="connsiteX4" fmla="*/ 8400377 w 9213758"/>
              <a:gd name="connsiteY4" fmla="*/ 1704194 h 2389623"/>
              <a:gd name="connsiteX5" fmla="*/ 8367720 w 9213758"/>
              <a:gd name="connsiteY5" fmla="*/ 1450890 h 2389623"/>
              <a:gd name="connsiteX6" fmla="*/ 0 w 9213758"/>
              <a:gd name="connsiteY6" fmla="*/ 2389623 h 2389623"/>
              <a:gd name="connsiteX7" fmla="*/ 9631 w 9213758"/>
              <a:gd name="connsiteY7" fmla="*/ 0 h 2389623"/>
              <a:gd name="connsiteX0" fmla="*/ 9631 w 9213758"/>
              <a:gd name="connsiteY0" fmla="*/ 0 h 2389623"/>
              <a:gd name="connsiteX1" fmla="*/ 8367720 w 9213758"/>
              <a:gd name="connsiteY1" fmla="*/ 1315025 h 2389623"/>
              <a:gd name="connsiteX2" fmla="*/ 8359556 w 9213758"/>
              <a:gd name="connsiteY2" fmla="*/ 1068340 h 2389623"/>
              <a:gd name="connsiteX3" fmla="*/ 9213758 w 9213758"/>
              <a:gd name="connsiteY3" fmla="*/ 1326681 h 2389623"/>
              <a:gd name="connsiteX4" fmla="*/ 8375884 w 9213758"/>
              <a:gd name="connsiteY4" fmla="*/ 1710814 h 2389623"/>
              <a:gd name="connsiteX5" fmla="*/ 8367720 w 9213758"/>
              <a:gd name="connsiteY5" fmla="*/ 1450890 h 2389623"/>
              <a:gd name="connsiteX6" fmla="*/ 0 w 9213758"/>
              <a:gd name="connsiteY6" fmla="*/ 2389623 h 2389623"/>
              <a:gd name="connsiteX7" fmla="*/ 9631 w 9213758"/>
              <a:gd name="connsiteY7" fmla="*/ 0 h 2389623"/>
              <a:gd name="connsiteX0" fmla="*/ 9631 w 8821872"/>
              <a:gd name="connsiteY0" fmla="*/ 0 h 2389623"/>
              <a:gd name="connsiteX1" fmla="*/ 8367720 w 8821872"/>
              <a:gd name="connsiteY1" fmla="*/ 1315025 h 2389623"/>
              <a:gd name="connsiteX2" fmla="*/ 8359556 w 8821872"/>
              <a:gd name="connsiteY2" fmla="*/ 1068340 h 2389623"/>
              <a:gd name="connsiteX3" fmla="*/ 8821872 w 8821872"/>
              <a:gd name="connsiteY3" fmla="*/ 1386268 h 2389623"/>
              <a:gd name="connsiteX4" fmla="*/ 8375884 w 8821872"/>
              <a:gd name="connsiteY4" fmla="*/ 1710814 h 2389623"/>
              <a:gd name="connsiteX5" fmla="*/ 8367720 w 8821872"/>
              <a:gd name="connsiteY5" fmla="*/ 1450890 h 2389623"/>
              <a:gd name="connsiteX6" fmla="*/ 0 w 8821872"/>
              <a:gd name="connsiteY6" fmla="*/ 2389623 h 2389623"/>
              <a:gd name="connsiteX7" fmla="*/ 9631 w 8821872"/>
              <a:gd name="connsiteY7" fmla="*/ 0 h 238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21872" h="2389623">
                <a:moveTo>
                  <a:pt x="9631" y="0"/>
                </a:moveTo>
                <a:cubicBezTo>
                  <a:pt x="1956433" y="427279"/>
                  <a:pt x="5577638" y="1029986"/>
                  <a:pt x="8367720" y="1315025"/>
                </a:cubicBezTo>
                <a:cubicBezTo>
                  <a:pt x="8364999" y="1034176"/>
                  <a:pt x="8362277" y="1349189"/>
                  <a:pt x="8359556" y="1068340"/>
                </a:cubicBezTo>
                <a:lnTo>
                  <a:pt x="8821872" y="1386268"/>
                </a:lnTo>
                <a:lnTo>
                  <a:pt x="8375884" y="1710814"/>
                </a:lnTo>
                <a:lnTo>
                  <a:pt x="8367720" y="1450890"/>
                </a:lnTo>
                <a:cubicBezTo>
                  <a:pt x="5583923" y="1686560"/>
                  <a:pt x="1615397" y="2001553"/>
                  <a:pt x="0" y="2389623"/>
                </a:cubicBezTo>
                <a:cubicBezTo>
                  <a:pt x="14036" y="2375888"/>
                  <a:pt x="-4405" y="44215"/>
                  <a:pt x="963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3B556B33-EF8D-47E5-DBAF-7E162D2CD3AF}"/>
              </a:ext>
            </a:extLst>
          </p:cNvPr>
          <p:cNvSpPr txBox="1"/>
          <p:nvPr/>
        </p:nvSpPr>
        <p:spPr>
          <a:xfrm>
            <a:off x="2063922" y="2725094"/>
            <a:ext cx="1367810" cy="461665"/>
          </a:xfrm>
          <a:prstGeom prst="rect">
            <a:avLst/>
          </a:prstGeom>
          <a:noFill/>
        </p:spPr>
        <p:txBody>
          <a:bodyPr wrap="none" rtlCol="0">
            <a:spAutoFit/>
          </a:bodyPr>
          <a:lstStyle/>
          <a:p>
            <a:r>
              <a:rPr lang="en-US" sz="2400" b="1" dirty="0">
                <a:solidFill>
                  <a:schemeClr val="bg1"/>
                </a:solidFill>
              </a:rPr>
              <a:t>128 Gbps</a:t>
            </a:r>
          </a:p>
        </p:txBody>
      </p:sp>
      <p:sp>
        <p:nvSpPr>
          <p:cNvPr id="7" name="TextBox 6">
            <a:extLst>
              <a:ext uri="{FF2B5EF4-FFF2-40B4-BE49-F238E27FC236}">
                <a16:creationId xmlns:a16="http://schemas.microsoft.com/office/drawing/2014/main" id="{9F9A2972-ACD6-14B0-A2D9-969B179F6BF8}"/>
              </a:ext>
            </a:extLst>
          </p:cNvPr>
          <p:cNvSpPr txBox="1"/>
          <p:nvPr/>
        </p:nvSpPr>
        <p:spPr>
          <a:xfrm>
            <a:off x="5277398" y="2706378"/>
            <a:ext cx="1212320" cy="461665"/>
          </a:xfrm>
          <a:prstGeom prst="rect">
            <a:avLst/>
          </a:prstGeom>
          <a:noFill/>
        </p:spPr>
        <p:txBody>
          <a:bodyPr wrap="none" rtlCol="0">
            <a:spAutoFit/>
          </a:bodyPr>
          <a:lstStyle/>
          <a:p>
            <a:r>
              <a:rPr lang="en-US" sz="2400" b="1" dirty="0">
                <a:solidFill>
                  <a:schemeClr val="bg1"/>
                </a:solidFill>
              </a:rPr>
              <a:t>32 Gbps</a:t>
            </a:r>
          </a:p>
        </p:txBody>
      </p:sp>
      <p:sp>
        <p:nvSpPr>
          <p:cNvPr id="8" name="TextBox 7">
            <a:extLst>
              <a:ext uri="{FF2B5EF4-FFF2-40B4-BE49-F238E27FC236}">
                <a16:creationId xmlns:a16="http://schemas.microsoft.com/office/drawing/2014/main" id="{8CFDA46C-8D45-E2CA-930E-93810C2CC82E}"/>
              </a:ext>
            </a:extLst>
          </p:cNvPr>
          <p:cNvSpPr txBox="1"/>
          <p:nvPr/>
        </p:nvSpPr>
        <p:spPr>
          <a:xfrm>
            <a:off x="8561750" y="2747700"/>
            <a:ext cx="1212320" cy="461665"/>
          </a:xfrm>
          <a:prstGeom prst="rect">
            <a:avLst/>
          </a:prstGeom>
          <a:noFill/>
        </p:spPr>
        <p:txBody>
          <a:bodyPr wrap="none" rtlCol="0">
            <a:spAutoFit/>
          </a:bodyPr>
          <a:lstStyle/>
          <a:p>
            <a:r>
              <a:rPr lang="en-US" sz="2400" b="1" dirty="0">
                <a:solidFill>
                  <a:schemeClr val="bg1"/>
                </a:solidFill>
              </a:rPr>
              <a:t>24 Gbps</a:t>
            </a:r>
          </a:p>
        </p:txBody>
      </p:sp>
      <p:sp>
        <p:nvSpPr>
          <p:cNvPr id="10" name="Rounded Rectangular Callout 9">
            <a:extLst>
              <a:ext uri="{FF2B5EF4-FFF2-40B4-BE49-F238E27FC236}">
                <a16:creationId xmlns:a16="http://schemas.microsoft.com/office/drawing/2014/main" id="{1CA22638-48C7-58BB-1F9A-AA951F76D175}"/>
              </a:ext>
            </a:extLst>
          </p:cNvPr>
          <p:cNvSpPr/>
          <p:nvPr/>
        </p:nvSpPr>
        <p:spPr>
          <a:xfrm>
            <a:off x="8702577" y="1883802"/>
            <a:ext cx="3259207" cy="505906"/>
          </a:xfrm>
          <a:prstGeom prst="wedgeRoundRectCallout">
            <a:avLst>
              <a:gd name="adj1" fmla="val -35386"/>
              <a:gd name="adj2" fmla="val 134386"/>
              <a:gd name="adj3" fmla="val 16667"/>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t>Shuffling here is more scalable!</a:t>
            </a:r>
          </a:p>
        </p:txBody>
      </p:sp>
      <p:cxnSp>
        <p:nvCxnSpPr>
          <p:cNvPr id="11" name="Straight Arrow Connector 10">
            <a:extLst>
              <a:ext uri="{FF2B5EF4-FFF2-40B4-BE49-F238E27FC236}">
                <a16:creationId xmlns:a16="http://schemas.microsoft.com/office/drawing/2014/main" id="{11B002EA-5EDB-BE99-27E1-DB0051E0AE97}"/>
              </a:ext>
            </a:extLst>
          </p:cNvPr>
          <p:cNvCxnSpPr/>
          <p:nvPr/>
        </p:nvCxnSpPr>
        <p:spPr>
          <a:xfrm>
            <a:off x="3391283" y="2995236"/>
            <a:ext cx="1627475" cy="0"/>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8ABDDEC3-4C16-27D5-B805-684063C393D3}"/>
              </a:ext>
            </a:extLst>
          </p:cNvPr>
          <p:cNvSpPr txBox="1"/>
          <p:nvPr/>
        </p:nvSpPr>
        <p:spPr>
          <a:xfrm>
            <a:off x="3895893" y="2553568"/>
            <a:ext cx="550151" cy="461665"/>
          </a:xfrm>
          <a:prstGeom prst="rect">
            <a:avLst/>
          </a:prstGeom>
          <a:noFill/>
        </p:spPr>
        <p:txBody>
          <a:bodyPr wrap="none" rtlCol="0">
            <a:spAutoFit/>
          </a:bodyPr>
          <a:lstStyle/>
          <a:p>
            <a:r>
              <a:rPr lang="en-US" sz="2400" b="1">
                <a:solidFill>
                  <a:schemeClr val="bg1"/>
                </a:solidFill>
              </a:rPr>
              <a:t>4 x</a:t>
            </a:r>
          </a:p>
        </p:txBody>
      </p:sp>
      <p:sp>
        <p:nvSpPr>
          <p:cNvPr id="13" name="TextBox 12">
            <a:extLst>
              <a:ext uri="{FF2B5EF4-FFF2-40B4-BE49-F238E27FC236}">
                <a16:creationId xmlns:a16="http://schemas.microsoft.com/office/drawing/2014/main" id="{7234F25A-5007-4056-5964-18557EE079C0}"/>
              </a:ext>
            </a:extLst>
          </p:cNvPr>
          <p:cNvSpPr txBox="1"/>
          <p:nvPr/>
        </p:nvSpPr>
        <p:spPr>
          <a:xfrm>
            <a:off x="7157936" y="2612612"/>
            <a:ext cx="720069" cy="461665"/>
          </a:xfrm>
          <a:prstGeom prst="rect">
            <a:avLst/>
          </a:prstGeom>
          <a:noFill/>
        </p:spPr>
        <p:txBody>
          <a:bodyPr wrap="none" rtlCol="0">
            <a:spAutoFit/>
          </a:bodyPr>
          <a:lstStyle/>
          <a:p>
            <a:r>
              <a:rPr lang="en-US" sz="2400" b="1" dirty="0">
                <a:solidFill>
                  <a:schemeClr val="bg1"/>
                </a:solidFill>
              </a:rPr>
              <a:t>25%</a:t>
            </a:r>
          </a:p>
        </p:txBody>
      </p:sp>
      <p:cxnSp>
        <p:nvCxnSpPr>
          <p:cNvPr id="16" name="Straight Arrow Connector 15">
            <a:extLst>
              <a:ext uri="{FF2B5EF4-FFF2-40B4-BE49-F238E27FC236}">
                <a16:creationId xmlns:a16="http://schemas.microsoft.com/office/drawing/2014/main" id="{40FA45F4-5263-7E50-68D7-ACAC6376903A}"/>
              </a:ext>
            </a:extLst>
          </p:cNvPr>
          <p:cNvCxnSpPr/>
          <p:nvPr/>
        </p:nvCxnSpPr>
        <p:spPr>
          <a:xfrm>
            <a:off x="6711784" y="3016502"/>
            <a:ext cx="1627475" cy="0"/>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A392C0E3-F78B-3C63-861C-688245E66D01}"/>
              </a:ext>
            </a:extLst>
          </p:cNvPr>
          <p:cNvCxnSpPr>
            <a:cxnSpLocks/>
            <a:stCxn id="17" idx="3"/>
            <a:endCxn id="19" idx="1"/>
          </p:cNvCxnSpPr>
          <p:nvPr/>
        </p:nvCxnSpPr>
        <p:spPr>
          <a:xfrm flipV="1">
            <a:off x="2172614" y="4982245"/>
            <a:ext cx="1605772" cy="736"/>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grpSp>
        <p:nvGrpSpPr>
          <p:cNvPr id="51" name="Group 50">
            <a:extLst>
              <a:ext uri="{FF2B5EF4-FFF2-40B4-BE49-F238E27FC236}">
                <a16:creationId xmlns:a16="http://schemas.microsoft.com/office/drawing/2014/main" id="{136F6882-E9F7-729F-8D1E-80AE26C44B66}"/>
              </a:ext>
            </a:extLst>
          </p:cNvPr>
          <p:cNvGrpSpPr/>
          <p:nvPr/>
        </p:nvGrpSpPr>
        <p:grpSpPr>
          <a:xfrm>
            <a:off x="3274155" y="4981509"/>
            <a:ext cx="2467089" cy="1347778"/>
            <a:chOff x="2271269" y="4218246"/>
            <a:chExt cx="3480025" cy="1347778"/>
          </a:xfrm>
        </p:grpSpPr>
        <p:cxnSp>
          <p:nvCxnSpPr>
            <p:cNvPr id="14" name="Connector: Curved 13">
              <a:extLst>
                <a:ext uri="{FF2B5EF4-FFF2-40B4-BE49-F238E27FC236}">
                  <a16:creationId xmlns:a16="http://schemas.microsoft.com/office/drawing/2014/main" id="{D5D8B4B7-ABEB-3B5F-9AF1-D33B7EECB4C6}"/>
                </a:ext>
              </a:extLst>
            </p:cNvPr>
            <p:cNvCxnSpPr>
              <a:cxnSpLocks/>
            </p:cNvCxnSpPr>
            <p:nvPr/>
          </p:nvCxnSpPr>
          <p:spPr>
            <a:xfrm rot="16200000" flipH="1">
              <a:off x="3924717" y="2627814"/>
              <a:ext cx="736" cy="3181599"/>
            </a:xfrm>
            <a:prstGeom prst="curvedConnector3">
              <a:avLst>
                <a:gd name="adj1" fmla="val 92170109"/>
              </a:avLst>
            </a:prstGeom>
            <a:ln w="28575">
              <a:tailEnd type="triangle"/>
            </a:ln>
          </p:spPr>
          <p:style>
            <a:lnRef idx="1">
              <a:schemeClr val="dk1"/>
            </a:lnRef>
            <a:fillRef idx="0">
              <a:schemeClr val="dk1"/>
            </a:fillRef>
            <a:effectRef idx="0">
              <a:schemeClr val="dk1"/>
            </a:effectRef>
            <a:fontRef idx="minor">
              <a:schemeClr val="tx1"/>
            </a:fontRef>
          </p:style>
        </p:cxnSp>
        <p:sp>
          <p:nvSpPr>
            <p:cNvPr id="37" name="TextBox 36">
              <a:extLst>
                <a:ext uri="{FF2B5EF4-FFF2-40B4-BE49-F238E27FC236}">
                  <a16:creationId xmlns:a16="http://schemas.microsoft.com/office/drawing/2014/main" id="{67DB80B5-DD6E-6F0C-5A31-07C6F4E2B5E3}"/>
                </a:ext>
              </a:extLst>
            </p:cNvPr>
            <p:cNvSpPr txBox="1"/>
            <p:nvPr/>
          </p:nvSpPr>
          <p:spPr>
            <a:xfrm>
              <a:off x="2271269" y="4919693"/>
              <a:ext cx="3480025" cy="646331"/>
            </a:xfrm>
            <a:prstGeom prst="rect">
              <a:avLst/>
            </a:prstGeom>
            <a:noFill/>
          </p:spPr>
          <p:txBody>
            <a:bodyPr wrap="square" rtlCol="0">
              <a:spAutoFit/>
            </a:bodyPr>
            <a:lstStyle/>
            <a:p>
              <a:r>
                <a:rPr lang="en-US" dirty="0"/>
                <a:t>Transform from antenna domain to user domain</a:t>
              </a:r>
            </a:p>
          </p:txBody>
        </p:sp>
      </p:grpSp>
      <p:grpSp>
        <p:nvGrpSpPr>
          <p:cNvPr id="52" name="Group 51">
            <a:extLst>
              <a:ext uri="{FF2B5EF4-FFF2-40B4-BE49-F238E27FC236}">
                <a16:creationId xmlns:a16="http://schemas.microsoft.com/office/drawing/2014/main" id="{8496F1F0-8413-EC55-7616-0684604C8EA8}"/>
              </a:ext>
            </a:extLst>
          </p:cNvPr>
          <p:cNvGrpSpPr/>
          <p:nvPr/>
        </p:nvGrpSpPr>
        <p:grpSpPr>
          <a:xfrm>
            <a:off x="6530088" y="4980372"/>
            <a:ext cx="2255527" cy="1348915"/>
            <a:chOff x="2334285" y="4218246"/>
            <a:chExt cx="3181599" cy="1348915"/>
          </a:xfrm>
        </p:grpSpPr>
        <p:cxnSp>
          <p:nvCxnSpPr>
            <p:cNvPr id="53" name="Connector: Curved 52">
              <a:extLst>
                <a:ext uri="{FF2B5EF4-FFF2-40B4-BE49-F238E27FC236}">
                  <a16:creationId xmlns:a16="http://schemas.microsoft.com/office/drawing/2014/main" id="{96290B95-35BD-00B1-23A6-4CF48D6367FB}"/>
                </a:ext>
              </a:extLst>
            </p:cNvPr>
            <p:cNvCxnSpPr>
              <a:cxnSpLocks/>
            </p:cNvCxnSpPr>
            <p:nvPr/>
          </p:nvCxnSpPr>
          <p:spPr>
            <a:xfrm rot="16200000" flipH="1">
              <a:off x="3924717" y="2627814"/>
              <a:ext cx="736" cy="3181599"/>
            </a:xfrm>
            <a:prstGeom prst="curvedConnector3">
              <a:avLst>
                <a:gd name="adj1" fmla="val 92170109"/>
              </a:avLst>
            </a:prstGeom>
            <a:ln w="28575">
              <a:tailEnd type="triangle"/>
            </a:ln>
          </p:spPr>
          <p:style>
            <a:lnRef idx="1">
              <a:schemeClr val="dk1"/>
            </a:lnRef>
            <a:fillRef idx="0">
              <a:schemeClr val="dk1"/>
            </a:fillRef>
            <a:effectRef idx="0">
              <a:schemeClr val="dk1"/>
            </a:effectRef>
            <a:fontRef idx="minor">
              <a:schemeClr val="tx1"/>
            </a:fontRef>
          </p:style>
        </p:cxnSp>
        <p:sp>
          <p:nvSpPr>
            <p:cNvPr id="54" name="TextBox 53">
              <a:extLst>
                <a:ext uri="{FF2B5EF4-FFF2-40B4-BE49-F238E27FC236}">
                  <a16:creationId xmlns:a16="http://schemas.microsoft.com/office/drawing/2014/main" id="{8E56A7F7-066D-BFFC-C769-EA7E379D2C14}"/>
                </a:ext>
              </a:extLst>
            </p:cNvPr>
            <p:cNvSpPr txBox="1"/>
            <p:nvPr/>
          </p:nvSpPr>
          <p:spPr>
            <a:xfrm>
              <a:off x="2622301" y="4920830"/>
              <a:ext cx="2694283" cy="646331"/>
            </a:xfrm>
            <a:prstGeom prst="rect">
              <a:avLst/>
            </a:prstGeom>
            <a:noFill/>
          </p:spPr>
          <p:txBody>
            <a:bodyPr wrap="square" rtlCol="0">
              <a:spAutoFit/>
            </a:bodyPr>
            <a:lstStyle/>
            <a:p>
              <a:r>
                <a:rPr lang="en-US" dirty="0"/>
                <a:t>Converts wireless signals to user bits</a:t>
              </a:r>
            </a:p>
          </p:txBody>
        </p:sp>
      </p:grpSp>
      <p:sp>
        <p:nvSpPr>
          <p:cNvPr id="2" name="TextBox 1">
            <a:extLst>
              <a:ext uri="{FF2B5EF4-FFF2-40B4-BE49-F238E27FC236}">
                <a16:creationId xmlns:a16="http://schemas.microsoft.com/office/drawing/2014/main" id="{AA84BCC8-D0C8-55A7-E867-0123302D1948}"/>
              </a:ext>
            </a:extLst>
          </p:cNvPr>
          <p:cNvSpPr txBox="1"/>
          <p:nvPr/>
        </p:nvSpPr>
        <p:spPr>
          <a:xfrm>
            <a:off x="6080111" y="4424414"/>
            <a:ext cx="1660134" cy="369332"/>
          </a:xfrm>
          <a:prstGeom prst="rect">
            <a:avLst/>
          </a:prstGeom>
          <a:noFill/>
        </p:spPr>
        <p:txBody>
          <a:bodyPr wrap="none" lIns="91440" tIns="45720" rIns="91440" bIns="45720" rtlCol="0" anchor="t">
            <a:spAutoFit/>
          </a:bodyPr>
          <a:lstStyle/>
          <a:p>
            <a:r>
              <a:rPr lang="en-US" i="1" dirty="0"/>
              <a:t>8-byte FP signal</a:t>
            </a:r>
          </a:p>
        </p:txBody>
      </p:sp>
      <p:sp>
        <p:nvSpPr>
          <p:cNvPr id="15" name="TextBox 14">
            <a:extLst>
              <a:ext uri="{FF2B5EF4-FFF2-40B4-BE49-F238E27FC236}">
                <a16:creationId xmlns:a16="http://schemas.microsoft.com/office/drawing/2014/main" id="{4C9B4E13-70F9-337D-CD4E-C0D65714B4DF}"/>
              </a:ext>
            </a:extLst>
          </p:cNvPr>
          <p:cNvSpPr txBox="1"/>
          <p:nvPr/>
        </p:nvSpPr>
        <p:spPr>
          <a:xfrm>
            <a:off x="274516" y="2581122"/>
            <a:ext cx="1549345" cy="707886"/>
          </a:xfrm>
          <a:prstGeom prst="rect">
            <a:avLst/>
          </a:prstGeom>
          <a:noFill/>
        </p:spPr>
        <p:txBody>
          <a:bodyPr wrap="square">
            <a:spAutoFit/>
          </a:bodyPr>
          <a:lstStyle/>
          <a:p>
            <a:r>
              <a:rPr lang="en-US" sz="2000" b="1" dirty="0">
                <a:effectLst/>
                <a:latin typeface="Calibri" panose="020F0502020204030204" pitchFamily="34" charset="0"/>
                <a:ea typeface="DengXian" panose="02010600030101010101" pitchFamily="2" charset="-122"/>
                <a:cs typeface="Times New Roman" panose="02020603050405020304" pitchFamily="18" charset="0"/>
              </a:rPr>
              <a:t>Per-antenna FP samples</a:t>
            </a:r>
            <a:endParaRPr lang="en-US" sz="2000" b="1" dirty="0"/>
          </a:p>
        </p:txBody>
      </p:sp>
      <p:sp>
        <p:nvSpPr>
          <p:cNvPr id="22" name="TextBox 21">
            <a:extLst>
              <a:ext uri="{FF2B5EF4-FFF2-40B4-BE49-F238E27FC236}">
                <a16:creationId xmlns:a16="http://schemas.microsoft.com/office/drawing/2014/main" id="{C916B839-919D-B976-BF4D-CC0E900E070D}"/>
              </a:ext>
            </a:extLst>
          </p:cNvPr>
          <p:cNvSpPr txBox="1"/>
          <p:nvPr/>
        </p:nvSpPr>
        <p:spPr>
          <a:xfrm>
            <a:off x="10582186" y="2795181"/>
            <a:ext cx="1543228" cy="400110"/>
          </a:xfrm>
          <a:prstGeom prst="rect">
            <a:avLst/>
          </a:prstGeom>
          <a:noFill/>
        </p:spPr>
        <p:txBody>
          <a:bodyPr wrap="square">
            <a:spAutoFit/>
          </a:bodyPr>
          <a:lstStyle/>
          <a:p>
            <a:r>
              <a:rPr lang="en-US" sz="2000" b="1" dirty="0">
                <a:effectLst/>
                <a:latin typeface="Calibri" panose="020F0502020204030204" pitchFamily="34" charset="0"/>
                <a:ea typeface="DengXian" panose="02010600030101010101" pitchFamily="2" charset="-122"/>
                <a:cs typeface="Times New Roman" panose="02020603050405020304" pitchFamily="18" charset="0"/>
              </a:rPr>
              <a:t>Per-user bits</a:t>
            </a:r>
            <a:endParaRPr lang="en-US" sz="2000" b="1" dirty="0"/>
          </a:p>
        </p:txBody>
      </p:sp>
    </p:spTree>
    <p:extLst>
      <p:ext uri="{BB962C8B-B14F-4D97-AF65-F5344CB8AC3E}">
        <p14:creationId xmlns:p14="http://schemas.microsoft.com/office/powerpoint/2010/main" val="2194371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par>
                                <p:cTn id="14" presetID="10" presetClass="entr" presetSubtype="0" fill="hold"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500"/>
                                        <p:tgtEl>
                                          <p:spTgt spid="2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par>
                                <p:cTn id="20" presetID="10" presetClass="entr" presetSubtype="0" fill="hold"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500"/>
                                        <p:tgtEl>
                                          <p:spTgt spid="21"/>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1"/>
                                        </p:tgtEl>
                                        <p:attrNameLst>
                                          <p:attrName>style.visibility</p:attrName>
                                        </p:attrNameLst>
                                      </p:cBhvr>
                                      <p:to>
                                        <p:strVal val="visible"/>
                                      </p:to>
                                    </p:set>
                                    <p:animEffect transition="in" filter="fade">
                                      <p:cBhvr>
                                        <p:cTn id="30" dur="500"/>
                                        <p:tgtEl>
                                          <p:spTgt spid="31"/>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5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51"/>
                                        </p:tgtEl>
                                        <p:attrNameLst>
                                          <p:attrName>style.visibility</p:attrName>
                                        </p:attrNameLst>
                                      </p:cBhvr>
                                      <p:to>
                                        <p:strVal val="visible"/>
                                      </p:to>
                                    </p:set>
                                    <p:animEffect transition="in" filter="wipe(left)">
                                      <p:cBhvr>
                                        <p:cTn id="38" dur="500"/>
                                        <p:tgtEl>
                                          <p:spTgt spid="51"/>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fade">
                                      <p:cBhvr>
                                        <p:cTn id="43" dur="500"/>
                                        <p:tgtEl>
                                          <p:spTgt spid="32"/>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fade">
                                      <p:cBhvr>
                                        <p:cTn id="46" dur="500"/>
                                        <p:tgtEl>
                                          <p:spTgt spid="7"/>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fade">
                                      <p:cBhvr>
                                        <p:cTn id="51" dur="500"/>
                                        <p:tgtEl>
                                          <p:spTgt spid="12"/>
                                        </p:tgtEl>
                                      </p:cBhvr>
                                    </p:animEffect>
                                  </p:childTnLst>
                                </p:cTn>
                              </p:par>
                              <p:par>
                                <p:cTn id="52" presetID="22" presetClass="entr" presetSubtype="8" fill="hold" nodeType="with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wipe(left)">
                                      <p:cBhvr>
                                        <p:cTn id="54" dur="500"/>
                                        <p:tgtEl>
                                          <p:spTgt spid="11"/>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fade">
                                      <p:cBhvr>
                                        <p:cTn id="59" dur="500"/>
                                        <p:tgtEl>
                                          <p:spTgt spid="2"/>
                                        </p:tgtEl>
                                      </p:cBhvr>
                                    </p:animEffect>
                                  </p:childTnLst>
                                </p:cTn>
                              </p:par>
                              <p:par>
                                <p:cTn id="60" presetID="22" presetClass="entr" presetSubtype="8" fill="hold" nodeType="with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36"/>
                                        </p:tgtEl>
                                        <p:attrNameLst>
                                          <p:attrName>style.visibility</p:attrName>
                                        </p:attrNameLst>
                                      </p:cBhvr>
                                      <p:to>
                                        <p:strVal val="visible"/>
                                      </p:to>
                                    </p:set>
                                    <p:animEffect transition="in" filter="fade">
                                      <p:cBhvr>
                                        <p:cTn id="67" dur="500"/>
                                        <p:tgtEl>
                                          <p:spTgt spid="36"/>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500"/>
                                        <p:tgtEl>
                                          <p:spTgt spid="8"/>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13"/>
                                        </p:tgtEl>
                                        <p:attrNameLst>
                                          <p:attrName>style.visibility</p:attrName>
                                        </p:attrNameLst>
                                      </p:cBhvr>
                                      <p:to>
                                        <p:strVal val="visible"/>
                                      </p:to>
                                    </p:set>
                                    <p:animEffect transition="in" filter="fade">
                                      <p:cBhvr>
                                        <p:cTn id="75" dur="500"/>
                                        <p:tgtEl>
                                          <p:spTgt spid="13"/>
                                        </p:tgtEl>
                                      </p:cBhvr>
                                    </p:animEffect>
                                  </p:childTnLst>
                                </p:cTn>
                              </p:par>
                              <p:par>
                                <p:cTn id="76" presetID="22" presetClass="entr" presetSubtype="8" fill="hold" nodeType="withEffect">
                                  <p:stCondLst>
                                    <p:cond delay="0"/>
                                  </p:stCondLst>
                                  <p:childTnLst>
                                    <p:set>
                                      <p:cBhvr>
                                        <p:cTn id="77" dur="1" fill="hold">
                                          <p:stCondLst>
                                            <p:cond delay="0"/>
                                          </p:stCondLst>
                                        </p:cTn>
                                        <p:tgtEl>
                                          <p:spTgt spid="16"/>
                                        </p:tgtEl>
                                        <p:attrNameLst>
                                          <p:attrName>style.visibility</p:attrName>
                                        </p:attrNameLst>
                                      </p:cBhvr>
                                      <p:to>
                                        <p:strVal val="visible"/>
                                      </p:to>
                                    </p:set>
                                    <p:animEffect transition="in" filter="wipe(left)">
                                      <p:cBhvr>
                                        <p:cTn id="78" dur="500"/>
                                        <p:tgtEl>
                                          <p:spTgt spid="16"/>
                                        </p:tgtEl>
                                      </p:cBhvr>
                                    </p:animEffect>
                                  </p:childTnLst>
                                </p:cTn>
                              </p:par>
                            </p:childTnLst>
                          </p:cTn>
                        </p:par>
                      </p:childTnLst>
                    </p:cTn>
                  </p:par>
                  <p:par>
                    <p:cTn id="79" fill="hold">
                      <p:stCondLst>
                        <p:cond delay="indefinite"/>
                      </p:stCondLst>
                      <p:childTnLst>
                        <p:par>
                          <p:cTn id="80" fill="hold">
                            <p:stCondLst>
                              <p:cond delay="0"/>
                            </p:stCondLst>
                            <p:childTnLst>
                              <p:par>
                                <p:cTn id="81" presetID="9" presetClass="entr" presetSubtype="0" fill="hold" grpId="0" nodeType="click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dissolve">
                                      <p:cBhvr>
                                        <p:cTn id="8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0" grpId="0" animBg="1"/>
      <p:bldP spid="21" grpId="0" animBg="1"/>
      <p:bldP spid="31" grpId="0"/>
      <p:bldP spid="32" grpId="0"/>
      <p:bldP spid="36" grpId="0"/>
      <p:bldP spid="6" grpId="0"/>
      <p:bldP spid="7" grpId="0"/>
      <p:bldP spid="8" grpId="0"/>
      <p:bldP spid="10" grpId="0" animBg="1"/>
      <p:bldP spid="12" grpId="0"/>
      <p:bldP spid="13" grpId="0"/>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141F33F-0DB8-5175-545A-95A3809680D2}"/>
              </a:ext>
            </a:extLst>
          </p:cNvPr>
          <p:cNvSpPr>
            <a:spLocks noGrp="1"/>
          </p:cNvSpPr>
          <p:nvPr>
            <p:ph type="title"/>
          </p:nvPr>
        </p:nvSpPr>
        <p:spPr>
          <a:xfrm>
            <a:off x="0" y="2196"/>
            <a:ext cx="12134155" cy="1325563"/>
          </a:xfrm>
        </p:spPr>
        <p:txBody>
          <a:bodyPr>
            <a:normAutofit/>
          </a:bodyPr>
          <a:lstStyle/>
          <a:p>
            <a:pPr algn="ctr"/>
            <a:r>
              <a:rPr lang="en-US" altLang="zh-CN" sz="3200" b="1" dirty="0">
                <a:latin typeface="Calibri Light" panose="020F0302020204030204" pitchFamily="34" charset="0"/>
                <a:cs typeface="Calibri Light" panose="020F0302020204030204" pitchFamily="34" charset="0"/>
              </a:rPr>
              <a:t>Intuitive parallelization can increase inter-server communication</a:t>
            </a:r>
            <a:endParaRPr lang="en-US" sz="3200" dirty="0"/>
          </a:p>
        </p:txBody>
      </p:sp>
      <p:sp>
        <p:nvSpPr>
          <p:cNvPr id="4" name="Slide Number Placeholder 3">
            <a:extLst>
              <a:ext uri="{FF2B5EF4-FFF2-40B4-BE49-F238E27FC236}">
                <a16:creationId xmlns:a16="http://schemas.microsoft.com/office/drawing/2014/main" id="{985DD26B-F482-9A0F-7D55-91754831718F}"/>
              </a:ext>
            </a:extLst>
          </p:cNvPr>
          <p:cNvSpPr>
            <a:spLocks noGrp="1"/>
          </p:cNvSpPr>
          <p:nvPr>
            <p:ph type="sldNum" sz="quarter" idx="12"/>
          </p:nvPr>
        </p:nvSpPr>
        <p:spPr/>
        <p:txBody>
          <a:bodyPr/>
          <a:lstStyle/>
          <a:p>
            <a:fld id="{330EA680-D336-4FF7-8B7A-9848BB0A1C32}" type="slidenum">
              <a:rPr lang="en-US" smtClean="0"/>
              <a:t>21</a:t>
            </a:fld>
            <a:endParaRPr lang="en-US"/>
          </a:p>
        </p:txBody>
      </p:sp>
      <p:sp>
        <p:nvSpPr>
          <p:cNvPr id="12" name="Rectangle 41">
            <a:extLst>
              <a:ext uri="{FF2B5EF4-FFF2-40B4-BE49-F238E27FC236}">
                <a16:creationId xmlns:a16="http://schemas.microsoft.com/office/drawing/2014/main" id="{FA0E8DB2-D877-D65D-38A2-B6E997F6B5DF}"/>
              </a:ext>
            </a:extLst>
          </p:cNvPr>
          <p:cNvSpPr/>
          <p:nvPr/>
        </p:nvSpPr>
        <p:spPr>
          <a:xfrm>
            <a:off x="8392142" y="1678947"/>
            <a:ext cx="1278808" cy="634204"/>
          </a:xfrm>
          <a:prstGeom prst="rect">
            <a:avLst/>
          </a:prstGeom>
          <a:solidFill>
            <a:schemeClr val="accent6">
              <a:lumMod val="20000"/>
              <a:lumOff val="80000"/>
            </a:schemeClr>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Calibri" panose="020F0502020204030204" pitchFamily="34" charset="0"/>
                <a:cs typeface="Calibri" panose="020F0502020204030204" pitchFamily="34" charset="0"/>
              </a:rPr>
              <a:t>User-parallel</a:t>
            </a:r>
          </a:p>
        </p:txBody>
      </p:sp>
      <p:sp>
        <p:nvSpPr>
          <p:cNvPr id="14" name="Rectangle 48">
            <a:extLst>
              <a:ext uri="{FF2B5EF4-FFF2-40B4-BE49-F238E27FC236}">
                <a16:creationId xmlns:a16="http://schemas.microsoft.com/office/drawing/2014/main" id="{94C48042-C091-A468-DB09-0CACCCB33A1A}"/>
              </a:ext>
            </a:extLst>
          </p:cNvPr>
          <p:cNvSpPr/>
          <p:nvPr/>
        </p:nvSpPr>
        <p:spPr>
          <a:xfrm>
            <a:off x="4644032" y="1678947"/>
            <a:ext cx="1658708" cy="634204"/>
          </a:xfrm>
          <a:prstGeom prst="rect">
            <a:avLst/>
          </a:prstGeom>
          <a:solidFill>
            <a:schemeClr val="accent5">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Calibri" panose="020F0502020204030204" pitchFamily="34" charset="0"/>
                <a:cs typeface="Calibri" panose="020F0502020204030204" pitchFamily="34" charset="0"/>
              </a:rPr>
              <a:t>Subcarrier-parallel</a:t>
            </a:r>
          </a:p>
        </p:txBody>
      </p:sp>
      <p:sp>
        <p:nvSpPr>
          <p:cNvPr id="22" name="Rectangle 41">
            <a:extLst>
              <a:ext uri="{FF2B5EF4-FFF2-40B4-BE49-F238E27FC236}">
                <a16:creationId xmlns:a16="http://schemas.microsoft.com/office/drawing/2014/main" id="{338C5A14-4FC5-7174-9897-91C84BA1D58F}"/>
              </a:ext>
            </a:extLst>
          </p:cNvPr>
          <p:cNvSpPr/>
          <p:nvPr/>
        </p:nvSpPr>
        <p:spPr>
          <a:xfrm>
            <a:off x="8392142" y="2721996"/>
            <a:ext cx="1278808" cy="634204"/>
          </a:xfrm>
          <a:prstGeom prst="rect">
            <a:avLst/>
          </a:prstGeom>
          <a:solidFill>
            <a:schemeClr val="accent6">
              <a:lumMod val="20000"/>
              <a:lumOff val="80000"/>
            </a:schemeClr>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Calibri" panose="020F0502020204030204" pitchFamily="34" charset="0"/>
                <a:cs typeface="Calibri" panose="020F0502020204030204" pitchFamily="34" charset="0"/>
              </a:rPr>
              <a:t>User-parallel</a:t>
            </a:r>
          </a:p>
        </p:txBody>
      </p:sp>
      <p:sp>
        <p:nvSpPr>
          <p:cNvPr id="24" name="Rectangle 48">
            <a:extLst>
              <a:ext uri="{FF2B5EF4-FFF2-40B4-BE49-F238E27FC236}">
                <a16:creationId xmlns:a16="http://schemas.microsoft.com/office/drawing/2014/main" id="{1454B82C-BD89-8DE8-28A8-E64C638EDCE3}"/>
              </a:ext>
            </a:extLst>
          </p:cNvPr>
          <p:cNvSpPr/>
          <p:nvPr/>
        </p:nvSpPr>
        <p:spPr>
          <a:xfrm>
            <a:off x="4644032" y="2721996"/>
            <a:ext cx="1658708" cy="634204"/>
          </a:xfrm>
          <a:prstGeom prst="rect">
            <a:avLst/>
          </a:prstGeom>
          <a:solidFill>
            <a:schemeClr val="accent5">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Calibri" panose="020F0502020204030204" pitchFamily="34" charset="0"/>
                <a:cs typeface="Calibri" panose="020F0502020204030204" pitchFamily="34" charset="0"/>
              </a:rPr>
              <a:t>Subcarrier-parallel</a:t>
            </a:r>
          </a:p>
        </p:txBody>
      </p:sp>
      <p:sp>
        <p:nvSpPr>
          <p:cNvPr id="32" name="Rectangle 41">
            <a:extLst>
              <a:ext uri="{FF2B5EF4-FFF2-40B4-BE49-F238E27FC236}">
                <a16:creationId xmlns:a16="http://schemas.microsoft.com/office/drawing/2014/main" id="{87031EBF-6DF4-C71B-1644-BFEDCE4E7F70}"/>
              </a:ext>
            </a:extLst>
          </p:cNvPr>
          <p:cNvSpPr/>
          <p:nvPr/>
        </p:nvSpPr>
        <p:spPr>
          <a:xfrm>
            <a:off x="8392142" y="3765044"/>
            <a:ext cx="1278808" cy="634204"/>
          </a:xfrm>
          <a:prstGeom prst="rect">
            <a:avLst/>
          </a:prstGeom>
          <a:solidFill>
            <a:schemeClr val="accent6">
              <a:lumMod val="20000"/>
              <a:lumOff val="80000"/>
            </a:schemeClr>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Calibri" panose="020F0502020204030204" pitchFamily="34" charset="0"/>
                <a:cs typeface="Calibri" panose="020F0502020204030204" pitchFamily="34" charset="0"/>
              </a:rPr>
              <a:t>User-parallel</a:t>
            </a:r>
          </a:p>
        </p:txBody>
      </p:sp>
      <p:sp>
        <p:nvSpPr>
          <p:cNvPr id="34" name="Rectangle 48">
            <a:extLst>
              <a:ext uri="{FF2B5EF4-FFF2-40B4-BE49-F238E27FC236}">
                <a16:creationId xmlns:a16="http://schemas.microsoft.com/office/drawing/2014/main" id="{0143DC98-F4D3-6460-7A81-494B040C9C47}"/>
              </a:ext>
            </a:extLst>
          </p:cNvPr>
          <p:cNvSpPr/>
          <p:nvPr/>
        </p:nvSpPr>
        <p:spPr>
          <a:xfrm>
            <a:off x="4644032" y="3765044"/>
            <a:ext cx="1658708" cy="634204"/>
          </a:xfrm>
          <a:prstGeom prst="rect">
            <a:avLst/>
          </a:prstGeom>
          <a:solidFill>
            <a:schemeClr val="accent5">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Calibri" panose="020F0502020204030204" pitchFamily="34" charset="0"/>
                <a:cs typeface="Calibri" panose="020F0502020204030204" pitchFamily="34" charset="0"/>
              </a:rPr>
              <a:t>Subcarrier-parallel</a:t>
            </a:r>
          </a:p>
        </p:txBody>
      </p:sp>
      <p:grpSp>
        <p:nvGrpSpPr>
          <p:cNvPr id="10" name="组合 9">
            <a:extLst>
              <a:ext uri="{FF2B5EF4-FFF2-40B4-BE49-F238E27FC236}">
                <a16:creationId xmlns:a16="http://schemas.microsoft.com/office/drawing/2014/main" id="{BC74F732-209B-A4FA-81DC-411178A7060E}"/>
              </a:ext>
            </a:extLst>
          </p:cNvPr>
          <p:cNvGrpSpPr/>
          <p:nvPr/>
        </p:nvGrpSpPr>
        <p:grpSpPr>
          <a:xfrm>
            <a:off x="640813" y="2335853"/>
            <a:ext cx="1451802" cy="1400374"/>
            <a:chOff x="1221332" y="1393981"/>
            <a:chExt cx="1451802" cy="1400374"/>
          </a:xfrm>
        </p:grpSpPr>
        <p:sp>
          <p:nvSpPr>
            <p:cNvPr id="15" name="矩形 14">
              <a:extLst>
                <a:ext uri="{FF2B5EF4-FFF2-40B4-BE49-F238E27FC236}">
                  <a16:creationId xmlns:a16="http://schemas.microsoft.com/office/drawing/2014/main" id="{5B29B82C-D98A-2487-B6DF-E049E401825D}"/>
                </a:ext>
              </a:extLst>
            </p:cNvPr>
            <p:cNvSpPr/>
            <p:nvPr/>
          </p:nvSpPr>
          <p:spPr>
            <a:xfrm>
              <a:off x="1221332" y="1393981"/>
              <a:ext cx="1451802" cy="1400374"/>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pic>
          <p:nvPicPr>
            <p:cNvPr id="16" name="Graphic 28" descr="Close with solid fill">
              <a:extLst>
                <a:ext uri="{FF2B5EF4-FFF2-40B4-BE49-F238E27FC236}">
                  <a16:creationId xmlns:a16="http://schemas.microsoft.com/office/drawing/2014/main" id="{88448C38-EED9-735A-E791-49D4E4BB208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19142" y="1489930"/>
              <a:ext cx="321228" cy="316665"/>
            </a:xfrm>
            <a:prstGeom prst="rect">
              <a:avLst/>
            </a:prstGeom>
          </p:spPr>
        </p:pic>
        <p:pic>
          <p:nvPicPr>
            <p:cNvPr id="17" name="Graphic 28" descr="Close with solid fill">
              <a:extLst>
                <a:ext uri="{FF2B5EF4-FFF2-40B4-BE49-F238E27FC236}">
                  <a16:creationId xmlns:a16="http://schemas.microsoft.com/office/drawing/2014/main" id="{4AA0708D-CA68-1711-D86D-FFAA3F0C1E4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630983" y="1489930"/>
              <a:ext cx="321228" cy="316665"/>
            </a:xfrm>
            <a:prstGeom prst="rect">
              <a:avLst/>
            </a:prstGeom>
          </p:spPr>
        </p:pic>
        <p:pic>
          <p:nvPicPr>
            <p:cNvPr id="18" name="Graphic 28" descr="Close with solid fill">
              <a:extLst>
                <a:ext uri="{FF2B5EF4-FFF2-40B4-BE49-F238E27FC236}">
                  <a16:creationId xmlns:a16="http://schemas.microsoft.com/office/drawing/2014/main" id="{DBC4AC1E-4EDF-B65E-D396-319D537E624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939832" y="1489929"/>
              <a:ext cx="321228" cy="316665"/>
            </a:xfrm>
            <a:prstGeom prst="rect">
              <a:avLst/>
            </a:prstGeom>
          </p:spPr>
        </p:pic>
        <p:pic>
          <p:nvPicPr>
            <p:cNvPr id="19" name="Graphic 28" descr="Close with solid fill">
              <a:extLst>
                <a:ext uri="{FF2B5EF4-FFF2-40B4-BE49-F238E27FC236}">
                  <a16:creationId xmlns:a16="http://schemas.microsoft.com/office/drawing/2014/main" id="{0ACEE670-4637-1CC5-881F-B1350215328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239294" y="1489929"/>
              <a:ext cx="321228" cy="316665"/>
            </a:xfrm>
            <a:prstGeom prst="rect">
              <a:avLst/>
            </a:prstGeom>
          </p:spPr>
        </p:pic>
        <p:pic>
          <p:nvPicPr>
            <p:cNvPr id="20" name="Graphic 28" descr="Close with solid fill">
              <a:extLst>
                <a:ext uri="{FF2B5EF4-FFF2-40B4-BE49-F238E27FC236}">
                  <a16:creationId xmlns:a16="http://schemas.microsoft.com/office/drawing/2014/main" id="{81A54AFF-C8E3-EADF-3250-62B3B94BF08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14665" y="1806594"/>
              <a:ext cx="321228" cy="316665"/>
            </a:xfrm>
            <a:prstGeom prst="rect">
              <a:avLst/>
            </a:prstGeom>
          </p:spPr>
        </p:pic>
        <p:pic>
          <p:nvPicPr>
            <p:cNvPr id="26" name="Graphic 28" descr="Close with solid fill">
              <a:extLst>
                <a:ext uri="{FF2B5EF4-FFF2-40B4-BE49-F238E27FC236}">
                  <a16:creationId xmlns:a16="http://schemas.microsoft.com/office/drawing/2014/main" id="{6617548B-7F40-C365-2ED3-A7566BF5B17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626506" y="1806594"/>
              <a:ext cx="321228" cy="316665"/>
            </a:xfrm>
            <a:prstGeom prst="rect">
              <a:avLst/>
            </a:prstGeom>
          </p:spPr>
        </p:pic>
        <p:pic>
          <p:nvPicPr>
            <p:cNvPr id="28" name="Graphic 28" descr="Close with solid fill">
              <a:extLst>
                <a:ext uri="{FF2B5EF4-FFF2-40B4-BE49-F238E27FC236}">
                  <a16:creationId xmlns:a16="http://schemas.microsoft.com/office/drawing/2014/main" id="{E09DDE73-D548-BFC0-72AE-DC22BBBA2B0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935355" y="1806593"/>
              <a:ext cx="321228" cy="316665"/>
            </a:xfrm>
            <a:prstGeom prst="rect">
              <a:avLst/>
            </a:prstGeom>
          </p:spPr>
        </p:pic>
        <p:pic>
          <p:nvPicPr>
            <p:cNvPr id="30" name="Graphic 28" descr="Close with solid fill">
              <a:extLst>
                <a:ext uri="{FF2B5EF4-FFF2-40B4-BE49-F238E27FC236}">
                  <a16:creationId xmlns:a16="http://schemas.microsoft.com/office/drawing/2014/main" id="{59720DEC-4769-F83F-5422-424CD2879E7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234817" y="1806593"/>
              <a:ext cx="321228" cy="316665"/>
            </a:xfrm>
            <a:prstGeom prst="rect">
              <a:avLst/>
            </a:prstGeom>
          </p:spPr>
        </p:pic>
        <p:pic>
          <p:nvPicPr>
            <p:cNvPr id="31" name="Graphic 28" descr="Close with solid fill">
              <a:extLst>
                <a:ext uri="{FF2B5EF4-FFF2-40B4-BE49-F238E27FC236}">
                  <a16:creationId xmlns:a16="http://schemas.microsoft.com/office/drawing/2014/main" id="{233CAA2B-9AA4-3A1E-F82E-0F9C4B9D422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24052" y="2107712"/>
              <a:ext cx="321228" cy="316665"/>
            </a:xfrm>
            <a:prstGeom prst="rect">
              <a:avLst/>
            </a:prstGeom>
          </p:spPr>
        </p:pic>
        <p:pic>
          <p:nvPicPr>
            <p:cNvPr id="35" name="Graphic 28" descr="Close with solid fill">
              <a:extLst>
                <a:ext uri="{FF2B5EF4-FFF2-40B4-BE49-F238E27FC236}">
                  <a16:creationId xmlns:a16="http://schemas.microsoft.com/office/drawing/2014/main" id="{DD384253-52B5-49B2-F087-4964E01E985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635893" y="2107712"/>
              <a:ext cx="321228" cy="316665"/>
            </a:xfrm>
            <a:prstGeom prst="rect">
              <a:avLst/>
            </a:prstGeom>
          </p:spPr>
        </p:pic>
        <p:pic>
          <p:nvPicPr>
            <p:cNvPr id="36" name="Graphic 28" descr="Close with solid fill">
              <a:extLst>
                <a:ext uri="{FF2B5EF4-FFF2-40B4-BE49-F238E27FC236}">
                  <a16:creationId xmlns:a16="http://schemas.microsoft.com/office/drawing/2014/main" id="{E03EE972-EE56-7B41-E515-7168FA17D8E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944742" y="2107711"/>
              <a:ext cx="321228" cy="316665"/>
            </a:xfrm>
            <a:prstGeom prst="rect">
              <a:avLst/>
            </a:prstGeom>
          </p:spPr>
        </p:pic>
        <p:pic>
          <p:nvPicPr>
            <p:cNvPr id="38" name="Graphic 28" descr="Close with solid fill">
              <a:extLst>
                <a:ext uri="{FF2B5EF4-FFF2-40B4-BE49-F238E27FC236}">
                  <a16:creationId xmlns:a16="http://schemas.microsoft.com/office/drawing/2014/main" id="{E1E28DA6-2BDF-128F-EB31-D55C043EC0D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244204" y="2107711"/>
              <a:ext cx="321228" cy="316665"/>
            </a:xfrm>
            <a:prstGeom prst="rect">
              <a:avLst/>
            </a:prstGeom>
          </p:spPr>
        </p:pic>
        <p:pic>
          <p:nvPicPr>
            <p:cNvPr id="39" name="Graphic 28" descr="Close with solid fill">
              <a:extLst>
                <a:ext uri="{FF2B5EF4-FFF2-40B4-BE49-F238E27FC236}">
                  <a16:creationId xmlns:a16="http://schemas.microsoft.com/office/drawing/2014/main" id="{52420D71-3EFA-C6D2-7D18-60F32EF1AA4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14665" y="2391636"/>
              <a:ext cx="321228" cy="316665"/>
            </a:xfrm>
            <a:prstGeom prst="rect">
              <a:avLst/>
            </a:prstGeom>
          </p:spPr>
        </p:pic>
        <p:pic>
          <p:nvPicPr>
            <p:cNvPr id="40" name="Graphic 28" descr="Close with solid fill">
              <a:extLst>
                <a:ext uri="{FF2B5EF4-FFF2-40B4-BE49-F238E27FC236}">
                  <a16:creationId xmlns:a16="http://schemas.microsoft.com/office/drawing/2014/main" id="{8B23F71B-D976-605B-C11E-C0E2E8154B7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626506" y="2391636"/>
              <a:ext cx="321228" cy="316665"/>
            </a:xfrm>
            <a:prstGeom prst="rect">
              <a:avLst/>
            </a:prstGeom>
          </p:spPr>
        </p:pic>
        <p:pic>
          <p:nvPicPr>
            <p:cNvPr id="43" name="Graphic 28" descr="Close with solid fill">
              <a:extLst>
                <a:ext uri="{FF2B5EF4-FFF2-40B4-BE49-F238E27FC236}">
                  <a16:creationId xmlns:a16="http://schemas.microsoft.com/office/drawing/2014/main" id="{564DE4C6-E2EB-6E52-04A5-E07F9F7F280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935355" y="2391635"/>
              <a:ext cx="321228" cy="316665"/>
            </a:xfrm>
            <a:prstGeom prst="rect">
              <a:avLst/>
            </a:prstGeom>
          </p:spPr>
        </p:pic>
        <p:pic>
          <p:nvPicPr>
            <p:cNvPr id="44" name="Graphic 28" descr="Close with solid fill">
              <a:extLst>
                <a:ext uri="{FF2B5EF4-FFF2-40B4-BE49-F238E27FC236}">
                  <a16:creationId xmlns:a16="http://schemas.microsoft.com/office/drawing/2014/main" id="{F89BA2D2-755D-E61B-57F3-B13192D4CB3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234817" y="2391635"/>
              <a:ext cx="321228" cy="316665"/>
            </a:xfrm>
            <a:prstGeom prst="rect">
              <a:avLst/>
            </a:prstGeom>
          </p:spPr>
        </p:pic>
      </p:grpSp>
      <p:cxnSp>
        <p:nvCxnSpPr>
          <p:cNvPr id="49" name="直接连接符 9">
            <a:extLst>
              <a:ext uri="{FF2B5EF4-FFF2-40B4-BE49-F238E27FC236}">
                <a16:creationId xmlns:a16="http://schemas.microsoft.com/office/drawing/2014/main" id="{BD3E608C-3B07-0F8C-ADB8-9CF270F3CECC}"/>
              </a:ext>
            </a:extLst>
          </p:cNvPr>
          <p:cNvCxnSpPr>
            <a:cxnSpLocks/>
          </p:cNvCxnSpPr>
          <p:nvPr/>
        </p:nvCxnSpPr>
        <p:spPr>
          <a:xfrm>
            <a:off x="3916680" y="2535211"/>
            <a:ext cx="6537960" cy="0"/>
          </a:xfrm>
          <a:prstGeom prst="line">
            <a:avLst/>
          </a:prstGeom>
          <a:ln w="19050">
            <a:prstDash val="dash"/>
          </a:ln>
        </p:spPr>
        <p:style>
          <a:lnRef idx="1">
            <a:schemeClr val="dk1"/>
          </a:lnRef>
          <a:fillRef idx="0">
            <a:schemeClr val="dk1"/>
          </a:fillRef>
          <a:effectRef idx="0">
            <a:schemeClr val="dk1"/>
          </a:effectRef>
          <a:fontRef idx="minor">
            <a:schemeClr val="tx1"/>
          </a:fontRef>
        </p:style>
      </p:cxnSp>
      <p:cxnSp>
        <p:nvCxnSpPr>
          <p:cNvPr id="50" name="直接连接符 9">
            <a:extLst>
              <a:ext uri="{FF2B5EF4-FFF2-40B4-BE49-F238E27FC236}">
                <a16:creationId xmlns:a16="http://schemas.microsoft.com/office/drawing/2014/main" id="{672A4B46-ABB1-9C0E-30BB-5187F7DBB211}"/>
              </a:ext>
            </a:extLst>
          </p:cNvPr>
          <p:cNvCxnSpPr>
            <a:cxnSpLocks/>
          </p:cNvCxnSpPr>
          <p:nvPr/>
        </p:nvCxnSpPr>
        <p:spPr>
          <a:xfrm>
            <a:off x="3893820" y="3602011"/>
            <a:ext cx="6560820" cy="0"/>
          </a:xfrm>
          <a:prstGeom prst="line">
            <a:avLst/>
          </a:prstGeom>
          <a:ln w="19050">
            <a:prstDash val="dash"/>
          </a:ln>
        </p:spPr>
        <p:style>
          <a:lnRef idx="1">
            <a:schemeClr val="dk1"/>
          </a:lnRef>
          <a:fillRef idx="0">
            <a:schemeClr val="dk1"/>
          </a:fillRef>
          <a:effectRef idx="0">
            <a:schemeClr val="dk1"/>
          </a:effectRef>
          <a:fontRef idx="minor">
            <a:schemeClr val="tx1"/>
          </a:fontRef>
        </p:style>
      </p:cxnSp>
      <p:cxnSp>
        <p:nvCxnSpPr>
          <p:cNvPr id="75" name="Straight Arrow Connector 60">
            <a:extLst>
              <a:ext uri="{FF2B5EF4-FFF2-40B4-BE49-F238E27FC236}">
                <a16:creationId xmlns:a16="http://schemas.microsoft.com/office/drawing/2014/main" id="{5E264766-75CF-1B9A-AD34-41C899129918}"/>
              </a:ext>
            </a:extLst>
          </p:cNvPr>
          <p:cNvCxnSpPr/>
          <p:nvPr/>
        </p:nvCxnSpPr>
        <p:spPr>
          <a:xfrm>
            <a:off x="5452581" y="2373544"/>
            <a:ext cx="0" cy="1276628"/>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76" name="文本框 54">
            <a:extLst>
              <a:ext uri="{FF2B5EF4-FFF2-40B4-BE49-F238E27FC236}">
                <a16:creationId xmlns:a16="http://schemas.microsoft.com/office/drawing/2014/main" id="{C615EFA9-2027-D7A2-FF69-22E43FFD7265}"/>
              </a:ext>
            </a:extLst>
          </p:cNvPr>
          <p:cNvSpPr txBox="1"/>
          <p:nvPr/>
        </p:nvSpPr>
        <p:spPr>
          <a:xfrm>
            <a:off x="525481" y="5465525"/>
            <a:ext cx="10849456" cy="707886"/>
          </a:xfrm>
          <a:prstGeom prst="rect">
            <a:avLst/>
          </a:prstGeom>
          <a:solidFill>
            <a:srgbClr val="C00000"/>
          </a:solidFill>
          <a:ln>
            <a:noFill/>
          </a:ln>
        </p:spPr>
        <p:txBody>
          <a:bodyPr wrap="square" lIns="91440" tIns="45720" rIns="91440" bIns="45720" anchor="t">
            <a:spAutoFit/>
          </a:bodyPr>
          <a:lstStyle/>
          <a:p>
            <a:pPr marL="342900" indent="-342900">
              <a:buFont typeface="Arial" panose="020B0604020202020204" pitchFamily="34" charset="0"/>
              <a:buChar char="•"/>
            </a:pPr>
            <a:r>
              <a:rPr lang="en-US" sz="2000" dirty="0">
                <a:solidFill>
                  <a:schemeClr val="bg1"/>
                </a:solidFill>
              </a:rPr>
              <a:t>Maximizing parallelism makes sense when CPUs are weak (e.g., </a:t>
            </a:r>
            <a:r>
              <a:rPr lang="en-US" sz="2000" dirty="0" err="1">
                <a:solidFill>
                  <a:schemeClr val="bg1"/>
                </a:solidFill>
              </a:rPr>
              <a:t>BigStation</a:t>
            </a:r>
            <a:r>
              <a:rPr lang="en-US" sz="2000" dirty="0">
                <a:solidFill>
                  <a:schemeClr val="bg1"/>
                </a:solidFill>
              </a:rPr>
              <a:t>)</a:t>
            </a:r>
          </a:p>
          <a:p>
            <a:pPr marL="342900" indent="-342900">
              <a:buFont typeface="Arial" panose="020B0604020202020204" pitchFamily="34" charset="0"/>
              <a:buChar char="•"/>
            </a:pPr>
            <a:r>
              <a:rPr lang="en-US" sz="2000" dirty="0">
                <a:solidFill>
                  <a:schemeClr val="bg1"/>
                </a:solidFill>
              </a:rPr>
              <a:t>Limits scalability due to high inter-server communication with large numbers of antennas and users</a:t>
            </a:r>
          </a:p>
        </p:txBody>
      </p:sp>
      <p:sp>
        <p:nvSpPr>
          <p:cNvPr id="2" name="Rectangle 5">
            <a:extLst>
              <a:ext uri="{FF2B5EF4-FFF2-40B4-BE49-F238E27FC236}">
                <a16:creationId xmlns:a16="http://schemas.microsoft.com/office/drawing/2014/main" id="{BAE4CA57-6B80-428F-F22C-4CD676B23B0C}"/>
              </a:ext>
            </a:extLst>
          </p:cNvPr>
          <p:cNvSpPr/>
          <p:nvPr/>
        </p:nvSpPr>
        <p:spPr>
          <a:xfrm>
            <a:off x="525481" y="1628875"/>
            <a:ext cx="1658708" cy="634204"/>
          </a:xfrm>
          <a:prstGeom prst="rect">
            <a:avLst/>
          </a:prstGeom>
          <a:solidFill>
            <a:schemeClr val="accent2">
              <a:lumMod val="20000"/>
              <a:lumOff val="80000"/>
            </a:schemeClr>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Calibri" panose="020F0502020204030204" pitchFamily="34" charset="0"/>
                <a:cs typeface="Calibri" panose="020F0502020204030204" pitchFamily="34" charset="0"/>
              </a:rPr>
              <a:t>Antenna </a:t>
            </a:r>
          </a:p>
          <a:p>
            <a:pPr algn="ctr"/>
            <a:r>
              <a:rPr lang="en-US">
                <a:solidFill>
                  <a:schemeClr val="tx1"/>
                </a:solidFill>
                <a:latin typeface="Calibri" panose="020F0502020204030204" pitchFamily="34" charset="0"/>
                <a:cs typeface="Calibri" panose="020F0502020204030204" pitchFamily="34" charset="0"/>
              </a:rPr>
              <a:t>set 1,2,3</a:t>
            </a:r>
          </a:p>
        </p:txBody>
      </p:sp>
      <p:grpSp>
        <p:nvGrpSpPr>
          <p:cNvPr id="58" name="组合 51">
            <a:extLst>
              <a:ext uri="{FF2B5EF4-FFF2-40B4-BE49-F238E27FC236}">
                <a16:creationId xmlns:a16="http://schemas.microsoft.com/office/drawing/2014/main" id="{B9525227-A73C-8F17-1F4A-8BA4A84CCA02}"/>
              </a:ext>
            </a:extLst>
          </p:cNvPr>
          <p:cNvGrpSpPr/>
          <p:nvPr/>
        </p:nvGrpSpPr>
        <p:grpSpPr>
          <a:xfrm>
            <a:off x="3293523" y="4025805"/>
            <a:ext cx="799620" cy="266540"/>
            <a:chOff x="1676064" y="4564380"/>
            <a:chExt cx="1137396" cy="379132"/>
          </a:xfrm>
        </p:grpSpPr>
        <p:sp>
          <p:nvSpPr>
            <p:cNvPr id="66" name="矩形 57">
              <a:extLst>
                <a:ext uri="{FF2B5EF4-FFF2-40B4-BE49-F238E27FC236}">
                  <a16:creationId xmlns:a16="http://schemas.microsoft.com/office/drawing/2014/main" id="{9A771F71-C363-EFBE-C3CC-31650FE671AC}"/>
                </a:ext>
              </a:extLst>
            </p:cNvPr>
            <p:cNvSpPr/>
            <p:nvPr/>
          </p:nvSpPr>
          <p:spPr>
            <a:xfrm>
              <a:off x="1676064" y="4564380"/>
              <a:ext cx="379132" cy="379132"/>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矩形 58">
              <a:extLst>
                <a:ext uri="{FF2B5EF4-FFF2-40B4-BE49-F238E27FC236}">
                  <a16:creationId xmlns:a16="http://schemas.microsoft.com/office/drawing/2014/main" id="{85C5500D-08D5-6532-7D32-8AF8752CF24F}"/>
                </a:ext>
              </a:extLst>
            </p:cNvPr>
            <p:cNvSpPr/>
            <p:nvPr/>
          </p:nvSpPr>
          <p:spPr>
            <a:xfrm>
              <a:off x="2055196" y="4564380"/>
              <a:ext cx="379132" cy="379132"/>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矩形 59">
              <a:extLst>
                <a:ext uri="{FF2B5EF4-FFF2-40B4-BE49-F238E27FC236}">
                  <a16:creationId xmlns:a16="http://schemas.microsoft.com/office/drawing/2014/main" id="{F082A93B-9A31-E415-B4F2-14021C0B8A2C}"/>
                </a:ext>
              </a:extLst>
            </p:cNvPr>
            <p:cNvSpPr/>
            <p:nvPr/>
          </p:nvSpPr>
          <p:spPr>
            <a:xfrm>
              <a:off x="2434328" y="4564380"/>
              <a:ext cx="379132" cy="379132"/>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 name="组合 61">
            <a:extLst>
              <a:ext uri="{FF2B5EF4-FFF2-40B4-BE49-F238E27FC236}">
                <a16:creationId xmlns:a16="http://schemas.microsoft.com/office/drawing/2014/main" id="{865E82E6-09EB-AF5E-80ED-551A744CD9FE}"/>
              </a:ext>
            </a:extLst>
          </p:cNvPr>
          <p:cNvGrpSpPr/>
          <p:nvPr/>
        </p:nvGrpSpPr>
        <p:grpSpPr>
          <a:xfrm>
            <a:off x="3293523" y="4558885"/>
            <a:ext cx="799620" cy="266540"/>
            <a:chOff x="1676064" y="4564380"/>
            <a:chExt cx="1137396" cy="379132"/>
          </a:xfrm>
        </p:grpSpPr>
        <p:sp>
          <p:nvSpPr>
            <p:cNvPr id="25" name="矩形 62">
              <a:extLst>
                <a:ext uri="{FF2B5EF4-FFF2-40B4-BE49-F238E27FC236}">
                  <a16:creationId xmlns:a16="http://schemas.microsoft.com/office/drawing/2014/main" id="{2E6B0F0C-8CAC-D60D-3CC8-FE3E17C94BD4}"/>
                </a:ext>
              </a:extLst>
            </p:cNvPr>
            <p:cNvSpPr/>
            <p:nvPr/>
          </p:nvSpPr>
          <p:spPr>
            <a:xfrm>
              <a:off x="1676064" y="4564380"/>
              <a:ext cx="379132" cy="379132"/>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63">
              <a:extLst>
                <a:ext uri="{FF2B5EF4-FFF2-40B4-BE49-F238E27FC236}">
                  <a16:creationId xmlns:a16="http://schemas.microsoft.com/office/drawing/2014/main" id="{3689E4FA-BF3E-0A71-72B4-1B44B7205AA1}"/>
                </a:ext>
              </a:extLst>
            </p:cNvPr>
            <p:cNvSpPr/>
            <p:nvPr/>
          </p:nvSpPr>
          <p:spPr>
            <a:xfrm>
              <a:off x="2055196" y="4564380"/>
              <a:ext cx="379132" cy="379132"/>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64">
              <a:extLst>
                <a:ext uri="{FF2B5EF4-FFF2-40B4-BE49-F238E27FC236}">
                  <a16:creationId xmlns:a16="http://schemas.microsoft.com/office/drawing/2014/main" id="{7C6DCA18-FCA6-ED26-7EE6-F2EF873247ED}"/>
                </a:ext>
              </a:extLst>
            </p:cNvPr>
            <p:cNvSpPr/>
            <p:nvPr/>
          </p:nvSpPr>
          <p:spPr>
            <a:xfrm>
              <a:off x="2434328" y="4564380"/>
              <a:ext cx="379132" cy="379132"/>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 name="组合 66">
            <a:extLst>
              <a:ext uri="{FF2B5EF4-FFF2-40B4-BE49-F238E27FC236}">
                <a16:creationId xmlns:a16="http://schemas.microsoft.com/office/drawing/2014/main" id="{67A7A519-FB70-7739-3798-77C1890F1342}"/>
              </a:ext>
            </a:extLst>
          </p:cNvPr>
          <p:cNvGrpSpPr/>
          <p:nvPr/>
        </p:nvGrpSpPr>
        <p:grpSpPr>
          <a:xfrm>
            <a:off x="3293523" y="4292345"/>
            <a:ext cx="799620" cy="266540"/>
            <a:chOff x="1676064" y="4564380"/>
            <a:chExt cx="1137396" cy="379132"/>
          </a:xfrm>
          <a:solidFill>
            <a:schemeClr val="accent5">
              <a:lumMod val="60000"/>
              <a:lumOff val="40000"/>
            </a:schemeClr>
          </a:solidFill>
        </p:grpSpPr>
        <p:sp>
          <p:nvSpPr>
            <p:cNvPr id="11" name="矩形 67">
              <a:extLst>
                <a:ext uri="{FF2B5EF4-FFF2-40B4-BE49-F238E27FC236}">
                  <a16:creationId xmlns:a16="http://schemas.microsoft.com/office/drawing/2014/main" id="{4CE22475-BF6D-56C1-A165-63A87ABC17E8}"/>
                </a:ext>
              </a:extLst>
            </p:cNvPr>
            <p:cNvSpPr/>
            <p:nvPr/>
          </p:nvSpPr>
          <p:spPr>
            <a:xfrm>
              <a:off x="1676064" y="4564380"/>
              <a:ext cx="379132" cy="379132"/>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68">
              <a:extLst>
                <a:ext uri="{FF2B5EF4-FFF2-40B4-BE49-F238E27FC236}">
                  <a16:creationId xmlns:a16="http://schemas.microsoft.com/office/drawing/2014/main" id="{342D25BD-B634-AD53-D73D-A884DE543C24}"/>
                </a:ext>
              </a:extLst>
            </p:cNvPr>
            <p:cNvSpPr/>
            <p:nvPr/>
          </p:nvSpPr>
          <p:spPr>
            <a:xfrm>
              <a:off x="2055196" y="4564380"/>
              <a:ext cx="379132" cy="379132"/>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69">
              <a:extLst>
                <a:ext uri="{FF2B5EF4-FFF2-40B4-BE49-F238E27FC236}">
                  <a16:creationId xmlns:a16="http://schemas.microsoft.com/office/drawing/2014/main" id="{077FD91F-A460-2ABD-8C03-BBEFAA6E9891}"/>
                </a:ext>
              </a:extLst>
            </p:cNvPr>
            <p:cNvSpPr/>
            <p:nvPr/>
          </p:nvSpPr>
          <p:spPr>
            <a:xfrm>
              <a:off x="2434328" y="4564380"/>
              <a:ext cx="379132" cy="379132"/>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8" name="TextBox 59">
            <a:extLst>
              <a:ext uri="{FF2B5EF4-FFF2-40B4-BE49-F238E27FC236}">
                <a16:creationId xmlns:a16="http://schemas.microsoft.com/office/drawing/2014/main" id="{B88E7FFF-3FBD-C5C2-3277-B9DF421265FB}"/>
              </a:ext>
            </a:extLst>
          </p:cNvPr>
          <p:cNvSpPr txBox="1"/>
          <p:nvPr/>
        </p:nvSpPr>
        <p:spPr>
          <a:xfrm>
            <a:off x="4093143" y="4574271"/>
            <a:ext cx="2428165" cy="338554"/>
          </a:xfrm>
          <a:prstGeom prst="rect">
            <a:avLst/>
          </a:prstGeom>
          <a:noFill/>
        </p:spPr>
        <p:txBody>
          <a:bodyPr wrap="none" rtlCol="0">
            <a:spAutoFit/>
          </a:bodyPr>
          <a:lstStyle/>
          <a:p>
            <a:r>
              <a:rPr lang="en-US" sz="1600"/>
              <a:t>Matrix inversion for SC 800</a:t>
            </a:r>
          </a:p>
        </p:txBody>
      </p:sp>
      <p:sp>
        <p:nvSpPr>
          <p:cNvPr id="101" name="TextBox 59">
            <a:extLst>
              <a:ext uri="{FF2B5EF4-FFF2-40B4-BE49-F238E27FC236}">
                <a16:creationId xmlns:a16="http://schemas.microsoft.com/office/drawing/2014/main" id="{1275355E-000F-3B81-9501-3ED6AC9BEBF7}"/>
              </a:ext>
            </a:extLst>
          </p:cNvPr>
          <p:cNvSpPr txBox="1"/>
          <p:nvPr/>
        </p:nvSpPr>
        <p:spPr>
          <a:xfrm>
            <a:off x="1114695" y="3695928"/>
            <a:ext cx="489236" cy="400110"/>
          </a:xfrm>
          <a:prstGeom prst="rect">
            <a:avLst/>
          </a:prstGeom>
          <a:noFill/>
        </p:spPr>
        <p:txBody>
          <a:bodyPr wrap="none" rtlCol="0">
            <a:spAutoFit/>
          </a:bodyPr>
          <a:lstStyle/>
          <a:p>
            <a:r>
              <a:rPr lang="en-US" sz="2000"/>
              <a:t>RU</a:t>
            </a:r>
          </a:p>
        </p:txBody>
      </p:sp>
    </p:spTree>
    <p:extLst>
      <p:ext uri="{BB962C8B-B14F-4D97-AF65-F5344CB8AC3E}">
        <p14:creationId xmlns:p14="http://schemas.microsoft.com/office/powerpoint/2010/main" val="3454054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0.00977 -0.0037 L 0.03165 -0.31528 " pathEditMode="relative" rAng="0" ptsTypes="AA">
                                      <p:cBhvr>
                                        <p:cTn id="6" dur="2000" fill="hold"/>
                                        <p:tgtEl>
                                          <p:spTgt spid="58"/>
                                        </p:tgtEl>
                                        <p:attrNameLst>
                                          <p:attrName>ppt_x</p:attrName>
                                          <p:attrName>ppt_y</p:attrName>
                                        </p:attrNameLst>
                                      </p:cBhvr>
                                      <p:rCtr x="1094" y="-15579"/>
                                    </p:animMotion>
                                  </p:childTnLst>
                                </p:cTn>
                              </p:par>
                              <p:par>
                                <p:cTn id="7" presetID="42" presetClass="path" presetSubtype="0" accel="50000" decel="50000" fill="hold" nodeType="withEffect">
                                  <p:stCondLst>
                                    <p:cond delay="0"/>
                                  </p:stCondLst>
                                  <p:childTnLst>
                                    <p:animMotion origin="layout" path="M -4.58333E-6 -3.7037E-7 L 0.0306 -0.20417 " pathEditMode="relative" rAng="0" ptsTypes="AA">
                                      <p:cBhvr>
                                        <p:cTn id="8" dur="2000" fill="hold"/>
                                        <p:tgtEl>
                                          <p:spTgt spid="9"/>
                                        </p:tgtEl>
                                        <p:attrNameLst>
                                          <p:attrName>ppt_x</p:attrName>
                                          <p:attrName>ppt_y</p:attrName>
                                        </p:attrNameLst>
                                      </p:cBhvr>
                                      <p:rCtr x="1523" y="-10208"/>
                                    </p:animMotion>
                                  </p:childTnLst>
                                </p:cTn>
                              </p:par>
                              <p:par>
                                <p:cTn id="9" presetID="42" presetClass="path" presetSubtype="0" accel="50000" decel="50000" fill="hold" nodeType="withEffect">
                                  <p:stCondLst>
                                    <p:cond delay="0"/>
                                  </p:stCondLst>
                                  <p:childTnLst>
                                    <p:animMotion origin="layout" path="M -4.58333E-6 7.40741E-7 L 0.03438 -0.08704 " pathEditMode="relative" rAng="0" ptsTypes="AA">
                                      <p:cBhvr>
                                        <p:cTn id="10" dur="2000" fill="hold"/>
                                        <p:tgtEl>
                                          <p:spTgt spid="7"/>
                                        </p:tgtEl>
                                        <p:attrNameLst>
                                          <p:attrName>ppt_x</p:attrName>
                                          <p:attrName>ppt_y</p:attrName>
                                        </p:attrNameLst>
                                      </p:cBhvr>
                                      <p:rCtr x="1719" y="-4352"/>
                                    </p:animMotion>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6"/>
                                        </p:tgtEl>
                                        <p:attrNameLst>
                                          <p:attrName>style.visibility</p:attrName>
                                        </p:attrNameLst>
                                      </p:cBhvr>
                                      <p:to>
                                        <p:strVal val="visible"/>
                                      </p:to>
                                    </p:set>
                                    <p:animEffect transition="in" filter="fade">
                                      <p:cBhvr>
                                        <p:cTn id="15" dur="500"/>
                                        <p:tgtEl>
                                          <p:spTgt spid="7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9F48A1D-5577-B56A-35EF-8B99EED736D0}"/>
              </a:ext>
            </a:extLst>
          </p:cNvPr>
          <p:cNvSpPr>
            <a:spLocks noGrp="1"/>
          </p:cNvSpPr>
          <p:nvPr>
            <p:ph type="title"/>
          </p:nvPr>
        </p:nvSpPr>
        <p:spPr>
          <a:xfrm>
            <a:off x="0" y="2196"/>
            <a:ext cx="12134155" cy="1325563"/>
          </a:xfrm>
        </p:spPr>
        <p:txBody>
          <a:bodyPr>
            <a:normAutofit/>
          </a:bodyPr>
          <a:lstStyle/>
          <a:p>
            <a:pPr algn="ctr"/>
            <a:r>
              <a:rPr lang="en-US" sz="3200" b="1">
                <a:latin typeface="Calibri Light" panose="020F0302020204030204" pitchFamily="34" charset="0"/>
                <a:cs typeface="Calibri Light" panose="020F0302020204030204" pitchFamily="34" charset="0"/>
              </a:rPr>
              <a:t>Idea #2: </a:t>
            </a:r>
            <a:r>
              <a:rPr lang="en-US" sz="3200" b="1" err="1">
                <a:latin typeface="Calibri Light" panose="020F0302020204030204" pitchFamily="34" charset="0"/>
                <a:cs typeface="Calibri Light" panose="020F0302020204030204" pitchFamily="34" charset="0"/>
              </a:rPr>
              <a:t>Affinitize</a:t>
            </a:r>
            <a:r>
              <a:rPr lang="en-US" sz="3200" b="1">
                <a:latin typeface="Calibri Light" panose="020F0302020204030204" pitchFamily="34" charset="0"/>
                <a:cs typeface="Calibri Light" panose="020F0302020204030204" pitchFamily="34" charset="0"/>
              </a:rPr>
              <a:t> subcarriers to a dedicated server</a:t>
            </a:r>
          </a:p>
        </p:txBody>
      </p:sp>
      <p:sp>
        <p:nvSpPr>
          <p:cNvPr id="4" name="Slide Number Placeholder 3">
            <a:extLst>
              <a:ext uri="{FF2B5EF4-FFF2-40B4-BE49-F238E27FC236}">
                <a16:creationId xmlns:a16="http://schemas.microsoft.com/office/drawing/2014/main" id="{6627C873-3B51-96C7-DA71-5E721BEB4F37}"/>
              </a:ext>
            </a:extLst>
          </p:cNvPr>
          <p:cNvSpPr>
            <a:spLocks noGrp="1"/>
          </p:cNvSpPr>
          <p:nvPr>
            <p:ph type="sldNum" sz="quarter" idx="12"/>
          </p:nvPr>
        </p:nvSpPr>
        <p:spPr/>
        <p:txBody>
          <a:bodyPr/>
          <a:lstStyle/>
          <a:p>
            <a:fld id="{330EA680-D336-4FF7-8B7A-9848BB0A1C32}" type="slidenum">
              <a:rPr lang="en-US" smtClean="0"/>
              <a:t>22</a:t>
            </a:fld>
            <a:endParaRPr lang="en-US"/>
          </a:p>
        </p:txBody>
      </p:sp>
      <p:sp>
        <p:nvSpPr>
          <p:cNvPr id="6" name="Rectangle 41">
            <a:extLst>
              <a:ext uri="{FF2B5EF4-FFF2-40B4-BE49-F238E27FC236}">
                <a16:creationId xmlns:a16="http://schemas.microsoft.com/office/drawing/2014/main" id="{B17AA6AB-E14E-3397-B2A4-40B22AB5F1AC}"/>
              </a:ext>
            </a:extLst>
          </p:cNvPr>
          <p:cNvSpPr/>
          <p:nvPr/>
        </p:nvSpPr>
        <p:spPr>
          <a:xfrm>
            <a:off x="10194120" y="1487505"/>
            <a:ext cx="1278808" cy="634204"/>
          </a:xfrm>
          <a:prstGeom prst="rect">
            <a:avLst/>
          </a:prstGeom>
          <a:solidFill>
            <a:schemeClr val="accent6">
              <a:lumMod val="20000"/>
              <a:lumOff val="80000"/>
            </a:schemeClr>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Calibri" panose="020F0502020204030204" pitchFamily="34" charset="0"/>
                <a:cs typeface="Calibri" panose="020F0502020204030204" pitchFamily="34" charset="0"/>
              </a:rPr>
              <a:t>User-parallel</a:t>
            </a:r>
          </a:p>
        </p:txBody>
      </p:sp>
      <p:sp>
        <p:nvSpPr>
          <p:cNvPr id="7" name="Rectangle 48">
            <a:extLst>
              <a:ext uri="{FF2B5EF4-FFF2-40B4-BE49-F238E27FC236}">
                <a16:creationId xmlns:a16="http://schemas.microsoft.com/office/drawing/2014/main" id="{ABCF86C0-63E1-37F0-7C45-0E2728DE65E8}"/>
              </a:ext>
            </a:extLst>
          </p:cNvPr>
          <p:cNvSpPr/>
          <p:nvPr/>
        </p:nvSpPr>
        <p:spPr>
          <a:xfrm>
            <a:off x="5574422" y="1499139"/>
            <a:ext cx="1658708" cy="634204"/>
          </a:xfrm>
          <a:prstGeom prst="rect">
            <a:avLst/>
          </a:prstGeom>
          <a:solidFill>
            <a:schemeClr val="accent5">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Calibri" panose="020F0502020204030204" pitchFamily="34" charset="0"/>
                <a:cs typeface="Calibri" panose="020F0502020204030204" pitchFamily="34" charset="0"/>
              </a:rPr>
              <a:t>Subcarrier-parallel</a:t>
            </a:r>
          </a:p>
        </p:txBody>
      </p:sp>
      <p:sp>
        <p:nvSpPr>
          <p:cNvPr id="9" name="Rectangle 41">
            <a:extLst>
              <a:ext uri="{FF2B5EF4-FFF2-40B4-BE49-F238E27FC236}">
                <a16:creationId xmlns:a16="http://schemas.microsoft.com/office/drawing/2014/main" id="{1059AFE2-1E58-43E2-36B4-E9F3A1CCF2B6}"/>
              </a:ext>
            </a:extLst>
          </p:cNvPr>
          <p:cNvSpPr/>
          <p:nvPr/>
        </p:nvSpPr>
        <p:spPr>
          <a:xfrm>
            <a:off x="10194120" y="2510664"/>
            <a:ext cx="1278808" cy="634204"/>
          </a:xfrm>
          <a:prstGeom prst="rect">
            <a:avLst/>
          </a:prstGeom>
          <a:solidFill>
            <a:schemeClr val="accent6">
              <a:lumMod val="20000"/>
              <a:lumOff val="80000"/>
            </a:schemeClr>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Calibri" panose="020F0502020204030204" pitchFamily="34" charset="0"/>
                <a:cs typeface="Calibri" panose="020F0502020204030204" pitchFamily="34" charset="0"/>
              </a:rPr>
              <a:t>User-parallel</a:t>
            </a:r>
          </a:p>
        </p:txBody>
      </p:sp>
      <p:sp>
        <p:nvSpPr>
          <p:cNvPr id="10" name="Rectangle 48">
            <a:extLst>
              <a:ext uri="{FF2B5EF4-FFF2-40B4-BE49-F238E27FC236}">
                <a16:creationId xmlns:a16="http://schemas.microsoft.com/office/drawing/2014/main" id="{B7AED416-130F-A66F-70D0-E061624BBFB0}"/>
              </a:ext>
            </a:extLst>
          </p:cNvPr>
          <p:cNvSpPr/>
          <p:nvPr/>
        </p:nvSpPr>
        <p:spPr>
          <a:xfrm>
            <a:off x="5574422" y="2522298"/>
            <a:ext cx="1658708" cy="634204"/>
          </a:xfrm>
          <a:prstGeom prst="rect">
            <a:avLst/>
          </a:prstGeom>
          <a:solidFill>
            <a:schemeClr val="accent5">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Calibri" panose="020F0502020204030204" pitchFamily="34" charset="0"/>
                <a:cs typeface="Calibri" panose="020F0502020204030204" pitchFamily="34" charset="0"/>
              </a:rPr>
              <a:t>Subcarrier-parallel</a:t>
            </a:r>
          </a:p>
        </p:txBody>
      </p:sp>
      <p:sp>
        <p:nvSpPr>
          <p:cNvPr id="12" name="Rectangle 41">
            <a:extLst>
              <a:ext uri="{FF2B5EF4-FFF2-40B4-BE49-F238E27FC236}">
                <a16:creationId xmlns:a16="http://schemas.microsoft.com/office/drawing/2014/main" id="{73094A0B-654C-81AA-A62B-35E531C2FA00}"/>
              </a:ext>
            </a:extLst>
          </p:cNvPr>
          <p:cNvSpPr/>
          <p:nvPr/>
        </p:nvSpPr>
        <p:spPr>
          <a:xfrm>
            <a:off x="10194120" y="3470959"/>
            <a:ext cx="1278808" cy="634204"/>
          </a:xfrm>
          <a:prstGeom prst="rect">
            <a:avLst/>
          </a:prstGeom>
          <a:solidFill>
            <a:schemeClr val="accent6">
              <a:lumMod val="20000"/>
              <a:lumOff val="80000"/>
            </a:schemeClr>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Calibri" panose="020F0502020204030204" pitchFamily="34" charset="0"/>
                <a:cs typeface="Calibri" panose="020F0502020204030204" pitchFamily="34" charset="0"/>
              </a:rPr>
              <a:t>User-parallel</a:t>
            </a:r>
          </a:p>
        </p:txBody>
      </p:sp>
      <p:sp>
        <p:nvSpPr>
          <p:cNvPr id="13" name="Rectangle 48">
            <a:extLst>
              <a:ext uri="{FF2B5EF4-FFF2-40B4-BE49-F238E27FC236}">
                <a16:creationId xmlns:a16="http://schemas.microsoft.com/office/drawing/2014/main" id="{033AA8E8-05B8-CD57-2C77-CD5617AD75E0}"/>
              </a:ext>
            </a:extLst>
          </p:cNvPr>
          <p:cNvSpPr/>
          <p:nvPr/>
        </p:nvSpPr>
        <p:spPr>
          <a:xfrm>
            <a:off x="5574422" y="3482593"/>
            <a:ext cx="1658708" cy="634204"/>
          </a:xfrm>
          <a:prstGeom prst="rect">
            <a:avLst/>
          </a:prstGeom>
          <a:solidFill>
            <a:schemeClr val="accent5">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Calibri" panose="020F0502020204030204" pitchFamily="34" charset="0"/>
                <a:cs typeface="Calibri" panose="020F0502020204030204" pitchFamily="34" charset="0"/>
              </a:rPr>
              <a:t>Subcarrier-parallel</a:t>
            </a:r>
          </a:p>
        </p:txBody>
      </p:sp>
      <p:cxnSp>
        <p:nvCxnSpPr>
          <p:cNvPr id="2" name="Straight Arrow Connector 60">
            <a:extLst>
              <a:ext uri="{FF2B5EF4-FFF2-40B4-BE49-F238E27FC236}">
                <a16:creationId xmlns:a16="http://schemas.microsoft.com/office/drawing/2014/main" id="{0E7D3708-E7E9-92B6-D0A1-C6B130FF147C}"/>
              </a:ext>
            </a:extLst>
          </p:cNvPr>
          <p:cNvCxnSpPr>
            <a:cxnSpLocks/>
          </p:cNvCxnSpPr>
          <p:nvPr/>
        </p:nvCxnSpPr>
        <p:spPr>
          <a:xfrm>
            <a:off x="6359453" y="2187085"/>
            <a:ext cx="0" cy="1276628"/>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3" name="Group 54">
            <a:extLst>
              <a:ext uri="{FF2B5EF4-FFF2-40B4-BE49-F238E27FC236}">
                <a16:creationId xmlns:a16="http://schemas.microsoft.com/office/drawing/2014/main" id="{93B04497-C843-58D1-6410-5168BF85A2C5}"/>
              </a:ext>
            </a:extLst>
          </p:cNvPr>
          <p:cNvGrpSpPr/>
          <p:nvPr/>
        </p:nvGrpSpPr>
        <p:grpSpPr>
          <a:xfrm>
            <a:off x="8103661" y="2111930"/>
            <a:ext cx="1278808" cy="1325988"/>
            <a:chOff x="4764639" y="3465080"/>
            <a:chExt cx="1160897" cy="1325988"/>
          </a:xfrm>
        </p:grpSpPr>
        <p:cxnSp>
          <p:nvCxnSpPr>
            <p:cNvPr id="27" name="Straight Arrow Connector 55">
              <a:extLst>
                <a:ext uri="{FF2B5EF4-FFF2-40B4-BE49-F238E27FC236}">
                  <a16:creationId xmlns:a16="http://schemas.microsoft.com/office/drawing/2014/main" id="{667F3DD8-3027-D13E-1782-D898D000097E}"/>
                </a:ext>
              </a:extLst>
            </p:cNvPr>
            <p:cNvCxnSpPr>
              <a:cxnSpLocks/>
            </p:cNvCxnSpPr>
            <p:nvPr/>
          </p:nvCxnSpPr>
          <p:spPr>
            <a:xfrm>
              <a:off x="4764639" y="3700958"/>
              <a:ext cx="1160897" cy="1090110"/>
            </a:xfrm>
            <a:prstGeom prst="straightConnector1">
              <a:avLst/>
            </a:prstGeom>
            <a:ln w="28575">
              <a:solidFill>
                <a:schemeClr val="accent6">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28" name="Straight Arrow Connector 56">
              <a:extLst>
                <a:ext uri="{FF2B5EF4-FFF2-40B4-BE49-F238E27FC236}">
                  <a16:creationId xmlns:a16="http://schemas.microsoft.com/office/drawing/2014/main" id="{C1F9C41A-2F96-6C21-B10D-B35268F3DF4D}"/>
                </a:ext>
              </a:extLst>
            </p:cNvPr>
            <p:cNvCxnSpPr>
              <a:cxnSpLocks/>
            </p:cNvCxnSpPr>
            <p:nvPr/>
          </p:nvCxnSpPr>
          <p:spPr>
            <a:xfrm flipV="1">
              <a:off x="4783224" y="3465080"/>
              <a:ext cx="1142312" cy="1040028"/>
            </a:xfrm>
            <a:prstGeom prst="straightConnector1">
              <a:avLst/>
            </a:prstGeom>
            <a:ln w="28575">
              <a:solidFill>
                <a:schemeClr val="accent6">
                  <a:lumMod val="75000"/>
                </a:schemeClr>
              </a:solidFill>
              <a:tailEnd type="triangle"/>
            </a:ln>
          </p:spPr>
          <p:style>
            <a:lnRef idx="1">
              <a:schemeClr val="dk1"/>
            </a:lnRef>
            <a:fillRef idx="0">
              <a:schemeClr val="dk1"/>
            </a:fillRef>
            <a:effectRef idx="0">
              <a:schemeClr val="dk1"/>
            </a:effectRef>
            <a:fontRef idx="minor">
              <a:schemeClr val="tx1"/>
            </a:fontRef>
          </p:style>
        </p:cxnSp>
      </p:grpSp>
      <p:grpSp>
        <p:nvGrpSpPr>
          <p:cNvPr id="31" name="组合 30">
            <a:extLst>
              <a:ext uri="{FF2B5EF4-FFF2-40B4-BE49-F238E27FC236}">
                <a16:creationId xmlns:a16="http://schemas.microsoft.com/office/drawing/2014/main" id="{98DB08B6-4075-B13B-FFBE-5B8F3C754AF5}"/>
              </a:ext>
            </a:extLst>
          </p:cNvPr>
          <p:cNvGrpSpPr/>
          <p:nvPr/>
        </p:nvGrpSpPr>
        <p:grpSpPr>
          <a:xfrm>
            <a:off x="644426" y="2133343"/>
            <a:ext cx="1451802" cy="1400374"/>
            <a:chOff x="1221332" y="1393981"/>
            <a:chExt cx="1451802" cy="1400374"/>
          </a:xfrm>
        </p:grpSpPr>
        <p:sp>
          <p:nvSpPr>
            <p:cNvPr id="32" name="矩形 31">
              <a:extLst>
                <a:ext uri="{FF2B5EF4-FFF2-40B4-BE49-F238E27FC236}">
                  <a16:creationId xmlns:a16="http://schemas.microsoft.com/office/drawing/2014/main" id="{D9E31147-8CC4-26A9-933D-DE8510BAFF26}"/>
                </a:ext>
              </a:extLst>
            </p:cNvPr>
            <p:cNvSpPr/>
            <p:nvPr/>
          </p:nvSpPr>
          <p:spPr>
            <a:xfrm>
              <a:off x="1221332" y="1393981"/>
              <a:ext cx="1451802" cy="1400374"/>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pic>
          <p:nvPicPr>
            <p:cNvPr id="33" name="Graphic 28" descr="Close with solid fill">
              <a:extLst>
                <a:ext uri="{FF2B5EF4-FFF2-40B4-BE49-F238E27FC236}">
                  <a16:creationId xmlns:a16="http://schemas.microsoft.com/office/drawing/2014/main" id="{400EB8B4-7511-FBDF-DE5B-5596C98014B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19142" y="1489930"/>
              <a:ext cx="321228" cy="316665"/>
            </a:xfrm>
            <a:prstGeom prst="rect">
              <a:avLst/>
            </a:prstGeom>
          </p:spPr>
        </p:pic>
        <p:pic>
          <p:nvPicPr>
            <p:cNvPr id="34" name="Graphic 28" descr="Close with solid fill">
              <a:extLst>
                <a:ext uri="{FF2B5EF4-FFF2-40B4-BE49-F238E27FC236}">
                  <a16:creationId xmlns:a16="http://schemas.microsoft.com/office/drawing/2014/main" id="{6D85A0BC-F709-860A-023B-AFAE09CF8C9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630983" y="1489930"/>
              <a:ext cx="321228" cy="316665"/>
            </a:xfrm>
            <a:prstGeom prst="rect">
              <a:avLst/>
            </a:prstGeom>
          </p:spPr>
        </p:pic>
        <p:pic>
          <p:nvPicPr>
            <p:cNvPr id="35" name="Graphic 28" descr="Close with solid fill">
              <a:extLst>
                <a:ext uri="{FF2B5EF4-FFF2-40B4-BE49-F238E27FC236}">
                  <a16:creationId xmlns:a16="http://schemas.microsoft.com/office/drawing/2014/main" id="{D8CF6227-7953-EE3B-2B1F-2872379D258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939832" y="1489929"/>
              <a:ext cx="321228" cy="316665"/>
            </a:xfrm>
            <a:prstGeom prst="rect">
              <a:avLst/>
            </a:prstGeom>
          </p:spPr>
        </p:pic>
        <p:pic>
          <p:nvPicPr>
            <p:cNvPr id="36" name="Graphic 28" descr="Close with solid fill">
              <a:extLst>
                <a:ext uri="{FF2B5EF4-FFF2-40B4-BE49-F238E27FC236}">
                  <a16:creationId xmlns:a16="http://schemas.microsoft.com/office/drawing/2014/main" id="{C0AFDACC-9687-A66C-DE31-065B2A1928D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239294" y="1489929"/>
              <a:ext cx="321228" cy="316665"/>
            </a:xfrm>
            <a:prstGeom prst="rect">
              <a:avLst/>
            </a:prstGeom>
          </p:spPr>
        </p:pic>
        <p:pic>
          <p:nvPicPr>
            <p:cNvPr id="37" name="Graphic 28" descr="Close with solid fill">
              <a:extLst>
                <a:ext uri="{FF2B5EF4-FFF2-40B4-BE49-F238E27FC236}">
                  <a16:creationId xmlns:a16="http://schemas.microsoft.com/office/drawing/2014/main" id="{03835AD7-EC9F-DF80-263D-D259762FFB2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14665" y="1806594"/>
              <a:ext cx="321228" cy="316665"/>
            </a:xfrm>
            <a:prstGeom prst="rect">
              <a:avLst/>
            </a:prstGeom>
          </p:spPr>
        </p:pic>
        <p:pic>
          <p:nvPicPr>
            <p:cNvPr id="38" name="Graphic 28" descr="Close with solid fill">
              <a:extLst>
                <a:ext uri="{FF2B5EF4-FFF2-40B4-BE49-F238E27FC236}">
                  <a16:creationId xmlns:a16="http://schemas.microsoft.com/office/drawing/2014/main" id="{247D8626-A6E7-D0E9-1DFA-3612349EBD0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626506" y="1806594"/>
              <a:ext cx="321228" cy="316665"/>
            </a:xfrm>
            <a:prstGeom prst="rect">
              <a:avLst/>
            </a:prstGeom>
          </p:spPr>
        </p:pic>
        <p:pic>
          <p:nvPicPr>
            <p:cNvPr id="39" name="Graphic 28" descr="Close with solid fill">
              <a:extLst>
                <a:ext uri="{FF2B5EF4-FFF2-40B4-BE49-F238E27FC236}">
                  <a16:creationId xmlns:a16="http://schemas.microsoft.com/office/drawing/2014/main" id="{15E2C8B6-926C-A4CB-F945-F830E108440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935355" y="1806593"/>
              <a:ext cx="321228" cy="316665"/>
            </a:xfrm>
            <a:prstGeom prst="rect">
              <a:avLst/>
            </a:prstGeom>
          </p:spPr>
        </p:pic>
        <p:pic>
          <p:nvPicPr>
            <p:cNvPr id="40" name="Graphic 28" descr="Close with solid fill">
              <a:extLst>
                <a:ext uri="{FF2B5EF4-FFF2-40B4-BE49-F238E27FC236}">
                  <a16:creationId xmlns:a16="http://schemas.microsoft.com/office/drawing/2014/main" id="{35E3EA65-41DE-36F9-E524-74974E82A5A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234817" y="1806593"/>
              <a:ext cx="321228" cy="316665"/>
            </a:xfrm>
            <a:prstGeom prst="rect">
              <a:avLst/>
            </a:prstGeom>
          </p:spPr>
        </p:pic>
        <p:pic>
          <p:nvPicPr>
            <p:cNvPr id="41" name="Graphic 28" descr="Close with solid fill">
              <a:extLst>
                <a:ext uri="{FF2B5EF4-FFF2-40B4-BE49-F238E27FC236}">
                  <a16:creationId xmlns:a16="http://schemas.microsoft.com/office/drawing/2014/main" id="{78CF93FF-C1B5-B4C4-6729-C6940A2D5B0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24052" y="2107712"/>
              <a:ext cx="321228" cy="316665"/>
            </a:xfrm>
            <a:prstGeom prst="rect">
              <a:avLst/>
            </a:prstGeom>
          </p:spPr>
        </p:pic>
        <p:pic>
          <p:nvPicPr>
            <p:cNvPr id="42" name="Graphic 28" descr="Close with solid fill">
              <a:extLst>
                <a:ext uri="{FF2B5EF4-FFF2-40B4-BE49-F238E27FC236}">
                  <a16:creationId xmlns:a16="http://schemas.microsoft.com/office/drawing/2014/main" id="{461AB170-AE26-DF0C-5482-547E4EA7C04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635893" y="2107712"/>
              <a:ext cx="321228" cy="316665"/>
            </a:xfrm>
            <a:prstGeom prst="rect">
              <a:avLst/>
            </a:prstGeom>
          </p:spPr>
        </p:pic>
        <p:pic>
          <p:nvPicPr>
            <p:cNvPr id="43" name="Graphic 28" descr="Close with solid fill">
              <a:extLst>
                <a:ext uri="{FF2B5EF4-FFF2-40B4-BE49-F238E27FC236}">
                  <a16:creationId xmlns:a16="http://schemas.microsoft.com/office/drawing/2014/main" id="{7E6FF7AE-5057-3828-5318-E0A3487DB23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944742" y="2107711"/>
              <a:ext cx="321228" cy="316665"/>
            </a:xfrm>
            <a:prstGeom prst="rect">
              <a:avLst/>
            </a:prstGeom>
          </p:spPr>
        </p:pic>
        <p:pic>
          <p:nvPicPr>
            <p:cNvPr id="44" name="Graphic 28" descr="Close with solid fill">
              <a:extLst>
                <a:ext uri="{FF2B5EF4-FFF2-40B4-BE49-F238E27FC236}">
                  <a16:creationId xmlns:a16="http://schemas.microsoft.com/office/drawing/2014/main" id="{275B9A1F-8925-4FFC-DACF-6D250D82F70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244204" y="2107711"/>
              <a:ext cx="321228" cy="316665"/>
            </a:xfrm>
            <a:prstGeom prst="rect">
              <a:avLst/>
            </a:prstGeom>
          </p:spPr>
        </p:pic>
        <p:pic>
          <p:nvPicPr>
            <p:cNvPr id="45" name="Graphic 28" descr="Close with solid fill">
              <a:extLst>
                <a:ext uri="{FF2B5EF4-FFF2-40B4-BE49-F238E27FC236}">
                  <a16:creationId xmlns:a16="http://schemas.microsoft.com/office/drawing/2014/main" id="{31C9B715-D36D-EA05-F723-A14139CA4FB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14665" y="2391636"/>
              <a:ext cx="321228" cy="316665"/>
            </a:xfrm>
            <a:prstGeom prst="rect">
              <a:avLst/>
            </a:prstGeom>
          </p:spPr>
        </p:pic>
        <p:pic>
          <p:nvPicPr>
            <p:cNvPr id="46" name="Graphic 28" descr="Close with solid fill">
              <a:extLst>
                <a:ext uri="{FF2B5EF4-FFF2-40B4-BE49-F238E27FC236}">
                  <a16:creationId xmlns:a16="http://schemas.microsoft.com/office/drawing/2014/main" id="{171B71F1-37E8-A720-6B72-06565FD1D15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626506" y="2391636"/>
              <a:ext cx="321228" cy="316665"/>
            </a:xfrm>
            <a:prstGeom prst="rect">
              <a:avLst/>
            </a:prstGeom>
          </p:spPr>
        </p:pic>
        <p:pic>
          <p:nvPicPr>
            <p:cNvPr id="47" name="Graphic 28" descr="Close with solid fill">
              <a:extLst>
                <a:ext uri="{FF2B5EF4-FFF2-40B4-BE49-F238E27FC236}">
                  <a16:creationId xmlns:a16="http://schemas.microsoft.com/office/drawing/2014/main" id="{A877FE47-523E-38AC-CD39-16A51AE5AD0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935355" y="2391635"/>
              <a:ext cx="321228" cy="316665"/>
            </a:xfrm>
            <a:prstGeom prst="rect">
              <a:avLst/>
            </a:prstGeom>
          </p:spPr>
        </p:pic>
        <p:pic>
          <p:nvPicPr>
            <p:cNvPr id="48" name="Graphic 28" descr="Close with solid fill">
              <a:extLst>
                <a:ext uri="{FF2B5EF4-FFF2-40B4-BE49-F238E27FC236}">
                  <a16:creationId xmlns:a16="http://schemas.microsoft.com/office/drawing/2014/main" id="{10CA7B14-24A6-DEE5-A55A-F6FE3EDC0D5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234817" y="2391635"/>
              <a:ext cx="321228" cy="316665"/>
            </a:xfrm>
            <a:prstGeom prst="rect">
              <a:avLst/>
            </a:prstGeom>
          </p:spPr>
        </p:pic>
      </p:grpSp>
      <p:cxnSp>
        <p:nvCxnSpPr>
          <p:cNvPr id="49" name="直接连接符 9">
            <a:extLst>
              <a:ext uri="{FF2B5EF4-FFF2-40B4-BE49-F238E27FC236}">
                <a16:creationId xmlns:a16="http://schemas.microsoft.com/office/drawing/2014/main" id="{664BFE0F-A911-FD3E-D27B-C4DFB5E47E1C}"/>
              </a:ext>
            </a:extLst>
          </p:cNvPr>
          <p:cNvCxnSpPr>
            <a:cxnSpLocks/>
          </p:cNvCxnSpPr>
          <p:nvPr/>
        </p:nvCxnSpPr>
        <p:spPr>
          <a:xfrm>
            <a:off x="5189666" y="2270184"/>
            <a:ext cx="6537960" cy="0"/>
          </a:xfrm>
          <a:prstGeom prst="line">
            <a:avLst/>
          </a:prstGeom>
          <a:ln w="19050">
            <a:prstDash val="dash"/>
          </a:ln>
        </p:spPr>
        <p:style>
          <a:lnRef idx="1">
            <a:schemeClr val="dk1"/>
          </a:lnRef>
          <a:fillRef idx="0">
            <a:schemeClr val="dk1"/>
          </a:fillRef>
          <a:effectRef idx="0">
            <a:schemeClr val="dk1"/>
          </a:effectRef>
          <a:fontRef idx="minor">
            <a:schemeClr val="tx1"/>
          </a:fontRef>
        </p:style>
      </p:cxnSp>
      <p:cxnSp>
        <p:nvCxnSpPr>
          <p:cNvPr id="50" name="直接连接符 9">
            <a:extLst>
              <a:ext uri="{FF2B5EF4-FFF2-40B4-BE49-F238E27FC236}">
                <a16:creationId xmlns:a16="http://schemas.microsoft.com/office/drawing/2014/main" id="{5CC05489-E4BF-84C6-0672-A306AB9F86AE}"/>
              </a:ext>
            </a:extLst>
          </p:cNvPr>
          <p:cNvCxnSpPr>
            <a:cxnSpLocks/>
          </p:cNvCxnSpPr>
          <p:nvPr/>
        </p:nvCxnSpPr>
        <p:spPr>
          <a:xfrm>
            <a:off x="5166806" y="3289329"/>
            <a:ext cx="6560820" cy="0"/>
          </a:xfrm>
          <a:prstGeom prst="line">
            <a:avLst/>
          </a:prstGeom>
          <a:ln w="19050">
            <a:prstDash val="dash"/>
          </a:ln>
        </p:spPr>
        <p:style>
          <a:lnRef idx="1">
            <a:schemeClr val="dk1"/>
          </a:lnRef>
          <a:fillRef idx="0">
            <a:schemeClr val="dk1"/>
          </a:fillRef>
          <a:effectRef idx="0">
            <a:schemeClr val="dk1"/>
          </a:effectRef>
          <a:fontRef idx="minor">
            <a:schemeClr val="tx1"/>
          </a:fontRef>
        </p:style>
      </p:cxnSp>
      <p:grpSp>
        <p:nvGrpSpPr>
          <p:cNvPr id="74" name="组合 73">
            <a:extLst>
              <a:ext uri="{FF2B5EF4-FFF2-40B4-BE49-F238E27FC236}">
                <a16:creationId xmlns:a16="http://schemas.microsoft.com/office/drawing/2014/main" id="{1B892814-C225-6203-D094-D75648D6F050}"/>
              </a:ext>
            </a:extLst>
          </p:cNvPr>
          <p:cNvGrpSpPr/>
          <p:nvPr/>
        </p:nvGrpSpPr>
        <p:grpSpPr>
          <a:xfrm>
            <a:off x="4039836" y="3669049"/>
            <a:ext cx="799620" cy="799620"/>
            <a:chOff x="2521050" y="4029002"/>
            <a:chExt cx="1137396" cy="1137396"/>
          </a:xfrm>
        </p:grpSpPr>
        <p:grpSp>
          <p:nvGrpSpPr>
            <p:cNvPr id="51" name="组合 50">
              <a:extLst>
                <a:ext uri="{FF2B5EF4-FFF2-40B4-BE49-F238E27FC236}">
                  <a16:creationId xmlns:a16="http://schemas.microsoft.com/office/drawing/2014/main" id="{B1233529-5C6E-E4E8-0D85-29C505245AEB}"/>
                </a:ext>
              </a:extLst>
            </p:cNvPr>
            <p:cNvGrpSpPr/>
            <p:nvPr/>
          </p:nvGrpSpPr>
          <p:grpSpPr>
            <a:xfrm>
              <a:off x="2521050" y="4029002"/>
              <a:ext cx="1137396" cy="758264"/>
              <a:chOff x="2521050" y="4029002"/>
              <a:chExt cx="1137396" cy="758264"/>
            </a:xfrm>
          </p:grpSpPr>
          <p:grpSp>
            <p:nvGrpSpPr>
              <p:cNvPr id="52" name="组合 51">
                <a:extLst>
                  <a:ext uri="{FF2B5EF4-FFF2-40B4-BE49-F238E27FC236}">
                    <a16:creationId xmlns:a16="http://schemas.microsoft.com/office/drawing/2014/main" id="{26074BCB-1ABD-9A24-C860-89A5239B9F72}"/>
                  </a:ext>
                </a:extLst>
              </p:cNvPr>
              <p:cNvGrpSpPr/>
              <p:nvPr/>
            </p:nvGrpSpPr>
            <p:grpSpPr>
              <a:xfrm>
                <a:off x="2521050" y="4408134"/>
                <a:ext cx="1137396" cy="379132"/>
                <a:chOff x="1676064" y="4564380"/>
                <a:chExt cx="1137396" cy="379132"/>
              </a:xfrm>
            </p:grpSpPr>
            <p:sp>
              <p:nvSpPr>
                <p:cNvPr id="58" name="矩形 57">
                  <a:extLst>
                    <a:ext uri="{FF2B5EF4-FFF2-40B4-BE49-F238E27FC236}">
                      <a16:creationId xmlns:a16="http://schemas.microsoft.com/office/drawing/2014/main" id="{74FFCCAF-EA46-95F4-6241-A3D40DF70CE2}"/>
                    </a:ext>
                  </a:extLst>
                </p:cNvPr>
                <p:cNvSpPr/>
                <p:nvPr/>
              </p:nvSpPr>
              <p:spPr>
                <a:xfrm>
                  <a:off x="1676064" y="4564380"/>
                  <a:ext cx="379132" cy="379132"/>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矩形 58">
                  <a:extLst>
                    <a:ext uri="{FF2B5EF4-FFF2-40B4-BE49-F238E27FC236}">
                      <a16:creationId xmlns:a16="http://schemas.microsoft.com/office/drawing/2014/main" id="{D029ADB4-AB74-8067-A1A4-8FCF02717A34}"/>
                    </a:ext>
                  </a:extLst>
                </p:cNvPr>
                <p:cNvSpPr/>
                <p:nvPr/>
              </p:nvSpPr>
              <p:spPr>
                <a:xfrm>
                  <a:off x="2055196" y="4564380"/>
                  <a:ext cx="379132" cy="379132"/>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矩形 59">
                  <a:extLst>
                    <a:ext uri="{FF2B5EF4-FFF2-40B4-BE49-F238E27FC236}">
                      <a16:creationId xmlns:a16="http://schemas.microsoft.com/office/drawing/2014/main" id="{D421B82A-0245-DF26-48CD-C8B92F430A40}"/>
                    </a:ext>
                  </a:extLst>
                </p:cNvPr>
                <p:cNvSpPr/>
                <p:nvPr/>
              </p:nvSpPr>
              <p:spPr>
                <a:xfrm>
                  <a:off x="2434328" y="4564380"/>
                  <a:ext cx="379132" cy="379132"/>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3" name="组合 52">
                <a:extLst>
                  <a:ext uri="{FF2B5EF4-FFF2-40B4-BE49-F238E27FC236}">
                    <a16:creationId xmlns:a16="http://schemas.microsoft.com/office/drawing/2014/main" id="{77AA5C12-3FC7-4153-F79D-C89BE91AF642}"/>
                  </a:ext>
                </a:extLst>
              </p:cNvPr>
              <p:cNvGrpSpPr/>
              <p:nvPr/>
            </p:nvGrpSpPr>
            <p:grpSpPr>
              <a:xfrm>
                <a:off x="2521050" y="4029002"/>
                <a:ext cx="1137396" cy="379132"/>
                <a:chOff x="1676064" y="4564380"/>
                <a:chExt cx="1137396" cy="379132"/>
              </a:xfrm>
              <a:solidFill>
                <a:schemeClr val="accent5">
                  <a:lumMod val="60000"/>
                  <a:lumOff val="40000"/>
                </a:schemeClr>
              </a:solidFill>
            </p:grpSpPr>
            <p:sp>
              <p:nvSpPr>
                <p:cNvPr id="54" name="矩形 53">
                  <a:extLst>
                    <a:ext uri="{FF2B5EF4-FFF2-40B4-BE49-F238E27FC236}">
                      <a16:creationId xmlns:a16="http://schemas.microsoft.com/office/drawing/2014/main" id="{59C608ED-4522-80A0-F84D-5C6EB79A313C}"/>
                    </a:ext>
                  </a:extLst>
                </p:cNvPr>
                <p:cNvSpPr/>
                <p:nvPr/>
              </p:nvSpPr>
              <p:spPr>
                <a:xfrm>
                  <a:off x="1676064" y="4564380"/>
                  <a:ext cx="379132" cy="379132"/>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矩形 54">
                  <a:extLst>
                    <a:ext uri="{FF2B5EF4-FFF2-40B4-BE49-F238E27FC236}">
                      <a16:creationId xmlns:a16="http://schemas.microsoft.com/office/drawing/2014/main" id="{B4A145E9-B2AD-C504-3659-9D3C46275AE4}"/>
                    </a:ext>
                  </a:extLst>
                </p:cNvPr>
                <p:cNvSpPr/>
                <p:nvPr/>
              </p:nvSpPr>
              <p:spPr>
                <a:xfrm>
                  <a:off x="2055196" y="4564380"/>
                  <a:ext cx="379132" cy="379132"/>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矩形 55">
                  <a:extLst>
                    <a:ext uri="{FF2B5EF4-FFF2-40B4-BE49-F238E27FC236}">
                      <a16:creationId xmlns:a16="http://schemas.microsoft.com/office/drawing/2014/main" id="{12649394-19BD-2C13-7E0C-8C57DC26551C}"/>
                    </a:ext>
                  </a:extLst>
                </p:cNvPr>
                <p:cNvSpPr/>
                <p:nvPr/>
              </p:nvSpPr>
              <p:spPr>
                <a:xfrm>
                  <a:off x="2434328" y="4564380"/>
                  <a:ext cx="379132" cy="379132"/>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67" name="组合 66">
              <a:extLst>
                <a:ext uri="{FF2B5EF4-FFF2-40B4-BE49-F238E27FC236}">
                  <a16:creationId xmlns:a16="http://schemas.microsoft.com/office/drawing/2014/main" id="{CFC55B7F-F6CE-B5F0-432B-658F66AED9EA}"/>
                </a:ext>
              </a:extLst>
            </p:cNvPr>
            <p:cNvGrpSpPr/>
            <p:nvPr/>
          </p:nvGrpSpPr>
          <p:grpSpPr>
            <a:xfrm>
              <a:off x="2521050" y="4787266"/>
              <a:ext cx="1137396" cy="379132"/>
              <a:chOff x="1676064" y="4564380"/>
              <a:chExt cx="1137396" cy="379132"/>
            </a:xfrm>
            <a:solidFill>
              <a:schemeClr val="accent5">
                <a:lumMod val="60000"/>
                <a:lumOff val="40000"/>
              </a:schemeClr>
            </a:solidFill>
          </p:grpSpPr>
          <p:sp>
            <p:nvSpPr>
              <p:cNvPr id="68" name="矩形 67">
                <a:extLst>
                  <a:ext uri="{FF2B5EF4-FFF2-40B4-BE49-F238E27FC236}">
                    <a16:creationId xmlns:a16="http://schemas.microsoft.com/office/drawing/2014/main" id="{C986C471-443F-968C-9814-6AB8F8A86AA0}"/>
                  </a:ext>
                </a:extLst>
              </p:cNvPr>
              <p:cNvSpPr/>
              <p:nvPr/>
            </p:nvSpPr>
            <p:spPr>
              <a:xfrm>
                <a:off x="1676064" y="4564380"/>
                <a:ext cx="379132" cy="379132"/>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矩形 68">
                <a:extLst>
                  <a:ext uri="{FF2B5EF4-FFF2-40B4-BE49-F238E27FC236}">
                    <a16:creationId xmlns:a16="http://schemas.microsoft.com/office/drawing/2014/main" id="{34D5F0BB-C031-E570-F599-5AF2B145DB0C}"/>
                  </a:ext>
                </a:extLst>
              </p:cNvPr>
              <p:cNvSpPr/>
              <p:nvPr/>
            </p:nvSpPr>
            <p:spPr>
              <a:xfrm>
                <a:off x="2055196" y="4564380"/>
                <a:ext cx="379132" cy="379132"/>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矩形 69">
                <a:extLst>
                  <a:ext uri="{FF2B5EF4-FFF2-40B4-BE49-F238E27FC236}">
                    <a16:creationId xmlns:a16="http://schemas.microsoft.com/office/drawing/2014/main" id="{C5BCE44B-4A81-EF55-A28D-237857735BF9}"/>
                  </a:ext>
                </a:extLst>
              </p:cNvPr>
              <p:cNvSpPr/>
              <p:nvPr/>
            </p:nvSpPr>
            <p:spPr>
              <a:xfrm>
                <a:off x="2434328" y="4564380"/>
                <a:ext cx="379132" cy="379132"/>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75" name="矩形 74">
            <a:extLst>
              <a:ext uri="{FF2B5EF4-FFF2-40B4-BE49-F238E27FC236}">
                <a16:creationId xmlns:a16="http://schemas.microsoft.com/office/drawing/2014/main" id="{D41BF818-99F0-1FED-3ABD-4C6987255876}"/>
              </a:ext>
            </a:extLst>
          </p:cNvPr>
          <p:cNvSpPr/>
          <p:nvPr/>
        </p:nvSpPr>
        <p:spPr>
          <a:xfrm>
            <a:off x="3566160" y="3360420"/>
            <a:ext cx="3840480" cy="1378491"/>
          </a:xfrm>
          <a:prstGeom prst="rect">
            <a:avLst/>
          </a:prstGeom>
          <a:noFill/>
          <a:ln w="28575">
            <a:prstDash val="dash"/>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sp>
        <p:nvSpPr>
          <p:cNvPr id="14" name="TextBox 59">
            <a:extLst>
              <a:ext uri="{FF2B5EF4-FFF2-40B4-BE49-F238E27FC236}">
                <a16:creationId xmlns:a16="http://schemas.microsoft.com/office/drawing/2014/main" id="{9153587F-D39A-0507-796E-747F503FE3AB}"/>
              </a:ext>
            </a:extLst>
          </p:cNvPr>
          <p:cNvSpPr txBox="1"/>
          <p:nvPr/>
        </p:nvSpPr>
        <p:spPr>
          <a:xfrm>
            <a:off x="4982247" y="4272123"/>
            <a:ext cx="2428165" cy="338554"/>
          </a:xfrm>
          <a:prstGeom prst="rect">
            <a:avLst/>
          </a:prstGeom>
          <a:noFill/>
        </p:spPr>
        <p:txBody>
          <a:bodyPr wrap="none" rtlCol="0">
            <a:spAutoFit/>
          </a:bodyPr>
          <a:lstStyle/>
          <a:p>
            <a:r>
              <a:rPr lang="en-US" sz="1600"/>
              <a:t>Matrix inversion for SC 800</a:t>
            </a:r>
          </a:p>
        </p:txBody>
      </p:sp>
      <p:sp>
        <p:nvSpPr>
          <p:cNvPr id="15" name="Rectangle 5">
            <a:extLst>
              <a:ext uri="{FF2B5EF4-FFF2-40B4-BE49-F238E27FC236}">
                <a16:creationId xmlns:a16="http://schemas.microsoft.com/office/drawing/2014/main" id="{8C7111A8-2C6A-57D1-3BD0-16CF3AB22D10}"/>
              </a:ext>
            </a:extLst>
          </p:cNvPr>
          <p:cNvSpPr/>
          <p:nvPr/>
        </p:nvSpPr>
        <p:spPr>
          <a:xfrm>
            <a:off x="524289" y="1391447"/>
            <a:ext cx="1658708" cy="634204"/>
          </a:xfrm>
          <a:prstGeom prst="rect">
            <a:avLst/>
          </a:prstGeom>
          <a:solidFill>
            <a:schemeClr val="accent2">
              <a:lumMod val="20000"/>
              <a:lumOff val="80000"/>
            </a:schemeClr>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Calibri" panose="020F0502020204030204" pitchFamily="34" charset="0"/>
                <a:cs typeface="Calibri" panose="020F0502020204030204" pitchFamily="34" charset="0"/>
              </a:rPr>
              <a:t>Antenna </a:t>
            </a:r>
          </a:p>
          <a:p>
            <a:pPr algn="ctr"/>
            <a:r>
              <a:rPr lang="en-US">
                <a:solidFill>
                  <a:schemeClr val="tx1"/>
                </a:solidFill>
                <a:latin typeface="Calibri" panose="020F0502020204030204" pitchFamily="34" charset="0"/>
                <a:cs typeface="Calibri" panose="020F0502020204030204" pitchFamily="34" charset="0"/>
              </a:rPr>
              <a:t>set 1,2,3</a:t>
            </a:r>
          </a:p>
        </p:txBody>
      </p:sp>
      <p:sp>
        <p:nvSpPr>
          <p:cNvPr id="16" name="TextBox 59">
            <a:extLst>
              <a:ext uri="{FF2B5EF4-FFF2-40B4-BE49-F238E27FC236}">
                <a16:creationId xmlns:a16="http://schemas.microsoft.com/office/drawing/2014/main" id="{EAE062E9-F573-3B8B-20D2-13DEB8C05670}"/>
              </a:ext>
            </a:extLst>
          </p:cNvPr>
          <p:cNvSpPr txBox="1"/>
          <p:nvPr/>
        </p:nvSpPr>
        <p:spPr>
          <a:xfrm>
            <a:off x="1118308" y="3515983"/>
            <a:ext cx="489236" cy="400110"/>
          </a:xfrm>
          <a:prstGeom prst="rect">
            <a:avLst/>
          </a:prstGeom>
          <a:noFill/>
        </p:spPr>
        <p:txBody>
          <a:bodyPr wrap="none" rtlCol="0">
            <a:spAutoFit/>
          </a:bodyPr>
          <a:lstStyle/>
          <a:p>
            <a:r>
              <a:rPr lang="en-US" sz="2000"/>
              <a:t>RU</a:t>
            </a:r>
          </a:p>
        </p:txBody>
      </p:sp>
      <p:sp>
        <p:nvSpPr>
          <p:cNvPr id="8" name="Rectangle 7">
            <a:extLst>
              <a:ext uri="{FF2B5EF4-FFF2-40B4-BE49-F238E27FC236}">
                <a16:creationId xmlns:a16="http://schemas.microsoft.com/office/drawing/2014/main" id="{E11F14EF-F787-D5EA-A965-1C88C99D4F52}"/>
              </a:ext>
            </a:extLst>
          </p:cNvPr>
          <p:cNvSpPr/>
          <p:nvPr/>
        </p:nvSpPr>
        <p:spPr>
          <a:xfrm>
            <a:off x="1667298" y="5495287"/>
            <a:ext cx="9633754" cy="66823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rPr>
              <a:t>Shuffling only after the subcarrier-parallel stage: low overhead due to data size reduction</a:t>
            </a:r>
          </a:p>
        </p:txBody>
      </p:sp>
    </p:spTree>
    <p:extLst>
      <p:ext uri="{BB962C8B-B14F-4D97-AF65-F5344CB8AC3E}">
        <p14:creationId xmlns:p14="http://schemas.microsoft.com/office/powerpoint/2010/main" val="2135284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fade">
                                      <p:cBhvr>
                                        <p:cTn id="7" dur="500"/>
                                        <p:tgtEl>
                                          <p:spTgt spid="7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1B0992-3776-73F1-EFC3-E3340BE66CD9}"/>
              </a:ext>
            </a:extLst>
          </p:cNvPr>
          <p:cNvSpPr>
            <a:spLocks noGrp="1"/>
          </p:cNvSpPr>
          <p:nvPr>
            <p:ph type="title"/>
          </p:nvPr>
        </p:nvSpPr>
        <p:spPr>
          <a:xfrm>
            <a:off x="348063" y="361"/>
            <a:ext cx="11664944" cy="1325563"/>
          </a:xfrm>
        </p:spPr>
        <p:txBody>
          <a:bodyPr>
            <a:normAutofit/>
          </a:bodyPr>
          <a:lstStyle/>
          <a:p>
            <a:pPr algn="ctr"/>
            <a:r>
              <a:rPr lang="en-US" sz="3200" b="1">
                <a:latin typeface="Calibri Light" panose="020F0302020204030204" pitchFamily="34" charset="0"/>
                <a:cs typeface="Calibri Light" panose="020F0302020204030204" pitchFamily="34" charset="0"/>
              </a:rPr>
              <a:t>Evaluation setup</a:t>
            </a:r>
          </a:p>
        </p:txBody>
      </p:sp>
      <p:sp>
        <p:nvSpPr>
          <p:cNvPr id="3" name="Content Placeholder 2">
            <a:extLst>
              <a:ext uri="{FF2B5EF4-FFF2-40B4-BE49-F238E27FC236}">
                <a16:creationId xmlns:a16="http://schemas.microsoft.com/office/drawing/2014/main" id="{CC78EC8B-971C-04CF-A694-7820DF636382}"/>
              </a:ext>
            </a:extLst>
          </p:cNvPr>
          <p:cNvSpPr>
            <a:spLocks noGrp="1"/>
          </p:cNvSpPr>
          <p:nvPr>
            <p:ph idx="1"/>
          </p:nvPr>
        </p:nvSpPr>
        <p:spPr>
          <a:xfrm>
            <a:off x="1012371" y="1576243"/>
            <a:ext cx="10877403" cy="4226887"/>
          </a:xfrm>
        </p:spPr>
        <p:txBody>
          <a:bodyPr>
            <a:normAutofit/>
          </a:bodyPr>
          <a:lstStyle/>
          <a:p>
            <a:pPr marL="0" indent="0">
              <a:buNone/>
            </a:pPr>
            <a:r>
              <a:rPr lang="en-US" dirty="0"/>
              <a:t>Hardware configurations</a:t>
            </a:r>
          </a:p>
          <a:p>
            <a:r>
              <a:rPr lang="en-US" dirty="0"/>
              <a:t>Four commodity servers </a:t>
            </a:r>
          </a:p>
          <a:p>
            <a:r>
              <a:rPr lang="en-US" dirty="0"/>
              <a:t>Each server has two 16-core CPUs, with AVX2 support </a:t>
            </a:r>
          </a:p>
          <a:p>
            <a:r>
              <a:rPr lang="en-US" dirty="0"/>
              <a:t>100 GbE NIC</a:t>
            </a:r>
          </a:p>
          <a:p>
            <a:endParaRPr lang="en-US" dirty="0"/>
          </a:p>
          <a:p>
            <a:pPr marL="0" indent="0">
              <a:buNone/>
            </a:pPr>
            <a:r>
              <a:rPr lang="en-US" dirty="0"/>
              <a:t>Experiments were done with RU emulator</a:t>
            </a:r>
          </a:p>
          <a:p>
            <a:r>
              <a:rPr lang="en-US" dirty="0"/>
              <a:t>Three servers for Hydra</a:t>
            </a:r>
          </a:p>
          <a:p>
            <a:r>
              <a:rPr lang="en-US" dirty="0"/>
              <a:t>One server for RU emulator</a:t>
            </a:r>
          </a:p>
        </p:txBody>
      </p:sp>
      <p:sp>
        <p:nvSpPr>
          <p:cNvPr id="4" name="Slide Number Placeholder 3">
            <a:extLst>
              <a:ext uri="{FF2B5EF4-FFF2-40B4-BE49-F238E27FC236}">
                <a16:creationId xmlns:a16="http://schemas.microsoft.com/office/drawing/2014/main" id="{EA4D55CB-2071-32CF-FE13-BDB9D297625C}"/>
              </a:ext>
            </a:extLst>
          </p:cNvPr>
          <p:cNvSpPr>
            <a:spLocks noGrp="1"/>
          </p:cNvSpPr>
          <p:nvPr>
            <p:ph type="sldNum" sz="quarter" idx="12"/>
          </p:nvPr>
        </p:nvSpPr>
        <p:spPr/>
        <p:txBody>
          <a:bodyPr/>
          <a:lstStyle/>
          <a:p>
            <a:fld id="{330EA680-D336-4FF7-8B7A-9848BB0A1C32}" type="slidenum">
              <a:rPr lang="en-US" smtClean="0"/>
              <a:t>23</a:t>
            </a:fld>
            <a:endParaRPr lang="en-US"/>
          </a:p>
        </p:txBody>
      </p:sp>
    </p:spTree>
    <p:extLst>
      <p:ext uri="{BB962C8B-B14F-4D97-AF65-F5344CB8AC3E}">
        <p14:creationId xmlns:p14="http://schemas.microsoft.com/office/powerpoint/2010/main" val="575210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1B0992-3776-73F1-EFC3-E3340BE66CD9}"/>
              </a:ext>
            </a:extLst>
          </p:cNvPr>
          <p:cNvSpPr>
            <a:spLocks noGrp="1"/>
          </p:cNvSpPr>
          <p:nvPr>
            <p:ph type="title"/>
          </p:nvPr>
        </p:nvSpPr>
        <p:spPr>
          <a:xfrm>
            <a:off x="0" y="0"/>
            <a:ext cx="12192000" cy="1325563"/>
          </a:xfrm>
        </p:spPr>
        <p:txBody>
          <a:bodyPr>
            <a:normAutofit/>
          </a:bodyPr>
          <a:lstStyle/>
          <a:p>
            <a:pPr algn="ctr"/>
            <a:r>
              <a:rPr lang="en-US" sz="3200" b="1" dirty="0">
                <a:latin typeface="Calibri Light" panose="020F0302020204030204" pitchFamily="34" charset="0"/>
                <a:cs typeface="Calibri Light" panose="020F0302020204030204" pitchFamily="34" charset="0"/>
              </a:rPr>
              <a:t>Hydra is more scalable than </a:t>
            </a:r>
            <a:r>
              <a:rPr lang="en-US" sz="3200" b="1">
                <a:latin typeface="Calibri Light" panose="020F0302020204030204" pitchFamily="34" charset="0"/>
                <a:cs typeface="Calibri Light" panose="020F0302020204030204" pitchFamily="34" charset="0"/>
              </a:rPr>
              <a:t>existing systems</a:t>
            </a:r>
            <a:endParaRPr lang="en-US" sz="3200" b="1" dirty="0">
              <a:latin typeface="Calibri Light" panose="020F0302020204030204" pitchFamily="34" charset="0"/>
              <a:cs typeface="Calibri Light" panose="020F0302020204030204" pitchFamily="34" charset="0"/>
            </a:endParaRPr>
          </a:p>
        </p:txBody>
      </p:sp>
      <p:sp>
        <p:nvSpPr>
          <p:cNvPr id="3" name="Content Placeholder 2">
            <a:extLst>
              <a:ext uri="{FF2B5EF4-FFF2-40B4-BE49-F238E27FC236}">
                <a16:creationId xmlns:a16="http://schemas.microsoft.com/office/drawing/2014/main" id="{CC78EC8B-971C-04CF-A694-7820DF636382}"/>
              </a:ext>
            </a:extLst>
          </p:cNvPr>
          <p:cNvSpPr>
            <a:spLocks noGrp="1"/>
          </p:cNvSpPr>
          <p:nvPr>
            <p:ph idx="1"/>
          </p:nvPr>
        </p:nvSpPr>
        <p:spPr>
          <a:xfrm>
            <a:off x="2932853" y="4599107"/>
            <a:ext cx="6450429" cy="479812"/>
          </a:xfrm>
        </p:spPr>
        <p:txBody>
          <a:bodyPr>
            <a:noAutofit/>
          </a:bodyPr>
          <a:lstStyle/>
          <a:p>
            <a:pPr marL="0" indent="0">
              <a:buNone/>
            </a:pPr>
            <a:r>
              <a:rPr lang="en-US" sz="2400" dirty="0"/>
              <a:t>Hydra supports more challenging MIMO settings</a:t>
            </a:r>
          </a:p>
        </p:txBody>
      </p:sp>
      <p:sp>
        <p:nvSpPr>
          <p:cNvPr id="4" name="Slide Number Placeholder 3">
            <a:extLst>
              <a:ext uri="{FF2B5EF4-FFF2-40B4-BE49-F238E27FC236}">
                <a16:creationId xmlns:a16="http://schemas.microsoft.com/office/drawing/2014/main" id="{0C9E0A75-E6A2-D29F-3313-B0620550CF55}"/>
              </a:ext>
            </a:extLst>
          </p:cNvPr>
          <p:cNvSpPr>
            <a:spLocks noGrp="1"/>
          </p:cNvSpPr>
          <p:nvPr>
            <p:ph type="sldNum" sz="quarter" idx="12"/>
          </p:nvPr>
        </p:nvSpPr>
        <p:spPr/>
        <p:txBody>
          <a:bodyPr/>
          <a:lstStyle/>
          <a:p>
            <a:fld id="{330EA680-D336-4FF7-8B7A-9848BB0A1C32}" type="slidenum">
              <a:rPr lang="en-US" smtClean="0"/>
              <a:t>24</a:t>
            </a:fld>
            <a:endParaRPr lang="en-US"/>
          </a:p>
        </p:txBody>
      </p:sp>
      <p:graphicFrame>
        <p:nvGraphicFramePr>
          <p:cNvPr id="6" name="Chart 5">
            <a:extLst>
              <a:ext uri="{FF2B5EF4-FFF2-40B4-BE49-F238E27FC236}">
                <a16:creationId xmlns:a16="http://schemas.microsoft.com/office/drawing/2014/main" id="{F7B19FCC-E261-FA80-9A8E-C96D39C2C34E}"/>
              </a:ext>
            </a:extLst>
          </p:cNvPr>
          <p:cNvGraphicFramePr/>
          <p:nvPr>
            <p:extLst>
              <p:ext uri="{D42A27DB-BD31-4B8C-83A1-F6EECF244321}">
                <p14:modId xmlns:p14="http://schemas.microsoft.com/office/powerpoint/2010/main" val="3966332578"/>
              </p:ext>
            </p:extLst>
          </p:nvPr>
        </p:nvGraphicFramePr>
        <p:xfrm>
          <a:off x="1492023" y="1155541"/>
          <a:ext cx="7511259" cy="3390538"/>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22465929-1736-6715-A0E3-53EE79F8276E}"/>
              </a:ext>
            </a:extLst>
          </p:cNvPr>
          <p:cNvSpPr txBox="1"/>
          <p:nvPr/>
        </p:nvSpPr>
        <p:spPr>
          <a:xfrm>
            <a:off x="2590401" y="5396633"/>
            <a:ext cx="6517408" cy="1015663"/>
          </a:xfrm>
          <a:prstGeom prst="rect">
            <a:avLst/>
          </a:prstGeom>
          <a:solidFill>
            <a:schemeClr val="bg2"/>
          </a:solidFill>
        </p:spPr>
        <p:txBody>
          <a:bodyPr wrap="square">
            <a:spAutoFit/>
          </a:bodyPr>
          <a:lstStyle/>
          <a:p>
            <a:pPr marL="0" indent="0">
              <a:buNone/>
            </a:pPr>
            <a:r>
              <a:rPr lang="en-US" sz="2000" dirty="0"/>
              <a:t>Experiment on more servers</a:t>
            </a:r>
          </a:p>
          <a:p>
            <a:pPr marL="285750" indent="-285750">
              <a:buFont typeface="Arial" panose="020B0604020202020204" pitchFamily="34" charset="0"/>
              <a:buChar char="•"/>
            </a:pPr>
            <a:r>
              <a:rPr lang="en-US" sz="2000" dirty="0"/>
              <a:t>27 servers in </a:t>
            </a:r>
            <a:r>
              <a:rPr lang="en-US" sz="2000" dirty="0" err="1"/>
              <a:t>CloudLab</a:t>
            </a:r>
            <a:r>
              <a:rPr lang="en-US" sz="2000" dirty="0"/>
              <a:t> (18 for Hydra, 9 for RU emulator) </a:t>
            </a:r>
          </a:p>
          <a:p>
            <a:pPr marL="285750" indent="-285750">
              <a:buFont typeface="Arial" panose="020B0604020202020204" pitchFamily="34" charset="0"/>
              <a:buChar char="•"/>
            </a:pPr>
            <a:r>
              <a:rPr lang="en-US" sz="2000" dirty="0"/>
              <a:t>Hydra supports 256×32 MIMO (Uplink) with 18 servers</a:t>
            </a:r>
          </a:p>
        </p:txBody>
      </p:sp>
      <p:sp>
        <p:nvSpPr>
          <p:cNvPr id="8" name="Content Placeholder 2">
            <a:extLst>
              <a:ext uri="{FF2B5EF4-FFF2-40B4-BE49-F238E27FC236}">
                <a16:creationId xmlns:a16="http://schemas.microsoft.com/office/drawing/2014/main" id="{1988FAD6-B05C-774D-BDCC-5EC373CEDF06}"/>
              </a:ext>
            </a:extLst>
          </p:cNvPr>
          <p:cNvSpPr txBox="1">
            <a:spLocks/>
          </p:cNvSpPr>
          <p:nvPr/>
        </p:nvSpPr>
        <p:spPr>
          <a:xfrm>
            <a:off x="9003282" y="2370998"/>
            <a:ext cx="1155272" cy="4798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a:t>1 server</a:t>
            </a:r>
          </a:p>
        </p:txBody>
      </p:sp>
      <p:sp>
        <p:nvSpPr>
          <p:cNvPr id="10" name="Content Placeholder 2">
            <a:extLst>
              <a:ext uri="{FF2B5EF4-FFF2-40B4-BE49-F238E27FC236}">
                <a16:creationId xmlns:a16="http://schemas.microsoft.com/office/drawing/2014/main" id="{884C6B18-7CF0-4AE9-EBD2-28F1F2E090B2}"/>
              </a:ext>
            </a:extLst>
          </p:cNvPr>
          <p:cNvSpPr txBox="1">
            <a:spLocks/>
          </p:cNvSpPr>
          <p:nvPr/>
        </p:nvSpPr>
        <p:spPr>
          <a:xfrm>
            <a:off x="9003282" y="1803736"/>
            <a:ext cx="1155272" cy="4798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a:t>2 servers</a:t>
            </a:r>
          </a:p>
        </p:txBody>
      </p:sp>
      <p:sp>
        <p:nvSpPr>
          <p:cNvPr id="11" name="Content Placeholder 2">
            <a:extLst>
              <a:ext uri="{FF2B5EF4-FFF2-40B4-BE49-F238E27FC236}">
                <a16:creationId xmlns:a16="http://schemas.microsoft.com/office/drawing/2014/main" id="{B23DD8C4-5215-4F5C-9846-080C9360B6E0}"/>
              </a:ext>
            </a:extLst>
          </p:cNvPr>
          <p:cNvSpPr txBox="1">
            <a:spLocks/>
          </p:cNvSpPr>
          <p:nvPr/>
        </p:nvSpPr>
        <p:spPr>
          <a:xfrm>
            <a:off x="9003282" y="1221373"/>
            <a:ext cx="1155272" cy="4798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dirty="0"/>
              <a:t>3 servers</a:t>
            </a:r>
          </a:p>
        </p:txBody>
      </p:sp>
    </p:spTree>
    <p:extLst>
      <p:ext uri="{BB962C8B-B14F-4D97-AF65-F5344CB8AC3E}">
        <p14:creationId xmlns:p14="http://schemas.microsoft.com/office/powerpoint/2010/main" val="4125668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graphicEl>
                                              <a:chart seriesIdx="-3" categoryIdx="-3" bldStep="gridLegend"/>
                                            </p:graphicEl>
                                          </p:spTgt>
                                        </p:tgtEl>
                                        <p:attrNameLst>
                                          <p:attrName>style.visibility</p:attrName>
                                        </p:attrNameLst>
                                      </p:cBhvr>
                                      <p:to>
                                        <p:strVal val="visible"/>
                                      </p:to>
                                    </p:set>
                                    <p:animEffect transition="in" filter="dissolve">
                                      <p:cBhvr>
                                        <p:cTn id="7" dur="500"/>
                                        <p:tgtEl>
                                          <p:spTgt spid="6">
                                            <p:graphicEl>
                                              <a:chart seriesIdx="-3" categoryIdx="-3" bldStep="gridLegend"/>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6">
                                            <p:graphicEl>
                                              <a:chart seriesIdx="0" categoryIdx="0" bldStep="ptInCategory"/>
                                            </p:graphicEl>
                                          </p:spTgt>
                                        </p:tgtEl>
                                        <p:attrNameLst>
                                          <p:attrName>style.visibility</p:attrName>
                                        </p:attrNameLst>
                                      </p:cBhvr>
                                      <p:to>
                                        <p:strVal val="visible"/>
                                      </p:to>
                                    </p:set>
                                    <p:animEffect transition="in" filter="dissolve">
                                      <p:cBhvr>
                                        <p:cTn id="21" dur="500"/>
                                        <p:tgtEl>
                                          <p:spTgt spid="6">
                                            <p:graphicEl>
                                              <a:chart seriesIdx="0" categoryIdx="0" bldStep="ptInCategory"/>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6">
                                            <p:graphicEl>
                                              <a:chart seriesIdx="1" categoryIdx="0" bldStep="ptInCategory"/>
                                            </p:graphicEl>
                                          </p:spTgt>
                                        </p:tgtEl>
                                        <p:attrNameLst>
                                          <p:attrName>style.visibility</p:attrName>
                                        </p:attrNameLst>
                                      </p:cBhvr>
                                      <p:to>
                                        <p:strVal val="visible"/>
                                      </p:to>
                                    </p:set>
                                    <p:animEffect transition="in" filter="dissolve">
                                      <p:cBhvr>
                                        <p:cTn id="26" dur="500"/>
                                        <p:tgtEl>
                                          <p:spTgt spid="6">
                                            <p:graphicEl>
                                              <a:chart seriesIdx="1" categoryIdx="0" bldStep="ptInCategory"/>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6">
                                            <p:graphicEl>
                                              <a:chart seriesIdx="2" categoryIdx="0" bldStep="ptInCategory"/>
                                            </p:graphicEl>
                                          </p:spTgt>
                                        </p:tgtEl>
                                        <p:attrNameLst>
                                          <p:attrName>style.visibility</p:attrName>
                                        </p:attrNameLst>
                                      </p:cBhvr>
                                      <p:to>
                                        <p:strVal val="visible"/>
                                      </p:to>
                                    </p:set>
                                    <p:animEffect transition="in" filter="dissolve">
                                      <p:cBhvr>
                                        <p:cTn id="31" dur="500"/>
                                        <p:tgtEl>
                                          <p:spTgt spid="6">
                                            <p:graphicEl>
                                              <a:chart seriesIdx="2" categoryIdx="0" bldStep="ptInCategory"/>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6">
                                            <p:graphicEl>
                                              <a:chart seriesIdx="0" categoryIdx="1" bldStep="ptInCategory"/>
                                            </p:graphicEl>
                                          </p:spTgt>
                                        </p:tgtEl>
                                        <p:attrNameLst>
                                          <p:attrName>style.visibility</p:attrName>
                                        </p:attrNameLst>
                                      </p:cBhvr>
                                      <p:to>
                                        <p:strVal val="visible"/>
                                      </p:to>
                                    </p:set>
                                    <p:animEffect transition="in" filter="dissolve">
                                      <p:cBhvr>
                                        <p:cTn id="36" dur="500"/>
                                        <p:tgtEl>
                                          <p:spTgt spid="6">
                                            <p:graphicEl>
                                              <a:chart seriesIdx="0" categoryIdx="1" bldStep="ptInCategory"/>
                                            </p:graphicEl>
                                          </p:spTgt>
                                        </p:tgtEl>
                                      </p:cBhvr>
                                    </p:animEffect>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grpId="0" nodeType="clickEffect">
                                  <p:stCondLst>
                                    <p:cond delay="0"/>
                                  </p:stCondLst>
                                  <p:childTnLst>
                                    <p:set>
                                      <p:cBhvr>
                                        <p:cTn id="40" dur="1" fill="hold">
                                          <p:stCondLst>
                                            <p:cond delay="0"/>
                                          </p:stCondLst>
                                        </p:cTn>
                                        <p:tgtEl>
                                          <p:spTgt spid="6">
                                            <p:graphicEl>
                                              <a:chart seriesIdx="1" categoryIdx="1" bldStep="ptInCategory"/>
                                            </p:graphicEl>
                                          </p:spTgt>
                                        </p:tgtEl>
                                        <p:attrNameLst>
                                          <p:attrName>style.visibility</p:attrName>
                                        </p:attrNameLst>
                                      </p:cBhvr>
                                      <p:to>
                                        <p:strVal val="visible"/>
                                      </p:to>
                                    </p:set>
                                    <p:animEffect transition="in" filter="dissolve">
                                      <p:cBhvr>
                                        <p:cTn id="41" dur="500"/>
                                        <p:tgtEl>
                                          <p:spTgt spid="6">
                                            <p:graphicEl>
                                              <a:chart seriesIdx="1" categoryIdx="1" bldStep="ptInCategory"/>
                                            </p:graphicEl>
                                          </p:spTgt>
                                        </p:tgtEl>
                                      </p:cBhvr>
                                    </p:animEffect>
                                  </p:childTnLst>
                                </p:cTn>
                              </p:par>
                            </p:childTnLst>
                          </p:cTn>
                        </p:par>
                      </p:childTnLst>
                    </p:cTn>
                  </p:par>
                  <p:par>
                    <p:cTn id="42" fill="hold">
                      <p:stCondLst>
                        <p:cond delay="indefinite"/>
                      </p:stCondLst>
                      <p:childTnLst>
                        <p:par>
                          <p:cTn id="43" fill="hold">
                            <p:stCondLst>
                              <p:cond delay="0"/>
                            </p:stCondLst>
                            <p:childTnLst>
                              <p:par>
                                <p:cTn id="44" presetID="9" presetClass="entr" presetSubtype="0" fill="hold" grpId="0" nodeType="clickEffect">
                                  <p:stCondLst>
                                    <p:cond delay="0"/>
                                  </p:stCondLst>
                                  <p:childTnLst>
                                    <p:set>
                                      <p:cBhvr>
                                        <p:cTn id="45" dur="1" fill="hold">
                                          <p:stCondLst>
                                            <p:cond delay="0"/>
                                          </p:stCondLst>
                                        </p:cTn>
                                        <p:tgtEl>
                                          <p:spTgt spid="6">
                                            <p:graphicEl>
                                              <a:chart seriesIdx="2" categoryIdx="1" bldStep="ptInCategory"/>
                                            </p:graphicEl>
                                          </p:spTgt>
                                        </p:tgtEl>
                                        <p:attrNameLst>
                                          <p:attrName>style.visibility</p:attrName>
                                        </p:attrNameLst>
                                      </p:cBhvr>
                                      <p:to>
                                        <p:strVal val="visible"/>
                                      </p:to>
                                    </p:set>
                                    <p:animEffect transition="in" filter="dissolve">
                                      <p:cBhvr>
                                        <p:cTn id="46" dur="500"/>
                                        <p:tgtEl>
                                          <p:spTgt spid="6">
                                            <p:graphicEl>
                                              <a:chart seriesIdx="2" categoryIdx="1" bldStep="ptInCategory"/>
                                            </p:graphicEl>
                                          </p:spTgt>
                                        </p:tgtEl>
                                      </p:cBhvr>
                                    </p:animEffect>
                                  </p:childTnLst>
                                </p:cTn>
                              </p:par>
                            </p:childTnLst>
                          </p:cTn>
                        </p:par>
                      </p:childTnLst>
                    </p:cTn>
                  </p:par>
                  <p:par>
                    <p:cTn id="47" fill="hold">
                      <p:stCondLst>
                        <p:cond delay="indefinite"/>
                      </p:stCondLst>
                      <p:childTnLst>
                        <p:par>
                          <p:cTn id="48" fill="hold">
                            <p:stCondLst>
                              <p:cond delay="0"/>
                            </p:stCondLst>
                            <p:childTnLst>
                              <p:par>
                                <p:cTn id="49" presetID="9" presetClass="entr" presetSubtype="0" fill="hold" grpId="0" nodeType="clickEffect">
                                  <p:stCondLst>
                                    <p:cond delay="0"/>
                                  </p:stCondLst>
                                  <p:childTnLst>
                                    <p:set>
                                      <p:cBhvr>
                                        <p:cTn id="50" dur="1" fill="hold">
                                          <p:stCondLst>
                                            <p:cond delay="0"/>
                                          </p:stCondLst>
                                        </p:cTn>
                                        <p:tgtEl>
                                          <p:spTgt spid="6">
                                            <p:graphicEl>
                                              <a:chart seriesIdx="0" categoryIdx="2" bldStep="ptInCategory"/>
                                            </p:graphicEl>
                                          </p:spTgt>
                                        </p:tgtEl>
                                        <p:attrNameLst>
                                          <p:attrName>style.visibility</p:attrName>
                                        </p:attrNameLst>
                                      </p:cBhvr>
                                      <p:to>
                                        <p:strVal val="visible"/>
                                      </p:to>
                                    </p:set>
                                    <p:animEffect transition="in" filter="dissolve">
                                      <p:cBhvr>
                                        <p:cTn id="51" dur="500"/>
                                        <p:tgtEl>
                                          <p:spTgt spid="6">
                                            <p:graphicEl>
                                              <a:chart seriesIdx="0" categoryIdx="2" bldStep="ptInCategory"/>
                                            </p:graphicEl>
                                          </p:spTgt>
                                        </p:tgtEl>
                                      </p:cBhvr>
                                    </p:animEffect>
                                  </p:childTnLst>
                                </p:cTn>
                              </p:par>
                            </p:childTnLst>
                          </p:cTn>
                        </p:par>
                      </p:childTnLst>
                    </p:cTn>
                  </p:par>
                  <p:par>
                    <p:cTn id="52" fill="hold">
                      <p:stCondLst>
                        <p:cond delay="indefinite"/>
                      </p:stCondLst>
                      <p:childTnLst>
                        <p:par>
                          <p:cTn id="53" fill="hold">
                            <p:stCondLst>
                              <p:cond delay="0"/>
                            </p:stCondLst>
                            <p:childTnLst>
                              <p:par>
                                <p:cTn id="54" presetID="9" presetClass="entr" presetSubtype="0" fill="hold" grpId="0" nodeType="clickEffect">
                                  <p:stCondLst>
                                    <p:cond delay="0"/>
                                  </p:stCondLst>
                                  <p:childTnLst>
                                    <p:set>
                                      <p:cBhvr>
                                        <p:cTn id="55" dur="1" fill="hold">
                                          <p:stCondLst>
                                            <p:cond delay="0"/>
                                          </p:stCondLst>
                                        </p:cTn>
                                        <p:tgtEl>
                                          <p:spTgt spid="6">
                                            <p:graphicEl>
                                              <a:chart seriesIdx="1" categoryIdx="2" bldStep="ptInCategory"/>
                                            </p:graphicEl>
                                          </p:spTgt>
                                        </p:tgtEl>
                                        <p:attrNameLst>
                                          <p:attrName>style.visibility</p:attrName>
                                        </p:attrNameLst>
                                      </p:cBhvr>
                                      <p:to>
                                        <p:strVal val="visible"/>
                                      </p:to>
                                    </p:set>
                                    <p:animEffect transition="in" filter="dissolve">
                                      <p:cBhvr>
                                        <p:cTn id="56" dur="500"/>
                                        <p:tgtEl>
                                          <p:spTgt spid="6">
                                            <p:graphicEl>
                                              <a:chart seriesIdx="1" categoryIdx="2" bldStep="ptInCategory"/>
                                            </p:graphicEl>
                                          </p:spTgt>
                                        </p:tgtEl>
                                      </p:cBhvr>
                                    </p:animEffect>
                                  </p:childTnLst>
                                </p:cTn>
                              </p:par>
                            </p:childTnLst>
                          </p:cTn>
                        </p:par>
                      </p:childTnLst>
                    </p:cTn>
                  </p:par>
                  <p:par>
                    <p:cTn id="57" fill="hold">
                      <p:stCondLst>
                        <p:cond delay="indefinite"/>
                      </p:stCondLst>
                      <p:childTnLst>
                        <p:par>
                          <p:cTn id="58" fill="hold">
                            <p:stCondLst>
                              <p:cond delay="0"/>
                            </p:stCondLst>
                            <p:childTnLst>
                              <p:par>
                                <p:cTn id="59" presetID="9" presetClass="entr" presetSubtype="0" fill="hold" grpId="0" nodeType="clickEffect">
                                  <p:stCondLst>
                                    <p:cond delay="0"/>
                                  </p:stCondLst>
                                  <p:childTnLst>
                                    <p:set>
                                      <p:cBhvr>
                                        <p:cTn id="60" dur="1" fill="hold">
                                          <p:stCondLst>
                                            <p:cond delay="0"/>
                                          </p:stCondLst>
                                        </p:cTn>
                                        <p:tgtEl>
                                          <p:spTgt spid="6">
                                            <p:graphicEl>
                                              <a:chart seriesIdx="2" categoryIdx="2" bldStep="ptInCategory"/>
                                            </p:graphicEl>
                                          </p:spTgt>
                                        </p:tgtEl>
                                        <p:attrNameLst>
                                          <p:attrName>style.visibility</p:attrName>
                                        </p:attrNameLst>
                                      </p:cBhvr>
                                      <p:to>
                                        <p:strVal val="visible"/>
                                      </p:to>
                                    </p:set>
                                    <p:animEffect transition="in" filter="dissolve">
                                      <p:cBhvr>
                                        <p:cTn id="61" dur="500"/>
                                        <p:tgtEl>
                                          <p:spTgt spid="6">
                                            <p:graphicEl>
                                              <a:chart seriesIdx="2" categoryIdx="2" bldStep="ptInCategory"/>
                                            </p:graphicEl>
                                          </p:spTgt>
                                        </p:tgtEl>
                                      </p:cBhvr>
                                    </p:animEffect>
                                  </p:childTnLst>
                                </p:cTn>
                              </p:par>
                            </p:childTnLst>
                          </p:cTn>
                        </p:par>
                      </p:childTnLst>
                    </p:cTn>
                  </p:par>
                  <p:par>
                    <p:cTn id="62" fill="hold">
                      <p:stCondLst>
                        <p:cond delay="indefinite"/>
                      </p:stCondLst>
                      <p:childTnLst>
                        <p:par>
                          <p:cTn id="63" fill="hold">
                            <p:stCondLst>
                              <p:cond delay="0"/>
                            </p:stCondLst>
                            <p:childTnLst>
                              <p:par>
                                <p:cTn id="64" presetID="9" presetClass="entr" presetSubtype="0" fill="hold" grpId="0" nodeType="clickEffect">
                                  <p:stCondLst>
                                    <p:cond delay="0"/>
                                  </p:stCondLst>
                                  <p:childTnLst>
                                    <p:set>
                                      <p:cBhvr>
                                        <p:cTn id="65" dur="1" fill="hold">
                                          <p:stCondLst>
                                            <p:cond delay="0"/>
                                          </p:stCondLst>
                                        </p:cTn>
                                        <p:tgtEl>
                                          <p:spTgt spid="6">
                                            <p:graphicEl>
                                              <a:chart seriesIdx="0" categoryIdx="3" bldStep="ptInCategory"/>
                                            </p:graphicEl>
                                          </p:spTgt>
                                        </p:tgtEl>
                                        <p:attrNameLst>
                                          <p:attrName>style.visibility</p:attrName>
                                        </p:attrNameLst>
                                      </p:cBhvr>
                                      <p:to>
                                        <p:strVal val="visible"/>
                                      </p:to>
                                    </p:set>
                                    <p:animEffect transition="in" filter="dissolve">
                                      <p:cBhvr>
                                        <p:cTn id="66" dur="500"/>
                                        <p:tgtEl>
                                          <p:spTgt spid="6">
                                            <p:graphicEl>
                                              <a:chart seriesIdx="0" categoryIdx="3" bldStep="ptInCategory"/>
                                            </p:graphicEl>
                                          </p:spTgt>
                                        </p:tgtEl>
                                      </p:cBhvr>
                                    </p:animEffect>
                                  </p:childTnLst>
                                </p:cTn>
                              </p:par>
                            </p:childTnLst>
                          </p:cTn>
                        </p:par>
                      </p:childTnLst>
                    </p:cTn>
                  </p:par>
                  <p:par>
                    <p:cTn id="67" fill="hold">
                      <p:stCondLst>
                        <p:cond delay="indefinite"/>
                      </p:stCondLst>
                      <p:childTnLst>
                        <p:par>
                          <p:cTn id="68" fill="hold">
                            <p:stCondLst>
                              <p:cond delay="0"/>
                            </p:stCondLst>
                            <p:childTnLst>
                              <p:par>
                                <p:cTn id="69" presetID="9" presetClass="entr" presetSubtype="0" fill="hold" grpId="0" nodeType="clickEffect">
                                  <p:stCondLst>
                                    <p:cond delay="0"/>
                                  </p:stCondLst>
                                  <p:childTnLst>
                                    <p:set>
                                      <p:cBhvr>
                                        <p:cTn id="70" dur="1" fill="hold">
                                          <p:stCondLst>
                                            <p:cond delay="0"/>
                                          </p:stCondLst>
                                        </p:cTn>
                                        <p:tgtEl>
                                          <p:spTgt spid="6">
                                            <p:graphicEl>
                                              <a:chart seriesIdx="1" categoryIdx="3" bldStep="ptInCategory"/>
                                            </p:graphicEl>
                                          </p:spTgt>
                                        </p:tgtEl>
                                        <p:attrNameLst>
                                          <p:attrName>style.visibility</p:attrName>
                                        </p:attrNameLst>
                                      </p:cBhvr>
                                      <p:to>
                                        <p:strVal val="visible"/>
                                      </p:to>
                                    </p:set>
                                    <p:animEffect transition="in" filter="dissolve">
                                      <p:cBhvr>
                                        <p:cTn id="71" dur="500"/>
                                        <p:tgtEl>
                                          <p:spTgt spid="6">
                                            <p:graphicEl>
                                              <a:chart seriesIdx="1" categoryIdx="3" bldStep="ptInCategory"/>
                                            </p:graphicEl>
                                          </p:spTgt>
                                        </p:tgtEl>
                                      </p:cBhvr>
                                    </p:animEffect>
                                  </p:childTnLst>
                                </p:cTn>
                              </p:par>
                            </p:childTnLst>
                          </p:cTn>
                        </p:par>
                      </p:childTnLst>
                    </p:cTn>
                  </p:par>
                  <p:par>
                    <p:cTn id="72" fill="hold">
                      <p:stCondLst>
                        <p:cond delay="indefinite"/>
                      </p:stCondLst>
                      <p:childTnLst>
                        <p:par>
                          <p:cTn id="73" fill="hold">
                            <p:stCondLst>
                              <p:cond delay="0"/>
                            </p:stCondLst>
                            <p:childTnLst>
                              <p:par>
                                <p:cTn id="74" presetID="9" presetClass="entr" presetSubtype="0" fill="hold" grpId="0" nodeType="clickEffect">
                                  <p:stCondLst>
                                    <p:cond delay="0"/>
                                  </p:stCondLst>
                                  <p:childTnLst>
                                    <p:set>
                                      <p:cBhvr>
                                        <p:cTn id="75" dur="1" fill="hold">
                                          <p:stCondLst>
                                            <p:cond delay="0"/>
                                          </p:stCondLst>
                                        </p:cTn>
                                        <p:tgtEl>
                                          <p:spTgt spid="6">
                                            <p:graphicEl>
                                              <a:chart seriesIdx="2" categoryIdx="3" bldStep="ptInCategory"/>
                                            </p:graphicEl>
                                          </p:spTgt>
                                        </p:tgtEl>
                                        <p:attrNameLst>
                                          <p:attrName>style.visibility</p:attrName>
                                        </p:attrNameLst>
                                      </p:cBhvr>
                                      <p:to>
                                        <p:strVal val="visible"/>
                                      </p:to>
                                    </p:set>
                                    <p:animEffect transition="in" filter="dissolve">
                                      <p:cBhvr>
                                        <p:cTn id="76" dur="500"/>
                                        <p:tgtEl>
                                          <p:spTgt spid="6">
                                            <p:graphicEl>
                                              <a:chart seriesIdx="2" categoryIdx="3" bldStep="ptInCategory"/>
                                            </p:graphicEl>
                                          </p:spTgt>
                                        </p:tgtEl>
                                      </p:cBhvr>
                                    </p:animEffect>
                                  </p:childTnLst>
                                </p:cTn>
                              </p:par>
                            </p:childTnLst>
                          </p:cTn>
                        </p:par>
                      </p:childTnLst>
                    </p:cTn>
                  </p:par>
                  <p:par>
                    <p:cTn id="77" fill="hold">
                      <p:stCondLst>
                        <p:cond delay="indefinite"/>
                      </p:stCondLst>
                      <p:childTnLst>
                        <p:par>
                          <p:cTn id="78" fill="hold">
                            <p:stCondLst>
                              <p:cond delay="0"/>
                            </p:stCondLst>
                            <p:childTnLst>
                              <p:par>
                                <p:cTn id="79" presetID="9" presetClass="entr" presetSubtype="0" fill="hold" nodeType="clickEffect">
                                  <p:stCondLst>
                                    <p:cond delay="0"/>
                                  </p:stCondLst>
                                  <p:childTnLst>
                                    <p:set>
                                      <p:cBhvr>
                                        <p:cTn id="80" dur="1" fill="hold">
                                          <p:stCondLst>
                                            <p:cond delay="0"/>
                                          </p:stCondLst>
                                        </p:cTn>
                                        <p:tgtEl>
                                          <p:spTgt spid="3">
                                            <p:txEl>
                                              <p:pRg st="0" end="0"/>
                                            </p:txEl>
                                          </p:spTgt>
                                        </p:tgtEl>
                                        <p:attrNameLst>
                                          <p:attrName>style.visibility</p:attrName>
                                        </p:attrNameLst>
                                      </p:cBhvr>
                                      <p:to>
                                        <p:strVal val="visible"/>
                                      </p:to>
                                    </p:set>
                                    <p:animEffect transition="in" filter="dissolve">
                                      <p:cBhvr>
                                        <p:cTn id="81" dur="500"/>
                                        <p:tgtEl>
                                          <p:spTgt spid="3">
                                            <p:txEl>
                                              <p:pRg st="0" end="0"/>
                                            </p:txEl>
                                          </p:spTgt>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9"/>
                                        </p:tgtEl>
                                        <p:attrNameLst>
                                          <p:attrName>style.visibility</p:attrName>
                                        </p:attrNameLst>
                                      </p:cBhvr>
                                      <p:to>
                                        <p:strVal val="visible"/>
                                      </p:to>
                                    </p:set>
                                    <p:animEffect transition="in" filter="fade">
                                      <p:cBhvr>
                                        <p:cTn id="8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Chart bld="categoryEl"/>
        </p:bldSub>
      </p:bldGraphic>
      <p:bldP spid="9" grpId="0" animBg="1"/>
      <p:bldP spid="8" grpId="0"/>
      <p:bldP spid="10" grpId="0"/>
      <p:bldP spid="1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1B0992-3776-73F1-EFC3-E3340BE66CD9}"/>
              </a:ext>
            </a:extLst>
          </p:cNvPr>
          <p:cNvSpPr>
            <a:spLocks noGrp="1"/>
          </p:cNvSpPr>
          <p:nvPr>
            <p:ph type="title"/>
          </p:nvPr>
        </p:nvSpPr>
        <p:spPr>
          <a:xfrm>
            <a:off x="0" y="0"/>
            <a:ext cx="12192000" cy="1325563"/>
          </a:xfrm>
        </p:spPr>
        <p:txBody>
          <a:bodyPr>
            <a:normAutofit/>
          </a:bodyPr>
          <a:lstStyle/>
          <a:p>
            <a:pPr algn="ctr"/>
            <a:r>
              <a:rPr lang="en-US" sz="3200" b="1">
                <a:latin typeface="Calibri Light" panose="020F0302020204030204" pitchFamily="34" charset="0"/>
                <a:cs typeface="Calibri Light" panose="020F0302020204030204" pitchFamily="34" charset="0"/>
              </a:rPr>
              <a:t>Conclusion: Hydra’s massive MIMO processing is scalable</a:t>
            </a:r>
          </a:p>
        </p:txBody>
      </p:sp>
      <p:sp>
        <p:nvSpPr>
          <p:cNvPr id="3" name="Content Placeholder 2">
            <a:extLst>
              <a:ext uri="{FF2B5EF4-FFF2-40B4-BE49-F238E27FC236}">
                <a16:creationId xmlns:a16="http://schemas.microsoft.com/office/drawing/2014/main" id="{CC78EC8B-971C-04CF-A694-7820DF636382}"/>
              </a:ext>
            </a:extLst>
          </p:cNvPr>
          <p:cNvSpPr>
            <a:spLocks noGrp="1"/>
          </p:cNvSpPr>
          <p:nvPr>
            <p:ph idx="1"/>
          </p:nvPr>
        </p:nvSpPr>
        <p:spPr>
          <a:xfrm>
            <a:off x="302225" y="1775704"/>
            <a:ext cx="11587549" cy="3269407"/>
          </a:xfrm>
        </p:spPr>
        <p:txBody>
          <a:bodyPr>
            <a:normAutofit/>
          </a:bodyPr>
          <a:lstStyle/>
          <a:p>
            <a:r>
              <a:rPr lang="en-US" sz="2400" dirty="0"/>
              <a:t>We show that inter- and intra-server communication is a key scalability limiter in prior massive MIMO designs</a:t>
            </a:r>
          </a:p>
          <a:p>
            <a:r>
              <a:rPr lang="en-US" sz="2400" dirty="0"/>
              <a:t>Hydra’s scalability comes from</a:t>
            </a:r>
          </a:p>
          <a:p>
            <a:pPr lvl="1"/>
            <a:r>
              <a:rPr lang="en-US" dirty="0"/>
              <a:t>Using features of modern RUs in novel ways</a:t>
            </a:r>
          </a:p>
          <a:p>
            <a:pPr lvl="1"/>
            <a:r>
              <a:rPr lang="en-US" dirty="0"/>
              <a:t>Efficient computation partitioning</a:t>
            </a:r>
          </a:p>
          <a:p>
            <a:r>
              <a:rPr lang="en-US" sz="2400" dirty="0"/>
              <a:t>Hydra supports 150×32 MIMO for the first time in software</a:t>
            </a:r>
          </a:p>
          <a:p>
            <a:r>
              <a:rPr lang="en-US" sz="2400" dirty="0"/>
              <a:t>Hydra’s scalability makes rapid development and deployment of 5G networks possible</a:t>
            </a:r>
          </a:p>
        </p:txBody>
      </p:sp>
      <p:sp>
        <p:nvSpPr>
          <p:cNvPr id="4" name="Slide Number Placeholder 3">
            <a:extLst>
              <a:ext uri="{FF2B5EF4-FFF2-40B4-BE49-F238E27FC236}">
                <a16:creationId xmlns:a16="http://schemas.microsoft.com/office/drawing/2014/main" id="{263C9D9A-A7B5-1B3B-3963-E112F514E408}"/>
              </a:ext>
            </a:extLst>
          </p:cNvPr>
          <p:cNvSpPr>
            <a:spLocks noGrp="1"/>
          </p:cNvSpPr>
          <p:nvPr>
            <p:ph type="sldNum" sz="quarter" idx="12"/>
          </p:nvPr>
        </p:nvSpPr>
        <p:spPr/>
        <p:txBody>
          <a:bodyPr/>
          <a:lstStyle/>
          <a:p>
            <a:fld id="{330EA680-D336-4FF7-8B7A-9848BB0A1C32}" type="slidenum">
              <a:rPr lang="en-US" dirty="0" smtClean="0"/>
              <a:t>25</a:t>
            </a:fld>
            <a:endParaRPr lang="en-US"/>
          </a:p>
        </p:txBody>
      </p:sp>
      <p:sp>
        <p:nvSpPr>
          <p:cNvPr id="6" name="TextBox 5">
            <a:extLst>
              <a:ext uri="{FF2B5EF4-FFF2-40B4-BE49-F238E27FC236}">
                <a16:creationId xmlns:a16="http://schemas.microsoft.com/office/drawing/2014/main" id="{767E160F-AB0E-E952-D23F-0B9A3ED32A7B}"/>
              </a:ext>
            </a:extLst>
          </p:cNvPr>
          <p:cNvSpPr txBox="1"/>
          <p:nvPr/>
        </p:nvSpPr>
        <p:spPr>
          <a:xfrm>
            <a:off x="4750209" y="5045112"/>
            <a:ext cx="2691580" cy="707886"/>
          </a:xfrm>
          <a:prstGeom prst="rect">
            <a:avLst/>
          </a:prstGeom>
          <a:noFill/>
        </p:spPr>
        <p:txBody>
          <a:bodyPr wrap="square">
            <a:spAutoFit/>
          </a:bodyPr>
          <a:lstStyle/>
          <a:p>
            <a:r>
              <a:rPr lang="en-US" sz="4000"/>
              <a:t>Thank you!</a:t>
            </a:r>
          </a:p>
        </p:txBody>
      </p:sp>
    </p:spTree>
    <p:extLst>
      <p:ext uri="{BB962C8B-B14F-4D97-AF65-F5344CB8AC3E}">
        <p14:creationId xmlns:p14="http://schemas.microsoft.com/office/powerpoint/2010/main" val="2758554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1B0992-3776-73F1-EFC3-E3340BE66CD9}"/>
              </a:ext>
            </a:extLst>
          </p:cNvPr>
          <p:cNvSpPr>
            <a:spLocks noGrp="1"/>
          </p:cNvSpPr>
          <p:nvPr>
            <p:ph type="title"/>
          </p:nvPr>
        </p:nvSpPr>
        <p:spPr>
          <a:xfrm>
            <a:off x="-1190" y="4077"/>
            <a:ext cx="12194380" cy="1331516"/>
          </a:xfrm>
        </p:spPr>
        <p:txBody>
          <a:bodyPr>
            <a:normAutofit/>
          </a:bodyPr>
          <a:lstStyle/>
          <a:p>
            <a:pPr algn="ctr"/>
            <a:r>
              <a:rPr lang="en-US" sz="3200" b="1">
                <a:latin typeface="Calibri Light"/>
                <a:ea typeface="Calibri Light"/>
                <a:cs typeface="Calibri Light"/>
              </a:rPr>
              <a:t>Key to higher data rate in 5G: massive MIMO</a:t>
            </a:r>
            <a:endParaRPr lang="en-US" sz="3200">
              <a:ea typeface="Calibri Light" panose="020F0302020204030204"/>
              <a:cs typeface="Calibri Light" panose="020F0302020204030204"/>
            </a:endParaRPr>
          </a:p>
        </p:txBody>
      </p:sp>
      <p:sp>
        <p:nvSpPr>
          <p:cNvPr id="4" name="Slide Number Placeholder 3">
            <a:extLst>
              <a:ext uri="{FF2B5EF4-FFF2-40B4-BE49-F238E27FC236}">
                <a16:creationId xmlns:a16="http://schemas.microsoft.com/office/drawing/2014/main" id="{FEB533A0-38A0-234D-03E3-2A69B0AD70DD}"/>
              </a:ext>
            </a:extLst>
          </p:cNvPr>
          <p:cNvSpPr>
            <a:spLocks noGrp="1"/>
          </p:cNvSpPr>
          <p:nvPr>
            <p:ph type="sldNum" sz="quarter" idx="12"/>
          </p:nvPr>
        </p:nvSpPr>
        <p:spPr/>
        <p:txBody>
          <a:bodyPr/>
          <a:lstStyle/>
          <a:p>
            <a:fld id="{330EA680-D336-4FF7-8B7A-9848BB0A1C32}" type="slidenum">
              <a:rPr lang="en-US" smtClean="0"/>
              <a:t>3</a:t>
            </a:fld>
            <a:endParaRPr lang="en-US"/>
          </a:p>
        </p:txBody>
      </p:sp>
      <p:pic>
        <p:nvPicPr>
          <p:cNvPr id="1026" name="Picture 2">
            <a:extLst>
              <a:ext uri="{FF2B5EF4-FFF2-40B4-BE49-F238E27FC236}">
                <a16:creationId xmlns:a16="http://schemas.microsoft.com/office/drawing/2014/main" id="{505EC8AD-D112-9953-BE3A-24B76D1498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559" y="523039"/>
            <a:ext cx="1427202" cy="2475364"/>
          </a:xfrm>
          <a:prstGeom prst="rect">
            <a:avLst/>
          </a:prstGeom>
          <a:noFill/>
          <a:extLst>
            <a:ext uri="{909E8E84-426E-40DD-AFC4-6F175D3DCCD1}">
              <a14:hiddenFill xmlns:a14="http://schemas.microsoft.com/office/drawing/2010/main">
                <a:solidFill>
                  <a:srgbClr val="FFFFFF"/>
                </a:solidFill>
              </a14:hiddenFill>
            </a:ext>
          </a:extLst>
        </p:spPr>
      </p:pic>
      <p:sp>
        <p:nvSpPr>
          <p:cNvPr id="3" name="文本框 30">
            <a:extLst>
              <a:ext uri="{FF2B5EF4-FFF2-40B4-BE49-F238E27FC236}">
                <a16:creationId xmlns:a16="http://schemas.microsoft.com/office/drawing/2014/main" id="{0A1EBA00-3289-826E-007D-3C584BD582BB}"/>
              </a:ext>
            </a:extLst>
          </p:cNvPr>
          <p:cNvSpPr txBox="1"/>
          <p:nvPr/>
        </p:nvSpPr>
        <p:spPr>
          <a:xfrm>
            <a:off x="117590" y="2979541"/>
            <a:ext cx="1849834" cy="400110"/>
          </a:xfrm>
          <a:prstGeom prst="rect">
            <a:avLst/>
          </a:prstGeom>
          <a:noFill/>
        </p:spPr>
        <p:txBody>
          <a:bodyPr wrap="square">
            <a:spAutoFit/>
          </a:bodyPr>
          <a:lstStyle/>
          <a:p>
            <a:r>
              <a:rPr lang="en-US" sz="2000">
                <a:ea typeface="+mn-lt"/>
                <a:cs typeface="+mn-lt"/>
              </a:rPr>
              <a:t>Radio unit (RU)</a:t>
            </a:r>
            <a:endParaRPr lang="en-US" sz="2000"/>
          </a:p>
        </p:txBody>
      </p:sp>
      <p:pic>
        <p:nvPicPr>
          <p:cNvPr id="6" name="Picture 8" descr="5G by Topic">
            <a:extLst>
              <a:ext uri="{FF2B5EF4-FFF2-40B4-BE49-F238E27FC236}">
                <a16:creationId xmlns:a16="http://schemas.microsoft.com/office/drawing/2014/main" id="{9908649E-5B5D-5343-2FDA-AC232A409610}"/>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18241" b="78889" l="40938" r="59219">
                        <a14:backgroundMark x1="51719" y1="52778" x2="51719" y2="52778"/>
                        <a14:backgroundMark x1="48542" y1="53056" x2="48542" y2="53056"/>
                      </a14:backgroundRemoval>
                    </a14:imgEffect>
                    <a14:imgEffect>
                      <a14:saturation sat="0"/>
                    </a14:imgEffect>
                  </a14:imgLayer>
                </a14:imgProps>
              </a:ext>
              <a:ext uri="{28A0092B-C50C-407E-A947-70E740481C1C}">
                <a14:useLocalDpi xmlns:a14="http://schemas.microsoft.com/office/drawing/2010/main" val="0"/>
              </a:ext>
            </a:extLst>
          </a:blip>
          <a:srcRect l="40044" t="17159" r="39910" b="20116"/>
          <a:stretch/>
        </p:blipFill>
        <p:spPr bwMode="auto">
          <a:xfrm>
            <a:off x="1706797" y="1837527"/>
            <a:ext cx="1464868" cy="2578254"/>
          </a:xfrm>
          <a:prstGeom prst="rect">
            <a:avLst/>
          </a:prstGeom>
          <a:noFill/>
          <a:extLst>
            <a:ext uri="{909E8E84-426E-40DD-AFC4-6F175D3DCCD1}">
              <a14:hiddenFill xmlns:a14="http://schemas.microsoft.com/office/drawing/2010/main">
                <a:solidFill>
                  <a:srgbClr val="FFFFFF"/>
                </a:solidFill>
              </a14:hiddenFill>
            </a:ext>
          </a:extLst>
        </p:spPr>
      </p:pic>
      <p:sp>
        <p:nvSpPr>
          <p:cNvPr id="21" name="文本框 30">
            <a:extLst>
              <a:ext uri="{FF2B5EF4-FFF2-40B4-BE49-F238E27FC236}">
                <a16:creationId xmlns:a16="http://schemas.microsoft.com/office/drawing/2014/main" id="{1F9032AE-D68D-457C-7B32-4A4DDAEF741E}"/>
              </a:ext>
            </a:extLst>
          </p:cNvPr>
          <p:cNvSpPr txBox="1"/>
          <p:nvPr/>
        </p:nvSpPr>
        <p:spPr>
          <a:xfrm>
            <a:off x="1706797" y="1453098"/>
            <a:ext cx="1472238" cy="400110"/>
          </a:xfrm>
          <a:prstGeom prst="rect">
            <a:avLst/>
          </a:prstGeom>
          <a:noFill/>
        </p:spPr>
        <p:txBody>
          <a:bodyPr wrap="square">
            <a:spAutoFit/>
          </a:bodyPr>
          <a:lstStyle/>
          <a:p>
            <a:r>
              <a:rPr lang="en-US" sz="2000">
                <a:ea typeface="+mn-lt"/>
                <a:cs typeface="+mn-lt"/>
              </a:rPr>
              <a:t>M antennas</a:t>
            </a:r>
            <a:endParaRPr lang="en-US" sz="2000"/>
          </a:p>
        </p:txBody>
      </p:sp>
      <p:sp>
        <p:nvSpPr>
          <p:cNvPr id="27" name="文本框 30">
            <a:extLst>
              <a:ext uri="{FF2B5EF4-FFF2-40B4-BE49-F238E27FC236}">
                <a16:creationId xmlns:a16="http://schemas.microsoft.com/office/drawing/2014/main" id="{E4BC7399-7734-E211-D24F-1101BDEC8CF3}"/>
              </a:ext>
            </a:extLst>
          </p:cNvPr>
          <p:cNvSpPr txBox="1"/>
          <p:nvPr/>
        </p:nvSpPr>
        <p:spPr>
          <a:xfrm>
            <a:off x="4419520" y="4427552"/>
            <a:ext cx="1047730" cy="400110"/>
          </a:xfrm>
          <a:prstGeom prst="rect">
            <a:avLst/>
          </a:prstGeom>
          <a:noFill/>
        </p:spPr>
        <p:txBody>
          <a:bodyPr wrap="square">
            <a:spAutoFit/>
          </a:bodyPr>
          <a:lstStyle/>
          <a:p>
            <a:r>
              <a:rPr lang="en-US" sz="2000">
                <a:ea typeface="+mn-lt"/>
                <a:cs typeface="+mn-lt"/>
              </a:rPr>
              <a:t>K users</a:t>
            </a:r>
            <a:endParaRPr lang="en-US" sz="2000"/>
          </a:p>
        </p:txBody>
      </p:sp>
      <p:sp>
        <p:nvSpPr>
          <p:cNvPr id="29" name="Oval 28">
            <a:extLst>
              <a:ext uri="{FF2B5EF4-FFF2-40B4-BE49-F238E27FC236}">
                <a16:creationId xmlns:a16="http://schemas.microsoft.com/office/drawing/2014/main" id="{A408CA92-7247-D4B9-45C5-4D05E4E0E3E8}"/>
              </a:ext>
            </a:extLst>
          </p:cNvPr>
          <p:cNvSpPr/>
          <p:nvPr/>
        </p:nvSpPr>
        <p:spPr>
          <a:xfrm rot="20999780">
            <a:off x="2802252" y="2146976"/>
            <a:ext cx="1942024" cy="153740"/>
          </a:xfrm>
          <a:prstGeom prst="ellipse">
            <a:avLst/>
          </a:prstGeom>
          <a:gradFill flip="none" rotWithShape="1">
            <a:gsLst>
              <a:gs pos="0">
                <a:schemeClr val="bg2">
                  <a:shade val="30000"/>
                  <a:satMod val="115000"/>
                </a:schemeClr>
              </a:gs>
              <a:gs pos="28000">
                <a:schemeClr val="bg2">
                  <a:shade val="67500"/>
                  <a:satMod val="115000"/>
                </a:schemeClr>
              </a:gs>
              <a:gs pos="100000">
                <a:schemeClr val="bg1"/>
              </a:gs>
            </a:gsLst>
            <a:lin ang="0" scaled="1"/>
            <a:tileRect/>
          </a:gra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48E47C9A-6391-AEB1-F794-2A4707B30ECE}"/>
              </a:ext>
            </a:extLst>
          </p:cNvPr>
          <p:cNvSpPr/>
          <p:nvPr/>
        </p:nvSpPr>
        <p:spPr>
          <a:xfrm rot="457226">
            <a:off x="2805281" y="2415074"/>
            <a:ext cx="1942024" cy="153740"/>
          </a:xfrm>
          <a:prstGeom prst="ellipse">
            <a:avLst/>
          </a:prstGeom>
          <a:gradFill flip="none" rotWithShape="1">
            <a:gsLst>
              <a:gs pos="0">
                <a:schemeClr val="bg2">
                  <a:shade val="30000"/>
                  <a:satMod val="115000"/>
                </a:schemeClr>
              </a:gs>
              <a:gs pos="28000">
                <a:schemeClr val="bg2">
                  <a:shade val="67500"/>
                  <a:satMod val="115000"/>
                </a:schemeClr>
              </a:gs>
              <a:gs pos="100000">
                <a:schemeClr val="bg1"/>
              </a:gs>
            </a:gsLst>
            <a:lin ang="0" scaled="1"/>
            <a:tileRect/>
          </a:gra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812304C-2663-CBB8-723E-6F2CC9D746D2}"/>
              </a:ext>
            </a:extLst>
          </p:cNvPr>
          <p:cNvSpPr/>
          <p:nvPr/>
        </p:nvSpPr>
        <p:spPr>
          <a:xfrm rot="2535033">
            <a:off x="2499349" y="3189763"/>
            <a:ext cx="2453351" cy="123586"/>
          </a:xfrm>
          <a:prstGeom prst="ellipse">
            <a:avLst/>
          </a:prstGeom>
          <a:gradFill flip="none" rotWithShape="1">
            <a:gsLst>
              <a:gs pos="0">
                <a:schemeClr val="bg2">
                  <a:shade val="30000"/>
                  <a:satMod val="115000"/>
                </a:schemeClr>
              </a:gs>
              <a:gs pos="28000">
                <a:schemeClr val="bg2">
                  <a:shade val="67500"/>
                  <a:satMod val="115000"/>
                </a:schemeClr>
              </a:gs>
              <a:gs pos="100000">
                <a:schemeClr val="bg1"/>
              </a:gs>
            </a:gsLst>
            <a:lin ang="0" scaled="1"/>
            <a:tileRect/>
          </a:gra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FDE8CA9F-E5EC-87A9-88F1-41D795F5B4AC}"/>
              </a:ext>
            </a:extLst>
          </p:cNvPr>
          <p:cNvSpPr/>
          <p:nvPr/>
        </p:nvSpPr>
        <p:spPr>
          <a:xfrm rot="1514593">
            <a:off x="2725988" y="2781922"/>
            <a:ext cx="2114485" cy="137619"/>
          </a:xfrm>
          <a:prstGeom prst="ellipse">
            <a:avLst/>
          </a:prstGeom>
          <a:gradFill flip="none" rotWithShape="1">
            <a:gsLst>
              <a:gs pos="0">
                <a:schemeClr val="bg2">
                  <a:shade val="30000"/>
                  <a:satMod val="115000"/>
                </a:schemeClr>
              </a:gs>
              <a:gs pos="28000">
                <a:schemeClr val="bg2">
                  <a:shade val="67500"/>
                  <a:satMod val="115000"/>
                </a:schemeClr>
              </a:gs>
              <a:gs pos="100000">
                <a:schemeClr val="bg1"/>
              </a:gs>
            </a:gsLst>
            <a:lin ang="0" scaled="1"/>
            <a:tileRect/>
          </a:gra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8" name="文本框 30">
            <a:extLst>
              <a:ext uri="{FF2B5EF4-FFF2-40B4-BE49-F238E27FC236}">
                <a16:creationId xmlns:a16="http://schemas.microsoft.com/office/drawing/2014/main" id="{E0ADA275-DCCE-305A-F0CB-8FDEA6023C64}"/>
              </a:ext>
            </a:extLst>
          </p:cNvPr>
          <p:cNvSpPr txBox="1"/>
          <p:nvPr/>
        </p:nvSpPr>
        <p:spPr>
          <a:xfrm>
            <a:off x="1243235" y="4942861"/>
            <a:ext cx="2391992" cy="400110"/>
          </a:xfrm>
          <a:prstGeom prst="rect">
            <a:avLst/>
          </a:prstGeom>
          <a:noFill/>
        </p:spPr>
        <p:txBody>
          <a:bodyPr wrap="square">
            <a:spAutoFit/>
          </a:bodyPr>
          <a:lstStyle/>
          <a:p>
            <a:r>
              <a:rPr lang="en-US" altLang="zh-CN" sz="2000" b="1">
                <a:ea typeface="+mn-lt"/>
                <a:cs typeface="+mn-lt"/>
              </a:rPr>
              <a:t>M×K massive MIMO</a:t>
            </a:r>
            <a:endParaRPr lang="en-US" sz="2000" b="1"/>
          </a:p>
        </p:txBody>
      </p:sp>
      <p:sp>
        <p:nvSpPr>
          <p:cNvPr id="5" name="任意多边形: 形状 28">
            <a:extLst>
              <a:ext uri="{FF2B5EF4-FFF2-40B4-BE49-F238E27FC236}">
                <a16:creationId xmlns:a16="http://schemas.microsoft.com/office/drawing/2014/main" id="{862C23D8-C8C8-E9B8-CCFA-10D6013C6EDA}"/>
              </a:ext>
            </a:extLst>
          </p:cNvPr>
          <p:cNvSpPr/>
          <p:nvPr/>
        </p:nvSpPr>
        <p:spPr>
          <a:xfrm>
            <a:off x="4772567" y="1832778"/>
            <a:ext cx="288032" cy="467877"/>
          </a:xfrm>
          <a:custGeom>
            <a:avLst/>
            <a:gdLst>
              <a:gd name="T0" fmla="*/ 6071 w 6882"/>
              <a:gd name="T1" fmla="*/ 0 h 11180"/>
              <a:gd name="T2" fmla="*/ 811 w 6882"/>
              <a:gd name="T3" fmla="*/ 0 h 11180"/>
              <a:gd name="T4" fmla="*/ 0 w 6882"/>
              <a:gd name="T5" fmla="*/ 811 h 11180"/>
              <a:gd name="T6" fmla="*/ 0 w 6882"/>
              <a:gd name="T7" fmla="*/ 10369 h 11180"/>
              <a:gd name="T8" fmla="*/ 811 w 6882"/>
              <a:gd name="T9" fmla="*/ 11180 h 11180"/>
              <a:gd name="T10" fmla="*/ 6071 w 6882"/>
              <a:gd name="T11" fmla="*/ 11180 h 11180"/>
              <a:gd name="T12" fmla="*/ 6882 w 6882"/>
              <a:gd name="T13" fmla="*/ 10369 h 11180"/>
              <a:gd name="T14" fmla="*/ 6882 w 6882"/>
              <a:gd name="T15" fmla="*/ 811 h 11180"/>
              <a:gd name="T16" fmla="*/ 6071 w 6882"/>
              <a:gd name="T17" fmla="*/ 0 h 11180"/>
              <a:gd name="T18" fmla="*/ 811 w 6882"/>
              <a:gd name="T19" fmla="*/ 421 h 11180"/>
              <a:gd name="T20" fmla="*/ 6071 w 6882"/>
              <a:gd name="T21" fmla="*/ 421 h 11180"/>
              <a:gd name="T22" fmla="*/ 6461 w 6882"/>
              <a:gd name="T23" fmla="*/ 811 h 11180"/>
              <a:gd name="T24" fmla="*/ 6461 w 6882"/>
              <a:gd name="T25" fmla="*/ 1923 h 11180"/>
              <a:gd name="T26" fmla="*/ 421 w 6882"/>
              <a:gd name="T27" fmla="*/ 1923 h 11180"/>
              <a:gd name="T28" fmla="*/ 421 w 6882"/>
              <a:gd name="T29" fmla="*/ 811 h 11180"/>
              <a:gd name="T30" fmla="*/ 811 w 6882"/>
              <a:gd name="T31" fmla="*/ 421 h 11180"/>
              <a:gd name="T32" fmla="*/ 6461 w 6882"/>
              <a:gd name="T33" fmla="*/ 2344 h 11180"/>
              <a:gd name="T34" fmla="*/ 6461 w 6882"/>
              <a:gd name="T35" fmla="*/ 8535 h 11180"/>
              <a:gd name="T36" fmla="*/ 421 w 6882"/>
              <a:gd name="T37" fmla="*/ 8535 h 11180"/>
              <a:gd name="T38" fmla="*/ 421 w 6882"/>
              <a:gd name="T39" fmla="*/ 2344 h 11180"/>
              <a:gd name="T40" fmla="*/ 6461 w 6882"/>
              <a:gd name="T41" fmla="*/ 2344 h 11180"/>
              <a:gd name="T42" fmla="*/ 6071 w 6882"/>
              <a:gd name="T43" fmla="*/ 10759 h 11180"/>
              <a:gd name="T44" fmla="*/ 811 w 6882"/>
              <a:gd name="T45" fmla="*/ 10759 h 11180"/>
              <a:gd name="T46" fmla="*/ 421 w 6882"/>
              <a:gd name="T47" fmla="*/ 10369 h 11180"/>
              <a:gd name="T48" fmla="*/ 421 w 6882"/>
              <a:gd name="T49" fmla="*/ 8956 h 11180"/>
              <a:gd name="T50" fmla="*/ 6461 w 6882"/>
              <a:gd name="T51" fmla="*/ 8956 h 11180"/>
              <a:gd name="T52" fmla="*/ 6461 w 6882"/>
              <a:gd name="T53" fmla="*/ 10369 h 11180"/>
              <a:gd name="T54" fmla="*/ 6071 w 6882"/>
              <a:gd name="T55" fmla="*/ 10759 h 11180"/>
              <a:gd name="T56" fmla="*/ 2584 w 6882"/>
              <a:gd name="T57" fmla="*/ 1322 h 11180"/>
              <a:gd name="T58" fmla="*/ 4358 w 6882"/>
              <a:gd name="T59" fmla="*/ 1322 h 11180"/>
              <a:gd name="T60" fmla="*/ 4568 w 6882"/>
              <a:gd name="T61" fmla="*/ 1112 h 11180"/>
              <a:gd name="T62" fmla="*/ 4358 w 6882"/>
              <a:gd name="T63" fmla="*/ 902 h 11180"/>
              <a:gd name="T64" fmla="*/ 2584 w 6882"/>
              <a:gd name="T65" fmla="*/ 902 h 11180"/>
              <a:gd name="T66" fmla="*/ 2374 w 6882"/>
              <a:gd name="T67" fmla="*/ 1112 h 11180"/>
              <a:gd name="T68" fmla="*/ 2584 w 6882"/>
              <a:gd name="T69" fmla="*/ 1322 h 11180"/>
              <a:gd name="T70" fmla="*/ 3456 w 6882"/>
              <a:gd name="T71" fmla="*/ 9076 h 11180"/>
              <a:gd name="T72" fmla="*/ 2645 w 6882"/>
              <a:gd name="T73" fmla="*/ 9888 h 11180"/>
              <a:gd name="T74" fmla="*/ 3456 w 6882"/>
              <a:gd name="T75" fmla="*/ 10699 h 11180"/>
              <a:gd name="T76" fmla="*/ 4267 w 6882"/>
              <a:gd name="T77" fmla="*/ 9888 h 11180"/>
              <a:gd name="T78" fmla="*/ 3456 w 6882"/>
              <a:gd name="T79" fmla="*/ 9076 h 11180"/>
              <a:gd name="T80" fmla="*/ 3456 w 6882"/>
              <a:gd name="T81" fmla="*/ 10278 h 11180"/>
              <a:gd name="T82" fmla="*/ 3065 w 6882"/>
              <a:gd name="T83" fmla="*/ 9888 h 11180"/>
              <a:gd name="T84" fmla="*/ 3456 w 6882"/>
              <a:gd name="T85" fmla="*/ 9497 h 11180"/>
              <a:gd name="T86" fmla="*/ 3847 w 6882"/>
              <a:gd name="T87" fmla="*/ 9888 h 11180"/>
              <a:gd name="T88" fmla="*/ 3456 w 6882"/>
              <a:gd name="T89" fmla="*/ 10278 h 11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882" h="11180">
                <a:moveTo>
                  <a:pt x="6071" y="0"/>
                </a:moveTo>
                <a:lnTo>
                  <a:pt x="811" y="0"/>
                </a:lnTo>
                <a:cubicBezTo>
                  <a:pt x="364" y="0"/>
                  <a:pt x="0" y="364"/>
                  <a:pt x="0" y="811"/>
                </a:cubicBezTo>
                <a:lnTo>
                  <a:pt x="0" y="10369"/>
                </a:lnTo>
                <a:cubicBezTo>
                  <a:pt x="0" y="10816"/>
                  <a:pt x="364" y="11180"/>
                  <a:pt x="811" y="11180"/>
                </a:cubicBezTo>
                <a:lnTo>
                  <a:pt x="6071" y="11180"/>
                </a:lnTo>
                <a:cubicBezTo>
                  <a:pt x="6518" y="11180"/>
                  <a:pt x="6882" y="10816"/>
                  <a:pt x="6882" y="10369"/>
                </a:cubicBezTo>
                <a:lnTo>
                  <a:pt x="6882" y="811"/>
                </a:lnTo>
                <a:cubicBezTo>
                  <a:pt x="6882" y="364"/>
                  <a:pt x="6518" y="0"/>
                  <a:pt x="6071" y="0"/>
                </a:cubicBezTo>
                <a:close/>
                <a:moveTo>
                  <a:pt x="811" y="421"/>
                </a:moveTo>
                <a:lnTo>
                  <a:pt x="6071" y="421"/>
                </a:lnTo>
                <a:cubicBezTo>
                  <a:pt x="6286" y="421"/>
                  <a:pt x="6461" y="596"/>
                  <a:pt x="6461" y="811"/>
                </a:cubicBezTo>
                <a:lnTo>
                  <a:pt x="6461" y="1923"/>
                </a:lnTo>
                <a:lnTo>
                  <a:pt x="421" y="1923"/>
                </a:lnTo>
                <a:lnTo>
                  <a:pt x="421" y="811"/>
                </a:lnTo>
                <a:cubicBezTo>
                  <a:pt x="421" y="596"/>
                  <a:pt x="596" y="421"/>
                  <a:pt x="811" y="421"/>
                </a:cubicBezTo>
                <a:close/>
                <a:moveTo>
                  <a:pt x="6461" y="2344"/>
                </a:moveTo>
                <a:lnTo>
                  <a:pt x="6461" y="8535"/>
                </a:lnTo>
                <a:lnTo>
                  <a:pt x="421" y="8535"/>
                </a:lnTo>
                <a:lnTo>
                  <a:pt x="421" y="2344"/>
                </a:lnTo>
                <a:lnTo>
                  <a:pt x="6461" y="2344"/>
                </a:lnTo>
                <a:close/>
                <a:moveTo>
                  <a:pt x="6071" y="10759"/>
                </a:moveTo>
                <a:lnTo>
                  <a:pt x="811" y="10759"/>
                </a:lnTo>
                <a:cubicBezTo>
                  <a:pt x="596" y="10759"/>
                  <a:pt x="421" y="10584"/>
                  <a:pt x="421" y="10369"/>
                </a:cubicBezTo>
                <a:lnTo>
                  <a:pt x="421" y="8956"/>
                </a:lnTo>
                <a:lnTo>
                  <a:pt x="6461" y="8956"/>
                </a:lnTo>
                <a:lnTo>
                  <a:pt x="6461" y="10369"/>
                </a:lnTo>
                <a:cubicBezTo>
                  <a:pt x="6461" y="10584"/>
                  <a:pt x="6286" y="10759"/>
                  <a:pt x="6071" y="10759"/>
                </a:cubicBezTo>
                <a:close/>
                <a:moveTo>
                  <a:pt x="2584" y="1322"/>
                </a:moveTo>
                <a:lnTo>
                  <a:pt x="4358" y="1322"/>
                </a:lnTo>
                <a:cubicBezTo>
                  <a:pt x="4474" y="1322"/>
                  <a:pt x="4568" y="1228"/>
                  <a:pt x="4568" y="1112"/>
                </a:cubicBezTo>
                <a:cubicBezTo>
                  <a:pt x="4568" y="996"/>
                  <a:pt x="4474" y="902"/>
                  <a:pt x="4358" y="902"/>
                </a:cubicBezTo>
                <a:lnTo>
                  <a:pt x="2584" y="902"/>
                </a:lnTo>
                <a:cubicBezTo>
                  <a:pt x="2468" y="902"/>
                  <a:pt x="2374" y="996"/>
                  <a:pt x="2374" y="1112"/>
                </a:cubicBezTo>
                <a:cubicBezTo>
                  <a:pt x="2374" y="1228"/>
                  <a:pt x="2468" y="1322"/>
                  <a:pt x="2584" y="1322"/>
                </a:cubicBezTo>
                <a:close/>
                <a:moveTo>
                  <a:pt x="3456" y="9076"/>
                </a:moveTo>
                <a:cubicBezTo>
                  <a:pt x="3009" y="9076"/>
                  <a:pt x="2645" y="9440"/>
                  <a:pt x="2645" y="9888"/>
                </a:cubicBezTo>
                <a:cubicBezTo>
                  <a:pt x="2645" y="10335"/>
                  <a:pt x="3009" y="10699"/>
                  <a:pt x="3456" y="10699"/>
                </a:cubicBezTo>
                <a:cubicBezTo>
                  <a:pt x="3903" y="10699"/>
                  <a:pt x="4267" y="10335"/>
                  <a:pt x="4267" y="9888"/>
                </a:cubicBezTo>
                <a:cubicBezTo>
                  <a:pt x="4267" y="9440"/>
                  <a:pt x="3903" y="9076"/>
                  <a:pt x="3456" y="9076"/>
                </a:cubicBezTo>
                <a:close/>
                <a:moveTo>
                  <a:pt x="3456" y="10278"/>
                </a:moveTo>
                <a:cubicBezTo>
                  <a:pt x="3241" y="10278"/>
                  <a:pt x="3065" y="10103"/>
                  <a:pt x="3065" y="9888"/>
                </a:cubicBezTo>
                <a:cubicBezTo>
                  <a:pt x="3065" y="9672"/>
                  <a:pt x="3241" y="9497"/>
                  <a:pt x="3456" y="9497"/>
                </a:cubicBezTo>
                <a:cubicBezTo>
                  <a:pt x="3671" y="9497"/>
                  <a:pt x="3847" y="9672"/>
                  <a:pt x="3847" y="9888"/>
                </a:cubicBezTo>
                <a:cubicBezTo>
                  <a:pt x="3847" y="10103"/>
                  <a:pt x="3671" y="10278"/>
                  <a:pt x="3456" y="10278"/>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任意多边形: 形状 28">
            <a:extLst>
              <a:ext uri="{FF2B5EF4-FFF2-40B4-BE49-F238E27FC236}">
                <a16:creationId xmlns:a16="http://schemas.microsoft.com/office/drawing/2014/main" id="{364CA57A-051B-B66F-C56C-D5EB22143A4E}"/>
              </a:ext>
            </a:extLst>
          </p:cNvPr>
          <p:cNvSpPr/>
          <p:nvPr/>
        </p:nvSpPr>
        <p:spPr>
          <a:xfrm>
            <a:off x="4772567" y="2476532"/>
            <a:ext cx="288032" cy="467877"/>
          </a:xfrm>
          <a:custGeom>
            <a:avLst/>
            <a:gdLst>
              <a:gd name="T0" fmla="*/ 6071 w 6882"/>
              <a:gd name="T1" fmla="*/ 0 h 11180"/>
              <a:gd name="T2" fmla="*/ 811 w 6882"/>
              <a:gd name="T3" fmla="*/ 0 h 11180"/>
              <a:gd name="T4" fmla="*/ 0 w 6882"/>
              <a:gd name="T5" fmla="*/ 811 h 11180"/>
              <a:gd name="T6" fmla="*/ 0 w 6882"/>
              <a:gd name="T7" fmla="*/ 10369 h 11180"/>
              <a:gd name="T8" fmla="*/ 811 w 6882"/>
              <a:gd name="T9" fmla="*/ 11180 h 11180"/>
              <a:gd name="T10" fmla="*/ 6071 w 6882"/>
              <a:gd name="T11" fmla="*/ 11180 h 11180"/>
              <a:gd name="T12" fmla="*/ 6882 w 6882"/>
              <a:gd name="T13" fmla="*/ 10369 h 11180"/>
              <a:gd name="T14" fmla="*/ 6882 w 6882"/>
              <a:gd name="T15" fmla="*/ 811 h 11180"/>
              <a:gd name="T16" fmla="*/ 6071 w 6882"/>
              <a:gd name="T17" fmla="*/ 0 h 11180"/>
              <a:gd name="T18" fmla="*/ 811 w 6882"/>
              <a:gd name="T19" fmla="*/ 421 h 11180"/>
              <a:gd name="T20" fmla="*/ 6071 w 6882"/>
              <a:gd name="T21" fmla="*/ 421 h 11180"/>
              <a:gd name="T22" fmla="*/ 6461 w 6882"/>
              <a:gd name="T23" fmla="*/ 811 h 11180"/>
              <a:gd name="T24" fmla="*/ 6461 w 6882"/>
              <a:gd name="T25" fmla="*/ 1923 h 11180"/>
              <a:gd name="T26" fmla="*/ 421 w 6882"/>
              <a:gd name="T27" fmla="*/ 1923 h 11180"/>
              <a:gd name="T28" fmla="*/ 421 w 6882"/>
              <a:gd name="T29" fmla="*/ 811 h 11180"/>
              <a:gd name="T30" fmla="*/ 811 w 6882"/>
              <a:gd name="T31" fmla="*/ 421 h 11180"/>
              <a:gd name="T32" fmla="*/ 6461 w 6882"/>
              <a:gd name="T33" fmla="*/ 2344 h 11180"/>
              <a:gd name="T34" fmla="*/ 6461 w 6882"/>
              <a:gd name="T35" fmla="*/ 8535 h 11180"/>
              <a:gd name="T36" fmla="*/ 421 w 6882"/>
              <a:gd name="T37" fmla="*/ 8535 h 11180"/>
              <a:gd name="T38" fmla="*/ 421 w 6882"/>
              <a:gd name="T39" fmla="*/ 2344 h 11180"/>
              <a:gd name="T40" fmla="*/ 6461 w 6882"/>
              <a:gd name="T41" fmla="*/ 2344 h 11180"/>
              <a:gd name="T42" fmla="*/ 6071 w 6882"/>
              <a:gd name="T43" fmla="*/ 10759 h 11180"/>
              <a:gd name="T44" fmla="*/ 811 w 6882"/>
              <a:gd name="T45" fmla="*/ 10759 h 11180"/>
              <a:gd name="T46" fmla="*/ 421 w 6882"/>
              <a:gd name="T47" fmla="*/ 10369 h 11180"/>
              <a:gd name="T48" fmla="*/ 421 w 6882"/>
              <a:gd name="T49" fmla="*/ 8956 h 11180"/>
              <a:gd name="T50" fmla="*/ 6461 w 6882"/>
              <a:gd name="T51" fmla="*/ 8956 h 11180"/>
              <a:gd name="T52" fmla="*/ 6461 w 6882"/>
              <a:gd name="T53" fmla="*/ 10369 h 11180"/>
              <a:gd name="T54" fmla="*/ 6071 w 6882"/>
              <a:gd name="T55" fmla="*/ 10759 h 11180"/>
              <a:gd name="T56" fmla="*/ 2584 w 6882"/>
              <a:gd name="T57" fmla="*/ 1322 h 11180"/>
              <a:gd name="T58" fmla="*/ 4358 w 6882"/>
              <a:gd name="T59" fmla="*/ 1322 h 11180"/>
              <a:gd name="T60" fmla="*/ 4568 w 6882"/>
              <a:gd name="T61" fmla="*/ 1112 h 11180"/>
              <a:gd name="T62" fmla="*/ 4358 w 6882"/>
              <a:gd name="T63" fmla="*/ 902 h 11180"/>
              <a:gd name="T64" fmla="*/ 2584 w 6882"/>
              <a:gd name="T65" fmla="*/ 902 h 11180"/>
              <a:gd name="T66" fmla="*/ 2374 w 6882"/>
              <a:gd name="T67" fmla="*/ 1112 h 11180"/>
              <a:gd name="T68" fmla="*/ 2584 w 6882"/>
              <a:gd name="T69" fmla="*/ 1322 h 11180"/>
              <a:gd name="T70" fmla="*/ 3456 w 6882"/>
              <a:gd name="T71" fmla="*/ 9076 h 11180"/>
              <a:gd name="T72" fmla="*/ 2645 w 6882"/>
              <a:gd name="T73" fmla="*/ 9888 h 11180"/>
              <a:gd name="T74" fmla="*/ 3456 w 6882"/>
              <a:gd name="T75" fmla="*/ 10699 h 11180"/>
              <a:gd name="T76" fmla="*/ 4267 w 6882"/>
              <a:gd name="T77" fmla="*/ 9888 h 11180"/>
              <a:gd name="T78" fmla="*/ 3456 w 6882"/>
              <a:gd name="T79" fmla="*/ 9076 h 11180"/>
              <a:gd name="T80" fmla="*/ 3456 w 6882"/>
              <a:gd name="T81" fmla="*/ 10278 h 11180"/>
              <a:gd name="T82" fmla="*/ 3065 w 6882"/>
              <a:gd name="T83" fmla="*/ 9888 h 11180"/>
              <a:gd name="T84" fmla="*/ 3456 w 6882"/>
              <a:gd name="T85" fmla="*/ 9497 h 11180"/>
              <a:gd name="T86" fmla="*/ 3847 w 6882"/>
              <a:gd name="T87" fmla="*/ 9888 h 11180"/>
              <a:gd name="T88" fmla="*/ 3456 w 6882"/>
              <a:gd name="T89" fmla="*/ 10278 h 11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882" h="11180">
                <a:moveTo>
                  <a:pt x="6071" y="0"/>
                </a:moveTo>
                <a:lnTo>
                  <a:pt x="811" y="0"/>
                </a:lnTo>
                <a:cubicBezTo>
                  <a:pt x="364" y="0"/>
                  <a:pt x="0" y="364"/>
                  <a:pt x="0" y="811"/>
                </a:cubicBezTo>
                <a:lnTo>
                  <a:pt x="0" y="10369"/>
                </a:lnTo>
                <a:cubicBezTo>
                  <a:pt x="0" y="10816"/>
                  <a:pt x="364" y="11180"/>
                  <a:pt x="811" y="11180"/>
                </a:cubicBezTo>
                <a:lnTo>
                  <a:pt x="6071" y="11180"/>
                </a:lnTo>
                <a:cubicBezTo>
                  <a:pt x="6518" y="11180"/>
                  <a:pt x="6882" y="10816"/>
                  <a:pt x="6882" y="10369"/>
                </a:cubicBezTo>
                <a:lnTo>
                  <a:pt x="6882" y="811"/>
                </a:lnTo>
                <a:cubicBezTo>
                  <a:pt x="6882" y="364"/>
                  <a:pt x="6518" y="0"/>
                  <a:pt x="6071" y="0"/>
                </a:cubicBezTo>
                <a:close/>
                <a:moveTo>
                  <a:pt x="811" y="421"/>
                </a:moveTo>
                <a:lnTo>
                  <a:pt x="6071" y="421"/>
                </a:lnTo>
                <a:cubicBezTo>
                  <a:pt x="6286" y="421"/>
                  <a:pt x="6461" y="596"/>
                  <a:pt x="6461" y="811"/>
                </a:cubicBezTo>
                <a:lnTo>
                  <a:pt x="6461" y="1923"/>
                </a:lnTo>
                <a:lnTo>
                  <a:pt x="421" y="1923"/>
                </a:lnTo>
                <a:lnTo>
                  <a:pt x="421" y="811"/>
                </a:lnTo>
                <a:cubicBezTo>
                  <a:pt x="421" y="596"/>
                  <a:pt x="596" y="421"/>
                  <a:pt x="811" y="421"/>
                </a:cubicBezTo>
                <a:close/>
                <a:moveTo>
                  <a:pt x="6461" y="2344"/>
                </a:moveTo>
                <a:lnTo>
                  <a:pt x="6461" y="8535"/>
                </a:lnTo>
                <a:lnTo>
                  <a:pt x="421" y="8535"/>
                </a:lnTo>
                <a:lnTo>
                  <a:pt x="421" y="2344"/>
                </a:lnTo>
                <a:lnTo>
                  <a:pt x="6461" y="2344"/>
                </a:lnTo>
                <a:close/>
                <a:moveTo>
                  <a:pt x="6071" y="10759"/>
                </a:moveTo>
                <a:lnTo>
                  <a:pt x="811" y="10759"/>
                </a:lnTo>
                <a:cubicBezTo>
                  <a:pt x="596" y="10759"/>
                  <a:pt x="421" y="10584"/>
                  <a:pt x="421" y="10369"/>
                </a:cubicBezTo>
                <a:lnTo>
                  <a:pt x="421" y="8956"/>
                </a:lnTo>
                <a:lnTo>
                  <a:pt x="6461" y="8956"/>
                </a:lnTo>
                <a:lnTo>
                  <a:pt x="6461" y="10369"/>
                </a:lnTo>
                <a:cubicBezTo>
                  <a:pt x="6461" y="10584"/>
                  <a:pt x="6286" y="10759"/>
                  <a:pt x="6071" y="10759"/>
                </a:cubicBezTo>
                <a:close/>
                <a:moveTo>
                  <a:pt x="2584" y="1322"/>
                </a:moveTo>
                <a:lnTo>
                  <a:pt x="4358" y="1322"/>
                </a:lnTo>
                <a:cubicBezTo>
                  <a:pt x="4474" y="1322"/>
                  <a:pt x="4568" y="1228"/>
                  <a:pt x="4568" y="1112"/>
                </a:cubicBezTo>
                <a:cubicBezTo>
                  <a:pt x="4568" y="996"/>
                  <a:pt x="4474" y="902"/>
                  <a:pt x="4358" y="902"/>
                </a:cubicBezTo>
                <a:lnTo>
                  <a:pt x="2584" y="902"/>
                </a:lnTo>
                <a:cubicBezTo>
                  <a:pt x="2468" y="902"/>
                  <a:pt x="2374" y="996"/>
                  <a:pt x="2374" y="1112"/>
                </a:cubicBezTo>
                <a:cubicBezTo>
                  <a:pt x="2374" y="1228"/>
                  <a:pt x="2468" y="1322"/>
                  <a:pt x="2584" y="1322"/>
                </a:cubicBezTo>
                <a:close/>
                <a:moveTo>
                  <a:pt x="3456" y="9076"/>
                </a:moveTo>
                <a:cubicBezTo>
                  <a:pt x="3009" y="9076"/>
                  <a:pt x="2645" y="9440"/>
                  <a:pt x="2645" y="9888"/>
                </a:cubicBezTo>
                <a:cubicBezTo>
                  <a:pt x="2645" y="10335"/>
                  <a:pt x="3009" y="10699"/>
                  <a:pt x="3456" y="10699"/>
                </a:cubicBezTo>
                <a:cubicBezTo>
                  <a:pt x="3903" y="10699"/>
                  <a:pt x="4267" y="10335"/>
                  <a:pt x="4267" y="9888"/>
                </a:cubicBezTo>
                <a:cubicBezTo>
                  <a:pt x="4267" y="9440"/>
                  <a:pt x="3903" y="9076"/>
                  <a:pt x="3456" y="9076"/>
                </a:cubicBezTo>
                <a:close/>
                <a:moveTo>
                  <a:pt x="3456" y="10278"/>
                </a:moveTo>
                <a:cubicBezTo>
                  <a:pt x="3241" y="10278"/>
                  <a:pt x="3065" y="10103"/>
                  <a:pt x="3065" y="9888"/>
                </a:cubicBezTo>
                <a:cubicBezTo>
                  <a:pt x="3065" y="9672"/>
                  <a:pt x="3241" y="9497"/>
                  <a:pt x="3456" y="9497"/>
                </a:cubicBezTo>
                <a:cubicBezTo>
                  <a:pt x="3671" y="9497"/>
                  <a:pt x="3847" y="9672"/>
                  <a:pt x="3847" y="9888"/>
                </a:cubicBezTo>
                <a:cubicBezTo>
                  <a:pt x="3847" y="10103"/>
                  <a:pt x="3671" y="10278"/>
                  <a:pt x="3456" y="10278"/>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任意多边形: 形状 28">
            <a:extLst>
              <a:ext uri="{FF2B5EF4-FFF2-40B4-BE49-F238E27FC236}">
                <a16:creationId xmlns:a16="http://schemas.microsoft.com/office/drawing/2014/main" id="{07FC46FA-B84F-89C5-D889-4DBADE9616AC}"/>
              </a:ext>
            </a:extLst>
          </p:cNvPr>
          <p:cNvSpPr/>
          <p:nvPr/>
        </p:nvSpPr>
        <p:spPr>
          <a:xfrm>
            <a:off x="4772567" y="3117244"/>
            <a:ext cx="288032" cy="467877"/>
          </a:xfrm>
          <a:custGeom>
            <a:avLst/>
            <a:gdLst>
              <a:gd name="T0" fmla="*/ 6071 w 6882"/>
              <a:gd name="T1" fmla="*/ 0 h 11180"/>
              <a:gd name="T2" fmla="*/ 811 w 6882"/>
              <a:gd name="T3" fmla="*/ 0 h 11180"/>
              <a:gd name="T4" fmla="*/ 0 w 6882"/>
              <a:gd name="T5" fmla="*/ 811 h 11180"/>
              <a:gd name="T6" fmla="*/ 0 w 6882"/>
              <a:gd name="T7" fmla="*/ 10369 h 11180"/>
              <a:gd name="T8" fmla="*/ 811 w 6882"/>
              <a:gd name="T9" fmla="*/ 11180 h 11180"/>
              <a:gd name="T10" fmla="*/ 6071 w 6882"/>
              <a:gd name="T11" fmla="*/ 11180 h 11180"/>
              <a:gd name="T12" fmla="*/ 6882 w 6882"/>
              <a:gd name="T13" fmla="*/ 10369 h 11180"/>
              <a:gd name="T14" fmla="*/ 6882 w 6882"/>
              <a:gd name="T15" fmla="*/ 811 h 11180"/>
              <a:gd name="T16" fmla="*/ 6071 w 6882"/>
              <a:gd name="T17" fmla="*/ 0 h 11180"/>
              <a:gd name="T18" fmla="*/ 811 w 6882"/>
              <a:gd name="T19" fmla="*/ 421 h 11180"/>
              <a:gd name="T20" fmla="*/ 6071 w 6882"/>
              <a:gd name="T21" fmla="*/ 421 h 11180"/>
              <a:gd name="T22" fmla="*/ 6461 w 6882"/>
              <a:gd name="T23" fmla="*/ 811 h 11180"/>
              <a:gd name="T24" fmla="*/ 6461 w 6882"/>
              <a:gd name="T25" fmla="*/ 1923 h 11180"/>
              <a:gd name="T26" fmla="*/ 421 w 6882"/>
              <a:gd name="T27" fmla="*/ 1923 h 11180"/>
              <a:gd name="T28" fmla="*/ 421 w 6882"/>
              <a:gd name="T29" fmla="*/ 811 h 11180"/>
              <a:gd name="T30" fmla="*/ 811 w 6882"/>
              <a:gd name="T31" fmla="*/ 421 h 11180"/>
              <a:gd name="T32" fmla="*/ 6461 w 6882"/>
              <a:gd name="T33" fmla="*/ 2344 h 11180"/>
              <a:gd name="T34" fmla="*/ 6461 w 6882"/>
              <a:gd name="T35" fmla="*/ 8535 h 11180"/>
              <a:gd name="T36" fmla="*/ 421 w 6882"/>
              <a:gd name="T37" fmla="*/ 8535 h 11180"/>
              <a:gd name="T38" fmla="*/ 421 w 6882"/>
              <a:gd name="T39" fmla="*/ 2344 h 11180"/>
              <a:gd name="T40" fmla="*/ 6461 w 6882"/>
              <a:gd name="T41" fmla="*/ 2344 h 11180"/>
              <a:gd name="T42" fmla="*/ 6071 w 6882"/>
              <a:gd name="T43" fmla="*/ 10759 h 11180"/>
              <a:gd name="T44" fmla="*/ 811 w 6882"/>
              <a:gd name="T45" fmla="*/ 10759 h 11180"/>
              <a:gd name="T46" fmla="*/ 421 w 6882"/>
              <a:gd name="T47" fmla="*/ 10369 h 11180"/>
              <a:gd name="T48" fmla="*/ 421 w 6882"/>
              <a:gd name="T49" fmla="*/ 8956 h 11180"/>
              <a:gd name="T50" fmla="*/ 6461 w 6882"/>
              <a:gd name="T51" fmla="*/ 8956 h 11180"/>
              <a:gd name="T52" fmla="*/ 6461 w 6882"/>
              <a:gd name="T53" fmla="*/ 10369 h 11180"/>
              <a:gd name="T54" fmla="*/ 6071 w 6882"/>
              <a:gd name="T55" fmla="*/ 10759 h 11180"/>
              <a:gd name="T56" fmla="*/ 2584 w 6882"/>
              <a:gd name="T57" fmla="*/ 1322 h 11180"/>
              <a:gd name="T58" fmla="*/ 4358 w 6882"/>
              <a:gd name="T59" fmla="*/ 1322 h 11180"/>
              <a:gd name="T60" fmla="*/ 4568 w 6882"/>
              <a:gd name="T61" fmla="*/ 1112 h 11180"/>
              <a:gd name="T62" fmla="*/ 4358 w 6882"/>
              <a:gd name="T63" fmla="*/ 902 h 11180"/>
              <a:gd name="T64" fmla="*/ 2584 w 6882"/>
              <a:gd name="T65" fmla="*/ 902 h 11180"/>
              <a:gd name="T66" fmla="*/ 2374 w 6882"/>
              <a:gd name="T67" fmla="*/ 1112 h 11180"/>
              <a:gd name="T68" fmla="*/ 2584 w 6882"/>
              <a:gd name="T69" fmla="*/ 1322 h 11180"/>
              <a:gd name="T70" fmla="*/ 3456 w 6882"/>
              <a:gd name="T71" fmla="*/ 9076 h 11180"/>
              <a:gd name="T72" fmla="*/ 2645 w 6882"/>
              <a:gd name="T73" fmla="*/ 9888 h 11180"/>
              <a:gd name="T74" fmla="*/ 3456 w 6882"/>
              <a:gd name="T75" fmla="*/ 10699 h 11180"/>
              <a:gd name="T76" fmla="*/ 4267 w 6882"/>
              <a:gd name="T77" fmla="*/ 9888 h 11180"/>
              <a:gd name="T78" fmla="*/ 3456 w 6882"/>
              <a:gd name="T79" fmla="*/ 9076 h 11180"/>
              <a:gd name="T80" fmla="*/ 3456 w 6882"/>
              <a:gd name="T81" fmla="*/ 10278 h 11180"/>
              <a:gd name="T82" fmla="*/ 3065 w 6882"/>
              <a:gd name="T83" fmla="*/ 9888 h 11180"/>
              <a:gd name="T84" fmla="*/ 3456 w 6882"/>
              <a:gd name="T85" fmla="*/ 9497 h 11180"/>
              <a:gd name="T86" fmla="*/ 3847 w 6882"/>
              <a:gd name="T87" fmla="*/ 9888 h 11180"/>
              <a:gd name="T88" fmla="*/ 3456 w 6882"/>
              <a:gd name="T89" fmla="*/ 10278 h 11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882" h="11180">
                <a:moveTo>
                  <a:pt x="6071" y="0"/>
                </a:moveTo>
                <a:lnTo>
                  <a:pt x="811" y="0"/>
                </a:lnTo>
                <a:cubicBezTo>
                  <a:pt x="364" y="0"/>
                  <a:pt x="0" y="364"/>
                  <a:pt x="0" y="811"/>
                </a:cubicBezTo>
                <a:lnTo>
                  <a:pt x="0" y="10369"/>
                </a:lnTo>
                <a:cubicBezTo>
                  <a:pt x="0" y="10816"/>
                  <a:pt x="364" y="11180"/>
                  <a:pt x="811" y="11180"/>
                </a:cubicBezTo>
                <a:lnTo>
                  <a:pt x="6071" y="11180"/>
                </a:lnTo>
                <a:cubicBezTo>
                  <a:pt x="6518" y="11180"/>
                  <a:pt x="6882" y="10816"/>
                  <a:pt x="6882" y="10369"/>
                </a:cubicBezTo>
                <a:lnTo>
                  <a:pt x="6882" y="811"/>
                </a:lnTo>
                <a:cubicBezTo>
                  <a:pt x="6882" y="364"/>
                  <a:pt x="6518" y="0"/>
                  <a:pt x="6071" y="0"/>
                </a:cubicBezTo>
                <a:close/>
                <a:moveTo>
                  <a:pt x="811" y="421"/>
                </a:moveTo>
                <a:lnTo>
                  <a:pt x="6071" y="421"/>
                </a:lnTo>
                <a:cubicBezTo>
                  <a:pt x="6286" y="421"/>
                  <a:pt x="6461" y="596"/>
                  <a:pt x="6461" y="811"/>
                </a:cubicBezTo>
                <a:lnTo>
                  <a:pt x="6461" y="1923"/>
                </a:lnTo>
                <a:lnTo>
                  <a:pt x="421" y="1923"/>
                </a:lnTo>
                <a:lnTo>
                  <a:pt x="421" y="811"/>
                </a:lnTo>
                <a:cubicBezTo>
                  <a:pt x="421" y="596"/>
                  <a:pt x="596" y="421"/>
                  <a:pt x="811" y="421"/>
                </a:cubicBezTo>
                <a:close/>
                <a:moveTo>
                  <a:pt x="6461" y="2344"/>
                </a:moveTo>
                <a:lnTo>
                  <a:pt x="6461" y="8535"/>
                </a:lnTo>
                <a:lnTo>
                  <a:pt x="421" y="8535"/>
                </a:lnTo>
                <a:lnTo>
                  <a:pt x="421" y="2344"/>
                </a:lnTo>
                <a:lnTo>
                  <a:pt x="6461" y="2344"/>
                </a:lnTo>
                <a:close/>
                <a:moveTo>
                  <a:pt x="6071" y="10759"/>
                </a:moveTo>
                <a:lnTo>
                  <a:pt x="811" y="10759"/>
                </a:lnTo>
                <a:cubicBezTo>
                  <a:pt x="596" y="10759"/>
                  <a:pt x="421" y="10584"/>
                  <a:pt x="421" y="10369"/>
                </a:cubicBezTo>
                <a:lnTo>
                  <a:pt x="421" y="8956"/>
                </a:lnTo>
                <a:lnTo>
                  <a:pt x="6461" y="8956"/>
                </a:lnTo>
                <a:lnTo>
                  <a:pt x="6461" y="10369"/>
                </a:lnTo>
                <a:cubicBezTo>
                  <a:pt x="6461" y="10584"/>
                  <a:pt x="6286" y="10759"/>
                  <a:pt x="6071" y="10759"/>
                </a:cubicBezTo>
                <a:close/>
                <a:moveTo>
                  <a:pt x="2584" y="1322"/>
                </a:moveTo>
                <a:lnTo>
                  <a:pt x="4358" y="1322"/>
                </a:lnTo>
                <a:cubicBezTo>
                  <a:pt x="4474" y="1322"/>
                  <a:pt x="4568" y="1228"/>
                  <a:pt x="4568" y="1112"/>
                </a:cubicBezTo>
                <a:cubicBezTo>
                  <a:pt x="4568" y="996"/>
                  <a:pt x="4474" y="902"/>
                  <a:pt x="4358" y="902"/>
                </a:cubicBezTo>
                <a:lnTo>
                  <a:pt x="2584" y="902"/>
                </a:lnTo>
                <a:cubicBezTo>
                  <a:pt x="2468" y="902"/>
                  <a:pt x="2374" y="996"/>
                  <a:pt x="2374" y="1112"/>
                </a:cubicBezTo>
                <a:cubicBezTo>
                  <a:pt x="2374" y="1228"/>
                  <a:pt x="2468" y="1322"/>
                  <a:pt x="2584" y="1322"/>
                </a:cubicBezTo>
                <a:close/>
                <a:moveTo>
                  <a:pt x="3456" y="9076"/>
                </a:moveTo>
                <a:cubicBezTo>
                  <a:pt x="3009" y="9076"/>
                  <a:pt x="2645" y="9440"/>
                  <a:pt x="2645" y="9888"/>
                </a:cubicBezTo>
                <a:cubicBezTo>
                  <a:pt x="2645" y="10335"/>
                  <a:pt x="3009" y="10699"/>
                  <a:pt x="3456" y="10699"/>
                </a:cubicBezTo>
                <a:cubicBezTo>
                  <a:pt x="3903" y="10699"/>
                  <a:pt x="4267" y="10335"/>
                  <a:pt x="4267" y="9888"/>
                </a:cubicBezTo>
                <a:cubicBezTo>
                  <a:pt x="4267" y="9440"/>
                  <a:pt x="3903" y="9076"/>
                  <a:pt x="3456" y="9076"/>
                </a:cubicBezTo>
                <a:close/>
                <a:moveTo>
                  <a:pt x="3456" y="10278"/>
                </a:moveTo>
                <a:cubicBezTo>
                  <a:pt x="3241" y="10278"/>
                  <a:pt x="3065" y="10103"/>
                  <a:pt x="3065" y="9888"/>
                </a:cubicBezTo>
                <a:cubicBezTo>
                  <a:pt x="3065" y="9672"/>
                  <a:pt x="3241" y="9497"/>
                  <a:pt x="3456" y="9497"/>
                </a:cubicBezTo>
                <a:cubicBezTo>
                  <a:pt x="3671" y="9497"/>
                  <a:pt x="3847" y="9672"/>
                  <a:pt x="3847" y="9888"/>
                </a:cubicBezTo>
                <a:cubicBezTo>
                  <a:pt x="3847" y="10103"/>
                  <a:pt x="3671" y="10278"/>
                  <a:pt x="3456" y="10278"/>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任意多边形: 形状 28">
            <a:extLst>
              <a:ext uri="{FF2B5EF4-FFF2-40B4-BE49-F238E27FC236}">
                <a16:creationId xmlns:a16="http://schemas.microsoft.com/office/drawing/2014/main" id="{AC691961-1EE3-63BC-80FA-5DCF6612A654}"/>
              </a:ext>
            </a:extLst>
          </p:cNvPr>
          <p:cNvSpPr/>
          <p:nvPr/>
        </p:nvSpPr>
        <p:spPr>
          <a:xfrm>
            <a:off x="4772567" y="3757956"/>
            <a:ext cx="288032" cy="467877"/>
          </a:xfrm>
          <a:custGeom>
            <a:avLst/>
            <a:gdLst>
              <a:gd name="T0" fmla="*/ 6071 w 6882"/>
              <a:gd name="T1" fmla="*/ 0 h 11180"/>
              <a:gd name="T2" fmla="*/ 811 w 6882"/>
              <a:gd name="T3" fmla="*/ 0 h 11180"/>
              <a:gd name="T4" fmla="*/ 0 w 6882"/>
              <a:gd name="T5" fmla="*/ 811 h 11180"/>
              <a:gd name="T6" fmla="*/ 0 w 6882"/>
              <a:gd name="T7" fmla="*/ 10369 h 11180"/>
              <a:gd name="T8" fmla="*/ 811 w 6882"/>
              <a:gd name="T9" fmla="*/ 11180 h 11180"/>
              <a:gd name="T10" fmla="*/ 6071 w 6882"/>
              <a:gd name="T11" fmla="*/ 11180 h 11180"/>
              <a:gd name="T12" fmla="*/ 6882 w 6882"/>
              <a:gd name="T13" fmla="*/ 10369 h 11180"/>
              <a:gd name="T14" fmla="*/ 6882 w 6882"/>
              <a:gd name="T15" fmla="*/ 811 h 11180"/>
              <a:gd name="T16" fmla="*/ 6071 w 6882"/>
              <a:gd name="T17" fmla="*/ 0 h 11180"/>
              <a:gd name="T18" fmla="*/ 811 w 6882"/>
              <a:gd name="T19" fmla="*/ 421 h 11180"/>
              <a:gd name="T20" fmla="*/ 6071 w 6882"/>
              <a:gd name="T21" fmla="*/ 421 h 11180"/>
              <a:gd name="T22" fmla="*/ 6461 w 6882"/>
              <a:gd name="T23" fmla="*/ 811 h 11180"/>
              <a:gd name="T24" fmla="*/ 6461 w 6882"/>
              <a:gd name="T25" fmla="*/ 1923 h 11180"/>
              <a:gd name="T26" fmla="*/ 421 w 6882"/>
              <a:gd name="T27" fmla="*/ 1923 h 11180"/>
              <a:gd name="T28" fmla="*/ 421 w 6882"/>
              <a:gd name="T29" fmla="*/ 811 h 11180"/>
              <a:gd name="T30" fmla="*/ 811 w 6882"/>
              <a:gd name="T31" fmla="*/ 421 h 11180"/>
              <a:gd name="T32" fmla="*/ 6461 w 6882"/>
              <a:gd name="T33" fmla="*/ 2344 h 11180"/>
              <a:gd name="T34" fmla="*/ 6461 w 6882"/>
              <a:gd name="T35" fmla="*/ 8535 h 11180"/>
              <a:gd name="T36" fmla="*/ 421 w 6882"/>
              <a:gd name="T37" fmla="*/ 8535 h 11180"/>
              <a:gd name="T38" fmla="*/ 421 w 6882"/>
              <a:gd name="T39" fmla="*/ 2344 h 11180"/>
              <a:gd name="T40" fmla="*/ 6461 w 6882"/>
              <a:gd name="T41" fmla="*/ 2344 h 11180"/>
              <a:gd name="T42" fmla="*/ 6071 w 6882"/>
              <a:gd name="T43" fmla="*/ 10759 h 11180"/>
              <a:gd name="T44" fmla="*/ 811 w 6882"/>
              <a:gd name="T45" fmla="*/ 10759 h 11180"/>
              <a:gd name="T46" fmla="*/ 421 w 6882"/>
              <a:gd name="T47" fmla="*/ 10369 h 11180"/>
              <a:gd name="T48" fmla="*/ 421 w 6882"/>
              <a:gd name="T49" fmla="*/ 8956 h 11180"/>
              <a:gd name="T50" fmla="*/ 6461 w 6882"/>
              <a:gd name="T51" fmla="*/ 8956 h 11180"/>
              <a:gd name="T52" fmla="*/ 6461 w 6882"/>
              <a:gd name="T53" fmla="*/ 10369 h 11180"/>
              <a:gd name="T54" fmla="*/ 6071 w 6882"/>
              <a:gd name="T55" fmla="*/ 10759 h 11180"/>
              <a:gd name="T56" fmla="*/ 2584 w 6882"/>
              <a:gd name="T57" fmla="*/ 1322 h 11180"/>
              <a:gd name="T58" fmla="*/ 4358 w 6882"/>
              <a:gd name="T59" fmla="*/ 1322 h 11180"/>
              <a:gd name="T60" fmla="*/ 4568 w 6882"/>
              <a:gd name="T61" fmla="*/ 1112 h 11180"/>
              <a:gd name="T62" fmla="*/ 4358 w 6882"/>
              <a:gd name="T63" fmla="*/ 902 h 11180"/>
              <a:gd name="T64" fmla="*/ 2584 w 6882"/>
              <a:gd name="T65" fmla="*/ 902 h 11180"/>
              <a:gd name="T66" fmla="*/ 2374 w 6882"/>
              <a:gd name="T67" fmla="*/ 1112 h 11180"/>
              <a:gd name="T68" fmla="*/ 2584 w 6882"/>
              <a:gd name="T69" fmla="*/ 1322 h 11180"/>
              <a:gd name="T70" fmla="*/ 3456 w 6882"/>
              <a:gd name="T71" fmla="*/ 9076 h 11180"/>
              <a:gd name="T72" fmla="*/ 2645 w 6882"/>
              <a:gd name="T73" fmla="*/ 9888 h 11180"/>
              <a:gd name="T74" fmla="*/ 3456 w 6882"/>
              <a:gd name="T75" fmla="*/ 10699 h 11180"/>
              <a:gd name="T76" fmla="*/ 4267 w 6882"/>
              <a:gd name="T77" fmla="*/ 9888 h 11180"/>
              <a:gd name="T78" fmla="*/ 3456 w 6882"/>
              <a:gd name="T79" fmla="*/ 9076 h 11180"/>
              <a:gd name="T80" fmla="*/ 3456 w 6882"/>
              <a:gd name="T81" fmla="*/ 10278 h 11180"/>
              <a:gd name="T82" fmla="*/ 3065 w 6882"/>
              <a:gd name="T83" fmla="*/ 9888 h 11180"/>
              <a:gd name="T84" fmla="*/ 3456 w 6882"/>
              <a:gd name="T85" fmla="*/ 9497 h 11180"/>
              <a:gd name="T86" fmla="*/ 3847 w 6882"/>
              <a:gd name="T87" fmla="*/ 9888 h 11180"/>
              <a:gd name="T88" fmla="*/ 3456 w 6882"/>
              <a:gd name="T89" fmla="*/ 10278 h 11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882" h="11180">
                <a:moveTo>
                  <a:pt x="6071" y="0"/>
                </a:moveTo>
                <a:lnTo>
                  <a:pt x="811" y="0"/>
                </a:lnTo>
                <a:cubicBezTo>
                  <a:pt x="364" y="0"/>
                  <a:pt x="0" y="364"/>
                  <a:pt x="0" y="811"/>
                </a:cubicBezTo>
                <a:lnTo>
                  <a:pt x="0" y="10369"/>
                </a:lnTo>
                <a:cubicBezTo>
                  <a:pt x="0" y="10816"/>
                  <a:pt x="364" y="11180"/>
                  <a:pt x="811" y="11180"/>
                </a:cubicBezTo>
                <a:lnTo>
                  <a:pt x="6071" y="11180"/>
                </a:lnTo>
                <a:cubicBezTo>
                  <a:pt x="6518" y="11180"/>
                  <a:pt x="6882" y="10816"/>
                  <a:pt x="6882" y="10369"/>
                </a:cubicBezTo>
                <a:lnTo>
                  <a:pt x="6882" y="811"/>
                </a:lnTo>
                <a:cubicBezTo>
                  <a:pt x="6882" y="364"/>
                  <a:pt x="6518" y="0"/>
                  <a:pt x="6071" y="0"/>
                </a:cubicBezTo>
                <a:close/>
                <a:moveTo>
                  <a:pt x="811" y="421"/>
                </a:moveTo>
                <a:lnTo>
                  <a:pt x="6071" y="421"/>
                </a:lnTo>
                <a:cubicBezTo>
                  <a:pt x="6286" y="421"/>
                  <a:pt x="6461" y="596"/>
                  <a:pt x="6461" y="811"/>
                </a:cubicBezTo>
                <a:lnTo>
                  <a:pt x="6461" y="1923"/>
                </a:lnTo>
                <a:lnTo>
                  <a:pt x="421" y="1923"/>
                </a:lnTo>
                <a:lnTo>
                  <a:pt x="421" y="811"/>
                </a:lnTo>
                <a:cubicBezTo>
                  <a:pt x="421" y="596"/>
                  <a:pt x="596" y="421"/>
                  <a:pt x="811" y="421"/>
                </a:cubicBezTo>
                <a:close/>
                <a:moveTo>
                  <a:pt x="6461" y="2344"/>
                </a:moveTo>
                <a:lnTo>
                  <a:pt x="6461" y="8535"/>
                </a:lnTo>
                <a:lnTo>
                  <a:pt x="421" y="8535"/>
                </a:lnTo>
                <a:lnTo>
                  <a:pt x="421" y="2344"/>
                </a:lnTo>
                <a:lnTo>
                  <a:pt x="6461" y="2344"/>
                </a:lnTo>
                <a:close/>
                <a:moveTo>
                  <a:pt x="6071" y="10759"/>
                </a:moveTo>
                <a:lnTo>
                  <a:pt x="811" y="10759"/>
                </a:lnTo>
                <a:cubicBezTo>
                  <a:pt x="596" y="10759"/>
                  <a:pt x="421" y="10584"/>
                  <a:pt x="421" y="10369"/>
                </a:cubicBezTo>
                <a:lnTo>
                  <a:pt x="421" y="8956"/>
                </a:lnTo>
                <a:lnTo>
                  <a:pt x="6461" y="8956"/>
                </a:lnTo>
                <a:lnTo>
                  <a:pt x="6461" y="10369"/>
                </a:lnTo>
                <a:cubicBezTo>
                  <a:pt x="6461" y="10584"/>
                  <a:pt x="6286" y="10759"/>
                  <a:pt x="6071" y="10759"/>
                </a:cubicBezTo>
                <a:close/>
                <a:moveTo>
                  <a:pt x="2584" y="1322"/>
                </a:moveTo>
                <a:lnTo>
                  <a:pt x="4358" y="1322"/>
                </a:lnTo>
                <a:cubicBezTo>
                  <a:pt x="4474" y="1322"/>
                  <a:pt x="4568" y="1228"/>
                  <a:pt x="4568" y="1112"/>
                </a:cubicBezTo>
                <a:cubicBezTo>
                  <a:pt x="4568" y="996"/>
                  <a:pt x="4474" y="902"/>
                  <a:pt x="4358" y="902"/>
                </a:cubicBezTo>
                <a:lnTo>
                  <a:pt x="2584" y="902"/>
                </a:lnTo>
                <a:cubicBezTo>
                  <a:pt x="2468" y="902"/>
                  <a:pt x="2374" y="996"/>
                  <a:pt x="2374" y="1112"/>
                </a:cubicBezTo>
                <a:cubicBezTo>
                  <a:pt x="2374" y="1228"/>
                  <a:pt x="2468" y="1322"/>
                  <a:pt x="2584" y="1322"/>
                </a:cubicBezTo>
                <a:close/>
                <a:moveTo>
                  <a:pt x="3456" y="9076"/>
                </a:moveTo>
                <a:cubicBezTo>
                  <a:pt x="3009" y="9076"/>
                  <a:pt x="2645" y="9440"/>
                  <a:pt x="2645" y="9888"/>
                </a:cubicBezTo>
                <a:cubicBezTo>
                  <a:pt x="2645" y="10335"/>
                  <a:pt x="3009" y="10699"/>
                  <a:pt x="3456" y="10699"/>
                </a:cubicBezTo>
                <a:cubicBezTo>
                  <a:pt x="3903" y="10699"/>
                  <a:pt x="4267" y="10335"/>
                  <a:pt x="4267" y="9888"/>
                </a:cubicBezTo>
                <a:cubicBezTo>
                  <a:pt x="4267" y="9440"/>
                  <a:pt x="3903" y="9076"/>
                  <a:pt x="3456" y="9076"/>
                </a:cubicBezTo>
                <a:close/>
                <a:moveTo>
                  <a:pt x="3456" y="10278"/>
                </a:moveTo>
                <a:cubicBezTo>
                  <a:pt x="3241" y="10278"/>
                  <a:pt x="3065" y="10103"/>
                  <a:pt x="3065" y="9888"/>
                </a:cubicBezTo>
                <a:cubicBezTo>
                  <a:pt x="3065" y="9672"/>
                  <a:pt x="3241" y="9497"/>
                  <a:pt x="3456" y="9497"/>
                </a:cubicBezTo>
                <a:cubicBezTo>
                  <a:pt x="3671" y="9497"/>
                  <a:pt x="3847" y="9672"/>
                  <a:pt x="3847" y="9888"/>
                </a:cubicBezTo>
                <a:cubicBezTo>
                  <a:pt x="3847" y="10103"/>
                  <a:pt x="3671" y="10278"/>
                  <a:pt x="3456" y="10278"/>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文本框 30">
            <a:extLst>
              <a:ext uri="{FF2B5EF4-FFF2-40B4-BE49-F238E27FC236}">
                <a16:creationId xmlns:a16="http://schemas.microsoft.com/office/drawing/2014/main" id="{C60C9E41-7B80-A46D-550B-16E27707DA00}"/>
              </a:ext>
            </a:extLst>
          </p:cNvPr>
          <p:cNvSpPr txBox="1"/>
          <p:nvPr/>
        </p:nvSpPr>
        <p:spPr>
          <a:xfrm>
            <a:off x="2931113" y="3825723"/>
            <a:ext cx="1589822" cy="400110"/>
          </a:xfrm>
          <a:prstGeom prst="rect">
            <a:avLst/>
          </a:prstGeom>
          <a:noFill/>
        </p:spPr>
        <p:txBody>
          <a:bodyPr wrap="square">
            <a:spAutoFit/>
          </a:bodyPr>
          <a:lstStyle/>
          <a:p>
            <a:r>
              <a:rPr lang="en-US" sz="2000"/>
              <a:t>Beamforming</a:t>
            </a:r>
          </a:p>
        </p:txBody>
      </p:sp>
      <p:sp>
        <p:nvSpPr>
          <p:cNvPr id="13" name="文本框 30">
            <a:extLst>
              <a:ext uri="{FF2B5EF4-FFF2-40B4-BE49-F238E27FC236}">
                <a16:creationId xmlns:a16="http://schemas.microsoft.com/office/drawing/2014/main" id="{1A5098F1-EE92-F491-629C-2FC47206309A}"/>
              </a:ext>
            </a:extLst>
          </p:cNvPr>
          <p:cNvSpPr txBox="1"/>
          <p:nvPr/>
        </p:nvSpPr>
        <p:spPr>
          <a:xfrm>
            <a:off x="5677747" y="2197132"/>
            <a:ext cx="6241774" cy="707886"/>
          </a:xfrm>
          <a:prstGeom prst="rect">
            <a:avLst/>
          </a:prstGeom>
          <a:noFill/>
        </p:spPr>
        <p:txBody>
          <a:bodyPr wrap="square">
            <a:spAutoFit/>
          </a:bodyPr>
          <a:lstStyle/>
          <a:p>
            <a:r>
              <a:rPr lang="en-US" altLang="zh-CN" sz="2000" dirty="0">
                <a:ea typeface="+mn-lt"/>
                <a:cs typeface="+mn-lt"/>
              </a:rPr>
              <a:t>Massive MIMO: with many antennas, many users can send/</a:t>
            </a:r>
            <a:r>
              <a:rPr lang="en-US" altLang="zh-CN" sz="2000" dirty="0" err="1">
                <a:ea typeface="+mn-lt"/>
                <a:cs typeface="+mn-lt"/>
              </a:rPr>
              <a:t>recv</a:t>
            </a:r>
            <a:r>
              <a:rPr lang="en-US" altLang="zh-CN" sz="2000" dirty="0">
                <a:ea typeface="+mn-lt"/>
                <a:cs typeface="+mn-lt"/>
              </a:rPr>
              <a:t> data at the same time, at the same frequency</a:t>
            </a:r>
            <a:endParaRPr lang="en-US" sz="2000" dirty="0"/>
          </a:p>
        </p:txBody>
      </p:sp>
      <p:sp>
        <p:nvSpPr>
          <p:cNvPr id="14" name="文本框 30">
            <a:extLst>
              <a:ext uri="{FF2B5EF4-FFF2-40B4-BE49-F238E27FC236}">
                <a16:creationId xmlns:a16="http://schemas.microsoft.com/office/drawing/2014/main" id="{544365A4-72FB-A058-FB27-17118A6AE77F}"/>
              </a:ext>
            </a:extLst>
          </p:cNvPr>
          <p:cNvSpPr txBox="1"/>
          <p:nvPr/>
        </p:nvSpPr>
        <p:spPr>
          <a:xfrm>
            <a:off x="5677747" y="3721971"/>
            <a:ext cx="6241774" cy="707886"/>
          </a:xfrm>
          <a:prstGeom prst="rect">
            <a:avLst/>
          </a:prstGeom>
          <a:noFill/>
        </p:spPr>
        <p:txBody>
          <a:bodyPr wrap="square">
            <a:spAutoFit/>
          </a:bodyPr>
          <a:lstStyle/>
          <a:p>
            <a:r>
              <a:rPr lang="en-US" altLang="zh-CN" sz="2000" dirty="0">
                <a:ea typeface="+mn-lt"/>
                <a:cs typeface="+mn-lt"/>
              </a:rPr>
              <a:t>Beamforming: focuses radio signals directly at the users, to eliminate interference</a:t>
            </a:r>
            <a:endParaRPr lang="en-US" sz="2000" dirty="0"/>
          </a:p>
        </p:txBody>
      </p:sp>
    </p:spTree>
    <p:extLst>
      <p:ext uri="{BB962C8B-B14F-4D97-AF65-F5344CB8AC3E}">
        <p14:creationId xmlns:p14="http://schemas.microsoft.com/office/powerpoint/2010/main" val="323403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dissolve">
                                      <p:cBhvr>
                                        <p:cTn id="15" dur="500"/>
                                        <p:tgtEl>
                                          <p:spTgt spid="7"/>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dissolve">
                                      <p:cBhvr>
                                        <p:cTn id="18" dur="500"/>
                                        <p:tgtEl>
                                          <p:spTgt spid="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dissolve">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500"/>
                                        <p:tgtEl>
                                          <p:spTgt spid="3"/>
                                        </p:tgtEl>
                                      </p:cBhvr>
                                    </p:animEffect>
                                  </p:childTnLst>
                                </p:cTn>
                              </p:par>
                              <p:par>
                                <p:cTn id="27" presetID="10" presetClass="entr" presetSubtype="0" fill="hold" nodeType="withEffect">
                                  <p:stCondLst>
                                    <p:cond delay="0"/>
                                  </p:stCondLst>
                                  <p:childTnLst>
                                    <p:set>
                                      <p:cBhvr>
                                        <p:cTn id="28" dur="1" fill="hold">
                                          <p:stCondLst>
                                            <p:cond delay="0"/>
                                          </p:stCondLst>
                                        </p:cTn>
                                        <p:tgtEl>
                                          <p:spTgt spid="1026"/>
                                        </p:tgtEl>
                                        <p:attrNameLst>
                                          <p:attrName>style.visibility</p:attrName>
                                        </p:attrNameLst>
                                      </p:cBhvr>
                                      <p:to>
                                        <p:strVal val="visible"/>
                                      </p:to>
                                    </p:set>
                                    <p:animEffect transition="in" filter="fade">
                                      <p:cBhvr>
                                        <p:cTn id="29" dur="500"/>
                                        <p:tgtEl>
                                          <p:spTgt spid="1026"/>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500"/>
                                        <p:tgtEl>
                                          <p:spTgt spid="21"/>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500"/>
                                        <p:tgtEl>
                                          <p:spTgt spid="27"/>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500"/>
                                        <p:tgtEl>
                                          <p:spTgt spid="48"/>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wipe(left)">
                                      <p:cBhvr>
                                        <p:cTn id="49" dur="500"/>
                                        <p:tgtEl>
                                          <p:spTgt spid="29"/>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wipe(left)">
                                      <p:cBhvr>
                                        <p:cTn id="52" dur="500"/>
                                        <p:tgtEl>
                                          <p:spTgt spid="32"/>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47"/>
                                        </p:tgtEl>
                                        <p:attrNameLst>
                                          <p:attrName>style.visibility</p:attrName>
                                        </p:attrNameLst>
                                      </p:cBhvr>
                                      <p:to>
                                        <p:strVal val="visible"/>
                                      </p:to>
                                    </p:set>
                                    <p:animEffect transition="in" filter="wipe(left)">
                                      <p:cBhvr>
                                        <p:cTn id="55" dur="500"/>
                                        <p:tgtEl>
                                          <p:spTgt spid="47"/>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500"/>
                                        <p:tgtEl>
                                          <p:spTgt spid="46"/>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500"/>
                                        <p:tgtEl>
                                          <p:spTgt spid="10"/>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14"/>
                                        </p:tgtEl>
                                        <p:attrNameLst>
                                          <p:attrName>style.visibility</p:attrName>
                                        </p:attrNameLst>
                                      </p:cBhvr>
                                      <p:to>
                                        <p:strVal val="visible"/>
                                      </p:to>
                                    </p:set>
                                    <p:animEffect transition="in" filter="fade">
                                      <p:cBhvr>
                                        <p:cTn id="6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1" grpId="0"/>
      <p:bldP spid="27" grpId="0"/>
      <p:bldP spid="29" grpId="0" animBg="1"/>
      <p:bldP spid="32" grpId="0" animBg="1"/>
      <p:bldP spid="46" grpId="0" animBg="1"/>
      <p:bldP spid="47" grpId="0" animBg="1"/>
      <p:bldP spid="48" grpId="0"/>
      <p:bldP spid="5" grpId="0" animBg="1"/>
      <p:bldP spid="7" grpId="0" animBg="1"/>
      <p:bldP spid="8" grpId="0" animBg="1"/>
      <p:bldP spid="9" grpId="0" animBg="1"/>
      <p:bldP spid="10"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1B0992-3776-73F1-EFC3-E3340BE66CD9}"/>
              </a:ext>
            </a:extLst>
          </p:cNvPr>
          <p:cNvSpPr>
            <a:spLocks noGrp="1"/>
          </p:cNvSpPr>
          <p:nvPr>
            <p:ph type="title"/>
          </p:nvPr>
        </p:nvSpPr>
        <p:spPr>
          <a:xfrm>
            <a:off x="-1190" y="111473"/>
            <a:ext cx="12194380" cy="1331516"/>
          </a:xfrm>
        </p:spPr>
        <p:txBody>
          <a:bodyPr>
            <a:normAutofit/>
          </a:bodyPr>
          <a:lstStyle/>
          <a:p>
            <a:pPr algn="ctr"/>
            <a:r>
              <a:rPr lang="en-US" sz="3200" b="1" dirty="0">
                <a:latin typeface="Calibri Light"/>
                <a:ea typeface="Calibri Light"/>
                <a:cs typeface="Calibri Light"/>
              </a:rPr>
              <a:t>Computation and wired communication challenges of massive MIMO</a:t>
            </a:r>
            <a:endParaRPr lang="en-US" sz="3200" dirty="0">
              <a:ea typeface="Calibri Light" panose="020F0302020204030204"/>
              <a:cs typeface="Calibri Light" panose="020F0302020204030204"/>
            </a:endParaRPr>
          </a:p>
        </p:txBody>
      </p:sp>
      <p:sp>
        <p:nvSpPr>
          <p:cNvPr id="4" name="Slide Number Placeholder 3">
            <a:extLst>
              <a:ext uri="{FF2B5EF4-FFF2-40B4-BE49-F238E27FC236}">
                <a16:creationId xmlns:a16="http://schemas.microsoft.com/office/drawing/2014/main" id="{FEB533A0-38A0-234D-03E3-2A69B0AD70DD}"/>
              </a:ext>
            </a:extLst>
          </p:cNvPr>
          <p:cNvSpPr>
            <a:spLocks noGrp="1"/>
          </p:cNvSpPr>
          <p:nvPr>
            <p:ph type="sldNum" sz="quarter" idx="12"/>
          </p:nvPr>
        </p:nvSpPr>
        <p:spPr/>
        <p:txBody>
          <a:bodyPr/>
          <a:lstStyle/>
          <a:p>
            <a:fld id="{330EA680-D336-4FF7-8B7A-9848BB0A1C32}" type="slidenum">
              <a:rPr lang="en-US" smtClean="0"/>
              <a:t>4</a:t>
            </a:fld>
            <a:endParaRPr lang="en-US"/>
          </a:p>
        </p:txBody>
      </p:sp>
      <p:pic>
        <p:nvPicPr>
          <p:cNvPr id="6" name="Picture 8" descr="5G by Topic">
            <a:extLst>
              <a:ext uri="{FF2B5EF4-FFF2-40B4-BE49-F238E27FC236}">
                <a16:creationId xmlns:a16="http://schemas.microsoft.com/office/drawing/2014/main" id="{9908649E-5B5D-5343-2FDA-AC232A409610}"/>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8241" b="78889" l="40938" r="59219">
                        <a14:backgroundMark x1="51719" y1="52778" x2="51719" y2="52778"/>
                        <a14:backgroundMark x1="48542" y1="53056" x2="48542" y2="53056"/>
                      </a14:backgroundRemoval>
                    </a14:imgEffect>
                    <a14:imgEffect>
                      <a14:saturation sat="0"/>
                    </a14:imgEffect>
                  </a14:imgLayer>
                </a14:imgProps>
              </a:ext>
              <a:ext uri="{28A0092B-C50C-407E-A947-70E740481C1C}">
                <a14:useLocalDpi xmlns:a14="http://schemas.microsoft.com/office/drawing/2010/main" val="0"/>
              </a:ext>
            </a:extLst>
          </a:blip>
          <a:srcRect l="40044" t="17159" r="39910" b="20116"/>
          <a:stretch/>
        </p:blipFill>
        <p:spPr bwMode="auto">
          <a:xfrm>
            <a:off x="1706797" y="1837527"/>
            <a:ext cx="1464868" cy="2578254"/>
          </a:xfrm>
          <a:prstGeom prst="rect">
            <a:avLst/>
          </a:prstGeom>
          <a:noFill/>
          <a:extLst>
            <a:ext uri="{909E8E84-426E-40DD-AFC4-6F175D3DCCD1}">
              <a14:hiddenFill xmlns:a14="http://schemas.microsoft.com/office/drawing/2010/main">
                <a:solidFill>
                  <a:srgbClr val="FFFFFF"/>
                </a:solidFill>
              </a14:hiddenFill>
            </a:ext>
          </a:extLst>
        </p:spPr>
      </p:pic>
      <p:grpSp>
        <p:nvGrpSpPr>
          <p:cNvPr id="24" name="Group 23">
            <a:extLst>
              <a:ext uri="{FF2B5EF4-FFF2-40B4-BE49-F238E27FC236}">
                <a16:creationId xmlns:a16="http://schemas.microsoft.com/office/drawing/2014/main" id="{C221A7BD-371A-2F7D-12FD-10D012DF59B3}"/>
              </a:ext>
            </a:extLst>
          </p:cNvPr>
          <p:cNvGrpSpPr/>
          <p:nvPr/>
        </p:nvGrpSpPr>
        <p:grpSpPr>
          <a:xfrm>
            <a:off x="2439231" y="3908925"/>
            <a:ext cx="7039553" cy="1329194"/>
            <a:chOff x="2439231" y="3908925"/>
            <a:chExt cx="7039553" cy="1329194"/>
          </a:xfrm>
        </p:grpSpPr>
        <p:sp>
          <p:nvSpPr>
            <p:cNvPr id="8" name="文本框 30">
              <a:extLst>
                <a:ext uri="{FF2B5EF4-FFF2-40B4-BE49-F238E27FC236}">
                  <a16:creationId xmlns:a16="http://schemas.microsoft.com/office/drawing/2014/main" id="{FE5C2993-F70F-699C-AE7C-ADA77917D229}"/>
                </a:ext>
              </a:extLst>
            </p:cNvPr>
            <p:cNvSpPr txBox="1"/>
            <p:nvPr/>
          </p:nvSpPr>
          <p:spPr>
            <a:xfrm>
              <a:off x="5659646" y="4291671"/>
              <a:ext cx="2110917" cy="400110"/>
            </a:xfrm>
            <a:prstGeom prst="rect">
              <a:avLst/>
            </a:prstGeom>
            <a:noFill/>
            <a:ln>
              <a:noFill/>
            </a:ln>
          </p:spPr>
          <p:txBody>
            <a:bodyPr wrap="square">
              <a:spAutoFit/>
            </a:bodyPr>
            <a:lstStyle/>
            <a:p>
              <a:r>
                <a:rPr lang="en-US" sz="2000" dirty="0">
                  <a:solidFill>
                    <a:sysClr val="windowText" lastClr="000000"/>
                  </a:solidFill>
                  <a:ea typeface="+mn-lt"/>
                  <a:cs typeface="+mn-lt"/>
                </a:rPr>
                <a:t>Fronthaul traffic</a:t>
              </a:r>
              <a:endParaRPr lang="en-US" sz="2000" dirty="0">
                <a:solidFill>
                  <a:sysClr val="windowText" lastClr="000000"/>
                </a:solidFill>
              </a:endParaRPr>
            </a:p>
          </p:txBody>
        </p:sp>
        <p:cxnSp>
          <p:nvCxnSpPr>
            <p:cNvPr id="11" name="Connector: Elbow 10">
              <a:extLst>
                <a:ext uri="{FF2B5EF4-FFF2-40B4-BE49-F238E27FC236}">
                  <a16:creationId xmlns:a16="http://schemas.microsoft.com/office/drawing/2014/main" id="{9CE3F1B4-E22F-A9A2-EEA3-C75638219CA8}"/>
                </a:ext>
              </a:extLst>
            </p:cNvPr>
            <p:cNvCxnSpPr>
              <a:cxnSpLocks/>
            </p:cNvCxnSpPr>
            <p:nvPr/>
          </p:nvCxnSpPr>
          <p:spPr>
            <a:xfrm rot="16200000" flipH="1">
              <a:off x="4902473" y="1865586"/>
              <a:ext cx="362953" cy="5289437"/>
            </a:xfrm>
            <a:prstGeom prst="bentConnector2">
              <a:avLst/>
            </a:prstGeom>
            <a:ln w="19050">
              <a:solidFill>
                <a:schemeClr val="tx1"/>
              </a:solidFill>
            </a:ln>
          </p:spPr>
          <p:style>
            <a:lnRef idx="1">
              <a:schemeClr val="dk1"/>
            </a:lnRef>
            <a:fillRef idx="0">
              <a:schemeClr val="dk1"/>
            </a:fillRef>
            <a:effectRef idx="0">
              <a:schemeClr val="dk1"/>
            </a:effectRef>
            <a:fontRef idx="minor">
              <a:schemeClr val="tx1"/>
            </a:fontRef>
          </p:style>
        </p:cxnSp>
        <p:pic>
          <p:nvPicPr>
            <p:cNvPr id="12" name="Picture 8" descr="How Open RAN Helps Solve Mobile Network Operator Challenges • Parallel  Wireless">
              <a:extLst>
                <a:ext uri="{FF2B5EF4-FFF2-40B4-BE49-F238E27FC236}">
                  <a16:creationId xmlns:a16="http://schemas.microsoft.com/office/drawing/2014/main" id="{0AD93439-DE10-FCB4-F640-AA82D4BDAEE2}"/>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64444" b="77500" l="25547" r="33516">
                          <a14:foregroundMark x1="29141" y1="65694" x2="29141" y2="65694"/>
                          <a14:foregroundMark x1="30938" y1="68333" x2="30938" y2="68333"/>
                          <a14:foregroundMark x1="32422" y1="76111" x2="32422" y2="76111"/>
                          <a14:foregroundMark x1="29063" y1="76944" x2="29063" y2="76944"/>
                          <a14:foregroundMark x1="27266" y1="66111" x2="27266" y2="66111"/>
                          <a14:foregroundMark x1="32969" y1="75278" x2="32969" y2="75278"/>
                          <a14:foregroundMark x1="33203" y1="74861" x2="33203" y2="74861"/>
                          <a14:foregroundMark x1="33281" y1="74167" x2="33281" y2="74167"/>
                          <a14:foregroundMark x1="33359" y1="74583" x2="33359" y2="74583"/>
                          <a14:foregroundMark x1="31094" y1="73056" x2="31094" y2="73056"/>
                          <a14:foregroundMark x1="31094" y1="68750" x2="31094" y2="68750"/>
                          <a14:foregroundMark x1="30078" y1="68333" x2="30078" y2="68333"/>
                          <a14:foregroundMark x1="29766" y1="68194" x2="29766" y2="68194"/>
                          <a14:foregroundMark x1="26094" y1="68333" x2="26094" y2="68333"/>
                          <a14:foregroundMark x1="26328" y1="74861" x2="26328" y2="74861"/>
                          <a14:foregroundMark x1="27344" y1="65694" x2="27344" y2="65694"/>
                          <a14:foregroundMark x1="31094" y1="65417" x2="31094" y2="65417"/>
                          <a14:foregroundMark x1="31563" y1="65000" x2="31563" y2="65000"/>
                          <a14:foregroundMark x1="32500" y1="65417" x2="32500" y2="65417"/>
                          <a14:foregroundMark x1="26016" y1="75833" x2="26016" y2="75833"/>
                          <a14:foregroundMark x1="33281" y1="74861" x2="33281" y2="74861"/>
                          <a14:foregroundMark x1="33281" y1="74167" x2="33281" y2="74167"/>
                          <a14:foregroundMark x1="33281" y1="74167" x2="33281" y2="74167"/>
                          <a14:foregroundMark x1="33281" y1="74583" x2="33281" y2="74583"/>
                          <a14:foregroundMark x1="33203" y1="74583" x2="33203" y2="74583"/>
                          <a14:foregroundMark x1="33516" y1="74306" x2="33516" y2="74306"/>
                          <a14:foregroundMark x1="29453" y1="65000" x2="29453" y2="65000"/>
                          <a14:foregroundMark x1="30547" y1="65000" x2="30547" y2="65000"/>
                          <a14:foregroundMark x1="31563" y1="65000" x2="31563" y2="65000"/>
                          <a14:foregroundMark x1="27305" y1="65694" x2="26719" y2="66389"/>
                          <a14:foregroundMark x1="27891" y1="65000" x2="27305" y2="65694"/>
                          <a14:foregroundMark x1="27395" y1="65278" x2="28047" y2="64583"/>
                          <a14:foregroundMark x1="26875" y1="65833" x2="27395" y2="65278"/>
                          <a14:foregroundMark x1="26414" y1="68889" x2="26641" y2="74722"/>
                          <a14:foregroundMark x1="26398" y1="68472" x2="26414" y2="68889"/>
                          <a14:foregroundMark x1="26366" y1="67639" x2="26382" y2="68056"/>
                          <a14:foregroundMark x1="26344" y1="67083" x2="26366" y2="67639"/>
                          <a14:foregroundMark x1="26406" y1="74444" x2="26406" y2="74444"/>
                          <a14:foregroundMark x1="27500" y1="65417" x2="27500" y2="65417"/>
                          <a14:foregroundMark x1="27500" y1="65417" x2="27500" y2="65417"/>
                          <a14:foregroundMark x1="27500" y1="65417" x2="27734" y2="65139"/>
                          <a14:foregroundMark x1="27422" y1="65556" x2="26875" y2="66389"/>
                          <a14:foregroundMark x1="26563" y1="66528" x2="26563" y2="66528"/>
                          <a14:foregroundMark x1="26563" y1="66389" x2="26563" y2="66389"/>
                          <a14:backgroundMark x1="26172" y1="75000" x2="26172" y2="75000"/>
                          <a14:backgroundMark x1="26172" y1="74722" x2="26172" y2="74722"/>
                          <a14:backgroundMark x1="25469" y1="76250" x2="25469" y2="77639"/>
                          <a14:backgroundMark x1="26250" y1="75000" x2="26250" y2="75000"/>
                          <a14:backgroundMark x1="26250" y1="74861" x2="26250" y2="74861"/>
                          <a14:backgroundMark x1="25859" y1="75556" x2="25859" y2="75556"/>
                          <a14:backgroundMark x1="25938" y1="75694" x2="25938" y2="75694"/>
                          <a14:backgroundMark x1="28203" y1="64306" x2="28203" y2="64306"/>
                          <a14:backgroundMark x1="28906" y1="64444" x2="28906" y2="64444"/>
                          <a14:backgroundMark x1="32031" y1="64444" x2="32031" y2="64444"/>
                          <a14:backgroundMark x1="26094" y1="66944" x2="26094" y2="66944"/>
                          <a14:backgroundMark x1="25938" y1="68056" x2="25938" y2="68056"/>
                          <a14:backgroundMark x1="26016" y1="68333" x2="26016" y2="68333"/>
                          <a14:backgroundMark x1="26094" y1="67639" x2="26094" y2="67639"/>
                          <a14:backgroundMark x1="26094" y1="66667" x2="26094" y2="66667"/>
                          <a14:backgroundMark x1="26094" y1="67361" x2="26094" y2="67361"/>
                          <a14:backgroundMark x1="26094" y1="68333" x2="26094" y2="68333"/>
                          <a14:backgroundMark x1="26172" y1="68889" x2="26172" y2="68889"/>
                          <a14:backgroundMark x1="26172" y1="68472" x2="26172" y2="68472"/>
                          <a14:backgroundMark x1="26172" y1="68194" x2="26172" y2="68194"/>
                          <a14:backgroundMark x1="26172" y1="67639" x2="26172" y2="67639"/>
                          <a14:backgroundMark x1="26172" y1="67500" x2="26172" y2="67500"/>
                          <a14:backgroundMark x1="26172" y1="67361" x2="26172" y2="67361"/>
                          <a14:backgroundMark x1="26094" y1="66944" x2="26094" y2="66944"/>
                          <a14:backgroundMark x1="26094" y1="66667" x2="26094" y2="66667"/>
                          <a14:backgroundMark x1="26094" y1="66806" x2="26094" y2="66806"/>
                          <a14:backgroundMark x1="26172" y1="67083" x2="26172" y2="67083"/>
                          <a14:backgroundMark x1="26172" y1="66944" x2="26172" y2="66944"/>
                          <a14:backgroundMark x1="26094" y1="68889" x2="26094" y2="68889"/>
                          <a14:backgroundMark x1="26172" y1="68889" x2="26172" y2="68889"/>
                          <a14:backgroundMark x1="26172" y1="68889" x2="26172" y2="68889"/>
                          <a14:backgroundMark x1="26172" y1="68889" x2="26172" y2="68889"/>
                        </a14:backgroundRemoval>
                      </a14:imgEffect>
                    </a14:imgLayer>
                  </a14:imgProps>
                </a:ext>
                <a:ext uri="{28A0092B-C50C-407E-A947-70E740481C1C}">
                  <a14:useLocalDpi xmlns:a14="http://schemas.microsoft.com/office/drawing/2010/main" val="0"/>
                </a:ext>
              </a:extLst>
            </a:blip>
            <a:srcRect l="24957" t="64184" r="65880" b="21035"/>
            <a:stretch/>
          </p:blipFill>
          <p:spPr bwMode="auto">
            <a:xfrm>
              <a:off x="7565567" y="3908925"/>
              <a:ext cx="1117146" cy="1013711"/>
            </a:xfrm>
            <a:prstGeom prst="rect">
              <a:avLst/>
            </a:prstGeom>
            <a:noFill/>
            <a:extLst>
              <a:ext uri="{909E8E84-426E-40DD-AFC4-6F175D3DCCD1}">
                <a14:hiddenFill xmlns:a14="http://schemas.microsoft.com/office/drawing/2010/main">
                  <a:solidFill>
                    <a:srgbClr val="FFFFFF"/>
                  </a:solidFill>
                </a14:hiddenFill>
              </a:ext>
            </a:extLst>
          </p:spPr>
        </p:pic>
        <p:sp>
          <p:nvSpPr>
            <p:cNvPr id="23" name="文本框 30">
              <a:extLst>
                <a:ext uri="{FF2B5EF4-FFF2-40B4-BE49-F238E27FC236}">
                  <a16:creationId xmlns:a16="http://schemas.microsoft.com/office/drawing/2014/main" id="{539852D6-FE18-9D56-63B4-46AEC7ED2121}"/>
                </a:ext>
              </a:extLst>
            </p:cNvPr>
            <p:cNvSpPr txBox="1"/>
            <p:nvPr/>
          </p:nvSpPr>
          <p:spPr>
            <a:xfrm>
              <a:off x="7078189" y="4838009"/>
              <a:ext cx="2400595" cy="400110"/>
            </a:xfrm>
            <a:prstGeom prst="rect">
              <a:avLst/>
            </a:prstGeom>
            <a:noFill/>
          </p:spPr>
          <p:txBody>
            <a:bodyPr wrap="square">
              <a:spAutoFit/>
            </a:bodyPr>
            <a:lstStyle/>
            <a:p>
              <a:r>
                <a:rPr lang="en-US" sz="2000">
                  <a:ea typeface="+mn-lt"/>
                  <a:cs typeface="+mn-lt"/>
                </a:rPr>
                <a:t>Baseband unit (BBU)</a:t>
              </a:r>
              <a:endParaRPr lang="en-US" sz="2000"/>
            </a:p>
          </p:txBody>
        </p:sp>
      </p:grpSp>
      <p:sp>
        <p:nvSpPr>
          <p:cNvPr id="3" name="Oval 2">
            <a:extLst>
              <a:ext uri="{FF2B5EF4-FFF2-40B4-BE49-F238E27FC236}">
                <a16:creationId xmlns:a16="http://schemas.microsoft.com/office/drawing/2014/main" id="{FAD6893D-E78E-D11A-C77A-001EFD4CDF9F}"/>
              </a:ext>
            </a:extLst>
          </p:cNvPr>
          <p:cNvSpPr/>
          <p:nvPr/>
        </p:nvSpPr>
        <p:spPr>
          <a:xfrm rot="20999780">
            <a:off x="2802252" y="2146976"/>
            <a:ext cx="1942024" cy="153740"/>
          </a:xfrm>
          <a:prstGeom prst="ellipse">
            <a:avLst/>
          </a:prstGeom>
          <a:gradFill flip="none" rotWithShape="1">
            <a:gsLst>
              <a:gs pos="0">
                <a:schemeClr val="bg2">
                  <a:shade val="30000"/>
                  <a:satMod val="115000"/>
                </a:schemeClr>
              </a:gs>
              <a:gs pos="28000">
                <a:schemeClr val="bg2">
                  <a:shade val="67500"/>
                  <a:satMod val="115000"/>
                </a:schemeClr>
              </a:gs>
              <a:gs pos="100000">
                <a:schemeClr val="bg1"/>
              </a:gs>
            </a:gsLst>
            <a:lin ang="0" scaled="1"/>
            <a:tileRect/>
          </a:gra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394D9431-A410-676C-5A0F-4EA574623715}"/>
              </a:ext>
            </a:extLst>
          </p:cNvPr>
          <p:cNvSpPr/>
          <p:nvPr/>
        </p:nvSpPr>
        <p:spPr>
          <a:xfrm rot="457226">
            <a:off x="2805281" y="2415074"/>
            <a:ext cx="1942024" cy="153740"/>
          </a:xfrm>
          <a:prstGeom prst="ellipse">
            <a:avLst/>
          </a:prstGeom>
          <a:gradFill flip="none" rotWithShape="1">
            <a:gsLst>
              <a:gs pos="0">
                <a:schemeClr val="bg2">
                  <a:shade val="30000"/>
                  <a:satMod val="115000"/>
                </a:schemeClr>
              </a:gs>
              <a:gs pos="28000">
                <a:schemeClr val="bg2">
                  <a:shade val="67500"/>
                  <a:satMod val="115000"/>
                </a:schemeClr>
              </a:gs>
              <a:gs pos="100000">
                <a:schemeClr val="bg1"/>
              </a:gs>
            </a:gsLst>
            <a:lin ang="0" scaled="1"/>
            <a:tileRect/>
          </a:gra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27DB2F20-ADCD-8C64-6F89-E28CAD535C2B}"/>
              </a:ext>
            </a:extLst>
          </p:cNvPr>
          <p:cNvSpPr/>
          <p:nvPr/>
        </p:nvSpPr>
        <p:spPr>
          <a:xfrm rot="2535033">
            <a:off x="2499349" y="3189763"/>
            <a:ext cx="2453351" cy="123586"/>
          </a:xfrm>
          <a:prstGeom prst="ellipse">
            <a:avLst/>
          </a:prstGeom>
          <a:gradFill flip="none" rotWithShape="1">
            <a:gsLst>
              <a:gs pos="0">
                <a:schemeClr val="bg2">
                  <a:shade val="30000"/>
                  <a:satMod val="115000"/>
                </a:schemeClr>
              </a:gs>
              <a:gs pos="28000">
                <a:schemeClr val="bg2">
                  <a:shade val="67500"/>
                  <a:satMod val="115000"/>
                </a:schemeClr>
              </a:gs>
              <a:gs pos="100000">
                <a:schemeClr val="bg1"/>
              </a:gs>
            </a:gsLst>
            <a:lin ang="0" scaled="1"/>
            <a:tileRect/>
          </a:gra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C03A2B4C-C03D-A889-0498-6D85864A59AD}"/>
              </a:ext>
            </a:extLst>
          </p:cNvPr>
          <p:cNvSpPr/>
          <p:nvPr/>
        </p:nvSpPr>
        <p:spPr>
          <a:xfrm rot="1514593">
            <a:off x="2725988" y="2781922"/>
            <a:ext cx="2114485" cy="137619"/>
          </a:xfrm>
          <a:prstGeom prst="ellipse">
            <a:avLst/>
          </a:prstGeom>
          <a:gradFill flip="none" rotWithShape="1">
            <a:gsLst>
              <a:gs pos="0">
                <a:schemeClr val="bg2">
                  <a:shade val="30000"/>
                  <a:satMod val="115000"/>
                </a:schemeClr>
              </a:gs>
              <a:gs pos="28000">
                <a:schemeClr val="bg2">
                  <a:shade val="67500"/>
                  <a:satMod val="115000"/>
                </a:schemeClr>
              </a:gs>
              <a:gs pos="100000">
                <a:schemeClr val="bg1"/>
              </a:gs>
            </a:gsLst>
            <a:lin ang="0" scaled="1"/>
            <a:tileRect/>
          </a:gra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0" name="任意多边形: 形状 28">
            <a:extLst>
              <a:ext uri="{FF2B5EF4-FFF2-40B4-BE49-F238E27FC236}">
                <a16:creationId xmlns:a16="http://schemas.microsoft.com/office/drawing/2014/main" id="{8953C0B5-FDC6-49C1-957D-296C9AD87E36}"/>
              </a:ext>
            </a:extLst>
          </p:cNvPr>
          <p:cNvSpPr/>
          <p:nvPr/>
        </p:nvSpPr>
        <p:spPr>
          <a:xfrm>
            <a:off x="4772567" y="1832778"/>
            <a:ext cx="288032" cy="467877"/>
          </a:xfrm>
          <a:custGeom>
            <a:avLst/>
            <a:gdLst>
              <a:gd name="T0" fmla="*/ 6071 w 6882"/>
              <a:gd name="T1" fmla="*/ 0 h 11180"/>
              <a:gd name="T2" fmla="*/ 811 w 6882"/>
              <a:gd name="T3" fmla="*/ 0 h 11180"/>
              <a:gd name="T4" fmla="*/ 0 w 6882"/>
              <a:gd name="T5" fmla="*/ 811 h 11180"/>
              <a:gd name="T6" fmla="*/ 0 w 6882"/>
              <a:gd name="T7" fmla="*/ 10369 h 11180"/>
              <a:gd name="T8" fmla="*/ 811 w 6882"/>
              <a:gd name="T9" fmla="*/ 11180 h 11180"/>
              <a:gd name="T10" fmla="*/ 6071 w 6882"/>
              <a:gd name="T11" fmla="*/ 11180 h 11180"/>
              <a:gd name="T12" fmla="*/ 6882 w 6882"/>
              <a:gd name="T13" fmla="*/ 10369 h 11180"/>
              <a:gd name="T14" fmla="*/ 6882 w 6882"/>
              <a:gd name="T15" fmla="*/ 811 h 11180"/>
              <a:gd name="T16" fmla="*/ 6071 w 6882"/>
              <a:gd name="T17" fmla="*/ 0 h 11180"/>
              <a:gd name="T18" fmla="*/ 811 w 6882"/>
              <a:gd name="T19" fmla="*/ 421 h 11180"/>
              <a:gd name="T20" fmla="*/ 6071 w 6882"/>
              <a:gd name="T21" fmla="*/ 421 h 11180"/>
              <a:gd name="T22" fmla="*/ 6461 w 6882"/>
              <a:gd name="T23" fmla="*/ 811 h 11180"/>
              <a:gd name="T24" fmla="*/ 6461 w 6882"/>
              <a:gd name="T25" fmla="*/ 1923 h 11180"/>
              <a:gd name="T26" fmla="*/ 421 w 6882"/>
              <a:gd name="T27" fmla="*/ 1923 h 11180"/>
              <a:gd name="T28" fmla="*/ 421 w 6882"/>
              <a:gd name="T29" fmla="*/ 811 h 11180"/>
              <a:gd name="T30" fmla="*/ 811 w 6882"/>
              <a:gd name="T31" fmla="*/ 421 h 11180"/>
              <a:gd name="T32" fmla="*/ 6461 w 6882"/>
              <a:gd name="T33" fmla="*/ 2344 h 11180"/>
              <a:gd name="T34" fmla="*/ 6461 w 6882"/>
              <a:gd name="T35" fmla="*/ 8535 h 11180"/>
              <a:gd name="T36" fmla="*/ 421 w 6882"/>
              <a:gd name="T37" fmla="*/ 8535 h 11180"/>
              <a:gd name="T38" fmla="*/ 421 w 6882"/>
              <a:gd name="T39" fmla="*/ 2344 h 11180"/>
              <a:gd name="T40" fmla="*/ 6461 w 6882"/>
              <a:gd name="T41" fmla="*/ 2344 h 11180"/>
              <a:gd name="T42" fmla="*/ 6071 w 6882"/>
              <a:gd name="T43" fmla="*/ 10759 h 11180"/>
              <a:gd name="T44" fmla="*/ 811 w 6882"/>
              <a:gd name="T45" fmla="*/ 10759 h 11180"/>
              <a:gd name="T46" fmla="*/ 421 w 6882"/>
              <a:gd name="T47" fmla="*/ 10369 h 11180"/>
              <a:gd name="T48" fmla="*/ 421 w 6882"/>
              <a:gd name="T49" fmla="*/ 8956 h 11180"/>
              <a:gd name="T50" fmla="*/ 6461 w 6882"/>
              <a:gd name="T51" fmla="*/ 8956 h 11180"/>
              <a:gd name="T52" fmla="*/ 6461 w 6882"/>
              <a:gd name="T53" fmla="*/ 10369 h 11180"/>
              <a:gd name="T54" fmla="*/ 6071 w 6882"/>
              <a:gd name="T55" fmla="*/ 10759 h 11180"/>
              <a:gd name="T56" fmla="*/ 2584 w 6882"/>
              <a:gd name="T57" fmla="*/ 1322 h 11180"/>
              <a:gd name="T58" fmla="*/ 4358 w 6882"/>
              <a:gd name="T59" fmla="*/ 1322 h 11180"/>
              <a:gd name="T60" fmla="*/ 4568 w 6882"/>
              <a:gd name="T61" fmla="*/ 1112 h 11180"/>
              <a:gd name="T62" fmla="*/ 4358 w 6882"/>
              <a:gd name="T63" fmla="*/ 902 h 11180"/>
              <a:gd name="T64" fmla="*/ 2584 w 6882"/>
              <a:gd name="T65" fmla="*/ 902 h 11180"/>
              <a:gd name="T66" fmla="*/ 2374 w 6882"/>
              <a:gd name="T67" fmla="*/ 1112 h 11180"/>
              <a:gd name="T68" fmla="*/ 2584 w 6882"/>
              <a:gd name="T69" fmla="*/ 1322 h 11180"/>
              <a:gd name="T70" fmla="*/ 3456 w 6882"/>
              <a:gd name="T71" fmla="*/ 9076 h 11180"/>
              <a:gd name="T72" fmla="*/ 2645 w 6882"/>
              <a:gd name="T73" fmla="*/ 9888 h 11180"/>
              <a:gd name="T74" fmla="*/ 3456 w 6882"/>
              <a:gd name="T75" fmla="*/ 10699 h 11180"/>
              <a:gd name="T76" fmla="*/ 4267 w 6882"/>
              <a:gd name="T77" fmla="*/ 9888 h 11180"/>
              <a:gd name="T78" fmla="*/ 3456 w 6882"/>
              <a:gd name="T79" fmla="*/ 9076 h 11180"/>
              <a:gd name="T80" fmla="*/ 3456 w 6882"/>
              <a:gd name="T81" fmla="*/ 10278 h 11180"/>
              <a:gd name="T82" fmla="*/ 3065 w 6882"/>
              <a:gd name="T83" fmla="*/ 9888 h 11180"/>
              <a:gd name="T84" fmla="*/ 3456 w 6882"/>
              <a:gd name="T85" fmla="*/ 9497 h 11180"/>
              <a:gd name="T86" fmla="*/ 3847 w 6882"/>
              <a:gd name="T87" fmla="*/ 9888 h 11180"/>
              <a:gd name="T88" fmla="*/ 3456 w 6882"/>
              <a:gd name="T89" fmla="*/ 10278 h 11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882" h="11180">
                <a:moveTo>
                  <a:pt x="6071" y="0"/>
                </a:moveTo>
                <a:lnTo>
                  <a:pt x="811" y="0"/>
                </a:lnTo>
                <a:cubicBezTo>
                  <a:pt x="364" y="0"/>
                  <a:pt x="0" y="364"/>
                  <a:pt x="0" y="811"/>
                </a:cubicBezTo>
                <a:lnTo>
                  <a:pt x="0" y="10369"/>
                </a:lnTo>
                <a:cubicBezTo>
                  <a:pt x="0" y="10816"/>
                  <a:pt x="364" y="11180"/>
                  <a:pt x="811" y="11180"/>
                </a:cubicBezTo>
                <a:lnTo>
                  <a:pt x="6071" y="11180"/>
                </a:lnTo>
                <a:cubicBezTo>
                  <a:pt x="6518" y="11180"/>
                  <a:pt x="6882" y="10816"/>
                  <a:pt x="6882" y="10369"/>
                </a:cubicBezTo>
                <a:lnTo>
                  <a:pt x="6882" y="811"/>
                </a:lnTo>
                <a:cubicBezTo>
                  <a:pt x="6882" y="364"/>
                  <a:pt x="6518" y="0"/>
                  <a:pt x="6071" y="0"/>
                </a:cubicBezTo>
                <a:close/>
                <a:moveTo>
                  <a:pt x="811" y="421"/>
                </a:moveTo>
                <a:lnTo>
                  <a:pt x="6071" y="421"/>
                </a:lnTo>
                <a:cubicBezTo>
                  <a:pt x="6286" y="421"/>
                  <a:pt x="6461" y="596"/>
                  <a:pt x="6461" y="811"/>
                </a:cubicBezTo>
                <a:lnTo>
                  <a:pt x="6461" y="1923"/>
                </a:lnTo>
                <a:lnTo>
                  <a:pt x="421" y="1923"/>
                </a:lnTo>
                <a:lnTo>
                  <a:pt x="421" y="811"/>
                </a:lnTo>
                <a:cubicBezTo>
                  <a:pt x="421" y="596"/>
                  <a:pt x="596" y="421"/>
                  <a:pt x="811" y="421"/>
                </a:cubicBezTo>
                <a:close/>
                <a:moveTo>
                  <a:pt x="6461" y="2344"/>
                </a:moveTo>
                <a:lnTo>
                  <a:pt x="6461" y="8535"/>
                </a:lnTo>
                <a:lnTo>
                  <a:pt x="421" y="8535"/>
                </a:lnTo>
                <a:lnTo>
                  <a:pt x="421" y="2344"/>
                </a:lnTo>
                <a:lnTo>
                  <a:pt x="6461" y="2344"/>
                </a:lnTo>
                <a:close/>
                <a:moveTo>
                  <a:pt x="6071" y="10759"/>
                </a:moveTo>
                <a:lnTo>
                  <a:pt x="811" y="10759"/>
                </a:lnTo>
                <a:cubicBezTo>
                  <a:pt x="596" y="10759"/>
                  <a:pt x="421" y="10584"/>
                  <a:pt x="421" y="10369"/>
                </a:cubicBezTo>
                <a:lnTo>
                  <a:pt x="421" y="8956"/>
                </a:lnTo>
                <a:lnTo>
                  <a:pt x="6461" y="8956"/>
                </a:lnTo>
                <a:lnTo>
                  <a:pt x="6461" y="10369"/>
                </a:lnTo>
                <a:cubicBezTo>
                  <a:pt x="6461" y="10584"/>
                  <a:pt x="6286" y="10759"/>
                  <a:pt x="6071" y="10759"/>
                </a:cubicBezTo>
                <a:close/>
                <a:moveTo>
                  <a:pt x="2584" y="1322"/>
                </a:moveTo>
                <a:lnTo>
                  <a:pt x="4358" y="1322"/>
                </a:lnTo>
                <a:cubicBezTo>
                  <a:pt x="4474" y="1322"/>
                  <a:pt x="4568" y="1228"/>
                  <a:pt x="4568" y="1112"/>
                </a:cubicBezTo>
                <a:cubicBezTo>
                  <a:pt x="4568" y="996"/>
                  <a:pt x="4474" y="902"/>
                  <a:pt x="4358" y="902"/>
                </a:cubicBezTo>
                <a:lnTo>
                  <a:pt x="2584" y="902"/>
                </a:lnTo>
                <a:cubicBezTo>
                  <a:pt x="2468" y="902"/>
                  <a:pt x="2374" y="996"/>
                  <a:pt x="2374" y="1112"/>
                </a:cubicBezTo>
                <a:cubicBezTo>
                  <a:pt x="2374" y="1228"/>
                  <a:pt x="2468" y="1322"/>
                  <a:pt x="2584" y="1322"/>
                </a:cubicBezTo>
                <a:close/>
                <a:moveTo>
                  <a:pt x="3456" y="9076"/>
                </a:moveTo>
                <a:cubicBezTo>
                  <a:pt x="3009" y="9076"/>
                  <a:pt x="2645" y="9440"/>
                  <a:pt x="2645" y="9888"/>
                </a:cubicBezTo>
                <a:cubicBezTo>
                  <a:pt x="2645" y="10335"/>
                  <a:pt x="3009" y="10699"/>
                  <a:pt x="3456" y="10699"/>
                </a:cubicBezTo>
                <a:cubicBezTo>
                  <a:pt x="3903" y="10699"/>
                  <a:pt x="4267" y="10335"/>
                  <a:pt x="4267" y="9888"/>
                </a:cubicBezTo>
                <a:cubicBezTo>
                  <a:pt x="4267" y="9440"/>
                  <a:pt x="3903" y="9076"/>
                  <a:pt x="3456" y="9076"/>
                </a:cubicBezTo>
                <a:close/>
                <a:moveTo>
                  <a:pt x="3456" y="10278"/>
                </a:moveTo>
                <a:cubicBezTo>
                  <a:pt x="3241" y="10278"/>
                  <a:pt x="3065" y="10103"/>
                  <a:pt x="3065" y="9888"/>
                </a:cubicBezTo>
                <a:cubicBezTo>
                  <a:pt x="3065" y="9672"/>
                  <a:pt x="3241" y="9497"/>
                  <a:pt x="3456" y="9497"/>
                </a:cubicBezTo>
                <a:cubicBezTo>
                  <a:pt x="3671" y="9497"/>
                  <a:pt x="3847" y="9672"/>
                  <a:pt x="3847" y="9888"/>
                </a:cubicBezTo>
                <a:cubicBezTo>
                  <a:pt x="3847" y="10103"/>
                  <a:pt x="3671" y="10278"/>
                  <a:pt x="3456" y="10278"/>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任意多边形: 形状 28">
            <a:extLst>
              <a:ext uri="{FF2B5EF4-FFF2-40B4-BE49-F238E27FC236}">
                <a16:creationId xmlns:a16="http://schemas.microsoft.com/office/drawing/2014/main" id="{235FC7A2-C1F4-D08B-D49A-314BFA9E8334}"/>
              </a:ext>
            </a:extLst>
          </p:cNvPr>
          <p:cNvSpPr/>
          <p:nvPr/>
        </p:nvSpPr>
        <p:spPr>
          <a:xfrm>
            <a:off x="4772567" y="2476532"/>
            <a:ext cx="288032" cy="467877"/>
          </a:xfrm>
          <a:custGeom>
            <a:avLst/>
            <a:gdLst>
              <a:gd name="T0" fmla="*/ 6071 w 6882"/>
              <a:gd name="T1" fmla="*/ 0 h 11180"/>
              <a:gd name="T2" fmla="*/ 811 w 6882"/>
              <a:gd name="T3" fmla="*/ 0 h 11180"/>
              <a:gd name="T4" fmla="*/ 0 w 6882"/>
              <a:gd name="T5" fmla="*/ 811 h 11180"/>
              <a:gd name="T6" fmla="*/ 0 w 6882"/>
              <a:gd name="T7" fmla="*/ 10369 h 11180"/>
              <a:gd name="T8" fmla="*/ 811 w 6882"/>
              <a:gd name="T9" fmla="*/ 11180 h 11180"/>
              <a:gd name="T10" fmla="*/ 6071 w 6882"/>
              <a:gd name="T11" fmla="*/ 11180 h 11180"/>
              <a:gd name="T12" fmla="*/ 6882 w 6882"/>
              <a:gd name="T13" fmla="*/ 10369 h 11180"/>
              <a:gd name="T14" fmla="*/ 6882 w 6882"/>
              <a:gd name="T15" fmla="*/ 811 h 11180"/>
              <a:gd name="T16" fmla="*/ 6071 w 6882"/>
              <a:gd name="T17" fmla="*/ 0 h 11180"/>
              <a:gd name="T18" fmla="*/ 811 w 6882"/>
              <a:gd name="T19" fmla="*/ 421 h 11180"/>
              <a:gd name="T20" fmla="*/ 6071 w 6882"/>
              <a:gd name="T21" fmla="*/ 421 h 11180"/>
              <a:gd name="T22" fmla="*/ 6461 w 6882"/>
              <a:gd name="T23" fmla="*/ 811 h 11180"/>
              <a:gd name="T24" fmla="*/ 6461 w 6882"/>
              <a:gd name="T25" fmla="*/ 1923 h 11180"/>
              <a:gd name="T26" fmla="*/ 421 w 6882"/>
              <a:gd name="T27" fmla="*/ 1923 h 11180"/>
              <a:gd name="T28" fmla="*/ 421 w 6882"/>
              <a:gd name="T29" fmla="*/ 811 h 11180"/>
              <a:gd name="T30" fmla="*/ 811 w 6882"/>
              <a:gd name="T31" fmla="*/ 421 h 11180"/>
              <a:gd name="T32" fmla="*/ 6461 w 6882"/>
              <a:gd name="T33" fmla="*/ 2344 h 11180"/>
              <a:gd name="T34" fmla="*/ 6461 w 6882"/>
              <a:gd name="T35" fmla="*/ 8535 h 11180"/>
              <a:gd name="T36" fmla="*/ 421 w 6882"/>
              <a:gd name="T37" fmla="*/ 8535 h 11180"/>
              <a:gd name="T38" fmla="*/ 421 w 6882"/>
              <a:gd name="T39" fmla="*/ 2344 h 11180"/>
              <a:gd name="T40" fmla="*/ 6461 w 6882"/>
              <a:gd name="T41" fmla="*/ 2344 h 11180"/>
              <a:gd name="T42" fmla="*/ 6071 w 6882"/>
              <a:gd name="T43" fmla="*/ 10759 h 11180"/>
              <a:gd name="T44" fmla="*/ 811 w 6882"/>
              <a:gd name="T45" fmla="*/ 10759 h 11180"/>
              <a:gd name="T46" fmla="*/ 421 w 6882"/>
              <a:gd name="T47" fmla="*/ 10369 h 11180"/>
              <a:gd name="T48" fmla="*/ 421 w 6882"/>
              <a:gd name="T49" fmla="*/ 8956 h 11180"/>
              <a:gd name="T50" fmla="*/ 6461 w 6882"/>
              <a:gd name="T51" fmla="*/ 8956 h 11180"/>
              <a:gd name="T52" fmla="*/ 6461 w 6882"/>
              <a:gd name="T53" fmla="*/ 10369 h 11180"/>
              <a:gd name="T54" fmla="*/ 6071 w 6882"/>
              <a:gd name="T55" fmla="*/ 10759 h 11180"/>
              <a:gd name="T56" fmla="*/ 2584 w 6882"/>
              <a:gd name="T57" fmla="*/ 1322 h 11180"/>
              <a:gd name="T58" fmla="*/ 4358 w 6882"/>
              <a:gd name="T59" fmla="*/ 1322 h 11180"/>
              <a:gd name="T60" fmla="*/ 4568 w 6882"/>
              <a:gd name="T61" fmla="*/ 1112 h 11180"/>
              <a:gd name="T62" fmla="*/ 4358 w 6882"/>
              <a:gd name="T63" fmla="*/ 902 h 11180"/>
              <a:gd name="T64" fmla="*/ 2584 w 6882"/>
              <a:gd name="T65" fmla="*/ 902 h 11180"/>
              <a:gd name="T66" fmla="*/ 2374 w 6882"/>
              <a:gd name="T67" fmla="*/ 1112 h 11180"/>
              <a:gd name="T68" fmla="*/ 2584 w 6882"/>
              <a:gd name="T69" fmla="*/ 1322 h 11180"/>
              <a:gd name="T70" fmla="*/ 3456 w 6882"/>
              <a:gd name="T71" fmla="*/ 9076 h 11180"/>
              <a:gd name="T72" fmla="*/ 2645 w 6882"/>
              <a:gd name="T73" fmla="*/ 9888 h 11180"/>
              <a:gd name="T74" fmla="*/ 3456 w 6882"/>
              <a:gd name="T75" fmla="*/ 10699 h 11180"/>
              <a:gd name="T76" fmla="*/ 4267 w 6882"/>
              <a:gd name="T77" fmla="*/ 9888 h 11180"/>
              <a:gd name="T78" fmla="*/ 3456 w 6882"/>
              <a:gd name="T79" fmla="*/ 9076 h 11180"/>
              <a:gd name="T80" fmla="*/ 3456 w 6882"/>
              <a:gd name="T81" fmla="*/ 10278 h 11180"/>
              <a:gd name="T82" fmla="*/ 3065 w 6882"/>
              <a:gd name="T83" fmla="*/ 9888 h 11180"/>
              <a:gd name="T84" fmla="*/ 3456 w 6882"/>
              <a:gd name="T85" fmla="*/ 9497 h 11180"/>
              <a:gd name="T86" fmla="*/ 3847 w 6882"/>
              <a:gd name="T87" fmla="*/ 9888 h 11180"/>
              <a:gd name="T88" fmla="*/ 3456 w 6882"/>
              <a:gd name="T89" fmla="*/ 10278 h 11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882" h="11180">
                <a:moveTo>
                  <a:pt x="6071" y="0"/>
                </a:moveTo>
                <a:lnTo>
                  <a:pt x="811" y="0"/>
                </a:lnTo>
                <a:cubicBezTo>
                  <a:pt x="364" y="0"/>
                  <a:pt x="0" y="364"/>
                  <a:pt x="0" y="811"/>
                </a:cubicBezTo>
                <a:lnTo>
                  <a:pt x="0" y="10369"/>
                </a:lnTo>
                <a:cubicBezTo>
                  <a:pt x="0" y="10816"/>
                  <a:pt x="364" y="11180"/>
                  <a:pt x="811" y="11180"/>
                </a:cubicBezTo>
                <a:lnTo>
                  <a:pt x="6071" y="11180"/>
                </a:lnTo>
                <a:cubicBezTo>
                  <a:pt x="6518" y="11180"/>
                  <a:pt x="6882" y="10816"/>
                  <a:pt x="6882" y="10369"/>
                </a:cubicBezTo>
                <a:lnTo>
                  <a:pt x="6882" y="811"/>
                </a:lnTo>
                <a:cubicBezTo>
                  <a:pt x="6882" y="364"/>
                  <a:pt x="6518" y="0"/>
                  <a:pt x="6071" y="0"/>
                </a:cubicBezTo>
                <a:close/>
                <a:moveTo>
                  <a:pt x="811" y="421"/>
                </a:moveTo>
                <a:lnTo>
                  <a:pt x="6071" y="421"/>
                </a:lnTo>
                <a:cubicBezTo>
                  <a:pt x="6286" y="421"/>
                  <a:pt x="6461" y="596"/>
                  <a:pt x="6461" y="811"/>
                </a:cubicBezTo>
                <a:lnTo>
                  <a:pt x="6461" y="1923"/>
                </a:lnTo>
                <a:lnTo>
                  <a:pt x="421" y="1923"/>
                </a:lnTo>
                <a:lnTo>
                  <a:pt x="421" y="811"/>
                </a:lnTo>
                <a:cubicBezTo>
                  <a:pt x="421" y="596"/>
                  <a:pt x="596" y="421"/>
                  <a:pt x="811" y="421"/>
                </a:cubicBezTo>
                <a:close/>
                <a:moveTo>
                  <a:pt x="6461" y="2344"/>
                </a:moveTo>
                <a:lnTo>
                  <a:pt x="6461" y="8535"/>
                </a:lnTo>
                <a:lnTo>
                  <a:pt x="421" y="8535"/>
                </a:lnTo>
                <a:lnTo>
                  <a:pt x="421" y="2344"/>
                </a:lnTo>
                <a:lnTo>
                  <a:pt x="6461" y="2344"/>
                </a:lnTo>
                <a:close/>
                <a:moveTo>
                  <a:pt x="6071" y="10759"/>
                </a:moveTo>
                <a:lnTo>
                  <a:pt x="811" y="10759"/>
                </a:lnTo>
                <a:cubicBezTo>
                  <a:pt x="596" y="10759"/>
                  <a:pt x="421" y="10584"/>
                  <a:pt x="421" y="10369"/>
                </a:cubicBezTo>
                <a:lnTo>
                  <a:pt x="421" y="8956"/>
                </a:lnTo>
                <a:lnTo>
                  <a:pt x="6461" y="8956"/>
                </a:lnTo>
                <a:lnTo>
                  <a:pt x="6461" y="10369"/>
                </a:lnTo>
                <a:cubicBezTo>
                  <a:pt x="6461" y="10584"/>
                  <a:pt x="6286" y="10759"/>
                  <a:pt x="6071" y="10759"/>
                </a:cubicBezTo>
                <a:close/>
                <a:moveTo>
                  <a:pt x="2584" y="1322"/>
                </a:moveTo>
                <a:lnTo>
                  <a:pt x="4358" y="1322"/>
                </a:lnTo>
                <a:cubicBezTo>
                  <a:pt x="4474" y="1322"/>
                  <a:pt x="4568" y="1228"/>
                  <a:pt x="4568" y="1112"/>
                </a:cubicBezTo>
                <a:cubicBezTo>
                  <a:pt x="4568" y="996"/>
                  <a:pt x="4474" y="902"/>
                  <a:pt x="4358" y="902"/>
                </a:cubicBezTo>
                <a:lnTo>
                  <a:pt x="2584" y="902"/>
                </a:lnTo>
                <a:cubicBezTo>
                  <a:pt x="2468" y="902"/>
                  <a:pt x="2374" y="996"/>
                  <a:pt x="2374" y="1112"/>
                </a:cubicBezTo>
                <a:cubicBezTo>
                  <a:pt x="2374" y="1228"/>
                  <a:pt x="2468" y="1322"/>
                  <a:pt x="2584" y="1322"/>
                </a:cubicBezTo>
                <a:close/>
                <a:moveTo>
                  <a:pt x="3456" y="9076"/>
                </a:moveTo>
                <a:cubicBezTo>
                  <a:pt x="3009" y="9076"/>
                  <a:pt x="2645" y="9440"/>
                  <a:pt x="2645" y="9888"/>
                </a:cubicBezTo>
                <a:cubicBezTo>
                  <a:pt x="2645" y="10335"/>
                  <a:pt x="3009" y="10699"/>
                  <a:pt x="3456" y="10699"/>
                </a:cubicBezTo>
                <a:cubicBezTo>
                  <a:pt x="3903" y="10699"/>
                  <a:pt x="4267" y="10335"/>
                  <a:pt x="4267" y="9888"/>
                </a:cubicBezTo>
                <a:cubicBezTo>
                  <a:pt x="4267" y="9440"/>
                  <a:pt x="3903" y="9076"/>
                  <a:pt x="3456" y="9076"/>
                </a:cubicBezTo>
                <a:close/>
                <a:moveTo>
                  <a:pt x="3456" y="10278"/>
                </a:moveTo>
                <a:cubicBezTo>
                  <a:pt x="3241" y="10278"/>
                  <a:pt x="3065" y="10103"/>
                  <a:pt x="3065" y="9888"/>
                </a:cubicBezTo>
                <a:cubicBezTo>
                  <a:pt x="3065" y="9672"/>
                  <a:pt x="3241" y="9497"/>
                  <a:pt x="3456" y="9497"/>
                </a:cubicBezTo>
                <a:cubicBezTo>
                  <a:pt x="3671" y="9497"/>
                  <a:pt x="3847" y="9672"/>
                  <a:pt x="3847" y="9888"/>
                </a:cubicBezTo>
                <a:cubicBezTo>
                  <a:pt x="3847" y="10103"/>
                  <a:pt x="3671" y="10278"/>
                  <a:pt x="3456" y="10278"/>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任意多边形: 形状 28">
            <a:extLst>
              <a:ext uri="{FF2B5EF4-FFF2-40B4-BE49-F238E27FC236}">
                <a16:creationId xmlns:a16="http://schemas.microsoft.com/office/drawing/2014/main" id="{CC9C6130-9AFD-9802-505D-79C5B6EE6671}"/>
              </a:ext>
            </a:extLst>
          </p:cNvPr>
          <p:cNvSpPr/>
          <p:nvPr/>
        </p:nvSpPr>
        <p:spPr>
          <a:xfrm>
            <a:off x="4772567" y="3117244"/>
            <a:ext cx="288032" cy="467877"/>
          </a:xfrm>
          <a:custGeom>
            <a:avLst/>
            <a:gdLst>
              <a:gd name="T0" fmla="*/ 6071 w 6882"/>
              <a:gd name="T1" fmla="*/ 0 h 11180"/>
              <a:gd name="T2" fmla="*/ 811 w 6882"/>
              <a:gd name="T3" fmla="*/ 0 h 11180"/>
              <a:gd name="T4" fmla="*/ 0 w 6882"/>
              <a:gd name="T5" fmla="*/ 811 h 11180"/>
              <a:gd name="T6" fmla="*/ 0 w 6882"/>
              <a:gd name="T7" fmla="*/ 10369 h 11180"/>
              <a:gd name="T8" fmla="*/ 811 w 6882"/>
              <a:gd name="T9" fmla="*/ 11180 h 11180"/>
              <a:gd name="T10" fmla="*/ 6071 w 6882"/>
              <a:gd name="T11" fmla="*/ 11180 h 11180"/>
              <a:gd name="T12" fmla="*/ 6882 w 6882"/>
              <a:gd name="T13" fmla="*/ 10369 h 11180"/>
              <a:gd name="T14" fmla="*/ 6882 w 6882"/>
              <a:gd name="T15" fmla="*/ 811 h 11180"/>
              <a:gd name="T16" fmla="*/ 6071 w 6882"/>
              <a:gd name="T17" fmla="*/ 0 h 11180"/>
              <a:gd name="T18" fmla="*/ 811 w 6882"/>
              <a:gd name="T19" fmla="*/ 421 h 11180"/>
              <a:gd name="T20" fmla="*/ 6071 w 6882"/>
              <a:gd name="T21" fmla="*/ 421 h 11180"/>
              <a:gd name="T22" fmla="*/ 6461 w 6882"/>
              <a:gd name="T23" fmla="*/ 811 h 11180"/>
              <a:gd name="T24" fmla="*/ 6461 w 6882"/>
              <a:gd name="T25" fmla="*/ 1923 h 11180"/>
              <a:gd name="T26" fmla="*/ 421 w 6882"/>
              <a:gd name="T27" fmla="*/ 1923 h 11180"/>
              <a:gd name="T28" fmla="*/ 421 w 6882"/>
              <a:gd name="T29" fmla="*/ 811 h 11180"/>
              <a:gd name="T30" fmla="*/ 811 w 6882"/>
              <a:gd name="T31" fmla="*/ 421 h 11180"/>
              <a:gd name="T32" fmla="*/ 6461 w 6882"/>
              <a:gd name="T33" fmla="*/ 2344 h 11180"/>
              <a:gd name="T34" fmla="*/ 6461 w 6882"/>
              <a:gd name="T35" fmla="*/ 8535 h 11180"/>
              <a:gd name="T36" fmla="*/ 421 w 6882"/>
              <a:gd name="T37" fmla="*/ 8535 h 11180"/>
              <a:gd name="T38" fmla="*/ 421 w 6882"/>
              <a:gd name="T39" fmla="*/ 2344 h 11180"/>
              <a:gd name="T40" fmla="*/ 6461 w 6882"/>
              <a:gd name="T41" fmla="*/ 2344 h 11180"/>
              <a:gd name="T42" fmla="*/ 6071 w 6882"/>
              <a:gd name="T43" fmla="*/ 10759 h 11180"/>
              <a:gd name="T44" fmla="*/ 811 w 6882"/>
              <a:gd name="T45" fmla="*/ 10759 h 11180"/>
              <a:gd name="T46" fmla="*/ 421 w 6882"/>
              <a:gd name="T47" fmla="*/ 10369 h 11180"/>
              <a:gd name="T48" fmla="*/ 421 w 6882"/>
              <a:gd name="T49" fmla="*/ 8956 h 11180"/>
              <a:gd name="T50" fmla="*/ 6461 w 6882"/>
              <a:gd name="T51" fmla="*/ 8956 h 11180"/>
              <a:gd name="T52" fmla="*/ 6461 w 6882"/>
              <a:gd name="T53" fmla="*/ 10369 h 11180"/>
              <a:gd name="T54" fmla="*/ 6071 w 6882"/>
              <a:gd name="T55" fmla="*/ 10759 h 11180"/>
              <a:gd name="T56" fmla="*/ 2584 w 6882"/>
              <a:gd name="T57" fmla="*/ 1322 h 11180"/>
              <a:gd name="T58" fmla="*/ 4358 w 6882"/>
              <a:gd name="T59" fmla="*/ 1322 h 11180"/>
              <a:gd name="T60" fmla="*/ 4568 w 6882"/>
              <a:gd name="T61" fmla="*/ 1112 h 11180"/>
              <a:gd name="T62" fmla="*/ 4358 w 6882"/>
              <a:gd name="T63" fmla="*/ 902 h 11180"/>
              <a:gd name="T64" fmla="*/ 2584 w 6882"/>
              <a:gd name="T65" fmla="*/ 902 h 11180"/>
              <a:gd name="T66" fmla="*/ 2374 w 6882"/>
              <a:gd name="T67" fmla="*/ 1112 h 11180"/>
              <a:gd name="T68" fmla="*/ 2584 w 6882"/>
              <a:gd name="T69" fmla="*/ 1322 h 11180"/>
              <a:gd name="T70" fmla="*/ 3456 w 6882"/>
              <a:gd name="T71" fmla="*/ 9076 h 11180"/>
              <a:gd name="T72" fmla="*/ 2645 w 6882"/>
              <a:gd name="T73" fmla="*/ 9888 h 11180"/>
              <a:gd name="T74" fmla="*/ 3456 w 6882"/>
              <a:gd name="T75" fmla="*/ 10699 h 11180"/>
              <a:gd name="T76" fmla="*/ 4267 w 6882"/>
              <a:gd name="T77" fmla="*/ 9888 h 11180"/>
              <a:gd name="T78" fmla="*/ 3456 w 6882"/>
              <a:gd name="T79" fmla="*/ 9076 h 11180"/>
              <a:gd name="T80" fmla="*/ 3456 w 6882"/>
              <a:gd name="T81" fmla="*/ 10278 h 11180"/>
              <a:gd name="T82" fmla="*/ 3065 w 6882"/>
              <a:gd name="T83" fmla="*/ 9888 h 11180"/>
              <a:gd name="T84" fmla="*/ 3456 w 6882"/>
              <a:gd name="T85" fmla="*/ 9497 h 11180"/>
              <a:gd name="T86" fmla="*/ 3847 w 6882"/>
              <a:gd name="T87" fmla="*/ 9888 h 11180"/>
              <a:gd name="T88" fmla="*/ 3456 w 6882"/>
              <a:gd name="T89" fmla="*/ 10278 h 11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882" h="11180">
                <a:moveTo>
                  <a:pt x="6071" y="0"/>
                </a:moveTo>
                <a:lnTo>
                  <a:pt x="811" y="0"/>
                </a:lnTo>
                <a:cubicBezTo>
                  <a:pt x="364" y="0"/>
                  <a:pt x="0" y="364"/>
                  <a:pt x="0" y="811"/>
                </a:cubicBezTo>
                <a:lnTo>
                  <a:pt x="0" y="10369"/>
                </a:lnTo>
                <a:cubicBezTo>
                  <a:pt x="0" y="10816"/>
                  <a:pt x="364" y="11180"/>
                  <a:pt x="811" y="11180"/>
                </a:cubicBezTo>
                <a:lnTo>
                  <a:pt x="6071" y="11180"/>
                </a:lnTo>
                <a:cubicBezTo>
                  <a:pt x="6518" y="11180"/>
                  <a:pt x="6882" y="10816"/>
                  <a:pt x="6882" y="10369"/>
                </a:cubicBezTo>
                <a:lnTo>
                  <a:pt x="6882" y="811"/>
                </a:lnTo>
                <a:cubicBezTo>
                  <a:pt x="6882" y="364"/>
                  <a:pt x="6518" y="0"/>
                  <a:pt x="6071" y="0"/>
                </a:cubicBezTo>
                <a:close/>
                <a:moveTo>
                  <a:pt x="811" y="421"/>
                </a:moveTo>
                <a:lnTo>
                  <a:pt x="6071" y="421"/>
                </a:lnTo>
                <a:cubicBezTo>
                  <a:pt x="6286" y="421"/>
                  <a:pt x="6461" y="596"/>
                  <a:pt x="6461" y="811"/>
                </a:cubicBezTo>
                <a:lnTo>
                  <a:pt x="6461" y="1923"/>
                </a:lnTo>
                <a:lnTo>
                  <a:pt x="421" y="1923"/>
                </a:lnTo>
                <a:lnTo>
                  <a:pt x="421" y="811"/>
                </a:lnTo>
                <a:cubicBezTo>
                  <a:pt x="421" y="596"/>
                  <a:pt x="596" y="421"/>
                  <a:pt x="811" y="421"/>
                </a:cubicBezTo>
                <a:close/>
                <a:moveTo>
                  <a:pt x="6461" y="2344"/>
                </a:moveTo>
                <a:lnTo>
                  <a:pt x="6461" y="8535"/>
                </a:lnTo>
                <a:lnTo>
                  <a:pt x="421" y="8535"/>
                </a:lnTo>
                <a:lnTo>
                  <a:pt x="421" y="2344"/>
                </a:lnTo>
                <a:lnTo>
                  <a:pt x="6461" y="2344"/>
                </a:lnTo>
                <a:close/>
                <a:moveTo>
                  <a:pt x="6071" y="10759"/>
                </a:moveTo>
                <a:lnTo>
                  <a:pt x="811" y="10759"/>
                </a:lnTo>
                <a:cubicBezTo>
                  <a:pt x="596" y="10759"/>
                  <a:pt x="421" y="10584"/>
                  <a:pt x="421" y="10369"/>
                </a:cubicBezTo>
                <a:lnTo>
                  <a:pt x="421" y="8956"/>
                </a:lnTo>
                <a:lnTo>
                  <a:pt x="6461" y="8956"/>
                </a:lnTo>
                <a:lnTo>
                  <a:pt x="6461" y="10369"/>
                </a:lnTo>
                <a:cubicBezTo>
                  <a:pt x="6461" y="10584"/>
                  <a:pt x="6286" y="10759"/>
                  <a:pt x="6071" y="10759"/>
                </a:cubicBezTo>
                <a:close/>
                <a:moveTo>
                  <a:pt x="2584" y="1322"/>
                </a:moveTo>
                <a:lnTo>
                  <a:pt x="4358" y="1322"/>
                </a:lnTo>
                <a:cubicBezTo>
                  <a:pt x="4474" y="1322"/>
                  <a:pt x="4568" y="1228"/>
                  <a:pt x="4568" y="1112"/>
                </a:cubicBezTo>
                <a:cubicBezTo>
                  <a:pt x="4568" y="996"/>
                  <a:pt x="4474" y="902"/>
                  <a:pt x="4358" y="902"/>
                </a:cubicBezTo>
                <a:lnTo>
                  <a:pt x="2584" y="902"/>
                </a:lnTo>
                <a:cubicBezTo>
                  <a:pt x="2468" y="902"/>
                  <a:pt x="2374" y="996"/>
                  <a:pt x="2374" y="1112"/>
                </a:cubicBezTo>
                <a:cubicBezTo>
                  <a:pt x="2374" y="1228"/>
                  <a:pt x="2468" y="1322"/>
                  <a:pt x="2584" y="1322"/>
                </a:cubicBezTo>
                <a:close/>
                <a:moveTo>
                  <a:pt x="3456" y="9076"/>
                </a:moveTo>
                <a:cubicBezTo>
                  <a:pt x="3009" y="9076"/>
                  <a:pt x="2645" y="9440"/>
                  <a:pt x="2645" y="9888"/>
                </a:cubicBezTo>
                <a:cubicBezTo>
                  <a:pt x="2645" y="10335"/>
                  <a:pt x="3009" y="10699"/>
                  <a:pt x="3456" y="10699"/>
                </a:cubicBezTo>
                <a:cubicBezTo>
                  <a:pt x="3903" y="10699"/>
                  <a:pt x="4267" y="10335"/>
                  <a:pt x="4267" y="9888"/>
                </a:cubicBezTo>
                <a:cubicBezTo>
                  <a:pt x="4267" y="9440"/>
                  <a:pt x="3903" y="9076"/>
                  <a:pt x="3456" y="9076"/>
                </a:cubicBezTo>
                <a:close/>
                <a:moveTo>
                  <a:pt x="3456" y="10278"/>
                </a:moveTo>
                <a:cubicBezTo>
                  <a:pt x="3241" y="10278"/>
                  <a:pt x="3065" y="10103"/>
                  <a:pt x="3065" y="9888"/>
                </a:cubicBezTo>
                <a:cubicBezTo>
                  <a:pt x="3065" y="9672"/>
                  <a:pt x="3241" y="9497"/>
                  <a:pt x="3456" y="9497"/>
                </a:cubicBezTo>
                <a:cubicBezTo>
                  <a:pt x="3671" y="9497"/>
                  <a:pt x="3847" y="9672"/>
                  <a:pt x="3847" y="9888"/>
                </a:cubicBezTo>
                <a:cubicBezTo>
                  <a:pt x="3847" y="10103"/>
                  <a:pt x="3671" y="10278"/>
                  <a:pt x="3456" y="10278"/>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任意多边形: 形状 28">
            <a:extLst>
              <a:ext uri="{FF2B5EF4-FFF2-40B4-BE49-F238E27FC236}">
                <a16:creationId xmlns:a16="http://schemas.microsoft.com/office/drawing/2014/main" id="{E743B774-1E16-C054-8BEE-4ECEED9F9686}"/>
              </a:ext>
            </a:extLst>
          </p:cNvPr>
          <p:cNvSpPr/>
          <p:nvPr/>
        </p:nvSpPr>
        <p:spPr>
          <a:xfrm>
            <a:off x="4772567" y="3757956"/>
            <a:ext cx="288032" cy="467877"/>
          </a:xfrm>
          <a:custGeom>
            <a:avLst/>
            <a:gdLst>
              <a:gd name="T0" fmla="*/ 6071 w 6882"/>
              <a:gd name="T1" fmla="*/ 0 h 11180"/>
              <a:gd name="T2" fmla="*/ 811 w 6882"/>
              <a:gd name="T3" fmla="*/ 0 h 11180"/>
              <a:gd name="T4" fmla="*/ 0 w 6882"/>
              <a:gd name="T5" fmla="*/ 811 h 11180"/>
              <a:gd name="T6" fmla="*/ 0 w 6882"/>
              <a:gd name="T7" fmla="*/ 10369 h 11180"/>
              <a:gd name="T8" fmla="*/ 811 w 6882"/>
              <a:gd name="T9" fmla="*/ 11180 h 11180"/>
              <a:gd name="T10" fmla="*/ 6071 w 6882"/>
              <a:gd name="T11" fmla="*/ 11180 h 11180"/>
              <a:gd name="T12" fmla="*/ 6882 w 6882"/>
              <a:gd name="T13" fmla="*/ 10369 h 11180"/>
              <a:gd name="T14" fmla="*/ 6882 w 6882"/>
              <a:gd name="T15" fmla="*/ 811 h 11180"/>
              <a:gd name="T16" fmla="*/ 6071 w 6882"/>
              <a:gd name="T17" fmla="*/ 0 h 11180"/>
              <a:gd name="T18" fmla="*/ 811 w 6882"/>
              <a:gd name="T19" fmla="*/ 421 h 11180"/>
              <a:gd name="T20" fmla="*/ 6071 w 6882"/>
              <a:gd name="T21" fmla="*/ 421 h 11180"/>
              <a:gd name="T22" fmla="*/ 6461 w 6882"/>
              <a:gd name="T23" fmla="*/ 811 h 11180"/>
              <a:gd name="T24" fmla="*/ 6461 w 6882"/>
              <a:gd name="T25" fmla="*/ 1923 h 11180"/>
              <a:gd name="T26" fmla="*/ 421 w 6882"/>
              <a:gd name="T27" fmla="*/ 1923 h 11180"/>
              <a:gd name="T28" fmla="*/ 421 w 6882"/>
              <a:gd name="T29" fmla="*/ 811 h 11180"/>
              <a:gd name="T30" fmla="*/ 811 w 6882"/>
              <a:gd name="T31" fmla="*/ 421 h 11180"/>
              <a:gd name="T32" fmla="*/ 6461 w 6882"/>
              <a:gd name="T33" fmla="*/ 2344 h 11180"/>
              <a:gd name="T34" fmla="*/ 6461 w 6882"/>
              <a:gd name="T35" fmla="*/ 8535 h 11180"/>
              <a:gd name="T36" fmla="*/ 421 w 6882"/>
              <a:gd name="T37" fmla="*/ 8535 h 11180"/>
              <a:gd name="T38" fmla="*/ 421 w 6882"/>
              <a:gd name="T39" fmla="*/ 2344 h 11180"/>
              <a:gd name="T40" fmla="*/ 6461 w 6882"/>
              <a:gd name="T41" fmla="*/ 2344 h 11180"/>
              <a:gd name="T42" fmla="*/ 6071 w 6882"/>
              <a:gd name="T43" fmla="*/ 10759 h 11180"/>
              <a:gd name="T44" fmla="*/ 811 w 6882"/>
              <a:gd name="T45" fmla="*/ 10759 h 11180"/>
              <a:gd name="T46" fmla="*/ 421 w 6882"/>
              <a:gd name="T47" fmla="*/ 10369 h 11180"/>
              <a:gd name="T48" fmla="*/ 421 w 6882"/>
              <a:gd name="T49" fmla="*/ 8956 h 11180"/>
              <a:gd name="T50" fmla="*/ 6461 w 6882"/>
              <a:gd name="T51" fmla="*/ 8956 h 11180"/>
              <a:gd name="T52" fmla="*/ 6461 w 6882"/>
              <a:gd name="T53" fmla="*/ 10369 h 11180"/>
              <a:gd name="T54" fmla="*/ 6071 w 6882"/>
              <a:gd name="T55" fmla="*/ 10759 h 11180"/>
              <a:gd name="T56" fmla="*/ 2584 w 6882"/>
              <a:gd name="T57" fmla="*/ 1322 h 11180"/>
              <a:gd name="T58" fmla="*/ 4358 w 6882"/>
              <a:gd name="T59" fmla="*/ 1322 h 11180"/>
              <a:gd name="T60" fmla="*/ 4568 w 6882"/>
              <a:gd name="T61" fmla="*/ 1112 h 11180"/>
              <a:gd name="T62" fmla="*/ 4358 w 6882"/>
              <a:gd name="T63" fmla="*/ 902 h 11180"/>
              <a:gd name="T64" fmla="*/ 2584 w 6882"/>
              <a:gd name="T65" fmla="*/ 902 h 11180"/>
              <a:gd name="T66" fmla="*/ 2374 w 6882"/>
              <a:gd name="T67" fmla="*/ 1112 h 11180"/>
              <a:gd name="T68" fmla="*/ 2584 w 6882"/>
              <a:gd name="T69" fmla="*/ 1322 h 11180"/>
              <a:gd name="T70" fmla="*/ 3456 w 6882"/>
              <a:gd name="T71" fmla="*/ 9076 h 11180"/>
              <a:gd name="T72" fmla="*/ 2645 w 6882"/>
              <a:gd name="T73" fmla="*/ 9888 h 11180"/>
              <a:gd name="T74" fmla="*/ 3456 w 6882"/>
              <a:gd name="T75" fmla="*/ 10699 h 11180"/>
              <a:gd name="T76" fmla="*/ 4267 w 6882"/>
              <a:gd name="T77" fmla="*/ 9888 h 11180"/>
              <a:gd name="T78" fmla="*/ 3456 w 6882"/>
              <a:gd name="T79" fmla="*/ 9076 h 11180"/>
              <a:gd name="T80" fmla="*/ 3456 w 6882"/>
              <a:gd name="T81" fmla="*/ 10278 h 11180"/>
              <a:gd name="T82" fmla="*/ 3065 w 6882"/>
              <a:gd name="T83" fmla="*/ 9888 h 11180"/>
              <a:gd name="T84" fmla="*/ 3456 w 6882"/>
              <a:gd name="T85" fmla="*/ 9497 h 11180"/>
              <a:gd name="T86" fmla="*/ 3847 w 6882"/>
              <a:gd name="T87" fmla="*/ 9888 h 11180"/>
              <a:gd name="T88" fmla="*/ 3456 w 6882"/>
              <a:gd name="T89" fmla="*/ 10278 h 11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882" h="11180">
                <a:moveTo>
                  <a:pt x="6071" y="0"/>
                </a:moveTo>
                <a:lnTo>
                  <a:pt x="811" y="0"/>
                </a:lnTo>
                <a:cubicBezTo>
                  <a:pt x="364" y="0"/>
                  <a:pt x="0" y="364"/>
                  <a:pt x="0" y="811"/>
                </a:cubicBezTo>
                <a:lnTo>
                  <a:pt x="0" y="10369"/>
                </a:lnTo>
                <a:cubicBezTo>
                  <a:pt x="0" y="10816"/>
                  <a:pt x="364" y="11180"/>
                  <a:pt x="811" y="11180"/>
                </a:cubicBezTo>
                <a:lnTo>
                  <a:pt x="6071" y="11180"/>
                </a:lnTo>
                <a:cubicBezTo>
                  <a:pt x="6518" y="11180"/>
                  <a:pt x="6882" y="10816"/>
                  <a:pt x="6882" y="10369"/>
                </a:cubicBezTo>
                <a:lnTo>
                  <a:pt x="6882" y="811"/>
                </a:lnTo>
                <a:cubicBezTo>
                  <a:pt x="6882" y="364"/>
                  <a:pt x="6518" y="0"/>
                  <a:pt x="6071" y="0"/>
                </a:cubicBezTo>
                <a:close/>
                <a:moveTo>
                  <a:pt x="811" y="421"/>
                </a:moveTo>
                <a:lnTo>
                  <a:pt x="6071" y="421"/>
                </a:lnTo>
                <a:cubicBezTo>
                  <a:pt x="6286" y="421"/>
                  <a:pt x="6461" y="596"/>
                  <a:pt x="6461" y="811"/>
                </a:cubicBezTo>
                <a:lnTo>
                  <a:pt x="6461" y="1923"/>
                </a:lnTo>
                <a:lnTo>
                  <a:pt x="421" y="1923"/>
                </a:lnTo>
                <a:lnTo>
                  <a:pt x="421" y="811"/>
                </a:lnTo>
                <a:cubicBezTo>
                  <a:pt x="421" y="596"/>
                  <a:pt x="596" y="421"/>
                  <a:pt x="811" y="421"/>
                </a:cubicBezTo>
                <a:close/>
                <a:moveTo>
                  <a:pt x="6461" y="2344"/>
                </a:moveTo>
                <a:lnTo>
                  <a:pt x="6461" y="8535"/>
                </a:lnTo>
                <a:lnTo>
                  <a:pt x="421" y="8535"/>
                </a:lnTo>
                <a:lnTo>
                  <a:pt x="421" y="2344"/>
                </a:lnTo>
                <a:lnTo>
                  <a:pt x="6461" y="2344"/>
                </a:lnTo>
                <a:close/>
                <a:moveTo>
                  <a:pt x="6071" y="10759"/>
                </a:moveTo>
                <a:lnTo>
                  <a:pt x="811" y="10759"/>
                </a:lnTo>
                <a:cubicBezTo>
                  <a:pt x="596" y="10759"/>
                  <a:pt x="421" y="10584"/>
                  <a:pt x="421" y="10369"/>
                </a:cubicBezTo>
                <a:lnTo>
                  <a:pt x="421" y="8956"/>
                </a:lnTo>
                <a:lnTo>
                  <a:pt x="6461" y="8956"/>
                </a:lnTo>
                <a:lnTo>
                  <a:pt x="6461" y="10369"/>
                </a:lnTo>
                <a:cubicBezTo>
                  <a:pt x="6461" y="10584"/>
                  <a:pt x="6286" y="10759"/>
                  <a:pt x="6071" y="10759"/>
                </a:cubicBezTo>
                <a:close/>
                <a:moveTo>
                  <a:pt x="2584" y="1322"/>
                </a:moveTo>
                <a:lnTo>
                  <a:pt x="4358" y="1322"/>
                </a:lnTo>
                <a:cubicBezTo>
                  <a:pt x="4474" y="1322"/>
                  <a:pt x="4568" y="1228"/>
                  <a:pt x="4568" y="1112"/>
                </a:cubicBezTo>
                <a:cubicBezTo>
                  <a:pt x="4568" y="996"/>
                  <a:pt x="4474" y="902"/>
                  <a:pt x="4358" y="902"/>
                </a:cubicBezTo>
                <a:lnTo>
                  <a:pt x="2584" y="902"/>
                </a:lnTo>
                <a:cubicBezTo>
                  <a:pt x="2468" y="902"/>
                  <a:pt x="2374" y="996"/>
                  <a:pt x="2374" y="1112"/>
                </a:cubicBezTo>
                <a:cubicBezTo>
                  <a:pt x="2374" y="1228"/>
                  <a:pt x="2468" y="1322"/>
                  <a:pt x="2584" y="1322"/>
                </a:cubicBezTo>
                <a:close/>
                <a:moveTo>
                  <a:pt x="3456" y="9076"/>
                </a:moveTo>
                <a:cubicBezTo>
                  <a:pt x="3009" y="9076"/>
                  <a:pt x="2645" y="9440"/>
                  <a:pt x="2645" y="9888"/>
                </a:cubicBezTo>
                <a:cubicBezTo>
                  <a:pt x="2645" y="10335"/>
                  <a:pt x="3009" y="10699"/>
                  <a:pt x="3456" y="10699"/>
                </a:cubicBezTo>
                <a:cubicBezTo>
                  <a:pt x="3903" y="10699"/>
                  <a:pt x="4267" y="10335"/>
                  <a:pt x="4267" y="9888"/>
                </a:cubicBezTo>
                <a:cubicBezTo>
                  <a:pt x="4267" y="9440"/>
                  <a:pt x="3903" y="9076"/>
                  <a:pt x="3456" y="9076"/>
                </a:cubicBezTo>
                <a:close/>
                <a:moveTo>
                  <a:pt x="3456" y="10278"/>
                </a:moveTo>
                <a:cubicBezTo>
                  <a:pt x="3241" y="10278"/>
                  <a:pt x="3065" y="10103"/>
                  <a:pt x="3065" y="9888"/>
                </a:cubicBezTo>
                <a:cubicBezTo>
                  <a:pt x="3065" y="9672"/>
                  <a:pt x="3241" y="9497"/>
                  <a:pt x="3456" y="9497"/>
                </a:cubicBezTo>
                <a:cubicBezTo>
                  <a:pt x="3671" y="9497"/>
                  <a:pt x="3847" y="9672"/>
                  <a:pt x="3847" y="9888"/>
                </a:cubicBezTo>
                <a:cubicBezTo>
                  <a:pt x="3847" y="10103"/>
                  <a:pt x="3671" y="10278"/>
                  <a:pt x="3456" y="10278"/>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文本框 30">
            <a:extLst>
              <a:ext uri="{FF2B5EF4-FFF2-40B4-BE49-F238E27FC236}">
                <a16:creationId xmlns:a16="http://schemas.microsoft.com/office/drawing/2014/main" id="{080E59E6-6CF4-B4F2-68DA-F9DFD2A19A2E}"/>
              </a:ext>
            </a:extLst>
          </p:cNvPr>
          <p:cNvSpPr txBox="1"/>
          <p:nvPr/>
        </p:nvSpPr>
        <p:spPr>
          <a:xfrm>
            <a:off x="1243235" y="4942861"/>
            <a:ext cx="2391992" cy="400110"/>
          </a:xfrm>
          <a:prstGeom prst="rect">
            <a:avLst/>
          </a:prstGeom>
          <a:noFill/>
        </p:spPr>
        <p:txBody>
          <a:bodyPr wrap="square">
            <a:spAutoFit/>
          </a:bodyPr>
          <a:lstStyle/>
          <a:p>
            <a:r>
              <a:rPr lang="en-US" altLang="zh-CN" sz="2000" b="1">
                <a:ea typeface="+mn-lt"/>
                <a:cs typeface="+mn-lt"/>
              </a:rPr>
              <a:t>M×K massive MIMO</a:t>
            </a:r>
            <a:endParaRPr lang="en-US" sz="2000" b="1"/>
          </a:p>
        </p:txBody>
      </p:sp>
      <p:cxnSp>
        <p:nvCxnSpPr>
          <p:cNvPr id="18" name="Straight Arrow Connector 17">
            <a:extLst>
              <a:ext uri="{FF2B5EF4-FFF2-40B4-BE49-F238E27FC236}">
                <a16:creationId xmlns:a16="http://schemas.microsoft.com/office/drawing/2014/main" id="{B6BF79BB-43AA-BDAC-8861-69337EF114A1}"/>
              </a:ext>
            </a:extLst>
          </p:cNvPr>
          <p:cNvCxnSpPr>
            <a:cxnSpLocks/>
          </p:cNvCxnSpPr>
          <p:nvPr/>
        </p:nvCxnSpPr>
        <p:spPr>
          <a:xfrm flipV="1">
            <a:off x="6981914" y="4691781"/>
            <a:ext cx="0" cy="999718"/>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21" name="Straight Connector 20">
            <a:extLst>
              <a:ext uri="{FF2B5EF4-FFF2-40B4-BE49-F238E27FC236}">
                <a16:creationId xmlns:a16="http://schemas.microsoft.com/office/drawing/2014/main" id="{4EE60BF1-8C0A-64A3-C6E9-61E45F9011E8}"/>
              </a:ext>
            </a:extLst>
          </p:cNvPr>
          <p:cNvCxnSpPr/>
          <p:nvPr/>
        </p:nvCxnSpPr>
        <p:spPr>
          <a:xfrm>
            <a:off x="8610600" y="4691781"/>
            <a:ext cx="1371600" cy="0"/>
          </a:xfrm>
          <a:prstGeom prst="line">
            <a:avLst/>
          </a:prstGeom>
          <a:ln w="28575"/>
        </p:spPr>
        <p:style>
          <a:lnRef idx="1">
            <a:schemeClr val="dk1"/>
          </a:lnRef>
          <a:fillRef idx="0">
            <a:schemeClr val="dk1"/>
          </a:fillRef>
          <a:effectRef idx="0">
            <a:schemeClr val="dk1"/>
          </a:effectRef>
          <a:fontRef idx="minor">
            <a:schemeClr val="tx1"/>
          </a:fontRef>
        </p:style>
      </p:cxnSp>
      <p:sp>
        <p:nvSpPr>
          <p:cNvPr id="22" name="文本框 30">
            <a:extLst>
              <a:ext uri="{FF2B5EF4-FFF2-40B4-BE49-F238E27FC236}">
                <a16:creationId xmlns:a16="http://schemas.microsoft.com/office/drawing/2014/main" id="{F0524B71-6483-2595-F3D2-4263871B53E1}"/>
              </a:ext>
            </a:extLst>
          </p:cNvPr>
          <p:cNvSpPr txBox="1"/>
          <p:nvPr/>
        </p:nvSpPr>
        <p:spPr>
          <a:xfrm>
            <a:off x="5939513" y="5700510"/>
            <a:ext cx="2400595" cy="707886"/>
          </a:xfrm>
          <a:prstGeom prst="rect">
            <a:avLst/>
          </a:prstGeom>
          <a:noFill/>
        </p:spPr>
        <p:txBody>
          <a:bodyPr wrap="square">
            <a:spAutoFit/>
          </a:bodyPr>
          <a:lstStyle/>
          <a:p>
            <a:r>
              <a:rPr lang="en-US" sz="2000" dirty="0">
                <a:ea typeface="+mn-lt"/>
                <a:cs typeface="+mn-lt"/>
              </a:rPr>
              <a:t>Fronthaul packets (wireless signals)</a:t>
            </a:r>
            <a:endParaRPr lang="en-US" sz="2000" dirty="0"/>
          </a:p>
        </p:txBody>
      </p:sp>
      <p:sp>
        <p:nvSpPr>
          <p:cNvPr id="25" name="文本框 30">
            <a:extLst>
              <a:ext uri="{FF2B5EF4-FFF2-40B4-BE49-F238E27FC236}">
                <a16:creationId xmlns:a16="http://schemas.microsoft.com/office/drawing/2014/main" id="{6FC9B220-A27A-1D1D-A05D-624FB4CC16D0}"/>
              </a:ext>
            </a:extLst>
          </p:cNvPr>
          <p:cNvSpPr txBox="1"/>
          <p:nvPr/>
        </p:nvSpPr>
        <p:spPr>
          <a:xfrm>
            <a:off x="8902036" y="5711924"/>
            <a:ext cx="1153496" cy="400110"/>
          </a:xfrm>
          <a:prstGeom prst="rect">
            <a:avLst/>
          </a:prstGeom>
          <a:noFill/>
        </p:spPr>
        <p:txBody>
          <a:bodyPr wrap="square">
            <a:spAutoFit/>
          </a:bodyPr>
          <a:lstStyle/>
          <a:p>
            <a:r>
              <a:rPr lang="en-US" sz="2000" dirty="0">
                <a:ea typeface="+mn-lt"/>
                <a:cs typeface="+mn-lt"/>
              </a:rPr>
              <a:t>User bits</a:t>
            </a:r>
            <a:endParaRPr lang="en-US" sz="2000" dirty="0"/>
          </a:p>
        </p:txBody>
      </p:sp>
      <p:cxnSp>
        <p:nvCxnSpPr>
          <p:cNvPr id="27" name="Straight Arrow Connector 26">
            <a:extLst>
              <a:ext uri="{FF2B5EF4-FFF2-40B4-BE49-F238E27FC236}">
                <a16:creationId xmlns:a16="http://schemas.microsoft.com/office/drawing/2014/main" id="{820635BE-8C0A-7ECD-D175-81737AE27B1A}"/>
              </a:ext>
            </a:extLst>
          </p:cNvPr>
          <p:cNvCxnSpPr>
            <a:cxnSpLocks/>
          </p:cNvCxnSpPr>
          <p:nvPr/>
        </p:nvCxnSpPr>
        <p:spPr>
          <a:xfrm flipV="1">
            <a:off x="9494451" y="4700792"/>
            <a:ext cx="0" cy="999718"/>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814456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par>
                                <p:cTn id="11" presetID="10" presetClass="entr" presetSubtype="0" fill="hold"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500"/>
                                        <p:tgtEl>
                                          <p:spTgt spid="2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1B0992-3776-73F1-EFC3-E3340BE66CD9}"/>
              </a:ext>
            </a:extLst>
          </p:cNvPr>
          <p:cNvSpPr>
            <a:spLocks noGrp="1"/>
          </p:cNvSpPr>
          <p:nvPr>
            <p:ph type="title"/>
          </p:nvPr>
        </p:nvSpPr>
        <p:spPr>
          <a:xfrm>
            <a:off x="-1190" y="111473"/>
            <a:ext cx="12194380" cy="1331516"/>
          </a:xfrm>
        </p:spPr>
        <p:txBody>
          <a:bodyPr>
            <a:normAutofit/>
          </a:bodyPr>
          <a:lstStyle/>
          <a:p>
            <a:pPr algn="ctr"/>
            <a:r>
              <a:rPr lang="en-US" sz="3200" b="1" dirty="0">
                <a:latin typeface="Calibri Light"/>
                <a:ea typeface="Calibri Light"/>
                <a:cs typeface="Calibri Light"/>
              </a:rPr>
              <a:t>Computation and wired communication challenges of massive MIMO</a:t>
            </a:r>
            <a:endParaRPr lang="en-US" sz="3200" dirty="0">
              <a:ea typeface="Calibri Light" panose="020F0302020204030204"/>
              <a:cs typeface="Calibri Light" panose="020F0302020204030204"/>
            </a:endParaRPr>
          </a:p>
        </p:txBody>
      </p:sp>
      <p:sp>
        <p:nvSpPr>
          <p:cNvPr id="4" name="Slide Number Placeholder 3">
            <a:extLst>
              <a:ext uri="{FF2B5EF4-FFF2-40B4-BE49-F238E27FC236}">
                <a16:creationId xmlns:a16="http://schemas.microsoft.com/office/drawing/2014/main" id="{FEB533A0-38A0-234D-03E3-2A69B0AD70DD}"/>
              </a:ext>
            </a:extLst>
          </p:cNvPr>
          <p:cNvSpPr>
            <a:spLocks noGrp="1"/>
          </p:cNvSpPr>
          <p:nvPr>
            <p:ph type="sldNum" sz="quarter" idx="12"/>
          </p:nvPr>
        </p:nvSpPr>
        <p:spPr/>
        <p:txBody>
          <a:bodyPr/>
          <a:lstStyle/>
          <a:p>
            <a:fld id="{330EA680-D336-4FF7-8B7A-9848BB0A1C32}" type="slidenum">
              <a:rPr lang="en-US" smtClean="0"/>
              <a:t>5</a:t>
            </a:fld>
            <a:endParaRPr lang="en-US"/>
          </a:p>
        </p:txBody>
      </p:sp>
      <p:pic>
        <p:nvPicPr>
          <p:cNvPr id="6" name="Picture 8" descr="5G by Topic">
            <a:extLst>
              <a:ext uri="{FF2B5EF4-FFF2-40B4-BE49-F238E27FC236}">
                <a16:creationId xmlns:a16="http://schemas.microsoft.com/office/drawing/2014/main" id="{9908649E-5B5D-5343-2FDA-AC232A409610}"/>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8241" b="78889" l="40938" r="59219">
                        <a14:backgroundMark x1="51719" y1="52778" x2="51719" y2="52778"/>
                        <a14:backgroundMark x1="48542" y1="53056" x2="48542" y2="53056"/>
                      </a14:backgroundRemoval>
                    </a14:imgEffect>
                    <a14:imgEffect>
                      <a14:saturation sat="0"/>
                    </a14:imgEffect>
                  </a14:imgLayer>
                </a14:imgProps>
              </a:ext>
              <a:ext uri="{28A0092B-C50C-407E-A947-70E740481C1C}">
                <a14:useLocalDpi xmlns:a14="http://schemas.microsoft.com/office/drawing/2010/main" val="0"/>
              </a:ext>
            </a:extLst>
          </a:blip>
          <a:srcRect l="40044" t="17159" r="39910" b="20116"/>
          <a:stretch/>
        </p:blipFill>
        <p:spPr bwMode="auto">
          <a:xfrm>
            <a:off x="1706797" y="1837527"/>
            <a:ext cx="1464868" cy="2578254"/>
          </a:xfrm>
          <a:prstGeom prst="rect">
            <a:avLst/>
          </a:prstGeom>
          <a:noFill/>
          <a:extLst>
            <a:ext uri="{909E8E84-426E-40DD-AFC4-6F175D3DCCD1}">
              <a14:hiddenFill xmlns:a14="http://schemas.microsoft.com/office/drawing/2010/main">
                <a:solidFill>
                  <a:srgbClr val="FFFFFF"/>
                </a:solidFill>
              </a14:hiddenFill>
            </a:ext>
          </a:extLst>
        </p:spPr>
      </p:pic>
      <p:sp>
        <p:nvSpPr>
          <p:cNvPr id="8" name="文本框 30">
            <a:extLst>
              <a:ext uri="{FF2B5EF4-FFF2-40B4-BE49-F238E27FC236}">
                <a16:creationId xmlns:a16="http://schemas.microsoft.com/office/drawing/2014/main" id="{FE5C2993-F70F-699C-AE7C-ADA77917D229}"/>
              </a:ext>
            </a:extLst>
          </p:cNvPr>
          <p:cNvSpPr txBox="1"/>
          <p:nvPr/>
        </p:nvSpPr>
        <p:spPr>
          <a:xfrm>
            <a:off x="5659646" y="4291671"/>
            <a:ext cx="2110917" cy="400110"/>
          </a:xfrm>
          <a:prstGeom prst="rect">
            <a:avLst/>
          </a:prstGeom>
          <a:noFill/>
          <a:ln>
            <a:noFill/>
          </a:ln>
        </p:spPr>
        <p:txBody>
          <a:bodyPr wrap="square">
            <a:spAutoFit/>
          </a:bodyPr>
          <a:lstStyle/>
          <a:p>
            <a:r>
              <a:rPr lang="en-US" sz="2000">
                <a:solidFill>
                  <a:sysClr val="windowText" lastClr="000000"/>
                </a:solidFill>
                <a:ea typeface="+mn-lt"/>
                <a:cs typeface="+mn-lt"/>
              </a:rPr>
              <a:t>Fronthaul traffic</a:t>
            </a:r>
            <a:endParaRPr lang="en-US" sz="2000">
              <a:solidFill>
                <a:sysClr val="windowText" lastClr="000000"/>
              </a:solidFill>
            </a:endParaRPr>
          </a:p>
        </p:txBody>
      </p:sp>
      <p:cxnSp>
        <p:nvCxnSpPr>
          <p:cNvPr id="11" name="Connector: Elbow 10">
            <a:extLst>
              <a:ext uri="{FF2B5EF4-FFF2-40B4-BE49-F238E27FC236}">
                <a16:creationId xmlns:a16="http://schemas.microsoft.com/office/drawing/2014/main" id="{9CE3F1B4-E22F-A9A2-EEA3-C75638219CA8}"/>
              </a:ext>
            </a:extLst>
          </p:cNvPr>
          <p:cNvCxnSpPr>
            <a:cxnSpLocks/>
          </p:cNvCxnSpPr>
          <p:nvPr/>
        </p:nvCxnSpPr>
        <p:spPr>
          <a:xfrm rot="16200000" flipH="1">
            <a:off x="4902473" y="1865586"/>
            <a:ext cx="362953" cy="5289437"/>
          </a:xfrm>
          <a:prstGeom prst="bentConnector2">
            <a:avLst/>
          </a:prstGeom>
          <a:ln w="19050">
            <a:solidFill>
              <a:schemeClr val="tx1"/>
            </a:solidFill>
          </a:ln>
        </p:spPr>
        <p:style>
          <a:lnRef idx="1">
            <a:schemeClr val="dk1"/>
          </a:lnRef>
          <a:fillRef idx="0">
            <a:schemeClr val="dk1"/>
          </a:fillRef>
          <a:effectRef idx="0">
            <a:schemeClr val="dk1"/>
          </a:effectRef>
          <a:fontRef idx="minor">
            <a:schemeClr val="tx1"/>
          </a:fontRef>
        </p:style>
      </p:cxnSp>
      <p:sp>
        <p:nvSpPr>
          <p:cNvPr id="3" name="文本框 30">
            <a:extLst>
              <a:ext uri="{FF2B5EF4-FFF2-40B4-BE49-F238E27FC236}">
                <a16:creationId xmlns:a16="http://schemas.microsoft.com/office/drawing/2014/main" id="{9B69F2AF-D436-0588-0AB9-FDD1090004F9}"/>
              </a:ext>
            </a:extLst>
          </p:cNvPr>
          <p:cNvSpPr txBox="1"/>
          <p:nvPr/>
        </p:nvSpPr>
        <p:spPr>
          <a:xfrm>
            <a:off x="7118578" y="4801785"/>
            <a:ext cx="2158210" cy="400110"/>
          </a:xfrm>
          <a:prstGeom prst="rect">
            <a:avLst/>
          </a:prstGeom>
          <a:noFill/>
        </p:spPr>
        <p:txBody>
          <a:bodyPr wrap="square">
            <a:spAutoFit/>
          </a:bodyPr>
          <a:lstStyle/>
          <a:p>
            <a:r>
              <a:rPr lang="en-US" sz="2000">
                <a:ea typeface="+mn-lt"/>
                <a:cs typeface="+mn-lt"/>
              </a:rPr>
              <a:t>Commodity server</a:t>
            </a:r>
            <a:endParaRPr lang="en-US" sz="2000"/>
          </a:p>
        </p:txBody>
      </p:sp>
      <p:pic>
        <p:nvPicPr>
          <p:cNvPr id="5" name="Picture 14">
            <a:extLst>
              <a:ext uri="{FF2B5EF4-FFF2-40B4-BE49-F238E27FC236}">
                <a16:creationId xmlns:a16="http://schemas.microsoft.com/office/drawing/2014/main" id="{D70F8B23-9CA2-C373-6838-064AEF791264}"/>
              </a:ext>
            </a:extLst>
          </p:cNvPr>
          <p:cNvPicPr>
            <a:picLocks noChangeAspect="1" noChangeArrowheads="1"/>
          </p:cNvPicPr>
          <p:nvPr/>
        </p:nvPicPr>
        <p:blipFill rotWithShape="1">
          <a:blip r:embed="rId5">
            <a:grayscl/>
            <a:extLst>
              <a:ext uri="{28A0092B-C50C-407E-A947-70E740481C1C}">
                <a14:useLocalDpi xmlns:a14="http://schemas.microsoft.com/office/drawing/2010/main" val="0"/>
              </a:ext>
            </a:extLst>
          </a:blip>
          <a:srcRect l="30148" t="25041" r="53443" b="61323"/>
          <a:stretch/>
        </p:blipFill>
        <p:spPr bwMode="auto">
          <a:xfrm>
            <a:off x="7653139" y="4415781"/>
            <a:ext cx="1086243" cy="46887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56">
            <a:extLst>
              <a:ext uri="{FF2B5EF4-FFF2-40B4-BE49-F238E27FC236}">
                <a16:creationId xmlns:a16="http://schemas.microsoft.com/office/drawing/2014/main" id="{6B14EE0D-55D0-E026-F146-D07AD93D219E}"/>
              </a:ext>
            </a:extLst>
          </p:cNvPr>
          <p:cNvPicPr>
            <a:picLocks noChangeAspect="1"/>
          </p:cNvPicPr>
          <p:nvPr/>
        </p:nvPicPr>
        <p:blipFill>
          <a:blip r:embed="rId6"/>
          <a:stretch>
            <a:fillRect/>
          </a:stretch>
        </p:blipFill>
        <p:spPr>
          <a:xfrm>
            <a:off x="6804909" y="1198105"/>
            <a:ext cx="3552024" cy="1356331"/>
          </a:xfrm>
          <a:prstGeom prst="rect">
            <a:avLst/>
          </a:prstGeom>
        </p:spPr>
      </p:pic>
      <p:pic>
        <p:nvPicPr>
          <p:cNvPr id="9" name="Picture 1058">
            <a:extLst>
              <a:ext uri="{FF2B5EF4-FFF2-40B4-BE49-F238E27FC236}">
                <a16:creationId xmlns:a16="http://schemas.microsoft.com/office/drawing/2014/main" id="{E6DC8221-BB5F-F4FB-4F58-73FFEB120802}"/>
              </a:ext>
            </a:extLst>
          </p:cNvPr>
          <p:cNvPicPr>
            <a:picLocks noChangeAspect="1"/>
          </p:cNvPicPr>
          <p:nvPr/>
        </p:nvPicPr>
        <p:blipFill>
          <a:blip r:embed="rId7"/>
          <a:stretch>
            <a:fillRect/>
          </a:stretch>
        </p:blipFill>
        <p:spPr>
          <a:xfrm>
            <a:off x="6760928" y="2503254"/>
            <a:ext cx="3485386" cy="1612328"/>
          </a:xfrm>
          <a:prstGeom prst="rect">
            <a:avLst/>
          </a:prstGeom>
        </p:spPr>
      </p:pic>
      <p:pic>
        <p:nvPicPr>
          <p:cNvPr id="10" name="Picture 1060">
            <a:extLst>
              <a:ext uri="{FF2B5EF4-FFF2-40B4-BE49-F238E27FC236}">
                <a16:creationId xmlns:a16="http://schemas.microsoft.com/office/drawing/2014/main" id="{C58261D9-9A1A-D38D-B051-84834600DBD8}"/>
              </a:ext>
            </a:extLst>
          </p:cNvPr>
          <p:cNvPicPr>
            <a:picLocks noChangeAspect="1"/>
          </p:cNvPicPr>
          <p:nvPr/>
        </p:nvPicPr>
        <p:blipFill>
          <a:blip r:embed="rId8"/>
          <a:stretch>
            <a:fillRect/>
          </a:stretch>
        </p:blipFill>
        <p:spPr>
          <a:xfrm>
            <a:off x="6667360" y="3286989"/>
            <a:ext cx="3921817" cy="993077"/>
          </a:xfrm>
          <a:prstGeom prst="rect">
            <a:avLst/>
          </a:prstGeom>
        </p:spPr>
      </p:pic>
      <p:sp>
        <p:nvSpPr>
          <p:cNvPr id="12" name="Oval 11">
            <a:extLst>
              <a:ext uri="{FF2B5EF4-FFF2-40B4-BE49-F238E27FC236}">
                <a16:creationId xmlns:a16="http://schemas.microsoft.com/office/drawing/2014/main" id="{A5455431-D163-6318-082C-7E68379EBC5F}"/>
              </a:ext>
            </a:extLst>
          </p:cNvPr>
          <p:cNvSpPr/>
          <p:nvPr/>
        </p:nvSpPr>
        <p:spPr>
          <a:xfrm rot="20999780">
            <a:off x="2802252" y="2146976"/>
            <a:ext cx="1942024" cy="153740"/>
          </a:xfrm>
          <a:prstGeom prst="ellipse">
            <a:avLst/>
          </a:prstGeom>
          <a:gradFill flip="none" rotWithShape="1">
            <a:gsLst>
              <a:gs pos="0">
                <a:schemeClr val="bg2">
                  <a:shade val="30000"/>
                  <a:satMod val="115000"/>
                </a:schemeClr>
              </a:gs>
              <a:gs pos="28000">
                <a:schemeClr val="bg2">
                  <a:shade val="67500"/>
                  <a:satMod val="115000"/>
                </a:schemeClr>
              </a:gs>
              <a:gs pos="100000">
                <a:schemeClr val="bg1"/>
              </a:gs>
            </a:gsLst>
            <a:lin ang="0" scaled="1"/>
            <a:tileRect/>
          </a:gra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DFEC5FE-C9A0-7C7F-7D96-B924B5AD3C64}"/>
              </a:ext>
            </a:extLst>
          </p:cNvPr>
          <p:cNvSpPr/>
          <p:nvPr/>
        </p:nvSpPr>
        <p:spPr>
          <a:xfrm rot="457226">
            <a:off x="2805281" y="2415074"/>
            <a:ext cx="1942024" cy="153740"/>
          </a:xfrm>
          <a:prstGeom prst="ellipse">
            <a:avLst/>
          </a:prstGeom>
          <a:gradFill flip="none" rotWithShape="1">
            <a:gsLst>
              <a:gs pos="0">
                <a:schemeClr val="bg2">
                  <a:shade val="30000"/>
                  <a:satMod val="115000"/>
                </a:schemeClr>
              </a:gs>
              <a:gs pos="28000">
                <a:schemeClr val="bg2">
                  <a:shade val="67500"/>
                  <a:satMod val="115000"/>
                </a:schemeClr>
              </a:gs>
              <a:gs pos="100000">
                <a:schemeClr val="bg1"/>
              </a:gs>
            </a:gsLst>
            <a:lin ang="0" scaled="1"/>
            <a:tileRect/>
          </a:gra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F9C6BC92-F60A-6D4E-888E-564DD416B2CC}"/>
              </a:ext>
            </a:extLst>
          </p:cNvPr>
          <p:cNvSpPr/>
          <p:nvPr/>
        </p:nvSpPr>
        <p:spPr>
          <a:xfrm rot="2535033">
            <a:off x="2499349" y="3189763"/>
            <a:ext cx="2453351" cy="123586"/>
          </a:xfrm>
          <a:prstGeom prst="ellipse">
            <a:avLst/>
          </a:prstGeom>
          <a:gradFill flip="none" rotWithShape="1">
            <a:gsLst>
              <a:gs pos="0">
                <a:schemeClr val="bg2">
                  <a:shade val="30000"/>
                  <a:satMod val="115000"/>
                </a:schemeClr>
              </a:gs>
              <a:gs pos="28000">
                <a:schemeClr val="bg2">
                  <a:shade val="67500"/>
                  <a:satMod val="115000"/>
                </a:schemeClr>
              </a:gs>
              <a:gs pos="100000">
                <a:schemeClr val="bg1"/>
              </a:gs>
            </a:gsLst>
            <a:lin ang="0" scaled="1"/>
            <a:tileRect/>
          </a:gra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A9CB402-AC23-CEDD-7F92-A54E04518F78}"/>
              </a:ext>
            </a:extLst>
          </p:cNvPr>
          <p:cNvSpPr/>
          <p:nvPr/>
        </p:nvSpPr>
        <p:spPr>
          <a:xfrm rot="1514593">
            <a:off x="2725988" y="2781922"/>
            <a:ext cx="2114485" cy="137619"/>
          </a:xfrm>
          <a:prstGeom prst="ellipse">
            <a:avLst/>
          </a:prstGeom>
          <a:gradFill flip="none" rotWithShape="1">
            <a:gsLst>
              <a:gs pos="0">
                <a:schemeClr val="bg2">
                  <a:shade val="30000"/>
                  <a:satMod val="115000"/>
                </a:schemeClr>
              </a:gs>
              <a:gs pos="28000">
                <a:schemeClr val="bg2">
                  <a:shade val="67500"/>
                  <a:satMod val="115000"/>
                </a:schemeClr>
              </a:gs>
              <a:gs pos="100000">
                <a:schemeClr val="bg1"/>
              </a:gs>
            </a:gsLst>
            <a:lin ang="0" scaled="1"/>
            <a:tileRect/>
          </a:gra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0" name="任意多边形: 形状 28">
            <a:extLst>
              <a:ext uri="{FF2B5EF4-FFF2-40B4-BE49-F238E27FC236}">
                <a16:creationId xmlns:a16="http://schemas.microsoft.com/office/drawing/2014/main" id="{312BE71C-4FD1-8192-B3F7-E86FCDB226D7}"/>
              </a:ext>
            </a:extLst>
          </p:cNvPr>
          <p:cNvSpPr/>
          <p:nvPr/>
        </p:nvSpPr>
        <p:spPr>
          <a:xfrm>
            <a:off x="4772567" y="1832778"/>
            <a:ext cx="288032" cy="467877"/>
          </a:xfrm>
          <a:custGeom>
            <a:avLst/>
            <a:gdLst>
              <a:gd name="T0" fmla="*/ 6071 w 6882"/>
              <a:gd name="T1" fmla="*/ 0 h 11180"/>
              <a:gd name="T2" fmla="*/ 811 w 6882"/>
              <a:gd name="T3" fmla="*/ 0 h 11180"/>
              <a:gd name="T4" fmla="*/ 0 w 6882"/>
              <a:gd name="T5" fmla="*/ 811 h 11180"/>
              <a:gd name="T6" fmla="*/ 0 w 6882"/>
              <a:gd name="T7" fmla="*/ 10369 h 11180"/>
              <a:gd name="T8" fmla="*/ 811 w 6882"/>
              <a:gd name="T9" fmla="*/ 11180 h 11180"/>
              <a:gd name="T10" fmla="*/ 6071 w 6882"/>
              <a:gd name="T11" fmla="*/ 11180 h 11180"/>
              <a:gd name="T12" fmla="*/ 6882 w 6882"/>
              <a:gd name="T13" fmla="*/ 10369 h 11180"/>
              <a:gd name="T14" fmla="*/ 6882 w 6882"/>
              <a:gd name="T15" fmla="*/ 811 h 11180"/>
              <a:gd name="T16" fmla="*/ 6071 w 6882"/>
              <a:gd name="T17" fmla="*/ 0 h 11180"/>
              <a:gd name="T18" fmla="*/ 811 w 6882"/>
              <a:gd name="T19" fmla="*/ 421 h 11180"/>
              <a:gd name="T20" fmla="*/ 6071 w 6882"/>
              <a:gd name="T21" fmla="*/ 421 h 11180"/>
              <a:gd name="T22" fmla="*/ 6461 w 6882"/>
              <a:gd name="T23" fmla="*/ 811 h 11180"/>
              <a:gd name="T24" fmla="*/ 6461 w 6882"/>
              <a:gd name="T25" fmla="*/ 1923 h 11180"/>
              <a:gd name="T26" fmla="*/ 421 w 6882"/>
              <a:gd name="T27" fmla="*/ 1923 h 11180"/>
              <a:gd name="T28" fmla="*/ 421 w 6882"/>
              <a:gd name="T29" fmla="*/ 811 h 11180"/>
              <a:gd name="T30" fmla="*/ 811 w 6882"/>
              <a:gd name="T31" fmla="*/ 421 h 11180"/>
              <a:gd name="T32" fmla="*/ 6461 w 6882"/>
              <a:gd name="T33" fmla="*/ 2344 h 11180"/>
              <a:gd name="T34" fmla="*/ 6461 w 6882"/>
              <a:gd name="T35" fmla="*/ 8535 h 11180"/>
              <a:gd name="T36" fmla="*/ 421 w 6882"/>
              <a:gd name="T37" fmla="*/ 8535 h 11180"/>
              <a:gd name="T38" fmla="*/ 421 w 6882"/>
              <a:gd name="T39" fmla="*/ 2344 h 11180"/>
              <a:gd name="T40" fmla="*/ 6461 w 6882"/>
              <a:gd name="T41" fmla="*/ 2344 h 11180"/>
              <a:gd name="T42" fmla="*/ 6071 w 6882"/>
              <a:gd name="T43" fmla="*/ 10759 h 11180"/>
              <a:gd name="T44" fmla="*/ 811 w 6882"/>
              <a:gd name="T45" fmla="*/ 10759 h 11180"/>
              <a:gd name="T46" fmla="*/ 421 w 6882"/>
              <a:gd name="T47" fmla="*/ 10369 h 11180"/>
              <a:gd name="T48" fmla="*/ 421 w 6882"/>
              <a:gd name="T49" fmla="*/ 8956 h 11180"/>
              <a:gd name="T50" fmla="*/ 6461 w 6882"/>
              <a:gd name="T51" fmla="*/ 8956 h 11180"/>
              <a:gd name="T52" fmla="*/ 6461 w 6882"/>
              <a:gd name="T53" fmla="*/ 10369 h 11180"/>
              <a:gd name="T54" fmla="*/ 6071 w 6882"/>
              <a:gd name="T55" fmla="*/ 10759 h 11180"/>
              <a:gd name="T56" fmla="*/ 2584 w 6882"/>
              <a:gd name="T57" fmla="*/ 1322 h 11180"/>
              <a:gd name="T58" fmla="*/ 4358 w 6882"/>
              <a:gd name="T59" fmla="*/ 1322 h 11180"/>
              <a:gd name="T60" fmla="*/ 4568 w 6882"/>
              <a:gd name="T61" fmla="*/ 1112 h 11180"/>
              <a:gd name="T62" fmla="*/ 4358 w 6882"/>
              <a:gd name="T63" fmla="*/ 902 h 11180"/>
              <a:gd name="T64" fmla="*/ 2584 w 6882"/>
              <a:gd name="T65" fmla="*/ 902 h 11180"/>
              <a:gd name="T66" fmla="*/ 2374 w 6882"/>
              <a:gd name="T67" fmla="*/ 1112 h 11180"/>
              <a:gd name="T68" fmla="*/ 2584 w 6882"/>
              <a:gd name="T69" fmla="*/ 1322 h 11180"/>
              <a:gd name="T70" fmla="*/ 3456 w 6882"/>
              <a:gd name="T71" fmla="*/ 9076 h 11180"/>
              <a:gd name="T72" fmla="*/ 2645 w 6882"/>
              <a:gd name="T73" fmla="*/ 9888 h 11180"/>
              <a:gd name="T74" fmla="*/ 3456 w 6882"/>
              <a:gd name="T75" fmla="*/ 10699 h 11180"/>
              <a:gd name="T76" fmla="*/ 4267 w 6882"/>
              <a:gd name="T77" fmla="*/ 9888 h 11180"/>
              <a:gd name="T78" fmla="*/ 3456 w 6882"/>
              <a:gd name="T79" fmla="*/ 9076 h 11180"/>
              <a:gd name="T80" fmla="*/ 3456 w 6882"/>
              <a:gd name="T81" fmla="*/ 10278 h 11180"/>
              <a:gd name="T82" fmla="*/ 3065 w 6882"/>
              <a:gd name="T83" fmla="*/ 9888 h 11180"/>
              <a:gd name="T84" fmla="*/ 3456 w 6882"/>
              <a:gd name="T85" fmla="*/ 9497 h 11180"/>
              <a:gd name="T86" fmla="*/ 3847 w 6882"/>
              <a:gd name="T87" fmla="*/ 9888 h 11180"/>
              <a:gd name="T88" fmla="*/ 3456 w 6882"/>
              <a:gd name="T89" fmla="*/ 10278 h 11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882" h="11180">
                <a:moveTo>
                  <a:pt x="6071" y="0"/>
                </a:moveTo>
                <a:lnTo>
                  <a:pt x="811" y="0"/>
                </a:lnTo>
                <a:cubicBezTo>
                  <a:pt x="364" y="0"/>
                  <a:pt x="0" y="364"/>
                  <a:pt x="0" y="811"/>
                </a:cubicBezTo>
                <a:lnTo>
                  <a:pt x="0" y="10369"/>
                </a:lnTo>
                <a:cubicBezTo>
                  <a:pt x="0" y="10816"/>
                  <a:pt x="364" y="11180"/>
                  <a:pt x="811" y="11180"/>
                </a:cubicBezTo>
                <a:lnTo>
                  <a:pt x="6071" y="11180"/>
                </a:lnTo>
                <a:cubicBezTo>
                  <a:pt x="6518" y="11180"/>
                  <a:pt x="6882" y="10816"/>
                  <a:pt x="6882" y="10369"/>
                </a:cubicBezTo>
                <a:lnTo>
                  <a:pt x="6882" y="811"/>
                </a:lnTo>
                <a:cubicBezTo>
                  <a:pt x="6882" y="364"/>
                  <a:pt x="6518" y="0"/>
                  <a:pt x="6071" y="0"/>
                </a:cubicBezTo>
                <a:close/>
                <a:moveTo>
                  <a:pt x="811" y="421"/>
                </a:moveTo>
                <a:lnTo>
                  <a:pt x="6071" y="421"/>
                </a:lnTo>
                <a:cubicBezTo>
                  <a:pt x="6286" y="421"/>
                  <a:pt x="6461" y="596"/>
                  <a:pt x="6461" y="811"/>
                </a:cubicBezTo>
                <a:lnTo>
                  <a:pt x="6461" y="1923"/>
                </a:lnTo>
                <a:lnTo>
                  <a:pt x="421" y="1923"/>
                </a:lnTo>
                <a:lnTo>
                  <a:pt x="421" y="811"/>
                </a:lnTo>
                <a:cubicBezTo>
                  <a:pt x="421" y="596"/>
                  <a:pt x="596" y="421"/>
                  <a:pt x="811" y="421"/>
                </a:cubicBezTo>
                <a:close/>
                <a:moveTo>
                  <a:pt x="6461" y="2344"/>
                </a:moveTo>
                <a:lnTo>
                  <a:pt x="6461" y="8535"/>
                </a:lnTo>
                <a:lnTo>
                  <a:pt x="421" y="8535"/>
                </a:lnTo>
                <a:lnTo>
                  <a:pt x="421" y="2344"/>
                </a:lnTo>
                <a:lnTo>
                  <a:pt x="6461" y="2344"/>
                </a:lnTo>
                <a:close/>
                <a:moveTo>
                  <a:pt x="6071" y="10759"/>
                </a:moveTo>
                <a:lnTo>
                  <a:pt x="811" y="10759"/>
                </a:lnTo>
                <a:cubicBezTo>
                  <a:pt x="596" y="10759"/>
                  <a:pt x="421" y="10584"/>
                  <a:pt x="421" y="10369"/>
                </a:cubicBezTo>
                <a:lnTo>
                  <a:pt x="421" y="8956"/>
                </a:lnTo>
                <a:lnTo>
                  <a:pt x="6461" y="8956"/>
                </a:lnTo>
                <a:lnTo>
                  <a:pt x="6461" y="10369"/>
                </a:lnTo>
                <a:cubicBezTo>
                  <a:pt x="6461" y="10584"/>
                  <a:pt x="6286" y="10759"/>
                  <a:pt x="6071" y="10759"/>
                </a:cubicBezTo>
                <a:close/>
                <a:moveTo>
                  <a:pt x="2584" y="1322"/>
                </a:moveTo>
                <a:lnTo>
                  <a:pt x="4358" y="1322"/>
                </a:lnTo>
                <a:cubicBezTo>
                  <a:pt x="4474" y="1322"/>
                  <a:pt x="4568" y="1228"/>
                  <a:pt x="4568" y="1112"/>
                </a:cubicBezTo>
                <a:cubicBezTo>
                  <a:pt x="4568" y="996"/>
                  <a:pt x="4474" y="902"/>
                  <a:pt x="4358" y="902"/>
                </a:cubicBezTo>
                <a:lnTo>
                  <a:pt x="2584" y="902"/>
                </a:lnTo>
                <a:cubicBezTo>
                  <a:pt x="2468" y="902"/>
                  <a:pt x="2374" y="996"/>
                  <a:pt x="2374" y="1112"/>
                </a:cubicBezTo>
                <a:cubicBezTo>
                  <a:pt x="2374" y="1228"/>
                  <a:pt x="2468" y="1322"/>
                  <a:pt x="2584" y="1322"/>
                </a:cubicBezTo>
                <a:close/>
                <a:moveTo>
                  <a:pt x="3456" y="9076"/>
                </a:moveTo>
                <a:cubicBezTo>
                  <a:pt x="3009" y="9076"/>
                  <a:pt x="2645" y="9440"/>
                  <a:pt x="2645" y="9888"/>
                </a:cubicBezTo>
                <a:cubicBezTo>
                  <a:pt x="2645" y="10335"/>
                  <a:pt x="3009" y="10699"/>
                  <a:pt x="3456" y="10699"/>
                </a:cubicBezTo>
                <a:cubicBezTo>
                  <a:pt x="3903" y="10699"/>
                  <a:pt x="4267" y="10335"/>
                  <a:pt x="4267" y="9888"/>
                </a:cubicBezTo>
                <a:cubicBezTo>
                  <a:pt x="4267" y="9440"/>
                  <a:pt x="3903" y="9076"/>
                  <a:pt x="3456" y="9076"/>
                </a:cubicBezTo>
                <a:close/>
                <a:moveTo>
                  <a:pt x="3456" y="10278"/>
                </a:moveTo>
                <a:cubicBezTo>
                  <a:pt x="3241" y="10278"/>
                  <a:pt x="3065" y="10103"/>
                  <a:pt x="3065" y="9888"/>
                </a:cubicBezTo>
                <a:cubicBezTo>
                  <a:pt x="3065" y="9672"/>
                  <a:pt x="3241" y="9497"/>
                  <a:pt x="3456" y="9497"/>
                </a:cubicBezTo>
                <a:cubicBezTo>
                  <a:pt x="3671" y="9497"/>
                  <a:pt x="3847" y="9672"/>
                  <a:pt x="3847" y="9888"/>
                </a:cubicBezTo>
                <a:cubicBezTo>
                  <a:pt x="3847" y="10103"/>
                  <a:pt x="3671" y="10278"/>
                  <a:pt x="3456" y="10278"/>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任意多边形: 形状 28">
            <a:extLst>
              <a:ext uri="{FF2B5EF4-FFF2-40B4-BE49-F238E27FC236}">
                <a16:creationId xmlns:a16="http://schemas.microsoft.com/office/drawing/2014/main" id="{40C5F4FF-0C08-DFD4-3E72-F32514B6B09B}"/>
              </a:ext>
            </a:extLst>
          </p:cNvPr>
          <p:cNvSpPr/>
          <p:nvPr/>
        </p:nvSpPr>
        <p:spPr>
          <a:xfrm>
            <a:off x="4772567" y="2476532"/>
            <a:ext cx="288032" cy="467877"/>
          </a:xfrm>
          <a:custGeom>
            <a:avLst/>
            <a:gdLst>
              <a:gd name="T0" fmla="*/ 6071 w 6882"/>
              <a:gd name="T1" fmla="*/ 0 h 11180"/>
              <a:gd name="T2" fmla="*/ 811 w 6882"/>
              <a:gd name="T3" fmla="*/ 0 h 11180"/>
              <a:gd name="T4" fmla="*/ 0 w 6882"/>
              <a:gd name="T5" fmla="*/ 811 h 11180"/>
              <a:gd name="T6" fmla="*/ 0 w 6882"/>
              <a:gd name="T7" fmla="*/ 10369 h 11180"/>
              <a:gd name="T8" fmla="*/ 811 w 6882"/>
              <a:gd name="T9" fmla="*/ 11180 h 11180"/>
              <a:gd name="T10" fmla="*/ 6071 w 6882"/>
              <a:gd name="T11" fmla="*/ 11180 h 11180"/>
              <a:gd name="T12" fmla="*/ 6882 w 6882"/>
              <a:gd name="T13" fmla="*/ 10369 h 11180"/>
              <a:gd name="T14" fmla="*/ 6882 w 6882"/>
              <a:gd name="T15" fmla="*/ 811 h 11180"/>
              <a:gd name="T16" fmla="*/ 6071 w 6882"/>
              <a:gd name="T17" fmla="*/ 0 h 11180"/>
              <a:gd name="T18" fmla="*/ 811 w 6882"/>
              <a:gd name="T19" fmla="*/ 421 h 11180"/>
              <a:gd name="T20" fmla="*/ 6071 w 6882"/>
              <a:gd name="T21" fmla="*/ 421 h 11180"/>
              <a:gd name="T22" fmla="*/ 6461 w 6882"/>
              <a:gd name="T23" fmla="*/ 811 h 11180"/>
              <a:gd name="T24" fmla="*/ 6461 w 6882"/>
              <a:gd name="T25" fmla="*/ 1923 h 11180"/>
              <a:gd name="T26" fmla="*/ 421 w 6882"/>
              <a:gd name="T27" fmla="*/ 1923 h 11180"/>
              <a:gd name="T28" fmla="*/ 421 w 6882"/>
              <a:gd name="T29" fmla="*/ 811 h 11180"/>
              <a:gd name="T30" fmla="*/ 811 w 6882"/>
              <a:gd name="T31" fmla="*/ 421 h 11180"/>
              <a:gd name="T32" fmla="*/ 6461 w 6882"/>
              <a:gd name="T33" fmla="*/ 2344 h 11180"/>
              <a:gd name="T34" fmla="*/ 6461 w 6882"/>
              <a:gd name="T35" fmla="*/ 8535 h 11180"/>
              <a:gd name="T36" fmla="*/ 421 w 6882"/>
              <a:gd name="T37" fmla="*/ 8535 h 11180"/>
              <a:gd name="T38" fmla="*/ 421 w 6882"/>
              <a:gd name="T39" fmla="*/ 2344 h 11180"/>
              <a:gd name="T40" fmla="*/ 6461 w 6882"/>
              <a:gd name="T41" fmla="*/ 2344 h 11180"/>
              <a:gd name="T42" fmla="*/ 6071 w 6882"/>
              <a:gd name="T43" fmla="*/ 10759 h 11180"/>
              <a:gd name="T44" fmla="*/ 811 w 6882"/>
              <a:gd name="T45" fmla="*/ 10759 h 11180"/>
              <a:gd name="T46" fmla="*/ 421 w 6882"/>
              <a:gd name="T47" fmla="*/ 10369 h 11180"/>
              <a:gd name="T48" fmla="*/ 421 w 6882"/>
              <a:gd name="T49" fmla="*/ 8956 h 11180"/>
              <a:gd name="T50" fmla="*/ 6461 w 6882"/>
              <a:gd name="T51" fmla="*/ 8956 h 11180"/>
              <a:gd name="T52" fmla="*/ 6461 w 6882"/>
              <a:gd name="T53" fmla="*/ 10369 h 11180"/>
              <a:gd name="T54" fmla="*/ 6071 w 6882"/>
              <a:gd name="T55" fmla="*/ 10759 h 11180"/>
              <a:gd name="T56" fmla="*/ 2584 w 6882"/>
              <a:gd name="T57" fmla="*/ 1322 h 11180"/>
              <a:gd name="T58" fmla="*/ 4358 w 6882"/>
              <a:gd name="T59" fmla="*/ 1322 h 11180"/>
              <a:gd name="T60" fmla="*/ 4568 w 6882"/>
              <a:gd name="T61" fmla="*/ 1112 h 11180"/>
              <a:gd name="T62" fmla="*/ 4358 w 6882"/>
              <a:gd name="T63" fmla="*/ 902 h 11180"/>
              <a:gd name="T64" fmla="*/ 2584 w 6882"/>
              <a:gd name="T65" fmla="*/ 902 h 11180"/>
              <a:gd name="T66" fmla="*/ 2374 w 6882"/>
              <a:gd name="T67" fmla="*/ 1112 h 11180"/>
              <a:gd name="T68" fmla="*/ 2584 w 6882"/>
              <a:gd name="T69" fmla="*/ 1322 h 11180"/>
              <a:gd name="T70" fmla="*/ 3456 w 6882"/>
              <a:gd name="T71" fmla="*/ 9076 h 11180"/>
              <a:gd name="T72" fmla="*/ 2645 w 6882"/>
              <a:gd name="T73" fmla="*/ 9888 h 11180"/>
              <a:gd name="T74" fmla="*/ 3456 w 6882"/>
              <a:gd name="T75" fmla="*/ 10699 h 11180"/>
              <a:gd name="T76" fmla="*/ 4267 w 6882"/>
              <a:gd name="T77" fmla="*/ 9888 h 11180"/>
              <a:gd name="T78" fmla="*/ 3456 w 6882"/>
              <a:gd name="T79" fmla="*/ 9076 h 11180"/>
              <a:gd name="T80" fmla="*/ 3456 w 6882"/>
              <a:gd name="T81" fmla="*/ 10278 h 11180"/>
              <a:gd name="T82" fmla="*/ 3065 w 6882"/>
              <a:gd name="T83" fmla="*/ 9888 h 11180"/>
              <a:gd name="T84" fmla="*/ 3456 w 6882"/>
              <a:gd name="T85" fmla="*/ 9497 h 11180"/>
              <a:gd name="T86" fmla="*/ 3847 w 6882"/>
              <a:gd name="T87" fmla="*/ 9888 h 11180"/>
              <a:gd name="T88" fmla="*/ 3456 w 6882"/>
              <a:gd name="T89" fmla="*/ 10278 h 11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882" h="11180">
                <a:moveTo>
                  <a:pt x="6071" y="0"/>
                </a:moveTo>
                <a:lnTo>
                  <a:pt x="811" y="0"/>
                </a:lnTo>
                <a:cubicBezTo>
                  <a:pt x="364" y="0"/>
                  <a:pt x="0" y="364"/>
                  <a:pt x="0" y="811"/>
                </a:cubicBezTo>
                <a:lnTo>
                  <a:pt x="0" y="10369"/>
                </a:lnTo>
                <a:cubicBezTo>
                  <a:pt x="0" y="10816"/>
                  <a:pt x="364" y="11180"/>
                  <a:pt x="811" y="11180"/>
                </a:cubicBezTo>
                <a:lnTo>
                  <a:pt x="6071" y="11180"/>
                </a:lnTo>
                <a:cubicBezTo>
                  <a:pt x="6518" y="11180"/>
                  <a:pt x="6882" y="10816"/>
                  <a:pt x="6882" y="10369"/>
                </a:cubicBezTo>
                <a:lnTo>
                  <a:pt x="6882" y="811"/>
                </a:lnTo>
                <a:cubicBezTo>
                  <a:pt x="6882" y="364"/>
                  <a:pt x="6518" y="0"/>
                  <a:pt x="6071" y="0"/>
                </a:cubicBezTo>
                <a:close/>
                <a:moveTo>
                  <a:pt x="811" y="421"/>
                </a:moveTo>
                <a:lnTo>
                  <a:pt x="6071" y="421"/>
                </a:lnTo>
                <a:cubicBezTo>
                  <a:pt x="6286" y="421"/>
                  <a:pt x="6461" y="596"/>
                  <a:pt x="6461" y="811"/>
                </a:cubicBezTo>
                <a:lnTo>
                  <a:pt x="6461" y="1923"/>
                </a:lnTo>
                <a:lnTo>
                  <a:pt x="421" y="1923"/>
                </a:lnTo>
                <a:lnTo>
                  <a:pt x="421" y="811"/>
                </a:lnTo>
                <a:cubicBezTo>
                  <a:pt x="421" y="596"/>
                  <a:pt x="596" y="421"/>
                  <a:pt x="811" y="421"/>
                </a:cubicBezTo>
                <a:close/>
                <a:moveTo>
                  <a:pt x="6461" y="2344"/>
                </a:moveTo>
                <a:lnTo>
                  <a:pt x="6461" y="8535"/>
                </a:lnTo>
                <a:lnTo>
                  <a:pt x="421" y="8535"/>
                </a:lnTo>
                <a:lnTo>
                  <a:pt x="421" y="2344"/>
                </a:lnTo>
                <a:lnTo>
                  <a:pt x="6461" y="2344"/>
                </a:lnTo>
                <a:close/>
                <a:moveTo>
                  <a:pt x="6071" y="10759"/>
                </a:moveTo>
                <a:lnTo>
                  <a:pt x="811" y="10759"/>
                </a:lnTo>
                <a:cubicBezTo>
                  <a:pt x="596" y="10759"/>
                  <a:pt x="421" y="10584"/>
                  <a:pt x="421" y="10369"/>
                </a:cubicBezTo>
                <a:lnTo>
                  <a:pt x="421" y="8956"/>
                </a:lnTo>
                <a:lnTo>
                  <a:pt x="6461" y="8956"/>
                </a:lnTo>
                <a:lnTo>
                  <a:pt x="6461" y="10369"/>
                </a:lnTo>
                <a:cubicBezTo>
                  <a:pt x="6461" y="10584"/>
                  <a:pt x="6286" y="10759"/>
                  <a:pt x="6071" y="10759"/>
                </a:cubicBezTo>
                <a:close/>
                <a:moveTo>
                  <a:pt x="2584" y="1322"/>
                </a:moveTo>
                <a:lnTo>
                  <a:pt x="4358" y="1322"/>
                </a:lnTo>
                <a:cubicBezTo>
                  <a:pt x="4474" y="1322"/>
                  <a:pt x="4568" y="1228"/>
                  <a:pt x="4568" y="1112"/>
                </a:cubicBezTo>
                <a:cubicBezTo>
                  <a:pt x="4568" y="996"/>
                  <a:pt x="4474" y="902"/>
                  <a:pt x="4358" y="902"/>
                </a:cubicBezTo>
                <a:lnTo>
                  <a:pt x="2584" y="902"/>
                </a:lnTo>
                <a:cubicBezTo>
                  <a:pt x="2468" y="902"/>
                  <a:pt x="2374" y="996"/>
                  <a:pt x="2374" y="1112"/>
                </a:cubicBezTo>
                <a:cubicBezTo>
                  <a:pt x="2374" y="1228"/>
                  <a:pt x="2468" y="1322"/>
                  <a:pt x="2584" y="1322"/>
                </a:cubicBezTo>
                <a:close/>
                <a:moveTo>
                  <a:pt x="3456" y="9076"/>
                </a:moveTo>
                <a:cubicBezTo>
                  <a:pt x="3009" y="9076"/>
                  <a:pt x="2645" y="9440"/>
                  <a:pt x="2645" y="9888"/>
                </a:cubicBezTo>
                <a:cubicBezTo>
                  <a:pt x="2645" y="10335"/>
                  <a:pt x="3009" y="10699"/>
                  <a:pt x="3456" y="10699"/>
                </a:cubicBezTo>
                <a:cubicBezTo>
                  <a:pt x="3903" y="10699"/>
                  <a:pt x="4267" y="10335"/>
                  <a:pt x="4267" y="9888"/>
                </a:cubicBezTo>
                <a:cubicBezTo>
                  <a:pt x="4267" y="9440"/>
                  <a:pt x="3903" y="9076"/>
                  <a:pt x="3456" y="9076"/>
                </a:cubicBezTo>
                <a:close/>
                <a:moveTo>
                  <a:pt x="3456" y="10278"/>
                </a:moveTo>
                <a:cubicBezTo>
                  <a:pt x="3241" y="10278"/>
                  <a:pt x="3065" y="10103"/>
                  <a:pt x="3065" y="9888"/>
                </a:cubicBezTo>
                <a:cubicBezTo>
                  <a:pt x="3065" y="9672"/>
                  <a:pt x="3241" y="9497"/>
                  <a:pt x="3456" y="9497"/>
                </a:cubicBezTo>
                <a:cubicBezTo>
                  <a:pt x="3671" y="9497"/>
                  <a:pt x="3847" y="9672"/>
                  <a:pt x="3847" y="9888"/>
                </a:cubicBezTo>
                <a:cubicBezTo>
                  <a:pt x="3847" y="10103"/>
                  <a:pt x="3671" y="10278"/>
                  <a:pt x="3456" y="10278"/>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任意多边形: 形状 28">
            <a:extLst>
              <a:ext uri="{FF2B5EF4-FFF2-40B4-BE49-F238E27FC236}">
                <a16:creationId xmlns:a16="http://schemas.microsoft.com/office/drawing/2014/main" id="{A605FAB9-5E7C-CF78-67BB-F937A4791190}"/>
              </a:ext>
            </a:extLst>
          </p:cNvPr>
          <p:cNvSpPr/>
          <p:nvPr/>
        </p:nvSpPr>
        <p:spPr>
          <a:xfrm>
            <a:off x="4772567" y="3117244"/>
            <a:ext cx="288032" cy="467877"/>
          </a:xfrm>
          <a:custGeom>
            <a:avLst/>
            <a:gdLst>
              <a:gd name="T0" fmla="*/ 6071 w 6882"/>
              <a:gd name="T1" fmla="*/ 0 h 11180"/>
              <a:gd name="T2" fmla="*/ 811 w 6882"/>
              <a:gd name="T3" fmla="*/ 0 h 11180"/>
              <a:gd name="T4" fmla="*/ 0 w 6882"/>
              <a:gd name="T5" fmla="*/ 811 h 11180"/>
              <a:gd name="T6" fmla="*/ 0 w 6882"/>
              <a:gd name="T7" fmla="*/ 10369 h 11180"/>
              <a:gd name="T8" fmla="*/ 811 w 6882"/>
              <a:gd name="T9" fmla="*/ 11180 h 11180"/>
              <a:gd name="T10" fmla="*/ 6071 w 6882"/>
              <a:gd name="T11" fmla="*/ 11180 h 11180"/>
              <a:gd name="T12" fmla="*/ 6882 w 6882"/>
              <a:gd name="T13" fmla="*/ 10369 h 11180"/>
              <a:gd name="T14" fmla="*/ 6882 w 6882"/>
              <a:gd name="T15" fmla="*/ 811 h 11180"/>
              <a:gd name="T16" fmla="*/ 6071 w 6882"/>
              <a:gd name="T17" fmla="*/ 0 h 11180"/>
              <a:gd name="T18" fmla="*/ 811 w 6882"/>
              <a:gd name="T19" fmla="*/ 421 h 11180"/>
              <a:gd name="T20" fmla="*/ 6071 w 6882"/>
              <a:gd name="T21" fmla="*/ 421 h 11180"/>
              <a:gd name="T22" fmla="*/ 6461 w 6882"/>
              <a:gd name="T23" fmla="*/ 811 h 11180"/>
              <a:gd name="T24" fmla="*/ 6461 w 6882"/>
              <a:gd name="T25" fmla="*/ 1923 h 11180"/>
              <a:gd name="T26" fmla="*/ 421 w 6882"/>
              <a:gd name="T27" fmla="*/ 1923 h 11180"/>
              <a:gd name="T28" fmla="*/ 421 w 6882"/>
              <a:gd name="T29" fmla="*/ 811 h 11180"/>
              <a:gd name="T30" fmla="*/ 811 w 6882"/>
              <a:gd name="T31" fmla="*/ 421 h 11180"/>
              <a:gd name="T32" fmla="*/ 6461 w 6882"/>
              <a:gd name="T33" fmla="*/ 2344 h 11180"/>
              <a:gd name="T34" fmla="*/ 6461 w 6882"/>
              <a:gd name="T35" fmla="*/ 8535 h 11180"/>
              <a:gd name="T36" fmla="*/ 421 w 6882"/>
              <a:gd name="T37" fmla="*/ 8535 h 11180"/>
              <a:gd name="T38" fmla="*/ 421 w 6882"/>
              <a:gd name="T39" fmla="*/ 2344 h 11180"/>
              <a:gd name="T40" fmla="*/ 6461 w 6882"/>
              <a:gd name="T41" fmla="*/ 2344 h 11180"/>
              <a:gd name="T42" fmla="*/ 6071 w 6882"/>
              <a:gd name="T43" fmla="*/ 10759 h 11180"/>
              <a:gd name="T44" fmla="*/ 811 w 6882"/>
              <a:gd name="T45" fmla="*/ 10759 h 11180"/>
              <a:gd name="T46" fmla="*/ 421 w 6882"/>
              <a:gd name="T47" fmla="*/ 10369 h 11180"/>
              <a:gd name="T48" fmla="*/ 421 w 6882"/>
              <a:gd name="T49" fmla="*/ 8956 h 11180"/>
              <a:gd name="T50" fmla="*/ 6461 w 6882"/>
              <a:gd name="T51" fmla="*/ 8956 h 11180"/>
              <a:gd name="T52" fmla="*/ 6461 w 6882"/>
              <a:gd name="T53" fmla="*/ 10369 h 11180"/>
              <a:gd name="T54" fmla="*/ 6071 w 6882"/>
              <a:gd name="T55" fmla="*/ 10759 h 11180"/>
              <a:gd name="T56" fmla="*/ 2584 w 6882"/>
              <a:gd name="T57" fmla="*/ 1322 h 11180"/>
              <a:gd name="T58" fmla="*/ 4358 w 6882"/>
              <a:gd name="T59" fmla="*/ 1322 h 11180"/>
              <a:gd name="T60" fmla="*/ 4568 w 6882"/>
              <a:gd name="T61" fmla="*/ 1112 h 11180"/>
              <a:gd name="T62" fmla="*/ 4358 w 6882"/>
              <a:gd name="T63" fmla="*/ 902 h 11180"/>
              <a:gd name="T64" fmla="*/ 2584 w 6882"/>
              <a:gd name="T65" fmla="*/ 902 h 11180"/>
              <a:gd name="T66" fmla="*/ 2374 w 6882"/>
              <a:gd name="T67" fmla="*/ 1112 h 11180"/>
              <a:gd name="T68" fmla="*/ 2584 w 6882"/>
              <a:gd name="T69" fmla="*/ 1322 h 11180"/>
              <a:gd name="T70" fmla="*/ 3456 w 6882"/>
              <a:gd name="T71" fmla="*/ 9076 h 11180"/>
              <a:gd name="T72" fmla="*/ 2645 w 6882"/>
              <a:gd name="T73" fmla="*/ 9888 h 11180"/>
              <a:gd name="T74" fmla="*/ 3456 w 6882"/>
              <a:gd name="T75" fmla="*/ 10699 h 11180"/>
              <a:gd name="T76" fmla="*/ 4267 w 6882"/>
              <a:gd name="T77" fmla="*/ 9888 h 11180"/>
              <a:gd name="T78" fmla="*/ 3456 w 6882"/>
              <a:gd name="T79" fmla="*/ 9076 h 11180"/>
              <a:gd name="T80" fmla="*/ 3456 w 6882"/>
              <a:gd name="T81" fmla="*/ 10278 h 11180"/>
              <a:gd name="T82" fmla="*/ 3065 w 6882"/>
              <a:gd name="T83" fmla="*/ 9888 h 11180"/>
              <a:gd name="T84" fmla="*/ 3456 w 6882"/>
              <a:gd name="T85" fmla="*/ 9497 h 11180"/>
              <a:gd name="T86" fmla="*/ 3847 w 6882"/>
              <a:gd name="T87" fmla="*/ 9888 h 11180"/>
              <a:gd name="T88" fmla="*/ 3456 w 6882"/>
              <a:gd name="T89" fmla="*/ 10278 h 11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882" h="11180">
                <a:moveTo>
                  <a:pt x="6071" y="0"/>
                </a:moveTo>
                <a:lnTo>
                  <a:pt x="811" y="0"/>
                </a:lnTo>
                <a:cubicBezTo>
                  <a:pt x="364" y="0"/>
                  <a:pt x="0" y="364"/>
                  <a:pt x="0" y="811"/>
                </a:cubicBezTo>
                <a:lnTo>
                  <a:pt x="0" y="10369"/>
                </a:lnTo>
                <a:cubicBezTo>
                  <a:pt x="0" y="10816"/>
                  <a:pt x="364" y="11180"/>
                  <a:pt x="811" y="11180"/>
                </a:cubicBezTo>
                <a:lnTo>
                  <a:pt x="6071" y="11180"/>
                </a:lnTo>
                <a:cubicBezTo>
                  <a:pt x="6518" y="11180"/>
                  <a:pt x="6882" y="10816"/>
                  <a:pt x="6882" y="10369"/>
                </a:cubicBezTo>
                <a:lnTo>
                  <a:pt x="6882" y="811"/>
                </a:lnTo>
                <a:cubicBezTo>
                  <a:pt x="6882" y="364"/>
                  <a:pt x="6518" y="0"/>
                  <a:pt x="6071" y="0"/>
                </a:cubicBezTo>
                <a:close/>
                <a:moveTo>
                  <a:pt x="811" y="421"/>
                </a:moveTo>
                <a:lnTo>
                  <a:pt x="6071" y="421"/>
                </a:lnTo>
                <a:cubicBezTo>
                  <a:pt x="6286" y="421"/>
                  <a:pt x="6461" y="596"/>
                  <a:pt x="6461" y="811"/>
                </a:cubicBezTo>
                <a:lnTo>
                  <a:pt x="6461" y="1923"/>
                </a:lnTo>
                <a:lnTo>
                  <a:pt x="421" y="1923"/>
                </a:lnTo>
                <a:lnTo>
                  <a:pt x="421" y="811"/>
                </a:lnTo>
                <a:cubicBezTo>
                  <a:pt x="421" y="596"/>
                  <a:pt x="596" y="421"/>
                  <a:pt x="811" y="421"/>
                </a:cubicBezTo>
                <a:close/>
                <a:moveTo>
                  <a:pt x="6461" y="2344"/>
                </a:moveTo>
                <a:lnTo>
                  <a:pt x="6461" y="8535"/>
                </a:lnTo>
                <a:lnTo>
                  <a:pt x="421" y="8535"/>
                </a:lnTo>
                <a:lnTo>
                  <a:pt x="421" y="2344"/>
                </a:lnTo>
                <a:lnTo>
                  <a:pt x="6461" y="2344"/>
                </a:lnTo>
                <a:close/>
                <a:moveTo>
                  <a:pt x="6071" y="10759"/>
                </a:moveTo>
                <a:lnTo>
                  <a:pt x="811" y="10759"/>
                </a:lnTo>
                <a:cubicBezTo>
                  <a:pt x="596" y="10759"/>
                  <a:pt x="421" y="10584"/>
                  <a:pt x="421" y="10369"/>
                </a:cubicBezTo>
                <a:lnTo>
                  <a:pt x="421" y="8956"/>
                </a:lnTo>
                <a:lnTo>
                  <a:pt x="6461" y="8956"/>
                </a:lnTo>
                <a:lnTo>
                  <a:pt x="6461" y="10369"/>
                </a:lnTo>
                <a:cubicBezTo>
                  <a:pt x="6461" y="10584"/>
                  <a:pt x="6286" y="10759"/>
                  <a:pt x="6071" y="10759"/>
                </a:cubicBezTo>
                <a:close/>
                <a:moveTo>
                  <a:pt x="2584" y="1322"/>
                </a:moveTo>
                <a:lnTo>
                  <a:pt x="4358" y="1322"/>
                </a:lnTo>
                <a:cubicBezTo>
                  <a:pt x="4474" y="1322"/>
                  <a:pt x="4568" y="1228"/>
                  <a:pt x="4568" y="1112"/>
                </a:cubicBezTo>
                <a:cubicBezTo>
                  <a:pt x="4568" y="996"/>
                  <a:pt x="4474" y="902"/>
                  <a:pt x="4358" y="902"/>
                </a:cubicBezTo>
                <a:lnTo>
                  <a:pt x="2584" y="902"/>
                </a:lnTo>
                <a:cubicBezTo>
                  <a:pt x="2468" y="902"/>
                  <a:pt x="2374" y="996"/>
                  <a:pt x="2374" y="1112"/>
                </a:cubicBezTo>
                <a:cubicBezTo>
                  <a:pt x="2374" y="1228"/>
                  <a:pt x="2468" y="1322"/>
                  <a:pt x="2584" y="1322"/>
                </a:cubicBezTo>
                <a:close/>
                <a:moveTo>
                  <a:pt x="3456" y="9076"/>
                </a:moveTo>
                <a:cubicBezTo>
                  <a:pt x="3009" y="9076"/>
                  <a:pt x="2645" y="9440"/>
                  <a:pt x="2645" y="9888"/>
                </a:cubicBezTo>
                <a:cubicBezTo>
                  <a:pt x="2645" y="10335"/>
                  <a:pt x="3009" y="10699"/>
                  <a:pt x="3456" y="10699"/>
                </a:cubicBezTo>
                <a:cubicBezTo>
                  <a:pt x="3903" y="10699"/>
                  <a:pt x="4267" y="10335"/>
                  <a:pt x="4267" y="9888"/>
                </a:cubicBezTo>
                <a:cubicBezTo>
                  <a:pt x="4267" y="9440"/>
                  <a:pt x="3903" y="9076"/>
                  <a:pt x="3456" y="9076"/>
                </a:cubicBezTo>
                <a:close/>
                <a:moveTo>
                  <a:pt x="3456" y="10278"/>
                </a:moveTo>
                <a:cubicBezTo>
                  <a:pt x="3241" y="10278"/>
                  <a:pt x="3065" y="10103"/>
                  <a:pt x="3065" y="9888"/>
                </a:cubicBezTo>
                <a:cubicBezTo>
                  <a:pt x="3065" y="9672"/>
                  <a:pt x="3241" y="9497"/>
                  <a:pt x="3456" y="9497"/>
                </a:cubicBezTo>
                <a:cubicBezTo>
                  <a:pt x="3671" y="9497"/>
                  <a:pt x="3847" y="9672"/>
                  <a:pt x="3847" y="9888"/>
                </a:cubicBezTo>
                <a:cubicBezTo>
                  <a:pt x="3847" y="10103"/>
                  <a:pt x="3671" y="10278"/>
                  <a:pt x="3456" y="10278"/>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任意多边形: 形状 28">
            <a:extLst>
              <a:ext uri="{FF2B5EF4-FFF2-40B4-BE49-F238E27FC236}">
                <a16:creationId xmlns:a16="http://schemas.microsoft.com/office/drawing/2014/main" id="{6EE773B8-2627-DE41-F46D-3AE031C3714B}"/>
              </a:ext>
            </a:extLst>
          </p:cNvPr>
          <p:cNvSpPr/>
          <p:nvPr/>
        </p:nvSpPr>
        <p:spPr>
          <a:xfrm>
            <a:off x="4772567" y="3757956"/>
            <a:ext cx="288032" cy="467877"/>
          </a:xfrm>
          <a:custGeom>
            <a:avLst/>
            <a:gdLst>
              <a:gd name="T0" fmla="*/ 6071 w 6882"/>
              <a:gd name="T1" fmla="*/ 0 h 11180"/>
              <a:gd name="T2" fmla="*/ 811 w 6882"/>
              <a:gd name="T3" fmla="*/ 0 h 11180"/>
              <a:gd name="T4" fmla="*/ 0 w 6882"/>
              <a:gd name="T5" fmla="*/ 811 h 11180"/>
              <a:gd name="T6" fmla="*/ 0 w 6882"/>
              <a:gd name="T7" fmla="*/ 10369 h 11180"/>
              <a:gd name="T8" fmla="*/ 811 w 6882"/>
              <a:gd name="T9" fmla="*/ 11180 h 11180"/>
              <a:gd name="T10" fmla="*/ 6071 w 6882"/>
              <a:gd name="T11" fmla="*/ 11180 h 11180"/>
              <a:gd name="T12" fmla="*/ 6882 w 6882"/>
              <a:gd name="T13" fmla="*/ 10369 h 11180"/>
              <a:gd name="T14" fmla="*/ 6882 w 6882"/>
              <a:gd name="T15" fmla="*/ 811 h 11180"/>
              <a:gd name="T16" fmla="*/ 6071 w 6882"/>
              <a:gd name="T17" fmla="*/ 0 h 11180"/>
              <a:gd name="T18" fmla="*/ 811 w 6882"/>
              <a:gd name="T19" fmla="*/ 421 h 11180"/>
              <a:gd name="T20" fmla="*/ 6071 w 6882"/>
              <a:gd name="T21" fmla="*/ 421 h 11180"/>
              <a:gd name="T22" fmla="*/ 6461 w 6882"/>
              <a:gd name="T23" fmla="*/ 811 h 11180"/>
              <a:gd name="T24" fmla="*/ 6461 w 6882"/>
              <a:gd name="T25" fmla="*/ 1923 h 11180"/>
              <a:gd name="T26" fmla="*/ 421 w 6882"/>
              <a:gd name="T27" fmla="*/ 1923 h 11180"/>
              <a:gd name="T28" fmla="*/ 421 w 6882"/>
              <a:gd name="T29" fmla="*/ 811 h 11180"/>
              <a:gd name="T30" fmla="*/ 811 w 6882"/>
              <a:gd name="T31" fmla="*/ 421 h 11180"/>
              <a:gd name="T32" fmla="*/ 6461 w 6882"/>
              <a:gd name="T33" fmla="*/ 2344 h 11180"/>
              <a:gd name="T34" fmla="*/ 6461 w 6882"/>
              <a:gd name="T35" fmla="*/ 8535 h 11180"/>
              <a:gd name="T36" fmla="*/ 421 w 6882"/>
              <a:gd name="T37" fmla="*/ 8535 h 11180"/>
              <a:gd name="T38" fmla="*/ 421 w 6882"/>
              <a:gd name="T39" fmla="*/ 2344 h 11180"/>
              <a:gd name="T40" fmla="*/ 6461 w 6882"/>
              <a:gd name="T41" fmla="*/ 2344 h 11180"/>
              <a:gd name="T42" fmla="*/ 6071 w 6882"/>
              <a:gd name="T43" fmla="*/ 10759 h 11180"/>
              <a:gd name="T44" fmla="*/ 811 w 6882"/>
              <a:gd name="T45" fmla="*/ 10759 h 11180"/>
              <a:gd name="T46" fmla="*/ 421 w 6882"/>
              <a:gd name="T47" fmla="*/ 10369 h 11180"/>
              <a:gd name="T48" fmla="*/ 421 w 6882"/>
              <a:gd name="T49" fmla="*/ 8956 h 11180"/>
              <a:gd name="T50" fmla="*/ 6461 w 6882"/>
              <a:gd name="T51" fmla="*/ 8956 h 11180"/>
              <a:gd name="T52" fmla="*/ 6461 w 6882"/>
              <a:gd name="T53" fmla="*/ 10369 h 11180"/>
              <a:gd name="T54" fmla="*/ 6071 w 6882"/>
              <a:gd name="T55" fmla="*/ 10759 h 11180"/>
              <a:gd name="T56" fmla="*/ 2584 w 6882"/>
              <a:gd name="T57" fmla="*/ 1322 h 11180"/>
              <a:gd name="T58" fmla="*/ 4358 w 6882"/>
              <a:gd name="T59" fmla="*/ 1322 h 11180"/>
              <a:gd name="T60" fmla="*/ 4568 w 6882"/>
              <a:gd name="T61" fmla="*/ 1112 h 11180"/>
              <a:gd name="T62" fmla="*/ 4358 w 6882"/>
              <a:gd name="T63" fmla="*/ 902 h 11180"/>
              <a:gd name="T64" fmla="*/ 2584 w 6882"/>
              <a:gd name="T65" fmla="*/ 902 h 11180"/>
              <a:gd name="T66" fmla="*/ 2374 w 6882"/>
              <a:gd name="T67" fmla="*/ 1112 h 11180"/>
              <a:gd name="T68" fmla="*/ 2584 w 6882"/>
              <a:gd name="T69" fmla="*/ 1322 h 11180"/>
              <a:gd name="T70" fmla="*/ 3456 w 6882"/>
              <a:gd name="T71" fmla="*/ 9076 h 11180"/>
              <a:gd name="T72" fmla="*/ 2645 w 6882"/>
              <a:gd name="T73" fmla="*/ 9888 h 11180"/>
              <a:gd name="T74" fmla="*/ 3456 w 6882"/>
              <a:gd name="T75" fmla="*/ 10699 h 11180"/>
              <a:gd name="T76" fmla="*/ 4267 w 6882"/>
              <a:gd name="T77" fmla="*/ 9888 h 11180"/>
              <a:gd name="T78" fmla="*/ 3456 w 6882"/>
              <a:gd name="T79" fmla="*/ 9076 h 11180"/>
              <a:gd name="T80" fmla="*/ 3456 w 6882"/>
              <a:gd name="T81" fmla="*/ 10278 h 11180"/>
              <a:gd name="T82" fmla="*/ 3065 w 6882"/>
              <a:gd name="T83" fmla="*/ 9888 h 11180"/>
              <a:gd name="T84" fmla="*/ 3456 w 6882"/>
              <a:gd name="T85" fmla="*/ 9497 h 11180"/>
              <a:gd name="T86" fmla="*/ 3847 w 6882"/>
              <a:gd name="T87" fmla="*/ 9888 h 11180"/>
              <a:gd name="T88" fmla="*/ 3456 w 6882"/>
              <a:gd name="T89" fmla="*/ 10278 h 11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882" h="11180">
                <a:moveTo>
                  <a:pt x="6071" y="0"/>
                </a:moveTo>
                <a:lnTo>
                  <a:pt x="811" y="0"/>
                </a:lnTo>
                <a:cubicBezTo>
                  <a:pt x="364" y="0"/>
                  <a:pt x="0" y="364"/>
                  <a:pt x="0" y="811"/>
                </a:cubicBezTo>
                <a:lnTo>
                  <a:pt x="0" y="10369"/>
                </a:lnTo>
                <a:cubicBezTo>
                  <a:pt x="0" y="10816"/>
                  <a:pt x="364" y="11180"/>
                  <a:pt x="811" y="11180"/>
                </a:cubicBezTo>
                <a:lnTo>
                  <a:pt x="6071" y="11180"/>
                </a:lnTo>
                <a:cubicBezTo>
                  <a:pt x="6518" y="11180"/>
                  <a:pt x="6882" y="10816"/>
                  <a:pt x="6882" y="10369"/>
                </a:cubicBezTo>
                <a:lnTo>
                  <a:pt x="6882" y="811"/>
                </a:lnTo>
                <a:cubicBezTo>
                  <a:pt x="6882" y="364"/>
                  <a:pt x="6518" y="0"/>
                  <a:pt x="6071" y="0"/>
                </a:cubicBezTo>
                <a:close/>
                <a:moveTo>
                  <a:pt x="811" y="421"/>
                </a:moveTo>
                <a:lnTo>
                  <a:pt x="6071" y="421"/>
                </a:lnTo>
                <a:cubicBezTo>
                  <a:pt x="6286" y="421"/>
                  <a:pt x="6461" y="596"/>
                  <a:pt x="6461" y="811"/>
                </a:cubicBezTo>
                <a:lnTo>
                  <a:pt x="6461" y="1923"/>
                </a:lnTo>
                <a:lnTo>
                  <a:pt x="421" y="1923"/>
                </a:lnTo>
                <a:lnTo>
                  <a:pt x="421" y="811"/>
                </a:lnTo>
                <a:cubicBezTo>
                  <a:pt x="421" y="596"/>
                  <a:pt x="596" y="421"/>
                  <a:pt x="811" y="421"/>
                </a:cubicBezTo>
                <a:close/>
                <a:moveTo>
                  <a:pt x="6461" y="2344"/>
                </a:moveTo>
                <a:lnTo>
                  <a:pt x="6461" y="8535"/>
                </a:lnTo>
                <a:lnTo>
                  <a:pt x="421" y="8535"/>
                </a:lnTo>
                <a:lnTo>
                  <a:pt x="421" y="2344"/>
                </a:lnTo>
                <a:lnTo>
                  <a:pt x="6461" y="2344"/>
                </a:lnTo>
                <a:close/>
                <a:moveTo>
                  <a:pt x="6071" y="10759"/>
                </a:moveTo>
                <a:lnTo>
                  <a:pt x="811" y="10759"/>
                </a:lnTo>
                <a:cubicBezTo>
                  <a:pt x="596" y="10759"/>
                  <a:pt x="421" y="10584"/>
                  <a:pt x="421" y="10369"/>
                </a:cubicBezTo>
                <a:lnTo>
                  <a:pt x="421" y="8956"/>
                </a:lnTo>
                <a:lnTo>
                  <a:pt x="6461" y="8956"/>
                </a:lnTo>
                <a:lnTo>
                  <a:pt x="6461" y="10369"/>
                </a:lnTo>
                <a:cubicBezTo>
                  <a:pt x="6461" y="10584"/>
                  <a:pt x="6286" y="10759"/>
                  <a:pt x="6071" y="10759"/>
                </a:cubicBezTo>
                <a:close/>
                <a:moveTo>
                  <a:pt x="2584" y="1322"/>
                </a:moveTo>
                <a:lnTo>
                  <a:pt x="4358" y="1322"/>
                </a:lnTo>
                <a:cubicBezTo>
                  <a:pt x="4474" y="1322"/>
                  <a:pt x="4568" y="1228"/>
                  <a:pt x="4568" y="1112"/>
                </a:cubicBezTo>
                <a:cubicBezTo>
                  <a:pt x="4568" y="996"/>
                  <a:pt x="4474" y="902"/>
                  <a:pt x="4358" y="902"/>
                </a:cubicBezTo>
                <a:lnTo>
                  <a:pt x="2584" y="902"/>
                </a:lnTo>
                <a:cubicBezTo>
                  <a:pt x="2468" y="902"/>
                  <a:pt x="2374" y="996"/>
                  <a:pt x="2374" y="1112"/>
                </a:cubicBezTo>
                <a:cubicBezTo>
                  <a:pt x="2374" y="1228"/>
                  <a:pt x="2468" y="1322"/>
                  <a:pt x="2584" y="1322"/>
                </a:cubicBezTo>
                <a:close/>
                <a:moveTo>
                  <a:pt x="3456" y="9076"/>
                </a:moveTo>
                <a:cubicBezTo>
                  <a:pt x="3009" y="9076"/>
                  <a:pt x="2645" y="9440"/>
                  <a:pt x="2645" y="9888"/>
                </a:cubicBezTo>
                <a:cubicBezTo>
                  <a:pt x="2645" y="10335"/>
                  <a:pt x="3009" y="10699"/>
                  <a:pt x="3456" y="10699"/>
                </a:cubicBezTo>
                <a:cubicBezTo>
                  <a:pt x="3903" y="10699"/>
                  <a:pt x="4267" y="10335"/>
                  <a:pt x="4267" y="9888"/>
                </a:cubicBezTo>
                <a:cubicBezTo>
                  <a:pt x="4267" y="9440"/>
                  <a:pt x="3903" y="9076"/>
                  <a:pt x="3456" y="9076"/>
                </a:cubicBezTo>
                <a:close/>
                <a:moveTo>
                  <a:pt x="3456" y="10278"/>
                </a:moveTo>
                <a:cubicBezTo>
                  <a:pt x="3241" y="10278"/>
                  <a:pt x="3065" y="10103"/>
                  <a:pt x="3065" y="9888"/>
                </a:cubicBezTo>
                <a:cubicBezTo>
                  <a:pt x="3065" y="9672"/>
                  <a:pt x="3241" y="9497"/>
                  <a:pt x="3456" y="9497"/>
                </a:cubicBezTo>
                <a:cubicBezTo>
                  <a:pt x="3671" y="9497"/>
                  <a:pt x="3847" y="9672"/>
                  <a:pt x="3847" y="9888"/>
                </a:cubicBezTo>
                <a:cubicBezTo>
                  <a:pt x="3847" y="10103"/>
                  <a:pt x="3671" y="10278"/>
                  <a:pt x="3456" y="10278"/>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peech Bubble: Rectangle with Corners Rounded 14">
            <a:extLst>
              <a:ext uri="{FF2B5EF4-FFF2-40B4-BE49-F238E27FC236}">
                <a16:creationId xmlns:a16="http://schemas.microsoft.com/office/drawing/2014/main" id="{08FC7678-98CC-A131-E992-CE6F845A33E9}"/>
              </a:ext>
            </a:extLst>
          </p:cNvPr>
          <p:cNvSpPr/>
          <p:nvPr/>
        </p:nvSpPr>
        <p:spPr>
          <a:xfrm>
            <a:off x="9722161" y="4344768"/>
            <a:ext cx="1971253" cy="831079"/>
          </a:xfrm>
          <a:prstGeom prst="wedgeRoundRectCallout">
            <a:avLst>
              <a:gd name="adj1" fmla="val -89524"/>
              <a:gd name="adj2" fmla="val -4527"/>
              <a:gd name="adj3" fmla="val 16667"/>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en-US" sz="1800" dirty="0">
                <a:solidFill>
                  <a:sysClr val="windowText" lastClr="000000"/>
                </a:solidFill>
                <a:ea typeface="+mn-lt"/>
                <a:cs typeface="+mn-lt"/>
              </a:rPr>
              <a:t>RAN virtualization movement</a:t>
            </a:r>
            <a:endParaRPr lang="en-US" sz="1800" dirty="0">
              <a:solidFill>
                <a:sysClr val="windowText" lastClr="000000"/>
              </a:solidFill>
            </a:endParaRPr>
          </a:p>
        </p:txBody>
      </p:sp>
      <p:sp>
        <p:nvSpPr>
          <p:cNvPr id="16" name="文本框 30">
            <a:extLst>
              <a:ext uri="{FF2B5EF4-FFF2-40B4-BE49-F238E27FC236}">
                <a16:creationId xmlns:a16="http://schemas.microsoft.com/office/drawing/2014/main" id="{E1937983-3A63-FB88-5E10-6830460198A0}"/>
              </a:ext>
            </a:extLst>
          </p:cNvPr>
          <p:cNvSpPr txBox="1"/>
          <p:nvPr/>
        </p:nvSpPr>
        <p:spPr>
          <a:xfrm>
            <a:off x="1243235" y="4942861"/>
            <a:ext cx="2391992" cy="400110"/>
          </a:xfrm>
          <a:prstGeom prst="rect">
            <a:avLst/>
          </a:prstGeom>
          <a:noFill/>
        </p:spPr>
        <p:txBody>
          <a:bodyPr wrap="square">
            <a:spAutoFit/>
          </a:bodyPr>
          <a:lstStyle/>
          <a:p>
            <a:r>
              <a:rPr lang="en-US" altLang="zh-CN" sz="2000" b="1">
                <a:ea typeface="+mn-lt"/>
                <a:cs typeface="+mn-lt"/>
              </a:rPr>
              <a:t>M×K massive MIMO</a:t>
            </a:r>
            <a:endParaRPr lang="en-US" sz="2000" b="1"/>
          </a:p>
        </p:txBody>
      </p:sp>
    </p:spTree>
    <p:extLst>
      <p:ext uri="{BB962C8B-B14F-4D97-AF65-F5344CB8AC3E}">
        <p14:creationId xmlns:p14="http://schemas.microsoft.com/office/powerpoint/2010/main" val="1969118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1B0992-3776-73F1-EFC3-E3340BE66CD9}"/>
              </a:ext>
            </a:extLst>
          </p:cNvPr>
          <p:cNvSpPr>
            <a:spLocks noGrp="1"/>
          </p:cNvSpPr>
          <p:nvPr>
            <p:ph type="title"/>
          </p:nvPr>
        </p:nvSpPr>
        <p:spPr>
          <a:xfrm>
            <a:off x="-1190" y="111473"/>
            <a:ext cx="12194380" cy="1331516"/>
          </a:xfrm>
        </p:spPr>
        <p:txBody>
          <a:bodyPr>
            <a:normAutofit/>
          </a:bodyPr>
          <a:lstStyle/>
          <a:p>
            <a:pPr algn="ctr"/>
            <a:r>
              <a:rPr lang="en-US" sz="3200" b="1" dirty="0">
                <a:latin typeface="Calibri Light"/>
                <a:ea typeface="Calibri Light"/>
                <a:cs typeface="Calibri Light"/>
              </a:rPr>
              <a:t>Computation and wired communication challenges of massive MIMO</a:t>
            </a:r>
            <a:endParaRPr lang="en-US" sz="3200" dirty="0">
              <a:ea typeface="Calibri Light" panose="020F0302020204030204"/>
              <a:cs typeface="Calibri Light" panose="020F0302020204030204"/>
            </a:endParaRPr>
          </a:p>
        </p:txBody>
      </p:sp>
      <p:sp>
        <p:nvSpPr>
          <p:cNvPr id="4" name="Slide Number Placeholder 3">
            <a:extLst>
              <a:ext uri="{FF2B5EF4-FFF2-40B4-BE49-F238E27FC236}">
                <a16:creationId xmlns:a16="http://schemas.microsoft.com/office/drawing/2014/main" id="{FEB533A0-38A0-234D-03E3-2A69B0AD70DD}"/>
              </a:ext>
            </a:extLst>
          </p:cNvPr>
          <p:cNvSpPr>
            <a:spLocks noGrp="1"/>
          </p:cNvSpPr>
          <p:nvPr>
            <p:ph type="sldNum" sz="quarter" idx="12"/>
          </p:nvPr>
        </p:nvSpPr>
        <p:spPr/>
        <p:txBody>
          <a:bodyPr/>
          <a:lstStyle/>
          <a:p>
            <a:fld id="{330EA680-D336-4FF7-8B7A-9848BB0A1C32}" type="slidenum">
              <a:rPr lang="en-US" smtClean="0"/>
              <a:t>6</a:t>
            </a:fld>
            <a:endParaRPr lang="en-US"/>
          </a:p>
        </p:txBody>
      </p:sp>
      <p:pic>
        <p:nvPicPr>
          <p:cNvPr id="6" name="Picture 8" descr="5G by Topic">
            <a:extLst>
              <a:ext uri="{FF2B5EF4-FFF2-40B4-BE49-F238E27FC236}">
                <a16:creationId xmlns:a16="http://schemas.microsoft.com/office/drawing/2014/main" id="{9908649E-5B5D-5343-2FDA-AC232A409610}"/>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8241" b="78889" l="40938" r="59219">
                        <a14:backgroundMark x1="51719" y1="52778" x2="51719" y2="52778"/>
                        <a14:backgroundMark x1="48542" y1="53056" x2="48542" y2="53056"/>
                      </a14:backgroundRemoval>
                    </a14:imgEffect>
                    <a14:imgEffect>
                      <a14:saturation sat="0"/>
                    </a14:imgEffect>
                  </a14:imgLayer>
                </a14:imgProps>
              </a:ext>
              <a:ext uri="{28A0092B-C50C-407E-A947-70E740481C1C}">
                <a14:useLocalDpi xmlns:a14="http://schemas.microsoft.com/office/drawing/2010/main" val="0"/>
              </a:ext>
            </a:extLst>
          </a:blip>
          <a:srcRect l="40044" t="17159" r="39910" b="20116"/>
          <a:stretch/>
        </p:blipFill>
        <p:spPr bwMode="auto">
          <a:xfrm>
            <a:off x="1706797" y="1837527"/>
            <a:ext cx="1464868" cy="2578254"/>
          </a:xfrm>
          <a:prstGeom prst="rect">
            <a:avLst/>
          </a:prstGeom>
          <a:noFill/>
          <a:extLst>
            <a:ext uri="{909E8E84-426E-40DD-AFC4-6F175D3DCCD1}">
              <a14:hiddenFill xmlns:a14="http://schemas.microsoft.com/office/drawing/2010/main">
                <a:solidFill>
                  <a:srgbClr val="FFFFFF"/>
                </a:solidFill>
              </a14:hiddenFill>
            </a:ext>
          </a:extLst>
        </p:spPr>
      </p:pic>
      <p:sp>
        <p:nvSpPr>
          <p:cNvPr id="8" name="文本框 30">
            <a:extLst>
              <a:ext uri="{FF2B5EF4-FFF2-40B4-BE49-F238E27FC236}">
                <a16:creationId xmlns:a16="http://schemas.microsoft.com/office/drawing/2014/main" id="{FE5C2993-F70F-699C-AE7C-ADA77917D229}"/>
              </a:ext>
            </a:extLst>
          </p:cNvPr>
          <p:cNvSpPr txBox="1"/>
          <p:nvPr/>
        </p:nvSpPr>
        <p:spPr>
          <a:xfrm>
            <a:off x="5659646" y="4291671"/>
            <a:ext cx="2110917" cy="400110"/>
          </a:xfrm>
          <a:prstGeom prst="rect">
            <a:avLst/>
          </a:prstGeom>
          <a:noFill/>
          <a:ln>
            <a:noFill/>
          </a:ln>
        </p:spPr>
        <p:txBody>
          <a:bodyPr wrap="square">
            <a:spAutoFit/>
          </a:bodyPr>
          <a:lstStyle/>
          <a:p>
            <a:r>
              <a:rPr lang="en-US" sz="2000">
                <a:solidFill>
                  <a:sysClr val="windowText" lastClr="000000"/>
                </a:solidFill>
                <a:ea typeface="+mn-lt"/>
                <a:cs typeface="+mn-lt"/>
              </a:rPr>
              <a:t>Fronthaul traffic</a:t>
            </a:r>
            <a:endParaRPr lang="en-US" sz="2000">
              <a:solidFill>
                <a:sysClr val="windowText" lastClr="000000"/>
              </a:solidFill>
            </a:endParaRPr>
          </a:p>
        </p:txBody>
      </p:sp>
      <p:cxnSp>
        <p:nvCxnSpPr>
          <p:cNvPr id="11" name="Connector: Elbow 10">
            <a:extLst>
              <a:ext uri="{FF2B5EF4-FFF2-40B4-BE49-F238E27FC236}">
                <a16:creationId xmlns:a16="http://schemas.microsoft.com/office/drawing/2014/main" id="{9CE3F1B4-E22F-A9A2-EEA3-C75638219CA8}"/>
              </a:ext>
            </a:extLst>
          </p:cNvPr>
          <p:cNvCxnSpPr>
            <a:cxnSpLocks/>
          </p:cNvCxnSpPr>
          <p:nvPr/>
        </p:nvCxnSpPr>
        <p:spPr>
          <a:xfrm rot="16200000" flipH="1">
            <a:off x="4902473" y="1865586"/>
            <a:ext cx="362953" cy="5289437"/>
          </a:xfrm>
          <a:prstGeom prst="bentConnector2">
            <a:avLst/>
          </a:prstGeom>
          <a:ln w="19050">
            <a:solidFill>
              <a:schemeClr val="tx1"/>
            </a:solidFill>
          </a:ln>
        </p:spPr>
        <p:style>
          <a:lnRef idx="1">
            <a:schemeClr val="dk1"/>
          </a:lnRef>
          <a:fillRef idx="0">
            <a:schemeClr val="dk1"/>
          </a:fillRef>
          <a:effectRef idx="0">
            <a:schemeClr val="dk1"/>
          </a:effectRef>
          <a:fontRef idx="minor">
            <a:schemeClr val="tx1"/>
          </a:fontRef>
        </p:style>
      </p:cxnSp>
      <p:sp>
        <p:nvSpPr>
          <p:cNvPr id="3" name="文本框 30">
            <a:extLst>
              <a:ext uri="{FF2B5EF4-FFF2-40B4-BE49-F238E27FC236}">
                <a16:creationId xmlns:a16="http://schemas.microsoft.com/office/drawing/2014/main" id="{9B69F2AF-D436-0588-0AB9-FDD1090004F9}"/>
              </a:ext>
            </a:extLst>
          </p:cNvPr>
          <p:cNvSpPr txBox="1"/>
          <p:nvPr/>
        </p:nvSpPr>
        <p:spPr>
          <a:xfrm>
            <a:off x="7118578" y="4801785"/>
            <a:ext cx="2158210" cy="400110"/>
          </a:xfrm>
          <a:prstGeom prst="rect">
            <a:avLst/>
          </a:prstGeom>
          <a:noFill/>
        </p:spPr>
        <p:txBody>
          <a:bodyPr wrap="square">
            <a:spAutoFit/>
          </a:bodyPr>
          <a:lstStyle/>
          <a:p>
            <a:r>
              <a:rPr lang="en-US" sz="2000">
                <a:ea typeface="+mn-lt"/>
                <a:cs typeface="+mn-lt"/>
              </a:rPr>
              <a:t>Commodity server</a:t>
            </a:r>
            <a:endParaRPr lang="en-US" sz="2000"/>
          </a:p>
        </p:txBody>
      </p:sp>
      <p:pic>
        <p:nvPicPr>
          <p:cNvPr id="5" name="Picture 14">
            <a:extLst>
              <a:ext uri="{FF2B5EF4-FFF2-40B4-BE49-F238E27FC236}">
                <a16:creationId xmlns:a16="http://schemas.microsoft.com/office/drawing/2014/main" id="{D70F8B23-9CA2-C373-6838-064AEF791264}"/>
              </a:ext>
            </a:extLst>
          </p:cNvPr>
          <p:cNvPicPr>
            <a:picLocks noChangeAspect="1" noChangeArrowheads="1"/>
          </p:cNvPicPr>
          <p:nvPr/>
        </p:nvPicPr>
        <p:blipFill rotWithShape="1">
          <a:blip r:embed="rId5">
            <a:grayscl/>
            <a:extLst>
              <a:ext uri="{28A0092B-C50C-407E-A947-70E740481C1C}">
                <a14:useLocalDpi xmlns:a14="http://schemas.microsoft.com/office/drawing/2010/main" val="0"/>
              </a:ext>
            </a:extLst>
          </a:blip>
          <a:srcRect l="30148" t="25041" r="53443" b="61323"/>
          <a:stretch/>
        </p:blipFill>
        <p:spPr bwMode="auto">
          <a:xfrm>
            <a:off x="7653139" y="4415781"/>
            <a:ext cx="1086243" cy="468879"/>
          </a:xfrm>
          <a:prstGeom prst="rect">
            <a:avLst/>
          </a:prstGeom>
          <a:noFill/>
          <a:extLst>
            <a:ext uri="{909E8E84-426E-40DD-AFC4-6F175D3DCCD1}">
              <a14:hiddenFill xmlns:a14="http://schemas.microsoft.com/office/drawing/2010/main">
                <a:solidFill>
                  <a:srgbClr val="FFFFFF"/>
                </a:solidFill>
              </a14:hiddenFill>
            </a:ext>
          </a:extLst>
        </p:spPr>
      </p:pic>
      <p:sp>
        <p:nvSpPr>
          <p:cNvPr id="12" name="文本框 30">
            <a:extLst>
              <a:ext uri="{FF2B5EF4-FFF2-40B4-BE49-F238E27FC236}">
                <a16:creationId xmlns:a16="http://schemas.microsoft.com/office/drawing/2014/main" id="{53E02BB3-FFA0-04D6-9D40-AAC3133087E7}"/>
              </a:ext>
            </a:extLst>
          </p:cNvPr>
          <p:cNvSpPr txBox="1"/>
          <p:nvPr/>
        </p:nvSpPr>
        <p:spPr>
          <a:xfrm>
            <a:off x="5456037" y="3315985"/>
            <a:ext cx="6309125" cy="400110"/>
          </a:xfrm>
          <a:prstGeom prst="rect">
            <a:avLst/>
          </a:prstGeom>
          <a:noFill/>
        </p:spPr>
        <p:txBody>
          <a:bodyPr wrap="square">
            <a:spAutoFit/>
          </a:bodyPr>
          <a:lstStyle/>
          <a:p>
            <a:r>
              <a:rPr lang="en-US" altLang="zh-CN" sz="2000" b="1">
                <a:solidFill>
                  <a:srgbClr val="FF0000"/>
                </a:solidFill>
                <a:ea typeface="+mn-lt"/>
                <a:cs typeface="+mn-lt"/>
              </a:rPr>
              <a:t>Large amount of computation with more antennas/users</a:t>
            </a:r>
            <a:endParaRPr lang="en-US" sz="2000" b="1">
              <a:solidFill>
                <a:srgbClr val="FF0000"/>
              </a:solidFill>
            </a:endParaRPr>
          </a:p>
        </p:txBody>
      </p:sp>
      <p:cxnSp>
        <p:nvCxnSpPr>
          <p:cNvPr id="13" name="直接箭头连接符 42">
            <a:extLst>
              <a:ext uri="{FF2B5EF4-FFF2-40B4-BE49-F238E27FC236}">
                <a16:creationId xmlns:a16="http://schemas.microsoft.com/office/drawing/2014/main" id="{761423D5-9C08-629E-6434-E5A697F8579B}"/>
              </a:ext>
            </a:extLst>
          </p:cNvPr>
          <p:cNvCxnSpPr>
            <a:cxnSpLocks/>
            <a:endCxn id="5" idx="0"/>
          </p:cNvCxnSpPr>
          <p:nvPr/>
        </p:nvCxnSpPr>
        <p:spPr>
          <a:xfrm>
            <a:off x="8196260" y="3803049"/>
            <a:ext cx="1" cy="61273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Oval 6">
            <a:extLst>
              <a:ext uri="{FF2B5EF4-FFF2-40B4-BE49-F238E27FC236}">
                <a16:creationId xmlns:a16="http://schemas.microsoft.com/office/drawing/2014/main" id="{A897634D-1DE1-1108-1A95-EE01D594497F}"/>
              </a:ext>
            </a:extLst>
          </p:cNvPr>
          <p:cNvSpPr/>
          <p:nvPr/>
        </p:nvSpPr>
        <p:spPr>
          <a:xfrm rot="20999780">
            <a:off x="2802252" y="2146976"/>
            <a:ext cx="1942024" cy="153740"/>
          </a:xfrm>
          <a:prstGeom prst="ellipse">
            <a:avLst/>
          </a:prstGeom>
          <a:gradFill flip="none" rotWithShape="1">
            <a:gsLst>
              <a:gs pos="0">
                <a:schemeClr val="bg2">
                  <a:shade val="30000"/>
                  <a:satMod val="115000"/>
                </a:schemeClr>
              </a:gs>
              <a:gs pos="28000">
                <a:schemeClr val="bg2">
                  <a:shade val="67500"/>
                  <a:satMod val="115000"/>
                </a:schemeClr>
              </a:gs>
              <a:gs pos="100000">
                <a:schemeClr val="bg1"/>
              </a:gs>
            </a:gsLst>
            <a:lin ang="0" scaled="1"/>
            <a:tileRect/>
          </a:gra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ED9DE7F7-4E68-FF5B-0753-6915A96B54A3}"/>
              </a:ext>
            </a:extLst>
          </p:cNvPr>
          <p:cNvSpPr/>
          <p:nvPr/>
        </p:nvSpPr>
        <p:spPr>
          <a:xfrm rot="457226">
            <a:off x="2805281" y="2415074"/>
            <a:ext cx="1942024" cy="153740"/>
          </a:xfrm>
          <a:prstGeom prst="ellipse">
            <a:avLst/>
          </a:prstGeom>
          <a:gradFill flip="none" rotWithShape="1">
            <a:gsLst>
              <a:gs pos="0">
                <a:schemeClr val="bg2">
                  <a:shade val="30000"/>
                  <a:satMod val="115000"/>
                </a:schemeClr>
              </a:gs>
              <a:gs pos="28000">
                <a:schemeClr val="bg2">
                  <a:shade val="67500"/>
                  <a:satMod val="115000"/>
                </a:schemeClr>
              </a:gs>
              <a:gs pos="100000">
                <a:schemeClr val="bg1"/>
              </a:gs>
            </a:gsLst>
            <a:lin ang="0" scaled="1"/>
            <a:tileRect/>
          </a:gra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E5D06584-DBB6-D778-C27F-98079EFD456C}"/>
              </a:ext>
            </a:extLst>
          </p:cNvPr>
          <p:cNvSpPr/>
          <p:nvPr/>
        </p:nvSpPr>
        <p:spPr>
          <a:xfrm rot="2535033">
            <a:off x="2499349" y="3189763"/>
            <a:ext cx="2453351" cy="123586"/>
          </a:xfrm>
          <a:prstGeom prst="ellipse">
            <a:avLst/>
          </a:prstGeom>
          <a:gradFill flip="none" rotWithShape="1">
            <a:gsLst>
              <a:gs pos="0">
                <a:schemeClr val="bg2">
                  <a:shade val="30000"/>
                  <a:satMod val="115000"/>
                </a:schemeClr>
              </a:gs>
              <a:gs pos="28000">
                <a:schemeClr val="bg2">
                  <a:shade val="67500"/>
                  <a:satMod val="115000"/>
                </a:schemeClr>
              </a:gs>
              <a:gs pos="100000">
                <a:schemeClr val="bg1"/>
              </a:gs>
            </a:gsLst>
            <a:lin ang="0" scaled="1"/>
            <a:tileRect/>
          </a:gra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EC5CAEE1-0FD2-492A-A377-2A45CB79E951}"/>
              </a:ext>
            </a:extLst>
          </p:cNvPr>
          <p:cNvSpPr/>
          <p:nvPr/>
        </p:nvSpPr>
        <p:spPr>
          <a:xfrm rot="1514593">
            <a:off x="2725988" y="2781922"/>
            <a:ext cx="2114485" cy="137619"/>
          </a:xfrm>
          <a:prstGeom prst="ellipse">
            <a:avLst/>
          </a:prstGeom>
          <a:gradFill flip="none" rotWithShape="1">
            <a:gsLst>
              <a:gs pos="0">
                <a:schemeClr val="bg2">
                  <a:shade val="30000"/>
                  <a:satMod val="115000"/>
                </a:schemeClr>
              </a:gs>
              <a:gs pos="28000">
                <a:schemeClr val="bg2">
                  <a:shade val="67500"/>
                  <a:satMod val="115000"/>
                </a:schemeClr>
              </a:gs>
              <a:gs pos="100000">
                <a:schemeClr val="bg1"/>
              </a:gs>
            </a:gsLst>
            <a:lin ang="0" scaled="1"/>
            <a:tileRect/>
          </a:gra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9" name="任意多边形: 形状 28">
            <a:extLst>
              <a:ext uri="{FF2B5EF4-FFF2-40B4-BE49-F238E27FC236}">
                <a16:creationId xmlns:a16="http://schemas.microsoft.com/office/drawing/2014/main" id="{9F9B057D-956C-3CC0-B6BB-000AAB0564CC}"/>
              </a:ext>
            </a:extLst>
          </p:cNvPr>
          <p:cNvSpPr/>
          <p:nvPr/>
        </p:nvSpPr>
        <p:spPr>
          <a:xfrm>
            <a:off x="4772567" y="1832778"/>
            <a:ext cx="288032" cy="467877"/>
          </a:xfrm>
          <a:custGeom>
            <a:avLst/>
            <a:gdLst>
              <a:gd name="T0" fmla="*/ 6071 w 6882"/>
              <a:gd name="T1" fmla="*/ 0 h 11180"/>
              <a:gd name="T2" fmla="*/ 811 w 6882"/>
              <a:gd name="T3" fmla="*/ 0 h 11180"/>
              <a:gd name="T4" fmla="*/ 0 w 6882"/>
              <a:gd name="T5" fmla="*/ 811 h 11180"/>
              <a:gd name="T6" fmla="*/ 0 w 6882"/>
              <a:gd name="T7" fmla="*/ 10369 h 11180"/>
              <a:gd name="T8" fmla="*/ 811 w 6882"/>
              <a:gd name="T9" fmla="*/ 11180 h 11180"/>
              <a:gd name="T10" fmla="*/ 6071 w 6882"/>
              <a:gd name="T11" fmla="*/ 11180 h 11180"/>
              <a:gd name="T12" fmla="*/ 6882 w 6882"/>
              <a:gd name="T13" fmla="*/ 10369 h 11180"/>
              <a:gd name="T14" fmla="*/ 6882 w 6882"/>
              <a:gd name="T15" fmla="*/ 811 h 11180"/>
              <a:gd name="T16" fmla="*/ 6071 w 6882"/>
              <a:gd name="T17" fmla="*/ 0 h 11180"/>
              <a:gd name="T18" fmla="*/ 811 w 6882"/>
              <a:gd name="T19" fmla="*/ 421 h 11180"/>
              <a:gd name="T20" fmla="*/ 6071 w 6882"/>
              <a:gd name="T21" fmla="*/ 421 h 11180"/>
              <a:gd name="T22" fmla="*/ 6461 w 6882"/>
              <a:gd name="T23" fmla="*/ 811 h 11180"/>
              <a:gd name="T24" fmla="*/ 6461 w 6882"/>
              <a:gd name="T25" fmla="*/ 1923 h 11180"/>
              <a:gd name="T26" fmla="*/ 421 w 6882"/>
              <a:gd name="T27" fmla="*/ 1923 h 11180"/>
              <a:gd name="T28" fmla="*/ 421 w 6882"/>
              <a:gd name="T29" fmla="*/ 811 h 11180"/>
              <a:gd name="T30" fmla="*/ 811 w 6882"/>
              <a:gd name="T31" fmla="*/ 421 h 11180"/>
              <a:gd name="T32" fmla="*/ 6461 w 6882"/>
              <a:gd name="T33" fmla="*/ 2344 h 11180"/>
              <a:gd name="T34" fmla="*/ 6461 w 6882"/>
              <a:gd name="T35" fmla="*/ 8535 h 11180"/>
              <a:gd name="T36" fmla="*/ 421 w 6882"/>
              <a:gd name="T37" fmla="*/ 8535 h 11180"/>
              <a:gd name="T38" fmla="*/ 421 w 6882"/>
              <a:gd name="T39" fmla="*/ 2344 h 11180"/>
              <a:gd name="T40" fmla="*/ 6461 w 6882"/>
              <a:gd name="T41" fmla="*/ 2344 h 11180"/>
              <a:gd name="T42" fmla="*/ 6071 w 6882"/>
              <a:gd name="T43" fmla="*/ 10759 h 11180"/>
              <a:gd name="T44" fmla="*/ 811 w 6882"/>
              <a:gd name="T45" fmla="*/ 10759 h 11180"/>
              <a:gd name="T46" fmla="*/ 421 w 6882"/>
              <a:gd name="T47" fmla="*/ 10369 h 11180"/>
              <a:gd name="T48" fmla="*/ 421 w 6882"/>
              <a:gd name="T49" fmla="*/ 8956 h 11180"/>
              <a:gd name="T50" fmla="*/ 6461 w 6882"/>
              <a:gd name="T51" fmla="*/ 8956 h 11180"/>
              <a:gd name="T52" fmla="*/ 6461 w 6882"/>
              <a:gd name="T53" fmla="*/ 10369 h 11180"/>
              <a:gd name="T54" fmla="*/ 6071 w 6882"/>
              <a:gd name="T55" fmla="*/ 10759 h 11180"/>
              <a:gd name="T56" fmla="*/ 2584 w 6882"/>
              <a:gd name="T57" fmla="*/ 1322 h 11180"/>
              <a:gd name="T58" fmla="*/ 4358 w 6882"/>
              <a:gd name="T59" fmla="*/ 1322 h 11180"/>
              <a:gd name="T60" fmla="*/ 4568 w 6882"/>
              <a:gd name="T61" fmla="*/ 1112 h 11180"/>
              <a:gd name="T62" fmla="*/ 4358 w 6882"/>
              <a:gd name="T63" fmla="*/ 902 h 11180"/>
              <a:gd name="T64" fmla="*/ 2584 w 6882"/>
              <a:gd name="T65" fmla="*/ 902 h 11180"/>
              <a:gd name="T66" fmla="*/ 2374 w 6882"/>
              <a:gd name="T67" fmla="*/ 1112 h 11180"/>
              <a:gd name="T68" fmla="*/ 2584 w 6882"/>
              <a:gd name="T69" fmla="*/ 1322 h 11180"/>
              <a:gd name="T70" fmla="*/ 3456 w 6882"/>
              <a:gd name="T71" fmla="*/ 9076 h 11180"/>
              <a:gd name="T72" fmla="*/ 2645 w 6882"/>
              <a:gd name="T73" fmla="*/ 9888 h 11180"/>
              <a:gd name="T74" fmla="*/ 3456 w 6882"/>
              <a:gd name="T75" fmla="*/ 10699 h 11180"/>
              <a:gd name="T76" fmla="*/ 4267 w 6882"/>
              <a:gd name="T77" fmla="*/ 9888 h 11180"/>
              <a:gd name="T78" fmla="*/ 3456 w 6882"/>
              <a:gd name="T79" fmla="*/ 9076 h 11180"/>
              <a:gd name="T80" fmla="*/ 3456 w 6882"/>
              <a:gd name="T81" fmla="*/ 10278 h 11180"/>
              <a:gd name="T82" fmla="*/ 3065 w 6882"/>
              <a:gd name="T83" fmla="*/ 9888 h 11180"/>
              <a:gd name="T84" fmla="*/ 3456 w 6882"/>
              <a:gd name="T85" fmla="*/ 9497 h 11180"/>
              <a:gd name="T86" fmla="*/ 3847 w 6882"/>
              <a:gd name="T87" fmla="*/ 9888 h 11180"/>
              <a:gd name="T88" fmla="*/ 3456 w 6882"/>
              <a:gd name="T89" fmla="*/ 10278 h 11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882" h="11180">
                <a:moveTo>
                  <a:pt x="6071" y="0"/>
                </a:moveTo>
                <a:lnTo>
                  <a:pt x="811" y="0"/>
                </a:lnTo>
                <a:cubicBezTo>
                  <a:pt x="364" y="0"/>
                  <a:pt x="0" y="364"/>
                  <a:pt x="0" y="811"/>
                </a:cubicBezTo>
                <a:lnTo>
                  <a:pt x="0" y="10369"/>
                </a:lnTo>
                <a:cubicBezTo>
                  <a:pt x="0" y="10816"/>
                  <a:pt x="364" y="11180"/>
                  <a:pt x="811" y="11180"/>
                </a:cubicBezTo>
                <a:lnTo>
                  <a:pt x="6071" y="11180"/>
                </a:lnTo>
                <a:cubicBezTo>
                  <a:pt x="6518" y="11180"/>
                  <a:pt x="6882" y="10816"/>
                  <a:pt x="6882" y="10369"/>
                </a:cubicBezTo>
                <a:lnTo>
                  <a:pt x="6882" y="811"/>
                </a:lnTo>
                <a:cubicBezTo>
                  <a:pt x="6882" y="364"/>
                  <a:pt x="6518" y="0"/>
                  <a:pt x="6071" y="0"/>
                </a:cubicBezTo>
                <a:close/>
                <a:moveTo>
                  <a:pt x="811" y="421"/>
                </a:moveTo>
                <a:lnTo>
                  <a:pt x="6071" y="421"/>
                </a:lnTo>
                <a:cubicBezTo>
                  <a:pt x="6286" y="421"/>
                  <a:pt x="6461" y="596"/>
                  <a:pt x="6461" y="811"/>
                </a:cubicBezTo>
                <a:lnTo>
                  <a:pt x="6461" y="1923"/>
                </a:lnTo>
                <a:lnTo>
                  <a:pt x="421" y="1923"/>
                </a:lnTo>
                <a:lnTo>
                  <a:pt x="421" y="811"/>
                </a:lnTo>
                <a:cubicBezTo>
                  <a:pt x="421" y="596"/>
                  <a:pt x="596" y="421"/>
                  <a:pt x="811" y="421"/>
                </a:cubicBezTo>
                <a:close/>
                <a:moveTo>
                  <a:pt x="6461" y="2344"/>
                </a:moveTo>
                <a:lnTo>
                  <a:pt x="6461" y="8535"/>
                </a:lnTo>
                <a:lnTo>
                  <a:pt x="421" y="8535"/>
                </a:lnTo>
                <a:lnTo>
                  <a:pt x="421" y="2344"/>
                </a:lnTo>
                <a:lnTo>
                  <a:pt x="6461" y="2344"/>
                </a:lnTo>
                <a:close/>
                <a:moveTo>
                  <a:pt x="6071" y="10759"/>
                </a:moveTo>
                <a:lnTo>
                  <a:pt x="811" y="10759"/>
                </a:lnTo>
                <a:cubicBezTo>
                  <a:pt x="596" y="10759"/>
                  <a:pt x="421" y="10584"/>
                  <a:pt x="421" y="10369"/>
                </a:cubicBezTo>
                <a:lnTo>
                  <a:pt x="421" y="8956"/>
                </a:lnTo>
                <a:lnTo>
                  <a:pt x="6461" y="8956"/>
                </a:lnTo>
                <a:lnTo>
                  <a:pt x="6461" y="10369"/>
                </a:lnTo>
                <a:cubicBezTo>
                  <a:pt x="6461" y="10584"/>
                  <a:pt x="6286" y="10759"/>
                  <a:pt x="6071" y="10759"/>
                </a:cubicBezTo>
                <a:close/>
                <a:moveTo>
                  <a:pt x="2584" y="1322"/>
                </a:moveTo>
                <a:lnTo>
                  <a:pt x="4358" y="1322"/>
                </a:lnTo>
                <a:cubicBezTo>
                  <a:pt x="4474" y="1322"/>
                  <a:pt x="4568" y="1228"/>
                  <a:pt x="4568" y="1112"/>
                </a:cubicBezTo>
                <a:cubicBezTo>
                  <a:pt x="4568" y="996"/>
                  <a:pt x="4474" y="902"/>
                  <a:pt x="4358" y="902"/>
                </a:cubicBezTo>
                <a:lnTo>
                  <a:pt x="2584" y="902"/>
                </a:lnTo>
                <a:cubicBezTo>
                  <a:pt x="2468" y="902"/>
                  <a:pt x="2374" y="996"/>
                  <a:pt x="2374" y="1112"/>
                </a:cubicBezTo>
                <a:cubicBezTo>
                  <a:pt x="2374" y="1228"/>
                  <a:pt x="2468" y="1322"/>
                  <a:pt x="2584" y="1322"/>
                </a:cubicBezTo>
                <a:close/>
                <a:moveTo>
                  <a:pt x="3456" y="9076"/>
                </a:moveTo>
                <a:cubicBezTo>
                  <a:pt x="3009" y="9076"/>
                  <a:pt x="2645" y="9440"/>
                  <a:pt x="2645" y="9888"/>
                </a:cubicBezTo>
                <a:cubicBezTo>
                  <a:pt x="2645" y="10335"/>
                  <a:pt x="3009" y="10699"/>
                  <a:pt x="3456" y="10699"/>
                </a:cubicBezTo>
                <a:cubicBezTo>
                  <a:pt x="3903" y="10699"/>
                  <a:pt x="4267" y="10335"/>
                  <a:pt x="4267" y="9888"/>
                </a:cubicBezTo>
                <a:cubicBezTo>
                  <a:pt x="4267" y="9440"/>
                  <a:pt x="3903" y="9076"/>
                  <a:pt x="3456" y="9076"/>
                </a:cubicBezTo>
                <a:close/>
                <a:moveTo>
                  <a:pt x="3456" y="10278"/>
                </a:moveTo>
                <a:cubicBezTo>
                  <a:pt x="3241" y="10278"/>
                  <a:pt x="3065" y="10103"/>
                  <a:pt x="3065" y="9888"/>
                </a:cubicBezTo>
                <a:cubicBezTo>
                  <a:pt x="3065" y="9672"/>
                  <a:pt x="3241" y="9497"/>
                  <a:pt x="3456" y="9497"/>
                </a:cubicBezTo>
                <a:cubicBezTo>
                  <a:pt x="3671" y="9497"/>
                  <a:pt x="3847" y="9672"/>
                  <a:pt x="3847" y="9888"/>
                </a:cubicBezTo>
                <a:cubicBezTo>
                  <a:pt x="3847" y="10103"/>
                  <a:pt x="3671" y="10278"/>
                  <a:pt x="3456" y="10278"/>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任意多边形: 形状 28">
            <a:extLst>
              <a:ext uri="{FF2B5EF4-FFF2-40B4-BE49-F238E27FC236}">
                <a16:creationId xmlns:a16="http://schemas.microsoft.com/office/drawing/2014/main" id="{BA5D35AE-9843-9061-BDA5-686A7835312A}"/>
              </a:ext>
            </a:extLst>
          </p:cNvPr>
          <p:cNvSpPr/>
          <p:nvPr/>
        </p:nvSpPr>
        <p:spPr>
          <a:xfrm>
            <a:off x="4772567" y="2476532"/>
            <a:ext cx="288032" cy="467877"/>
          </a:xfrm>
          <a:custGeom>
            <a:avLst/>
            <a:gdLst>
              <a:gd name="T0" fmla="*/ 6071 w 6882"/>
              <a:gd name="T1" fmla="*/ 0 h 11180"/>
              <a:gd name="T2" fmla="*/ 811 w 6882"/>
              <a:gd name="T3" fmla="*/ 0 h 11180"/>
              <a:gd name="T4" fmla="*/ 0 w 6882"/>
              <a:gd name="T5" fmla="*/ 811 h 11180"/>
              <a:gd name="T6" fmla="*/ 0 w 6882"/>
              <a:gd name="T7" fmla="*/ 10369 h 11180"/>
              <a:gd name="T8" fmla="*/ 811 w 6882"/>
              <a:gd name="T9" fmla="*/ 11180 h 11180"/>
              <a:gd name="T10" fmla="*/ 6071 w 6882"/>
              <a:gd name="T11" fmla="*/ 11180 h 11180"/>
              <a:gd name="T12" fmla="*/ 6882 w 6882"/>
              <a:gd name="T13" fmla="*/ 10369 h 11180"/>
              <a:gd name="T14" fmla="*/ 6882 w 6882"/>
              <a:gd name="T15" fmla="*/ 811 h 11180"/>
              <a:gd name="T16" fmla="*/ 6071 w 6882"/>
              <a:gd name="T17" fmla="*/ 0 h 11180"/>
              <a:gd name="T18" fmla="*/ 811 w 6882"/>
              <a:gd name="T19" fmla="*/ 421 h 11180"/>
              <a:gd name="T20" fmla="*/ 6071 w 6882"/>
              <a:gd name="T21" fmla="*/ 421 h 11180"/>
              <a:gd name="T22" fmla="*/ 6461 w 6882"/>
              <a:gd name="T23" fmla="*/ 811 h 11180"/>
              <a:gd name="T24" fmla="*/ 6461 w 6882"/>
              <a:gd name="T25" fmla="*/ 1923 h 11180"/>
              <a:gd name="T26" fmla="*/ 421 w 6882"/>
              <a:gd name="T27" fmla="*/ 1923 h 11180"/>
              <a:gd name="T28" fmla="*/ 421 w 6882"/>
              <a:gd name="T29" fmla="*/ 811 h 11180"/>
              <a:gd name="T30" fmla="*/ 811 w 6882"/>
              <a:gd name="T31" fmla="*/ 421 h 11180"/>
              <a:gd name="T32" fmla="*/ 6461 w 6882"/>
              <a:gd name="T33" fmla="*/ 2344 h 11180"/>
              <a:gd name="T34" fmla="*/ 6461 w 6882"/>
              <a:gd name="T35" fmla="*/ 8535 h 11180"/>
              <a:gd name="T36" fmla="*/ 421 w 6882"/>
              <a:gd name="T37" fmla="*/ 8535 h 11180"/>
              <a:gd name="T38" fmla="*/ 421 w 6882"/>
              <a:gd name="T39" fmla="*/ 2344 h 11180"/>
              <a:gd name="T40" fmla="*/ 6461 w 6882"/>
              <a:gd name="T41" fmla="*/ 2344 h 11180"/>
              <a:gd name="T42" fmla="*/ 6071 w 6882"/>
              <a:gd name="T43" fmla="*/ 10759 h 11180"/>
              <a:gd name="T44" fmla="*/ 811 w 6882"/>
              <a:gd name="T45" fmla="*/ 10759 h 11180"/>
              <a:gd name="T46" fmla="*/ 421 w 6882"/>
              <a:gd name="T47" fmla="*/ 10369 h 11180"/>
              <a:gd name="T48" fmla="*/ 421 w 6882"/>
              <a:gd name="T49" fmla="*/ 8956 h 11180"/>
              <a:gd name="T50" fmla="*/ 6461 w 6882"/>
              <a:gd name="T51" fmla="*/ 8956 h 11180"/>
              <a:gd name="T52" fmla="*/ 6461 w 6882"/>
              <a:gd name="T53" fmla="*/ 10369 h 11180"/>
              <a:gd name="T54" fmla="*/ 6071 w 6882"/>
              <a:gd name="T55" fmla="*/ 10759 h 11180"/>
              <a:gd name="T56" fmla="*/ 2584 w 6882"/>
              <a:gd name="T57" fmla="*/ 1322 h 11180"/>
              <a:gd name="T58" fmla="*/ 4358 w 6882"/>
              <a:gd name="T59" fmla="*/ 1322 h 11180"/>
              <a:gd name="T60" fmla="*/ 4568 w 6882"/>
              <a:gd name="T61" fmla="*/ 1112 h 11180"/>
              <a:gd name="T62" fmla="*/ 4358 w 6882"/>
              <a:gd name="T63" fmla="*/ 902 h 11180"/>
              <a:gd name="T64" fmla="*/ 2584 w 6882"/>
              <a:gd name="T65" fmla="*/ 902 h 11180"/>
              <a:gd name="T66" fmla="*/ 2374 w 6882"/>
              <a:gd name="T67" fmla="*/ 1112 h 11180"/>
              <a:gd name="T68" fmla="*/ 2584 w 6882"/>
              <a:gd name="T69" fmla="*/ 1322 h 11180"/>
              <a:gd name="T70" fmla="*/ 3456 w 6882"/>
              <a:gd name="T71" fmla="*/ 9076 h 11180"/>
              <a:gd name="T72" fmla="*/ 2645 w 6882"/>
              <a:gd name="T73" fmla="*/ 9888 h 11180"/>
              <a:gd name="T74" fmla="*/ 3456 w 6882"/>
              <a:gd name="T75" fmla="*/ 10699 h 11180"/>
              <a:gd name="T76" fmla="*/ 4267 w 6882"/>
              <a:gd name="T77" fmla="*/ 9888 h 11180"/>
              <a:gd name="T78" fmla="*/ 3456 w 6882"/>
              <a:gd name="T79" fmla="*/ 9076 h 11180"/>
              <a:gd name="T80" fmla="*/ 3456 w 6882"/>
              <a:gd name="T81" fmla="*/ 10278 h 11180"/>
              <a:gd name="T82" fmla="*/ 3065 w 6882"/>
              <a:gd name="T83" fmla="*/ 9888 h 11180"/>
              <a:gd name="T84" fmla="*/ 3456 w 6882"/>
              <a:gd name="T85" fmla="*/ 9497 h 11180"/>
              <a:gd name="T86" fmla="*/ 3847 w 6882"/>
              <a:gd name="T87" fmla="*/ 9888 h 11180"/>
              <a:gd name="T88" fmla="*/ 3456 w 6882"/>
              <a:gd name="T89" fmla="*/ 10278 h 11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882" h="11180">
                <a:moveTo>
                  <a:pt x="6071" y="0"/>
                </a:moveTo>
                <a:lnTo>
                  <a:pt x="811" y="0"/>
                </a:lnTo>
                <a:cubicBezTo>
                  <a:pt x="364" y="0"/>
                  <a:pt x="0" y="364"/>
                  <a:pt x="0" y="811"/>
                </a:cubicBezTo>
                <a:lnTo>
                  <a:pt x="0" y="10369"/>
                </a:lnTo>
                <a:cubicBezTo>
                  <a:pt x="0" y="10816"/>
                  <a:pt x="364" y="11180"/>
                  <a:pt x="811" y="11180"/>
                </a:cubicBezTo>
                <a:lnTo>
                  <a:pt x="6071" y="11180"/>
                </a:lnTo>
                <a:cubicBezTo>
                  <a:pt x="6518" y="11180"/>
                  <a:pt x="6882" y="10816"/>
                  <a:pt x="6882" y="10369"/>
                </a:cubicBezTo>
                <a:lnTo>
                  <a:pt x="6882" y="811"/>
                </a:lnTo>
                <a:cubicBezTo>
                  <a:pt x="6882" y="364"/>
                  <a:pt x="6518" y="0"/>
                  <a:pt x="6071" y="0"/>
                </a:cubicBezTo>
                <a:close/>
                <a:moveTo>
                  <a:pt x="811" y="421"/>
                </a:moveTo>
                <a:lnTo>
                  <a:pt x="6071" y="421"/>
                </a:lnTo>
                <a:cubicBezTo>
                  <a:pt x="6286" y="421"/>
                  <a:pt x="6461" y="596"/>
                  <a:pt x="6461" y="811"/>
                </a:cubicBezTo>
                <a:lnTo>
                  <a:pt x="6461" y="1923"/>
                </a:lnTo>
                <a:lnTo>
                  <a:pt x="421" y="1923"/>
                </a:lnTo>
                <a:lnTo>
                  <a:pt x="421" y="811"/>
                </a:lnTo>
                <a:cubicBezTo>
                  <a:pt x="421" y="596"/>
                  <a:pt x="596" y="421"/>
                  <a:pt x="811" y="421"/>
                </a:cubicBezTo>
                <a:close/>
                <a:moveTo>
                  <a:pt x="6461" y="2344"/>
                </a:moveTo>
                <a:lnTo>
                  <a:pt x="6461" y="8535"/>
                </a:lnTo>
                <a:lnTo>
                  <a:pt x="421" y="8535"/>
                </a:lnTo>
                <a:lnTo>
                  <a:pt x="421" y="2344"/>
                </a:lnTo>
                <a:lnTo>
                  <a:pt x="6461" y="2344"/>
                </a:lnTo>
                <a:close/>
                <a:moveTo>
                  <a:pt x="6071" y="10759"/>
                </a:moveTo>
                <a:lnTo>
                  <a:pt x="811" y="10759"/>
                </a:lnTo>
                <a:cubicBezTo>
                  <a:pt x="596" y="10759"/>
                  <a:pt x="421" y="10584"/>
                  <a:pt x="421" y="10369"/>
                </a:cubicBezTo>
                <a:lnTo>
                  <a:pt x="421" y="8956"/>
                </a:lnTo>
                <a:lnTo>
                  <a:pt x="6461" y="8956"/>
                </a:lnTo>
                <a:lnTo>
                  <a:pt x="6461" y="10369"/>
                </a:lnTo>
                <a:cubicBezTo>
                  <a:pt x="6461" y="10584"/>
                  <a:pt x="6286" y="10759"/>
                  <a:pt x="6071" y="10759"/>
                </a:cubicBezTo>
                <a:close/>
                <a:moveTo>
                  <a:pt x="2584" y="1322"/>
                </a:moveTo>
                <a:lnTo>
                  <a:pt x="4358" y="1322"/>
                </a:lnTo>
                <a:cubicBezTo>
                  <a:pt x="4474" y="1322"/>
                  <a:pt x="4568" y="1228"/>
                  <a:pt x="4568" y="1112"/>
                </a:cubicBezTo>
                <a:cubicBezTo>
                  <a:pt x="4568" y="996"/>
                  <a:pt x="4474" y="902"/>
                  <a:pt x="4358" y="902"/>
                </a:cubicBezTo>
                <a:lnTo>
                  <a:pt x="2584" y="902"/>
                </a:lnTo>
                <a:cubicBezTo>
                  <a:pt x="2468" y="902"/>
                  <a:pt x="2374" y="996"/>
                  <a:pt x="2374" y="1112"/>
                </a:cubicBezTo>
                <a:cubicBezTo>
                  <a:pt x="2374" y="1228"/>
                  <a:pt x="2468" y="1322"/>
                  <a:pt x="2584" y="1322"/>
                </a:cubicBezTo>
                <a:close/>
                <a:moveTo>
                  <a:pt x="3456" y="9076"/>
                </a:moveTo>
                <a:cubicBezTo>
                  <a:pt x="3009" y="9076"/>
                  <a:pt x="2645" y="9440"/>
                  <a:pt x="2645" y="9888"/>
                </a:cubicBezTo>
                <a:cubicBezTo>
                  <a:pt x="2645" y="10335"/>
                  <a:pt x="3009" y="10699"/>
                  <a:pt x="3456" y="10699"/>
                </a:cubicBezTo>
                <a:cubicBezTo>
                  <a:pt x="3903" y="10699"/>
                  <a:pt x="4267" y="10335"/>
                  <a:pt x="4267" y="9888"/>
                </a:cubicBezTo>
                <a:cubicBezTo>
                  <a:pt x="4267" y="9440"/>
                  <a:pt x="3903" y="9076"/>
                  <a:pt x="3456" y="9076"/>
                </a:cubicBezTo>
                <a:close/>
                <a:moveTo>
                  <a:pt x="3456" y="10278"/>
                </a:moveTo>
                <a:cubicBezTo>
                  <a:pt x="3241" y="10278"/>
                  <a:pt x="3065" y="10103"/>
                  <a:pt x="3065" y="9888"/>
                </a:cubicBezTo>
                <a:cubicBezTo>
                  <a:pt x="3065" y="9672"/>
                  <a:pt x="3241" y="9497"/>
                  <a:pt x="3456" y="9497"/>
                </a:cubicBezTo>
                <a:cubicBezTo>
                  <a:pt x="3671" y="9497"/>
                  <a:pt x="3847" y="9672"/>
                  <a:pt x="3847" y="9888"/>
                </a:cubicBezTo>
                <a:cubicBezTo>
                  <a:pt x="3847" y="10103"/>
                  <a:pt x="3671" y="10278"/>
                  <a:pt x="3456" y="10278"/>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任意多边形: 形状 28">
            <a:extLst>
              <a:ext uri="{FF2B5EF4-FFF2-40B4-BE49-F238E27FC236}">
                <a16:creationId xmlns:a16="http://schemas.microsoft.com/office/drawing/2014/main" id="{8B85D09B-126B-916E-A52F-9A5CC846678A}"/>
              </a:ext>
            </a:extLst>
          </p:cNvPr>
          <p:cNvSpPr/>
          <p:nvPr/>
        </p:nvSpPr>
        <p:spPr>
          <a:xfrm>
            <a:off x="4772567" y="3117244"/>
            <a:ext cx="288032" cy="467877"/>
          </a:xfrm>
          <a:custGeom>
            <a:avLst/>
            <a:gdLst>
              <a:gd name="T0" fmla="*/ 6071 w 6882"/>
              <a:gd name="T1" fmla="*/ 0 h 11180"/>
              <a:gd name="T2" fmla="*/ 811 w 6882"/>
              <a:gd name="T3" fmla="*/ 0 h 11180"/>
              <a:gd name="T4" fmla="*/ 0 w 6882"/>
              <a:gd name="T5" fmla="*/ 811 h 11180"/>
              <a:gd name="T6" fmla="*/ 0 w 6882"/>
              <a:gd name="T7" fmla="*/ 10369 h 11180"/>
              <a:gd name="T8" fmla="*/ 811 w 6882"/>
              <a:gd name="T9" fmla="*/ 11180 h 11180"/>
              <a:gd name="T10" fmla="*/ 6071 w 6882"/>
              <a:gd name="T11" fmla="*/ 11180 h 11180"/>
              <a:gd name="T12" fmla="*/ 6882 w 6882"/>
              <a:gd name="T13" fmla="*/ 10369 h 11180"/>
              <a:gd name="T14" fmla="*/ 6882 w 6882"/>
              <a:gd name="T15" fmla="*/ 811 h 11180"/>
              <a:gd name="T16" fmla="*/ 6071 w 6882"/>
              <a:gd name="T17" fmla="*/ 0 h 11180"/>
              <a:gd name="T18" fmla="*/ 811 w 6882"/>
              <a:gd name="T19" fmla="*/ 421 h 11180"/>
              <a:gd name="T20" fmla="*/ 6071 w 6882"/>
              <a:gd name="T21" fmla="*/ 421 h 11180"/>
              <a:gd name="T22" fmla="*/ 6461 w 6882"/>
              <a:gd name="T23" fmla="*/ 811 h 11180"/>
              <a:gd name="T24" fmla="*/ 6461 w 6882"/>
              <a:gd name="T25" fmla="*/ 1923 h 11180"/>
              <a:gd name="T26" fmla="*/ 421 w 6882"/>
              <a:gd name="T27" fmla="*/ 1923 h 11180"/>
              <a:gd name="T28" fmla="*/ 421 w 6882"/>
              <a:gd name="T29" fmla="*/ 811 h 11180"/>
              <a:gd name="T30" fmla="*/ 811 w 6882"/>
              <a:gd name="T31" fmla="*/ 421 h 11180"/>
              <a:gd name="T32" fmla="*/ 6461 w 6882"/>
              <a:gd name="T33" fmla="*/ 2344 h 11180"/>
              <a:gd name="T34" fmla="*/ 6461 w 6882"/>
              <a:gd name="T35" fmla="*/ 8535 h 11180"/>
              <a:gd name="T36" fmla="*/ 421 w 6882"/>
              <a:gd name="T37" fmla="*/ 8535 h 11180"/>
              <a:gd name="T38" fmla="*/ 421 w 6882"/>
              <a:gd name="T39" fmla="*/ 2344 h 11180"/>
              <a:gd name="T40" fmla="*/ 6461 w 6882"/>
              <a:gd name="T41" fmla="*/ 2344 h 11180"/>
              <a:gd name="T42" fmla="*/ 6071 w 6882"/>
              <a:gd name="T43" fmla="*/ 10759 h 11180"/>
              <a:gd name="T44" fmla="*/ 811 w 6882"/>
              <a:gd name="T45" fmla="*/ 10759 h 11180"/>
              <a:gd name="T46" fmla="*/ 421 w 6882"/>
              <a:gd name="T47" fmla="*/ 10369 h 11180"/>
              <a:gd name="T48" fmla="*/ 421 w 6882"/>
              <a:gd name="T49" fmla="*/ 8956 h 11180"/>
              <a:gd name="T50" fmla="*/ 6461 w 6882"/>
              <a:gd name="T51" fmla="*/ 8956 h 11180"/>
              <a:gd name="T52" fmla="*/ 6461 w 6882"/>
              <a:gd name="T53" fmla="*/ 10369 h 11180"/>
              <a:gd name="T54" fmla="*/ 6071 w 6882"/>
              <a:gd name="T55" fmla="*/ 10759 h 11180"/>
              <a:gd name="T56" fmla="*/ 2584 w 6882"/>
              <a:gd name="T57" fmla="*/ 1322 h 11180"/>
              <a:gd name="T58" fmla="*/ 4358 w 6882"/>
              <a:gd name="T59" fmla="*/ 1322 h 11180"/>
              <a:gd name="T60" fmla="*/ 4568 w 6882"/>
              <a:gd name="T61" fmla="*/ 1112 h 11180"/>
              <a:gd name="T62" fmla="*/ 4358 w 6882"/>
              <a:gd name="T63" fmla="*/ 902 h 11180"/>
              <a:gd name="T64" fmla="*/ 2584 w 6882"/>
              <a:gd name="T65" fmla="*/ 902 h 11180"/>
              <a:gd name="T66" fmla="*/ 2374 w 6882"/>
              <a:gd name="T67" fmla="*/ 1112 h 11180"/>
              <a:gd name="T68" fmla="*/ 2584 w 6882"/>
              <a:gd name="T69" fmla="*/ 1322 h 11180"/>
              <a:gd name="T70" fmla="*/ 3456 w 6882"/>
              <a:gd name="T71" fmla="*/ 9076 h 11180"/>
              <a:gd name="T72" fmla="*/ 2645 w 6882"/>
              <a:gd name="T73" fmla="*/ 9888 h 11180"/>
              <a:gd name="T74" fmla="*/ 3456 w 6882"/>
              <a:gd name="T75" fmla="*/ 10699 h 11180"/>
              <a:gd name="T76" fmla="*/ 4267 w 6882"/>
              <a:gd name="T77" fmla="*/ 9888 h 11180"/>
              <a:gd name="T78" fmla="*/ 3456 w 6882"/>
              <a:gd name="T79" fmla="*/ 9076 h 11180"/>
              <a:gd name="T80" fmla="*/ 3456 w 6882"/>
              <a:gd name="T81" fmla="*/ 10278 h 11180"/>
              <a:gd name="T82" fmla="*/ 3065 w 6882"/>
              <a:gd name="T83" fmla="*/ 9888 h 11180"/>
              <a:gd name="T84" fmla="*/ 3456 w 6882"/>
              <a:gd name="T85" fmla="*/ 9497 h 11180"/>
              <a:gd name="T86" fmla="*/ 3847 w 6882"/>
              <a:gd name="T87" fmla="*/ 9888 h 11180"/>
              <a:gd name="T88" fmla="*/ 3456 w 6882"/>
              <a:gd name="T89" fmla="*/ 10278 h 11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882" h="11180">
                <a:moveTo>
                  <a:pt x="6071" y="0"/>
                </a:moveTo>
                <a:lnTo>
                  <a:pt x="811" y="0"/>
                </a:lnTo>
                <a:cubicBezTo>
                  <a:pt x="364" y="0"/>
                  <a:pt x="0" y="364"/>
                  <a:pt x="0" y="811"/>
                </a:cubicBezTo>
                <a:lnTo>
                  <a:pt x="0" y="10369"/>
                </a:lnTo>
                <a:cubicBezTo>
                  <a:pt x="0" y="10816"/>
                  <a:pt x="364" y="11180"/>
                  <a:pt x="811" y="11180"/>
                </a:cubicBezTo>
                <a:lnTo>
                  <a:pt x="6071" y="11180"/>
                </a:lnTo>
                <a:cubicBezTo>
                  <a:pt x="6518" y="11180"/>
                  <a:pt x="6882" y="10816"/>
                  <a:pt x="6882" y="10369"/>
                </a:cubicBezTo>
                <a:lnTo>
                  <a:pt x="6882" y="811"/>
                </a:lnTo>
                <a:cubicBezTo>
                  <a:pt x="6882" y="364"/>
                  <a:pt x="6518" y="0"/>
                  <a:pt x="6071" y="0"/>
                </a:cubicBezTo>
                <a:close/>
                <a:moveTo>
                  <a:pt x="811" y="421"/>
                </a:moveTo>
                <a:lnTo>
                  <a:pt x="6071" y="421"/>
                </a:lnTo>
                <a:cubicBezTo>
                  <a:pt x="6286" y="421"/>
                  <a:pt x="6461" y="596"/>
                  <a:pt x="6461" y="811"/>
                </a:cubicBezTo>
                <a:lnTo>
                  <a:pt x="6461" y="1923"/>
                </a:lnTo>
                <a:lnTo>
                  <a:pt x="421" y="1923"/>
                </a:lnTo>
                <a:lnTo>
                  <a:pt x="421" y="811"/>
                </a:lnTo>
                <a:cubicBezTo>
                  <a:pt x="421" y="596"/>
                  <a:pt x="596" y="421"/>
                  <a:pt x="811" y="421"/>
                </a:cubicBezTo>
                <a:close/>
                <a:moveTo>
                  <a:pt x="6461" y="2344"/>
                </a:moveTo>
                <a:lnTo>
                  <a:pt x="6461" y="8535"/>
                </a:lnTo>
                <a:lnTo>
                  <a:pt x="421" y="8535"/>
                </a:lnTo>
                <a:lnTo>
                  <a:pt x="421" y="2344"/>
                </a:lnTo>
                <a:lnTo>
                  <a:pt x="6461" y="2344"/>
                </a:lnTo>
                <a:close/>
                <a:moveTo>
                  <a:pt x="6071" y="10759"/>
                </a:moveTo>
                <a:lnTo>
                  <a:pt x="811" y="10759"/>
                </a:lnTo>
                <a:cubicBezTo>
                  <a:pt x="596" y="10759"/>
                  <a:pt x="421" y="10584"/>
                  <a:pt x="421" y="10369"/>
                </a:cubicBezTo>
                <a:lnTo>
                  <a:pt x="421" y="8956"/>
                </a:lnTo>
                <a:lnTo>
                  <a:pt x="6461" y="8956"/>
                </a:lnTo>
                <a:lnTo>
                  <a:pt x="6461" y="10369"/>
                </a:lnTo>
                <a:cubicBezTo>
                  <a:pt x="6461" y="10584"/>
                  <a:pt x="6286" y="10759"/>
                  <a:pt x="6071" y="10759"/>
                </a:cubicBezTo>
                <a:close/>
                <a:moveTo>
                  <a:pt x="2584" y="1322"/>
                </a:moveTo>
                <a:lnTo>
                  <a:pt x="4358" y="1322"/>
                </a:lnTo>
                <a:cubicBezTo>
                  <a:pt x="4474" y="1322"/>
                  <a:pt x="4568" y="1228"/>
                  <a:pt x="4568" y="1112"/>
                </a:cubicBezTo>
                <a:cubicBezTo>
                  <a:pt x="4568" y="996"/>
                  <a:pt x="4474" y="902"/>
                  <a:pt x="4358" y="902"/>
                </a:cubicBezTo>
                <a:lnTo>
                  <a:pt x="2584" y="902"/>
                </a:lnTo>
                <a:cubicBezTo>
                  <a:pt x="2468" y="902"/>
                  <a:pt x="2374" y="996"/>
                  <a:pt x="2374" y="1112"/>
                </a:cubicBezTo>
                <a:cubicBezTo>
                  <a:pt x="2374" y="1228"/>
                  <a:pt x="2468" y="1322"/>
                  <a:pt x="2584" y="1322"/>
                </a:cubicBezTo>
                <a:close/>
                <a:moveTo>
                  <a:pt x="3456" y="9076"/>
                </a:moveTo>
                <a:cubicBezTo>
                  <a:pt x="3009" y="9076"/>
                  <a:pt x="2645" y="9440"/>
                  <a:pt x="2645" y="9888"/>
                </a:cubicBezTo>
                <a:cubicBezTo>
                  <a:pt x="2645" y="10335"/>
                  <a:pt x="3009" y="10699"/>
                  <a:pt x="3456" y="10699"/>
                </a:cubicBezTo>
                <a:cubicBezTo>
                  <a:pt x="3903" y="10699"/>
                  <a:pt x="4267" y="10335"/>
                  <a:pt x="4267" y="9888"/>
                </a:cubicBezTo>
                <a:cubicBezTo>
                  <a:pt x="4267" y="9440"/>
                  <a:pt x="3903" y="9076"/>
                  <a:pt x="3456" y="9076"/>
                </a:cubicBezTo>
                <a:close/>
                <a:moveTo>
                  <a:pt x="3456" y="10278"/>
                </a:moveTo>
                <a:cubicBezTo>
                  <a:pt x="3241" y="10278"/>
                  <a:pt x="3065" y="10103"/>
                  <a:pt x="3065" y="9888"/>
                </a:cubicBezTo>
                <a:cubicBezTo>
                  <a:pt x="3065" y="9672"/>
                  <a:pt x="3241" y="9497"/>
                  <a:pt x="3456" y="9497"/>
                </a:cubicBezTo>
                <a:cubicBezTo>
                  <a:pt x="3671" y="9497"/>
                  <a:pt x="3847" y="9672"/>
                  <a:pt x="3847" y="9888"/>
                </a:cubicBezTo>
                <a:cubicBezTo>
                  <a:pt x="3847" y="10103"/>
                  <a:pt x="3671" y="10278"/>
                  <a:pt x="3456" y="10278"/>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任意多边形: 形状 28">
            <a:extLst>
              <a:ext uri="{FF2B5EF4-FFF2-40B4-BE49-F238E27FC236}">
                <a16:creationId xmlns:a16="http://schemas.microsoft.com/office/drawing/2014/main" id="{3DAE30C1-FB89-AFAB-9706-D1E52CAD9228}"/>
              </a:ext>
            </a:extLst>
          </p:cNvPr>
          <p:cNvSpPr/>
          <p:nvPr/>
        </p:nvSpPr>
        <p:spPr>
          <a:xfrm>
            <a:off x="4772567" y="3757956"/>
            <a:ext cx="288032" cy="467877"/>
          </a:xfrm>
          <a:custGeom>
            <a:avLst/>
            <a:gdLst>
              <a:gd name="T0" fmla="*/ 6071 w 6882"/>
              <a:gd name="T1" fmla="*/ 0 h 11180"/>
              <a:gd name="T2" fmla="*/ 811 w 6882"/>
              <a:gd name="T3" fmla="*/ 0 h 11180"/>
              <a:gd name="T4" fmla="*/ 0 w 6882"/>
              <a:gd name="T5" fmla="*/ 811 h 11180"/>
              <a:gd name="T6" fmla="*/ 0 w 6882"/>
              <a:gd name="T7" fmla="*/ 10369 h 11180"/>
              <a:gd name="T8" fmla="*/ 811 w 6882"/>
              <a:gd name="T9" fmla="*/ 11180 h 11180"/>
              <a:gd name="T10" fmla="*/ 6071 w 6882"/>
              <a:gd name="T11" fmla="*/ 11180 h 11180"/>
              <a:gd name="T12" fmla="*/ 6882 w 6882"/>
              <a:gd name="T13" fmla="*/ 10369 h 11180"/>
              <a:gd name="T14" fmla="*/ 6882 w 6882"/>
              <a:gd name="T15" fmla="*/ 811 h 11180"/>
              <a:gd name="T16" fmla="*/ 6071 w 6882"/>
              <a:gd name="T17" fmla="*/ 0 h 11180"/>
              <a:gd name="T18" fmla="*/ 811 w 6882"/>
              <a:gd name="T19" fmla="*/ 421 h 11180"/>
              <a:gd name="T20" fmla="*/ 6071 w 6882"/>
              <a:gd name="T21" fmla="*/ 421 h 11180"/>
              <a:gd name="T22" fmla="*/ 6461 w 6882"/>
              <a:gd name="T23" fmla="*/ 811 h 11180"/>
              <a:gd name="T24" fmla="*/ 6461 w 6882"/>
              <a:gd name="T25" fmla="*/ 1923 h 11180"/>
              <a:gd name="T26" fmla="*/ 421 w 6882"/>
              <a:gd name="T27" fmla="*/ 1923 h 11180"/>
              <a:gd name="T28" fmla="*/ 421 w 6882"/>
              <a:gd name="T29" fmla="*/ 811 h 11180"/>
              <a:gd name="T30" fmla="*/ 811 w 6882"/>
              <a:gd name="T31" fmla="*/ 421 h 11180"/>
              <a:gd name="T32" fmla="*/ 6461 w 6882"/>
              <a:gd name="T33" fmla="*/ 2344 h 11180"/>
              <a:gd name="T34" fmla="*/ 6461 w 6882"/>
              <a:gd name="T35" fmla="*/ 8535 h 11180"/>
              <a:gd name="T36" fmla="*/ 421 w 6882"/>
              <a:gd name="T37" fmla="*/ 8535 h 11180"/>
              <a:gd name="T38" fmla="*/ 421 w 6882"/>
              <a:gd name="T39" fmla="*/ 2344 h 11180"/>
              <a:gd name="T40" fmla="*/ 6461 w 6882"/>
              <a:gd name="T41" fmla="*/ 2344 h 11180"/>
              <a:gd name="T42" fmla="*/ 6071 w 6882"/>
              <a:gd name="T43" fmla="*/ 10759 h 11180"/>
              <a:gd name="T44" fmla="*/ 811 w 6882"/>
              <a:gd name="T45" fmla="*/ 10759 h 11180"/>
              <a:gd name="T46" fmla="*/ 421 w 6882"/>
              <a:gd name="T47" fmla="*/ 10369 h 11180"/>
              <a:gd name="T48" fmla="*/ 421 w 6882"/>
              <a:gd name="T49" fmla="*/ 8956 h 11180"/>
              <a:gd name="T50" fmla="*/ 6461 w 6882"/>
              <a:gd name="T51" fmla="*/ 8956 h 11180"/>
              <a:gd name="T52" fmla="*/ 6461 w 6882"/>
              <a:gd name="T53" fmla="*/ 10369 h 11180"/>
              <a:gd name="T54" fmla="*/ 6071 w 6882"/>
              <a:gd name="T55" fmla="*/ 10759 h 11180"/>
              <a:gd name="T56" fmla="*/ 2584 w 6882"/>
              <a:gd name="T57" fmla="*/ 1322 h 11180"/>
              <a:gd name="T58" fmla="*/ 4358 w 6882"/>
              <a:gd name="T59" fmla="*/ 1322 h 11180"/>
              <a:gd name="T60" fmla="*/ 4568 w 6882"/>
              <a:gd name="T61" fmla="*/ 1112 h 11180"/>
              <a:gd name="T62" fmla="*/ 4358 w 6882"/>
              <a:gd name="T63" fmla="*/ 902 h 11180"/>
              <a:gd name="T64" fmla="*/ 2584 w 6882"/>
              <a:gd name="T65" fmla="*/ 902 h 11180"/>
              <a:gd name="T66" fmla="*/ 2374 w 6882"/>
              <a:gd name="T67" fmla="*/ 1112 h 11180"/>
              <a:gd name="T68" fmla="*/ 2584 w 6882"/>
              <a:gd name="T69" fmla="*/ 1322 h 11180"/>
              <a:gd name="T70" fmla="*/ 3456 w 6882"/>
              <a:gd name="T71" fmla="*/ 9076 h 11180"/>
              <a:gd name="T72" fmla="*/ 2645 w 6882"/>
              <a:gd name="T73" fmla="*/ 9888 h 11180"/>
              <a:gd name="T74" fmla="*/ 3456 w 6882"/>
              <a:gd name="T75" fmla="*/ 10699 h 11180"/>
              <a:gd name="T76" fmla="*/ 4267 w 6882"/>
              <a:gd name="T77" fmla="*/ 9888 h 11180"/>
              <a:gd name="T78" fmla="*/ 3456 w 6882"/>
              <a:gd name="T79" fmla="*/ 9076 h 11180"/>
              <a:gd name="T80" fmla="*/ 3456 w 6882"/>
              <a:gd name="T81" fmla="*/ 10278 h 11180"/>
              <a:gd name="T82" fmla="*/ 3065 w 6882"/>
              <a:gd name="T83" fmla="*/ 9888 h 11180"/>
              <a:gd name="T84" fmla="*/ 3456 w 6882"/>
              <a:gd name="T85" fmla="*/ 9497 h 11180"/>
              <a:gd name="T86" fmla="*/ 3847 w 6882"/>
              <a:gd name="T87" fmla="*/ 9888 h 11180"/>
              <a:gd name="T88" fmla="*/ 3456 w 6882"/>
              <a:gd name="T89" fmla="*/ 10278 h 11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882" h="11180">
                <a:moveTo>
                  <a:pt x="6071" y="0"/>
                </a:moveTo>
                <a:lnTo>
                  <a:pt x="811" y="0"/>
                </a:lnTo>
                <a:cubicBezTo>
                  <a:pt x="364" y="0"/>
                  <a:pt x="0" y="364"/>
                  <a:pt x="0" y="811"/>
                </a:cubicBezTo>
                <a:lnTo>
                  <a:pt x="0" y="10369"/>
                </a:lnTo>
                <a:cubicBezTo>
                  <a:pt x="0" y="10816"/>
                  <a:pt x="364" y="11180"/>
                  <a:pt x="811" y="11180"/>
                </a:cubicBezTo>
                <a:lnTo>
                  <a:pt x="6071" y="11180"/>
                </a:lnTo>
                <a:cubicBezTo>
                  <a:pt x="6518" y="11180"/>
                  <a:pt x="6882" y="10816"/>
                  <a:pt x="6882" y="10369"/>
                </a:cubicBezTo>
                <a:lnTo>
                  <a:pt x="6882" y="811"/>
                </a:lnTo>
                <a:cubicBezTo>
                  <a:pt x="6882" y="364"/>
                  <a:pt x="6518" y="0"/>
                  <a:pt x="6071" y="0"/>
                </a:cubicBezTo>
                <a:close/>
                <a:moveTo>
                  <a:pt x="811" y="421"/>
                </a:moveTo>
                <a:lnTo>
                  <a:pt x="6071" y="421"/>
                </a:lnTo>
                <a:cubicBezTo>
                  <a:pt x="6286" y="421"/>
                  <a:pt x="6461" y="596"/>
                  <a:pt x="6461" y="811"/>
                </a:cubicBezTo>
                <a:lnTo>
                  <a:pt x="6461" y="1923"/>
                </a:lnTo>
                <a:lnTo>
                  <a:pt x="421" y="1923"/>
                </a:lnTo>
                <a:lnTo>
                  <a:pt x="421" y="811"/>
                </a:lnTo>
                <a:cubicBezTo>
                  <a:pt x="421" y="596"/>
                  <a:pt x="596" y="421"/>
                  <a:pt x="811" y="421"/>
                </a:cubicBezTo>
                <a:close/>
                <a:moveTo>
                  <a:pt x="6461" y="2344"/>
                </a:moveTo>
                <a:lnTo>
                  <a:pt x="6461" y="8535"/>
                </a:lnTo>
                <a:lnTo>
                  <a:pt x="421" y="8535"/>
                </a:lnTo>
                <a:lnTo>
                  <a:pt x="421" y="2344"/>
                </a:lnTo>
                <a:lnTo>
                  <a:pt x="6461" y="2344"/>
                </a:lnTo>
                <a:close/>
                <a:moveTo>
                  <a:pt x="6071" y="10759"/>
                </a:moveTo>
                <a:lnTo>
                  <a:pt x="811" y="10759"/>
                </a:lnTo>
                <a:cubicBezTo>
                  <a:pt x="596" y="10759"/>
                  <a:pt x="421" y="10584"/>
                  <a:pt x="421" y="10369"/>
                </a:cubicBezTo>
                <a:lnTo>
                  <a:pt x="421" y="8956"/>
                </a:lnTo>
                <a:lnTo>
                  <a:pt x="6461" y="8956"/>
                </a:lnTo>
                <a:lnTo>
                  <a:pt x="6461" y="10369"/>
                </a:lnTo>
                <a:cubicBezTo>
                  <a:pt x="6461" y="10584"/>
                  <a:pt x="6286" y="10759"/>
                  <a:pt x="6071" y="10759"/>
                </a:cubicBezTo>
                <a:close/>
                <a:moveTo>
                  <a:pt x="2584" y="1322"/>
                </a:moveTo>
                <a:lnTo>
                  <a:pt x="4358" y="1322"/>
                </a:lnTo>
                <a:cubicBezTo>
                  <a:pt x="4474" y="1322"/>
                  <a:pt x="4568" y="1228"/>
                  <a:pt x="4568" y="1112"/>
                </a:cubicBezTo>
                <a:cubicBezTo>
                  <a:pt x="4568" y="996"/>
                  <a:pt x="4474" y="902"/>
                  <a:pt x="4358" y="902"/>
                </a:cubicBezTo>
                <a:lnTo>
                  <a:pt x="2584" y="902"/>
                </a:lnTo>
                <a:cubicBezTo>
                  <a:pt x="2468" y="902"/>
                  <a:pt x="2374" y="996"/>
                  <a:pt x="2374" y="1112"/>
                </a:cubicBezTo>
                <a:cubicBezTo>
                  <a:pt x="2374" y="1228"/>
                  <a:pt x="2468" y="1322"/>
                  <a:pt x="2584" y="1322"/>
                </a:cubicBezTo>
                <a:close/>
                <a:moveTo>
                  <a:pt x="3456" y="9076"/>
                </a:moveTo>
                <a:cubicBezTo>
                  <a:pt x="3009" y="9076"/>
                  <a:pt x="2645" y="9440"/>
                  <a:pt x="2645" y="9888"/>
                </a:cubicBezTo>
                <a:cubicBezTo>
                  <a:pt x="2645" y="10335"/>
                  <a:pt x="3009" y="10699"/>
                  <a:pt x="3456" y="10699"/>
                </a:cubicBezTo>
                <a:cubicBezTo>
                  <a:pt x="3903" y="10699"/>
                  <a:pt x="4267" y="10335"/>
                  <a:pt x="4267" y="9888"/>
                </a:cubicBezTo>
                <a:cubicBezTo>
                  <a:pt x="4267" y="9440"/>
                  <a:pt x="3903" y="9076"/>
                  <a:pt x="3456" y="9076"/>
                </a:cubicBezTo>
                <a:close/>
                <a:moveTo>
                  <a:pt x="3456" y="10278"/>
                </a:moveTo>
                <a:cubicBezTo>
                  <a:pt x="3241" y="10278"/>
                  <a:pt x="3065" y="10103"/>
                  <a:pt x="3065" y="9888"/>
                </a:cubicBezTo>
                <a:cubicBezTo>
                  <a:pt x="3065" y="9672"/>
                  <a:pt x="3241" y="9497"/>
                  <a:pt x="3456" y="9497"/>
                </a:cubicBezTo>
                <a:cubicBezTo>
                  <a:pt x="3671" y="9497"/>
                  <a:pt x="3847" y="9672"/>
                  <a:pt x="3847" y="9888"/>
                </a:cubicBezTo>
                <a:cubicBezTo>
                  <a:pt x="3847" y="10103"/>
                  <a:pt x="3671" y="10278"/>
                  <a:pt x="3456" y="10278"/>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50">
            <a:extLst>
              <a:ext uri="{FF2B5EF4-FFF2-40B4-BE49-F238E27FC236}">
                <a16:creationId xmlns:a16="http://schemas.microsoft.com/office/drawing/2014/main" id="{23F00C3F-7A7F-CF7C-D99E-2B3CD7A982AE}"/>
              </a:ext>
            </a:extLst>
          </p:cNvPr>
          <p:cNvSpPr/>
          <p:nvPr/>
        </p:nvSpPr>
        <p:spPr>
          <a:xfrm>
            <a:off x="5839731" y="1371087"/>
            <a:ext cx="5360682" cy="1631216"/>
          </a:xfrm>
          <a:prstGeom prst="rect">
            <a:avLst/>
          </a:prstGeom>
        </p:spPr>
        <p:txBody>
          <a:bodyPr wrap="square">
            <a:spAutoFit/>
          </a:bodyPr>
          <a:lstStyle/>
          <a:p>
            <a:r>
              <a:rPr lang="en-US" sz="2000"/>
              <a:t>Agora [</a:t>
            </a:r>
            <a:r>
              <a:rPr lang="en-US" sz="2000" err="1"/>
              <a:t>CoNEXT</a:t>
            </a:r>
            <a:r>
              <a:rPr lang="en-US" sz="2000"/>
              <a:t> 20]:</a:t>
            </a:r>
          </a:p>
          <a:p>
            <a:pPr marL="342900" indent="-342900">
              <a:buFont typeface="Arial" panose="020B0604020202020204" pitchFamily="34" charset="0"/>
              <a:buChar char="•"/>
            </a:pPr>
            <a:r>
              <a:rPr lang="en-US" sz="2000"/>
              <a:t>Needs 28 cores (a full server) for 64x16 MIMO</a:t>
            </a:r>
          </a:p>
          <a:p>
            <a:pPr marL="342900" indent="-342900">
              <a:buFont typeface="Arial" panose="020B0604020202020204" pitchFamily="34" charset="0"/>
              <a:buChar char="•"/>
            </a:pPr>
            <a:r>
              <a:rPr lang="en-US" sz="2000"/>
              <a:t>Can’t scale to larger MIMO configurations (e.g., 128x32)</a:t>
            </a:r>
          </a:p>
          <a:p>
            <a:r>
              <a:rPr lang="en-US" sz="2000" b="1"/>
              <a:t>Single server is not enough</a:t>
            </a:r>
            <a:endParaRPr lang="en-US" sz="2000"/>
          </a:p>
        </p:txBody>
      </p:sp>
      <p:sp>
        <p:nvSpPr>
          <p:cNvPr id="23" name="文本框 30">
            <a:extLst>
              <a:ext uri="{FF2B5EF4-FFF2-40B4-BE49-F238E27FC236}">
                <a16:creationId xmlns:a16="http://schemas.microsoft.com/office/drawing/2014/main" id="{21948527-0838-2152-041D-1A5DE7A27D3A}"/>
              </a:ext>
            </a:extLst>
          </p:cNvPr>
          <p:cNvSpPr txBox="1"/>
          <p:nvPr/>
        </p:nvSpPr>
        <p:spPr>
          <a:xfrm>
            <a:off x="3275008" y="5479867"/>
            <a:ext cx="5129445" cy="400110"/>
          </a:xfrm>
          <a:prstGeom prst="rect">
            <a:avLst/>
          </a:prstGeom>
          <a:noFill/>
        </p:spPr>
        <p:txBody>
          <a:bodyPr wrap="square">
            <a:spAutoFit/>
          </a:bodyPr>
          <a:lstStyle/>
          <a:p>
            <a:r>
              <a:rPr lang="en-US" altLang="zh-CN" sz="2000" b="1">
                <a:solidFill>
                  <a:srgbClr val="FF0000"/>
                </a:solidFill>
                <a:ea typeface="+mn-lt"/>
                <a:cs typeface="+mn-lt"/>
              </a:rPr>
              <a:t>High fronthaul bandwidth with more antennas</a:t>
            </a:r>
            <a:endParaRPr lang="en-US" sz="2000" b="1">
              <a:solidFill>
                <a:srgbClr val="FF0000"/>
              </a:solidFill>
            </a:endParaRPr>
          </a:p>
        </p:txBody>
      </p:sp>
      <p:cxnSp>
        <p:nvCxnSpPr>
          <p:cNvPr id="24" name="直接箭头连接符 42">
            <a:extLst>
              <a:ext uri="{FF2B5EF4-FFF2-40B4-BE49-F238E27FC236}">
                <a16:creationId xmlns:a16="http://schemas.microsoft.com/office/drawing/2014/main" id="{6E701703-84B3-7593-04C6-ADDF7AC84C4D}"/>
              </a:ext>
            </a:extLst>
          </p:cNvPr>
          <p:cNvCxnSpPr>
            <a:cxnSpLocks/>
          </p:cNvCxnSpPr>
          <p:nvPr/>
        </p:nvCxnSpPr>
        <p:spPr>
          <a:xfrm flipV="1">
            <a:off x="5879839" y="4801785"/>
            <a:ext cx="0" cy="69700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文本框 30">
            <a:extLst>
              <a:ext uri="{FF2B5EF4-FFF2-40B4-BE49-F238E27FC236}">
                <a16:creationId xmlns:a16="http://schemas.microsoft.com/office/drawing/2014/main" id="{89E57DB8-16F4-15D4-DDC2-76EA5201B652}"/>
              </a:ext>
            </a:extLst>
          </p:cNvPr>
          <p:cNvSpPr txBox="1"/>
          <p:nvPr/>
        </p:nvSpPr>
        <p:spPr>
          <a:xfrm>
            <a:off x="1243235" y="4942861"/>
            <a:ext cx="2391992" cy="400110"/>
          </a:xfrm>
          <a:prstGeom prst="rect">
            <a:avLst/>
          </a:prstGeom>
          <a:noFill/>
        </p:spPr>
        <p:txBody>
          <a:bodyPr wrap="square">
            <a:spAutoFit/>
          </a:bodyPr>
          <a:lstStyle/>
          <a:p>
            <a:r>
              <a:rPr lang="en-US" altLang="zh-CN" sz="2000" b="1">
                <a:ea typeface="+mn-lt"/>
                <a:cs typeface="+mn-lt"/>
              </a:rPr>
              <a:t>M×K massive MIMO</a:t>
            </a:r>
            <a:endParaRPr lang="en-US" sz="2000" b="1"/>
          </a:p>
        </p:txBody>
      </p:sp>
    </p:spTree>
    <p:extLst>
      <p:ext uri="{BB962C8B-B14F-4D97-AF65-F5344CB8AC3E}">
        <p14:creationId xmlns:p14="http://schemas.microsoft.com/office/powerpoint/2010/main" val="2261264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18">
                                            <p:txEl>
                                              <p:pRg st="0" end="0"/>
                                            </p:txEl>
                                          </p:spTgt>
                                        </p:tgtEl>
                                        <p:attrNameLst>
                                          <p:attrName>style.visibility</p:attrName>
                                        </p:attrNameLst>
                                      </p:cBhvr>
                                      <p:to>
                                        <p:strVal val="visible"/>
                                      </p:to>
                                    </p:set>
                                    <p:animEffect transition="in" filter="dissolve">
                                      <p:cBhvr>
                                        <p:cTn id="23" dur="500"/>
                                        <p:tgtEl>
                                          <p:spTgt spid="18">
                                            <p:txEl>
                                              <p:pRg st="0" end="0"/>
                                            </p:txEl>
                                          </p:spTgt>
                                        </p:tgtEl>
                                      </p:cBhvr>
                                    </p:animEffect>
                                  </p:childTnLst>
                                </p:cTn>
                              </p:par>
                              <p:par>
                                <p:cTn id="24" presetID="9" presetClass="entr" presetSubtype="0" fill="hold" nodeType="withEffect">
                                  <p:stCondLst>
                                    <p:cond delay="0"/>
                                  </p:stCondLst>
                                  <p:childTnLst>
                                    <p:set>
                                      <p:cBhvr>
                                        <p:cTn id="25" dur="1" fill="hold">
                                          <p:stCondLst>
                                            <p:cond delay="0"/>
                                          </p:stCondLst>
                                        </p:cTn>
                                        <p:tgtEl>
                                          <p:spTgt spid="18">
                                            <p:txEl>
                                              <p:pRg st="1" end="1"/>
                                            </p:txEl>
                                          </p:spTgt>
                                        </p:tgtEl>
                                        <p:attrNameLst>
                                          <p:attrName>style.visibility</p:attrName>
                                        </p:attrNameLst>
                                      </p:cBhvr>
                                      <p:to>
                                        <p:strVal val="visible"/>
                                      </p:to>
                                    </p:set>
                                    <p:animEffect transition="in" filter="dissolve">
                                      <p:cBhvr>
                                        <p:cTn id="26" dur="500"/>
                                        <p:tgtEl>
                                          <p:spTgt spid="18">
                                            <p:txEl>
                                              <p:pRg st="1" end="1"/>
                                            </p:txEl>
                                          </p:spTgt>
                                        </p:tgtEl>
                                      </p:cBhvr>
                                    </p:animEffect>
                                  </p:childTnLst>
                                </p:cTn>
                              </p:par>
                              <p:par>
                                <p:cTn id="27" presetID="9" presetClass="entr" presetSubtype="0" fill="hold" nodeType="withEffect">
                                  <p:stCondLst>
                                    <p:cond delay="0"/>
                                  </p:stCondLst>
                                  <p:childTnLst>
                                    <p:set>
                                      <p:cBhvr>
                                        <p:cTn id="28" dur="1" fill="hold">
                                          <p:stCondLst>
                                            <p:cond delay="0"/>
                                          </p:stCondLst>
                                        </p:cTn>
                                        <p:tgtEl>
                                          <p:spTgt spid="18">
                                            <p:txEl>
                                              <p:pRg st="2" end="2"/>
                                            </p:txEl>
                                          </p:spTgt>
                                        </p:tgtEl>
                                        <p:attrNameLst>
                                          <p:attrName>style.visibility</p:attrName>
                                        </p:attrNameLst>
                                      </p:cBhvr>
                                      <p:to>
                                        <p:strVal val="visible"/>
                                      </p:to>
                                    </p:set>
                                    <p:animEffect transition="in" filter="dissolve">
                                      <p:cBhvr>
                                        <p:cTn id="29" dur="500"/>
                                        <p:tgtEl>
                                          <p:spTgt spid="18">
                                            <p:txEl>
                                              <p:pRg st="2" end="2"/>
                                            </p:txEl>
                                          </p:spTgt>
                                        </p:tgtEl>
                                      </p:cBhvr>
                                    </p:animEffect>
                                  </p:childTnLst>
                                </p:cTn>
                              </p:par>
                              <p:par>
                                <p:cTn id="30" presetID="9" presetClass="entr" presetSubtype="0" fill="hold" nodeType="withEffect">
                                  <p:stCondLst>
                                    <p:cond delay="0"/>
                                  </p:stCondLst>
                                  <p:childTnLst>
                                    <p:set>
                                      <p:cBhvr>
                                        <p:cTn id="31" dur="1" fill="hold">
                                          <p:stCondLst>
                                            <p:cond delay="0"/>
                                          </p:stCondLst>
                                        </p:cTn>
                                        <p:tgtEl>
                                          <p:spTgt spid="18">
                                            <p:txEl>
                                              <p:pRg st="3" end="3"/>
                                            </p:txEl>
                                          </p:spTgt>
                                        </p:tgtEl>
                                        <p:attrNameLst>
                                          <p:attrName>style.visibility</p:attrName>
                                        </p:attrNameLst>
                                      </p:cBhvr>
                                      <p:to>
                                        <p:strVal val="visible"/>
                                      </p:to>
                                    </p:set>
                                    <p:animEffect transition="in" filter="dissolve">
                                      <p:cBhvr>
                                        <p:cTn id="32" dur="500"/>
                                        <p:tgtEl>
                                          <p:spTgt spid="1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E87B48A-11B1-7E1D-1540-047F7B573FC4}"/>
              </a:ext>
            </a:extLst>
          </p:cNvPr>
          <p:cNvSpPr>
            <a:spLocks noGrp="1"/>
          </p:cNvSpPr>
          <p:nvPr>
            <p:ph type="title"/>
          </p:nvPr>
        </p:nvSpPr>
        <p:spPr>
          <a:xfrm>
            <a:off x="0" y="2196"/>
            <a:ext cx="12192000" cy="1325563"/>
          </a:xfrm>
        </p:spPr>
        <p:txBody>
          <a:bodyPr>
            <a:normAutofit/>
          </a:bodyPr>
          <a:lstStyle/>
          <a:p>
            <a:pPr algn="ctr"/>
            <a:r>
              <a:rPr lang="en-US" sz="2800" b="1">
                <a:latin typeface="Calibri Light"/>
                <a:cs typeface="Calibri Light"/>
              </a:rPr>
              <a:t>Inter/intra-server communication limits scalability in prior massive MIMO systems</a:t>
            </a:r>
            <a:endParaRPr lang="en-US" sz="2800" b="1">
              <a:cs typeface="Calibri Light"/>
            </a:endParaRPr>
          </a:p>
        </p:txBody>
      </p:sp>
      <p:sp>
        <p:nvSpPr>
          <p:cNvPr id="4" name="Slide Number Placeholder 3">
            <a:extLst>
              <a:ext uri="{FF2B5EF4-FFF2-40B4-BE49-F238E27FC236}">
                <a16:creationId xmlns:a16="http://schemas.microsoft.com/office/drawing/2014/main" id="{C1F991ED-1903-9372-B729-8495ACE97827}"/>
              </a:ext>
            </a:extLst>
          </p:cNvPr>
          <p:cNvSpPr>
            <a:spLocks noGrp="1"/>
          </p:cNvSpPr>
          <p:nvPr>
            <p:ph type="sldNum" sz="quarter" idx="12"/>
          </p:nvPr>
        </p:nvSpPr>
        <p:spPr/>
        <p:txBody>
          <a:bodyPr/>
          <a:lstStyle/>
          <a:p>
            <a:fld id="{330EA680-D336-4FF7-8B7A-9848BB0A1C32}" type="slidenum">
              <a:rPr lang="en-US" smtClean="0"/>
              <a:t>7</a:t>
            </a:fld>
            <a:endParaRPr lang="en-US"/>
          </a:p>
        </p:txBody>
      </p:sp>
      <p:sp>
        <p:nvSpPr>
          <p:cNvPr id="8" name="文本框 8">
            <a:extLst>
              <a:ext uri="{FF2B5EF4-FFF2-40B4-BE49-F238E27FC236}">
                <a16:creationId xmlns:a16="http://schemas.microsoft.com/office/drawing/2014/main" id="{6A57C1A5-D4DD-DC82-F88B-E247E72040F2}"/>
              </a:ext>
            </a:extLst>
          </p:cNvPr>
          <p:cNvSpPr txBox="1"/>
          <p:nvPr/>
        </p:nvSpPr>
        <p:spPr>
          <a:xfrm>
            <a:off x="584902" y="1711734"/>
            <a:ext cx="3790135" cy="461665"/>
          </a:xfrm>
          <a:prstGeom prst="rect">
            <a:avLst/>
          </a:prstGeom>
          <a:noFill/>
        </p:spPr>
        <p:txBody>
          <a:bodyPr wrap="square" lIns="91440" tIns="45720" rIns="91440" bIns="45720" anchor="t">
            <a:spAutoFit/>
          </a:bodyPr>
          <a:lstStyle/>
          <a:p>
            <a:r>
              <a:rPr lang="en-US" sz="2400" b="1" err="1"/>
              <a:t>BigStation</a:t>
            </a:r>
            <a:r>
              <a:rPr lang="en-US" sz="2400" b="1"/>
              <a:t> [SIGCOMM 10]</a:t>
            </a:r>
            <a:endParaRPr lang="en-US" sz="2400" b="1" baseline="30000">
              <a:cs typeface="Calibri"/>
            </a:endParaRPr>
          </a:p>
        </p:txBody>
      </p:sp>
      <p:grpSp>
        <p:nvGrpSpPr>
          <p:cNvPr id="70" name="组合 69">
            <a:extLst>
              <a:ext uri="{FF2B5EF4-FFF2-40B4-BE49-F238E27FC236}">
                <a16:creationId xmlns:a16="http://schemas.microsoft.com/office/drawing/2014/main" id="{1EA43235-6BC0-B7D1-4748-4F6E0E5A518D}"/>
              </a:ext>
            </a:extLst>
          </p:cNvPr>
          <p:cNvGrpSpPr/>
          <p:nvPr/>
        </p:nvGrpSpPr>
        <p:grpSpPr>
          <a:xfrm>
            <a:off x="681475" y="3060986"/>
            <a:ext cx="4130841" cy="427468"/>
            <a:chOff x="381451" y="1806208"/>
            <a:chExt cx="4130841" cy="427468"/>
          </a:xfrm>
        </p:grpSpPr>
        <p:sp>
          <p:nvSpPr>
            <p:cNvPr id="3" name="Oval 2">
              <a:extLst>
                <a:ext uri="{FF2B5EF4-FFF2-40B4-BE49-F238E27FC236}">
                  <a16:creationId xmlns:a16="http://schemas.microsoft.com/office/drawing/2014/main" id="{D50CEEC7-3FEA-C88C-D545-B6B3007537AD}"/>
                </a:ext>
              </a:extLst>
            </p:cNvPr>
            <p:cNvSpPr/>
            <p:nvPr/>
          </p:nvSpPr>
          <p:spPr>
            <a:xfrm>
              <a:off x="381451" y="1833565"/>
              <a:ext cx="438217" cy="400111"/>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cs typeface="Calibri"/>
                </a:rPr>
                <a:t>1</a:t>
              </a:r>
              <a:endParaRPr lang="en-US"/>
            </a:p>
          </p:txBody>
        </p:sp>
        <p:sp>
          <p:nvSpPr>
            <p:cNvPr id="26" name="文本框 4">
              <a:extLst>
                <a:ext uri="{FF2B5EF4-FFF2-40B4-BE49-F238E27FC236}">
                  <a16:creationId xmlns:a16="http://schemas.microsoft.com/office/drawing/2014/main" id="{0B9D2E67-0946-CDA4-FF9A-EB81438244D2}"/>
                </a:ext>
              </a:extLst>
            </p:cNvPr>
            <p:cNvSpPr txBox="1"/>
            <p:nvPr/>
          </p:nvSpPr>
          <p:spPr>
            <a:xfrm>
              <a:off x="819668" y="1806208"/>
              <a:ext cx="3692624" cy="400110"/>
            </a:xfrm>
            <a:prstGeom prst="rect">
              <a:avLst/>
            </a:prstGeom>
            <a:noFill/>
          </p:spPr>
          <p:txBody>
            <a:bodyPr wrap="square" lIns="91440" tIns="45720" rIns="91440" bIns="45720" anchor="t">
              <a:spAutoFit/>
            </a:bodyPr>
            <a:lstStyle/>
            <a:p>
              <a:r>
                <a:rPr lang="en-US" sz="2000">
                  <a:solidFill>
                    <a:srgbClr val="C00000"/>
                  </a:solidFill>
                  <a:cs typeface="Calibri"/>
                </a:rPr>
                <a:t>High inter-server communication</a:t>
              </a:r>
            </a:p>
          </p:txBody>
        </p:sp>
      </p:grpSp>
      <p:sp>
        <p:nvSpPr>
          <p:cNvPr id="9" name="文本框 8">
            <a:extLst>
              <a:ext uri="{FF2B5EF4-FFF2-40B4-BE49-F238E27FC236}">
                <a16:creationId xmlns:a16="http://schemas.microsoft.com/office/drawing/2014/main" id="{808DAF6A-5D1E-86B3-DEEF-C81AE560596B}"/>
              </a:ext>
            </a:extLst>
          </p:cNvPr>
          <p:cNvSpPr txBox="1"/>
          <p:nvPr/>
        </p:nvSpPr>
        <p:spPr>
          <a:xfrm>
            <a:off x="7471636" y="1711734"/>
            <a:ext cx="2787663" cy="461665"/>
          </a:xfrm>
          <a:prstGeom prst="rect">
            <a:avLst/>
          </a:prstGeom>
          <a:noFill/>
        </p:spPr>
        <p:txBody>
          <a:bodyPr wrap="square" lIns="91440" tIns="45720" rIns="91440" bIns="45720" anchor="t">
            <a:spAutoFit/>
          </a:bodyPr>
          <a:lstStyle/>
          <a:p>
            <a:r>
              <a:rPr lang="en-US" sz="2400" b="1"/>
              <a:t>Agora [</a:t>
            </a:r>
            <a:r>
              <a:rPr lang="en-US" sz="2400" b="1" err="1"/>
              <a:t>CoNEXT</a:t>
            </a:r>
            <a:r>
              <a:rPr lang="en-US" sz="2400" b="1"/>
              <a:t> 20]</a:t>
            </a:r>
            <a:endParaRPr lang="en-US"/>
          </a:p>
        </p:txBody>
      </p:sp>
      <p:sp>
        <p:nvSpPr>
          <p:cNvPr id="32" name="文本框 4">
            <a:extLst>
              <a:ext uri="{FF2B5EF4-FFF2-40B4-BE49-F238E27FC236}">
                <a16:creationId xmlns:a16="http://schemas.microsoft.com/office/drawing/2014/main" id="{C3164847-A29C-CE3F-74DC-00872A9AA139}"/>
              </a:ext>
            </a:extLst>
          </p:cNvPr>
          <p:cNvSpPr txBox="1"/>
          <p:nvPr/>
        </p:nvSpPr>
        <p:spPr>
          <a:xfrm>
            <a:off x="7817901" y="3074665"/>
            <a:ext cx="3692624" cy="400110"/>
          </a:xfrm>
          <a:prstGeom prst="rect">
            <a:avLst/>
          </a:prstGeom>
          <a:noFill/>
        </p:spPr>
        <p:txBody>
          <a:bodyPr wrap="square" lIns="91440" tIns="45720" rIns="91440" bIns="45720" anchor="t">
            <a:spAutoFit/>
          </a:bodyPr>
          <a:lstStyle/>
          <a:p>
            <a:r>
              <a:rPr lang="en-US" sz="2000">
                <a:solidFill>
                  <a:srgbClr val="C00000"/>
                </a:solidFill>
                <a:cs typeface="Calibri"/>
              </a:rPr>
              <a:t>High intra-server communication</a:t>
            </a:r>
          </a:p>
        </p:txBody>
      </p:sp>
      <p:sp>
        <p:nvSpPr>
          <p:cNvPr id="6" name="Oval 2">
            <a:extLst>
              <a:ext uri="{FF2B5EF4-FFF2-40B4-BE49-F238E27FC236}">
                <a16:creationId xmlns:a16="http://schemas.microsoft.com/office/drawing/2014/main" id="{A6EC2528-3B92-F578-B17F-6F7326FFA375}"/>
              </a:ext>
            </a:extLst>
          </p:cNvPr>
          <p:cNvSpPr/>
          <p:nvPr/>
        </p:nvSpPr>
        <p:spPr>
          <a:xfrm>
            <a:off x="7379684" y="3074665"/>
            <a:ext cx="438217" cy="400111"/>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cs typeface="Calibri"/>
              </a:rPr>
              <a:t>2</a:t>
            </a:r>
            <a:endParaRPr lang="en-US"/>
          </a:p>
        </p:txBody>
      </p:sp>
      <p:grpSp>
        <p:nvGrpSpPr>
          <p:cNvPr id="2" name="Group 1">
            <a:extLst>
              <a:ext uri="{FF2B5EF4-FFF2-40B4-BE49-F238E27FC236}">
                <a16:creationId xmlns:a16="http://schemas.microsoft.com/office/drawing/2014/main" id="{4ABD8A5B-D592-C98A-108B-B399F149D5EC}"/>
              </a:ext>
            </a:extLst>
          </p:cNvPr>
          <p:cNvGrpSpPr/>
          <p:nvPr/>
        </p:nvGrpSpPr>
        <p:grpSpPr>
          <a:xfrm>
            <a:off x="7270463" y="3731058"/>
            <a:ext cx="3639709" cy="2807854"/>
            <a:chOff x="7471636" y="2807855"/>
            <a:chExt cx="3639709" cy="2807854"/>
          </a:xfrm>
        </p:grpSpPr>
        <p:sp>
          <p:nvSpPr>
            <p:cNvPr id="20" name="Rounded Rectangle 19">
              <a:extLst>
                <a:ext uri="{FF2B5EF4-FFF2-40B4-BE49-F238E27FC236}">
                  <a16:creationId xmlns:a16="http://schemas.microsoft.com/office/drawing/2014/main" id="{3FD518E6-3028-7A1E-F2D4-1CFFDEB4825B}"/>
                </a:ext>
              </a:extLst>
            </p:cNvPr>
            <p:cNvSpPr/>
            <p:nvPr/>
          </p:nvSpPr>
          <p:spPr>
            <a:xfrm>
              <a:off x="7471636" y="2807855"/>
              <a:ext cx="3639709" cy="2807854"/>
            </a:xfrm>
            <a:prstGeom prst="roundRect">
              <a:avLst/>
            </a:prstGeom>
            <a:solidFill>
              <a:schemeClr val="accent1">
                <a:lumMod val="20000"/>
                <a:lumOff val="80000"/>
              </a:schemeClr>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17">
              <a:extLst>
                <a:ext uri="{FF2B5EF4-FFF2-40B4-BE49-F238E27FC236}">
                  <a16:creationId xmlns:a16="http://schemas.microsoft.com/office/drawing/2014/main" id="{ECFA77B4-5F0B-2475-42C7-0FDCF600C546}"/>
                </a:ext>
              </a:extLst>
            </p:cNvPr>
            <p:cNvSpPr/>
            <p:nvPr/>
          </p:nvSpPr>
          <p:spPr>
            <a:xfrm>
              <a:off x="7897373" y="3130698"/>
              <a:ext cx="1285233" cy="460823"/>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400">
                  <a:solidFill>
                    <a:schemeClr val="tx1"/>
                  </a:solidFill>
                </a:rPr>
                <a:t>Core 1</a:t>
              </a:r>
            </a:p>
          </p:txBody>
        </p:sp>
        <p:sp>
          <p:nvSpPr>
            <p:cNvPr id="73" name="Rectangle 18">
              <a:extLst>
                <a:ext uri="{FF2B5EF4-FFF2-40B4-BE49-F238E27FC236}">
                  <a16:creationId xmlns:a16="http://schemas.microsoft.com/office/drawing/2014/main" id="{AB13342D-46E3-E486-9EB7-9DB7DE6A1FB5}"/>
                </a:ext>
              </a:extLst>
            </p:cNvPr>
            <p:cNvSpPr/>
            <p:nvPr/>
          </p:nvSpPr>
          <p:spPr>
            <a:xfrm>
              <a:off x="9464870" y="3128451"/>
              <a:ext cx="1285233" cy="460823"/>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400">
                  <a:solidFill>
                    <a:schemeClr val="tx1"/>
                  </a:solidFill>
                </a:rPr>
                <a:t>Core 2</a:t>
              </a:r>
            </a:p>
          </p:txBody>
        </p:sp>
        <p:sp>
          <p:nvSpPr>
            <p:cNvPr id="76" name="Rectangle 17">
              <a:extLst>
                <a:ext uri="{FF2B5EF4-FFF2-40B4-BE49-F238E27FC236}">
                  <a16:creationId xmlns:a16="http://schemas.microsoft.com/office/drawing/2014/main" id="{18696AE6-CFF6-5806-FD7B-13699B2495C6}"/>
                </a:ext>
              </a:extLst>
            </p:cNvPr>
            <p:cNvSpPr/>
            <p:nvPr/>
          </p:nvSpPr>
          <p:spPr>
            <a:xfrm>
              <a:off x="7882229" y="3805961"/>
              <a:ext cx="1285233" cy="460823"/>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400">
                  <a:solidFill>
                    <a:schemeClr val="tx1"/>
                  </a:solidFill>
                </a:rPr>
                <a:t>Core 3</a:t>
              </a:r>
            </a:p>
          </p:txBody>
        </p:sp>
        <p:sp>
          <p:nvSpPr>
            <p:cNvPr id="77" name="Rectangle 18">
              <a:extLst>
                <a:ext uri="{FF2B5EF4-FFF2-40B4-BE49-F238E27FC236}">
                  <a16:creationId xmlns:a16="http://schemas.microsoft.com/office/drawing/2014/main" id="{627EB5E8-74EF-CF25-E5D2-1B3E43786203}"/>
                </a:ext>
              </a:extLst>
            </p:cNvPr>
            <p:cNvSpPr/>
            <p:nvPr/>
          </p:nvSpPr>
          <p:spPr>
            <a:xfrm>
              <a:off x="9449726" y="3803714"/>
              <a:ext cx="1285233" cy="460823"/>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400">
                  <a:solidFill>
                    <a:schemeClr val="tx1"/>
                  </a:solidFill>
                </a:rPr>
                <a:t>Core 4</a:t>
              </a:r>
            </a:p>
          </p:txBody>
        </p:sp>
        <p:sp>
          <p:nvSpPr>
            <p:cNvPr id="78" name="Rectangle 17">
              <a:extLst>
                <a:ext uri="{FF2B5EF4-FFF2-40B4-BE49-F238E27FC236}">
                  <a16:creationId xmlns:a16="http://schemas.microsoft.com/office/drawing/2014/main" id="{F6C25559-1CB5-5671-AD1B-810878BDE329}"/>
                </a:ext>
              </a:extLst>
            </p:cNvPr>
            <p:cNvSpPr/>
            <p:nvPr/>
          </p:nvSpPr>
          <p:spPr>
            <a:xfrm>
              <a:off x="7882229" y="4903149"/>
              <a:ext cx="1285233" cy="460823"/>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400">
                  <a:solidFill>
                    <a:schemeClr val="tx1"/>
                  </a:solidFill>
                </a:rPr>
                <a:t>Core N</a:t>
              </a:r>
            </a:p>
          </p:txBody>
        </p:sp>
        <p:sp>
          <p:nvSpPr>
            <p:cNvPr id="79" name="Rectangle 18">
              <a:extLst>
                <a:ext uri="{FF2B5EF4-FFF2-40B4-BE49-F238E27FC236}">
                  <a16:creationId xmlns:a16="http://schemas.microsoft.com/office/drawing/2014/main" id="{15D164C6-D462-A7B4-9046-EDD1B3CA1686}"/>
                </a:ext>
              </a:extLst>
            </p:cNvPr>
            <p:cNvSpPr/>
            <p:nvPr/>
          </p:nvSpPr>
          <p:spPr>
            <a:xfrm>
              <a:off x="9449726" y="4900902"/>
              <a:ext cx="1285233" cy="460823"/>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400">
                  <a:solidFill>
                    <a:schemeClr val="tx1"/>
                  </a:solidFill>
                </a:rPr>
                <a:t>Core N+1</a:t>
              </a:r>
            </a:p>
          </p:txBody>
        </p:sp>
        <p:sp>
          <p:nvSpPr>
            <p:cNvPr id="81" name="文本框 80">
              <a:extLst>
                <a:ext uri="{FF2B5EF4-FFF2-40B4-BE49-F238E27FC236}">
                  <a16:creationId xmlns:a16="http://schemas.microsoft.com/office/drawing/2014/main" id="{679A643C-E602-767A-25D0-0B62046DA786}"/>
                </a:ext>
              </a:extLst>
            </p:cNvPr>
            <p:cNvSpPr txBox="1"/>
            <p:nvPr/>
          </p:nvSpPr>
          <p:spPr>
            <a:xfrm>
              <a:off x="8989575" y="4029143"/>
              <a:ext cx="728480" cy="830997"/>
            </a:xfrm>
            <a:prstGeom prst="rect">
              <a:avLst/>
            </a:prstGeom>
            <a:noFill/>
          </p:spPr>
          <p:txBody>
            <a:bodyPr wrap="square" rtlCol="0">
              <a:spAutoFit/>
            </a:bodyPr>
            <a:lstStyle/>
            <a:p>
              <a:r>
                <a:rPr lang="en-US" altLang="zh-CN" sz="4800"/>
                <a:t>…</a:t>
              </a:r>
              <a:endParaRPr lang="zh-CN" altLang="en-US" sz="4800"/>
            </a:p>
          </p:txBody>
        </p:sp>
      </p:grpSp>
      <p:sp>
        <p:nvSpPr>
          <p:cNvPr id="21" name="Rounded Rectangle 20">
            <a:extLst>
              <a:ext uri="{FF2B5EF4-FFF2-40B4-BE49-F238E27FC236}">
                <a16:creationId xmlns:a16="http://schemas.microsoft.com/office/drawing/2014/main" id="{FA41A8D3-6418-4051-8A78-9421BB53AEEB}"/>
              </a:ext>
            </a:extLst>
          </p:cNvPr>
          <p:cNvSpPr/>
          <p:nvPr/>
        </p:nvSpPr>
        <p:spPr>
          <a:xfrm>
            <a:off x="611131" y="3832374"/>
            <a:ext cx="1678007" cy="763000"/>
          </a:xfrm>
          <a:prstGeom prst="roundRect">
            <a:avLst/>
          </a:prstGeom>
          <a:solidFill>
            <a:schemeClr val="accent1">
              <a:lumMod val="20000"/>
              <a:lumOff val="80000"/>
            </a:schemeClr>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Server 1</a:t>
            </a:r>
          </a:p>
        </p:txBody>
      </p:sp>
      <p:sp>
        <p:nvSpPr>
          <p:cNvPr id="22" name="Rounded Rectangle 21">
            <a:extLst>
              <a:ext uri="{FF2B5EF4-FFF2-40B4-BE49-F238E27FC236}">
                <a16:creationId xmlns:a16="http://schemas.microsoft.com/office/drawing/2014/main" id="{C6FD3E08-1443-A86A-DA49-C7362FB27ADA}"/>
              </a:ext>
            </a:extLst>
          </p:cNvPr>
          <p:cNvSpPr/>
          <p:nvPr/>
        </p:nvSpPr>
        <p:spPr>
          <a:xfrm>
            <a:off x="2723259" y="3832374"/>
            <a:ext cx="1678007" cy="763000"/>
          </a:xfrm>
          <a:prstGeom prst="roundRect">
            <a:avLst/>
          </a:prstGeom>
          <a:solidFill>
            <a:schemeClr val="accent1">
              <a:lumMod val="20000"/>
              <a:lumOff val="80000"/>
            </a:schemeClr>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Server 2</a:t>
            </a:r>
          </a:p>
        </p:txBody>
      </p:sp>
      <p:sp>
        <p:nvSpPr>
          <p:cNvPr id="23" name="Rounded Rectangle 22">
            <a:extLst>
              <a:ext uri="{FF2B5EF4-FFF2-40B4-BE49-F238E27FC236}">
                <a16:creationId xmlns:a16="http://schemas.microsoft.com/office/drawing/2014/main" id="{DCE00F4A-8242-7209-C1AC-3F11AC348006}"/>
              </a:ext>
            </a:extLst>
          </p:cNvPr>
          <p:cNvSpPr/>
          <p:nvPr/>
        </p:nvSpPr>
        <p:spPr>
          <a:xfrm>
            <a:off x="601022" y="4980225"/>
            <a:ext cx="1678007" cy="763000"/>
          </a:xfrm>
          <a:prstGeom prst="roundRect">
            <a:avLst/>
          </a:prstGeom>
          <a:solidFill>
            <a:schemeClr val="accent1">
              <a:lumMod val="20000"/>
              <a:lumOff val="80000"/>
            </a:schemeClr>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Server 3</a:t>
            </a:r>
          </a:p>
        </p:txBody>
      </p:sp>
      <p:sp>
        <p:nvSpPr>
          <p:cNvPr id="24" name="Rounded Rectangle 23">
            <a:extLst>
              <a:ext uri="{FF2B5EF4-FFF2-40B4-BE49-F238E27FC236}">
                <a16:creationId xmlns:a16="http://schemas.microsoft.com/office/drawing/2014/main" id="{FB2CB072-177E-E676-168E-F60B9A59C47C}"/>
              </a:ext>
            </a:extLst>
          </p:cNvPr>
          <p:cNvSpPr/>
          <p:nvPr/>
        </p:nvSpPr>
        <p:spPr>
          <a:xfrm>
            <a:off x="2723258" y="4980225"/>
            <a:ext cx="1678007" cy="763000"/>
          </a:xfrm>
          <a:prstGeom prst="roundRect">
            <a:avLst/>
          </a:prstGeom>
          <a:solidFill>
            <a:schemeClr val="accent1">
              <a:lumMod val="20000"/>
              <a:lumOff val="80000"/>
            </a:schemeClr>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Server 4</a:t>
            </a:r>
          </a:p>
        </p:txBody>
      </p:sp>
      <p:sp>
        <p:nvSpPr>
          <p:cNvPr id="7" name="Rectangle 50">
            <a:extLst>
              <a:ext uri="{FF2B5EF4-FFF2-40B4-BE49-F238E27FC236}">
                <a16:creationId xmlns:a16="http://schemas.microsoft.com/office/drawing/2014/main" id="{C1FC2A2B-1659-1561-5867-A6DAEDBAED46}"/>
              </a:ext>
            </a:extLst>
          </p:cNvPr>
          <p:cNvSpPr/>
          <p:nvPr/>
        </p:nvSpPr>
        <p:spPr>
          <a:xfrm>
            <a:off x="584902" y="2132876"/>
            <a:ext cx="4135463" cy="400110"/>
          </a:xfrm>
          <a:prstGeom prst="rect">
            <a:avLst/>
          </a:prstGeom>
        </p:spPr>
        <p:txBody>
          <a:bodyPr wrap="square">
            <a:spAutoFit/>
          </a:bodyPr>
          <a:lstStyle/>
          <a:p>
            <a:r>
              <a:rPr lang="en-US" sz="2000"/>
              <a:t>State-of-the-art distributed solution</a:t>
            </a:r>
          </a:p>
        </p:txBody>
      </p:sp>
      <p:sp>
        <p:nvSpPr>
          <p:cNvPr id="10" name="Rectangle 50">
            <a:extLst>
              <a:ext uri="{FF2B5EF4-FFF2-40B4-BE49-F238E27FC236}">
                <a16:creationId xmlns:a16="http://schemas.microsoft.com/office/drawing/2014/main" id="{1D81A015-6AF6-6854-93FC-4057BEF5BB87}"/>
              </a:ext>
            </a:extLst>
          </p:cNvPr>
          <p:cNvSpPr/>
          <p:nvPr/>
        </p:nvSpPr>
        <p:spPr>
          <a:xfrm>
            <a:off x="7471636" y="2132876"/>
            <a:ext cx="4135463" cy="400110"/>
          </a:xfrm>
          <a:prstGeom prst="rect">
            <a:avLst/>
          </a:prstGeom>
        </p:spPr>
        <p:txBody>
          <a:bodyPr wrap="square">
            <a:spAutoFit/>
          </a:bodyPr>
          <a:lstStyle/>
          <a:p>
            <a:r>
              <a:rPr lang="en-US" sz="2000"/>
              <a:t>State-of-the-art single-server solution</a:t>
            </a:r>
          </a:p>
        </p:txBody>
      </p:sp>
      <p:sp>
        <p:nvSpPr>
          <p:cNvPr id="12" name="Arrow: Left-Right 11">
            <a:extLst>
              <a:ext uri="{FF2B5EF4-FFF2-40B4-BE49-F238E27FC236}">
                <a16:creationId xmlns:a16="http://schemas.microsoft.com/office/drawing/2014/main" id="{AF6022C8-79EE-052F-B710-E36E6E4E6A46}"/>
              </a:ext>
            </a:extLst>
          </p:cNvPr>
          <p:cNvSpPr/>
          <p:nvPr/>
        </p:nvSpPr>
        <p:spPr>
          <a:xfrm rot="2385368">
            <a:off x="1843928" y="4679723"/>
            <a:ext cx="1375039" cy="226387"/>
          </a:xfrm>
          <a:prstGeom prst="lef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Left-Right 10">
            <a:extLst>
              <a:ext uri="{FF2B5EF4-FFF2-40B4-BE49-F238E27FC236}">
                <a16:creationId xmlns:a16="http://schemas.microsoft.com/office/drawing/2014/main" id="{3F800BA1-5A0B-7958-5327-F3016020BBAF}"/>
              </a:ext>
            </a:extLst>
          </p:cNvPr>
          <p:cNvSpPr/>
          <p:nvPr/>
        </p:nvSpPr>
        <p:spPr>
          <a:xfrm rot="19115740">
            <a:off x="1808569" y="4692625"/>
            <a:ext cx="1375039" cy="226387"/>
          </a:xfrm>
          <a:prstGeom prst="lef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Left-Right 12">
            <a:extLst>
              <a:ext uri="{FF2B5EF4-FFF2-40B4-BE49-F238E27FC236}">
                <a16:creationId xmlns:a16="http://schemas.microsoft.com/office/drawing/2014/main" id="{C68AB87E-FF4A-D4B1-DDED-6D1F0D867A50}"/>
              </a:ext>
            </a:extLst>
          </p:cNvPr>
          <p:cNvSpPr/>
          <p:nvPr/>
        </p:nvSpPr>
        <p:spPr>
          <a:xfrm rot="2385368">
            <a:off x="8699117" y="4540416"/>
            <a:ext cx="825347" cy="226387"/>
          </a:xfrm>
          <a:prstGeom prst="lef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Left-Right 13">
            <a:extLst>
              <a:ext uri="{FF2B5EF4-FFF2-40B4-BE49-F238E27FC236}">
                <a16:creationId xmlns:a16="http://schemas.microsoft.com/office/drawing/2014/main" id="{AC407B73-231D-7135-0B70-E0AF3DFD1929}"/>
              </a:ext>
            </a:extLst>
          </p:cNvPr>
          <p:cNvSpPr/>
          <p:nvPr/>
        </p:nvSpPr>
        <p:spPr>
          <a:xfrm rot="19115740">
            <a:off x="8679001" y="4542965"/>
            <a:ext cx="811702" cy="226387"/>
          </a:xfrm>
          <a:prstGeom prst="lef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44612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fade">
                                      <p:cBhvr>
                                        <p:cTn id="7" dur="500"/>
                                        <p:tgtEl>
                                          <p:spTgt spid="7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500"/>
                                        <p:tgtEl>
                                          <p:spTgt spid="2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500"/>
                                        <p:tgtEl>
                                          <p:spTgt spid="22"/>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fade">
                                      <p:cBhvr>
                                        <p:cTn id="30" dur="500"/>
                                        <p:tgtEl>
                                          <p:spTgt spid="32"/>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500"/>
                                        <p:tgtEl>
                                          <p:spTgt spid="6"/>
                                        </p:tgtEl>
                                      </p:cBhvr>
                                    </p:animEffect>
                                  </p:childTnLst>
                                </p:cTn>
                              </p:par>
                              <p:par>
                                <p:cTn id="34" presetID="10" presetClass="entr" presetSubtype="0" fill="hold" nodeType="with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fade">
                                      <p:cBhvr>
                                        <p:cTn id="36" dur="500"/>
                                        <p:tgtEl>
                                          <p:spTgt spid="2"/>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500"/>
                                        <p:tgtEl>
                                          <p:spTgt spid="14"/>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6" grpId="0" animBg="1"/>
      <p:bldP spid="21" grpId="0" animBg="1"/>
      <p:bldP spid="22" grpId="0" animBg="1"/>
      <p:bldP spid="23" grpId="0" animBg="1"/>
      <p:bldP spid="24" grpId="0" animBg="1"/>
      <p:bldP spid="12" grpId="0" animBg="1"/>
      <p:bldP spid="11" grpId="0" animBg="1"/>
      <p:bldP spid="13" grpId="0" animBg="1"/>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4B506579-AE05-49D3-42A6-6D2D147AC18A}"/>
              </a:ext>
            </a:extLst>
          </p:cNvPr>
          <p:cNvSpPr>
            <a:spLocks noGrp="1"/>
          </p:cNvSpPr>
          <p:nvPr>
            <p:ph type="title"/>
          </p:nvPr>
        </p:nvSpPr>
        <p:spPr>
          <a:xfrm>
            <a:off x="0" y="2196"/>
            <a:ext cx="12134155" cy="1325563"/>
          </a:xfrm>
        </p:spPr>
        <p:txBody>
          <a:bodyPr>
            <a:normAutofit/>
          </a:bodyPr>
          <a:lstStyle/>
          <a:p>
            <a:pPr algn="ctr"/>
            <a:r>
              <a:rPr lang="en-US" sz="3200" b="1" dirty="0">
                <a:latin typeface="Calibri Light" panose="020F0302020204030204" pitchFamily="34" charset="0"/>
                <a:cs typeface="Calibri Light" panose="020F0302020204030204" pitchFamily="34" charset="0"/>
              </a:rPr>
              <a:t>Hydra: minimize inter and intra-server communication for scalability</a:t>
            </a:r>
          </a:p>
        </p:txBody>
      </p:sp>
      <p:sp>
        <p:nvSpPr>
          <p:cNvPr id="2" name="Content Placeholder 2">
            <a:extLst>
              <a:ext uri="{FF2B5EF4-FFF2-40B4-BE49-F238E27FC236}">
                <a16:creationId xmlns:a16="http://schemas.microsoft.com/office/drawing/2014/main" id="{051AB45F-504E-F171-9F56-B96C9B48E594}"/>
              </a:ext>
            </a:extLst>
          </p:cNvPr>
          <p:cNvSpPr>
            <a:spLocks noGrp="1"/>
          </p:cNvSpPr>
          <p:nvPr>
            <p:ph idx="1"/>
          </p:nvPr>
        </p:nvSpPr>
        <p:spPr>
          <a:xfrm>
            <a:off x="838200" y="1825625"/>
            <a:ext cx="10515600" cy="3725430"/>
          </a:xfrm>
        </p:spPr>
        <p:txBody>
          <a:bodyPr vert="horz" lIns="91440" tIns="45720" rIns="91440" bIns="45720" rtlCol="0" anchor="t">
            <a:normAutofit/>
          </a:bodyPr>
          <a:lstStyle/>
          <a:p>
            <a:pPr marL="0" indent="0">
              <a:buNone/>
            </a:pPr>
            <a:r>
              <a:rPr lang="en-US" sz="2400" b="1" dirty="0">
                <a:cs typeface="Calibri"/>
              </a:rPr>
              <a:t>Reduce inter-server communication overhead</a:t>
            </a:r>
          </a:p>
          <a:p>
            <a:r>
              <a:rPr lang="en-US" sz="2400" dirty="0">
                <a:cs typeface="Calibri"/>
              </a:rPr>
              <a:t>Exploit RU features to deliver fronthaul data directly to servers instead of shuffling the data among servers in prior designs</a:t>
            </a:r>
            <a:endParaRPr lang="en-US" sz="2400" dirty="0"/>
          </a:p>
          <a:p>
            <a:r>
              <a:rPr lang="en-US" sz="2400" dirty="0">
                <a:cs typeface="Calibri"/>
              </a:rPr>
              <a:t>Delay shuffling until later in the pipeline when the data size is reduced</a:t>
            </a:r>
          </a:p>
          <a:p>
            <a:endParaRPr lang="en-US" sz="2400" dirty="0">
              <a:cs typeface="Calibri"/>
            </a:endParaRPr>
          </a:p>
          <a:p>
            <a:pPr marL="0" indent="0">
              <a:buNone/>
            </a:pPr>
            <a:r>
              <a:rPr lang="en-US" sz="2400" b="1" dirty="0">
                <a:cs typeface="Calibri"/>
              </a:rPr>
              <a:t>Reduce intra-server communication overhead</a:t>
            </a:r>
          </a:p>
          <a:p>
            <a:r>
              <a:rPr lang="en-US" sz="2400" dirty="0">
                <a:cs typeface="Calibri"/>
              </a:rPr>
              <a:t>Subcarrier-to-core affinity to minimize inter-core data movement</a:t>
            </a:r>
          </a:p>
          <a:p>
            <a:r>
              <a:rPr lang="en-US" sz="2400" dirty="0">
                <a:cs typeface="Calibri"/>
              </a:rPr>
              <a:t>Eliminate centralized task scheduling</a:t>
            </a:r>
          </a:p>
        </p:txBody>
      </p:sp>
      <p:sp>
        <p:nvSpPr>
          <p:cNvPr id="4" name="Slide Number Placeholder 3">
            <a:extLst>
              <a:ext uri="{FF2B5EF4-FFF2-40B4-BE49-F238E27FC236}">
                <a16:creationId xmlns:a16="http://schemas.microsoft.com/office/drawing/2014/main" id="{C6383F76-6674-89EF-C542-89B1105D3908}"/>
              </a:ext>
            </a:extLst>
          </p:cNvPr>
          <p:cNvSpPr>
            <a:spLocks noGrp="1"/>
          </p:cNvSpPr>
          <p:nvPr>
            <p:ph type="sldNum" sz="quarter" idx="12"/>
          </p:nvPr>
        </p:nvSpPr>
        <p:spPr/>
        <p:txBody>
          <a:bodyPr/>
          <a:lstStyle/>
          <a:p>
            <a:fld id="{330EA680-D336-4FF7-8B7A-9848BB0A1C32}" type="slidenum">
              <a:rPr lang="en-US" smtClean="0"/>
              <a:t>8</a:t>
            </a:fld>
            <a:endParaRPr lang="en-US"/>
          </a:p>
        </p:txBody>
      </p:sp>
    </p:spTree>
    <p:extLst>
      <p:ext uri="{BB962C8B-B14F-4D97-AF65-F5344CB8AC3E}">
        <p14:creationId xmlns:p14="http://schemas.microsoft.com/office/powerpoint/2010/main" val="256453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4" end="4"/>
                                            </p:txEl>
                                          </p:spTgt>
                                        </p:tgtEl>
                                        <p:attrNameLst>
                                          <p:attrName>style.visibility</p:attrName>
                                        </p:attrNameLst>
                                      </p:cBhvr>
                                      <p:to>
                                        <p:strVal val="visible"/>
                                      </p:to>
                                    </p:set>
                                    <p:animEffect transition="in" filter="fade">
                                      <p:cBhvr>
                                        <p:cTn id="10" dur="500"/>
                                        <p:tgtEl>
                                          <p:spTgt spid="2">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fade">
                                      <p:cBhvr>
                                        <p:cTn id="15" dur="500"/>
                                        <p:tgtEl>
                                          <p:spTgt spid="2">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animEffect transition="in" filter="fade">
                                      <p:cBhvr>
                                        <p:cTn id="20" dur="500"/>
                                        <p:tgtEl>
                                          <p:spTgt spid="2">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animEffect transition="in" filter="fade">
                                      <p:cBhvr>
                                        <p:cTn id="25" dur="500"/>
                                        <p:tgtEl>
                                          <p:spTgt spid="2">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
                                            <p:txEl>
                                              <p:pRg st="6" end="6"/>
                                            </p:txEl>
                                          </p:spTgt>
                                        </p:tgtEl>
                                        <p:attrNameLst>
                                          <p:attrName>style.visibility</p:attrName>
                                        </p:attrNameLst>
                                      </p:cBhvr>
                                      <p:to>
                                        <p:strVal val="visible"/>
                                      </p:to>
                                    </p:set>
                                    <p:animEffect transition="in" filter="fade">
                                      <p:cBhvr>
                                        <p:cTn id="30"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9F827F3-1D4D-3C8E-BC25-A48CE9BE1352}"/>
              </a:ext>
            </a:extLst>
          </p:cNvPr>
          <p:cNvSpPr>
            <a:spLocks noGrp="1"/>
          </p:cNvSpPr>
          <p:nvPr>
            <p:ph type="title"/>
          </p:nvPr>
        </p:nvSpPr>
        <p:spPr>
          <a:xfrm>
            <a:off x="0" y="2196"/>
            <a:ext cx="12134155" cy="1325563"/>
          </a:xfrm>
        </p:spPr>
        <p:txBody>
          <a:bodyPr>
            <a:normAutofit/>
          </a:bodyPr>
          <a:lstStyle/>
          <a:p>
            <a:pPr algn="ctr"/>
            <a:r>
              <a:rPr lang="en-US" sz="3200" b="1">
                <a:latin typeface="Calibri Light" panose="020F0302020204030204" pitchFamily="34" charset="0"/>
                <a:cs typeface="Calibri Light" panose="020F0302020204030204" pitchFamily="34" charset="0"/>
              </a:rPr>
              <a:t>Background: massive MIMO processing pipeline</a:t>
            </a:r>
          </a:p>
        </p:txBody>
      </p:sp>
      <p:sp>
        <p:nvSpPr>
          <p:cNvPr id="4" name="Slide Number Placeholder 3">
            <a:extLst>
              <a:ext uri="{FF2B5EF4-FFF2-40B4-BE49-F238E27FC236}">
                <a16:creationId xmlns:a16="http://schemas.microsoft.com/office/drawing/2014/main" id="{16CD6223-F77F-2926-E78A-06CDDA71DC1E}"/>
              </a:ext>
            </a:extLst>
          </p:cNvPr>
          <p:cNvSpPr>
            <a:spLocks noGrp="1"/>
          </p:cNvSpPr>
          <p:nvPr>
            <p:ph type="sldNum" sz="quarter" idx="12"/>
          </p:nvPr>
        </p:nvSpPr>
        <p:spPr/>
        <p:txBody>
          <a:bodyPr/>
          <a:lstStyle/>
          <a:p>
            <a:fld id="{330EA680-D336-4FF7-8B7A-9848BB0A1C32}" type="slidenum">
              <a:rPr lang="en-US" smtClean="0"/>
              <a:t>9</a:t>
            </a:fld>
            <a:endParaRPr lang="en-US"/>
          </a:p>
        </p:txBody>
      </p:sp>
      <p:sp>
        <p:nvSpPr>
          <p:cNvPr id="6" name="Slide Number Placeholder 3">
            <a:extLst>
              <a:ext uri="{FF2B5EF4-FFF2-40B4-BE49-F238E27FC236}">
                <a16:creationId xmlns:a16="http://schemas.microsoft.com/office/drawing/2014/main" id="{02745939-0077-FA6D-971F-7E01627D0769}"/>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30EA680-D336-4FF7-8B7A-9848BB0A1C32}" type="slidenum">
              <a:rPr lang="en-US" smtClean="0"/>
              <a:pPr/>
              <a:t>9</a:t>
            </a:fld>
            <a:endParaRPr lang="en-US"/>
          </a:p>
        </p:txBody>
      </p:sp>
      <p:sp>
        <p:nvSpPr>
          <p:cNvPr id="36" name="Rectangle 50">
            <a:extLst>
              <a:ext uri="{FF2B5EF4-FFF2-40B4-BE49-F238E27FC236}">
                <a16:creationId xmlns:a16="http://schemas.microsoft.com/office/drawing/2014/main" id="{ADC37C27-3353-D8E8-FE18-01385300FC2C}"/>
              </a:ext>
            </a:extLst>
          </p:cNvPr>
          <p:cNvSpPr/>
          <p:nvPr/>
        </p:nvSpPr>
        <p:spPr>
          <a:xfrm>
            <a:off x="1055002" y="1529799"/>
            <a:ext cx="1968979" cy="400110"/>
          </a:xfrm>
          <a:prstGeom prst="rect">
            <a:avLst/>
          </a:prstGeom>
        </p:spPr>
        <p:txBody>
          <a:bodyPr wrap="square">
            <a:spAutoFit/>
          </a:bodyPr>
          <a:lstStyle/>
          <a:p>
            <a:r>
              <a:rPr lang="en-US" sz="2000"/>
              <a:t>Antenna-parallel</a:t>
            </a:r>
          </a:p>
        </p:txBody>
      </p:sp>
      <p:sp>
        <p:nvSpPr>
          <p:cNvPr id="37" name="Rectangle 50">
            <a:extLst>
              <a:ext uri="{FF2B5EF4-FFF2-40B4-BE49-F238E27FC236}">
                <a16:creationId xmlns:a16="http://schemas.microsoft.com/office/drawing/2014/main" id="{9F02370B-F0A3-903B-C9B2-BC3B2693AFDE}"/>
              </a:ext>
            </a:extLst>
          </p:cNvPr>
          <p:cNvSpPr/>
          <p:nvPr/>
        </p:nvSpPr>
        <p:spPr>
          <a:xfrm>
            <a:off x="3971409" y="1532067"/>
            <a:ext cx="2119588" cy="400110"/>
          </a:xfrm>
          <a:prstGeom prst="rect">
            <a:avLst/>
          </a:prstGeom>
        </p:spPr>
        <p:txBody>
          <a:bodyPr wrap="square">
            <a:spAutoFit/>
          </a:bodyPr>
          <a:lstStyle/>
          <a:p>
            <a:r>
              <a:rPr lang="en-US" sz="2000"/>
              <a:t>Subcarrier-parallel</a:t>
            </a:r>
          </a:p>
        </p:txBody>
      </p:sp>
      <p:sp>
        <p:nvSpPr>
          <p:cNvPr id="38" name="Rectangle 50">
            <a:extLst>
              <a:ext uri="{FF2B5EF4-FFF2-40B4-BE49-F238E27FC236}">
                <a16:creationId xmlns:a16="http://schemas.microsoft.com/office/drawing/2014/main" id="{79F6F8C1-4FFA-78DA-A7EE-07E9378811FE}"/>
              </a:ext>
            </a:extLst>
          </p:cNvPr>
          <p:cNvSpPr/>
          <p:nvPr/>
        </p:nvSpPr>
        <p:spPr>
          <a:xfrm>
            <a:off x="7660217" y="1529799"/>
            <a:ext cx="1539579" cy="400110"/>
          </a:xfrm>
          <a:prstGeom prst="rect">
            <a:avLst/>
          </a:prstGeom>
        </p:spPr>
        <p:txBody>
          <a:bodyPr wrap="square">
            <a:spAutoFit/>
          </a:bodyPr>
          <a:lstStyle/>
          <a:p>
            <a:r>
              <a:rPr lang="en-US" sz="2000"/>
              <a:t>User-parallel</a:t>
            </a:r>
          </a:p>
        </p:txBody>
      </p:sp>
      <p:sp>
        <p:nvSpPr>
          <p:cNvPr id="2" name="Rectangle 5">
            <a:extLst>
              <a:ext uri="{FF2B5EF4-FFF2-40B4-BE49-F238E27FC236}">
                <a16:creationId xmlns:a16="http://schemas.microsoft.com/office/drawing/2014/main" id="{BBA3A8CD-A13A-F0BD-D861-463F6C01A656}"/>
              </a:ext>
            </a:extLst>
          </p:cNvPr>
          <p:cNvSpPr/>
          <p:nvPr/>
        </p:nvSpPr>
        <p:spPr>
          <a:xfrm>
            <a:off x="1685923" y="2397280"/>
            <a:ext cx="935167" cy="433918"/>
          </a:xfrm>
          <a:prstGeom prst="rect">
            <a:avLst/>
          </a:prstGeom>
          <a:solidFill>
            <a:schemeClr val="accent2">
              <a:lumMod val="20000"/>
              <a:lumOff val="80000"/>
            </a:schemeClr>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Calibri" panose="020F0502020204030204" pitchFamily="34" charset="0"/>
                <a:cs typeface="Calibri" panose="020F0502020204030204" pitchFamily="34" charset="0"/>
              </a:rPr>
              <a:t>FFT</a:t>
            </a:r>
          </a:p>
        </p:txBody>
      </p:sp>
      <p:sp>
        <p:nvSpPr>
          <p:cNvPr id="11" name="Rectangle 5">
            <a:extLst>
              <a:ext uri="{FF2B5EF4-FFF2-40B4-BE49-F238E27FC236}">
                <a16:creationId xmlns:a16="http://schemas.microsoft.com/office/drawing/2014/main" id="{0239782F-B719-9304-E71D-47E9CDCB176D}"/>
              </a:ext>
            </a:extLst>
          </p:cNvPr>
          <p:cNvSpPr/>
          <p:nvPr/>
        </p:nvSpPr>
        <p:spPr>
          <a:xfrm>
            <a:off x="3404920" y="2397280"/>
            <a:ext cx="1607771" cy="430307"/>
          </a:xfrm>
          <a:prstGeom prst="rect">
            <a:avLst/>
          </a:prstGeom>
          <a:solidFill>
            <a:schemeClr val="accent1">
              <a:lumMod val="20000"/>
              <a:lumOff val="80000"/>
            </a:schemeClr>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Calibri" panose="020F0502020204030204" pitchFamily="34" charset="0"/>
                <a:cs typeface="Calibri" panose="020F0502020204030204" pitchFamily="34" charset="0"/>
              </a:rPr>
              <a:t>Equalization</a:t>
            </a:r>
          </a:p>
        </p:txBody>
      </p:sp>
      <p:sp>
        <p:nvSpPr>
          <p:cNvPr id="12" name="Rectangle 5">
            <a:extLst>
              <a:ext uri="{FF2B5EF4-FFF2-40B4-BE49-F238E27FC236}">
                <a16:creationId xmlns:a16="http://schemas.microsoft.com/office/drawing/2014/main" id="{9807AD66-26A8-FD59-2C89-558F266427F3}"/>
              </a:ext>
            </a:extLst>
          </p:cNvPr>
          <p:cNvSpPr/>
          <p:nvPr/>
        </p:nvSpPr>
        <p:spPr>
          <a:xfrm>
            <a:off x="5416766" y="2397280"/>
            <a:ext cx="1693026" cy="433918"/>
          </a:xfrm>
          <a:prstGeom prst="rect">
            <a:avLst/>
          </a:prstGeom>
          <a:solidFill>
            <a:schemeClr val="accent1">
              <a:lumMod val="20000"/>
              <a:lumOff val="80000"/>
            </a:schemeClr>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Calibri" panose="020F0502020204030204" pitchFamily="34" charset="0"/>
                <a:cs typeface="Calibri" panose="020F0502020204030204" pitchFamily="34" charset="0"/>
              </a:rPr>
              <a:t>Demodulation</a:t>
            </a:r>
          </a:p>
        </p:txBody>
      </p:sp>
      <p:sp>
        <p:nvSpPr>
          <p:cNvPr id="17" name="Rectangle 5">
            <a:extLst>
              <a:ext uri="{FF2B5EF4-FFF2-40B4-BE49-F238E27FC236}">
                <a16:creationId xmlns:a16="http://schemas.microsoft.com/office/drawing/2014/main" id="{6F78AA4E-C486-BA96-292D-4D50576CFE14}"/>
              </a:ext>
            </a:extLst>
          </p:cNvPr>
          <p:cNvSpPr/>
          <p:nvPr/>
        </p:nvSpPr>
        <p:spPr>
          <a:xfrm>
            <a:off x="7583496" y="2397280"/>
            <a:ext cx="1693026" cy="433918"/>
          </a:xfrm>
          <a:prstGeom prst="rect">
            <a:avLst/>
          </a:prstGeom>
          <a:solidFill>
            <a:schemeClr val="accent6">
              <a:lumMod val="20000"/>
              <a:lumOff val="80000"/>
            </a:schemeClr>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Calibri" panose="020F0502020204030204" pitchFamily="34" charset="0"/>
                <a:cs typeface="Calibri" panose="020F0502020204030204" pitchFamily="34" charset="0"/>
              </a:rPr>
              <a:t>FEC decoding</a:t>
            </a:r>
          </a:p>
        </p:txBody>
      </p:sp>
      <p:sp>
        <p:nvSpPr>
          <p:cNvPr id="18" name="Rectangle 5">
            <a:extLst>
              <a:ext uri="{FF2B5EF4-FFF2-40B4-BE49-F238E27FC236}">
                <a16:creationId xmlns:a16="http://schemas.microsoft.com/office/drawing/2014/main" id="{6E0573F7-0EB5-36CD-214B-75A9A44B45F1}"/>
              </a:ext>
            </a:extLst>
          </p:cNvPr>
          <p:cNvSpPr/>
          <p:nvPr/>
        </p:nvSpPr>
        <p:spPr>
          <a:xfrm>
            <a:off x="1707874" y="4575123"/>
            <a:ext cx="935167" cy="433918"/>
          </a:xfrm>
          <a:prstGeom prst="rect">
            <a:avLst/>
          </a:prstGeom>
          <a:solidFill>
            <a:schemeClr val="accent2">
              <a:lumMod val="20000"/>
              <a:lumOff val="80000"/>
            </a:schemeClr>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Calibri" panose="020F0502020204030204" pitchFamily="34" charset="0"/>
                <a:cs typeface="Calibri" panose="020F0502020204030204" pitchFamily="34" charset="0"/>
              </a:rPr>
              <a:t>IFFT</a:t>
            </a:r>
          </a:p>
        </p:txBody>
      </p:sp>
      <p:sp>
        <p:nvSpPr>
          <p:cNvPr id="23" name="Rectangle 5">
            <a:extLst>
              <a:ext uri="{FF2B5EF4-FFF2-40B4-BE49-F238E27FC236}">
                <a16:creationId xmlns:a16="http://schemas.microsoft.com/office/drawing/2014/main" id="{FC404757-2821-85F9-6A8B-D0B264E48AA9}"/>
              </a:ext>
            </a:extLst>
          </p:cNvPr>
          <p:cNvSpPr/>
          <p:nvPr/>
        </p:nvSpPr>
        <p:spPr>
          <a:xfrm>
            <a:off x="3479491" y="4575123"/>
            <a:ext cx="1458628" cy="433918"/>
          </a:xfrm>
          <a:prstGeom prst="rect">
            <a:avLst/>
          </a:prstGeom>
          <a:solidFill>
            <a:schemeClr val="accent1">
              <a:lumMod val="20000"/>
              <a:lumOff val="80000"/>
            </a:schemeClr>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Calibri" panose="020F0502020204030204" pitchFamily="34" charset="0"/>
                <a:cs typeface="Calibri" panose="020F0502020204030204" pitchFamily="34" charset="0"/>
              </a:rPr>
              <a:t>Precoding</a:t>
            </a:r>
          </a:p>
        </p:txBody>
      </p:sp>
      <p:sp>
        <p:nvSpPr>
          <p:cNvPr id="24" name="Rectangle 5">
            <a:extLst>
              <a:ext uri="{FF2B5EF4-FFF2-40B4-BE49-F238E27FC236}">
                <a16:creationId xmlns:a16="http://schemas.microsoft.com/office/drawing/2014/main" id="{FACE6606-BC3C-5627-D7F2-8C025E3C73CA}"/>
              </a:ext>
            </a:extLst>
          </p:cNvPr>
          <p:cNvSpPr/>
          <p:nvPr/>
        </p:nvSpPr>
        <p:spPr>
          <a:xfrm>
            <a:off x="5416765" y="4575123"/>
            <a:ext cx="1693025" cy="433918"/>
          </a:xfrm>
          <a:prstGeom prst="rect">
            <a:avLst/>
          </a:prstGeom>
          <a:solidFill>
            <a:schemeClr val="accent1">
              <a:lumMod val="20000"/>
              <a:lumOff val="80000"/>
            </a:schemeClr>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Calibri" panose="020F0502020204030204" pitchFamily="34" charset="0"/>
                <a:cs typeface="Calibri" panose="020F0502020204030204" pitchFamily="34" charset="0"/>
              </a:rPr>
              <a:t>Modulation</a:t>
            </a:r>
          </a:p>
        </p:txBody>
      </p:sp>
      <p:sp>
        <p:nvSpPr>
          <p:cNvPr id="28" name="Rectangle 5">
            <a:extLst>
              <a:ext uri="{FF2B5EF4-FFF2-40B4-BE49-F238E27FC236}">
                <a16:creationId xmlns:a16="http://schemas.microsoft.com/office/drawing/2014/main" id="{4E86E72D-4E9D-585E-A386-132F25C8DC5E}"/>
              </a:ext>
            </a:extLst>
          </p:cNvPr>
          <p:cNvSpPr/>
          <p:nvPr/>
        </p:nvSpPr>
        <p:spPr>
          <a:xfrm>
            <a:off x="7583495" y="4575123"/>
            <a:ext cx="1693025" cy="433918"/>
          </a:xfrm>
          <a:prstGeom prst="rect">
            <a:avLst/>
          </a:prstGeom>
          <a:solidFill>
            <a:schemeClr val="accent6">
              <a:lumMod val="20000"/>
              <a:lumOff val="80000"/>
            </a:schemeClr>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Calibri" panose="020F0502020204030204" pitchFamily="34" charset="0"/>
                <a:cs typeface="Calibri" panose="020F0502020204030204" pitchFamily="34" charset="0"/>
              </a:rPr>
              <a:t>FEC encoding</a:t>
            </a:r>
          </a:p>
        </p:txBody>
      </p:sp>
      <p:sp>
        <p:nvSpPr>
          <p:cNvPr id="29" name="Rectangle 50">
            <a:extLst>
              <a:ext uri="{FF2B5EF4-FFF2-40B4-BE49-F238E27FC236}">
                <a16:creationId xmlns:a16="http://schemas.microsoft.com/office/drawing/2014/main" id="{09C3C41C-52F8-21EA-A461-412C0A21B858}"/>
              </a:ext>
            </a:extLst>
          </p:cNvPr>
          <p:cNvSpPr/>
          <p:nvPr/>
        </p:nvSpPr>
        <p:spPr>
          <a:xfrm>
            <a:off x="227295" y="2414184"/>
            <a:ext cx="1083294" cy="400110"/>
          </a:xfrm>
          <a:prstGeom prst="rect">
            <a:avLst/>
          </a:prstGeom>
        </p:spPr>
        <p:txBody>
          <a:bodyPr wrap="square">
            <a:spAutoFit/>
          </a:bodyPr>
          <a:lstStyle/>
          <a:p>
            <a:r>
              <a:rPr lang="en-US" sz="2000"/>
              <a:t>From RU</a:t>
            </a:r>
          </a:p>
        </p:txBody>
      </p:sp>
      <p:sp>
        <p:nvSpPr>
          <p:cNvPr id="30" name="Rectangle 50">
            <a:extLst>
              <a:ext uri="{FF2B5EF4-FFF2-40B4-BE49-F238E27FC236}">
                <a16:creationId xmlns:a16="http://schemas.microsoft.com/office/drawing/2014/main" id="{706BD9B7-CCD7-3F4D-AB4B-E121C56D1C0A}"/>
              </a:ext>
            </a:extLst>
          </p:cNvPr>
          <p:cNvSpPr/>
          <p:nvPr/>
        </p:nvSpPr>
        <p:spPr>
          <a:xfrm>
            <a:off x="249246" y="4592027"/>
            <a:ext cx="1083294" cy="400110"/>
          </a:xfrm>
          <a:prstGeom prst="rect">
            <a:avLst/>
          </a:prstGeom>
        </p:spPr>
        <p:txBody>
          <a:bodyPr wrap="square">
            <a:spAutoFit/>
          </a:bodyPr>
          <a:lstStyle/>
          <a:p>
            <a:r>
              <a:rPr lang="en-US" sz="2000"/>
              <a:t>To RU</a:t>
            </a:r>
          </a:p>
        </p:txBody>
      </p:sp>
      <p:sp>
        <p:nvSpPr>
          <p:cNvPr id="34" name="Rectangle 50">
            <a:extLst>
              <a:ext uri="{FF2B5EF4-FFF2-40B4-BE49-F238E27FC236}">
                <a16:creationId xmlns:a16="http://schemas.microsoft.com/office/drawing/2014/main" id="{DFE1B3FF-49AE-9241-86D7-F68F9184CC4B}"/>
              </a:ext>
            </a:extLst>
          </p:cNvPr>
          <p:cNvSpPr/>
          <p:nvPr/>
        </p:nvSpPr>
        <p:spPr>
          <a:xfrm>
            <a:off x="9680589" y="2414184"/>
            <a:ext cx="1980728" cy="400110"/>
          </a:xfrm>
          <a:prstGeom prst="rect">
            <a:avLst/>
          </a:prstGeom>
        </p:spPr>
        <p:txBody>
          <a:bodyPr wrap="square">
            <a:spAutoFit/>
          </a:bodyPr>
          <a:lstStyle/>
          <a:p>
            <a:r>
              <a:rPr lang="en-US" sz="2000"/>
              <a:t>To core network</a:t>
            </a:r>
          </a:p>
        </p:txBody>
      </p:sp>
      <p:sp>
        <p:nvSpPr>
          <p:cNvPr id="35" name="Rectangle 50">
            <a:extLst>
              <a:ext uri="{FF2B5EF4-FFF2-40B4-BE49-F238E27FC236}">
                <a16:creationId xmlns:a16="http://schemas.microsoft.com/office/drawing/2014/main" id="{0C1B0DC4-7E43-2B41-3617-C060C6362F82}"/>
              </a:ext>
            </a:extLst>
          </p:cNvPr>
          <p:cNvSpPr/>
          <p:nvPr/>
        </p:nvSpPr>
        <p:spPr>
          <a:xfrm>
            <a:off x="9680589" y="4592027"/>
            <a:ext cx="2178474" cy="400110"/>
          </a:xfrm>
          <a:prstGeom prst="rect">
            <a:avLst/>
          </a:prstGeom>
        </p:spPr>
        <p:txBody>
          <a:bodyPr wrap="square">
            <a:spAutoFit/>
          </a:bodyPr>
          <a:lstStyle/>
          <a:p>
            <a:r>
              <a:rPr lang="en-US" sz="2000"/>
              <a:t>From core network</a:t>
            </a:r>
          </a:p>
        </p:txBody>
      </p:sp>
      <p:cxnSp>
        <p:nvCxnSpPr>
          <p:cNvPr id="72" name="Straight Arrow Connector 71">
            <a:extLst>
              <a:ext uri="{FF2B5EF4-FFF2-40B4-BE49-F238E27FC236}">
                <a16:creationId xmlns:a16="http://schemas.microsoft.com/office/drawing/2014/main" id="{86C8B007-8D5F-A0D4-263D-0AFEC640C398}"/>
              </a:ext>
            </a:extLst>
          </p:cNvPr>
          <p:cNvCxnSpPr>
            <a:stCxn id="12" idx="3"/>
            <a:endCxn id="17" idx="1"/>
          </p:cNvCxnSpPr>
          <p:nvPr/>
        </p:nvCxnSpPr>
        <p:spPr>
          <a:xfrm>
            <a:off x="7109792" y="2614239"/>
            <a:ext cx="473704" cy="0"/>
          </a:xfrm>
          <a:prstGeom prst="straightConnector1">
            <a:avLst/>
          </a:prstGeom>
          <a:ln w="28575">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a:extLst>
              <a:ext uri="{FF2B5EF4-FFF2-40B4-BE49-F238E27FC236}">
                <a16:creationId xmlns:a16="http://schemas.microsoft.com/office/drawing/2014/main" id="{1723BA4C-3D42-ABBD-971D-231E289A32E1}"/>
              </a:ext>
            </a:extLst>
          </p:cNvPr>
          <p:cNvCxnSpPr>
            <a:cxnSpLocks/>
            <a:endCxn id="23" idx="1"/>
          </p:cNvCxnSpPr>
          <p:nvPr/>
        </p:nvCxnSpPr>
        <p:spPr>
          <a:xfrm>
            <a:off x="2643041" y="4788471"/>
            <a:ext cx="836450" cy="3611"/>
          </a:xfrm>
          <a:prstGeom prst="straightConnector1">
            <a:avLst/>
          </a:prstGeom>
          <a:ln w="28575">
            <a:solidFill>
              <a:srgbClr val="00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B62B17E7-3801-FF20-B592-FDC0DAC42E65}"/>
              </a:ext>
            </a:extLst>
          </p:cNvPr>
          <p:cNvCxnSpPr>
            <a:cxnSpLocks/>
            <a:stCxn id="23" idx="3"/>
          </p:cNvCxnSpPr>
          <p:nvPr/>
        </p:nvCxnSpPr>
        <p:spPr>
          <a:xfrm flipV="1">
            <a:off x="4938119" y="4788471"/>
            <a:ext cx="478646" cy="3611"/>
          </a:xfrm>
          <a:prstGeom prst="straightConnector1">
            <a:avLst/>
          </a:prstGeom>
          <a:ln w="28575">
            <a:solidFill>
              <a:srgbClr val="00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8" name="Straight Arrow Connector 77">
            <a:extLst>
              <a:ext uri="{FF2B5EF4-FFF2-40B4-BE49-F238E27FC236}">
                <a16:creationId xmlns:a16="http://schemas.microsoft.com/office/drawing/2014/main" id="{775DD4BA-7E87-BD0D-19FF-150627DFCFE6}"/>
              </a:ext>
            </a:extLst>
          </p:cNvPr>
          <p:cNvCxnSpPr>
            <a:cxnSpLocks/>
          </p:cNvCxnSpPr>
          <p:nvPr/>
        </p:nvCxnSpPr>
        <p:spPr>
          <a:xfrm>
            <a:off x="7109790" y="4789408"/>
            <a:ext cx="473705" cy="0"/>
          </a:xfrm>
          <a:prstGeom prst="straightConnector1">
            <a:avLst/>
          </a:prstGeom>
          <a:ln w="28575">
            <a:solidFill>
              <a:srgbClr val="00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2" name="Straight Arrow Connector 81">
            <a:extLst>
              <a:ext uri="{FF2B5EF4-FFF2-40B4-BE49-F238E27FC236}">
                <a16:creationId xmlns:a16="http://schemas.microsoft.com/office/drawing/2014/main" id="{41836879-A644-5338-8C21-5891BA9FB6E3}"/>
              </a:ext>
            </a:extLst>
          </p:cNvPr>
          <p:cNvCxnSpPr>
            <a:cxnSpLocks/>
            <a:stCxn id="11" idx="3"/>
            <a:endCxn id="12" idx="1"/>
          </p:cNvCxnSpPr>
          <p:nvPr/>
        </p:nvCxnSpPr>
        <p:spPr>
          <a:xfrm>
            <a:off x="5012691" y="2612434"/>
            <a:ext cx="404075" cy="1805"/>
          </a:xfrm>
          <a:prstGeom prst="straightConnector1">
            <a:avLst/>
          </a:prstGeom>
          <a:ln w="28575">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89" name="Straight Arrow Connector 88">
            <a:extLst>
              <a:ext uri="{FF2B5EF4-FFF2-40B4-BE49-F238E27FC236}">
                <a16:creationId xmlns:a16="http://schemas.microsoft.com/office/drawing/2014/main" id="{C53E98F4-1F96-EC2C-0753-C53139AE3A0A}"/>
              </a:ext>
            </a:extLst>
          </p:cNvPr>
          <p:cNvCxnSpPr>
            <a:cxnSpLocks/>
            <a:stCxn id="29" idx="3"/>
            <a:endCxn id="2" idx="1"/>
          </p:cNvCxnSpPr>
          <p:nvPr/>
        </p:nvCxnSpPr>
        <p:spPr>
          <a:xfrm>
            <a:off x="1310589" y="2614239"/>
            <a:ext cx="375334" cy="0"/>
          </a:xfrm>
          <a:prstGeom prst="straightConnector1">
            <a:avLst/>
          </a:prstGeom>
          <a:ln w="28575">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91" name="Straight Arrow Connector 90">
            <a:extLst>
              <a:ext uri="{FF2B5EF4-FFF2-40B4-BE49-F238E27FC236}">
                <a16:creationId xmlns:a16="http://schemas.microsoft.com/office/drawing/2014/main" id="{F631E33A-B842-4B8A-65DB-34930310DC92}"/>
              </a:ext>
            </a:extLst>
          </p:cNvPr>
          <p:cNvCxnSpPr>
            <a:cxnSpLocks/>
            <a:stCxn id="30" idx="3"/>
            <a:endCxn id="18" idx="1"/>
          </p:cNvCxnSpPr>
          <p:nvPr/>
        </p:nvCxnSpPr>
        <p:spPr>
          <a:xfrm>
            <a:off x="1332540" y="4792082"/>
            <a:ext cx="375334" cy="0"/>
          </a:xfrm>
          <a:prstGeom prst="straightConnector1">
            <a:avLst/>
          </a:prstGeom>
          <a:ln w="28575">
            <a:solidFill>
              <a:srgbClr val="00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3" name="Straight Arrow Connector 92">
            <a:extLst>
              <a:ext uri="{FF2B5EF4-FFF2-40B4-BE49-F238E27FC236}">
                <a16:creationId xmlns:a16="http://schemas.microsoft.com/office/drawing/2014/main" id="{63B9336A-785A-5EC3-77D0-4200715BF737}"/>
              </a:ext>
            </a:extLst>
          </p:cNvPr>
          <p:cNvCxnSpPr>
            <a:stCxn id="17" idx="3"/>
            <a:endCxn id="34" idx="1"/>
          </p:cNvCxnSpPr>
          <p:nvPr/>
        </p:nvCxnSpPr>
        <p:spPr>
          <a:xfrm>
            <a:off x="9276522" y="2614239"/>
            <a:ext cx="404067" cy="0"/>
          </a:xfrm>
          <a:prstGeom prst="straightConnector1">
            <a:avLst/>
          </a:prstGeom>
          <a:ln w="28575">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a:extLst>
              <a:ext uri="{FF2B5EF4-FFF2-40B4-BE49-F238E27FC236}">
                <a16:creationId xmlns:a16="http://schemas.microsoft.com/office/drawing/2014/main" id="{7D62978B-7339-CACB-A040-C6D59933E5EB}"/>
              </a:ext>
            </a:extLst>
          </p:cNvPr>
          <p:cNvCxnSpPr>
            <a:stCxn id="28" idx="3"/>
            <a:endCxn id="35" idx="1"/>
          </p:cNvCxnSpPr>
          <p:nvPr/>
        </p:nvCxnSpPr>
        <p:spPr>
          <a:xfrm>
            <a:off x="9276520" y="4792082"/>
            <a:ext cx="404069" cy="0"/>
          </a:xfrm>
          <a:prstGeom prst="straightConnector1">
            <a:avLst/>
          </a:prstGeom>
          <a:ln w="28575">
            <a:solidFill>
              <a:srgbClr val="00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7F3F2311-BF27-B94A-9843-3510EC2B1C9E}"/>
              </a:ext>
            </a:extLst>
          </p:cNvPr>
          <p:cNvCxnSpPr>
            <a:cxnSpLocks/>
          </p:cNvCxnSpPr>
          <p:nvPr/>
        </p:nvCxnSpPr>
        <p:spPr>
          <a:xfrm>
            <a:off x="3023981" y="1404730"/>
            <a:ext cx="0" cy="4214191"/>
          </a:xfrm>
          <a:prstGeom prst="line">
            <a:avLst/>
          </a:prstGeom>
          <a:ln w="28575">
            <a:solidFill>
              <a:srgbClr val="000000"/>
            </a:solidFill>
            <a:prstDash val="dash"/>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E40ACF52-737A-BE52-33CC-03502CF7EB58}"/>
              </a:ext>
            </a:extLst>
          </p:cNvPr>
          <p:cNvCxnSpPr>
            <a:cxnSpLocks/>
          </p:cNvCxnSpPr>
          <p:nvPr/>
        </p:nvCxnSpPr>
        <p:spPr>
          <a:xfrm>
            <a:off x="7346642" y="1384852"/>
            <a:ext cx="0" cy="4234069"/>
          </a:xfrm>
          <a:prstGeom prst="line">
            <a:avLst/>
          </a:prstGeom>
          <a:ln w="28575">
            <a:solidFill>
              <a:srgbClr val="000000"/>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E00B7ECC-C77F-EFEB-A0C4-181B3E244647}"/>
              </a:ext>
            </a:extLst>
          </p:cNvPr>
          <p:cNvCxnSpPr>
            <a:cxnSpLocks/>
            <a:stCxn id="11" idx="2"/>
            <a:endCxn id="23" idx="0"/>
          </p:cNvCxnSpPr>
          <p:nvPr/>
        </p:nvCxnSpPr>
        <p:spPr>
          <a:xfrm flipH="1">
            <a:off x="4208805" y="2827587"/>
            <a:ext cx="1" cy="1747536"/>
          </a:xfrm>
          <a:prstGeom prst="straightConnector1">
            <a:avLst/>
          </a:prstGeom>
          <a:ln w="28575">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3" name="Straight Arrow Connector 2">
            <a:extLst>
              <a:ext uri="{FF2B5EF4-FFF2-40B4-BE49-F238E27FC236}">
                <a16:creationId xmlns:a16="http://schemas.microsoft.com/office/drawing/2014/main" id="{19ACF1CB-2F14-6555-9B56-99B211714E77}"/>
              </a:ext>
            </a:extLst>
          </p:cNvPr>
          <p:cNvCxnSpPr>
            <a:cxnSpLocks/>
            <a:stCxn id="2" idx="3"/>
            <a:endCxn id="11" idx="1"/>
          </p:cNvCxnSpPr>
          <p:nvPr/>
        </p:nvCxnSpPr>
        <p:spPr>
          <a:xfrm flipV="1">
            <a:off x="2621090" y="2612434"/>
            <a:ext cx="783830" cy="1805"/>
          </a:xfrm>
          <a:prstGeom prst="straightConnector1">
            <a:avLst/>
          </a:prstGeom>
          <a:ln w="28575">
            <a:solidFill>
              <a:srgbClr val="0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5533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fade">
                                      <p:cBhvr>
                                        <p:cTn id="10" dur="500"/>
                                        <p:tgtEl>
                                          <p:spTgt spid="3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fade">
                                      <p:cBhvr>
                                        <p:cTn id="13" dur="500"/>
                                        <p:tgtEl>
                                          <p:spTgt spid="38"/>
                                        </p:tgtEl>
                                      </p:cBhvr>
                                    </p:animEffect>
                                  </p:childTnLst>
                                </p:cTn>
                              </p:par>
                              <p:par>
                                <p:cTn id="14" presetID="10" presetClass="entr" presetSubtype="0" fill="hold" nodeType="withEffect">
                                  <p:stCondLst>
                                    <p:cond delay="0"/>
                                  </p:stCondLst>
                                  <p:childTnLst>
                                    <p:set>
                                      <p:cBhvr>
                                        <p:cTn id="15" dur="1" fill="hold">
                                          <p:stCondLst>
                                            <p:cond delay="0"/>
                                          </p:stCondLst>
                                        </p:cTn>
                                        <p:tgtEl>
                                          <p:spTgt spid="102"/>
                                        </p:tgtEl>
                                        <p:attrNameLst>
                                          <p:attrName>style.visibility</p:attrName>
                                        </p:attrNameLst>
                                      </p:cBhvr>
                                      <p:to>
                                        <p:strVal val="visible"/>
                                      </p:to>
                                    </p:set>
                                    <p:animEffect transition="in" filter="fade">
                                      <p:cBhvr>
                                        <p:cTn id="16" dur="500"/>
                                        <p:tgtEl>
                                          <p:spTgt spid="102"/>
                                        </p:tgtEl>
                                      </p:cBhvr>
                                    </p:animEffect>
                                  </p:childTnLst>
                                </p:cTn>
                              </p:par>
                              <p:par>
                                <p:cTn id="17" presetID="10" presetClass="entr" presetSubtype="0" fill="hold" nodeType="withEffect">
                                  <p:stCondLst>
                                    <p:cond delay="0"/>
                                  </p:stCondLst>
                                  <p:childTnLst>
                                    <p:set>
                                      <p:cBhvr>
                                        <p:cTn id="18" dur="1" fill="hold">
                                          <p:stCondLst>
                                            <p:cond delay="0"/>
                                          </p:stCondLst>
                                        </p:cTn>
                                        <p:tgtEl>
                                          <p:spTgt spid="101"/>
                                        </p:tgtEl>
                                        <p:attrNameLst>
                                          <p:attrName>style.visibility</p:attrName>
                                        </p:attrNameLst>
                                      </p:cBhvr>
                                      <p:to>
                                        <p:strVal val="visible"/>
                                      </p:to>
                                    </p:set>
                                    <p:animEffect transition="in" filter="fade">
                                      <p:cBhvr>
                                        <p:cTn id="19" dur="500"/>
                                        <p:tgtEl>
                                          <p:spTgt spid="101"/>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wipe(left)">
                                      <p:cBhvr>
                                        <p:cTn id="24" dur="500"/>
                                        <p:tgtEl>
                                          <p:spTgt spid="29"/>
                                        </p:tgtEl>
                                      </p:cBhvr>
                                    </p:animEffect>
                                  </p:childTnLst>
                                </p:cTn>
                              </p:par>
                            </p:childTnLst>
                          </p:cTn>
                        </p:par>
                        <p:par>
                          <p:cTn id="25" fill="hold">
                            <p:stCondLst>
                              <p:cond delay="500"/>
                            </p:stCondLst>
                            <p:childTnLst>
                              <p:par>
                                <p:cTn id="26" presetID="22" presetClass="entr" presetSubtype="8" fill="hold" nodeType="afterEffect">
                                  <p:stCondLst>
                                    <p:cond delay="0"/>
                                  </p:stCondLst>
                                  <p:childTnLst>
                                    <p:set>
                                      <p:cBhvr>
                                        <p:cTn id="27" dur="1" fill="hold">
                                          <p:stCondLst>
                                            <p:cond delay="0"/>
                                          </p:stCondLst>
                                        </p:cTn>
                                        <p:tgtEl>
                                          <p:spTgt spid="89"/>
                                        </p:tgtEl>
                                        <p:attrNameLst>
                                          <p:attrName>style.visibility</p:attrName>
                                        </p:attrNameLst>
                                      </p:cBhvr>
                                      <p:to>
                                        <p:strVal val="visible"/>
                                      </p:to>
                                    </p:set>
                                    <p:animEffect transition="in" filter="wipe(left)">
                                      <p:cBhvr>
                                        <p:cTn id="28" dur="500"/>
                                        <p:tgtEl>
                                          <p:spTgt spid="89"/>
                                        </p:tgtEl>
                                      </p:cBhvr>
                                    </p:animEffect>
                                  </p:childTnLst>
                                </p:cTn>
                              </p:par>
                            </p:childTnLst>
                          </p:cTn>
                        </p:par>
                        <p:par>
                          <p:cTn id="29" fill="hold">
                            <p:stCondLst>
                              <p:cond delay="1000"/>
                            </p:stCondLst>
                            <p:childTnLst>
                              <p:par>
                                <p:cTn id="30" presetID="22" presetClass="entr" presetSubtype="8"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wipe(left)">
                                      <p:cBhvr>
                                        <p:cTn id="32" dur="500"/>
                                        <p:tgtEl>
                                          <p:spTgt spid="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wipe(left)">
                                      <p:cBhvr>
                                        <p:cTn id="37" dur="500"/>
                                        <p:tgtEl>
                                          <p:spTgt spid="3"/>
                                        </p:tgtEl>
                                      </p:cBhvr>
                                    </p:animEffect>
                                  </p:childTnLst>
                                </p:cTn>
                              </p:par>
                            </p:childTnLst>
                          </p:cTn>
                        </p:par>
                        <p:par>
                          <p:cTn id="38" fill="hold">
                            <p:stCondLst>
                              <p:cond delay="500"/>
                            </p:stCondLst>
                            <p:childTnLst>
                              <p:par>
                                <p:cTn id="39" presetID="22" presetClass="entr" presetSubtype="8"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wipe(left)">
                                      <p:cBhvr>
                                        <p:cTn id="41" dur="500"/>
                                        <p:tgtEl>
                                          <p:spTgt spid="11"/>
                                        </p:tgtEl>
                                      </p:cBhvr>
                                    </p:animEffect>
                                  </p:childTnLst>
                                </p:cTn>
                              </p:par>
                            </p:childTnLst>
                          </p:cTn>
                        </p:par>
                        <p:par>
                          <p:cTn id="42" fill="hold">
                            <p:stCondLst>
                              <p:cond delay="1000"/>
                            </p:stCondLst>
                            <p:childTnLst>
                              <p:par>
                                <p:cTn id="43" presetID="22" presetClass="entr" presetSubtype="8" fill="hold" nodeType="afterEffect">
                                  <p:stCondLst>
                                    <p:cond delay="0"/>
                                  </p:stCondLst>
                                  <p:childTnLst>
                                    <p:set>
                                      <p:cBhvr>
                                        <p:cTn id="44" dur="1" fill="hold">
                                          <p:stCondLst>
                                            <p:cond delay="0"/>
                                          </p:stCondLst>
                                        </p:cTn>
                                        <p:tgtEl>
                                          <p:spTgt spid="82"/>
                                        </p:tgtEl>
                                        <p:attrNameLst>
                                          <p:attrName>style.visibility</p:attrName>
                                        </p:attrNameLst>
                                      </p:cBhvr>
                                      <p:to>
                                        <p:strVal val="visible"/>
                                      </p:to>
                                    </p:set>
                                    <p:animEffect transition="in" filter="wipe(left)">
                                      <p:cBhvr>
                                        <p:cTn id="45" dur="500"/>
                                        <p:tgtEl>
                                          <p:spTgt spid="82"/>
                                        </p:tgtEl>
                                      </p:cBhvr>
                                    </p:animEffect>
                                  </p:childTnLst>
                                </p:cTn>
                              </p:par>
                            </p:childTnLst>
                          </p:cTn>
                        </p:par>
                        <p:par>
                          <p:cTn id="46" fill="hold">
                            <p:stCondLst>
                              <p:cond delay="1500"/>
                            </p:stCondLst>
                            <p:childTnLst>
                              <p:par>
                                <p:cTn id="47" presetID="22" presetClass="entr" presetSubtype="8"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left)">
                                      <p:cBhvr>
                                        <p:cTn id="49" dur="500"/>
                                        <p:tgtEl>
                                          <p:spTgt spid="12"/>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72"/>
                                        </p:tgtEl>
                                        <p:attrNameLst>
                                          <p:attrName>style.visibility</p:attrName>
                                        </p:attrNameLst>
                                      </p:cBhvr>
                                      <p:to>
                                        <p:strVal val="visible"/>
                                      </p:to>
                                    </p:set>
                                    <p:animEffect transition="in" filter="wipe(left)">
                                      <p:cBhvr>
                                        <p:cTn id="54" dur="500"/>
                                        <p:tgtEl>
                                          <p:spTgt spid="72"/>
                                        </p:tgtEl>
                                      </p:cBhvr>
                                    </p:animEffect>
                                  </p:childTnLst>
                                </p:cTn>
                              </p:par>
                            </p:childTnLst>
                          </p:cTn>
                        </p:par>
                        <p:par>
                          <p:cTn id="55" fill="hold">
                            <p:stCondLst>
                              <p:cond delay="500"/>
                            </p:stCondLst>
                            <p:childTnLst>
                              <p:par>
                                <p:cTn id="56" presetID="22" presetClass="entr" presetSubtype="8"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Effect transition="in" filter="wipe(left)">
                                      <p:cBhvr>
                                        <p:cTn id="58" dur="500"/>
                                        <p:tgtEl>
                                          <p:spTgt spid="17"/>
                                        </p:tgtEl>
                                      </p:cBhvr>
                                    </p:animEffect>
                                  </p:childTnLst>
                                </p:cTn>
                              </p:par>
                            </p:childTnLst>
                          </p:cTn>
                        </p:par>
                        <p:par>
                          <p:cTn id="59" fill="hold">
                            <p:stCondLst>
                              <p:cond delay="1000"/>
                            </p:stCondLst>
                            <p:childTnLst>
                              <p:par>
                                <p:cTn id="60" presetID="22" presetClass="entr" presetSubtype="8" fill="hold" nodeType="afterEffect">
                                  <p:stCondLst>
                                    <p:cond delay="0"/>
                                  </p:stCondLst>
                                  <p:childTnLst>
                                    <p:set>
                                      <p:cBhvr>
                                        <p:cTn id="61" dur="1" fill="hold">
                                          <p:stCondLst>
                                            <p:cond delay="0"/>
                                          </p:stCondLst>
                                        </p:cTn>
                                        <p:tgtEl>
                                          <p:spTgt spid="93"/>
                                        </p:tgtEl>
                                        <p:attrNameLst>
                                          <p:attrName>style.visibility</p:attrName>
                                        </p:attrNameLst>
                                      </p:cBhvr>
                                      <p:to>
                                        <p:strVal val="visible"/>
                                      </p:to>
                                    </p:set>
                                    <p:animEffect transition="in" filter="wipe(left)">
                                      <p:cBhvr>
                                        <p:cTn id="62" dur="500"/>
                                        <p:tgtEl>
                                          <p:spTgt spid="93"/>
                                        </p:tgtEl>
                                      </p:cBhvr>
                                    </p:animEffect>
                                  </p:childTnLst>
                                </p:cTn>
                              </p:par>
                            </p:childTnLst>
                          </p:cTn>
                        </p:par>
                        <p:par>
                          <p:cTn id="63" fill="hold">
                            <p:stCondLst>
                              <p:cond delay="1500"/>
                            </p:stCondLst>
                            <p:childTnLst>
                              <p:par>
                                <p:cTn id="64" presetID="22" presetClass="entr" presetSubtype="8"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Effect transition="in" filter="wipe(left)">
                                      <p:cBhvr>
                                        <p:cTn id="66" dur="500"/>
                                        <p:tgtEl>
                                          <p:spTgt spid="34"/>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2" fill="hold" grpId="0" nodeType="click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wipe(right)">
                                      <p:cBhvr>
                                        <p:cTn id="71" dur="500"/>
                                        <p:tgtEl>
                                          <p:spTgt spid="35"/>
                                        </p:tgtEl>
                                      </p:cBhvr>
                                    </p:animEffect>
                                  </p:childTnLst>
                                </p:cTn>
                              </p:par>
                            </p:childTnLst>
                          </p:cTn>
                        </p:par>
                        <p:par>
                          <p:cTn id="72" fill="hold">
                            <p:stCondLst>
                              <p:cond delay="500"/>
                            </p:stCondLst>
                            <p:childTnLst>
                              <p:par>
                                <p:cTn id="73" presetID="22" presetClass="entr" presetSubtype="2" fill="hold" nodeType="afterEffect">
                                  <p:stCondLst>
                                    <p:cond delay="0"/>
                                  </p:stCondLst>
                                  <p:childTnLst>
                                    <p:set>
                                      <p:cBhvr>
                                        <p:cTn id="74" dur="1" fill="hold">
                                          <p:stCondLst>
                                            <p:cond delay="0"/>
                                          </p:stCondLst>
                                        </p:cTn>
                                        <p:tgtEl>
                                          <p:spTgt spid="95"/>
                                        </p:tgtEl>
                                        <p:attrNameLst>
                                          <p:attrName>style.visibility</p:attrName>
                                        </p:attrNameLst>
                                      </p:cBhvr>
                                      <p:to>
                                        <p:strVal val="visible"/>
                                      </p:to>
                                    </p:set>
                                    <p:animEffect transition="in" filter="wipe(right)">
                                      <p:cBhvr>
                                        <p:cTn id="75" dur="500"/>
                                        <p:tgtEl>
                                          <p:spTgt spid="95"/>
                                        </p:tgtEl>
                                      </p:cBhvr>
                                    </p:animEffect>
                                  </p:childTnLst>
                                </p:cTn>
                              </p:par>
                            </p:childTnLst>
                          </p:cTn>
                        </p:par>
                        <p:par>
                          <p:cTn id="76" fill="hold">
                            <p:stCondLst>
                              <p:cond delay="1000"/>
                            </p:stCondLst>
                            <p:childTnLst>
                              <p:par>
                                <p:cTn id="77" presetID="22" presetClass="entr" presetSubtype="2" fill="hold" grpId="0"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right)">
                                      <p:cBhvr>
                                        <p:cTn id="79" dur="500"/>
                                        <p:tgtEl>
                                          <p:spTgt spid="28"/>
                                        </p:tgtEl>
                                      </p:cBhvr>
                                    </p:animEffect>
                                  </p:childTnLst>
                                </p:cTn>
                              </p:par>
                            </p:childTnLst>
                          </p:cTn>
                        </p:par>
                        <p:par>
                          <p:cTn id="80" fill="hold">
                            <p:stCondLst>
                              <p:cond delay="1500"/>
                            </p:stCondLst>
                            <p:childTnLst>
                              <p:par>
                                <p:cTn id="81" presetID="22" presetClass="entr" presetSubtype="2" fill="hold" nodeType="afterEffect">
                                  <p:stCondLst>
                                    <p:cond delay="0"/>
                                  </p:stCondLst>
                                  <p:childTnLst>
                                    <p:set>
                                      <p:cBhvr>
                                        <p:cTn id="82" dur="1" fill="hold">
                                          <p:stCondLst>
                                            <p:cond delay="0"/>
                                          </p:stCondLst>
                                        </p:cTn>
                                        <p:tgtEl>
                                          <p:spTgt spid="78"/>
                                        </p:tgtEl>
                                        <p:attrNameLst>
                                          <p:attrName>style.visibility</p:attrName>
                                        </p:attrNameLst>
                                      </p:cBhvr>
                                      <p:to>
                                        <p:strVal val="visible"/>
                                      </p:to>
                                    </p:set>
                                    <p:animEffect transition="in" filter="wipe(right)">
                                      <p:cBhvr>
                                        <p:cTn id="83" dur="500"/>
                                        <p:tgtEl>
                                          <p:spTgt spid="78"/>
                                        </p:tgtEl>
                                      </p:cBhvr>
                                    </p:animEffect>
                                  </p:childTnLst>
                                </p:cTn>
                              </p:par>
                            </p:childTnLst>
                          </p:cTn>
                        </p:par>
                        <p:par>
                          <p:cTn id="84" fill="hold">
                            <p:stCondLst>
                              <p:cond delay="2000"/>
                            </p:stCondLst>
                            <p:childTnLst>
                              <p:par>
                                <p:cTn id="85" presetID="22" presetClass="entr" presetSubtype="2" fill="hold" grpId="0" nodeType="afterEffect">
                                  <p:stCondLst>
                                    <p:cond delay="0"/>
                                  </p:stCondLst>
                                  <p:childTnLst>
                                    <p:set>
                                      <p:cBhvr>
                                        <p:cTn id="86" dur="1" fill="hold">
                                          <p:stCondLst>
                                            <p:cond delay="0"/>
                                          </p:stCondLst>
                                        </p:cTn>
                                        <p:tgtEl>
                                          <p:spTgt spid="24"/>
                                        </p:tgtEl>
                                        <p:attrNameLst>
                                          <p:attrName>style.visibility</p:attrName>
                                        </p:attrNameLst>
                                      </p:cBhvr>
                                      <p:to>
                                        <p:strVal val="visible"/>
                                      </p:to>
                                    </p:set>
                                    <p:animEffect transition="in" filter="wipe(right)">
                                      <p:cBhvr>
                                        <p:cTn id="87" dur="500"/>
                                        <p:tgtEl>
                                          <p:spTgt spid="24"/>
                                        </p:tgtEl>
                                      </p:cBhvr>
                                    </p:animEffect>
                                  </p:childTnLst>
                                </p:cTn>
                              </p:par>
                            </p:childTnLst>
                          </p:cTn>
                        </p:par>
                        <p:par>
                          <p:cTn id="88" fill="hold">
                            <p:stCondLst>
                              <p:cond delay="2500"/>
                            </p:stCondLst>
                            <p:childTnLst>
                              <p:par>
                                <p:cTn id="89" presetID="22" presetClass="entr" presetSubtype="2" fill="hold" nodeType="afterEffect">
                                  <p:stCondLst>
                                    <p:cond delay="0"/>
                                  </p:stCondLst>
                                  <p:childTnLst>
                                    <p:set>
                                      <p:cBhvr>
                                        <p:cTn id="90" dur="1" fill="hold">
                                          <p:stCondLst>
                                            <p:cond delay="0"/>
                                          </p:stCondLst>
                                        </p:cTn>
                                        <p:tgtEl>
                                          <p:spTgt spid="76"/>
                                        </p:tgtEl>
                                        <p:attrNameLst>
                                          <p:attrName>style.visibility</p:attrName>
                                        </p:attrNameLst>
                                      </p:cBhvr>
                                      <p:to>
                                        <p:strVal val="visible"/>
                                      </p:to>
                                    </p:set>
                                    <p:animEffect transition="in" filter="wipe(right)">
                                      <p:cBhvr>
                                        <p:cTn id="91" dur="500"/>
                                        <p:tgtEl>
                                          <p:spTgt spid="76"/>
                                        </p:tgtEl>
                                      </p:cBhvr>
                                    </p:animEffect>
                                  </p:childTnLst>
                                </p:cTn>
                              </p:par>
                            </p:childTnLst>
                          </p:cTn>
                        </p:par>
                        <p:par>
                          <p:cTn id="92" fill="hold">
                            <p:stCondLst>
                              <p:cond delay="3000"/>
                            </p:stCondLst>
                            <p:childTnLst>
                              <p:par>
                                <p:cTn id="93" presetID="22" presetClass="entr" presetSubtype="2" fill="hold" grpId="0" nodeType="afterEffect">
                                  <p:stCondLst>
                                    <p:cond delay="0"/>
                                  </p:stCondLst>
                                  <p:childTnLst>
                                    <p:set>
                                      <p:cBhvr>
                                        <p:cTn id="94" dur="1" fill="hold">
                                          <p:stCondLst>
                                            <p:cond delay="0"/>
                                          </p:stCondLst>
                                        </p:cTn>
                                        <p:tgtEl>
                                          <p:spTgt spid="23"/>
                                        </p:tgtEl>
                                        <p:attrNameLst>
                                          <p:attrName>style.visibility</p:attrName>
                                        </p:attrNameLst>
                                      </p:cBhvr>
                                      <p:to>
                                        <p:strVal val="visible"/>
                                      </p:to>
                                    </p:set>
                                    <p:animEffect transition="in" filter="wipe(right)">
                                      <p:cBhvr>
                                        <p:cTn id="95" dur="500"/>
                                        <p:tgtEl>
                                          <p:spTgt spid="23"/>
                                        </p:tgtEl>
                                      </p:cBhvr>
                                    </p:animEffect>
                                  </p:childTnLst>
                                </p:cTn>
                              </p:par>
                            </p:childTnLst>
                          </p:cTn>
                        </p:par>
                        <p:par>
                          <p:cTn id="96" fill="hold">
                            <p:stCondLst>
                              <p:cond delay="3500"/>
                            </p:stCondLst>
                            <p:childTnLst>
                              <p:par>
                                <p:cTn id="97" presetID="22" presetClass="entr" presetSubtype="2" fill="hold" nodeType="afterEffect">
                                  <p:stCondLst>
                                    <p:cond delay="0"/>
                                  </p:stCondLst>
                                  <p:childTnLst>
                                    <p:set>
                                      <p:cBhvr>
                                        <p:cTn id="98" dur="1" fill="hold">
                                          <p:stCondLst>
                                            <p:cond delay="0"/>
                                          </p:stCondLst>
                                        </p:cTn>
                                        <p:tgtEl>
                                          <p:spTgt spid="44"/>
                                        </p:tgtEl>
                                        <p:attrNameLst>
                                          <p:attrName>style.visibility</p:attrName>
                                        </p:attrNameLst>
                                      </p:cBhvr>
                                      <p:to>
                                        <p:strVal val="visible"/>
                                      </p:to>
                                    </p:set>
                                    <p:animEffect transition="in" filter="wipe(right)">
                                      <p:cBhvr>
                                        <p:cTn id="99" dur="500"/>
                                        <p:tgtEl>
                                          <p:spTgt spid="44"/>
                                        </p:tgtEl>
                                      </p:cBhvr>
                                    </p:animEffect>
                                  </p:childTnLst>
                                </p:cTn>
                              </p:par>
                            </p:childTnLst>
                          </p:cTn>
                        </p:par>
                        <p:par>
                          <p:cTn id="100" fill="hold">
                            <p:stCondLst>
                              <p:cond delay="4000"/>
                            </p:stCondLst>
                            <p:childTnLst>
                              <p:par>
                                <p:cTn id="101" presetID="22" presetClass="entr" presetSubtype="2" fill="hold" nodeType="afterEffect">
                                  <p:stCondLst>
                                    <p:cond delay="0"/>
                                  </p:stCondLst>
                                  <p:childTnLst>
                                    <p:set>
                                      <p:cBhvr>
                                        <p:cTn id="102" dur="1" fill="hold">
                                          <p:stCondLst>
                                            <p:cond delay="0"/>
                                          </p:stCondLst>
                                        </p:cTn>
                                        <p:tgtEl>
                                          <p:spTgt spid="74"/>
                                        </p:tgtEl>
                                        <p:attrNameLst>
                                          <p:attrName>style.visibility</p:attrName>
                                        </p:attrNameLst>
                                      </p:cBhvr>
                                      <p:to>
                                        <p:strVal val="visible"/>
                                      </p:to>
                                    </p:set>
                                    <p:animEffect transition="in" filter="wipe(right)">
                                      <p:cBhvr>
                                        <p:cTn id="103" dur="500"/>
                                        <p:tgtEl>
                                          <p:spTgt spid="74"/>
                                        </p:tgtEl>
                                      </p:cBhvr>
                                    </p:animEffect>
                                  </p:childTnLst>
                                </p:cTn>
                              </p:par>
                            </p:childTnLst>
                          </p:cTn>
                        </p:par>
                        <p:par>
                          <p:cTn id="104" fill="hold">
                            <p:stCondLst>
                              <p:cond delay="4500"/>
                            </p:stCondLst>
                            <p:childTnLst>
                              <p:par>
                                <p:cTn id="105" presetID="22" presetClass="entr" presetSubtype="2" fill="hold" grpId="0" nodeType="afterEffect">
                                  <p:stCondLst>
                                    <p:cond delay="0"/>
                                  </p:stCondLst>
                                  <p:childTnLst>
                                    <p:set>
                                      <p:cBhvr>
                                        <p:cTn id="106" dur="1" fill="hold">
                                          <p:stCondLst>
                                            <p:cond delay="0"/>
                                          </p:stCondLst>
                                        </p:cTn>
                                        <p:tgtEl>
                                          <p:spTgt spid="18"/>
                                        </p:tgtEl>
                                        <p:attrNameLst>
                                          <p:attrName>style.visibility</p:attrName>
                                        </p:attrNameLst>
                                      </p:cBhvr>
                                      <p:to>
                                        <p:strVal val="visible"/>
                                      </p:to>
                                    </p:set>
                                    <p:animEffect transition="in" filter="wipe(right)">
                                      <p:cBhvr>
                                        <p:cTn id="107" dur="500"/>
                                        <p:tgtEl>
                                          <p:spTgt spid="18"/>
                                        </p:tgtEl>
                                      </p:cBhvr>
                                    </p:animEffect>
                                  </p:childTnLst>
                                </p:cTn>
                              </p:par>
                            </p:childTnLst>
                          </p:cTn>
                        </p:par>
                        <p:par>
                          <p:cTn id="108" fill="hold">
                            <p:stCondLst>
                              <p:cond delay="5000"/>
                            </p:stCondLst>
                            <p:childTnLst>
                              <p:par>
                                <p:cTn id="109" presetID="22" presetClass="entr" presetSubtype="2" fill="hold" nodeType="afterEffect">
                                  <p:stCondLst>
                                    <p:cond delay="0"/>
                                  </p:stCondLst>
                                  <p:childTnLst>
                                    <p:set>
                                      <p:cBhvr>
                                        <p:cTn id="110" dur="1" fill="hold">
                                          <p:stCondLst>
                                            <p:cond delay="0"/>
                                          </p:stCondLst>
                                        </p:cTn>
                                        <p:tgtEl>
                                          <p:spTgt spid="91"/>
                                        </p:tgtEl>
                                        <p:attrNameLst>
                                          <p:attrName>style.visibility</p:attrName>
                                        </p:attrNameLst>
                                      </p:cBhvr>
                                      <p:to>
                                        <p:strVal val="visible"/>
                                      </p:to>
                                    </p:set>
                                    <p:animEffect transition="in" filter="wipe(right)">
                                      <p:cBhvr>
                                        <p:cTn id="111" dur="500"/>
                                        <p:tgtEl>
                                          <p:spTgt spid="91"/>
                                        </p:tgtEl>
                                      </p:cBhvr>
                                    </p:animEffect>
                                  </p:childTnLst>
                                </p:cTn>
                              </p:par>
                            </p:childTnLst>
                          </p:cTn>
                        </p:par>
                        <p:par>
                          <p:cTn id="112" fill="hold">
                            <p:stCondLst>
                              <p:cond delay="5500"/>
                            </p:stCondLst>
                            <p:childTnLst>
                              <p:par>
                                <p:cTn id="113" presetID="22" presetClass="entr" presetSubtype="2"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right)">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2" grpId="0" animBg="1"/>
      <p:bldP spid="11" grpId="0" animBg="1"/>
      <p:bldP spid="12" grpId="0" animBg="1"/>
      <p:bldP spid="17" grpId="0" animBg="1"/>
      <p:bldP spid="18" grpId="0" animBg="1"/>
      <p:bldP spid="23" grpId="0" animBg="1"/>
      <p:bldP spid="24" grpId="0" animBg="1"/>
      <p:bldP spid="28" grpId="0" animBg="1"/>
      <p:bldP spid="29" grpId="0"/>
      <p:bldP spid="30" grpId="0"/>
      <p:bldP spid="34" grpId="0"/>
      <p:bldP spid="35"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F10C5E28E7303409A6EEC3B386A8DFB" ma:contentTypeVersion="8" ma:contentTypeDescription="Create a new document." ma:contentTypeScope="" ma:versionID="c21d90da431cdc81dfe073a144648e5b">
  <xsd:schema xmlns:xsd="http://www.w3.org/2001/XMLSchema" xmlns:xs="http://www.w3.org/2001/XMLSchema" xmlns:p="http://schemas.microsoft.com/office/2006/metadata/properties" xmlns:ns3="bbfda0e3-2671-49c2-a039-2a921838a4dd" xmlns:ns4="3780d940-0378-4f47-858a-f954bee9fea7" targetNamespace="http://schemas.microsoft.com/office/2006/metadata/properties" ma:root="true" ma:fieldsID="ba1acab8ab1ac88f261e6cedc3ca311c" ns3:_="" ns4:_="">
    <xsd:import namespace="bbfda0e3-2671-49c2-a039-2a921838a4dd"/>
    <xsd:import namespace="3780d940-0378-4f47-858a-f954bee9fea7"/>
    <xsd:element name="properties">
      <xsd:complexType>
        <xsd:sequence>
          <xsd:element name="documentManagement">
            <xsd:complexType>
              <xsd:all>
                <xsd:element ref="ns3:_activity" minOccurs="0"/>
                <xsd:element ref="ns4:SharedWithUsers" minOccurs="0"/>
                <xsd:element ref="ns4:SharedWithDetails" minOccurs="0"/>
                <xsd:element ref="ns4:SharingHintHash" minOccurs="0"/>
                <xsd:element ref="ns3:MediaServiceMetadata" minOccurs="0"/>
                <xsd:element ref="ns3:MediaServiceFastMetadata" minOccurs="0"/>
                <xsd:element ref="ns3:MediaServiceDateTake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bfda0e3-2671-49c2-a039-2a921838a4dd" elementFormDefault="qualified">
    <xsd:import namespace="http://schemas.microsoft.com/office/2006/documentManagement/types"/>
    <xsd:import namespace="http://schemas.microsoft.com/office/infopath/2007/PartnerControls"/>
    <xsd:element name="_activity" ma:index="8" nillable="true" ma:displayName="_activity" ma:hidden="true" ma:internalName="_activity">
      <xsd:simpleType>
        <xsd:restriction base="dms:Note"/>
      </xsd:simpleType>
    </xsd:element>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780d940-0378-4f47-858a-f954bee9fea7" elementFormDefault="qualified">
    <xsd:import namespace="http://schemas.microsoft.com/office/2006/documentManagement/types"/>
    <xsd:import namespace="http://schemas.microsoft.com/office/infopath/2007/PartnerControls"/>
    <xsd:element name="SharedWithUsers" ma:index="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0" nillable="true" ma:displayName="Shared With Details" ma:internalName="SharedWithDetails" ma:readOnly="true">
      <xsd:simpleType>
        <xsd:restriction base="dms:Note">
          <xsd:maxLength value="255"/>
        </xsd:restriction>
      </xsd:simpleType>
    </xsd:element>
    <xsd:element name="SharingHintHash" ma:index="11"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bbfda0e3-2671-49c2-a039-2a921838a4dd" xsi:nil="true"/>
  </documentManagement>
</p:properties>
</file>

<file path=customXml/itemProps1.xml><?xml version="1.0" encoding="utf-8"?>
<ds:datastoreItem xmlns:ds="http://schemas.openxmlformats.org/officeDocument/2006/customXml" ds:itemID="{382D87A5-A6A1-42B5-BC53-8319A0C11AC9}">
  <ds:schemaRefs>
    <ds:schemaRef ds:uri="http://schemas.microsoft.com/sharepoint/v3/contenttype/forms"/>
  </ds:schemaRefs>
</ds:datastoreItem>
</file>

<file path=customXml/itemProps2.xml><?xml version="1.0" encoding="utf-8"?>
<ds:datastoreItem xmlns:ds="http://schemas.openxmlformats.org/officeDocument/2006/customXml" ds:itemID="{FE8F5BB4-8436-4A61-A67D-7947F0E79D49}">
  <ds:schemaRefs>
    <ds:schemaRef ds:uri="3780d940-0378-4f47-858a-f954bee9fea7"/>
    <ds:schemaRef ds:uri="bbfda0e3-2671-49c2-a039-2a921838a4d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7F42F41E-3A09-4EC0-ADF3-7B155F19039C}">
  <ds:schemaRefs>
    <ds:schemaRef ds:uri="http://schemas.microsoft.com/office/2006/metadata/properties"/>
    <ds:schemaRef ds:uri="http://purl.org/dc/terms/"/>
    <ds:schemaRef ds:uri="http://purl.org/dc/elements/1.1/"/>
    <ds:schemaRef ds:uri="http://schemas.openxmlformats.org/package/2006/metadata/core-properties"/>
    <ds:schemaRef ds:uri="http://www.w3.org/XML/1998/namespace"/>
    <ds:schemaRef ds:uri="http://schemas.microsoft.com/office/2006/documentManagement/types"/>
    <ds:schemaRef ds:uri="bbfda0e3-2671-49c2-a039-2a921838a4dd"/>
    <ds:schemaRef ds:uri="http://schemas.microsoft.com/office/infopath/2007/PartnerControls"/>
    <ds:schemaRef ds:uri="3780d940-0378-4f47-858a-f954bee9fea7"/>
    <ds:schemaRef ds:uri="http://purl.org/dc/dcmitype/"/>
  </ds:schemaRefs>
</ds:datastoreItem>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Office Theme 2013 - 2022</Template>
  <TotalTime>951</TotalTime>
  <Words>3492</Words>
  <Application>Microsoft Macintosh PowerPoint</Application>
  <PresentationFormat>Widescreen</PresentationFormat>
  <Paragraphs>553</Paragraphs>
  <Slides>25</Slides>
  <Notes>25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Calibri</vt:lpstr>
      <vt:lpstr>Calibri Light</vt:lpstr>
      <vt:lpstr>Office Theme</vt:lpstr>
      <vt:lpstr>PowerPoint Presentation</vt:lpstr>
      <vt:lpstr>Increasing traffic rate in 5G</vt:lpstr>
      <vt:lpstr>Key to higher data rate in 5G: massive MIMO</vt:lpstr>
      <vt:lpstr>Computation and wired communication challenges of massive MIMO</vt:lpstr>
      <vt:lpstr>Computation and wired communication challenges of massive MIMO</vt:lpstr>
      <vt:lpstr>Computation and wired communication challenges of massive MIMO</vt:lpstr>
      <vt:lpstr>Inter/intra-server communication limits scalability in prior massive MIMO systems</vt:lpstr>
      <vt:lpstr>Hydra: minimize inter and intra-server communication for scalability</vt:lpstr>
      <vt:lpstr>Background: massive MIMO processing pipeline</vt:lpstr>
      <vt:lpstr>Data dependency between stages introduces communication overhead</vt:lpstr>
      <vt:lpstr>Data dependency between stages introduces communication overhead</vt:lpstr>
      <vt:lpstr>Data dependency between stages introduces communication overhead</vt:lpstr>
      <vt:lpstr>Data dependency between stages introduces communication overhead</vt:lpstr>
      <vt:lpstr>Data dependency between stages introduces communication overhead</vt:lpstr>
      <vt:lpstr>Idea #1: Exploit modern RU features to avoid data shuffling</vt:lpstr>
      <vt:lpstr>Idea #1: Exploit modern RU features to avoid data shuffling</vt:lpstr>
      <vt:lpstr>Idea #1: Exploit modern RU features to avoid data shuffling</vt:lpstr>
      <vt:lpstr>Idea #1: Exploit modern RU features to avoid data shuffling</vt:lpstr>
      <vt:lpstr>Idea #1: Exploit modern RU features to avoid data shuffling</vt:lpstr>
      <vt:lpstr>Observation: the pipeline progressively reduces the data size</vt:lpstr>
      <vt:lpstr>Intuitive parallelization can increase inter-server communication</vt:lpstr>
      <vt:lpstr>Idea #2: Affinitize subcarriers to a dedicated server</vt:lpstr>
      <vt:lpstr>Evaluation setup</vt:lpstr>
      <vt:lpstr>Hydra is more scalable than existing systems</vt:lpstr>
      <vt:lpstr>Conclusion: Hydra’s massive MIMO processing is scalable</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Junzhi Gong (BRICKRED SYSTEMS LLC)</dc:creator>
  <cp:keywords/>
  <dc:description/>
  <cp:lastModifiedBy>Gong, Junzhi</cp:lastModifiedBy>
  <cp:revision>2</cp:revision>
  <cp:lastPrinted>2023-04-11T18:24:35Z</cp:lastPrinted>
  <dcterms:created xsi:type="dcterms:W3CDTF">2022-08-22T18:12:07Z</dcterms:created>
  <dcterms:modified xsi:type="dcterms:W3CDTF">2023-05-31T19:18:46Z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0x0101000F10C5E28E7303409A6EEC3B386A8DFB</vt:lpwstr>
  </property>
</Properties>
</file>