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32"/>
  </p:notesMasterIdLst>
  <p:sldIdLst>
    <p:sldId id="256" r:id="rId2"/>
    <p:sldId id="360" r:id="rId3"/>
    <p:sldId id="407" r:id="rId4"/>
    <p:sldId id="363" r:id="rId5"/>
    <p:sldId id="364" r:id="rId6"/>
    <p:sldId id="382" r:id="rId7"/>
    <p:sldId id="366" r:id="rId8"/>
    <p:sldId id="373" r:id="rId9"/>
    <p:sldId id="414" r:id="rId10"/>
    <p:sldId id="413" r:id="rId11"/>
    <p:sldId id="410" r:id="rId12"/>
    <p:sldId id="411" r:id="rId13"/>
    <p:sldId id="375" r:id="rId14"/>
    <p:sldId id="378" r:id="rId15"/>
    <p:sldId id="409" r:id="rId16"/>
    <p:sldId id="369" r:id="rId17"/>
    <p:sldId id="412" r:id="rId18"/>
    <p:sldId id="371" r:id="rId19"/>
    <p:sldId id="379" r:id="rId20"/>
    <p:sldId id="372" r:id="rId21"/>
    <p:sldId id="381" r:id="rId22"/>
    <p:sldId id="416" r:id="rId23"/>
    <p:sldId id="417" r:id="rId24"/>
    <p:sldId id="419" r:id="rId25"/>
    <p:sldId id="421" r:id="rId26"/>
    <p:sldId id="422" r:id="rId27"/>
    <p:sldId id="420" r:id="rId28"/>
    <p:sldId id="376" r:id="rId29"/>
    <p:sldId id="377" r:id="rId30"/>
    <p:sldId id="415" r:id="rId31"/>
  </p:sldIdLst>
  <p:sldSz cx="9144000" cy="5715000" type="screen16x10"/>
  <p:notesSz cx="6858000" cy="9144000"/>
  <p:embeddedFontLst>
    <p:embeddedFont>
      <p:font typeface="Bahnschrift Condensed" panose="020B0502040204020203" pitchFamily="34" charset="0"/>
      <p:regular r:id="rId33"/>
      <p:bold r:id="rId34"/>
    </p:embeddedFont>
    <p:embeddedFont>
      <p:font typeface="Bahnschrift SemiCondensed" panose="020B0502040204020203" pitchFamily="3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Linux Biolinum" panose="020B0600000101010101" charset="-127"/>
      <p:regular r:id="rId41"/>
    </p:embeddedFont>
    <p:embeddedFont>
      <p:font typeface="Cambria Math" panose="02040503050406030204" pitchFamily="18" charset="0"/>
      <p:regular r:id="rId42"/>
    </p:embeddedFont>
    <p:embeddedFont>
      <p:font typeface="Bahnschrift Light SemiCondensed" panose="020B0502040204020203" pitchFamily="34" charset="0"/>
      <p:regular r:id="rId43"/>
    </p:embeddedFont>
    <p:embeddedFont>
      <p:font typeface="Yu Gothic UI" panose="020B0500000000000000" pitchFamily="34" charset="-128"/>
      <p:regular r:id="rId44"/>
      <p:bold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Bahnschrift Light Condensed" panose="020B0502040204020203" pitchFamily="34" charset="0"/>
      <p:regular r:id="rId48"/>
    </p:embeddedFont>
    <p:embeddedFont>
      <p:font typeface="Bahnschrift Light" panose="020B0502040204020203" pitchFamily="34" charset="0"/>
      <p:regular r:id="rId49"/>
    </p:embeddedFont>
    <p:embeddedFont>
      <p:font typeface="Bahnschrift SemiLight SemiConde" panose="020B0502040204020203" pitchFamily="34" charset="0"/>
      <p:regular r:id="rId50"/>
    </p:embeddedFont>
    <p:embeddedFont>
      <p:font typeface="맑은 고딕" panose="020B0503020000020004" pitchFamily="50" charset="-127"/>
      <p:regular r:id="rId51"/>
      <p:bold r:id="rId52"/>
    </p:embeddedFont>
    <p:embeddedFont>
      <p:font typeface="Bahnschrift" panose="020B0502040204020203" pitchFamily="34" charset="0"/>
      <p:regular r:id="rId53"/>
      <p:bold r:id="rId54"/>
    </p:embeddedFont>
  </p:embeddedFontLst>
  <p:defaultTextStyle>
    <a:defPPr>
      <a:defRPr lang="ko-KR"/>
    </a:defPPr>
    <a:lvl1pPr marL="0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page" id="{18F8E38C-6532-48F5-8EFB-8B0ABDE0FD5F}">
          <p14:sldIdLst>
            <p14:sldId id="256"/>
            <p14:sldId id="360"/>
            <p14:sldId id="407"/>
            <p14:sldId id="363"/>
            <p14:sldId id="364"/>
            <p14:sldId id="382"/>
            <p14:sldId id="366"/>
            <p14:sldId id="373"/>
            <p14:sldId id="414"/>
            <p14:sldId id="413"/>
            <p14:sldId id="410"/>
            <p14:sldId id="411"/>
            <p14:sldId id="375"/>
            <p14:sldId id="378"/>
            <p14:sldId id="409"/>
            <p14:sldId id="369"/>
            <p14:sldId id="412"/>
            <p14:sldId id="371"/>
            <p14:sldId id="379"/>
            <p14:sldId id="372"/>
            <p14:sldId id="381"/>
          </p14:sldIdLst>
        </p14:section>
        <p14:section name="Backup slides" id="{0D12DBF5-DC5C-4E27-8816-6B50D43282CF}">
          <p14:sldIdLst>
            <p14:sldId id="416"/>
            <p14:sldId id="417"/>
            <p14:sldId id="419"/>
            <p14:sldId id="421"/>
            <p14:sldId id="422"/>
            <p14:sldId id="420"/>
            <p14:sldId id="376"/>
            <p14:sldId id="377"/>
            <p14:sldId id="4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ngjin  Kwon" initials="YK" lastIdx="10" clrIdx="0">
    <p:extLst>
      <p:ext uri="{19B8F6BF-5375-455C-9EA6-DF929625EA0E}">
        <p15:presenceInfo xmlns:p15="http://schemas.microsoft.com/office/powerpoint/2012/main" userId="Youngjin  Kwon" providerId="None"/>
      </p:ext>
    </p:extLst>
  </p:cmAuthor>
  <p:cmAuthor id="2" name="user" initials="u" lastIdx="4" clrIdx="1">
    <p:extLst>
      <p:ext uri="{19B8F6BF-5375-455C-9EA6-DF929625EA0E}">
        <p15:presenceInfo xmlns:p15="http://schemas.microsoft.com/office/powerpoint/2012/main" userId="e829b6f6ee11c8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2FA"/>
    <a:srgbClr val="DEEBF7"/>
    <a:srgbClr val="ED7D31"/>
    <a:srgbClr val="DAE3F3"/>
    <a:srgbClr val="B4C7E7"/>
    <a:srgbClr val="8FAADC"/>
    <a:srgbClr val="5B9BD5"/>
    <a:srgbClr val="00B050"/>
    <a:srgbClr val="C55A11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81" autoAdjust="0"/>
    <p:restoredTop sz="62942" autoAdjust="0"/>
  </p:normalViewPr>
  <p:slideViewPr>
    <p:cSldViewPr snapToGrid="0">
      <p:cViewPr varScale="1">
        <p:scale>
          <a:sx n="86" d="100"/>
          <a:sy n="86" d="100"/>
        </p:scale>
        <p:origin x="46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98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dsl-nas\ndsl\Projects\IO-TCP\Experiments\lighttpd%20benchmark\4k-300k%20connections%20throughput%20(1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dsl-nas\ndsl\Projects\IO-TCP\Experiments\lighttpd%20benchmark\4k-300k%20connections%20throughput%20(1)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dsl-nas\ndsl\Projects\IO-TCP\Experiments\Fio\Fio%20Data%20(Disk%20Utilization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NDSL-NAS\NDSL\Projects\IO-TCP\Experiments\(new)%20nginx%20measurements\Nginx%20Measurement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H:\NDSL-NAS\NDSL\Projects\IO-TCP\Experiments\(new)%20nginx%20measurements\Nginx%20Measurement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H:\NDSL-NAS\NDSL\Projects\IO-TCP\Experiments\(new)%20nginx%20measurements\Nginx%20Measurement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H:\NDSL-NAS\NDSL\Projects\IO-TCP\Experiments\(new)%20nginx%20measurements\Nginx%20Measurement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H:\NDSL-NAS\NDSL\Projects\IO-TCP\Experiments\(new)%20nginx%20measurements\Nginx%20Measurement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H:\NDSL-NAS\NDSL\Projects\IO-TCP\Experiments\(new)%20nginx%20measurements\Nginx%20Measuremen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dsl-nas\ndsl\Projects\IO-TCP\Experiments\Source%20of%20improvement\delayed_ProcessAC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1-4A47-93AA-E5D64156A3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C1-4A47-93AA-E5D64156A3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C1-4A47-93AA-E5D64156A3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계열 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C1-4A47-93AA-E5D64156A3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계열 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C1-4A47-93AA-E5D64156A31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계열 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C1-4A47-93AA-E5D64156A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8091792"/>
        <c:axId val="1428090544"/>
      </c:barChart>
      <c:catAx>
        <c:axId val="1428091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8090544"/>
        <c:crosses val="autoZero"/>
        <c:auto val="1"/>
        <c:lblAlgn val="ctr"/>
        <c:lblOffset val="100"/>
        <c:noMultiLvlLbl val="0"/>
      </c:catAx>
      <c:valAx>
        <c:axId val="142809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42809179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59844235180703"/>
          <c:y val="0.1049676881698433"/>
          <c:w val="0.68646739307836924"/>
          <c:h val="0.58834807338514417"/>
        </c:manualLayout>
      </c:layout>
      <c:lineChart>
        <c:grouping val="standard"/>
        <c:varyColors val="1"/>
        <c:ser>
          <c:idx val="0"/>
          <c:order val="0"/>
          <c:tx>
            <c:strRef>
              <c:f>Sheet1!$D$9</c:f>
              <c:strCache>
                <c:ptCount val="1"/>
                <c:pt idx="0">
                  <c:v>IO-TCP</c:v>
                </c:pt>
              </c:strCache>
            </c:strRef>
          </c:tx>
          <c:spPr>
            <a:ln w="19050" cmpd="sng">
              <a:solidFill>
                <a:schemeClr val="accent2"/>
              </a:solidFill>
            </a:ln>
          </c:spPr>
          <c:marker>
            <c:symbol val="square"/>
            <c:size val="3"/>
            <c:spPr>
              <a:solidFill>
                <a:schemeClr val="accent2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8.1182577799787853E-2"/>
                  <c:y val="4.1133932446192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0A-4B65-A449-9CB3F975ED2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0A-4B65-A449-9CB3F975ED20}"/>
                </c:ext>
              </c:extLst>
            </c:dLbl>
            <c:dLbl>
              <c:idx val="2"/>
              <c:layout>
                <c:manualLayout>
                  <c:x val="-0.17031967624697636"/>
                  <c:y val="-7.2776426870568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0A-4B65-A449-9CB3F975E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0A-4B65-A449-9CB3F975ED2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0A-4B65-A449-9CB3F975ED2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0A-4B65-A449-9CB3F975ED20}"/>
                </c:ext>
              </c:extLst>
            </c:dLbl>
            <c:dLbl>
              <c:idx val="6"/>
              <c:layout>
                <c:manualLayout>
                  <c:x val="-1.1793191087772083E-2"/>
                  <c:y val="9.3091249729143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0A-4B65-A449-9CB3F975ED20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4.32</c:v>
                </c:pt>
                <c:pt idx="1">
                  <c:v>8.120000000000001</c:v>
                </c:pt>
                <c:pt idx="2">
                  <c:v>17.630000000000003</c:v>
                </c:pt>
                <c:pt idx="3">
                  <c:v>22.560000000000002</c:v>
                </c:pt>
                <c:pt idx="4">
                  <c:v>26.86</c:v>
                </c:pt>
                <c:pt idx="5">
                  <c:v>30.99</c:v>
                </c:pt>
                <c:pt idx="6">
                  <c:v>36.78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20A-4B65-A449-9CB3F975ED20}"/>
            </c:ext>
          </c:extLst>
        </c:ser>
        <c:ser>
          <c:idx val="1"/>
          <c:order val="1"/>
          <c:tx>
            <c:strRef>
              <c:f>Sheet1!$E$9</c:f>
              <c:strCache>
                <c:ptCount val="1"/>
                <c:pt idx="0">
                  <c:v>Linux TCP</c:v>
                </c:pt>
              </c:strCache>
            </c:strRef>
          </c:tx>
          <c:spPr>
            <a:ln w="19050" cmpd="sng"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3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8.1182577799787853E-2"/>
                  <c:y val="-0.100455823122279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0A-4B65-A449-9CB3F975ED2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0A-4B65-A449-9CB3F975ED20}"/>
                </c:ext>
              </c:extLst>
            </c:dLbl>
            <c:dLbl>
              <c:idx val="2"/>
              <c:layout>
                <c:manualLayout>
                  <c:x val="-8.8599311820522039E-2"/>
                  <c:y val="7.9892176585587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0A-4B65-A449-9CB3F975E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0A-4B65-A449-9CB3F975ED2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0A-4B65-A449-9CB3F975ED2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0A-4B65-A449-9CB3F975ED20}"/>
                </c:ext>
              </c:extLst>
            </c:dLbl>
            <c:dLbl>
              <c:idx val="6"/>
              <c:layout>
                <c:manualLayout>
                  <c:x val="-1.5432062716370076E-2"/>
                  <c:y val="-7.5554251824167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0A-4B65-A449-9CB3F975ED20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6.37</c:v>
                </c:pt>
                <c:pt idx="1">
                  <c:v>9.31</c:v>
                </c:pt>
                <c:pt idx="2">
                  <c:v>9.7800000000000011</c:v>
                </c:pt>
                <c:pt idx="3">
                  <c:v>9.86</c:v>
                </c:pt>
                <c:pt idx="4">
                  <c:v>10</c:v>
                </c:pt>
                <c:pt idx="5">
                  <c:v>10.079999999999998</c:v>
                </c:pt>
                <c:pt idx="6">
                  <c:v>9.99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20A-4B65-A449-9CB3F975ED2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36527354"/>
        <c:axId val="1878817502"/>
      </c:lineChart>
      <c:catAx>
        <c:axId val="153652735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Connections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.21385645717682858"/>
              <c:y val="0.8313899532611900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solidFill>
              <a:schemeClr val="tx1"/>
            </a:solidFill>
          </a:ln>
        </c:spPr>
        <c:crossAx val="1878817502"/>
        <c:crosses val="autoZero"/>
        <c:auto val="1"/>
        <c:lblAlgn val="ctr"/>
        <c:lblOffset val="100"/>
        <c:noMultiLvlLbl val="1"/>
      </c:catAx>
      <c:valAx>
        <c:axId val="1878817502"/>
        <c:scaling>
          <c:orientation val="minMax"/>
          <c:max val="40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Throughput (Gbps)</a:t>
                </a:r>
                <a:endParaRPr lang="ko-KR" b="1"/>
              </a:p>
            </c:rich>
          </c:tx>
          <c:layout>
            <c:manualLayout>
              <c:xMode val="edge"/>
              <c:yMode val="edge"/>
              <c:x val="8.820283596425494E-3"/>
              <c:y val="0.1176470588235294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solidFill>
              <a:schemeClr val="tx1"/>
            </a:solidFill>
          </a:ln>
        </c:spPr>
        <c:crossAx val="153652735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28555702868953503"/>
          <c:y val="0.11621276494947037"/>
          <c:w val="0.3506097489756731"/>
          <c:h val="0.16460086077904013"/>
        </c:manualLayout>
      </c:layout>
      <c:overlay val="0"/>
      <c:spPr>
        <a:solidFill>
          <a:schemeClr val="bg1"/>
        </a:solidFill>
        <a:ln w="3175"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zero"/>
    <c:showDLblsOverMax val="1"/>
  </c:chart>
  <c:txPr>
    <a:bodyPr/>
    <a:lstStyle/>
    <a:p>
      <a:pPr>
        <a:defRPr sz="1800">
          <a:latin typeface="+mj-lt"/>
        </a:defRPr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0754759306962"/>
          <c:y val="0.11955973117644129"/>
          <c:w val="0.67339948314527143"/>
          <c:h val="0.5998175829518112"/>
        </c:manualLayout>
      </c:layout>
      <c:lineChart>
        <c:grouping val="standard"/>
        <c:varyColors val="1"/>
        <c:ser>
          <c:idx val="0"/>
          <c:order val="0"/>
          <c:tx>
            <c:strRef>
              <c:f>Sheet1!$B$9</c:f>
              <c:strCache>
                <c:ptCount val="1"/>
                <c:pt idx="0">
                  <c:v>IO-TCP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square"/>
            <c:size val="3"/>
            <c:spPr>
              <a:solidFill>
                <a:schemeClr val="accent2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0626288751082569"/>
                  <c:y val="5.2941176470588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D5-4B7F-962A-EE078906C03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D5-4B7F-962A-EE078906C033}"/>
                </c:ext>
              </c:extLst>
            </c:dLbl>
            <c:dLbl>
              <c:idx val="2"/>
              <c:layout>
                <c:manualLayout>
                  <c:x val="-0.15918458908937863"/>
                  <c:y val="-7.5401069518716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D5-4B7F-962A-EE078906C0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D5-4B7F-962A-EE078906C0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D5-4B7F-962A-EE078906C03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D5-4B7F-962A-EE078906C033}"/>
                </c:ext>
              </c:extLst>
            </c:dLbl>
            <c:dLbl>
              <c:idx val="6"/>
              <c:layout>
                <c:manualLayout>
                  <c:x val="-3.3053839149974847E-2"/>
                  <c:y val="5.7423049391553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D5-4B7F-962A-EE078906C0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+mj-lt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Sheet1!$B$2:$B$8</c:f>
              <c:numCache>
                <c:formatCode>0.00</c:formatCode>
                <c:ptCount val="7"/>
                <c:pt idx="0">
                  <c:v>0.44722000000000001</c:v>
                </c:pt>
                <c:pt idx="1">
                  <c:v>0.89573999999999998</c:v>
                </c:pt>
                <c:pt idx="2">
                  <c:v>1.8060399999999999</c:v>
                </c:pt>
                <c:pt idx="3" formatCode="General">
                  <c:v>2.41</c:v>
                </c:pt>
                <c:pt idx="4" formatCode="General">
                  <c:v>2.59</c:v>
                </c:pt>
                <c:pt idx="5" formatCode="General">
                  <c:v>2.73</c:v>
                </c:pt>
                <c:pt idx="6" formatCode="General">
                  <c:v>2.76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ED5-4B7F-962A-EE078906C033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Linux TCP</c:v>
                </c:pt>
              </c:strCache>
            </c:strRef>
          </c:tx>
          <c:spPr>
            <a:ln w="19050" cmpd="sng"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3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0626288751082569"/>
                  <c:y val="-9.6791443850267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D5-4B7F-962A-EE078906C03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D5-4B7F-962A-EE078906C033}"/>
                </c:ext>
              </c:extLst>
            </c:dLbl>
            <c:dLbl>
              <c:idx val="2"/>
              <c:layout>
                <c:manualLayout>
                  <c:x val="-8.9877965590390574E-2"/>
                  <c:y val="9.3602025172638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D5-4B7F-962A-EE078906C0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D5-4B7F-962A-EE078906C0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D5-4B7F-962A-EE078906C03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D5-4B7F-962A-EE078906C033}"/>
                </c:ext>
              </c:extLst>
            </c:dLbl>
            <c:dLbl>
              <c:idx val="6"/>
              <c:layout>
                <c:manualLayout>
                  <c:x val="-2.4233555553549193E-2"/>
                  <c:y val="-5.4010695187165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D5-4B7F-962A-EE078906C0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Sheet1!$C$2:$C$8</c:f>
              <c:numCache>
                <c:formatCode>0.00</c:formatCode>
                <c:ptCount val="7"/>
                <c:pt idx="0" formatCode="General">
                  <c:v>0.79</c:v>
                </c:pt>
                <c:pt idx="1">
                  <c:v>1.2509999999999999</c:v>
                </c:pt>
                <c:pt idx="2">
                  <c:v>1.327</c:v>
                </c:pt>
                <c:pt idx="3" formatCode="General">
                  <c:v>1.32</c:v>
                </c:pt>
                <c:pt idx="4">
                  <c:v>1.3420000000000001</c:v>
                </c:pt>
                <c:pt idx="5">
                  <c:v>1.357</c:v>
                </c:pt>
                <c:pt idx="6">
                  <c:v>1.3244499999999999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ED5-4B7F-962A-EE078906C03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0621818"/>
        <c:axId val="33970300"/>
      </c:lineChart>
      <c:catAx>
        <c:axId val="39062181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+mj-lt"/>
                  </a:defRPr>
                </a:pPr>
                <a:r>
                  <a:rPr lang="en-US">
                    <a:latin typeface="+mj-lt"/>
                  </a:rPr>
                  <a:t>Number of Connections</a:t>
                </a:r>
                <a:endParaRPr lang="ko-KR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1333349075571773"/>
              <c:y val="0.8634755147585161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+mj-lt"/>
              </a:defRPr>
            </a:pPr>
            <a:endParaRPr lang="ko-KR"/>
          </a:p>
        </c:txPr>
        <c:crossAx val="33970300"/>
        <c:crosses val="autoZero"/>
        <c:auto val="1"/>
        <c:lblAlgn val="ctr"/>
        <c:lblOffset val="100"/>
        <c:noMultiLvlLbl val="1"/>
      </c:catAx>
      <c:valAx>
        <c:axId val="3397030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+mj-lt"/>
                  </a:defRPr>
                </a:pPr>
                <a:r>
                  <a:rPr lang="en-US">
                    <a:latin typeface="+mj-lt"/>
                  </a:rPr>
                  <a:t>Throughput (Gbps)</a:t>
                </a:r>
                <a:endParaRPr lang="ko-KR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8.820283596425494E-3"/>
              <c:y val="0.10695187165775401"/>
            </c:manualLayout>
          </c:layout>
          <c:overlay val="0"/>
        </c:title>
        <c:numFmt formatCode="#,##0_);[Red]\(#,##0\)" sourceLinked="0"/>
        <c:majorTickMark val="none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+mj-lt"/>
              </a:defRPr>
            </a:pPr>
            <a:endParaRPr lang="ko-KR"/>
          </a:p>
        </c:txPr>
        <c:crossAx val="390621818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62092498011078989"/>
          <c:y val="0.53906943137937757"/>
          <c:w val="0.34739461270335054"/>
          <c:h val="0.17316121783572627"/>
        </c:manualLayout>
      </c:layout>
      <c:overlay val="0"/>
      <c:spPr>
        <a:solidFill>
          <a:schemeClr val="bg1"/>
        </a:solidFill>
        <a:ln w="3175">
          <a:solidFill>
            <a:schemeClr val="tx1"/>
          </a:solidFill>
        </a:ln>
      </c:spPr>
      <c:txPr>
        <a:bodyPr/>
        <a:lstStyle/>
        <a:p>
          <a:pPr>
            <a:defRPr sz="1600">
              <a:latin typeface="+mj-lt"/>
            </a:defRPr>
          </a:pPr>
          <a:endParaRPr lang="ko-KR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r>
              <a:rPr lang="en-US"/>
              <a:t>Plaintext</a:t>
            </a:r>
            <a:endParaRPr 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LinuxTCP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536657843848717E-2"/>
                  <c:y val="1.1472009351042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8A-4E14-939C-D1FF3E74D0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100KB</c:v>
                </c:pt>
                <c:pt idx="1">
                  <c:v>300KB</c:v>
                </c:pt>
                <c:pt idx="2">
                  <c:v>500KB</c:v>
                </c:pt>
                <c:pt idx="3">
                  <c:v>1MB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46.4</c:v>
                </c:pt>
                <c:pt idx="1">
                  <c:v>51.1</c:v>
                </c:pt>
                <c:pt idx="2">
                  <c:v>56.8</c:v>
                </c:pt>
                <c:pt idx="3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A-4E14-939C-D1FF3E74D0F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Atlas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100KB</c:v>
                </c:pt>
                <c:pt idx="1">
                  <c:v>300KB</c:v>
                </c:pt>
                <c:pt idx="2">
                  <c:v>500KB</c:v>
                </c:pt>
                <c:pt idx="3">
                  <c:v>1MB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78.099999999999994</c:v>
                </c:pt>
                <c:pt idx="1">
                  <c:v>79.2</c:v>
                </c:pt>
                <c:pt idx="2">
                  <c:v>78.8</c:v>
                </c:pt>
                <c:pt idx="3">
                  <c:v>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A-4E14-939C-D1FF3E74D0F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IO-TCP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7304986765772915E-2"/>
                  <c:y val="1.52960124680567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8A-4E14-939C-D1FF3E74D0F8}"/>
                </c:ext>
              </c:extLst>
            </c:dLbl>
            <c:dLbl>
              <c:idx val="2"/>
              <c:layout>
                <c:manualLayout>
                  <c:x val="2.8841644609621526E-2"/>
                  <c:y val="1.52960124680567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8A-4E14-939C-D1FF3E74D0F8}"/>
                </c:ext>
              </c:extLst>
            </c:dLbl>
            <c:dLbl>
              <c:idx val="3"/>
              <c:layout>
                <c:manualLayout>
                  <c:x val="2.8841644609621526E-2"/>
                  <c:y val="1.5296012468056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8A-4E14-939C-D1FF3E74D0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100KB</c:v>
                </c:pt>
                <c:pt idx="1">
                  <c:v>300KB</c:v>
                </c:pt>
                <c:pt idx="2">
                  <c:v>500KB</c:v>
                </c:pt>
                <c:pt idx="3">
                  <c:v>1MB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64.099999999999994</c:v>
                </c:pt>
                <c:pt idx="1">
                  <c:v>76.599999999999994</c:v>
                </c:pt>
                <c:pt idx="2">
                  <c:v>78.099999999999994</c:v>
                </c:pt>
                <c:pt idx="3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8A-4E14-939C-D1FF3E74D0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5184447"/>
        <c:axId val="796344671"/>
      </c:barChart>
      <c:catAx>
        <c:axId val="8051844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File Size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Light SemiConde" panose="020B0502040204020203" pitchFamily="34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ko-KR"/>
          </a:p>
        </c:txPr>
        <c:crossAx val="796344671"/>
        <c:crosses val="autoZero"/>
        <c:auto val="1"/>
        <c:lblAlgn val="ctr"/>
        <c:lblOffset val="100"/>
        <c:noMultiLvlLbl val="0"/>
      </c:catAx>
      <c:valAx>
        <c:axId val="796344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Throughput (Gbps)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Light SemiConde" panose="020B0502040204020203" pitchFamily="34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ko-KR"/>
          </a:p>
        </c:txPr>
        <c:crossAx val="80518444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hnschrift SemiLight SemiConde" panose="020B0502040204020203" pitchFamily="34" charset="0"/>
        </a:defRPr>
      </a:pPr>
      <a:endParaRPr lang="ko-K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r>
              <a:rPr lang="en-US"/>
              <a:t>TLS</a:t>
            </a:r>
            <a:endParaRPr 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LinuxTCP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420822304810737E-2"/>
                  <c:y val="-7.01059139424266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FD-4715-A34B-FA35724BF5FB}"/>
                </c:ext>
              </c:extLst>
            </c:dLbl>
            <c:dLbl>
              <c:idx val="2"/>
              <c:layout>
                <c:manualLayout>
                  <c:x val="-2.0189151226735071E-2"/>
                  <c:y val="1.1472009351042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FD-4715-A34B-FA35724BF5FB}"/>
                </c:ext>
              </c:extLst>
            </c:dLbl>
            <c:dLbl>
              <c:idx val="3"/>
              <c:layout>
                <c:manualLayout>
                  <c:x val="-2.0189151226735071E-2"/>
                  <c:y val="1.1472009351042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FD-4715-A34B-FA35724BF5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100KB</c:v>
                </c:pt>
                <c:pt idx="1">
                  <c:v>300KB</c:v>
                </c:pt>
                <c:pt idx="2">
                  <c:v>500KB</c:v>
                </c:pt>
                <c:pt idx="3">
                  <c:v>1MB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28.4</c:v>
                </c:pt>
                <c:pt idx="1">
                  <c:v>33.1</c:v>
                </c:pt>
                <c:pt idx="2">
                  <c:v>37.4</c:v>
                </c:pt>
                <c:pt idx="3">
                  <c:v>36.799999999999997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D-4715-A34B-FA35724BF5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Atlas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420822304810763E-2"/>
                  <c:y val="-3.82400311701419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FD-4715-A34B-FA35724BF5FB}"/>
                </c:ext>
              </c:extLst>
            </c:dLbl>
            <c:dLbl>
              <c:idx val="1"/>
              <c:layout>
                <c:manualLayout>
                  <c:x val="-1.4420822304810817E-2"/>
                  <c:y val="-3.82400311701419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FD-4715-A34B-FA35724BF5FB}"/>
                </c:ext>
              </c:extLst>
            </c:dLbl>
            <c:dLbl>
              <c:idx val="2"/>
              <c:layout>
                <c:manualLayout>
                  <c:x val="-1.1536657843848611E-2"/>
                  <c:y val="-7.01059139424266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FD-4715-A34B-FA35724BF5FB}"/>
                </c:ext>
              </c:extLst>
            </c:dLbl>
            <c:dLbl>
              <c:idx val="3"/>
              <c:layout>
                <c:manualLayout>
                  <c:x val="-1.153665784384861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FD-4715-A34B-FA35724BF5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100KB</c:v>
                </c:pt>
                <c:pt idx="1">
                  <c:v>300KB</c:v>
                </c:pt>
                <c:pt idx="2">
                  <c:v>500KB</c:v>
                </c:pt>
                <c:pt idx="3">
                  <c:v>1MB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43.4</c:v>
                </c:pt>
                <c:pt idx="1">
                  <c:v>43.8</c:v>
                </c:pt>
                <c:pt idx="2">
                  <c:v>44.2</c:v>
                </c:pt>
                <c:pt idx="3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FD-4715-A34B-FA35724BF5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IO-TCP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100KB</c:v>
                </c:pt>
                <c:pt idx="1">
                  <c:v>300KB</c:v>
                </c:pt>
                <c:pt idx="2">
                  <c:v>500KB</c:v>
                </c:pt>
                <c:pt idx="3">
                  <c:v>1MB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64.099999999999994</c:v>
                </c:pt>
                <c:pt idx="1">
                  <c:v>76.2</c:v>
                </c:pt>
                <c:pt idx="2">
                  <c:v>77.400000000000006</c:v>
                </c:pt>
                <c:pt idx="3">
                  <c:v>74.8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FD-4715-A34B-FA35724BF5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5184447"/>
        <c:axId val="796344671"/>
      </c:barChart>
      <c:catAx>
        <c:axId val="8051844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File Size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Light SemiConde" panose="020B0502040204020203" pitchFamily="34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ko-KR"/>
          </a:p>
        </c:txPr>
        <c:crossAx val="796344671"/>
        <c:crosses val="autoZero"/>
        <c:auto val="1"/>
        <c:lblAlgn val="ctr"/>
        <c:lblOffset val="100"/>
        <c:noMultiLvlLbl val="0"/>
      </c:catAx>
      <c:valAx>
        <c:axId val="796344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Throughput (Gbps)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Light SemiConde" panose="020B0502040204020203" pitchFamily="34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ko-KR"/>
          </a:p>
        </c:txPr>
        <c:crossAx val="80518444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hnschrift SemiLight SemiConde" panose="020B0502040204020203" pitchFamily="34" charset="0"/>
        </a:defRPr>
      </a:pPr>
      <a:endParaRPr lang="ko-K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r>
              <a:rPr lang="en-US"/>
              <a:t>TLS</a:t>
            </a:r>
            <a:endParaRPr 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78.25</c:v>
                </c:pt>
                <c:pt idx="1">
                  <c:v>79.33</c:v>
                </c:pt>
                <c:pt idx="2">
                  <c:v>79.040000000000006</c:v>
                </c:pt>
                <c:pt idx="3">
                  <c:v>77.430000000000007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D-4715-A34B-FA35724BF5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79.14</c:v>
                </c:pt>
                <c:pt idx="1">
                  <c:v>79.819999999999993</c:v>
                </c:pt>
                <c:pt idx="2">
                  <c:v>79.53</c:v>
                </c:pt>
                <c:pt idx="3">
                  <c:v>80.56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FD-4715-A34B-FA35724BF5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5184447"/>
        <c:axId val="796344671"/>
      </c:barChart>
      <c:catAx>
        <c:axId val="8051844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r>
                  <a:rPr lang="en-US" altLang="ko-KR" sz="1330" b="0" i="0" baseline="0" dirty="0">
                    <a:effectLst/>
                  </a:rPr>
                  <a:t># of Host CPU cores</a:t>
                </a:r>
                <a:endParaRPr lang="ko-KR" altLang="ko-KR" sz="133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Light SemiConde" panose="020B0502040204020203" pitchFamily="34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ko-KR"/>
          </a:p>
        </c:txPr>
        <c:crossAx val="796344671"/>
        <c:crosses val="autoZero"/>
        <c:auto val="1"/>
        <c:lblAlgn val="ctr"/>
        <c:lblOffset val="100"/>
        <c:noMultiLvlLbl val="0"/>
      </c:catAx>
      <c:valAx>
        <c:axId val="79634467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Throughput (Gbps)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Light SemiConde" panose="020B0502040204020203" pitchFamily="34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ko-KR"/>
          </a:p>
        </c:txPr>
        <c:crossAx val="80518444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hnschrift SemiLight SemiConde" panose="020B0502040204020203" pitchFamily="34" charset="0"/>
        </a:defRPr>
      </a:pPr>
      <a:endParaRPr lang="ko-K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r>
              <a:rPr lang="en-US" altLang="ko-KR" dirty="0"/>
              <a:t>Plaintext</a:t>
            </a:r>
            <a:endParaRPr lang="ko-K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78.819999999999993</c:v>
                </c:pt>
                <c:pt idx="1">
                  <c:v>79.44</c:v>
                </c:pt>
                <c:pt idx="2">
                  <c:v>78.900000000000006</c:v>
                </c:pt>
                <c:pt idx="3">
                  <c:v>77.53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A-4BCA-A4E5-CF93458E10C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79.069999999999993</c:v>
                </c:pt>
                <c:pt idx="1">
                  <c:v>79.959999999999994</c:v>
                </c:pt>
                <c:pt idx="2">
                  <c:v>79.650000000000006</c:v>
                </c:pt>
                <c:pt idx="3">
                  <c:v>81.510000000000005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A-4BCA-A4E5-CF93458E10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5184447"/>
        <c:axId val="796344671"/>
      </c:barChart>
      <c:catAx>
        <c:axId val="8051844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r>
                  <a:rPr lang="en-US" dirty="0"/>
                  <a:t># of Host CPU cores</a:t>
                </a:r>
                <a:endParaRPr lang="ko-KR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Light SemiConde" panose="020B0502040204020203" pitchFamily="34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ko-KR"/>
          </a:p>
        </c:txPr>
        <c:crossAx val="796344671"/>
        <c:crosses val="autoZero"/>
        <c:auto val="1"/>
        <c:lblAlgn val="ctr"/>
        <c:lblOffset val="100"/>
        <c:noMultiLvlLbl val="0"/>
      </c:catAx>
      <c:valAx>
        <c:axId val="79634467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Throughput (Gbps)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Light SemiConde" panose="020B0502040204020203" pitchFamily="34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ko-KR"/>
          </a:p>
        </c:txPr>
        <c:crossAx val="80518444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hnschrift SemiLight SemiConde" panose="020B0502040204020203" pitchFamily="34" charset="0"/>
        </a:defRPr>
      </a:pPr>
      <a:endParaRPr lang="ko-K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r>
              <a:rPr lang="en-US" dirty="0"/>
              <a:t>Plaintext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FreeBSD-nginx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420822304810737E-2"/>
                  <c:y val="-7.01059139424266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11-4ECC-AA2E-FC77869F0054}"/>
                </c:ext>
              </c:extLst>
            </c:dLbl>
            <c:dLbl>
              <c:idx val="2"/>
              <c:layout>
                <c:manualLayout>
                  <c:x val="-2.0189151226735071E-2"/>
                  <c:y val="1.1472009351042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11-4ECC-AA2E-FC77869F0054}"/>
                </c:ext>
              </c:extLst>
            </c:dLbl>
            <c:dLbl>
              <c:idx val="3"/>
              <c:layout>
                <c:manualLayout>
                  <c:x val="-2.0189151226735071E-2"/>
                  <c:y val="1.1472009351042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11-4ECC-AA2E-FC77869F00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100KB</c:v>
                </c:pt>
                <c:pt idx="1">
                  <c:v>300KB</c:v>
                </c:pt>
                <c:pt idx="2">
                  <c:v>500KB</c:v>
                </c:pt>
                <c:pt idx="3">
                  <c:v>1MB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34.200000000000003</c:v>
                </c:pt>
                <c:pt idx="1">
                  <c:v>60.8</c:v>
                </c:pt>
                <c:pt idx="2">
                  <c:v>67.2</c:v>
                </c:pt>
                <c:pt idx="3">
                  <c:v>70.900000000000006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11-4ECC-AA2E-FC77869F00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IO-TCP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420822304810763E-2"/>
                  <c:y val="-3.82400311701419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11-4ECC-AA2E-FC77869F0054}"/>
                </c:ext>
              </c:extLst>
            </c:dLbl>
            <c:dLbl>
              <c:idx val="1"/>
              <c:layout>
                <c:manualLayout>
                  <c:x val="-1.4420822304810817E-2"/>
                  <c:y val="-3.82400311701419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11-4ECC-AA2E-FC77869F0054}"/>
                </c:ext>
              </c:extLst>
            </c:dLbl>
            <c:dLbl>
              <c:idx val="2"/>
              <c:layout>
                <c:manualLayout>
                  <c:x val="-1.1536657843848611E-2"/>
                  <c:y val="-7.01059139424266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11-4ECC-AA2E-FC77869F0054}"/>
                </c:ext>
              </c:extLst>
            </c:dLbl>
            <c:dLbl>
              <c:idx val="3"/>
              <c:layout>
                <c:manualLayout>
                  <c:x val="-1.153665784384861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11-4ECC-AA2E-FC77869F00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100KB</c:v>
                </c:pt>
                <c:pt idx="1">
                  <c:v>300KB</c:v>
                </c:pt>
                <c:pt idx="2">
                  <c:v>500KB</c:v>
                </c:pt>
                <c:pt idx="3">
                  <c:v>1MB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64</c:v>
                </c:pt>
                <c:pt idx="1">
                  <c:v>76.2</c:v>
                </c:pt>
                <c:pt idx="2">
                  <c:v>78.099999999999994</c:v>
                </c:pt>
                <c:pt idx="3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11-4ECC-AA2E-FC77869F00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5184447"/>
        <c:axId val="796344671"/>
      </c:barChart>
      <c:catAx>
        <c:axId val="8051844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File Size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Light SemiConde" panose="020B0502040204020203" pitchFamily="34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ko-KR"/>
          </a:p>
        </c:txPr>
        <c:crossAx val="796344671"/>
        <c:crosses val="autoZero"/>
        <c:auto val="1"/>
        <c:lblAlgn val="ctr"/>
        <c:lblOffset val="100"/>
        <c:noMultiLvlLbl val="0"/>
      </c:catAx>
      <c:valAx>
        <c:axId val="796344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Throughput (Gbps)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Light SemiConde" panose="020B0502040204020203" pitchFamily="34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ko-KR"/>
          </a:p>
        </c:txPr>
        <c:crossAx val="80518444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hnschrift SemiLight SemiConde" panose="020B0502040204020203" pitchFamily="34" charset="0"/>
        </a:defRPr>
      </a:pPr>
      <a:endParaRPr lang="ko-K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r>
              <a:rPr lang="en-US" dirty="0"/>
              <a:t>TLS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FreeBSD-nginx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420822304810737E-2"/>
                  <c:y val="-7.01059139424266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62-4570-9A90-FBDF34F8B368}"/>
                </c:ext>
              </c:extLst>
            </c:dLbl>
            <c:dLbl>
              <c:idx val="2"/>
              <c:layout>
                <c:manualLayout>
                  <c:x val="-2.0189151226735071E-2"/>
                  <c:y val="1.1472009351042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62-4570-9A90-FBDF34F8B368}"/>
                </c:ext>
              </c:extLst>
            </c:dLbl>
            <c:dLbl>
              <c:idx val="3"/>
              <c:layout>
                <c:manualLayout>
                  <c:x val="-2.0189151226735071E-2"/>
                  <c:y val="1.1472009351042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62-4570-9A90-FBDF34F8B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100KB</c:v>
                </c:pt>
                <c:pt idx="1">
                  <c:v>300KB</c:v>
                </c:pt>
                <c:pt idx="2">
                  <c:v>500KB</c:v>
                </c:pt>
                <c:pt idx="3">
                  <c:v>1MB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19.2</c:v>
                </c:pt>
                <c:pt idx="1">
                  <c:v>33.9</c:v>
                </c:pt>
                <c:pt idx="2">
                  <c:v>34.799999999999997</c:v>
                </c:pt>
                <c:pt idx="3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62-4570-9A90-FBDF34F8B3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IO-TCP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420822304810763E-2"/>
                  <c:y val="-3.82400311701419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62-4570-9A90-FBDF34F8B368}"/>
                </c:ext>
              </c:extLst>
            </c:dLbl>
            <c:dLbl>
              <c:idx val="1"/>
              <c:layout>
                <c:manualLayout>
                  <c:x val="-1.4420822304810817E-2"/>
                  <c:y val="-3.82400311701419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62-4570-9A90-FBDF34F8B368}"/>
                </c:ext>
              </c:extLst>
            </c:dLbl>
            <c:dLbl>
              <c:idx val="2"/>
              <c:layout>
                <c:manualLayout>
                  <c:x val="-1.1536657843848611E-2"/>
                  <c:y val="-7.01059139424266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62-4570-9A90-FBDF34F8B368}"/>
                </c:ext>
              </c:extLst>
            </c:dLbl>
            <c:dLbl>
              <c:idx val="3"/>
              <c:layout>
                <c:manualLayout>
                  <c:x val="-1.153665784384861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62-4570-9A90-FBDF34F8B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100KB</c:v>
                </c:pt>
                <c:pt idx="1">
                  <c:v>300KB</c:v>
                </c:pt>
                <c:pt idx="2">
                  <c:v>500KB</c:v>
                </c:pt>
                <c:pt idx="3">
                  <c:v>1MB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64.099999999999994</c:v>
                </c:pt>
                <c:pt idx="1">
                  <c:v>76.2</c:v>
                </c:pt>
                <c:pt idx="2">
                  <c:v>77.400000000000006</c:v>
                </c:pt>
                <c:pt idx="3">
                  <c:v>74.8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62-4570-9A90-FBDF34F8B3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5184447"/>
        <c:axId val="796344671"/>
      </c:barChart>
      <c:catAx>
        <c:axId val="8051844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File Size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Light SemiConde" panose="020B0502040204020203" pitchFamily="34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ko-KR"/>
          </a:p>
        </c:txPr>
        <c:crossAx val="796344671"/>
        <c:crosses val="autoZero"/>
        <c:auto val="1"/>
        <c:lblAlgn val="ctr"/>
        <c:lblOffset val="100"/>
        <c:noMultiLvlLbl val="0"/>
      </c:catAx>
      <c:valAx>
        <c:axId val="796344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Throughput (Gbps)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Light SemiConde" panose="020B0502040204020203" pitchFamily="34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ko-KR"/>
          </a:p>
        </c:txPr>
        <c:crossAx val="80518444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SemiLight SemiConde" panose="020B0502040204020203" pitchFamily="34" charset="0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hnschrift SemiLight SemiConde" panose="020B0502040204020203" pitchFamily="34" charset="0"/>
        </a:defRPr>
      </a:pPr>
      <a:endParaRPr lang="ko-K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82189271545025"/>
          <c:y val="5.2219417895980551E-2"/>
          <c:w val="0.82735782062523311"/>
          <c:h val="0.67029965868065289"/>
        </c:manualLayout>
      </c:layout>
      <c:lineChart>
        <c:grouping val="standard"/>
        <c:varyColors val="1"/>
        <c:ser>
          <c:idx val="0"/>
          <c:order val="0"/>
          <c:tx>
            <c:strRef>
              <c:f>'CPU Utilization'!$B$1</c:f>
              <c:strCache>
                <c:ptCount val="1"/>
                <c:pt idx="0">
                  <c:v>4K BS</c:v>
                </c:pt>
              </c:strCache>
            </c:strRef>
          </c:tx>
          <c:spPr>
            <a:ln w="25400" cmpd="sng">
              <a:solidFill>
                <a:schemeClr val="accent1">
                  <a:lumMod val="50000"/>
                </a:schemeClr>
              </a:solidFill>
              <a:prstDash val="solid"/>
            </a:ln>
          </c:spPr>
          <c:marker>
            <c:symbol val="circle"/>
            <c:size val="4"/>
            <c:spPr>
              <a:solidFill>
                <a:schemeClr val="accent1">
                  <a:lumMod val="50000"/>
                </a:schemeClr>
              </a:solidFill>
              <a:ln cmpd="sng">
                <a:noFill/>
              </a:ln>
            </c:spPr>
          </c:marker>
          <c:val>
            <c:numRef>
              <c:f>'CPU Utilization'!$B$2:$B$7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82-4B09-83E9-96ECBF156254}"/>
            </c:ext>
          </c:extLst>
        </c:ser>
        <c:ser>
          <c:idx val="1"/>
          <c:order val="1"/>
          <c:tx>
            <c:strRef>
              <c:f>'CPU Utilization'!$C$1</c:f>
              <c:strCache>
                <c:ptCount val="1"/>
                <c:pt idx="0">
                  <c:v>8K BS</c:v>
                </c:pt>
              </c:strCache>
            </c:strRef>
          </c:tx>
          <c:spPr>
            <a:ln w="25400" cmpd="sng">
              <a:solidFill>
                <a:schemeClr val="accent2"/>
              </a:solidFill>
              <a:prstDash val="solid"/>
            </a:ln>
          </c:spPr>
          <c:marker>
            <c:symbol val="square"/>
            <c:size val="4"/>
            <c:spPr>
              <a:solidFill>
                <a:schemeClr val="accent2"/>
              </a:solidFill>
              <a:ln cmpd="sng">
                <a:noFill/>
              </a:ln>
            </c:spPr>
          </c:marker>
          <c:val>
            <c:numRef>
              <c:f>'CPU Utilization'!$C$2:$C$7</c:f>
              <c:numCache>
                <c:formatCode>General</c:formatCode>
                <c:ptCount val="6"/>
                <c:pt idx="0">
                  <c:v>89.29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82-4B09-83E9-96ECBF156254}"/>
            </c:ext>
          </c:extLst>
        </c:ser>
        <c:ser>
          <c:idx val="2"/>
          <c:order val="2"/>
          <c:tx>
            <c:strRef>
              <c:f>'CPU Utilization'!$D$1</c:f>
              <c:strCache>
                <c:ptCount val="1"/>
                <c:pt idx="0">
                  <c:v>16K BS</c:v>
                </c:pt>
              </c:strCache>
            </c:strRef>
          </c:tx>
          <c:spPr>
            <a:ln w="25400" cmpd="sng">
              <a:solidFill>
                <a:schemeClr val="accent3"/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accent3"/>
              </a:solidFill>
              <a:ln cmpd="sng">
                <a:solidFill>
                  <a:schemeClr val="accent3"/>
                </a:solidFill>
              </a:ln>
            </c:spPr>
          </c:marker>
          <c:val>
            <c:numRef>
              <c:f>'CPU Utilization'!$D$2:$D$7</c:f>
              <c:numCache>
                <c:formatCode>General</c:formatCode>
                <c:ptCount val="6"/>
                <c:pt idx="0">
                  <c:v>57.160000000000004</c:v>
                </c:pt>
                <c:pt idx="1">
                  <c:v>98.92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82-4B09-83E9-96ECBF156254}"/>
            </c:ext>
          </c:extLst>
        </c:ser>
        <c:ser>
          <c:idx val="3"/>
          <c:order val="3"/>
          <c:tx>
            <c:strRef>
              <c:f>'CPU Utilization'!$E$1</c:f>
              <c:strCache>
                <c:ptCount val="1"/>
                <c:pt idx="0">
                  <c:v>32K BS</c:v>
                </c:pt>
              </c:strCache>
            </c:strRef>
          </c:tx>
          <c:spPr>
            <a:ln w="25400"/>
          </c:spPr>
          <c:marker>
            <c:symbol val="circle"/>
            <c:size val="4"/>
            <c:spPr>
              <a:noFill/>
              <a:ln w="12700">
                <a:solidFill>
                  <a:schemeClr val="accent4"/>
                </a:solidFill>
              </a:ln>
            </c:spPr>
          </c:marker>
          <c:val>
            <c:numRef>
              <c:f>'CPU Utilization'!$E$2:$E$7</c:f>
              <c:numCache>
                <c:formatCode>General</c:formatCode>
                <c:ptCount val="6"/>
                <c:pt idx="0">
                  <c:v>41.06</c:v>
                </c:pt>
                <c:pt idx="1">
                  <c:v>66.760000000000005</c:v>
                </c:pt>
                <c:pt idx="2">
                  <c:v>92.89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82-4B09-83E9-96ECBF156254}"/>
            </c:ext>
          </c:extLst>
        </c:ser>
        <c:ser>
          <c:idx val="4"/>
          <c:order val="4"/>
          <c:tx>
            <c:strRef>
              <c:f>'CPU Utilization'!$F$1</c:f>
              <c:strCache>
                <c:ptCount val="1"/>
                <c:pt idx="0">
                  <c:v>64K BS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marker>
            <c:symbol val="square"/>
            <c:size val="4"/>
            <c:spPr>
              <a:noFill/>
              <a:ln w="12700">
                <a:solidFill>
                  <a:schemeClr val="accent6"/>
                </a:solidFill>
              </a:ln>
            </c:spPr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6982-4B09-83E9-96ECBF156254}"/>
              </c:ext>
            </c:extLst>
          </c:dPt>
          <c:val>
            <c:numRef>
              <c:f>'CPU Utilization'!$F$2:$F$7</c:f>
              <c:numCache>
                <c:formatCode>0.00</c:formatCode>
                <c:ptCount val="6"/>
                <c:pt idx="0" formatCode="General">
                  <c:v>31.310000000000002</c:v>
                </c:pt>
                <c:pt idx="1">
                  <c:v>45.54</c:v>
                </c:pt>
                <c:pt idx="2" formatCode="General">
                  <c:v>56.72</c:v>
                </c:pt>
                <c:pt idx="3">
                  <c:v>73.42</c:v>
                </c:pt>
                <c:pt idx="4">
                  <c:v>88.88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982-4B09-83E9-96ECBF156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517194"/>
        <c:axId val="429262203"/>
      </c:lineChart>
      <c:catAx>
        <c:axId val="40751719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NVMe Devices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.35617776002916951"/>
              <c:y val="0.856531343188055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429262203"/>
        <c:crosses val="autoZero"/>
        <c:auto val="1"/>
        <c:lblAlgn val="ctr"/>
        <c:lblOffset val="100"/>
        <c:noMultiLvlLbl val="1"/>
      </c:catAx>
      <c:valAx>
        <c:axId val="429262203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CPU Utilization (%)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3.5058903193881355E-3"/>
              <c:y val="4.4646894903452874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40751719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379237600812574"/>
          <c:y val="0.2143692666055273"/>
          <c:w val="0.25415690734358315"/>
          <c:h val="0.46178579158213684"/>
        </c:manualLayout>
      </c:layout>
      <c:overlay val="0"/>
      <c:spPr>
        <a:solidFill>
          <a:schemeClr val="bg1"/>
        </a:solidFill>
        <a:ln w="6350">
          <a:solidFill>
            <a:schemeClr val="bg1">
              <a:lumMod val="85000"/>
            </a:schemeClr>
          </a:solidFill>
        </a:ln>
      </c:spPr>
    </c:legend>
    <c:plotVisOnly val="1"/>
    <c:dispBlanksAs val="zero"/>
    <c:showDLblsOverMax val="1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Disk 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33.53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1-4652-96AE-5E6383B5A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Memory management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21.93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1-4652-96AE-5E6383B5AF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Network IO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61-4652-96AE-5E6383B5AF5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File system operations</c:v>
                </c:pt>
              </c:strCache>
            </c:strRef>
          </c:tx>
          <c:spPr>
            <a:solidFill>
              <a:srgbClr val="EAF2F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61-4652-96AE-5E6383B5AF5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 logic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28.24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61-4652-96AE-5E6383B5A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7444128"/>
        <c:axId val="1147444544"/>
      </c:barChart>
      <c:catAx>
        <c:axId val="1147444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7444544"/>
        <c:crosses val="autoZero"/>
        <c:auto val="1"/>
        <c:lblAlgn val="ctr"/>
        <c:lblOffset val="100"/>
        <c:noMultiLvlLbl val="0"/>
      </c:catAx>
      <c:valAx>
        <c:axId val="1147444544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114744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29005446580488"/>
          <c:y val="4.1640286850553425E-2"/>
          <c:w val="0.82305607897553701"/>
          <c:h val="0.71659548207812995"/>
        </c:manualLayout>
      </c:layout>
      <c:lineChart>
        <c:grouping val="standard"/>
        <c:varyColors val="1"/>
        <c:ser>
          <c:idx val="0"/>
          <c:order val="0"/>
          <c:tx>
            <c:v>IO-TCP</c:v>
          </c:tx>
          <c:spPr>
            <a:ln w="22225" cmpd="sng">
              <a:solidFill>
                <a:schemeClr val="accent1">
                  <a:lumMod val="75000"/>
                </a:schemeClr>
              </a:solidFill>
            </a:ln>
          </c:spPr>
          <c:marker>
            <c:symbol val="diamond"/>
            <c:size val="4"/>
          </c:marker>
          <c:cat>
            <c:numRef>
              <c:f>Graph!$A$2:$A$11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Graph!$B$2:$B$11</c:f>
              <c:numCache>
                <c:formatCode>General</c:formatCode>
                <c:ptCount val="10"/>
                <c:pt idx="0">
                  <c:v>78.13</c:v>
                </c:pt>
                <c:pt idx="1">
                  <c:v>77.740000000000009</c:v>
                </c:pt>
                <c:pt idx="2">
                  <c:v>77.789999999999992</c:v>
                </c:pt>
                <c:pt idx="3">
                  <c:v>78.83</c:v>
                </c:pt>
                <c:pt idx="4">
                  <c:v>78.19</c:v>
                </c:pt>
                <c:pt idx="5">
                  <c:v>78.06</c:v>
                </c:pt>
                <c:pt idx="6">
                  <c:v>78.37</c:v>
                </c:pt>
                <c:pt idx="7">
                  <c:v>80.539999999999992</c:v>
                </c:pt>
                <c:pt idx="8">
                  <c:v>78.400000000000006</c:v>
                </c:pt>
                <c:pt idx="9">
                  <c:v>78.06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C1-4B50-BA32-D8B00F0BCA0E}"/>
            </c:ext>
          </c:extLst>
        </c:ser>
        <c:ser>
          <c:idx val="2"/>
          <c:order val="1"/>
          <c:tx>
            <c:v>LinuxTCP</c:v>
          </c:tx>
          <c:spPr>
            <a:ln w="22225" cmpd="sng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accent2">
                  <a:lumMod val="75000"/>
                </a:schemeClr>
              </a:solidFill>
              <a:ln w="12700"/>
            </c:spPr>
          </c:marker>
          <c:cat>
            <c:numRef>
              <c:f>Graph!$A$2:$A$11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Graph!$D$2:$D$11</c:f>
              <c:numCache>
                <c:formatCode>General</c:formatCode>
                <c:ptCount val="10"/>
                <c:pt idx="0">
                  <c:v>12.46</c:v>
                </c:pt>
                <c:pt idx="1">
                  <c:v>23.15</c:v>
                </c:pt>
                <c:pt idx="2">
                  <c:v>31.92</c:v>
                </c:pt>
                <c:pt idx="3">
                  <c:v>40.480000000000004</c:v>
                </c:pt>
                <c:pt idx="4">
                  <c:v>45.99</c:v>
                </c:pt>
                <c:pt idx="5">
                  <c:v>50.19</c:v>
                </c:pt>
                <c:pt idx="6">
                  <c:v>53.84</c:v>
                </c:pt>
                <c:pt idx="7">
                  <c:v>55.82</c:v>
                </c:pt>
                <c:pt idx="8">
                  <c:v>56.09</c:v>
                </c:pt>
                <c:pt idx="9">
                  <c:v>56.83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C1-4B50-BA32-D8B00F0BCA0E}"/>
            </c:ext>
          </c:extLst>
        </c:ser>
        <c:ser>
          <c:idx val="4"/>
          <c:order val="2"/>
          <c:tx>
            <c:v>Atlas</c:v>
          </c:tx>
          <c:spPr>
            <a:ln w="22225">
              <a:solidFill>
                <a:srgbClr val="00B050"/>
              </a:solidFill>
            </a:ln>
          </c:spPr>
          <c:marker>
            <c:symbol val="diamond"/>
            <c:size val="4"/>
            <c:spPr>
              <a:solidFill>
                <a:srgbClr val="00B050"/>
              </a:solidFill>
            </c:spPr>
          </c:marker>
          <c:cat>
            <c:numRef>
              <c:f>Graph!$A$2:$A$11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Graph!$F$2:$F$11</c:f>
              <c:numCache>
                <c:formatCode>0.00</c:formatCode>
                <c:ptCount val="10"/>
                <c:pt idx="0">
                  <c:v>20.265000000000001</c:v>
                </c:pt>
                <c:pt idx="1">
                  <c:v>39.950000000000003</c:v>
                </c:pt>
                <c:pt idx="2">
                  <c:v>60.406999999999996</c:v>
                </c:pt>
                <c:pt idx="3">
                  <c:v>79.873000000000005</c:v>
                </c:pt>
                <c:pt idx="4">
                  <c:v>78.974000000000004</c:v>
                </c:pt>
                <c:pt idx="5">
                  <c:v>79.992999999999995</c:v>
                </c:pt>
                <c:pt idx="6">
                  <c:v>80</c:v>
                </c:pt>
                <c:pt idx="7">
                  <c:v>79.144000000000005</c:v>
                </c:pt>
                <c:pt idx="8">
                  <c:v>79.581999999999994</c:v>
                </c:pt>
                <c:pt idx="9">
                  <c:v>78.813000000000002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C1-4B50-BA32-D8B00F0BC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6997009"/>
        <c:axId val="83805260"/>
      </c:lineChart>
      <c:catAx>
        <c:axId val="1076997009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Number of CPU Cores</a:t>
                </a:r>
              </a:p>
            </c:rich>
          </c:tx>
          <c:layout>
            <c:manualLayout>
              <c:xMode val="edge"/>
              <c:yMode val="edge"/>
              <c:x val="0.35334882154882152"/>
              <c:y val="0.904282933501683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3805260"/>
        <c:crosses val="autoZero"/>
        <c:auto val="1"/>
        <c:lblAlgn val="ctr"/>
        <c:lblOffset val="100"/>
        <c:noMultiLvlLbl val="1"/>
      </c:catAx>
      <c:valAx>
        <c:axId val="83805260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 (Gbps)</a:t>
                </a:r>
                <a:endParaRPr lang="ko-K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crossAx val="1076997009"/>
        <c:crosses val="autoZero"/>
        <c:crossBetween val="between"/>
        <c:majorUnit val="10"/>
      </c:valAx>
    </c:plotArea>
    <c:plotVisOnly val="1"/>
    <c:dispBlanksAs val="zero"/>
    <c:showDLblsOverMax val="1"/>
  </c:chart>
  <c:spPr>
    <a:ln>
      <a:noFill/>
    </a:ln>
  </c:spPr>
  <c:txPr>
    <a:bodyPr/>
    <a:lstStyle/>
    <a:p>
      <a:pPr>
        <a:defRPr sz="1600"/>
      </a:pPr>
      <a:endParaRPr lang="ko-K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29005446580488"/>
          <c:y val="4.1640286850553425E-2"/>
          <c:w val="0.82305607897553701"/>
          <c:h val="0.71659548207812995"/>
        </c:manualLayout>
      </c:layout>
      <c:lineChart>
        <c:grouping val="standard"/>
        <c:varyColors val="1"/>
        <c:ser>
          <c:idx val="2"/>
          <c:order val="0"/>
          <c:tx>
            <c:v>LinuxTCP</c:v>
          </c:tx>
          <c:spPr>
            <a:ln w="22225" cmpd="sng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accent2">
                  <a:lumMod val="75000"/>
                </a:schemeClr>
              </a:solidFill>
              <a:ln w="12700"/>
            </c:spPr>
          </c:marker>
          <c:cat>
            <c:numRef>
              <c:f>Graph!$A$2:$A$11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Graph!$D$2:$D$11</c:f>
              <c:numCache>
                <c:formatCode>General</c:formatCode>
                <c:ptCount val="10"/>
                <c:pt idx="0">
                  <c:v>12.46</c:v>
                </c:pt>
                <c:pt idx="1">
                  <c:v>23.15</c:v>
                </c:pt>
                <c:pt idx="2">
                  <c:v>31.92</c:v>
                </c:pt>
                <c:pt idx="3">
                  <c:v>40.480000000000004</c:v>
                </c:pt>
                <c:pt idx="4">
                  <c:v>45.99</c:v>
                </c:pt>
                <c:pt idx="5">
                  <c:v>50.19</c:v>
                </c:pt>
                <c:pt idx="6">
                  <c:v>53.84</c:v>
                </c:pt>
                <c:pt idx="7">
                  <c:v>55.82</c:v>
                </c:pt>
                <c:pt idx="8">
                  <c:v>56.09</c:v>
                </c:pt>
                <c:pt idx="9">
                  <c:v>56.83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57-4D63-9000-DA690A4E052A}"/>
            </c:ext>
          </c:extLst>
        </c:ser>
        <c:ser>
          <c:idx val="4"/>
          <c:order val="1"/>
          <c:tx>
            <c:v>Atlas</c:v>
          </c:tx>
          <c:spPr>
            <a:ln w="22225">
              <a:solidFill>
                <a:srgbClr val="00B050"/>
              </a:solidFill>
            </a:ln>
          </c:spPr>
          <c:marker>
            <c:symbol val="diamond"/>
            <c:size val="4"/>
            <c:spPr>
              <a:solidFill>
                <a:srgbClr val="00B050"/>
              </a:solidFill>
            </c:spPr>
          </c:marker>
          <c:cat>
            <c:numRef>
              <c:f>Graph!$A$2:$A$11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Graph!$F$2:$F$11</c:f>
              <c:numCache>
                <c:formatCode>0.00</c:formatCode>
                <c:ptCount val="10"/>
                <c:pt idx="0">
                  <c:v>20.265000000000001</c:v>
                </c:pt>
                <c:pt idx="1">
                  <c:v>39.950000000000003</c:v>
                </c:pt>
                <c:pt idx="2">
                  <c:v>60.406999999999996</c:v>
                </c:pt>
                <c:pt idx="3">
                  <c:v>79.873000000000005</c:v>
                </c:pt>
                <c:pt idx="4">
                  <c:v>78.974000000000004</c:v>
                </c:pt>
                <c:pt idx="5">
                  <c:v>79.992999999999995</c:v>
                </c:pt>
                <c:pt idx="6">
                  <c:v>80</c:v>
                </c:pt>
                <c:pt idx="7">
                  <c:v>79.144000000000005</c:v>
                </c:pt>
                <c:pt idx="8">
                  <c:v>79.581999999999994</c:v>
                </c:pt>
                <c:pt idx="9">
                  <c:v>78.813000000000002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657-4D63-9000-DA690A4E0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6997009"/>
        <c:axId val="83805260"/>
      </c:lineChart>
      <c:catAx>
        <c:axId val="1076997009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Number of CPU Cores</a:t>
                </a:r>
              </a:p>
            </c:rich>
          </c:tx>
          <c:layout>
            <c:manualLayout>
              <c:xMode val="edge"/>
              <c:yMode val="edge"/>
              <c:x val="0.35334882154882152"/>
              <c:y val="0.904282933501683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3805260"/>
        <c:crosses val="autoZero"/>
        <c:auto val="1"/>
        <c:lblAlgn val="ctr"/>
        <c:lblOffset val="100"/>
        <c:noMultiLvlLbl val="1"/>
      </c:catAx>
      <c:valAx>
        <c:axId val="83805260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 (Gbps)</a:t>
                </a:r>
                <a:endParaRPr lang="ko-K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crossAx val="1076997009"/>
        <c:crosses val="autoZero"/>
        <c:crossBetween val="between"/>
        <c:majorUnit val="10"/>
      </c:valAx>
    </c:plotArea>
    <c:plotVisOnly val="1"/>
    <c:dispBlanksAs val="zero"/>
    <c:showDLblsOverMax val="1"/>
  </c:chart>
  <c:spPr>
    <a:ln>
      <a:noFill/>
    </a:ln>
  </c:spPr>
  <c:txPr>
    <a:bodyPr/>
    <a:lstStyle/>
    <a:p>
      <a:pPr>
        <a:defRPr sz="1600"/>
      </a:pPr>
      <a:endParaRPr lang="ko-K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29005446580488"/>
          <c:y val="4.1640286850553425E-2"/>
          <c:w val="0.82305607897553701"/>
          <c:h val="0.71659548207812995"/>
        </c:manualLayout>
      </c:layout>
      <c:lineChart>
        <c:grouping val="standard"/>
        <c:varyColors val="1"/>
        <c:ser>
          <c:idx val="2"/>
          <c:order val="0"/>
          <c:tx>
            <c:v>LinuxTCP</c:v>
          </c:tx>
          <c:spPr>
            <a:ln w="22225" cmpd="sng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accent2">
                  <a:lumMod val="75000"/>
                </a:schemeClr>
              </a:solidFill>
              <a:ln w="12700"/>
            </c:spPr>
          </c:marker>
          <c:cat>
            <c:numRef>
              <c:f>Graph!$A$2:$A$11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Graph!$D$2:$D$11</c:f>
              <c:numCache>
                <c:formatCode>General</c:formatCode>
                <c:ptCount val="10"/>
                <c:pt idx="0">
                  <c:v>12.46</c:v>
                </c:pt>
                <c:pt idx="1">
                  <c:v>23.15</c:v>
                </c:pt>
                <c:pt idx="2">
                  <c:v>31.92</c:v>
                </c:pt>
                <c:pt idx="3">
                  <c:v>40.480000000000004</c:v>
                </c:pt>
                <c:pt idx="4">
                  <c:v>45.99</c:v>
                </c:pt>
                <c:pt idx="5">
                  <c:v>50.19</c:v>
                </c:pt>
                <c:pt idx="6">
                  <c:v>53.84</c:v>
                </c:pt>
                <c:pt idx="7">
                  <c:v>55.82</c:v>
                </c:pt>
                <c:pt idx="8">
                  <c:v>56.09</c:v>
                </c:pt>
                <c:pt idx="9">
                  <c:v>56.83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E8-49B0-BE6D-E358A268E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6997009"/>
        <c:axId val="83805260"/>
      </c:lineChart>
      <c:catAx>
        <c:axId val="1076997009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Number of CPU Cores</a:t>
                </a:r>
              </a:p>
            </c:rich>
          </c:tx>
          <c:layout>
            <c:manualLayout>
              <c:xMode val="edge"/>
              <c:yMode val="edge"/>
              <c:x val="0.35334882154882152"/>
              <c:y val="0.904282933501683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3805260"/>
        <c:crosses val="autoZero"/>
        <c:auto val="1"/>
        <c:lblAlgn val="ctr"/>
        <c:lblOffset val="100"/>
        <c:noMultiLvlLbl val="1"/>
      </c:catAx>
      <c:valAx>
        <c:axId val="83805260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 (Gbps)</a:t>
                </a:r>
                <a:endParaRPr lang="ko-K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crossAx val="1076997009"/>
        <c:crosses val="autoZero"/>
        <c:crossBetween val="between"/>
        <c:majorUnit val="10"/>
      </c:valAx>
    </c:plotArea>
    <c:plotVisOnly val="1"/>
    <c:dispBlanksAs val="zero"/>
    <c:showDLblsOverMax val="1"/>
  </c:chart>
  <c:spPr>
    <a:ln>
      <a:noFill/>
    </a:ln>
  </c:spPr>
  <c:txPr>
    <a:bodyPr/>
    <a:lstStyle/>
    <a:p>
      <a:pPr>
        <a:defRPr sz="1600"/>
      </a:pPr>
      <a:endParaRPr lang="ko-K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29005446580488"/>
          <c:y val="4.1640286850553425E-2"/>
          <c:w val="0.82305607897553701"/>
          <c:h val="0.71659548207812995"/>
        </c:manualLayout>
      </c:layout>
      <c:lineChart>
        <c:grouping val="standard"/>
        <c:varyColors val="1"/>
        <c:ser>
          <c:idx val="1"/>
          <c:order val="0"/>
          <c:tx>
            <c:v>IO-TCP+TLS</c:v>
          </c:tx>
          <c:spPr>
            <a:ln w="22225" cmpd="sng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70C0"/>
              </a:solidFill>
            </c:spPr>
          </c:marker>
          <c:cat>
            <c:numRef>
              <c:f>Graph!$A$2:$A$11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Graph!$C$2:$C$11</c:f>
              <c:numCache>
                <c:formatCode>General</c:formatCode>
                <c:ptCount val="10"/>
                <c:pt idx="0">
                  <c:v>77.41</c:v>
                </c:pt>
                <c:pt idx="1">
                  <c:v>77.52000000000001</c:v>
                </c:pt>
                <c:pt idx="2">
                  <c:v>77.61</c:v>
                </c:pt>
                <c:pt idx="3">
                  <c:v>78.069999999999993</c:v>
                </c:pt>
                <c:pt idx="4">
                  <c:v>77.789999999999992</c:v>
                </c:pt>
                <c:pt idx="5">
                  <c:v>77.55</c:v>
                </c:pt>
                <c:pt idx="6">
                  <c:v>77.900000000000006</c:v>
                </c:pt>
                <c:pt idx="7">
                  <c:v>78.740000000000009</c:v>
                </c:pt>
                <c:pt idx="8">
                  <c:v>77.44</c:v>
                </c:pt>
                <c:pt idx="9">
                  <c:v>77.930000000000007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C1-4B50-BA32-D8B00F0BCA0E}"/>
            </c:ext>
          </c:extLst>
        </c:ser>
        <c:ser>
          <c:idx val="3"/>
          <c:order val="1"/>
          <c:tx>
            <c:v>LinuxTCP+TLS</c:v>
          </c:tx>
          <c:spPr>
            <a:ln w="22225" cmpd="sng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x"/>
            <c:size val="4"/>
            <c:spPr>
              <a:solidFill>
                <a:schemeClr val="accent2">
                  <a:lumMod val="75000"/>
                </a:schemeClr>
              </a:solidFill>
              <a:ln w="12700"/>
            </c:spPr>
          </c:marker>
          <c:cat>
            <c:numRef>
              <c:f>Graph!$A$2:$A$11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Graph!$E$2:$E$11</c:f>
              <c:numCache>
                <c:formatCode>General</c:formatCode>
                <c:ptCount val="10"/>
                <c:pt idx="0">
                  <c:v>6.43</c:v>
                </c:pt>
                <c:pt idx="1">
                  <c:v>12.18</c:v>
                </c:pt>
                <c:pt idx="2">
                  <c:v>17.100000000000001</c:v>
                </c:pt>
                <c:pt idx="3">
                  <c:v>22.21</c:v>
                </c:pt>
                <c:pt idx="4">
                  <c:v>26.2</c:v>
                </c:pt>
                <c:pt idx="5">
                  <c:v>30.3</c:v>
                </c:pt>
                <c:pt idx="6">
                  <c:v>33.479999999999997</c:v>
                </c:pt>
                <c:pt idx="7">
                  <c:v>34.370000000000005</c:v>
                </c:pt>
                <c:pt idx="8">
                  <c:v>34.590000000000003</c:v>
                </c:pt>
                <c:pt idx="9">
                  <c:v>37.4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C1-4B50-BA32-D8B00F0BCA0E}"/>
            </c:ext>
          </c:extLst>
        </c:ser>
        <c:ser>
          <c:idx val="5"/>
          <c:order val="2"/>
          <c:tx>
            <c:v>Atlas+TLS</c:v>
          </c:tx>
          <c:spPr>
            <a:ln w="22225">
              <a:solidFill>
                <a:srgbClr val="00B050"/>
              </a:solidFill>
              <a:prstDash val="solid"/>
            </a:ln>
          </c:spPr>
          <c:marker>
            <c:symbol val="circle"/>
            <c:size val="4"/>
            <c:spPr>
              <a:ln w="12700"/>
            </c:spPr>
          </c:marker>
          <c:cat>
            <c:numRef>
              <c:f>Graph!$A$2:$A$11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Graph!$G$2:$G$11</c:f>
              <c:numCache>
                <c:formatCode>0.00</c:formatCode>
                <c:ptCount val="10"/>
                <c:pt idx="0">
                  <c:v>12.013</c:v>
                </c:pt>
                <c:pt idx="1">
                  <c:v>25.241</c:v>
                </c:pt>
                <c:pt idx="2">
                  <c:v>36.956000000000003</c:v>
                </c:pt>
                <c:pt idx="3">
                  <c:v>42.171999999999997</c:v>
                </c:pt>
                <c:pt idx="4">
                  <c:v>46.399000000000001</c:v>
                </c:pt>
                <c:pt idx="5">
                  <c:v>45.036000000000001</c:v>
                </c:pt>
                <c:pt idx="6">
                  <c:v>44.918999999999997</c:v>
                </c:pt>
                <c:pt idx="7">
                  <c:v>42.829000000000001</c:v>
                </c:pt>
                <c:pt idx="8">
                  <c:v>41.905999999999999</c:v>
                </c:pt>
                <c:pt idx="9">
                  <c:v>44.183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C1-4B50-BA32-D8B00F0BC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6997009"/>
        <c:axId val="83805260"/>
      </c:lineChart>
      <c:catAx>
        <c:axId val="1076997009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Number of CPU Cores</a:t>
                </a:r>
              </a:p>
            </c:rich>
          </c:tx>
          <c:layout>
            <c:manualLayout>
              <c:xMode val="edge"/>
              <c:yMode val="edge"/>
              <c:x val="0.35334882154882152"/>
              <c:y val="0.904282933501683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3805260"/>
        <c:crosses val="autoZero"/>
        <c:auto val="1"/>
        <c:lblAlgn val="ctr"/>
        <c:lblOffset val="100"/>
        <c:noMultiLvlLbl val="1"/>
      </c:catAx>
      <c:valAx>
        <c:axId val="83805260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 (Gbps)</a:t>
                </a:r>
                <a:endParaRPr lang="ko-K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crossAx val="1076997009"/>
        <c:crosses val="autoZero"/>
        <c:crossBetween val="between"/>
        <c:majorUnit val="10"/>
      </c:valAx>
    </c:plotArea>
    <c:plotVisOnly val="1"/>
    <c:dispBlanksAs val="zero"/>
    <c:showDLblsOverMax val="1"/>
  </c:chart>
  <c:spPr>
    <a:ln>
      <a:noFill/>
    </a:ln>
  </c:spPr>
  <c:txPr>
    <a:bodyPr/>
    <a:lstStyle/>
    <a:p>
      <a:pPr>
        <a:defRPr sz="1600"/>
      </a:pPr>
      <a:endParaRPr lang="ko-K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29005446580488"/>
          <c:y val="4.1640286850553425E-2"/>
          <c:w val="0.82305607897553701"/>
          <c:h val="0.71659548207812995"/>
        </c:manualLayout>
      </c:layout>
      <c:lineChart>
        <c:grouping val="standard"/>
        <c:varyColors val="1"/>
        <c:ser>
          <c:idx val="3"/>
          <c:order val="0"/>
          <c:tx>
            <c:v>LinuxTCP+TLS</c:v>
          </c:tx>
          <c:spPr>
            <a:ln w="22225" cmpd="sng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x"/>
            <c:size val="4"/>
            <c:spPr>
              <a:solidFill>
                <a:schemeClr val="accent2">
                  <a:lumMod val="75000"/>
                </a:schemeClr>
              </a:solidFill>
              <a:ln w="12700"/>
            </c:spPr>
          </c:marker>
          <c:cat>
            <c:numRef>
              <c:f>Graph!$A$2:$A$11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Graph!$E$2:$E$11</c:f>
              <c:numCache>
                <c:formatCode>General</c:formatCode>
                <c:ptCount val="10"/>
                <c:pt idx="0">
                  <c:v>6.43</c:v>
                </c:pt>
                <c:pt idx="1">
                  <c:v>12.18</c:v>
                </c:pt>
                <c:pt idx="2">
                  <c:v>17.100000000000001</c:v>
                </c:pt>
                <c:pt idx="3">
                  <c:v>22.21</c:v>
                </c:pt>
                <c:pt idx="4">
                  <c:v>26.2</c:v>
                </c:pt>
                <c:pt idx="5">
                  <c:v>30.3</c:v>
                </c:pt>
                <c:pt idx="6">
                  <c:v>33.479999999999997</c:v>
                </c:pt>
                <c:pt idx="7">
                  <c:v>34.370000000000005</c:v>
                </c:pt>
                <c:pt idx="8">
                  <c:v>34.590000000000003</c:v>
                </c:pt>
                <c:pt idx="9">
                  <c:v>37.4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57-4D63-9000-DA690A4E052A}"/>
            </c:ext>
          </c:extLst>
        </c:ser>
        <c:ser>
          <c:idx val="5"/>
          <c:order val="1"/>
          <c:tx>
            <c:v>Atlas+TLS</c:v>
          </c:tx>
          <c:spPr>
            <a:ln w="22225">
              <a:solidFill>
                <a:srgbClr val="00B050"/>
              </a:solidFill>
              <a:prstDash val="solid"/>
            </a:ln>
          </c:spPr>
          <c:marker>
            <c:symbol val="circle"/>
            <c:size val="4"/>
            <c:spPr>
              <a:ln w="12700"/>
            </c:spPr>
          </c:marker>
          <c:cat>
            <c:numRef>
              <c:f>Graph!$A$2:$A$11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Graph!$G$2:$G$11</c:f>
              <c:numCache>
                <c:formatCode>0.00</c:formatCode>
                <c:ptCount val="10"/>
                <c:pt idx="0">
                  <c:v>12.013</c:v>
                </c:pt>
                <c:pt idx="1">
                  <c:v>25.241</c:v>
                </c:pt>
                <c:pt idx="2">
                  <c:v>36.956000000000003</c:v>
                </c:pt>
                <c:pt idx="3">
                  <c:v>42.171999999999997</c:v>
                </c:pt>
                <c:pt idx="4">
                  <c:v>46.399000000000001</c:v>
                </c:pt>
                <c:pt idx="5">
                  <c:v>45.036000000000001</c:v>
                </c:pt>
                <c:pt idx="6">
                  <c:v>44.918999999999997</c:v>
                </c:pt>
                <c:pt idx="7">
                  <c:v>42.829000000000001</c:v>
                </c:pt>
                <c:pt idx="8">
                  <c:v>41.905999999999999</c:v>
                </c:pt>
                <c:pt idx="9">
                  <c:v>44.183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657-4D63-9000-DA690A4E0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6997009"/>
        <c:axId val="83805260"/>
      </c:lineChart>
      <c:catAx>
        <c:axId val="1076997009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Number of CPU Cores</a:t>
                </a:r>
              </a:p>
            </c:rich>
          </c:tx>
          <c:layout>
            <c:manualLayout>
              <c:xMode val="edge"/>
              <c:yMode val="edge"/>
              <c:x val="0.35334882154882152"/>
              <c:y val="0.904282933501683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3805260"/>
        <c:crosses val="autoZero"/>
        <c:auto val="1"/>
        <c:lblAlgn val="ctr"/>
        <c:lblOffset val="100"/>
        <c:noMultiLvlLbl val="1"/>
      </c:catAx>
      <c:valAx>
        <c:axId val="83805260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 (Gbps)</a:t>
                </a:r>
                <a:endParaRPr lang="ko-K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crossAx val="1076997009"/>
        <c:crosses val="autoZero"/>
        <c:crossBetween val="between"/>
        <c:majorUnit val="10"/>
      </c:valAx>
    </c:plotArea>
    <c:plotVisOnly val="1"/>
    <c:dispBlanksAs val="zero"/>
    <c:showDLblsOverMax val="1"/>
  </c:chart>
  <c:spPr>
    <a:ln>
      <a:noFill/>
    </a:ln>
  </c:spPr>
  <c:txPr>
    <a:bodyPr/>
    <a:lstStyle/>
    <a:p>
      <a:pPr>
        <a:defRPr sz="1600"/>
      </a:pPr>
      <a:endParaRPr lang="ko-K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29005446580488"/>
          <c:y val="4.1640286850553425E-2"/>
          <c:w val="0.82305607897553701"/>
          <c:h val="0.71659548207812995"/>
        </c:manualLayout>
      </c:layout>
      <c:lineChart>
        <c:grouping val="standard"/>
        <c:varyColors val="1"/>
        <c:ser>
          <c:idx val="3"/>
          <c:order val="0"/>
          <c:tx>
            <c:v>LinuxTCP+TLS</c:v>
          </c:tx>
          <c:spPr>
            <a:ln w="22225" cmpd="sng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x"/>
            <c:size val="4"/>
            <c:spPr>
              <a:solidFill>
                <a:schemeClr val="accent2">
                  <a:lumMod val="75000"/>
                </a:schemeClr>
              </a:solidFill>
              <a:ln w="12700"/>
            </c:spPr>
          </c:marker>
          <c:cat>
            <c:numRef>
              <c:f>Graph!$A$2:$A$11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Graph!$E$2:$E$11</c:f>
              <c:numCache>
                <c:formatCode>General</c:formatCode>
                <c:ptCount val="10"/>
                <c:pt idx="0">
                  <c:v>6.43</c:v>
                </c:pt>
                <c:pt idx="1">
                  <c:v>12.18</c:v>
                </c:pt>
                <c:pt idx="2">
                  <c:v>17.100000000000001</c:v>
                </c:pt>
                <c:pt idx="3">
                  <c:v>22.21</c:v>
                </c:pt>
                <c:pt idx="4">
                  <c:v>26.2</c:v>
                </c:pt>
                <c:pt idx="5">
                  <c:v>30.3</c:v>
                </c:pt>
                <c:pt idx="6">
                  <c:v>33.479999999999997</c:v>
                </c:pt>
                <c:pt idx="7">
                  <c:v>34.370000000000005</c:v>
                </c:pt>
                <c:pt idx="8">
                  <c:v>34.590000000000003</c:v>
                </c:pt>
                <c:pt idx="9">
                  <c:v>37.4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E8-49B0-BE6D-E358A268E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6997009"/>
        <c:axId val="83805260"/>
      </c:lineChart>
      <c:catAx>
        <c:axId val="1076997009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Number of CPU Cores</a:t>
                </a:r>
              </a:p>
            </c:rich>
          </c:tx>
          <c:layout>
            <c:manualLayout>
              <c:xMode val="edge"/>
              <c:yMode val="edge"/>
              <c:x val="0.35334882154882152"/>
              <c:y val="0.904282933501683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3805260"/>
        <c:crosses val="autoZero"/>
        <c:auto val="1"/>
        <c:lblAlgn val="ctr"/>
        <c:lblOffset val="100"/>
        <c:noMultiLvlLbl val="1"/>
      </c:catAx>
      <c:valAx>
        <c:axId val="83805260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 (Gbps)</a:t>
                </a:r>
                <a:endParaRPr lang="ko-K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crossAx val="1076997009"/>
        <c:crosses val="autoZero"/>
        <c:crossBetween val="between"/>
        <c:majorUnit val="10"/>
      </c:valAx>
    </c:plotArea>
    <c:plotVisOnly val="1"/>
    <c:dispBlanksAs val="zero"/>
    <c:showDLblsOverMax val="1"/>
  </c:chart>
  <c:spPr>
    <a:ln>
      <a:noFill/>
    </a:ln>
  </c:spPr>
  <c:txPr>
    <a:bodyPr/>
    <a:lstStyle/>
    <a:p>
      <a:pPr>
        <a:defRPr sz="1600"/>
      </a:pPr>
      <a:endParaRPr lang="ko-K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74191461120332"/>
          <c:y val="7.8578953487117839E-2"/>
          <c:w val="0.77964143973656974"/>
          <c:h val="0.60653979393014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53009127431711E-2"/>
                  <c:y val="4.30421885538979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50-46D3-9468-DF0A0EBC41AF}"/>
                </c:ext>
              </c:extLst>
            </c:dLbl>
            <c:dLbl>
              <c:idx val="1"/>
              <c:layout>
                <c:manualLayout>
                  <c:x val="3.8695745628516409E-2"/>
                  <c:y val="2.15279842762962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50-46D3-9468-DF0A0EBC41AF}"/>
                </c:ext>
              </c:extLst>
            </c:dLbl>
            <c:dLbl>
              <c:idx val="2"/>
              <c:layout>
                <c:manualLayout>
                  <c:x val="0"/>
                  <c:y val="2.99625114718670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50-46D3-9468-DF0A0EBC41AF}"/>
                </c:ext>
              </c:extLst>
            </c:dLbl>
            <c:dLbl>
              <c:idx val="3"/>
              <c:layout>
                <c:manualLayout>
                  <c:x val="0"/>
                  <c:y val="4.99375191197784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50-46D3-9468-DF0A0EBC41AF}"/>
                </c:ext>
              </c:extLst>
            </c:dLbl>
            <c:dLbl>
              <c:idx val="4"/>
              <c:layout>
                <c:manualLayout>
                  <c:x val="-1.5670874428328621E-16"/>
                  <c:y val="4.99375191197784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50-46D3-9468-DF0A0EBC41AF}"/>
                </c:ext>
              </c:extLst>
            </c:dLbl>
            <c:dLbl>
              <c:idx val="5"/>
              <c:layout>
                <c:manualLayout>
                  <c:x val="0"/>
                  <c:y val="3.99500152958227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50-46D3-9468-DF0A0EBC41AF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Bahnschrift Light SemiCondensed" panose="020B0502040204020203" pitchFamily="34" charset="0"/>
                    <a:ea typeface="+mn-ea"/>
                    <a:cs typeface="Calibri" panose="020F0502020204030204" pitchFamily="34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Sheet1!$B$7:$G$7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cat>
          <c:val>
            <c:numRef>
              <c:f>Sheet1!$B$8:$G$8</c:f>
              <c:numCache>
                <c:formatCode>0.00</c:formatCode>
                <c:ptCount val="6"/>
                <c:pt idx="0">
                  <c:v>99.101123595505626</c:v>
                </c:pt>
                <c:pt idx="1">
                  <c:v>62.921348314606739</c:v>
                </c:pt>
                <c:pt idx="2">
                  <c:v>37.078651685393261</c:v>
                </c:pt>
                <c:pt idx="3">
                  <c:v>28.08988764044944</c:v>
                </c:pt>
                <c:pt idx="4">
                  <c:v>21.573033707865168</c:v>
                </c:pt>
                <c:pt idx="5">
                  <c:v>18.202247191011235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50-46D3-9468-DF0A0EBC41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3442655"/>
        <c:axId val="1533448479"/>
      </c:barChart>
      <c:catAx>
        <c:axId val="15334426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Bahnschrift Light SemiCondensed" panose="020B0502040204020203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Additional Delay by the control plane (</a:t>
                </a:r>
                <a:r>
                  <a:rPr lang="el-GR"/>
                  <a:t>μ</a:t>
                </a:r>
                <a:r>
                  <a:rPr lang="en-US"/>
                  <a:t>s)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.29661261610069989"/>
              <c:y val="0.864250154457750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Bahnschrift Light SemiCondensed" panose="020B0502040204020203" pitchFamily="34" charset="0"/>
                  <a:ea typeface="+mn-ea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hnschrift Light SemiCondensed" panose="020B0502040204020203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533448479"/>
        <c:crosses val="autoZero"/>
        <c:auto val="1"/>
        <c:lblAlgn val="ctr"/>
        <c:lblOffset val="100"/>
        <c:noMultiLvlLbl val="0"/>
      </c:catAx>
      <c:valAx>
        <c:axId val="153344847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Bahnschrift Light Condensed" panose="020B0502040204020203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>
                    <a:latin typeface="Bahnschrift Light Condensed" panose="020B0502040204020203" pitchFamily="34" charset="0"/>
                  </a:rPr>
                  <a:t>Rel. Throughput (%)</a:t>
                </a:r>
                <a:endParaRPr lang="ko-KR">
                  <a:latin typeface="Bahnschrift Light Condensed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2.0829778606044624E-3"/>
              <c:y val="4.77407532140978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Bahnschrift Light Condensed" panose="020B0502040204020203" pitchFamily="34" charset="0"/>
                  <a:ea typeface="+mn-ea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hnschrift Light SemiCondensed" panose="020B0502040204020203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533442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Bahnschrift Light SemiCondensed" panose="020B0502040204020203" pitchFamily="34" charset="0"/>
          <a:cs typeface="Calibri" panose="020F0502020204030204" pitchFamily="34" charset="0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0.69212</cdr:x>
      <cdr:y>0.51894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57357" y="12816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ko-KR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0.69212</cdr:x>
      <cdr:y>0.51894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57357" y="12816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ko-KR" alt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0.69212</cdr:x>
      <cdr:y>0.51894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57357" y="12816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ko-KR" alt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0.69212</cdr:x>
      <cdr:y>0.51894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57357" y="12816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ko-KR" alt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0.69212</cdr:x>
      <cdr:y>0.51894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57357" y="12816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ko-KR" alt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0.69212</cdr:x>
      <cdr:y>0.51894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57357" y="12816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ko-KR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B3311-0875-45B3-A1AA-B35EF4CF462E}" type="datetimeFigureOut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EB654-F49A-49ED-BFA7-F0FD041EFD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90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Hello, I'm Taehyun Kim, thank you for the</a:t>
            </a:r>
            <a:r>
              <a:rPr lang="ko-KR" altLang="en-US" dirty="0"/>
              <a:t> </a:t>
            </a:r>
            <a:r>
              <a:rPr lang="en-US" altLang="ko-KR" dirty="0"/>
              <a:t>introduction. </a:t>
            </a:r>
          </a:p>
          <a:p>
            <a:r>
              <a:rPr lang="en-US" altLang="ko-KR" dirty="0"/>
              <a:t>This</a:t>
            </a:r>
            <a:r>
              <a:rPr lang="en-US" altLang="ko-KR" baseline="0" dirty="0"/>
              <a:t> talk is about a new TCP stack architecture for high performance content delivery.</a:t>
            </a:r>
          </a:p>
          <a:p>
            <a:r>
              <a:rPr lang="en-US" altLang="ko-KR" baseline="0" dirty="0"/>
              <a:t>This is collaboration between KAIST and Harvard University.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872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the overall operations of an IOTCP-based web server.</a:t>
            </a: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server receives a request, it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opens the corresponding file using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offload_open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so that the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opens the file from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NVMe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directly without involving CPU. </a:t>
            </a:r>
          </a:p>
          <a:p>
            <a:endParaRPr lang="en-US" altLang="ko-KR" sz="936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file is opened, the host stack receives the metadata like the file size from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that the web server can send the response header to the client.</a:t>
            </a:r>
          </a:p>
          <a:p>
            <a:endParaRPr lang="en-US" altLang="ko-KR" sz="936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application calls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offload_write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to send the response body. Then the host stack sends a SEND command packet to the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stack, and the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stack reads the file content using P2PDMA and sends it to the client.</a:t>
            </a:r>
          </a:p>
          <a:p>
            <a:endParaRPr lang="en-US" altLang="ko-KR" sz="936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client sends acknowledgements, they bypass the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stack and get delivered to the host stack for executing control logic like congestion control, reliable data transfer, etc.</a:t>
            </a:r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08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four internal commands sent from the host stack to the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stack, but I’ll explain only one command, SEND, here.</a:t>
            </a:r>
          </a:p>
          <a:p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host delivers a SEND command packet to the NIC, the command packet contains the protocol headers of a regular TCP data packet without actual file content in the payload. Instead,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packet payload contains the file id, offset, and length o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payload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So, this is a virtual data packet.</a:t>
            </a:r>
          </a:p>
          <a:p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receives the SEND command packet, it translates the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file information, and reads the file content 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disk.</a:t>
            </a: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then, it sends out the data packet using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scatter gather IO. This is a real data packet.</a:t>
            </a:r>
          </a:p>
          <a:p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also uses 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NIC offload features like TSO, Checksum offloading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TLS offloading.</a:t>
            </a:r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944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implementing IO-TCP, we need to address two challenges in making the TCP operations conform to the standard protocol.</a:t>
            </a: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challenge is how to calculate accurate packet RTT despite of the disk IO delay in the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stack.</a:t>
            </a:r>
            <a:endParaRPr lang="en-US" altLang="ko-KR" sz="936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time constraints, please refer to the paper for the details </a:t>
            </a:r>
          </a:p>
          <a:p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let me explain the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second challenge this time.</a:t>
            </a:r>
          </a:p>
          <a:p>
            <a:endParaRPr lang="en-US" altLang="ko-KR" sz="936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962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sz="936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second problem lies in how to handle packet retransmission. </a:t>
                </a:r>
              </a:p>
              <a:p>
                <a:r>
                  <a:rPr lang="en-US" altLang="ko-KR" sz="936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have CPU handle retransmission, but if we are not careful, it will be very inefficient. </a:t>
                </a:r>
              </a:p>
              <a:p>
                <a:r>
                  <a:rPr lang="en-US" altLang="ko-KR" sz="936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Like this picture shows, </a:t>
                </a:r>
                <a:r>
                  <a:rPr lang="en-US" altLang="ko-KR" sz="936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SmartNIC</a:t>
                </a:r>
                <a:r>
                  <a:rPr lang="en-US" altLang="ko-KR" sz="936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could re-read the same content from a disk again just for retransmission. </a:t>
                </a:r>
              </a:p>
              <a:p>
                <a:r>
                  <a:rPr lang="en-US" altLang="ko-KR" sz="936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Instead, we have </a:t>
                </a:r>
                <a:r>
                  <a:rPr lang="en-US" altLang="ko-KR" sz="936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smartNIC</a:t>
                </a:r>
                <a:r>
                  <a:rPr lang="en-US" altLang="ko-KR" sz="936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keep the content in memory until it is </a:t>
                </a:r>
                <a:r>
                  <a:rPr lang="en-US" altLang="ko-KR" sz="936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acked</a:t>
                </a:r>
                <a:r>
                  <a:rPr lang="en-US" altLang="ko-KR" sz="936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by the other endpoint. </a:t>
                </a:r>
              </a:p>
              <a:p>
                <a:r>
                  <a:rPr lang="en-US" altLang="ko-KR" sz="936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 when the host receives acknowledgements, it periodically informs </a:t>
                </a:r>
                <a:r>
                  <a:rPr lang="en-US" altLang="ko-KR" sz="936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smartNIC</a:t>
                </a:r>
                <a:r>
                  <a:rPr lang="en-US" altLang="ko-KR" sz="936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about it, so the </a:t>
                </a:r>
                <a:r>
                  <a:rPr lang="en-US" altLang="ko-KR" sz="936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smartNIC</a:t>
                </a:r>
                <a:r>
                  <a:rPr lang="en-US" altLang="ko-KR" sz="936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can discard the content when it's really </a:t>
                </a:r>
                <a:r>
                  <a:rPr lang="en-US" altLang="ko-KR" sz="936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acked</a:t>
                </a:r>
                <a:r>
                  <a:rPr lang="en-US" altLang="ko-KR" sz="936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713232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Tx/>
                  <a:buNone/>
                </a:pPr>
                <a:r>
                  <a:rPr lang="en-US" altLang="ko-KR" sz="1600" dirty="0"/>
                  <a:t>Required memory </a:t>
                </a:r>
                <a:r>
                  <a:rPr lang="en-US" altLang="ko-KR" sz="1600" i="0">
                    <a:latin typeface="Cambria Math" panose="02040503050406030204" pitchFamily="18" charset="0"/>
                  </a:rPr>
                  <a:t>=𝑁𝑒𝑡𝑤𝑜𝑟𝑘 𝐵𝑊</a:t>
                </a:r>
                <a:r>
                  <a:rPr lang="en-US" altLang="ko-KR" sz="16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×𝑎𝑣𝑔. 𝑅𝑇𝑇</a:t>
                </a:r>
                <a:endParaRPr lang="en-US" altLang="ko-KR" sz="1600" dirty="0"/>
              </a:p>
              <a:p>
                <a:pPr marL="0" marR="0" indent="0" algn="l" defTabSz="713232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Tx/>
                  <a:buNone/>
                </a:pPr>
                <a:r>
                  <a:rPr lang="en-US" altLang="ko-KR" sz="1600" dirty="0"/>
                  <a:t>e.g., 375MB for 100Gbps NIC with 30ms of avg. RTT &lt;&lt; 16/32GB of BF2 NIC memory</a:t>
                </a:r>
              </a:p>
              <a:p>
                <a:pPr marL="0" marR="0" indent="0" algn="l" defTabSz="713232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Tx/>
                  <a:buNone/>
                </a:pPr>
                <a:endParaRPr lang="en-US" altLang="ko-KR" baseline="0" dirty="0"/>
              </a:p>
              <a:p>
                <a:pPr marL="0" marR="0" indent="0" algn="l" defTabSz="713232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Tx/>
                  <a:buNone/>
                </a:pPr>
                <a:r>
                  <a:rPr lang="en-US" altLang="ko-KR" baseline="0" dirty="0"/>
                  <a:t>In the normal cases:</a:t>
                </a:r>
                <a:r>
                  <a:rPr lang="ko-KR" altLang="en-US" baseline="0" dirty="0"/>
                  <a:t> </a:t>
                </a:r>
                <a:r>
                  <a:rPr lang="en-US" altLang="ko-KR" baseline="0" dirty="0"/>
                  <a:t>Network BW x </a:t>
                </a:r>
                <a:r>
                  <a:rPr lang="en-US" altLang="ko-KR" baseline="0" dirty="0" err="1"/>
                  <a:t>avg.RTT</a:t>
                </a:r>
                <a:endParaRPr lang="en-US" altLang="ko-KR" baseline="0" dirty="0"/>
              </a:p>
              <a:p>
                <a:pPr marL="0" marR="0" indent="0" algn="l" defTabSz="713232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Tx/>
                  <a:buNone/>
                </a:pPr>
                <a:r>
                  <a:rPr lang="en-US" altLang="ko-KR" baseline="0" dirty="0"/>
                  <a:t>However, what about the worst cases, no upper bound?</a:t>
                </a:r>
              </a:p>
              <a:p>
                <a:pPr marL="0" marR="0" indent="0" algn="l" defTabSz="713232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Tx/>
                  <a:buNone/>
                </a:pPr>
                <a:endParaRPr lang="en-US" altLang="ko-KR" baseline="0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50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implement the host stack by slightly modifying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mTCP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user-level TCP stack. </a:t>
            </a: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implement the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stack as a simple DPDK application. </a:t>
            </a: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added only four offload APIs offload- open(),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fstat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(), close(), and write(), that implement the function in the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stack. </a:t>
            </a: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allows porting pretty easy. We needed only about 10 lines of code modification to port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lighttpd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IO-TCP.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F06B-BF3D-481B-8071-077ED768FD4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247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our testbed, we use a server CPU, two Bluefield2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SmartNICs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four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NVMe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disks with 20Gbps each.</a:t>
            </a: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bluefield2 cannot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fully saturate three Intel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Optane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NVMes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due to its weak memory bandwidth, we use 2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NVMes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each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now 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maximum throughput is limited to 80Gbps.</a:t>
            </a:r>
          </a:p>
          <a:p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compare our system to two baselines, Linux TCP with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sendfile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and Atlas.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Atlas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academic webserver on kernel-bypass TCP stack with raw disk access in user level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note that it’s not an apples-to-apples comparison because</a:t>
            </a:r>
            <a:r>
              <a:rPr lang="ko-KR" altLang="en-US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current version of Atlas</a:t>
            </a:r>
            <a:r>
              <a:rPr lang="ko-KR" altLang="en-US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only serve hard-wired contents and it misbehaves with higher load.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F06B-BF3D-481B-8071-077ED768FD4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392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plaintext 500KB files, Linux TCP cannot saturate 4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NVMe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disks even with 10 CPU cores. 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Atlas reaches the max performance with only 4 CPU cores.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system needs only one host CPU core to saturate 4NVMes.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system offloads high throughput IO workload to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smartNICs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say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Atlas 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 well because the workload size fits the CPU cache size here. 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605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when it comes to TLS traffic which is pretty much standard these days, the benefit of Atlas goes away, because CPU becomes overloaded. 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 inevitable to see the performance degradation in the CPU-centric systems if the workload size exceeds the LLC. 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contrast, IO-TCP still reaches the max performance as it effectively leverages crypto hardware offloading. </a:t>
            </a:r>
          </a:p>
          <a:p>
            <a:endParaRPr lang="en-US" altLang="ko-KR" sz="936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371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IO-TCP throughput is actually higher than that of simply adding the processing power of host CPU and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why does IO-TCP perform better?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Separating the control and data paths reduces the cache contention of the control logic, and make the execution time of control path much faster.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aster control plane reduces the RTT and helps increase the send window size faster.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demonstrate our analysis, we measured the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LinuxTCP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extra delay to emulate the LLC misses. We find that even with 20 microseconds of a control path delay, the overall performance was significantly reduced.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323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might suspect there's overhead in our system as the host stack needs to communicate to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stack for </a:t>
            </a:r>
            <a:r>
              <a:rPr lang="en-US" altLang="ko-KR" sz="936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 transmission. </a:t>
            </a:r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That's true, so we did some experiments to magnify this overhead. </a:t>
            </a: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number of connections is small like 1 or 2, Linux TCP outperforms IO-TCP, but when the number of connections becomes 4, IO-TCP is still better. </a:t>
            </a: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right side, when you deal with a small content like 10KB files, the similar trend happens. </a:t>
            </a: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as long as the number of connections is 4 or larger IO-TCP still performs better.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93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baseline="0" dirty="0"/>
              <a:t>The demand for higher quality online video streaming keeps on increasing.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baseline="0" dirty="0"/>
              <a:t>Especially during the pandemic, we have seen an explosive increase in video traffic, and the global video traffic is expected to grow as well.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lang="en-US" altLang="ko-KR" baseline="0" dirty="0"/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baseline="0" dirty="0"/>
              <a:t>Serving higher quality to a broader population requires lots of resources, so it’s critical to have good CDN server performance for cost-effective operation.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039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summary, we observe that CPU is becoming relatively more expensive while IO devices are getting faster.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IO-TCP presents a new TCP stack architecture for content delivery that allows harnessing IO device capacity more efficiently with little CPU cycle consumption.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prototype shows that one requires only a single CPU core to handle 80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Gbps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disk bound workload.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current bottleneck lies in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memory bandwidth,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SmartNICs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higher memory bandwidth will improve the throughput even more.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Bluefield-3 will achieve about 140Gbps per NIC.</a:t>
            </a:r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emphasize that the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logic can be easily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hardwarizable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can be made faster, and that our design is general enough to be applied to a related protocol like QUIC.</a:t>
            </a: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083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listening. I’ll be happy to answer any questions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207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908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854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799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7690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508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83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challenge is how to implement the retransmission timer and RTT measurement accurately.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handles SEND message from the host, it needs to read the data from disks, which can take up to a few milliseconds in the worst case.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the timer could expire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prematuraly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we ignore the disk delay. 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address the problem,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notifies the host by an ECHO packet when the data packets are really sent out.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the host stack can start the timer for the data packets.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644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same problem happens to RTT measurement.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remedy the problem, the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readjusts the timestamp option value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adding the IO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deay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internal packet transfer delay.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51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ko-KR" baseline="0" dirty="0"/>
              <a:t>A typical CDN server reads video chunks from disk and serve them to clients via NIC.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altLang="ko-KR" baseline="0" dirty="0"/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ko-KR" baseline="0" dirty="0"/>
              <a:t>Then, which hardware component is a performance bottleneck in modern CDN servers?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ko-KR" baseline="0" dirty="0"/>
              <a:t>About 20 years ago, IO devices such as disk and NIC used to be a typical bottleneck, 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ko-KR" baseline="0" dirty="0"/>
              <a:t>but Moore’s law for CPU has ended and there has been revolution in IO device capacity improvement. 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altLang="ko-KR" baseline="0" dirty="0"/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ko-KR" baseline="0" dirty="0"/>
              <a:t>For example, the disk bandwidth has grown by 10 thousand times while the NIC capacity has increased by 400 times.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ko-KR" baseline="0" dirty="0"/>
              <a:t>In comparison, CPU improvement for the past two decades is much smaller by a few orders of magnitude. 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altLang="ko-KR" baseline="0" dirty="0"/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ko-KR" baseline="0" dirty="0"/>
              <a:t>If the trend persists, CPU is likely to become a performance bottleneck in the near future.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610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8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observe this, we did a simple experiment with an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nginx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 video streaming server for delivering 300KB video chunks.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4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NVMe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disks with a 100Gbps NIC on Linux. This is a complete disk-bound workload.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observe that over 70% of CPU cycles are spent on data plane operations such as file system operations, disk I/O, and network I/O. In contrast, we find that CPU consumption on the control logic is much smaller.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lang="en-US" altLang="ko-KR" sz="936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CPU a bottleneck for IO-bound workload?</a:t>
            </a:r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34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traces back to the very old assumption in operating system design.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old days, CPU is assumed to be fast while IO devices are slow,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ko-KR" alt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ko-KR" altLang="en-US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assume CPU is rarely a bottleneck for IO-bound workload.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results in the CPU-centric IO operations. That is, all data in IO devices must be brought to main memory first before running any operations on it.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ead() and write(), and even an optimized API like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sendfile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brings the data into main memory first.</a:t>
            </a:r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old assumption no longer holds. IO devices are getting really fast which makes CPU relatively slow.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the existing design creates a bottleneck in main memory. So, how do we avoid CPU bottleneck for IO bound workload?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96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work, we see an opportunity with peer to peer PCIe DMA. 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reading the content into main memory, why not “NIC” reads it directly from disk via P2PDMA?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we can avoid reading the data into main memory.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Fortunately, modern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programmability, so we can pull it off.</a:t>
            </a: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what happens to the TCP stack? TCP stack is currently run on CPU, but where should it run if NIC directly fetches the content on disk via P2PDMA?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581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option is to run the TCP stack on the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CPU-side. But the problem is that you cannot create TCP data packets because you don’t have data in the main memory.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OK. The second option is to run the TCP stack on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But then the hardware capacity of the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pretty weak. 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if you run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Lighttpd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Bluefield-2 for video chunk delivery, it achieves only 4.9 times lower throughput than on CPU.</a:t>
            </a: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lang="en-US" altLang="ko-KR" sz="936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we choose the hybrid approach to use both CPU and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We separate IO-intensive data plane from the TCP stack.</a:t>
            </a:r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111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IO-TCP, our TCP stack, presents a split TCP stack architecture that addresses the problem.</a:t>
            </a:r>
          </a:p>
          <a:p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key idea is that CPU runs control plane while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offload the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dataplane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control plane refers to the operations that require low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latency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decisions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reliable data delivery, congestion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control, flow control and header generation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plane refers to the other operations that requires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 throughput data operations such as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disk I/O and data packet I/O. These operations are easily </a:t>
            </a:r>
            <a:r>
              <a:rPr lang="en-US" altLang="ko-KR" sz="936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hardwarizable</a:t>
            </a:r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696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the overview of IO-TCP.</a:t>
            </a:r>
          </a:p>
          <a:p>
            <a:r>
              <a:rPr lang="en-US" altLang="ko-KR" sz="936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application runs on 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host stack. When it needs to do IO operations, it can choose to offload the execution of them to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936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is, for file I/O on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application can call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offload_open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and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offload_write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to read and send the file content to a client. </a:t>
            </a:r>
          </a:p>
          <a:p>
            <a:endParaRPr lang="en-US" altLang="ko-KR" sz="936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executing the offload operations, the host stack sends a special command to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each operation, and the </a:t>
            </a:r>
            <a:r>
              <a:rPr lang="en-US" altLang="ko-KR" sz="936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SmartNIC</a:t>
            </a:r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stack</a:t>
            </a:r>
          </a:p>
          <a:p>
            <a:r>
              <a:rPr lang="en-US" altLang="ko-KR" sz="936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performs corresponding disk and network I/O operations.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B654-F49A-49ED-BFA7-F0FD041EFD1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85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05200"/>
            <a:ext cx="6858000" cy="8763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6" indent="0" algn="ctr">
              <a:buNone/>
              <a:defRPr sz="1500"/>
            </a:lvl2pPr>
            <a:lvl3pPr marL="685793" indent="0" algn="ctr">
              <a:buNone/>
              <a:defRPr sz="1350"/>
            </a:lvl3pPr>
            <a:lvl4pPr marL="1028690" indent="0" algn="ctr">
              <a:buNone/>
              <a:defRPr sz="1200"/>
            </a:lvl4pPr>
            <a:lvl5pPr marL="1371587" indent="0" algn="ctr">
              <a:buNone/>
              <a:defRPr sz="1200"/>
            </a:lvl5pPr>
            <a:lvl6pPr marL="1714483" indent="0" algn="ctr">
              <a:buNone/>
              <a:defRPr sz="1200"/>
            </a:lvl6pPr>
            <a:lvl7pPr marL="2057379" indent="0" algn="ctr">
              <a:buNone/>
              <a:defRPr sz="1200"/>
            </a:lvl7pPr>
            <a:lvl8pPr marL="2400276" indent="0" algn="ctr">
              <a:buNone/>
              <a:defRPr sz="1200"/>
            </a:lvl8pPr>
            <a:lvl9pPr marL="2743173" indent="0" algn="ctr">
              <a:buNone/>
              <a:defRPr sz="12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B527-C8DC-41E8-A28B-287955AD0EFA}" type="datetime1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Google Shape;86;p13"/>
          <p:cNvSpPr/>
          <p:nvPr userDrawn="1"/>
        </p:nvSpPr>
        <p:spPr>
          <a:xfrm>
            <a:off x="1430019" y="1953987"/>
            <a:ext cx="7679058" cy="1386890"/>
          </a:xfrm>
          <a:prstGeom prst="rect">
            <a:avLst/>
          </a:prstGeom>
          <a:solidFill>
            <a:srgbClr val="0669A6"/>
          </a:solidFill>
          <a:ln>
            <a:noFill/>
          </a:ln>
        </p:spPr>
        <p:txBody>
          <a:bodyPr spcFirstLastPara="1" wrap="square" lIns="54054" tIns="54054" rIns="54054" bIns="54054" anchor="ctr" anchorCtr="0">
            <a:noAutofit/>
          </a:bodyPr>
          <a:lstStyle/>
          <a:p>
            <a:endParaRPr sz="300" dirty="0">
              <a:latin typeface="Arial" panose="020B0604020202020204" pitchFamily="34" charset="0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73" y="2265514"/>
            <a:ext cx="1189558" cy="763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2133602"/>
            <a:ext cx="6858000" cy="938649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Bahnschrift SemiCondensed" panose="020B0502040204020203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C586-C9D8-4511-96D0-58C0C49877F6}" type="datetime1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66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A8-B84C-4AE1-8688-FB2BB106529B}" type="datetime1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78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0822" y="365129"/>
            <a:ext cx="8388350" cy="682399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2B6EAB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1" y="1138016"/>
            <a:ext cx="8382000" cy="3934728"/>
          </a:xfrm>
        </p:spPr>
        <p:txBody>
          <a:bodyPr>
            <a:normAutofit/>
          </a:bodyPr>
          <a:lstStyle>
            <a:lvl1pPr marL="287985" indent="-287985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200">
                <a:latin typeface="Bahnschrift Light SemiCondensed" panose="020B0502040204020203" pitchFamily="34" charset="0"/>
                <a:cs typeface="Times New Roman" panose="02020603050405020304" pitchFamily="18" charset="0"/>
              </a:defRPr>
            </a:lvl1pPr>
            <a:lvl2pPr indent="-215998"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 sz="2000">
                <a:latin typeface="Bahnschrift Light SemiCondensed" panose="020B0502040204020203" pitchFamily="34" charset="0"/>
                <a:cs typeface="Times New Roman" panose="02020603050405020304" pitchFamily="18" charset="0"/>
              </a:defRPr>
            </a:lvl2pPr>
            <a:lvl3pPr marL="1142942" indent="-228587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맑은 고딕" panose="020B0503020000020004" pitchFamily="50" charset="-127"/>
              <a:buChar char="–"/>
              <a:defRPr sz="1800">
                <a:latin typeface="Bahnschrift Light SemiCondensed" panose="020B0502040204020203" pitchFamily="34" charset="0"/>
                <a:cs typeface="Times New Roman" panose="02020603050405020304" pitchFamily="18" charset="0"/>
              </a:defRPr>
            </a:lvl3pPr>
            <a:lvl4pPr marL="1600120" indent="-228587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 sz="1600">
                <a:latin typeface="Bahnschrift Light SemiCondensed" panose="020B0502040204020203" pitchFamily="34" charset="0"/>
                <a:cs typeface="Times New Roman" panose="02020603050405020304" pitchFamily="18" charset="0"/>
              </a:defRPr>
            </a:lvl4pPr>
            <a:lvl5pPr marL="2057297" indent="-228587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400">
                <a:latin typeface="Bahnschrift Light SemiCondensed" panose="020B0502040204020203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18472" y="5213355"/>
            <a:ext cx="2057400" cy="365125"/>
          </a:xfrm>
        </p:spPr>
        <p:txBody>
          <a:bodyPr/>
          <a:lstStyle/>
          <a:p>
            <a:fld id="{2D844C2C-4005-46CD-9D01-7753CDBC068D}" type="datetime1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1772" y="5301243"/>
            <a:ext cx="2057400" cy="277237"/>
          </a:xfrm>
        </p:spPr>
        <p:txBody>
          <a:bodyPr/>
          <a:lstStyle>
            <a:lvl1pPr algn="r">
              <a:defRPr sz="1200">
                <a:latin typeface="Bahnschrift Light SemiCondensed" panose="020B0502040204020203" pitchFamily="34" charset="0"/>
                <a:cs typeface="Times New Roman" panose="02020603050405020304" pitchFamily="18" charset="0"/>
              </a:defRPr>
            </a:lvl1pPr>
          </a:lstStyle>
          <a:p>
            <a:fld id="{AF91FA06-4507-4715-A718-8939940B2C2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4" name="직사각형 13"/>
          <p:cNvSpPr/>
          <p:nvPr userDrawn="1"/>
        </p:nvSpPr>
        <p:spPr>
          <a:xfrm>
            <a:off x="0" y="3"/>
            <a:ext cx="9144000" cy="274637"/>
          </a:xfrm>
          <a:prstGeom prst="rect">
            <a:avLst/>
          </a:prstGeom>
          <a:solidFill>
            <a:srgbClr val="06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직선 연결선 14"/>
          <p:cNvCxnSpPr/>
          <p:nvPr userDrawn="1"/>
        </p:nvCxnSpPr>
        <p:spPr>
          <a:xfrm flipH="1">
            <a:off x="370822" y="1052736"/>
            <a:ext cx="838835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92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73C3-7660-45BE-9DB6-B83193B38807}" type="datetime1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2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6"/>
            <a:ext cx="3886200" cy="362611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6"/>
            <a:ext cx="3886200" cy="362611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2DEF-358D-4C93-9436-ADD3CD027051}" type="datetime1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7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71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7" indent="0">
              <a:buNone/>
              <a:defRPr sz="1200" b="1"/>
            </a:lvl5pPr>
            <a:lvl6pPr marL="1714483" indent="0">
              <a:buNone/>
              <a:defRPr sz="1200" b="1"/>
            </a:lvl6pPr>
            <a:lvl7pPr marL="2057379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3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71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7" indent="0">
              <a:buNone/>
              <a:defRPr sz="1200" b="1"/>
            </a:lvl5pPr>
            <a:lvl6pPr marL="1714483" indent="0">
              <a:buNone/>
              <a:defRPr sz="1200" b="1"/>
            </a:lvl6pPr>
            <a:lvl7pPr marL="2057379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3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50A3-A70D-43FB-9D52-426C0AC62376}" type="datetime1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66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4C83-CD94-40A9-95EB-392597DCE351}" type="datetime1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64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4581-C38D-4EAF-A988-78CD14F87958}" type="datetime1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91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3" indent="0">
              <a:buNone/>
              <a:defRPr sz="900"/>
            </a:lvl3pPr>
            <a:lvl4pPr marL="1028690" indent="0">
              <a:buNone/>
              <a:defRPr sz="750"/>
            </a:lvl4pPr>
            <a:lvl5pPr marL="1371587" indent="0">
              <a:buNone/>
              <a:defRPr sz="750"/>
            </a:lvl5pPr>
            <a:lvl6pPr marL="1714483" indent="0">
              <a:buNone/>
              <a:defRPr sz="750"/>
            </a:lvl6pPr>
            <a:lvl7pPr marL="2057379" indent="0">
              <a:buNone/>
              <a:defRPr sz="750"/>
            </a:lvl7pPr>
            <a:lvl8pPr marL="2400276" indent="0">
              <a:buNone/>
              <a:defRPr sz="750"/>
            </a:lvl8pPr>
            <a:lvl9pPr marL="2743173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DD5A-4156-4CA4-A9D7-54B56250D8AA}" type="datetime1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56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6" indent="0">
              <a:buNone/>
              <a:defRPr sz="2100"/>
            </a:lvl2pPr>
            <a:lvl3pPr marL="685793" indent="0">
              <a:buNone/>
              <a:defRPr sz="1800"/>
            </a:lvl3pPr>
            <a:lvl4pPr marL="1028690" indent="0">
              <a:buNone/>
              <a:defRPr sz="1500"/>
            </a:lvl4pPr>
            <a:lvl5pPr marL="1371587" indent="0">
              <a:buNone/>
              <a:defRPr sz="1500"/>
            </a:lvl5pPr>
            <a:lvl6pPr marL="1714483" indent="0">
              <a:buNone/>
              <a:defRPr sz="1500"/>
            </a:lvl6pPr>
            <a:lvl7pPr marL="2057379" indent="0">
              <a:buNone/>
              <a:defRPr sz="1500"/>
            </a:lvl7pPr>
            <a:lvl8pPr marL="2400276" indent="0">
              <a:buNone/>
              <a:defRPr sz="1500"/>
            </a:lvl8pPr>
            <a:lvl9pPr marL="2743173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3" indent="0">
              <a:buNone/>
              <a:defRPr sz="900"/>
            </a:lvl3pPr>
            <a:lvl4pPr marL="1028690" indent="0">
              <a:buNone/>
              <a:defRPr sz="750"/>
            </a:lvl4pPr>
            <a:lvl5pPr marL="1371587" indent="0">
              <a:buNone/>
              <a:defRPr sz="750"/>
            </a:lvl5pPr>
            <a:lvl6pPr marL="1714483" indent="0">
              <a:buNone/>
              <a:defRPr sz="750"/>
            </a:lvl6pPr>
            <a:lvl7pPr marL="2057379" indent="0">
              <a:buNone/>
              <a:defRPr sz="750"/>
            </a:lvl7pPr>
            <a:lvl8pPr marL="2400276" indent="0">
              <a:buNone/>
              <a:defRPr sz="750"/>
            </a:lvl8pPr>
            <a:lvl9pPr marL="2743173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F9B5-4D1B-4A2B-8650-81080A015791}" type="datetime1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50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6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94687-52ED-4554-AEAE-CF41AB643F60}" type="datetime1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1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1FA06-4507-4715-A718-8939940B2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049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793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3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5" indent="-171448" algn="l" defTabSz="68579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1" indent="-171448" algn="l" defTabSz="68579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8" indent="-171448" algn="l" defTabSz="68579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5" indent="-171448" algn="l" defTabSz="68579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1" indent="-171448" algn="l" defTabSz="68579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8" algn="l" defTabSz="68579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8" algn="l" defTabSz="68579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1" indent="-171448" algn="l" defTabSz="68579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60410" y="2134025"/>
            <a:ext cx="7552888" cy="1018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3200" dirty="0"/>
              <a:t>Rearchitecting the TCP Stack for </a:t>
            </a:r>
            <a:br>
              <a:rPr lang="en-US" altLang="ko-KR" sz="3200" dirty="0"/>
            </a:br>
            <a:r>
              <a:rPr lang="en-US" altLang="ko-KR" sz="3200" dirty="0"/>
              <a:t>I/O-Offloaded Content Delivery</a:t>
            </a:r>
            <a:endParaRPr lang="ko-KR" altLang="en-US" sz="2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60410" y="3641923"/>
            <a:ext cx="6223182" cy="141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solidFill>
                  <a:srgbClr val="0669A6"/>
                </a:solidFill>
                <a:latin typeface="Bahnschrift Light SemiCondensed" panose="020B0502040204020203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Taehyun Kim, Deondre Martin Ng, </a:t>
            </a:r>
            <a:r>
              <a:rPr lang="en-US" altLang="ko-KR" sz="2400" dirty="0" err="1">
                <a:solidFill>
                  <a:srgbClr val="0669A6"/>
                </a:solidFill>
                <a:latin typeface="Bahnschrift Light SemiCondensed" panose="020B0502040204020203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Junzhi</a:t>
            </a:r>
            <a:r>
              <a:rPr lang="en-US" altLang="ko-KR" sz="2400" dirty="0">
                <a:solidFill>
                  <a:srgbClr val="0669A6"/>
                </a:solidFill>
                <a:latin typeface="Bahnschrift Light SemiCondensed" panose="020B0502040204020203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 Gong*, </a:t>
            </a:r>
            <a:br>
              <a:rPr lang="en-US" altLang="ko-KR" sz="2400" dirty="0">
                <a:solidFill>
                  <a:srgbClr val="0669A6"/>
                </a:solidFill>
                <a:latin typeface="Bahnschrift Light SemiCondensed" panose="020B0502040204020203" pitchFamily="34" charset="0"/>
                <a:ea typeface="Yu Gothic UI" panose="020B0500000000000000" pitchFamily="34" charset="-128"/>
                <a:cs typeface="Arial" panose="020B0604020202020204" pitchFamily="34" charset="0"/>
              </a:rPr>
            </a:br>
            <a:r>
              <a:rPr lang="en-US" altLang="ko-KR" sz="2400" dirty="0" err="1">
                <a:solidFill>
                  <a:srgbClr val="0669A6"/>
                </a:solidFill>
                <a:latin typeface="Bahnschrift Light SemiCondensed" panose="020B0502040204020203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Youngjin</a:t>
            </a:r>
            <a:r>
              <a:rPr lang="en-US" altLang="ko-KR" sz="2400" dirty="0">
                <a:solidFill>
                  <a:srgbClr val="0669A6"/>
                </a:solidFill>
                <a:latin typeface="Bahnschrift Light SemiCondensed" panose="020B0502040204020203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 Kwon, </a:t>
            </a:r>
            <a:r>
              <a:rPr lang="en-US" altLang="ko-KR" sz="2400" dirty="0" err="1">
                <a:solidFill>
                  <a:srgbClr val="0669A6"/>
                </a:solidFill>
                <a:latin typeface="Bahnschrift Light SemiCondensed" panose="020B0502040204020203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Minlan</a:t>
            </a:r>
            <a:r>
              <a:rPr lang="en-US" altLang="ko-KR" sz="2400" dirty="0">
                <a:solidFill>
                  <a:srgbClr val="0669A6"/>
                </a:solidFill>
                <a:latin typeface="Bahnschrift Light SemiCondensed" panose="020B0502040204020203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 Yu*, </a:t>
            </a:r>
            <a:r>
              <a:rPr lang="en-US" altLang="ko-KR" sz="2400" dirty="0" err="1">
                <a:solidFill>
                  <a:srgbClr val="0669A6"/>
                </a:solidFill>
                <a:latin typeface="Bahnschrift Light SemiCondensed" panose="020B0502040204020203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KyoungSoo</a:t>
            </a:r>
            <a:r>
              <a:rPr lang="en-US" altLang="ko-KR" sz="2400" dirty="0">
                <a:solidFill>
                  <a:srgbClr val="0669A6"/>
                </a:solidFill>
                <a:latin typeface="Bahnschrift Light SemiCondensed" panose="020B0502040204020203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 Park</a:t>
            </a:r>
          </a:p>
          <a:p>
            <a:r>
              <a:rPr lang="en-US" altLang="ko-KR" sz="2400" dirty="0">
                <a:solidFill>
                  <a:srgbClr val="0669A6"/>
                </a:solidFill>
                <a:latin typeface="Bahnschrift Light SemiCondensed" panose="020B0502040204020203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KAIST &amp; *Harvard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357976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직사각형 89"/>
          <p:cNvSpPr/>
          <p:nvPr/>
        </p:nvSpPr>
        <p:spPr>
          <a:xfrm>
            <a:off x="843565" y="1186862"/>
            <a:ext cx="7804597" cy="1544381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IO-TCP based Web Server Workflow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508176" y="5068263"/>
            <a:ext cx="5584103" cy="21771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Client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681544" y="1230028"/>
            <a:ext cx="5247605" cy="14313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CPU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632639" y="2623138"/>
            <a:ext cx="654509" cy="489007"/>
            <a:chOff x="3726381" y="2893583"/>
            <a:chExt cx="620683" cy="620004"/>
          </a:xfrm>
        </p:grpSpPr>
        <p:cxnSp>
          <p:nvCxnSpPr>
            <p:cNvPr id="18" name="직선 화살표 연결선 17"/>
            <p:cNvCxnSpPr/>
            <p:nvPr/>
          </p:nvCxnSpPr>
          <p:spPr>
            <a:xfrm>
              <a:off x="4212866" y="2893583"/>
              <a:ext cx="107468" cy="62000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19" name="직사각형 18"/>
            <p:cNvSpPr/>
            <p:nvPr/>
          </p:nvSpPr>
          <p:spPr>
            <a:xfrm>
              <a:off x="3726381" y="3015027"/>
              <a:ext cx="6206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prstClr val="black"/>
                  </a:solidFill>
                  <a:latin typeface="Bahnschrift Light SemiCondensed" panose="020B0502040204020203" pitchFamily="34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SEND</a:t>
              </a:r>
              <a:endParaRPr lang="ko-KR" altLang="en-US" sz="16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5040874" y="4140515"/>
            <a:ext cx="968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HTTP </a:t>
            </a:r>
          </a:p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response </a:t>
            </a:r>
          </a:p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body</a:t>
            </a:r>
            <a:endParaRPr lang="ko-KR" altLang="en-US" sz="160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695855" y="4135758"/>
            <a:ext cx="9204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HTTP </a:t>
            </a:r>
          </a:p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response</a:t>
            </a:r>
          </a:p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headers</a:t>
            </a:r>
            <a:endParaRPr lang="ko-KR" altLang="en-US" sz="160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 flipV="1">
            <a:off x="6362587" y="2620104"/>
            <a:ext cx="417925" cy="243289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직사각형 32"/>
          <p:cNvSpPr/>
          <p:nvPr/>
        </p:nvSpPr>
        <p:spPr>
          <a:xfrm>
            <a:off x="539552" y="1126901"/>
            <a:ext cx="8424936" cy="2965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5" name="직선 화살표 연결선 34"/>
          <p:cNvCxnSpPr/>
          <p:nvPr/>
        </p:nvCxnSpPr>
        <p:spPr>
          <a:xfrm>
            <a:off x="2559589" y="2609880"/>
            <a:ext cx="107255" cy="51752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36" name="직사각형 35"/>
          <p:cNvSpPr/>
          <p:nvPr/>
        </p:nvSpPr>
        <p:spPr>
          <a:xfrm>
            <a:off x="2050101" y="2701207"/>
            <a:ext cx="622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OPEN</a:t>
            </a:r>
            <a:endParaRPr lang="ko-KR" altLang="en-US" sz="160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직선 화살표 연결선 33"/>
          <p:cNvCxnSpPr/>
          <p:nvPr/>
        </p:nvCxnSpPr>
        <p:spPr>
          <a:xfrm flipH="1">
            <a:off x="2904047" y="2603792"/>
            <a:ext cx="89446" cy="50835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51" name="직사각형 50"/>
          <p:cNvSpPr/>
          <p:nvPr/>
        </p:nvSpPr>
        <p:spPr>
          <a:xfrm>
            <a:off x="6385805" y="4411201"/>
            <a:ext cx="511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ACK</a:t>
            </a:r>
            <a:endParaRPr lang="ko-KR" altLang="en-US" sz="160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965784" y="2075112"/>
            <a:ext cx="1154271" cy="2982492"/>
            <a:chOff x="965784" y="2110560"/>
            <a:chExt cx="1154271" cy="3476988"/>
          </a:xfrm>
        </p:grpSpPr>
        <p:cxnSp>
          <p:nvCxnSpPr>
            <p:cNvPr id="8" name="직선 화살표 연결선 7"/>
            <p:cNvCxnSpPr/>
            <p:nvPr/>
          </p:nvCxnSpPr>
          <p:spPr>
            <a:xfrm flipV="1">
              <a:off x="1681544" y="2110560"/>
              <a:ext cx="438511" cy="34769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" name="직사각형 8"/>
            <p:cNvSpPr/>
            <p:nvPr/>
          </p:nvSpPr>
          <p:spPr>
            <a:xfrm>
              <a:off x="965784" y="4692761"/>
              <a:ext cx="8338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kern="0" dirty="0">
                  <a:solidFill>
                    <a:prstClr val="black"/>
                  </a:solidFill>
                  <a:latin typeface="Bahnschrift Light SemiCondensed" panose="020B0502040204020203" pitchFamily="34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Request</a:t>
              </a:r>
              <a:endParaRPr lang="ko-KR" altLang="en-US" sz="1600" dirty="0"/>
            </a:p>
          </p:txBody>
        </p:sp>
      </p:grpSp>
      <p:sp>
        <p:nvSpPr>
          <p:cNvPr id="91" name="직사각형 90"/>
          <p:cNvSpPr/>
          <p:nvPr/>
        </p:nvSpPr>
        <p:spPr>
          <a:xfrm>
            <a:off x="843565" y="3079587"/>
            <a:ext cx="7804597" cy="935743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432631" y="2702658"/>
            <a:ext cx="2509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ACKs bypass NIC stack</a:t>
            </a:r>
            <a:endParaRPr lang="ko-KR" altLang="en-US" sz="160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300143" y="3127409"/>
            <a:ext cx="4152328" cy="2592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800" kern="0" dirty="0" err="1">
                <a:solidFill>
                  <a:schemeClr val="bg1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SmartNIC</a:t>
            </a:r>
            <a:r>
              <a:rPr lang="en-US" altLang="ko-KR" sz="1800" kern="0" dirty="0">
                <a:solidFill>
                  <a:schemeClr val="bg1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IO-TCP Stack</a:t>
            </a:r>
            <a:endParaRPr lang="ko-KR" altLang="en-US" sz="1800" kern="0" dirty="0">
              <a:solidFill>
                <a:schemeClr val="bg1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485989" y="3698031"/>
            <a:ext cx="2661696" cy="268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600" kern="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NVMe</a:t>
            </a: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SSDs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60" name="직선 화살표 연결선 59"/>
          <p:cNvCxnSpPr/>
          <p:nvPr/>
        </p:nvCxnSpPr>
        <p:spPr>
          <a:xfrm>
            <a:off x="2716044" y="3390962"/>
            <a:ext cx="63001" cy="31419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62" name="직선 화살표 연결선 33"/>
          <p:cNvCxnSpPr/>
          <p:nvPr/>
        </p:nvCxnSpPr>
        <p:spPr>
          <a:xfrm flipH="1">
            <a:off x="2833352" y="3382645"/>
            <a:ext cx="29885" cy="31107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68" name="직선 화살표 연결선 67"/>
          <p:cNvCxnSpPr/>
          <p:nvPr/>
        </p:nvCxnSpPr>
        <p:spPr>
          <a:xfrm>
            <a:off x="4332899" y="3390962"/>
            <a:ext cx="63001" cy="31419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69" name="직선 화살표 연결선 33"/>
          <p:cNvCxnSpPr/>
          <p:nvPr/>
        </p:nvCxnSpPr>
        <p:spPr>
          <a:xfrm flipH="1">
            <a:off x="4578439" y="3382645"/>
            <a:ext cx="76082" cy="30012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6" name="직사각형 5"/>
          <p:cNvSpPr/>
          <p:nvPr/>
        </p:nvSpPr>
        <p:spPr>
          <a:xfrm>
            <a:off x="1735628" y="2366898"/>
            <a:ext cx="5129198" cy="24254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800" kern="0" dirty="0">
                <a:solidFill>
                  <a:schemeClr val="bg1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Host IO-TCP Stack</a:t>
            </a:r>
            <a:endParaRPr lang="ko-KR" altLang="en-US" sz="1800" kern="0" dirty="0">
              <a:solidFill>
                <a:schemeClr val="bg1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1735628" y="1531018"/>
            <a:ext cx="5129198" cy="54409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Application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4055103" y="2082041"/>
            <a:ext cx="58960" cy="27871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16" name="직사각형 15"/>
          <p:cNvSpPr/>
          <p:nvPr/>
        </p:nvSpPr>
        <p:spPr>
          <a:xfrm>
            <a:off x="3307677" y="1774429"/>
            <a:ext cx="13468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offload_write</a:t>
            </a:r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()</a:t>
            </a:r>
            <a:endParaRPr lang="ko-KR" altLang="en-US" sz="160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>
            <a:off x="2444262" y="2059962"/>
            <a:ext cx="83455" cy="30493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40" name="직사각형 39"/>
          <p:cNvSpPr/>
          <p:nvPr/>
        </p:nvSpPr>
        <p:spPr>
          <a:xfrm>
            <a:off x="1778543" y="1766521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offload_open</a:t>
            </a:r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()</a:t>
            </a:r>
          </a:p>
        </p:txBody>
      </p:sp>
      <p:cxnSp>
        <p:nvCxnSpPr>
          <p:cNvPr id="41" name="직선 화살표 연결선 33"/>
          <p:cNvCxnSpPr/>
          <p:nvPr/>
        </p:nvCxnSpPr>
        <p:spPr>
          <a:xfrm flipH="1">
            <a:off x="3038142" y="2090375"/>
            <a:ext cx="73476" cy="27037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7145629" y="2084588"/>
            <a:ext cx="1602379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Bahnschrift" panose="020B0502040204020203" pitchFamily="34" charset="0"/>
              </a:rPr>
              <a:t>Control Plane:</a:t>
            </a:r>
          </a:p>
          <a:p>
            <a:pPr algn="ctr"/>
            <a:r>
              <a:rPr lang="en-US" altLang="ko-KR" b="1" dirty="0">
                <a:latin typeface="Bahnschrift" panose="020B0502040204020203" pitchFamily="34" charset="0"/>
              </a:rPr>
              <a:t>CPU</a:t>
            </a:r>
            <a:endParaRPr lang="ko-KR" altLang="en-US" b="1" dirty="0">
              <a:latin typeface="Bahnschrift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54273" y="3382645"/>
            <a:ext cx="1532792" cy="524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Bahnschrift" panose="020B0502040204020203" pitchFamily="34" charset="0"/>
              </a:rPr>
              <a:t>Data Plane:</a:t>
            </a:r>
          </a:p>
          <a:p>
            <a:pPr algn="ctr"/>
            <a:r>
              <a:rPr lang="en-US" altLang="ko-KR" b="1" dirty="0" err="1">
                <a:latin typeface="Bahnschrift" panose="020B0502040204020203" pitchFamily="34" charset="0"/>
              </a:rPr>
              <a:t>SmartNIC</a:t>
            </a:r>
            <a:r>
              <a:rPr lang="en-US" altLang="ko-KR" b="1" dirty="0">
                <a:latin typeface="Bahnschrift" panose="020B0502040204020203" pitchFamily="34" charset="0"/>
              </a:rPr>
              <a:t> &amp; Disk</a:t>
            </a:r>
            <a:endParaRPr lang="ko-KR" altLang="en-US" b="1" dirty="0">
              <a:latin typeface="Bahnschrift" panose="020B0502040204020203" pitchFamily="34" charset="0"/>
            </a:endParaRPr>
          </a:p>
        </p:txBody>
      </p:sp>
      <p:sp>
        <p:nvSpPr>
          <p:cNvPr id="43" name="직사각형 75"/>
          <p:cNvSpPr/>
          <p:nvPr/>
        </p:nvSpPr>
        <p:spPr>
          <a:xfrm>
            <a:off x="4945538" y="3364112"/>
            <a:ext cx="1349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File open/read </a:t>
            </a:r>
          </a:p>
          <a:p>
            <a:pPr algn="ctr"/>
            <a:r>
              <a:rPr lang="en-US" altLang="ko-KR" sz="14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via P2P DMA</a:t>
            </a: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4708019" y="3382645"/>
            <a:ext cx="521671" cy="168527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직선 화살표 연결선 24"/>
          <p:cNvCxnSpPr/>
          <p:nvPr/>
        </p:nvCxnSpPr>
        <p:spPr>
          <a:xfrm>
            <a:off x="3254328" y="2085771"/>
            <a:ext cx="589631" cy="298214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7123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6" grpId="0"/>
      <p:bldP spid="51" grpId="0"/>
      <p:bldP spid="16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878751" y="2875966"/>
            <a:ext cx="1160070" cy="946063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44881B4-B1D8-43AC-AB81-0C8C9254D658}"/>
              </a:ext>
            </a:extLst>
          </p:cNvPr>
          <p:cNvSpPr/>
          <p:nvPr/>
        </p:nvSpPr>
        <p:spPr>
          <a:xfrm>
            <a:off x="1445315" y="2447441"/>
            <a:ext cx="6285157" cy="1789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r>
              <a:rPr lang="en-US" altLang="ko-KR" sz="1600" kern="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SmartNIC</a:t>
            </a: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IO-TCP Stack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21D7356-4409-406C-8F8C-1643D6A05D5F}"/>
              </a:ext>
            </a:extLst>
          </p:cNvPr>
          <p:cNvSpPr/>
          <p:nvPr/>
        </p:nvSpPr>
        <p:spPr>
          <a:xfrm>
            <a:off x="543393" y="1568508"/>
            <a:ext cx="5962338" cy="709205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Host IO-TCP Stack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02FD4FF-FD79-4D4D-89D5-6B25239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Key Operation for Offloading: SEND Command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45A8A6-D9AB-4E5A-A169-374B8477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689B4C9-7562-445B-8445-005C04DB519A}"/>
              </a:ext>
            </a:extLst>
          </p:cNvPr>
          <p:cNvSpPr/>
          <p:nvPr/>
        </p:nvSpPr>
        <p:spPr>
          <a:xfrm>
            <a:off x="2433416" y="1961525"/>
            <a:ext cx="479884" cy="2436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>
                <a:solidFill>
                  <a:sysClr val="windowText" lastClr="000000"/>
                </a:solidFill>
              </a:rPr>
              <a:t>Eth</a:t>
            </a:r>
            <a:endParaRPr lang="ko-KR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9A596F8-B02C-4750-926B-68B3E47BE0A5}"/>
              </a:ext>
            </a:extLst>
          </p:cNvPr>
          <p:cNvSpPr/>
          <p:nvPr/>
        </p:nvSpPr>
        <p:spPr>
          <a:xfrm>
            <a:off x="2913300" y="1961524"/>
            <a:ext cx="530164" cy="2436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IP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6A45A3E-10F5-4032-885F-A5ABF9EE4EBD}"/>
              </a:ext>
            </a:extLst>
          </p:cNvPr>
          <p:cNvSpPr/>
          <p:nvPr/>
        </p:nvSpPr>
        <p:spPr>
          <a:xfrm>
            <a:off x="3443465" y="1961523"/>
            <a:ext cx="530164" cy="2436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TCP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9ACB5F4-68B6-4502-95EF-F137DE14C8D1}"/>
              </a:ext>
            </a:extLst>
          </p:cNvPr>
          <p:cNvSpPr/>
          <p:nvPr/>
        </p:nvSpPr>
        <p:spPr>
          <a:xfrm>
            <a:off x="3988218" y="1961208"/>
            <a:ext cx="2082377" cy="2436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[‘file id’ ‘offset’ ‘length’]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25EC05C-FF2F-498E-96FF-BD1714537B39}"/>
              </a:ext>
            </a:extLst>
          </p:cNvPr>
          <p:cNvSpPr/>
          <p:nvPr/>
        </p:nvSpPr>
        <p:spPr>
          <a:xfrm>
            <a:off x="1908818" y="3805659"/>
            <a:ext cx="479884" cy="2436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>
                <a:solidFill>
                  <a:sysClr val="windowText" lastClr="000000"/>
                </a:solidFill>
              </a:rPr>
              <a:t>Eth</a:t>
            </a:r>
            <a:endParaRPr lang="ko-KR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F549919-FFC5-4F77-B8F6-24E3449371BD}"/>
              </a:ext>
            </a:extLst>
          </p:cNvPr>
          <p:cNvSpPr/>
          <p:nvPr/>
        </p:nvSpPr>
        <p:spPr>
          <a:xfrm>
            <a:off x="2388702" y="3805658"/>
            <a:ext cx="530164" cy="2436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IP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BEC64D9-C683-4B98-9E1A-F36F1337ED34}"/>
              </a:ext>
            </a:extLst>
          </p:cNvPr>
          <p:cNvSpPr/>
          <p:nvPr/>
        </p:nvSpPr>
        <p:spPr>
          <a:xfrm>
            <a:off x="2918867" y="3805657"/>
            <a:ext cx="530164" cy="2436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TCP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65B6D69D-7A59-40DD-A78C-6EC3073C9DAD}"/>
              </a:ext>
            </a:extLst>
          </p:cNvPr>
          <p:cNvCxnSpPr/>
          <p:nvPr/>
        </p:nvCxnSpPr>
        <p:spPr>
          <a:xfrm>
            <a:off x="4176801" y="2221841"/>
            <a:ext cx="299821" cy="2998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D36BE1D-9684-4EC4-A676-A51516119495}"/>
              </a:ext>
            </a:extLst>
          </p:cNvPr>
          <p:cNvSpPr/>
          <p:nvPr/>
        </p:nvSpPr>
        <p:spPr>
          <a:xfrm>
            <a:off x="427154" y="1646573"/>
            <a:ext cx="2064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>
                <a:latin typeface="Bahnschrift SemiLight SemiConde" panose="020B0502040204020203" pitchFamily="34" charset="0"/>
              </a:rPr>
              <a:t>SEND command</a:t>
            </a:r>
          </a:p>
          <a:p>
            <a:pPr algn="ctr"/>
            <a:r>
              <a:rPr lang="en-US" altLang="ko-KR" sz="1800" dirty="0">
                <a:latin typeface="Bahnschrift SemiLight SemiConde" panose="020B0502040204020203" pitchFamily="34" charset="0"/>
              </a:rPr>
              <a:t>(virtual data packet)</a:t>
            </a:r>
            <a:endParaRPr lang="ko-KR" altLang="en-US" sz="1800" dirty="0">
              <a:latin typeface="Bahnschrift SemiLight SemiConde" panose="020B0502040204020203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118B154-A5B8-4DA7-90E9-DB7B0EC2DC49}"/>
              </a:ext>
            </a:extLst>
          </p:cNvPr>
          <p:cNvSpPr/>
          <p:nvPr/>
        </p:nvSpPr>
        <p:spPr>
          <a:xfrm>
            <a:off x="3016067" y="4391916"/>
            <a:ext cx="5074169" cy="680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r>
              <a:rPr lang="en-US" altLang="ko-KR" sz="1600" kern="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SmartNIC</a:t>
            </a: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HW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9728BF6-48BA-47AF-A790-2ADDD5C3FCC9}"/>
              </a:ext>
            </a:extLst>
          </p:cNvPr>
          <p:cNvSpPr/>
          <p:nvPr/>
        </p:nvSpPr>
        <p:spPr>
          <a:xfrm>
            <a:off x="3143772" y="4675333"/>
            <a:ext cx="689547" cy="352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TSO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CCDEC44-2EB6-42C2-8517-62134F4D2834}"/>
              </a:ext>
            </a:extLst>
          </p:cNvPr>
          <p:cNvSpPr/>
          <p:nvPr/>
        </p:nvSpPr>
        <p:spPr>
          <a:xfrm>
            <a:off x="4028509" y="4675333"/>
            <a:ext cx="1888761" cy="352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Checksum Offloading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7D134E5-DC50-46A5-8F3A-7F6F9F5959E1}"/>
              </a:ext>
            </a:extLst>
          </p:cNvPr>
          <p:cNvSpPr/>
          <p:nvPr/>
        </p:nvSpPr>
        <p:spPr>
          <a:xfrm>
            <a:off x="6101702" y="4675333"/>
            <a:ext cx="1888761" cy="352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TLS Offloading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BD31B8E-4945-41F4-BA7F-B9D0CD80726E}"/>
              </a:ext>
            </a:extLst>
          </p:cNvPr>
          <p:cNvSpPr/>
          <p:nvPr/>
        </p:nvSpPr>
        <p:spPr>
          <a:xfrm>
            <a:off x="2173629" y="2787965"/>
            <a:ext cx="5186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sz="1800" dirty="0">
                <a:latin typeface="Bahnschrift SemiLight SemiConde" panose="020B0502040204020203" pitchFamily="34" charset="0"/>
              </a:rPr>
              <a:t>Translate the payload of SEND</a:t>
            </a:r>
            <a:r>
              <a:rPr lang="en-US" altLang="ko-KR" sz="1800" dirty="0">
                <a:latin typeface="Bahnschrift SemiLight SemiConde" panose="020B0502040204020203" pitchFamily="34" charset="0"/>
                <a:sym typeface="Wingdings" panose="05000000000000000000" pitchFamily="2" charset="2"/>
              </a:rPr>
              <a:t> command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800" dirty="0">
                <a:latin typeface="Bahnschrift SemiLight SemiConde" panose="020B0502040204020203" pitchFamily="34" charset="0"/>
                <a:sym typeface="Wingdings" panose="05000000000000000000" pitchFamily="2" charset="2"/>
              </a:rPr>
              <a:t>Read file asynchronously from disk to the payload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800" dirty="0">
                <a:latin typeface="Bahnschrift SemiLight SemiConde" panose="020B0502040204020203" pitchFamily="34" charset="0"/>
                <a:sym typeface="Wingdings" panose="05000000000000000000" pitchFamily="2" charset="2"/>
              </a:rPr>
              <a:t>Send out the packet</a:t>
            </a:r>
            <a:endParaRPr lang="ko-KR" altLang="en-US" sz="1800" dirty="0">
              <a:latin typeface="Bahnschrift SemiLight SemiConde" panose="020B0502040204020203" pitchFamily="34" charset="0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2F159BC0-15B2-4C69-B262-DE6B40604B57}"/>
              </a:ext>
            </a:extLst>
          </p:cNvPr>
          <p:cNvCxnSpPr/>
          <p:nvPr/>
        </p:nvCxnSpPr>
        <p:spPr>
          <a:xfrm>
            <a:off x="5129661" y="4151517"/>
            <a:ext cx="299821" cy="2998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화살표: 오른쪽 35">
            <a:extLst>
              <a:ext uri="{FF2B5EF4-FFF2-40B4-BE49-F238E27FC236}">
                <a16:creationId xmlns:a16="http://schemas.microsoft.com/office/drawing/2014/main" id="{360BA046-0631-4DFD-9E4C-C05E4C2C6F02}"/>
              </a:ext>
            </a:extLst>
          </p:cNvPr>
          <p:cNvSpPr/>
          <p:nvPr/>
        </p:nvSpPr>
        <p:spPr>
          <a:xfrm>
            <a:off x="7902154" y="4654233"/>
            <a:ext cx="475938" cy="41851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C65AF15D-6258-4B57-A52A-EFAFBD30B7EE}"/>
              </a:ext>
            </a:extLst>
          </p:cNvPr>
          <p:cNvSpPr/>
          <p:nvPr/>
        </p:nvSpPr>
        <p:spPr>
          <a:xfrm>
            <a:off x="3463620" y="3809175"/>
            <a:ext cx="2137080" cy="2436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[‘</a:t>
            </a:r>
            <a:r>
              <a:rPr lang="en-US" altLang="ko-KR" sz="1400" b="1" dirty="0">
                <a:solidFill>
                  <a:schemeClr val="bg1"/>
                </a:solidFill>
              </a:rPr>
              <a:t>file id</a:t>
            </a:r>
            <a:r>
              <a:rPr lang="en-US" altLang="ko-KR" sz="1400" dirty="0">
                <a:solidFill>
                  <a:schemeClr val="bg1"/>
                </a:solidFill>
              </a:rPr>
              <a:t>’ ‘</a:t>
            </a:r>
            <a:r>
              <a:rPr lang="en-US" altLang="ko-KR" sz="1400" b="1" dirty="0">
                <a:solidFill>
                  <a:schemeClr val="bg1"/>
                </a:solidFill>
              </a:rPr>
              <a:t>offset</a:t>
            </a:r>
            <a:r>
              <a:rPr lang="en-US" altLang="ko-KR" sz="1400" dirty="0">
                <a:solidFill>
                  <a:schemeClr val="bg1"/>
                </a:solidFill>
              </a:rPr>
              <a:t>’ ‘</a:t>
            </a:r>
            <a:r>
              <a:rPr lang="en-US" altLang="ko-KR" sz="1400" b="1" dirty="0">
                <a:solidFill>
                  <a:schemeClr val="bg1"/>
                </a:solidFill>
              </a:rPr>
              <a:t>length</a:t>
            </a:r>
            <a:r>
              <a:rPr lang="en-US" altLang="ko-KR" sz="1400" dirty="0">
                <a:solidFill>
                  <a:schemeClr val="bg1"/>
                </a:solidFill>
              </a:rPr>
              <a:t>’]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1EA4843-2622-4A9C-87FF-9CE0A2236BDE}"/>
              </a:ext>
            </a:extLst>
          </p:cNvPr>
          <p:cNvSpPr/>
          <p:nvPr/>
        </p:nvSpPr>
        <p:spPr>
          <a:xfrm>
            <a:off x="3463619" y="3805342"/>
            <a:ext cx="3847287" cy="2436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File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26" name="Picture 4" descr="Intel 960GB Optane 905P PCIe 3.0 x4 Internal SSD SSDPED1D960GAX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87" b="77912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01" b="21044"/>
          <a:stretch/>
        </p:blipFill>
        <p:spPr bwMode="auto">
          <a:xfrm>
            <a:off x="7918048" y="3195327"/>
            <a:ext cx="1081476" cy="5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직사각형 30"/>
          <p:cNvSpPr/>
          <p:nvPr/>
        </p:nvSpPr>
        <p:spPr>
          <a:xfrm>
            <a:off x="8140123" y="2859279"/>
            <a:ext cx="657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Bahnschrift SemiLight SemiConde" panose="020B0502040204020203" pitchFamily="34" charset="0"/>
              </a:rPr>
              <a:t>DISK</a:t>
            </a:r>
            <a:endParaRPr lang="ko-KR" altLang="en-US" sz="1800" dirty="0">
              <a:latin typeface="Bahnschrift SemiLight SemiConde" panose="020B0502040204020203" pitchFamily="34" charset="0"/>
            </a:endParaRPr>
          </a:p>
        </p:txBody>
      </p:sp>
      <p:cxnSp>
        <p:nvCxnSpPr>
          <p:cNvPr id="9" name="꺾인 연결선 8"/>
          <p:cNvCxnSpPr>
            <a:endCxn id="31" idx="0"/>
          </p:cNvCxnSpPr>
          <p:nvPr/>
        </p:nvCxnSpPr>
        <p:spPr>
          <a:xfrm>
            <a:off x="7730472" y="2661424"/>
            <a:ext cx="738427" cy="197855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>
            <a:stCxn id="3" idx="2"/>
          </p:cNvCxnSpPr>
          <p:nvPr/>
        </p:nvCxnSpPr>
        <p:spPr>
          <a:xfrm rot="5400000">
            <a:off x="8016870" y="3550221"/>
            <a:ext cx="170108" cy="71372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1F462687-D4EC-4E10-9D40-4EDCB0C4E9E0}"/>
              </a:ext>
            </a:extLst>
          </p:cNvPr>
          <p:cNvSpPr/>
          <p:nvPr/>
        </p:nvSpPr>
        <p:spPr>
          <a:xfrm>
            <a:off x="145166" y="3722417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>
                <a:latin typeface="Bahnschrift SemiLight SemiConde" panose="020B0502040204020203" pitchFamily="34" charset="0"/>
              </a:rPr>
              <a:t>(real data packet)</a:t>
            </a:r>
            <a:endParaRPr lang="ko-KR" altLang="en-US" sz="18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11" grpId="0" animBg="1"/>
      <p:bldP spid="12" grpId="0" animBg="1"/>
      <p:bldP spid="13" grpId="0" animBg="1"/>
      <p:bldP spid="25" grpId="0" animBg="1"/>
      <p:bldP spid="27" grpId="0" animBg="1"/>
      <p:bldP spid="28" grpId="0" animBg="1"/>
      <p:bldP spid="29" grpId="0" animBg="1"/>
      <p:bldP spid="36" grpId="0" animBg="1"/>
      <p:bldP spid="41" grpId="0" animBg="1"/>
      <p:bldP spid="14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IO-TCP Challenges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55750" y="2436644"/>
            <a:ext cx="7018494" cy="1200329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endParaRPr lang="en-US" altLang="ko-KR" sz="2400" dirty="0">
              <a:latin typeface="Bahnschrift SemiCondensed" panose="020B0502040204020203" pitchFamily="34" charset="0"/>
            </a:endParaRPr>
          </a:p>
          <a:p>
            <a:r>
              <a:rPr lang="en-US" altLang="ko-KR" sz="2400" dirty="0">
                <a:latin typeface="Bahnschrift SemiCondensed" panose="020B0502040204020203" pitchFamily="34" charset="0"/>
              </a:rPr>
              <a:t>	How to calculate accurate </a:t>
            </a:r>
            <a:r>
              <a:rPr lang="en-US" altLang="ko-KR" sz="2400" i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packet RTT </a:t>
            </a:r>
            <a:r>
              <a:rPr lang="en-US" altLang="ko-KR" sz="2400" dirty="0">
                <a:latin typeface="Bahnschrift SemiCondensed" panose="020B0502040204020203" pitchFamily="34" charset="0"/>
              </a:rPr>
              <a:t>?</a:t>
            </a:r>
          </a:p>
          <a:p>
            <a:r>
              <a:rPr lang="en-US" altLang="ko-KR" sz="2400" dirty="0">
                <a:latin typeface="Bahnschrift SemiCondensed" panose="020B0502040204020203" pitchFamily="34" charset="0"/>
              </a:rPr>
              <a:t>	How to deal with </a:t>
            </a:r>
            <a:r>
              <a:rPr lang="en-US" altLang="ko-KR" sz="2400" i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retransmission </a:t>
            </a:r>
            <a:r>
              <a:rPr lang="en-US" altLang="ko-KR" sz="2400" dirty="0">
                <a:latin typeface="Bahnschrift SemiCondensed" panose="020B0502040204020203" pitchFamily="34" charset="0"/>
              </a:rPr>
              <a:t>?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679820" y="2290944"/>
            <a:ext cx="1770353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Challenges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1828800" y="3035808"/>
            <a:ext cx="47475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1F462687-D4EC-4E10-9D40-4EDCB0C4E9E0}"/>
              </a:ext>
            </a:extLst>
          </p:cNvPr>
          <p:cNvSpPr/>
          <p:nvPr/>
        </p:nvSpPr>
        <p:spPr>
          <a:xfrm>
            <a:off x="5793639" y="3634973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>
                <a:latin typeface="Bahnschrift SemiLight SemiConde" panose="020B0502040204020203" pitchFamily="34" charset="0"/>
              </a:rPr>
              <a:t>More details in the paper</a:t>
            </a:r>
            <a:endParaRPr lang="ko-KR" altLang="en-US" sz="18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How to Handle Retransmission?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30" name="내용 개체 틀 29"/>
          <p:cNvSpPr>
            <a:spLocks noGrp="1"/>
          </p:cNvSpPr>
          <p:nvPr>
            <p:ph idx="1"/>
          </p:nvPr>
        </p:nvSpPr>
        <p:spPr>
          <a:xfrm>
            <a:off x="381000" y="1138015"/>
            <a:ext cx="8621331" cy="4440465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Re-reading the disk for retransmission could be slow!</a:t>
            </a:r>
          </a:p>
          <a:p>
            <a:r>
              <a:rPr lang="en-US" altLang="ko-KR" sz="2000" dirty="0"/>
              <a:t>Our approach</a:t>
            </a:r>
          </a:p>
          <a:p>
            <a:pPr lvl="1"/>
            <a:r>
              <a:rPr lang="en-US" altLang="ko-KR" sz="1800" dirty="0"/>
              <a:t>Keep the data on NIC memory until the data is confirmed to be delivered (ACK)</a:t>
            </a:r>
          </a:p>
          <a:p>
            <a:pPr lvl="1"/>
            <a:r>
              <a:rPr lang="en-US" altLang="ko-KR" sz="1800" dirty="0"/>
              <a:t>Problem: only Host receives all the ACKs (for control logic)</a:t>
            </a:r>
          </a:p>
          <a:p>
            <a:pPr lvl="1"/>
            <a:r>
              <a:rPr lang="en-US" altLang="ko-KR" sz="1800" dirty="0"/>
              <a:t>Solution: </a:t>
            </a:r>
            <a:r>
              <a:rPr lang="en-US" altLang="ko-KR" sz="1800" dirty="0">
                <a:sym typeface="Wingdings" panose="05000000000000000000" pitchFamily="2" charset="2"/>
              </a:rPr>
              <a:t>p</a:t>
            </a:r>
            <a:r>
              <a:rPr lang="en-US" altLang="ko-KR" sz="1800" dirty="0"/>
              <a:t>eriodic notification of </a:t>
            </a:r>
            <a:r>
              <a:rPr lang="en-US" altLang="ko-KR" sz="1800" b="1" dirty="0" err="1"/>
              <a:t>ACK</a:t>
            </a:r>
            <a:r>
              <a:rPr lang="en-US" altLang="ko-KR" sz="1800" dirty="0" err="1"/>
              <a:t>nowledge</a:t>
            </a:r>
            <a:r>
              <a:rPr lang="en-US" altLang="ko-KR" sz="1800" b="1" dirty="0" err="1"/>
              <a:t>D</a:t>
            </a:r>
            <a:r>
              <a:rPr lang="en-US" altLang="ko-KR" sz="1800" dirty="0"/>
              <a:t>(ACKD) sequence numbers (Host </a:t>
            </a:r>
            <a:r>
              <a:rPr lang="en-US" altLang="ko-KR" sz="1800" dirty="0">
                <a:sym typeface="Wingdings" panose="05000000000000000000" pitchFamily="2" charset="2"/>
              </a:rPr>
              <a:t> NIC)</a:t>
            </a:r>
          </a:p>
          <a:p>
            <a:pPr lvl="2"/>
            <a:r>
              <a:rPr lang="en-US" altLang="ko-KR" sz="1600" dirty="0">
                <a:sym typeface="Wingdings" panose="05000000000000000000" pitchFamily="2" charset="2"/>
              </a:rPr>
              <a:t>Required memory size &lt;= window size </a:t>
            </a:r>
            <a:r>
              <a:rPr lang="en-US" altLang="ko-KR" sz="1400" dirty="0">
                <a:sym typeface="Wingdings" panose="05000000000000000000" pitchFamily="2" charset="2"/>
              </a:rPr>
              <a:t>(</a:t>
            </a:r>
            <a:r>
              <a:rPr lang="en-US" altLang="ko-KR" sz="1400" dirty="0"/>
              <a:t>e.g., 375MB for 100Gbps NIC with 30ms of average RTT )</a:t>
            </a:r>
            <a:endParaRPr lang="en-US" altLang="ko-KR" sz="16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53960F1-4B69-4A3C-933C-EE3355F6DA0D}"/>
              </a:ext>
            </a:extLst>
          </p:cNvPr>
          <p:cNvSpPr/>
          <p:nvPr/>
        </p:nvSpPr>
        <p:spPr>
          <a:xfrm>
            <a:off x="1118069" y="5175851"/>
            <a:ext cx="6929053" cy="21529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57C6C3F-D59D-4BC4-8B42-88617ABD837D}"/>
              </a:ext>
            </a:extLst>
          </p:cNvPr>
          <p:cNvSpPr/>
          <p:nvPr/>
        </p:nvSpPr>
        <p:spPr>
          <a:xfrm>
            <a:off x="1118069" y="4373641"/>
            <a:ext cx="6926433" cy="613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533DD32-2AA8-4CEE-91E6-A0CD7992E94A}"/>
              </a:ext>
            </a:extLst>
          </p:cNvPr>
          <p:cNvSpPr/>
          <p:nvPr/>
        </p:nvSpPr>
        <p:spPr>
          <a:xfrm>
            <a:off x="1118069" y="3400144"/>
            <a:ext cx="6926433" cy="40719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5" name="곱하기 기호 34">
            <a:extLst>
              <a:ext uri="{FF2B5EF4-FFF2-40B4-BE49-F238E27FC236}">
                <a16:creationId xmlns:a16="http://schemas.microsoft.com/office/drawing/2014/main" id="{746714AA-18CE-40BA-8660-6A7C53AE491B}"/>
              </a:ext>
            </a:extLst>
          </p:cNvPr>
          <p:cNvSpPr/>
          <p:nvPr/>
        </p:nvSpPr>
        <p:spPr>
          <a:xfrm>
            <a:off x="3504104" y="4939846"/>
            <a:ext cx="303415" cy="269332"/>
          </a:xfrm>
          <a:prstGeom prst="mathMultiply">
            <a:avLst>
              <a:gd name="adj1" fmla="val 64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6036C46B-1256-461D-843F-F962F68908BF}"/>
              </a:ext>
            </a:extLst>
          </p:cNvPr>
          <p:cNvGrpSpPr/>
          <p:nvPr/>
        </p:nvGrpSpPr>
        <p:grpSpPr>
          <a:xfrm>
            <a:off x="2076641" y="3743777"/>
            <a:ext cx="721229" cy="816419"/>
            <a:chOff x="3611210" y="2893583"/>
            <a:chExt cx="689392" cy="1097361"/>
          </a:xfrm>
        </p:grpSpPr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DC76B892-F06C-4F6F-A8C1-02C4C45399A4}"/>
                </a:ext>
              </a:extLst>
            </p:cNvPr>
            <p:cNvCxnSpPr>
              <a:cxnSpLocks/>
            </p:cNvCxnSpPr>
            <p:nvPr/>
          </p:nvCxnSpPr>
          <p:spPr>
            <a:xfrm>
              <a:off x="4110391" y="2893583"/>
              <a:ext cx="190211" cy="109736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D4AB6AE3-3399-405D-A8FF-AAE9E4DF9039}"/>
                </a:ext>
              </a:extLst>
            </p:cNvPr>
            <p:cNvSpPr/>
            <p:nvPr/>
          </p:nvSpPr>
          <p:spPr>
            <a:xfrm>
              <a:off x="3611210" y="3015027"/>
              <a:ext cx="6206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prstClr val="black"/>
                  </a:solidFill>
                  <a:latin typeface="Bahnschrift Light SemiCondensed" panose="020B0502040204020203" pitchFamily="34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SEND</a:t>
              </a:r>
              <a:endParaRPr lang="ko-KR" altLang="en-US" sz="16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A2B4ADBC-AC3B-44D9-8A8F-78AE144039FE}"/>
              </a:ext>
            </a:extLst>
          </p:cNvPr>
          <p:cNvGrpSpPr/>
          <p:nvPr/>
        </p:nvGrpSpPr>
        <p:grpSpPr>
          <a:xfrm>
            <a:off x="4194894" y="3750585"/>
            <a:ext cx="798139" cy="809612"/>
            <a:chOff x="3726381" y="2893583"/>
            <a:chExt cx="756890" cy="1156394"/>
          </a:xfrm>
        </p:grpSpPr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92655145-9938-43DD-A8F4-A44E1D44B291}"/>
                </a:ext>
              </a:extLst>
            </p:cNvPr>
            <p:cNvCxnSpPr>
              <a:cxnSpLocks/>
            </p:cNvCxnSpPr>
            <p:nvPr/>
          </p:nvCxnSpPr>
          <p:spPr>
            <a:xfrm>
              <a:off x="4212866" y="2893583"/>
              <a:ext cx="270405" cy="115639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3F066753-13DB-4B1D-B583-BDA888F87AC9}"/>
                </a:ext>
              </a:extLst>
            </p:cNvPr>
            <p:cNvSpPr/>
            <p:nvPr/>
          </p:nvSpPr>
          <p:spPr>
            <a:xfrm>
              <a:off x="3726381" y="3015027"/>
              <a:ext cx="6206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prstClr val="black"/>
                  </a:solidFill>
                  <a:latin typeface="Bahnschrift Light SemiCondensed" panose="020B0502040204020203" pitchFamily="34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SEND</a:t>
              </a:r>
              <a:endParaRPr lang="ko-KR" altLang="en-US" sz="16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24CEF02-B275-4450-8330-B3E7B36F7274}"/>
              </a:ext>
            </a:extLst>
          </p:cNvPr>
          <p:cNvSpPr/>
          <p:nvPr/>
        </p:nvSpPr>
        <p:spPr>
          <a:xfrm>
            <a:off x="3390527" y="3536050"/>
            <a:ext cx="1712328" cy="24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Retransmission triggered</a:t>
            </a:r>
            <a:endParaRPr lang="ko-KR" altLang="en-US" sz="120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9531AF2A-F6E5-4CCC-BD09-23BE37110E77}"/>
              </a:ext>
            </a:extLst>
          </p:cNvPr>
          <p:cNvCxnSpPr>
            <a:cxnSpLocks/>
          </p:cNvCxnSpPr>
          <p:nvPr/>
        </p:nvCxnSpPr>
        <p:spPr>
          <a:xfrm>
            <a:off x="5050323" y="4740734"/>
            <a:ext cx="123173" cy="43511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화살표: 줄무늬가 있는 오른쪽 46">
            <a:extLst>
              <a:ext uri="{FF2B5EF4-FFF2-40B4-BE49-F238E27FC236}">
                <a16:creationId xmlns:a16="http://schemas.microsoft.com/office/drawing/2014/main" id="{7F9588C6-D2CE-44F6-8E1A-8C11E72CF997}"/>
              </a:ext>
            </a:extLst>
          </p:cNvPr>
          <p:cNvSpPr/>
          <p:nvPr/>
        </p:nvSpPr>
        <p:spPr>
          <a:xfrm>
            <a:off x="3630258" y="4546046"/>
            <a:ext cx="3220976" cy="224971"/>
          </a:xfrm>
          <a:prstGeom prst="stripedRightArrow">
            <a:avLst>
              <a:gd name="adj1" fmla="val 7224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E4F27AFE-517E-481F-8454-2739E63B8987}"/>
              </a:ext>
            </a:extLst>
          </p:cNvPr>
          <p:cNvCxnSpPr>
            <a:cxnSpLocks/>
          </p:cNvCxnSpPr>
          <p:nvPr/>
        </p:nvCxnSpPr>
        <p:spPr>
          <a:xfrm flipV="1">
            <a:off x="5217973" y="3770735"/>
            <a:ext cx="319702" cy="139904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FE17B0AF-DD42-49B5-8B3F-AF3DFAD09D17}"/>
              </a:ext>
            </a:extLst>
          </p:cNvPr>
          <p:cNvSpPr/>
          <p:nvPr/>
        </p:nvSpPr>
        <p:spPr>
          <a:xfrm>
            <a:off x="5243128" y="4872397"/>
            <a:ext cx="511679" cy="300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ACK</a:t>
            </a:r>
            <a:endParaRPr lang="ko-KR" altLang="en-US" sz="160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C1360576-F5A2-4206-8D9A-03E8E2816926}"/>
              </a:ext>
            </a:extLst>
          </p:cNvPr>
          <p:cNvSpPr/>
          <p:nvPr/>
        </p:nvSpPr>
        <p:spPr>
          <a:xfrm>
            <a:off x="6690569" y="3837113"/>
            <a:ext cx="623890" cy="300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ACKD</a:t>
            </a:r>
            <a:endParaRPr lang="ko-KR" altLang="en-US" sz="160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883E9AA3-157D-42D9-9F36-EA84EA07C8A5}"/>
              </a:ext>
            </a:extLst>
          </p:cNvPr>
          <p:cNvCxnSpPr>
            <a:cxnSpLocks/>
          </p:cNvCxnSpPr>
          <p:nvPr/>
        </p:nvCxnSpPr>
        <p:spPr>
          <a:xfrm>
            <a:off x="6667567" y="3757818"/>
            <a:ext cx="183667" cy="80045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8D5893EE-8F27-4B87-AF85-62DC97665F58}"/>
              </a:ext>
            </a:extLst>
          </p:cNvPr>
          <p:cNvSpPr/>
          <p:nvPr/>
        </p:nvSpPr>
        <p:spPr>
          <a:xfrm>
            <a:off x="5774657" y="3544882"/>
            <a:ext cx="2153154" cy="24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When </a:t>
            </a:r>
            <a:r>
              <a:rPr lang="en-US" altLang="ko-KR" sz="120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unACKDed</a:t>
            </a:r>
            <a:r>
              <a:rPr lang="en-US" altLang="ko-KR" sz="12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size &gt; threshold</a:t>
            </a:r>
            <a:endParaRPr lang="ko-KR" altLang="en-US" sz="120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두루마리 모양: 세로로 말림 72">
            <a:extLst>
              <a:ext uri="{FF2B5EF4-FFF2-40B4-BE49-F238E27FC236}">
                <a16:creationId xmlns:a16="http://schemas.microsoft.com/office/drawing/2014/main" id="{6D0C7BE5-F18A-4A1E-A6AD-64FA0FE50FC5}"/>
              </a:ext>
            </a:extLst>
          </p:cNvPr>
          <p:cNvSpPr/>
          <p:nvPr/>
        </p:nvSpPr>
        <p:spPr>
          <a:xfrm>
            <a:off x="6851234" y="4515724"/>
            <a:ext cx="319702" cy="276710"/>
          </a:xfrm>
          <a:prstGeom prst="verticalScroll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Bahnschrift Condensed" panose="020B0502040204020203" pitchFamily="34" charset="0"/>
              </a:rPr>
              <a:t>File</a:t>
            </a:r>
            <a:endParaRPr lang="ko-KR" altLang="en-US" dirty="0">
              <a:solidFill>
                <a:schemeClr val="bg1">
                  <a:lumMod val="6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9843F157-204D-46F1-923F-E9A34C40DE72}"/>
              </a:ext>
            </a:extLst>
          </p:cNvPr>
          <p:cNvSpPr/>
          <p:nvPr/>
        </p:nvSpPr>
        <p:spPr>
          <a:xfrm>
            <a:off x="6405025" y="4753907"/>
            <a:ext cx="1261884" cy="24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Free </a:t>
            </a:r>
            <a:r>
              <a:rPr lang="en-US" altLang="ko-KR" sz="1200" kern="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ACKDed</a:t>
            </a:r>
            <a:r>
              <a:rPr lang="en-US" altLang="ko-KR" sz="12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files</a:t>
            </a:r>
            <a:endParaRPr lang="ko-KR" altLang="en-US" sz="1400" dirty="0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9B4ED5DA-B51D-4972-AE62-50CCD89AC4A9}"/>
              </a:ext>
            </a:extLst>
          </p:cNvPr>
          <p:cNvSpPr/>
          <p:nvPr/>
        </p:nvSpPr>
        <p:spPr>
          <a:xfrm>
            <a:off x="4402298" y="4537570"/>
            <a:ext cx="939681" cy="24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Keep the file</a:t>
            </a:r>
            <a:endParaRPr lang="ko-KR" altLang="en-US" sz="1400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8F53C78-8E78-454A-AA22-825062BAA22A}"/>
              </a:ext>
            </a:extLst>
          </p:cNvPr>
          <p:cNvGrpSpPr/>
          <p:nvPr/>
        </p:nvGrpSpPr>
        <p:grpSpPr>
          <a:xfrm>
            <a:off x="2731150" y="4475344"/>
            <a:ext cx="924662" cy="622293"/>
            <a:chOff x="1881064" y="4475344"/>
            <a:chExt cx="924662" cy="622293"/>
          </a:xfrm>
        </p:grpSpPr>
        <p:cxnSp>
          <p:nvCxnSpPr>
            <p:cNvPr id="71" name="직선 화살표 연결선 70">
              <a:extLst>
                <a:ext uri="{FF2B5EF4-FFF2-40B4-BE49-F238E27FC236}">
                  <a16:creationId xmlns:a16="http://schemas.microsoft.com/office/drawing/2014/main" id="{0BC04168-E689-4161-A542-5CED736D6BFB}"/>
                </a:ext>
              </a:extLst>
            </p:cNvPr>
            <p:cNvCxnSpPr>
              <a:cxnSpLocks/>
            </p:cNvCxnSpPr>
            <p:nvPr/>
          </p:nvCxnSpPr>
          <p:spPr>
            <a:xfrm>
              <a:off x="2715666" y="4779493"/>
              <a:ext cx="90060" cy="31814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1019A0F-E71A-42ED-AC2D-A98209BD23A6}"/>
                </a:ext>
              </a:extLst>
            </p:cNvPr>
            <p:cNvGrpSpPr/>
            <p:nvPr/>
          </p:nvGrpSpPr>
          <p:grpSpPr>
            <a:xfrm>
              <a:off x="1957970" y="4583905"/>
              <a:ext cx="563109" cy="117188"/>
              <a:chOff x="1661908" y="4544114"/>
              <a:chExt cx="455494" cy="224971"/>
            </a:xfrm>
          </p:grpSpPr>
          <p:sp>
            <p:nvSpPr>
              <p:cNvPr id="31" name="화살표: 갈매기형 수장 30">
                <a:extLst>
                  <a:ext uri="{FF2B5EF4-FFF2-40B4-BE49-F238E27FC236}">
                    <a16:creationId xmlns:a16="http://schemas.microsoft.com/office/drawing/2014/main" id="{A0EBE3D0-F861-4013-BC56-2F743693D6BF}"/>
                  </a:ext>
                </a:extLst>
              </p:cNvPr>
              <p:cNvSpPr/>
              <p:nvPr/>
            </p:nvSpPr>
            <p:spPr>
              <a:xfrm>
                <a:off x="1661908" y="4544114"/>
                <a:ext cx="96248" cy="224971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화살표: 갈매기형 수장 31">
                <a:extLst>
                  <a:ext uri="{FF2B5EF4-FFF2-40B4-BE49-F238E27FC236}">
                    <a16:creationId xmlns:a16="http://schemas.microsoft.com/office/drawing/2014/main" id="{70EA5D7D-1464-4070-B267-E04FAAD25583}"/>
                  </a:ext>
                </a:extLst>
              </p:cNvPr>
              <p:cNvSpPr/>
              <p:nvPr/>
            </p:nvSpPr>
            <p:spPr>
              <a:xfrm>
                <a:off x="1751783" y="4544114"/>
                <a:ext cx="96248" cy="224971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화살표: 갈매기형 수장 32">
                <a:extLst>
                  <a:ext uri="{FF2B5EF4-FFF2-40B4-BE49-F238E27FC236}">
                    <a16:creationId xmlns:a16="http://schemas.microsoft.com/office/drawing/2014/main" id="{B87D76B4-DE0B-445C-B102-306E9E53824F}"/>
                  </a:ext>
                </a:extLst>
              </p:cNvPr>
              <p:cNvSpPr/>
              <p:nvPr/>
            </p:nvSpPr>
            <p:spPr>
              <a:xfrm>
                <a:off x="1841405" y="4544114"/>
                <a:ext cx="96248" cy="224971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화살표: 갈매기형 수장 33">
                <a:extLst>
                  <a:ext uri="{FF2B5EF4-FFF2-40B4-BE49-F238E27FC236}">
                    <a16:creationId xmlns:a16="http://schemas.microsoft.com/office/drawing/2014/main" id="{9BA693D0-D9D6-4148-BF67-2B538B64CAF4}"/>
                  </a:ext>
                </a:extLst>
              </p:cNvPr>
              <p:cNvSpPr/>
              <p:nvPr/>
            </p:nvSpPr>
            <p:spPr>
              <a:xfrm>
                <a:off x="1931280" y="4544114"/>
                <a:ext cx="96248" cy="224971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화살표: 갈매기형 수장 38">
                <a:extLst>
                  <a:ext uri="{FF2B5EF4-FFF2-40B4-BE49-F238E27FC236}">
                    <a16:creationId xmlns:a16="http://schemas.microsoft.com/office/drawing/2014/main" id="{D115D88E-0293-44E1-87BD-26BAFF2C6990}"/>
                  </a:ext>
                </a:extLst>
              </p:cNvPr>
              <p:cNvSpPr/>
              <p:nvPr/>
            </p:nvSpPr>
            <p:spPr>
              <a:xfrm>
                <a:off x="2021154" y="4544114"/>
                <a:ext cx="96248" cy="224971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두루마리 모양: 세로로 말림 3">
              <a:extLst>
                <a:ext uri="{FF2B5EF4-FFF2-40B4-BE49-F238E27FC236}">
                  <a16:creationId xmlns:a16="http://schemas.microsoft.com/office/drawing/2014/main" id="{31FF44AE-C937-4826-8823-6C653FEC7744}"/>
                </a:ext>
              </a:extLst>
            </p:cNvPr>
            <p:cNvSpPr/>
            <p:nvPr/>
          </p:nvSpPr>
          <p:spPr>
            <a:xfrm>
              <a:off x="2464091" y="4475344"/>
              <a:ext cx="319702" cy="276710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File</a:t>
              </a:r>
              <a:endParaRPr lang="ko-KR" altLang="en-US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F7817E56-27FC-47DD-BE60-1FB72EBD1FF7}"/>
                </a:ext>
              </a:extLst>
            </p:cNvPr>
            <p:cNvSpPr/>
            <p:nvPr/>
          </p:nvSpPr>
          <p:spPr>
            <a:xfrm>
              <a:off x="1881064" y="4709805"/>
              <a:ext cx="7954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b="1" kern="0" dirty="0">
                  <a:solidFill>
                    <a:prstClr val="black"/>
                  </a:solidFill>
                  <a:latin typeface="Bahnschrift Condensed" panose="020B0502040204020203" pitchFamily="34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Long disk IO</a:t>
              </a:r>
              <a:endParaRPr lang="ko-KR" altLang="en-US" sz="1400" b="1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14" name="오른쪽 대괄호 13">
              <a:extLst>
                <a:ext uri="{FF2B5EF4-FFF2-40B4-BE49-F238E27FC236}">
                  <a16:creationId xmlns:a16="http://schemas.microsoft.com/office/drawing/2014/main" id="{9238659C-4636-4BA4-9DA0-CEDE77269E40}"/>
                </a:ext>
              </a:extLst>
            </p:cNvPr>
            <p:cNvSpPr/>
            <p:nvPr/>
          </p:nvSpPr>
          <p:spPr>
            <a:xfrm rot="5400000">
              <a:off x="2287159" y="4400220"/>
              <a:ext cx="45719" cy="687997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B1F6E5D-AF9A-4A9D-B457-30D2934DD9B9}"/>
              </a:ext>
            </a:extLst>
          </p:cNvPr>
          <p:cNvGrpSpPr/>
          <p:nvPr/>
        </p:nvGrpSpPr>
        <p:grpSpPr>
          <a:xfrm>
            <a:off x="4912715" y="4721359"/>
            <a:ext cx="965329" cy="289537"/>
            <a:chOff x="4062629" y="4721359"/>
            <a:chExt cx="965329" cy="289537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57D686E2-9394-4B92-B244-C342C10F4D70}"/>
                </a:ext>
              </a:extLst>
            </p:cNvPr>
            <p:cNvSpPr/>
            <p:nvPr/>
          </p:nvSpPr>
          <p:spPr>
            <a:xfrm>
              <a:off x="4062629" y="4733897"/>
              <a:ext cx="9653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b="1" kern="0" dirty="0">
                  <a:solidFill>
                    <a:prstClr val="black"/>
                  </a:solidFill>
                  <a:latin typeface="Bahnschrift Condensed" panose="020B0502040204020203" pitchFamily="34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Repeat disk IO?</a:t>
              </a:r>
              <a:endParaRPr lang="ko-KR" altLang="en-US" sz="1400" b="1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48" name="오른쪽 대괄호 47">
              <a:extLst>
                <a:ext uri="{FF2B5EF4-FFF2-40B4-BE49-F238E27FC236}">
                  <a16:creationId xmlns:a16="http://schemas.microsoft.com/office/drawing/2014/main" id="{69D3735B-D6CB-4F3E-BFB0-E4B539C5F474}"/>
                </a:ext>
              </a:extLst>
            </p:cNvPr>
            <p:cNvSpPr/>
            <p:nvPr/>
          </p:nvSpPr>
          <p:spPr>
            <a:xfrm rot="5400000">
              <a:off x="4489521" y="4400220"/>
              <a:ext cx="45719" cy="687997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D159B7F-9A7C-4821-BC0F-7E0735AEEE2E}"/>
              </a:ext>
            </a:extLst>
          </p:cNvPr>
          <p:cNvGrpSpPr/>
          <p:nvPr/>
        </p:nvGrpSpPr>
        <p:grpSpPr>
          <a:xfrm>
            <a:off x="5018468" y="4603351"/>
            <a:ext cx="674218" cy="117188"/>
            <a:chOff x="4168382" y="4583905"/>
            <a:chExt cx="674218" cy="117188"/>
          </a:xfrm>
        </p:grpSpPr>
        <p:sp>
          <p:nvSpPr>
            <p:cNvPr id="51" name="화살표: 갈매기형 수장 50">
              <a:extLst>
                <a:ext uri="{FF2B5EF4-FFF2-40B4-BE49-F238E27FC236}">
                  <a16:creationId xmlns:a16="http://schemas.microsoft.com/office/drawing/2014/main" id="{7E89C41E-438D-4E76-B39A-BFF83E750A06}"/>
                </a:ext>
              </a:extLst>
            </p:cNvPr>
            <p:cNvSpPr/>
            <p:nvPr/>
          </p:nvSpPr>
          <p:spPr>
            <a:xfrm>
              <a:off x="4168382" y="4583905"/>
              <a:ext cx="118988" cy="11718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화살표: 갈매기형 수장 54">
              <a:extLst>
                <a:ext uri="{FF2B5EF4-FFF2-40B4-BE49-F238E27FC236}">
                  <a16:creationId xmlns:a16="http://schemas.microsoft.com/office/drawing/2014/main" id="{B64E98B9-0024-4AB7-BFAC-D49BCF697561}"/>
                </a:ext>
              </a:extLst>
            </p:cNvPr>
            <p:cNvSpPr/>
            <p:nvPr/>
          </p:nvSpPr>
          <p:spPr>
            <a:xfrm>
              <a:off x="4279491" y="4583905"/>
              <a:ext cx="118988" cy="11718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화살표: 갈매기형 수장 55">
              <a:extLst>
                <a:ext uri="{FF2B5EF4-FFF2-40B4-BE49-F238E27FC236}">
                  <a16:creationId xmlns:a16="http://schemas.microsoft.com/office/drawing/2014/main" id="{6D3B9169-EC10-43EE-8EF9-0E13ADEAAA03}"/>
                </a:ext>
              </a:extLst>
            </p:cNvPr>
            <p:cNvSpPr/>
            <p:nvPr/>
          </p:nvSpPr>
          <p:spPr>
            <a:xfrm>
              <a:off x="4390287" y="4583905"/>
              <a:ext cx="118988" cy="11718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화살표: 갈매기형 수장 56">
              <a:extLst>
                <a:ext uri="{FF2B5EF4-FFF2-40B4-BE49-F238E27FC236}">
                  <a16:creationId xmlns:a16="http://schemas.microsoft.com/office/drawing/2014/main" id="{69C4A788-95A2-470A-8D6E-2885997A0466}"/>
                </a:ext>
              </a:extLst>
            </p:cNvPr>
            <p:cNvSpPr/>
            <p:nvPr/>
          </p:nvSpPr>
          <p:spPr>
            <a:xfrm>
              <a:off x="4501396" y="4583905"/>
              <a:ext cx="118988" cy="11718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화살표: 갈매기형 수장 57">
              <a:extLst>
                <a:ext uri="{FF2B5EF4-FFF2-40B4-BE49-F238E27FC236}">
                  <a16:creationId xmlns:a16="http://schemas.microsoft.com/office/drawing/2014/main" id="{D27665C9-23BA-446A-8AF6-8D95D236D13E}"/>
                </a:ext>
              </a:extLst>
            </p:cNvPr>
            <p:cNvSpPr/>
            <p:nvPr/>
          </p:nvSpPr>
          <p:spPr>
            <a:xfrm>
              <a:off x="4612503" y="4583905"/>
              <a:ext cx="118988" cy="11718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화살표: 갈매기형 수장 58">
              <a:extLst>
                <a:ext uri="{FF2B5EF4-FFF2-40B4-BE49-F238E27FC236}">
                  <a16:creationId xmlns:a16="http://schemas.microsoft.com/office/drawing/2014/main" id="{3B945A0E-2FC3-46A4-B199-E4555EF1CDD3}"/>
                </a:ext>
              </a:extLst>
            </p:cNvPr>
            <p:cNvSpPr/>
            <p:nvPr/>
          </p:nvSpPr>
          <p:spPr>
            <a:xfrm>
              <a:off x="4723612" y="4583905"/>
              <a:ext cx="118988" cy="11718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23DFFA8-70D3-4A78-A189-2B32C7A99B78}"/>
              </a:ext>
            </a:extLst>
          </p:cNvPr>
          <p:cNvSpPr/>
          <p:nvPr/>
        </p:nvSpPr>
        <p:spPr>
          <a:xfrm>
            <a:off x="1140900" y="3339559"/>
            <a:ext cx="1096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91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Host </a:t>
            </a:r>
          </a:p>
          <a:p>
            <a:pPr algn="ctr" defTabSz="914391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IO-TCP Stack</a:t>
            </a:r>
            <a:endParaRPr lang="ko-KR" altLang="en-US" sz="1400" kern="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5C321AE-8354-4358-BECB-009D68D63BA8}"/>
              </a:ext>
            </a:extLst>
          </p:cNvPr>
          <p:cNvSpPr/>
          <p:nvPr/>
        </p:nvSpPr>
        <p:spPr>
          <a:xfrm>
            <a:off x="1118069" y="4426710"/>
            <a:ext cx="1096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91" latinLnBrk="0">
              <a:defRPr/>
            </a:pPr>
            <a:r>
              <a:rPr lang="en-US" altLang="ko-KR" sz="1400" kern="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SmartNIC</a:t>
            </a:r>
            <a:endParaRPr lang="en-US" altLang="ko-KR" sz="1400" kern="0" dirty="0">
              <a:solidFill>
                <a:prstClr val="black"/>
              </a:solidFill>
              <a:latin typeface="Bahnschrift Light SemiCondensed" panose="020B0502040204020203" pitchFamily="34" charset="0"/>
              <a:ea typeface="Linux Biolinum" panose="02000503000000000000" pitchFamily="2" charset="0"/>
              <a:cs typeface="Times New Roman" panose="02020603050405020304" pitchFamily="18" charset="0"/>
            </a:endParaRPr>
          </a:p>
          <a:p>
            <a:pPr algn="ctr" defTabSz="914391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IO-TCP Stack</a:t>
            </a:r>
            <a:endParaRPr lang="ko-KR" altLang="en-US" sz="1400" kern="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7883347-3D48-4543-8441-0D4C78E0AADC}"/>
              </a:ext>
            </a:extLst>
          </p:cNvPr>
          <p:cNvSpPr/>
          <p:nvPr/>
        </p:nvSpPr>
        <p:spPr>
          <a:xfrm>
            <a:off x="1371992" y="5129611"/>
            <a:ext cx="58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91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Client</a:t>
            </a:r>
            <a:endParaRPr lang="ko-KR" altLang="en-US" sz="1400" kern="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3" grpId="0"/>
      <p:bldP spid="47" grpId="0" animBg="1"/>
      <p:bldP spid="52" grpId="0"/>
      <p:bldP spid="53" grpId="0"/>
      <p:bldP spid="72" grpId="0"/>
      <p:bldP spid="73" grpId="0" animBg="1"/>
      <p:bldP spid="74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Implementation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0822" y="1153886"/>
            <a:ext cx="8388350" cy="4048034"/>
          </a:xfrm>
        </p:spPr>
        <p:txBody>
          <a:bodyPr>
            <a:normAutofit/>
          </a:bodyPr>
          <a:lstStyle/>
          <a:p>
            <a:r>
              <a:rPr lang="en-US" altLang="ko-KR" dirty="0"/>
              <a:t>Host stack: extended </a:t>
            </a:r>
            <a:r>
              <a:rPr lang="en-US" altLang="ko-KR" dirty="0" err="1"/>
              <a:t>mTCP</a:t>
            </a:r>
            <a:r>
              <a:rPr lang="en-US" altLang="ko-KR" dirty="0"/>
              <a:t> to support NIC offload</a:t>
            </a:r>
          </a:p>
          <a:p>
            <a:pPr lvl="1"/>
            <a:r>
              <a:rPr lang="en-US" altLang="ko-KR" dirty="0"/>
              <a:t>1,793 lines of code modification on </a:t>
            </a:r>
            <a:r>
              <a:rPr lang="en-US" altLang="ko-KR" dirty="0" err="1"/>
              <a:t>mTCP</a:t>
            </a:r>
            <a:endParaRPr lang="en-US" altLang="ko-KR" dirty="0"/>
          </a:p>
          <a:p>
            <a:r>
              <a:rPr lang="en-US" altLang="ko-KR" dirty="0"/>
              <a:t>NIC stack: based on NVIDIA Bluefield2 </a:t>
            </a:r>
            <a:r>
              <a:rPr lang="en-US" altLang="ko-KR" dirty="0" err="1"/>
              <a:t>SmartNIC</a:t>
            </a:r>
            <a:endParaRPr lang="en-US" altLang="ko-KR" dirty="0"/>
          </a:p>
          <a:p>
            <a:pPr lvl="1"/>
            <a:r>
              <a:rPr lang="en-US" altLang="ko-KR" dirty="0"/>
              <a:t>1,853 lines of C code</a:t>
            </a:r>
          </a:p>
          <a:p>
            <a:pPr lvl="1"/>
            <a:r>
              <a:rPr lang="en-US" altLang="ko-KR" dirty="0"/>
              <a:t>We implement TSO, scatter-gather IO, and TLS crypto offload</a:t>
            </a:r>
          </a:p>
          <a:p>
            <a:r>
              <a:rPr lang="en-US" altLang="ko-KR" dirty="0"/>
              <a:t>Easy to port existing apps </a:t>
            </a:r>
          </a:p>
          <a:p>
            <a:pPr marL="620735" lvl="2" indent="-180975"/>
            <a:r>
              <a:rPr lang="en-US" altLang="ko-KR" dirty="0"/>
              <a:t>open(), </a:t>
            </a:r>
            <a:r>
              <a:rPr lang="en-US" altLang="ko-KR" dirty="0" err="1"/>
              <a:t>fstat</a:t>
            </a:r>
            <a:r>
              <a:rPr lang="en-US" altLang="ko-KR" dirty="0"/>
              <a:t>() and close()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 err="1">
                <a:sym typeface="Wingdings" panose="05000000000000000000" pitchFamily="2" charset="2"/>
              </a:rPr>
              <a:t>offload_open</a:t>
            </a:r>
            <a:r>
              <a:rPr lang="en-US" altLang="ko-KR" dirty="0">
                <a:sym typeface="Wingdings" panose="05000000000000000000" pitchFamily="2" charset="2"/>
              </a:rPr>
              <a:t>(), </a:t>
            </a:r>
            <a:r>
              <a:rPr lang="en-US" altLang="ko-KR" dirty="0" err="1">
                <a:sym typeface="Wingdings" panose="05000000000000000000" pitchFamily="2" charset="2"/>
              </a:rPr>
              <a:t>offload_fstat</a:t>
            </a:r>
            <a:r>
              <a:rPr lang="en-US" altLang="ko-KR" dirty="0">
                <a:sym typeface="Wingdings" panose="05000000000000000000" pitchFamily="2" charset="2"/>
              </a:rPr>
              <a:t>() and </a:t>
            </a:r>
            <a:r>
              <a:rPr lang="en-US" altLang="ko-KR" dirty="0" err="1">
                <a:sym typeface="Wingdings" panose="05000000000000000000" pitchFamily="2" charset="2"/>
              </a:rPr>
              <a:t>offload_close</a:t>
            </a:r>
            <a:r>
              <a:rPr lang="en-US" altLang="ko-KR" dirty="0">
                <a:sym typeface="Wingdings" panose="05000000000000000000" pitchFamily="2" charset="2"/>
              </a:rPr>
              <a:t>()</a:t>
            </a:r>
            <a:endParaRPr lang="en-US" altLang="ko-KR" dirty="0"/>
          </a:p>
          <a:p>
            <a:pPr marL="620735" lvl="2" indent="-180975"/>
            <a:r>
              <a:rPr lang="en-US" altLang="ko-KR" dirty="0"/>
              <a:t>write()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 err="1">
                <a:sym typeface="Wingdings" panose="05000000000000000000" pitchFamily="2" charset="2"/>
              </a:rPr>
              <a:t>offload_write</a:t>
            </a:r>
            <a:r>
              <a:rPr lang="en-US" altLang="ko-KR" dirty="0">
                <a:sym typeface="Wingdings" panose="05000000000000000000" pitchFamily="2" charset="2"/>
              </a:rPr>
              <a:t>()</a:t>
            </a:r>
          </a:p>
          <a:p>
            <a:pPr marL="628597" lvl="2" indent="-188837"/>
            <a:r>
              <a:rPr lang="en-US" altLang="ko-KR" dirty="0"/>
              <a:t>Porting </a:t>
            </a:r>
            <a:r>
              <a:rPr lang="en-US" altLang="ko-KR" dirty="0" err="1"/>
              <a:t>Lighttpd</a:t>
            </a:r>
            <a:r>
              <a:rPr lang="en-US" altLang="ko-KR" dirty="0"/>
              <a:t> server to IO-TCP: </a:t>
            </a:r>
            <a:r>
              <a:rPr lang="en-US" altLang="ko-KR" b="1" dirty="0"/>
              <a:t>~10 lines of code modification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539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Setup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0822" y="3341673"/>
            <a:ext cx="8388350" cy="1912595"/>
          </a:xfrm>
        </p:spPr>
        <p:txBody>
          <a:bodyPr>
            <a:normAutofit/>
          </a:bodyPr>
          <a:lstStyle/>
          <a:p>
            <a:r>
              <a:rPr lang="en-US" altLang="ko-KR" dirty="0"/>
              <a:t>Baselines</a:t>
            </a:r>
            <a:endParaRPr lang="en-US" altLang="ko-KR" b="1" dirty="0"/>
          </a:p>
          <a:p>
            <a:pPr lvl="1"/>
            <a:r>
              <a:rPr lang="en-US" altLang="ko-KR" dirty="0" err="1"/>
              <a:t>Lighttpd</a:t>
            </a:r>
            <a:r>
              <a:rPr lang="en-US" altLang="ko-KR" dirty="0"/>
              <a:t> on Linux TCP with </a:t>
            </a:r>
            <a:r>
              <a:rPr lang="en-US" altLang="ko-KR" dirty="0" err="1"/>
              <a:t>sendfile</a:t>
            </a:r>
            <a:r>
              <a:rPr lang="en-US" altLang="ko-KR" dirty="0"/>
              <a:t>() (Kernel version: 4.14)</a:t>
            </a:r>
          </a:p>
          <a:p>
            <a:pPr lvl="1"/>
            <a:r>
              <a:rPr lang="en-US" altLang="ko-KR" dirty="0"/>
              <a:t>Atlas: webserver on kernel-bypass TCP stack with raw disk access [1]</a:t>
            </a:r>
          </a:p>
          <a:p>
            <a:pPr lvl="2"/>
            <a:r>
              <a:rPr lang="en-US" altLang="ko-KR" dirty="0"/>
              <a:t>Buffer-cache-free design</a:t>
            </a:r>
          </a:p>
          <a:p>
            <a:pPr lvl="2"/>
            <a:r>
              <a:rPr lang="en-US" altLang="ko-KR" dirty="0"/>
              <a:t>FreeBSD 1.10 &amp; </a:t>
            </a:r>
            <a:r>
              <a:rPr lang="en-US" altLang="ko-KR" dirty="0" err="1"/>
              <a:t>Chelsio</a:t>
            </a:r>
            <a:r>
              <a:rPr lang="en-US" altLang="ko-KR" dirty="0"/>
              <a:t> 100Gbps NIC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5370026"/>
            <a:ext cx="7220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j-lt"/>
              </a:rPr>
              <a:t>[1] “</a:t>
            </a:r>
            <a:r>
              <a:rPr lang="en-US" altLang="ko-KR" sz="1400" dirty="0" err="1">
                <a:latin typeface="+mj-lt"/>
              </a:rPr>
              <a:t>Disk|Crypt|Net</a:t>
            </a:r>
            <a:r>
              <a:rPr lang="en-US" altLang="ko-KR" sz="1400" dirty="0">
                <a:latin typeface="+mj-lt"/>
              </a:rPr>
              <a:t>: rethinking the stack for high-performance video streaming.” SIGCOMM, 2017.</a:t>
            </a:r>
            <a:endParaRPr lang="ko-KR" altLang="en-US" sz="1400" dirty="0">
              <a:latin typeface="+mj-lt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83388" y="1223513"/>
            <a:ext cx="4896662" cy="1981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Server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xeon silver dodeca-core 4214 2.20ghz server processor upgrade-11번가 모바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7" b="94667" l="0" r="98167">
                        <a14:foregroundMark x1="43333" y1="41000" x2="43333" y2="4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8" y="1469950"/>
            <a:ext cx="681037" cy="6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tel 960GB Optane 905P PCIe 3.0 x4 Internal SSD SSDPED1D960GAX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87" b="77912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01" b="21044"/>
          <a:stretch/>
        </p:blipFill>
        <p:spPr bwMode="auto">
          <a:xfrm>
            <a:off x="663466" y="2688449"/>
            <a:ext cx="740065" cy="40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97" b="94828" l="7931" r="94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4" y="2071528"/>
            <a:ext cx="1029275" cy="63933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97" b="94828" l="7931" r="94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81" y="2071528"/>
            <a:ext cx="1029275" cy="639338"/>
          </a:xfrm>
          <a:prstGeom prst="rect">
            <a:avLst/>
          </a:prstGeom>
        </p:spPr>
      </p:pic>
      <p:pic>
        <p:nvPicPr>
          <p:cNvPr id="24" name="Picture 4" descr="Intel 960GB Optane 905P PCIe 3.0 x4 Internal SSD SSDPED1D960GAX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87" b="77912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01" b="21044"/>
          <a:stretch/>
        </p:blipFill>
        <p:spPr bwMode="auto">
          <a:xfrm>
            <a:off x="908917" y="2688449"/>
            <a:ext cx="740065" cy="40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ntel 960GB Optane 905P PCIe 3.0 x4 Internal SSD SSDPED1D960GAX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87" b="77912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01" b="21044"/>
          <a:stretch/>
        </p:blipFill>
        <p:spPr bwMode="auto">
          <a:xfrm>
            <a:off x="1191151" y="2688449"/>
            <a:ext cx="740065" cy="40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ntel 960GB Optane 905P PCIe 3.0 x4 Internal SSD SSDPED1D960GAX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87" b="77912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01" b="21044"/>
          <a:stretch/>
        </p:blipFill>
        <p:spPr bwMode="auto">
          <a:xfrm>
            <a:off x="1473238" y="2688449"/>
            <a:ext cx="740065" cy="40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213303" y="1607440"/>
            <a:ext cx="3487067" cy="492443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/>
          <a:p>
            <a:pPr marL="107856" indent="-238113"/>
            <a:r>
              <a:rPr lang="en-US" altLang="ko-KR" sz="1600" dirty="0"/>
              <a:t>Xeon Silver 4210 @ 2.2GHz, 10 cores </a:t>
            </a:r>
          </a:p>
          <a:p>
            <a:pPr marL="107856" indent="-238113"/>
            <a:r>
              <a:rPr lang="en-US" altLang="ko-KR" sz="1600" dirty="0"/>
              <a:t>with 128GB DDR4</a:t>
            </a:r>
            <a:endParaRPr lang="ko-KR" altLang="en-US" sz="1600" dirty="0"/>
          </a:p>
        </p:txBody>
      </p:sp>
      <p:sp>
        <p:nvSpPr>
          <p:cNvPr id="13" name="직사각형 12"/>
          <p:cNvSpPr/>
          <p:nvPr/>
        </p:nvSpPr>
        <p:spPr>
          <a:xfrm>
            <a:off x="2213303" y="2268086"/>
            <a:ext cx="2970227" cy="246221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/>
          <a:p>
            <a:pPr marL="107856" indent="-238113"/>
            <a:r>
              <a:rPr lang="en-US" altLang="ko-KR" sz="1600" dirty="0"/>
              <a:t>NVIDIA Bluefield-2 (100Gbps x 2)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213302" y="2770039"/>
            <a:ext cx="3420384" cy="246221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/>
          <a:p>
            <a:r>
              <a:rPr lang="en-US" altLang="ko-KR" sz="1600" dirty="0"/>
              <a:t>Intel </a:t>
            </a:r>
            <a:r>
              <a:rPr lang="en-US" altLang="ko-KR" sz="1600" dirty="0" err="1"/>
              <a:t>Optane</a:t>
            </a:r>
            <a:r>
              <a:rPr lang="en-US" altLang="ko-KR" sz="1600" dirty="0"/>
              <a:t> 900P </a:t>
            </a:r>
            <a:r>
              <a:rPr lang="en-US" altLang="ko-KR" sz="1600" dirty="0" err="1"/>
              <a:t>NVMe</a:t>
            </a:r>
            <a:r>
              <a:rPr lang="en-US" altLang="ko-KR" sz="1600" dirty="0"/>
              <a:t> </a:t>
            </a:r>
            <a:r>
              <a:rPr lang="en-US" altLang="ko-KR" sz="1600" b="1" dirty="0"/>
              <a:t>(20Gbps x 4)</a:t>
            </a:r>
            <a:endParaRPr lang="ko-KR" altLang="en-US" sz="1600" b="1" dirty="0"/>
          </a:p>
        </p:txBody>
      </p:sp>
      <p:sp>
        <p:nvSpPr>
          <p:cNvPr id="28" name="직사각형 27"/>
          <p:cNvSpPr/>
          <p:nvPr/>
        </p:nvSpPr>
        <p:spPr>
          <a:xfrm>
            <a:off x="6983544" y="1645902"/>
            <a:ext cx="1447056" cy="91538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Client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829908" y="1809330"/>
            <a:ext cx="1447056" cy="91538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2 Clients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5403850" y="1968440"/>
            <a:ext cx="156154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582981" y="2298873"/>
            <a:ext cx="1182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Max. 80Gbps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4394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IO-TCP Performance - Plaintext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30" name="내용 개체 틀 2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500KB video file chunks (disk bound)</a:t>
            </a:r>
          </a:p>
          <a:p>
            <a:r>
              <a:rPr lang="en-US" altLang="ko-KR" sz="1800" dirty="0" err="1"/>
              <a:t>Lighttpd</a:t>
            </a:r>
            <a:r>
              <a:rPr lang="en-US" altLang="ko-KR" sz="1800" dirty="0"/>
              <a:t> ported to IO-TCP</a:t>
            </a:r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294478" y="4833871"/>
            <a:ext cx="8555046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600" dirty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IO-TCP achieves Full BW of 4 </a:t>
            </a:r>
            <a:r>
              <a:rPr lang="en-US" altLang="ko-KR" sz="2600" dirty="0" err="1">
                <a:latin typeface="Bahnschrift SemiCondensed" panose="020B0502040204020203" pitchFamily="34" charset="0"/>
                <a:cs typeface="Times New Roman" panose="02020603050405020304" pitchFamily="18" charset="0"/>
              </a:rPr>
              <a:t>NVMe</a:t>
            </a:r>
            <a:r>
              <a:rPr lang="en-US" altLang="ko-KR" sz="2600" dirty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 disks with a single CPU core</a:t>
            </a:r>
          </a:p>
        </p:txBody>
      </p:sp>
      <p:graphicFrame>
        <p:nvGraphicFramePr>
          <p:cNvPr id="8" name="차트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13105"/>
              </p:ext>
            </p:extLst>
          </p:nvPr>
        </p:nvGraphicFramePr>
        <p:xfrm>
          <a:off x="1835219" y="2215193"/>
          <a:ext cx="4472764" cy="26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7725" y="2114509"/>
            <a:ext cx="4224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dirty="0">
                <a:solidFill>
                  <a:schemeClr val="accent1">
                    <a:lumMod val="75000"/>
                  </a:schemeClr>
                </a:solidFill>
              </a:rPr>
              <a:t>78.1</a:t>
            </a:r>
            <a:endParaRPr lang="ko-KR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4683" y="3373267"/>
            <a:ext cx="665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0B050"/>
                </a:solidFill>
              </a:rPr>
              <a:t>20.3</a:t>
            </a:r>
            <a:endParaRPr lang="ko-KR" altLang="en-US" sz="16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0240" y="3915586"/>
            <a:ext cx="65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12.0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0019" y="2574472"/>
            <a:ext cx="61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56.8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6444312" y="2657828"/>
            <a:ext cx="1094825" cy="738664"/>
            <a:chOff x="6733545" y="2429342"/>
            <a:chExt cx="1094825" cy="738664"/>
          </a:xfrm>
        </p:grpSpPr>
        <p:sp>
          <p:nvSpPr>
            <p:cNvPr id="37" name="TextBox 36"/>
            <p:cNvSpPr txBox="1"/>
            <p:nvPr/>
          </p:nvSpPr>
          <p:spPr>
            <a:xfrm>
              <a:off x="7082397" y="2429342"/>
              <a:ext cx="74597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600" dirty="0"/>
                <a:t>IO-TCP</a:t>
              </a:r>
            </a:p>
            <a:p>
              <a:r>
                <a:rPr lang="en-US" altLang="ko-KR" sz="1600" dirty="0"/>
                <a:t>Atlas</a:t>
              </a:r>
            </a:p>
            <a:p>
              <a:r>
                <a:rPr lang="en-US" altLang="ko-KR" sz="1600" dirty="0" err="1"/>
                <a:t>LinuxTCP</a:t>
              </a:r>
              <a:endParaRPr lang="ko-KR" altLang="en-US" sz="1600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733545" y="2538054"/>
              <a:ext cx="261781" cy="47254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733545" y="3028763"/>
              <a:ext cx="261781" cy="47254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6733545" y="2783408"/>
              <a:ext cx="261781" cy="4725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26" name="차트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97959"/>
              </p:ext>
            </p:extLst>
          </p:nvPr>
        </p:nvGraphicFramePr>
        <p:xfrm>
          <a:off x="1835219" y="2215193"/>
          <a:ext cx="4472764" cy="26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차트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744171"/>
              </p:ext>
            </p:extLst>
          </p:nvPr>
        </p:nvGraphicFramePr>
        <p:xfrm>
          <a:off x="1835219" y="2215193"/>
          <a:ext cx="4472764" cy="26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744436" y="2345973"/>
            <a:ext cx="665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0B050"/>
                </a:solidFill>
              </a:rPr>
              <a:t>78.8</a:t>
            </a:r>
            <a:endParaRPr lang="ko-KR" altLang="en-US" sz="1600" dirty="0">
              <a:solidFill>
                <a:srgbClr val="00B05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5370026"/>
            <a:ext cx="7220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j-lt"/>
              </a:rPr>
              <a:t>[1] “</a:t>
            </a:r>
            <a:r>
              <a:rPr lang="en-US" altLang="ko-KR" sz="1400" dirty="0" err="1">
                <a:latin typeface="+mj-lt"/>
              </a:rPr>
              <a:t>Disk|Crypt|Net</a:t>
            </a:r>
            <a:r>
              <a:rPr lang="en-US" altLang="ko-KR" sz="1400" dirty="0">
                <a:latin typeface="+mj-lt"/>
              </a:rPr>
              <a:t>: rethinking the stack for high-performance video streaming.” SIGCOMM, 2017.</a:t>
            </a:r>
            <a:endParaRPr lang="ko-KR" altLang="en-US" sz="1400" dirty="0">
              <a:latin typeface="+mj-lt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556925" y="2342446"/>
            <a:ext cx="3704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6239042" y="2169578"/>
            <a:ext cx="261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Max. throughput of 4 </a:t>
            </a:r>
            <a:r>
              <a:rPr lang="en-US" altLang="ko-KR" sz="1600" dirty="0" err="1"/>
              <a:t>NVMes</a:t>
            </a:r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2529293" y="2001349"/>
            <a:ext cx="500912" cy="500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8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  <p:bldP spid="9" grpId="0"/>
      <p:bldP spid="11" grpId="0"/>
      <p:bldGraphic spid="26" grpId="0">
        <p:bldAsOne/>
      </p:bldGraphic>
      <p:bldP spid="28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IO-TCP Performance – TLS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30" name="내용 개체 틀 2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500KB video file chunks (disk bound)</a:t>
            </a:r>
          </a:p>
          <a:p>
            <a:r>
              <a:rPr lang="en-US" altLang="ko-KR" sz="1800" dirty="0" err="1"/>
              <a:t>Lighttpd</a:t>
            </a:r>
            <a:r>
              <a:rPr lang="en-US" altLang="ko-KR" sz="1800" dirty="0"/>
              <a:t> ported to IO-TCP</a:t>
            </a:r>
          </a:p>
          <a:p>
            <a:r>
              <a:rPr lang="en-US" altLang="ko-KR" sz="1800" dirty="0"/>
              <a:t>Cipher mode: AES-GCM 256</a:t>
            </a:r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294478" y="4833871"/>
            <a:ext cx="8555046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600" dirty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IO-TCP still reaches the max throughput for </a:t>
            </a:r>
            <a:r>
              <a:rPr lang="en-US" altLang="ko-KR" sz="2600">
                <a:latin typeface="Bahnschrift SemiCondensed" panose="020B0502040204020203" pitchFamily="34" charset="0"/>
                <a:cs typeface="Times New Roman" panose="02020603050405020304" pitchFamily="18" charset="0"/>
              </a:rPr>
              <a:t>TLS traffic</a:t>
            </a:r>
            <a:endParaRPr lang="en-US" altLang="ko-KR" sz="2600" dirty="0"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차트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28431"/>
              </p:ext>
            </p:extLst>
          </p:nvPr>
        </p:nvGraphicFramePr>
        <p:xfrm>
          <a:off x="1901273" y="2213696"/>
          <a:ext cx="4472764" cy="26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44588" y="2335855"/>
            <a:ext cx="611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>
                    <a:lumMod val="75000"/>
                  </a:schemeClr>
                </a:solidFill>
              </a:rPr>
              <a:t>77.4</a:t>
            </a:r>
            <a:endParaRPr lang="ko-KR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3837" y="4021967"/>
            <a:ext cx="582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6.4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3328" y="3568187"/>
            <a:ext cx="662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0B050"/>
                </a:solidFill>
              </a:rPr>
              <a:t>12.5</a:t>
            </a:r>
            <a:endParaRPr lang="ko-KR" altLang="en-US" sz="16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3099" y="2887917"/>
            <a:ext cx="61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0B050"/>
                </a:solidFill>
              </a:rPr>
              <a:t>44.2</a:t>
            </a:r>
            <a:endParaRPr lang="ko-KR" altLang="en-US" sz="16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6621" y="3289859"/>
            <a:ext cx="619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37.4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6" name="차트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18858"/>
              </p:ext>
            </p:extLst>
          </p:nvPr>
        </p:nvGraphicFramePr>
        <p:xfrm>
          <a:off x="1901273" y="2213696"/>
          <a:ext cx="4472764" cy="26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차트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512024"/>
              </p:ext>
            </p:extLst>
          </p:nvPr>
        </p:nvGraphicFramePr>
        <p:xfrm>
          <a:off x="1901273" y="2213696"/>
          <a:ext cx="4472764" cy="26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8" name="그룹 27"/>
          <p:cNvGrpSpPr/>
          <p:nvPr/>
        </p:nvGrpSpPr>
        <p:grpSpPr>
          <a:xfrm>
            <a:off x="6444312" y="2657828"/>
            <a:ext cx="1094825" cy="738664"/>
            <a:chOff x="6733545" y="2429342"/>
            <a:chExt cx="1094825" cy="738664"/>
          </a:xfrm>
        </p:grpSpPr>
        <p:sp>
          <p:nvSpPr>
            <p:cNvPr id="29" name="TextBox 28"/>
            <p:cNvSpPr txBox="1"/>
            <p:nvPr/>
          </p:nvSpPr>
          <p:spPr>
            <a:xfrm>
              <a:off x="7082397" y="2429342"/>
              <a:ext cx="74597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600" dirty="0"/>
                <a:t>IO-TCP</a:t>
              </a:r>
            </a:p>
            <a:p>
              <a:r>
                <a:rPr lang="en-US" altLang="ko-KR" sz="1600" dirty="0"/>
                <a:t>Atlas</a:t>
              </a:r>
            </a:p>
            <a:p>
              <a:r>
                <a:rPr lang="en-US" altLang="ko-KR" sz="1600" dirty="0" err="1"/>
                <a:t>LinuxTCP</a:t>
              </a:r>
              <a:endParaRPr lang="ko-KR" altLang="en-US" sz="1600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733545" y="2538054"/>
              <a:ext cx="261781" cy="47254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733545" y="3028763"/>
              <a:ext cx="261781" cy="47254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733545" y="2783408"/>
              <a:ext cx="261781" cy="4725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0" y="5370026"/>
            <a:ext cx="7220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j-lt"/>
              </a:rPr>
              <a:t>[1] “</a:t>
            </a:r>
            <a:r>
              <a:rPr lang="en-US" altLang="ko-KR" sz="1400" dirty="0" err="1">
                <a:latin typeface="+mj-lt"/>
              </a:rPr>
              <a:t>Disk|Crypt|Net</a:t>
            </a:r>
            <a:r>
              <a:rPr lang="en-US" altLang="ko-KR" sz="1400" dirty="0">
                <a:latin typeface="+mj-lt"/>
              </a:rPr>
              <a:t>: rethinking the stack for high-performance video streaming.” SIGCOMM, 2017.</a:t>
            </a:r>
            <a:endParaRPr lang="ko-KR" altLang="en-US" sz="1400" dirty="0">
              <a:latin typeface="+mj-lt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2556925" y="2342446"/>
            <a:ext cx="3704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6239042" y="2169578"/>
            <a:ext cx="261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Max. throughput of 4 </a:t>
            </a:r>
            <a:r>
              <a:rPr lang="en-US" altLang="ko-KR" sz="1600" dirty="0" err="1"/>
              <a:t>NVMes</a:t>
            </a:r>
            <a:endParaRPr lang="ko-KR" altLang="en-US" dirty="0"/>
          </a:p>
        </p:txBody>
      </p:sp>
      <p:sp>
        <p:nvSpPr>
          <p:cNvPr id="24" name="타원 23"/>
          <p:cNvSpPr/>
          <p:nvPr/>
        </p:nvSpPr>
        <p:spPr>
          <a:xfrm>
            <a:off x="2529293" y="2234451"/>
            <a:ext cx="500912" cy="500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5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Source of Performance Improvement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3" name="순서도: 처리 2"/>
          <p:cNvSpPr/>
          <p:nvPr/>
        </p:nvSpPr>
        <p:spPr>
          <a:xfrm>
            <a:off x="517156" y="1366850"/>
            <a:ext cx="4088781" cy="114656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Separation</a:t>
            </a:r>
            <a:r>
              <a:rPr lang="en-US" altLang="ko-KR" sz="18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of </a:t>
            </a:r>
            <a:r>
              <a:rPr lang="en-US" altLang="ko-KR" sz="1800" b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Control plane </a:t>
            </a:r>
            <a:r>
              <a:rPr lang="en-US" altLang="ko-KR" sz="18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/ </a:t>
            </a:r>
            <a:r>
              <a:rPr lang="en-US" altLang="ko-KR" sz="1800" b="1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  <a:t>Data plane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- No main memory read/write for IO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- No CPU cache eviction by DDIO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517156" y="2921622"/>
            <a:ext cx="4088781" cy="114657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Mitigated</a:t>
            </a:r>
            <a:r>
              <a:rPr lang="en-US" altLang="ko-KR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altLang="ko-KR" sz="2000" b="1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Cache &amp; Memory contention </a:t>
            </a:r>
            <a:r>
              <a:rPr lang="en-US" altLang="ko-KR" sz="18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for</a:t>
            </a:r>
            <a:r>
              <a:rPr lang="en-US" altLang="ko-KR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Control plane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Separation achieves </a:t>
            </a:r>
            <a:r>
              <a:rPr lang="en-US" altLang="ko-KR" sz="18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27% lower LLC miss rate</a:t>
            </a:r>
          </a:p>
        </p:txBody>
      </p:sp>
      <p:sp>
        <p:nvSpPr>
          <p:cNvPr id="9" name="순서도: 처리 8"/>
          <p:cNvSpPr/>
          <p:nvPr/>
        </p:nvSpPr>
        <p:spPr>
          <a:xfrm>
            <a:off x="5003180" y="1477617"/>
            <a:ext cx="3755992" cy="36443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Bahnschrift Light Condensed" panose="020B0502040204020203" pitchFamily="34" charset="0"/>
                <a:sym typeface="Wingdings" panose="05000000000000000000" pitchFamily="2" charset="2"/>
              </a:rPr>
              <a:t>Shorter e2e RTT  Larger window size 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altLang="ko-KR" sz="2000" b="1" dirty="0">
                <a:solidFill>
                  <a:srgbClr val="FF0000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Overall Throughput Improvement</a:t>
            </a:r>
            <a:endParaRPr lang="en-US" altLang="ko-KR" sz="1800" b="1" dirty="0">
              <a:solidFill>
                <a:srgbClr val="FF0000"/>
              </a:solidFill>
              <a:latin typeface="Bahnschrift Light SemiCondensed" panose="020B0502040204020203" pitchFamily="34" charset="0"/>
            </a:endParaRPr>
          </a:p>
        </p:txBody>
      </p:sp>
      <p:cxnSp>
        <p:nvCxnSpPr>
          <p:cNvPr id="10" name="직선 화살표 연결선 9"/>
          <p:cNvCxnSpPr>
            <a:stCxn id="3" idx="2"/>
            <a:endCxn id="7" idx="0"/>
          </p:cNvCxnSpPr>
          <p:nvPr/>
        </p:nvCxnSpPr>
        <p:spPr>
          <a:xfrm>
            <a:off x="2561547" y="2513419"/>
            <a:ext cx="0" cy="408203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꺾인 연결선 11"/>
          <p:cNvCxnSpPr>
            <a:stCxn id="33" idx="3"/>
            <a:endCxn id="9" idx="1"/>
          </p:cNvCxnSpPr>
          <p:nvPr/>
        </p:nvCxnSpPr>
        <p:spPr>
          <a:xfrm flipV="1">
            <a:off x="4605937" y="3299791"/>
            <a:ext cx="397243" cy="158902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7" idx="2"/>
            <a:endCxn id="33" idx="0"/>
          </p:cNvCxnSpPr>
          <p:nvPr/>
        </p:nvCxnSpPr>
        <p:spPr>
          <a:xfrm>
            <a:off x="2561547" y="4068192"/>
            <a:ext cx="0" cy="408202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차트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121538"/>
              </p:ext>
            </p:extLst>
          </p:nvPr>
        </p:nvGraphicFramePr>
        <p:xfrm>
          <a:off x="5101573" y="2589393"/>
          <a:ext cx="3610216" cy="1906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순서도: 처리 32"/>
          <p:cNvSpPr/>
          <p:nvPr/>
        </p:nvSpPr>
        <p:spPr>
          <a:xfrm>
            <a:off x="517156" y="4476394"/>
            <a:ext cx="4088781" cy="82484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Faster control plane</a:t>
            </a:r>
          </a:p>
          <a:p>
            <a:pPr algn="ctr"/>
            <a:r>
              <a:rPr lang="en-US" altLang="ko-KR" sz="18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IPC</a:t>
            </a:r>
            <a:r>
              <a:rPr lang="en-US" altLang="ko-KR" sz="18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of the control path improves by </a:t>
            </a:r>
            <a:r>
              <a:rPr lang="en-US" altLang="ko-KR" sz="18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58%</a:t>
            </a:r>
            <a:endParaRPr lang="en-US" altLang="ko-KR" sz="2400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Graphic spid="27" grpId="0">
        <p:bldAsOne/>
      </p:bldGraphic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IO-TCP Overhead Evaluation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30" name="내용 개체 틀 29"/>
          <p:cNvSpPr>
            <a:spLocks noGrp="1"/>
          </p:cNvSpPr>
          <p:nvPr>
            <p:ph idx="1"/>
          </p:nvPr>
        </p:nvSpPr>
        <p:spPr>
          <a:xfrm>
            <a:off x="381000" y="1138016"/>
            <a:ext cx="8762999" cy="3934728"/>
          </a:xfrm>
        </p:spPr>
        <p:txBody>
          <a:bodyPr/>
          <a:lstStyle/>
          <a:p>
            <a:r>
              <a:rPr lang="en-US" altLang="ko-KR" dirty="0"/>
              <a:t>Overhead factors</a:t>
            </a:r>
          </a:p>
          <a:p>
            <a:pPr lvl="1"/>
            <a:r>
              <a:rPr lang="en-US" altLang="ko-KR" dirty="0"/>
              <a:t>Host-NIC communication overhead</a:t>
            </a:r>
          </a:p>
          <a:p>
            <a:pPr lvl="1"/>
            <a:r>
              <a:rPr lang="en-US" altLang="ko-KR" dirty="0"/>
              <a:t>Performance limit of Arm-based subsystem on BF2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dirty="0"/>
              <a:t>The fewer connections would be advantageous to CPU-only approach (Linux TCP)</a:t>
            </a:r>
            <a:endParaRPr lang="ko-KR" altLang="en-US" dirty="0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000-00004976A0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6277"/>
              </p:ext>
            </p:extLst>
          </p:nvPr>
        </p:nvGraphicFramePr>
        <p:xfrm>
          <a:off x="939156" y="2773077"/>
          <a:ext cx="3424688" cy="282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00000000-0008-0000-0000-0000FC36F2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10918"/>
              </p:ext>
            </p:extLst>
          </p:nvPr>
        </p:nvGraphicFramePr>
        <p:xfrm>
          <a:off x="4415883" y="2773078"/>
          <a:ext cx="3527038" cy="272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직사각형 2"/>
          <p:cNvSpPr/>
          <p:nvPr/>
        </p:nvSpPr>
        <p:spPr>
          <a:xfrm>
            <a:off x="2396972" y="2684057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/>
              <a:t>300 KB files</a:t>
            </a:r>
            <a:endParaRPr lang="ko-KR" altLang="en-US" sz="1800" dirty="0"/>
          </a:p>
        </p:txBody>
      </p:sp>
      <p:sp>
        <p:nvSpPr>
          <p:cNvPr id="10" name="직사각형 9"/>
          <p:cNvSpPr/>
          <p:nvPr/>
        </p:nvSpPr>
        <p:spPr>
          <a:xfrm>
            <a:off x="6009968" y="2684057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/>
              <a:t>10 KB files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2185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Increasing Demand for High-quality Video Streaming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30" name="내용 개체 틀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COVID-19 pandemic (2020~) – “more” rapid increase in video traffic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rcRect l="8757" t="15501" r="37001" b="15810"/>
          <a:stretch/>
        </p:blipFill>
        <p:spPr>
          <a:xfrm>
            <a:off x="611560" y="1671597"/>
            <a:ext cx="2918351" cy="260620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rcRect l="8539" t="10330" r="14967" b="4434"/>
          <a:stretch/>
        </p:blipFill>
        <p:spPr>
          <a:xfrm>
            <a:off x="3008508" y="1811407"/>
            <a:ext cx="3277483" cy="229116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5"/>
          <a:srcRect l="5851" t="20945" r="33697" b="13023"/>
          <a:stretch/>
        </p:blipFill>
        <p:spPr>
          <a:xfrm>
            <a:off x="1945440" y="2159077"/>
            <a:ext cx="3168942" cy="2652306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635224" y="4631343"/>
            <a:ext cx="8223248" cy="492443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600" dirty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CDN server performance is critical for cost-effective service</a:t>
            </a:r>
            <a:endParaRPr lang="ko-KR" altLang="en-US" sz="2600" dirty="0"/>
          </a:p>
        </p:txBody>
      </p:sp>
      <p:grpSp>
        <p:nvGrpSpPr>
          <p:cNvPr id="3" name="그룹 2"/>
          <p:cNvGrpSpPr/>
          <p:nvPr/>
        </p:nvGrpSpPr>
        <p:grpSpPr>
          <a:xfrm>
            <a:off x="6440167" y="1739559"/>
            <a:ext cx="2553397" cy="2363013"/>
            <a:chOff x="6936917" y="1739559"/>
            <a:chExt cx="2056643" cy="1903299"/>
          </a:xfrm>
        </p:grpSpPr>
        <p:sp>
          <p:nvSpPr>
            <p:cNvPr id="9" name="직사각형 8"/>
            <p:cNvSpPr/>
            <p:nvPr/>
          </p:nvSpPr>
          <p:spPr>
            <a:xfrm>
              <a:off x="7117575" y="1739559"/>
              <a:ext cx="1761380" cy="29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ko-KR" sz="1800" dirty="0">
                  <a:latin typeface="Bahnschrift Light" panose="020B0502040204020203" pitchFamily="34" charset="0"/>
                  <a:cs typeface="Times New Roman" panose="02020603050405020304" pitchFamily="18" charset="0"/>
                </a:rPr>
                <a:t>Global Video Traffic</a:t>
              </a:r>
              <a:endParaRPr lang="en-US" altLang="ko-KR" sz="1100" b="1" dirty="0">
                <a:latin typeface="Bahnschrift Light" panose="020B0502040204020203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차트 9"/>
            <p:cNvGraphicFramePr/>
            <p:nvPr>
              <p:extLst>
                <p:ext uri="{D42A27DB-BD31-4B8C-83A1-F6EECF244321}">
                  <p14:modId xmlns:p14="http://schemas.microsoft.com/office/powerpoint/2010/main" val="1118963189"/>
                </p:ext>
              </p:extLst>
            </p:nvPr>
          </p:nvGraphicFramePr>
          <p:xfrm>
            <a:off x="7139352" y="2106327"/>
            <a:ext cx="1854208" cy="14036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" name="직사각형 10"/>
            <p:cNvSpPr/>
            <p:nvPr/>
          </p:nvSpPr>
          <p:spPr>
            <a:xfrm>
              <a:off x="7517659" y="3345378"/>
              <a:ext cx="1443758" cy="297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800" dirty="0">
                  <a:latin typeface="Bahnschrift Light" panose="020B0502040204020203" pitchFamily="34" charset="0"/>
                  <a:cs typeface="Times New Roman" panose="02020603050405020304" pitchFamily="18" charset="0"/>
                </a:rPr>
                <a:t>2017           2022</a:t>
              </a:r>
              <a:endParaRPr lang="ko-KR" altLang="en-US" sz="1800" dirty="0">
                <a:latin typeface="Bahnschrift Light" panose="020B0502040204020203" pitchFamily="34" charset="0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 rot="16200000">
              <a:off x="6257775" y="2677523"/>
              <a:ext cx="1630974" cy="2726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 err="1">
                  <a:latin typeface="Bahnschrift Light" panose="020B0502040204020203" pitchFamily="34" charset="0"/>
                  <a:cs typeface="Times New Roman" panose="02020603050405020304" pitchFamily="18" charset="0"/>
                </a:rPr>
                <a:t>Exabytes</a:t>
              </a:r>
              <a:r>
                <a:rPr lang="en-US" altLang="ko-KR" sz="1600" dirty="0">
                  <a:latin typeface="Bahnschrift Light" panose="020B0502040204020203" pitchFamily="34" charset="0"/>
                  <a:cs typeface="Times New Roman" panose="02020603050405020304" pitchFamily="18" charset="0"/>
                </a:rPr>
                <a:t> per month</a:t>
              </a:r>
              <a:endParaRPr lang="ko-KR" altLang="en-US" sz="1600"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7819285" y="2464139"/>
              <a:ext cx="851827" cy="637787"/>
              <a:chOff x="2555377" y="1897097"/>
              <a:chExt cx="3000557" cy="786791"/>
            </a:xfrm>
          </p:grpSpPr>
          <p:sp>
            <p:nvSpPr>
              <p:cNvPr id="14" name="자유형 13"/>
              <p:cNvSpPr/>
              <p:nvPr/>
            </p:nvSpPr>
            <p:spPr>
              <a:xfrm>
                <a:off x="2555377" y="1917769"/>
                <a:ext cx="2960679" cy="766119"/>
              </a:xfrm>
              <a:custGeom>
                <a:avLst/>
                <a:gdLst>
                  <a:gd name="connsiteX0" fmla="*/ 0 w 2960679"/>
                  <a:gd name="connsiteY0" fmla="*/ 766119 h 766119"/>
                  <a:gd name="connsiteX1" fmla="*/ 588182 w 2960679"/>
                  <a:gd name="connsiteY1" fmla="*/ 672207 h 766119"/>
                  <a:gd name="connsiteX2" fmla="*/ 1191192 w 2960679"/>
                  <a:gd name="connsiteY2" fmla="*/ 558525 h 766119"/>
                  <a:gd name="connsiteX3" fmla="*/ 1779373 w 2960679"/>
                  <a:gd name="connsiteY3" fmla="*/ 415187 h 766119"/>
                  <a:gd name="connsiteX4" fmla="*/ 2387326 w 2960679"/>
                  <a:gd name="connsiteY4" fmla="*/ 227364 h 766119"/>
                  <a:gd name="connsiteX5" fmla="*/ 2960679 w 2960679"/>
                  <a:gd name="connsiteY5" fmla="*/ 0 h 76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79" h="766119">
                    <a:moveTo>
                      <a:pt x="0" y="766119"/>
                    </a:moveTo>
                    <a:lnTo>
                      <a:pt x="588182" y="672207"/>
                    </a:lnTo>
                    <a:lnTo>
                      <a:pt x="1191192" y="558525"/>
                    </a:lnTo>
                    <a:lnTo>
                      <a:pt x="1779373" y="415187"/>
                    </a:lnTo>
                    <a:lnTo>
                      <a:pt x="2387326" y="227364"/>
                    </a:lnTo>
                    <a:lnTo>
                      <a:pt x="2960679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>
                  <a:latin typeface="Bahnschrift Light" panose="020B0502040204020203" pitchFamily="34" charset="0"/>
                </a:endParaRPr>
              </a:p>
            </p:txBody>
          </p:sp>
          <p:cxnSp>
            <p:nvCxnSpPr>
              <p:cNvPr id="15" name="직선 화살표 연결선 14"/>
              <p:cNvCxnSpPr/>
              <p:nvPr/>
            </p:nvCxnSpPr>
            <p:spPr>
              <a:xfrm flipV="1">
                <a:off x="5368984" y="1897097"/>
                <a:ext cx="186950" cy="7812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직사각형 16"/>
            <p:cNvSpPr/>
            <p:nvPr/>
          </p:nvSpPr>
          <p:spPr>
            <a:xfrm>
              <a:off x="7266875" y="1945611"/>
              <a:ext cx="1374036" cy="2107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dirty="0">
                  <a:latin typeface="Bahnschrift Light" panose="020B0502040204020203" pitchFamily="34" charset="0"/>
                  <a:cs typeface="Times New Roman" panose="02020603050405020304" pitchFamily="18" charset="0"/>
                </a:rPr>
                <a:t>(Cisco whitepaper 2022)</a:t>
              </a:r>
              <a:endParaRPr lang="en-US" altLang="ko-KR" sz="1100" b="1" dirty="0">
                <a:latin typeface="Bahnschrift Light" panose="020B0502040204020203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0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Summary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30" name="내용 개체 틀 29"/>
          <p:cNvSpPr>
            <a:spLocks noGrp="1"/>
          </p:cNvSpPr>
          <p:nvPr>
            <p:ph idx="1"/>
          </p:nvPr>
        </p:nvSpPr>
        <p:spPr>
          <a:xfrm>
            <a:off x="381000" y="1138016"/>
            <a:ext cx="8763000" cy="4341404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BIG Trend: IO device advancement outpaces the rate of CPU capacity growth</a:t>
            </a:r>
          </a:p>
          <a:p>
            <a:endParaRPr lang="en-US" altLang="ko-KR" sz="2000" dirty="0"/>
          </a:p>
          <a:p>
            <a:r>
              <a:rPr lang="en-US" altLang="ko-KR" sz="2000" dirty="0"/>
              <a:t>IO-TCP: a split TCP stack architecture for a content delivery system </a:t>
            </a:r>
          </a:p>
          <a:p>
            <a:pPr lvl="1"/>
            <a:r>
              <a:rPr lang="en-US" altLang="ko-KR" dirty="0"/>
              <a:t>CPU host stack carries out the control plane functionalities of a TCP stack</a:t>
            </a:r>
          </a:p>
          <a:p>
            <a:pPr lvl="1"/>
            <a:r>
              <a:rPr lang="en-US" altLang="ko-KR" dirty="0"/>
              <a:t>NIC stack serves as data plane of a TCP stack</a:t>
            </a:r>
          </a:p>
          <a:p>
            <a:endParaRPr lang="en-US" altLang="ko-KR" sz="2000" dirty="0"/>
          </a:p>
          <a:p>
            <a:r>
              <a:rPr lang="en-US" altLang="ko-KR" sz="2000" dirty="0"/>
              <a:t>IO-TCP achieves full bandwidth of 4 </a:t>
            </a:r>
            <a:r>
              <a:rPr lang="en-US" altLang="ko-KR" sz="2000" dirty="0" err="1"/>
              <a:t>NVMe</a:t>
            </a:r>
            <a:r>
              <a:rPr lang="en-US" altLang="ko-KR" sz="2000" dirty="0"/>
              <a:t> disks with a single CPU core</a:t>
            </a:r>
          </a:p>
          <a:p>
            <a:pPr lvl="1"/>
            <a:r>
              <a:rPr lang="en-US" altLang="ko-KR" sz="1800" dirty="0"/>
              <a:t>Current bottleneck lies in </a:t>
            </a:r>
            <a:r>
              <a:rPr lang="en-US" altLang="ko-KR" sz="1800" dirty="0" err="1"/>
              <a:t>SmartNIC</a:t>
            </a:r>
            <a:r>
              <a:rPr lang="en-US" altLang="ko-KR" sz="1800" dirty="0"/>
              <a:t> memory bandwidth</a:t>
            </a:r>
          </a:p>
          <a:p>
            <a:pPr lvl="1"/>
            <a:r>
              <a:rPr lang="en-US" altLang="ko-KR" sz="1800" dirty="0" err="1"/>
              <a:t>SmartNIC</a:t>
            </a:r>
            <a:r>
              <a:rPr lang="en-US" altLang="ko-KR" sz="1800" dirty="0"/>
              <a:t> with higher memory BW will improve the throughput even more </a:t>
            </a:r>
          </a:p>
          <a:p>
            <a:pPr lvl="2"/>
            <a:r>
              <a:rPr lang="en-US" altLang="ko-KR" sz="1600" i="1" dirty="0"/>
              <a:t>Bluefield-3 </a:t>
            </a:r>
            <a:r>
              <a:rPr lang="en-US" altLang="ko-KR" sz="1600" dirty="0"/>
              <a:t>will achieve 140Gbps per NIC</a:t>
            </a:r>
          </a:p>
          <a:p>
            <a:pPr lvl="2"/>
            <a:endParaRPr lang="en-US" altLang="ko-KR" sz="1600" dirty="0"/>
          </a:p>
          <a:p>
            <a:r>
              <a:rPr lang="en-US" altLang="ko-KR" sz="2000" dirty="0"/>
              <a:t>QUIC-based CDN can adopt our separated stack design as well</a:t>
            </a:r>
            <a:endParaRPr lang="en-US" altLang="ko-KR" sz="4200" dirty="0"/>
          </a:p>
        </p:txBody>
      </p:sp>
    </p:spTree>
    <p:extLst>
      <p:ext uri="{BB962C8B-B14F-4D97-AF65-F5344CB8AC3E}">
        <p14:creationId xmlns:p14="http://schemas.microsoft.com/office/powerpoint/2010/main" val="1437806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548466" y="2017490"/>
            <a:ext cx="4029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5400" dirty="0">
                <a:latin typeface="Bahnschrift Light" panose="020B0502040204020203" pitchFamily="34" charset="0"/>
              </a:rPr>
              <a:t>Thank you!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1277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IO-TCP Performance – Varying File Sizes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3091337769"/>
              </p:ext>
            </p:extLst>
          </p:nvPr>
        </p:nvGraphicFramePr>
        <p:xfrm>
          <a:off x="83404" y="1692575"/>
          <a:ext cx="4403355" cy="332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1691791176"/>
              </p:ext>
            </p:extLst>
          </p:nvPr>
        </p:nvGraphicFramePr>
        <p:xfrm>
          <a:off x="4500094" y="1692575"/>
          <a:ext cx="4403355" cy="332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4685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IO-TCP Performance – Varying Number of Connections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4057619133"/>
              </p:ext>
            </p:extLst>
          </p:nvPr>
        </p:nvGraphicFramePr>
        <p:xfrm>
          <a:off x="4500094" y="1808813"/>
          <a:ext cx="4403355" cy="332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2956668378"/>
              </p:ext>
            </p:extLst>
          </p:nvPr>
        </p:nvGraphicFramePr>
        <p:xfrm>
          <a:off x="219979" y="1808813"/>
          <a:ext cx="4403355" cy="332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3321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Linux TCP vs. IO-TCP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58421"/>
              </p:ext>
            </p:extLst>
          </p:nvPr>
        </p:nvGraphicFramePr>
        <p:xfrm>
          <a:off x="720670" y="2305588"/>
          <a:ext cx="78421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8910">
                  <a:extLst>
                    <a:ext uri="{9D8B030D-6E8A-4147-A177-3AD203B41FA5}">
                      <a16:colId xmlns:a16="http://schemas.microsoft.com/office/drawing/2014/main" val="3428170836"/>
                    </a:ext>
                  </a:extLst>
                </a:gridCol>
                <a:gridCol w="2433234">
                  <a:extLst>
                    <a:ext uri="{9D8B030D-6E8A-4147-A177-3AD203B41FA5}">
                      <a16:colId xmlns:a16="http://schemas.microsoft.com/office/drawing/2014/main" val="3138531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err="1">
                          <a:latin typeface="Bahnschrift SemiLight SemiConde" panose="020B0502040204020203" pitchFamily="34" charset="0"/>
                        </a:rPr>
                        <a:t>Lighttpd</a:t>
                      </a:r>
                      <a:r>
                        <a:rPr lang="en-US" altLang="ko-KR" sz="2400" dirty="0">
                          <a:latin typeface="Bahnschrift SemiLight SemiConde" panose="020B0502040204020203" pitchFamily="34" charset="0"/>
                        </a:rPr>
                        <a:t> setup</a:t>
                      </a:r>
                      <a:endParaRPr lang="ko-KR" altLang="en-US" sz="2400" dirty="0">
                        <a:latin typeface="Bahnschrift SemiLight SemiConde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Bahnschrift SemiLight SemiConde" panose="020B0502040204020203" pitchFamily="34" charset="0"/>
                        </a:rPr>
                        <a:t>Throughput</a:t>
                      </a:r>
                      <a:r>
                        <a:rPr lang="en-US" altLang="ko-KR" sz="2400" baseline="0" dirty="0">
                          <a:latin typeface="Bahnschrift SemiLight SemiConde" panose="020B0502040204020203" pitchFamily="34" charset="0"/>
                        </a:rPr>
                        <a:t> (</a:t>
                      </a:r>
                      <a:r>
                        <a:rPr lang="en-US" altLang="ko-KR" sz="2400" baseline="0" dirty="0" err="1">
                          <a:latin typeface="Bahnschrift SemiLight SemiConde" panose="020B0502040204020203" pitchFamily="34" charset="0"/>
                        </a:rPr>
                        <a:t>Gbps</a:t>
                      </a:r>
                      <a:r>
                        <a:rPr lang="en-US" altLang="ko-KR" sz="2400" baseline="0" dirty="0">
                          <a:latin typeface="Bahnschrift SemiLight SemiConde" panose="020B0502040204020203" pitchFamily="34" charset="0"/>
                        </a:rPr>
                        <a:t>)</a:t>
                      </a:r>
                      <a:endParaRPr lang="ko-KR" altLang="en-US" sz="2400" dirty="0">
                        <a:latin typeface="Bahnschrift SemiLight SemiConde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02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Bahnschrift SemiLight SemiConde" panose="020B0502040204020203" pitchFamily="34" charset="0"/>
                        </a:rPr>
                        <a:t>Linux TCP on Bluefield-2</a:t>
                      </a:r>
                      <a:r>
                        <a:rPr lang="en-US" altLang="ko-KR" sz="2400" baseline="0" dirty="0">
                          <a:latin typeface="Bahnschrift SemiLight SemiConde" panose="020B0502040204020203" pitchFamily="34" charset="0"/>
                        </a:rPr>
                        <a:t> only</a:t>
                      </a:r>
                      <a:endParaRPr lang="ko-KR" altLang="en-US" sz="2400" dirty="0">
                        <a:latin typeface="Bahnschrift SemiLight SemiConde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Bahnschrift SemiLight SemiConde" panose="020B0502040204020203" pitchFamily="34" charset="0"/>
                        </a:rPr>
                        <a:t>11.98</a:t>
                      </a:r>
                      <a:endParaRPr lang="ko-KR" altLang="en-US" sz="2400" dirty="0">
                        <a:latin typeface="Bahnschrift SemiLight SemiConde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873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Bahnschrift SemiLight SemiConde" panose="020B0502040204020203" pitchFamily="34" charset="0"/>
                        </a:rPr>
                        <a:t>Linux TCP on Bluefiend-2 and 1 CPU core</a:t>
                      </a:r>
                      <a:endParaRPr lang="ko-KR" altLang="en-US" sz="2400" dirty="0">
                        <a:latin typeface="Bahnschrift SemiLight SemiConde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Bahnschrift SemiLight SemiConde" panose="020B0502040204020203" pitchFamily="34" charset="0"/>
                        </a:rPr>
                        <a:t>22.02</a:t>
                      </a:r>
                      <a:endParaRPr lang="ko-KR" altLang="en-US" sz="2400" dirty="0">
                        <a:latin typeface="Bahnschrift SemiLight SemiConde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25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>
                          <a:latin typeface="Bahnschrift SemiLight SemiConde" panose="020B0502040204020203" pitchFamily="34" charset="0"/>
                        </a:rPr>
                        <a:t>IO-TCP</a:t>
                      </a:r>
                      <a:r>
                        <a:rPr lang="en-US" altLang="ko-KR" sz="2400" dirty="0">
                          <a:latin typeface="Bahnschrift SemiLight SemiConde" panose="020B0502040204020203" pitchFamily="34" charset="0"/>
                        </a:rPr>
                        <a:t> on Bluefield-2</a:t>
                      </a:r>
                      <a:r>
                        <a:rPr lang="en-US" altLang="ko-KR" sz="2400" baseline="0" dirty="0">
                          <a:latin typeface="Bahnschrift SemiLight SemiConde" panose="020B0502040204020203" pitchFamily="34" charset="0"/>
                        </a:rPr>
                        <a:t> and 1 CPU core</a:t>
                      </a:r>
                      <a:endParaRPr lang="ko-KR" altLang="en-US" sz="2400" dirty="0">
                        <a:latin typeface="Bahnschrift SemiLight SemiConde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Bahnschrift SemiLight SemiConde" panose="020B0502040204020203" pitchFamily="34" charset="0"/>
                        </a:rPr>
                        <a:t>44.13</a:t>
                      </a:r>
                      <a:endParaRPr lang="ko-KR" altLang="en-US" sz="2400" dirty="0">
                        <a:latin typeface="Bahnschrift SemiLight SemiConde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961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618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TCP Fairness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6" name="내용 개체 틀 29">
            <a:extLst>
              <a:ext uri="{FF2B5EF4-FFF2-40B4-BE49-F238E27FC236}">
                <a16:creationId xmlns:a16="http://schemas.microsoft.com/office/drawing/2014/main" id="{6792A016-2680-47D4-8779-AF6039BC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38016"/>
            <a:ext cx="8382000" cy="3934728"/>
          </a:xfrm>
        </p:spPr>
        <p:txBody>
          <a:bodyPr/>
          <a:lstStyle/>
          <a:p>
            <a:r>
              <a:rPr lang="en-US" altLang="ko-KR" dirty="0"/>
              <a:t>Jain’s fairness index with varying number of connections</a:t>
            </a:r>
          </a:p>
          <a:p>
            <a:pPr lvl="1"/>
            <a:r>
              <a:rPr lang="en-US" altLang="ko-KR" dirty="0"/>
              <a:t>IO-TCP: 0.91~0.97</a:t>
            </a:r>
          </a:p>
          <a:p>
            <a:pPr lvl="1"/>
            <a:r>
              <a:rPr lang="en-US" altLang="ko-KR" dirty="0"/>
              <a:t>Linux TCP: 0.90~0.97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0570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User-level TCP Stacks vs. IO-TCP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6" name="내용 개체 틀 29">
            <a:extLst>
              <a:ext uri="{FF2B5EF4-FFF2-40B4-BE49-F238E27FC236}">
                <a16:creationId xmlns:a16="http://schemas.microsoft.com/office/drawing/2014/main" id="{6792A016-2680-47D4-8779-AF6039BC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38016"/>
            <a:ext cx="8382000" cy="3934728"/>
          </a:xfrm>
        </p:spPr>
        <p:txBody>
          <a:bodyPr/>
          <a:lstStyle/>
          <a:p>
            <a:r>
              <a:rPr lang="en-US" altLang="ko-KR" dirty="0"/>
              <a:t>Throughput with 500KB file delivery</a:t>
            </a:r>
          </a:p>
          <a:p>
            <a:pPr lvl="1"/>
            <a:r>
              <a:rPr lang="en-US" altLang="ko-KR" dirty="0"/>
              <a:t>TAS: 9.0 Gbps</a:t>
            </a:r>
          </a:p>
          <a:p>
            <a:pPr lvl="1"/>
            <a:r>
              <a:rPr lang="en-US" altLang="ko-KR" dirty="0" err="1"/>
              <a:t>mTCP</a:t>
            </a:r>
            <a:r>
              <a:rPr lang="en-US" altLang="ko-KR" dirty="0"/>
              <a:t>: 21.4 Gbps</a:t>
            </a:r>
          </a:p>
          <a:p>
            <a:pPr lvl="1"/>
            <a:r>
              <a:rPr lang="en-US" altLang="ko-KR" dirty="0"/>
              <a:t>F-Stack: 36.0 Gbps</a:t>
            </a:r>
          </a:p>
          <a:p>
            <a:pPr lvl="1"/>
            <a:r>
              <a:rPr lang="en-US" altLang="ko-KR" dirty="0"/>
              <a:t>Linux TCP: 56.8 Gbps</a:t>
            </a:r>
          </a:p>
          <a:p>
            <a:r>
              <a:rPr lang="en-US" altLang="ko-KR" dirty="0"/>
              <a:t>These stacks are not optimized for large-file content delivery</a:t>
            </a:r>
          </a:p>
          <a:p>
            <a:pPr lvl="1"/>
            <a:r>
              <a:rPr lang="en-US" altLang="ko-KR" dirty="0"/>
              <a:t>Optimized for small messages</a:t>
            </a:r>
          </a:p>
          <a:p>
            <a:pPr lvl="1"/>
            <a:r>
              <a:rPr lang="en-US" altLang="ko-KR" dirty="0"/>
              <a:t>Lacks of an implementation for </a:t>
            </a:r>
            <a:r>
              <a:rPr lang="en-US" altLang="ko-KR" dirty="0" err="1"/>
              <a:t>sendfile</a:t>
            </a:r>
            <a:r>
              <a:rPr lang="en-US" altLang="ko-KR" dirty="0"/>
              <a:t>() and a </a:t>
            </a:r>
            <a:r>
              <a:rPr lang="en-US" altLang="ko-KR"/>
              <a:t>support for TSO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21482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Asynchronous </a:t>
            </a:r>
            <a:r>
              <a:rPr lang="en-US" altLang="ko-K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sendfile</a:t>
            </a:r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altLang="ko-KR" dirty="0"/>
              <a:t> on FreeBSD vs. IO-TCP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2141792370"/>
              </p:ext>
            </p:extLst>
          </p:nvPr>
        </p:nvGraphicFramePr>
        <p:xfrm>
          <a:off x="278004" y="1692574"/>
          <a:ext cx="4403355" cy="332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1689467227"/>
              </p:ext>
            </p:extLst>
          </p:nvPr>
        </p:nvGraphicFramePr>
        <p:xfrm>
          <a:off x="4564997" y="1692574"/>
          <a:ext cx="4403355" cy="332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2172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Retransmission Timer &amp; RTT Measurement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99" name="직사각형 98"/>
          <p:cNvSpPr/>
          <p:nvPr/>
        </p:nvSpPr>
        <p:spPr>
          <a:xfrm>
            <a:off x="658937" y="5222144"/>
            <a:ext cx="2928902" cy="21771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Client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599920" y="1615882"/>
            <a:ext cx="3034486" cy="149383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CPU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101" name="그룹 100"/>
          <p:cNvGrpSpPr/>
          <p:nvPr/>
        </p:nvGrpSpPr>
        <p:grpSpPr>
          <a:xfrm>
            <a:off x="1123575" y="3052158"/>
            <a:ext cx="654509" cy="489007"/>
            <a:chOff x="3726381" y="2893583"/>
            <a:chExt cx="620683" cy="620004"/>
          </a:xfrm>
        </p:grpSpPr>
        <p:cxnSp>
          <p:nvCxnSpPr>
            <p:cNvPr id="102" name="직선 화살표 연결선 101"/>
            <p:cNvCxnSpPr/>
            <p:nvPr/>
          </p:nvCxnSpPr>
          <p:spPr>
            <a:xfrm>
              <a:off x="4212866" y="2893583"/>
              <a:ext cx="107468" cy="62000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103" name="직사각형 102"/>
            <p:cNvSpPr/>
            <p:nvPr/>
          </p:nvSpPr>
          <p:spPr>
            <a:xfrm>
              <a:off x="3726381" y="3015027"/>
              <a:ext cx="6206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prstClr val="black"/>
                  </a:solidFill>
                  <a:latin typeface="Bahnschrift Light SemiCondensed" panose="020B0502040204020203" pitchFamily="34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SEND</a:t>
              </a:r>
              <a:endParaRPr lang="ko-KR" altLang="en-US" sz="16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4" name="직선 화살표 연결선 103"/>
          <p:cNvCxnSpPr/>
          <p:nvPr/>
        </p:nvCxnSpPr>
        <p:spPr>
          <a:xfrm>
            <a:off x="2539457" y="3811665"/>
            <a:ext cx="354428" cy="141047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8" name="직사각형 107"/>
          <p:cNvSpPr/>
          <p:nvPr/>
        </p:nvSpPr>
        <p:spPr>
          <a:xfrm>
            <a:off x="431485" y="1555921"/>
            <a:ext cx="3380661" cy="2897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0" name="직사각형 119"/>
          <p:cNvSpPr/>
          <p:nvPr/>
        </p:nvSpPr>
        <p:spPr>
          <a:xfrm>
            <a:off x="663982" y="3556429"/>
            <a:ext cx="2923857" cy="259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600" kern="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SmartNIC</a:t>
            </a: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IO-TCP Stack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786315" y="4127051"/>
            <a:ext cx="2661696" cy="268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600" kern="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NVMe</a:t>
            </a: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SSDs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124" name="직선 화살표 연결선 123"/>
          <p:cNvCxnSpPr/>
          <p:nvPr/>
        </p:nvCxnSpPr>
        <p:spPr>
          <a:xfrm>
            <a:off x="1823835" y="3819982"/>
            <a:ext cx="63001" cy="31419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25" name="직선 화살표 연결선 33"/>
          <p:cNvCxnSpPr/>
          <p:nvPr/>
        </p:nvCxnSpPr>
        <p:spPr>
          <a:xfrm flipH="1">
            <a:off x="2481926" y="3811665"/>
            <a:ext cx="44946" cy="31107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126" name="직사각형 125"/>
          <p:cNvSpPr/>
          <p:nvPr/>
        </p:nvSpPr>
        <p:spPr>
          <a:xfrm>
            <a:off x="658937" y="2795918"/>
            <a:ext cx="2928902" cy="242545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Host IO-TCP Stack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658937" y="1960038"/>
            <a:ext cx="2928902" cy="54409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Application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128" name="직선 화살표 연결선 127"/>
          <p:cNvCxnSpPr/>
          <p:nvPr/>
        </p:nvCxnSpPr>
        <p:spPr>
          <a:xfrm>
            <a:off x="1546039" y="2511061"/>
            <a:ext cx="58960" cy="27871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129" name="직사각형 128"/>
          <p:cNvSpPr/>
          <p:nvPr/>
        </p:nvSpPr>
        <p:spPr>
          <a:xfrm>
            <a:off x="798613" y="2203449"/>
            <a:ext cx="13468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offload_write</a:t>
            </a:r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()</a:t>
            </a:r>
            <a:endParaRPr lang="ko-KR" altLang="en-US" sz="160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8" name="직선 화살표 연결선 33"/>
          <p:cNvCxnSpPr/>
          <p:nvPr/>
        </p:nvCxnSpPr>
        <p:spPr>
          <a:xfrm flipH="1">
            <a:off x="2539457" y="3020620"/>
            <a:ext cx="82930" cy="53546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74" name="직사각형 73"/>
          <p:cNvSpPr/>
          <p:nvPr/>
        </p:nvSpPr>
        <p:spPr>
          <a:xfrm>
            <a:off x="2648477" y="3037861"/>
            <a:ext cx="620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SEND</a:t>
            </a:r>
          </a:p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ECHO</a:t>
            </a:r>
            <a:endParaRPr lang="ko-KR" altLang="en-US" sz="160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직사각형 75"/>
          <p:cNvSpPr/>
          <p:nvPr/>
        </p:nvSpPr>
        <p:spPr>
          <a:xfrm>
            <a:off x="700905" y="4723658"/>
            <a:ext cx="1636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Disk I/O delay</a:t>
            </a:r>
          </a:p>
        </p:txBody>
      </p:sp>
      <p:cxnSp>
        <p:nvCxnSpPr>
          <p:cNvPr id="83" name="직선 연결선 82"/>
          <p:cNvCxnSpPr/>
          <p:nvPr/>
        </p:nvCxnSpPr>
        <p:spPr>
          <a:xfrm>
            <a:off x="1643794" y="3037861"/>
            <a:ext cx="0" cy="151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>
            <a:off x="2539055" y="3037861"/>
            <a:ext cx="0" cy="151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오른쪽 중괄호 94"/>
          <p:cNvSpPr/>
          <p:nvPr/>
        </p:nvSpPr>
        <p:spPr>
          <a:xfrm rot="5400000">
            <a:off x="1997344" y="4203772"/>
            <a:ext cx="188160" cy="895261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7" name="직선 연결선 96"/>
          <p:cNvCxnSpPr/>
          <p:nvPr/>
        </p:nvCxnSpPr>
        <p:spPr>
          <a:xfrm>
            <a:off x="2625764" y="3037861"/>
            <a:ext cx="0" cy="1512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오른쪽 중괄호 141"/>
          <p:cNvSpPr/>
          <p:nvPr/>
        </p:nvSpPr>
        <p:spPr>
          <a:xfrm rot="5400000">
            <a:off x="2486641" y="4609737"/>
            <a:ext cx="188160" cy="83332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내용 개체 틀 29"/>
          <p:cNvSpPr>
            <a:spLocks noGrp="1"/>
          </p:cNvSpPr>
          <p:nvPr>
            <p:ph idx="1"/>
          </p:nvPr>
        </p:nvSpPr>
        <p:spPr>
          <a:xfrm>
            <a:off x="3897314" y="1138015"/>
            <a:ext cx="5175851" cy="4440465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Retransmission timer at the host stack</a:t>
            </a:r>
          </a:p>
          <a:p>
            <a:pPr lvl="1"/>
            <a:r>
              <a:rPr lang="en-US" altLang="ko-KR" sz="1600" dirty="0"/>
              <a:t>Problem: disk access delay is added </a:t>
            </a:r>
          </a:p>
          <a:p>
            <a:pPr marL="803275" lvl="2" indent="-266700">
              <a:tabLst>
                <a:tab pos="715963" algn="l"/>
              </a:tabLst>
            </a:pPr>
            <a:r>
              <a:rPr lang="en-US" altLang="ko-KR" sz="1400" dirty="0"/>
              <a:t>Up to a few </a:t>
            </a:r>
            <a:r>
              <a:rPr lang="en-US" altLang="ko-KR" sz="1400" dirty="0" err="1"/>
              <a:t>ms</a:t>
            </a:r>
            <a:r>
              <a:rPr lang="en-US" altLang="ko-KR" sz="1400" dirty="0"/>
              <a:t> when backlogged</a:t>
            </a:r>
          </a:p>
          <a:p>
            <a:pPr lvl="1"/>
            <a:r>
              <a:rPr lang="en-US" altLang="ko-KR" sz="1600" dirty="0"/>
              <a:t>Solution: SEND ECHO packets to the host</a:t>
            </a:r>
          </a:p>
          <a:p>
            <a:pPr marL="803275" lvl="2" indent="-266700"/>
            <a:r>
              <a:rPr lang="en-US" altLang="ko-KR" sz="1400" dirty="0"/>
              <a:t>Short &amp; fixed delay (~3us in our setup)</a:t>
            </a:r>
          </a:p>
          <a:p>
            <a:pPr marL="803275" lvl="2" indent="-266700"/>
            <a:r>
              <a:rPr lang="en-US" altLang="ko-KR" sz="1400" dirty="0"/>
              <a:t>Negligible overhead: a SEND for 10s~100s MTUs</a:t>
            </a:r>
          </a:p>
        </p:txBody>
      </p:sp>
      <p:sp>
        <p:nvSpPr>
          <p:cNvPr id="28" name="직사각형 75"/>
          <p:cNvSpPr/>
          <p:nvPr/>
        </p:nvSpPr>
        <p:spPr>
          <a:xfrm>
            <a:off x="2147919" y="4723658"/>
            <a:ext cx="1756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0070C0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Short&amp; Static delay</a:t>
            </a:r>
          </a:p>
        </p:txBody>
      </p:sp>
    </p:spTree>
    <p:extLst>
      <p:ext uri="{BB962C8B-B14F-4D97-AF65-F5344CB8AC3E}">
        <p14:creationId xmlns:p14="http://schemas.microsoft.com/office/powerpoint/2010/main" val="23146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62" grpId="0"/>
      <p:bldP spid="95" grpId="0" animBg="1"/>
      <p:bldP spid="142" grpId="0" animBg="1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Retransmission Timer &amp; RTT Measurement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99" name="직사각형 98"/>
          <p:cNvSpPr/>
          <p:nvPr/>
        </p:nvSpPr>
        <p:spPr>
          <a:xfrm>
            <a:off x="658937" y="5222144"/>
            <a:ext cx="2928902" cy="21771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Client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599920" y="1615882"/>
            <a:ext cx="3034486" cy="149383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CPU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101" name="그룹 100"/>
          <p:cNvGrpSpPr/>
          <p:nvPr/>
        </p:nvGrpSpPr>
        <p:grpSpPr>
          <a:xfrm>
            <a:off x="1123575" y="3052158"/>
            <a:ext cx="654509" cy="489007"/>
            <a:chOff x="3726381" y="2893583"/>
            <a:chExt cx="620683" cy="620004"/>
          </a:xfrm>
        </p:grpSpPr>
        <p:cxnSp>
          <p:nvCxnSpPr>
            <p:cNvPr id="102" name="직선 화살표 연결선 101"/>
            <p:cNvCxnSpPr/>
            <p:nvPr/>
          </p:nvCxnSpPr>
          <p:spPr>
            <a:xfrm>
              <a:off x="4212866" y="2893583"/>
              <a:ext cx="107468" cy="62000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103" name="직사각형 102"/>
            <p:cNvSpPr/>
            <p:nvPr/>
          </p:nvSpPr>
          <p:spPr>
            <a:xfrm>
              <a:off x="3726381" y="3015027"/>
              <a:ext cx="6206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prstClr val="black"/>
                  </a:solidFill>
                  <a:latin typeface="Bahnschrift Light SemiCondensed" panose="020B0502040204020203" pitchFamily="34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SEND</a:t>
              </a:r>
              <a:endParaRPr lang="ko-KR" altLang="en-US" sz="16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4" name="직선 화살표 연결선 103"/>
          <p:cNvCxnSpPr/>
          <p:nvPr/>
        </p:nvCxnSpPr>
        <p:spPr>
          <a:xfrm>
            <a:off x="2539457" y="3811665"/>
            <a:ext cx="354428" cy="141047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8" name="직사각형 107"/>
          <p:cNvSpPr/>
          <p:nvPr/>
        </p:nvSpPr>
        <p:spPr>
          <a:xfrm>
            <a:off x="431485" y="1555921"/>
            <a:ext cx="3380661" cy="2897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0" name="직사각형 119"/>
          <p:cNvSpPr/>
          <p:nvPr/>
        </p:nvSpPr>
        <p:spPr>
          <a:xfrm>
            <a:off x="663982" y="3556429"/>
            <a:ext cx="2923857" cy="259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600" kern="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SmartNIC</a:t>
            </a: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IO-TCP Stack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786315" y="4127051"/>
            <a:ext cx="2661696" cy="268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600" kern="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NVMe</a:t>
            </a: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SSDs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124" name="직선 화살표 연결선 123"/>
          <p:cNvCxnSpPr/>
          <p:nvPr/>
        </p:nvCxnSpPr>
        <p:spPr>
          <a:xfrm>
            <a:off x="1823835" y="3819982"/>
            <a:ext cx="63001" cy="31419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25" name="직선 화살표 연결선 33"/>
          <p:cNvCxnSpPr/>
          <p:nvPr/>
        </p:nvCxnSpPr>
        <p:spPr>
          <a:xfrm flipH="1">
            <a:off x="2481926" y="3811665"/>
            <a:ext cx="44946" cy="31107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126" name="직사각형 125"/>
          <p:cNvSpPr/>
          <p:nvPr/>
        </p:nvSpPr>
        <p:spPr>
          <a:xfrm>
            <a:off x="658937" y="2795918"/>
            <a:ext cx="2928902" cy="242545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Host IO-TCP Stack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658937" y="1960038"/>
            <a:ext cx="2928902" cy="54409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Application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128" name="직선 화살표 연결선 127"/>
          <p:cNvCxnSpPr/>
          <p:nvPr/>
        </p:nvCxnSpPr>
        <p:spPr>
          <a:xfrm>
            <a:off x="1546039" y="2511061"/>
            <a:ext cx="58960" cy="27871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129" name="직사각형 128"/>
          <p:cNvSpPr/>
          <p:nvPr/>
        </p:nvSpPr>
        <p:spPr>
          <a:xfrm>
            <a:off x="798613" y="2203449"/>
            <a:ext cx="13468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offload_write</a:t>
            </a:r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()</a:t>
            </a:r>
            <a:endParaRPr lang="ko-KR" altLang="en-US" sz="160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8" name="직선 화살표 연결선 33"/>
          <p:cNvCxnSpPr/>
          <p:nvPr/>
        </p:nvCxnSpPr>
        <p:spPr>
          <a:xfrm flipH="1">
            <a:off x="2539457" y="3020620"/>
            <a:ext cx="82930" cy="53546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74" name="직사각형 73"/>
          <p:cNvSpPr/>
          <p:nvPr/>
        </p:nvSpPr>
        <p:spPr>
          <a:xfrm>
            <a:off x="2648477" y="3037861"/>
            <a:ext cx="620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SEND</a:t>
            </a:r>
          </a:p>
          <a:p>
            <a:pPr algn="ctr"/>
            <a:r>
              <a:rPr lang="en-US" altLang="ko-KR" sz="160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ECHO</a:t>
            </a:r>
            <a:endParaRPr lang="ko-KR" altLang="en-US" sz="1600" dirty="0">
              <a:solidFill>
                <a:prstClr val="black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내용 개체 틀 29"/>
              <p:cNvSpPr>
                <a:spLocks noGrp="1"/>
              </p:cNvSpPr>
              <p:nvPr>
                <p:ph idx="1"/>
              </p:nvPr>
            </p:nvSpPr>
            <p:spPr>
              <a:xfrm>
                <a:off x="3897314" y="1138015"/>
                <a:ext cx="5175851" cy="444046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000" dirty="0"/>
                  <a:t>Retransmission timer at the host stack</a:t>
                </a:r>
              </a:p>
              <a:p>
                <a:pPr lvl="1"/>
                <a:r>
                  <a:rPr lang="en-US" altLang="ko-KR" sz="1600" dirty="0"/>
                  <a:t>Problem: disk access delay is added </a:t>
                </a:r>
              </a:p>
              <a:p>
                <a:pPr marL="715963" lvl="2" indent="-179388"/>
                <a:r>
                  <a:rPr lang="en-US" altLang="ko-KR" sz="1400" dirty="0"/>
                  <a:t>Up to a few </a:t>
                </a:r>
                <a:r>
                  <a:rPr lang="en-US" altLang="ko-KR" sz="1400" dirty="0" err="1"/>
                  <a:t>ms</a:t>
                </a:r>
                <a:r>
                  <a:rPr lang="en-US" altLang="ko-KR" sz="1400" dirty="0"/>
                  <a:t> when backlogged</a:t>
                </a:r>
              </a:p>
              <a:p>
                <a:pPr lvl="1"/>
                <a:r>
                  <a:rPr lang="en-US" altLang="ko-KR" sz="1600" dirty="0"/>
                  <a:t>Solution: SEND ECHO packet to the host</a:t>
                </a:r>
              </a:p>
              <a:p>
                <a:pPr marL="715963" lvl="2" indent="-179388"/>
                <a:r>
                  <a:rPr lang="en-US" altLang="ko-KR" sz="1400" dirty="0"/>
                  <a:t>Short and static delay (3us in our setup)</a:t>
                </a:r>
              </a:p>
              <a:p>
                <a:pPr marL="715963" lvl="2" indent="-179388"/>
                <a:r>
                  <a:rPr lang="en-US" altLang="ko-KR" sz="1400" dirty="0"/>
                  <a:t>Negligible overhead: a SEND for 10s~100s MTU</a:t>
                </a:r>
              </a:p>
              <a:p>
                <a:pPr lvl="2"/>
                <a:endParaRPr lang="en-US" altLang="ko-KR" sz="1400" dirty="0"/>
              </a:p>
              <a:p>
                <a:r>
                  <a:rPr lang="en-US" altLang="ko-KR" sz="1800" dirty="0"/>
                  <a:t>RTT measurement with Timestamp option</a:t>
                </a:r>
              </a:p>
              <a:p>
                <a:pPr lvl="1"/>
                <a:r>
                  <a:rPr lang="en-US" altLang="ko-KR" sz="1600" dirty="0"/>
                  <a:t>Add the static delay(3us) and the I/O delay to the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𝑣𝑎𝑙</m:t>
                        </m:r>
                      </m:sub>
                    </m:sSub>
                  </m:oMath>
                </a14:m>
                <a:endParaRPr lang="en-US" altLang="ko-KR" sz="1600" dirty="0"/>
              </a:p>
              <a:p>
                <a:pPr lvl="2"/>
                <a:endParaRPr lang="en-US" altLang="ko-KR" sz="1600" dirty="0"/>
              </a:p>
            </p:txBody>
          </p:sp>
        </mc:Choice>
        <mc:Fallback xmlns="">
          <p:sp>
            <p:nvSpPr>
              <p:cNvPr id="191" name="내용 개체 틀 2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7314" y="1138015"/>
                <a:ext cx="5175851" cy="4440465"/>
              </a:xfrm>
              <a:blipFill>
                <a:blip r:embed="rId3"/>
                <a:stretch>
                  <a:fillRect l="-1060" t="-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연결선 29"/>
          <p:cNvCxnSpPr/>
          <p:nvPr/>
        </p:nvCxnSpPr>
        <p:spPr>
          <a:xfrm>
            <a:off x="1785871" y="3037861"/>
            <a:ext cx="0" cy="151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2539055" y="3037861"/>
            <a:ext cx="0" cy="151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오른쪽 중괄호 31"/>
          <p:cNvSpPr/>
          <p:nvPr/>
        </p:nvSpPr>
        <p:spPr>
          <a:xfrm rot="5400000">
            <a:off x="2068382" y="4274811"/>
            <a:ext cx="188160" cy="75318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111970" y="4805097"/>
                <a:ext cx="27819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𝑣𝑎𝑙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𝑣𝑎𝑙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ko-K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ko-K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ko-K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𝑑𝑒𝑙𝑎𝑦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0" y="4805097"/>
                <a:ext cx="2781915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직선 연결선 34"/>
          <p:cNvCxnSpPr/>
          <p:nvPr/>
        </p:nvCxnSpPr>
        <p:spPr>
          <a:xfrm>
            <a:off x="1636572" y="3037861"/>
            <a:ext cx="0" cy="1512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오른쪽 중괄호 35"/>
          <p:cNvSpPr/>
          <p:nvPr/>
        </p:nvSpPr>
        <p:spPr>
          <a:xfrm rot="5400000">
            <a:off x="1617141" y="4576754"/>
            <a:ext cx="188160" cy="149298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2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Computing Hardware Development Trend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53" name="직사각형 52"/>
          <p:cNvSpPr/>
          <p:nvPr/>
        </p:nvSpPr>
        <p:spPr>
          <a:xfrm>
            <a:off x="5927525" y="1600058"/>
            <a:ext cx="1616015" cy="33655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3185133" y="1660633"/>
            <a:ext cx="2651355" cy="3412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1485301" y="1600058"/>
            <a:ext cx="1616015" cy="33655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아래쪽 화살표 65"/>
          <p:cNvSpPr/>
          <p:nvPr/>
        </p:nvSpPr>
        <p:spPr>
          <a:xfrm rot="16200000">
            <a:off x="3112444" y="1882264"/>
            <a:ext cx="597916" cy="1227310"/>
          </a:xfrm>
          <a:prstGeom prst="downArrow">
            <a:avLst>
              <a:gd name="adj1" fmla="val 48140"/>
              <a:gd name="adj2" fmla="val 52675"/>
            </a:avLst>
          </a:prstGeom>
          <a:solidFill>
            <a:schemeClr val="bg1">
              <a:lumMod val="95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1482273" y="1186329"/>
            <a:ext cx="6061267" cy="434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아래쪽 화살표 49"/>
          <p:cNvSpPr/>
          <p:nvPr/>
        </p:nvSpPr>
        <p:spPr>
          <a:xfrm>
            <a:off x="4031936" y="3243028"/>
            <a:ext cx="757881" cy="417032"/>
          </a:xfrm>
          <a:prstGeom prst="downArrow">
            <a:avLst>
              <a:gd name="adj1" fmla="val 73767"/>
              <a:gd name="adj2" fmla="val 52675"/>
            </a:avLst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아래쪽 화살표 50"/>
          <p:cNvSpPr/>
          <p:nvPr/>
        </p:nvSpPr>
        <p:spPr>
          <a:xfrm>
            <a:off x="6296219" y="3234820"/>
            <a:ext cx="896704" cy="493421"/>
          </a:xfrm>
          <a:prstGeom prst="downArrow">
            <a:avLst>
              <a:gd name="adj1" fmla="val 73767"/>
              <a:gd name="adj2" fmla="val 52675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아래쪽 화살표 26"/>
          <p:cNvSpPr/>
          <p:nvPr/>
        </p:nvSpPr>
        <p:spPr>
          <a:xfrm>
            <a:off x="1623233" y="3139628"/>
            <a:ext cx="1171907" cy="644854"/>
          </a:xfrm>
          <a:prstGeom prst="downArrow">
            <a:avLst>
              <a:gd name="adj1" fmla="val 73767"/>
              <a:gd name="adj2" fmla="val 52675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25" y="2144805"/>
            <a:ext cx="1103891" cy="64283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79753" y="3968440"/>
            <a:ext cx="853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2022</a:t>
            </a:r>
            <a:endParaRPr lang="ko-KR" altLang="en-US" sz="18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8" b="95402" l="6897" r="96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69" y="3818474"/>
            <a:ext cx="1063447" cy="66056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400272" y="2759188"/>
            <a:ext cx="526349" cy="32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1GbE</a:t>
            </a:r>
            <a:endParaRPr lang="ko-KR" altLang="en-US" sz="1400" dirty="0"/>
          </a:p>
        </p:txBody>
      </p:sp>
      <p:sp>
        <p:nvSpPr>
          <p:cNvPr id="12" name="직사각형 11"/>
          <p:cNvSpPr/>
          <p:nvPr/>
        </p:nvSpPr>
        <p:spPr>
          <a:xfrm>
            <a:off x="6430820" y="4413578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400GbE</a:t>
            </a:r>
            <a:endParaRPr lang="ko-KR" altLang="en-US" sz="1400" dirty="0"/>
          </a:p>
        </p:txBody>
      </p:sp>
      <p:sp>
        <p:nvSpPr>
          <p:cNvPr id="13" name="직사각형 12"/>
          <p:cNvSpPr/>
          <p:nvPr/>
        </p:nvSpPr>
        <p:spPr>
          <a:xfrm>
            <a:off x="6362238" y="3185899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400x</a:t>
            </a:r>
            <a:endParaRPr lang="ko-KR" altLang="en-US" sz="1600" b="1" dirty="0"/>
          </a:p>
        </p:txBody>
      </p:sp>
      <p:sp>
        <p:nvSpPr>
          <p:cNvPr id="20" name="직사각형 19"/>
          <p:cNvSpPr/>
          <p:nvPr/>
        </p:nvSpPr>
        <p:spPr>
          <a:xfrm>
            <a:off x="277466" y="2310023"/>
            <a:ext cx="86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2005</a:t>
            </a:r>
            <a:endParaRPr lang="ko-KR" altLang="en-US" sz="1800" dirty="0"/>
          </a:p>
        </p:txBody>
      </p:sp>
      <p:sp>
        <p:nvSpPr>
          <p:cNvPr id="23" name="직사각형 22"/>
          <p:cNvSpPr/>
          <p:nvPr/>
        </p:nvSpPr>
        <p:spPr>
          <a:xfrm>
            <a:off x="1577152" y="2773460"/>
            <a:ext cx="1209956" cy="32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150-200 IOPS</a:t>
            </a:r>
            <a:endParaRPr lang="ko-KR" altLang="en-US" sz="1400" dirty="0"/>
          </a:p>
        </p:txBody>
      </p:sp>
      <p:sp>
        <p:nvSpPr>
          <p:cNvPr id="24" name="직사각형 23"/>
          <p:cNvSpPr/>
          <p:nvPr/>
        </p:nvSpPr>
        <p:spPr>
          <a:xfrm>
            <a:off x="1577152" y="4451140"/>
            <a:ext cx="1292944" cy="32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A few 10</a:t>
            </a:r>
            <a:r>
              <a:rPr lang="en-US" altLang="ko-KR" sz="1800" baseline="300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6</a:t>
            </a:r>
            <a:r>
              <a:rPr lang="en-US" altLang="ko-KR" sz="18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 IOPS</a:t>
            </a:r>
            <a:endParaRPr lang="ko-KR" altLang="en-US" sz="1400" dirty="0"/>
          </a:p>
        </p:txBody>
      </p:sp>
      <p:sp>
        <p:nvSpPr>
          <p:cNvPr id="25" name="직사각형 24"/>
          <p:cNvSpPr/>
          <p:nvPr/>
        </p:nvSpPr>
        <p:spPr>
          <a:xfrm>
            <a:off x="1747321" y="3157425"/>
            <a:ext cx="899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latin typeface="Bahnschrift Light SemiCondensed" panose="020B0502040204020203" pitchFamily="34" charset="0"/>
              </a:rPr>
              <a:t>~10</a:t>
            </a:r>
            <a:r>
              <a:rPr lang="en-US" altLang="ko-KR" sz="2800" b="1" baseline="30000" dirty="0">
                <a:latin typeface="Bahnschrift Light SemiCondensed" panose="020B0502040204020203" pitchFamily="34" charset="0"/>
              </a:rPr>
              <a:t>4</a:t>
            </a:r>
            <a:r>
              <a:rPr lang="en-US" altLang="ko-KR" sz="2800" b="1" dirty="0">
                <a:latin typeface="Bahnschrift Light SemiCondensed" panose="020B0502040204020203" pitchFamily="34" charset="0"/>
              </a:rPr>
              <a:t>x</a:t>
            </a:r>
            <a:endParaRPr lang="ko-KR" altLang="en-US" sz="2800" b="1" dirty="0">
              <a:latin typeface="Bahnschrift Light SemiCondensed" panose="020B0502040204020203" pitchFamily="34" charset="0"/>
            </a:endParaRPr>
          </a:p>
        </p:txBody>
      </p:sp>
      <p:pic>
        <p:nvPicPr>
          <p:cNvPr id="18" name="Picture 2" descr="Laptop-hard-drive-expos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1" b="98519" l="0" r="96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94" y="2237368"/>
            <a:ext cx="767970" cy="56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tel 960GB Optane 905P PCIe 3.0 x4 Internal SSD SSDPED1D960GAX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687" b="77912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01" b="21044"/>
          <a:stretch/>
        </p:blipFill>
        <p:spPr bwMode="auto">
          <a:xfrm>
            <a:off x="1603508" y="3808472"/>
            <a:ext cx="1081476" cy="5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4015883" y="2773460"/>
            <a:ext cx="614576" cy="2680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2 cores</a:t>
            </a:r>
            <a:endParaRPr lang="ko-KR" altLang="en-US" sz="1400" dirty="0"/>
          </a:p>
        </p:txBody>
      </p:sp>
      <p:sp>
        <p:nvSpPr>
          <p:cNvPr id="33" name="직사각형 32"/>
          <p:cNvSpPr/>
          <p:nvPr/>
        </p:nvSpPr>
        <p:spPr>
          <a:xfrm>
            <a:off x="4060490" y="4477401"/>
            <a:ext cx="794534" cy="3055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64 cores</a:t>
            </a:r>
            <a:endParaRPr lang="ko-KR" altLang="en-US" sz="1400" dirty="0"/>
          </a:p>
        </p:txBody>
      </p:sp>
      <p:sp>
        <p:nvSpPr>
          <p:cNvPr id="34" name="직사각형 33"/>
          <p:cNvSpPr/>
          <p:nvPr/>
        </p:nvSpPr>
        <p:spPr>
          <a:xfrm>
            <a:off x="4182801" y="3209967"/>
            <a:ext cx="537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prstClr val="black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32x</a:t>
            </a:r>
            <a:endParaRPr lang="ko-KR" altLang="en-US" sz="1400" b="1" dirty="0"/>
          </a:p>
        </p:txBody>
      </p:sp>
      <p:pic>
        <p:nvPicPr>
          <p:cNvPr id="36" name="Picture 2" descr="Intel Pentium D dual-core desktop CPU • The Regist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88" b="95708" l="2456" r="950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36" y="2116541"/>
            <a:ext cx="877721" cy="7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AMD Ryzen Threadripper Zen 2 scores over 2x the Ryzen 9 3900X in Geekbench;  more than 2.5x times higher than the Threadripper 2950X and Core i9-9900K  too - NotebookCheck.net New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9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48" y="3790580"/>
            <a:ext cx="716116" cy="7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직사각형 54"/>
          <p:cNvSpPr/>
          <p:nvPr/>
        </p:nvSpPr>
        <p:spPr>
          <a:xfrm>
            <a:off x="2077280" y="1186329"/>
            <a:ext cx="495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/>
              <a:t>+ Rapid performance improvement with </a:t>
            </a:r>
            <a:r>
              <a:rPr lang="en-US" altLang="ko-KR" sz="1800" b="1" dirty="0"/>
              <a:t>IO devices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1485300" y="5010012"/>
            <a:ext cx="6058240" cy="459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1623233" y="5058319"/>
            <a:ext cx="573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/>
              <a:t>- Demise of Moore’s law for </a:t>
            </a:r>
            <a:r>
              <a:rPr lang="en-US" altLang="ko-KR" sz="1800" b="1" dirty="0"/>
              <a:t>CPU</a:t>
            </a:r>
            <a:r>
              <a:rPr lang="en-US" altLang="ko-KR" sz="1800" dirty="0"/>
              <a:t> advancement (since 2006)</a:t>
            </a:r>
            <a:endParaRPr lang="en-US" altLang="ko-KR" sz="1800" b="1" dirty="0"/>
          </a:p>
        </p:txBody>
      </p:sp>
      <p:sp>
        <p:nvSpPr>
          <p:cNvPr id="63" name="직사각형 62"/>
          <p:cNvSpPr/>
          <p:nvPr/>
        </p:nvSpPr>
        <p:spPr>
          <a:xfrm>
            <a:off x="1822300" y="1595420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/>
              <a:t>DISK</a:t>
            </a:r>
            <a:endParaRPr lang="ko-KR" altLang="en-US" sz="2400" b="1" dirty="0"/>
          </a:p>
        </p:txBody>
      </p:sp>
      <p:sp>
        <p:nvSpPr>
          <p:cNvPr id="64" name="직사각형 63"/>
          <p:cNvSpPr/>
          <p:nvPr/>
        </p:nvSpPr>
        <p:spPr>
          <a:xfrm>
            <a:off x="4020778" y="1595420"/>
            <a:ext cx="800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/>
              <a:t>CPU</a:t>
            </a:r>
            <a:endParaRPr lang="ko-KR" altLang="en-US" sz="2400" b="1" dirty="0"/>
          </a:p>
        </p:txBody>
      </p:sp>
      <p:sp>
        <p:nvSpPr>
          <p:cNvPr id="65" name="직사각형 64"/>
          <p:cNvSpPr/>
          <p:nvPr/>
        </p:nvSpPr>
        <p:spPr>
          <a:xfrm>
            <a:off x="6395902" y="1595420"/>
            <a:ext cx="708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/>
              <a:t>NIC</a:t>
            </a:r>
            <a:endParaRPr lang="ko-KR" altLang="en-US" sz="2400" b="1" dirty="0"/>
          </a:p>
        </p:txBody>
      </p:sp>
      <p:sp>
        <p:nvSpPr>
          <p:cNvPr id="80" name="직사각형 79"/>
          <p:cNvSpPr/>
          <p:nvPr/>
        </p:nvSpPr>
        <p:spPr>
          <a:xfrm>
            <a:off x="3049265" y="2329064"/>
            <a:ext cx="726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Read()</a:t>
            </a:r>
          </a:p>
        </p:txBody>
      </p:sp>
      <p:sp>
        <p:nvSpPr>
          <p:cNvPr id="81" name="아래쪽 화살표 80"/>
          <p:cNvSpPr/>
          <p:nvPr/>
        </p:nvSpPr>
        <p:spPr>
          <a:xfrm rot="16200000">
            <a:off x="5378531" y="1888173"/>
            <a:ext cx="597916" cy="1215491"/>
          </a:xfrm>
          <a:prstGeom prst="downArrow">
            <a:avLst>
              <a:gd name="adj1" fmla="val 48140"/>
              <a:gd name="adj2" fmla="val 52675"/>
            </a:avLst>
          </a:prstGeom>
          <a:solidFill>
            <a:schemeClr val="bg1">
              <a:lumMod val="95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5317680" y="2329064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Send()</a:t>
            </a:r>
          </a:p>
        </p:txBody>
      </p:sp>
      <p:sp>
        <p:nvSpPr>
          <p:cNvPr id="85" name="아래쪽 화살표 84"/>
          <p:cNvSpPr/>
          <p:nvPr/>
        </p:nvSpPr>
        <p:spPr>
          <a:xfrm rot="16200000">
            <a:off x="3161015" y="3565092"/>
            <a:ext cx="597916" cy="1227310"/>
          </a:xfrm>
          <a:prstGeom prst="downArrow">
            <a:avLst>
              <a:gd name="adj1" fmla="val 48140"/>
              <a:gd name="adj2" fmla="val 52675"/>
            </a:avLst>
          </a:prstGeom>
          <a:solidFill>
            <a:schemeClr val="bg1">
              <a:lumMod val="95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3052963" y="4011892"/>
            <a:ext cx="726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Read()</a:t>
            </a:r>
          </a:p>
        </p:txBody>
      </p:sp>
      <p:sp>
        <p:nvSpPr>
          <p:cNvPr id="87" name="아래쪽 화살표 86"/>
          <p:cNvSpPr/>
          <p:nvPr/>
        </p:nvSpPr>
        <p:spPr>
          <a:xfrm rot="16200000">
            <a:off x="5378530" y="3571002"/>
            <a:ext cx="597916" cy="1215489"/>
          </a:xfrm>
          <a:prstGeom prst="downArrow">
            <a:avLst>
              <a:gd name="adj1" fmla="val 48140"/>
              <a:gd name="adj2" fmla="val 52675"/>
            </a:avLst>
          </a:prstGeom>
          <a:solidFill>
            <a:schemeClr val="bg1">
              <a:lumMod val="95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5289333" y="401189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Send()</a:t>
            </a:r>
          </a:p>
        </p:txBody>
      </p:sp>
      <p:sp>
        <p:nvSpPr>
          <p:cNvPr id="48" name="아래쪽 화살표 47"/>
          <p:cNvSpPr/>
          <p:nvPr/>
        </p:nvSpPr>
        <p:spPr>
          <a:xfrm rot="16200000">
            <a:off x="7665906" y="1777956"/>
            <a:ext cx="597916" cy="1435926"/>
          </a:xfrm>
          <a:prstGeom prst="downArrow">
            <a:avLst>
              <a:gd name="adj1" fmla="val 48140"/>
              <a:gd name="adj2" fmla="val 52675"/>
            </a:avLst>
          </a:prstGeom>
          <a:solidFill>
            <a:schemeClr val="bg1">
              <a:lumMod val="95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7246900" y="2329064"/>
            <a:ext cx="1374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Video to users</a:t>
            </a:r>
          </a:p>
        </p:txBody>
      </p:sp>
      <p:sp>
        <p:nvSpPr>
          <p:cNvPr id="60" name="아래쪽 화살표 59"/>
          <p:cNvSpPr/>
          <p:nvPr/>
        </p:nvSpPr>
        <p:spPr>
          <a:xfrm rot="16200000">
            <a:off x="7665906" y="3494432"/>
            <a:ext cx="597916" cy="1435926"/>
          </a:xfrm>
          <a:prstGeom prst="downArrow">
            <a:avLst>
              <a:gd name="adj1" fmla="val 48140"/>
              <a:gd name="adj2" fmla="val 52675"/>
            </a:avLst>
          </a:prstGeom>
          <a:solidFill>
            <a:schemeClr val="bg1">
              <a:lumMod val="95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7246900" y="4045540"/>
            <a:ext cx="1374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Video to users</a:t>
            </a:r>
          </a:p>
        </p:txBody>
      </p:sp>
    </p:spTree>
    <p:extLst>
      <p:ext uri="{BB962C8B-B14F-4D97-AF65-F5344CB8AC3E}">
        <p14:creationId xmlns:p14="http://schemas.microsoft.com/office/powerpoint/2010/main" val="32435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0" grpId="0" animBg="1"/>
      <p:bldP spid="51" grpId="0" animBg="1"/>
      <p:bldP spid="27" grpId="0" animBg="1"/>
      <p:bldP spid="9" grpId="0"/>
      <p:bldP spid="11" grpId="0"/>
      <p:bldP spid="12" grpId="0"/>
      <p:bldP spid="13" grpId="0"/>
      <p:bldP spid="20" grpId="0"/>
      <p:bldP spid="23" grpId="0"/>
      <p:bldP spid="24" grpId="0"/>
      <p:bldP spid="25" grpId="0"/>
      <p:bldP spid="32" grpId="0"/>
      <p:bldP spid="33" grpId="0"/>
      <p:bldP spid="34" grpId="0"/>
      <p:bldP spid="55" grpId="0"/>
      <p:bldP spid="58" grpId="0"/>
      <p:bldP spid="80" grpId="0"/>
      <p:bldP spid="81" grpId="0" animBg="1"/>
      <p:bldP spid="84" grpId="0"/>
      <p:bldP spid="85" grpId="0" animBg="1"/>
      <p:bldP spid="86" grpId="0"/>
      <p:bldP spid="87" grpId="0" animBg="1"/>
      <p:bldP spid="88" grpId="0"/>
      <p:bldP spid="48" grpId="0" animBg="1"/>
      <p:bldP spid="59" grpId="0"/>
      <p:bldP spid="60" grpId="0" animBg="1"/>
      <p:bldP spid="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CPU as a Bottleneck for </a:t>
            </a:r>
            <a:r>
              <a:rPr lang="en-US" altLang="ko-KR" dirty="0" err="1"/>
              <a:t>NVMe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30" name="내용 개체 틀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With </a:t>
            </a:r>
            <a:r>
              <a:rPr lang="en-US" altLang="ko-KR" b="1" u="sng" dirty="0"/>
              <a:t>multiple </a:t>
            </a:r>
            <a:r>
              <a:rPr lang="en-US" altLang="ko-KR" b="1" u="sng" dirty="0" err="1"/>
              <a:t>NVMe</a:t>
            </a:r>
            <a:r>
              <a:rPr lang="en-US" altLang="ko-KR" b="1" u="sng" dirty="0"/>
              <a:t> disks</a:t>
            </a:r>
            <a:r>
              <a:rPr lang="en-US" altLang="ko-KR" dirty="0"/>
              <a:t>, CPU </a:t>
            </a:r>
            <a:r>
              <a:rPr lang="en-US" altLang="ko-KR" b="1" dirty="0">
                <a:solidFill>
                  <a:srgbClr val="FF0000"/>
                </a:solidFill>
              </a:rPr>
              <a:t>can</a:t>
            </a:r>
            <a:r>
              <a:rPr lang="en-US" altLang="ko-KR" dirty="0"/>
              <a:t> be a bottleneck</a:t>
            </a:r>
          </a:p>
          <a:p>
            <a:pPr lvl="1"/>
            <a:r>
              <a:rPr lang="en-US" altLang="ko-KR" dirty="0"/>
              <a:t>Intel Xeon Silver 4210 (2.20GHz)</a:t>
            </a:r>
          </a:p>
          <a:p>
            <a:pPr lvl="1"/>
            <a:r>
              <a:rPr lang="en-US" altLang="ko-KR" dirty="0"/>
              <a:t>6x Intel </a:t>
            </a:r>
            <a:r>
              <a:rPr lang="en-US" altLang="ko-KR" dirty="0" err="1"/>
              <a:t>Optane</a:t>
            </a:r>
            <a:r>
              <a:rPr lang="en-US" altLang="ko-KR" dirty="0"/>
              <a:t> 900P</a:t>
            </a:r>
          </a:p>
          <a:p>
            <a:pPr lvl="1"/>
            <a:r>
              <a:rPr lang="en-US" altLang="ko-KR" dirty="0"/>
              <a:t>Simple </a:t>
            </a:r>
            <a:r>
              <a:rPr lang="en-US" altLang="ko-KR" dirty="0" err="1"/>
              <a:t>fio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/>
              <a:t>A single CPU core cannot even support </a:t>
            </a:r>
            <a:r>
              <a:rPr lang="en-US" altLang="ko-KR" b="1" dirty="0"/>
              <a:t>2 disks for 4K BS</a:t>
            </a:r>
            <a:endParaRPr lang="ko-KR" altLang="en-US" b="1" dirty="0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967B84B4-37CF-DC41-8633-5904A904CC0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90918" y="2917064"/>
          <a:ext cx="6621390" cy="273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265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CPU Consumption for HTTP Video Streaming Server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30" name="내용 개체 틀 2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Typical server operations</a:t>
            </a:r>
          </a:p>
          <a:p>
            <a:pPr lvl="1"/>
            <a:r>
              <a:rPr lang="en-US" altLang="ko-KR" sz="1600" dirty="0"/>
              <a:t>Read an HTTP request</a:t>
            </a:r>
          </a:p>
          <a:p>
            <a:pPr lvl="1"/>
            <a:r>
              <a:rPr lang="en-US" altLang="ko-KR" sz="1600" dirty="0"/>
              <a:t>Read a file chunk for the request</a:t>
            </a:r>
          </a:p>
          <a:p>
            <a:pPr lvl="1"/>
            <a:r>
              <a:rPr lang="en-US" altLang="ko-KR" sz="1600" dirty="0"/>
              <a:t>Send the response</a:t>
            </a:r>
          </a:p>
          <a:p>
            <a:r>
              <a:rPr lang="en-US" altLang="ko-KR" sz="1800" dirty="0"/>
              <a:t>Result</a:t>
            </a:r>
          </a:p>
          <a:p>
            <a:pPr lvl="1"/>
            <a:r>
              <a:rPr lang="en-US" altLang="ko-KR" sz="1600" dirty="0"/>
              <a:t>Observation 1: CPU cycles are 100% utilized</a:t>
            </a:r>
          </a:p>
          <a:p>
            <a:pPr lvl="1"/>
            <a:r>
              <a:rPr lang="en-US" altLang="ko-KR" sz="1600" dirty="0"/>
              <a:t>Observation 2: data</a:t>
            </a:r>
            <a:r>
              <a:rPr lang="ko-KR" altLang="en-US" sz="1600" dirty="0"/>
              <a:t> </a:t>
            </a:r>
            <a:r>
              <a:rPr lang="en-US" altLang="ko-KR" sz="1600" dirty="0"/>
              <a:t>plane</a:t>
            </a:r>
            <a:r>
              <a:rPr lang="ko-KR" altLang="en-US" sz="1600" dirty="0"/>
              <a:t> </a:t>
            </a:r>
            <a:r>
              <a:rPr lang="en-US" altLang="ko-KR" sz="1600" dirty="0"/>
              <a:t>dominates CPU consumption</a:t>
            </a:r>
          </a:p>
          <a:p>
            <a:pPr lvl="1"/>
            <a:endParaRPr lang="en-US" altLang="ko-KR" sz="1600" dirty="0"/>
          </a:p>
        </p:txBody>
      </p:sp>
      <p:sp>
        <p:nvSpPr>
          <p:cNvPr id="10" name="직사각형 9"/>
          <p:cNvSpPr/>
          <p:nvPr/>
        </p:nvSpPr>
        <p:spPr>
          <a:xfrm>
            <a:off x="495677" y="4808800"/>
            <a:ext cx="8223248" cy="492443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600" dirty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Why CPU bottleneck for IO-bound workload?</a:t>
            </a:r>
            <a:endParaRPr lang="ko-KR" altLang="en-US" sz="2600" dirty="0"/>
          </a:p>
        </p:txBody>
      </p:sp>
      <p:sp>
        <p:nvSpPr>
          <p:cNvPr id="4" name="직사각형 3"/>
          <p:cNvSpPr/>
          <p:nvPr/>
        </p:nvSpPr>
        <p:spPr>
          <a:xfrm>
            <a:off x="6589487" y="1118303"/>
            <a:ext cx="2605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Bahnschrift Light SemiCondensed" panose="020B0502040204020203" pitchFamily="34" charset="0"/>
              </a:rPr>
              <a:t>Benchmark setting</a:t>
            </a:r>
            <a:endParaRPr lang="ko-KR" altLang="en-US" sz="1600" dirty="0">
              <a:latin typeface="Bahnschrift Light SemiCondensed" panose="020B0502040204020203" pitchFamily="34" charset="0"/>
            </a:endParaRPr>
          </a:p>
          <a:p>
            <a:r>
              <a:rPr lang="en-US" altLang="ko-KR" sz="1400" dirty="0">
                <a:latin typeface="Bahnschrift Light SemiCondensed" panose="020B0502040204020203" pitchFamily="34" charset="0"/>
              </a:rPr>
              <a:t>- </a:t>
            </a:r>
            <a:r>
              <a:rPr lang="en-US" altLang="ko-KR" sz="1400" dirty="0" err="1">
                <a:latin typeface="Bahnschrift Light SemiCondensed" panose="020B0502040204020203" pitchFamily="34" charset="0"/>
              </a:rPr>
              <a:t>nginx</a:t>
            </a:r>
            <a:r>
              <a:rPr lang="en-US" altLang="ko-KR" sz="1400" dirty="0">
                <a:latin typeface="Bahnschrift Light SemiCondensed" panose="020B0502040204020203" pitchFamily="34" charset="0"/>
              </a:rPr>
              <a:t> (v.1.80.0) on Linux</a:t>
            </a:r>
          </a:p>
          <a:p>
            <a:r>
              <a:rPr lang="en-US" altLang="ko-KR" sz="1400" dirty="0">
                <a:latin typeface="Bahnschrift Light SemiCondensed" panose="020B0502040204020203" pitchFamily="34" charset="0"/>
              </a:rPr>
              <a:t>- 300KB files on 4x </a:t>
            </a:r>
            <a:r>
              <a:rPr lang="en-US" altLang="ko-KR" sz="1400" dirty="0" err="1">
                <a:latin typeface="Bahnschrift Light SemiCondensed" panose="020B0502040204020203" pitchFamily="34" charset="0"/>
              </a:rPr>
              <a:t>Optane</a:t>
            </a:r>
            <a:r>
              <a:rPr lang="en-US" altLang="ko-KR" sz="1400" dirty="0">
                <a:latin typeface="Bahnschrift Light SemiCondensed" panose="020B0502040204020203" pitchFamily="34" charset="0"/>
              </a:rPr>
              <a:t> </a:t>
            </a:r>
            <a:r>
              <a:rPr lang="en-US" altLang="ko-KR" sz="1400" dirty="0" err="1">
                <a:latin typeface="Bahnschrift Light SemiCondensed" panose="020B0502040204020203" pitchFamily="34" charset="0"/>
              </a:rPr>
              <a:t>NVMe</a:t>
            </a:r>
            <a:endParaRPr lang="en-US" altLang="ko-KR" sz="1400" dirty="0">
              <a:latin typeface="Bahnschrift Light SemiCondensed" panose="020B0502040204020203" pitchFamily="34" charset="0"/>
            </a:endParaRPr>
          </a:p>
          <a:p>
            <a:r>
              <a:rPr lang="en-US" altLang="ko-KR" sz="1400" dirty="0">
                <a:latin typeface="Bahnschrift Light SemiCondensed" panose="020B0502040204020203" pitchFamily="34" charset="0"/>
              </a:rPr>
              <a:t>- 100Gbps NIC</a:t>
            </a:r>
          </a:p>
          <a:p>
            <a:r>
              <a:rPr lang="en-US" altLang="ko-KR" sz="1400" dirty="0">
                <a:latin typeface="Bahnschrift Light SemiCondensed" panose="020B0502040204020203" pitchFamily="34" charset="0"/>
              </a:rPr>
              <a:t>- Single core of Xeon Silver 4210</a:t>
            </a:r>
            <a:endParaRPr lang="ko-KR" altLang="en-US" sz="1400" dirty="0">
              <a:latin typeface="Bahnschrift Light SemiCondensed" panose="020B0502040204020203" pitchFamily="34" charset="0"/>
            </a:endParaRPr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2680408754"/>
              </p:ext>
            </p:extLst>
          </p:nvPr>
        </p:nvGraphicFramePr>
        <p:xfrm>
          <a:off x="1069976" y="3408253"/>
          <a:ext cx="7004050" cy="151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직사각형 12"/>
          <p:cNvSpPr/>
          <p:nvPr/>
        </p:nvSpPr>
        <p:spPr>
          <a:xfrm>
            <a:off x="2815065" y="3395967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b="1" dirty="0">
                <a:latin typeface="Bahnschrift Light SemiCondensed" panose="020B0502040204020203" pitchFamily="34" charset="0"/>
              </a:rPr>
              <a:t>Data plane: </a:t>
            </a:r>
            <a:r>
              <a:rPr lang="en-US" altLang="ko-KR" sz="1800" b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72%</a:t>
            </a:r>
            <a:endParaRPr lang="ko-KR" altLang="en-US" sz="1800" b="1" dirty="0">
              <a:solidFill>
                <a:srgbClr val="FF000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295743" y="3395967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latin typeface="Bahnschrift Light SemiCondensed" panose="020B0502040204020203" pitchFamily="34" charset="0"/>
              </a:rPr>
              <a:t>Control plane: 28%</a:t>
            </a:r>
            <a:endParaRPr lang="ko-KR" altLang="en-US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14" name="오른쪽 중괄호 13"/>
          <p:cNvSpPr/>
          <p:nvPr/>
        </p:nvSpPr>
        <p:spPr>
          <a:xfrm rot="16200000">
            <a:off x="3548855" y="1428493"/>
            <a:ext cx="134143" cy="480775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중괄호 33"/>
          <p:cNvSpPr/>
          <p:nvPr/>
        </p:nvSpPr>
        <p:spPr>
          <a:xfrm rot="16200000">
            <a:off x="6924621" y="2896458"/>
            <a:ext cx="134143" cy="187181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022050" y="4019841"/>
            <a:ext cx="5998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Bahnschrift Light SemiCondensed" panose="020B0502040204020203" pitchFamily="34" charset="0"/>
              </a:rPr>
              <a:t>Disk IO</a:t>
            </a:r>
            <a:endParaRPr lang="ko-KR" altLang="en-US" sz="1200" dirty="0">
              <a:latin typeface="Bahnschrift Light SemiCondensed" panose="020B0502040204020203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763837" y="3918628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latin typeface="Bahnschrift Light SemiCondensed" panose="020B0502040204020203" pitchFamily="34" charset="0"/>
              </a:rPr>
              <a:t>Memory</a:t>
            </a:r>
          </a:p>
          <a:p>
            <a:pPr algn="ctr"/>
            <a:r>
              <a:rPr lang="en-US" altLang="ko-KR" sz="1200" dirty="0">
                <a:latin typeface="Bahnschrift Light SemiCondensed" panose="020B0502040204020203" pitchFamily="34" charset="0"/>
              </a:rPr>
              <a:t>Management</a:t>
            </a:r>
            <a:endParaRPr lang="ko-KR" altLang="en-US" sz="1200" dirty="0">
              <a:latin typeface="Bahnschrift Light SemiCondensed" panose="020B0502040204020203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870123" y="4040692"/>
            <a:ext cx="848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Bahnschrift Light SemiCondensed" panose="020B0502040204020203" pitchFamily="34" charset="0"/>
              </a:rPr>
              <a:t>Network IO</a:t>
            </a:r>
            <a:endParaRPr lang="ko-KR" altLang="en-US" sz="1200" dirty="0">
              <a:latin typeface="Bahnschrift Light SemiCondensed" panose="020B0502040204020203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575193" y="3944000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Bahnschrift Light SemiCondensed" panose="020B0502040204020203" pitchFamily="34" charset="0"/>
              </a:rPr>
              <a:t>open()</a:t>
            </a:r>
          </a:p>
          <a:p>
            <a:r>
              <a:rPr lang="en-US" altLang="ko-KR" sz="1200" dirty="0" err="1">
                <a:latin typeface="Bahnschrift Light SemiCondensed" panose="020B0502040204020203" pitchFamily="34" charset="0"/>
              </a:rPr>
              <a:t>fstat</a:t>
            </a:r>
            <a:r>
              <a:rPr lang="en-US" altLang="ko-KR" sz="1200" dirty="0">
                <a:latin typeface="Bahnschrift Light SemiCondensed" panose="020B0502040204020203" pitchFamily="34" charset="0"/>
              </a:rPr>
              <a:t>()</a:t>
            </a:r>
            <a:endParaRPr lang="ko-KR" altLang="en-US" sz="1200" dirty="0">
              <a:latin typeface="Bahnschrift Light SemiCondensed" panose="020B0502040204020203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407407" y="3918628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latin typeface="Bahnschrift Light SemiCondensed" panose="020B0502040204020203" pitchFamily="34" charset="0"/>
              </a:rPr>
              <a:t>Application</a:t>
            </a:r>
          </a:p>
          <a:p>
            <a:pPr algn="ctr"/>
            <a:r>
              <a:rPr lang="en-US" altLang="ko-KR" sz="1200" dirty="0">
                <a:latin typeface="Bahnschrift Light SemiCondensed" panose="020B0502040204020203" pitchFamily="34" charset="0"/>
              </a:rPr>
              <a:t>TCP control logic</a:t>
            </a:r>
            <a:endParaRPr lang="ko-KR" altLang="en-US" sz="12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8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9" grpId="0">
        <p:bldAsOne/>
      </p:bldGraphic>
      <p:bldP spid="13" grpId="0"/>
      <p:bldP spid="31" grpId="0"/>
      <p:bldP spid="14" grpId="0" animBg="1"/>
      <p:bldP spid="34" grpId="0" animBg="1"/>
      <p:bldP spid="16" grpId="0"/>
      <p:bldP spid="36" grpId="0"/>
      <p:bldP spid="39" grpId="0"/>
      <p:bldP spid="40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Root cause: “CPU-centric” OS Abstractions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30" name="내용 개체 틀 29"/>
          <p:cNvSpPr>
            <a:spLocks noGrp="1"/>
          </p:cNvSpPr>
          <p:nvPr>
            <p:ph idx="1"/>
          </p:nvPr>
        </p:nvSpPr>
        <p:spPr>
          <a:xfrm>
            <a:off x="381001" y="1138016"/>
            <a:ext cx="8382000" cy="3028299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Modern OS designed with “implicit” assumptions</a:t>
            </a:r>
          </a:p>
          <a:p>
            <a:pPr lvl="1"/>
            <a:r>
              <a:rPr lang="en-US" altLang="ko-KR" sz="1900" dirty="0"/>
              <a:t>CPU is fast but IO devices are slow</a:t>
            </a:r>
          </a:p>
          <a:p>
            <a:pPr lvl="1"/>
            <a:r>
              <a:rPr lang="en-US" altLang="ko-KR" sz="1900" dirty="0"/>
              <a:t>CPU is never bottleneck for IO-bound workloads</a:t>
            </a:r>
          </a:p>
          <a:p>
            <a:endParaRPr lang="en-US" altLang="ko-KR" dirty="0"/>
          </a:p>
          <a:p>
            <a:r>
              <a:rPr lang="en-US" altLang="ko-KR" dirty="0"/>
              <a:t>Artifact: CPU-centric IO operations</a:t>
            </a:r>
          </a:p>
          <a:p>
            <a:pPr lvl="1"/>
            <a:r>
              <a:rPr lang="en-US" altLang="ko-KR" sz="1900" dirty="0" err="1"/>
              <a:t>size_t</a:t>
            </a:r>
            <a:r>
              <a:rPr lang="en-US" altLang="ko-KR" sz="1900" dirty="0"/>
              <a:t> read(</a:t>
            </a:r>
            <a:r>
              <a:rPr lang="en-US" altLang="ko-KR" sz="1900" dirty="0" err="1"/>
              <a:t>fd</a:t>
            </a:r>
            <a:r>
              <a:rPr lang="en-US" altLang="ko-KR" sz="1900" dirty="0"/>
              <a:t>, </a:t>
            </a:r>
            <a:r>
              <a:rPr lang="en-US" altLang="ko-KR" sz="1900" dirty="0" err="1"/>
              <a:t>buf</a:t>
            </a:r>
            <a:r>
              <a:rPr lang="en-US" altLang="ko-KR" sz="1900" dirty="0"/>
              <a:t>, size); // </a:t>
            </a:r>
            <a:r>
              <a:rPr lang="en-US" altLang="ko-KR" sz="1900" dirty="0" err="1"/>
              <a:t>Disk</a:t>
            </a:r>
            <a:r>
              <a:rPr lang="en-US" altLang="ko-KR" sz="1900" dirty="0" err="1">
                <a:sym typeface="Wingdings" panose="05000000000000000000" pitchFamily="2" charset="2"/>
              </a:rPr>
              <a:t></a:t>
            </a:r>
            <a:r>
              <a:rPr lang="en-US" altLang="ko-KR" sz="1900" dirty="0" err="1">
                <a:solidFill>
                  <a:srgbClr val="FF0000"/>
                </a:solidFill>
                <a:sym typeface="Wingdings" panose="05000000000000000000" pitchFamily="2" charset="2"/>
              </a:rPr>
              <a:t>Memory</a:t>
            </a:r>
            <a:endParaRPr lang="en-US" altLang="ko-KR" sz="1900" dirty="0">
              <a:solidFill>
                <a:srgbClr val="FF0000"/>
              </a:solidFill>
            </a:endParaRPr>
          </a:p>
          <a:p>
            <a:pPr lvl="1"/>
            <a:r>
              <a:rPr lang="en-US" altLang="ko-KR" sz="1900" dirty="0" err="1"/>
              <a:t>size_t</a:t>
            </a:r>
            <a:r>
              <a:rPr lang="en-US" altLang="ko-KR" sz="1900" dirty="0"/>
              <a:t> write(</a:t>
            </a:r>
            <a:r>
              <a:rPr lang="en-US" altLang="ko-KR" sz="1900" dirty="0" err="1"/>
              <a:t>fd</a:t>
            </a:r>
            <a:r>
              <a:rPr lang="en-US" altLang="ko-KR" sz="1900" dirty="0"/>
              <a:t>, </a:t>
            </a:r>
            <a:r>
              <a:rPr lang="en-US" altLang="ko-KR" sz="1900" dirty="0" err="1"/>
              <a:t>buf</a:t>
            </a:r>
            <a:r>
              <a:rPr lang="en-US" altLang="ko-KR" sz="1900" dirty="0"/>
              <a:t>, size); // </a:t>
            </a:r>
            <a:r>
              <a:rPr lang="en-US" altLang="ko-KR" sz="1900" dirty="0" err="1">
                <a:solidFill>
                  <a:srgbClr val="FF0000"/>
                </a:solidFill>
              </a:rPr>
              <a:t>Memory</a:t>
            </a:r>
            <a:r>
              <a:rPr lang="en-US" altLang="ko-KR" sz="1900" dirty="0" err="1">
                <a:sym typeface="Wingdings" panose="05000000000000000000" pitchFamily="2" charset="2"/>
              </a:rPr>
              <a:t>IO</a:t>
            </a:r>
            <a:r>
              <a:rPr lang="en-US" altLang="ko-KR" sz="1900" dirty="0">
                <a:sym typeface="Wingdings" panose="05000000000000000000" pitchFamily="2" charset="2"/>
              </a:rPr>
              <a:t> device</a:t>
            </a:r>
            <a:endParaRPr lang="en-US" altLang="ko-KR" sz="1900" dirty="0"/>
          </a:p>
          <a:p>
            <a:pPr lvl="1"/>
            <a:r>
              <a:rPr lang="en-US" altLang="ko-KR" sz="1900" dirty="0"/>
              <a:t>All content must be brought to </a:t>
            </a:r>
            <a:r>
              <a:rPr lang="en-US" altLang="ko-KR" sz="1900" dirty="0">
                <a:solidFill>
                  <a:srgbClr val="FF0000"/>
                </a:solidFill>
              </a:rPr>
              <a:t>”main” memory first</a:t>
            </a:r>
            <a:r>
              <a:rPr lang="en-US" altLang="ko-KR" sz="1900" dirty="0"/>
              <a:t>!</a:t>
            </a:r>
          </a:p>
          <a:p>
            <a:pPr lvl="1"/>
            <a:r>
              <a:rPr lang="en-US" altLang="ko-KR" sz="1900" dirty="0"/>
              <a:t>Memory (or CPU) becomes the bottleneck</a:t>
            </a:r>
          </a:p>
          <a:p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495677" y="4544783"/>
            <a:ext cx="8223248" cy="523220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Bahnschrift SemiCondensed" panose="020B0502040204020203" pitchFamily="34" charset="0"/>
              </a:rPr>
              <a:t>How to avoid CPU bottleneck for IO-bound workload?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6208739" y="1219200"/>
            <a:ext cx="2687778" cy="3208963"/>
            <a:chOff x="7070501" y="2010900"/>
            <a:chExt cx="1826016" cy="2180098"/>
          </a:xfrm>
        </p:grpSpPr>
        <p:sp>
          <p:nvSpPr>
            <p:cNvPr id="17" name="왼쪽/오른쪽/위쪽 화살표 16"/>
            <p:cNvSpPr/>
            <p:nvPr/>
          </p:nvSpPr>
          <p:spPr>
            <a:xfrm>
              <a:off x="7360726" y="3610180"/>
              <a:ext cx="1216152" cy="580818"/>
            </a:xfrm>
            <a:prstGeom prst="leftRigh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070501" y="2010900"/>
              <a:ext cx="1796602" cy="17781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160581" y="2123616"/>
              <a:ext cx="1584101" cy="4056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800" dirty="0">
                  <a:solidFill>
                    <a:schemeClr val="tx1"/>
                  </a:solidFill>
                </a:rPr>
                <a:t>       Disk</a:t>
              </a:r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823845" y="2640602"/>
              <a:ext cx="920838" cy="7266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0" dirty="0">
                  <a:solidFill>
                    <a:schemeClr val="tx1"/>
                  </a:solidFill>
                </a:rPr>
                <a:t>Memory</a:t>
              </a:r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160581" y="2640602"/>
              <a:ext cx="598868" cy="7266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0" dirty="0">
                  <a:solidFill>
                    <a:schemeClr val="tx1"/>
                  </a:solidFill>
                </a:rPr>
                <a:t>CPU</a:t>
              </a:r>
            </a:p>
            <a:p>
              <a:pPr algn="ctr"/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160581" y="3478529"/>
              <a:ext cx="1584101" cy="3541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800" dirty="0">
                  <a:solidFill>
                    <a:schemeClr val="tx1"/>
                  </a:solidFill>
                </a:rPr>
                <a:t> Network Card</a:t>
              </a:r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4" name="위로 굽은 화살표 23"/>
            <p:cNvSpPr/>
            <p:nvPr/>
          </p:nvSpPr>
          <p:spPr>
            <a:xfrm rot="5400000">
              <a:off x="7631257" y="2451210"/>
              <a:ext cx="436544" cy="47079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97" b="94828" l="7931" r="94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589" y="3474810"/>
              <a:ext cx="600928" cy="373269"/>
            </a:xfrm>
            <a:prstGeom prst="rect">
              <a:avLst/>
            </a:prstGeom>
          </p:spPr>
        </p:pic>
        <p:pic>
          <p:nvPicPr>
            <p:cNvPr id="31" name="Picture 4" descr="Intel 960GB Optane 905P PCIe 3.0 x4 Internal SSD SSDPED1D960GAX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127" b="79577" l="0" r="993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01" b="21044"/>
            <a:stretch/>
          </p:blipFill>
          <p:spPr bwMode="auto">
            <a:xfrm>
              <a:off x="7869069" y="2135876"/>
              <a:ext cx="707809" cy="391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AMD Ryzen Threadripper Zen 2 scores over 2x the Ryzen 9 3900X in Geekbench;  more than 2.5x times higher than the Threadripper 2950X and Core i9-9900K  too - NotebookCheck.net New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148" b="95082" l="3376" r="978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407" y="2979896"/>
              <a:ext cx="345082" cy="35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위로 굽은 화살표 25"/>
            <p:cNvSpPr/>
            <p:nvPr/>
          </p:nvSpPr>
          <p:spPr>
            <a:xfrm rot="10800000">
              <a:off x="7566380" y="3144363"/>
              <a:ext cx="518546" cy="403806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418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Opportunity in the Solution Space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30" name="내용 개체 틀 29"/>
          <p:cNvSpPr>
            <a:spLocks noGrp="1"/>
          </p:cNvSpPr>
          <p:nvPr>
            <p:ph idx="1"/>
          </p:nvPr>
        </p:nvSpPr>
        <p:spPr>
          <a:xfrm>
            <a:off x="381001" y="1138016"/>
            <a:ext cx="8382000" cy="4335414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Modern </a:t>
            </a:r>
            <a:r>
              <a:rPr lang="en-US" altLang="ko-KR" sz="1800" dirty="0" err="1"/>
              <a:t>PCIe</a:t>
            </a:r>
            <a:r>
              <a:rPr lang="en-US" altLang="ko-KR" sz="1800" dirty="0"/>
              <a:t> devices support </a:t>
            </a:r>
            <a:r>
              <a:rPr lang="en-US" altLang="ko-KR" sz="1800" b="1" dirty="0"/>
              <a:t>P2PDMA</a:t>
            </a:r>
          </a:p>
          <a:p>
            <a:pPr lvl="1"/>
            <a:r>
              <a:rPr lang="en-US" altLang="ko-KR" sz="1600" dirty="0"/>
              <a:t>Peer-to-peer DMA without CPU intervention</a:t>
            </a:r>
          </a:p>
          <a:p>
            <a:pPr lvl="1"/>
            <a:r>
              <a:rPr lang="en-US" altLang="ko-KR" sz="1600" dirty="0"/>
              <a:t>No main memory copy if the DMA devices have memory</a:t>
            </a:r>
          </a:p>
          <a:p>
            <a:endParaRPr lang="en-US" altLang="ko-KR" sz="1800" dirty="0"/>
          </a:p>
          <a:p>
            <a:r>
              <a:rPr lang="en-US" altLang="ko-KR" sz="1800" b="1" dirty="0"/>
              <a:t>Programmability</a:t>
            </a:r>
            <a:r>
              <a:rPr lang="en-US" altLang="ko-KR" sz="1800" dirty="0"/>
              <a:t> in IO devices</a:t>
            </a:r>
          </a:p>
          <a:p>
            <a:pPr lvl="1"/>
            <a:r>
              <a:rPr lang="en-US" altLang="ko-KR" sz="1600" dirty="0" err="1"/>
              <a:t>SmartNICs</a:t>
            </a:r>
            <a:r>
              <a:rPr lang="en-US" altLang="ko-KR" sz="1600" dirty="0"/>
              <a:t> &amp; computational SSDs</a:t>
            </a:r>
          </a:p>
          <a:p>
            <a:pPr lvl="1"/>
            <a:r>
              <a:rPr lang="en-US" altLang="ko-KR" sz="1600" dirty="0"/>
              <a:t>Arm SOC, FPGA-based, or ASIC-based</a:t>
            </a:r>
          </a:p>
          <a:p>
            <a:endParaRPr lang="en-US" altLang="ko-KR" sz="1800" dirty="0"/>
          </a:p>
          <a:p>
            <a:r>
              <a:rPr lang="en-US" altLang="ko-KR" sz="1800" dirty="0"/>
              <a:t>Approach: </a:t>
            </a:r>
            <a:r>
              <a:rPr lang="en-US" altLang="ko-KR" sz="1800" dirty="0" err="1"/>
              <a:t>SmartNIC</a:t>
            </a:r>
            <a:r>
              <a:rPr lang="en-US" altLang="ko-KR" sz="1800" dirty="0"/>
              <a:t> as the hub for </a:t>
            </a:r>
            <a:r>
              <a:rPr lang="en-US" altLang="ko-KR" sz="1800" dirty="0" err="1"/>
              <a:t>NVMe</a:t>
            </a:r>
            <a:r>
              <a:rPr lang="en-US" altLang="ko-KR" sz="1800" dirty="0"/>
              <a:t> disk IOs</a:t>
            </a:r>
          </a:p>
          <a:p>
            <a:endParaRPr lang="en-US" altLang="ko-KR" sz="1800" dirty="0"/>
          </a:p>
        </p:txBody>
      </p:sp>
      <p:sp>
        <p:nvSpPr>
          <p:cNvPr id="11" name="직사각형 10"/>
          <p:cNvSpPr/>
          <p:nvPr/>
        </p:nvSpPr>
        <p:spPr>
          <a:xfrm>
            <a:off x="535924" y="4447893"/>
            <a:ext cx="8223248" cy="523220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Bahnschrift SemiCondensed" panose="020B0502040204020203" pitchFamily="34" charset="0"/>
              </a:rPr>
              <a:t>Key design issue: where to place </a:t>
            </a:r>
            <a:r>
              <a:rPr lang="en-US" altLang="ko-KR" sz="28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TCP stack</a:t>
            </a:r>
            <a:r>
              <a:rPr lang="en-US" altLang="ko-KR" sz="2800" dirty="0">
                <a:latin typeface="Bahnschrift SemiCondensed" panose="020B0502040204020203" pitchFamily="34" charset="0"/>
              </a:rPr>
              <a:t>?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6239823" y="1222488"/>
            <a:ext cx="2652005" cy="3166254"/>
            <a:chOff x="6701772" y="1706298"/>
            <a:chExt cx="1826016" cy="2180098"/>
          </a:xfrm>
        </p:grpSpPr>
        <p:sp>
          <p:nvSpPr>
            <p:cNvPr id="23" name="왼쪽/오른쪽/위쪽 화살표 22"/>
            <p:cNvSpPr/>
            <p:nvPr/>
          </p:nvSpPr>
          <p:spPr>
            <a:xfrm>
              <a:off x="6991997" y="3305578"/>
              <a:ext cx="1216152" cy="580818"/>
            </a:xfrm>
            <a:prstGeom prst="leftRigh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701772" y="1706298"/>
              <a:ext cx="1796602" cy="17781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6791852" y="1819014"/>
              <a:ext cx="1584101" cy="4056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800" dirty="0">
                  <a:solidFill>
                    <a:schemeClr val="tx1"/>
                  </a:solidFill>
                </a:rPr>
                <a:t>       Disk</a:t>
              </a:r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455116" y="2336000"/>
              <a:ext cx="920838" cy="7266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0" dirty="0">
                  <a:solidFill>
                    <a:schemeClr val="tx1"/>
                  </a:solidFill>
                </a:rPr>
                <a:t>Memory</a:t>
              </a:r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791852" y="2336000"/>
              <a:ext cx="598868" cy="7266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0" dirty="0">
                  <a:solidFill>
                    <a:schemeClr val="tx1"/>
                  </a:solidFill>
                </a:rPr>
                <a:t>CPU</a:t>
              </a:r>
            </a:p>
            <a:p>
              <a:pPr algn="ctr"/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791852" y="3173927"/>
              <a:ext cx="1584101" cy="3541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800" dirty="0">
                  <a:solidFill>
                    <a:schemeClr val="tx1"/>
                  </a:solidFill>
                </a:rPr>
                <a:t> Network Card</a:t>
              </a:r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97" b="94828" l="7931" r="94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860" y="3170208"/>
              <a:ext cx="600928" cy="373269"/>
            </a:xfrm>
            <a:prstGeom prst="rect">
              <a:avLst/>
            </a:prstGeom>
          </p:spPr>
        </p:pic>
        <p:pic>
          <p:nvPicPr>
            <p:cNvPr id="34" name="Picture 4" descr="Intel 960GB Optane 905P PCIe 3.0 x4 Internal SSD SSDPED1D960GAX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127" b="79577" l="0" r="993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01" b="21044"/>
            <a:stretch/>
          </p:blipFill>
          <p:spPr bwMode="auto">
            <a:xfrm>
              <a:off x="7500340" y="1831274"/>
              <a:ext cx="707809" cy="391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AMD Ryzen Threadripper Zen 2 scores over 2x the Ryzen 9 3900X in Geekbench;  more than 2.5x times higher than the Threadripper 2950X and Core i9-9900K  too - NotebookCheck.net New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148" b="95082" l="3376" r="978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678" y="2675294"/>
              <a:ext cx="345082" cy="35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원형 화살표 35"/>
            <p:cNvSpPr/>
            <p:nvPr/>
          </p:nvSpPr>
          <p:spPr>
            <a:xfrm rot="5400000">
              <a:off x="6916642" y="2192930"/>
              <a:ext cx="1447859" cy="1135152"/>
            </a:xfrm>
            <a:prstGeom prst="circularArrow">
              <a:avLst>
                <a:gd name="adj1" fmla="val 19868"/>
                <a:gd name="adj2" fmla="val 1027481"/>
                <a:gd name="adj3" fmla="val 20049672"/>
                <a:gd name="adj4" fmla="val 10800000"/>
                <a:gd name="adj5" fmla="val 19400"/>
              </a:avLst>
            </a:prstGeom>
            <a:solidFill>
              <a:schemeClr val="accent2">
                <a:alpha val="5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554903" y="2913715"/>
              <a:ext cx="622506" cy="1907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800" b="1" dirty="0">
                  <a:solidFill>
                    <a:schemeClr val="accent2">
                      <a:lumMod val="50000"/>
                    </a:schemeClr>
                  </a:solidFill>
                </a:rPr>
                <a:t>P2P DMA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5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Challenges in Operating TCP Stack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30" name="내용 개체 틀 29"/>
          <p:cNvSpPr>
            <a:spLocks noGrp="1"/>
          </p:cNvSpPr>
          <p:nvPr>
            <p:ph idx="1"/>
          </p:nvPr>
        </p:nvSpPr>
        <p:spPr>
          <a:xfrm>
            <a:off x="633289" y="2140503"/>
            <a:ext cx="4899105" cy="224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/>
              <a:t>Option2: TCP stack on </a:t>
            </a:r>
            <a:r>
              <a:rPr lang="en-US" altLang="ko-KR" sz="2000" b="1" dirty="0" err="1"/>
              <a:t>SmartNIC</a:t>
            </a:r>
            <a:endParaRPr lang="en-US" altLang="ko-KR" sz="2000" b="1" dirty="0"/>
          </a:p>
          <a:p>
            <a:r>
              <a:rPr lang="en-US" altLang="ko-KR" sz="1800" dirty="0"/>
              <a:t>Performance limited by </a:t>
            </a:r>
            <a:r>
              <a:rPr lang="en-US" altLang="ko-KR" sz="1800" dirty="0" err="1"/>
              <a:t>SmartNIC</a:t>
            </a:r>
            <a:r>
              <a:rPr lang="en-US" altLang="ko-KR" sz="1800" dirty="0"/>
              <a:t> resources</a:t>
            </a:r>
          </a:p>
          <a:p>
            <a:r>
              <a:rPr lang="en-US" altLang="ko-KR" sz="1800" dirty="0" err="1"/>
              <a:t>Lighttpd</a:t>
            </a:r>
            <a:r>
              <a:rPr lang="en-US" altLang="ko-KR" sz="1800" dirty="0"/>
              <a:t> with Linux TCP on Bluefield-2: </a:t>
            </a:r>
            <a:r>
              <a:rPr lang="en-US" altLang="ko-KR" sz="1800" dirty="0">
                <a:solidFill>
                  <a:srgbClr val="FF0000"/>
                </a:solidFill>
              </a:rPr>
              <a:t>12Gbps</a:t>
            </a:r>
          </a:p>
          <a:p>
            <a:pPr lvl="1"/>
            <a:r>
              <a:rPr lang="en-US" altLang="ko-KR" sz="1600" dirty="0"/>
              <a:t>On Xeon Silver 4210: 59Gbps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53101" y="4480244"/>
            <a:ext cx="8396008" cy="954107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Bahnschrift SemiCondensed" panose="020B0502040204020203" pitchFamily="34" charset="0"/>
              </a:rPr>
              <a:t>Hybrid solution? </a:t>
            </a:r>
          </a:p>
          <a:p>
            <a:pPr algn="ctr"/>
            <a:r>
              <a:rPr lang="en-US" altLang="ko-KR" sz="2800" dirty="0">
                <a:latin typeface="Bahnschrift SemiCondensed" panose="020B0502040204020203" pitchFamily="34" charset="0"/>
              </a:rPr>
              <a:t>Separate </a:t>
            </a:r>
            <a:r>
              <a:rPr lang="en-US" altLang="ko-KR" sz="2800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IO-intensive Data Plane </a:t>
            </a:r>
            <a:r>
              <a:rPr lang="en-US" altLang="ko-KR" sz="2800" dirty="0">
                <a:latin typeface="Bahnschrift SemiCondensed" panose="020B0502040204020203" pitchFamily="34" charset="0"/>
              </a:rPr>
              <a:t>from TCP stack?</a:t>
            </a:r>
            <a:endParaRPr lang="ko-KR" altLang="en-US" sz="1800" dirty="0">
              <a:latin typeface="Bahnschrift SemiCondensed" panose="020B0502040204020203" pitchFamily="34" charset="0"/>
            </a:endParaRPr>
          </a:p>
        </p:txBody>
      </p:sp>
      <p:sp>
        <p:nvSpPr>
          <p:cNvPr id="33" name="내용 개체 틀 29"/>
          <p:cNvSpPr txBox="1">
            <a:spLocks/>
          </p:cNvSpPr>
          <p:nvPr/>
        </p:nvSpPr>
        <p:spPr>
          <a:xfrm>
            <a:off x="633288" y="1314953"/>
            <a:ext cx="3847696" cy="822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7985" indent="-287985" algn="l" defTabSz="685793" rtl="0" eaLnBrk="1" latinLnBrk="1" hangingPunct="1">
              <a:lnSpc>
                <a:spcPct val="10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Bahnschrift Light SemiCondensed" panose="020B0502040204020203" pitchFamily="34" charset="0"/>
                <a:ea typeface="+mn-ea"/>
                <a:cs typeface="Times New Roman" panose="02020603050405020304" pitchFamily="18" charset="0"/>
              </a:defRPr>
            </a:lvl1pPr>
            <a:lvl2pPr marL="514345" indent="-215998" algn="l" defTabSz="685793" rtl="0" eaLnBrk="1" latinLnBrk="1" hangingPunct="1">
              <a:lnSpc>
                <a:spcPct val="10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Light SemiCondensed" panose="020B0502040204020203" pitchFamily="34" charset="0"/>
                <a:ea typeface="+mn-ea"/>
                <a:cs typeface="Times New Roman" panose="02020603050405020304" pitchFamily="18" charset="0"/>
              </a:defRPr>
            </a:lvl2pPr>
            <a:lvl3pPr marL="1142942" indent="-228587" algn="l" defTabSz="685793" rtl="0" eaLnBrk="1" latinLnBrk="1" hangingPunct="1">
              <a:lnSpc>
                <a:spcPct val="10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맑은 고딕" panose="020B0503020000020004" pitchFamily="50" charset="-127"/>
              <a:buChar char="–"/>
              <a:defRPr sz="1800" kern="1200">
                <a:solidFill>
                  <a:schemeClr val="tx1"/>
                </a:solidFill>
                <a:latin typeface="Bahnschrift Light SemiCondensed" panose="020B0502040204020203" pitchFamily="34" charset="0"/>
                <a:ea typeface="+mn-ea"/>
                <a:cs typeface="Times New Roman" panose="02020603050405020304" pitchFamily="18" charset="0"/>
              </a:defRPr>
            </a:lvl3pPr>
            <a:lvl4pPr marL="1600120" indent="-228587" algn="l" defTabSz="685793" rtl="0" eaLnBrk="1" latinLnBrk="1" hangingPunct="1">
              <a:lnSpc>
                <a:spcPct val="10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Bahnschrift Light SemiCondensed" panose="020B0502040204020203" pitchFamily="34" charset="0"/>
                <a:ea typeface="+mn-ea"/>
                <a:cs typeface="Times New Roman" panose="02020603050405020304" pitchFamily="18" charset="0"/>
              </a:defRPr>
            </a:lvl4pPr>
            <a:lvl5pPr marL="2057297" indent="-228587" algn="l" defTabSz="685793" rtl="0" eaLnBrk="1" latinLnBrk="1" hangingPunct="1">
              <a:lnSpc>
                <a:spcPct val="100000"/>
              </a:lnSpc>
              <a:spcBef>
                <a:spcPts val="375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Bahnschrift Light SemiCondensed" panose="020B0502040204020203" pitchFamily="34" charset="0"/>
                <a:ea typeface="+mn-ea"/>
                <a:cs typeface="Times New Roman" panose="02020603050405020304" pitchFamily="18" charset="0"/>
              </a:defRPr>
            </a:lvl5pPr>
            <a:lvl6pPr marL="1885931" indent="-171448" algn="l" defTabSz="685793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8" indent="-171448" algn="l" defTabSz="685793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24" indent="-171448" algn="l" defTabSz="685793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21" indent="-171448" algn="l" defTabSz="685793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Option1: TCP stack on </a:t>
            </a:r>
            <a:r>
              <a:rPr lang="en-US" altLang="ko-KR" sz="2000" b="1" dirty="0"/>
              <a:t>CPU side</a:t>
            </a:r>
          </a:p>
          <a:p>
            <a:r>
              <a:rPr lang="en-US" altLang="ko-KR" sz="1800" dirty="0"/>
              <a:t>No disk content available on CPU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6239823" y="1222488"/>
            <a:ext cx="2652005" cy="3166254"/>
            <a:chOff x="6701772" y="1706298"/>
            <a:chExt cx="1826016" cy="2180098"/>
          </a:xfrm>
        </p:grpSpPr>
        <p:sp>
          <p:nvSpPr>
            <p:cNvPr id="35" name="왼쪽/오른쪽/위쪽 화살표 34"/>
            <p:cNvSpPr/>
            <p:nvPr/>
          </p:nvSpPr>
          <p:spPr>
            <a:xfrm>
              <a:off x="6991997" y="3305578"/>
              <a:ext cx="1216152" cy="580818"/>
            </a:xfrm>
            <a:prstGeom prst="leftRigh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701772" y="1706298"/>
              <a:ext cx="1796602" cy="17781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791852" y="1819014"/>
              <a:ext cx="1584101" cy="4056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800" dirty="0">
                  <a:solidFill>
                    <a:schemeClr val="tx1"/>
                  </a:solidFill>
                </a:rPr>
                <a:t>       Disk</a:t>
              </a:r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455116" y="2336000"/>
              <a:ext cx="920838" cy="7266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0" dirty="0">
                  <a:solidFill>
                    <a:schemeClr val="tx1"/>
                  </a:solidFill>
                </a:rPr>
                <a:t>Memory</a:t>
              </a:r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791852" y="2336000"/>
              <a:ext cx="598868" cy="7266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0" dirty="0">
                  <a:solidFill>
                    <a:schemeClr val="tx1"/>
                  </a:solidFill>
                </a:rPr>
                <a:t>CPU</a:t>
              </a:r>
            </a:p>
            <a:p>
              <a:pPr algn="ctr"/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791852" y="3173927"/>
              <a:ext cx="1584101" cy="3541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800" dirty="0">
                  <a:solidFill>
                    <a:schemeClr val="tx1"/>
                  </a:solidFill>
                </a:rPr>
                <a:t> Network Card</a:t>
              </a:r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97" b="94828" l="7931" r="94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860" y="3170208"/>
              <a:ext cx="600928" cy="373269"/>
            </a:xfrm>
            <a:prstGeom prst="rect">
              <a:avLst/>
            </a:prstGeom>
          </p:spPr>
        </p:pic>
        <p:pic>
          <p:nvPicPr>
            <p:cNvPr id="42" name="Picture 4" descr="Intel 960GB Optane 905P PCIe 3.0 x4 Internal SSD SSDPED1D960GAX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127" b="79577" l="0" r="993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01" b="21044"/>
            <a:stretch/>
          </p:blipFill>
          <p:spPr bwMode="auto">
            <a:xfrm>
              <a:off x="7500340" y="1831274"/>
              <a:ext cx="707809" cy="391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AMD Ryzen Threadripper Zen 2 scores over 2x the Ryzen 9 3900X in Geekbench;  more than 2.5x times higher than the Threadripper 2950X and Core i9-9900K  too - NotebookCheck.net New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148" b="95082" l="3376" r="978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678" y="2675294"/>
              <a:ext cx="345082" cy="35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원형 화살표 43"/>
            <p:cNvSpPr/>
            <p:nvPr/>
          </p:nvSpPr>
          <p:spPr>
            <a:xfrm rot="5400000">
              <a:off x="6916642" y="2192930"/>
              <a:ext cx="1447859" cy="1135152"/>
            </a:xfrm>
            <a:prstGeom prst="circularArrow">
              <a:avLst>
                <a:gd name="adj1" fmla="val 19868"/>
                <a:gd name="adj2" fmla="val 1027481"/>
                <a:gd name="adj3" fmla="val 20049672"/>
                <a:gd name="adj4" fmla="val 10800000"/>
                <a:gd name="adj5" fmla="val 19400"/>
              </a:avLst>
            </a:prstGeom>
            <a:solidFill>
              <a:schemeClr val="accent2">
                <a:alpha val="5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7554903" y="2913715"/>
              <a:ext cx="622506" cy="1907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800" b="1" dirty="0">
                  <a:solidFill>
                    <a:schemeClr val="accent2">
                      <a:lumMod val="50000"/>
                    </a:schemeClr>
                  </a:solidFill>
                </a:rPr>
                <a:t>P2P DMA</a:t>
              </a: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4523703" y="1710790"/>
            <a:ext cx="1421479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dirty="0"/>
              <a:t>TCP stack </a:t>
            </a:r>
            <a:endParaRPr lang="ko-KR" altLang="en-US" sz="2000" dirty="0"/>
          </a:p>
        </p:txBody>
      </p:sp>
      <p:cxnSp>
        <p:nvCxnSpPr>
          <p:cNvPr id="46" name="구부러진 연결선 45"/>
          <p:cNvCxnSpPr>
            <a:stCxn id="28" idx="2"/>
            <a:endCxn id="39" idx="1"/>
          </p:cNvCxnSpPr>
          <p:nvPr/>
        </p:nvCxnSpPr>
        <p:spPr>
          <a:xfrm rot="16200000" flipH="1">
            <a:off x="5556431" y="1850466"/>
            <a:ext cx="492230" cy="1136207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구부러진 연결선 46"/>
          <p:cNvCxnSpPr>
            <a:stCxn id="28" idx="2"/>
            <a:endCxn id="40" idx="1"/>
          </p:cNvCxnSpPr>
          <p:nvPr/>
        </p:nvCxnSpPr>
        <p:spPr>
          <a:xfrm rot="16200000" flipH="1">
            <a:off x="5083176" y="2323721"/>
            <a:ext cx="1438741" cy="1136207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/>
          <p:cNvSpPr/>
          <p:nvPr/>
        </p:nvSpPr>
        <p:spPr>
          <a:xfrm>
            <a:off x="5752911" y="2153995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/>
              <a:t>?</a:t>
            </a:r>
            <a:endParaRPr lang="ko-KR" altLang="en-US" sz="2800" dirty="0"/>
          </a:p>
        </p:txBody>
      </p:sp>
      <p:sp>
        <p:nvSpPr>
          <p:cNvPr id="53" name="직사각형 52"/>
          <p:cNvSpPr/>
          <p:nvPr/>
        </p:nvSpPr>
        <p:spPr>
          <a:xfrm>
            <a:off x="5760584" y="3458869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/>
              <a:t>?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977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11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IO-TCP: Split TCP Stack Architecture for Content Delivery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44881B4-B1D8-43AC-AB81-0C8C9254D658}"/>
              </a:ext>
            </a:extLst>
          </p:cNvPr>
          <p:cNvSpPr/>
          <p:nvPr/>
        </p:nvSpPr>
        <p:spPr>
          <a:xfrm>
            <a:off x="4936435" y="2653506"/>
            <a:ext cx="3407465" cy="2312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r>
              <a:rPr lang="en-US" altLang="ko-KR" sz="2000" kern="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SmartNIC</a:t>
            </a:r>
            <a:r>
              <a:rPr lang="en-US" altLang="ko-KR" sz="20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IO-TCP Stack</a:t>
            </a:r>
            <a:endParaRPr lang="ko-KR" altLang="en-US" sz="20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21D7356-4409-406C-8F8C-1643D6A05D5F}"/>
              </a:ext>
            </a:extLst>
          </p:cNvPr>
          <p:cNvSpPr/>
          <p:nvPr/>
        </p:nvSpPr>
        <p:spPr>
          <a:xfrm>
            <a:off x="741985" y="2653506"/>
            <a:ext cx="3201831" cy="2312878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r>
              <a:rPr lang="en-US" altLang="ko-KR" sz="20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Host IO-TCP Stack</a:t>
            </a:r>
            <a:endParaRPr lang="ko-KR" altLang="en-US" sz="20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56334" y="3224304"/>
            <a:ext cx="22547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Reliable data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Congestion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Flow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Header generation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362844" y="3270470"/>
            <a:ext cx="2017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Read file from disk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Send packet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79219" y="4444317"/>
            <a:ext cx="250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srgbClr val="FF0000"/>
                </a:solidFill>
              </a:rPr>
              <a:t>Low latency control logic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13264" y="4444317"/>
            <a:ext cx="3262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srgbClr val="FF0000"/>
                </a:solidFill>
              </a:rPr>
              <a:t>High throughput data operations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709256" y="1873756"/>
            <a:ext cx="1421479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dirty="0"/>
              <a:t>TCP stack </a:t>
            </a:r>
            <a:endParaRPr lang="ko-KR" altLang="en-US" sz="2000" dirty="0"/>
          </a:p>
        </p:txBody>
      </p:sp>
      <p:cxnSp>
        <p:nvCxnSpPr>
          <p:cNvPr id="14" name="구부러진 연결선 13"/>
          <p:cNvCxnSpPr>
            <a:stCxn id="13" idx="2"/>
            <a:endCxn id="9" idx="0"/>
          </p:cNvCxnSpPr>
          <p:nvPr/>
        </p:nvCxnSpPr>
        <p:spPr>
          <a:xfrm rot="5400000">
            <a:off x="3222407" y="1455916"/>
            <a:ext cx="318085" cy="207709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구부러진 연결선 14"/>
          <p:cNvCxnSpPr>
            <a:stCxn id="13" idx="2"/>
            <a:endCxn id="8" idx="0"/>
          </p:cNvCxnSpPr>
          <p:nvPr/>
        </p:nvCxnSpPr>
        <p:spPr>
          <a:xfrm rot="16200000" flipH="1">
            <a:off x="5371040" y="1384377"/>
            <a:ext cx="318085" cy="222017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AMD Ryzen Threadripper Zen 2 scores over 2x the Ryzen 9 3900X in Geekbench;  more than 2.5x times higher than the Threadripper 2950X and Core i9-9900K  too - NotebookCheck.net 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8" b="95082" l="3376" r="97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2" y="2402271"/>
            <a:ext cx="659809" cy="6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97" b="94828" l="7931" r="94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60" y="2461515"/>
            <a:ext cx="1148996" cy="713703"/>
          </a:xfrm>
          <a:prstGeom prst="rect">
            <a:avLst/>
          </a:prstGeom>
        </p:spPr>
      </p:pic>
      <p:sp>
        <p:nvSpPr>
          <p:cNvPr id="19" name="내용 개체 틀 29"/>
          <p:cNvSpPr>
            <a:spLocks noGrp="1"/>
          </p:cNvSpPr>
          <p:nvPr>
            <p:ph idx="1"/>
          </p:nvPr>
        </p:nvSpPr>
        <p:spPr>
          <a:xfrm>
            <a:off x="381000" y="1138015"/>
            <a:ext cx="8621331" cy="4440465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Separation of TCP control/data planes</a:t>
            </a:r>
          </a:p>
          <a:p>
            <a:pPr lvl="1"/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6891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7912605" y="2453775"/>
            <a:ext cx="642868" cy="1454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Client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IO-TCP Overview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FA06-4507-4715-A718-8939940B2C2B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30" name="내용 개체 틀 29"/>
          <p:cNvSpPr>
            <a:spLocks noGrp="1"/>
          </p:cNvSpPr>
          <p:nvPr>
            <p:ph idx="1"/>
          </p:nvPr>
        </p:nvSpPr>
        <p:spPr>
          <a:xfrm>
            <a:off x="315763" y="4008538"/>
            <a:ext cx="8891875" cy="1569942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Provides 4 offload APIs for </a:t>
            </a:r>
            <a:r>
              <a:rPr lang="en-US" altLang="ko-KR" sz="2000" dirty="0" err="1"/>
              <a:t>SmartNIC</a:t>
            </a:r>
            <a:r>
              <a:rPr lang="en-US" altLang="ko-KR" sz="2000" dirty="0"/>
              <a:t> execution </a:t>
            </a:r>
            <a:r>
              <a:rPr lang="en-US" altLang="ko-KR" sz="1200" dirty="0"/>
              <a:t>(</a:t>
            </a:r>
            <a:r>
              <a:rPr lang="en-US" altLang="ko-KR" sz="1200" dirty="0" err="1"/>
              <a:t>offload_open</a:t>
            </a:r>
            <a:r>
              <a:rPr lang="en-US" altLang="ko-KR" sz="1200" dirty="0"/>
              <a:t>(), </a:t>
            </a:r>
            <a:r>
              <a:rPr lang="en-US" altLang="ko-KR" sz="1200" dirty="0" err="1"/>
              <a:t>offload_fstat</a:t>
            </a:r>
            <a:r>
              <a:rPr lang="en-US" altLang="ko-KR" sz="1200" dirty="0"/>
              <a:t>(), </a:t>
            </a:r>
            <a:r>
              <a:rPr lang="en-US" altLang="ko-KR" sz="1200" dirty="0" err="1"/>
              <a:t>offload_close</a:t>
            </a:r>
            <a:r>
              <a:rPr lang="en-US" altLang="ko-KR" sz="1200" dirty="0"/>
              <a:t>(), </a:t>
            </a:r>
            <a:r>
              <a:rPr lang="en-US" altLang="ko-KR" sz="1200" dirty="0" err="1"/>
              <a:t>offload_write</a:t>
            </a:r>
            <a:r>
              <a:rPr lang="en-US" altLang="ko-KR" sz="1200" dirty="0"/>
              <a:t>())</a:t>
            </a:r>
          </a:p>
          <a:p>
            <a:pPr marL="641247" lvl="1" indent="-342900">
              <a:buFont typeface="+mj-lt"/>
              <a:buAutoNum type="arabicPeriod"/>
            </a:pPr>
            <a:r>
              <a:rPr lang="en-US" altLang="ko-KR" sz="1800" dirty="0"/>
              <a:t>Application calls offload APIs for remote execution</a:t>
            </a:r>
          </a:p>
          <a:p>
            <a:pPr marL="641247" lvl="1" indent="-342900">
              <a:buFont typeface="+mj-lt"/>
              <a:buAutoNum type="arabicPeriod"/>
            </a:pPr>
            <a:r>
              <a:rPr lang="en-US" altLang="ko-KR" sz="1800" dirty="0"/>
              <a:t>Host sends a special command to </a:t>
            </a:r>
            <a:r>
              <a:rPr lang="en-US" altLang="ko-KR" sz="1800" dirty="0" err="1"/>
              <a:t>SmartNIC</a:t>
            </a:r>
            <a:r>
              <a:rPr lang="en-US" altLang="ko-KR" sz="1800" dirty="0"/>
              <a:t> for each API</a:t>
            </a:r>
          </a:p>
          <a:p>
            <a:pPr marL="641247" lvl="1" indent="-342900">
              <a:buFont typeface="+mj-lt"/>
              <a:buAutoNum type="arabicPeriod"/>
            </a:pPr>
            <a:r>
              <a:rPr lang="en-US" altLang="ko-KR" sz="1800" dirty="0" err="1"/>
              <a:t>SmartNIC</a:t>
            </a:r>
            <a:r>
              <a:rPr lang="en-US" altLang="ko-KR" sz="1800" dirty="0"/>
              <a:t> stack performs corresponding IO operations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243429" y="1214058"/>
            <a:ext cx="6595915" cy="139435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990476" y="1307648"/>
            <a:ext cx="4740769" cy="1238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CPU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43429" y="2703376"/>
            <a:ext cx="6595915" cy="1195844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996800" y="2755909"/>
            <a:ext cx="1568398" cy="1100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91" latinLnBrk="0">
              <a:defRPr/>
            </a:pPr>
            <a:r>
              <a:rPr lang="en-US" altLang="ko-KR" sz="1600" kern="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NVMe</a:t>
            </a: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SSDs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130797" y="2110107"/>
            <a:ext cx="3489908" cy="3436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defTabSz="914391" latinLnBrk="0">
              <a:defRPr/>
            </a:pPr>
            <a:r>
              <a:rPr lang="en-US" altLang="ko-KR" sz="1800" kern="0" dirty="0">
                <a:solidFill>
                  <a:schemeClr val="bg1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                Host IO-TCP Stack</a:t>
            </a:r>
            <a:endParaRPr lang="ko-KR" altLang="en-US" sz="1800" kern="0" dirty="0">
              <a:solidFill>
                <a:schemeClr val="bg1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130797" y="1601164"/>
            <a:ext cx="3489908" cy="36000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                     Application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5763" y="1702858"/>
            <a:ext cx="1602379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Bahnschrift" panose="020B0502040204020203" pitchFamily="34" charset="0"/>
              </a:rPr>
              <a:t>Control Plane:</a:t>
            </a:r>
          </a:p>
          <a:p>
            <a:pPr algn="ctr"/>
            <a:r>
              <a:rPr lang="en-US" altLang="ko-KR" b="1" dirty="0">
                <a:latin typeface="Bahnschrift" panose="020B0502040204020203" pitchFamily="34" charset="0"/>
              </a:rPr>
              <a:t>CPU</a:t>
            </a:r>
            <a:endParaRPr lang="ko-KR" altLang="en-US" b="1" dirty="0">
              <a:latin typeface="Bahnschrift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4932" y="3101743"/>
            <a:ext cx="1532792" cy="524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Bahnschrift" panose="020B0502040204020203" pitchFamily="34" charset="0"/>
              </a:rPr>
              <a:t>Data Plane:</a:t>
            </a:r>
          </a:p>
          <a:p>
            <a:pPr algn="ctr"/>
            <a:r>
              <a:rPr lang="en-US" altLang="ko-KR" b="1" dirty="0" err="1">
                <a:latin typeface="Bahnschrift" panose="020B0502040204020203" pitchFamily="34" charset="0"/>
              </a:rPr>
              <a:t>SmartNIC</a:t>
            </a:r>
            <a:r>
              <a:rPr lang="en-US" altLang="ko-KR" b="1" dirty="0">
                <a:latin typeface="Bahnschrift" panose="020B0502040204020203" pitchFamily="34" charset="0"/>
              </a:rPr>
              <a:t> &amp; Disk</a:t>
            </a:r>
            <a:endParaRPr lang="ko-KR" altLang="en-US" b="1" dirty="0">
              <a:latin typeface="Bahnschrift" panose="020B0502040204020203" pitchFamily="34" charset="0"/>
            </a:endParaRPr>
          </a:p>
        </p:txBody>
      </p:sp>
      <p:pic>
        <p:nvPicPr>
          <p:cNvPr id="37" name="Picture 4" descr="Intel 960GB Optane 905P PCIe 3.0 x4 Internal SSD SSDPED1D960GAX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87" b="77912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01" b="21044"/>
          <a:stretch/>
        </p:blipFill>
        <p:spPr bwMode="auto">
          <a:xfrm>
            <a:off x="2100978" y="3044524"/>
            <a:ext cx="1081476" cy="5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Intel 960GB Optane 905P PCIe 3.0 x4 Internal SSD SSDPED1D960GAX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87" b="77912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01" b="21044"/>
          <a:stretch/>
        </p:blipFill>
        <p:spPr bwMode="auto">
          <a:xfrm>
            <a:off x="2204265" y="3095346"/>
            <a:ext cx="1081476" cy="5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Intel 960GB Optane 905P PCIe 3.0 x4 Internal SSD SSDPED1D960GAX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87" b="77912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01" b="21044"/>
          <a:stretch/>
        </p:blipFill>
        <p:spPr bwMode="auto">
          <a:xfrm>
            <a:off x="2318357" y="3164193"/>
            <a:ext cx="1081476" cy="5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Intel 960GB Optane 905P PCIe 3.0 x4 Internal SSD SSDPED1D960GAX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87" b="77912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01" b="21044"/>
          <a:stretch/>
        </p:blipFill>
        <p:spPr bwMode="auto">
          <a:xfrm>
            <a:off x="2421644" y="3227909"/>
            <a:ext cx="1081476" cy="5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AMD Ryzen Threadripper Zen 2 scores over 2x the Ryzen 9 3900X in Geekbench;  more than 2.5x times higher than the Threadripper 2950X and Core i9-9900K  too - NotebookCheck.net New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48" b="95082" l="3376" r="97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15" y="1845575"/>
            <a:ext cx="659809" cy="6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>
            <a:off x="6351878" y="1857441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V="1">
            <a:off x="6421728" y="1845575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>
          <a:xfrm>
            <a:off x="3525967" y="3323812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P2PDMA</a:t>
            </a:r>
            <a:endParaRPr lang="ko-KR" altLang="en-US" dirty="0"/>
          </a:p>
        </p:txBody>
      </p:sp>
      <p:sp>
        <p:nvSpPr>
          <p:cNvPr id="66" name="직사각형 65"/>
          <p:cNvSpPr/>
          <p:nvPr/>
        </p:nvSpPr>
        <p:spPr>
          <a:xfrm>
            <a:off x="6757883" y="3308423"/>
            <a:ext cx="1197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Data stream</a:t>
            </a:r>
            <a:endParaRPr lang="ko-KR" altLang="en-US" dirty="0"/>
          </a:p>
        </p:txBody>
      </p:sp>
      <p:sp>
        <p:nvSpPr>
          <p:cNvPr id="67" name="직사각형 66"/>
          <p:cNvSpPr/>
          <p:nvPr/>
        </p:nvSpPr>
        <p:spPr>
          <a:xfrm>
            <a:off x="4268744" y="2770845"/>
            <a:ext cx="2462501" cy="10702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defTabSz="914391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en-US" altLang="ko-KR" sz="1600" kern="0" dirty="0" err="1">
                <a:solidFill>
                  <a:prstClr val="black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SmartNIC</a:t>
            </a:r>
            <a:endParaRPr lang="ko-KR" altLang="en-US" sz="1600" kern="0" dirty="0">
              <a:solidFill>
                <a:prstClr val="black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340753" y="3441483"/>
            <a:ext cx="2298942" cy="3330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defTabSz="914391" latinLnBrk="0">
              <a:defRPr/>
            </a:pPr>
            <a:r>
              <a:rPr lang="en-US" altLang="ko-KR" sz="1800" kern="0" dirty="0" err="1">
                <a:solidFill>
                  <a:schemeClr val="bg1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SmartNIC</a:t>
            </a:r>
            <a:r>
              <a:rPr lang="en-US" altLang="ko-KR" sz="1800" kern="0" dirty="0">
                <a:solidFill>
                  <a:schemeClr val="bg1"/>
                </a:solidFill>
                <a:latin typeface="Bahnschrift Light SemiCondensed" panose="020B0502040204020203" pitchFamily="34" charset="0"/>
                <a:ea typeface="Linux Biolinum" panose="02000503000000000000" pitchFamily="2" charset="0"/>
                <a:cs typeface="Times New Roman" panose="02020603050405020304" pitchFamily="18" charset="0"/>
              </a:rPr>
              <a:t> IO-TCP Stack</a:t>
            </a:r>
            <a:endParaRPr lang="ko-KR" altLang="en-US" sz="1800" kern="0" dirty="0">
              <a:solidFill>
                <a:schemeClr val="bg1"/>
              </a:solidFill>
              <a:latin typeface="Bahnschrift Light SemiCondensed" panose="020B0502040204020203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45" name="직선 화살표 연결선 44"/>
          <p:cNvCxnSpPr/>
          <p:nvPr/>
        </p:nvCxnSpPr>
        <p:spPr>
          <a:xfrm>
            <a:off x="6218967" y="2324524"/>
            <a:ext cx="0" cy="1224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 flipV="1">
            <a:off x="6298547" y="2324524"/>
            <a:ext cx="0" cy="1224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그림 4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97" b="94828" l="7931" r="94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32" y="2801666"/>
            <a:ext cx="932793" cy="579408"/>
          </a:xfrm>
          <a:prstGeom prst="rect">
            <a:avLst/>
          </a:prstGeom>
        </p:spPr>
      </p:pic>
      <p:cxnSp>
        <p:nvCxnSpPr>
          <p:cNvPr id="47" name="직선 화살표 연결선 46"/>
          <p:cNvCxnSpPr/>
          <p:nvPr/>
        </p:nvCxnSpPr>
        <p:spPr>
          <a:xfrm>
            <a:off x="3503120" y="3642795"/>
            <a:ext cx="92283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6597678" y="3608028"/>
            <a:ext cx="14477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꺾인 연결선 70"/>
          <p:cNvCxnSpPr/>
          <p:nvPr/>
        </p:nvCxnSpPr>
        <p:spPr>
          <a:xfrm>
            <a:off x="6534003" y="2353923"/>
            <a:ext cx="1511447" cy="517690"/>
          </a:xfrm>
          <a:prstGeom prst="bentConnector3">
            <a:avLst>
              <a:gd name="adj1" fmla="val 42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꺾인 연결선 76"/>
          <p:cNvCxnSpPr/>
          <p:nvPr/>
        </p:nvCxnSpPr>
        <p:spPr>
          <a:xfrm rot="10800000">
            <a:off x="6451313" y="2346720"/>
            <a:ext cx="1579321" cy="621642"/>
          </a:xfrm>
          <a:prstGeom prst="bentConnector3">
            <a:avLst>
              <a:gd name="adj1" fmla="val 9999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018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72085</TotalTime>
  <Words>3979</Words>
  <Application>Microsoft Office PowerPoint</Application>
  <PresentationFormat>화면 슬라이드 쇼(16:10)</PresentationFormat>
  <Paragraphs>591</Paragraphs>
  <Slides>30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7" baseType="lpstr">
      <vt:lpstr>Wingdings</vt:lpstr>
      <vt:lpstr>Bahnschrift Condensed</vt:lpstr>
      <vt:lpstr>Arial</vt:lpstr>
      <vt:lpstr>Bahnschrift SemiCondensed</vt:lpstr>
      <vt:lpstr>Calibri</vt:lpstr>
      <vt:lpstr>Linux Biolinum</vt:lpstr>
      <vt:lpstr>Times New Roman</vt:lpstr>
      <vt:lpstr>Cambria Math</vt:lpstr>
      <vt:lpstr>Bahnschrift Light SemiCondensed</vt:lpstr>
      <vt:lpstr>Yu Gothic UI</vt:lpstr>
      <vt:lpstr>Calibri Light</vt:lpstr>
      <vt:lpstr>Bahnschrift Light Condensed</vt:lpstr>
      <vt:lpstr>Bahnschrift Light</vt:lpstr>
      <vt:lpstr>Bahnschrift SemiLight SemiConde</vt:lpstr>
      <vt:lpstr>맑은 고딕</vt:lpstr>
      <vt:lpstr>Bahnschrift</vt:lpstr>
      <vt:lpstr>Office 테마</vt:lpstr>
      <vt:lpstr>Rearchitecting the TCP Stack for  I/O-Offloaded Content Delivery</vt:lpstr>
      <vt:lpstr>Increasing Demand for High-quality Video Streaming</vt:lpstr>
      <vt:lpstr>Computing Hardware Development Trend</vt:lpstr>
      <vt:lpstr>CPU Consumption for HTTP Video Streaming Server</vt:lpstr>
      <vt:lpstr>Root cause: “CPU-centric” OS Abstractions</vt:lpstr>
      <vt:lpstr>Opportunity in the Solution Space</vt:lpstr>
      <vt:lpstr>Challenges in Operating TCP Stack</vt:lpstr>
      <vt:lpstr>IO-TCP: Split TCP Stack Architecture for Content Delivery</vt:lpstr>
      <vt:lpstr>IO-TCP Overview</vt:lpstr>
      <vt:lpstr>IO-TCP based Web Server Workflow</vt:lpstr>
      <vt:lpstr>Key Operation for Offloading: SEND Command</vt:lpstr>
      <vt:lpstr>IO-TCP Challenges</vt:lpstr>
      <vt:lpstr>How to Handle Retransmission?</vt:lpstr>
      <vt:lpstr>Implementation</vt:lpstr>
      <vt:lpstr>Experiment Setup</vt:lpstr>
      <vt:lpstr>IO-TCP Performance - Plaintext</vt:lpstr>
      <vt:lpstr>IO-TCP Performance – TLS</vt:lpstr>
      <vt:lpstr>Source of Performance Improvement</vt:lpstr>
      <vt:lpstr>IO-TCP Overhead Evaluation</vt:lpstr>
      <vt:lpstr>Summary</vt:lpstr>
      <vt:lpstr>PowerPoint 프레젠테이션</vt:lpstr>
      <vt:lpstr>IO-TCP Performance – Varying File Sizes</vt:lpstr>
      <vt:lpstr>IO-TCP Performance – Varying Number of Connections</vt:lpstr>
      <vt:lpstr>Linux TCP vs. IO-TCP</vt:lpstr>
      <vt:lpstr>TCP Fairness</vt:lpstr>
      <vt:lpstr>User-level TCP Stacks vs. IO-TCP</vt:lpstr>
      <vt:lpstr>Asynchronous sendfile() on FreeBSD vs. IO-TCP</vt:lpstr>
      <vt:lpstr>Retransmission Timer &amp; RTT Measurement</vt:lpstr>
      <vt:lpstr>Retransmission Timer &amp; RTT Measurement</vt:lpstr>
      <vt:lpstr>CPU as a Bottleneck for NVMe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AccelTCP: Accelerating Network Applications with Stateful TCP Offloading</dc:title>
  <dc:creator>MOON</dc:creator>
  <cp:lastModifiedBy>user</cp:lastModifiedBy>
  <cp:revision>753</cp:revision>
  <dcterms:created xsi:type="dcterms:W3CDTF">2020-01-16T12:55:09Z</dcterms:created>
  <dcterms:modified xsi:type="dcterms:W3CDTF">2023-05-31T04:31:34Z</dcterms:modified>
</cp:coreProperties>
</file>