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5.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6.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33"/>
  </p:notesMasterIdLst>
  <p:sldIdLst>
    <p:sldId id="2147374653" r:id="rId3"/>
    <p:sldId id="2147374685" r:id="rId4"/>
    <p:sldId id="312" r:id="rId5"/>
    <p:sldId id="2147374667" r:id="rId6"/>
    <p:sldId id="263" r:id="rId7"/>
    <p:sldId id="2147374668" r:id="rId8"/>
    <p:sldId id="2147374677" r:id="rId9"/>
    <p:sldId id="2147374679" r:id="rId10"/>
    <p:sldId id="2147374659" r:id="rId11"/>
    <p:sldId id="2147374660" r:id="rId12"/>
    <p:sldId id="2147374693" r:id="rId13"/>
    <p:sldId id="2147374684" r:id="rId14"/>
    <p:sldId id="350" r:id="rId15"/>
    <p:sldId id="2147374700" r:id="rId16"/>
    <p:sldId id="318" r:id="rId17"/>
    <p:sldId id="323" r:id="rId18"/>
    <p:sldId id="319" r:id="rId19"/>
    <p:sldId id="2147374682" r:id="rId20"/>
    <p:sldId id="2147374686" r:id="rId21"/>
    <p:sldId id="2147374664" r:id="rId22"/>
    <p:sldId id="2147374665" r:id="rId23"/>
    <p:sldId id="294" r:id="rId24"/>
    <p:sldId id="296" r:id="rId25"/>
    <p:sldId id="297" r:id="rId26"/>
    <p:sldId id="2147374651" r:id="rId27"/>
    <p:sldId id="331" r:id="rId28"/>
    <p:sldId id="303" r:id="rId29"/>
    <p:sldId id="304" r:id="rId30"/>
    <p:sldId id="2147374697" r:id="rId31"/>
    <p:sldId id="305" r:id="rId32"/>
  </p:sldIdLst>
  <p:sldSz cx="9144000" cy="5143500" type="screen16x9"/>
  <p:notesSz cx="6858000" cy="9144000"/>
  <p:embeddedFontLst>
    <p:embeddedFont>
      <p:font typeface="Cambria Math" panose="02040503050406030204" pitchFamily="18" charset="0"/>
      <p:regular r:id="rId34"/>
    </p:embeddedFont>
    <p:embeddedFont>
      <p:font typeface="Georgia" panose="02040502050405020303" pitchFamily="18" charset="0"/>
      <p:regular r:id="rId35"/>
      <p:bold r:id="rId36"/>
      <p:italic r:id="rId37"/>
      <p:boldItalic r:id="rId38"/>
    </p:embeddedFont>
    <p:embeddedFont>
      <p:font typeface="Gill Sans MT" panose="020B0502020104020203" pitchFamily="34" charset="77"/>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SemiBold"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ghao Li" initials="" lastIdx="15" clrIdx="0"/>
  <p:cmAuthor id="1" name="Li, Minghao" initials="LM" lastIdx="93" clrIdx="1">
    <p:extLst>
      <p:ext uri="{19B8F6BF-5375-455C-9EA6-DF929625EA0E}">
        <p15:presenceInfo xmlns:p15="http://schemas.microsoft.com/office/powerpoint/2012/main" userId="S::minghaoli@g.harvard.edu::8d6b7a70-3d74-44f4-b0a3-f5580cadea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DBDC"/>
    <a:srgbClr val="9BCDCF"/>
    <a:srgbClr val="A3D5D6"/>
    <a:srgbClr val="A8DCDC"/>
    <a:srgbClr val="457B9D"/>
    <a:srgbClr val="E73946"/>
    <a:srgbClr val="1D3557"/>
    <a:srgbClr val="F2FBEE"/>
    <a:srgbClr val="FF6E71"/>
    <a:srgbClr val="F9B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1C59B-0712-4A6B-927A-B8C66243E135}">
  <a:tblStyle styleId="{14C1C59B-0712-4A6B-927A-B8C66243E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8"/>
    <p:restoredTop sz="85512"/>
  </p:normalViewPr>
  <p:slideViewPr>
    <p:cSldViewPr snapToGrid="0">
      <p:cViewPr>
        <p:scale>
          <a:sx n="114" d="100"/>
          <a:sy n="114" d="100"/>
        </p:scale>
        <p:origin x="544" y="328"/>
      </p:cViewPr>
      <p:guideLst>
        <p:guide orient="horz" pos="1620"/>
        <p:guide pos="2880"/>
      </p:guideLst>
    </p:cSldViewPr>
  </p:slideViewPr>
  <p:notesTextViewPr>
    <p:cViewPr>
      <p:scale>
        <a:sx n="1" d="1"/>
        <a:sy n="1" d="1"/>
      </p:scale>
      <p:origin x="0" y="0"/>
    </p:cViewPr>
  </p:notesTextViewPr>
  <p:notesViewPr>
    <p:cSldViewPr snapToGrid="0">
      <p:cViewPr varScale="1">
        <p:scale>
          <a:sx n="83" d="100"/>
          <a:sy n="83" d="100"/>
        </p:scale>
        <p:origin x="2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16T21:19:40.672" idx="93">
    <p:pos x="10" y="10"/>
    <p:text>TODO: change into single server</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16T16:52:54.451" idx="89">
    <p:pos x="10" y="10"/>
    <p:text>Put things on left (ideal) and right (actual)</p:text>
    <p:extLst>
      <p:ext uri="{C676402C-5697-4E1C-873F-D02D1690AC5C}">
        <p15:threadingInfo xmlns:p15="http://schemas.microsoft.com/office/powerpoint/2012/main" timeZoneBias="420"/>
      </p:ext>
    </p:extLst>
  </p:cm>
  <p:cm authorId="1" dt="2024-04-16T20:38:31.975" idx="92">
    <p:pos x="10" y="106"/>
    <p:text>TODO: Change the position of "increase..."</p:text>
    <p:extLst>
      <p:ext uri="{C676402C-5697-4E1C-873F-D02D1690AC5C}">
        <p15:threadingInfo xmlns:p15="http://schemas.microsoft.com/office/powerpoint/2012/main" timeZoneBias="420">
          <p15:parentCm authorId="1" idx="8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16T16:54:12.529" idx="90">
    <p:pos x="10" y="10"/>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15T18:24:13.308" idx="62">
    <p:pos x="10" y="10"/>
    <p:text>Make all the network curves to be of the blue color</p:text>
    <p:extLst>
      <p:ext uri="{C676402C-5697-4E1C-873F-D02D1690AC5C}">
        <p15:threadingInfo xmlns:p15="http://schemas.microsoft.com/office/powerpoint/2012/main" timeZoneBias="420"/>
      </p:ext>
    </p:extLst>
  </p:cm>
  <p:cm authorId="1" dt="2024-04-15T18:24:48.675" idx="63">
    <p:pos x="10" y="106"/>
    <p:text>Also inherit for 11</p:text>
    <p:extLst>
      <p:ext uri="{C676402C-5697-4E1C-873F-D02D1690AC5C}">
        <p15:threadingInfo xmlns:p15="http://schemas.microsoft.com/office/powerpoint/2012/main" timeZoneBias="420">
          <p15:parentCm authorId="1" idx="6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4-15T18:57:31.231" idx="66">
    <p:pos x="10" y="10"/>
    <p:text>Bring back the rotation figure</p:text>
    <p:extLst>
      <p:ext uri="{C676402C-5697-4E1C-873F-D02D1690AC5C}">
        <p15:threadingInfo xmlns:p15="http://schemas.microsoft.com/office/powerpoint/2012/main" timeZoneBias="420"/>
      </p:ext>
    </p:extLst>
  </p:cm>
  <p:cm authorId="1" dt="2024-04-15T18:59:57.676" idx="67">
    <p:pos x="10" y="106"/>
    <p:text>(-1,1) =&gt; (-/sqrt(2)/2, sqrt(2)/2))</p:text>
    <p:extLst>
      <p:ext uri="{C676402C-5697-4E1C-873F-D02D1690AC5C}">
        <p15:threadingInfo xmlns:p15="http://schemas.microsoft.com/office/powerpoint/2012/main" timeZoneBias="420">
          <p15:parentCm authorId="1" idx="6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3-05-03T05:35:31.635" idx="14">
    <p:pos x="6000" y="0"/>
    <p:text>horovod-rdma is the SOTA all-reduce, and it's using RDMA. So, this is an unfair comparison for us, and the results suggest that we will achieve even more benefits when we switch to all-reduce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 everyone, I am </a:t>
            </a:r>
            <a:r>
              <a:rPr lang="en-US" dirty="0" err="1"/>
              <a:t>Minghao</a:t>
            </a:r>
            <a:r>
              <a:rPr lang="en-US" dirty="0"/>
              <a:t> Li from Harvard University. Today I am presenting our work THC: accelerating distributed deep learning using Tensor Homomorphic Compression. </a:t>
            </a:r>
            <a:r>
              <a:rPr lang="en-US" b="1" dirty="0"/>
              <a:t>This work is done in collaboration with our colleagues at UCL and </a:t>
            </a:r>
            <a:r>
              <a:rPr lang="en-US" b="1" dirty="0" err="1"/>
              <a:t>vmware</a:t>
            </a:r>
            <a:r>
              <a:rPr lang="en-US" b="1" dirty="0"/>
              <a:t> by Broadcom</a:t>
            </a:r>
            <a:r>
              <a:rPr lang="en-US" dirty="0"/>
              <a:t>.</a:t>
            </a:r>
          </a:p>
        </p:txBody>
      </p:sp>
    </p:spTree>
    <p:extLst>
      <p:ext uri="{BB962C8B-B14F-4D97-AF65-F5344CB8AC3E}">
        <p14:creationId xmlns:p14="http://schemas.microsoft.com/office/powerpoint/2010/main" val="37819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906e47ee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3906e47ee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the workers receive the compressed aggregation result, decompress, and update the local model</a:t>
            </a:r>
          </a:p>
          <a:p>
            <a:pPr marL="0" lvl="0" indent="0" algn="l" rtl="0">
              <a:spcBef>
                <a:spcPts val="0"/>
              </a:spcBef>
              <a:spcAft>
                <a:spcPts val="0"/>
              </a:spcAft>
              <a:buNone/>
            </a:pPr>
            <a:r>
              <a:rPr lang="en-US" dirty="0"/>
              <a:t>(click) Although we reduced the volume of data sent around and lower the network time</a:t>
            </a:r>
          </a:p>
          <a:p>
            <a:pPr marL="0" lvl="0" indent="0" algn="l" rtl="0">
              <a:spcBef>
                <a:spcPts val="0"/>
              </a:spcBef>
              <a:spcAft>
                <a:spcPts val="0"/>
              </a:spcAft>
              <a:buNone/>
            </a:pPr>
            <a:r>
              <a:rPr lang="en-US" dirty="0"/>
              <a:t>(click) we also brought out additional operations on the PS side.</a:t>
            </a:r>
            <a:endParaRPr dirty="0"/>
          </a:p>
        </p:txBody>
      </p:sp>
    </p:spTree>
    <p:extLst>
      <p:ext uri="{BB962C8B-B14F-4D97-AF65-F5344CB8AC3E}">
        <p14:creationId xmlns:p14="http://schemas.microsoft.com/office/powerpoint/2010/main" val="82137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906e47ee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3906e47ee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these operations can lead to surprisingly high computational costs. In our microbenchmark, we communicate a vector of 1million coordinates among four workers, and we employ the PS of the </a:t>
            </a:r>
            <a:r>
              <a:rPr lang="en-US" dirty="0" err="1"/>
              <a:t>BytePSCompress</a:t>
            </a:r>
            <a:r>
              <a:rPr lang="en-US" dirty="0"/>
              <a:t> system with TopK10% compression,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reduced network transmission time equals 52.4% of the previous synchronization time. But the compression introduces additional overhead at the PS equals 23.5% if the previous synchronization time,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driving the total saving to just 28.9%.</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We want to enjoy the saving of network time, while not paying for this high computational cost.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44084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c7b3b226b7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c7b3b226b7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Our </a:t>
            </a:r>
            <a:r>
              <a:rPr lang="en" b="1" dirty="0"/>
              <a:t>goal is to design a compression scheme that enables direct aggregation (pause) of compressed data, and thus eliminate the decompression and re-compression on PS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This goal requires what we formally define as the homomorphic compression property: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that </a:t>
            </a:r>
            <a:r>
              <a:rPr lang="en" b="1" dirty="0"/>
              <a:t>decompressing each compressed value individually, and then taking the average</a:t>
            </a:r>
            <a:r>
              <a:rPr lang="en" dirty="0"/>
              <a:t>, is equivalent to </a:t>
            </a:r>
            <a:r>
              <a:rPr lang="en" b="1" dirty="0"/>
              <a:t>directly decompressing, the average of the compressed values</a:t>
            </a:r>
            <a:r>
              <a:rPr lang="en"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(click) This property gets rid of…, </a:t>
            </a:r>
            <a:r>
              <a:rPr lang="en" b="1" dirty="0"/>
              <a:t>and only requires ONE decompression at the WORKER side</a:t>
            </a:r>
          </a:p>
          <a:p>
            <a:pPr marL="0" lvl="0" indent="0" algn="l" rtl="0">
              <a:spcBef>
                <a:spcPts val="0"/>
              </a:spcBef>
              <a:spcAft>
                <a:spcPts val="0"/>
              </a:spcAft>
              <a:buNone/>
            </a:pPr>
            <a:r>
              <a:rPr lang="en" dirty="0"/>
              <a:t>(click)And as the values remain in the compressed format, … </a:t>
            </a:r>
            <a:r>
              <a:rPr lang="en" b="1" dirty="0"/>
              <a:t>To the best of knowledge, THC is the first gradient compression scheme that formally declared to be homomorphic.</a:t>
            </a:r>
          </a:p>
        </p:txBody>
      </p:sp>
    </p:spTree>
    <p:extLst>
      <p:ext uri="{BB962C8B-B14F-4D97-AF65-F5344CB8AC3E}">
        <p14:creationId xmlns:p14="http://schemas.microsoft.com/office/powerpoint/2010/main" val="387956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2cd61b8f8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22cd61b8f8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moving on to designing the THC algorithm, we consider quantization schemes that turn floats into integer quantized values, that take fewer bits to represent. For example, we want to use 3 bits per value.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then we can create 8 integer values on all workers, and each value covers a range of floats.</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0104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2cd61b8f8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22cd61b8f8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problem with most existing quantization comes down to the fact that workers have varying value ranges. So, each quantized value might cover different ranges on different workers, and as shown in this example, values that get turned into the same integer "7" can differ a lot. Therefore, it doesn’t make sense to sum up the quantized values.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In practice, people will send information of the local range together with the quantized values to the PS; and on the PS side, the quantized values are first scaled based on the per-worker range before summation.</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34018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3c6c0c350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3c6c0c350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With THC, we want to convert floats into integer values that are directly summable. And this requires all workers to quantize over the same range. </a:t>
            </a:r>
            <a:r>
              <a:rPr lang="en-US" dirty="0"/>
              <a:t>A</a:t>
            </a:r>
            <a:r>
              <a:rPr lang="en" dirty="0"/>
              <a:t> </a:t>
            </a:r>
            <a:r>
              <a:rPr lang="en-US" dirty="0"/>
              <a:t>straightforward </a:t>
            </a:r>
            <a:r>
              <a:rPr lang="en" dirty="0"/>
              <a:t>approach to do this is by al</a:t>
            </a:r>
            <a:r>
              <a:rPr lang="en-US" dirty="0" err="1"/>
              <a:t>ig</a:t>
            </a:r>
            <a:r>
              <a:rPr lang="en" dirty="0" err="1"/>
              <a:t>ning</a:t>
            </a:r>
            <a:r>
              <a:rPr lang="en" dirty="0"/>
              <a:t> the worker ranges through a preliminary round of min and max values communication</a:t>
            </a:r>
            <a:endParaRPr dirty="0"/>
          </a:p>
        </p:txBody>
      </p:sp>
    </p:spTree>
    <p:extLst>
      <p:ext uri="{BB962C8B-B14F-4D97-AF65-F5344CB8AC3E}">
        <p14:creationId xmlns:p14="http://schemas.microsoft.com/office/powerpoint/2010/main" val="60757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3c6c0c350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3c6c0c350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the aligned range, </a:t>
            </a:r>
          </a:p>
          <a:p>
            <a:pPr marL="0" lvl="0" indent="0" algn="l" rtl="0">
              <a:spcBef>
                <a:spcPts val="0"/>
              </a:spcBef>
              <a:spcAft>
                <a:spcPts val="0"/>
              </a:spcAft>
              <a:buNone/>
            </a:pPr>
            <a:r>
              <a:rPr lang="en-US" dirty="0"/>
              <a:t>(click) when we specify the number of quantized values we want, </a:t>
            </a:r>
          </a:p>
          <a:p>
            <a:pPr marL="0" lvl="0" indent="0" algn="l" rtl="0">
              <a:spcBef>
                <a:spcPts val="0"/>
              </a:spcBef>
              <a:spcAft>
                <a:spcPts val="0"/>
              </a:spcAft>
              <a:buNone/>
            </a:pPr>
            <a:r>
              <a:rPr lang="en-US" dirty="0"/>
              <a:t>(click) we can create evenly distributed quantized values that cover the EXACT SAME ranges for all workers. Now these quantized values can be directly summed up.</a:t>
            </a:r>
          </a:p>
        </p:txBody>
      </p:sp>
    </p:spTree>
    <p:extLst>
      <p:ext uri="{BB962C8B-B14F-4D97-AF65-F5344CB8AC3E}">
        <p14:creationId xmlns:p14="http://schemas.microsoft.com/office/powerpoint/2010/main" val="131425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3c6c0c350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3c6c0c350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Recall our previous example. (click) These two values that were both quantized into 7, are now get quantized into 6 and 7 respectively. (click) The PS will directly sum up these two quantized values, and then return the sum to the workers. </a:t>
            </a:r>
          </a:p>
          <a:p>
            <a:pPr marL="0" lvl="0" indent="0" algn="l" rtl="0">
              <a:spcBef>
                <a:spcPts val="0"/>
              </a:spcBef>
              <a:spcAft>
                <a:spcPts val="0"/>
              </a:spcAft>
              <a:buNone/>
            </a:pPr>
            <a:r>
              <a:rPr lang="en-US" dirty="0"/>
              <a:t>(The worker can then estimate the average of the original values by taking the average of the quantized sum, multiplying it with the bin width, and adding the global min.)</a:t>
            </a:r>
          </a:p>
        </p:txBody>
      </p:sp>
    </p:spTree>
    <p:extLst>
      <p:ext uri="{BB962C8B-B14F-4D97-AF65-F5344CB8AC3E}">
        <p14:creationId xmlns:p14="http://schemas.microsoft.com/office/powerpoint/2010/main" val="361706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effectLst/>
                <a:highlight>
                  <a:srgbClr val="FFFFFF"/>
                </a:highlight>
                <a:latin typeface="Arial" panose="020B0604020202020204" pitchFamily="34" charset="0"/>
              </a:rPr>
              <a:t>Key quantity that determines the error of a quantization scheme is its range</a:t>
            </a:r>
            <a:endParaRPr lang="en-US" dirty="0"/>
          </a:p>
          <a:p>
            <a:r>
              <a:rPr lang="en-US" dirty="0"/>
              <a:t>Now we know that any </a:t>
            </a:r>
            <a:r>
              <a:rPr lang="en" dirty="0"/>
              <a:t>quantization with global range can be homomorphic. What make THC special is that we also make additional optimizations to reduce the compression error. </a:t>
            </a:r>
          </a:p>
          <a:p>
            <a:r>
              <a:rPr lang="en" dirty="0"/>
              <a:t>For example, we rotate the gradients with an intuition of reducing the expected difference between the min and max coordinates. </a:t>
            </a:r>
            <a:endParaRPr lang="en-US" dirty="0"/>
          </a:p>
        </p:txBody>
      </p:sp>
    </p:spTree>
    <p:extLst>
      <p:ext uri="{BB962C8B-B14F-4D97-AF65-F5344CB8AC3E}">
        <p14:creationId xmlns:p14="http://schemas.microsoft.com/office/powerpoint/2010/main" val="41240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 dirty="0"/>
          </a:p>
          <a:p>
            <a:r>
              <a:rPr lang="en" dirty="0"/>
              <a:t>To put it formally, RHT makes the coordinates values approach a normal distribution. </a:t>
            </a:r>
            <a:r>
              <a:rPr lang="en" b="1" dirty="0"/>
              <a:t>The with extreme values clamping, we can bound the min and max we will quantize over and effectively reduce the quantization range.</a:t>
            </a:r>
          </a:p>
          <a:p>
            <a:r>
              <a:rPr lang="en" dirty="0"/>
              <a:t>(click) Now, with the coordinates normally distributed, we also adopt non-uniform quantization to enable more fine-grained quantized values, and map indices that take fewer bits to a subset of these values.</a:t>
            </a:r>
          </a:p>
          <a:p>
            <a:r>
              <a:rPr lang="en" dirty="0"/>
              <a:t>(click) We convert non-uniform indices back to directly summable uniform values, with an optimal lookup table built offline.</a:t>
            </a:r>
          </a:p>
          <a:p>
            <a:endParaRPr lang="en" dirty="0"/>
          </a:p>
          <a:p>
            <a:r>
              <a:rPr lang="en" dirty="0"/>
              <a:t>Due to the interest of time, I won’t get into the details of these optimizations and how to perform them efficiently, I am happy to elaborate offline.</a:t>
            </a:r>
            <a:endParaRPr lang="en-US" dirty="0"/>
          </a:p>
        </p:txBody>
      </p:sp>
    </p:spTree>
    <p:extLst>
      <p:ext uri="{BB962C8B-B14F-4D97-AF65-F5344CB8AC3E}">
        <p14:creationId xmlns:p14="http://schemas.microsoft.com/office/powerpoint/2010/main" val="80628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effectLst/>
                <a:highlight>
                  <a:srgbClr val="FFFFFF"/>
                </a:highlight>
                <a:latin typeface="Arial" panose="020B0604020202020204" pitchFamily="34" charset="0"/>
              </a:rPr>
              <a:t>I think it's without a question that Deep neural networks (or DNNs) have become the essential components of many fascinating applications. </a:t>
            </a:r>
            <a:r>
              <a:rPr lang="en-US" b="0" i="0" dirty="0" err="1">
                <a:effectLst/>
                <a:highlight>
                  <a:srgbClr val="FFFFFF"/>
                </a:highlight>
                <a:latin typeface="Arial" panose="020B0604020202020204" pitchFamily="34" charset="0"/>
              </a:rPr>
              <a:t>ChatGPT</a:t>
            </a:r>
            <a:r>
              <a:rPr lang="en-US" b="0" i="0" dirty="0">
                <a:effectLst/>
                <a:highlight>
                  <a:srgbClr val="FFFFFF"/>
                </a:highlight>
                <a:latin typeface="Arial" panose="020B0604020202020204" pitchFamily="34" charset="0"/>
              </a:rPr>
              <a:t>, coding copilot, image generator, just to name a few.</a:t>
            </a:r>
            <a:endParaRPr lang="en-US" dirty="0"/>
          </a:p>
        </p:txBody>
      </p:sp>
    </p:spTree>
    <p:extLst>
      <p:ext uri="{BB962C8B-B14F-4D97-AF65-F5344CB8AC3E}">
        <p14:creationId xmlns:p14="http://schemas.microsoft.com/office/powerpoint/2010/main" val="192357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229d1232344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229d1232344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put it all together, workers train the model with their local data and get the gradients. The gradients are transformed and then compressed using THC. We either send the quantized values or send lookup table indices when we enable non-uniform quantization. If we send table indices, these indices will be converted into quantized values through a simple lookup process. The quantized values are directly summed up at the PS. PS broadcasts this sum to the workers. The workers decompress, update their local model, and continue training.</a:t>
            </a:r>
            <a:endParaRPr dirty="0"/>
          </a:p>
        </p:txBody>
      </p:sp>
    </p:spTree>
    <p:extLst>
      <p:ext uri="{BB962C8B-B14F-4D97-AF65-F5344CB8AC3E}">
        <p14:creationId xmlns:p14="http://schemas.microsoft.com/office/powerpoint/2010/main" val="2846984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23c2f1ca10e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23c2f1ca10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Notice that now there are only integer operations on the PS,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making it easy to offload the PS to programmable device, and gain further speedup with In-Network Aggregation</a:t>
            </a:r>
            <a:endParaRPr dirty="0"/>
          </a:p>
        </p:txBody>
      </p:sp>
    </p:spTree>
    <p:extLst>
      <p:ext uri="{BB962C8B-B14F-4D97-AF65-F5344CB8AC3E}">
        <p14:creationId xmlns:p14="http://schemas.microsoft.com/office/powerpoint/2010/main" val="6085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229d1232344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229d123234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our system prototype, we take INA with programmable switches as an example.</a:t>
            </a:r>
          </a:p>
          <a:p>
            <a:pPr marL="0" lvl="0" indent="0" algn="l" rtl="0">
              <a:spcBef>
                <a:spcPts val="0"/>
              </a:spcBef>
              <a:spcAft>
                <a:spcPts val="0"/>
              </a:spcAft>
              <a:buNone/>
            </a:pPr>
            <a:r>
              <a:rPr lang="en" dirty="0"/>
              <a:t>Previously we have CPU cores running the PS process. (click) Now, we replace this server with the programmable switch connecting to all workers, (click) and remove the traffic between the switch and PS.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23906e47ee0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23906e47ee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evaluation, we use the SOTA all-reduce architecture </a:t>
            </a:r>
            <a:r>
              <a:rPr lang="en" dirty="0" err="1"/>
              <a:t>Horovod</a:t>
            </a:r>
            <a:r>
              <a:rPr lang="en" dirty="0"/>
              <a:t> as the no-compression baseline. To compare with existing compression schemes, we choose DGC and </a:t>
            </a:r>
            <a:r>
              <a:rPr lang="en" dirty="0" err="1"/>
              <a:t>TopK</a:t>
            </a:r>
            <a:r>
              <a:rPr lang="en" dirty="0"/>
              <a:t> that communicate the top10% coordinates by magnitude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(click) Our local testbed has four workers, each with one A100 GPU</a:t>
            </a:r>
            <a:endParaRPr dirty="0"/>
          </a:p>
          <a:p>
            <a:pPr marL="0" lvl="0" indent="0" algn="l" rtl="0">
              <a:spcBef>
                <a:spcPts val="0"/>
              </a:spcBef>
              <a:spcAft>
                <a:spcPts val="0"/>
              </a:spcAft>
              <a:buNone/>
            </a:pPr>
            <a:r>
              <a:rPr lang="en" dirty="0"/>
              <a:t>(click) one Tofino2 </a:t>
            </a:r>
            <a:r>
              <a:rPr lang="en" dirty="0" err="1"/>
              <a:t>progra</a:t>
            </a:r>
            <a:r>
              <a:rPr lang="en-US" dirty="0"/>
              <a:t>m</a:t>
            </a:r>
            <a:r>
              <a:rPr lang="en" dirty="0" err="1"/>
              <a:t>mable</a:t>
            </a:r>
            <a:r>
              <a:rPr lang="en" dirty="0"/>
              <a:t> switch</a:t>
            </a:r>
            <a:r>
              <a:rPr lang="en-US" dirty="0"/>
              <a:t> that can also function as the parameter server</a:t>
            </a:r>
            <a:endParaRPr dirty="0"/>
          </a:p>
          <a:p>
            <a:pPr marL="0" lvl="0" indent="0" algn="l" rtl="0">
              <a:spcBef>
                <a:spcPts val="0"/>
              </a:spcBef>
              <a:spcAft>
                <a:spcPts val="0"/>
              </a:spcAft>
              <a:buNone/>
            </a:pPr>
            <a:r>
              <a:rPr lang="en" dirty="0"/>
              <a:t>(click) all connected by 100Gbps network</a:t>
            </a:r>
          </a:p>
          <a:p>
            <a:pPr marL="0" lvl="0" indent="0" algn="l" rtl="0">
              <a:spcBef>
                <a:spcPts val="0"/>
              </a:spcBef>
              <a:spcAft>
                <a:spcPts val="0"/>
              </a:spcAft>
              <a:buNone/>
            </a:pPr>
            <a:r>
              <a:rPr lang="en" dirty="0"/>
              <a:t>The most important metric for training jobs is time-to-accuracy. Here we will highlight the time-to-accuracy results of training VGG16 with the ImageNet dataset.</a:t>
            </a:r>
          </a:p>
          <a:p>
            <a:pPr marL="0" lvl="0" indent="0" algn="l" rtl="0">
              <a:spcBef>
                <a:spcPts val="0"/>
              </a:spcBef>
              <a:spcAft>
                <a:spcPts val="0"/>
              </a:spcAft>
              <a:buNone/>
            </a:pPr>
            <a:endParaRPr lang="en" dirty="0">
              <a:effectLst/>
              <a:cs typeface="Times New Roman" panose="02020603050405020304" pitchFamily="18" charset="0"/>
            </a:endParaRPr>
          </a:p>
          <a:p>
            <a:pPr marL="0" lvl="0" indent="0" algn="l" rtl="0">
              <a:spcBef>
                <a:spcPts val="0"/>
              </a:spcBef>
              <a:spcAft>
                <a:spcPts val="0"/>
              </a:spcAft>
              <a:buNone/>
            </a:pPr>
            <a:r>
              <a:rPr lang="en-US" dirty="0">
                <a:solidFill>
                  <a:srgbClr val="333333"/>
                </a:solidFill>
                <a:effectLst/>
                <a:latin typeface="Roboto" panose="02000000000000000000" pitchFamily="2" charset="0"/>
              </a:rPr>
              <a:t>RDMA and DPDK can provide similar latency characteristics for short messages, while RDMA outperforms DPDK as the message size grows.</a:t>
            </a:r>
            <a:endParaRPr lang="en" dirty="0">
              <a:effectLst/>
              <a:cs typeface="Times New Roman" panose="02020603050405020304" pitchFamily="18" charset="0"/>
            </a:endParaRPr>
          </a:p>
          <a:p>
            <a:pPr marL="0" lvl="0" indent="0" algn="l" rtl="0">
              <a:spcBef>
                <a:spcPts val="0"/>
              </a:spcBef>
              <a:spcAft>
                <a:spcPts val="0"/>
              </a:spcAft>
              <a:buNone/>
            </a:pPr>
            <a:endParaRPr lang="en" dirty="0">
              <a:effectLst/>
              <a:cs typeface="Times New Roman" panose="02020603050405020304" pitchFamily="18" charset="0"/>
            </a:endParaRPr>
          </a:p>
          <a:p>
            <a:pPr algn="l"/>
            <a:r>
              <a:rPr lang="en-US" dirty="0" err="1">
                <a:solidFill>
                  <a:srgbClr val="292929"/>
                </a:solidFill>
                <a:effectLst/>
                <a:cs typeface="Times New Roman" panose="02020603050405020304" pitchFamily="18" charset="0"/>
              </a:rPr>
              <a:t>RoBERTa</a:t>
            </a:r>
            <a:r>
              <a:rPr lang="en-US" dirty="0">
                <a:solidFill>
                  <a:srgbClr val="292929"/>
                </a:solidFill>
                <a:effectLst/>
                <a:cs typeface="Times New Roman" panose="02020603050405020304" pitchFamily="18" charset="0"/>
              </a:rPr>
              <a:t> stands for “Robustly Optimized BERT pre-training Approach”. In many ways this is a better version of the BERT model. The key points of difference are as follows:</a:t>
            </a:r>
          </a:p>
          <a:p>
            <a:pPr algn="l"/>
            <a:r>
              <a:rPr lang="en-US" dirty="0">
                <a:solidFill>
                  <a:srgbClr val="292929"/>
                </a:solidFill>
                <a:effectLst/>
                <a:cs typeface="Times New Roman" panose="02020603050405020304" pitchFamily="18" charset="0"/>
              </a:rPr>
              <a:t>a. Dynamic Masking: BERT uses static masking i.e. the same part of the sentence is masked in each Epoch. In contrast, </a:t>
            </a:r>
            <a:r>
              <a:rPr lang="en-US" dirty="0" err="1">
                <a:solidFill>
                  <a:srgbClr val="292929"/>
                </a:solidFill>
                <a:effectLst/>
                <a:cs typeface="Times New Roman" panose="02020603050405020304" pitchFamily="18" charset="0"/>
              </a:rPr>
              <a:t>RoBERTa</a:t>
            </a:r>
            <a:r>
              <a:rPr lang="en-US" dirty="0">
                <a:solidFill>
                  <a:srgbClr val="292929"/>
                </a:solidFill>
                <a:effectLst/>
                <a:cs typeface="Times New Roman" panose="02020603050405020304" pitchFamily="18" charset="0"/>
              </a:rPr>
              <a:t> uses dynamic masking, wherein for different Epochs different part of the sentences are masked. This makes the model more robust.</a:t>
            </a:r>
          </a:p>
          <a:p>
            <a:pPr algn="l"/>
            <a:r>
              <a:rPr lang="en-US" dirty="0">
                <a:solidFill>
                  <a:srgbClr val="292929"/>
                </a:solidFill>
                <a:effectLst/>
                <a:cs typeface="Times New Roman" panose="02020603050405020304" pitchFamily="18" charset="0"/>
              </a:rPr>
              <a:t>b. Remove NSP Task: It was observed that the NSP task is not very useful for pre-training the BERT model. </a:t>
            </a:r>
          </a:p>
          <a:p>
            <a:pPr algn="l"/>
            <a:r>
              <a:rPr lang="en-US" dirty="0">
                <a:solidFill>
                  <a:srgbClr val="292929"/>
                </a:solidFill>
                <a:effectLst/>
                <a:cs typeface="Times New Roman" panose="02020603050405020304" pitchFamily="18" charset="0"/>
              </a:rPr>
              <a:t>c. More data Points: </a:t>
            </a:r>
            <a:r>
              <a:rPr lang="en-US" dirty="0" err="1">
                <a:solidFill>
                  <a:srgbClr val="292929"/>
                </a:solidFill>
                <a:effectLst/>
                <a:cs typeface="Times New Roman" panose="02020603050405020304" pitchFamily="18" charset="0"/>
              </a:rPr>
              <a:t>RoBERTa</a:t>
            </a:r>
            <a:r>
              <a:rPr lang="en-US" dirty="0">
                <a:solidFill>
                  <a:srgbClr val="292929"/>
                </a:solidFill>
                <a:effectLst/>
                <a:cs typeface="Times New Roman" panose="02020603050405020304" pitchFamily="18" charset="0"/>
              </a:rPr>
              <a:t> was also trained on other datasets like CC-News (Common Crawl-News), Open </a:t>
            </a:r>
            <a:r>
              <a:rPr lang="en-US" dirty="0" err="1">
                <a:solidFill>
                  <a:srgbClr val="292929"/>
                </a:solidFill>
                <a:effectLst/>
                <a:cs typeface="Times New Roman" panose="02020603050405020304" pitchFamily="18" charset="0"/>
              </a:rPr>
              <a:t>WebText</a:t>
            </a:r>
            <a:r>
              <a:rPr lang="en-US" dirty="0">
                <a:solidFill>
                  <a:srgbClr val="292929"/>
                </a:solidFill>
                <a:effectLst/>
                <a:cs typeface="Times New Roman" panose="02020603050405020304" pitchFamily="18" charset="0"/>
              </a:rPr>
              <a:t> etc. The total size of these datasets is around 160 GB.</a:t>
            </a:r>
          </a:p>
          <a:p>
            <a:pPr algn="l"/>
            <a:r>
              <a:rPr lang="en-US" dirty="0">
                <a:solidFill>
                  <a:srgbClr val="292929"/>
                </a:solidFill>
                <a:effectLst/>
                <a:cs typeface="Times New Roman" panose="02020603050405020304" pitchFamily="18" charset="0"/>
              </a:rPr>
              <a:t>d. Large Batch size: To improve on the speed and performance of the model, </a:t>
            </a:r>
            <a:r>
              <a:rPr lang="en-US" dirty="0" err="1">
                <a:solidFill>
                  <a:srgbClr val="292929"/>
                </a:solidFill>
                <a:effectLst/>
                <a:cs typeface="Times New Roman" panose="02020603050405020304" pitchFamily="18" charset="0"/>
              </a:rPr>
              <a:t>RoBERTa</a:t>
            </a:r>
            <a:r>
              <a:rPr lang="en-US" dirty="0">
                <a:solidFill>
                  <a:srgbClr val="292929"/>
                </a:solidFill>
                <a:effectLst/>
                <a:cs typeface="Times New Roman" panose="02020603050405020304" pitchFamily="18" charset="0"/>
              </a:rPr>
              <a:t> used a batch size of 8,000 with 300,000 steps. In comparison, BERT uses a batch size of 256 with 1 million steps.</a:t>
            </a:r>
          </a:p>
          <a:p>
            <a:pPr marL="0" lvl="0" indent="0" algn="l" rtl="0">
              <a:spcBef>
                <a:spcPts val="0"/>
              </a:spcBef>
              <a:spcAft>
                <a:spcPts val="0"/>
              </a:spcAft>
              <a:buNone/>
            </a:pPr>
            <a:endParaRPr lang="en-US" dirty="0">
              <a:effectLst/>
            </a:endParaRPr>
          </a:p>
          <a:p>
            <a:pPr marL="0" lvl="0" indent="0" algn="l" rtl="0">
              <a:spcBef>
                <a:spcPts val="0"/>
              </a:spcBef>
              <a:spcAft>
                <a:spcPts val="0"/>
              </a:spcAft>
              <a:buNone/>
            </a:pPr>
            <a:endParaRPr lang="en-US" dirty="0">
              <a:effectLst/>
            </a:endParaRPr>
          </a:p>
          <a:p>
            <a:pPr marL="0" lvl="0" indent="0" algn="l" rtl="0">
              <a:spcBef>
                <a:spcPts val="0"/>
              </a:spcBef>
              <a:spcAft>
                <a:spcPts val="0"/>
              </a:spcAft>
              <a:buNone/>
            </a:pPr>
            <a:r>
              <a:rPr lang="en-US" dirty="0">
                <a:effectLst/>
              </a:rPr>
              <a:t>The Stanford Sentiment Treebank is a corpus with fully labeled parse trees that allows for a complete analysis of the compositional effects of sentiment in language. The corpus is based on the dataset introduced by Pang and Lee (2005) and consists of 11,855 single sentences extracted from movie reviews. It was parsed with the Stanford parser and includes a total of 215,154 unique phrases from those parse trees, each annotated by 3 human judges.</a:t>
            </a:r>
          </a:p>
          <a:p>
            <a:pPr marL="0" lvl="0" indent="0" algn="l" rtl="0">
              <a:spcBef>
                <a:spcPts val="0"/>
              </a:spcBef>
              <a:spcAft>
                <a:spcPts val="0"/>
              </a:spcAft>
              <a:buNone/>
            </a:pPr>
            <a:r>
              <a:rPr lang="en-US" dirty="0">
                <a:effectLst/>
              </a:rPr>
              <a:t>Binary classification experiments on full sentences (negative or somewhat negative vs somewhat positive or positive with neutral sentences discarded) refer to the dataset as SST-2 or SST binary.</a:t>
            </a:r>
            <a:br>
              <a:rPr lang="en-US" dirty="0">
                <a:solidFill>
                  <a:srgbClr val="374151"/>
                </a:solidFill>
                <a:effectLst/>
              </a:rPr>
            </a:br>
            <a:endParaRPr lang="en-US" dirty="0">
              <a:solidFill>
                <a:srgbClr val="374151"/>
              </a:solidFill>
              <a:effectLst/>
            </a:endParaRPr>
          </a:p>
          <a:p>
            <a:pPr marL="0" lvl="0" indent="0" algn="l" rtl="0">
              <a:spcBef>
                <a:spcPts val="0"/>
              </a:spcBef>
              <a:spcAft>
                <a:spcPts val="0"/>
              </a:spcAft>
              <a:buNone/>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1c7b3b226b7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1c7b3b226b7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22222"/>
                </a:solidFill>
                <a:effectLst/>
                <a:highlight>
                  <a:srgbClr val="FFFFFF"/>
                </a:highlight>
                <a:latin typeface="Arial" panose="020B0604020202020204" pitchFamily="34" charset="0"/>
              </a:rPr>
              <a:t>We consider reaching a target accuracy that is very close to the final accuracy of an uncompressed baseline, and we quantify time savings to reach this accuracy.</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y-axis is attainable training accuracy, the x-axis is training time. The green curve is THC with Tofino2 switch as the PS, the red curve is THC with PS running on CPU cores, and the yellow curve is the no-compression </a:t>
            </a:r>
            <a:r>
              <a:rPr lang="en-US" dirty="0" err="1"/>
              <a:t>Horovod</a:t>
            </a:r>
            <a:r>
              <a:rPr lang="en-US" dirty="0"/>
              <a:t> baseline.</a:t>
            </a:r>
          </a:p>
          <a:p>
            <a:pPr marL="0" lvl="0" indent="0" algn="l" rtl="0">
              <a:spcBef>
                <a:spcPts val="0"/>
              </a:spcBef>
              <a:spcAft>
                <a:spcPts val="0"/>
              </a:spcAft>
              <a:buNone/>
            </a:pPr>
            <a:r>
              <a:rPr lang="en-US" dirty="0"/>
              <a:t>(click) THC-Tofino reaches the target accuracy 1.43 times faster than the </a:t>
            </a:r>
            <a:r>
              <a:rPr lang="en-US" dirty="0" err="1"/>
              <a:t>Horovod</a:t>
            </a:r>
            <a:r>
              <a:rPr lang="en-US" dirty="0"/>
              <a:t> baseline. Thanks to the 4-to-8 times compression ratio used by our system prototype, and the In-Network-Aggregation speedup</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1c7b3b226b7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1c7b3b226b7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THC with CPU PS gives a 1.32x Time-to-accuracy improvement over the no compression baseline</a:t>
            </a:r>
          </a:p>
        </p:txBody>
      </p:sp>
    </p:spTree>
    <p:extLst>
      <p:ext uri="{BB962C8B-B14F-4D97-AF65-F5344CB8AC3E}">
        <p14:creationId xmlns:p14="http://schemas.microsoft.com/office/powerpoint/2010/main" val="263561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1c7b3b226b7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1c7b3b226b7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add in the curves for DGC and TOPK</a:t>
            </a:r>
          </a:p>
          <a:p>
            <a:pPr marL="0" lvl="0" indent="0" algn="l" rtl="0">
              <a:spcBef>
                <a:spcPts val="0"/>
              </a:spcBef>
              <a:spcAft>
                <a:spcPts val="0"/>
              </a:spcAft>
              <a:buNone/>
            </a:pPr>
            <a:r>
              <a:rPr lang="en-US" dirty="0"/>
              <a:t>(click) THC reaches the target accuracy 2.38x faster than by eliminating the PS compression overhead and by having a lower compression error (because of avoiding introducing more error through recompression, and thanks to the accuracy-related optimizations we make)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it only takes baseline ~26 epochs to reach 90%, THC takes ~27-28 epochs, but DGC requires ~40 epochs to do so.</a:t>
            </a:r>
            <a:endParaRPr dirty="0"/>
          </a:p>
        </p:txBody>
      </p:sp>
    </p:spTree>
    <p:extLst>
      <p:ext uri="{BB962C8B-B14F-4D97-AF65-F5344CB8AC3E}">
        <p14:creationId xmlns:p14="http://schemas.microsoft.com/office/powerpoint/2010/main" val="924065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229d1232344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229d1232344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additional results including large scale experiments on AWS with 64 GPUs, comparison with existing quantization schemes under different training scale, and training results with other representative vision and language models.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THC also tolerates minor data loss, enabling us to explore system opportunities in addressing stragglers and packet loss; For more details, please refer to our paper.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3906e47e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3906e47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effectLst/>
                <a:highlight>
                  <a:srgbClr val="FFFFFF"/>
                </a:highlight>
                <a:latin typeface="Arial" panose="020B0604020202020204" pitchFamily="34" charset="0"/>
              </a:rPr>
              <a:t>In conclusion...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3906e47e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3906e47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future works, we would like to integrate THC into other training paradigms such as hybrid parallelism.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not all the current THC optimizations are all-reduce friendly. We would like to investigate more on </a:t>
            </a:r>
            <a:r>
              <a:rPr lang="en-US" b="0" i="0" dirty="0">
                <a:effectLst/>
                <a:highlight>
                  <a:srgbClr val="FFFFFF"/>
                </a:highlight>
                <a:latin typeface="Arial" panose="020B0604020202020204" pitchFamily="34" charset="0"/>
              </a:rPr>
              <a:t>incorporating homomorphic compression into all-reduce architectures.</a:t>
            </a:r>
          </a:p>
          <a:p>
            <a:pPr marL="0" lvl="0" indent="0" algn="l" rtl="0">
              <a:spcBef>
                <a:spcPts val="0"/>
              </a:spcBef>
              <a:spcAft>
                <a:spcPts val="0"/>
              </a:spcAft>
              <a:buNone/>
            </a:pPr>
            <a:endParaRPr lang="en-US" b="0" i="0" dirty="0">
              <a:effectLst/>
              <a:highlight>
                <a:srgbClr val="FFFFFF"/>
              </a:highlight>
              <a:latin typeface="Arial" panose="020B0604020202020204" pitchFamily="34" charset="0"/>
            </a:endParaRPr>
          </a:p>
          <a:p>
            <a:pPr marL="0" lvl="0" indent="0" algn="l" rtl="0">
              <a:spcBef>
                <a:spcPts val="0"/>
              </a:spcBef>
              <a:spcAft>
                <a:spcPts val="0"/>
              </a:spcAft>
              <a:buNone/>
            </a:pPr>
            <a:r>
              <a:rPr lang="en-US" b="0" i="0" dirty="0">
                <a:effectLst/>
                <a:highlight>
                  <a:srgbClr val="FFFFFF"/>
                </a:highlight>
                <a:latin typeface="Arial" panose="020B0604020202020204" pitchFamily="34" charset="0"/>
              </a:rPr>
              <a:t>Finally, We consider THC as a starting point. We believe there are more opportunities in codesigning theories and systems. This codesign encourages us to fully leverage the systems opportunities and consider the constraints and overheads.</a:t>
            </a:r>
            <a:endParaRPr lang="en-US" dirty="0"/>
          </a:p>
        </p:txBody>
      </p:sp>
    </p:spTree>
    <p:extLst>
      <p:ext uri="{BB962C8B-B14F-4D97-AF65-F5344CB8AC3E}">
        <p14:creationId xmlns:p14="http://schemas.microsoft.com/office/powerpoint/2010/main" val="161624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2cd61b8f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2cd61b8f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0" i="0" dirty="0">
                <a:solidFill>
                  <a:schemeClr val="dk1"/>
                </a:solidFill>
                <a:effectLst/>
                <a:highlight>
                  <a:srgbClr val="FFFFFF"/>
                </a:highlight>
                <a:latin typeface="Arial" panose="020B0604020202020204" pitchFamily="34" charset="0"/>
              </a:rPr>
              <a:t>In recent years, the </a:t>
            </a:r>
            <a:r>
              <a:rPr lang="en" b="1" i="0" dirty="0">
                <a:solidFill>
                  <a:schemeClr val="dk1"/>
                </a:solidFill>
                <a:effectLst/>
                <a:highlight>
                  <a:srgbClr val="FFFFFF"/>
                </a:highlight>
                <a:latin typeface="Arial" panose="020B0604020202020204" pitchFamily="34" charset="0"/>
              </a:rPr>
              <a:t>computing demands </a:t>
            </a:r>
            <a:r>
              <a:rPr lang="en" b="0" i="0" dirty="0">
                <a:solidFill>
                  <a:schemeClr val="dk1"/>
                </a:solidFill>
                <a:effectLst/>
                <a:highlight>
                  <a:srgbClr val="FFFFFF"/>
                </a:highlight>
                <a:latin typeface="Arial" panose="020B0604020202020204" pitchFamily="34" charset="0"/>
              </a:rPr>
              <a:t>of DNN models are increasing at a faster pace, with the training compute doubling about every 5.7 months. </a:t>
            </a:r>
          </a:p>
          <a:p>
            <a:pPr marL="0" lvl="0" indent="0" algn="l" rtl="0">
              <a:spcBef>
                <a:spcPts val="0"/>
              </a:spcBef>
              <a:spcAft>
                <a:spcPts val="0"/>
              </a:spcAft>
              <a:buClr>
                <a:schemeClr val="dk1"/>
              </a:buClr>
              <a:buSzPts val="1100"/>
              <a:buFont typeface="Arial"/>
              <a:buNone/>
            </a:pPr>
            <a:endParaRPr lang="en" b="0" i="0" dirty="0">
              <a:solidFill>
                <a:schemeClr val="dk1"/>
              </a:solidFill>
              <a:effectLst/>
              <a:highlight>
                <a:srgbClr val="FFFFFF"/>
              </a:highlight>
              <a:latin typeface="Arial" panose="020B0604020202020204" pitchFamily="34" charset="0"/>
            </a:endParaRPr>
          </a:p>
          <a:p>
            <a:pPr marL="0" lvl="0" indent="0" algn="l" rtl="0">
              <a:spcBef>
                <a:spcPts val="0"/>
              </a:spcBef>
              <a:spcAft>
                <a:spcPts val="0"/>
              </a:spcAft>
              <a:buClr>
                <a:schemeClr val="dk1"/>
              </a:buClr>
              <a:buSzPts val="1100"/>
              <a:buFont typeface="Arial"/>
              <a:buNone/>
            </a:pPr>
            <a:r>
              <a:rPr lang="en" dirty="0">
                <a:solidFill>
                  <a:schemeClr val="dk1"/>
                </a:solidFill>
              </a:rPr>
              <a:t>(click) Meanwhile, GPU computation speed doubles every 2 years, and GPU memory size is seeing a mere 15-month doubling period. This growth rate difference calls for using more GPUs to training a huge model to ensure reasonable batch size and training time(click) Therefore, we are excepting to see more GPU workers participating in the training; and more data being transferred between the workers as the model size keeps increasing.</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2013 K40 </a:t>
            </a:r>
            <a:r>
              <a:rPr lang="en-US" dirty="0"/>
              <a:t>1.43 TFLOPS (double precision) 4.29 </a:t>
            </a:r>
            <a:r>
              <a:rPr lang="en-US" dirty="0" err="1"/>
              <a:t>Tflops</a:t>
            </a:r>
            <a:r>
              <a:rPr lang="en-US" dirty="0"/>
              <a:t> (single precision), </a:t>
            </a:r>
            <a:r>
              <a:rPr lang="en" dirty="0">
                <a:solidFill>
                  <a:schemeClr val="dk1"/>
                </a:solidFill>
              </a:rPr>
              <a:t>12 GB</a:t>
            </a:r>
          </a:p>
          <a:p>
            <a:pPr marL="0" lvl="0" indent="0" algn="l" rtl="0">
              <a:spcBef>
                <a:spcPts val="0"/>
              </a:spcBef>
              <a:spcAft>
                <a:spcPts val="0"/>
              </a:spcAft>
              <a:buClr>
                <a:schemeClr val="dk1"/>
              </a:buClr>
              <a:buSzPts val="1100"/>
              <a:buFont typeface="Arial"/>
              <a:buNone/>
            </a:pPr>
            <a:r>
              <a:rPr lang="en" dirty="0">
                <a:solidFill>
                  <a:schemeClr val="dk1"/>
                </a:solidFill>
              </a:rPr>
              <a:t>2016 P100 </a:t>
            </a:r>
            <a:r>
              <a:rPr lang="en-US" dirty="0"/>
              <a:t>9.3 </a:t>
            </a:r>
            <a:r>
              <a:rPr lang="en-US" dirty="0" err="1"/>
              <a:t>TeraFLOPS</a:t>
            </a:r>
            <a:r>
              <a:rPr lang="en-US" dirty="0"/>
              <a:t>, 16GB </a:t>
            </a:r>
            <a:r>
              <a:rPr lang="en-US" dirty="0" err="1"/>
              <a:t>CoWoS</a:t>
            </a:r>
            <a:r>
              <a:rPr lang="en-US" dirty="0"/>
              <a:t> HBM2 at 732 GB/s or 12GB </a:t>
            </a:r>
            <a:r>
              <a:rPr lang="en-US" dirty="0" err="1"/>
              <a:t>CoWoS</a:t>
            </a:r>
            <a:r>
              <a:rPr lang="en-US" dirty="0"/>
              <a:t> HBM2 at 549 GB/s</a:t>
            </a: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2017 May V100 </a:t>
            </a:r>
            <a:r>
              <a:rPr lang="en-US" dirty="0"/>
              <a:t>112 TFLOPS, 16GB (Tesla V100 </a:t>
            </a:r>
            <a:r>
              <a:rPr lang="en-US" dirty="0" err="1"/>
              <a:t>PCle</a:t>
            </a:r>
            <a:r>
              <a:rPr lang="en-US" dirty="0"/>
              <a:t>) or 125 TFLOPS, 32GB (Tesla V100 SXM2)</a:t>
            </a: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2020 May A100 </a:t>
            </a:r>
            <a:r>
              <a:rPr lang="en-US" dirty="0"/>
              <a:t>312 TFLOPS, 80GB</a:t>
            </a: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2022 H100 (PCIe) </a:t>
            </a:r>
            <a:r>
              <a:rPr lang="en-US" b="0" i="0" dirty="0">
                <a:effectLst/>
                <a:highlight>
                  <a:srgbClr val="FFFFFF"/>
                </a:highlight>
                <a:latin typeface="Arial" panose="020B0604020202020204" pitchFamily="34" charset="0"/>
              </a:rPr>
              <a:t>756 </a:t>
            </a:r>
            <a:r>
              <a:rPr lang="en-US" b="0" i="0" dirty="0" err="1">
                <a:effectLst/>
                <a:highlight>
                  <a:srgbClr val="FFFFFF"/>
                </a:highlight>
                <a:latin typeface="Arial" panose="020B0604020202020204" pitchFamily="34" charset="0"/>
              </a:rPr>
              <a:t>teraFLOPS</a:t>
            </a:r>
            <a:r>
              <a:rPr lang="en-US" b="0" i="0" dirty="0">
                <a:effectLst/>
                <a:highlight>
                  <a:srgbClr val="FFFFFF"/>
                </a:highlight>
                <a:latin typeface="Arial" panose="020B0604020202020204" pitchFamily="34" charset="0"/>
              </a:rPr>
              <a:t> (TF32 Tensor Core), 51 </a:t>
            </a:r>
            <a:r>
              <a:rPr lang="en-US" b="0" i="0" dirty="0" err="1">
                <a:effectLst/>
                <a:highlight>
                  <a:srgbClr val="FFFFFF"/>
                </a:highlight>
                <a:latin typeface="Arial" panose="020B0604020202020204" pitchFamily="34" charset="0"/>
              </a:rPr>
              <a:t>teraFLOPS</a:t>
            </a:r>
            <a:r>
              <a:rPr lang="en-US" b="0" i="0" dirty="0">
                <a:effectLst/>
                <a:highlight>
                  <a:srgbClr val="FFFFFF"/>
                </a:highlight>
                <a:latin typeface="Arial" panose="020B0604020202020204" pitchFamily="34" charset="0"/>
              </a:rPr>
              <a:t> (FP32) 80GB</a:t>
            </a: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2024 H200 </a:t>
            </a:r>
            <a:r>
              <a:rPr lang="en-US" b="0" i="0" dirty="0">
                <a:effectLst/>
                <a:highlight>
                  <a:srgbClr val="FFFFFF"/>
                </a:highlight>
                <a:latin typeface="Arial" panose="020B0604020202020204" pitchFamily="34" charset="0"/>
              </a:rPr>
              <a:t>989 TFLOPS (TF32 Tensor Core), 67 TFLOPS (FP32) 141GB</a:t>
            </a:r>
            <a:endParaRPr dirty="0"/>
          </a:p>
        </p:txBody>
      </p:sp>
    </p:spTree>
    <p:extLst>
      <p:ext uri="{BB962C8B-B14F-4D97-AF65-F5344CB8AC3E}">
        <p14:creationId xmlns:p14="http://schemas.microsoft.com/office/powerpoint/2010/main" val="848991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c7b3b226b7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1c7b3b226b7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c2f1ca10e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3c2f1ca10e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Moreover, the network bandwidth has a EVEN SLOWER growth rate and doubles roughly every three years in the past decades. So, (click) we expect to see more GPU workers synchronizing over relatively slow networks, making networks the bottleneck of distributed training.</a:t>
            </a:r>
            <a:endParaRPr dirty="0"/>
          </a:p>
        </p:txBody>
      </p:sp>
    </p:spTree>
    <p:extLst>
      <p:ext uri="{BB962C8B-B14F-4D97-AF65-F5344CB8AC3E}">
        <p14:creationId xmlns:p14="http://schemas.microsoft.com/office/powerpoint/2010/main" val="354555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10441041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10441041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Indeed, in present training, inter-machine synchronization cost is already high. Let’s take the widely adopted Parameter Server architecture in data parallel training as an example. Each worker trains its copy of model with a dataset partition, and periodically sends local gradients to the PS for aggregation.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PS architecture is on the return as it offers a centralized view of how workers are progressing. And offers more flexibility in troubled workers / stragglers handling.)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10441041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10441041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our microbenchmark experiment, </a:t>
            </a:r>
            <a:r>
              <a:rPr lang="en" b="1" dirty="0"/>
              <a:t>we train GPT-2 and BERT-base </a:t>
            </a:r>
            <a:r>
              <a:rPr lang="en" dirty="0"/>
              <a:t>with worker machines that each has one A100 GPU and measure the epoch time.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(click) </a:t>
            </a:r>
            <a:r>
              <a:rPr lang="en" dirty="0" err="1"/>
              <a:t>Idealy</a:t>
            </a:r>
            <a:r>
              <a:rPr lang="en" dirty="0"/>
              <a:t>, when we increase the number of workers to four, we should see a 4 times reduction in epoch time.</a:t>
            </a:r>
          </a:p>
          <a:p>
            <a:pPr marL="0" lvl="0" indent="0" algn="l" rtl="0">
              <a:spcBef>
                <a:spcPts val="0"/>
              </a:spcBef>
              <a:spcAft>
                <a:spcPts val="0"/>
              </a:spcAft>
              <a:buNone/>
            </a:pPr>
            <a:r>
              <a:rPr lang="en" b="1" dirty="0"/>
              <a:t>However, Even with a bandwidth as high as 100 Gbps and with </a:t>
            </a:r>
            <a:r>
              <a:rPr lang="en" b="1" dirty="0" err="1"/>
              <a:t>BytePS</a:t>
            </a:r>
            <a:r>
              <a:rPr lang="en" b="1" dirty="0"/>
              <a:t>, the SOTA PS architecture, the actual speedup is less than 2.6x mainly due to the inter-machine communication.</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This is the case with just four workers. Previous studies have shown that the scaling efficiency is only going to get worse, as we increase the number of participating workers.</a:t>
            </a:r>
            <a:endParaRPr lang="en" dirty="0"/>
          </a:p>
        </p:txBody>
      </p:sp>
    </p:spTree>
    <p:extLst>
      <p:ext uri="{BB962C8B-B14F-4D97-AF65-F5344CB8AC3E}">
        <p14:creationId xmlns:p14="http://schemas.microsoft.com/office/powerpoint/2010/main" val="134808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want to lower the communication overhead. A good way to do this is by sending less data.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So, instead of sending the original gradients, we send a compressed version to reduce the number of bits transmitted.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(click) Previous works have successfully integrated gradient compression into distributed training systems.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(click) But an issue is that they all leverage compression schemes that require decompression, and potentially recompression, at every synchronization step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50138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906e47ee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3906e47ee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example, in the context of parameter server, workers first send compressed gradients</a:t>
            </a:r>
            <a:endParaRPr dirty="0"/>
          </a:p>
        </p:txBody>
      </p:sp>
    </p:spTree>
    <p:extLst>
      <p:ext uri="{BB962C8B-B14F-4D97-AF65-F5344CB8AC3E}">
        <p14:creationId xmlns:p14="http://schemas.microsoft.com/office/powerpoint/2010/main" val="45619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906e47ee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3906e47ee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PS decompresses the gradients, sums them up, and then potentially compresses the sum again to reduce the data volume sent back to workers.</a:t>
            </a:r>
            <a:endParaRPr dirty="0"/>
          </a:p>
        </p:txBody>
      </p:sp>
    </p:spTree>
    <p:extLst>
      <p:ext uri="{BB962C8B-B14F-4D97-AF65-F5344CB8AC3E}">
        <p14:creationId xmlns:p14="http://schemas.microsoft.com/office/powerpoint/2010/main" val="2438136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5" name="Body Level One…"/>
          <p:cNvSpPr txBox="1">
            <a:spLocks noGrp="1"/>
          </p:cNvSpPr>
          <p:nvPr>
            <p:ph type="body" sz="quarter" idx="1" hasCustomPrompt="1"/>
          </p:nvPr>
        </p:nvSpPr>
        <p:spPr>
          <a:xfrm>
            <a:off x="5369814" y="4457701"/>
            <a:ext cx="3429001" cy="249299"/>
          </a:xfrm>
          <a:prstGeom prst="rect">
            <a:avLst/>
          </a:prstGeom>
        </p:spPr>
        <p:txBody>
          <a:bodyPr lIns="0" tIns="0" rIns="0" bIns="0"/>
          <a:lstStyle>
            <a:lvl1pPr marL="0" indent="0" algn="r">
              <a:buSzTx/>
              <a:buFontTx/>
              <a:buNone/>
              <a:defRPr sz="1800" b="0" i="0">
                <a:solidFill>
                  <a:srgbClr val="225F98"/>
                </a:solidFill>
                <a:latin typeface="Helvetica" pitchFamily="2" charset="0"/>
                <a:cs typeface="Times New Roman" panose="02020603050405020304" pitchFamily="18" charset="0"/>
              </a:defRPr>
            </a:lvl1pPr>
            <a:lvl2pPr marL="0" indent="342900" algn="r">
              <a:buSzTx/>
              <a:buFontTx/>
              <a:buNone/>
              <a:defRPr sz="1800" b="0" i="0">
                <a:solidFill>
                  <a:srgbClr val="225F98"/>
                </a:solidFill>
                <a:latin typeface="Helvetica" pitchFamily="2" charset="0"/>
                <a:cs typeface="Times New Roman" panose="02020603050405020304" pitchFamily="18" charset="0"/>
              </a:defRPr>
            </a:lvl2pPr>
            <a:lvl3pPr marL="0" indent="685800" algn="r">
              <a:buSzTx/>
              <a:buFontTx/>
              <a:buNone/>
              <a:defRPr sz="1800" b="0" i="0">
                <a:solidFill>
                  <a:srgbClr val="225F98"/>
                </a:solidFill>
                <a:latin typeface="Helvetica" pitchFamily="2" charset="0"/>
                <a:cs typeface="Times New Roman" panose="02020603050405020304" pitchFamily="18" charset="0"/>
              </a:defRPr>
            </a:lvl3pPr>
            <a:lvl4pPr marL="0" indent="1028700" algn="r">
              <a:buSzTx/>
              <a:buFontTx/>
              <a:buNone/>
              <a:defRPr sz="1800" b="0" i="0">
                <a:solidFill>
                  <a:srgbClr val="225F98"/>
                </a:solidFill>
                <a:latin typeface="Helvetica" pitchFamily="2" charset="0"/>
                <a:cs typeface="Times New Roman" panose="02020603050405020304" pitchFamily="18" charset="0"/>
              </a:defRPr>
            </a:lvl4pPr>
            <a:lvl5pPr marL="0" indent="1371600" algn="r">
              <a:buSzTx/>
              <a:buFontTx/>
              <a:buNone/>
              <a:defRPr sz="1800" b="0" i="0">
                <a:solidFill>
                  <a:srgbClr val="225F98"/>
                </a:solidFill>
                <a:latin typeface="Helvetica" pitchFamily="2" charset="0"/>
                <a:cs typeface="Times New Roman" panose="02020603050405020304" pitchFamily="18" charset="0"/>
              </a:defRPr>
            </a:lvl5pPr>
          </a:lstStyle>
          <a:p>
            <a:r>
              <a:rPr dirty="0"/>
              <a:t>Driving Collaborative Innovation</a:t>
            </a:r>
          </a:p>
          <a:p>
            <a:pPr lvl="1"/>
            <a:endParaRPr dirty="0"/>
          </a:p>
          <a:p>
            <a:pPr lvl="2"/>
            <a:endParaRPr dirty="0"/>
          </a:p>
          <a:p>
            <a:pPr lvl="3"/>
            <a:endParaRPr dirty="0"/>
          </a:p>
          <a:p>
            <a:pPr lvl="4"/>
            <a:endParaRPr dirty="0"/>
          </a:p>
        </p:txBody>
      </p:sp>
      <p:pic>
        <p:nvPicPr>
          <p:cNvPr id="16" name="Picture 8" descr="Picture 8"/>
          <p:cNvPicPr>
            <a:picLocks noChangeAspect="1"/>
          </p:cNvPicPr>
          <p:nvPr/>
        </p:nvPicPr>
        <p:blipFill>
          <a:blip r:embed="rId2"/>
          <a:stretch>
            <a:fillRect/>
          </a:stretch>
        </p:blipFill>
        <p:spPr>
          <a:xfrm>
            <a:off x="342900" y="342900"/>
            <a:ext cx="1680210" cy="684766"/>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pic>
        <p:nvPicPr>
          <p:cNvPr id="18" name="Picture 5" descr="Picture 5"/>
          <p:cNvPicPr>
            <a:picLocks noChangeAspect="1"/>
          </p:cNvPicPr>
          <p:nvPr/>
        </p:nvPicPr>
        <p:blipFill>
          <a:blip r:embed="rId3"/>
          <a:stretch>
            <a:fillRect/>
          </a:stretch>
        </p:blipFill>
        <p:spPr>
          <a:xfrm>
            <a:off x="2051352" y="313083"/>
            <a:ext cx="2519506" cy="744400"/>
          </a:xfrm>
          <a:prstGeom prst="rect">
            <a:avLst/>
          </a:prstGeom>
          <a:ln w="12700">
            <a:miter lim="400000"/>
          </a:ln>
        </p:spPr>
      </p:pic>
      <p:sp>
        <p:nvSpPr>
          <p:cNvPr id="2" name="Title Text">
            <a:extLst>
              <a:ext uri="{FF2B5EF4-FFF2-40B4-BE49-F238E27FC236}">
                <a16:creationId xmlns:a16="http://schemas.microsoft.com/office/drawing/2014/main" id="{D9D0C122-F009-579A-7F49-DA545C0A62D1}"/>
              </a:ext>
            </a:extLst>
          </p:cNvPr>
          <p:cNvSpPr txBox="1">
            <a:spLocks/>
          </p:cNvSpPr>
          <p:nvPr userDrawn="1"/>
        </p:nvSpPr>
        <p:spPr>
          <a:xfrm>
            <a:off x="0" y="2924665"/>
            <a:ext cx="8455915" cy="1371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858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Source Sans Pro SemiBold" panose="020B0603030403020204" pitchFamily="34" charset="0"/>
                <a:ea typeface="Source Sans Pro SemiBold" panose="020B0603030403020204" pitchFamily="34" charset="0"/>
                <a:cs typeface="Georgia"/>
                <a:sym typeface="Georgia"/>
              </a:defRPr>
            </a:lvl1pPr>
            <a:lvl2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9pPr>
          </a:lstStyle>
          <a:p>
            <a:endParaRPr lang="en-US" b="0" i="0" dirty="0">
              <a:cs typeface="Times New Roman" panose="02020603050405020304" pitchFamily="18" charset="0"/>
            </a:endParaRPr>
          </a:p>
        </p:txBody>
      </p:sp>
      <p:sp>
        <p:nvSpPr>
          <p:cNvPr id="3" name="Title 1">
            <a:extLst>
              <a:ext uri="{FF2B5EF4-FFF2-40B4-BE49-F238E27FC236}">
                <a16:creationId xmlns:a16="http://schemas.microsoft.com/office/drawing/2014/main" id="{4AFED521-3658-FCEB-2EA8-7FAAA434C6A2}"/>
              </a:ext>
            </a:extLst>
          </p:cNvPr>
          <p:cNvSpPr txBox="1">
            <a:spLocks noGrp="1"/>
          </p:cNvSpPr>
          <p:nvPr>
            <p:ph type="ctrTitle"/>
          </p:nvPr>
        </p:nvSpPr>
        <p:spPr>
          <a:xfrm>
            <a:off x="-1143" y="512893"/>
            <a:ext cx="9144000" cy="2230307"/>
          </a:xfrm>
          <a:prstGeom prst="rect">
            <a:avLst/>
          </a:prstGeom>
        </p:spPr>
        <p:txBody>
          <a:bodyPr>
            <a:normAutofit/>
          </a:bodyPr>
          <a:lstStyle>
            <a:lvl1pPr>
              <a:defRPr sz="4800" b="0" i="0"/>
            </a:lvl1pPr>
          </a:lstStyle>
          <a:p>
            <a:pPr algn="ctr"/>
            <a:r>
              <a:rPr lang="en-US" sz="3200" dirty="0">
                <a:latin typeface="Source Sans Pro SemiBold" panose="020B0603030403020204" pitchFamily="34" charset="0"/>
                <a:ea typeface="Source Sans Pro SemiBold" panose="020B0603030403020204" pitchFamily="34" charset="0"/>
              </a:rPr>
              <a:t>ACE Center for Evolvable Computing</a:t>
            </a:r>
            <a:br>
              <a:rPr lang="en-US" sz="3200" dirty="0">
                <a:latin typeface="Source Sans Pro SemiBold" panose="020B0603030403020204" pitchFamily="34" charset="0"/>
                <a:ea typeface="Source Sans Pro SemiBold" panose="020B0603030403020204" pitchFamily="34" charset="0"/>
              </a:rPr>
            </a:br>
            <a:r>
              <a:rPr lang="en-US" sz="3200" dirty="0">
                <a:latin typeface="Source Sans Pro SemiBold" panose="020B0603030403020204" pitchFamily="34" charset="0"/>
                <a:ea typeface="Source Sans Pro SemiBold" panose="020B0603030403020204" pitchFamily="34" charset="0"/>
              </a:rPr>
              <a:t>Winter Meeting January 11 &amp; 12, 2024</a:t>
            </a:r>
            <a:endParaRPr sz="3200" dirty="0">
              <a:latin typeface="Source Sans Pro SemiBold" panose="020B0603030403020204" pitchFamily="34" charset="0"/>
              <a:ea typeface="Source Sans Pro SemiBold" panose="020B0603030403020204" pitchFamily="34" charset="0"/>
            </a:endParaRPr>
          </a:p>
        </p:txBody>
      </p:sp>
      <p:sp>
        <p:nvSpPr>
          <p:cNvPr id="4" name="Title 1">
            <a:extLst>
              <a:ext uri="{FF2B5EF4-FFF2-40B4-BE49-F238E27FC236}">
                <a16:creationId xmlns:a16="http://schemas.microsoft.com/office/drawing/2014/main" id="{C665AFB8-67CF-5A2C-1B01-DCB6402A72F0}"/>
              </a:ext>
            </a:extLst>
          </p:cNvPr>
          <p:cNvSpPr txBox="1">
            <a:spLocks/>
          </p:cNvSpPr>
          <p:nvPr userDrawn="1"/>
        </p:nvSpPr>
        <p:spPr>
          <a:xfrm>
            <a:off x="0" y="2098952"/>
            <a:ext cx="9144001" cy="145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800" b="0" i="0" u="none" strike="noStrike" cap="none" spc="0" baseline="0">
                <a:solidFill>
                  <a:srgbClr val="225F98"/>
                </a:solidFill>
                <a:uFillTx/>
                <a:latin typeface="Georgia"/>
                <a:ea typeface="Georgia"/>
                <a:cs typeface="Georgia"/>
                <a:sym typeface="Georgia"/>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25F98"/>
                </a:solidFill>
                <a:uFillTx/>
                <a:latin typeface="Georgia"/>
                <a:ea typeface="Georgia"/>
                <a:cs typeface="Georgia"/>
                <a:sym typeface="Georgia"/>
              </a:defRPr>
            </a:lvl9pPr>
          </a:lstStyle>
          <a:p>
            <a:pPr algn="ctr" hangingPunct="1"/>
            <a:endParaRPr lang="en-US" sz="2800" b="0" i="0" dirty="0">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2236727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0" i="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5910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
        <p:nvSpPr>
          <p:cNvPr id="2" name="Straight Connector 8">
            <a:extLst>
              <a:ext uri="{FF2B5EF4-FFF2-40B4-BE49-F238E27FC236}">
                <a16:creationId xmlns:a16="http://schemas.microsoft.com/office/drawing/2014/main" id="{0B23ECA0-6854-2E21-FC70-DFC85BF87F21}"/>
              </a:ext>
            </a:extLst>
          </p:cNvPr>
          <p:cNvSpPr/>
          <p:nvPr userDrawn="1"/>
        </p:nvSpPr>
        <p:spPr>
          <a:xfrm>
            <a:off x="2850284" y="4755026"/>
            <a:ext cx="5982821" cy="7443"/>
          </a:xfrm>
          <a:prstGeom prst="line">
            <a:avLst/>
          </a:prstGeom>
          <a:ln w="6350">
            <a:solidFill>
              <a:srgbClr val="4472C4"/>
            </a:solidFill>
            <a:miter/>
          </a:ln>
        </p:spPr>
        <p:txBody>
          <a:bodyPr lIns="34289" rIns="34289"/>
          <a:lstStyle/>
          <a:p>
            <a:endParaRPr sz="1050"/>
          </a:p>
        </p:txBody>
      </p:sp>
      <p:pic>
        <p:nvPicPr>
          <p:cNvPr id="3" name="Picture 7" descr="Picture 7">
            <a:extLst>
              <a:ext uri="{FF2B5EF4-FFF2-40B4-BE49-F238E27FC236}">
                <a16:creationId xmlns:a16="http://schemas.microsoft.com/office/drawing/2014/main" id="{31F7B687-8B99-3F20-FEC4-9A163E2F157D}"/>
              </a:ext>
            </a:extLst>
          </p:cNvPr>
          <p:cNvPicPr>
            <a:picLocks noChangeAspect="1"/>
          </p:cNvPicPr>
          <p:nvPr userDrawn="1"/>
        </p:nvPicPr>
        <p:blipFill>
          <a:blip r:embed="rId2"/>
          <a:stretch>
            <a:fillRect/>
          </a:stretch>
        </p:blipFill>
        <p:spPr>
          <a:xfrm>
            <a:off x="260604" y="4546853"/>
            <a:ext cx="898399" cy="431232"/>
          </a:xfrm>
          <a:prstGeom prst="rect">
            <a:avLst/>
          </a:prstGeom>
          <a:ln w="12700">
            <a:miter lim="400000"/>
          </a:ln>
        </p:spPr>
      </p:pic>
      <p:pic>
        <p:nvPicPr>
          <p:cNvPr id="4" name="Picture 6" descr="Picture 6">
            <a:extLst>
              <a:ext uri="{FF2B5EF4-FFF2-40B4-BE49-F238E27FC236}">
                <a16:creationId xmlns:a16="http://schemas.microsoft.com/office/drawing/2014/main" id="{E1D22631-A6E2-8C81-53E3-C38310076123}"/>
              </a:ext>
            </a:extLst>
          </p:cNvPr>
          <p:cNvPicPr>
            <a:picLocks noChangeAspect="1"/>
          </p:cNvPicPr>
          <p:nvPr userDrawn="1"/>
        </p:nvPicPr>
        <p:blipFill>
          <a:blip r:embed="rId3"/>
          <a:stretch>
            <a:fillRect/>
          </a:stretch>
        </p:blipFill>
        <p:spPr>
          <a:xfrm>
            <a:off x="1188819" y="4509583"/>
            <a:ext cx="1661467" cy="490889"/>
          </a:xfrm>
          <a:prstGeom prst="rect">
            <a:avLst/>
          </a:prstGeom>
          <a:ln w="12700">
            <a:miter lim="400000"/>
          </a:ln>
        </p:spPr>
      </p:pic>
    </p:spTree>
    <p:extLst>
      <p:ext uri="{BB962C8B-B14F-4D97-AF65-F5344CB8AC3E}">
        <p14:creationId xmlns:p14="http://schemas.microsoft.com/office/powerpoint/2010/main" val="112316558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3355-F835-5383-7F8A-293679B5904C}"/>
              </a:ext>
            </a:extLst>
          </p:cNvPr>
          <p:cNvSpPr>
            <a:spLocks noGrp="1"/>
          </p:cNvSpPr>
          <p:nvPr>
            <p:ph type="ctrTitle"/>
          </p:nvPr>
        </p:nvSpPr>
        <p:spPr>
          <a:xfrm>
            <a:off x="1143000" y="841772"/>
            <a:ext cx="6858000" cy="1790700"/>
          </a:xfrm>
        </p:spPr>
        <p:txBody>
          <a:bodyPr anchor="b"/>
          <a:lstStyle>
            <a:lvl1pPr algn="ctr">
              <a:defRPr sz="4500" b="0" i="0"/>
            </a:lvl1pPr>
          </a:lstStyle>
          <a:p>
            <a:r>
              <a:rPr lang="en-US" dirty="0"/>
              <a:t>Click to edit Master title style</a:t>
            </a:r>
          </a:p>
        </p:txBody>
      </p:sp>
      <p:sp>
        <p:nvSpPr>
          <p:cNvPr id="3" name="Subtitle 2">
            <a:extLst>
              <a:ext uri="{FF2B5EF4-FFF2-40B4-BE49-F238E27FC236}">
                <a16:creationId xmlns:a16="http://schemas.microsoft.com/office/drawing/2014/main" id="{E4CAF3E3-BCC1-3FB1-81D1-EEBC52406DBC}"/>
              </a:ext>
            </a:extLst>
          </p:cNvPr>
          <p:cNvSpPr>
            <a:spLocks noGrp="1"/>
          </p:cNvSpPr>
          <p:nvPr>
            <p:ph type="subTitle" idx="1"/>
          </p:nvPr>
        </p:nvSpPr>
        <p:spPr>
          <a:xfrm>
            <a:off x="1143000" y="2701528"/>
            <a:ext cx="6858000" cy="1241822"/>
          </a:xfrm>
        </p:spPr>
        <p:txBody>
          <a:bodyPr/>
          <a:lstStyle>
            <a:lvl1pPr marL="0" indent="0" algn="ctr">
              <a:buNone/>
              <a:defRPr sz="1800" b="0" i="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F034B0AB-9DC1-5E86-06FD-BEC3E619984A}"/>
              </a:ext>
            </a:extLst>
          </p:cNvPr>
          <p:cNvSpPr>
            <a:spLocks noGrp="1"/>
          </p:cNvSpPr>
          <p:nvPr>
            <p:ph type="dt" sz="half" idx="10"/>
          </p:nvPr>
        </p:nvSpPr>
        <p:spPr>
          <a:xfrm>
            <a:off x="628650" y="4767263"/>
            <a:ext cx="2057400" cy="273844"/>
          </a:xfrm>
          <a:prstGeom prst="rect">
            <a:avLst/>
          </a:prstGeom>
        </p:spPr>
        <p:txBody>
          <a:bodyPr/>
          <a:lstStyle/>
          <a:p>
            <a:fld id="{B2189E85-7250-6C44-B880-C63C674A4E7B}" type="datetime1">
              <a:rPr lang="en-US" smtClean="0"/>
              <a:t>4/16/24</a:t>
            </a:fld>
            <a:endParaRPr lang="en-US"/>
          </a:p>
        </p:txBody>
      </p:sp>
      <p:sp>
        <p:nvSpPr>
          <p:cNvPr id="5" name="Footer Placeholder 4">
            <a:extLst>
              <a:ext uri="{FF2B5EF4-FFF2-40B4-BE49-F238E27FC236}">
                <a16:creationId xmlns:a16="http://schemas.microsoft.com/office/drawing/2014/main" id="{BAB1F353-88CE-53CD-9AA4-E7FA286AFD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8AAD7A-75A9-B8DC-7BA3-4776177CAE52}"/>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65923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79DA-3FF7-2225-AA42-C6B2B61C206B}"/>
              </a:ext>
            </a:extLst>
          </p:cNvPr>
          <p:cNvSpPr>
            <a:spLocks noGrp="1"/>
          </p:cNvSpPr>
          <p:nvPr>
            <p:ph type="title"/>
          </p:nvPr>
        </p:nvSpPr>
        <p:spPr/>
        <p:txBody>
          <a:bodyPr>
            <a:normAutofit/>
          </a:bodyPr>
          <a:lstStyle>
            <a:lvl1pPr>
              <a:defRPr sz="2500" b="0" i="0"/>
            </a:lvl1pPr>
          </a:lstStyle>
          <a:p>
            <a:r>
              <a:rPr lang="en-US" dirty="0"/>
              <a:t>Click to edit Master title style</a:t>
            </a:r>
          </a:p>
        </p:txBody>
      </p:sp>
      <p:sp>
        <p:nvSpPr>
          <p:cNvPr id="3" name="Content Placeholder 2">
            <a:extLst>
              <a:ext uri="{FF2B5EF4-FFF2-40B4-BE49-F238E27FC236}">
                <a16:creationId xmlns:a16="http://schemas.microsoft.com/office/drawing/2014/main" id="{A58D5D03-BA55-C8D4-1A16-C9406A676DD7}"/>
              </a:ext>
            </a:extLst>
          </p:cNvPr>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DDA167-4F71-9990-6D7A-465011B111EB}"/>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3479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FBE9-A497-34C8-1A3D-8A1162750F7A}"/>
              </a:ext>
            </a:extLst>
          </p:cNvPr>
          <p:cNvSpPr>
            <a:spLocks noGrp="1"/>
          </p:cNvSpPr>
          <p:nvPr>
            <p:ph type="title"/>
          </p:nvPr>
        </p:nvSpPr>
        <p:spPr>
          <a:xfrm>
            <a:off x="623888" y="1282304"/>
            <a:ext cx="7886700" cy="2139553"/>
          </a:xfrm>
        </p:spPr>
        <p:txBody>
          <a:bodyPr anchor="b"/>
          <a:lstStyle>
            <a:lvl1pPr>
              <a:defRPr sz="4500" b="0" i="0"/>
            </a:lvl1pPr>
          </a:lstStyle>
          <a:p>
            <a:r>
              <a:rPr lang="en-US" dirty="0"/>
              <a:t>Click to edit Master title style</a:t>
            </a:r>
          </a:p>
        </p:txBody>
      </p:sp>
      <p:sp>
        <p:nvSpPr>
          <p:cNvPr id="3" name="Text Placeholder 2">
            <a:extLst>
              <a:ext uri="{FF2B5EF4-FFF2-40B4-BE49-F238E27FC236}">
                <a16:creationId xmlns:a16="http://schemas.microsoft.com/office/drawing/2014/main" id="{70134E92-CA17-574A-9A27-2589A47000FB}"/>
              </a:ext>
            </a:extLst>
          </p:cNvPr>
          <p:cNvSpPr>
            <a:spLocks noGrp="1"/>
          </p:cNvSpPr>
          <p:nvPr>
            <p:ph type="body" idx="1"/>
          </p:nvPr>
        </p:nvSpPr>
        <p:spPr>
          <a:xfrm>
            <a:off x="623888" y="3442098"/>
            <a:ext cx="7886700" cy="1125140"/>
          </a:xfrm>
        </p:spPr>
        <p:txBody>
          <a:bodyPr/>
          <a:lstStyle>
            <a:lvl1pPr marL="0" indent="0">
              <a:buNone/>
              <a:defRPr sz="1800" b="0" i="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BBB5AA2-C537-E7A2-C4B7-2A85F0E40861}"/>
              </a:ext>
            </a:extLst>
          </p:cNvPr>
          <p:cNvSpPr>
            <a:spLocks noGrp="1"/>
          </p:cNvSpPr>
          <p:nvPr>
            <p:ph type="dt" sz="half" idx="10"/>
          </p:nvPr>
        </p:nvSpPr>
        <p:spPr>
          <a:xfrm>
            <a:off x="628650" y="4767263"/>
            <a:ext cx="2057400" cy="273844"/>
          </a:xfrm>
          <a:prstGeom prst="rect">
            <a:avLst/>
          </a:prstGeom>
        </p:spPr>
        <p:txBody>
          <a:bodyPr/>
          <a:lstStyle/>
          <a:p>
            <a:fld id="{1F8A6CE3-39B5-C340-A9D8-A8F8EBF4805C}" type="datetime1">
              <a:rPr lang="en-US" smtClean="0"/>
              <a:t>4/16/24</a:t>
            </a:fld>
            <a:endParaRPr lang="en-US"/>
          </a:p>
        </p:txBody>
      </p:sp>
      <p:sp>
        <p:nvSpPr>
          <p:cNvPr id="5" name="Footer Placeholder 4">
            <a:extLst>
              <a:ext uri="{FF2B5EF4-FFF2-40B4-BE49-F238E27FC236}">
                <a16:creationId xmlns:a16="http://schemas.microsoft.com/office/drawing/2014/main" id="{FCA6B3F1-E41D-F26C-EBE5-CAC3D17F9A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41C04A-3091-5FB4-55FB-9883E9AE3F72}"/>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65711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D53E-CC78-D992-9C31-137C7523399A}"/>
              </a:ext>
            </a:extLst>
          </p:cNvPr>
          <p:cNvSpPr>
            <a:spLocks noGrp="1"/>
          </p:cNvSpPr>
          <p:nvPr>
            <p:ph type="title"/>
          </p:nvPr>
        </p:nvSpPr>
        <p:spPr/>
        <p:txBody>
          <a:bodyPr/>
          <a:lstStyle>
            <a:lvl1pPr>
              <a:defRPr b="0" i="0"/>
            </a:lvl1pPr>
          </a:lstStyle>
          <a:p>
            <a:r>
              <a:rPr lang="en-US" dirty="0"/>
              <a:t>Click to edit Master title style</a:t>
            </a:r>
          </a:p>
        </p:txBody>
      </p:sp>
      <p:sp>
        <p:nvSpPr>
          <p:cNvPr id="3" name="Content Placeholder 2">
            <a:extLst>
              <a:ext uri="{FF2B5EF4-FFF2-40B4-BE49-F238E27FC236}">
                <a16:creationId xmlns:a16="http://schemas.microsoft.com/office/drawing/2014/main" id="{D8917F60-CE3C-A8FC-27DC-61BF394B56FA}"/>
              </a:ext>
            </a:extLst>
          </p:cNvPr>
          <p:cNvSpPr>
            <a:spLocks noGrp="1"/>
          </p:cNvSpPr>
          <p:nvPr>
            <p:ph sz="half" idx="1"/>
          </p:nvPr>
        </p:nvSpPr>
        <p:spPr>
          <a:xfrm>
            <a:off x="628650" y="1369219"/>
            <a:ext cx="3886200" cy="3263504"/>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CED034-0134-D213-820F-E1CF660E93BB}"/>
              </a:ext>
            </a:extLst>
          </p:cNvPr>
          <p:cNvSpPr>
            <a:spLocks noGrp="1"/>
          </p:cNvSpPr>
          <p:nvPr>
            <p:ph sz="half" idx="2"/>
          </p:nvPr>
        </p:nvSpPr>
        <p:spPr>
          <a:xfrm>
            <a:off x="4629150" y="1369219"/>
            <a:ext cx="3886200" cy="3263504"/>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715B85C-91BE-C42C-6F12-065F4AF12B73}"/>
              </a:ext>
            </a:extLst>
          </p:cNvPr>
          <p:cNvSpPr>
            <a:spLocks noGrp="1"/>
          </p:cNvSpPr>
          <p:nvPr>
            <p:ph type="dt" sz="half" idx="10"/>
          </p:nvPr>
        </p:nvSpPr>
        <p:spPr>
          <a:xfrm>
            <a:off x="628650" y="4767263"/>
            <a:ext cx="2057400" cy="273844"/>
          </a:xfrm>
          <a:prstGeom prst="rect">
            <a:avLst/>
          </a:prstGeom>
        </p:spPr>
        <p:txBody>
          <a:bodyPr/>
          <a:lstStyle/>
          <a:p>
            <a:fld id="{7F984949-062C-734C-AC65-6C6F51F0BF6B}" type="datetime1">
              <a:rPr lang="en-US" smtClean="0"/>
              <a:t>4/16/24</a:t>
            </a:fld>
            <a:endParaRPr lang="en-US"/>
          </a:p>
        </p:txBody>
      </p:sp>
      <p:sp>
        <p:nvSpPr>
          <p:cNvPr id="6" name="Footer Placeholder 5">
            <a:extLst>
              <a:ext uri="{FF2B5EF4-FFF2-40B4-BE49-F238E27FC236}">
                <a16:creationId xmlns:a16="http://schemas.microsoft.com/office/drawing/2014/main" id="{1996AD2D-7056-9F2B-8E2F-CD3F643DB87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F5E5B8-24F5-9592-A871-B9F3F18A5414}"/>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86625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7B20-88E4-4C2A-7965-DC8080A4F52B}"/>
              </a:ext>
            </a:extLst>
          </p:cNvPr>
          <p:cNvSpPr>
            <a:spLocks noGrp="1"/>
          </p:cNvSpPr>
          <p:nvPr>
            <p:ph type="title"/>
          </p:nvPr>
        </p:nvSpPr>
        <p:spPr>
          <a:xfrm>
            <a:off x="629841" y="273844"/>
            <a:ext cx="7886700" cy="994172"/>
          </a:xfrm>
        </p:spPr>
        <p:txBody>
          <a:bodyPr/>
          <a:lstStyle>
            <a:lvl1pPr>
              <a:defRPr b="0" i="0"/>
            </a:lvl1pPr>
          </a:lstStyle>
          <a:p>
            <a:r>
              <a:rPr lang="en-US" dirty="0"/>
              <a:t>Click to edit Master title style</a:t>
            </a:r>
          </a:p>
        </p:txBody>
      </p:sp>
      <p:sp>
        <p:nvSpPr>
          <p:cNvPr id="3" name="Text Placeholder 2">
            <a:extLst>
              <a:ext uri="{FF2B5EF4-FFF2-40B4-BE49-F238E27FC236}">
                <a16:creationId xmlns:a16="http://schemas.microsoft.com/office/drawing/2014/main" id="{FBD99C55-07F2-35E8-97B9-C4ACEEBD7D9B}"/>
              </a:ext>
            </a:extLst>
          </p:cNvPr>
          <p:cNvSpPr>
            <a:spLocks noGrp="1"/>
          </p:cNvSpPr>
          <p:nvPr>
            <p:ph type="body" idx="1"/>
          </p:nvPr>
        </p:nvSpPr>
        <p:spPr>
          <a:xfrm>
            <a:off x="629842" y="1260872"/>
            <a:ext cx="3868340" cy="617934"/>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31A816F-F0D5-A372-AD45-81B0B1879C6E}"/>
              </a:ext>
            </a:extLst>
          </p:cNvPr>
          <p:cNvSpPr>
            <a:spLocks noGrp="1"/>
          </p:cNvSpPr>
          <p:nvPr>
            <p:ph sz="half" idx="2"/>
          </p:nvPr>
        </p:nvSpPr>
        <p:spPr>
          <a:xfrm>
            <a:off x="629842" y="1878806"/>
            <a:ext cx="3868340" cy="2763441"/>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6472B00-296D-00C5-CB1F-7609B752F686}"/>
              </a:ext>
            </a:extLst>
          </p:cNvPr>
          <p:cNvSpPr>
            <a:spLocks noGrp="1"/>
          </p:cNvSpPr>
          <p:nvPr>
            <p:ph type="body" sz="quarter" idx="3"/>
          </p:nvPr>
        </p:nvSpPr>
        <p:spPr>
          <a:xfrm>
            <a:off x="4629150" y="1260872"/>
            <a:ext cx="3887391" cy="617934"/>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3517797-7877-743A-5A97-9CC4E2D9D26A}"/>
              </a:ext>
            </a:extLst>
          </p:cNvPr>
          <p:cNvSpPr>
            <a:spLocks noGrp="1"/>
          </p:cNvSpPr>
          <p:nvPr>
            <p:ph sz="quarter" idx="4"/>
          </p:nvPr>
        </p:nvSpPr>
        <p:spPr>
          <a:xfrm>
            <a:off x="4629150" y="1878806"/>
            <a:ext cx="3887391" cy="2763441"/>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6666E38-8139-7C96-D69D-5036331E352C}"/>
              </a:ext>
            </a:extLst>
          </p:cNvPr>
          <p:cNvSpPr>
            <a:spLocks noGrp="1"/>
          </p:cNvSpPr>
          <p:nvPr>
            <p:ph type="dt" sz="half" idx="10"/>
          </p:nvPr>
        </p:nvSpPr>
        <p:spPr>
          <a:xfrm>
            <a:off x="628650" y="4767263"/>
            <a:ext cx="2057400" cy="273844"/>
          </a:xfrm>
          <a:prstGeom prst="rect">
            <a:avLst/>
          </a:prstGeom>
        </p:spPr>
        <p:txBody>
          <a:bodyPr/>
          <a:lstStyle/>
          <a:p>
            <a:fld id="{C0F32F58-7B5E-FC4A-A0D1-DF29037C5C43}" type="datetime1">
              <a:rPr lang="en-US" smtClean="0"/>
              <a:t>4/16/24</a:t>
            </a:fld>
            <a:endParaRPr lang="en-US"/>
          </a:p>
        </p:txBody>
      </p:sp>
      <p:sp>
        <p:nvSpPr>
          <p:cNvPr id="8" name="Footer Placeholder 7">
            <a:extLst>
              <a:ext uri="{FF2B5EF4-FFF2-40B4-BE49-F238E27FC236}">
                <a16:creationId xmlns:a16="http://schemas.microsoft.com/office/drawing/2014/main" id="{FCEED417-DDAC-37F5-4AF6-E79AFD80660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B127A34-5ADD-0570-2045-43F45EC84030}"/>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62621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1C-AEAD-D61B-A096-E4DAE64F1979}"/>
              </a:ext>
            </a:extLst>
          </p:cNvPr>
          <p:cNvSpPr>
            <a:spLocks noGrp="1"/>
          </p:cNvSpPr>
          <p:nvPr>
            <p:ph type="title"/>
          </p:nvPr>
        </p:nvSpPr>
        <p:spPr/>
        <p:txBody>
          <a:bodyPr/>
          <a:lstStyle>
            <a:lvl1pPr>
              <a:defRPr b="0" i="0"/>
            </a:lvl1pPr>
          </a:lstStyle>
          <a:p>
            <a:r>
              <a:rPr lang="en-US" dirty="0"/>
              <a:t>Click to edit Master title style</a:t>
            </a:r>
          </a:p>
        </p:txBody>
      </p:sp>
      <p:sp>
        <p:nvSpPr>
          <p:cNvPr id="3" name="Date Placeholder 2">
            <a:extLst>
              <a:ext uri="{FF2B5EF4-FFF2-40B4-BE49-F238E27FC236}">
                <a16:creationId xmlns:a16="http://schemas.microsoft.com/office/drawing/2014/main" id="{B9F4BB2F-B3EB-2A3A-7B0F-AF7093509503}"/>
              </a:ext>
            </a:extLst>
          </p:cNvPr>
          <p:cNvSpPr>
            <a:spLocks noGrp="1"/>
          </p:cNvSpPr>
          <p:nvPr>
            <p:ph type="dt" sz="half" idx="10"/>
          </p:nvPr>
        </p:nvSpPr>
        <p:spPr>
          <a:xfrm>
            <a:off x="628650" y="4767263"/>
            <a:ext cx="2057400" cy="273844"/>
          </a:xfrm>
          <a:prstGeom prst="rect">
            <a:avLst/>
          </a:prstGeom>
        </p:spPr>
        <p:txBody>
          <a:bodyPr/>
          <a:lstStyle/>
          <a:p>
            <a:fld id="{819D98C3-3F0B-684D-9173-ABFEB48C39C2}" type="datetime1">
              <a:rPr lang="en-US" smtClean="0"/>
              <a:t>4/16/24</a:t>
            </a:fld>
            <a:endParaRPr lang="en-US" dirty="0"/>
          </a:p>
        </p:txBody>
      </p:sp>
      <p:sp>
        <p:nvSpPr>
          <p:cNvPr id="4" name="Footer Placeholder 3">
            <a:extLst>
              <a:ext uri="{FF2B5EF4-FFF2-40B4-BE49-F238E27FC236}">
                <a16:creationId xmlns:a16="http://schemas.microsoft.com/office/drawing/2014/main" id="{E51FB049-753E-C814-27A5-877F670A548D}"/>
              </a:ext>
            </a:extLst>
          </p:cNvPr>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6217794-0E41-9165-B44B-4641A1559349}"/>
              </a:ext>
            </a:extLst>
          </p:cNvPr>
          <p:cNvSpPr>
            <a:spLocks noGrp="1"/>
          </p:cNvSpPr>
          <p:nvPr>
            <p:ph type="sldNum" sz="quarter" idx="12"/>
          </p:nvPr>
        </p:nvSpPr>
        <p:spPr/>
        <p:txBody>
          <a:bodyPr/>
          <a:lstStyle>
            <a:lvl1pPr>
              <a:defRPr b="0" i="0">
                <a:latin typeface="Helvetica" pitchFamily="2"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408166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4D2DE-1BCC-4216-BA5A-25BE9F5965DA}"/>
              </a:ext>
            </a:extLst>
          </p:cNvPr>
          <p:cNvSpPr>
            <a:spLocks noGrp="1"/>
          </p:cNvSpPr>
          <p:nvPr>
            <p:ph type="dt" sz="half" idx="10"/>
          </p:nvPr>
        </p:nvSpPr>
        <p:spPr>
          <a:xfrm>
            <a:off x="628650" y="4767263"/>
            <a:ext cx="2057400" cy="273844"/>
          </a:xfrm>
          <a:prstGeom prst="rect">
            <a:avLst/>
          </a:prstGeom>
        </p:spPr>
        <p:txBody>
          <a:bodyPr/>
          <a:lstStyle/>
          <a:p>
            <a:fld id="{B64C2451-54F9-9F44-A047-512B49550846}" type="datetime1">
              <a:rPr lang="en-US" smtClean="0"/>
              <a:t>4/16/24</a:t>
            </a:fld>
            <a:endParaRPr lang="en-US"/>
          </a:p>
        </p:txBody>
      </p:sp>
      <p:sp>
        <p:nvSpPr>
          <p:cNvPr id="3" name="Footer Placeholder 2">
            <a:extLst>
              <a:ext uri="{FF2B5EF4-FFF2-40B4-BE49-F238E27FC236}">
                <a16:creationId xmlns:a16="http://schemas.microsoft.com/office/drawing/2014/main" id="{F1CD7606-9BF4-6170-5387-8BC2C0A8399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A5147D0-FDCC-7CC4-C985-B3478F35986F}"/>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2422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9CF8-B6B3-5669-E8CA-FF1234D3C53A}"/>
              </a:ext>
            </a:extLst>
          </p:cNvPr>
          <p:cNvSpPr>
            <a:spLocks noGrp="1"/>
          </p:cNvSpPr>
          <p:nvPr>
            <p:ph type="title"/>
          </p:nvPr>
        </p:nvSpPr>
        <p:spPr>
          <a:xfrm>
            <a:off x="629841" y="342900"/>
            <a:ext cx="2949178" cy="1200150"/>
          </a:xfrm>
        </p:spPr>
        <p:txBody>
          <a:bodyPr anchor="b"/>
          <a:lstStyle>
            <a:lvl1pPr>
              <a:defRPr sz="2400" b="0" i="0"/>
            </a:lvl1pPr>
          </a:lstStyle>
          <a:p>
            <a:r>
              <a:rPr lang="en-US" dirty="0"/>
              <a:t>Click to edit Master title style</a:t>
            </a:r>
          </a:p>
        </p:txBody>
      </p:sp>
      <p:sp>
        <p:nvSpPr>
          <p:cNvPr id="3" name="Content Placeholder 2">
            <a:extLst>
              <a:ext uri="{FF2B5EF4-FFF2-40B4-BE49-F238E27FC236}">
                <a16:creationId xmlns:a16="http://schemas.microsoft.com/office/drawing/2014/main" id="{4062910F-A70C-236A-FD2C-CD5EC50E2DDD}"/>
              </a:ext>
            </a:extLst>
          </p:cNvPr>
          <p:cNvSpPr>
            <a:spLocks noGrp="1"/>
          </p:cNvSpPr>
          <p:nvPr>
            <p:ph idx="1"/>
          </p:nvPr>
        </p:nvSpPr>
        <p:spPr>
          <a:xfrm>
            <a:off x="3887391" y="740569"/>
            <a:ext cx="4629150" cy="3655219"/>
          </a:xfrm>
        </p:spPr>
        <p:txBody>
          <a:bodyPr/>
          <a:lstStyle>
            <a:lvl1pPr>
              <a:defRPr sz="2400" b="0" i="0"/>
            </a:lvl1pPr>
            <a:lvl2pPr>
              <a:defRPr sz="2100" b="0" i="0"/>
            </a:lvl2pPr>
            <a:lvl3pPr>
              <a:defRPr sz="1800" b="0" i="0"/>
            </a:lvl3pPr>
            <a:lvl4pPr>
              <a:defRPr sz="1500" b="0" i="0"/>
            </a:lvl4pPr>
            <a:lvl5pPr>
              <a:defRPr sz="1500" b="0" i="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9E0523-382A-2BA2-5796-614DF9512515}"/>
              </a:ext>
            </a:extLst>
          </p:cNvPr>
          <p:cNvSpPr>
            <a:spLocks noGrp="1"/>
          </p:cNvSpPr>
          <p:nvPr>
            <p:ph type="body" sz="half" idx="2"/>
          </p:nvPr>
        </p:nvSpPr>
        <p:spPr>
          <a:xfrm>
            <a:off x="629841" y="1543050"/>
            <a:ext cx="2949178" cy="2858691"/>
          </a:xfrm>
        </p:spPr>
        <p:txBody>
          <a:bodyPr/>
          <a:lstStyle>
            <a:lvl1pPr marL="0" indent="0">
              <a:buNone/>
              <a:defRPr sz="1200" b="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F70496CB-FBFA-7F68-733F-5C20DC352437}"/>
              </a:ext>
            </a:extLst>
          </p:cNvPr>
          <p:cNvSpPr>
            <a:spLocks noGrp="1"/>
          </p:cNvSpPr>
          <p:nvPr>
            <p:ph type="dt" sz="half" idx="10"/>
          </p:nvPr>
        </p:nvSpPr>
        <p:spPr>
          <a:xfrm>
            <a:off x="628650" y="4767263"/>
            <a:ext cx="2057400" cy="273844"/>
          </a:xfrm>
          <a:prstGeom prst="rect">
            <a:avLst/>
          </a:prstGeom>
        </p:spPr>
        <p:txBody>
          <a:bodyPr/>
          <a:lstStyle/>
          <a:p>
            <a:fld id="{FC48BE9D-C2DC-6949-A84E-F4702EDDF670}" type="datetime1">
              <a:rPr lang="en-US" smtClean="0"/>
              <a:t>4/16/24</a:t>
            </a:fld>
            <a:endParaRPr lang="en-US" dirty="0"/>
          </a:p>
        </p:txBody>
      </p:sp>
      <p:sp>
        <p:nvSpPr>
          <p:cNvPr id="6" name="Footer Placeholder 5">
            <a:extLst>
              <a:ext uri="{FF2B5EF4-FFF2-40B4-BE49-F238E27FC236}">
                <a16:creationId xmlns:a16="http://schemas.microsoft.com/office/drawing/2014/main" id="{21E7F36A-2933-67E4-8FFC-9D1764636B09}"/>
              </a:ext>
            </a:extLst>
          </p:cNvPr>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FE44015-2965-057E-7030-F95F8C9F5A44}"/>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9573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2_Title and Content">
    <p:spTree>
      <p:nvGrpSpPr>
        <p:cNvPr id="1" name=""/>
        <p:cNvGrpSpPr/>
        <p:nvPr/>
      </p:nvGrpSpPr>
      <p:grpSpPr>
        <a:xfrm>
          <a:off x="0" y="0"/>
          <a:ext cx="0" cy="0"/>
          <a:chOff x="0" y="0"/>
          <a:chExt cx="0" cy="0"/>
        </a:xfrm>
      </p:grpSpPr>
      <p:sp>
        <p:nvSpPr>
          <p:cNvPr id="25" name="Title Text"/>
          <p:cNvSpPr txBox="1">
            <a:spLocks noGrp="1"/>
          </p:cNvSpPr>
          <p:nvPr>
            <p:ph type="title"/>
          </p:nvPr>
        </p:nvSpPr>
        <p:spPr>
          <a:prstGeom prst="rect">
            <a:avLst/>
          </a:prstGeom>
        </p:spPr>
        <p:txBody>
          <a:bodyPr/>
          <a:lstStyle>
            <a:lvl1pPr>
              <a:defRPr b="0" i="0">
                <a:latin typeface="Helvetica" pitchFamily="2" charset="0"/>
                <a:ea typeface="Source Sans Pro SemiBold" panose="020B0603030403020204" pitchFamily="34" charset="0"/>
              </a:defRPr>
            </a:lvl1pPr>
          </a:lstStyle>
          <a:p>
            <a:r>
              <a:rPr dirty="0"/>
              <a:t>Title Text</a:t>
            </a:r>
          </a:p>
        </p:txBody>
      </p:sp>
      <p:sp>
        <p:nvSpPr>
          <p:cNvPr id="26" name="Body Level One…"/>
          <p:cNvSpPr txBox="1">
            <a:spLocks noGrp="1"/>
          </p:cNvSpPr>
          <p:nvPr>
            <p:ph type="body" idx="1"/>
          </p:nvPr>
        </p:nvSpPr>
        <p:spPr>
          <a:xfrm>
            <a:off x="260604" y="946404"/>
            <a:ext cx="8572501" cy="3429001"/>
          </a:xfrm>
          <a:prstGeom prst="rect">
            <a:avLst/>
          </a:prstGeom>
        </p:spPr>
        <p:txBody>
          <a:bodyPr/>
          <a:lstStyle>
            <a:lvl1pPr>
              <a:defRPr b="0" i="0">
                <a:latin typeface="Helvetica" pitchFamily="2" charset="0"/>
                <a:cs typeface="Times New Roman" panose="02020603050405020304" pitchFamily="18" charset="0"/>
              </a:defRPr>
            </a:lvl1pPr>
            <a:lvl2pPr>
              <a:defRPr b="0" i="0">
                <a:latin typeface="Helvetica" pitchFamily="2" charset="0"/>
                <a:cs typeface="Times New Roman" panose="02020603050405020304" pitchFamily="18" charset="0"/>
              </a:defRPr>
            </a:lvl2pPr>
            <a:lvl3pPr>
              <a:defRPr b="0" i="0">
                <a:latin typeface="Helvetica" pitchFamily="2" charset="0"/>
                <a:cs typeface="Times New Roman" panose="02020603050405020304" pitchFamily="18" charset="0"/>
              </a:defRPr>
            </a:lvl3pPr>
            <a:lvl4pPr>
              <a:defRPr b="0" i="0">
                <a:latin typeface="Helvetica" pitchFamily="2" charset="0"/>
                <a:cs typeface="Times New Roman" panose="02020603050405020304" pitchFamily="18" charset="0"/>
              </a:defRPr>
            </a:lvl4pPr>
            <a:lvl5pPr>
              <a:defRPr b="0" i="0">
                <a:latin typeface="Helvetica" pitchFamily="2" charset="0"/>
                <a:cs typeface="Times New Roman" panose="02020603050405020304"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33970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F350-D004-AA5D-149E-F8C079DCA52C}"/>
              </a:ext>
            </a:extLst>
          </p:cNvPr>
          <p:cNvSpPr>
            <a:spLocks noGrp="1"/>
          </p:cNvSpPr>
          <p:nvPr>
            <p:ph type="title"/>
          </p:nvPr>
        </p:nvSpPr>
        <p:spPr>
          <a:xfrm>
            <a:off x="629841" y="342900"/>
            <a:ext cx="2949178" cy="1200150"/>
          </a:xfrm>
        </p:spPr>
        <p:txBody>
          <a:bodyPr anchor="b"/>
          <a:lstStyle>
            <a:lvl1pPr>
              <a:defRPr sz="2400" b="0" i="0"/>
            </a:lvl1pPr>
          </a:lstStyle>
          <a:p>
            <a:r>
              <a:rPr lang="en-US" dirty="0"/>
              <a:t>Click to edit Master title style</a:t>
            </a:r>
          </a:p>
        </p:txBody>
      </p:sp>
      <p:sp>
        <p:nvSpPr>
          <p:cNvPr id="3" name="Picture Placeholder 2">
            <a:extLst>
              <a:ext uri="{FF2B5EF4-FFF2-40B4-BE49-F238E27FC236}">
                <a16:creationId xmlns:a16="http://schemas.microsoft.com/office/drawing/2014/main" id="{971AAA93-72A5-DEE2-A0FF-3F8A7FF21291}"/>
              </a:ext>
            </a:extLst>
          </p:cNvPr>
          <p:cNvSpPr>
            <a:spLocks noGrp="1"/>
          </p:cNvSpPr>
          <p:nvPr>
            <p:ph type="pic" idx="1"/>
          </p:nvPr>
        </p:nvSpPr>
        <p:spPr>
          <a:xfrm>
            <a:off x="3887391" y="740569"/>
            <a:ext cx="4629150" cy="3655219"/>
          </a:xfrm>
        </p:spPr>
        <p:txBody>
          <a:bodyPr/>
          <a:lstStyle>
            <a:lvl1pPr marL="0" indent="0">
              <a:buNone/>
              <a:defRPr sz="2400" b="0" i="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EF39871-B942-3608-07D4-6194519F1D97}"/>
              </a:ext>
            </a:extLst>
          </p:cNvPr>
          <p:cNvSpPr>
            <a:spLocks noGrp="1"/>
          </p:cNvSpPr>
          <p:nvPr>
            <p:ph type="body" sz="half" idx="2"/>
          </p:nvPr>
        </p:nvSpPr>
        <p:spPr>
          <a:xfrm>
            <a:off x="629841" y="1543050"/>
            <a:ext cx="2949178" cy="2858691"/>
          </a:xfrm>
        </p:spPr>
        <p:txBody>
          <a:bodyPr/>
          <a:lstStyle>
            <a:lvl1pPr marL="0" indent="0">
              <a:buNone/>
              <a:defRPr sz="1200" b="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7CE345A7-5E13-ED77-D567-F24362ED8DCA}"/>
              </a:ext>
            </a:extLst>
          </p:cNvPr>
          <p:cNvSpPr>
            <a:spLocks noGrp="1"/>
          </p:cNvSpPr>
          <p:nvPr>
            <p:ph type="dt" sz="half" idx="10"/>
          </p:nvPr>
        </p:nvSpPr>
        <p:spPr>
          <a:xfrm>
            <a:off x="628650" y="4767263"/>
            <a:ext cx="2057400" cy="273844"/>
          </a:xfrm>
          <a:prstGeom prst="rect">
            <a:avLst/>
          </a:prstGeom>
        </p:spPr>
        <p:txBody>
          <a:bodyPr/>
          <a:lstStyle/>
          <a:p>
            <a:fld id="{57DD467E-6722-1644-B6D9-3A288C70836F}" type="datetime1">
              <a:rPr lang="en-US" smtClean="0"/>
              <a:t>4/16/24</a:t>
            </a:fld>
            <a:endParaRPr lang="en-US"/>
          </a:p>
        </p:txBody>
      </p:sp>
      <p:sp>
        <p:nvSpPr>
          <p:cNvPr id="6" name="Footer Placeholder 5">
            <a:extLst>
              <a:ext uri="{FF2B5EF4-FFF2-40B4-BE49-F238E27FC236}">
                <a16:creationId xmlns:a16="http://schemas.microsoft.com/office/drawing/2014/main" id="{B7CF183C-9BA3-BD35-EAC7-1606AB14CF0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15F20B-2850-0931-47D8-F01C756E40FA}"/>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95362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5F89-81A2-788C-957E-84733E4AC21A}"/>
              </a:ext>
            </a:extLst>
          </p:cNvPr>
          <p:cNvSpPr>
            <a:spLocks noGrp="1"/>
          </p:cNvSpPr>
          <p:nvPr>
            <p:ph type="title"/>
          </p:nvPr>
        </p:nvSpPr>
        <p:spPr/>
        <p:txBody>
          <a:bodyPr/>
          <a:lstStyle>
            <a:lvl1pPr>
              <a:defRPr b="0" i="0"/>
            </a:lvl1pPr>
          </a:lstStyle>
          <a:p>
            <a:r>
              <a:rPr lang="en-US" dirty="0"/>
              <a:t>Click to edit Master title style</a:t>
            </a:r>
          </a:p>
        </p:txBody>
      </p:sp>
      <p:sp>
        <p:nvSpPr>
          <p:cNvPr id="3" name="Vertical Text Placeholder 2">
            <a:extLst>
              <a:ext uri="{FF2B5EF4-FFF2-40B4-BE49-F238E27FC236}">
                <a16:creationId xmlns:a16="http://schemas.microsoft.com/office/drawing/2014/main" id="{259EC57E-EA84-0C6C-C938-BE892F89DEB3}"/>
              </a:ext>
            </a:extLst>
          </p:cNvPr>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04601D-DDD3-9E58-6E95-27EED9C73DAC}"/>
              </a:ext>
            </a:extLst>
          </p:cNvPr>
          <p:cNvSpPr>
            <a:spLocks noGrp="1"/>
          </p:cNvSpPr>
          <p:nvPr>
            <p:ph type="dt" sz="half" idx="10"/>
          </p:nvPr>
        </p:nvSpPr>
        <p:spPr>
          <a:xfrm>
            <a:off x="628650" y="4767263"/>
            <a:ext cx="2057400" cy="273844"/>
          </a:xfrm>
          <a:prstGeom prst="rect">
            <a:avLst/>
          </a:prstGeom>
        </p:spPr>
        <p:txBody>
          <a:bodyPr/>
          <a:lstStyle/>
          <a:p>
            <a:fld id="{0C355E2D-73FD-6741-A4C8-A27B79F94557}" type="datetime1">
              <a:rPr lang="en-US" smtClean="0"/>
              <a:t>4/16/24</a:t>
            </a:fld>
            <a:endParaRPr lang="en-US"/>
          </a:p>
        </p:txBody>
      </p:sp>
      <p:sp>
        <p:nvSpPr>
          <p:cNvPr id="5" name="Footer Placeholder 4">
            <a:extLst>
              <a:ext uri="{FF2B5EF4-FFF2-40B4-BE49-F238E27FC236}">
                <a16:creationId xmlns:a16="http://schemas.microsoft.com/office/drawing/2014/main" id="{3B460228-8FE5-FECF-FD9D-385C784ED23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256B9B-DDF3-0F4E-CDD7-61236514CD4A}"/>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69253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F9B35-CC62-7B62-CEC6-670B746FB281}"/>
              </a:ext>
            </a:extLst>
          </p:cNvPr>
          <p:cNvSpPr>
            <a:spLocks noGrp="1"/>
          </p:cNvSpPr>
          <p:nvPr>
            <p:ph type="title" orient="vert"/>
          </p:nvPr>
        </p:nvSpPr>
        <p:spPr>
          <a:xfrm>
            <a:off x="6543675" y="273844"/>
            <a:ext cx="1971675" cy="4358879"/>
          </a:xfrm>
        </p:spPr>
        <p:txBody>
          <a:bodyPr vert="eaVert"/>
          <a:lstStyle>
            <a:lvl1pPr>
              <a:defRPr b="0" i="0"/>
            </a:lvl1pPr>
          </a:lstStyle>
          <a:p>
            <a:r>
              <a:rPr lang="en-US" dirty="0"/>
              <a:t>Click to edit Master title style</a:t>
            </a:r>
          </a:p>
        </p:txBody>
      </p:sp>
      <p:sp>
        <p:nvSpPr>
          <p:cNvPr id="3" name="Vertical Text Placeholder 2">
            <a:extLst>
              <a:ext uri="{FF2B5EF4-FFF2-40B4-BE49-F238E27FC236}">
                <a16:creationId xmlns:a16="http://schemas.microsoft.com/office/drawing/2014/main" id="{5A4C7EDF-004D-1F8B-5697-957D3A35C620}"/>
              </a:ext>
            </a:extLst>
          </p:cNvPr>
          <p:cNvSpPr>
            <a:spLocks noGrp="1"/>
          </p:cNvSpPr>
          <p:nvPr>
            <p:ph type="body" orient="vert" idx="1"/>
          </p:nvPr>
        </p:nvSpPr>
        <p:spPr>
          <a:xfrm>
            <a:off x="628650" y="273844"/>
            <a:ext cx="5800725" cy="4358879"/>
          </a:xfrm>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8FBA8A-2509-1692-4005-D077E5B0442D}"/>
              </a:ext>
            </a:extLst>
          </p:cNvPr>
          <p:cNvSpPr>
            <a:spLocks noGrp="1"/>
          </p:cNvSpPr>
          <p:nvPr>
            <p:ph type="dt" sz="half" idx="10"/>
          </p:nvPr>
        </p:nvSpPr>
        <p:spPr>
          <a:xfrm>
            <a:off x="628650" y="4767263"/>
            <a:ext cx="2057400" cy="273844"/>
          </a:xfrm>
          <a:prstGeom prst="rect">
            <a:avLst/>
          </a:prstGeom>
        </p:spPr>
        <p:txBody>
          <a:bodyPr/>
          <a:lstStyle/>
          <a:p>
            <a:fld id="{E68693D7-3A44-DF45-9542-55815FCF7130}" type="datetime1">
              <a:rPr lang="en-US" smtClean="0"/>
              <a:t>4/16/24</a:t>
            </a:fld>
            <a:endParaRPr lang="en-US"/>
          </a:p>
        </p:txBody>
      </p:sp>
      <p:sp>
        <p:nvSpPr>
          <p:cNvPr id="5" name="Footer Placeholder 4">
            <a:extLst>
              <a:ext uri="{FF2B5EF4-FFF2-40B4-BE49-F238E27FC236}">
                <a16:creationId xmlns:a16="http://schemas.microsoft.com/office/drawing/2014/main" id="{F0E2D2D9-A383-C410-D4B2-DD7DEFC1A11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39D90-4170-3FB2-151F-5D899510CDEB}"/>
              </a:ext>
            </a:extLst>
          </p:cNvPr>
          <p:cNvSpPr>
            <a:spLocks noGrp="1"/>
          </p:cNvSpPr>
          <p:nvPr>
            <p:ph type="sldNum" sz="quarter" idx="12"/>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74243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lvl1pPr>
              <a:defRPr b="0" i="0">
                <a:latin typeface="Helvetica" pitchFamily="2" charset="0"/>
                <a:ea typeface="Helvetica" pitchFamily="2" charset="0"/>
                <a:cs typeface="Times New Roman" panose="02020603050405020304" pitchFamily="18" charset="0"/>
              </a:defRPr>
            </a:lvl1pPr>
          </a:lstStyle>
          <a:p>
            <a:r>
              <a:rPr dirty="0"/>
              <a:t>Title Text</a:t>
            </a:r>
          </a:p>
        </p:txBody>
      </p:sp>
      <p:sp>
        <p:nvSpPr>
          <p:cNvPr id="38" name="Body Level One…"/>
          <p:cNvSpPr txBox="1">
            <a:spLocks noGrp="1"/>
          </p:cNvSpPr>
          <p:nvPr>
            <p:ph type="body" sz="half" idx="1"/>
          </p:nvPr>
        </p:nvSpPr>
        <p:spPr>
          <a:xfrm>
            <a:off x="628650" y="1440656"/>
            <a:ext cx="7886700" cy="3221780"/>
          </a:xfrm>
          <a:prstGeom prst="rect">
            <a:avLst/>
          </a:prstGeom>
        </p:spPr>
        <p:txBody>
          <a:bodyPr/>
          <a:lstStyle>
            <a:lvl1pPr>
              <a:defRPr b="0" i="0">
                <a:latin typeface="Helvetica" pitchFamily="2" charset="0"/>
                <a:cs typeface="Times New Roman" panose="02020603050405020304" pitchFamily="18" charset="0"/>
              </a:defRPr>
            </a:lvl1pPr>
            <a:lvl2pPr>
              <a:defRPr b="0" i="0">
                <a:latin typeface="Helvetica" pitchFamily="2" charset="0"/>
                <a:cs typeface="Times New Roman" panose="02020603050405020304" pitchFamily="18" charset="0"/>
              </a:defRPr>
            </a:lvl2pPr>
            <a:lvl3pPr>
              <a:defRPr b="0" i="0">
                <a:latin typeface="Helvetica" pitchFamily="2" charset="0"/>
                <a:cs typeface="Times New Roman" panose="02020603050405020304" pitchFamily="18" charset="0"/>
              </a:defRPr>
            </a:lvl3pPr>
            <a:lvl4pPr>
              <a:defRPr b="0" i="0">
                <a:latin typeface="Helvetica" pitchFamily="2" charset="0"/>
                <a:cs typeface="Times New Roman" panose="02020603050405020304" pitchFamily="18" charset="0"/>
              </a:defRPr>
            </a:lvl4pPr>
            <a:lvl5pPr>
              <a:defRPr b="0" i="0">
                <a:latin typeface="Helvetica" pitchFamily="2" charset="0"/>
                <a:cs typeface="Times New Roman" panose="02020603050405020304"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9"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617542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0" i="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016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2_Two Content">
    <p:spTree>
      <p:nvGrpSpPr>
        <p:cNvPr id="1" name=""/>
        <p:cNvGrpSpPr/>
        <p:nvPr/>
      </p:nvGrpSpPr>
      <p:grpSpPr>
        <a:xfrm>
          <a:off x="0" y="0"/>
          <a:ext cx="0" cy="0"/>
          <a:chOff x="0" y="0"/>
          <a:chExt cx="0" cy="0"/>
        </a:xfrm>
      </p:grpSpPr>
      <p:sp>
        <p:nvSpPr>
          <p:cNvPr id="34"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35" name="Picture 7" descr="Picture 7"/>
          <p:cNvPicPr>
            <a:picLocks noChangeAspect="1"/>
          </p:cNvPicPr>
          <p:nvPr/>
        </p:nvPicPr>
        <p:blipFill>
          <a:blip r:embed="rId2"/>
          <a:stretch>
            <a:fillRect/>
          </a:stretch>
        </p:blipFill>
        <p:spPr>
          <a:xfrm>
            <a:off x="260604" y="4546853"/>
            <a:ext cx="898399" cy="431232"/>
          </a:xfrm>
          <a:prstGeom prst="rect">
            <a:avLst/>
          </a:prstGeom>
          <a:ln w="12700">
            <a:miter lim="400000"/>
          </a:ln>
        </p:spPr>
      </p:pic>
      <p:pic>
        <p:nvPicPr>
          <p:cNvPr id="36" name="Picture 6" descr="Picture 6"/>
          <p:cNvPicPr>
            <a:picLocks noChangeAspect="1"/>
          </p:cNvPicPr>
          <p:nvPr/>
        </p:nvPicPr>
        <p:blipFill>
          <a:blip r:embed="rId3"/>
          <a:stretch>
            <a:fillRect/>
          </a:stretch>
        </p:blipFill>
        <p:spPr>
          <a:xfrm>
            <a:off x="1188819" y="4509583"/>
            <a:ext cx="1661467" cy="490889"/>
          </a:xfrm>
          <a:prstGeom prst="rect">
            <a:avLst/>
          </a:prstGeom>
          <a:ln w="12700">
            <a:miter lim="400000"/>
          </a:ln>
        </p:spPr>
      </p:pic>
      <p:sp>
        <p:nvSpPr>
          <p:cNvPr id="37" name="Title Text"/>
          <p:cNvSpPr txBox="1">
            <a:spLocks noGrp="1"/>
          </p:cNvSpPr>
          <p:nvPr>
            <p:ph type="title"/>
          </p:nvPr>
        </p:nvSpPr>
        <p:spPr>
          <a:prstGeom prst="rect">
            <a:avLst/>
          </a:prstGeom>
        </p:spPr>
        <p:txBody>
          <a:bodyPr/>
          <a:lstStyle>
            <a:lvl1pPr>
              <a:defRPr b="0" i="0">
                <a:latin typeface="Source Sans Pro SemiBold" panose="020B0603030403020204" pitchFamily="34" charset="0"/>
                <a:ea typeface="Source Sans Pro SemiBold" panose="020B0603030403020204" pitchFamily="34" charset="0"/>
              </a:defRPr>
            </a:lvl1pPr>
          </a:lstStyle>
          <a:p>
            <a:r>
              <a:rPr dirty="0"/>
              <a:t>Title Text</a:t>
            </a:r>
          </a:p>
        </p:txBody>
      </p:sp>
      <p:sp>
        <p:nvSpPr>
          <p:cNvPr id="38" name="Body Level One…"/>
          <p:cNvSpPr txBox="1">
            <a:spLocks noGrp="1"/>
          </p:cNvSpPr>
          <p:nvPr>
            <p:ph type="body" sz="half" idx="1"/>
          </p:nvPr>
        </p:nvSpPr>
        <p:spPr>
          <a:xfrm>
            <a:off x="260604" y="943550"/>
            <a:ext cx="4114801" cy="3429001"/>
          </a:xfrm>
          <a:prstGeom prst="rect">
            <a:avLst/>
          </a:prstGeom>
        </p:spPr>
        <p:txBody>
          <a:bodyPr/>
          <a:lstStyle>
            <a:lvl1pPr>
              <a:defRPr b="0" i="0">
                <a:latin typeface="Helvetica" pitchFamily="2" charset="0"/>
                <a:cs typeface="Times New Roman" panose="02020603050405020304" pitchFamily="18" charset="0"/>
              </a:defRPr>
            </a:lvl1pPr>
            <a:lvl2pPr>
              <a:defRPr b="0" i="0">
                <a:latin typeface="Helvetica" pitchFamily="2" charset="0"/>
                <a:cs typeface="Times New Roman" panose="02020603050405020304" pitchFamily="18" charset="0"/>
              </a:defRPr>
            </a:lvl2pPr>
            <a:lvl3pPr>
              <a:defRPr b="0" i="0">
                <a:latin typeface="Helvetica" pitchFamily="2" charset="0"/>
                <a:cs typeface="Times New Roman" panose="02020603050405020304" pitchFamily="18" charset="0"/>
              </a:defRPr>
            </a:lvl3pPr>
            <a:lvl4pPr>
              <a:defRPr b="0" i="0">
                <a:latin typeface="Helvetica" pitchFamily="2" charset="0"/>
                <a:cs typeface="Times New Roman" panose="02020603050405020304" pitchFamily="18" charset="0"/>
              </a:defRPr>
            </a:lvl4pPr>
            <a:lvl5pPr>
              <a:defRPr b="0" i="0">
                <a:latin typeface="Helvetica" pitchFamily="2" charset="0"/>
                <a:cs typeface="Times New Roman" panose="02020603050405020304"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9"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663030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2_Content with Caption">
    <p:spTree>
      <p:nvGrpSpPr>
        <p:cNvPr id="1" name=""/>
        <p:cNvGrpSpPr/>
        <p:nvPr/>
      </p:nvGrpSpPr>
      <p:grpSpPr>
        <a:xfrm>
          <a:off x="0" y="0"/>
          <a:ext cx="0" cy="0"/>
          <a:chOff x="0" y="0"/>
          <a:chExt cx="0" cy="0"/>
        </a:xfrm>
      </p:grpSpPr>
      <p:sp>
        <p:nvSpPr>
          <p:cNvPr id="46"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47" name="Picture 7" descr="Picture 7"/>
          <p:cNvPicPr>
            <a:picLocks noChangeAspect="1"/>
          </p:cNvPicPr>
          <p:nvPr/>
        </p:nvPicPr>
        <p:blipFill>
          <a:blip r:embed="rId2"/>
          <a:stretch>
            <a:fillRect/>
          </a:stretch>
        </p:blipFill>
        <p:spPr>
          <a:xfrm>
            <a:off x="260604" y="4546853"/>
            <a:ext cx="898399" cy="431232"/>
          </a:xfrm>
          <a:prstGeom prst="rect">
            <a:avLst/>
          </a:prstGeom>
          <a:ln w="12700">
            <a:miter lim="400000"/>
          </a:ln>
        </p:spPr>
      </p:pic>
      <p:pic>
        <p:nvPicPr>
          <p:cNvPr id="48" name="Picture 6" descr="Picture 6"/>
          <p:cNvPicPr>
            <a:picLocks noChangeAspect="1"/>
          </p:cNvPicPr>
          <p:nvPr/>
        </p:nvPicPr>
        <p:blipFill>
          <a:blip r:embed="rId3"/>
          <a:stretch>
            <a:fillRect/>
          </a:stretch>
        </p:blipFill>
        <p:spPr>
          <a:xfrm>
            <a:off x="1188819" y="4509583"/>
            <a:ext cx="1661467" cy="490889"/>
          </a:xfrm>
          <a:prstGeom prst="rect">
            <a:avLst/>
          </a:prstGeom>
          <a:ln w="12700">
            <a:miter lim="400000"/>
          </a:ln>
        </p:spPr>
      </p:pic>
      <p:sp>
        <p:nvSpPr>
          <p:cNvPr id="49" name="Title Text"/>
          <p:cNvSpPr txBox="1">
            <a:spLocks noGrp="1"/>
          </p:cNvSpPr>
          <p:nvPr>
            <p:ph type="title"/>
          </p:nvPr>
        </p:nvSpPr>
        <p:spPr>
          <a:xfrm>
            <a:off x="260604" y="260604"/>
            <a:ext cx="2949179" cy="1200151"/>
          </a:xfrm>
          <a:prstGeom prst="rect">
            <a:avLst/>
          </a:prstGeom>
        </p:spPr>
        <p:txBody>
          <a:bodyPr lIns="0" tIns="0" rIns="0" bIns="0" anchor="t"/>
          <a:lstStyle>
            <a:lvl1pPr>
              <a:defRPr sz="2400" b="0" i="0">
                <a:latin typeface="Source Sans Pro SemiBold" panose="020B0603030403020204" pitchFamily="34" charset="0"/>
                <a:ea typeface="Source Sans Pro SemiBold" panose="020B0603030403020204" pitchFamily="34" charset="0"/>
              </a:defRPr>
            </a:lvl1pPr>
          </a:lstStyle>
          <a:p>
            <a:r>
              <a:rPr dirty="0"/>
              <a:t>Title Text</a:t>
            </a:r>
          </a:p>
        </p:txBody>
      </p:sp>
      <p:sp>
        <p:nvSpPr>
          <p:cNvPr id="50" name="Body Level One…"/>
          <p:cNvSpPr txBox="1">
            <a:spLocks noGrp="1"/>
          </p:cNvSpPr>
          <p:nvPr>
            <p:ph type="body" idx="1"/>
          </p:nvPr>
        </p:nvSpPr>
        <p:spPr>
          <a:xfrm>
            <a:off x="3485370" y="260604"/>
            <a:ext cx="5335525" cy="4114801"/>
          </a:xfrm>
          <a:prstGeom prst="rect">
            <a:avLst/>
          </a:prstGeom>
        </p:spPr>
        <p:txBody>
          <a:bodyPr/>
          <a:lstStyle>
            <a:lvl1pPr>
              <a:defRPr sz="2400" b="0" i="0">
                <a:latin typeface="Helvetica" pitchFamily="2" charset="0"/>
                <a:cs typeface="Times New Roman" panose="02020603050405020304" pitchFamily="18" charset="0"/>
              </a:defRPr>
            </a:lvl1pPr>
            <a:lvl2pPr marL="538843" indent="-195943">
              <a:defRPr sz="2400" b="0" i="0">
                <a:latin typeface="Helvetica" pitchFamily="2" charset="0"/>
                <a:cs typeface="Times New Roman" panose="02020603050405020304" pitchFamily="18" charset="0"/>
              </a:defRPr>
            </a:lvl2pPr>
            <a:lvl3pPr marL="914400" indent="-228600">
              <a:defRPr sz="2400" b="0" i="0">
                <a:latin typeface="Helvetica" pitchFamily="2" charset="0"/>
                <a:cs typeface="Times New Roman" panose="02020603050405020304" pitchFamily="18" charset="0"/>
              </a:defRPr>
            </a:lvl3pPr>
            <a:lvl4pPr marL="1303020" indent="-274320">
              <a:defRPr sz="2400" b="0" i="0">
                <a:latin typeface="Helvetica" pitchFamily="2" charset="0"/>
                <a:cs typeface="Times New Roman" panose="02020603050405020304" pitchFamily="18" charset="0"/>
              </a:defRPr>
            </a:lvl4pPr>
            <a:lvl5pPr marL="1645920" indent="-274320">
              <a:defRPr sz="2400" b="0" i="0">
                <a:latin typeface="Helvetica" pitchFamily="2" charset="0"/>
                <a:cs typeface="Times New Roman" panose="02020603050405020304"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1" name="Text Placeholder 3"/>
          <p:cNvSpPr>
            <a:spLocks noGrp="1"/>
          </p:cNvSpPr>
          <p:nvPr>
            <p:ph type="body" sz="quarter" idx="21"/>
          </p:nvPr>
        </p:nvSpPr>
        <p:spPr>
          <a:xfrm>
            <a:off x="260604" y="1632204"/>
            <a:ext cx="2949179" cy="2743201"/>
          </a:xfrm>
          <a:prstGeom prst="rect">
            <a:avLst/>
          </a:prstGeom>
        </p:spPr>
        <p:txBody>
          <a:bodyPr/>
          <a:lstStyle>
            <a:lvl1pPr marL="0" indent="0">
              <a:buSzTx/>
              <a:buFontTx/>
              <a:buNone/>
              <a:defRPr sz="1600" b="0" i="0">
                <a:latin typeface="Helvetica" pitchFamily="2" charset="0"/>
                <a:cs typeface="Times New Roman" panose="02020603050405020304" pitchFamily="18" charset="0"/>
              </a:defRPr>
            </a:lvl1pPr>
          </a:lstStyle>
          <a:p>
            <a:pPr marL="0" indent="0">
              <a:buSzTx/>
              <a:buFontTx/>
              <a:buNone/>
              <a:defRPr sz="1600"/>
            </a:pPr>
            <a:endParaRPr dirty="0"/>
          </a:p>
        </p:txBody>
      </p:sp>
      <p:sp>
        <p:nvSpPr>
          <p:cNvPr id="52"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78899283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2_Picture with Caption">
    <p:spTree>
      <p:nvGrpSpPr>
        <p:cNvPr id="1" name=""/>
        <p:cNvGrpSpPr/>
        <p:nvPr/>
      </p:nvGrpSpPr>
      <p:grpSpPr>
        <a:xfrm>
          <a:off x="0" y="0"/>
          <a:ext cx="0" cy="0"/>
          <a:chOff x="0" y="0"/>
          <a:chExt cx="0" cy="0"/>
        </a:xfrm>
      </p:grpSpPr>
      <p:sp>
        <p:nvSpPr>
          <p:cNvPr id="59"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60" name="Picture 7" descr="Picture 7"/>
          <p:cNvPicPr>
            <a:picLocks noChangeAspect="1"/>
          </p:cNvPicPr>
          <p:nvPr/>
        </p:nvPicPr>
        <p:blipFill>
          <a:blip r:embed="rId2"/>
          <a:stretch>
            <a:fillRect/>
          </a:stretch>
        </p:blipFill>
        <p:spPr>
          <a:xfrm>
            <a:off x="260604" y="4546853"/>
            <a:ext cx="898399" cy="431232"/>
          </a:xfrm>
          <a:prstGeom prst="rect">
            <a:avLst/>
          </a:prstGeom>
          <a:ln w="12700">
            <a:miter lim="400000"/>
          </a:ln>
        </p:spPr>
      </p:pic>
      <p:pic>
        <p:nvPicPr>
          <p:cNvPr id="61" name="Picture 6" descr="Picture 6"/>
          <p:cNvPicPr>
            <a:picLocks noChangeAspect="1"/>
          </p:cNvPicPr>
          <p:nvPr/>
        </p:nvPicPr>
        <p:blipFill>
          <a:blip r:embed="rId3"/>
          <a:stretch>
            <a:fillRect/>
          </a:stretch>
        </p:blipFill>
        <p:spPr>
          <a:xfrm>
            <a:off x="1188819" y="4509583"/>
            <a:ext cx="1661467" cy="490889"/>
          </a:xfrm>
          <a:prstGeom prst="rect">
            <a:avLst/>
          </a:prstGeom>
          <a:ln w="12700">
            <a:miter lim="400000"/>
          </a:ln>
        </p:spPr>
      </p:pic>
      <p:sp>
        <p:nvSpPr>
          <p:cNvPr id="62" name="Title Text"/>
          <p:cNvSpPr txBox="1">
            <a:spLocks noGrp="1"/>
          </p:cNvSpPr>
          <p:nvPr>
            <p:ph type="title"/>
          </p:nvPr>
        </p:nvSpPr>
        <p:spPr>
          <a:xfrm>
            <a:off x="260604" y="260604"/>
            <a:ext cx="2949179" cy="1200151"/>
          </a:xfrm>
          <a:prstGeom prst="rect">
            <a:avLst/>
          </a:prstGeom>
        </p:spPr>
        <p:txBody>
          <a:bodyPr lIns="0" tIns="0" rIns="0" bIns="0" anchor="t"/>
          <a:lstStyle>
            <a:lvl1pPr>
              <a:defRPr sz="2400" b="0" i="0">
                <a:latin typeface="Source Sans Pro SemiBold" panose="020B0603030403020204" pitchFamily="34" charset="0"/>
                <a:ea typeface="Source Sans Pro SemiBold" panose="020B0603030403020204" pitchFamily="34" charset="0"/>
              </a:defRPr>
            </a:lvl1pPr>
          </a:lstStyle>
          <a:p>
            <a:r>
              <a:rPr dirty="0"/>
              <a:t>Title Text</a:t>
            </a:r>
          </a:p>
        </p:txBody>
      </p:sp>
      <p:sp>
        <p:nvSpPr>
          <p:cNvPr id="63" name="Picture Placeholder 2"/>
          <p:cNvSpPr>
            <a:spLocks noGrp="1"/>
          </p:cNvSpPr>
          <p:nvPr>
            <p:ph type="pic" idx="21"/>
          </p:nvPr>
        </p:nvSpPr>
        <p:spPr>
          <a:xfrm>
            <a:off x="3485370" y="260603"/>
            <a:ext cx="5335525" cy="4114801"/>
          </a:xfrm>
          <a:prstGeom prst="rect">
            <a:avLst/>
          </a:prstGeom>
        </p:spPr>
        <p:txBody>
          <a:bodyPr lIns="91439" rIns="91439">
            <a:noAutofit/>
          </a:bodyPr>
          <a:lstStyle>
            <a:lvl1pPr>
              <a:defRPr b="0" i="0">
                <a:latin typeface="Helvetica" pitchFamily="2" charset="0"/>
                <a:cs typeface="Times New Roman" panose="02020603050405020304" pitchFamily="18" charset="0"/>
              </a:defRPr>
            </a:lvl1pPr>
          </a:lstStyle>
          <a:p>
            <a:endParaRPr dirty="0"/>
          </a:p>
        </p:txBody>
      </p:sp>
      <p:sp>
        <p:nvSpPr>
          <p:cNvPr id="64" name="Body Level One…"/>
          <p:cNvSpPr txBox="1">
            <a:spLocks noGrp="1"/>
          </p:cNvSpPr>
          <p:nvPr>
            <p:ph type="body" sz="quarter" idx="1"/>
          </p:nvPr>
        </p:nvSpPr>
        <p:spPr>
          <a:xfrm>
            <a:off x="260604" y="1632204"/>
            <a:ext cx="2949179" cy="2743201"/>
          </a:xfrm>
          <a:prstGeom prst="rect">
            <a:avLst/>
          </a:prstGeom>
        </p:spPr>
        <p:txBody>
          <a:bodyPr/>
          <a:lstStyle>
            <a:lvl1pPr marL="0" indent="0">
              <a:buSzTx/>
              <a:buFontTx/>
              <a:buNone/>
              <a:defRPr sz="1200" b="0" i="0">
                <a:latin typeface="Helvetica" pitchFamily="2" charset="0"/>
                <a:cs typeface="Times New Roman" panose="02020603050405020304" pitchFamily="18" charset="0"/>
              </a:defRPr>
            </a:lvl1pPr>
            <a:lvl2pPr marL="0" indent="342900">
              <a:buSzTx/>
              <a:buFontTx/>
              <a:buNone/>
              <a:defRPr sz="1200" b="0" i="0">
                <a:latin typeface="Helvetica" pitchFamily="2" charset="0"/>
                <a:cs typeface="Times New Roman" panose="02020603050405020304" pitchFamily="18" charset="0"/>
              </a:defRPr>
            </a:lvl2pPr>
            <a:lvl3pPr marL="0" indent="685800">
              <a:buSzTx/>
              <a:buFontTx/>
              <a:buNone/>
              <a:defRPr sz="1200" b="0" i="0">
                <a:latin typeface="Helvetica" pitchFamily="2" charset="0"/>
                <a:cs typeface="Times New Roman" panose="02020603050405020304" pitchFamily="18" charset="0"/>
              </a:defRPr>
            </a:lvl3pPr>
            <a:lvl4pPr marL="0" indent="1028700">
              <a:buSzTx/>
              <a:buFontTx/>
              <a:buNone/>
              <a:defRPr sz="1200" b="0" i="0">
                <a:latin typeface="Helvetica" pitchFamily="2" charset="0"/>
                <a:cs typeface="Times New Roman" panose="02020603050405020304" pitchFamily="18" charset="0"/>
              </a:defRPr>
            </a:lvl4pPr>
            <a:lvl5pPr marL="0" indent="1371600">
              <a:buSzTx/>
              <a:buFontTx/>
              <a:buNone/>
              <a:defRPr sz="1200" b="0" i="0">
                <a:latin typeface="Helvetica" pitchFamily="2" charset="0"/>
                <a:cs typeface="Times New Roman" panose="02020603050405020304"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753324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2_Title Only">
    <p:spTree>
      <p:nvGrpSpPr>
        <p:cNvPr id="1" name=""/>
        <p:cNvGrpSpPr/>
        <p:nvPr/>
      </p:nvGrpSpPr>
      <p:grpSpPr>
        <a:xfrm>
          <a:off x="0" y="0"/>
          <a:ext cx="0" cy="0"/>
          <a:chOff x="0" y="0"/>
          <a:chExt cx="0" cy="0"/>
        </a:xfrm>
      </p:grpSpPr>
      <p:sp>
        <p:nvSpPr>
          <p:cNvPr id="72"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73" name="Picture 7" descr="Picture 7"/>
          <p:cNvPicPr>
            <a:picLocks noChangeAspect="1"/>
          </p:cNvPicPr>
          <p:nvPr/>
        </p:nvPicPr>
        <p:blipFill>
          <a:blip r:embed="rId2"/>
          <a:stretch>
            <a:fillRect/>
          </a:stretch>
        </p:blipFill>
        <p:spPr>
          <a:xfrm>
            <a:off x="260604" y="4546853"/>
            <a:ext cx="898399" cy="431232"/>
          </a:xfrm>
          <a:prstGeom prst="rect">
            <a:avLst/>
          </a:prstGeom>
          <a:ln w="12700">
            <a:miter lim="400000"/>
          </a:ln>
        </p:spPr>
      </p:pic>
      <p:pic>
        <p:nvPicPr>
          <p:cNvPr id="74" name="Picture 6" descr="Picture 6"/>
          <p:cNvPicPr>
            <a:picLocks noChangeAspect="1"/>
          </p:cNvPicPr>
          <p:nvPr/>
        </p:nvPicPr>
        <p:blipFill>
          <a:blip r:embed="rId3"/>
          <a:stretch>
            <a:fillRect/>
          </a:stretch>
        </p:blipFill>
        <p:spPr>
          <a:xfrm>
            <a:off x="1188819" y="4509583"/>
            <a:ext cx="1661467" cy="490889"/>
          </a:xfrm>
          <a:prstGeom prst="rect">
            <a:avLst/>
          </a:prstGeom>
          <a:ln w="12700">
            <a:miter lim="400000"/>
          </a:ln>
        </p:spPr>
      </p:pic>
      <p:sp>
        <p:nvSpPr>
          <p:cNvPr id="75" name="Title Text"/>
          <p:cNvSpPr txBox="1">
            <a:spLocks noGrp="1"/>
          </p:cNvSpPr>
          <p:nvPr>
            <p:ph type="title"/>
          </p:nvPr>
        </p:nvSpPr>
        <p:spPr>
          <a:prstGeom prst="rect">
            <a:avLst/>
          </a:prstGeom>
        </p:spPr>
        <p:txBody>
          <a:bodyPr/>
          <a:lstStyle>
            <a:lvl1pPr>
              <a:defRPr b="0" i="0">
                <a:latin typeface="Source Sans Pro SemiBold" panose="020B0603030403020204" pitchFamily="34" charset="0"/>
                <a:ea typeface="Source Sans Pro SemiBold" panose="020B0603030403020204" pitchFamily="34" charset="0"/>
              </a:defRPr>
            </a:lvl1pPr>
          </a:lstStyle>
          <a:p>
            <a:r>
              <a:rPr dirty="0"/>
              <a:t>Title Text</a:t>
            </a:r>
          </a:p>
        </p:txBody>
      </p:sp>
      <p:sp>
        <p:nvSpPr>
          <p:cNvPr id="76"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0969005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2_Title + Content (white, no logo)">
    <p:spTree>
      <p:nvGrpSpPr>
        <p:cNvPr id="1" name=""/>
        <p:cNvGrpSpPr/>
        <p:nvPr/>
      </p:nvGrpSpPr>
      <p:grpSpPr>
        <a:xfrm>
          <a:off x="0" y="0"/>
          <a:ext cx="0" cy="0"/>
          <a:chOff x="0" y="0"/>
          <a:chExt cx="0" cy="0"/>
        </a:xfrm>
      </p:grpSpPr>
      <p:sp>
        <p:nvSpPr>
          <p:cNvPr id="93"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94" name="Picture 7" descr="Picture 7"/>
          <p:cNvPicPr>
            <a:picLocks noChangeAspect="1"/>
          </p:cNvPicPr>
          <p:nvPr/>
        </p:nvPicPr>
        <p:blipFill>
          <a:blip r:embed="rId2"/>
          <a:stretch>
            <a:fillRect/>
          </a:stretch>
        </p:blipFill>
        <p:spPr>
          <a:xfrm>
            <a:off x="260604" y="4546853"/>
            <a:ext cx="898399" cy="431232"/>
          </a:xfrm>
          <a:prstGeom prst="rect">
            <a:avLst/>
          </a:prstGeom>
          <a:ln w="12700">
            <a:miter lim="400000"/>
          </a:ln>
        </p:spPr>
      </p:pic>
      <p:pic>
        <p:nvPicPr>
          <p:cNvPr id="95" name="Picture 6" descr="Picture 6"/>
          <p:cNvPicPr>
            <a:picLocks noChangeAspect="1"/>
          </p:cNvPicPr>
          <p:nvPr/>
        </p:nvPicPr>
        <p:blipFill>
          <a:blip r:embed="rId3"/>
          <a:stretch>
            <a:fillRect/>
          </a:stretch>
        </p:blipFill>
        <p:spPr>
          <a:xfrm>
            <a:off x="1188819" y="4509583"/>
            <a:ext cx="1661467" cy="490889"/>
          </a:xfrm>
          <a:prstGeom prst="rect">
            <a:avLst/>
          </a:prstGeom>
          <a:ln w="12700">
            <a:miter lim="400000"/>
          </a:ln>
        </p:spPr>
      </p:pic>
      <p:sp>
        <p:nvSpPr>
          <p:cNvPr id="96" name="Title Text"/>
          <p:cNvSpPr txBox="1">
            <a:spLocks noGrp="1"/>
          </p:cNvSpPr>
          <p:nvPr>
            <p:ph type="title"/>
          </p:nvPr>
        </p:nvSpPr>
        <p:spPr>
          <a:prstGeom prst="rect">
            <a:avLst/>
          </a:prstGeom>
        </p:spPr>
        <p:txBody>
          <a:bodyPr/>
          <a:lstStyle>
            <a:lvl1pPr>
              <a:defRPr b="0" i="0">
                <a:latin typeface="Source Sans Pro SemiBold" panose="020B0603030403020204" pitchFamily="34" charset="0"/>
                <a:ea typeface="Source Sans Pro SemiBold" panose="020B0603030403020204" pitchFamily="34" charset="0"/>
              </a:defRPr>
            </a:lvl1pPr>
          </a:lstStyle>
          <a:p>
            <a:r>
              <a:rPr dirty="0"/>
              <a:t>Title Text</a:t>
            </a:r>
          </a:p>
        </p:txBody>
      </p:sp>
      <p:sp>
        <p:nvSpPr>
          <p:cNvPr id="97" name="Body Level One…"/>
          <p:cNvSpPr txBox="1">
            <a:spLocks noGrp="1"/>
          </p:cNvSpPr>
          <p:nvPr>
            <p:ph type="body" idx="1"/>
          </p:nvPr>
        </p:nvSpPr>
        <p:spPr>
          <a:xfrm>
            <a:off x="260604" y="946404"/>
            <a:ext cx="8572501" cy="3429001"/>
          </a:xfrm>
          <a:prstGeom prst="rect">
            <a:avLst/>
          </a:prstGeom>
        </p:spPr>
        <p:txBody>
          <a:bodyPr/>
          <a:lstStyle>
            <a:lvl1pPr>
              <a:defRPr b="0" i="0">
                <a:latin typeface="Helvetica" pitchFamily="2" charset="0"/>
                <a:cs typeface="Times New Roman" panose="02020603050405020304" pitchFamily="18" charset="0"/>
              </a:defRPr>
            </a:lvl1pPr>
            <a:lvl2pPr>
              <a:defRPr b="0" i="0">
                <a:latin typeface="Helvetica" pitchFamily="2" charset="0"/>
                <a:cs typeface="Times New Roman" panose="02020603050405020304" pitchFamily="18" charset="0"/>
              </a:defRPr>
            </a:lvl2pPr>
            <a:lvl3pPr>
              <a:defRPr b="0" i="0">
                <a:latin typeface="Helvetica" pitchFamily="2" charset="0"/>
                <a:cs typeface="Times New Roman" panose="02020603050405020304" pitchFamily="18" charset="0"/>
              </a:defRPr>
            </a:lvl3pPr>
            <a:lvl4pPr>
              <a:defRPr b="0" i="0">
                <a:latin typeface="Helvetica" pitchFamily="2" charset="0"/>
                <a:cs typeface="Times New Roman" panose="02020603050405020304" pitchFamily="18" charset="0"/>
              </a:defRPr>
            </a:lvl4pPr>
            <a:lvl5pPr>
              <a:defRPr b="0" i="0">
                <a:latin typeface="Helvetica" pitchFamily="2" charset="0"/>
                <a:cs typeface="Times New Roman" panose="02020603050405020304"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8"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175016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2_Section Header">
    <p:spTree>
      <p:nvGrpSpPr>
        <p:cNvPr id="1" name=""/>
        <p:cNvGrpSpPr/>
        <p:nvPr/>
      </p:nvGrpSpPr>
      <p:grpSpPr>
        <a:xfrm>
          <a:off x="0" y="0"/>
          <a:ext cx="0" cy="0"/>
          <a:chOff x="0" y="0"/>
          <a:chExt cx="0" cy="0"/>
        </a:xfrm>
      </p:grpSpPr>
      <p:sp>
        <p:nvSpPr>
          <p:cNvPr id="116"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117" name="Picture 7" descr="Picture 7"/>
          <p:cNvPicPr>
            <a:picLocks noChangeAspect="1"/>
          </p:cNvPicPr>
          <p:nvPr/>
        </p:nvPicPr>
        <p:blipFill>
          <a:blip r:embed="rId2"/>
          <a:stretch>
            <a:fillRect/>
          </a:stretch>
        </p:blipFill>
        <p:spPr>
          <a:xfrm>
            <a:off x="260604" y="4546853"/>
            <a:ext cx="898399" cy="431232"/>
          </a:xfrm>
          <a:prstGeom prst="rect">
            <a:avLst/>
          </a:prstGeom>
          <a:ln w="12700">
            <a:miter lim="400000"/>
          </a:ln>
        </p:spPr>
      </p:pic>
      <p:pic>
        <p:nvPicPr>
          <p:cNvPr id="118" name="Picture 6" descr="Picture 6"/>
          <p:cNvPicPr>
            <a:picLocks noChangeAspect="1"/>
          </p:cNvPicPr>
          <p:nvPr/>
        </p:nvPicPr>
        <p:blipFill>
          <a:blip r:embed="rId3"/>
          <a:stretch>
            <a:fillRect/>
          </a:stretch>
        </p:blipFill>
        <p:spPr>
          <a:xfrm>
            <a:off x="1188819" y="4509583"/>
            <a:ext cx="1661467" cy="490889"/>
          </a:xfrm>
          <a:prstGeom prst="rect">
            <a:avLst/>
          </a:prstGeom>
          <a:ln w="12700">
            <a:miter lim="400000"/>
          </a:ln>
        </p:spPr>
      </p:pic>
      <p:sp>
        <p:nvSpPr>
          <p:cNvPr id="119" name="Title Text"/>
          <p:cNvSpPr txBox="1">
            <a:spLocks noGrp="1"/>
          </p:cNvSpPr>
          <p:nvPr>
            <p:ph type="title"/>
          </p:nvPr>
        </p:nvSpPr>
        <p:spPr>
          <a:xfrm>
            <a:off x="342900" y="2743200"/>
            <a:ext cx="8455915" cy="1371600"/>
          </a:xfrm>
          <a:prstGeom prst="rect">
            <a:avLst/>
          </a:prstGeom>
        </p:spPr>
        <p:txBody>
          <a:bodyPr/>
          <a:lstStyle>
            <a:lvl1pPr>
              <a:defRPr sz="3600" b="0" i="0">
                <a:latin typeface="Source Sans Pro SemiBold" panose="020B0603030403020204" pitchFamily="34" charset="0"/>
                <a:ea typeface="Source Sans Pro SemiBold" panose="020B0603030403020204" pitchFamily="34" charset="0"/>
              </a:defRPr>
            </a:lvl1pPr>
          </a:lstStyle>
          <a:p>
            <a:r>
              <a:rPr dirty="0"/>
              <a:t>Title Text</a:t>
            </a:r>
          </a:p>
        </p:txBody>
      </p:sp>
      <p:sp>
        <p:nvSpPr>
          <p:cNvPr id="120"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915203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0" i="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0" i="0">
                <a:latin typeface="Helvetica" pitchFamily="2" charset="0"/>
                <a:cs typeface="Times New Roman" panose="02020603050405020304" pitchFamily="18"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9612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traight Connector 8"/>
          <p:cNvSpPr/>
          <p:nvPr/>
        </p:nvSpPr>
        <p:spPr>
          <a:xfrm>
            <a:off x="2850284" y="4755026"/>
            <a:ext cx="5982821" cy="7443"/>
          </a:xfrm>
          <a:prstGeom prst="line">
            <a:avLst/>
          </a:prstGeom>
          <a:ln w="6350">
            <a:solidFill>
              <a:srgbClr val="4472C4"/>
            </a:solidFill>
            <a:miter/>
          </a:ln>
        </p:spPr>
        <p:txBody>
          <a:bodyPr lIns="34289" rIns="34289"/>
          <a:lstStyle/>
          <a:p>
            <a:endParaRPr sz="1050" b="0" i="0" dirty="0">
              <a:latin typeface="Helvetica" pitchFamily="2" charset="0"/>
            </a:endParaRPr>
          </a:p>
        </p:txBody>
      </p:sp>
      <p:pic>
        <p:nvPicPr>
          <p:cNvPr id="3" name="Picture 7" descr="Picture 7"/>
          <p:cNvPicPr>
            <a:picLocks noChangeAspect="1"/>
          </p:cNvPicPr>
          <p:nvPr/>
        </p:nvPicPr>
        <p:blipFill>
          <a:blip r:embed="rId14"/>
          <a:stretch>
            <a:fillRect/>
          </a:stretch>
        </p:blipFill>
        <p:spPr>
          <a:xfrm>
            <a:off x="260604" y="4546853"/>
            <a:ext cx="898399" cy="431232"/>
          </a:xfrm>
          <a:prstGeom prst="rect">
            <a:avLst/>
          </a:prstGeom>
          <a:ln w="12700">
            <a:miter lim="400000"/>
          </a:ln>
        </p:spPr>
      </p:pic>
      <p:pic>
        <p:nvPicPr>
          <p:cNvPr id="4" name="Picture 6" descr="Picture 6"/>
          <p:cNvPicPr>
            <a:picLocks noChangeAspect="1"/>
          </p:cNvPicPr>
          <p:nvPr/>
        </p:nvPicPr>
        <p:blipFill>
          <a:blip r:embed="rId15"/>
          <a:stretch>
            <a:fillRect/>
          </a:stretch>
        </p:blipFill>
        <p:spPr>
          <a:xfrm>
            <a:off x="1188819" y="4509583"/>
            <a:ext cx="1661467" cy="490889"/>
          </a:xfrm>
          <a:prstGeom prst="rect">
            <a:avLst/>
          </a:prstGeom>
          <a:ln w="12700">
            <a:miter lim="400000"/>
          </a:ln>
        </p:spPr>
      </p:pic>
      <p:sp>
        <p:nvSpPr>
          <p:cNvPr id="5" name="Title Text"/>
          <p:cNvSpPr txBox="1">
            <a:spLocks noGrp="1"/>
          </p:cNvSpPr>
          <p:nvPr>
            <p:ph type="title"/>
          </p:nvPr>
        </p:nvSpPr>
        <p:spPr>
          <a:xfrm>
            <a:off x="260604" y="260604"/>
            <a:ext cx="8572501" cy="480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7" name="Slide Number"/>
          <p:cNvSpPr txBox="1">
            <a:spLocks noGrp="1"/>
          </p:cNvSpPr>
          <p:nvPr>
            <p:ph type="sldNum" sz="quarter" idx="2"/>
          </p:nvPr>
        </p:nvSpPr>
        <p:spPr>
          <a:xfrm>
            <a:off x="8680818" y="4828212"/>
            <a:ext cx="152286" cy="150041"/>
          </a:xfrm>
          <a:prstGeom prst="rect">
            <a:avLst/>
          </a:prstGeom>
          <a:ln w="12700">
            <a:miter lim="400000"/>
          </a:ln>
        </p:spPr>
        <p:txBody>
          <a:bodyPr wrap="none" lIns="0" tIns="0" rIns="0" bIns="0" anchor="ctr">
            <a:spAutoFit/>
          </a:bodyPr>
          <a:lstStyle>
            <a:lvl1pPr algn="r">
              <a:defRPr sz="975" b="0" i="0">
                <a:solidFill>
                  <a:srgbClr val="225F98"/>
                </a:solidFill>
                <a:latin typeface="Helvetica" pitchFamily="2" charset="0"/>
                <a:ea typeface="Helvetica" pitchFamily="2" charset="0"/>
                <a:cs typeface="Times New Roman" panose="02020603050405020304" pitchFamily="18" charset="0"/>
                <a:sym typeface="Georgi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571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Helvetica" pitchFamily="2" charset="0"/>
          <a:ea typeface="Helvetica" pitchFamily="2" charset="0"/>
          <a:cs typeface="Times New Roman" panose="02020603050405020304" pitchFamily="18" charset="0"/>
          <a:sym typeface="Georgia"/>
        </a:defRPr>
      </a:lvl1pPr>
      <a:lvl2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2700" b="0" i="0" u="none" strike="noStrike" cap="none" spc="0" baseline="0">
          <a:solidFill>
            <a:srgbClr val="225F98"/>
          </a:solidFill>
          <a:uFillTx/>
          <a:latin typeface="Georgia"/>
          <a:ea typeface="Georgia"/>
          <a:cs typeface="Georgia"/>
          <a:sym typeface="Georgia"/>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9pPr>
    </p:bodyStyle>
    <p:otherStyle>
      <a:lvl1pPr marL="0" marR="0" indent="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1pPr>
      <a:lvl2pPr marL="0" marR="0" indent="3429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2pPr>
      <a:lvl3pPr marL="0" marR="0" indent="6858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3pPr>
      <a:lvl4pPr marL="0" marR="0" indent="10287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4pPr>
      <a:lvl5pPr marL="0" marR="0" indent="13716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5pPr>
      <a:lvl6pPr marL="0" marR="0" indent="17145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6pPr>
      <a:lvl7pPr marL="0" marR="0" indent="20574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7pPr>
      <a:lvl8pPr marL="0" marR="0" indent="24003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8pPr>
      <a:lvl9pPr marL="0" marR="0" indent="2743200" algn="r" defTabSz="685800" rtl="0"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Georgi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83E9D-AD20-78E2-B093-44193A941F8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9B7E43-4CB2-169A-1F02-956573AF2F8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B9ADA93-BA77-9975-B777-ADC0FC05A75F}"/>
              </a:ext>
            </a:extLst>
          </p:cNvPr>
          <p:cNvSpPr>
            <a:spLocks noGrp="1"/>
          </p:cNvSpPr>
          <p:nvPr>
            <p:ph type="sldNum" sz="quarter" idx="4"/>
          </p:nvPr>
        </p:nvSpPr>
        <p:spPr>
          <a:xfrm>
            <a:off x="6956713" y="4767263"/>
            <a:ext cx="2057400" cy="273844"/>
          </a:xfrm>
          <a:prstGeom prst="rect">
            <a:avLst/>
          </a:prstGeom>
        </p:spPr>
        <p:txBody>
          <a:bodyPr vert="horz" lIns="91440" tIns="45720" rIns="91440" bIns="45720" rtlCol="0" anchor="ctr"/>
          <a:lstStyle>
            <a:lvl1pPr algn="r">
              <a:defRPr sz="1400" b="0" i="0">
                <a:solidFill>
                  <a:schemeClr val="tx1">
                    <a:tint val="82000"/>
                  </a:schemeClr>
                </a:solidFill>
                <a:latin typeface="Helvetica" pitchFamily="2" charset="0"/>
                <a:cs typeface="Times New Roman" panose="02020603050405020304" pitchFamily="18"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65020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Lst>
  <p:hf hdr="0" ftr="0" dt="0"/>
  <p:txStyles>
    <p:titleStyle>
      <a:lvl1pPr algn="l" defTabSz="685800" rtl="0" eaLnBrk="1" latinLnBrk="0" hangingPunct="1">
        <a:lnSpc>
          <a:spcPct val="90000"/>
        </a:lnSpc>
        <a:spcBef>
          <a:spcPct val="0"/>
        </a:spcBef>
        <a:buNone/>
        <a:defRPr sz="2500" b="0" i="0" kern="1200">
          <a:solidFill>
            <a:schemeClr val="tx1"/>
          </a:solidFill>
          <a:latin typeface="Helvetica" pitchFamily="2"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comments" Target="../comments/commen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35.pn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emf"/></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SophiaLi06/BytePS_THC.git"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comments" Target="../comments/commen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B2AC-248F-3C2D-4159-665F1BFBEAF4}"/>
              </a:ext>
            </a:extLst>
          </p:cNvPr>
          <p:cNvSpPr>
            <a:spLocks noGrp="1"/>
          </p:cNvSpPr>
          <p:nvPr>
            <p:ph type="ctrTitle"/>
          </p:nvPr>
        </p:nvSpPr>
        <p:spPr>
          <a:xfrm>
            <a:off x="150724" y="603125"/>
            <a:ext cx="8842551" cy="1790700"/>
          </a:xfrm>
        </p:spPr>
        <p:txBody>
          <a:bodyPr>
            <a:noAutofit/>
          </a:bodyPr>
          <a:lstStyle/>
          <a:p>
            <a:r>
              <a:rPr lang="en-US" sz="2800" dirty="0">
                <a:ea typeface="Source Sans Pro SemiBold" panose="020B0503030403020204" pitchFamily="34" charset="0"/>
              </a:rPr>
              <a:t>THC: Accelerating Distributed Deep Learning Using Tensor Homomorphic Compression</a:t>
            </a:r>
            <a:endParaRPr lang="en-US" sz="2800" dirty="0"/>
          </a:p>
        </p:txBody>
      </p:sp>
      <p:sp>
        <p:nvSpPr>
          <p:cNvPr id="3" name="Subtitle 2">
            <a:extLst>
              <a:ext uri="{FF2B5EF4-FFF2-40B4-BE49-F238E27FC236}">
                <a16:creationId xmlns:a16="http://schemas.microsoft.com/office/drawing/2014/main" id="{FE0FEC46-CCE4-CE2D-F1CA-967C33B16C43}"/>
              </a:ext>
            </a:extLst>
          </p:cNvPr>
          <p:cNvSpPr>
            <a:spLocks noGrp="1"/>
          </p:cNvSpPr>
          <p:nvPr>
            <p:ph type="subTitle" idx="1"/>
          </p:nvPr>
        </p:nvSpPr>
        <p:spPr>
          <a:xfrm>
            <a:off x="1142999" y="2683147"/>
            <a:ext cx="7233746" cy="1241822"/>
          </a:xfrm>
        </p:spPr>
        <p:txBody>
          <a:bodyPr/>
          <a:lstStyle/>
          <a:p>
            <a:r>
              <a:rPr kumimoji="0" lang="en-US" sz="1800" u="none" strike="noStrike" cap="none" spc="0" normalizeH="0" baseline="0" dirty="0" err="1">
                <a:ln>
                  <a:noFill/>
                </a:ln>
                <a:effectLst/>
                <a:uFillTx/>
                <a:ea typeface="Source Sans Pro" panose="020B0503030403020204" pitchFamily="34" charset="0"/>
                <a:sym typeface="Abadi MT Std"/>
              </a:rPr>
              <a:t>Minghao</a:t>
            </a:r>
            <a:r>
              <a:rPr kumimoji="0" lang="en-US" sz="1800" u="none" strike="noStrike" cap="none" spc="0" normalizeH="0" baseline="0" dirty="0">
                <a:ln>
                  <a:noFill/>
                </a:ln>
                <a:effectLst/>
                <a:uFillTx/>
                <a:ea typeface="Source Sans Pro" panose="020B0503030403020204" pitchFamily="34" charset="0"/>
                <a:sym typeface="Abadi MT Std"/>
              </a:rPr>
              <a:t> Li, Ran Ben </a:t>
            </a:r>
            <a:r>
              <a:rPr kumimoji="0" lang="en-US" sz="1800" u="none" strike="noStrike" cap="none" spc="0" normalizeH="0" baseline="0" dirty="0" err="1">
                <a:ln>
                  <a:noFill/>
                </a:ln>
                <a:effectLst/>
                <a:uFillTx/>
                <a:ea typeface="Source Sans Pro" panose="020B0503030403020204" pitchFamily="34" charset="0"/>
                <a:sym typeface="Abadi MT Std"/>
              </a:rPr>
              <a:t>Basat</a:t>
            </a:r>
            <a:r>
              <a:rPr kumimoji="0" lang="en-US" sz="1800" u="none" strike="noStrike" cap="none" spc="0" normalizeH="0" baseline="0" dirty="0">
                <a:ln>
                  <a:noFill/>
                </a:ln>
                <a:effectLst/>
                <a:uFillTx/>
                <a:ea typeface="Source Sans Pro" panose="020B0503030403020204" pitchFamily="34" charset="0"/>
                <a:sym typeface="Abadi MT Std"/>
              </a:rPr>
              <a:t>, Shay </a:t>
            </a:r>
            <a:r>
              <a:rPr kumimoji="0" lang="en-US" sz="1800" u="none" strike="noStrike" cap="none" spc="0" normalizeH="0" baseline="0" dirty="0" err="1">
                <a:ln>
                  <a:noFill/>
                </a:ln>
                <a:effectLst/>
                <a:uFillTx/>
                <a:ea typeface="Source Sans Pro" panose="020B0503030403020204" pitchFamily="34" charset="0"/>
                <a:sym typeface="Abadi MT Std"/>
              </a:rPr>
              <a:t>Vargaftik</a:t>
            </a:r>
            <a:r>
              <a:rPr kumimoji="0" lang="en-US" sz="1800" u="none" strike="noStrike" cap="none" spc="0" normalizeH="0" baseline="0" dirty="0">
                <a:ln>
                  <a:noFill/>
                </a:ln>
                <a:effectLst/>
                <a:uFillTx/>
                <a:ea typeface="Source Sans Pro" panose="020B0503030403020204" pitchFamily="34" charset="0"/>
                <a:sym typeface="Abadi MT Std"/>
              </a:rPr>
              <a:t>, </a:t>
            </a:r>
            <a:r>
              <a:rPr kumimoji="0" lang="en-US" sz="1800" u="none" strike="noStrike" cap="none" spc="0" normalizeH="0" baseline="0" dirty="0" err="1">
                <a:ln>
                  <a:noFill/>
                </a:ln>
                <a:effectLst/>
                <a:uFillTx/>
                <a:ea typeface="Source Sans Pro" panose="020B0503030403020204" pitchFamily="34" charset="0"/>
                <a:sym typeface="Abadi MT Std"/>
              </a:rPr>
              <a:t>ChonLam</a:t>
            </a:r>
            <a:r>
              <a:rPr kumimoji="0" lang="en-US" sz="1800" u="none" strike="noStrike" cap="none" spc="0" normalizeH="0" baseline="0" dirty="0">
                <a:ln>
                  <a:noFill/>
                </a:ln>
                <a:effectLst/>
                <a:uFillTx/>
                <a:ea typeface="Source Sans Pro" panose="020B0503030403020204" pitchFamily="34" charset="0"/>
                <a:sym typeface="Abadi MT Std"/>
              </a:rPr>
              <a:t> Lao, Kevin Xu, Michael </a:t>
            </a:r>
            <a:r>
              <a:rPr kumimoji="0" lang="en-US" sz="1800" u="none" strike="noStrike" cap="none" spc="0" normalizeH="0" baseline="0" dirty="0" err="1">
                <a:ln>
                  <a:noFill/>
                </a:ln>
                <a:effectLst/>
                <a:uFillTx/>
                <a:ea typeface="Source Sans Pro" panose="020B0503030403020204" pitchFamily="34" charset="0"/>
                <a:sym typeface="Abadi MT Std"/>
              </a:rPr>
              <a:t>Mitzenmacher</a:t>
            </a:r>
            <a:r>
              <a:rPr kumimoji="0" lang="en-US" sz="1800" u="none" strike="noStrike" cap="none" spc="0" normalizeH="0" baseline="0" dirty="0">
                <a:ln>
                  <a:noFill/>
                </a:ln>
                <a:effectLst/>
                <a:uFillTx/>
                <a:ea typeface="Source Sans Pro" panose="020B0503030403020204" pitchFamily="34" charset="0"/>
                <a:sym typeface="Abadi MT Std"/>
              </a:rPr>
              <a:t>, </a:t>
            </a:r>
            <a:r>
              <a:rPr kumimoji="0" lang="en-US" sz="1800" u="none" strike="noStrike" cap="none" spc="0" normalizeH="0" baseline="0" dirty="0" err="1">
                <a:ln>
                  <a:noFill/>
                </a:ln>
                <a:effectLst/>
                <a:uFillTx/>
                <a:ea typeface="Source Sans Pro" panose="020B0503030403020204" pitchFamily="34" charset="0"/>
                <a:sym typeface="Abadi MT Std"/>
              </a:rPr>
              <a:t>Minlan</a:t>
            </a:r>
            <a:r>
              <a:rPr kumimoji="0" lang="en-US" sz="1800" u="none" strike="noStrike" cap="none" spc="0" normalizeH="0" baseline="0" dirty="0">
                <a:ln>
                  <a:noFill/>
                </a:ln>
                <a:effectLst/>
                <a:uFillTx/>
                <a:ea typeface="Source Sans Pro" panose="020B0503030403020204" pitchFamily="34" charset="0"/>
                <a:sym typeface="Abadi MT Std"/>
              </a:rPr>
              <a:t> Yu</a:t>
            </a:r>
          </a:p>
        </p:txBody>
      </p:sp>
      <p:pic>
        <p:nvPicPr>
          <p:cNvPr id="4" name="Picture 3" descr="A red shield with white text and gold leaves&#10;&#10;Description automatically generated">
            <a:extLst>
              <a:ext uri="{FF2B5EF4-FFF2-40B4-BE49-F238E27FC236}">
                <a16:creationId xmlns:a16="http://schemas.microsoft.com/office/drawing/2014/main" id="{11D7E363-6D94-CB7C-4336-8FF2DB94D07D}"/>
              </a:ext>
            </a:extLst>
          </p:cNvPr>
          <p:cNvPicPr>
            <a:picLocks noChangeAspect="1"/>
          </p:cNvPicPr>
          <p:nvPr/>
        </p:nvPicPr>
        <p:blipFill>
          <a:blip r:embed="rId3"/>
          <a:stretch>
            <a:fillRect/>
          </a:stretch>
        </p:blipFill>
        <p:spPr>
          <a:xfrm>
            <a:off x="1695317" y="3462309"/>
            <a:ext cx="1119802" cy="1089008"/>
          </a:xfrm>
          <a:prstGeom prst="rect">
            <a:avLst/>
          </a:prstGeom>
        </p:spPr>
      </p:pic>
      <p:pic>
        <p:nvPicPr>
          <p:cNvPr id="5" name="Picture 4" descr="A black and grey logo&#10;&#10;Description automatically generated">
            <a:extLst>
              <a:ext uri="{FF2B5EF4-FFF2-40B4-BE49-F238E27FC236}">
                <a16:creationId xmlns:a16="http://schemas.microsoft.com/office/drawing/2014/main" id="{0F437EE1-BD3C-D73E-520C-53D4ADD63CE2}"/>
              </a:ext>
            </a:extLst>
          </p:cNvPr>
          <p:cNvPicPr>
            <a:picLocks noChangeAspect="1"/>
          </p:cNvPicPr>
          <p:nvPr/>
        </p:nvPicPr>
        <p:blipFill>
          <a:blip r:embed="rId4"/>
          <a:stretch>
            <a:fillRect/>
          </a:stretch>
        </p:blipFill>
        <p:spPr>
          <a:xfrm>
            <a:off x="3087416" y="3753744"/>
            <a:ext cx="1905000" cy="558800"/>
          </a:xfrm>
          <a:prstGeom prst="rect">
            <a:avLst/>
          </a:prstGeom>
        </p:spPr>
      </p:pic>
      <p:pic>
        <p:nvPicPr>
          <p:cNvPr id="8" name="Graphic 7">
            <a:extLst>
              <a:ext uri="{FF2B5EF4-FFF2-40B4-BE49-F238E27FC236}">
                <a16:creationId xmlns:a16="http://schemas.microsoft.com/office/drawing/2014/main" id="{D79E1E67-1141-4B54-0225-1E09A39EE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6087" y="3723615"/>
            <a:ext cx="2045587" cy="606435"/>
          </a:xfrm>
          <a:prstGeom prst="rect">
            <a:avLst/>
          </a:prstGeom>
        </p:spPr>
      </p:pic>
      <p:sp>
        <p:nvSpPr>
          <p:cNvPr id="6" name="Slide Number Placeholder 5">
            <a:extLst>
              <a:ext uri="{FF2B5EF4-FFF2-40B4-BE49-F238E27FC236}">
                <a16:creationId xmlns:a16="http://schemas.microsoft.com/office/drawing/2014/main" id="{83036546-04AE-CE97-31AA-40574572AAC2}"/>
              </a:ext>
            </a:extLst>
          </p:cNvPr>
          <p:cNvSpPr>
            <a:spLocks noGrp="1"/>
          </p:cNvSpPr>
          <p:nvPr>
            <p:ph type="sldNum" sz="quarter" idx="12"/>
          </p:nvPr>
        </p:nvSpPr>
        <p:spPr/>
        <p:txBody>
          <a:bodyPr/>
          <a:lstStyle/>
          <a:p>
            <a:fld id="{86CB4B4D-7CA3-9044-876B-883B54F8677D}" type="slidenum">
              <a:rPr lang="en-US" smtClean="0"/>
              <a:t>1</a:t>
            </a:fld>
            <a:endParaRPr lang="en-US" dirty="0"/>
          </a:p>
        </p:txBody>
      </p:sp>
    </p:spTree>
    <p:extLst>
      <p:ext uri="{BB962C8B-B14F-4D97-AF65-F5344CB8AC3E}">
        <p14:creationId xmlns:p14="http://schemas.microsoft.com/office/powerpoint/2010/main" val="71851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21"/>
          <p:cNvSpPr/>
          <p:nvPr/>
        </p:nvSpPr>
        <p:spPr>
          <a:xfrm>
            <a:off x="676964" y="1168450"/>
            <a:ext cx="4031836" cy="16290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66" name="Google Shape;266;p21"/>
          <p:cNvSpPr txBox="1"/>
          <p:nvPr/>
        </p:nvSpPr>
        <p:spPr>
          <a:xfrm>
            <a:off x="683171" y="1137884"/>
            <a:ext cx="11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1</a:t>
            </a:r>
            <a:endParaRPr dirty="0">
              <a:latin typeface="Helvetica" pitchFamily="2" charset="0"/>
            </a:endParaRPr>
          </a:p>
        </p:txBody>
      </p:sp>
      <p:pic>
        <p:nvPicPr>
          <p:cNvPr id="268" name="Google Shape;268;p21"/>
          <p:cNvPicPr preferRelativeResize="0"/>
          <p:nvPr/>
        </p:nvPicPr>
        <p:blipFill>
          <a:blip r:embed="rId3">
            <a:alphaModFix/>
          </a:blip>
          <a:stretch>
            <a:fillRect/>
          </a:stretch>
        </p:blipFill>
        <p:spPr>
          <a:xfrm>
            <a:off x="676964" y="1420973"/>
            <a:ext cx="1008231" cy="1063670"/>
          </a:xfrm>
          <a:prstGeom prst="rect">
            <a:avLst/>
          </a:prstGeom>
          <a:noFill/>
          <a:ln>
            <a:noFill/>
          </a:ln>
        </p:spPr>
      </p:pic>
      <p:sp>
        <p:nvSpPr>
          <p:cNvPr id="269" name="Google Shape;269;p21"/>
          <p:cNvSpPr txBox="1"/>
          <p:nvPr/>
        </p:nvSpPr>
        <p:spPr>
          <a:xfrm>
            <a:off x="789594" y="2320619"/>
            <a:ext cx="802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Model</a:t>
            </a:r>
            <a:endParaRPr dirty="0">
              <a:latin typeface="Helvetica" pitchFamily="2" charset="0"/>
            </a:endParaRPr>
          </a:p>
        </p:txBody>
      </p:sp>
      <p:sp>
        <p:nvSpPr>
          <p:cNvPr id="270" name="Google Shape;270;p21"/>
          <p:cNvSpPr/>
          <p:nvPr/>
        </p:nvSpPr>
        <p:spPr>
          <a:xfrm>
            <a:off x="2274819" y="2855875"/>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72" name="Google Shape;272;p21"/>
          <p:cNvSpPr txBox="1"/>
          <p:nvPr/>
        </p:nvSpPr>
        <p:spPr>
          <a:xfrm>
            <a:off x="532151" y="182521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4" name="Google Shape;274;p21"/>
          <p:cNvSpPr txBox="1"/>
          <p:nvPr/>
        </p:nvSpPr>
        <p:spPr>
          <a:xfrm>
            <a:off x="532151" y="186080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5" name="Google Shape;275;p21"/>
          <p:cNvSpPr/>
          <p:nvPr/>
        </p:nvSpPr>
        <p:spPr>
          <a:xfrm>
            <a:off x="671534" y="2999377"/>
            <a:ext cx="4037265" cy="16290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76" name="Google Shape;276;p21"/>
          <p:cNvSpPr txBox="1"/>
          <p:nvPr/>
        </p:nvSpPr>
        <p:spPr>
          <a:xfrm>
            <a:off x="671535" y="2968811"/>
            <a:ext cx="9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N</a:t>
            </a:r>
            <a:endParaRPr dirty="0">
              <a:latin typeface="Helvetica" pitchFamily="2" charset="0"/>
            </a:endParaRPr>
          </a:p>
        </p:txBody>
      </p:sp>
      <p:sp>
        <p:nvSpPr>
          <p:cNvPr id="281" name="Google Shape;281;p21"/>
          <p:cNvSpPr txBox="1"/>
          <p:nvPr/>
        </p:nvSpPr>
        <p:spPr>
          <a:xfrm>
            <a:off x="532150" y="3666719"/>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83" name="Google Shape;283;p21"/>
          <p:cNvSpPr txBox="1"/>
          <p:nvPr/>
        </p:nvSpPr>
        <p:spPr>
          <a:xfrm>
            <a:off x="532150" y="3702309"/>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84" name="Google Shape;284;p21"/>
          <p:cNvSpPr/>
          <p:nvPr/>
        </p:nvSpPr>
        <p:spPr>
          <a:xfrm>
            <a:off x="2619513" y="2855866"/>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85" name="Google Shape;285;p21"/>
          <p:cNvSpPr/>
          <p:nvPr/>
        </p:nvSpPr>
        <p:spPr>
          <a:xfrm>
            <a:off x="1930126" y="2855866"/>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 name="Google Shape;295;p22">
            <a:extLst>
              <a:ext uri="{FF2B5EF4-FFF2-40B4-BE49-F238E27FC236}">
                <a16:creationId xmlns:a16="http://schemas.microsoft.com/office/drawing/2014/main" id="{C83DD238-0D03-C7A7-32D4-50CA9CF1DC08}"/>
              </a:ext>
            </a:extLst>
          </p:cNvPr>
          <p:cNvSpPr/>
          <p:nvPr/>
        </p:nvSpPr>
        <p:spPr>
          <a:xfrm>
            <a:off x="3121837" y="1427866"/>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① Compress</a:t>
            </a:r>
            <a:endParaRPr sz="1500" dirty="0">
              <a:latin typeface="Helvetica" pitchFamily="2" charset="0"/>
            </a:endParaRPr>
          </a:p>
        </p:txBody>
      </p:sp>
      <p:cxnSp>
        <p:nvCxnSpPr>
          <p:cNvPr id="3" name="Google Shape;296;p22">
            <a:extLst>
              <a:ext uri="{FF2B5EF4-FFF2-40B4-BE49-F238E27FC236}">
                <a16:creationId xmlns:a16="http://schemas.microsoft.com/office/drawing/2014/main" id="{F371E75D-3E5D-882F-D74E-7C1324B67044}"/>
              </a:ext>
            </a:extLst>
          </p:cNvPr>
          <p:cNvCxnSpPr>
            <a:cxnSpLocks/>
            <a:endCxn id="2" idx="1"/>
          </p:cNvCxnSpPr>
          <p:nvPr/>
        </p:nvCxnSpPr>
        <p:spPr>
          <a:xfrm>
            <a:off x="1685195" y="1632466"/>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4" name="Google Shape;300;p22">
            <a:extLst>
              <a:ext uri="{FF2B5EF4-FFF2-40B4-BE49-F238E27FC236}">
                <a16:creationId xmlns:a16="http://schemas.microsoft.com/office/drawing/2014/main" id="{D3F77446-126C-A68E-3A34-C501CAE3C1EE}"/>
              </a:ext>
            </a:extLst>
          </p:cNvPr>
          <p:cNvSpPr txBox="1"/>
          <p:nvPr/>
        </p:nvSpPr>
        <p:spPr>
          <a:xfrm>
            <a:off x="1910268" y="1232718"/>
            <a:ext cx="898435" cy="400079"/>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Gradients</a:t>
            </a:r>
            <a:endParaRPr dirty="0">
              <a:latin typeface="Helvetica" pitchFamily="2" charset="0"/>
            </a:endParaRPr>
          </a:p>
        </p:txBody>
      </p:sp>
      <p:sp>
        <p:nvSpPr>
          <p:cNvPr id="5" name="Google Shape;308;p22">
            <a:extLst>
              <a:ext uri="{FF2B5EF4-FFF2-40B4-BE49-F238E27FC236}">
                <a16:creationId xmlns:a16="http://schemas.microsoft.com/office/drawing/2014/main" id="{4F708C35-153A-7A71-22D6-7412DF07F895}"/>
              </a:ext>
            </a:extLst>
          </p:cNvPr>
          <p:cNvSpPr/>
          <p:nvPr/>
        </p:nvSpPr>
        <p:spPr>
          <a:xfrm>
            <a:off x="3111474" y="3257519"/>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① Compress</a:t>
            </a:r>
            <a:endParaRPr sz="1500" dirty="0">
              <a:latin typeface="Helvetica" pitchFamily="2" charset="0"/>
            </a:endParaRPr>
          </a:p>
        </p:txBody>
      </p:sp>
      <p:sp>
        <p:nvSpPr>
          <p:cNvPr id="8" name="Google Shape;328;p23">
            <a:extLst>
              <a:ext uri="{FF2B5EF4-FFF2-40B4-BE49-F238E27FC236}">
                <a16:creationId xmlns:a16="http://schemas.microsoft.com/office/drawing/2014/main" id="{D74AC447-1685-E8CA-4963-A1279F031635}"/>
              </a:ext>
            </a:extLst>
          </p:cNvPr>
          <p:cNvSpPr txBox="1"/>
          <p:nvPr/>
        </p:nvSpPr>
        <p:spPr>
          <a:xfrm>
            <a:off x="6057381" y="1678579"/>
            <a:ext cx="1191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PS </a:t>
            </a:r>
            <a:endParaRPr dirty="0">
              <a:latin typeface="Helvetica" pitchFamily="2" charset="0"/>
            </a:endParaRPr>
          </a:p>
        </p:txBody>
      </p:sp>
      <p:cxnSp>
        <p:nvCxnSpPr>
          <p:cNvPr id="9" name="Google Shape;340;p23">
            <a:extLst>
              <a:ext uri="{FF2B5EF4-FFF2-40B4-BE49-F238E27FC236}">
                <a16:creationId xmlns:a16="http://schemas.microsoft.com/office/drawing/2014/main" id="{0368BC35-2657-848D-1E90-4BA4E4595050}"/>
              </a:ext>
            </a:extLst>
          </p:cNvPr>
          <p:cNvCxnSpPr>
            <a:cxnSpLocks/>
          </p:cNvCxnSpPr>
          <p:nvPr/>
        </p:nvCxnSpPr>
        <p:spPr>
          <a:xfrm>
            <a:off x="4582674" y="1613865"/>
            <a:ext cx="2754341" cy="302508"/>
          </a:xfrm>
          <a:prstGeom prst="bentConnector2">
            <a:avLst/>
          </a:prstGeom>
          <a:noFill/>
          <a:ln w="19050" cap="flat" cmpd="sng">
            <a:solidFill>
              <a:schemeClr val="bg1">
                <a:lumMod val="50000"/>
              </a:schemeClr>
            </a:solidFill>
            <a:prstDash val="solid"/>
            <a:round/>
            <a:headEnd type="none" w="med" len="med"/>
            <a:tailEnd type="stealth" w="med" len="med"/>
          </a:ln>
        </p:spPr>
      </p:cxnSp>
      <p:sp>
        <p:nvSpPr>
          <p:cNvPr id="10" name="Google Shape;356;p23">
            <a:extLst>
              <a:ext uri="{FF2B5EF4-FFF2-40B4-BE49-F238E27FC236}">
                <a16:creationId xmlns:a16="http://schemas.microsoft.com/office/drawing/2014/main" id="{225D83EA-4DF7-678F-8A84-C8BE7A544640}"/>
              </a:ext>
            </a:extLst>
          </p:cNvPr>
          <p:cNvSpPr txBox="1"/>
          <p:nvPr/>
        </p:nvSpPr>
        <p:spPr>
          <a:xfrm>
            <a:off x="4815594" y="1003349"/>
            <a:ext cx="1279500"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dirty="0">
                <a:solidFill>
                  <a:schemeClr val="dk1"/>
                </a:solidFill>
                <a:highlight>
                  <a:srgbClr val="A8DBDC"/>
                </a:highlight>
                <a:latin typeface="Helvetica" pitchFamily="2" charset="0"/>
              </a:rPr>
              <a:t>Compressed</a:t>
            </a:r>
            <a:r>
              <a:rPr lang="en" dirty="0">
                <a:solidFill>
                  <a:schemeClr val="dk1"/>
                </a:solidFill>
                <a:latin typeface="Helvetica" pitchFamily="2" charset="0"/>
              </a:rPr>
              <a:t> Gradients</a:t>
            </a:r>
            <a:endParaRPr dirty="0">
              <a:latin typeface="Helvetica" pitchFamily="2" charset="0"/>
            </a:endParaRPr>
          </a:p>
        </p:txBody>
      </p:sp>
      <p:cxnSp>
        <p:nvCxnSpPr>
          <p:cNvPr id="11" name="Google Shape;357;p23">
            <a:extLst>
              <a:ext uri="{FF2B5EF4-FFF2-40B4-BE49-F238E27FC236}">
                <a16:creationId xmlns:a16="http://schemas.microsoft.com/office/drawing/2014/main" id="{7771649D-2206-8986-C065-6EC76FEFF111}"/>
              </a:ext>
            </a:extLst>
          </p:cNvPr>
          <p:cNvCxnSpPr>
            <a:cxnSpLocks/>
            <a:endCxn id="12" idx="0"/>
          </p:cNvCxnSpPr>
          <p:nvPr/>
        </p:nvCxnSpPr>
        <p:spPr>
          <a:xfrm flipV="1">
            <a:off x="4582674" y="1911598"/>
            <a:ext cx="2680516" cy="1550521"/>
          </a:xfrm>
          <a:prstGeom prst="bentConnector4">
            <a:avLst>
              <a:gd name="adj1" fmla="val 49208"/>
              <a:gd name="adj2" fmla="val 114743"/>
            </a:avLst>
          </a:prstGeom>
          <a:noFill/>
          <a:ln w="19050" cap="flat" cmpd="sng">
            <a:solidFill>
              <a:schemeClr val="bg1">
                <a:lumMod val="50000"/>
              </a:schemeClr>
            </a:solidFill>
            <a:prstDash val="solid"/>
            <a:round/>
            <a:headEnd type="none" w="med" len="med"/>
            <a:tailEnd type="stealth" w="med" len="med"/>
          </a:ln>
        </p:spPr>
      </p:cxnSp>
      <p:sp>
        <p:nvSpPr>
          <p:cNvPr id="12" name="Google Shape;358;p23">
            <a:extLst>
              <a:ext uri="{FF2B5EF4-FFF2-40B4-BE49-F238E27FC236}">
                <a16:creationId xmlns:a16="http://schemas.microsoft.com/office/drawing/2014/main" id="{49762C0E-353A-0657-4873-3BF7F08B8197}"/>
              </a:ext>
            </a:extLst>
          </p:cNvPr>
          <p:cNvSpPr/>
          <p:nvPr/>
        </p:nvSpPr>
        <p:spPr>
          <a:xfrm>
            <a:off x="7220740" y="1911598"/>
            <a:ext cx="84900" cy="19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 name="Google Shape;359;p23">
            <a:extLst>
              <a:ext uri="{FF2B5EF4-FFF2-40B4-BE49-F238E27FC236}">
                <a16:creationId xmlns:a16="http://schemas.microsoft.com/office/drawing/2014/main" id="{C93655E7-A27A-02DB-AAB0-DB230DE5EF60}"/>
              </a:ext>
            </a:extLst>
          </p:cNvPr>
          <p:cNvSpPr/>
          <p:nvPr/>
        </p:nvSpPr>
        <p:spPr>
          <a:xfrm flipH="1">
            <a:off x="7220740" y="3788111"/>
            <a:ext cx="40500" cy="13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4" name="Google Shape;360;p23">
            <a:extLst>
              <a:ext uri="{FF2B5EF4-FFF2-40B4-BE49-F238E27FC236}">
                <a16:creationId xmlns:a16="http://schemas.microsoft.com/office/drawing/2014/main" id="{2EBC1CDC-96D8-A6E2-3746-2264FF1EAF36}"/>
              </a:ext>
            </a:extLst>
          </p:cNvPr>
          <p:cNvSpPr/>
          <p:nvPr/>
        </p:nvSpPr>
        <p:spPr>
          <a:xfrm>
            <a:off x="61464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5" name="Google Shape;361;p23">
            <a:extLst>
              <a:ext uri="{FF2B5EF4-FFF2-40B4-BE49-F238E27FC236}">
                <a16:creationId xmlns:a16="http://schemas.microsoft.com/office/drawing/2014/main" id="{9762220B-32D9-408E-E08C-25E0F41F93B0}"/>
              </a:ext>
            </a:extLst>
          </p:cNvPr>
          <p:cNvSpPr/>
          <p:nvPr/>
        </p:nvSpPr>
        <p:spPr>
          <a:xfrm>
            <a:off x="61069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6" name="Google Shape;362;p23">
            <a:extLst>
              <a:ext uri="{FF2B5EF4-FFF2-40B4-BE49-F238E27FC236}">
                <a16:creationId xmlns:a16="http://schemas.microsoft.com/office/drawing/2014/main" id="{6717759D-66FA-47AA-0B26-D1C0329DF028}"/>
              </a:ext>
            </a:extLst>
          </p:cNvPr>
          <p:cNvSpPr/>
          <p:nvPr/>
        </p:nvSpPr>
        <p:spPr>
          <a:xfrm>
            <a:off x="67377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7" name="Google Shape;363;p23">
            <a:extLst>
              <a:ext uri="{FF2B5EF4-FFF2-40B4-BE49-F238E27FC236}">
                <a16:creationId xmlns:a16="http://schemas.microsoft.com/office/drawing/2014/main" id="{9729DC1C-758E-C456-6AC1-E5C2AE81EF89}"/>
              </a:ext>
            </a:extLst>
          </p:cNvPr>
          <p:cNvSpPr/>
          <p:nvPr/>
        </p:nvSpPr>
        <p:spPr>
          <a:xfrm>
            <a:off x="66982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8" name="Google Shape;364;p23">
            <a:extLst>
              <a:ext uri="{FF2B5EF4-FFF2-40B4-BE49-F238E27FC236}">
                <a16:creationId xmlns:a16="http://schemas.microsoft.com/office/drawing/2014/main" id="{7FFE6629-5FCA-EC67-DFCB-2018A0FC06E6}"/>
              </a:ext>
            </a:extLst>
          </p:cNvPr>
          <p:cNvSpPr/>
          <p:nvPr/>
        </p:nvSpPr>
        <p:spPr>
          <a:xfrm>
            <a:off x="73290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9" name="Google Shape;365;p23">
            <a:extLst>
              <a:ext uri="{FF2B5EF4-FFF2-40B4-BE49-F238E27FC236}">
                <a16:creationId xmlns:a16="http://schemas.microsoft.com/office/drawing/2014/main" id="{5DBFF6DC-6DB1-0828-0CD4-D16A5694554E}"/>
              </a:ext>
            </a:extLst>
          </p:cNvPr>
          <p:cNvSpPr/>
          <p:nvPr/>
        </p:nvSpPr>
        <p:spPr>
          <a:xfrm>
            <a:off x="72895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pic>
        <p:nvPicPr>
          <p:cNvPr id="22" name="Google Shape;268;p21">
            <a:extLst>
              <a:ext uri="{FF2B5EF4-FFF2-40B4-BE49-F238E27FC236}">
                <a16:creationId xmlns:a16="http://schemas.microsoft.com/office/drawing/2014/main" id="{41A36DA8-3CDC-58CC-5C9B-8A3DCF10482B}"/>
              </a:ext>
            </a:extLst>
          </p:cNvPr>
          <p:cNvPicPr preferRelativeResize="0"/>
          <p:nvPr/>
        </p:nvPicPr>
        <p:blipFill>
          <a:blip r:embed="rId3">
            <a:alphaModFix/>
          </a:blip>
          <a:stretch>
            <a:fillRect/>
          </a:stretch>
        </p:blipFill>
        <p:spPr>
          <a:xfrm>
            <a:off x="671649" y="3283009"/>
            <a:ext cx="1008231" cy="1063670"/>
          </a:xfrm>
          <a:prstGeom prst="rect">
            <a:avLst/>
          </a:prstGeom>
          <a:noFill/>
          <a:ln>
            <a:noFill/>
          </a:ln>
        </p:spPr>
      </p:pic>
      <p:sp>
        <p:nvSpPr>
          <p:cNvPr id="23" name="Google Shape;269;p21">
            <a:extLst>
              <a:ext uri="{FF2B5EF4-FFF2-40B4-BE49-F238E27FC236}">
                <a16:creationId xmlns:a16="http://schemas.microsoft.com/office/drawing/2014/main" id="{A773A426-98F7-A681-38F9-77115528141F}"/>
              </a:ext>
            </a:extLst>
          </p:cNvPr>
          <p:cNvSpPr txBox="1"/>
          <p:nvPr/>
        </p:nvSpPr>
        <p:spPr>
          <a:xfrm>
            <a:off x="784279" y="4182655"/>
            <a:ext cx="802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Model</a:t>
            </a:r>
            <a:endParaRPr dirty="0">
              <a:latin typeface="Helvetica" pitchFamily="2" charset="0"/>
            </a:endParaRPr>
          </a:p>
        </p:txBody>
      </p:sp>
      <p:cxnSp>
        <p:nvCxnSpPr>
          <p:cNvPr id="24" name="Google Shape;296;p22">
            <a:extLst>
              <a:ext uri="{FF2B5EF4-FFF2-40B4-BE49-F238E27FC236}">
                <a16:creationId xmlns:a16="http://schemas.microsoft.com/office/drawing/2014/main" id="{8A790CAE-9D9D-3836-3216-6F24EB71D1A6}"/>
              </a:ext>
            </a:extLst>
          </p:cNvPr>
          <p:cNvCxnSpPr>
            <a:cxnSpLocks/>
          </p:cNvCxnSpPr>
          <p:nvPr/>
        </p:nvCxnSpPr>
        <p:spPr>
          <a:xfrm>
            <a:off x="1679880" y="3494502"/>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27" name="Google Shape;300;p22">
            <a:extLst>
              <a:ext uri="{FF2B5EF4-FFF2-40B4-BE49-F238E27FC236}">
                <a16:creationId xmlns:a16="http://schemas.microsoft.com/office/drawing/2014/main" id="{E7E2376D-0963-281E-19FD-6021B2A2191D}"/>
              </a:ext>
            </a:extLst>
          </p:cNvPr>
          <p:cNvSpPr txBox="1"/>
          <p:nvPr/>
        </p:nvSpPr>
        <p:spPr>
          <a:xfrm>
            <a:off x="1864716" y="3137211"/>
            <a:ext cx="898435" cy="400079"/>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Gradients</a:t>
            </a:r>
            <a:endParaRPr dirty="0">
              <a:latin typeface="Helvetica" pitchFamily="2" charset="0"/>
            </a:endParaRPr>
          </a:p>
        </p:txBody>
      </p:sp>
      <p:sp>
        <p:nvSpPr>
          <p:cNvPr id="6" name="Google Shape;388;p24">
            <a:extLst>
              <a:ext uri="{FF2B5EF4-FFF2-40B4-BE49-F238E27FC236}">
                <a16:creationId xmlns:a16="http://schemas.microsoft.com/office/drawing/2014/main" id="{EDF74FFA-2760-66B9-4898-CDB7056611FF}"/>
              </a:ext>
            </a:extLst>
          </p:cNvPr>
          <p:cNvSpPr/>
          <p:nvPr/>
        </p:nvSpPr>
        <p:spPr>
          <a:xfrm>
            <a:off x="6509894" y="1903061"/>
            <a:ext cx="15804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② Decompress</a:t>
            </a:r>
            <a:endParaRPr sz="1500" dirty="0">
              <a:latin typeface="Helvetica" pitchFamily="2" charset="0"/>
            </a:endParaRPr>
          </a:p>
        </p:txBody>
      </p:sp>
      <p:cxnSp>
        <p:nvCxnSpPr>
          <p:cNvPr id="7" name="Google Shape;512;p26">
            <a:extLst>
              <a:ext uri="{FF2B5EF4-FFF2-40B4-BE49-F238E27FC236}">
                <a16:creationId xmlns:a16="http://schemas.microsoft.com/office/drawing/2014/main" id="{8B12C6D0-7A7B-81C6-9E5B-AC17B6648A2A}"/>
              </a:ext>
            </a:extLst>
          </p:cNvPr>
          <p:cNvCxnSpPr>
            <a:cxnSpLocks/>
            <a:stCxn id="13" idx="2"/>
            <a:endCxn id="39" idx="3"/>
          </p:cNvCxnSpPr>
          <p:nvPr/>
        </p:nvCxnSpPr>
        <p:spPr>
          <a:xfrm rot="5400000" flipH="1">
            <a:off x="5115349" y="1798670"/>
            <a:ext cx="1603692" cy="2647591"/>
          </a:xfrm>
          <a:prstGeom prst="bentConnector4">
            <a:avLst>
              <a:gd name="adj1" fmla="val -10978"/>
              <a:gd name="adj2" fmla="val 91271"/>
            </a:avLst>
          </a:prstGeom>
          <a:noFill/>
          <a:ln w="19050" cap="flat" cmpd="sng">
            <a:solidFill>
              <a:schemeClr val="bg1">
                <a:lumMod val="50000"/>
              </a:schemeClr>
            </a:solidFill>
            <a:prstDash val="solid"/>
            <a:round/>
            <a:headEnd type="none" w="med" len="med"/>
            <a:tailEnd type="stealth" w="med" len="med"/>
          </a:ln>
        </p:spPr>
      </p:cxnSp>
      <p:sp>
        <p:nvSpPr>
          <p:cNvPr id="21" name="Google Shape;517;p26">
            <a:extLst>
              <a:ext uri="{FF2B5EF4-FFF2-40B4-BE49-F238E27FC236}">
                <a16:creationId xmlns:a16="http://schemas.microsoft.com/office/drawing/2014/main" id="{E75ED624-C1D7-0F89-1B2F-EBA51D0AF3E8}"/>
              </a:ext>
            </a:extLst>
          </p:cNvPr>
          <p:cNvSpPr/>
          <p:nvPr/>
        </p:nvSpPr>
        <p:spPr>
          <a:xfrm>
            <a:off x="6575045" y="3523053"/>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④ Compress</a:t>
            </a:r>
            <a:endParaRPr sz="1500" dirty="0">
              <a:latin typeface="Helvetica" pitchFamily="2" charset="0"/>
            </a:endParaRPr>
          </a:p>
        </p:txBody>
      </p:sp>
      <p:cxnSp>
        <p:nvCxnSpPr>
          <p:cNvPr id="25" name="Google Shape;518;p26">
            <a:extLst>
              <a:ext uri="{FF2B5EF4-FFF2-40B4-BE49-F238E27FC236}">
                <a16:creationId xmlns:a16="http://schemas.microsoft.com/office/drawing/2014/main" id="{30AD3B20-886C-B5D0-5AFC-DDF3ECFD6BF4}"/>
              </a:ext>
            </a:extLst>
          </p:cNvPr>
          <p:cNvCxnSpPr>
            <a:cxnSpLocks/>
            <a:stCxn id="28" idx="2"/>
            <a:endCxn id="21" idx="0"/>
          </p:cNvCxnSpPr>
          <p:nvPr/>
        </p:nvCxnSpPr>
        <p:spPr>
          <a:xfrm>
            <a:off x="7310645" y="3132417"/>
            <a:ext cx="0" cy="390636"/>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26" name="Google Shape;523;p26">
            <a:extLst>
              <a:ext uri="{FF2B5EF4-FFF2-40B4-BE49-F238E27FC236}">
                <a16:creationId xmlns:a16="http://schemas.microsoft.com/office/drawing/2014/main" id="{CB119F43-A41F-ED4B-4C84-E0CAA66CC715}"/>
              </a:ext>
            </a:extLst>
          </p:cNvPr>
          <p:cNvCxnSpPr>
            <a:cxnSpLocks/>
            <a:stCxn id="21" idx="2"/>
          </p:cNvCxnSpPr>
          <p:nvPr/>
        </p:nvCxnSpPr>
        <p:spPr>
          <a:xfrm rot="5400000">
            <a:off x="5829695" y="2671203"/>
            <a:ext cx="219900" cy="2742000"/>
          </a:xfrm>
          <a:prstGeom prst="bentConnector2">
            <a:avLst/>
          </a:prstGeom>
          <a:noFill/>
          <a:ln w="19050" cap="flat" cmpd="sng">
            <a:solidFill>
              <a:schemeClr val="bg1">
                <a:lumMod val="50000"/>
              </a:schemeClr>
            </a:solidFill>
            <a:prstDash val="solid"/>
            <a:round/>
            <a:headEnd type="none" w="med" len="med"/>
            <a:tailEnd type="stealth" w="med" len="med"/>
          </a:ln>
        </p:spPr>
      </p:cxnSp>
      <p:sp>
        <p:nvSpPr>
          <p:cNvPr id="28" name="Google Shape;436;p25">
            <a:extLst>
              <a:ext uri="{FF2B5EF4-FFF2-40B4-BE49-F238E27FC236}">
                <a16:creationId xmlns:a16="http://schemas.microsoft.com/office/drawing/2014/main" id="{DCA1E127-C889-610A-7953-7CA3734E35B7}"/>
              </a:ext>
            </a:extLst>
          </p:cNvPr>
          <p:cNvSpPr/>
          <p:nvPr/>
        </p:nvSpPr>
        <p:spPr>
          <a:xfrm>
            <a:off x="6575045" y="2723217"/>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③ Sum</a:t>
            </a:r>
            <a:endParaRPr sz="1500" dirty="0">
              <a:latin typeface="Helvetica" pitchFamily="2" charset="0"/>
            </a:endParaRPr>
          </a:p>
        </p:txBody>
      </p:sp>
      <p:cxnSp>
        <p:nvCxnSpPr>
          <p:cNvPr id="29" name="Google Shape;468;p25">
            <a:extLst>
              <a:ext uri="{FF2B5EF4-FFF2-40B4-BE49-F238E27FC236}">
                <a16:creationId xmlns:a16="http://schemas.microsoft.com/office/drawing/2014/main" id="{584AAB79-1D5A-E173-4961-AD2F3D831F9E}"/>
              </a:ext>
            </a:extLst>
          </p:cNvPr>
          <p:cNvCxnSpPr>
            <a:cxnSpLocks/>
          </p:cNvCxnSpPr>
          <p:nvPr/>
        </p:nvCxnSpPr>
        <p:spPr>
          <a:xfrm>
            <a:off x="7300094" y="2312261"/>
            <a:ext cx="6226" cy="430156"/>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30" name="Google Shape;326;p23">
            <a:extLst>
              <a:ext uri="{FF2B5EF4-FFF2-40B4-BE49-F238E27FC236}">
                <a16:creationId xmlns:a16="http://schemas.microsoft.com/office/drawing/2014/main" id="{BC18E293-27E8-D05A-482A-2908FAFD977E}"/>
              </a:ext>
            </a:extLst>
          </p:cNvPr>
          <p:cNvSpPr/>
          <p:nvPr/>
        </p:nvSpPr>
        <p:spPr>
          <a:xfrm>
            <a:off x="5980136" y="1724558"/>
            <a:ext cx="2592000" cy="2334315"/>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31" name="Google Shape;539;p26">
            <a:extLst>
              <a:ext uri="{FF2B5EF4-FFF2-40B4-BE49-F238E27FC236}">
                <a16:creationId xmlns:a16="http://schemas.microsoft.com/office/drawing/2014/main" id="{03E3EC7B-0643-3286-A624-B272CEBE2EE4}"/>
              </a:ext>
            </a:extLst>
          </p:cNvPr>
          <p:cNvSpPr/>
          <p:nvPr/>
        </p:nvSpPr>
        <p:spPr>
          <a:xfrm>
            <a:off x="6481603" y="4265750"/>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2" name="Google Shape;540;p26">
            <a:extLst>
              <a:ext uri="{FF2B5EF4-FFF2-40B4-BE49-F238E27FC236}">
                <a16:creationId xmlns:a16="http://schemas.microsoft.com/office/drawing/2014/main" id="{4FD10500-1F18-E8FB-AEB0-2E2154C5E83E}"/>
              </a:ext>
            </a:extLst>
          </p:cNvPr>
          <p:cNvSpPr/>
          <p:nvPr/>
        </p:nvSpPr>
        <p:spPr>
          <a:xfrm>
            <a:off x="6442103" y="4307250"/>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3" name="Google Shape;541;p26">
            <a:extLst>
              <a:ext uri="{FF2B5EF4-FFF2-40B4-BE49-F238E27FC236}">
                <a16:creationId xmlns:a16="http://schemas.microsoft.com/office/drawing/2014/main" id="{DC792511-BD01-5CE3-368C-1E3E187B0ACE}"/>
              </a:ext>
            </a:extLst>
          </p:cNvPr>
          <p:cNvSpPr/>
          <p:nvPr/>
        </p:nvSpPr>
        <p:spPr>
          <a:xfrm>
            <a:off x="7072903" y="4265750"/>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4" name="Google Shape;542;p26">
            <a:extLst>
              <a:ext uri="{FF2B5EF4-FFF2-40B4-BE49-F238E27FC236}">
                <a16:creationId xmlns:a16="http://schemas.microsoft.com/office/drawing/2014/main" id="{1A659235-7001-1F05-7EB0-188C908BE6B3}"/>
              </a:ext>
            </a:extLst>
          </p:cNvPr>
          <p:cNvSpPr/>
          <p:nvPr/>
        </p:nvSpPr>
        <p:spPr>
          <a:xfrm>
            <a:off x="7033403" y="4307250"/>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5" name="Google Shape;543;p26">
            <a:extLst>
              <a:ext uri="{FF2B5EF4-FFF2-40B4-BE49-F238E27FC236}">
                <a16:creationId xmlns:a16="http://schemas.microsoft.com/office/drawing/2014/main" id="{5645DD8F-A2B3-ACBD-19EB-3F28AADF83D9}"/>
              </a:ext>
            </a:extLst>
          </p:cNvPr>
          <p:cNvSpPr/>
          <p:nvPr/>
        </p:nvSpPr>
        <p:spPr>
          <a:xfrm>
            <a:off x="7664203" y="4265750"/>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6" name="Google Shape;544;p26">
            <a:extLst>
              <a:ext uri="{FF2B5EF4-FFF2-40B4-BE49-F238E27FC236}">
                <a16:creationId xmlns:a16="http://schemas.microsoft.com/office/drawing/2014/main" id="{073248B8-B5AB-6FEB-2E01-2DE2C580ED59}"/>
              </a:ext>
            </a:extLst>
          </p:cNvPr>
          <p:cNvSpPr/>
          <p:nvPr/>
        </p:nvSpPr>
        <p:spPr>
          <a:xfrm>
            <a:off x="7624703" y="4307250"/>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7" name="Google Shape;520;p26">
            <a:extLst>
              <a:ext uri="{FF2B5EF4-FFF2-40B4-BE49-F238E27FC236}">
                <a16:creationId xmlns:a16="http://schemas.microsoft.com/office/drawing/2014/main" id="{88EF9317-F345-1C81-3E72-54A750DF4C42}"/>
              </a:ext>
            </a:extLst>
          </p:cNvPr>
          <p:cNvSpPr txBox="1"/>
          <p:nvPr/>
        </p:nvSpPr>
        <p:spPr>
          <a:xfrm>
            <a:off x="4907670" y="4286973"/>
            <a:ext cx="1753554"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dirty="0">
                <a:solidFill>
                  <a:schemeClr val="dk1"/>
                </a:solidFill>
                <a:highlight>
                  <a:srgbClr val="A8DBDC"/>
                </a:highlight>
                <a:latin typeface="Helvetica" pitchFamily="2" charset="0"/>
              </a:rPr>
              <a:t>Compressed</a:t>
            </a:r>
            <a:r>
              <a:rPr lang="en" dirty="0">
                <a:solidFill>
                  <a:schemeClr val="dk1"/>
                </a:solidFill>
                <a:latin typeface="Helvetica" pitchFamily="2" charset="0"/>
              </a:rPr>
              <a:t> Gradients Sum</a:t>
            </a:r>
            <a:endParaRPr dirty="0">
              <a:latin typeface="Helvetica" pitchFamily="2" charset="0"/>
            </a:endParaRPr>
          </a:p>
        </p:txBody>
      </p:sp>
      <p:sp>
        <p:nvSpPr>
          <p:cNvPr id="38" name="Google Shape;585;p27">
            <a:extLst>
              <a:ext uri="{FF2B5EF4-FFF2-40B4-BE49-F238E27FC236}">
                <a16:creationId xmlns:a16="http://schemas.microsoft.com/office/drawing/2014/main" id="{B73FA114-C881-9E6E-ED03-3D00E0DB919C}"/>
              </a:ext>
            </a:extLst>
          </p:cNvPr>
          <p:cNvSpPr/>
          <p:nvPr/>
        </p:nvSpPr>
        <p:spPr>
          <a:xfrm>
            <a:off x="3111474" y="3914053"/>
            <a:ext cx="1471200" cy="476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algn="ctr"/>
            <a:r>
              <a:rPr lang="en" sz="1500" dirty="0">
                <a:solidFill>
                  <a:schemeClr val="dk1"/>
                </a:solidFill>
                <a:latin typeface="Helvetica" pitchFamily="2" charset="0"/>
              </a:rPr>
              <a:t>⑤ Decompress</a:t>
            </a:r>
            <a:endParaRPr sz="1500" dirty="0">
              <a:latin typeface="Helvetica" pitchFamily="2" charset="0"/>
            </a:endParaRPr>
          </a:p>
        </p:txBody>
      </p:sp>
      <p:sp>
        <p:nvSpPr>
          <p:cNvPr id="39" name="Google Shape;585;p27">
            <a:extLst>
              <a:ext uri="{FF2B5EF4-FFF2-40B4-BE49-F238E27FC236}">
                <a16:creationId xmlns:a16="http://schemas.microsoft.com/office/drawing/2014/main" id="{8FADCC38-AFB3-AF7A-D122-6D777EDDDC79}"/>
              </a:ext>
            </a:extLst>
          </p:cNvPr>
          <p:cNvSpPr/>
          <p:nvPr/>
        </p:nvSpPr>
        <p:spPr>
          <a:xfrm>
            <a:off x="3122199" y="2082519"/>
            <a:ext cx="1471200" cy="476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algn="ctr"/>
            <a:r>
              <a:rPr lang="en" sz="1500" dirty="0">
                <a:solidFill>
                  <a:schemeClr val="dk1"/>
                </a:solidFill>
                <a:latin typeface="Helvetica" pitchFamily="2" charset="0"/>
              </a:rPr>
              <a:t>⑤ Decompress</a:t>
            </a:r>
            <a:endParaRPr sz="1500" dirty="0">
              <a:latin typeface="Helvetica" pitchFamily="2" charset="0"/>
            </a:endParaRPr>
          </a:p>
        </p:txBody>
      </p:sp>
      <p:sp>
        <p:nvSpPr>
          <p:cNvPr id="52" name="Google Shape;664;p28">
            <a:extLst>
              <a:ext uri="{FF2B5EF4-FFF2-40B4-BE49-F238E27FC236}">
                <a16:creationId xmlns:a16="http://schemas.microsoft.com/office/drawing/2014/main" id="{C62E7879-43EA-8E70-DA5A-38CFD44E5A38}"/>
              </a:ext>
            </a:extLst>
          </p:cNvPr>
          <p:cNvSpPr txBox="1"/>
          <p:nvPr/>
        </p:nvSpPr>
        <p:spPr>
          <a:xfrm>
            <a:off x="1899998" y="2212571"/>
            <a:ext cx="978300" cy="615523"/>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Global Updates</a:t>
            </a:r>
            <a:endParaRPr dirty="0">
              <a:latin typeface="Helvetica" pitchFamily="2" charset="0"/>
            </a:endParaRPr>
          </a:p>
        </p:txBody>
      </p:sp>
      <p:cxnSp>
        <p:nvCxnSpPr>
          <p:cNvPr id="53" name="Google Shape;296;p22">
            <a:extLst>
              <a:ext uri="{FF2B5EF4-FFF2-40B4-BE49-F238E27FC236}">
                <a16:creationId xmlns:a16="http://schemas.microsoft.com/office/drawing/2014/main" id="{0471D583-2368-341A-A6AA-262076381240}"/>
              </a:ext>
            </a:extLst>
          </p:cNvPr>
          <p:cNvCxnSpPr>
            <a:cxnSpLocks/>
          </p:cNvCxnSpPr>
          <p:nvPr/>
        </p:nvCxnSpPr>
        <p:spPr>
          <a:xfrm>
            <a:off x="1685195" y="2322789"/>
            <a:ext cx="1436642" cy="0"/>
          </a:xfrm>
          <a:prstGeom prst="straightConnector1">
            <a:avLst/>
          </a:prstGeom>
          <a:noFill/>
          <a:ln w="19050" cap="flat" cmpd="sng">
            <a:solidFill>
              <a:schemeClr val="bg1">
                <a:lumMod val="50000"/>
              </a:schemeClr>
            </a:solidFill>
            <a:prstDash val="solid"/>
            <a:round/>
            <a:headEnd type="stealth" w="med" len="med"/>
            <a:tailEnd type="none" w="med" len="med"/>
          </a:ln>
        </p:spPr>
      </p:cxnSp>
      <p:cxnSp>
        <p:nvCxnSpPr>
          <p:cNvPr id="55" name="Google Shape;296;p22">
            <a:extLst>
              <a:ext uri="{FF2B5EF4-FFF2-40B4-BE49-F238E27FC236}">
                <a16:creationId xmlns:a16="http://schemas.microsoft.com/office/drawing/2014/main" id="{A2BB21D9-A1A8-A6E2-FABA-C3B638794523}"/>
              </a:ext>
            </a:extLst>
          </p:cNvPr>
          <p:cNvCxnSpPr>
            <a:cxnSpLocks/>
          </p:cNvCxnSpPr>
          <p:nvPr/>
        </p:nvCxnSpPr>
        <p:spPr>
          <a:xfrm>
            <a:off x="1672134" y="4157673"/>
            <a:ext cx="1436642" cy="0"/>
          </a:xfrm>
          <a:prstGeom prst="straightConnector1">
            <a:avLst/>
          </a:prstGeom>
          <a:noFill/>
          <a:ln w="19050" cap="flat" cmpd="sng">
            <a:solidFill>
              <a:schemeClr val="bg1">
                <a:lumMod val="50000"/>
              </a:schemeClr>
            </a:solidFill>
            <a:prstDash val="solid"/>
            <a:round/>
            <a:headEnd type="stealth" w="med" len="med"/>
            <a:tailEnd type="none" w="med" len="med"/>
          </a:ln>
        </p:spPr>
      </p:cxnSp>
      <p:sp>
        <p:nvSpPr>
          <p:cNvPr id="56" name="Google Shape;664;p28">
            <a:extLst>
              <a:ext uri="{FF2B5EF4-FFF2-40B4-BE49-F238E27FC236}">
                <a16:creationId xmlns:a16="http://schemas.microsoft.com/office/drawing/2014/main" id="{F0B0F6D6-A4D0-83AF-6FCD-1EDB0F59066C}"/>
              </a:ext>
            </a:extLst>
          </p:cNvPr>
          <p:cNvSpPr txBox="1"/>
          <p:nvPr/>
        </p:nvSpPr>
        <p:spPr>
          <a:xfrm>
            <a:off x="1899998" y="4049249"/>
            <a:ext cx="978300" cy="615523"/>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US" dirty="0">
                <a:solidFill>
                  <a:schemeClr val="dk1"/>
                </a:solidFill>
                <a:latin typeface="Helvetica" pitchFamily="2" charset="0"/>
              </a:rPr>
              <a:t>Global Updates</a:t>
            </a:r>
            <a:endParaRPr lang="en-US" dirty="0">
              <a:latin typeface="Helvetica" pitchFamily="2" charset="0"/>
            </a:endParaRPr>
          </a:p>
        </p:txBody>
      </p:sp>
      <p:sp>
        <p:nvSpPr>
          <p:cNvPr id="57" name="Google Shape;778;p29">
            <a:extLst>
              <a:ext uri="{FF2B5EF4-FFF2-40B4-BE49-F238E27FC236}">
                <a16:creationId xmlns:a16="http://schemas.microsoft.com/office/drawing/2014/main" id="{6D36C97A-F50A-A1F2-4F1D-A1F49665ECB0}"/>
              </a:ext>
            </a:extLst>
          </p:cNvPr>
          <p:cNvSpPr/>
          <p:nvPr/>
        </p:nvSpPr>
        <p:spPr>
          <a:xfrm>
            <a:off x="6287050" y="1807027"/>
            <a:ext cx="2045400" cy="586921"/>
          </a:xfrm>
          <a:prstGeom prst="ellipse">
            <a:avLst/>
          </a:prstGeom>
          <a:noFill/>
          <a:ln w="28575" cap="flat" cmpd="sng">
            <a:solidFill>
              <a:srgbClr val="E739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58" name="Google Shape;779;p29">
            <a:extLst>
              <a:ext uri="{FF2B5EF4-FFF2-40B4-BE49-F238E27FC236}">
                <a16:creationId xmlns:a16="http://schemas.microsoft.com/office/drawing/2014/main" id="{80AE0B59-C5F3-95B7-1CAC-0BF4BD4A8216}"/>
              </a:ext>
            </a:extLst>
          </p:cNvPr>
          <p:cNvSpPr/>
          <p:nvPr/>
        </p:nvSpPr>
        <p:spPr>
          <a:xfrm>
            <a:off x="6274212" y="3426373"/>
            <a:ext cx="2045400" cy="586921"/>
          </a:xfrm>
          <a:prstGeom prst="ellipse">
            <a:avLst/>
          </a:prstGeom>
          <a:noFill/>
          <a:ln w="28575" cap="flat" cmpd="sng">
            <a:solidFill>
              <a:srgbClr val="E739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0" name="Google Shape;264;p21">
            <a:extLst>
              <a:ext uri="{FF2B5EF4-FFF2-40B4-BE49-F238E27FC236}">
                <a16:creationId xmlns:a16="http://schemas.microsoft.com/office/drawing/2014/main" id="{6F69E8FE-5BBB-BEFD-198F-D356A5BD4421}"/>
              </a:ext>
            </a:extLst>
          </p:cNvPr>
          <p:cNvSpPr txBox="1">
            <a:spLocks noGrp="1"/>
          </p:cNvSpPr>
          <p:nvPr>
            <p:ph type="title"/>
          </p:nvPr>
        </p:nvSpPr>
        <p:spPr>
          <a:xfrm>
            <a:off x="311699" y="320040"/>
            <a:ext cx="869995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Issue: de- and re-compression at every synchronization step</a:t>
            </a:r>
            <a:endParaRPr dirty="0"/>
          </a:p>
        </p:txBody>
      </p:sp>
      <p:sp>
        <p:nvSpPr>
          <p:cNvPr id="40" name="Slide Number Placeholder 39">
            <a:extLst>
              <a:ext uri="{FF2B5EF4-FFF2-40B4-BE49-F238E27FC236}">
                <a16:creationId xmlns:a16="http://schemas.microsoft.com/office/drawing/2014/main" id="{D701F207-D05A-EA97-A76A-6C1E0B5F76F4}"/>
              </a:ext>
            </a:extLst>
          </p:cNvPr>
          <p:cNvSpPr>
            <a:spLocks noGrp="1"/>
          </p:cNvSpPr>
          <p:nvPr>
            <p:ph type="sldNum" sz="quarter" idx="2"/>
          </p:nvPr>
        </p:nvSpPr>
        <p:spPr/>
        <p:txBody>
          <a:bodyPr/>
          <a:lstStyle/>
          <a:p>
            <a:fld id="{86CB4B4D-7CA3-9044-876B-883B54F8677D}" type="slidenum">
              <a:rPr lang="en-US" smtClean="0"/>
              <a:t>10</a:t>
            </a:fld>
            <a:endParaRPr lang="en-US" dirty="0"/>
          </a:p>
        </p:txBody>
      </p:sp>
      <p:sp>
        <p:nvSpPr>
          <p:cNvPr id="41" name="Rectangle 40">
            <a:extLst>
              <a:ext uri="{FF2B5EF4-FFF2-40B4-BE49-F238E27FC236}">
                <a16:creationId xmlns:a16="http://schemas.microsoft.com/office/drawing/2014/main" id="{F859B957-56E0-82D1-B163-7AED303056CD}"/>
              </a:ext>
            </a:extLst>
          </p:cNvPr>
          <p:cNvSpPr/>
          <p:nvPr/>
        </p:nvSpPr>
        <p:spPr>
          <a:xfrm>
            <a:off x="4928545" y="2380341"/>
            <a:ext cx="910728" cy="1217666"/>
          </a:xfrm>
          <a:prstGeom prst="rect">
            <a:avLst/>
          </a:prstGeom>
          <a:solidFill>
            <a:srgbClr val="A8DB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Helvetica" pitchFamily="2" charset="0"/>
                <a:cs typeface="Times New Roman" panose="02020603050405020304" pitchFamily="18" charset="0"/>
              </a:rPr>
              <a:t>Reduced Data Volume</a:t>
            </a:r>
          </a:p>
        </p:txBody>
      </p:sp>
      <p:sp>
        <p:nvSpPr>
          <p:cNvPr id="257" name="Rectangle 256">
            <a:extLst>
              <a:ext uri="{FF2B5EF4-FFF2-40B4-BE49-F238E27FC236}">
                <a16:creationId xmlns:a16="http://schemas.microsoft.com/office/drawing/2014/main" id="{7A614517-5E9F-EDCE-2230-F14742149E94}"/>
              </a:ext>
            </a:extLst>
          </p:cNvPr>
          <p:cNvSpPr/>
          <p:nvPr/>
        </p:nvSpPr>
        <p:spPr>
          <a:xfrm>
            <a:off x="234144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Compression Cost</a:t>
            </a:r>
          </a:p>
        </p:txBody>
      </p:sp>
      <p:sp>
        <p:nvSpPr>
          <p:cNvPr id="258" name="Rectangle 257">
            <a:extLst>
              <a:ext uri="{FF2B5EF4-FFF2-40B4-BE49-F238E27FC236}">
                <a16:creationId xmlns:a16="http://schemas.microsoft.com/office/drawing/2014/main" id="{C24CE7E6-2E14-DAC6-FE60-9298140C05E6}"/>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259" name="Rectangle 258">
            <a:extLst>
              <a:ext uri="{FF2B5EF4-FFF2-40B4-BE49-F238E27FC236}">
                <a16:creationId xmlns:a16="http://schemas.microsoft.com/office/drawing/2014/main" id="{1411D1B1-DACE-7ED8-B8BF-707EBFE41EF5}"/>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260" name="Rectangle 259">
            <a:extLst>
              <a:ext uri="{FF2B5EF4-FFF2-40B4-BE49-F238E27FC236}">
                <a16:creationId xmlns:a16="http://schemas.microsoft.com/office/drawing/2014/main" id="{64194A3F-325F-F347-9C28-01D8F7C66EF2}"/>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261" name="Rectangle 260">
            <a:extLst>
              <a:ext uri="{FF2B5EF4-FFF2-40B4-BE49-F238E27FC236}">
                <a16:creationId xmlns:a16="http://schemas.microsoft.com/office/drawing/2014/main" id="{0D829650-3D87-DCEE-4766-47D27DF4CB1F}"/>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791066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500" fill="hold"/>
                                        <p:tgtEl>
                                          <p:spTgt spid="9"/>
                                        </p:tgtEl>
                                        <p:attrNameLst>
                                          <p:attrName>stroke.color</p:attrName>
                                        </p:attrNameLst>
                                      </p:cBhvr>
                                      <p:to>
                                        <a:srgbClr val="A8DCDC"/>
                                      </p:to>
                                    </p:animClr>
                                    <p:set>
                                      <p:cBhvr>
                                        <p:cTn id="9" dur="500" fill="hold"/>
                                        <p:tgtEl>
                                          <p:spTgt spid="9"/>
                                        </p:tgtEl>
                                        <p:attrNameLst>
                                          <p:attrName>stroke.on</p:attrName>
                                        </p:attrNameLst>
                                      </p:cBhvr>
                                      <p:to>
                                        <p:strVal val="true"/>
                                      </p:to>
                                    </p:set>
                                  </p:childTnLst>
                                </p:cTn>
                              </p:par>
                              <p:par>
                                <p:cTn id="10" presetID="7" presetClass="emph" presetSubtype="2" fill="hold" nodeType="withEffect">
                                  <p:stCondLst>
                                    <p:cond delay="0"/>
                                  </p:stCondLst>
                                  <p:childTnLst>
                                    <p:animClr clrSpc="rgb" dir="cw">
                                      <p:cBhvr>
                                        <p:cTn id="11" dur="500" fill="hold"/>
                                        <p:tgtEl>
                                          <p:spTgt spid="11"/>
                                        </p:tgtEl>
                                        <p:attrNameLst>
                                          <p:attrName>stroke.color</p:attrName>
                                        </p:attrNameLst>
                                      </p:cBhvr>
                                      <p:to>
                                        <a:srgbClr val="A8DCDC"/>
                                      </p:to>
                                    </p:animClr>
                                    <p:set>
                                      <p:cBhvr>
                                        <p:cTn id="12" dur="500" fill="hold"/>
                                        <p:tgtEl>
                                          <p:spTgt spid="11"/>
                                        </p:tgtEl>
                                        <p:attrNameLst>
                                          <p:attrName>stroke.on</p:attrName>
                                        </p:attrNameLst>
                                      </p:cBhvr>
                                      <p:to>
                                        <p:strVal val="true"/>
                                      </p:to>
                                    </p:set>
                                  </p:childTnLst>
                                </p:cTn>
                              </p:par>
                              <p:par>
                                <p:cTn id="13" presetID="7" presetClass="emph" presetSubtype="2" fill="hold" nodeType="withEffect">
                                  <p:stCondLst>
                                    <p:cond delay="0"/>
                                  </p:stCondLst>
                                  <p:childTnLst>
                                    <p:animClr clrSpc="rgb" dir="cw">
                                      <p:cBhvr>
                                        <p:cTn id="14" dur="500" fill="hold"/>
                                        <p:tgtEl>
                                          <p:spTgt spid="7"/>
                                        </p:tgtEl>
                                        <p:attrNameLst>
                                          <p:attrName>stroke.color</p:attrName>
                                        </p:attrNameLst>
                                      </p:cBhvr>
                                      <p:to>
                                        <a:srgbClr val="A8DCDC"/>
                                      </p:to>
                                    </p:animClr>
                                    <p:set>
                                      <p:cBhvr>
                                        <p:cTn id="15" dur="500" fill="hold"/>
                                        <p:tgtEl>
                                          <p:spTgt spid="7"/>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26"/>
                                        </p:tgtEl>
                                        <p:attrNameLst>
                                          <p:attrName>stroke.color</p:attrName>
                                        </p:attrNameLst>
                                      </p:cBhvr>
                                      <p:to>
                                        <a:srgbClr val="A8DCDC"/>
                                      </p:to>
                                    </p:animClr>
                                    <p:set>
                                      <p:cBhvr>
                                        <p:cTn id="18" dur="500" fill="hold"/>
                                        <p:tgtEl>
                                          <p:spTgt spid="26"/>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72" name="Google Shape;272;p21"/>
          <p:cNvSpPr txBox="1"/>
          <p:nvPr/>
        </p:nvSpPr>
        <p:spPr>
          <a:xfrm>
            <a:off x="532151" y="182521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4" name="Google Shape;274;p21"/>
          <p:cNvSpPr txBox="1"/>
          <p:nvPr/>
        </p:nvSpPr>
        <p:spPr>
          <a:xfrm>
            <a:off x="532151" y="186080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8" name="Google Shape;328;p23">
            <a:extLst>
              <a:ext uri="{FF2B5EF4-FFF2-40B4-BE49-F238E27FC236}">
                <a16:creationId xmlns:a16="http://schemas.microsoft.com/office/drawing/2014/main" id="{D74AC447-1685-E8CA-4963-A1279F031635}"/>
              </a:ext>
            </a:extLst>
          </p:cNvPr>
          <p:cNvSpPr txBox="1"/>
          <p:nvPr/>
        </p:nvSpPr>
        <p:spPr>
          <a:xfrm>
            <a:off x="5724541" y="1567970"/>
            <a:ext cx="1191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PS </a:t>
            </a:r>
            <a:endParaRPr dirty="0">
              <a:latin typeface="Helvetica" pitchFamily="2" charset="0"/>
            </a:endParaRPr>
          </a:p>
        </p:txBody>
      </p:sp>
      <p:cxnSp>
        <p:nvCxnSpPr>
          <p:cNvPr id="9" name="Google Shape;340;p23">
            <a:extLst>
              <a:ext uri="{FF2B5EF4-FFF2-40B4-BE49-F238E27FC236}">
                <a16:creationId xmlns:a16="http://schemas.microsoft.com/office/drawing/2014/main" id="{0368BC35-2657-848D-1E90-4BA4E4595050}"/>
              </a:ext>
            </a:extLst>
          </p:cNvPr>
          <p:cNvCxnSpPr>
            <a:cxnSpLocks/>
          </p:cNvCxnSpPr>
          <p:nvPr/>
        </p:nvCxnSpPr>
        <p:spPr>
          <a:xfrm>
            <a:off x="4249834" y="1503256"/>
            <a:ext cx="2754341" cy="302508"/>
          </a:xfrm>
          <a:prstGeom prst="bentConnector2">
            <a:avLst/>
          </a:prstGeom>
          <a:noFill/>
          <a:ln w="25400" cap="flat" cmpd="sng">
            <a:solidFill>
              <a:srgbClr val="A8DBDC"/>
            </a:solidFill>
            <a:prstDash val="solid"/>
            <a:round/>
            <a:headEnd type="none" w="med" len="med"/>
            <a:tailEnd type="stealth" w="med" len="med"/>
          </a:ln>
        </p:spPr>
      </p:cxnSp>
      <p:sp>
        <p:nvSpPr>
          <p:cNvPr id="10" name="Google Shape;356;p23">
            <a:extLst>
              <a:ext uri="{FF2B5EF4-FFF2-40B4-BE49-F238E27FC236}">
                <a16:creationId xmlns:a16="http://schemas.microsoft.com/office/drawing/2014/main" id="{225D83EA-4DF7-678F-8A84-C8BE7A544640}"/>
              </a:ext>
            </a:extLst>
          </p:cNvPr>
          <p:cNvSpPr txBox="1"/>
          <p:nvPr/>
        </p:nvSpPr>
        <p:spPr>
          <a:xfrm>
            <a:off x="4482754" y="892740"/>
            <a:ext cx="1279500"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dirty="0">
                <a:solidFill>
                  <a:schemeClr val="dk1"/>
                </a:solidFill>
                <a:highlight>
                  <a:srgbClr val="A8DBDC"/>
                </a:highlight>
                <a:latin typeface="Helvetica" pitchFamily="2" charset="0"/>
              </a:rPr>
              <a:t>Compressed</a:t>
            </a:r>
            <a:r>
              <a:rPr lang="en" dirty="0">
                <a:solidFill>
                  <a:schemeClr val="dk1"/>
                </a:solidFill>
                <a:latin typeface="Helvetica" pitchFamily="2" charset="0"/>
              </a:rPr>
              <a:t> Gradients</a:t>
            </a:r>
            <a:endParaRPr dirty="0">
              <a:latin typeface="Helvetica" pitchFamily="2" charset="0"/>
            </a:endParaRPr>
          </a:p>
        </p:txBody>
      </p:sp>
      <p:sp>
        <p:nvSpPr>
          <p:cNvPr id="12" name="Google Shape;358;p23">
            <a:extLst>
              <a:ext uri="{FF2B5EF4-FFF2-40B4-BE49-F238E27FC236}">
                <a16:creationId xmlns:a16="http://schemas.microsoft.com/office/drawing/2014/main" id="{49762C0E-353A-0657-4873-3BF7F08B8197}"/>
              </a:ext>
            </a:extLst>
          </p:cNvPr>
          <p:cNvSpPr/>
          <p:nvPr/>
        </p:nvSpPr>
        <p:spPr>
          <a:xfrm>
            <a:off x="6887900" y="1800989"/>
            <a:ext cx="84900" cy="19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 name="Google Shape;359;p23">
            <a:extLst>
              <a:ext uri="{FF2B5EF4-FFF2-40B4-BE49-F238E27FC236}">
                <a16:creationId xmlns:a16="http://schemas.microsoft.com/office/drawing/2014/main" id="{C93655E7-A27A-02DB-AAB0-DB230DE5EF60}"/>
              </a:ext>
            </a:extLst>
          </p:cNvPr>
          <p:cNvSpPr/>
          <p:nvPr/>
        </p:nvSpPr>
        <p:spPr>
          <a:xfrm flipH="1">
            <a:off x="6887900" y="3677502"/>
            <a:ext cx="40500" cy="13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4" name="Google Shape;360;p23">
            <a:extLst>
              <a:ext uri="{FF2B5EF4-FFF2-40B4-BE49-F238E27FC236}">
                <a16:creationId xmlns:a16="http://schemas.microsoft.com/office/drawing/2014/main" id="{2EBC1CDC-96D8-A6E2-3746-2264FF1EAF36}"/>
              </a:ext>
            </a:extLst>
          </p:cNvPr>
          <p:cNvSpPr/>
          <p:nvPr/>
        </p:nvSpPr>
        <p:spPr>
          <a:xfrm>
            <a:off x="5813613" y="914577"/>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5" name="Google Shape;361;p23">
            <a:extLst>
              <a:ext uri="{FF2B5EF4-FFF2-40B4-BE49-F238E27FC236}">
                <a16:creationId xmlns:a16="http://schemas.microsoft.com/office/drawing/2014/main" id="{9762220B-32D9-408E-E08C-25E0F41F93B0}"/>
              </a:ext>
            </a:extLst>
          </p:cNvPr>
          <p:cNvSpPr/>
          <p:nvPr/>
        </p:nvSpPr>
        <p:spPr>
          <a:xfrm>
            <a:off x="5774113" y="956077"/>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6" name="Google Shape;362;p23">
            <a:extLst>
              <a:ext uri="{FF2B5EF4-FFF2-40B4-BE49-F238E27FC236}">
                <a16:creationId xmlns:a16="http://schemas.microsoft.com/office/drawing/2014/main" id="{6717759D-66FA-47AA-0B26-D1C0329DF028}"/>
              </a:ext>
            </a:extLst>
          </p:cNvPr>
          <p:cNvSpPr/>
          <p:nvPr/>
        </p:nvSpPr>
        <p:spPr>
          <a:xfrm>
            <a:off x="6404913" y="914577"/>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7" name="Google Shape;363;p23">
            <a:extLst>
              <a:ext uri="{FF2B5EF4-FFF2-40B4-BE49-F238E27FC236}">
                <a16:creationId xmlns:a16="http://schemas.microsoft.com/office/drawing/2014/main" id="{9729DC1C-758E-C456-6AC1-E5C2AE81EF89}"/>
              </a:ext>
            </a:extLst>
          </p:cNvPr>
          <p:cNvSpPr/>
          <p:nvPr/>
        </p:nvSpPr>
        <p:spPr>
          <a:xfrm>
            <a:off x="6365413" y="956077"/>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8" name="Google Shape;364;p23">
            <a:extLst>
              <a:ext uri="{FF2B5EF4-FFF2-40B4-BE49-F238E27FC236}">
                <a16:creationId xmlns:a16="http://schemas.microsoft.com/office/drawing/2014/main" id="{7FFE6629-5FCA-EC67-DFCB-2018A0FC06E6}"/>
              </a:ext>
            </a:extLst>
          </p:cNvPr>
          <p:cNvSpPr/>
          <p:nvPr/>
        </p:nvSpPr>
        <p:spPr>
          <a:xfrm>
            <a:off x="6996213" y="914577"/>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9" name="Google Shape;365;p23">
            <a:extLst>
              <a:ext uri="{FF2B5EF4-FFF2-40B4-BE49-F238E27FC236}">
                <a16:creationId xmlns:a16="http://schemas.microsoft.com/office/drawing/2014/main" id="{5DBFF6DC-6DB1-0828-0CD4-D16A5694554E}"/>
              </a:ext>
            </a:extLst>
          </p:cNvPr>
          <p:cNvSpPr/>
          <p:nvPr/>
        </p:nvSpPr>
        <p:spPr>
          <a:xfrm>
            <a:off x="6956713" y="956077"/>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6" name="Google Shape;388;p24">
            <a:extLst>
              <a:ext uri="{FF2B5EF4-FFF2-40B4-BE49-F238E27FC236}">
                <a16:creationId xmlns:a16="http://schemas.microsoft.com/office/drawing/2014/main" id="{EDF74FFA-2760-66B9-4898-CDB7056611FF}"/>
              </a:ext>
            </a:extLst>
          </p:cNvPr>
          <p:cNvSpPr/>
          <p:nvPr/>
        </p:nvSpPr>
        <p:spPr>
          <a:xfrm>
            <a:off x="6177054" y="1792452"/>
            <a:ext cx="15804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Decompress</a:t>
            </a:r>
            <a:endParaRPr sz="1500" dirty="0">
              <a:latin typeface="Helvetica" pitchFamily="2" charset="0"/>
            </a:endParaRPr>
          </a:p>
        </p:txBody>
      </p:sp>
      <p:sp>
        <p:nvSpPr>
          <p:cNvPr id="21" name="Google Shape;517;p26">
            <a:extLst>
              <a:ext uri="{FF2B5EF4-FFF2-40B4-BE49-F238E27FC236}">
                <a16:creationId xmlns:a16="http://schemas.microsoft.com/office/drawing/2014/main" id="{E75ED624-C1D7-0F89-1B2F-EBA51D0AF3E8}"/>
              </a:ext>
            </a:extLst>
          </p:cNvPr>
          <p:cNvSpPr/>
          <p:nvPr/>
        </p:nvSpPr>
        <p:spPr>
          <a:xfrm>
            <a:off x="6242205" y="3412444"/>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Compress</a:t>
            </a:r>
            <a:endParaRPr sz="1500" dirty="0">
              <a:latin typeface="Helvetica" pitchFamily="2" charset="0"/>
            </a:endParaRPr>
          </a:p>
        </p:txBody>
      </p:sp>
      <p:cxnSp>
        <p:nvCxnSpPr>
          <p:cNvPr id="25" name="Google Shape;518;p26">
            <a:extLst>
              <a:ext uri="{FF2B5EF4-FFF2-40B4-BE49-F238E27FC236}">
                <a16:creationId xmlns:a16="http://schemas.microsoft.com/office/drawing/2014/main" id="{30AD3B20-886C-B5D0-5AFC-DDF3ECFD6BF4}"/>
              </a:ext>
            </a:extLst>
          </p:cNvPr>
          <p:cNvCxnSpPr>
            <a:cxnSpLocks/>
            <a:stCxn id="28" idx="2"/>
            <a:endCxn id="21" idx="0"/>
          </p:cNvCxnSpPr>
          <p:nvPr/>
        </p:nvCxnSpPr>
        <p:spPr>
          <a:xfrm>
            <a:off x="6977805" y="3021808"/>
            <a:ext cx="0" cy="390636"/>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26" name="Google Shape;523;p26">
            <a:extLst>
              <a:ext uri="{FF2B5EF4-FFF2-40B4-BE49-F238E27FC236}">
                <a16:creationId xmlns:a16="http://schemas.microsoft.com/office/drawing/2014/main" id="{CB119F43-A41F-ED4B-4C84-E0CAA66CC715}"/>
              </a:ext>
            </a:extLst>
          </p:cNvPr>
          <p:cNvCxnSpPr>
            <a:cxnSpLocks/>
            <a:stCxn id="21" idx="2"/>
          </p:cNvCxnSpPr>
          <p:nvPr/>
        </p:nvCxnSpPr>
        <p:spPr>
          <a:xfrm rot="5400000">
            <a:off x="5496855" y="2560594"/>
            <a:ext cx="219900" cy="2742000"/>
          </a:xfrm>
          <a:prstGeom prst="bentConnector2">
            <a:avLst/>
          </a:prstGeom>
          <a:noFill/>
          <a:ln w="25400" cap="flat" cmpd="sng">
            <a:solidFill>
              <a:srgbClr val="A8DBDC"/>
            </a:solidFill>
            <a:prstDash val="solid"/>
            <a:round/>
            <a:headEnd type="none" w="med" len="med"/>
            <a:tailEnd type="stealth" w="med" len="med"/>
          </a:ln>
        </p:spPr>
      </p:cxnSp>
      <p:sp>
        <p:nvSpPr>
          <p:cNvPr id="28" name="Google Shape;436;p25">
            <a:extLst>
              <a:ext uri="{FF2B5EF4-FFF2-40B4-BE49-F238E27FC236}">
                <a16:creationId xmlns:a16="http://schemas.microsoft.com/office/drawing/2014/main" id="{DCA1E127-C889-610A-7953-7CA3734E35B7}"/>
              </a:ext>
            </a:extLst>
          </p:cNvPr>
          <p:cNvSpPr/>
          <p:nvPr/>
        </p:nvSpPr>
        <p:spPr>
          <a:xfrm>
            <a:off x="6242205" y="2612608"/>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Sum</a:t>
            </a:r>
            <a:endParaRPr sz="1500" dirty="0">
              <a:latin typeface="Helvetica" pitchFamily="2" charset="0"/>
            </a:endParaRPr>
          </a:p>
        </p:txBody>
      </p:sp>
      <p:cxnSp>
        <p:nvCxnSpPr>
          <p:cNvPr id="29" name="Google Shape;468;p25">
            <a:extLst>
              <a:ext uri="{FF2B5EF4-FFF2-40B4-BE49-F238E27FC236}">
                <a16:creationId xmlns:a16="http://schemas.microsoft.com/office/drawing/2014/main" id="{584AAB79-1D5A-E173-4961-AD2F3D831F9E}"/>
              </a:ext>
            </a:extLst>
          </p:cNvPr>
          <p:cNvCxnSpPr>
            <a:cxnSpLocks/>
          </p:cNvCxnSpPr>
          <p:nvPr/>
        </p:nvCxnSpPr>
        <p:spPr>
          <a:xfrm>
            <a:off x="6967254" y="2201652"/>
            <a:ext cx="6226" cy="430156"/>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30" name="Google Shape;326;p23">
            <a:extLst>
              <a:ext uri="{FF2B5EF4-FFF2-40B4-BE49-F238E27FC236}">
                <a16:creationId xmlns:a16="http://schemas.microsoft.com/office/drawing/2014/main" id="{BC18E293-27E8-D05A-482A-2908FAFD977E}"/>
              </a:ext>
            </a:extLst>
          </p:cNvPr>
          <p:cNvSpPr/>
          <p:nvPr/>
        </p:nvSpPr>
        <p:spPr>
          <a:xfrm>
            <a:off x="5647296" y="1613949"/>
            <a:ext cx="2592000" cy="2334315"/>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57" name="Google Shape;778;p29">
            <a:extLst>
              <a:ext uri="{FF2B5EF4-FFF2-40B4-BE49-F238E27FC236}">
                <a16:creationId xmlns:a16="http://schemas.microsoft.com/office/drawing/2014/main" id="{6D36C97A-F50A-A1F2-4F1D-A1F49665ECB0}"/>
              </a:ext>
            </a:extLst>
          </p:cNvPr>
          <p:cNvSpPr/>
          <p:nvPr/>
        </p:nvSpPr>
        <p:spPr>
          <a:xfrm>
            <a:off x="5954210" y="1696418"/>
            <a:ext cx="2045400" cy="586921"/>
          </a:xfrm>
          <a:prstGeom prst="ellipse">
            <a:avLst/>
          </a:prstGeom>
          <a:noFill/>
          <a:ln w="28575" cap="flat" cmpd="sng">
            <a:solidFill>
              <a:srgbClr val="E739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58" name="Google Shape;779;p29">
            <a:extLst>
              <a:ext uri="{FF2B5EF4-FFF2-40B4-BE49-F238E27FC236}">
                <a16:creationId xmlns:a16="http://schemas.microsoft.com/office/drawing/2014/main" id="{80AE0B59-C5F3-95B7-1CAC-0BF4BD4A8216}"/>
              </a:ext>
            </a:extLst>
          </p:cNvPr>
          <p:cNvSpPr/>
          <p:nvPr/>
        </p:nvSpPr>
        <p:spPr>
          <a:xfrm>
            <a:off x="5941372" y="3315764"/>
            <a:ext cx="2045400" cy="586921"/>
          </a:xfrm>
          <a:prstGeom prst="ellipse">
            <a:avLst/>
          </a:prstGeom>
          <a:noFill/>
          <a:ln w="28575" cap="flat" cmpd="sng">
            <a:solidFill>
              <a:srgbClr val="E739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0" name="Google Shape;264;p21">
            <a:extLst>
              <a:ext uri="{FF2B5EF4-FFF2-40B4-BE49-F238E27FC236}">
                <a16:creationId xmlns:a16="http://schemas.microsoft.com/office/drawing/2014/main" id="{6F69E8FE-5BBB-BEFD-198F-D356A5BD4421}"/>
              </a:ext>
            </a:extLst>
          </p:cNvPr>
          <p:cNvSpPr txBox="1">
            <a:spLocks noGrp="1"/>
          </p:cNvSpPr>
          <p:nvPr>
            <p:ph type="title"/>
          </p:nvPr>
        </p:nvSpPr>
        <p:spPr>
          <a:xfrm>
            <a:off x="311699" y="320040"/>
            <a:ext cx="8699953" cy="572700"/>
          </a:xfrm>
          <a:prstGeom prst="rect">
            <a:avLst/>
          </a:prstGeom>
        </p:spPr>
        <p:txBody>
          <a:bodyPr spcFirstLastPara="1" wrap="square" lIns="91425" tIns="91425" rIns="91425" bIns="91425" anchor="t" anchorCtr="0">
            <a:noAutofit/>
          </a:bodyPr>
          <a:lstStyle/>
          <a:p>
            <a:pPr>
              <a:spcBef>
                <a:spcPts val="0"/>
              </a:spcBef>
              <a:buClrTx/>
              <a:buFontTx/>
            </a:pPr>
            <a:r>
              <a:rPr lang="en" dirty="0"/>
              <a:t>Compression saving diluted by high computational cost</a:t>
            </a:r>
            <a:endParaRPr lang="en-US" dirty="0"/>
          </a:p>
        </p:txBody>
      </p:sp>
      <p:sp>
        <p:nvSpPr>
          <p:cNvPr id="40" name="Slide Number Placeholder 39">
            <a:extLst>
              <a:ext uri="{FF2B5EF4-FFF2-40B4-BE49-F238E27FC236}">
                <a16:creationId xmlns:a16="http://schemas.microsoft.com/office/drawing/2014/main" id="{D701F207-D05A-EA97-A76A-6C1E0B5F76F4}"/>
              </a:ext>
            </a:extLst>
          </p:cNvPr>
          <p:cNvSpPr>
            <a:spLocks noGrp="1"/>
          </p:cNvSpPr>
          <p:nvPr>
            <p:ph type="sldNum" sz="quarter" idx="2"/>
          </p:nvPr>
        </p:nvSpPr>
        <p:spPr/>
        <p:txBody>
          <a:bodyPr/>
          <a:lstStyle/>
          <a:p>
            <a:fld id="{86CB4B4D-7CA3-9044-876B-883B54F8677D}" type="slidenum">
              <a:rPr lang="en-US" smtClean="0"/>
              <a:t>11</a:t>
            </a:fld>
            <a:endParaRPr lang="en-US" dirty="0"/>
          </a:p>
        </p:txBody>
      </p:sp>
      <p:sp>
        <p:nvSpPr>
          <p:cNvPr id="41" name="Rectangle 40">
            <a:extLst>
              <a:ext uri="{FF2B5EF4-FFF2-40B4-BE49-F238E27FC236}">
                <a16:creationId xmlns:a16="http://schemas.microsoft.com/office/drawing/2014/main" id="{F859B957-56E0-82D1-B163-7AED303056CD}"/>
              </a:ext>
            </a:extLst>
          </p:cNvPr>
          <p:cNvSpPr/>
          <p:nvPr/>
        </p:nvSpPr>
        <p:spPr>
          <a:xfrm>
            <a:off x="4595705" y="2269732"/>
            <a:ext cx="910728" cy="1217666"/>
          </a:xfrm>
          <a:prstGeom prst="rect">
            <a:avLst/>
          </a:prstGeom>
          <a:solidFill>
            <a:srgbClr val="A8DB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Helvetica" pitchFamily="2" charset="0"/>
                <a:cs typeface="Times New Roman" panose="02020603050405020304" pitchFamily="18" charset="0"/>
              </a:rPr>
              <a:t>Reduced Data Volume</a:t>
            </a:r>
          </a:p>
        </p:txBody>
      </p:sp>
      <p:sp>
        <p:nvSpPr>
          <p:cNvPr id="43" name="Google Shape;787;p30">
            <a:extLst>
              <a:ext uri="{FF2B5EF4-FFF2-40B4-BE49-F238E27FC236}">
                <a16:creationId xmlns:a16="http://schemas.microsoft.com/office/drawing/2014/main" id="{49A08965-0D41-76A0-DDD3-92F7B0BBC09F}"/>
              </a:ext>
            </a:extLst>
          </p:cNvPr>
          <p:cNvSpPr txBox="1"/>
          <p:nvPr/>
        </p:nvSpPr>
        <p:spPr>
          <a:xfrm>
            <a:off x="311699" y="764590"/>
            <a:ext cx="3849801"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Helvetica" pitchFamily="2" charset="0"/>
              </a:rPr>
              <a:t>Microbenchmark: </a:t>
            </a:r>
          </a:p>
          <a:p>
            <a:pPr marL="0" lvl="0" indent="0" algn="l" rtl="0">
              <a:spcBef>
                <a:spcPts val="0"/>
              </a:spcBef>
              <a:spcAft>
                <a:spcPts val="0"/>
              </a:spcAft>
              <a:buNone/>
            </a:pPr>
            <a:r>
              <a:rPr lang="en" sz="1600" dirty="0">
                <a:latin typeface="Helvetica" pitchFamily="2" charset="0"/>
              </a:rPr>
              <a:t>A vector of 1M coordinates, BytePSCompress-TopK10%</a:t>
            </a:r>
          </a:p>
        </p:txBody>
      </p:sp>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422BF796-EF0D-BF4E-45F8-9E51E55E883F}"/>
                  </a:ext>
                </a:extLst>
              </p:cNvPr>
              <p:cNvSpPr/>
              <p:nvPr/>
            </p:nvSpPr>
            <p:spPr>
              <a:xfrm>
                <a:off x="280081" y="2443771"/>
                <a:ext cx="1249246" cy="4743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14:m>
                  <m:oMath xmlns:m="http://schemas.openxmlformats.org/officeDocument/2006/math">
                    <m:r>
                      <m:rPr>
                        <m:sty m:val="p"/>
                      </m:rPr>
                      <a:rPr lang="el-GR" sz="1100" smtClean="0">
                        <a:solidFill>
                          <a:schemeClr val="tx1">
                            <a:lumMod val="85000"/>
                            <a:lumOff val="15000"/>
                          </a:schemeClr>
                        </a:solidFill>
                        <a:latin typeface="Cambria Math" panose="02040503050406030204" pitchFamily="18" charset="0"/>
                      </a:rPr>
                      <m:t>Δ</m:t>
                    </m:r>
                    <m:r>
                      <m:rPr>
                        <m:nor/>
                      </m:rPr>
                      <a:rPr lang="en-US" sz="1100">
                        <a:solidFill>
                          <a:schemeClr val="tx1">
                            <a:lumMod val="85000"/>
                            <a:lumOff val="15000"/>
                          </a:schemeClr>
                        </a:solidFill>
                        <a:latin typeface="Helvetica" pitchFamily="2" charset="0"/>
                        <a:cs typeface="Times New Roman" panose="02020603050405020304" pitchFamily="18" charset="0"/>
                      </a:rPr>
                      <m:t>Network</m:t>
                    </m:r>
                    <m:r>
                      <m:rPr>
                        <m:nor/>
                      </m:rPr>
                      <a:rPr lang="en-US" sz="1100">
                        <a:solidFill>
                          <a:schemeClr val="tx1">
                            <a:lumMod val="85000"/>
                            <a:lumOff val="15000"/>
                          </a:schemeClr>
                        </a:solidFill>
                        <a:latin typeface="Helvetica" pitchFamily="2" charset="0"/>
                        <a:cs typeface="Times New Roman" panose="02020603050405020304" pitchFamily="18" charset="0"/>
                      </a:rPr>
                      <m:t> </m:t>
                    </m:r>
                    <m:r>
                      <m:rPr>
                        <m:nor/>
                      </m:rPr>
                      <a:rPr lang="en-US" sz="1100" smtClean="0">
                        <a:solidFill>
                          <a:schemeClr val="tx1">
                            <a:lumMod val="85000"/>
                            <a:lumOff val="15000"/>
                          </a:schemeClr>
                        </a:solidFill>
                        <a:latin typeface="Helvetica" pitchFamily="2" charset="0"/>
                        <a:cs typeface="Times New Roman" panose="02020603050405020304" pitchFamily="18" charset="0"/>
                      </a:rPr>
                      <m:t>Time</m:t>
                    </m:r>
                  </m:oMath>
                </a14:m>
                <a:r>
                  <a:rPr lang="en-US" sz="1100" dirty="0">
                    <a:solidFill>
                      <a:schemeClr val="tx1">
                        <a:lumMod val="85000"/>
                        <a:lumOff val="15000"/>
                      </a:schemeClr>
                    </a:solidFill>
                    <a:latin typeface="Helvetica" pitchFamily="2" charset="0"/>
                  </a:rPr>
                  <a:t> (%)</a:t>
                </a:r>
              </a:p>
            </p:txBody>
          </p:sp>
        </mc:Choice>
        <mc:Fallback>
          <p:sp>
            <p:nvSpPr>
              <p:cNvPr id="39" name="Rectangle 38">
                <a:extLst>
                  <a:ext uri="{FF2B5EF4-FFF2-40B4-BE49-F238E27FC236}">
                    <a16:creationId xmlns:a16="http://schemas.microsoft.com/office/drawing/2014/main" id="{422BF796-EF0D-BF4E-45F8-9E51E55E883F}"/>
                  </a:ext>
                </a:extLst>
              </p:cNvPr>
              <p:cNvSpPr>
                <a:spLocks noRot="1" noChangeAspect="1" noMove="1" noResize="1" noEditPoints="1" noAdjustHandles="1" noChangeArrowheads="1" noChangeShapeType="1" noTextEdit="1"/>
              </p:cNvSpPr>
              <p:nvPr/>
            </p:nvSpPr>
            <p:spPr>
              <a:xfrm>
                <a:off x="280081" y="2443771"/>
                <a:ext cx="1249246" cy="474317"/>
              </a:xfrm>
              <a:prstGeom prst="rect">
                <a:avLst/>
              </a:prstGeom>
              <a:blipFill>
                <a:blip r:embed="rId3"/>
                <a:stretch>
                  <a:fillRect l="-990" r="-3960"/>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C2C972B0-362E-284C-1281-6F49FCA75EDB}"/>
              </a:ext>
            </a:extLst>
          </p:cNvPr>
          <p:cNvSpPr/>
          <p:nvPr/>
        </p:nvSpPr>
        <p:spPr>
          <a:xfrm>
            <a:off x="280081" y="2924552"/>
            <a:ext cx="1249246" cy="4152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en-US" sz="1600" b="1" dirty="0">
                <a:solidFill>
                  <a:schemeClr val="accent1">
                    <a:lumMod val="60000"/>
                    <a:lumOff val="40000"/>
                  </a:schemeClr>
                </a:solidFill>
                <a:latin typeface="Times New Roman" panose="02020603050405020304" pitchFamily="18" charset="0"/>
                <a:cs typeface="Times New Roman" panose="02020603050405020304" pitchFamily="18" charset="0"/>
              </a:rPr>
              <a:t>-52.4%</a:t>
            </a:r>
          </a:p>
        </p:txBody>
      </p:sp>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318D5B6A-891F-4842-CDA8-20E9E5711F73}"/>
                  </a:ext>
                </a:extLst>
              </p:cNvPr>
              <p:cNvSpPr/>
              <p:nvPr/>
            </p:nvSpPr>
            <p:spPr>
              <a:xfrm>
                <a:off x="1530232" y="2443771"/>
                <a:ext cx="1249246" cy="4743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l-GR" sz="1100" smtClean="0">
                        <a:solidFill>
                          <a:schemeClr val="tx1">
                            <a:lumMod val="85000"/>
                            <a:lumOff val="15000"/>
                          </a:schemeClr>
                        </a:solidFill>
                        <a:latin typeface="Cambria Math" panose="02040503050406030204" pitchFamily="18" charset="0"/>
                      </a:rPr>
                      <m:t>Δ</m:t>
                    </m:r>
                    <m:r>
                      <m:rPr>
                        <m:nor/>
                      </m:rPr>
                      <a:rPr lang="en-US" sz="1100">
                        <a:solidFill>
                          <a:schemeClr val="tx1">
                            <a:lumMod val="85000"/>
                            <a:lumOff val="15000"/>
                          </a:schemeClr>
                        </a:solidFill>
                        <a:latin typeface="Helvetica" pitchFamily="2" charset="0"/>
                        <a:cs typeface="Times New Roman" panose="02020603050405020304" pitchFamily="18" charset="0"/>
                      </a:rPr>
                      <m:t>PS</m:t>
                    </m:r>
                    <m:r>
                      <m:rPr>
                        <m:nor/>
                      </m:rPr>
                      <a:rPr lang="en-US" sz="1100">
                        <a:solidFill>
                          <a:schemeClr val="tx1">
                            <a:lumMod val="85000"/>
                            <a:lumOff val="15000"/>
                          </a:schemeClr>
                        </a:solidFill>
                        <a:latin typeface="Helvetica" pitchFamily="2" charset="0"/>
                        <a:cs typeface="Times New Roman" panose="02020603050405020304" pitchFamily="18" charset="0"/>
                      </a:rPr>
                      <m:t> </m:t>
                    </m:r>
                    <m:r>
                      <m:rPr>
                        <m:nor/>
                      </m:rPr>
                      <a:rPr lang="en-US" sz="1100">
                        <a:solidFill>
                          <a:schemeClr val="tx1">
                            <a:lumMod val="85000"/>
                            <a:lumOff val="15000"/>
                          </a:schemeClr>
                        </a:solidFill>
                        <a:latin typeface="Helvetica" pitchFamily="2" charset="0"/>
                        <a:cs typeface="Times New Roman" panose="02020603050405020304" pitchFamily="18" charset="0"/>
                      </a:rPr>
                      <m:t>Time</m:t>
                    </m:r>
                    <m:r>
                      <m:rPr>
                        <m:nor/>
                      </m:rPr>
                      <a:rPr lang="en-US" sz="1100" b="0" i="0" smtClean="0">
                        <a:solidFill>
                          <a:schemeClr val="tx1">
                            <a:lumMod val="85000"/>
                            <a:lumOff val="15000"/>
                          </a:schemeClr>
                        </a:solidFill>
                        <a:latin typeface="Helvetica" pitchFamily="2" charset="0"/>
                        <a:cs typeface="Times New Roman" panose="02020603050405020304" pitchFamily="18" charset="0"/>
                      </a:rPr>
                      <m:t> </m:t>
                    </m:r>
                  </m:oMath>
                </a14:m>
                <a:r>
                  <a:rPr lang="en-US" sz="1100" dirty="0">
                    <a:solidFill>
                      <a:schemeClr val="tx1">
                        <a:lumMod val="85000"/>
                        <a:lumOff val="15000"/>
                      </a:schemeClr>
                    </a:solidFill>
                    <a:latin typeface="Helvetica" pitchFamily="2" charset="0"/>
                  </a:rPr>
                  <a:t>(%)</a:t>
                </a:r>
              </a:p>
            </p:txBody>
          </p:sp>
        </mc:Choice>
        <mc:Fallback>
          <p:sp>
            <p:nvSpPr>
              <p:cNvPr id="47" name="Rectangle 46">
                <a:extLst>
                  <a:ext uri="{FF2B5EF4-FFF2-40B4-BE49-F238E27FC236}">
                    <a16:creationId xmlns:a16="http://schemas.microsoft.com/office/drawing/2014/main" id="{318D5B6A-891F-4842-CDA8-20E9E5711F73}"/>
                  </a:ext>
                </a:extLst>
              </p:cNvPr>
              <p:cNvSpPr>
                <a:spLocks noRot="1" noChangeAspect="1" noMove="1" noResize="1" noEditPoints="1" noAdjustHandles="1" noChangeArrowheads="1" noChangeShapeType="1" noTextEdit="1"/>
              </p:cNvSpPr>
              <p:nvPr/>
            </p:nvSpPr>
            <p:spPr>
              <a:xfrm>
                <a:off x="1530232" y="2443771"/>
                <a:ext cx="1249246" cy="474317"/>
              </a:xfrm>
              <a:prstGeom prst="rect">
                <a:avLst/>
              </a:prstGeom>
              <a:blipFill>
                <a:blip r:embed="rId4"/>
                <a:stretch>
                  <a:fillRect/>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18C50770-C02A-4198-80AB-C5220783F3FE}"/>
              </a:ext>
            </a:extLst>
          </p:cNvPr>
          <p:cNvSpPr/>
          <p:nvPr/>
        </p:nvSpPr>
        <p:spPr>
          <a:xfrm>
            <a:off x="1530232" y="2924552"/>
            <a:ext cx="1249246" cy="4152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en-US" sz="1600" b="1" dirty="0">
                <a:solidFill>
                  <a:srgbClr val="E73946"/>
                </a:solidFill>
                <a:latin typeface="Times New Roman" panose="02020603050405020304" pitchFamily="18" charset="0"/>
                <a:cs typeface="Times New Roman" panose="02020603050405020304" pitchFamily="18" charset="0"/>
              </a:rPr>
              <a:t>+23.5%</a:t>
            </a:r>
          </a:p>
        </p:txBody>
      </p:sp>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FCDE0285-FF5C-6E0C-E104-4CAA9B42DC2D}"/>
                  </a:ext>
                </a:extLst>
              </p:cNvPr>
              <p:cNvSpPr/>
              <p:nvPr/>
            </p:nvSpPr>
            <p:spPr>
              <a:xfrm>
                <a:off x="2779478" y="2443771"/>
                <a:ext cx="1249246" cy="4743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l-GR" sz="1100" smtClean="0">
                        <a:solidFill>
                          <a:schemeClr val="tx1">
                            <a:lumMod val="85000"/>
                            <a:lumOff val="15000"/>
                          </a:schemeClr>
                        </a:solidFill>
                        <a:latin typeface="Cambria Math" panose="02040503050406030204" pitchFamily="18" charset="0"/>
                      </a:rPr>
                      <m:t>Δ</m:t>
                    </m:r>
                    <m:r>
                      <m:rPr>
                        <m:nor/>
                      </m:rPr>
                      <a:rPr lang="en-US" sz="1100">
                        <a:solidFill>
                          <a:schemeClr val="tx1">
                            <a:lumMod val="85000"/>
                            <a:lumOff val="15000"/>
                          </a:schemeClr>
                        </a:solidFill>
                        <a:latin typeface="Helvetica" pitchFamily="2" charset="0"/>
                      </a:rPr>
                      <m:t>Total</m:t>
                    </m:r>
                    <m:r>
                      <m:rPr>
                        <m:nor/>
                      </m:rPr>
                      <a:rPr lang="en-US" sz="1100">
                        <a:solidFill>
                          <a:schemeClr val="tx1">
                            <a:lumMod val="85000"/>
                            <a:lumOff val="15000"/>
                          </a:schemeClr>
                        </a:solidFill>
                        <a:latin typeface="Helvetica" pitchFamily="2" charset="0"/>
                        <a:cs typeface="Times New Roman" panose="02020603050405020304" pitchFamily="18" charset="0"/>
                      </a:rPr>
                      <m:t> </m:t>
                    </m:r>
                    <m:r>
                      <m:rPr>
                        <m:nor/>
                      </m:rPr>
                      <a:rPr lang="en-US" sz="1100">
                        <a:solidFill>
                          <a:schemeClr val="tx1">
                            <a:lumMod val="85000"/>
                            <a:lumOff val="15000"/>
                          </a:schemeClr>
                        </a:solidFill>
                        <a:latin typeface="Helvetica" pitchFamily="2" charset="0"/>
                        <a:cs typeface="Times New Roman" panose="02020603050405020304" pitchFamily="18" charset="0"/>
                      </a:rPr>
                      <m:t>Time</m:t>
                    </m:r>
                  </m:oMath>
                </a14:m>
                <a:r>
                  <a:rPr lang="en-US" sz="1100" dirty="0">
                    <a:solidFill>
                      <a:schemeClr val="tx1">
                        <a:lumMod val="85000"/>
                        <a:lumOff val="15000"/>
                      </a:schemeClr>
                    </a:solidFill>
                    <a:latin typeface="Helvetica" pitchFamily="2" charset="0"/>
                  </a:rPr>
                  <a:t> (%)</a:t>
                </a:r>
              </a:p>
            </p:txBody>
          </p:sp>
        </mc:Choice>
        <mc:Fallback>
          <p:sp>
            <p:nvSpPr>
              <p:cNvPr id="55" name="Rectangle 54">
                <a:extLst>
                  <a:ext uri="{FF2B5EF4-FFF2-40B4-BE49-F238E27FC236}">
                    <a16:creationId xmlns:a16="http://schemas.microsoft.com/office/drawing/2014/main" id="{FCDE0285-FF5C-6E0C-E104-4CAA9B42DC2D}"/>
                  </a:ext>
                </a:extLst>
              </p:cNvPr>
              <p:cNvSpPr>
                <a:spLocks noRot="1" noChangeAspect="1" noMove="1" noResize="1" noEditPoints="1" noAdjustHandles="1" noChangeArrowheads="1" noChangeShapeType="1" noTextEdit="1"/>
              </p:cNvSpPr>
              <p:nvPr/>
            </p:nvSpPr>
            <p:spPr>
              <a:xfrm>
                <a:off x="2779478" y="2443771"/>
                <a:ext cx="1249246" cy="474317"/>
              </a:xfrm>
              <a:prstGeom prst="rect">
                <a:avLst/>
              </a:prstGeom>
              <a:blipFill>
                <a:blip r:embed="rId5"/>
                <a:stretch>
                  <a:fillRect/>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F95E5ED9-497D-7BF6-CEB4-59422761E2BB}"/>
              </a:ext>
            </a:extLst>
          </p:cNvPr>
          <p:cNvSpPr/>
          <p:nvPr/>
        </p:nvSpPr>
        <p:spPr>
          <a:xfrm>
            <a:off x="2779478" y="2924552"/>
            <a:ext cx="1249246" cy="4152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en-US" sz="1600" b="1" dirty="0">
                <a:solidFill>
                  <a:srgbClr val="1D3557"/>
                </a:solidFill>
                <a:latin typeface="Times New Roman" panose="02020603050405020304" pitchFamily="18" charset="0"/>
                <a:cs typeface="Times New Roman" panose="02020603050405020304" pitchFamily="18" charset="0"/>
              </a:rPr>
              <a:t>-28.9%</a:t>
            </a:r>
          </a:p>
        </p:txBody>
      </p:sp>
      <p:cxnSp>
        <p:nvCxnSpPr>
          <p:cNvPr id="60" name="Curved Connector 59">
            <a:extLst>
              <a:ext uri="{FF2B5EF4-FFF2-40B4-BE49-F238E27FC236}">
                <a16:creationId xmlns:a16="http://schemas.microsoft.com/office/drawing/2014/main" id="{5FCB1392-B6F5-3D7F-833B-6B22D0262063}"/>
              </a:ext>
            </a:extLst>
          </p:cNvPr>
          <p:cNvCxnSpPr>
            <a:cxnSpLocks/>
            <a:stCxn id="39" idx="0"/>
            <a:endCxn id="41" idx="0"/>
          </p:cNvCxnSpPr>
          <p:nvPr/>
        </p:nvCxnSpPr>
        <p:spPr>
          <a:xfrm rot="5400000" flipH="1" flipV="1">
            <a:off x="2890867" y="283570"/>
            <a:ext cx="174039" cy="4146365"/>
          </a:xfrm>
          <a:prstGeom prst="curvedConnector3">
            <a:avLst>
              <a:gd name="adj1" fmla="val 231350"/>
            </a:avLst>
          </a:prstGeom>
          <a:ln w="38100">
            <a:solidFill>
              <a:srgbClr val="A8DBDC"/>
            </a:solidFill>
            <a:tailEnd type="none"/>
          </a:ln>
        </p:spPr>
        <p:style>
          <a:lnRef idx="2">
            <a:schemeClr val="accent1"/>
          </a:lnRef>
          <a:fillRef idx="0">
            <a:schemeClr val="accent1"/>
          </a:fillRef>
          <a:effectRef idx="1">
            <a:schemeClr val="accent1"/>
          </a:effectRef>
          <a:fontRef idx="minor">
            <a:schemeClr val="tx1"/>
          </a:fontRef>
        </p:style>
      </p:cxnSp>
      <p:cxnSp>
        <p:nvCxnSpPr>
          <p:cNvPr id="257" name="Curved Connector 256">
            <a:extLst>
              <a:ext uri="{FF2B5EF4-FFF2-40B4-BE49-F238E27FC236}">
                <a16:creationId xmlns:a16="http://schemas.microsoft.com/office/drawing/2014/main" id="{E0B5AE4F-07DD-1BC3-EDD6-29F8C07F6EC9}"/>
              </a:ext>
            </a:extLst>
          </p:cNvPr>
          <p:cNvCxnSpPr>
            <a:cxnSpLocks/>
            <a:stCxn id="47" idx="0"/>
          </p:cNvCxnSpPr>
          <p:nvPr/>
        </p:nvCxnSpPr>
        <p:spPr>
          <a:xfrm rot="5400000" flipH="1" flipV="1">
            <a:off x="3855095" y="336203"/>
            <a:ext cx="407328" cy="3807808"/>
          </a:xfrm>
          <a:prstGeom prst="curvedConnector2">
            <a:avLst/>
          </a:prstGeom>
          <a:ln w="38100">
            <a:solidFill>
              <a:srgbClr val="E73946"/>
            </a:solidFill>
            <a:tailEnd type="none"/>
          </a:ln>
        </p:spPr>
        <p:style>
          <a:lnRef idx="2">
            <a:schemeClr val="accent1"/>
          </a:lnRef>
          <a:fillRef idx="0">
            <a:schemeClr val="accent1"/>
          </a:fillRef>
          <a:effectRef idx="1">
            <a:schemeClr val="accent1"/>
          </a:effectRef>
          <a:fontRef idx="minor">
            <a:schemeClr val="tx1"/>
          </a:fontRef>
        </p:style>
      </p:cxnSp>
      <p:cxnSp>
        <p:nvCxnSpPr>
          <p:cNvPr id="267" name="Curved Connector 266">
            <a:extLst>
              <a:ext uri="{FF2B5EF4-FFF2-40B4-BE49-F238E27FC236}">
                <a16:creationId xmlns:a16="http://schemas.microsoft.com/office/drawing/2014/main" id="{C054B99D-0942-64EC-C2DB-FC957AF56E0D}"/>
              </a:ext>
            </a:extLst>
          </p:cNvPr>
          <p:cNvCxnSpPr>
            <a:stCxn id="47" idx="0"/>
            <a:endCxn id="58" idx="2"/>
          </p:cNvCxnSpPr>
          <p:nvPr/>
        </p:nvCxnSpPr>
        <p:spPr>
          <a:xfrm rot="16200000" flipH="1">
            <a:off x="3465386" y="1133240"/>
            <a:ext cx="1165454" cy="3786517"/>
          </a:xfrm>
          <a:prstGeom prst="curvedConnector4">
            <a:avLst>
              <a:gd name="adj1" fmla="val -19615"/>
              <a:gd name="adj2" fmla="val 58248"/>
            </a:avLst>
          </a:prstGeom>
          <a:ln w="38100">
            <a:solidFill>
              <a:srgbClr val="E73946"/>
            </a:solidFill>
            <a:tailEnd type="none"/>
          </a:ln>
        </p:spPr>
        <p:style>
          <a:lnRef idx="2">
            <a:schemeClr val="accent1"/>
          </a:lnRef>
          <a:fillRef idx="0">
            <a:schemeClr val="accent1"/>
          </a:fillRef>
          <a:effectRef idx="1">
            <a:schemeClr val="accent1"/>
          </a:effectRef>
          <a:fontRef idx="minor">
            <a:schemeClr val="tx1"/>
          </a:fontRef>
        </p:style>
      </p:cxnSp>
      <p:sp>
        <p:nvSpPr>
          <p:cNvPr id="282" name="Rectangle 281">
            <a:extLst>
              <a:ext uri="{FF2B5EF4-FFF2-40B4-BE49-F238E27FC236}">
                <a16:creationId xmlns:a16="http://schemas.microsoft.com/office/drawing/2014/main" id="{CEDAF417-97FA-92B0-B116-8444F42B7656}"/>
              </a:ext>
            </a:extLst>
          </p:cNvPr>
          <p:cNvSpPr/>
          <p:nvPr/>
        </p:nvSpPr>
        <p:spPr>
          <a:xfrm>
            <a:off x="234144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Compression Cost</a:t>
            </a:r>
          </a:p>
        </p:txBody>
      </p:sp>
      <p:sp>
        <p:nvSpPr>
          <p:cNvPr id="283" name="Rectangle 282">
            <a:extLst>
              <a:ext uri="{FF2B5EF4-FFF2-40B4-BE49-F238E27FC236}">
                <a16:creationId xmlns:a16="http://schemas.microsoft.com/office/drawing/2014/main" id="{9B67E31B-A655-BFB0-B57F-E7CA733B5866}"/>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284" name="Rectangle 283">
            <a:extLst>
              <a:ext uri="{FF2B5EF4-FFF2-40B4-BE49-F238E27FC236}">
                <a16:creationId xmlns:a16="http://schemas.microsoft.com/office/drawing/2014/main" id="{58214D1A-FB29-BE23-55BC-D8A17FCDC603}"/>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285" name="Rectangle 284">
            <a:extLst>
              <a:ext uri="{FF2B5EF4-FFF2-40B4-BE49-F238E27FC236}">
                <a16:creationId xmlns:a16="http://schemas.microsoft.com/office/drawing/2014/main" id="{ACC2C3E0-1E38-1604-8E80-1FAD835591F5}"/>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286" name="Rectangle 285">
            <a:extLst>
              <a:ext uri="{FF2B5EF4-FFF2-40B4-BE49-F238E27FC236}">
                <a16:creationId xmlns:a16="http://schemas.microsoft.com/office/drawing/2014/main" id="{0C7B5A0D-4116-0DB4-A00D-5D5F08405646}"/>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
        <p:nvSpPr>
          <p:cNvPr id="298" name="Google Shape;539;p26">
            <a:extLst>
              <a:ext uri="{FF2B5EF4-FFF2-40B4-BE49-F238E27FC236}">
                <a16:creationId xmlns:a16="http://schemas.microsoft.com/office/drawing/2014/main" id="{999CBD09-804E-86C5-B3DA-6FA981858574}"/>
              </a:ext>
            </a:extLst>
          </p:cNvPr>
          <p:cNvSpPr/>
          <p:nvPr/>
        </p:nvSpPr>
        <p:spPr>
          <a:xfrm>
            <a:off x="6336100" y="4126243"/>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299" name="Google Shape;540;p26">
            <a:extLst>
              <a:ext uri="{FF2B5EF4-FFF2-40B4-BE49-F238E27FC236}">
                <a16:creationId xmlns:a16="http://schemas.microsoft.com/office/drawing/2014/main" id="{F95B6A9C-6E23-48E9-E4F3-0AEB950FCE0D}"/>
              </a:ext>
            </a:extLst>
          </p:cNvPr>
          <p:cNvSpPr/>
          <p:nvPr/>
        </p:nvSpPr>
        <p:spPr>
          <a:xfrm>
            <a:off x="6296600" y="4167743"/>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00" name="Google Shape;541;p26">
            <a:extLst>
              <a:ext uri="{FF2B5EF4-FFF2-40B4-BE49-F238E27FC236}">
                <a16:creationId xmlns:a16="http://schemas.microsoft.com/office/drawing/2014/main" id="{97E3A441-A341-981D-7B3E-F23C1313FAA7}"/>
              </a:ext>
            </a:extLst>
          </p:cNvPr>
          <p:cNvSpPr/>
          <p:nvPr/>
        </p:nvSpPr>
        <p:spPr>
          <a:xfrm>
            <a:off x="6927400" y="4126243"/>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01" name="Google Shape;542;p26">
            <a:extLst>
              <a:ext uri="{FF2B5EF4-FFF2-40B4-BE49-F238E27FC236}">
                <a16:creationId xmlns:a16="http://schemas.microsoft.com/office/drawing/2014/main" id="{09ECE9AA-0E22-DA03-5B8B-1AF19C0F5332}"/>
              </a:ext>
            </a:extLst>
          </p:cNvPr>
          <p:cNvSpPr/>
          <p:nvPr/>
        </p:nvSpPr>
        <p:spPr>
          <a:xfrm>
            <a:off x="6887900" y="4167743"/>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02" name="Google Shape;543;p26">
            <a:extLst>
              <a:ext uri="{FF2B5EF4-FFF2-40B4-BE49-F238E27FC236}">
                <a16:creationId xmlns:a16="http://schemas.microsoft.com/office/drawing/2014/main" id="{FF28CD3C-76A4-26E9-FE09-951704CEFC9E}"/>
              </a:ext>
            </a:extLst>
          </p:cNvPr>
          <p:cNvSpPr/>
          <p:nvPr/>
        </p:nvSpPr>
        <p:spPr>
          <a:xfrm>
            <a:off x="7518700" y="4126243"/>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03" name="Google Shape;544;p26">
            <a:extLst>
              <a:ext uri="{FF2B5EF4-FFF2-40B4-BE49-F238E27FC236}">
                <a16:creationId xmlns:a16="http://schemas.microsoft.com/office/drawing/2014/main" id="{F036A368-E46D-8BF8-4F4A-C2F2915B434F}"/>
              </a:ext>
            </a:extLst>
          </p:cNvPr>
          <p:cNvSpPr/>
          <p:nvPr/>
        </p:nvSpPr>
        <p:spPr>
          <a:xfrm>
            <a:off x="7479200" y="4167743"/>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04" name="Google Shape;520;p26">
            <a:extLst>
              <a:ext uri="{FF2B5EF4-FFF2-40B4-BE49-F238E27FC236}">
                <a16:creationId xmlns:a16="http://schemas.microsoft.com/office/drawing/2014/main" id="{6077CD4C-668A-477C-1965-459A4EAD585C}"/>
              </a:ext>
            </a:extLst>
          </p:cNvPr>
          <p:cNvSpPr txBox="1"/>
          <p:nvPr/>
        </p:nvSpPr>
        <p:spPr>
          <a:xfrm>
            <a:off x="4762167" y="4147466"/>
            <a:ext cx="1753554"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dirty="0">
                <a:solidFill>
                  <a:schemeClr val="dk1"/>
                </a:solidFill>
                <a:highlight>
                  <a:srgbClr val="A8DBDC"/>
                </a:highlight>
                <a:latin typeface="Helvetica" pitchFamily="2" charset="0"/>
              </a:rPr>
              <a:t>Compressed</a:t>
            </a:r>
            <a:r>
              <a:rPr lang="en" dirty="0">
                <a:solidFill>
                  <a:schemeClr val="dk1"/>
                </a:solidFill>
                <a:latin typeface="Helvetica" pitchFamily="2" charset="0"/>
              </a:rPr>
              <a:t> Gradients Sum</a:t>
            </a:r>
            <a:endParaRPr dirty="0">
              <a:latin typeface="Helvetica" pitchFamily="2" charset="0"/>
            </a:endParaRPr>
          </a:p>
        </p:txBody>
      </p:sp>
    </p:spTree>
    <p:extLst>
      <p:ext uri="{BB962C8B-B14F-4D97-AF65-F5344CB8AC3E}">
        <p14:creationId xmlns:p14="http://schemas.microsoft.com/office/powerpoint/2010/main" val="2026858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47" grpId="0" animBg="1"/>
      <p:bldP spid="48"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56" name="Google Shape;856;p33"/>
          <p:cNvSpPr txBox="1">
            <a:spLocks noGrp="1"/>
          </p:cNvSpPr>
          <p:nvPr>
            <p:ph type="title"/>
          </p:nvPr>
        </p:nvSpPr>
        <p:spPr>
          <a:xfrm>
            <a:off x="311700" y="32004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Key idea: Tensor Homomorphic Compression (THC)</a:t>
            </a:r>
            <a:endParaRPr dirty="0"/>
          </a:p>
        </p:txBody>
      </p:sp>
      <p:sp>
        <p:nvSpPr>
          <p:cNvPr id="844" name="Google Shape;844;p33"/>
          <p:cNvSpPr txBox="1">
            <a:spLocks noGrp="1"/>
          </p:cNvSpPr>
          <p:nvPr>
            <p:ph type="body" sz="half" idx="1"/>
          </p:nvPr>
        </p:nvSpPr>
        <p:spPr>
          <a:xfrm>
            <a:off x="275951" y="969701"/>
            <a:ext cx="8520600" cy="62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dirty="0">
                <a:solidFill>
                  <a:schemeClr val="dk1"/>
                </a:solidFill>
              </a:rPr>
              <a:t>Removing decompression on PS requires homomorphic compression:</a:t>
            </a:r>
            <a:endParaRPr dirty="0">
              <a:solidFill>
                <a:schemeClr val="dk1"/>
              </a:solidFill>
            </a:endParaRPr>
          </a:p>
        </p:txBody>
      </p:sp>
      <mc:AlternateContent xmlns:mc="http://schemas.openxmlformats.org/markup-compatibility/2006">
        <mc:Choice xmlns:a14="http://schemas.microsoft.com/office/drawing/2010/main" Requires="a14">
          <p:sp>
            <p:nvSpPr>
              <p:cNvPr id="849" name="Google Shape;849;p33"/>
              <p:cNvSpPr txBox="1"/>
              <p:nvPr/>
            </p:nvSpPr>
            <p:spPr>
              <a:xfrm>
                <a:off x="7206456" y="1829595"/>
                <a:ext cx="1974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b="0" i="1" smtClean="0">
                        <a:latin typeface="Cambria Math" panose="02040503050406030204" pitchFamily="18" charset="0"/>
                      </a:rPr>
                      <m:t>𝑛</m:t>
                    </m:r>
                  </m:oMath>
                </a14:m>
                <a:r>
                  <a:rPr lang="en" dirty="0">
                    <a:latin typeface="Helvetica" pitchFamily="2" charset="0"/>
                  </a:rPr>
                  <a:t>: number of workers</a:t>
                </a:r>
                <a:endParaRPr dirty="0">
                  <a:latin typeface="Helvetica" pitchFamily="2" charset="0"/>
                </a:endParaRPr>
              </a:p>
            </p:txBody>
          </p:sp>
        </mc:Choice>
        <mc:Fallback>
          <p:sp>
            <p:nvSpPr>
              <p:cNvPr id="849" name="Google Shape;849;p33"/>
              <p:cNvSpPr txBox="1">
                <a:spLocks noRot="1" noChangeAspect="1" noMove="1" noResize="1" noEditPoints="1" noAdjustHandles="1" noChangeArrowheads="1" noChangeShapeType="1" noTextEdit="1"/>
              </p:cNvSpPr>
              <p:nvPr/>
            </p:nvSpPr>
            <p:spPr>
              <a:xfrm>
                <a:off x="7206456" y="1829595"/>
                <a:ext cx="1974300" cy="400079"/>
              </a:xfrm>
              <a:prstGeom prst="rect">
                <a:avLst/>
              </a:prstGeom>
              <a:blipFill>
                <a:blip r:embed="rId3"/>
                <a:stretch>
                  <a:fillRect b="-625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4" name="Google Shape;854;p33"/>
              <p:cNvSpPr txBox="1"/>
              <p:nvPr/>
            </p:nvSpPr>
            <p:spPr>
              <a:xfrm>
                <a:off x="7228056" y="2102962"/>
                <a:ext cx="1974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𝑖</m:t>
                        </m:r>
                      </m:sub>
                    </m:sSub>
                  </m:oMath>
                </a14:m>
                <a:r>
                  <a:rPr lang="en" dirty="0">
                    <a:latin typeface="Helvetica" pitchFamily="2" charset="0"/>
                  </a:rPr>
                  <a:t>: worker </a:t>
                </a:r>
                <a14:m>
                  <m:oMath xmlns:m="http://schemas.openxmlformats.org/officeDocument/2006/math">
                    <m:r>
                      <a:rPr lang="en-US" b="0" i="1" smtClean="0">
                        <a:latin typeface="Cambria Math" panose="02040503050406030204" pitchFamily="18" charset="0"/>
                      </a:rPr>
                      <m:t>𝑖</m:t>
                    </m:r>
                  </m:oMath>
                </a14:m>
                <a:r>
                  <a:rPr lang="en" dirty="0">
                    <a:latin typeface="Helvetica" pitchFamily="2" charset="0"/>
                  </a:rPr>
                  <a:t> gradient</a:t>
                </a:r>
                <a:endParaRPr dirty="0">
                  <a:latin typeface="Helvetica" pitchFamily="2" charset="0"/>
                </a:endParaRPr>
              </a:p>
            </p:txBody>
          </p:sp>
        </mc:Choice>
        <mc:Fallback>
          <p:sp>
            <p:nvSpPr>
              <p:cNvPr id="854" name="Google Shape;854;p33"/>
              <p:cNvSpPr txBox="1">
                <a:spLocks noRot="1" noChangeAspect="1" noMove="1" noResize="1" noEditPoints="1" noAdjustHandles="1" noChangeArrowheads="1" noChangeShapeType="1" noTextEdit="1"/>
              </p:cNvSpPr>
              <p:nvPr/>
            </p:nvSpPr>
            <p:spPr>
              <a:xfrm>
                <a:off x="7228056" y="2102962"/>
                <a:ext cx="1974300" cy="400079"/>
              </a:xfrm>
              <a:prstGeom prst="rect">
                <a:avLst/>
              </a:prstGeom>
              <a:blipFill>
                <a:blip r:embed="rId4"/>
                <a:stretch>
                  <a:fillRect b="-303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290FC9A-61EB-4D49-D309-2CF636B73DDF}"/>
                  </a:ext>
                </a:extLst>
              </p:cNvPr>
              <p:cNvSpPr txBox="1"/>
              <p:nvPr/>
            </p:nvSpPr>
            <p:spPr>
              <a:xfrm>
                <a:off x="3646222" y="1489429"/>
                <a:ext cx="3573478" cy="65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m:rPr>
                          <m:nor/>
                        </m:rPr>
                        <a:rPr kumimoji="0" lang="en-US" sz="1600" u="none" strike="noStrike" cap="none" spc="0" normalizeH="0" baseline="0" smtClean="0">
                          <a:ln>
                            <a:noFill/>
                          </a:ln>
                          <a:solidFill>
                            <a:schemeClr val="tx1"/>
                          </a:solidFill>
                          <a:effectLst/>
                          <a:uFillTx/>
                          <a:latin typeface="Helvetica" pitchFamily="2" charset="0"/>
                          <a:ea typeface="Abadi MT Std"/>
                          <a:cs typeface="Abadi MT Std"/>
                          <a:sym typeface="Abadi MT Std"/>
                        </a:rPr>
                        <m:t>= </m:t>
                      </m:r>
                      <m:r>
                        <m:rPr>
                          <m:nor/>
                        </m:rPr>
                        <a:rPr kumimoji="0" lang="en-US" sz="1600" u="none" strike="noStrike" cap="none" spc="0" normalizeH="0" baseline="0" smtClean="0">
                          <a:ln>
                            <a:noFill/>
                          </a:ln>
                          <a:solidFill>
                            <a:schemeClr val="tx1"/>
                          </a:solidFill>
                          <a:effectLst/>
                          <a:uFillTx/>
                          <a:latin typeface="Helvetica" pitchFamily="2" charset="0"/>
                          <a:ea typeface="Abadi MT Std"/>
                          <a:cs typeface="Abadi MT Std"/>
                          <a:sym typeface="Abadi MT Std"/>
                        </a:rPr>
                        <m:t>Decompress</m:t>
                      </m:r>
                      <m:d>
                        <m:dPr>
                          <m:ctrl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ctrlPr>
                        </m:dPr>
                        <m:e>
                          <m:f>
                            <m:fPr>
                              <m:ctrl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ctrlPr>
                            </m:fPr>
                            <m:num>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1</m:t>
                              </m:r>
                            </m:num>
                            <m:den>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𝑛</m:t>
                              </m:r>
                            </m:den>
                          </m:f>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m:t>
                          </m:r>
                          <m:nary>
                            <m:naryPr>
                              <m:chr m:val="∑"/>
                              <m:supHide m:val="on"/>
                              <m:ctrl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ctrlPr>
                            </m:naryPr>
                            <m:sub>
                              <m:r>
                                <m:rPr>
                                  <m:brk m:alnAt="7"/>
                                </m:r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𝑖</m:t>
                              </m:r>
                            </m:sub>
                            <m:sup/>
                            <m:e>
                              <m:r>
                                <m:rPr>
                                  <m:nor/>
                                </m:rPr>
                                <a:rPr kumimoji="0" lang="en-US" sz="1600" u="none" strike="noStrike" cap="none" spc="0" normalizeH="0" baseline="0" smtClean="0">
                                  <a:ln>
                                    <a:noFill/>
                                  </a:ln>
                                  <a:solidFill>
                                    <a:schemeClr val="tx1"/>
                                  </a:solidFill>
                                  <a:effectLst/>
                                  <a:uFillTx/>
                                  <a:latin typeface="Helvetica" pitchFamily="2" charset="0"/>
                                  <a:sym typeface="Abadi MT Std"/>
                                </a:rPr>
                                <m:t>Compress</m:t>
                              </m:r>
                            </m:e>
                          </m:nary>
                          <m:sSub>
                            <m:sSubPr>
                              <m:ctrl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ctrlPr>
                            </m:sSubPr>
                            <m:e>
                              <m:r>
                                <a:rPr kumimoji="0" lang="en-US" sz="1600" b="0" i="0" u="none" strike="noStrike" cap="none" spc="0" normalizeH="0" baseline="0" smtClean="0">
                                  <a:ln>
                                    <a:noFill/>
                                  </a:ln>
                                  <a:solidFill>
                                    <a:schemeClr val="tx1"/>
                                  </a:solidFill>
                                  <a:effectLst/>
                                  <a:uFillTx/>
                                  <a:latin typeface="Cambria Math" panose="02040503050406030204" pitchFamily="18" charset="0"/>
                                  <a:sym typeface="Abadi MT Std"/>
                                </a:rPr>
                                <m:t>(</m:t>
                              </m:r>
                              <m:r>
                                <m:rPr>
                                  <m:sty m:val="p"/>
                                </m:rPr>
                                <a:rPr kumimoji="0" lang="en-US" sz="1600" b="0" i="0" u="none" strike="noStrike" cap="none" spc="0" normalizeH="0" baseline="0" smtClean="0">
                                  <a:ln>
                                    <a:noFill/>
                                  </a:ln>
                                  <a:solidFill>
                                    <a:schemeClr val="tx1"/>
                                  </a:solidFill>
                                  <a:effectLst/>
                                  <a:uFillTx/>
                                  <a:latin typeface="Cambria Math" panose="02040503050406030204" pitchFamily="18" charset="0"/>
                                  <a:sym typeface="Abadi MT Std"/>
                                </a:rPr>
                                <m:t>∇</m:t>
                              </m:r>
                            </m:e>
                            <m:sub>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𝑖</m:t>
                              </m:r>
                            </m:sub>
                          </m:sSub>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m:t>
                          </m:r>
                        </m:e>
                      </m:d>
                    </m:oMath>
                  </m:oMathPara>
                </a14:m>
                <a:endParaRPr kumimoji="0" lang="en-US" sz="1600" u="none" strike="noStrike" cap="none" spc="0" normalizeH="0" baseline="0" dirty="0">
                  <a:ln>
                    <a:noFill/>
                  </a:ln>
                  <a:solidFill>
                    <a:schemeClr val="tx1"/>
                  </a:solidFill>
                  <a:effectLst/>
                  <a:uFillTx/>
                  <a:latin typeface="Helvetica" pitchFamily="2" charset="0"/>
                  <a:ea typeface="Abadi MT Std"/>
                  <a:cs typeface="Abadi MT Std"/>
                  <a:sym typeface="Abadi MT Std"/>
                </a:endParaRPr>
              </a:p>
            </p:txBody>
          </p:sp>
        </mc:Choice>
        <mc:Fallback>
          <p:sp>
            <p:nvSpPr>
              <p:cNvPr id="2" name="TextBox 1">
                <a:extLst>
                  <a:ext uri="{FF2B5EF4-FFF2-40B4-BE49-F238E27FC236}">
                    <a16:creationId xmlns:a16="http://schemas.microsoft.com/office/drawing/2014/main" id="{E290FC9A-61EB-4D49-D309-2CF636B73DDF}"/>
                  </a:ext>
                </a:extLst>
              </p:cNvPr>
              <p:cNvSpPr txBox="1">
                <a:spLocks noRot="1" noChangeAspect="1" noMove="1" noResize="1" noEditPoints="1" noAdjustHandles="1" noChangeArrowheads="1" noChangeShapeType="1" noTextEdit="1"/>
              </p:cNvSpPr>
              <p:nvPr/>
            </p:nvSpPr>
            <p:spPr>
              <a:xfrm>
                <a:off x="3646222" y="1489429"/>
                <a:ext cx="3573478" cy="654666"/>
              </a:xfrm>
              <a:prstGeom prst="rect">
                <a:avLst/>
              </a:prstGeom>
              <a:blipFill>
                <a:blip r:embed="rId5"/>
                <a:stretch>
                  <a:fillRect t="-128846" b="-192308"/>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2CEB3BE-30C2-9FD9-FD4F-C65B93101207}"/>
                  </a:ext>
                </a:extLst>
              </p:cNvPr>
              <p:cNvSpPr txBox="1"/>
              <p:nvPr/>
            </p:nvSpPr>
            <p:spPr>
              <a:xfrm>
                <a:off x="428762" y="1550260"/>
                <a:ext cx="3281218" cy="597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1600" i="1" u="none" strike="noStrike" cap="none" spc="0" normalizeH="0" baseline="0" smtClean="0">
                              <a:ln>
                                <a:noFill/>
                              </a:ln>
                              <a:solidFill>
                                <a:schemeClr val="tx1"/>
                              </a:solidFill>
                              <a:effectLst/>
                              <a:uFillTx/>
                              <a:latin typeface="Cambria Math" panose="02040503050406030204" pitchFamily="18" charset="0"/>
                              <a:sym typeface="Abadi MT Std"/>
                            </a:rPr>
                          </m:ctrlPr>
                        </m:fPr>
                        <m:num>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1</m:t>
                          </m:r>
                        </m:num>
                        <m:den>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𝑛</m:t>
                          </m:r>
                        </m:den>
                      </m:f>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m:t>
                      </m:r>
                      <m:nary>
                        <m:naryPr>
                          <m:chr m:val="∑"/>
                          <m:supHide m:val="on"/>
                          <m:ctrl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ctrlPr>
                        </m:naryPr>
                        <m:sub>
                          <m:r>
                            <m:rPr>
                              <m:brk m:alnAt="7"/>
                            </m:r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𝑖</m:t>
                          </m:r>
                        </m:sub>
                        <m:sup/>
                        <m:e>
                          <m:r>
                            <m:rPr>
                              <m:nor/>
                            </m:rPr>
                            <a:rPr kumimoji="0" lang="en-US" sz="1600" u="none" strike="noStrike" cap="none" spc="0" normalizeH="0" baseline="0" smtClean="0">
                              <a:ln>
                                <a:noFill/>
                              </a:ln>
                              <a:solidFill>
                                <a:schemeClr val="tx1"/>
                              </a:solidFill>
                              <a:effectLst/>
                              <a:uFillTx/>
                              <a:latin typeface="Helvetica" pitchFamily="2" charset="0"/>
                              <a:sym typeface="Abadi MT Std"/>
                            </a:rPr>
                            <m:t>Decompress</m:t>
                          </m:r>
                        </m:e>
                      </m:nary>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m:t>
                      </m:r>
                      <m:r>
                        <m:rPr>
                          <m:nor/>
                        </m:rPr>
                        <a:rPr kumimoji="0" lang="en-US" sz="1600" u="none" strike="noStrike" cap="none" spc="0" normalizeH="0" baseline="0" smtClean="0">
                          <a:ln>
                            <a:noFill/>
                          </a:ln>
                          <a:solidFill>
                            <a:schemeClr val="tx1"/>
                          </a:solidFill>
                          <a:effectLst/>
                          <a:uFillTx/>
                          <a:latin typeface="Helvetica" pitchFamily="2" charset="0"/>
                          <a:sym typeface="Abadi MT Std"/>
                        </a:rPr>
                        <m:t>Compress</m:t>
                      </m:r>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m:t>
                      </m:r>
                      <m:sSub>
                        <m:sSubPr>
                          <m:ctrlP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ctrlPr>
                        </m:sSubPr>
                        <m:e>
                          <m:r>
                            <m:rPr>
                              <m:sty m:val="p"/>
                            </m:rPr>
                            <a:rPr kumimoji="0" lang="en-US" sz="1600" b="0" i="0" u="none" strike="noStrike" cap="none" spc="0" normalizeH="0" baseline="0" smtClean="0">
                              <a:ln>
                                <a:noFill/>
                              </a:ln>
                              <a:solidFill>
                                <a:schemeClr val="tx1"/>
                              </a:solidFill>
                              <a:effectLst/>
                              <a:uFillTx/>
                              <a:latin typeface="Cambria Math" panose="02040503050406030204" pitchFamily="18" charset="0"/>
                              <a:sym typeface="Abadi MT Std"/>
                            </a:rPr>
                            <m:t>∇</m:t>
                          </m:r>
                        </m:e>
                        <m:sub>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𝑖</m:t>
                          </m:r>
                        </m:sub>
                      </m:sSub>
                      <m:r>
                        <a:rPr kumimoji="0" lang="en-US" sz="1600" b="0" i="1" u="none" strike="noStrike" cap="none" spc="0" normalizeH="0" baseline="0" smtClean="0">
                          <a:ln>
                            <a:noFill/>
                          </a:ln>
                          <a:solidFill>
                            <a:schemeClr val="tx1"/>
                          </a:solidFill>
                          <a:effectLst/>
                          <a:uFillTx/>
                          <a:latin typeface="Cambria Math" panose="02040503050406030204" pitchFamily="18" charset="0"/>
                          <a:sym typeface="Abadi MT Std"/>
                        </a:rPr>
                        <m:t>))</m:t>
                      </m:r>
                    </m:oMath>
                  </m:oMathPara>
                </a14:m>
                <a:endParaRPr kumimoji="0" lang="en-US" sz="1600" u="none" strike="noStrike" cap="none" spc="0" normalizeH="0" baseline="0" dirty="0">
                  <a:ln>
                    <a:noFill/>
                  </a:ln>
                  <a:solidFill>
                    <a:srgbClr val="0F2E4C"/>
                  </a:solidFill>
                  <a:effectLst/>
                  <a:uFillTx/>
                  <a:latin typeface="Helvetica" pitchFamily="2" charset="0"/>
                  <a:ea typeface="Abadi MT Std"/>
                  <a:cs typeface="Abadi MT Std"/>
                  <a:sym typeface="Abadi MT Std"/>
                </a:endParaRPr>
              </a:p>
            </p:txBody>
          </p:sp>
        </mc:Choice>
        <mc:Fallback>
          <p:sp>
            <p:nvSpPr>
              <p:cNvPr id="3" name="TextBox 2">
                <a:extLst>
                  <a:ext uri="{FF2B5EF4-FFF2-40B4-BE49-F238E27FC236}">
                    <a16:creationId xmlns:a16="http://schemas.microsoft.com/office/drawing/2014/main" id="{12CEB3BE-30C2-9FD9-FD4F-C65B93101207}"/>
                  </a:ext>
                </a:extLst>
              </p:cNvPr>
              <p:cNvSpPr txBox="1">
                <a:spLocks noRot="1" noChangeAspect="1" noMove="1" noResize="1" noEditPoints="1" noAdjustHandles="1" noChangeArrowheads="1" noChangeShapeType="1" noTextEdit="1"/>
              </p:cNvSpPr>
              <p:nvPr/>
            </p:nvSpPr>
            <p:spPr>
              <a:xfrm>
                <a:off x="428762" y="1550260"/>
                <a:ext cx="3281218" cy="597471"/>
              </a:xfrm>
              <a:prstGeom prst="rect">
                <a:avLst/>
              </a:prstGeom>
              <a:blipFill>
                <a:blip r:embed="rId6"/>
                <a:stretch>
                  <a:fillRect l="-14231" t="-147917" r="-1538" b="-208333"/>
                </a:stretch>
              </a:blipFill>
              <a:ln w="12700" cap="flat">
                <a:noFill/>
                <a:miter lim="400000"/>
              </a:ln>
              <a:effectLst/>
            </p:spPr>
            <p:txBody>
              <a:bodyPr/>
              <a:lstStyle/>
              <a:p>
                <a:r>
                  <a:rPr lang="en-US">
                    <a:noFill/>
                  </a:rPr>
                  <a:t> </a:t>
                </a:r>
              </a:p>
            </p:txBody>
          </p:sp>
        </mc:Fallback>
      </mc:AlternateContent>
      <p:sp>
        <p:nvSpPr>
          <p:cNvPr id="24" name="Google Shape;809;p32">
            <a:extLst>
              <a:ext uri="{FF2B5EF4-FFF2-40B4-BE49-F238E27FC236}">
                <a16:creationId xmlns:a16="http://schemas.microsoft.com/office/drawing/2014/main" id="{56A85E5B-FA91-9334-A6FA-1D41D3BF9C79}"/>
              </a:ext>
            </a:extLst>
          </p:cNvPr>
          <p:cNvSpPr/>
          <p:nvPr/>
        </p:nvSpPr>
        <p:spPr>
          <a:xfrm>
            <a:off x="2834570" y="2549635"/>
            <a:ext cx="2284050" cy="1819416"/>
          </a:xfrm>
          <a:prstGeom prst="roundRect">
            <a:avLst>
              <a:gd name="adj" fmla="val 16667"/>
            </a:avLst>
          </a:prstGeom>
          <a:noFill/>
          <a:ln w="12700"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5" name="Google Shape;810;p32">
            <a:extLst>
              <a:ext uri="{FF2B5EF4-FFF2-40B4-BE49-F238E27FC236}">
                <a16:creationId xmlns:a16="http://schemas.microsoft.com/office/drawing/2014/main" id="{850F1534-91DE-76AF-416C-2614CC64E57E}"/>
              </a:ext>
            </a:extLst>
          </p:cNvPr>
          <p:cNvSpPr txBox="1"/>
          <p:nvPr/>
        </p:nvSpPr>
        <p:spPr>
          <a:xfrm>
            <a:off x="2839596" y="2519419"/>
            <a:ext cx="1191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PS</a:t>
            </a:r>
            <a:endParaRPr sz="1600" dirty="0">
              <a:latin typeface="Helvetica" pitchFamily="2" charset="0"/>
            </a:endParaRPr>
          </a:p>
        </p:txBody>
      </p:sp>
      <p:sp>
        <p:nvSpPr>
          <p:cNvPr id="26" name="Google Shape;811;p32">
            <a:extLst>
              <a:ext uri="{FF2B5EF4-FFF2-40B4-BE49-F238E27FC236}">
                <a16:creationId xmlns:a16="http://schemas.microsoft.com/office/drawing/2014/main" id="{C054A678-4EB6-8014-2C70-48CE54B7DF1D}"/>
              </a:ext>
            </a:extLst>
          </p:cNvPr>
          <p:cNvSpPr/>
          <p:nvPr/>
        </p:nvSpPr>
        <p:spPr>
          <a:xfrm>
            <a:off x="3398557" y="3311116"/>
            <a:ext cx="1472184" cy="329184"/>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Sum</a:t>
            </a:r>
            <a:endParaRPr sz="1500" dirty="0">
              <a:latin typeface="Helvetica" pitchFamily="2" charset="0"/>
            </a:endParaRPr>
          </a:p>
        </p:txBody>
      </p:sp>
      <p:sp>
        <p:nvSpPr>
          <p:cNvPr id="27" name="Google Shape;812;p32">
            <a:extLst>
              <a:ext uri="{FF2B5EF4-FFF2-40B4-BE49-F238E27FC236}">
                <a16:creationId xmlns:a16="http://schemas.microsoft.com/office/drawing/2014/main" id="{A7356B27-B88B-8542-9E2F-9E93462BE8BB}"/>
              </a:ext>
            </a:extLst>
          </p:cNvPr>
          <p:cNvSpPr/>
          <p:nvPr/>
        </p:nvSpPr>
        <p:spPr>
          <a:xfrm>
            <a:off x="3344941" y="2714848"/>
            <a:ext cx="1580400" cy="328563"/>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Decompress</a:t>
            </a:r>
            <a:endParaRPr sz="1500" dirty="0">
              <a:latin typeface="Helvetica" pitchFamily="2" charset="0"/>
            </a:endParaRPr>
          </a:p>
        </p:txBody>
      </p:sp>
      <p:sp>
        <p:nvSpPr>
          <p:cNvPr id="29" name="Google Shape;816;p32">
            <a:extLst>
              <a:ext uri="{FF2B5EF4-FFF2-40B4-BE49-F238E27FC236}">
                <a16:creationId xmlns:a16="http://schemas.microsoft.com/office/drawing/2014/main" id="{194FF352-32BA-1B09-1335-E3223D640F94}"/>
              </a:ext>
            </a:extLst>
          </p:cNvPr>
          <p:cNvSpPr/>
          <p:nvPr/>
        </p:nvSpPr>
        <p:spPr>
          <a:xfrm>
            <a:off x="4029430" y="2753918"/>
            <a:ext cx="84900" cy="19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cxnSp>
        <p:nvCxnSpPr>
          <p:cNvPr id="31" name="Google Shape;824;p32">
            <a:extLst>
              <a:ext uri="{FF2B5EF4-FFF2-40B4-BE49-F238E27FC236}">
                <a16:creationId xmlns:a16="http://schemas.microsoft.com/office/drawing/2014/main" id="{ED12C75B-5570-30F9-2D44-4BB0F5D73917}"/>
              </a:ext>
            </a:extLst>
          </p:cNvPr>
          <p:cNvCxnSpPr>
            <a:cxnSpLocks/>
            <a:stCxn id="27" idx="2"/>
            <a:endCxn id="26" idx="0"/>
          </p:cNvCxnSpPr>
          <p:nvPr/>
        </p:nvCxnSpPr>
        <p:spPr>
          <a:xfrm flipH="1">
            <a:off x="4134649" y="3043411"/>
            <a:ext cx="492" cy="267705"/>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37" name="Google Shape;814;p32">
            <a:extLst>
              <a:ext uri="{FF2B5EF4-FFF2-40B4-BE49-F238E27FC236}">
                <a16:creationId xmlns:a16="http://schemas.microsoft.com/office/drawing/2014/main" id="{644707F6-FA93-BFAC-E9D3-24E29E42D29A}"/>
              </a:ext>
            </a:extLst>
          </p:cNvPr>
          <p:cNvCxnSpPr>
            <a:cxnSpLocks/>
            <a:stCxn id="26" idx="2"/>
            <a:endCxn id="44" idx="0"/>
          </p:cNvCxnSpPr>
          <p:nvPr/>
        </p:nvCxnSpPr>
        <p:spPr>
          <a:xfrm>
            <a:off x="4134649" y="3640300"/>
            <a:ext cx="492" cy="267705"/>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44" name="Google Shape;813;p32">
            <a:extLst>
              <a:ext uri="{FF2B5EF4-FFF2-40B4-BE49-F238E27FC236}">
                <a16:creationId xmlns:a16="http://schemas.microsoft.com/office/drawing/2014/main" id="{21C58CD8-FBCD-9DF3-9D13-6849F9911956}"/>
              </a:ext>
            </a:extLst>
          </p:cNvPr>
          <p:cNvSpPr/>
          <p:nvPr/>
        </p:nvSpPr>
        <p:spPr>
          <a:xfrm>
            <a:off x="3399541" y="3908005"/>
            <a:ext cx="1471200" cy="329184"/>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Compress</a:t>
            </a:r>
            <a:endParaRPr sz="1500" dirty="0">
              <a:latin typeface="Helvetica" pitchFamily="2" charset="0"/>
            </a:endParaRPr>
          </a:p>
        </p:txBody>
      </p:sp>
      <p:cxnSp>
        <p:nvCxnSpPr>
          <p:cNvPr id="49" name="Google Shape;824;p32">
            <a:extLst>
              <a:ext uri="{FF2B5EF4-FFF2-40B4-BE49-F238E27FC236}">
                <a16:creationId xmlns:a16="http://schemas.microsoft.com/office/drawing/2014/main" id="{FF0B7A2E-0C8C-DC13-FA1D-5B37F3DD41F4}"/>
              </a:ext>
            </a:extLst>
          </p:cNvPr>
          <p:cNvCxnSpPr>
            <a:cxnSpLocks/>
          </p:cNvCxnSpPr>
          <p:nvPr/>
        </p:nvCxnSpPr>
        <p:spPr>
          <a:xfrm>
            <a:off x="4135141" y="2244123"/>
            <a:ext cx="0" cy="481588"/>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51" name="Google Shape;824;p32">
            <a:extLst>
              <a:ext uri="{FF2B5EF4-FFF2-40B4-BE49-F238E27FC236}">
                <a16:creationId xmlns:a16="http://schemas.microsoft.com/office/drawing/2014/main" id="{77485584-6F71-A153-5F5F-1720FAE6C3AC}"/>
              </a:ext>
            </a:extLst>
          </p:cNvPr>
          <p:cNvCxnSpPr>
            <a:cxnSpLocks/>
          </p:cNvCxnSpPr>
          <p:nvPr/>
        </p:nvCxnSpPr>
        <p:spPr>
          <a:xfrm>
            <a:off x="4134649" y="4235897"/>
            <a:ext cx="0" cy="268594"/>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8" name="Google Shape;824;p32">
            <a:extLst>
              <a:ext uri="{FF2B5EF4-FFF2-40B4-BE49-F238E27FC236}">
                <a16:creationId xmlns:a16="http://schemas.microsoft.com/office/drawing/2014/main" id="{B71DFA9A-8ACC-AC96-4F9C-D0A3695621BC}"/>
              </a:ext>
            </a:extLst>
          </p:cNvPr>
          <p:cNvCxnSpPr>
            <a:cxnSpLocks/>
          </p:cNvCxnSpPr>
          <p:nvPr/>
        </p:nvCxnSpPr>
        <p:spPr>
          <a:xfrm>
            <a:off x="4134649" y="2367019"/>
            <a:ext cx="0" cy="944097"/>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10" name="Google Shape;824;p32">
            <a:extLst>
              <a:ext uri="{FF2B5EF4-FFF2-40B4-BE49-F238E27FC236}">
                <a16:creationId xmlns:a16="http://schemas.microsoft.com/office/drawing/2014/main" id="{5C2A62D0-30F5-5812-487C-C17DBB22C4E3}"/>
              </a:ext>
            </a:extLst>
          </p:cNvPr>
          <p:cNvCxnSpPr>
            <a:cxnSpLocks/>
          </p:cNvCxnSpPr>
          <p:nvPr/>
        </p:nvCxnSpPr>
        <p:spPr>
          <a:xfrm>
            <a:off x="4137009" y="3640300"/>
            <a:ext cx="3375" cy="864191"/>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4" name="Slide Number Placeholder 3">
            <a:extLst>
              <a:ext uri="{FF2B5EF4-FFF2-40B4-BE49-F238E27FC236}">
                <a16:creationId xmlns:a16="http://schemas.microsoft.com/office/drawing/2014/main" id="{A2528250-9921-6EE4-99BA-081968BD726E}"/>
              </a:ext>
            </a:extLst>
          </p:cNvPr>
          <p:cNvSpPr>
            <a:spLocks noGrp="1"/>
          </p:cNvSpPr>
          <p:nvPr>
            <p:ph type="sldNum" sz="quarter" idx="2"/>
          </p:nvPr>
        </p:nvSpPr>
        <p:spPr/>
        <p:txBody>
          <a:bodyPr/>
          <a:lstStyle/>
          <a:p>
            <a:fld id="{86CB4B4D-7CA3-9044-876B-883B54F8677D}" type="slidenum">
              <a:rPr lang="en-US" smtClean="0"/>
              <a:t>12</a:t>
            </a:fld>
            <a:endParaRPr lang="en-US" dirty="0"/>
          </a:p>
        </p:txBody>
      </p:sp>
      <p:sp>
        <p:nvSpPr>
          <p:cNvPr id="5" name="Rounded Rectangle 4">
            <a:extLst>
              <a:ext uri="{FF2B5EF4-FFF2-40B4-BE49-F238E27FC236}">
                <a16:creationId xmlns:a16="http://schemas.microsoft.com/office/drawing/2014/main" id="{B5BF9211-AC05-0D29-FF6A-E039AAEB6A15}"/>
              </a:ext>
            </a:extLst>
          </p:cNvPr>
          <p:cNvSpPr/>
          <p:nvPr/>
        </p:nvSpPr>
        <p:spPr>
          <a:xfrm>
            <a:off x="4626724" y="2237464"/>
            <a:ext cx="1281603" cy="412759"/>
          </a:xfrm>
          <a:prstGeom prst="roundRect">
            <a:avLst/>
          </a:prstGeom>
          <a:solidFill>
            <a:srgbClr val="A8DBD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Helvetica" pitchFamily="2" charset="0"/>
                <a:cs typeface="Times New Roman" panose="02020603050405020304" pitchFamily="18" charset="0"/>
              </a:rPr>
              <a:t>Compressed Values</a:t>
            </a:r>
          </a:p>
        </p:txBody>
      </p:sp>
      <p:sp>
        <p:nvSpPr>
          <p:cNvPr id="6" name="Rounded Rectangle 5">
            <a:extLst>
              <a:ext uri="{FF2B5EF4-FFF2-40B4-BE49-F238E27FC236}">
                <a16:creationId xmlns:a16="http://schemas.microsoft.com/office/drawing/2014/main" id="{557AA59F-4702-093F-3692-28FC2288057B}"/>
              </a:ext>
            </a:extLst>
          </p:cNvPr>
          <p:cNvSpPr/>
          <p:nvPr/>
        </p:nvSpPr>
        <p:spPr>
          <a:xfrm>
            <a:off x="4626723" y="4298111"/>
            <a:ext cx="1281603" cy="412759"/>
          </a:xfrm>
          <a:prstGeom prst="roundRect">
            <a:avLst/>
          </a:prstGeom>
          <a:solidFill>
            <a:srgbClr val="A8DBD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Helvetica" pitchFamily="2" charset="0"/>
                <a:cs typeface="Times New Roman" panose="02020603050405020304" pitchFamily="18" charset="0"/>
              </a:rPr>
              <a:t>Compressed Values</a:t>
            </a:r>
          </a:p>
        </p:txBody>
      </p:sp>
      <p:sp>
        <p:nvSpPr>
          <p:cNvPr id="7" name="Rounded Rectangle 6">
            <a:extLst>
              <a:ext uri="{FF2B5EF4-FFF2-40B4-BE49-F238E27FC236}">
                <a16:creationId xmlns:a16="http://schemas.microsoft.com/office/drawing/2014/main" id="{02FBC4EA-1C22-4D88-000B-74D64E19355C}"/>
              </a:ext>
            </a:extLst>
          </p:cNvPr>
          <p:cNvSpPr/>
          <p:nvPr/>
        </p:nvSpPr>
        <p:spPr>
          <a:xfrm>
            <a:off x="5008943" y="3113865"/>
            <a:ext cx="2931374" cy="412759"/>
          </a:xfrm>
          <a:prstGeom prst="roundRect">
            <a:avLst/>
          </a:prstGeom>
          <a:solidFill>
            <a:schemeClr val="bg2">
              <a:lumMod val="9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Helvetica" pitchFamily="2" charset="0"/>
                <a:cs typeface="Times New Roman" panose="02020603050405020304" pitchFamily="18" charset="0"/>
              </a:rPr>
              <a:t>Decompressed Values</a:t>
            </a:r>
          </a:p>
        </p:txBody>
      </p:sp>
      <p:sp>
        <p:nvSpPr>
          <p:cNvPr id="22" name="Rectangle 21">
            <a:extLst>
              <a:ext uri="{FF2B5EF4-FFF2-40B4-BE49-F238E27FC236}">
                <a16:creationId xmlns:a16="http://schemas.microsoft.com/office/drawing/2014/main" id="{7415A124-3163-9569-B992-783D5E4148AE}"/>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23" name="Rectangle 22">
            <a:extLst>
              <a:ext uri="{FF2B5EF4-FFF2-40B4-BE49-F238E27FC236}">
                <a16:creationId xmlns:a16="http://schemas.microsoft.com/office/drawing/2014/main" id="{824D7234-25FC-59B9-A7FA-305AFB88BCA3}"/>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28" name="Rectangle 27">
            <a:extLst>
              <a:ext uri="{FF2B5EF4-FFF2-40B4-BE49-F238E27FC236}">
                <a16:creationId xmlns:a16="http://schemas.microsoft.com/office/drawing/2014/main" id="{7B5E674E-3A9A-7FB3-9671-950442845A92}"/>
              </a:ext>
            </a:extLst>
          </p:cNvPr>
          <p:cNvSpPr/>
          <p:nvPr/>
        </p:nvSpPr>
        <p:spPr>
          <a:xfrm>
            <a:off x="380448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Homomorphism</a:t>
            </a:r>
          </a:p>
        </p:txBody>
      </p:sp>
      <p:sp>
        <p:nvSpPr>
          <p:cNvPr id="32" name="Rectangle 31">
            <a:extLst>
              <a:ext uri="{FF2B5EF4-FFF2-40B4-BE49-F238E27FC236}">
                <a16:creationId xmlns:a16="http://schemas.microsoft.com/office/drawing/2014/main" id="{F84EBF4C-BF75-556F-A2E4-2EFF7478B526}"/>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33" name="Rectangle 32">
            <a:extLst>
              <a:ext uri="{FF2B5EF4-FFF2-40B4-BE49-F238E27FC236}">
                <a16:creationId xmlns:a16="http://schemas.microsoft.com/office/drawing/2014/main" id="{ED4D36A0-BE9C-2B21-6633-DDED77D50FFF}"/>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19461241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51"/>
                                        </p:tgtEl>
                                      </p:cBhvr>
                                    </p:animEffect>
                                    <p:set>
                                      <p:cBhvr>
                                        <p:cTn id="26" dur="1" fill="hold">
                                          <p:stCondLst>
                                            <p:cond delay="499"/>
                                          </p:stCondLst>
                                        </p:cTn>
                                        <p:tgtEl>
                                          <p:spTgt spid="5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36"/>
          <p:cNvSpPr txBox="1">
            <a:spLocks noGrp="1"/>
          </p:cNvSpPr>
          <p:nvPr>
            <p:ph type="title"/>
          </p:nvPr>
        </p:nvSpPr>
        <p:spPr>
          <a:xfrm>
            <a:off x="310896" y="320040"/>
            <a:ext cx="8507631" cy="7157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39285"/>
              <a:buFont typeface="Arial"/>
              <a:buNone/>
            </a:pPr>
            <a:r>
              <a:rPr lang="en" dirty="0"/>
              <a:t>Designing a homomorphic quantization scheme</a:t>
            </a:r>
            <a:endParaRPr dirty="0"/>
          </a:p>
        </p:txBody>
      </p:sp>
      <p:sp>
        <p:nvSpPr>
          <p:cNvPr id="923" name="Google Shape;923;p36"/>
          <p:cNvSpPr txBox="1">
            <a:spLocks noGrp="1"/>
          </p:cNvSpPr>
          <p:nvPr>
            <p:ph type="body" sz="half" idx="1"/>
          </p:nvPr>
        </p:nvSpPr>
        <p:spPr>
          <a:xfrm>
            <a:off x="5276125" y="1554850"/>
            <a:ext cx="3203188" cy="214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800" dirty="0">
                <a:solidFill>
                  <a:schemeClr val="dk1"/>
                </a:solidFill>
              </a:rPr>
              <a:t>Quantization schemes:</a:t>
            </a:r>
          </a:p>
          <a:p>
            <a:pPr marL="0" lvl="0" indent="0" algn="l" rtl="0">
              <a:lnSpc>
                <a:spcPct val="100000"/>
              </a:lnSpc>
              <a:spcBef>
                <a:spcPts val="1200"/>
              </a:spcBef>
              <a:buNone/>
            </a:pPr>
            <a:r>
              <a:rPr lang="en-US" sz="1800" dirty="0">
                <a:solidFill>
                  <a:schemeClr val="dk1"/>
                </a:solidFill>
              </a:rPr>
              <a:t>Convert floats into quantized values taking fewer bits.</a:t>
            </a:r>
          </a:p>
        </p:txBody>
      </p:sp>
      <p:cxnSp>
        <p:nvCxnSpPr>
          <p:cNvPr id="925" name="Google Shape;925;p36"/>
          <p:cNvCxnSpPr>
            <a:cxnSpLocks/>
          </p:cNvCxnSpPr>
          <p:nvPr/>
        </p:nvCxnSpPr>
        <p:spPr>
          <a:xfrm rot="10800000">
            <a:off x="1567462"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26" name="Google Shape;926;p36"/>
          <p:cNvCxnSpPr>
            <a:cxnSpLocks/>
          </p:cNvCxnSpPr>
          <p:nvPr/>
        </p:nvCxnSpPr>
        <p:spPr>
          <a:xfrm rot="10800000">
            <a:off x="2568974"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27" name="Google Shape;927;p36"/>
          <p:cNvCxnSpPr>
            <a:cxnSpLocks/>
          </p:cNvCxnSpPr>
          <p:nvPr/>
        </p:nvCxnSpPr>
        <p:spPr>
          <a:xfrm rot="10800000">
            <a:off x="2068218"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28" name="Google Shape;928;p36"/>
          <p:cNvCxnSpPr>
            <a:cxnSpLocks/>
          </p:cNvCxnSpPr>
          <p:nvPr/>
        </p:nvCxnSpPr>
        <p:spPr>
          <a:xfrm>
            <a:off x="568350" y="1837650"/>
            <a:ext cx="4003650" cy="0"/>
          </a:xfrm>
          <a:prstGeom prst="straightConnector1">
            <a:avLst/>
          </a:prstGeom>
          <a:noFill/>
          <a:ln w="28575" cap="flat" cmpd="sng">
            <a:solidFill>
              <a:schemeClr val="dk1"/>
            </a:solidFill>
            <a:prstDash val="solid"/>
            <a:round/>
            <a:headEnd type="none" w="med" len="med"/>
            <a:tailEnd type="none" w="med" len="med"/>
          </a:ln>
        </p:spPr>
      </p:cxnSp>
      <p:cxnSp>
        <p:nvCxnSpPr>
          <p:cNvPr id="929" name="Google Shape;929;p36"/>
          <p:cNvCxnSpPr>
            <a:cxnSpLocks/>
          </p:cNvCxnSpPr>
          <p:nvPr/>
        </p:nvCxnSpPr>
        <p:spPr>
          <a:xfrm rot="10800000">
            <a:off x="1066706"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0" name="Google Shape;930;p36"/>
          <p:cNvCxnSpPr>
            <a:cxnSpLocks/>
          </p:cNvCxnSpPr>
          <p:nvPr/>
        </p:nvCxnSpPr>
        <p:spPr>
          <a:xfrm rot="10800000">
            <a:off x="565950"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1" name="Google Shape;931;p36"/>
          <p:cNvCxnSpPr>
            <a:cxnSpLocks/>
          </p:cNvCxnSpPr>
          <p:nvPr/>
        </p:nvCxnSpPr>
        <p:spPr>
          <a:xfrm rot="10800000">
            <a:off x="4071242"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2" name="Google Shape;932;p36"/>
          <p:cNvCxnSpPr>
            <a:cxnSpLocks/>
          </p:cNvCxnSpPr>
          <p:nvPr/>
        </p:nvCxnSpPr>
        <p:spPr>
          <a:xfrm rot="10800000">
            <a:off x="4572000"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3" name="Google Shape;933;p36"/>
          <p:cNvCxnSpPr>
            <a:cxnSpLocks/>
          </p:cNvCxnSpPr>
          <p:nvPr/>
        </p:nvCxnSpPr>
        <p:spPr>
          <a:xfrm rot="10800000">
            <a:off x="3570486"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4" name="Google Shape;934;p36"/>
          <p:cNvCxnSpPr>
            <a:cxnSpLocks/>
          </p:cNvCxnSpPr>
          <p:nvPr/>
        </p:nvCxnSpPr>
        <p:spPr>
          <a:xfrm rot="10800000">
            <a:off x="3069730" y="1646100"/>
            <a:ext cx="0" cy="364200"/>
          </a:xfrm>
          <a:prstGeom prst="straightConnector1">
            <a:avLst/>
          </a:prstGeom>
          <a:noFill/>
          <a:ln w="28575" cap="flat" cmpd="sng">
            <a:solidFill>
              <a:schemeClr val="dk2"/>
            </a:solidFill>
            <a:prstDash val="solid"/>
            <a:round/>
            <a:headEnd type="none" w="med" len="med"/>
            <a:tailEnd type="none" w="med" len="med"/>
          </a:ln>
        </p:spPr>
      </p:cxnSp>
      <p:sp>
        <p:nvSpPr>
          <p:cNvPr id="935" name="Google Shape;935;p36"/>
          <p:cNvSpPr txBox="1"/>
          <p:nvPr/>
        </p:nvSpPr>
        <p:spPr>
          <a:xfrm>
            <a:off x="77721" y="1908000"/>
            <a:ext cx="61957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-1.2</a:t>
            </a:r>
            <a:endParaRPr dirty="0">
              <a:latin typeface="Helvetica" pitchFamily="2" charset="0"/>
            </a:endParaRPr>
          </a:p>
        </p:txBody>
      </p:sp>
      <p:sp>
        <p:nvSpPr>
          <p:cNvPr id="936" name="Google Shape;936;p36"/>
          <p:cNvSpPr txBox="1"/>
          <p:nvPr/>
        </p:nvSpPr>
        <p:spPr>
          <a:xfrm>
            <a:off x="4493425" y="1873965"/>
            <a:ext cx="5499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1.0</a:t>
            </a:r>
            <a:endParaRPr dirty="0">
              <a:latin typeface="Helvetica" pitchFamily="2" charset="0"/>
            </a:endParaRPr>
          </a:p>
        </p:txBody>
      </p:sp>
      <p:cxnSp>
        <p:nvCxnSpPr>
          <p:cNvPr id="937" name="Google Shape;937;p36"/>
          <p:cNvCxnSpPr>
            <a:cxnSpLocks/>
          </p:cNvCxnSpPr>
          <p:nvPr/>
        </p:nvCxnSpPr>
        <p:spPr>
          <a:xfrm rot="10800000">
            <a:off x="4379436"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8" name="Google Shape;938;p36"/>
          <p:cNvCxnSpPr>
            <a:cxnSpLocks/>
          </p:cNvCxnSpPr>
          <p:nvPr/>
        </p:nvCxnSpPr>
        <p:spPr>
          <a:xfrm rot="10800000">
            <a:off x="3825972"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9" name="Google Shape;939;p36"/>
          <p:cNvCxnSpPr>
            <a:cxnSpLocks/>
          </p:cNvCxnSpPr>
          <p:nvPr/>
        </p:nvCxnSpPr>
        <p:spPr>
          <a:xfrm rot="10800000">
            <a:off x="4102704"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1" name="Google Shape;941;p36"/>
          <p:cNvCxnSpPr>
            <a:cxnSpLocks/>
          </p:cNvCxnSpPr>
          <p:nvPr/>
        </p:nvCxnSpPr>
        <p:spPr>
          <a:xfrm rot="10800000">
            <a:off x="4656168"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2" name="Google Shape;942;p36"/>
          <p:cNvCxnSpPr>
            <a:cxnSpLocks/>
          </p:cNvCxnSpPr>
          <p:nvPr/>
        </p:nvCxnSpPr>
        <p:spPr>
          <a:xfrm rot="10800000">
            <a:off x="4932899"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3" name="Google Shape;943;p36"/>
          <p:cNvCxnSpPr>
            <a:cxnSpLocks/>
          </p:cNvCxnSpPr>
          <p:nvPr/>
        </p:nvCxnSpPr>
        <p:spPr>
          <a:xfrm rot="10800000">
            <a:off x="3272508"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4" name="Google Shape;944;p36"/>
          <p:cNvCxnSpPr>
            <a:cxnSpLocks/>
          </p:cNvCxnSpPr>
          <p:nvPr/>
        </p:nvCxnSpPr>
        <p:spPr>
          <a:xfrm rot="10800000">
            <a:off x="3549240"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5" name="Google Shape;945;p36"/>
          <p:cNvCxnSpPr>
            <a:cxnSpLocks/>
          </p:cNvCxnSpPr>
          <p:nvPr/>
        </p:nvCxnSpPr>
        <p:spPr>
          <a:xfrm rot="10800000">
            <a:off x="2719044"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6" name="Google Shape;946;p36"/>
          <p:cNvCxnSpPr>
            <a:cxnSpLocks/>
          </p:cNvCxnSpPr>
          <p:nvPr/>
        </p:nvCxnSpPr>
        <p:spPr>
          <a:xfrm rot="10800000">
            <a:off x="2995776" y="3340509"/>
            <a:ext cx="0" cy="364200"/>
          </a:xfrm>
          <a:prstGeom prst="straightConnector1">
            <a:avLst/>
          </a:prstGeom>
          <a:noFill/>
          <a:ln w="28575" cap="flat" cmpd="sng">
            <a:solidFill>
              <a:schemeClr val="dk2"/>
            </a:solidFill>
            <a:prstDash val="solid"/>
            <a:round/>
            <a:headEnd type="none" w="med" len="med"/>
            <a:tailEnd type="none" w="med" len="med"/>
          </a:ln>
        </p:spPr>
      </p:cxnSp>
      <p:sp>
        <p:nvSpPr>
          <p:cNvPr id="947" name="Google Shape;947;p36"/>
          <p:cNvSpPr txBox="1"/>
          <p:nvPr/>
        </p:nvSpPr>
        <p:spPr>
          <a:xfrm>
            <a:off x="2374113" y="3623777"/>
            <a:ext cx="5115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0.4</a:t>
            </a:r>
            <a:endParaRPr dirty="0">
              <a:latin typeface="Helvetica" pitchFamily="2" charset="0"/>
            </a:endParaRPr>
          </a:p>
        </p:txBody>
      </p:sp>
      <p:sp>
        <p:nvSpPr>
          <p:cNvPr id="948" name="Google Shape;948;p36"/>
          <p:cNvSpPr txBox="1"/>
          <p:nvPr/>
        </p:nvSpPr>
        <p:spPr>
          <a:xfrm>
            <a:off x="4850270" y="3642843"/>
            <a:ext cx="4728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1.2</a:t>
            </a:r>
            <a:endParaRPr dirty="0">
              <a:latin typeface="Helvetica" pitchFamily="2" charset="0"/>
            </a:endParaRPr>
          </a:p>
        </p:txBody>
      </p:sp>
      <p:sp>
        <p:nvSpPr>
          <p:cNvPr id="949" name="Google Shape;949;p36"/>
          <p:cNvSpPr txBox="1"/>
          <p:nvPr/>
        </p:nvSpPr>
        <p:spPr>
          <a:xfrm>
            <a:off x="31397" y="1297238"/>
            <a:ext cx="13248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Worker A</a:t>
            </a:r>
            <a:endParaRPr sz="1600" dirty="0">
              <a:latin typeface="Helvetica" pitchFamily="2" charset="0"/>
            </a:endParaRPr>
          </a:p>
        </p:txBody>
      </p:sp>
      <p:sp>
        <p:nvSpPr>
          <p:cNvPr id="950" name="Google Shape;950;p36"/>
          <p:cNvSpPr txBox="1"/>
          <p:nvPr/>
        </p:nvSpPr>
        <p:spPr>
          <a:xfrm>
            <a:off x="2118372" y="2962383"/>
            <a:ext cx="13248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Worker B</a:t>
            </a:r>
            <a:endParaRPr sz="1600" dirty="0">
              <a:latin typeface="Helvetica" pitchFamily="2" charset="0"/>
            </a:endParaRPr>
          </a:p>
        </p:txBody>
      </p:sp>
      <p:sp>
        <p:nvSpPr>
          <p:cNvPr id="10" name="TextBox 9">
            <a:extLst>
              <a:ext uri="{FF2B5EF4-FFF2-40B4-BE49-F238E27FC236}">
                <a16:creationId xmlns:a16="http://schemas.microsoft.com/office/drawing/2014/main" id="{079CDE43-BAFB-D4D6-6779-BD80DC04660F}"/>
              </a:ext>
            </a:extLst>
          </p:cNvPr>
          <p:cNvSpPr txBox="1"/>
          <p:nvPr/>
        </p:nvSpPr>
        <p:spPr>
          <a:xfrm>
            <a:off x="2146445" y="1938688"/>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2" name="TextBox 1">
            <a:extLst>
              <a:ext uri="{FF2B5EF4-FFF2-40B4-BE49-F238E27FC236}">
                <a16:creationId xmlns:a16="http://schemas.microsoft.com/office/drawing/2014/main" id="{16CFB4AD-CD6B-451B-2FE2-E536557493D5}"/>
              </a:ext>
            </a:extLst>
          </p:cNvPr>
          <p:cNvSpPr txBox="1"/>
          <p:nvPr/>
        </p:nvSpPr>
        <p:spPr>
          <a:xfrm>
            <a:off x="731902" y="2056450"/>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0</a:t>
            </a:r>
          </a:p>
        </p:txBody>
      </p:sp>
      <p:cxnSp>
        <p:nvCxnSpPr>
          <p:cNvPr id="16" name="Google Shape;928;p36">
            <a:extLst>
              <a:ext uri="{FF2B5EF4-FFF2-40B4-BE49-F238E27FC236}">
                <a16:creationId xmlns:a16="http://schemas.microsoft.com/office/drawing/2014/main" id="{CAD9835A-DF52-9F63-E8F7-1AA8B865BD2E}"/>
              </a:ext>
            </a:extLst>
          </p:cNvPr>
          <p:cNvCxnSpPr>
            <a:cxnSpLocks/>
          </p:cNvCxnSpPr>
          <p:nvPr/>
        </p:nvCxnSpPr>
        <p:spPr>
          <a:xfrm>
            <a:off x="568350" y="1831112"/>
            <a:ext cx="4003650" cy="0"/>
          </a:xfrm>
          <a:prstGeom prst="straightConnector1">
            <a:avLst/>
          </a:prstGeom>
          <a:noFill/>
          <a:ln w="28575" cap="flat" cmpd="sng">
            <a:solidFill>
              <a:schemeClr val="dk1"/>
            </a:solidFill>
            <a:prstDash val="solid"/>
            <a:round/>
            <a:headEnd type="none" w="med" len="med"/>
            <a:tailEnd type="none" w="med" len="med"/>
          </a:ln>
        </p:spPr>
      </p:cxnSp>
      <p:cxnSp>
        <p:nvCxnSpPr>
          <p:cNvPr id="940" name="Google Shape;940;p36"/>
          <p:cNvCxnSpPr>
            <a:cxnSpLocks/>
          </p:cNvCxnSpPr>
          <p:nvPr/>
        </p:nvCxnSpPr>
        <p:spPr>
          <a:xfrm>
            <a:off x="2719043" y="3528797"/>
            <a:ext cx="2219593" cy="0"/>
          </a:xfrm>
          <a:prstGeom prst="straightConnector1">
            <a:avLst/>
          </a:prstGeom>
          <a:noFill/>
          <a:ln w="28575" cap="flat" cmpd="sng">
            <a:solidFill>
              <a:schemeClr val="dk1"/>
            </a:solidFill>
            <a:prstDash val="solid"/>
            <a:round/>
            <a:headEnd type="none" w="med" len="med"/>
            <a:tailEnd type="none" w="med" len="med"/>
          </a:ln>
        </p:spPr>
      </p:cxnSp>
      <p:sp>
        <p:nvSpPr>
          <p:cNvPr id="15" name="TextBox 14">
            <a:extLst>
              <a:ext uri="{FF2B5EF4-FFF2-40B4-BE49-F238E27FC236}">
                <a16:creationId xmlns:a16="http://schemas.microsoft.com/office/drawing/2014/main" id="{A373A648-17E3-672A-EB01-C4954532BF3B}"/>
              </a:ext>
            </a:extLst>
          </p:cNvPr>
          <p:cNvSpPr txBox="1"/>
          <p:nvPr/>
        </p:nvSpPr>
        <p:spPr>
          <a:xfrm>
            <a:off x="3346529" y="3522609"/>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id="{80F04211-53D2-0BDE-94D9-44CA173AD0AF}"/>
              </a:ext>
            </a:extLst>
          </p:cNvPr>
          <p:cNvSpPr txBox="1"/>
          <p:nvPr/>
        </p:nvSpPr>
        <p:spPr>
          <a:xfrm>
            <a:off x="1242530" y="2056449"/>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1</a:t>
            </a:r>
          </a:p>
        </p:txBody>
      </p:sp>
      <p:sp>
        <p:nvSpPr>
          <p:cNvPr id="7" name="TextBox 6">
            <a:extLst>
              <a:ext uri="{FF2B5EF4-FFF2-40B4-BE49-F238E27FC236}">
                <a16:creationId xmlns:a16="http://schemas.microsoft.com/office/drawing/2014/main" id="{0E2B8937-B01E-81AC-682F-B6C4A0CA559F}"/>
              </a:ext>
            </a:extLst>
          </p:cNvPr>
          <p:cNvSpPr txBox="1"/>
          <p:nvPr/>
        </p:nvSpPr>
        <p:spPr>
          <a:xfrm>
            <a:off x="4257561" y="2040612"/>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7</a:t>
            </a:r>
          </a:p>
        </p:txBody>
      </p:sp>
      <p:sp>
        <p:nvSpPr>
          <p:cNvPr id="20" name="TextBox 19">
            <a:extLst>
              <a:ext uri="{FF2B5EF4-FFF2-40B4-BE49-F238E27FC236}">
                <a16:creationId xmlns:a16="http://schemas.microsoft.com/office/drawing/2014/main" id="{B4655518-5C49-1233-AC46-ECEEA7835C84}"/>
              </a:ext>
            </a:extLst>
          </p:cNvPr>
          <p:cNvSpPr txBox="1"/>
          <p:nvPr/>
        </p:nvSpPr>
        <p:spPr>
          <a:xfrm>
            <a:off x="2762379" y="3744893"/>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0</a:t>
            </a:r>
          </a:p>
        </p:txBody>
      </p:sp>
      <p:sp>
        <p:nvSpPr>
          <p:cNvPr id="21" name="TextBox 20">
            <a:extLst>
              <a:ext uri="{FF2B5EF4-FFF2-40B4-BE49-F238E27FC236}">
                <a16:creationId xmlns:a16="http://schemas.microsoft.com/office/drawing/2014/main" id="{C9EE7F54-BD47-0BF8-3280-2A7308451819}"/>
              </a:ext>
            </a:extLst>
          </p:cNvPr>
          <p:cNvSpPr txBox="1"/>
          <p:nvPr/>
        </p:nvSpPr>
        <p:spPr>
          <a:xfrm>
            <a:off x="3052703" y="3744893"/>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1</a:t>
            </a:r>
          </a:p>
        </p:txBody>
      </p:sp>
      <p:sp>
        <p:nvSpPr>
          <p:cNvPr id="22" name="TextBox 21">
            <a:extLst>
              <a:ext uri="{FF2B5EF4-FFF2-40B4-BE49-F238E27FC236}">
                <a16:creationId xmlns:a16="http://schemas.microsoft.com/office/drawing/2014/main" id="{B36B229E-35D4-BAF2-305C-484242DEEFDE}"/>
              </a:ext>
            </a:extLst>
          </p:cNvPr>
          <p:cNvSpPr txBox="1"/>
          <p:nvPr/>
        </p:nvSpPr>
        <p:spPr>
          <a:xfrm>
            <a:off x="4712857" y="3744893"/>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7</a:t>
            </a:r>
          </a:p>
        </p:txBody>
      </p:sp>
      <p:sp>
        <p:nvSpPr>
          <p:cNvPr id="3" name="Slide Number Placeholder 2">
            <a:extLst>
              <a:ext uri="{FF2B5EF4-FFF2-40B4-BE49-F238E27FC236}">
                <a16:creationId xmlns:a16="http://schemas.microsoft.com/office/drawing/2014/main" id="{7EB72B1D-F7B3-5754-29CB-3BE411D30EDB}"/>
              </a:ext>
            </a:extLst>
          </p:cNvPr>
          <p:cNvSpPr>
            <a:spLocks noGrp="1"/>
          </p:cNvSpPr>
          <p:nvPr>
            <p:ph type="sldNum" sz="quarter" idx="2"/>
          </p:nvPr>
        </p:nvSpPr>
        <p:spPr/>
        <p:txBody>
          <a:bodyPr/>
          <a:lstStyle/>
          <a:p>
            <a:fld id="{86CB4B4D-7CA3-9044-876B-883B54F8677D}" type="slidenum">
              <a:rPr lang="en-US" smtClean="0"/>
              <a:t>13</a:t>
            </a:fld>
            <a:endParaRPr lang="en-US" dirty="0"/>
          </a:p>
        </p:txBody>
      </p:sp>
      <p:sp>
        <p:nvSpPr>
          <p:cNvPr id="26" name="Rectangle 25">
            <a:extLst>
              <a:ext uri="{FF2B5EF4-FFF2-40B4-BE49-F238E27FC236}">
                <a16:creationId xmlns:a16="http://schemas.microsoft.com/office/drawing/2014/main" id="{CA50562D-1F0D-D257-CF81-A122FB627FA3}"/>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27" name="Rectangle 26">
            <a:extLst>
              <a:ext uri="{FF2B5EF4-FFF2-40B4-BE49-F238E27FC236}">
                <a16:creationId xmlns:a16="http://schemas.microsoft.com/office/drawing/2014/main" id="{D3BE1489-6EFF-A89E-F97F-74A3A969DF13}"/>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28" name="Rectangle 27">
            <a:extLst>
              <a:ext uri="{FF2B5EF4-FFF2-40B4-BE49-F238E27FC236}">
                <a16:creationId xmlns:a16="http://schemas.microsoft.com/office/drawing/2014/main" id="{0924FA37-254C-1183-51EB-1D0EBAD7210F}"/>
              </a:ext>
            </a:extLst>
          </p:cNvPr>
          <p:cNvSpPr/>
          <p:nvPr/>
        </p:nvSpPr>
        <p:spPr>
          <a:xfrm>
            <a:off x="380448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Homomorphism</a:t>
            </a:r>
          </a:p>
        </p:txBody>
      </p:sp>
      <p:sp>
        <p:nvSpPr>
          <p:cNvPr id="29" name="Rectangle 28">
            <a:extLst>
              <a:ext uri="{FF2B5EF4-FFF2-40B4-BE49-F238E27FC236}">
                <a16:creationId xmlns:a16="http://schemas.microsoft.com/office/drawing/2014/main" id="{78A8054D-577E-B76E-7D07-967C1ED010B0}"/>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30" name="Rectangle 29">
            <a:extLst>
              <a:ext uri="{FF2B5EF4-FFF2-40B4-BE49-F238E27FC236}">
                <a16:creationId xmlns:a16="http://schemas.microsoft.com/office/drawing/2014/main" id="{DFA1BA65-F894-8409-00BF-EF0B110B9AB6}"/>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228869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5" grpId="0"/>
      <p:bldP spid="6" grpId="0"/>
      <p:bldP spid="7"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3" name="Google Shape;923;p36"/>
          <p:cNvSpPr txBox="1">
            <a:spLocks noGrp="1"/>
          </p:cNvSpPr>
          <p:nvPr>
            <p:ph type="body" sz="half" idx="1"/>
          </p:nvPr>
        </p:nvSpPr>
        <p:spPr>
          <a:xfrm>
            <a:off x="5276125" y="1554850"/>
            <a:ext cx="3203188" cy="2146800"/>
          </a:xfrm>
          <a:prstGeom prst="rect">
            <a:avLst/>
          </a:prstGeom>
        </p:spPr>
        <p:txBody>
          <a:bodyPr spcFirstLastPara="1" wrap="square" lIns="91425" tIns="91425" rIns="91425" bIns="91425" anchor="t" anchorCtr="0">
            <a:normAutofit/>
          </a:bodyPr>
          <a:lstStyle/>
          <a:p>
            <a:pPr marL="0" indent="0">
              <a:spcBef>
                <a:spcPts val="0"/>
              </a:spcBef>
              <a:buFont typeface="Arial"/>
              <a:buNone/>
            </a:pPr>
            <a:r>
              <a:rPr lang="en-US" sz="1800" dirty="0">
                <a:solidFill>
                  <a:schemeClr val="dk1"/>
                </a:solidFill>
              </a:rPr>
              <a:t>Quantization schemes:</a:t>
            </a:r>
          </a:p>
          <a:p>
            <a:pPr marL="0" indent="0">
              <a:spcBef>
                <a:spcPts val="1200"/>
              </a:spcBef>
              <a:buNone/>
            </a:pPr>
            <a:r>
              <a:rPr lang="en-US" sz="1800" dirty="0">
                <a:solidFill>
                  <a:schemeClr val="dk1"/>
                </a:solidFill>
              </a:rPr>
              <a:t>Same quantized value might cover different ranges.</a:t>
            </a:r>
          </a:p>
          <a:p>
            <a:pPr marL="0" indent="0">
              <a:spcBef>
                <a:spcPts val="1200"/>
              </a:spcBef>
              <a:buNone/>
            </a:pPr>
            <a:r>
              <a:rPr lang="en-US" sz="1800" dirty="0">
                <a:solidFill>
                  <a:schemeClr val="dk1"/>
                </a:solidFill>
              </a:rPr>
              <a:t>We can’t sum up quantized values directly.</a:t>
            </a:r>
          </a:p>
        </p:txBody>
      </p:sp>
      <p:cxnSp>
        <p:nvCxnSpPr>
          <p:cNvPr id="925" name="Google Shape;925;p36"/>
          <p:cNvCxnSpPr>
            <a:cxnSpLocks/>
          </p:cNvCxnSpPr>
          <p:nvPr/>
        </p:nvCxnSpPr>
        <p:spPr>
          <a:xfrm rot="10800000">
            <a:off x="1567462"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26" name="Google Shape;926;p36"/>
          <p:cNvCxnSpPr>
            <a:cxnSpLocks/>
          </p:cNvCxnSpPr>
          <p:nvPr/>
        </p:nvCxnSpPr>
        <p:spPr>
          <a:xfrm rot="10800000">
            <a:off x="2568974"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27" name="Google Shape;927;p36"/>
          <p:cNvCxnSpPr>
            <a:cxnSpLocks/>
          </p:cNvCxnSpPr>
          <p:nvPr/>
        </p:nvCxnSpPr>
        <p:spPr>
          <a:xfrm rot="10800000">
            <a:off x="2068218"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28" name="Google Shape;928;p36"/>
          <p:cNvCxnSpPr>
            <a:cxnSpLocks/>
          </p:cNvCxnSpPr>
          <p:nvPr/>
        </p:nvCxnSpPr>
        <p:spPr>
          <a:xfrm>
            <a:off x="568350" y="1837650"/>
            <a:ext cx="4003650" cy="0"/>
          </a:xfrm>
          <a:prstGeom prst="straightConnector1">
            <a:avLst/>
          </a:prstGeom>
          <a:noFill/>
          <a:ln w="28575" cap="flat" cmpd="sng">
            <a:solidFill>
              <a:schemeClr val="dk1"/>
            </a:solidFill>
            <a:prstDash val="solid"/>
            <a:round/>
            <a:headEnd type="none" w="med" len="med"/>
            <a:tailEnd type="none" w="med" len="med"/>
          </a:ln>
        </p:spPr>
      </p:cxnSp>
      <p:cxnSp>
        <p:nvCxnSpPr>
          <p:cNvPr id="929" name="Google Shape;929;p36"/>
          <p:cNvCxnSpPr>
            <a:cxnSpLocks/>
          </p:cNvCxnSpPr>
          <p:nvPr/>
        </p:nvCxnSpPr>
        <p:spPr>
          <a:xfrm rot="10800000">
            <a:off x="1066706"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0" name="Google Shape;930;p36"/>
          <p:cNvCxnSpPr>
            <a:cxnSpLocks/>
          </p:cNvCxnSpPr>
          <p:nvPr/>
        </p:nvCxnSpPr>
        <p:spPr>
          <a:xfrm rot="10800000">
            <a:off x="565950"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1" name="Google Shape;931;p36"/>
          <p:cNvCxnSpPr>
            <a:cxnSpLocks/>
          </p:cNvCxnSpPr>
          <p:nvPr/>
        </p:nvCxnSpPr>
        <p:spPr>
          <a:xfrm rot="10800000">
            <a:off x="4071242"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2" name="Google Shape;932;p36"/>
          <p:cNvCxnSpPr>
            <a:cxnSpLocks/>
          </p:cNvCxnSpPr>
          <p:nvPr/>
        </p:nvCxnSpPr>
        <p:spPr>
          <a:xfrm rot="10800000">
            <a:off x="4572000"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3" name="Google Shape;933;p36"/>
          <p:cNvCxnSpPr>
            <a:cxnSpLocks/>
          </p:cNvCxnSpPr>
          <p:nvPr/>
        </p:nvCxnSpPr>
        <p:spPr>
          <a:xfrm rot="10800000">
            <a:off x="3570486" y="1646100"/>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4" name="Google Shape;934;p36"/>
          <p:cNvCxnSpPr>
            <a:cxnSpLocks/>
          </p:cNvCxnSpPr>
          <p:nvPr/>
        </p:nvCxnSpPr>
        <p:spPr>
          <a:xfrm rot="10800000">
            <a:off x="3069730" y="1646100"/>
            <a:ext cx="0" cy="364200"/>
          </a:xfrm>
          <a:prstGeom prst="straightConnector1">
            <a:avLst/>
          </a:prstGeom>
          <a:noFill/>
          <a:ln w="28575" cap="flat" cmpd="sng">
            <a:solidFill>
              <a:schemeClr val="dk2"/>
            </a:solidFill>
            <a:prstDash val="solid"/>
            <a:round/>
            <a:headEnd type="none" w="med" len="med"/>
            <a:tailEnd type="none" w="med" len="med"/>
          </a:ln>
        </p:spPr>
      </p:cxnSp>
      <p:sp>
        <p:nvSpPr>
          <p:cNvPr id="935" name="Google Shape;935;p36"/>
          <p:cNvSpPr txBox="1"/>
          <p:nvPr/>
        </p:nvSpPr>
        <p:spPr>
          <a:xfrm>
            <a:off x="77721" y="1908000"/>
            <a:ext cx="61957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-1.2</a:t>
            </a:r>
            <a:endParaRPr dirty="0">
              <a:latin typeface="Helvetica" pitchFamily="2" charset="0"/>
            </a:endParaRPr>
          </a:p>
        </p:txBody>
      </p:sp>
      <p:sp>
        <p:nvSpPr>
          <p:cNvPr id="936" name="Google Shape;936;p36"/>
          <p:cNvSpPr txBox="1"/>
          <p:nvPr/>
        </p:nvSpPr>
        <p:spPr>
          <a:xfrm>
            <a:off x="4493425" y="1873965"/>
            <a:ext cx="5499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1.0</a:t>
            </a:r>
            <a:endParaRPr dirty="0">
              <a:latin typeface="Helvetica" pitchFamily="2" charset="0"/>
            </a:endParaRPr>
          </a:p>
        </p:txBody>
      </p:sp>
      <p:cxnSp>
        <p:nvCxnSpPr>
          <p:cNvPr id="937" name="Google Shape;937;p36"/>
          <p:cNvCxnSpPr>
            <a:cxnSpLocks/>
          </p:cNvCxnSpPr>
          <p:nvPr/>
        </p:nvCxnSpPr>
        <p:spPr>
          <a:xfrm rot="10800000">
            <a:off x="4379436"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8" name="Google Shape;938;p36"/>
          <p:cNvCxnSpPr>
            <a:cxnSpLocks/>
          </p:cNvCxnSpPr>
          <p:nvPr/>
        </p:nvCxnSpPr>
        <p:spPr>
          <a:xfrm rot="10800000">
            <a:off x="3825972"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39" name="Google Shape;939;p36"/>
          <p:cNvCxnSpPr>
            <a:cxnSpLocks/>
          </p:cNvCxnSpPr>
          <p:nvPr/>
        </p:nvCxnSpPr>
        <p:spPr>
          <a:xfrm rot="10800000">
            <a:off x="4102704"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1" name="Google Shape;941;p36"/>
          <p:cNvCxnSpPr>
            <a:cxnSpLocks/>
          </p:cNvCxnSpPr>
          <p:nvPr/>
        </p:nvCxnSpPr>
        <p:spPr>
          <a:xfrm rot="10800000">
            <a:off x="4656168"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2" name="Google Shape;942;p36"/>
          <p:cNvCxnSpPr>
            <a:cxnSpLocks/>
          </p:cNvCxnSpPr>
          <p:nvPr/>
        </p:nvCxnSpPr>
        <p:spPr>
          <a:xfrm rot="10800000">
            <a:off x="4932899"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3" name="Google Shape;943;p36"/>
          <p:cNvCxnSpPr>
            <a:cxnSpLocks/>
          </p:cNvCxnSpPr>
          <p:nvPr/>
        </p:nvCxnSpPr>
        <p:spPr>
          <a:xfrm rot="10800000">
            <a:off x="3272508"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4" name="Google Shape;944;p36"/>
          <p:cNvCxnSpPr>
            <a:cxnSpLocks/>
          </p:cNvCxnSpPr>
          <p:nvPr/>
        </p:nvCxnSpPr>
        <p:spPr>
          <a:xfrm rot="10800000">
            <a:off x="3549240"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5" name="Google Shape;945;p36"/>
          <p:cNvCxnSpPr>
            <a:cxnSpLocks/>
          </p:cNvCxnSpPr>
          <p:nvPr/>
        </p:nvCxnSpPr>
        <p:spPr>
          <a:xfrm rot="10800000">
            <a:off x="2719044" y="3340509"/>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946" name="Google Shape;946;p36"/>
          <p:cNvCxnSpPr>
            <a:cxnSpLocks/>
          </p:cNvCxnSpPr>
          <p:nvPr/>
        </p:nvCxnSpPr>
        <p:spPr>
          <a:xfrm rot="10800000">
            <a:off x="2995776" y="3340509"/>
            <a:ext cx="0" cy="364200"/>
          </a:xfrm>
          <a:prstGeom prst="straightConnector1">
            <a:avLst/>
          </a:prstGeom>
          <a:noFill/>
          <a:ln w="28575" cap="flat" cmpd="sng">
            <a:solidFill>
              <a:schemeClr val="dk2"/>
            </a:solidFill>
            <a:prstDash val="solid"/>
            <a:round/>
            <a:headEnd type="none" w="med" len="med"/>
            <a:tailEnd type="none" w="med" len="med"/>
          </a:ln>
        </p:spPr>
      </p:cxnSp>
      <p:sp>
        <p:nvSpPr>
          <p:cNvPr id="947" name="Google Shape;947;p36"/>
          <p:cNvSpPr txBox="1"/>
          <p:nvPr/>
        </p:nvSpPr>
        <p:spPr>
          <a:xfrm>
            <a:off x="2374113" y="3623777"/>
            <a:ext cx="5115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0.4</a:t>
            </a:r>
            <a:endParaRPr dirty="0">
              <a:latin typeface="Helvetica" pitchFamily="2" charset="0"/>
            </a:endParaRPr>
          </a:p>
        </p:txBody>
      </p:sp>
      <p:sp>
        <p:nvSpPr>
          <p:cNvPr id="948" name="Google Shape;948;p36"/>
          <p:cNvSpPr txBox="1"/>
          <p:nvPr/>
        </p:nvSpPr>
        <p:spPr>
          <a:xfrm>
            <a:off x="4850270" y="3642843"/>
            <a:ext cx="4728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1.2</a:t>
            </a:r>
            <a:endParaRPr dirty="0">
              <a:latin typeface="Helvetica" pitchFamily="2" charset="0"/>
            </a:endParaRPr>
          </a:p>
        </p:txBody>
      </p:sp>
      <p:sp>
        <p:nvSpPr>
          <p:cNvPr id="949" name="Google Shape;949;p36"/>
          <p:cNvSpPr txBox="1"/>
          <p:nvPr/>
        </p:nvSpPr>
        <p:spPr>
          <a:xfrm>
            <a:off x="31397" y="1297238"/>
            <a:ext cx="13248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Worker A</a:t>
            </a:r>
            <a:endParaRPr sz="1600" dirty="0">
              <a:latin typeface="Helvetica" pitchFamily="2" charset="0"/>
            </a:endParaRPr>
          </a:p>
        </p:txBody>
      </p:sp>
      <p:sp>
        <p:nvSpPr>
          <p:cNvPr id="950" name="Google Shape;950;p36"/>
          <p:cNvSpPr txBox="1"/>
          <p:nvPr/>
        </p:nvSpPr>
        <p:spPr>
          <a:xfrm>
            <a:off x="2118372" y="2962383"/>
            <a:ext cx="13248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Worker B</a:t>
            </a:r>
            <a:endParaRPr sz="1600" dirty="0">
              <a:latin typeface="Helvetica" pitchFamily="2" charset="0"/>
            </a:endParaRPr>
          </a:p>
        </p:txBody>
      </p:sp>
      <p:sp>
        <p:nvSpPr>
          <p:cNvPr id="10" name="TextBox 9">
            <a:extLst>
              <a:ext uri="{FF2B5EF4-FFF2-40B4-BE49-F238E27FC236}">
                <a16:creationId xmlns:a16="http://schemas.microsoft.com/office/drawing/2014/main" id="{079CDE43-BAFB-D4D6-6779-BD80DC04660F}"/>
              </a:ext>
            </a:extLst>
          </p:cNvPr>
          <p:cNvSpPr txBox="1"/>
          <p:nvPr/>
        </p:nvSpPr>
        <p:spPr>
          <a:xfrm>
            <a:off x="2146445" y="1938688"/>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2" name="TextBox 1">
            <a:extLst>
              <a:ext uri="{FF2B5EF4-FFF2-40B4-BE49-F238E27FC236}">
                <a16:creationId xmlns:a16="http://schemas.microsoft.com/office/drawing/2014/main" id="{16CFB4AD-CD6B-451B-2FE2-E536557493D5}"/>
              </a:ext>
            </a:extLst>
          </p:cNvPr>
          <p:cNvSpPr txBox="1"/>
          <p:nvPr/>
        </p:nvSpPr>
        <p:spPr>
          <a:xfrm>
            <a:off x="731902" y="2056450"/>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0</a:t>
            </a:r>
          </a:p>
        </p:txBody>
      </p:sp>
      <p:cxnSp>
        <p:nvCxnSpPr>
          <p:cNvPr id="16" name="Google Shape;928;p36">
            <a:extLst>
              <a:ext uri="{FF2B5EF4-FFF2-40B4-BE49-F238E27FC236}">
                <a16:creationId xmlns:a16="http://schemas.microsoft.com/office/drawing/2014/main" id="{CAD9835A-DF52-9F63-E8F7-1AA8B865BD2E}"/>
              </a:ext>
            </a:extLst>
          </p:cNvPr>
          <p:cNvCxnSpPr>
            <a:cxnSpLocks/>
          </p:cNvCxnSpPr>
          <p:nvPr/>
        </p:nvCxnSpPr>
        <p:spPr>
          <a:xfrm>
            <a:off x="568350" y="1831112"/>
            <a:ext cx="4003650" cy="0"/>
          </a:xfrm>
          <a:prstGeom prst="straightConnector1">
            <a:avLst/>
          </a:prstGeom>
          <a:noFill/>
          <a:ln w="28575" cap="flat" cmpd="sng">
            <a:solidFill>
              <a:schemeClr val="dk1"/>
            </a:solidFill>
            <a:prstDash val="solid"/>
            <a:round/>
            <a:headEnd type="none" w="med" len="med"/>
            <a:tailEnd type="none" w="med" len="med"/>
          </a:ln>
        </p:spPr>
      </p:cxnSp>
      <p:cxnSp>
        <p:nvCxnSpPr>
          <p:cNvPr id="940" name="Google Shape;940;p36"/>
          <p:cNvCxnSpPr>
            <a:cxnSpLocks/>
          </p:cNvCxnSpPr>
          <p:nvPr/>
        </p:nvCxnSpPr>
        <p:spPr>
          <a:xfrm>
            <a:off x="2719043" y="3528797"/>
            <a:ext cx="2219593" cy="0"/>
          </a:xfrm>
          <a:prstGeom prst="straightConnector1">
            <a:avLst/>
          </a:prstGeom>
          <a:noFill/>
          <a:ln w="28575" cap="flat" cmpd="sng">
            <a:solidFill>
              <a:schemeClr val="dk1"/>
            </a:solidFill>
            <a:prstDash val="solid"/>
            <a:round/>
            <a:headEnd type="none" w="med" len="med"/>
            <a:tailEnd type="none" w="med" len="med"/>
          </a:ln>
        </p:spPr>
      </p:cxnSp>
      <p:sp>
        <p:nvSpPr>
          <p:cNvPr id="15" name="TextBox 14">
            <a:extLst>
              <a:ext uri="{FF2B5EF4-FFF2-40B4-BE49-F238E27FC236}">
                <a16:creationId xmlns:a16="http://schemas.microsoft.com/office/drawing/2014/main" id="{A373A648-17E3-672A-EB01-C4954532BF3B}"/>
              </a:ext>
            </a:extLst>
          </p:cNvPr>
          <p:cNvSpPr txBox="1"/>
          <p:nvPr/>
        </p:nvSpPr>
        <p:spPr>
          <a:xfrm>
            <a:off x="3346529" y="3522609"/>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id="{80F04211-53D2-0BDE-94D9-44CA173AD0AF}"/>
              </a:ext>
            </a:extLst>
          </p:cNvPr>
          <p:cNvSpPr txBox="1"/>
          <p:nvPr/>
        </p:nvSpPr>
        <p:spPr>
          <a:xfrm>
            <a:off x="1242530" y="2056449"/>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1</a:t>
            </a:r>
          </a:p>
        </p:txBody>
      </p:sp>
      <p:sp>
        <p:nvSpPr>
          <p:cNvPr id="7" name="TextBox 6">
            <a:extLst>
              <a:ext uri="{FF2B5EF4-FFF2-40B4-BE49-F238E27FC236}">
                <a16:creationId xmlns:a16="http://schemas.microsoft.com/office/drawing/2014/main" id="{0E2B8937-B01E-81AC-682F-B6C4A0CA559F}"/>
              </a:ext>
            </a:extLst>
          </p:cNvPr>
          <p:cNvSpPr txBox="1"/>
          <p:nvPr/>
        </p:nvSpPr>
        <p:spPr>
          <a:xfrm>
            <a:off x="4257561" y="2040612"/>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7</a:t>
            </a:r>
          </a:p>
        </p:txBody>
      </p:sp>
      <p:sp>
        <p:nvSpPr>
          <p:cNvPr id="22" name="TextBox 21">
            <a:extLst>
              <a:ext uri="{FF2B5EF4-FFF2-40B4-BE49-F238E27FC236}">
                <a16:creationId xmlns:a16="http://schemas.microsoft.com/office/drawing/2014/main" id="{B36B229E-35D4-BAF2-305C-484242DEEFDE}"/>
              </a:ext>
            </a:extLst>
          </p:cNvPr>
          <p:cNvSpPr txBox="1"/>
          <p:nvPr/>
        </p:nvSpPr>
        <p:spPr>
          <a:xfrm>
            <a:off x="4712857" y="3744893"/>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7</a:t>
            </a:r>
          </a:p>
        </p:txBody>
      </p:sp>
      <p:sp>
        <p:nvSpPr>
          <p:cNvPr id="3" name="Slide Number Placeholder 2">
            <a:extLst>
              <a:ext uri="{FF2B5EF4-FFF2-40B4-BE49-F238E27FC236}">
                <a16:creationId xmlns:a16="http://schemas.microsoft.com/office/drawing/2014/main" id="{7EB72B1D-F7B3-5754-29CB-3BE411D30EDB}"/>
              </a:ext>
            </a:extLst>
          </p:cNvPr>
          <p:cNvSpPr>
            <a:spLocks noGrp="1"/>
          </p:cNvSpPr>
          <p:nvPr>
            <p:ph type="sldNum" sz="quarter" idx="2"/>
          </p:nvPr>
        </p:nvSpPr>
        <p:spPr/>
        <p:txBody>
          <a:bodyPr/>
          <a:lstStyle/>
          <a:p>
            <a:fld id="{86CB4B4D-7CA3-9044-876B-883B54F8677D}" type="slidenum">
              <a:rPr lang="en-US" smtClean="0"/>
              <a:t>14</a:t>
            </a:fld>
            <a:endParaRPr lang="en-US" dirty="0"/>
          </a:p>
        </p:txBody>
      </p:sp>
      <p:sp>
        <p:nvSpPr>
          <p:cNvPr id="26" name="Rectangle 25">
            <a:extLst>
              <a:ext uri="{FF2B5EF4-FFF2-40B4-BE49-F238E27FC236}">
                <a16:creationId xmlns:a16="http://schemas.microsoft.com/office/drawing/2014/main" id="{CA50562D-1F0D-D257-CF81-A122FB627FA3}"/>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27" name="Rectangle 26">
            <a:extLst>
              <a:ext uri="{FF2B5EF4-FFF2-40B4-BE49-F238E27FC236}">
                <a16:creationId xmlns:a16="http://schemas.microsoft.com/office/drawing/2014/main" id="{D3BE1489-6EFF-A89E-F97F-74A3A969DF13}"/>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28" name="Rectangle 27">
            <a:extLst>
              <a:ext uri="{FF2B5EF4-FFF2-40B4-BE49-F238E27FC236}">
                <a16:creationId xmlns:a16="http://schemas.microsoft.com/office/drawing/2014/main" id="{0924FA37-254C-1183-51EB-1D0EBAD7210F}"/>
              </a:ext>
            </a:extLst>
          </p:cNvPr>
          <p:cNvSpPr/>
          <p:nvPr/>
        </p:nvSpPr>
        <p:spPr>
          <a:xfrm>
            <a:off x="380448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Homomorphism</a:t>
            </a:r>
          </a:p>
        </p:txBody>
      </p:sp>
      <p:sp>
        <p:nvSpPr>
          <p:cNvPr id="29" name="Rectangle 28">
            <a:extLst>
              <a:ext uri="{FF2B5EF4-FFF2-40B4-BE49-F238E27FC236}">
                <a16:creationId xmlns:a16="http://schemas.microsoft.com/office/drawing/2014/main" id="{78A8054D-577E-B76E-7D07-967C1ED010B0}"/>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30" name="Rectangle 29">
            <a:extLst>
              <a:ext uri="{FF2B5EF4-FFF2-40B4-BE49-F238E27FC236}">
                <a16:creationId xmlns:a16="http://schemas.microsoft.com/office/drawing/2014/main" id="{DFA1BA65-F894-8409-00BF-EF0B110B9AB6}"/>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cxnSp>
        <p:nvCxnSpPr>
          <p:cNvPr id="4" name="Straight Connector 3">
            <a:extLst>
              <a:ext uri="{FF2B5EF4-FFF2-40B4-BE49-F238E27FC236}">
                <a16:creationId xmlns:a16="http://schemas.microsoft.com/office/drawing/2014/main" id="{E797FFF7-76A4-ABAE-53AE-7B0725EB2FEE}"/>
              </a:ext>
            </a:extLst>
          </p:cNvPr>
          <p:cNvCxnSpPr>
            <a:cxnSpLocks/>
          </p:cNvCxnSpPr>
          <p:nvPr/>
        </p:nvCxnSpPr>
        <p:spPr>
          <a:xfrm flipV="1">
            <a:off x="4197640" y="1386968"/>
            <a:ext cx="239889" cy="391714"/>
          </a:xfrm>
          <a:prstGeom prst="lin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BD7017E1-2C9D-D2C0-0028-679A3C35E4F7}"/>
              </a:ext>
            </a:extLst>
          </p:cNvPr>
          <p:cNvCxnSpPr/>
          <p:nvPr/>
        </p:nvCxnSpPr>
        <p:spPr>
          <a:xfrm flipV="1">
            <a:off x="4764666" y="3072336"/>
            <a:ext cx="239889" cy="391714"/>
          </a:xfrm>
          <a:prstGeom prst="lin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6CAFC0C6-BDEF-3655-5289-A3B84AA811C4}"/>
              </a:ext>
            </a:extLst>
          </p:cNvPr>
          <p:cNvSpPr txBox="1"/>
          <p:nvPr/>
        </p:nvSpPr>
        <p:spPr>
          <a:xfrm>
            <a:off x="4796559" y="2775684"/>
            <a:ext cx="55065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rgbClr val="0F2E4C"/>
                </a:solidFill>
                <a:effectLst/>
                <a:uFillTx/>
                <a:latin typeface="Helvetica" pitchFamily="2" charset="0"/>
                <a:ea typeface="Abadi MT Std"/>
                <a:cs typeface="Abadi MT Std"/>
                <a:sym typeface="Abadi MT Std"/>
              </a:rPr>
              <a:t>1.12</a:t>
            </a:r>
          </a:p>
        </p:txBody>
      </p:sp>
      <p:sp>
        <p:nvSpPr>
          <p:cNvPr id="9" name="TextBox 8">
            <a:extLst>
              <a:ext uri="{FF2B5EF4-FFF2-40B4-BE49-F238E27FC236}">
                <a16:creationId xmlns:a16="http://schemas.microsoft.com/office/drawing/2014/main" id="{EE7C200E-EA5A-6160-75B2-0002E0165209}"/>
              </a:ext>
            </a:extLst>
          </p:cNvPr>
          <p:cNvSpPr txBox="1"/>
          <p:nvPr/>
        </p:nvSpPr>
        <p:spPr>
          <a:xfrm>
            <a:off x="4431147" y="1166855"/>
            <a:ext cx="55065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rgbClr val="0F2E4C"/>
                </a:solidFill>
                <a:effectLst/>
                <a:uFillTx/>
                <a:latin typeface="Helvetica" pitchFamily="2" charset="0"/>
                <a:ea typeface="Abadi MT Std"/>
                <a:cs typeface="Abadi MT Std"/>
                <a:sym typeface="Abadi MT Std"/>
              </a:rPr>
              <a:t>0.8</a:t>
            </a:r>
          </a:p>
        </p:txBody>
      </p:sp>
      <p:sp>
        <p:nvSpPr>
          <p:cNvPr id="11" name="Oval 10">
            <a:extLst>
              <a:ext uri="{FF2B5EF4-FFF2-40B4-BE49-F238E27FC236}">
                <a16:creationId xmlns:a16="http://schemas.microsoft.com/office/drawing/2014/main" id="{4FFFECFA-F2B3-DF8F-A839-FF2124EC4D69}"/>
              </a:ext>
            </a:extLst>
          </p:cNvPr>
          <p:cNvSpPr/>
          <p:nvPr/>
        </p:nvSpPr>
        <p:spPr>
          <a:xfrm flipH="1" flipV="1">
            <a:off x="4697336" y="3467745"/>
            <a:ext cx="109263" cy="109728"/>
          </a:xfrm>
          <a:prstGeom prst="ellipse">
            <a:avLst/>
          </a:prstGeom>
          <a:solidFill>
            <a:srgbClr val="A8DBD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72A5D8D-AEA3-BB99-B03C-0AF711328B56}"/>
              </a:ext>
            </a:extLst>
          </p:cNvPr>
          <p:cNvSpPr/>
          <p:nvPr/>
        </p:nvSpPr>
        <p:spPr>
          <a:xfrm flipH="1" flipV="1">
            <a:off x="4125478" y="1773336"/>
            <a:ext cx="109263" cy="109728"/>
          </a:xfrm>
          <a:prstGeom prst="ellipse">
            <a:avLst/>
          </a:prstGeom>
          <a:solidFill>
            <a:srgbClr val="A8DBD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oogle Shape;922;p36">
            <a:extLst>
              <a:ext uri="{FF2B5EF4-FFF2-40B4-BE49-F238E27FC236}">
                <a16:creationId xmlns:a16="http://schemas.microsoft.com/office/drawing/2014/main" id="{8B028732-BEA3-50FC-7A9F-9F0B3BBD3EE9}"/>
              </a:ext>
            </a:extLst>
          </p:cNvPr>
          <p:cNvSpPr txBox="1">
            <a:spLocks/>
          </p:cNvSpPr>
          <p:nvPr/>
        </p:nvSpPr>
        <p:spPr>
          <a:xfrm>
            <a:off x="310896" y="320040"/>
            <a:ext cx="8507631" cy="71579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2500" b="0" i="0" kern="1200">
                <a:solidFill>
                  <a:schemeClr val="tx1"/>
                </a:solidFill>
                <a:latin typeface="Helvetica" pitchFamily="2" charset="0"/>
                <a:ea typeface="Helvetica" pitchFamily="2" charset="0"/>
                <a:cs typeface="Times New Roman" panose="02020603050405020304" pitchFamily="18" charset="0"/>
              </a:defRPr>
            </a:lvl1pPr>
          </a:lstStyle>
          <a:p>
            <a:pPr>
              <a:spcBef>
                <a:spcPts val="0"/>
              </a:spcBef>
              <a:buClr>
                <a:schemeClr val="dk1"/>
              </a:buClr>
              <a:buSzPct val="39285"/>
              <a:buFont typeface="Arial"/>
              <a:buNone/>
            </a:pPr>
            <a:r>
              <a:rPr lang="en" dirty="0"/>
              <a:t>Worker-specific quantization is not homomorphic</a:t>
            </a:r>
            <a:endParaRPr lang="en-US" dirty="0"/>
          </a:p>
        </p:txBody>
      </p:sp>
      <p:sp>
        <p:nvSpPr>
          <p:cNvPr id="18" name="Google Shape;923;p36">
            <a:extLst>
              <a:ext uri="{FF2B5EF4-FFF2-40B4-BE49-F238E27FC236}">
                <a16:creationId xmlns:a16="http://schemas.microsoft.com/office/drawing/2014/main" id="{048DA3C4-4151-ADEF-DC29-DE0BA8A6110E}"/>
              </a:ext>
            </a:extLst>
          </p:cNvPr>
          <p:cNvSpPr txBox="1">
            <a:spLocks/>
          </p:cNvSpPr>
          <p:nvPr/>
        </p:nvSpPr>
        <p:spPr>
          <a:xfrm>
            <a:off x="5043325" y="4094860"/>
            <a:ext cx="4218342" cy="801169"/>
          </a:xfrm>
          <a:prstGeom prst="rect">
            <a:avLst/>
          </a:prstGeom>
        </p:spPr>
        <p:txBody>
          <a:bodyPr spcFirstLastPara="1" wrap="square" lIns="91425" tIns="91425" rIns="91425" bIns="91425" anchor="t" anchorCtr="0">
            <a:normAutofit/>
          </a:bodyPr>
          <a:lst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eorgia" panose="02040502050405020303" pitchFamily="18" charset="0"/>
                <a:ea typeface="Georgia" panose="02040502050405020303" pitchFamily="18" charset="0"/>
                <a:cs typeface="Georgia" panose="02040502050405020303" pitchFamily="18" charset="0"/>
                <a:sym typeface="Gill Sans MT"/>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F2E4C"/>
                </a:solidFill>
                <a:uFillTx/>
                <a:latin typeface="Gill Sans MT"/>
                <a:ea typeface="Gill Sans MT"/>
                <a:cs typeface="Gill Sans MT"/>
                <a:sym typeface="Gill Sans MT"/>
              </a:defRPr>
            </a:lvl9pPr>
          </a:lstStyle>
          <a:p>
            <a:pPr marL="0" indent="0">
              <a:spcBef>
                <a:spcPts val="0"/>
              </a:spcBef>
              <a:buFont typeface="Arial"/>
              <a:buNone/>
            </a:pPr>
            <a:r>
              <a:rPr lang="en-US" sz="1600" dirty="0">
                <a:solidFill>
                  <a:schemeClr val="dk1"/>
                </a:solidFill>
                <a:latin typeface="Helvetica" pitchFamily="2" charset="0"/>
                <a:cs typeface="Times New Roman" panose="02020603050405020304" pitchFamily="18" charset="0"/>
              </a:rPr>
              <a:t>Requires PS to scale the quantized values based on the per-worker range.</a:t>
            </a:r>
          </a:p>
        </p:txBody>
      </p:sp>
      <p:sp>
        <p:nvSpPr>
          <p:cNvPr id="19" name="TextBox 18">
            <a:extLst>
              <a:ext uri="{FF2B5EF4-FFF2-40B4-BE49-F238E27FC236}">
                <a16:creationId xmlns:a16="http://schemas.microsoft.com/office/drawing/2014/main" id="{895ED43D-1393-3F6D-47D0-7C80F1447DDB}"/>
              </a:ext>
            </a:extLst>
          </p:cNvPr>
          <p:cNvSpPr txBox="1"/>
          <p:nvPr/>
        </p:nvSpPr>
        <p:spPr>
          <a:xfrm>
            <a:off x="2762379" y="3744893"/>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0</a:t>
            </a:r>
          </a:p>
        </p:txBody>
      </p:sp>
      <p:sp>
        <p:nvSpPr>
          <p:cNvPr id="23" name="TextBox 22">
            <a:extLst>
              <a:ext uri="{FF2B5EF4-FFF2-40B4-BE49-F238E27FC236}">
                <a16:creationId xmlns:a16="http://schemas.microsoft.com/office/drawing/2014/main" id="{14B14C83-8919-CD23-083E-574DA7F0853E}"/>
              </a:ext>
            </a:extLst>
          </p:cNvPr>
          <p:cNvSpPr txBox="1"/>
          <p:nvPr/>
        </p:nvSpPr>
        <p:spPr>
          <a:xfrm>
            <a:off x="3052703" y="3744893"/>
            <a:ext cx="196776" cy="323165"/>
          </a:xfrm>
          <a:prstGeom prst="rect">
            <a:avLst/>
          </a:prstGeom>
          <a:noFill/>
        </p:spPr>
        <p:txBody>
          <a:bodyPr wrap="square" rtlCol="0">
            <a:spAutoFit/>
          </a:bodyPr>
          <a:lstStyle/>
          <a:p>
            <a:pPr algn="ctr"/>
            <a:r>
              <a:rPr lang="en-US" sz="1500" dirty="0">
                <a:solidFill>
                  <a:schemeClr val="tx1"/>
                </a:solidFill>
                <a:latin typeface="Helvetica" pitchFamily="2" charset="0"/>
              </a:rPr>
              <a:t>1</a:t>
            </a:r>
          </a:p>
        </p:txBody>
      </p:sp>
    </p:spTree>
    <p:extLst>
      <p:ext uri="{BB962C8B-B14F-4D97-AF65-F5344CB8AC3E}">
        <p14:creationId xmlns:p14="http://schemas.microsoft.com/office/powerpoint/2010/main" val="2507153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8"/>
          <p:cNvSpPr txBox="1">
            <a:spLocks noGrp="1"/>
          </p:cNvSpPr>
          <p:nvPr>
            <p:ph type="title"/>
          </p:nvPr>
        </p:nvSpPr>
        <p:spPr>
          <a:xfrm>
            <a:off x="310896" y="320040"/>
            <a:ext cx="8078023"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Achieve homomorphism by aligning worker ranges</a:t>
            </a:r>
            <a:endParaRPr dirty="0"/>
          </a:p>
        </p:txBody>
      </p:sp>
      <p:sp>
        <p:nvSpPr>
          <p:cNvPr id="982" name="Google Shape;982;p38"/>
          <p:cNvSpPr txBox="1"/>
          <p:nvPr/>
        </p:nvSpPr>
        <p:spPr>
          <a:xfrm>
            <a:off x="1863715" y="1199588"/>
            <a:ext cx="95146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A</a:t>
            </a:r>
            <a:endParaRPr dirty="0">
              <a:latin typeface="Helvetica" pitchFamily="2" charset="0"/>
            </a:endParaRPr>
          </a:p>
        </p:txBody>
      </p:sp>
      <p:sp>
        <p:nvSpPr>
          <p:cNvPr id="983" name="Google Shape;983;p38"/>
          <p:cNvSpPr txBox="1"/>
          <p:nvPr/>
        </p:nvSpPr>
        <p:spPr>
          <a:xfrm>
            <a:off x="1863715" y="3943912"/>
            <a:ext cx="95146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B</a:t>
            </a:r>
            <a:endParaRPr dirty="0">
              <a:latin typeface="Helvetica" pitchFamily="2" charset="0"/>
            </a:endParaRPr>
          </a:p>
        </p:txBody>
      </p:sp>
      <p:cxnSp>
        <p:nvCxnSpPr>
          <p:cNvPr id="4" name="Google Shape;927;p36">
            <a:extLst>
              <a:ext uri="{FF2B5EF4-FFF2-40B4-BE49-F238E27FC236}">
                <a16:creationId xmlns:a16="http://schemas.microsoft.com/office/drawing/2014/main" id="{607A318E-5FC1-EC1A-D9C3-7C68DC6FC294}"/>
              </a:ext>
            </a:extLst>
          </p:cNvPr>
          <p:cNvCxnSpPr>
            <a:cxnSpLocks/>
          </p:cNvCxnSpPr>
          <p:nvPr/>
        </p:nvCxnSpPr>
        <p:spPr>
          <a:xfrm rot="10800000">
            <a:off x="2869182"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5" name="Google Shape;928;p36">
            <a:extLst>
              <a:ext uri="{FF2B5EF4-FFF2-40B4-BE49-F238E27FC236}">
                <a16:creationId xmlns:a16="http://schemas.microsoft.com/office/drawing/2014/main" id="{448911C9-61CA-30AB-0ED8-8E685F04A90B}"/>
              </a:ext>
            </a:extLst>
          </p:cNvPr>
          <p:cNvCxnSpPr>
            <a:cxnSpLocks/>
          </p:cNvCxnSpPr>
          <p:nvPr/>
        </p:nvCxnSpPr>
        <p:spPr>
          <a:xfrm>
            <a:off x="2869181" y="1499126"/>
            <a:ext cx="3639859" cy="0"/>
          </a:xfrm>
          <a:prstGeom prst="straightConnector1">
            <a:avLst/>
          </a:prstGeom>
          <a:noFill/>
          <a:ln w="28575" cap="flat" cmpd="sng">
            <a:solidFill>
              <a:schemeClr val="dk1"/>
            </a:solidFill>
            <a:prstDash val="solid"/>
            <a:round/>
            <a:headEnd type="none" w="med" len="med"/>
            <a:tailEnd type="none" w="med" len="med"/>
          </a:ln>
        </p:spPr>
      </p:cxnSp>
      <p:cxnSp>
        <p:nvCxnSpPr>
          <p:cNvPr id="9" name="Google Shape;932;p36">
            <a:extLst>
              <a:ext uri="{FF2B5EF4-FFF2-40B4-BE49-F238E27FC236}">
                <a16:creationId xmlns:a16="http://schemas.microsoft.com/office/drawing/2014/main" id="{03253C2E-078D-237B-CB58-84F8B0AA5DB7}"/>
              </a:ext>
            </a:extLst>
          </p:cNvPr>
          <p:cNvCxnSpPr>
            <a:cxnSpLocks/>
          </p:cNvCxnSpPr>
          <p:nvPr/>
        </p:nvCxnSpPr>
        <p:spPr>
          <a:xfrm rot="10800000">
            <a:off x="6509041" y="1314252"/>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35" name="TextBox 34">
            <a:extLst>
              <a:ext uri="{FF2B5EF4-FFF2-40B4-BE49-F238E27FC236}">
                <a16:creationId xmlns:a16="http://schemas.microsoft.com/office/drawing/2014/main" id="{880707ED-8D58-98FD-8FAE-97656B0CA729}"/>
              </a:ext>
            </a:extLst>
          </p:cNvPr>
          <p:cNvSpPr txBox="1"/>
          <p:nvPr/>
        </p:nvSpPr>
        <p:spPr>
          <a:xfrm>
            <a:off x="6309360" y="1021082"/>
            <a:ext cx="458934" cy="307777"/>
          </a:xfrm>
          <a:prstGeom prst="rect">
            <a:avLst/>
          </a:prstGeom>
          <a:noFill/>
        </p:spPr>
        <p:txBody>
          <a:bodyPr wrap="square" rtlCol="0">
            <a:spAutoFit/>
          </a:bodyPr>
          <a:lstStyle/>
          <a:p>
            <a:r>
              <a:rPr lang="en-US" dirty="0">
                <a:latin typeface="Helvetica" pitchFamily="2" charset="0"/>
              </a:rPr>
              <a:t>1.2</a:t>
            </a:r>
          </a:p>
        </p:txBody>
      </p:sp>
      <p:sp>
        <p:nvSpPr>
          <p:cNvPr id="36" name="TextBox 35">
            <a:extLst>
              <a:ext uri="{FF2B5EF4-FFF2-40B4-BE49-F238E27FC236}">
                <a16:creationId xmlns:a16="http://schemas.microsoft.com/office/drawing/2014/main" id="{3ECE7190-DEF7-9C85-A383-1EC258C065CF}"/>
              </a:ext>
            </a:extLst>
          </p:cNvPr>
          <p:cNvSpPr txBox="1"/>
          <p:nvPr/>
        </p:nvSpPr>
        <p:spPr>
          <a:xfrm>
            <a:off x="2609512" y="1017725"/>
            <a:ext cx="498976" cy="307777"/>
          </a:xfrm>
          <a:prstGeom prst="rect">
            <a:avLst/>
          </a:prstGeom>
          <a:noFill/>
        </p:spPr>
        <p:txBody>
          <a:bodyPr wrap="square" rtlCol="0">
            <a:spAutoFit/>
          </a:bodyPr>
          <a:lstStyle/>
          <a:p>
            <a:r>
              <a:rPr lang="en-US" dirty="0">
                <a:latin typeface="Helvetica" pitchFamily="2" charset="0"/>
              </a:rPr>
              <a:t>-1.2</a:t>
            </a:r>
          </a:p>
        </p:txBody>
      </p:sp>
      <p:cxnSp>
        <p:nvCxnSpPr>
          <p:cNvPr id="40" name="Google Shape;927;p36">
            <a:extLst>
              <a:ext uri="{FF2B5EF4-FFF2-40B4-BE49-F238E27FC236}">
                <a16:creationId xmlns:a16="http://schemas.microsoft.com/office/drawing/2014/main" id="{131471A6-00D6-CD1F-06F8-6024DBE2A315}"/>
              </a:ext>
            </a:extLst>
          </p:cNvPr>
          <p:cNvCxnSpPr>
            <a:cxnSpLocks/>
          </p:cNvCxnSpPr>
          <p:nvPr/>
        </p:nvCxnSpPr>
        <p:spPr>
          <a:xfrm rot="10800000">
            <a:off x="2869181" y="4019809"/>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1" name="Google Shape;928;p36">
            <a:extLst>
              <a:ext uri="{FF2B5EF4-FFF2-40B4-BE49-F238E27FC236}">
                <a16:creationId xmlns:a16="http://schemas.microsoft.com/office/drawing/2014/main" id="{D90D19FA-0BB7-1C1A-35FC-B54A0064649A}"/>
              </a:ext>
            </a:extLst>
          </p:cNvPr>
          <p:cNvCxnSpPr>
            <a:cxnSpLocks/>
          </p:cNvCxnSpPr>
          <p:nvPr/>
        </p:nvCxnSpPr>
        <p:spPr>
          <a:xfrm>
            <a:off x="2870147" y="4204684"/>
            <a:ext cx="3638893" cy="0"/>
          </a:xfrm>
          <a:prstGeom prst="straightConnector1">
            <a:avLst/>
          </a:prstGeom>
          <a:noFill/>
          <a:ln w="28575" cap="flat" cmpd="sng">
            <a:solidFill>
              <a:schemeClr val="dk1"/>
            </a:solidFill>
            <a:prstDash val="solid"/>
            <a:round/>
            <a:headEnd type="none" w="med" len="med"/>
            <a:tailEnd type="none" w="med" len="med"/>
          </a:ln>
        </p:spPr>
      </p:cxnSp>
      <p:cxnSp>
        <p:nvCxnSpPr>
          <p:cNvPr id="45" name="Google Shape;932;p36">
            <a:extLst>
              <a:ext uri="{FF2B5EF4-FFF2-40B4-BE49-F238E27FC236}">
                <a16:creationId xmlns:a16="http://schemas.microsoft.com/office/drawing/2014/main" id="{574F24A3-3359-E4AC-7905-535E67220524}"/>
              </a:ext>
            </a:extLst>
          </p:cNvPr>
          <p:cNvCxnSpPr>
            <a:cxnSpLocks/>
          </p:cNvCxnSpPr>
          <p:nvPr/>
        </p:nvCxnSpPr>
        <p:spPr>
          <a:xfrm rot="10800000">
            <a:off x="6509041" y="4019809"/>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48" name="TextBox 47">
            <a:extLst>
              <a:ext uri="{FF2B5EF4-FFF2-40B4-BE49-F238E27FC236}">
                <a16:creationId xmlns:a16="http://schemas.microsoft.com/office/drawing/2014/main" id="{6FEF37EB-7BD8-31FB-403E-C917A5B562C5}"/>
              </a:ext>
            </a:extLst>
          </p:cNvPr>
          <p:cNvSpPr txBox="1"/>
          <p:nvPr/>
        </p:nvSpPr>
        <p:spPr>
          <a:xfrm>
            <a:off x="6309360" y="4395887"/>
            <a:ext cx="458934" cy="307777"/>
          </a:xfrm>
          <a:prstGeom prst="rect">
            <a:avLst/>
          </a:prstGeom>
          <a:noFill/>
        </p:spPr>
        <p:txBody>
          <a:bodyPr wrap="square" rtlCol="0">
            <a:spAutoFit/>
          </a:bodyPr>
          <a:lstStyle/>
          <a:p>
            <a:r>
              <a:rPr lang="en-US" dirty="0">
                <a:latin typeface="Helvetica" pitchFamily="2" charset="0"/>
              </a:rPr>
              <a:t>1.2</a:t>
            </a:r>
          </a:p>
        </p:txBody>
      </p:sp>
      <p:sp>
        <p:nvSpPr>
          <p:cNvPr id="49" name="TextBox 48">
            <a:extLst>
              <a:ext uri="{FF2B5EF4-FFF2-40B4-BE49-F238E27FC236}">
                <a16:creationId xmlns:a16="http://schemas.microsoft.com/office/drawing/2014/main" id="{18CCEF0D-B27C-E59E-402F-9ADAAA4C2341}"/>
              </a:ext>
            </a:extLst>
          </p:cNvPr>
          <p:cNvSpPr txBox="1"/>
          <p:nvPr/>
        </p:nvSpPr>
        <p:spPr>
          <a:xfrm>
            <a:off x="2600615" y="4396260"/>
            <a:ext cx="498976" cy="307777"/>
          </a:xfrm>
          <a:prstGeom prst="rect">
            <a:avLst/>
          </a:prstGeom>
          <a:noFill/>
        </p:spPr>
        <p:txBody>
          <a:bodyPr wrap="square" rtlCol="0">
            <a:spAutoFit/>
          </a:bodyPr>
          <a:lstStyle/>
          <a:p>
            <a:r>
              <a:rPr lang="en-US" dirty="0">
                <a:latin typeface="Helvetica" pitchFamily="2" charset="0"/>
              </a:rPr>
              <a:t>-1.2</a:t>
            </a:r>
          </a:p>
        </p:txBody>
      </p:sp>
      <p:cxnSp>
        <p:nvCxnSpPr>
          <p:cNvPr id="15" name="Straight Arrow Connector 14">
            <a:extLst>
              <a:ext uri="{FF2B5EF4-FFF2-40B4-BE49-F238E27FC236}">
                <a16:creationId xmlns:a16="http://schemas.microsoft.com/office/drawing/2014/main" id="{7F7CE227-415D-521F-60F4-E8DC61E27542}"/>
              </a:ext>
            </a:extLst>
          </p:cNvPr>
          <p:cNvCxnSpPr>
            <a:cxnSpLocks/>
          </p:cNvCxnSpPr>
          <p:nvPr/>
        </p:nvCxnSpPr>
        <p:spPr>
          <a:xfrm flipH="1">
            <a:off x="2869181" y="2216857"/>
            <a:ext cx="8430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C1CBEF7B-4DD8-AE1D-0A1F-9E1AA8B5EB2C}"/>
              </a:ext>
            </a:extLst>
          </p:cNvPr>
          <p:cNvCxnSpPr>
            <a:cxnSpLocks/>
          </p:cNvCxnSpPr>
          <p:nvPr/>
        </p:nvCxnSpPr>
        <p:spPr>
          <a:xfrm>
            <a:off x="5669016" y="2216857"/>
            <a:ext cx="8400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49557AF-CAEB-AD70-C377-8D72E958A49E}"/>
              </a:ext>
            </a:extLst>
          </p:cNvPr>
          <p:cNvSpPr txBox="1"/>
          <p:nvPr/>
        </p:nvSpPr>
        <p:spPr>
          <a:xfrm>
            <a:off x="3779145" y="2047580"/>
            <a:ext cx="1819929" cy="338554"/>
          </a:xfrm>
          <a:prstGeom prst="rect">
            <a:avLst/>
          </a:prstGeom>
          <a:noFill/>
        </p:spPr>
        <p:txBody>
          <a:bodyPr wrap="square" rtlCol="0">
            <a:spAutoFit/>
          </a:bodyPr>
          <a:lstStyle/>
          <a:p>
            <a:pPr algn="ctr"/>
            <a:r>
              <a:rPr lang="en-US" sz="1600" dirty="0">
                <a:latin typeface="Helvetica" pitchFamily="2" charset="0"/>
              </a:rPr>
              <a:t>Aligned Range</a:t>
            </a:r>
          </a:p>
        </p:txBody>
      </p:sp>
      <p:cxnSp>
        <p:nvCxnSpPr>
          <p:cNvPr id="24" name="Straight Arrow Connector 23">
            <a:extLst>
              <a:ext uri="{FF2B5EF4-FFF2-40B4-BE49-F238E27FC236}">
                <a16:creationId xmlns:a16="http://schemas.microsoft.com/office/drawing/2014/main" id="{0614BCBD-6A70-557C-D8AD-984472CDAD95}"/>
              </a:ext>
            </a:extLst>
          </p:cNvPr>
          <p:cNvCxnSpPr>
            <a:cxnSpLocks/>
          </p:cNvCxnSpPr>
          <p:nvPr/>
        </p:nvCxnSpPr>
        <p:spPr>
          <a:xfrm flipH="1">
            <a:off x="2863846" y="3669988"/>
            <a:ext cx="8430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5BAD12C-9DCB-D3E2-0C8E-CF705C0ECBB5}"/>
              </a:ext>
            </a:extLst>
          </p:cNvPr>
          <p:cNvCxnSpPr>
            <a:cxnSpLocks/>
          </p:cNvCxnSpPr>
          <p:nvPr/>
        </p:nvCxnSpPr>
        <p:spPr>
          <a:xfrm>
            <a:off x="5663681" y="3669988"/>
            <a:ext cx="8400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AA387DF-9116-23D5-1C47-D76BFE8E6D8F}"/>
              </a:ext>
            </a:extLst>
          </p:cNvPr>
          <p:cNvSpPr txBox="1"/>
          <p:nvPr/>
        </p:nvSpPr>
        <p:spPr>
          <a:xfrm>
            <a:off x="3773810" y="3500711"/>
            <a:ext cx="1819929" cy="338554"/>
          </a:xfrm>
          <a:prstGeom prst="rect">
            <a:avLst/>
          </a:prstGeom>
          <a:noFill/>
        </p:spPr>
        <p:txBody>
          <a:bodyPr wrap="square" rtlCol="0">
            <a:spAutoFit/>
          </a:bodyPr>
          <a:lstStyle/>
          <a:p>
            <a:pPr algn="ctr"/>
            <a:r>
              <a:rPr lang="en-US" sz="1600" dirty="0">
                <a:latin typeface="Helvetica" pitchFamily="2" charset="0"/>
              </a:rPr>
              <a:t>Aligned Range</a:t>
            </a:r>
          </a:p>
        </p:txBody>
      </p:sp>
      <p:sp>
        <p:nvSpPr>
          <p:cNvPr id="2" name="TextBox 1">
            <a:extLst>
              <a:ext uri="{FF2B5EF4-FFF2-40B4-BE49-F238E27FC236}">
                <a16:creationId xmlns:a16="http://schemas.microsoft.com/office/drawing/2014/main" id="{40359CF2-3051-DE6D-74E8-CE2A9EA0E4A6}"/>
              </a:ext>
            </a:extLst>
          </p:cNvPr>
          <p:cNvSpPr txBox="1"/>
          <p:nvPr/>
        </p:nvSpPr>
        <p:spPr>
          <a:xfrm>
            <a:off x="2322584" y="1703613"/>
            <a:ext cx="1031964" cy="307777"/>
          </a:xfrm>
          <a:prstGeom prst="rect">
            <a:avLst/>
          </a:prstGeom>
          <a:noFill/>
        </p:spPr>
        <p:txBody>
          <a:bodyPr wrap="square" rtlCol="0">
            <a:spAutoFit/>
          </a:bodyPr>
          <a:lstStyle/>
          <a:p>
            <a:r>
              <a:rPr lang="en-US" dirty="0">
                <a:latin typeface="Helvetica" pitchFamily="2" charset="0"/>
              </a:rPr>
              <a:t>global min</a:t>
            </a:r>
          </a:p>
        </p:txBody>
      </p:sp>
      <p:sp>
        <p:nvSpPr>
          <p:cNvPr id="6" name="TextBox 5">
            <a:extLst>
              <a:ext uri="{FF2B5EF4-FFF2-40B4-BE49-F238E27FC236}">
                <a16:creationId xmlns:a16="http://schemas.microsoft.com/office/drawing/2014/main" id="{5336FC1C-7402-10D7-57FE-78EC5F57199A}"/>
              </a:ext>
            </a:extLst>
          </p:cNvPr>
          <p:cNvSpPr txBox="1"/>
          <p:nvPr/>
        </p:nvSpPr>
        <p:spPr>
          <a:xfrm>
            <a:off x="5987722" y="1672751"/>
            <a:ext cx="1071435" cy="307777"/>
          </a:xfrm>
          <a:prstGeom prst="rect">
            <a:avLst/>
          </a:prstGeom>
          <a:noFill/>
        </p:spPr>
        <p:txBody>
          <a:bodyPr wrap="square" rtlCol="0">
            <a:spAutoFit/>
          </a:bodyPr>
          <a:lstStyle/>
          <a:p>
            <a:r>
              <a:rPr lang="en-US" dirty="0">
                <a:latin typeface="Helvetica" pitchFamily="2" charset="0"/>
              </a:rPr>
              <a:t>global max</a:t>
            </a:r>
          </a:p>
        </p:txBody>
      </p:sp>
      <p:sp>
        <p:nvSpPr>
          <p:cNvPr id="3" name="Slide Number Placeholder 2">
            <a:extLst>
              <a:ext uri="{FF2B5EF4-FFF2-40B4-BE49-F238E27FC236}">
                <a16:creationId xmlns:a16="http://schemas.microsoft.com/office/drawing/2014/main" id="{D0961507-A30F-2822-2E91-01FE456F6F56}"/>
              </a:ext>
            </a:extLst>
          </p:cNvPr>
          <p:cNvSpPr>
            <a:spLocks noGrp="1"/>
          </p:cNvSpPr>
          <p:nvPr>
            <p:ph type="sldNum" sz="quarter" idx="2"/>
          </p:nvPr>
        </p:nvSpPr>
        <p:spPr/>
        <p:txBody>
          <a:bodyPr/>
          <a:lstStyle/>
          <a:p>
            <a:fld id="{86CB4B4D-7CA3-9044-876B-883B54F8677D}" type="slidenum">
              <a:rPr lang="en-US" smtClean="0"/>
              <a:t>15</a:t>
            </a:fld>
            <a:endParaRPr lang="en-US" dirty="0"/>
          </a:p>
        </p:txBody>
      </p:sp>
      <p:sp>
        <p:nvSpPr>
          <p:cNvPr id="29" name="Rectangle 28">
            <a:extLst>
              <a:ext uri="{FF2B5EF4-FFF2-40B4-BE49-F238E27FC236}">
                <a16:creationId xmlns:a16="http://schemas.microsoft.com/office/drawing/2014/main" id="{AB16FF2A-0D92-F736-D4C6-E15BEE73D653}"/>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30" name="Rectangle 29">
            <a:extLst>
              <a:ext uri="{FF2B5EF4-FFF2-40B4-BE49-F238E27FC236}">
                <a16:creationId xmlns:a16="http://schemas.microsoft.com/office/drawing/2014/main" id="{49CC8269-E517-687B-B90A-31904BF5688E}"/>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31" name="Rectangle 30">
            <a:extLst>
              <a:ext uri="{FF2B5EF4-FFF2-40B4-BE49-F238E27FC236}">
                <a16:creationId xmlns:a16="http://schemas.microsoft.com/office/drawing/2014/main" id="{ED1E6B27-F800-09EE-71F6-B4D6255452AD}"/>
              </a:ext>
            </a:extLst>
          </p:cNvPr>
          <p:cNvSpPr/>
          <p:nvPr/>
        </p:nvSpPr>
        <p:spPr>
          <a:xfrm>
            <a:off x="380448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Homomorphism</a:t>
            </a:r>
          </a:p>
        </p:txBody>
      </p:sp>
      <p:sp>
        <p:nvSpPr>
          <p:cNvPr id="32" name="Rectangle 31">
            <a:extLst>
              <a:ext uri="{FF2B5EF4-FFF2-40B4-BE49-F238E27FC236}">
                <a16:creationId xmlns:a16="http://schemas.microsoft.com/office/drawing/2014/main" id="{B713AEED-46BA-A6E8-A9EA-C2B3B1A47717}"/>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33" name="Rectangle 32">
            <a:extLst>
              <a:ext uri="{FF2B5EF4-FFF2-40B4-BE49-F238E27FC236}">
                <a16:creationId xmlns:a16="http://schemas.microsoft.com/office/drawing/2014/main" id="{3F661612-80B3-916B-DFEF-F9F914B24A98}"/>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4692104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8"/>
          <p:cNvSpPr txBox="1">
            <a:spLocks noGrp="1"/>
          </p:cNvSpPr>
          <p:nvPr>
            <p:ph type="title"/>
          </p:nvPr>
        </p:nvSpPr>
        <p:spPr>
          <a:xfrm>
            <a:off x="310896" y="320040"/>
            <a:ext cx="7886700" cy="994172"/>
          </a:xfrm>
          <a:prstGeom prst="rect">
            <a:avLst/>
          </a:prstGeom>
        </p:spPr>
        <p:txBody>
          <a:bodyPr spcFirstLastPara="1" wrap="square" lIns="91425" tIns="91425" rIns="91425" bIns="91425" anchor="t" anchorCtr="0">
            <a:noAutofit/>
          </a:bodyPr>
          <a:lstStyle/>
          <a:p>
            <a:pPr lvl="0"/>
            <a:r>
              <a:rPr lang="en" dirty="0"/>
              <a:t>Quantization with global range is homomorphic</a:t>
            </a:r>
            <a:endParaRPr dirty="0"/>
          </a:p>
        </p:txBody>
      </p:sp>
      <p:sp>
        <p:nvSpPr>
          <p:cNvPr id="982" name="Google Shape;982;p38"/>
          <p:cNvSpPr txBox="1"/>
          <p:nvPr/>
        </p:nvSpPr>
        <p:spPr>
          <a:xfrm>
            <a:off x="1746604" y="1199588"/>
            <a:ext cx="95146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A</a:t>
            </a:r>
            <a:endParaRPr dirty="0">
              <a:latin typeface="Helvetica" pitchFamily="2" charset="0"/>
            </a:endParaRPr>
          </a:p>
        </p:txBody>
      </p:sp>
      <p:sp>
        <p:nvSpPr>
          <p:cNvPr id="983" name="Google Shape;983;p38"/>
          <p:cNvSpPr txBox="1"/>
          <p:nvPr/>
        </p:nvSpPr>
        <p:spPr>
          <a:xfrm>
            <a:off x="1746604" y="3919770"/>
            <a:ext cx="95146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B</a:t>
            </a:r>
            <a:endParaRPr dirty="0">
              <a:latin typeface="Helvetica" pitchFamily="2" charset="0"/>
            </a:endParaRPr>
          </a:p>
        </p:txBody>
      </p:sp>
      <p:cxnSp>
        <p:nvCxnSpPr>
          <p:cNvPr id="2" name="Google Shape;925;p36">
            <a:extLst>
              <a:ext uri="{FF2B5EF4-FFF2-40B4-BE49-F238E27FC236}">
                <a16:creationId xmlns:a16="http://schemas.microsoft.com/office/drawing/2014/main" id="{5A932CAA-1EA1-C279-2695-2F28EBE25490}"/>
              </a:ext>
            </a:extLst>
          </p:cNvPr>
          <p:cNvCxnSpPr>
            <a:cxnSpLocks/>
          </p:cNvCxnSpPr>
          <p:nvPr/>
        </p:nvCxnSpPr>
        <p:spPr>
          <a:xfrm rot="10800000">
            <a:off x="3207053"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3" name="Google Shape;926;p36">
            <a:extLst>
              <a:ext uri="{FF2B5EF4-FFF2-40B4-BE49-F238E27FC236}">
                <a16:creationId xmlns:a16="http://schemas.microsoft.com/office/drawing/2014/main" id="{338AC9EE-34C2-4AF1-63BA-3AA967E1F844}"/>
              </a:ext>
            </a:extLst>
          </p:cNvPr>
          <p:cNvCxnSpPr>
            <a:cxnSpLocks/>
          </p:cNvCxnSpPr>
          <p:nvPr/>
        </p:nvCxnSpPr>
        <p:spPr>
          <a:xfrm rot="10800000">
            <a:off x="3662035"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 name="Google Shape;927;p36">
            <a:extLst>
              <a:ext uri="{FF2B5EF4-FFF2-40B4-BE49-F238E27FC236}">
                <a16:creationId xmlns:a16="http://schemas.microsoft.com/office/drawing/2014/main" id="{607A318E-5FC1-EC1A-D9C3-7C68DC6FC294}"/>
              </a:ext>
            </a:extLst>
          </p:cNvPr>
          <p:cNvCxnSpPr>
            <a:cxnSpLocks/>
          </p:cNvCxnSpPr>
          <p:nvPr/>
        </p:nvCxnSpPr>
        <p:spPr>
          <a:xfrm rot="10800000">
            <a:off x="2752071"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5" name="Google Shape;928;p36">
            <a:extLst>
              <a:ext uri="{FF2B5EF4-FFF2-40B4-BE49-F238E27FC236}">
                <a16:creationId xmlns:a16="http://schemas.microsoft.com/office/drawing/2014/main" id="{448911C9-61CA-30AB-0ED8-8E685F04A90B}"/>
              </a:ext>
            </a:extLst>
          </p:cNvPr>
          <p:cNvCxnSpPr>
            <a:cxnSpLocks/>
          </p:cNvCxnSpPr>
          <p:nvPr/>
        </p:nvCxnSpPr>
        <p:spPr>
          <a:xfrm>
            <a:off x="2752070" y="1499126"/>
            <a:ext cx="3639859" cy="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6" name="Google Shape;929;p36">
            <a:extLst>
              <a:ext uri="{FF2B5EF4-FFF2-40B4-BE49-F238E27FC236}">
                <a16:creationId xmlns:a16="http://schemas.microsoft.com/office/drawing/2014/main" id="{2B003C07-1379-43EA-24BE-17E743986BE9}"/>
              </a:ext>
            </a:extLst>
          </p:cNvPr>
          <p:cNvCxnSpPr>
            <a:cxnSpLocks/>
          </p:cNvCxnSpPr>
          <p:nvPr/>
        </p:nvCxnSpPr>
        <p:spPr>
          <a:xfrm rot="10800000">
            <a:off x="4117017"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7" name="Google Shape;930;p36">
            <a:extLst>
              <a:ext uri="{FF2B5EF4-FFF2-40B4-BE49-F238E27FC236}">
                <a16:creationId xmlns:a16="http://schemas.microsoft.com/office/drawing/2014/main" id="{6AB54C99-8C2C-E5D1-D2FE-2BF1E2643FAF}"/>
              </a:ext>
            </a:extLst>
          </p:cNvPr>
          <p:cNvCxnSpPr>
            <a:cxnSpLocks/>
          </p:cNvCxnSpPr>
          <p:nvPr/>
        </p:nvCxnSpPr>
        <p:spPr>
          <a:xfrm rot="10800000">
            <a:off x="5026981"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8" name="Google Shape;931;p36">
            <a:extLst>
              <a:ext uri="{FF2B5EF4-FFF2-40B4-BE49-F238E27FC236}">
                <a16:creationId xmlns:a16="http://schemas.microsoft.com/office/drawing/2014/main" id="{8BDCC93E-320B-612C-7A6D-9DE2037BF156}"/>
              </a:ext>
            </a:extLst>
          </p:cNvPr>
          <p:cNvCxnSpPr>
            <a:cxnSpLocks/>
          </p:cNvCxnSpPr>
          <p:nvPr/>
        </p:nvCxnSpPr>
        <p:spPr>
          <a:xfrm rot="10800000">
            <a:off x="5936945"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 name="Google Shape;932;p36">
            <a:extLst>
              <a:ext uri="{FF2B5EF4-FFF2-40B4-BE49-F238E27FC236}">
                <a16:creationId xmlns:a16="http://schemas.microsoft.com/office/drawing/2014/main" id="{03253C2E-078D-237B-CB58-84F8B0AA5DB7}"/>
              </a:ext>
            </a:extLst>
          </p:cNvPr>
          <p:cNvCxnSpPr>
            <a:cxnSpLocks/>
          </p:cNvCxnSpPr>
          <p:nvPr/>
        </p:nvCxnSpPr>
        <p:spPr>
          <a:xfrm rot="10800000">
            <a:off x="6391930" y="1314252"/>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10" name="Google Shape;933;p36">
            <a:extLst>
              <a:ext uri="{FF2B5EF4-FFF2-40B4-BE49-F238E27FC236}">
                <a16:creationId xmlns:a16="http://schemas.microsoft.com/office/drawing/2014/main" id="{887C07B5-DB37-05AB-88F7-71D32071007C}"/>
              </a:ext>
            </a:extLst>
          </p:cNvPr>
          <p:cNvCxnSpPr>
            <a:cxnSpLocks/>
          </p:cNvCxnSpPr>
          <p:nvPr/>
        </p:nvCxnSpPr>
        <p:spPr>
          <a:xfrm rot="10800000">
            <a:off x="5481963"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11" name="Google Shape;934;p36">
            <a:extLst>
              <a:ext uri="{FF2B5EF4-FFF2-40B4-BE49-F238E27FC236}">
                <a16:creationId xmlns:a16="http://schemas.microsoft.com/office/drawing/2014/main" id="{76F61F87-A85A-EAE2-5608-A7538B585D9A}"/>
              </a:ext>
            </a:extLst>
          </p:cNvPr>
          <p:cNvCxnSpPr>
            <a:cxnSpLocks/>
          </p:cNvCxnSpPr>
          <p:nvPr/>
        </p:nvCxnSpPr>
        <p:spPr>
          <a:xfrm rot="10800000">
            <a:off x="4571999"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35" name="TextBox 34">
            <a:extLst>
              <a:ext uri="{FF2B5EF4-FFF2-40B4-BE49-F238E27FC236}">
                <a16:creationId xmlns:a16="http://schemas.microsoft.com/office/drawing/2014/main" id="{880707ED-8D58-98FD-8FAE-97656B0CA729}"/>
              </a:ext>
            </a:extLst>
          </p:cNvPr>
          <p:cNvSpPr txBox="1"/>
          <p:nvPr/>
        </p:nvSpPr>
        <p:spPr>
          <a:xfrm>
            <a:off x="6192249" y="1021082"/>
            <a:ext cx="458934" cy="307777"/>
          </a:xfrm>
          <a:prstGeom prst="rect">
            <a:avLst/>
          </a:prstGeom>
          <a:noFill/>
          <a:ln>
            <a:noFill/>
          </a:ln>
        </p:spPr>
        <p:txBody>
          <a:bodyPr wrap="square" rtlCol="0">
            <a:spAutoFit/>
          </a:bodyPr>
          <a:lstStyle/>
          <a:p>
            <a:r>
              <a:rPr lang="en-US" dirty="0">
                <a:latin typeface="Helvetica" pitchFamily="2" charset="0"/>
              </a:rPr>
              <a:t>1.2</a:t>
            </a:r>
          </a:p>
        </p:txBody>
      </p:sp>
      <p:sp>
        <p:nvSpPr>
          <p:cNvPr id="36" name="TextBox 35">
            <a:extLst>
              <a:ext uri="{FF2B5EF4-FFF2-40B4-BE49-F238E27FC236}">
                <a16:creationId xmlns:a16="http://schemas.microsoft.com/office/drawing/2014/main" id="{3ECE7190-DEF7-9C85-A383-1EC258C065CF}"/>
              </a:ext>
            </a:extLst>
          </p:cNvPr>
          <p:cNvSpPr txBox="1"/>
          <p:nvPr/>
        </p:nvSpPr>
        <p:spPr>
          <a:xfrm>
            <a:off x="2492401" y="1017725"/>
            <a:ext cx="498976" cy="307777"/>
          </a:xfrm>
          <a:prstGeom prst="rect">
            <a:avLst/>
          </a:prstGeom>
          <a:noFill/>
          <a:ln>
            <a:noFill/>
          </a:ln>
        </p:spPr>
        <p:txBody>
          <a:bodyPr wrap="square" rtlCol="0">
            <a:spAutoFit/>
          </a:bodyPr>
          <a:lstStyle/>
          <a:p>
            <a:r>
              <a:rPr lang="en-US" dirty="0">
                <a:latin typeface="Helvetica" pitchFamily="2" charset="0"/>
              </a:rPr>
              <a:t>-1.2</a:t>
            </a:r>
          </a:p>
        </p:txBody>
      </p:sp>
      <p:cxnSp>
        <p:nvCxnSpPr>
          <p:cNvPr id="38" name="Google Shape;925;p36">
            <a:extLst>
              <a:ext uri="{FF2B5EF4-FFF2-40B4-BE49-F238E27FC236}">
                <a16:creationId xmlns:a16="http://schemas.microsoft.com/office/drawing/2014/main" id="{76AD0D76-E005-84A5-CA29-C5A2523702E0}"/>
              </a:ext>
            </a:extLst>
          </p:cNvPr>
          <p:cNvCxnSpPr>
            <a:cxnSpLocks/>
          </p:cNvCxnSpPr>
          <p:nvPr/>
        </p:nvCxnSpPr>
        <p:spPr>
          <a:xfrm rot="10800000">
            <a:off x="3207053"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39" name="Google Shape;926;p36">
            <a:extLst>
              <a:ext uri="{FF2B5EF4-FFF2-40B4-BE49-F238E27FC236}">
                <a16:creationId xmlns:a16="http://schemas.microsoft.com/office/drawing/2014/main" id="{C6FDEF42-AB5D-2AB1-12AE-E28ECCA4EC8E}"/>
              </a:ext>
            </a:extLst>
          </p:cNvPr>
          <p:cNvCxnSpPr>
            <a:cxnSpLocks/>
          </p:cNvCxnSpPr>
          <p:nvPr/>
        </p:nvCxnSpPr>
        <p:spPr>
          <a:xfrm rot="10800000">
            <a:off x="3662036"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0" name="Google Shape;927;p36">
            <a:extLst>
              <a:ext uri="{FF2B5EF4-FFF2-40B4-BE49-F238E27FC236}">
                <a16:creationId xmlns:a16="http://schemas.microsoft.com/office/drawing/2014/main" id="{131471A6-00D6-CD1F-06F8-6024DBE2A315}"/>
              </a:ext>
            </a:extLst>
          </p:cNvPr>
          <p:cNvCxnSpPr>
            <a:cxnSpLocks/>
          </p:cNvCxnSpPr>
          <p:nvPr/>
        </p:nvCxnSpPr>
        <p:spPr>
          <a:xfrm rot="10800000">
            <a:off x="2752070"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1" name="Google Shape;928;p36">
            <a:extLst>
              <a:ext uri="{FF2B5EF4-FFF2-40B4-BE49-F238E27FC236}">
                <a16:creationId xmlns:a16="http://schemas.microsoft.com/office/drawing/2014/main" id="{D90D19FA-0BB7-1C1A-35FC-B54A0064649A}"/>
              </a:ext>
            </a:extLst>
          </p:cNvPr>
          <p:cNvCxnSpPr>
            <a:cxnSpLocks/>
          </p:cNvCxnSpPr>
          <p:nvPr/>
        </p:nvCxnSpPr>
        <p:spPr>
          <a:xfrm>
            <a:off x="2753036" y="4180542"/>
            <a:ext cx="3638893" cy="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2" name="Google Shape;929;p36">
            <a:extLst>
              <a:ext uri="{FF2B5EF4-FFF2-40B4-BE49-F238E27FC236}">
                <a16:creationId xmlns:a16="http://schemas.microsoft.com/office/drawing/2014/main" id="{8B592580-EAD9-D241-2D71-D70697DDE869}"/>
              </a:ext>
            </a:extLst>
          </p:cNvPr>
          <p:cNvCxnSpPr>
            <a:cxnSpLocks/>
          </p:cNvCxnSpPr>
          <p:nvPr/>
        </p:nvCxnSpPr>
        <p:spPr>
          <a:xfrm rot="10800000">
            <a:off x="4117019"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3" name="Google Shape;930;p36">
            <a:extLst>
              <a:ext uri="{FF2B5EF4-FFF2-40B4-BE49-F238E27FC236}">
                <a16:creationId xmlns:a16="http://schemas.microsoft.com/office/drawing/2014/main" id="{519DE8E7-73B2-A0BD-A55E-4579D67B06BA}"/>
              </a:ext>
            </a:extLst>
          </p:cNvPr>
          <p:cNvCxnSpPr>
            <a:cxnSpLocks/>
          </p:cNvCxnSpPr>
          <p:nvPr/>
        </p:nvCxnSpPr>
        <p:spPr>
          <a:xfrm rot="10800000">
            <a:off x="5026985"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4" name="Google Shape;931;p36">
            <a:extLst>
              <a:ext uri="{FF2B5EF4-FFF2-40B4-BE49-F238E27FC236}">
                <a16:creationId xmlns:a16="http://schemas.microsoft.com/office/drawing/2014/main" id="{73C06CB7-61F1-4FBD-00F7-1B53486A9A45}"/>
              </a:ext>
            </a:extLst>
          </p:cNvPr>
          <p:cNvCxnSpPr>
            <a:cxnSpLocks/>
          </p:cNvCxnSpPr>
          <p:nvPr/>
        </p:nvCxnSpPr>
        <p:spPr>
          <a:xfrm rot="10800000">
            <a:off x="5936951"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5" name="Google Shape;932;p36">
            <a:extLst>
              <a:ext uri="{FF2B5EF4-FFF2-40B4-BE49-F238E27FC236}">
                <a16:creationId xmlns:a16="http://schemas.microsoft.com/office/drawing/2014/main" id="{574F24A3-3359-E4AC-7905-535E67220524}"/>
              </a:ext>
            </a:extLst>
          </p:cNvPr>
          <p:cNvCxnSpPr>
            <a:cxnSpLocks/>
          </p:cNvCxnSpPr>
          <p:nvPr/>
        </p:nvCxnSpPr>
        <p:spPr>
          <a:xfrm rot="10800000">
            <a:off x="6391930"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6" name="Google Shape;933;p36">
            <a:extLst>
              <a:ext uri="{FF2B5EF4-FFF2-40B4-BE49-F238E27FC236}">
                <a16:creationId xmlns:a16="http://schemas.microsoft.com/office/drawing/2014/main" id="{3857EBC3-62C7-CDA8-4D00-687989503859}"/>
              </a:ext>
            </a:extLst>
          </p:cNvPr>
          <p:cNvCxnSpPr>
            <a:cxnSpLocks/>
          </p:cNvCxnSpPr>
          <p:nvPr/>
        </p:nvCxnSpPr>
        <p:spPr>
          <a:xfrm rot="10800000">
            <a:off x="5481968"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47" name="Google Shape;934;p36">
            <a:extLst>
              <a:ext uri="{FF2B5EF4-FFF2-40B4-BE49-F238E27FC236}">
                <a16:creationId xmlns:a16="http://schemas.microsoft.com/office/drawing/2014/main" id="{8A139220-5C99-A146-00EA-7E7867A0368F}"/>
              </a:ext>
            </a:extLst>
          </p:cNvPr>
          <p:cNvCxnSpPr>
            <a:cxnSpLocks/>
          </p:cNvCxnSpPr>
          <p:nvPr/>
        </p:nvCxnSpPr>
        <p:spPr>
          <a:xfrm rot="10800000">
            <a:off x="4572002"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48" name="TextBox 47">
            <a:extLst>
              <a:ext uri="{FF2B5EF4-FFF2-40B4-BE49-F238E27FC236}">
                <a16:creationId xmlns:a16="http://schemas.microsoft.com/office/drawing/2014/main" id="{6FEF37EB-7BD8-31FB-403E-C917A5B562C5}"/>
              </a:ext>
            </a:extLst>
          </p:cNvPr>
          <p:cNvSpPr txBox="1"/>
          <p:nvPr/>
        </p:nvSpPr>
        <p:spPr>
          <a:xfrm>
            <a:off x="6192249" y="4371745"/>
            <a:ext cx="458934" cy="307777"/>
          </a:xfrm>
          <a:prstGeom prst="rect">
            <a:avLst/>
          </a:prstGeom>
          <a:noFill/>
          <a:ln>
            <a:noFill/>
          </a:ln>
        </p:spPr>
        <p:txBody>
          <a:bodyPr wrap="square" rtlCol="0">
            <a:spAutoFit/>
          </a:bodyPr>
          <a:lstStyle/>
          <a:p>
            <a:r>
              <a:rPr lang="en-US" dirty="0">
                <a:latin typeface="Helvetica" pitchFamily="2" charset="0"/>
              </a:rPr>
              <a:t>1.2</a:t>
            </a:r>
          </a:p>
        </p:txBody>
      </p:sp>
      <p:sp>
        <p:nvSpPr>
          <p:cNvPr id="49" name="TextBox 48">
            <a:extLst>
              <a:ext uri="{FF2B5EF4-FFF2-40B4-BE49-F238E27FC236}">
                <a16:creationId xmlns:a16="http://schemas.microsoft.com/office/drawing/2014/main" id="{18CCEF0D-B27C-E59E-402F-9ADAAA4C2341}"/>
              </a:ext>
            </a:extLst>
          </p:cNvPr>
          <p:cNvSpPr txBox="1"/>
          <p:nvPr/>
        </p:nvSpPr>
        <p:spPr>
          <a:xfrm>
            <a:off x="2483504" y="4372118"/>
            <a:ext cx="498976" cy="307777"/>
          </a:xfrm>
          <a:prstGeom prst="rect">
            <a:avLst/>
          </a:prstGeom>
          <a:noFill/>
          <a:ln>
            <a:noFill/>
          </a:ln>
        </p:spPr>
        <p:txBody>
          <a:bodyPr wrap="square" rtlCol="0">
            <a:spAutoFit/>
          </a:bodyPr>
          <a:lstStyle/>
          <a:p>
            <a:r>
              <a:rPr lang="en-US" dirty="0">
                <a:latin typeface="Helvetica" pitchFamily="2" charset="0"/>
              </a:rPr>
              <a:t>-1.2</a:t>
            </a:r>
          </a:p>
        </p:txBody>
      </p:sp>
      <p:sp>
        <p:nvSpPr>
          <p:cNvPr id="12" name="Google Shape;1011;p39">
            <a:extLst>
              <a:ext uri="{FF2B5EF4-FFF2-40B4-BE49-F238E27FC236}">
                <a16:creationId xmlns:a16="http://schemas.microsoft.com/office/drawing/2014/main" id="{8C41FB80-1595-B7A3-29ED-2F2FCAEC0FA0}"/>
              </a:ext>
            </a:extLst>
          </p:cNvPr>
          <p:cNvSpPr txBox="1"/>
          <p:nvPr/>
        </p:nvSpPr>
        <p:spPr>
          <a:xfrm>
            <a:off x="3229302" y="3036592"/>
            <a:ext cx="278383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Helvetica" pitchFamily="2" charset="0"/>
              </a:rPr>
              <a:t>Number of quantized values: 8</a:t>
            </a:r>
            <a:endParaRPr sz="1200" dirty="0">
              <a:latin typeface="Helvetica" pitchFamily="2" charset="0"/>
            </a:endParaRPr>
          </a:p>
        </p:txBody>
      </p:sp>
      <p:sp>
        <p:nvSpPr>
          <p:cNvPr id="14" name="TextBox 13">
            <a:extLst>
              <a:ext uri="{FF2B5EF4-FFF2-40B4-BE49-F238E27FC236}">
                <a16:creationId xmlns:a16="http://schemas.microsoft.com/office/drawing/2014/main" id="{CD4A5E18-7928-E438-AE29-DA98984C8A64}"/>
              </a:ext>
            </a:extLst>
          </p:cNvPr>
          <p:cNvSpPr txBox="1"/>
          <p:nvPr/>
        </p:nvSpPr>
        <p:spPr>
          <a:xfrm>
            <a:off x="6093861" y="2518203"/>
            <a:ext cx="196776" cy="369332"/>
          </a:xfrm>
          <a:prstGeom prst="rect">
            <a:avLst/>
          </a:prstGeom>
          <a:noFill/>
        </p:spPr>
        <p:txBody>
          <a:bodyPr wrap="square" rtlCol="0">
            <a:spAutoFit/>
          </a:bodyPr>
          <a:lstStyle/>
          <a:p>
            <a:pPr algn="ctr"/>
            <a:r>
              <a:rPr lang="en-US" sz="1800" dirty="0">
                <a:solidFill>
                  <a:schemeClr val="tx1"/>
                </a:solidFill>
                <a:latin typeface="Helvetica" pitchFamily="2" charset="0"/>
              </a:rPr>
              <a:t>7</a:t>
            </a:r>
          </a:p>
        </p:txBody>
      </p:sp>
      <p:sp>
        <p:nvSpPr>
          <p:cNvPr id="16" name="TextBox 15">
            <a:extLst>
              <a:ext uri="{FF2B5EF4-FFF2-40B4-BE49-F238E27FC236}">
                <a16:creationId xmlns:a16="http://schemas.microsoft.com/office/drawing/2014/main" id="{7B8CEFCF-C8FB-FD53-BC8C-DCF73B6FFE27}"/>
              </a:ext>
            </a:extLst>
          </p:cNvPr>
          <p:cNvSpPr txBox="1"/>
          <p:nvPr/>
        </p:nvSpPr>
        <p:spPr>
          <a:xfrm>
            <a:off x="5644960" y="2516851"/>
            <a:ext cx="196776" cy="369332"/>
          </a:xfrm>
          <a:prstGeom prst="rect">
            <a:avLst/>
          </a:prstGeom>
          <a:noFill/>
        </p:spPr>
        <p:txBody>
          <a:bodyPr wrap="square" rtlCol="0">
            <a:spAutoFit/>
          </a:bodyPr>
          <a:lstStyle/>
          <a:p>
            <a:pPr algn="ctr"/>
            <a:r>
              <a:rPr lang="en-US" sz="1800" dirty="0">
                <a:solidFill>
                  <a:schemeClr val="tx1"/>
                </a:solidFill>
                <a:latin typeface="Helvetica" pitchFamily="2" charset="0"/>
              </a:rPr>
              <a:t>6</a:t>
            </a:r>
          </a:p>
        </p:txBody>
      </p:sp>
      <p:sp>
        <p:nvSpPr>
          <p:cNvPr id="18" name="TextBox 17">
            <a:extLst>
              <a:ext uri="{FF2B5EF4-FFF2-40B4-BE49-F238E27FC236}">
                <a16:creationId xmlns:a16="http://schemas.microsoft.com/office/drawing/2014/main" id="{11EA48F2-4CF7-0A80-273F-D296BAA95607}"/>
              </a:ext>
            </a:extLst>
          </p:cNvPr>
          <p:cNvSpPr txBox="1"/>
          <p:nvPr/>
        </p:nvSpPr>
        <p:spPr>
          <a:xfrm>
            <a:off x="3229302" y="2358249"/>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19" name="TextBox 18">
            <a:extLst>
              <a:ext uri="{FF2B5EF4-FFF2-40B4-BE49-F238E27FC236}">
                <a16:creationId xmlns:a16="http://schemas.microsoft.com/office/drawing/2014/main" id="{D71B4F49-5485-DEA4-C507-EC842605C53E}"/>
              </a:ext>
            </a:extLst>
          </p:cNvPr>
          <p:cNvSpPr txBox="1"/>
          <p:nvPr/>
        </p:nvSpPr>
        <p:spPr>
          <a:xfrm>
            <a:off x="4211348" y="2359108"/>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20" name="TextBox 19">
            <a:extLst>
              <a:ext uri="{FF2B5EF4-FFF2-40B4-BE49-F238E27FC236}">
                <a16:creationId xmlns:a16="http://schemas.microsoft.com/office/drawing/2014/main" id="{C72AD1DF-AF27-A2D8-3547-A174398B3C8C}"/>
              </a:ext>
            </a:extLst>
          </p:cNvPr>
          <p:cNvSpPr txBox="1"/>
          <p:nvPr/>
        </p:nvSpPr>
        <p:spPr>
          <a:xfrm>
            <a:off x="2907041" y="2509573"/>
            <a:ext cx="196776" cy="369332"/>
          </a:xfrm>
          <a:prstGeom prst="rect">
            <a:avLst/>
          </a:prstGeom>
          <a:noFill/>
        </p:spPr>
        <p:txBody>
          <a:bodyPr wrap="square" rtlCol="0">
            <a:spAutoFit/>
          </a:bodyPr>
          <a:lstStyle/>
          <a:p>
            <a:pPr algn="ctr"/>
            <a:r>
              <a:rPr lang="en-US" sz="1800" dirty="0">
                <a:solidFill>
                  <a:schemeClr val="tx1"/>
                </a:solidFill>
                <a:latin typeface="Helvetica" pitchFamily="2" charset="0"/>
              </a:rPr>
              <a:t>0</a:t>
            </a:r>
          </a:p>
        </p:txBody>
      </p:sp>
      <p:sp>
        <p:nvSpPr>
          <p:cNvPr id="24" name="Slide Number Placeholder 23">
            <a:extLst>
              <a:ext uri="{FF2B5EF4-FFF2-40B4-BE49-F238E27FC236}">
                <a16:creationId xmlns:a16="http://schemas.microsoft.com/office/drawing/2014/main" id="{D0F6F0C9-0153-50C7-91AB-00CD12F08788}"/>
              </a:ext>
            </a:extLst>
          </p:cNvPr>
          <p:cNvSpPr>
            <a:spLocks noGrp="1"/>
          </p:cNvSpPr>
          <p:nvPr>
            <p:ph type="sldNum" sz="quarter" idx="2"/>
          </p:nvPr>
        </p:nvSpPr>
        <p:spPr/>
        <p:txBody>
          <a:bodyPr/>
          <a:lstStyle/>
          <a:p>
            <a:fld id="{86CB4B4D-7CA3-9044-876B-883B54F8677D}" type="slidenum">
              <a:rPr lang="en-US" smtClean="0"/>
              <a:t>16</a:t>
            </a:fld>
            <a:endParaRPr lang="en-US" dirty="0"/>
          </a:p>
        </p:txBody>
      </p:sp>
      <p:sp>
        <p:nvSpPr>
          <p:cNvPr id="34" name="Rectangle 33">
            <a:extLst>
              <a:ext uri="{FF2B5EF4-FFF2-40B4-BE49-F238E27FC236}">
                <a16:creationId xmlns:a16="http://schemas.microsoft.com/office/drawing/2014/main" id="{F67F6AC8-85B3-9C62-737F-370B151B3FCD}"/>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37" name="Rectangle 36">
            <a:extLst>
              <a:ext uri="{FF2B5EF4-FFF2-40B4-BE49-F238E27FC236}">
                <a16:creationId xmlns:a16="http://schemas.microsoft.com/office/drawing/2014/main" id="{96AC1455-E655-2C27-DFCA-18D14A5495C4}"/>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50" name="Rectangle 49">
            <a:extLst>
              <a:ext uri="{FF2B5EF4-FFF2-40B4-BE49-F238E27FC236}">
                <a16:creationId xmlns:a16="http://schemas.microsoft.com/office/drawing/2014/main" id="{CDF3D4A5-37E0-D91C-C4EB-1A227078A3C0}"/>
              </a:ext>
            </a:extLst>
          </p:cNvPr>
          <p:cNvSpPr/>
          <p:nvPr/>
        </p:nvSpPr>
        <p:spPr>
          <a:xfrm>
            <a:off x="380448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Homomorphism</a:t>
            </a:r>
          </a:p>
        </p:txBody>
      </p:sp>
      <p:sp>
        <p:nvSpPr>
          <p:cNvPr id="51" name="Rectangle 50">
            <a:extLst>
              <a:ext uri="{FF2B5EF4-FFF2-40B4-BE49-F238E27FC236}">
                <a16:creationId xmlns:a16="http://schemas.microsoft.com/office/drawing/2014/main" id="{34760D8F-27F7-5D74-9163-476B7FBCD462}"/>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52" name="Rectangle 51">
            <a:extLst>
              <a:ext uri="{FF2B5EF4-FFF2-40B4-BE49-F238E27FC236}">
                <a16:creationId xmlns:a16="http://schemas.microsoft.com/office/drawing/2014/main" id="{D61FC45F-DB67-1C8A-CC49-55BD3D95F2BF}"/>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890612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8"/>
          <p:cNvSpPr txBox="1">
            <a:spLocks noGrp="1"/>
          </p:cNvSpPr>
          <p:nvPr>
            <p:ph type="title"/>
          </p:nvPr>
        </p:nvSpPr>
        <p:spPr>
          <a:xfrm>
            <a:off x="310896" y="320040"/>
            <a:ext cx="7886700" cy="546514"/>
          </a:xfrm>
          <a:prstGeom prst="rect">
            <a:avLst/>
          </a:prstGeom>
        </p:spPr>
        <p:txBody>
          <a:bodyPr spcFirstLastPara="1" wrap="square" lIns="91425" tIns="91425" rIns="91425" bIns="91425" anchor="t" anchorCtr="0">
            <a:noAutofit/>
          </a:bodyPr>
          <a:lstStyle/>
          <a:p>
            <a:pPr lvl="0"/>
            <a:r>
              <a:rPr lang="en" dirty="0"/>
              <a:t>Quantization with global range is homomorphic</a:t>
            </a:r>
            <a:endParaRPr dirty="0"/>
          </a:p>
        </p:txBody>
      </p:sp>
      <p:sp>
        <p:nvSpPr>
          <p:cNvPr id="19" name="Google Shape;984;p38">
            <a:extLst>
              <a:ext uri="{FF2B5EF4-FFF2-40B4-BE49-F238E27FC236}">
                <a16:creationId xmlns:a16="http://schemas.microsoft.com/office/drawing/2014/main" id="{238F6E47-EBD2-5848-3996-634D0E2ACCF4}"/>
              </a:ext>
            </a:extLst>
          </p:cNvPr>
          <p:cNvSpPr txBox="1"/>
          <p:nvPr/>
        </p:nvSpPr>
        <p:spPr>
          <a:xfrm>
            <a:off x="4199692" y="3055153"/>
            <a:ext cx="1030365" cy="738633"/>
          </a:xfrm>
          <a:prstGeom prst="rect">
            <a:avLst/>
          </a:prstGeom>
          <a:noFill/>
          <a:ln>
            <a:solidFill>
              <a:schemeClr val="tx1"/>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pitchFamily="2" charset="0"/>
              </a:rPr>
              <a:t>Server</a:t>
            </a:r>
          </a:p>
          <a:p>
            <a:pPr marL="0" lvl="0" indent="0" algn="ctr" rtl="0">
              <a:spcBef>
                <a:spcPts val="0"/>
              </a:spcBef>
              <a:spcAft>
                <a:spcPts val="0"/>
              </a:spcAft>
              <a:buNone/>
            </a:pPr>
            <a:r>
              <a:rPr lang="en" sz="1800" dirty="0">
                <a:latin typeface="Helvetica" pitchFamily="2" charset="0"/>
              </a:rPr>
              <a:t>6+7=13</a:t>
            </a:r>
            <a:endParaRPr sz="1800" dirty="0">
              <a:latin typeface="Helvetica" pitchFamily="2" charset="0"/>
            </a:endParaRPr>
          </a:p>
        </p:txBody>
      </p:sp>
      <p:sp>
        <p:nvSpPr>
          <p:cNvPr id="960" name="Down Arrow 959">
            <a:extLst>
              <a:ext uri="{FF2B5EF4-FFF2-40B4-BE49-F238E27FC236}">
                <a16:creationId xmlns:a16="http://schemas.microsoft.com/office/drawing/2014/main" id="{2C9F42BF-3937-06AB-1553-DA9556A94992}"/>
              </a:ext>
            </a:extLst>
          </p:cNvPr>
          <p:cNvSpPr/>
          <p:nvPr/>
        </p:nvSpPr>
        <p:spPr>
          <a:xfrm>
            <a:off x="5625347" y="1613089"/>
            <a:ext cx="364200" cy="912092"/>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en-US" sz="1200" dirty="0">
                <a:latin typeface="Helvetica" pitchFamily="2" charset="0"/>
              </a:rPr>
              <a:t>Quantize</a:t>
            </a:r>
          </a:p>
        </p:txBody>
      </p:sp>
      <p:sp>
        <p:nvSpPr>
          <p:cNvPr id="961" name="Down Arrow 960">
            <a:extLst>
              <a:ext uri="{FF2B5EF4-FFF2-40B4-BE49-F238E27FC236}">
                <a16:creationId xmlns:a16="http://schemas.microsoft.com/office/drawing/2014/main" id="{A010C5A5-7ABA-CD20-943E-0A066D37A8F8}"/>
              </a:ext>
            </a:extLst>
          </p:cNvPr>
          <p:cNvSpPr/>
          <p:nvPr/>
        </p:nvSpPr>
        <p:spPr>
          <a:xfrm rot="10800000">
            <a:off x="6043203" y="3008760"/>
            <a:ext cx="364200" cy="1076181"/>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en-US" sz="1200" dirty="0">
                <a:latin typeface="Helvetica" pitchFamily="2" charset="0"/>
              </a:rPr>
              <a:t>Quantize</a:t>
            </a:r>
          </a:p>
        </p:txBody>
      </p:sp>
      <p:cxnSp>
        <p:nvCxnSpPr>
          <p:cNvPr id="21" name="Straight Connector 20">
            <a:extLst>
              <a:ext uri="{FF2B5EF4-FFF2-40B4-BE49-F238E27FC236}">
                <a16:creationId xmlns:a16="http://schemas.microsoft.com/office/drawing/2014/main" id="{D2F1874C-7EB6-A1FB-0FE3-1D9FBE03E1A9}"/>
              </a:ext>
            </a:extLst>
          </p:cNvPr>
          <p:cNvCxnSpPr>
            <a:cxnSpLocks/>
            <a:stCxn id="18" idx="0"/>
          </p:cNvCxnSpPr>
          <p:nvPr/>
        </p:nvCxnSpPr>
        <p:spPr>
          <a:xfrm flipH="1">
            <a:off x="6155819" y="4237085"/>
            <a:ext cx="95689" cy="260772"/>
          </a:xfrm>
          <a:prstGeom prst="lin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7" name="Slide Number Placeholder 16">
            <a:extLst>
              <a:ext uri="{FF2B5EF4-FFF2-40B4-BE49-F238E27FC236}">
                <a16:creationId xmlns:a16="http://schemas.microsoft.com/office/drawing/2014/main" id="{2EA2E031-3FD9-D9F6-9630-2F65C28FED96}"/>
              </a:ext>
            </a:extLst>
          </p:cNvPr>
          <p:cNvSpPr>
            <a:spLocks noGrp="1"/>
          </p:cNvSpPr>
          <p:nvPr>
            <p:ph type="sldNum" sz="quarter" idx="2"/>
          </p:nvPr>
        </p:nvSpPr>
        <p:spPr/>
        <p:txBody>
          <a:bodyPr/>
          <a:lstStyle/>
          <a:p>
            <a:fld id="{86CB4B4D-7CA3-9044-876B-883B54F8677D}" type="slidenum">
              <a:rPr lang="en-US" smtClean="0"/>
              <a:t>17</a:t>
            </a:fld>
            <a:endParaRPr lang="en-US" dirty="0"/>
          </a:p>
        </p:txBody>
      </p:sp>
      <p:sp>
        <p:nvSpPr>
          <p:cNvPr id="54" name="Rectangle 53">
            <a:extLst>
              <a:ext uri="{FF2B5EF4-FFF2-40B4-BE49-F238E27FC236}">
                <a16:creationId xmlns:a16="http://schemas.microsoft.com/office/drawing/2014/main" id="{F30C6DFF-5F2C-827D-3F51-F6B7D8BB2409}"/>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55" name="Rectangle 54">
            <a:extLst>
              <a:ext uri="{FF2B5EF4-FFF2-40B4-BE49-F238E27FC236}">
                <a16:creationId xmlns:a16="http://schemas.microsoft.com/office/drawing/2014/main" id="{25357779-6ABE-C3B0-2FEE-44B38BFF63A2}"/>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56" name="Rectangle 55">
            <a:extLst>
              <a:ext uri="{FF2B5EF4-FFF2-40B4-BE49-F238E27FC236}">
                <a16:creationId xmlns:a16="http://schemas.microsoft.com/office/drawing/2014/main" id="{E302CB2A-FDC8-9D7A-0ED5-A2F78FD6A625}"/>
              </a:ext>
            </a:extLst>
          </p:cNvPr>
          <p:cNvSpPr/>
          <p:nvPr/>
        </p:nvSpPr>
        <p:spPr>
          <a:xfrm>
            <a:off x="380448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Homomorphism</a:t>
            </a:r>
          </a:p>
        </p:txBody>
      </p:sp>
      <p:sp>
        <p:nvSpPr>
          <p:cNvPr id="57" name="Rectangle 56">
            <a:extLst>
              <a:ext uri="{FF2B5EF4-FFF2-40B4-BE49-F238E27FC236}">
                <a16:creationId xmlns:a16="http://schemas.microsoft.com/office/drawing/2014/main" id="{E05B5978-53C1-CC18-141F-90EB87E98C4C}"/>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58" name="Rectangle 57">
            <a:extLst>
              <a:ext uri="{FF2B5EF4-FFF2-40B4-BE49-F238E27FC236}">
                <a16:creationId xmlns:a16="http://schemas.microsoft.com/office/drawing/2014/main" id="{772582D8-D21D-A78A-E872-F7028787D75D}"/>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
        <p:nvSpPr>
          <p:cNvPr id="59" name="Google Shape;982;p38">
            <a:extLst>
              <a:ext uri="{FF2B5EF4-FFF2-40B4-BE49-F238E27FC236}">
                <a16:creationId xmlns:a16="http://schemas.microsoft.com/office/drawing/2014/main" id="{17F1B6A5-B180-0439-77C1-10A3E04CD7BF}"/>
              </a:ext>
            </a:extLst>
          </p:cNvPr>
          <p:cNvSpPr txBox="1"/>
          <p:nvPr/>
        </p:nvSpPr>
        <p:spPr>
          <a:xfrm>
            <a:off x="1746604" y="1199588"/>
            <a:ext cx="95146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A</a:t>
            </a:r>
            <a:endParaRPr dirty="0">
              <a:latin typeface="Helvetica" pitchFamily="2" charset="0"/>
            </a:endParaRPr>
          </a:p>
        </p:txBody>
      </p:sp>
      <p:cxnSp>
        <p:nvCxnSpPr>
          <p:cNvPr id="60" name="Google Shape;925;p36">
            <a:extLst>
              <a:ext uri="{FF2B5EF4-FFF2-40B4-BE49-F238E27FC236}">
                <a16:creationId xmlns:a16="http://schemas.microsoft.com/office/drawing/2014/main" id="{70D9E662-0A9C-9380-6DFE-4CEAA14230A3}"/>
              </a:ext>
            </a:extLst>
          </p:cNvPr>
          <p:cNvCxnSpPr>
            <a:cxnSpLocks/>
          </p:cNvCxnSpPr>
          <p:nvPr/>
        </p:nvCxnSpPr>
        <p:spPr>
          <a:xfrm rot="10800000">
            <a:off x="3207053"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61" name="Google Shape;926;p36">
            <a:extLst>
              <a:ext uri="{FF2B5EF4-FFF2-40B4-BE49-F238E27FC236}">
                <a16:creationId xmlns:a16="http://schemas.microsoft.com/office/drawing/2014/main" id="{E680F244-EFFB-7830-8BEA-E5FAEA3DA5BF}"/>
              </a:ext>
            </a:extLst>
          </p:cNvPr>
          <p:cNvCxnSpPr>
            <a:cxnSpLocks/>
          </p:cNvCxnSpPr>
          <p:nvPr/>
        </p:nvCxnSpPr>
        <p:spPr>
          <a:xfrm rot="10800000">
            <a:off x="3662035"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62" name="Google Shape;927;p36">
            <a:extLst>
              <a:ext uri="{FF2B5EF4-FFF2-40B4-BE49-F238E27FC236}">
                <a16:creationId xmlns:a16="http://schemas.microsoft.com/office/drawing/2014/main" id="{A2E1391F-66F0-D92E-C2EE-1A9A829F4FF0}"/>
              </a:ext>
            </a:extLst>
          </p:cNvPr>
          <p:cNvCxnSpPr>
            <a:cxnSpLocks/>
          </p:cNvCxnSpPr>
          <p:nvPr/>
        </p:nvCxnSpPr>
        <p:spPr>
          <a:xfrm rot="10800000">
            <a:off x="2752071"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63" name="Google Shape;928;p36">
            <a:extLst>
              <a:ext uri="{FF2B5EF4-FFF2-40B4-BE49-F238E27FC236}">
                <a16:creationId xmlns:a16="http://schemas.microsoft.com/office/drawing/2014/main" id="{6B4DB788-0561-4AD2-751D-D93C0B552732}"/>
              </a:ext>
            </a:extLst>
          </p:cNvPr>
          <p:cNvCxnSpPr>
            <a:cxnSpLocks/>
          </p:cNvCxnSpPr>
          <p:nvPr/>
        </p:nvCxnSpPr>
        <p:spPr>
          <a:xfrm>
            <a:off x="2752070" y="1499126"/>
            <a:ext cx="3639859" cy="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62" name="Google Shape;929;p36">
            <a:extLst>
              <a:ext uri="{FF2B5EF4-FFF2-40B4-BE49-F238E27FC236}">
                <a16:creationId xmlns:a16="http://schemas.microsoft.com/office/drawing/2014/main" id="{23A27148-8BAD-FF3F-F73A-E9EB8A11C223}"/>
              </a:ext>
            </a:extLst>
          </p:cNvPr>
          <p:cNvCxnSpPr>
            <a:cxnSpLocks/>
          </p:cNvCxnSpPr>
          <p:nvPr/>
        </p:nvCxnSpPr>
        <p:spPr>
          <a:xfrm rot="10800000">
            <a:off x="4117017"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63" name="Google Shape;930;p36">
            <a:extLst>
              <a:ext uri="{FF2B5EF4-FFF2-40B4-BE49-F238E27FC236}">
                <a16:creationId xmlns:a16="http://schemas.microsoft.com/office/drawing/2014/main" id="{4E5E3CB4-FC4F-2B3E-753B-9EDEA23D5F6B}"/>
              </a:ext>
            </a:extLst>
          </p:cNvPr>
          <p:cNvCxnSpPr>
            <a:cxnSpLocks/>
          </p:cNvCxnSpPr>
          <p:nvPr/>
        </p:nvCxnSpPr>
        <p:spPr>
          <a:xfrm rot="10800000">
            <a:off x="5026981"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64" name="Google Shape;931;p36">
            <a:extLst>
              <a:ext uri="{FF2B5EF4-FFF2-40B4-BE49-F238E27FC236}">
                <a16:creationId xmlns:a16="http://schemas.microsoft.com/office/drawing/2014/main" id="{BC469A1E-C72F-BBD9-7415-EA421B4796AD}"/>
              </a:ext>
            </a:extLst>
          </p:cNvPr>
          <p:cNvCxnSpPr>
            <a:cxnSpLocks/>
          </p:cNvCxnSpPr>
          <p:nvPr/>
        </p:nvCxnSpPr>
        <p:spPr>
          <a:xfrm rot="10800000">
            <a:off x="5936945"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65" name="Google Shape;932;p36">
            <a:extLst>
              <a:ext uri="{FF2B5EF4-FFF2-40B4-BE49-F238E27FC236}">
                <a16:creationId xmlns:a16="http://schemas.microsoft.com/office/drawing/2014/main" id="{9875ADCF-C8F3-9C05-1882-39958DB9C776}"/>
              </a:ext>
            </a:extLst>
          </p:cNvPr>
          <p:cNvCxnSpPr>
            <a:cxnSpLocks/>
          </p:cNvCxnSpPr>
          <p:nvPr/>
        </p:nvCxnSpPr>
        <p:spPr>
          <a:xfrm rot="10800000">
            <a:off x="6391930" y="1314252"/>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66" name="Google Shape;933;p36">
            <a:extLst>
              <a:ext uri="{FF2B5EF4-FFF2-40B4-BE49-F238E27FC236}">
                <a16:creationId xmlns:a16="http://schemas.microsoft.com/office/drawing/2014/main" id="{F7E81465-E2D6-38EA-E7E7-95042CA6C610}"/>
              </a:ext>
            </a:extLst>
          </p:cNvPr>
          <p:cNvCxnSpPr>
            <a:cxnSpLocks/>
          </p:cNvCxnSpPr>
          <p:nvPr/>
        </p:nvCxnSpPr>
        <p:spPr>
          <a:xfrm rot="10800000">
            <a:off x="5481963"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67" name="Google Shape;934;p36">
            <a:extLst>
              <a:ext uri="{FF2B5EF4-FFF2-40B4-BE49-F238E27FC236}">
                <a16:creationId xmlns:a16="http://schemas.microsoft.com/office/drawing/2014/main" id="{A3CDFB9E-082E-9A85-DF92-130D90B1862F}"/>
              </a:ext>
            </a:extLst>
          </p:cNvPr>
          <p:cNvCxnSpPr>
            <a:cxnSpLocks/>
          </p:cNvCxnSpPr>
          <p:nvPr/>
        </p:nvCxnSpPr>
        <p:spPr>
          <a:xfrm rot="10800000">
            <a:off x="4571999" y="1314251"/>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968" name="TextBox 967">
            <a:extLst>
              <a:ext uri="{FF2B5EF4-FFF2-40B4-BE49-F238E27FC236}">
                <a16:creationId xmlns:a16="http://schemas.microsoft.com/office/drawing/2014/main" id="{27B57E04-8488-E7C0-7ADB-BC56A1555F1A}"/>
              </a:ext>
            </a:extLst>
          </p:cNvPr>
          <p:cNvSpPr txBox="1"/>
          <p:nvPr/>
        </p:nvSpPr>
        <p:spPr>
          <a:xfrm>
            <a:off x="6192249" y="1021082"/>
            <a:ext cx="458934" cy="307777"/>
          </a:xfrm>
          <a:prstGeom prst="rect">
            <a:avLst/>
          </a:prstGeom>
          <a:noFill/>
          <a:ln>
            <a:noFill/>
          </a:ln>
        </p:spPr>
        <p:txBody>
          <a:bodyPr wrap="square" rtlCol="0">
            <a:spAutoFit/>
          </a:bodyPr>
          <a:lstStyle/>
          <a:p>
            <a:r>
              <a:rPr lang="en-US" dirty="0">
                <a:latin typeface="Helvetica" pitchFamily="2" charset="0"/>
              </a:rPr>
              <a:t>1.2</a:t>
            </a:r>
          </a:p>
        </p:txBody>
      </p:sp>
      <p:sp>
        <p:nvSpPr>
          <p:cNvPr id="969" name="TextBox 968">
            <a:extLst>
              <a:ext uri="{FF2B5EF4-FFF2-40B4-BE49-F238E27FC236}">
                <a16:creationId xmlns:a16="http://schemas.microsoft.com/office/drawing/2014/main" id="{B353727B-4B6A-E463-DB66-BFAF20C377C0}"/>
              </a:ext>
            </a:extLst>
          </p:cNvPr>
          <p:cNvSpPr txBox="1"/>
          <p:nvPr/>
        </p:nvSpPr>
        <p:spPr>
          <a:xfrm>
            <a:off x="2492401" y="1017725"/>
            <a:ext cx="498976" cy="307777"/>
          </a:xfrm>
          <a:prstGeom prst="rect">
            <a:avLst/>
          </a:prstGeom>
          <a:noFill/>
          <a:ln>
            <a:noFill/>
          </a:ln>
        </p:spPr>
        <p:txBody>
          <a:bodyPr wrap="square" rtlCol="0">
            <a:spAutoFit/>
          </a:bodyPr>
          <a:lstStyle/>
          <a:p>
            <a:r>
              <a:rPr lang="en-US" dirty="0">
                <a:latin typeface="Helvetica" pitchFamily="2" charset="0"/>
              </a:rPr>
              <a:t>-1.2</a:t>
            </a:r>
          </a:p>
        </p:txBody>
      </p:sp>
      <p:cxnSp>
        <p:nvCxnSpPr>
          <p:cNvPr id="13" name="Straight Connector 12">
            <a:extLst>
              <a:ext uri="{FF2B5EF4-FFF2-40B4-BE49-F238E27FC236}">
                <a16:creationId xmlns:a16="http://schemas.microsoft.com/office/drawing/2014/main" id="{DAE715CB-E0B0-0785-89A2-68DB3E3B7D6C}"/>
              </a:ext>
            </a:extLst>
          </p:cNvPr>
          <p:cNvCxnSpPr>
            <a:cxnSpLocks/>
          </p:cNvCxnSpPr>
          <p:nvPr/>
        </p:nvCxnSpPr>
        <p:spPr>
          <a:xfrm flipV="1">
            <a:off x="5816999" y="1049898"/>
            <a:ext cx="239889" cy="391714"/>
          </a:xfrm>
          <a:prstGeom prst="lin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2FA46767-8632-5E07-B4F9-7FD0E98BCF7C}"/>
              </a:ext>
            </a:extLst>
          </p:cNvPr>
          <p:cNvSpPr txBox="1"/>
          <p:nvPr/>
        </p:nvSpPr>
        <p:spPr>
          <a:xfrm>
            <a:off x="6014763" y="812278"/>
            <a:ext cx="55065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rgbClr val="0F2E4C"/>
                </a:solidFill>
                <a:effectLst/>
                <a:uFillTx/>
                <a:latin typeface="Helvetica" pitchFamily="2" charset="0"/>
                <a:ea typeface="Abadi MT Std"/>
                <a:cs typeface="Abadi MT Std"/>
                <a:sym typeface="Abadi MT Std"/>
              </a:rPr>
              <a:t>0.8</a:t>
            </a:r>
          </a:p>
        </p:txBody>
      </p:sp>
      <p:sp>
        <p:nvSpPr>
          <p:cNvPr id="15" name="Oval 14">
            <a:extLst>
              <a:ext uri="{FF2B5EF4-FFF2-40B4-BE49-F238E27FC236}">
                <a16:creationId xmlns:a16="http://schemas.microsoft.com/office/drawing/2014/main" id="{169D0DED-BB75-88EE-61C4-2B9B3995EF18}"/>
              </a:ext>
            </a:extLst>
          </p:cNvPr>
          <p:cNvSpPr/>
          <p:nvPr/>
        </p:nvSpPr>
        <p:spPr>
          <a:xfrm flipH="1" flipV="1">
            <a:off x="5744837" y="1436266"/>
            <a:ext cx="109263" cy="109728"/>
          </a:xfrm>
          <a:prstGeom prst="ellipse">
            <a:avLst/>
          </a:prstGeom>
          <a:solidFill>
            <a:srgbClr val="A8DBD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1" name="Google Shape;925;p36">
            <a:extLst>
              <a:ext uri="{FF2B5EF4-FFF2-40B4-BE49-F238E27FC236}">
                <a16:creationId xmlns:a16="http://schemas.microsoft.com/office/drawing/2014/main" id="{5F40F78A-05A9-D3D4-8D00-357C880B4A01}"/>
              </a:ext>
            </a:extLst>
          </p:cNvPr>
          <p:cNvCxnSpPr>
            <a:cxnSpLocks/>
          </p:cNvCxnSpPr>
          <p:nvPr/>
        </p:nvCxnSpPr>
        <p:spPr>
          <a:xfrm rot="10800000">
            <a:off x="3207053"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2" name="Google Shape;926;p36">
            <a:extLst>
              <a:ext uri="{FF2B5EF4-FFF2-40B4-BE49-F238E27FC236}">
                <a16:creationId xmlns:a16="http://schemas.microsoft.com/office/drawing/2014/main" id="{29321E07-E6DE-4CB6-6A37-01538DC70486}"/>
              </a:ext>
            </a:extLst>
          </p:cNvPr>
          <p:cNvCxnSpPr>
            <a:cxnSpLocks/>
          </p:cNvCxnSpPr>
          <p:nvPr/>
        </p:nvCxnSpPr>
        <p:spPr>
          <a:xfrm rot="10800000">
            <a:off x="3662036"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3" name="Google Shape;927;p36">
            <a:extLst>
              <a:ext uri="{FF2B5EF4-FFF2-40B4-BE49-F238E27FC236}">
                <a16:creationId xmlns:a16="http://schemas.microsoft.com/office/drawing/2014/main" id="{2EA1A5E5-03C3-FB2E-98DD-8BBE19FD735B}"/>
              </a:ext>
            </a:extLst>
          </p:cNvPr>
          <p:cNvCxnSpPr>
            <a:cxnSpLocks/>
          </p:cNvCxnSpPr>
          <p:nvPr/>
        </p:nvCxnSpPr>
        <p:spPr>
          <a:xfrm rot="10800000">
            <a:off x="2752070"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4" name="Google Shape;928;p36">
            <a:extLst>
              <a:ext uri="{FF2B5EF4-FFF2-40B4-BE49-F238E27FC236}">
                <a16:creationId xmlns:a16="http://schemas.microsoft.com/office/drawing/2014/main" id="{460EBB1E-0AE7-3FDD-2531-55F22860AB81}"/>
              </a:ext>
            </a:extLst>
          </p:cNvPr>
          <p:cNvCxnSpPr>
            <a:cxnSpLocks/>
          </p:cNvCxnSpPr>
          <p:nvPr/>
        </p:nvCxnSpPr>
        <p:spPr>
          <a:xfrm>
            <a:off x="2753036" y="4180542"/>
            <a:ext cx="3638893" cy="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5" name="Google Shape;929;p36">
            <a:extLst>
              <a:ext uri="{FF2B5EF4-FFF2-40B4-BE49-F238E27FC236}">
                <a16:creationId xmlns:a16="http://schemas.microsoft.com/office/drawing/2014/main" id="{269EFAC3-866F-0FC9-BE60-C76DB657E819}"/>
              </a:ext>
            </a:extLst>
          </p:cNvPr>
          <p:cNvCxnSpPr>
            <a:cxnSpLocks/>
          </p:cNvCxnSpPr>
          <p:nvPr/>
        </p:nvCxnSpPr>
        <p:spPr>
          <a:xfrm rot="10800000">
            <a:off x="4117019"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6" name="Google Shape;930;p36">
            <a:extLst>
              <a:ext uri="{FF2B5EF4-FFF2-40B4-BE49-F238E27FC236}">
                <a16:creationId xmlns:a16="http://schemas.microsoft.com/office/drawing/2014/main" id="{DA19322D-7688-137C-2388-5DDACE2D85AA}"/>
              </a:ext>
            </a:extLst>
          </p:cNvPr>
          <p:cNvCxnSpPr>
            <a:cxnSpLocks/>
          </p:cNvCxnSpPr>
          <p:nvPr/>
        </p:nvCxnSpPr>
        <p:spPr>
          <a:xfrm rot="10800000">
            <a:off x="5026985"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7" name="Google Shape;931;p36">
            <a:extLst>
              <a:ext uri="{FF2B5EF4-FFF2-40B4-BE49-F238E27FC236}">
                <a16:creationId xmlns:a16="http://schemas.microsoft.com/office/drawing/2014/main" id="{09EC78C4-072B-5249-5F9C-4514146A71DE}"/>
              </a:ext>
            </a:extLst>
          </p:cNvPr>
          <p:cNvCxnSpPr>
            <a:cxnSpLocks/>
          </p:cNvCxnSpPr>
          <p:nvPr/>
        </p:nvCxnSpPr>
        <p:spPr>
          <a:xfrm rot="10800000">
            <a:off x="5936951"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8" name="Google Shape;932;p36">
            <a:extLst>
              <a:ext uri="{FF2B5EF4-FFF2-40B4-BE49-F238E27FC236}">
                <a16:creationId xmlns:a16="http://schemas.microsoft.com/office/drawing/2014/main" id="{DD012D44-2E4E-8F2E-FE67-69A387C8A909}"/>
              </a:ext>
            </a:extLst>
          </p:cNvPr>
          <p:cNvCxnSpPr>
            <a:cxnSpLocks/>
          </p:cNvCxnSpPr>
          <p:nvPr/>
        </p:nvCxnSpPr>
        <p:spPr>
          <a:xfrm rot="10800000">
            <a:off x="6391930"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79" name="Google Shape;933;p36">
            <a:extLst>
              <a:ext uri="{FF2B5EF4-FFF2-40B4-BE49-F238E27FC236}">
                <a16:creationId xmlns:a16="http://schemas.microsoft.com/office/drawing/2014/main" id="{A8155F90-EC34-E42B-7FFE-21483D14148B}"/>
              </a:ext>
            </a:extLst>
          </p:cNvPr>
          <p:cNvCxnSpPr>
            <a:cxnSpLocks/>
          </p:cNvCxnSpPr>
          <p:nvPr/>
        </p:nvCxnSpPr>
        <p:spPr>
          <a:xfrm rot="10800000">
            <a:off x="5481968"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980" name="Google Shape;934;p36">
            <a:extLst>
              <a:ext uri="{FF2B5EF4-FFF2-40B4-BE49-F238E27FC236}">
                <a16:creationId xmlns:a16="http://schemas.microsoft.com/office/drawing/2014/main" id="{BB736685-C48D-34F8-19A7-9BCA4BCB8E6A}"/>
              </a:ext>
            </a:extLst>
          </p:cNvPr>
          <p:cNvCxnSpPr>
            <a:cxnSpLocks/>
          </p:cNvCxnSpPr>
          <p:nvPr/>
        </p:nvCxnSpPr>
        <p:spPr>
          <a:xfrm rot="10800000">
            <a:off x="4572002" y="3995667"/>
            <a:ext cx="0" cy="3642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981" name="TextBox 980">
            <a:extLst>
              <a:ext uri="{FF2B5EF4-FFF2-40B4-BE49-F238E27FC236}">
                <a16:creationId xmlns:a16="http://schemas.microsoft.com/office/drawing/2014/main" id="{C1D6EED8-EFFE-1833-D33A-C80E12A0E777}"/>
              </a:ext>
            </a:extLst>
          </p:cNvPr>
          <p:cNvSpPr txBox="1"/>
          <p:nvPr/>
        </p:nvSpPr>
        <p:spPr>
          <a:xfrm>
            <a:off x="6192249" y="4371745"/>
            <a:ext cx="458934" cy="307777"/>
          </a:xfrm>
          <a:prstGeom prst="rect">
            <a:avLst/>
          </a:prstGeom>
          <a:noFill/>
          <a:ln>
            <a:noFill/>
          </a:ln>
        </p:spPr>
        <p:txBody>
          <a:bodyPr wrap="square" rtlCol="0">
            <a:spAutoFit/>
          </a:bodyPr>
          <a:lstStyle/>
          <a:p>
            <a:r>
              <a:rPr lang="en-US" dirty="0">
                <a:latin typeface="Helvetica" pitchFamily="2" charset="0"/>
              </a:rPr>
              <a:t>1.2</a:t>
            </a:r>
          </a:p>
        </p:txBody>
      </p:sp>
      <p:sp>
        <p:nvSpPr>
          <p:cNvPr id="984" name="TextBox 983">
            <a:extLst>
              <a:ext uri="{FF2B5EF4-FFF2-40B4-BE49-F238E27FC236}">
                <a16:creationId xmlns:a16="http://schemas.microsoft.com/office/drawing/2014/main" id="{EEA14578-BB99-E761-FFFF-8760A800E6EB}"/>
              </a:ext>
            </a:extLst>
          </p:cNvPr>
          <p:cNvSpPr txBox="1"/>
          <p:nvPr/>
        </p:nvSpPr>
        <p:spPr>
          <a:xfrm>
            <a:off x="2483504" y="4372118"/>
            <a:ext cx="498976" cy="307777"/>
          </a:xfrm>
          <a:prstGeom prst="rect">
            <a:avLst/>
          </a:prstGeom>
          <a:noFill/>
          <a:ln>
            <a:noFill/>
          </a:ln>
        </p:spPr>
        <p:txBody>
          <a:bodyPr wrap="square" rtlCol="0">
            <a:spAutoFit/>
          </a:bodyPr>
          <a:lstStyle/>
          <a:p>
            <a:r>
              <a:rPr lang="en-US" dirty="0">
                <a:latin typeface="Helvetica" pitchFamily="2" charset="0"/>
              </a:rPr>
              <a:t>-1.2</a:t>
            </a:r>
          </a:p>
        </p:txBody>
      </p:sp>
      <p:sp>
        <p:nvSpPr>
          <p:cNvPr id="18" name="Oval 17">
            <a:extLst>
              <a:ext uri="{FF2B5EF4-FFF2-40B4-BE49-F238E27FC236}">
                <a16:creationId xmlns:a16="http://schemas.microsoft.com/office/drawing/2014/main" id="{41AA708D-18AF-F214-2BC4-695F0C84B9B2}"/>
              </a:ext>
            </a:extLst>
          </p:cNvPr>
          <p:cNvSpPr/>
          <p:nvPr/>
        </p:nvSpPr>
        <p:spPr>
          <a:xfrm flipH="1" flipV="1">
            <a:off x="6196877" y="4127357"/>
            <a:ext cx="109263" cy="109728"/>
          </a:xfrm>
          <a:prstGeom prst="ellipse">
            <a:avLst/>
          </a:prstGeom>
          <a:solidFill>
            <a:srgbClr val="A8DBD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796856D-F38F-D0A0-E6FB-6601E0E31437}"/>
              </a:ext>
            </a:extLst>
          </p:cNvPr>
          <p:cNvSpPr txBox="1"/>
          <p:nvPr/>
        </p:nvSpPr>
        <p:spPr>
          <a:xfrm>
            <a:off x="5739438" y="4410542"/>
            <a:ext cx="55065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u="none" strike="noStrike" cap="none" spc="0" normalizeH="0" baseline="0" dirty="0">
                <a:ln>
                  <a:noFill/>
                </a:ln>
                <a:solidFill>
                  <a:srgbClr val="0F2E4C"/>
                </a:solidFill>
                <a:effectLst/>
                <a:uFillTx/>
                <a:latin typeface="Helvetica" pitchFamily="2" charset="0"/>
                <a:ea typeface="Abadi MT Std"/>
                <a:cs typeface="Abadi MT Std"/>
                <a:sym typeface="Abadi MT Std"/>
              </a:rPr>
              <a:t>1.12</a:t>
            </a:r>
          </a:p>
        </p:txBody>
      </p:sp>
      <p:sp>
        <p:nvSpPr>
          <p:cNvPr id="985" name="Google Shape;983;p38">
            <a:extLst>
              <a:ext uri="{FF2B5EF4-FFF2-40B4-BE49-F238E27FC236}">
                <a16:creationId xmlns:a16="http://schemas.microsoft.com/office/drawing/2014/main" id="{22B47C9E-7E5F-8651-1632-7CCA2C589F25}"/>
              </a:ext>
            </a:extLst>
          </p:cNvPr>
          <p:cNvSpPr txBox="1"/>
          <p:nvPr/>
        </p:nvSpPr>
        <p:spPr>
          <a:xfrm>
            <a:off x="1746604" y="3919770"/>
            <a:ext cx="95146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B</a:t>
            </a:r>
            <a:endParaRPr dirty="0">
              <a:latin typeface="Helvetica" pitchFamily="2" charset="0"/>
            </a:endParaRPr>
          </a:p>
        </p:txBody>
      </p:sp>
      <p:sp>
        <p:nvSpPr>
          <p:cNvPr id="986" name="TextBox 985">
            <a:extLst>
              <a:ext uri="{FF2B5EF4-FFF2-40B4-BE49-F238E27FC236}">
                <a16:creationId xmlns:a16="http://schemas.microsoft.com/office/drawing/2014/main" id="{BE21F7C3-F6C0-7ED9-AD35-0610D2DC2D85}"/>
              </a:ext>
            </a:extLst>
          </p:cNvPr>
          <p:cNvSpPr txBox="1"/>
          <p:nvPr/>
        </p:nvSpPr>
        <p:spPr>
          <a:xfrm>
            <a:off x="6093861" y="2518203"/>
            <a:ext cx="196776" cy="369332"/>
          </a:xfrm>
          <a:prstGeom prst="rect">
            <a:avLst/>
          </a:prstGeom>
          <a:noFill/>
        </p:spPr>
        <p:txBody>
          <a:bodyPr wrap="square" rtlCol="0">
            <a:spAutoFit/>
          </a:bodyPr>
          <a:lstStyle/>
          <a:p>
            <a:pPr algn="ctr"/>
            <a:r>
              <a:rPr lang="en-US" sz="1800" dirty="0">
                <a:solidFill>
                  <a:schemeClr val="tx1"/>
                </a:solidFill>
                <a:latin typeface="Helvetica" pitchFamily="2" charset="0"/>
              </a:rPr>
              <a:t>7</a:t>
            </a:r>
          </a:p>
        </p:txBody>
      </p:sp>
      <p:sp>
        <p:nvSpPr>
          <p:cNvPr id="987" name="TextBox 986">
            <a:extLst>
              <a:ext uri="{FF2B5EF4-FFF2-40B4-BE49-F238E27FC236}">
                <a16:creationId xmlns:a16="http://schemas.microsoft.com/office/drawing/2014/main" id="{111F19FD-AE84-A116-9F8F-5445FD929B90}"/>
              </a:ext>
            </a:extLst>
          </p:cNvPr>
          <p:cNvSpPr txBox="1"/>
          <p:nvPr/>
        </p:nvSpPr>
        <p:spPr>
          <a:xfrm>
            <a:off x="5644960" y="2516851"/>
            <a:ext cx="196776" cy="369332"/>
          </a:xfrm>
          <a:prstGeom prst="rect">
            <a:avLst/>
          </a:prstGeom>
          <a:noFill/>
        </p:spPr>
        <p:txBody>
          <a:bodyPr wrap="square" rtlCol="0">
            <a:spAutoFit/>
          </a:bodyPr>
          <a:lstStyle/>
          <a:p>
            <a:pPr algn="ctr"/>
            <a:r>
              <a:rPr lang="en-US" sz="1800" dirty="0">
                <a:solidFill>
                  <a:schemeClr val="tx1"/>
                </a:solidFill>
                <a:latin typeface="Helvetica" pitchFamily="2" charset="0"/>
              </a:rPr>
              <a:t>6</a:t>
            </a:r>
          </a:p>
        </p:txBody>
      </p:sp>
      <p:sp>
        <p:nvSpPr>
          <p:cNvPr id="988" name="TextBox 987">
            <a:extLst>
              <a:ext uri="{FF2B5EF4-FFF2-40B4-BE49-F238E27FC236}">
                <a16:creationId xmlns:a16="http://schemas.microsoft.com/office/drawing/2014/main" id="{5C076137-639C-E0AE-A81F-B26568410421}"/>
              </a:ext>
            </a:extLst>
          </p:cNvPr>
          <p:cNvSpPr txBox="1"/>
          <p:nvPr/>
        </p:nvSpPr>
        <p:spPr>
          <a:xfrm>
            <a:off x="3229302" y="2358249"/>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989" name="TextBox 988">
            <a:extLst>
              <a:ext uri="{FF2B5EF4-FFF2-40B4-BE49-F238E27FC236}">
                <a16:creationId xmlns:a16="http://schemas.microsoft.com/office/drawing/2014/main" id="{A81E8E81-FF80-26A2-88BB-3600B4A97907}"/>
              </a:ext>
            </a:extLst>
          </p:cNvPr>
          <p:cNvSpPr txBox="1"/>
          <p:nvPr/>
        </p:nvSpPr>
        <p:spPr>
          <a:xfrm>
            <a:off x="4211348" y="2359108"/>
            <a:ext cx="1270615" cy="523220"/>
          </a:xfrm>
          <a:prstGeom prst="rect">
            <a:avLst/>
          </a:prstGeom>
          <a:noFill/>
        </p:spPr>
        <p:txBody>
          <a:bodyPr wrap="square" rtlCol="0">
            <a:spAutoFit/>
          </a:bodyPr>
          <a:lstStyle/>
          <a:p>
            <a:pPr algn="ctr"/>
            <a:r>
              <a:rPr lang="en-US" sz="2800" dirty="0">
                <a:latin typeface="Helvetica" pitchFamily="2" charset="0"/>
                <a:cs typeface="Times New Roman" panose="02020603050405020304" pitchFamily="18" charset="0"/>
              </a:rPr>
              <a:t>……</a:t>
            </a:r>
          </a:p>
        </p:txBody>
      </p:sp>
      <p:sp>
        <p:nvSpPr>
          <p:cNvPr id="990" name="TextBox 989">
            <a:extLst>
              <a:ext uri="{FF2B5EF4-FFF2-40B4-BE49-F238E27FC236}">
                <a16:creationId xmlns:a16="http://schemas.microsoft.com/office/drawing/2014/main" id="{BCD77B2C-4C93-CEF5-977D-43C8E0E32820}"/>
              </a:ext>
            </a:extLst>
          </p:cNvPr>
          <p:cNvSpPr txBox="1"/>
          <p:nvPr/>
        </p:nvSpPr>
        <p:spPr>
          <a:xfrm>
            <a:off x="2907041" y="2509573"/>
            <a:ext cx="196776" cy="369332"/>
          </a:xfrm>
          <a:prstGeom prst="rect">
            <a:avLst/>
          </a:prstGeom>
          <a:noFill/>
        </p:spPr>
        <p:txBody>
          <a:bodyPr wrap="square" rtlCol="0">
            <a:spAutoFit/>
          </a:bodyPr>
          <a:lstStyle/>
          <a:p>
            <a:pPr algn="ctr"/>
            <a:r>
              <a:rPr lang="en-US" sz="1800" dirty="0">
                <a:solidFill>
                  <a:schemeClr val="tx1"/>
                </a:solidFill>
                <a:latin typeface="Helvetica" pitchFamily="2" charset="0"/>
              </a:rPr>
              <a:t>0</a:t>
            </a:r>
          </a:p>
        </p:txBody>
      </p:sp>
    </p:spTree>
    <p:extLst>
      <p:ext uri="{BB962C8B-B14F-4D97-AF65-F5344CB8AC3E}">
        <p14:creationId xmlns:p14="http://schemas.microsoft.com/office/powerpoint/2010/main" val="14601666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60" grpId="0" animBg="1"/>
      <p:bldP spid="961" grpId="0" animBg="1"/>
      <p:bldP spid="14" grpId="0"/>
      <p:bldP spid="15" grpId="0" animBg="1"/>
      <p:bldP spid="18"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399A6D7-B6A7-1F3D-2E14-07D5069B38E8}"/>
              </a:ext>
            </a:extLst>
          </p:cNvPr>
          <p:cNvCxnSpPr>
            <a:cxnSpLocks/>
          </p:cNvCxnSpPr>
          <p:nvPr/>
        </p:nvCxnSpPr>
        <p:spPr>
          <a:xfrm>
            <a:off x="2572965" y="3183950"/>
            <a:ext cx="1811454" cy="0"/>
          </a:xfrm>
          <a:prstGeom prst="line">
            <a:avLst/>
          </a:prstGeom>
          <a:ln w="25400"/>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468C228B-2756-D0D2-7BB3-62A81D57D1F1}"/>
              </a:ext>
            </a:extLst>
          </p:cNvPr>
          <p:cNvCxnSpPr>
            <a:cxnSpLocks/>
          </p:cNvCxnSpPr>
          <p:nvPr/>
        </p:nvCxnSpPr>
        <p:spPr>
          <a:xfrm flipV="1">
            <a:off x="3487901" y="2235933"/>
            <a:ext cx="0" cy="186241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5E8679F2-FC05-9508-C1C9-441B40C7FF7C}"/>
              </a:ext>
            </a:extLst>
          </p:cNvPr>
          <p:cNvSpPr/>
          <p:nvPr/>
        </p:nvSpPr>
        <p:spPr>
          <a:xfrm>
            <a:off x="2795535" y="2498150"/>
            <a:ext cx="1371600" cy="137160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94BAB52-2A3D-473B-53B3-ADDF009AB0FA}"/>
              </a:ext>
            </a:extLst>
          </p:cNvPr>
          <p:cNvSpPr txBox="1"/>
          <p:nvPr/>
        </p:nvSpPr>
        <p:spPr>
          <a:xfrm>
            <a:off x="2541393" y="31379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17" name="TextBox 16">
            <a:extLst>
              <a:ext uri="{FF2B5EF4-FFF2-40B4-BE49-F238E27FC236}">
                <a16:creationId xmlns:a16="http://schemas.microsoft.com/office/drawing/2014/main" id="{012292B9-5450-0337-330B-FEB0ECFBEE8A}"/>
              </a:ext>
            </a:extLst>
          </p:cNvPr>
          <p:cNvSpPr txBox="1"/>
          <p:nvPr/>
        </p:nvSpPr>
        <p:spPr>
          <a:xfrm>
            <a:off x="4096483" y="3119492"/>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18" name="TextBox 17">
            <a:extLst>
              <a:ext uri="{FF2B5EF4-FFF2-40B4-BE49-F238E27FC236}">
                <a16:creationId xmlns:a16="http://schemas.microsoft.com/office/drawing/2014/main" id="{106B7E2C-7F84-18CF-3055-5CD102958CB6}"/>
              </a:ext>
            </a:extLst>
          </p:cNvPr>
          <p:cNvSpPr txBox="1"/>
          <p:nvPr/>
        </p:nvSpPr>
        <p:spPr>
          <a:xfrm>
            <a:off x="3265024" y="31379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0</a:t>
            </a:r>
          </a:p>
        </p:txBody>
      </p:sp>
      <p:cxnSp>
        <p:nvCxnSpPr>
          <p:cNvPr id="19" name="Straight Arrow Connector 18">
            <a:extLst>
              <a:ext uri="{FF2B5EF4-FFF2-40B4-BE49-F238E27FC236}">
                <a16:creationId xmlns:a16="http://schemas.microsoft.com/office/drawing/2014/main" id="{8F9EC1FA-DC2B-154B-9E10-6B91BD346AC3}"/>
              </a:ext>
            </a:extLst>
          </p:cNvPr>
          <p:cNvCxnSpPr>
            <a:cxnSpLocks/>
          </p:cNvCxnSpPr>
          <p:nvPr/>
        </p:nvCxnSpPr>
        <p:spPr>
          <a:xfrm flipH="1">
            <a:off x="2804745" y="3183951"/>
            <a:ext cx="683156" cy="0"/>
          </a:xfrm>
          <a:prstGeom prst="straightConnector1">
            <a:avLst/>
          </a:prstGeom>
          <a:ln w="38100">
            <a:solidFill>
              <a:srgbClr val="457B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9CC0399-C403-4727-D918-B785D6ACFB02}"/>
              </a:ext>
            </a:extLst>
          </p:cNvPr>
          <p:cNvCxnSpPr>
            <a:cxnSpLocks/>
            <a:endCxn id="15" idx="6"/>
          </p:cNvCxnSpPr>
          <p:nvPr/>
        </p:nvCxnSpPr>
        <p:spPr>
          <a:xfrm flipV="1">
            <a:off x="3478692" y="3183950"/>
            <a:ext cx="688443" cy="1"/>
          </a:xfrm>
          <a:prstGeom prst="straightConnector1">
            <a:avLst/>
          </a:prstGeom>
          <a:ln w="38100">
            <a:solidFill>
              <a:srgbClr val="E73946"/>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3C7C32FE-6154-34CE-3585-14241AC9B528}"/>
              </a:ext>
            </a:extLst>
          </p:cNvPr>
          <p:cNvSpPr/>
          <p:nvPr/>
        </p:nvSpPr>
        <p:spPr>
          <a:xfrm>
            <a:off x="5099116" y="2481342"/>
            <a:ext cx="1371600" cy="137160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FBD4B1-454A-C96D-D544-A0BFF2225AE8}"/>
              </a:ext>
            </a:extLst>
          </p:cNvPr>
          <p:cNvSpPr txBox="1"/>
          <p:nvPr/>
        </p:nvSpPr>
        <p:spPr>
          <a:xfrm>
            <a:off x="4845475" y="3121178"/>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25" name="TextBox 24">
            <a:extLst>
              <a:ext uri="{FF2B5EF4-FFF2-40B4-BE49-F238E27FC236}">
                <a16:creationId xmlns:a16="http://schemas.microsoft.com/office/drawing/2014/main" id="{C0F257BB-1FA9-632D-2052-E40CC6A4CEA7}"/>
              </a:ext>
            </a:extLst>
          </p:cNvPr>
          <p:cNvSpPr txBox="1"/>
          <p:nvPr/>
        </p:nvSpPr>
        <p:spPr>
          <a:xfrm>
            <a:off x="6381110" y="3121178"/>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26" name="TextBox 25">
            <a:extLst>
              <a:ext uri="{FF2B5EF4-FFF2-40B4-BE49-F238E27FC236}">
                <a16:creationId xmlns:a16="http://schemas.microsoft.com/office/drawing/2014/main" id="{123F329F-7739-DA2A-94B4-85390039DD8F}"/>
              </a:ext>
            </a:extLst>
          </p:cNvPr>
          <p:cNvSpPr txBox="1"/>
          <p:nvPr/>
        </p:nvSpPr>
        <p:spPr>
          <a:xfrm>
            <a:off x="5562038" y="3121178"/>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0</a:t>
            </a:r>
          </a:p>
        </p:txBody>
      </p:sp>
      <p:cxnSp>
        <p:nvCxnSpPr>
          <p:cNvPr id="27" name="Straight Arrow Connector 26">
            <a:extLst>
              <a:ext uri="{FF2B5EF4-FFF2-40B4-BE49-F238E27FC236}">
                <a16:creationId xmlns:a16="http://schemas.microsoft.com/office/drawing/2014/main" id="{A7699B75-FC78-719C-7789-51677D1A4383}"/>
              </a:ext>
            </a:extLst>
          </p:cNvPr>
          <p:cNvCxnSpPr>
            <a:cxnSpLocks/>
            <a:endCxn id="23" idx="1"/>
          </p:cNvCxnSpPr>
          <p:nvPr/>
        </p:nvCxnSpPr>
        <p:spPr>
          <a:xfrm flipH="1" flipV="1">
            <a:off x="5299982" y="2682208"/>
            <a:ext cx="489402" cy="484935"/>
          </a:xfrm>
          <a:prstGeom prst="straightConnector1">
            <a:avLst/>
          </a:prstGeom>
          <a:ln w="38100">
            <a:solidFill>
              <a:srgbClr val="457B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4AE48D6-8C98-1BFA-1141-F44471C597DA}"/>
              </a:ext>
            </a:extLst>
          </p:cNvPr>
          <p:cNvCxnSpPr>
            <a:cxnSpLocks/>
            <a:endCxn id="23" idx="5"/>
          </p:cNvCxnSpPr>
          <p:nvPr/>
        </p:nvCxnSpPr>
        <p:spPr>
          <a:xfrm>
            <a:off x="5786543" y="3167143"/>
            <a:ext cx="483307" cy="484933"/>
          </a:xfrm>
          <a:prstGeom prst="straightConnector1">
            <a:avLst/>
          </a:prstGeom>
          <a:ln w="38100">
            <a:solidFill>
              <a:srgbClr val="E73946"/>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ACD4FE0-3B45-2D23-67B5-1F752DA282E5}"/>
              </a:ext>
            </a:extLst>
          </p:cNvPr>
          <p:cNvCxnSpPr>
            <a:cxnSpLocks/>
          </p:cNvCxnSpPr>
          <p:nvPr/>
        </p:nvCxnSpPr>
        <p:spPr>
          <a:xfrm flipV="1">
            <a:off x="5784916" y="2235933"/>
            <a:ext cx="0" cy="186241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6CB4F85-E450-47A0-967E-34889EA4F54C}"/>
              </a:ext>
            </a:extLst>
          </p:cNvPr>
          <p:cNvCxnSpPr>
            <a:cxnSpLocks/>
          </p:cNvCxnSpPr>
          <p:nvPr/>
        </p:nvCxnSpPr>
        <p:spPr>
          <a:xfrm>
            <a:off x="4829467" y="3167142"/>
            <a:ext cx="1811454" cy="0"/>
          </a:xfrm>
          <a:prstGeom prst="line">
            <a:avLst/>
          </a:prstGeom>
          <a:ln w="25400"/>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86242B6A-743B-62FE-8899-E128BEBFE20B}"/>
                  </a:ext>
                </a:extLst>
              </p:cNvPr>
              <p:cNvSpPr txBox="1"/>
              <p:nvPr/>
            </p:nvSpPr>
            <p:spPr>
              <a:xfrm>
                <a:off x="3412135" y="3970260"/>
                <a:ext cx="2305801" cy="599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mtClean="0">
                              <a:latin typeface="Cambria Math" panose="02040503050406030204" pitchFamily="18" charset="0"/>
                              <a:cs typeface="Times New Roman" panose="02020603050405020304" pitchFamily="18" charset="0"/>
                            </a:rPr>
                          </m:ctrlPr>
                        </m:dPr>
                        <m:e>
                          <m:r>
                            <a:rPr lang="en-US" smtClean="0">
                              <a:latin typeface="Cambria Math" panose="02040503050406030204" pitchFamily="18" charset="0"/>
                              <a:cs typeface="Times New Roman" panose="02020603050405020304" pitchFamily="18" charset="0"/>
                            </a:rPr>
                            <m:t>−1−1</m:t>
                          </m:r>
                        </m:e>
                      </m:d>
                      <m:r>
                        <a:rPr lang="en-US" smtClean="0">
                          <a:latin typeface="Cambria Math" panose="02040503050406030204" pitchFamily="18" charset="0"/>
                          <a:cs typeface="Times New Roman" panose="02020603050405020304" pitchFamily="18" charset="0"/>
                        </a:rPr>
                        <m:t> </m:t>
                      </m:r>
                      <m:r>
                        <a:rPr lang="en-US" smtClean="0">
                          <a:latin typeface="Cambria Math" panose="02040503050406030204" pitchFamily="18" charset="0"/>
                          <a:ea typeface="Cambria Math" panose="02040503050406030204" pitchFamily="18" charset="0"/>
                          <a:cs typeface="Times New Roman" panose="02020603050405020304" pitchFamily="18" charset="0"/>
                        </a:rPr>
                        <m:t>&gt; </m:t>
                      </m:r>
                      <m:d>
                        <m:dPr>
                          <m:begChr m:val="|"/>
                          <m:endChr m:val="|"/>
                          <m:ctrlPr>
                            <a:rPr lang="en-US"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mtClean="0">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en-US"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mtClean="0">
                                      <a:latin typeface="Cambria Math" panose="02040503050406030204" pitchFamily="18" charset="0"/>
                                      <a:ea typeface="Cambria Math" panose="02040503050406030204" pitchFamily="18" charset="0"/>
                                      <a:cs typeface="Times New Roman" panose="02020603050405020304" pitchFamily="18" charset="0"/>
                                    </a:rPr>
                                    <m:t>2</m:t>
                                  </m:r>
                                </m:e>
                              </m:rad>
                            </m:num>
                            <m:den>
                              <m:r>
                                <a:rPr lang="en-US"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mtClean="0">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en-US"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mtClean="0">
                                      <a:latin typeface="Cambria Math" panose="02040503050406030204" pitchFamily="18" charset="0"/>
                                      <a:ea typeface="Cambria Math" panose="02040503050406030204" pitchFamily="18" charset="0"/>
                                      <a:cs typeface="Times New Roman" panose="02020603050405020304" pitchFamily="18" charset="0"/>
                                    </a:rPr>
                                    <m:t>2</m:t>
                                  </m:r>
                                </m:e>
                              </m:rad>
                            </m:num>
                            <m:den>
                              <m:r>
                                <a:rPr lang="en-US" smtClean="0">
                                  <a:latin typeface="Cambria Math" panose="02040503050406030204" pitchFamily="18" charset="0"/>
                                  <a:ea typeface="Cambria Math" panose="02040503050406030204" pitchFamily="18" charset="0"/>
                                  <a:cs typeface="Times New Roman" panose="02020603050405020304" pitchFamily="18" charset="0"/>
                                </a:rPr>
                                <m:t>2</m:t>
                              </m:r>
                            </m:den>
                          </m:f>
                        </m:e>
                      </m:d>
                    </m:oMath>
                  </m:oMathPara>
                </a14:m>
                <a:endParaRPr lang="en-US" dirty="0">
                  <a:latin typeface="Helvetica" pitchFamily="2" charset="0"/>
                  <a:cs typeface="Times New Roman" panose="02020603050405020304" pitchFamily="18" charset="0"/>
                </a:endParaRPr>
              </a:p>
            </p:txBody>
          </p:sp>
        </mc:Choice>
        <mc:Fallback>
          <p:sp>
            <p:nvSpPr>
              <p:cNvPr id="63" name="TextBox 62">
                <a:extLst>
                  <a:ext uri="{FF2B5EF4-FFF2-40B4-BE49-F238E27FC236}">
                    <a16:creationId xmlns:a16="http://schemas.microsoft.com/office/drawing/2014/main" id="{86242B6A-743B-62FE-8899-E128BEBFE20B}"/>
                  </a:ext>
                </a:extLst>
              </p:cNvPr>
              <p:cNvSpPr txBox="1">
                <a:spLocks noRot="1" noChangeAspect="1" noMove="1" noResize="1" noEditPoints="1" noAdjustHandles="1" noChangeArrowheads="1" noChangeShapeType="1" noTextEdit="1"/>
              </p:cNvSpPr>
              <p:nvPr/>
            </p:nvSpPr>
            <p:spPr>
              <a:xfrm>
                <a:off x="3412135" y="3970260"/>
                <a:ext cx="2305801" cy="599972"/>
              </a:xfrm>
              <a:prstGeom prst="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0A011DD-EA0E-A9AB-EF86-D69EC9879418}"/>
              </a:ext>
            </a:extLst>
          </p:cNvPr>
          <p:cNvSpPr>
            <a:spLocks noGrp="1"/>
          </p:cNvSpPr>
          <p:nvPr>
            <p:ph type="sldNum" sz="quarter" idx="2"/>
          </p:nvPr>
        </p:nvSpPr>
        <p:spPr/>
        <p:txBody>
          <a:bodyPr/>
          <a:lstStyle/>
          <a:p>
            <a:fld id="{86CB4B4D-7CA3-9044-876B-883B54F8677D}" type="slidenum">
              <a:rPr lang="en-US" smtClean="0"/>
              <a:t>18</a:t>
            </a:fld>
            <a:endParaRPr lang="en-US" dirty="0"/>
          </a:p>
        </p:txBody>
      </p:sp>
      <p:sp>
        <p:nvSpPr>
          <p:cNvPr id="5" name="TextBox 4">
            <a:extLst>
              <a:ext uri="{FF2B5EF4-FFF2-40B4-BE49-F238E27FC236}">
                <a16:creationId xmlns:a16="http://schemas.microsoft.com/office/drawing/2014/main" id="{BBD15BE3-83D9-F55D-C789-102990B538DE}"/>
              </a:ext>
            </a:extLst>
          </p:cNvPr>
          <p:cNvSpPr txBox="1"/>
          <p:nvPr/>
        </p:nvSpPr>
        <p:spPr>
          <a:xfrm>
            <a:off x="522427" y="893089"/>
            <a:ext cx="7671179" cy="1248868"/>
          </a:xfrm>
          <a:prstGeom prst="rect">
            <a:avLst/>
          </a:prstGeom>
          <a:noFill/>
        </p:spPr>
        <p:txBody>
          <a:bodyPr wrap="square" rtlCol="0">
            <a:spAutoFit/>
          </a:bodyPr>
          <a:lstStyle/>
          <a:p>
            <a:pPr marL="171450" indent="-171450" defTabSz="685800">
              <a:lnSpc>
                <a:spcPct val="90000"/>
              </a:lnSpc>
              <a:spcBef>
                <a:spcPts val="750"/>
              </a:spcBef>
              <a:buClrTx/>
              <a:buFont typeface="Arial" panose="020B0604020202020204" pitchFamily="34" charset="0"/>
              <a:buChar char="•"/>
              <a:defRPr/>
            </a:pPr>
            <a:r>
              <a:rPr kumimoji="0" lang="en-US" sz="2000" u="none" strike="noStrike" kern="1200" cap="none" spc="0" normalizeH="0" baseline="0" noProof="0" dirty="0">
                <a:ln>
                  <a:noFill/>
                </a:ln>
                <a:solidFill>
                  <a:prstClr val="black"/>
                </a:solidFill>
                <a:effectLst/>
                <a:uLnTx/>
                <a:uFillTx/>
                <a:latin typeface="Helvetica" pitchFamily="2" charset="0"/>
                <a:ea typeface="+mn-ea"/>
                <a:cs typeface="Times New Roman" panose="02020603050405020304" pitchFamily="18" charset="0"/>
              </a:rPr>
              <a:t>Shrink the quantization range through Randomized Hadamard Transform (RHT)</a:t>
            </a:r>
            <a:endParaRPr lang="en-US" sz="1800" kern="1200" noProof="0" dirty="0">
              <a:solidFill>
                <a:prstClr val="black"/>
              </a:solidFill>
              <a:latin typeface="Helvetica" pitchFamily="2" charset="0"/>
              <a:ea typeface="+mn-ea"/>
              <a:cs typeface="Times New Roman" panose="02020603050405020304" pitchFamily="18" charset="0"/>
            </a:endParaRPr>
          </a:p>
          <a:p>
            <a:pPr marL="171450" indent="-171450" defTabSz="685800">
              <a:lnSpc>
                <a:spcPct val="90000"/>
              </a:lnSpc>
              <a:spcBef>
                <a:spcPts val="750"/>
              </a:spcBef>
              <a:buClrTx/>
              <a:buFont typeface="Arial" panose="020B0604020202020204" pitchFamily="34" charset="0"/>
              <a:buChar char="•"/>
              <a:defRPr/>
            </a:pPr>
            <a:r>
              <a:rPr kumimoji="0" lang="en-US" sz="1800" u="none" strike="noStrike" kern="1200" cap="none" spc="0" normalizeH="0" baseline="0" noProof="0" dirty="0">
                <a:ln>
                  <a:noFill/>
                </a:ln>
                <a:solidFill>
                  <a:prstClr val="black"/>
                </a:solidFill>
                <a:effectLst/>
                <a:uLnTx/>
                <a:uFillTx/>
                <a:latin typeface="Helvetica" pitchFamily="2" charset="0"/>
                <a:ea typeface="+mn-ea"/>
                <a:cs typeface="Times New Roman" panose="02020603050405020304" pitchFamily="18" charset="0"/>
              </a:rPr>
              <a:t>Intuition: “squeeze” values together before quantization to reduce the difference between min and max values.</a:t>
            </a:r>
          </a:p>
        </p:txBody>
      </p:sp>
      <p:cxnSp>
        <p:nvCxnSpPr>
          <p:cNvPr id="7" name="Straight Connector 6">
            <a:extLst>
              <a:ext uri="{FF2B5EF4-FFF2-40B4-BE49-F238E27FC236}">
                <a16:creationId xmlns:a16="http://schemas.microsoft.com/office/drawing/2014/main" id="{DE2A91DD-CB48-0129-9230-E8C365FD5302}"/>
              </a:ext>
            </a:extLst>
          </p:cNvPr>
          <p:cNvCxnSpPr>
            <a:cxnSpLocks/>
          </p:cNvCxnSpPr>
          <p:nvPr/>
        </p:nvCxnSpPr>
        <p:spPr>
          <a:xfrm flipV="1">
            <a:off x="2795535" y="2430127"/>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359491E-5240-659F-A736-369290662CE7}"/>
              </a:ext>
            </a:extLst>
          </p:cNvPr>
          <p:cNvCxnSpPr>
            <a:cxnSpLocks/>
          </p:cNvCxnSpPr>
          <p:nvPr/>
        </p:nvCxnSpPr>
        <p:spPr>
          <a:xfrm flipV="1">
            <a:off x="4167135" y="2430149"/>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144CE9A-F185-2957-A445-246C0F41A369}"/>
              </a:ext>
            </a:extLst>
          </p:cNvPr>
          <p:cNvCxnSpPr>
            <a:cxnSpLocks/>
          </p:cNvCxnSpPr>
          <p:nvPr/>
        </p:nvCxnSpPr>
        <p:spPr>
          <a:xfrm flipV="1">
            <a:off x="5293829" y="2430149"/>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9C7B6BC-B082-4FE4-29DB-41344C23325A}"/>
              </a:ext>
            </a:extLst>
          </p:cNvPr>
          <p:cNvCxnSpPr>
            <a:cxnSpLocks/>
          </p:cNvCxnSpPr>
          <p:nvPr/>
        </p:nvCxnSpPr>
        <p:spPr>
          <a:xfrm flipV="1">
            <a:off x="6270223" y="2430149"/>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 name="Google Shape;970;p38">
            <a:extLst>
              <a:ext uri="{FF2B5EF4-FFF2-40B4-BE49-F238E27FC236}">
                <a16:creationId xmlns:a16="http://schemas.microsoft.com/office/drawing/2014/main" id="{3EB19075-2EAF-0E60-4C19-956D8D8A6E1C}"/>
              </a:ext>
            </a:extLst>
          </p:cNvPr>
          <p:cNvSpPr txBox="1">
            <a:spLocks/>
          </p:cNvSpPr>
          <p:nvPr/>
        </p:nvSpPr>
        <p:spPr>
          <a:xfrm>
            <a:off x="310896" y="320040"/>
            <a:ext cx="7886700" cy="54651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2500" b="0" i="0" kern="1200">
                <a:solidFill>
                  <a:schemeClr val="tx1"/>
                </a:solidFill>
                <a:latin typeface="Helvetica" pitchFamily="2" charset="0"/>
                <a:ea typeface="Helvetica" pitchFamily="2" charset="0"/>
                <a:cs typeface="Times New Roman" panose="02020603050405020304" pitchFamily="18" charset="0"/>
              </a:defRPr>
            </a:lvl1pPr>
          </a:lstStyle>
          <a:p>
            <a:pPr>
              <a:buClrTx/>
              <a:buFontTx/>
            </a:pPr>
            <a:r>
              <a:rPr lang="en-US" dirty="0"/>
              <a:t>Optimizations for accuracy improvement</a:t>
            </a:r>
          </a:p>
        </p:txBody>
      </p:sp>
      <p:sp>
        <p:nvSpPr>
          <p:cNvPr id="31" name="Rectangle 30">
            <a:extLst>
              <a:ext uri="{FF2B5EF4-FFF2-40B4-BE49-F238E27FC236}">
                <a16:creationId xmlns:a16="http://schemas.microsoft.com/office/drawing/2014/main" id="{07B25906-F11F-B853-3134-279465F13A45}"/>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32" name="Rectangle 31">
            <a:extLst>
              <a:ext uri="{FF2B5EF4-FFF2-40B4-BE49-F238E27FC236}">
                <a16:creationId xmlns:a16="http://schemas.microsoft.com/office/drawing/2014/main" id="{92F35E2F-3FC5-ADA3-6429-4A03F82F93ED}"/>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33" name="Rectangle 32">
            <a:extLst>
              <a:ext uri="{FF2B5EF4-FFF2-40B4-BE49-F238E27FC236}">
                <a16:creationId xmlns:a16="http://schemas.microsoft.com/office/drawing/2014/main" id="{D929AA53-061C-D04A-DC63-2FE6C5597199}"/>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34" name="Rectangle 33">
            <a:extLst>
              <a:ext uri="{FF2B5EF4-FFF2-40B4-BE49-F238E27FC236}">
                <a16:creationId xmlns:a16="http://schemas.microsoft.com/office/drawing/2014/main" id="{2E455EA8-3567-6C54-AF37-C64578AC4D9B}"/>
              </a:ext>
            </a:extLst>
          </p:cNvPr>
          <p:cNvSpPr/>
          <p:nvPr/>
        </p:nvSpPr>
        <p:spPr>
          <a:xfrm>
            <a:off x="526752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High Accuracy</a:t>
            </a:r>
          </a:p>
        </p:txBody>
      </p:sp>
      <p:sp>
        <p:nvSpPr>
          <p:cNvPr id="35" name="Rectangle 34">
            <a:extLst>
              <a:ext uri="{FF2B5EF4-FFF2-40B4-BE49-F238E27FC236}">
                <a16:creationId xmlns:a16="http://schemas.microsoft.com/office/drawing/2014/main" id="{3F9FF46D-DA6C-BF59-C044-8E5798DF1115}"/>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1658773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23" grpId="0" animBg="1"/>
      <p:bldP spid="24" grpId="0"/>
      <p:bldP spid="25" grpId="0"/>
      <p:bldP spid="26" grpId="0"/>
      <p:bldP spid="6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Google Shape;1206;p48">
            <a:extLst>
              <a:ext uri="{FF2B5EF4-FFF2-40B4-BE49-F238E27FC236}">
                <a16:creationId xmlns:a16="http://schemas.microsoft.com/office/drawing/2014/main" id="{55E3BF07-EB84-41F2-A933-57AE07B53BE4}"/>
              </a:ext>
            </a:extLst>
          </p:cNvPr>
          <p:cNvPicPr preferRelativeResize="0"/>
          <p:nvPr/>
        </p:nvPicPr>
        <p:blipFill>
          <a:blip r:embed="rId3">
            <a:alphaModFix/>
          </a:blip>
          <a:stretch>
            <a:fillRect/>
          </a:stretch>
        </p:blipFill>
        <p:spPr>
          <a:xfrm>
            <a:off x="4728143" y="2478233"/>
            <a:ext cx="3959175" cy="1861725"/>
          </a:xfrm>
          <a:prstGeom prst="rect">
            <a:avLst/>
          </a:prstGeom>
          <a:noFill/>
          <a:ln>
            <a:noFill/>
          </a:ln>
        </p:spPr>
      </p:pic>
      <p:cxnSp>
        <p:nvCxnSpPr>
          <p:cNvPr id="10" name="Straight Connector 9">
            <a:extLst>
              <a:ext uri="{FF2B5EF4-FFF2-40B4-BE49-F238E27FC236}">
                <a16:creationId xmlns:a16="http://schemas.microsoft.com/office/drawing/2014/main" id="{909D6E21-2023-E1E4-5A67-ED7C01CED868}"/>
              </a:ext>
            </a:extLst>
          </p:cNvPr>
          <p:cNvCxnSpPr>
            <a:cxnSpLocks/>
          </p:cNvCxnSpPr>
          <p:nvPr/>
        </p:nvCxnSpPr>
        <p:spPr>
          <a:xfrm flipV="1">
            <a:off x="4535999" y="1100700"/>
            <a:ext cx="0" cy="3573491"/>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003DCA0-8973-4D95-53E8-B153272A1E95}"/>
              </a:ext>
            </a:extLst>
          </p:cNvPr>
          <p:cNvSpPr txBox="1"/>
          <p:nvPr/>
        </p:nvSpPr>
        <p:spPr>
          <a:xfrm>
            <a:off x="493391" y="929096"/>
            <a:ext cx="4042608" cy="1930785"/>
          </a:xfrm>
          <a:prstGeom prst="rect">
            <a:avLst/>
          </a:prstGeom>
          <a:noFill/>
        </p:spPr>
        <p:txBody>
          <a:bodyPr wrap="square" rtlCol="0">
            <a:spAutoFit/>
          </a:bodyPr>
          <a:lstStyle/>
          <a:p>
            <a:pPr marL="171450" indent="-171450" defTabSz="685800">
              <a:lnSpc>
                <a:spcPct val="90000"/>
              </a:lnSpc>
              <a:spcBef>
                <a:spcPts val="750"/>
              </a:spcBef>
              <a:buClrTx/>
              <a:buFont typeface="Arial" panose="020B0604020202020204" pitchFamily="34" charset="0"/>
              <a:buChar char="•"/>
              <a:defRPr/>
            </a:pPr>
            <a:r>
              <a:rPr kumimoji="0" lang="en-US" sz="2000" u="none" strike="noStrike" kern="1200" cap="none" spc="0" normalizeH="0" baseline="0" noProof="0" dirty="0">
                <a:ln>
                  <a:noFill/>
                </a:ln>
                <a:solidFill>
                  <a:prstClr val="black"/>
                </a:solidFill>
                <a:effectLst/>
                <a:uLnTx/>
                <a:uFillTx/>
                <a:latin typeface="Helvetica" pitchFamily="2" charset="0"/>
                <a:ea typeface="+mn-ea"/>
                <a:cs typeface="Times New Roman" panose="02020603050405020304" pitchFamily="18" charset="0"/>
              </a:rPr>
              <a:t>Shrink the quantization range through RHT</a:t>
            </a:r>
            <a:endParaRPr lang="en-US" sz="1800" kern="1200" dirty="0">
              <a:solidFill>
                <a:prstClr val="black"/>
              </a:solidFill>
              <a:latin typeface="Helvetica" pitchFamily="2" charset="0"/>
              <a:cs typeface="Times New Roman" panose="02020603050405020304" pitchFamily="18" charset="0"/>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u="none" strike="noStrike" kern="1200" cap="none" spc="0" normalizeH="0" baseline="0" noProof="0" dirty="0">
                <a:ln>
                  <a:noFill/>
                </a:ln>
                <a:solidFill>
                  <a:prstClr val="black"/>
                </a:solidFill>
                <a:effectLst/>
                <a:uLnTx/>
                <a:uFillTx/>
                <a:latin typeface="Helvetica" pitchFamily="2" charset="0"/>
                <a:ea typeface="+mn-ea"/>
                <a:cs typeface="Times New Roman" panose="02020603050405020304" pitchFamily="18" charset="0"/>
              </a:rPr>
              <a:t>Makes coordinates approach</a:t>
            </a:r>
            <a:r>
              <a:rPr kumimoji="0" lang="en-US" sz="1800" u="none" strike="noStrike" kern="1200" cap="none" spc="0" normalizeH="0" noProof="0" dirty="0">
                <a:ln>
                  <a:noFill/>
                </a:ln>
                <a:solidFill>
                  <a:prstClr val="black"/>
                </a:solidFill>
                <a:effectLst/>
                <a:uLnTx/>
                <a:uFillTx/>
                <a:latin typeface="Helvetica" pitchFamily="2" charset="0"/>
                <a:ea typeface="+mn-ea"/>
                <a:cs typeface="Times New Roman" panose="02020603050405020304" pitchFamily="18" charset="0"/>
              </a:rPr>
              <a:t> a normal distribution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sz="1800" kern="1200" baseline="0" dirty="0">
                <a:solidFill>
                  <a:prstClr val="black"/>
                </a:solidFill>
                <a:latin typeface="Helvetica" pitchFamily="2" charset="0"/>
                <a:ea typeface="+mn-ea"/>
                <a:cs typeface="Times New Roman" panose="02020603050405020304" pitchFamily="18" charset="0"/>
              </a:rPr>
              <a:t>Happens in parallel with global range alignment</a:t>
            </a:r>
            <a:endParaRPr kumimoji="0" lang="en-US" sz="1800" u="none" strike="noStrike" kern="1200" cap="none" spc="0" normalizeH="0" baseline="0" noProof="0" dirty="0">
              <a:ln>
                <a:noFill/>
              </a:ln>
              <a:solidFill>
                <a:prstClr val="black"/>
              </a:solidFill>
              <a:effectLst/>
              <a:uLnTx/>
              <a:uFillTx/>
              <a:latin typeface="Helvetica" pitchFamily="2" charset="0"/>
              <a:ea typeface="+mn-ea"/>
              <a:cs typeface="Times New Roman" panose="02020603050405020304" pitchFamily="18" charset="0"/>
            </a:endParaRPr>
          </a:p>
          <a:p>
            <a:endParaRPr lang="en-US" sz="1200" dirty="0"/>
          </a:p>
        </p:txBody>
      </p:sp>
      <p:sp>
        <p:nvSpPr>
          <p:cNvPr id="66" name="Google Shape;1207;p48">
            <a:extLst>
              <a:ext uri="{FF2B5EF4-FFF2-40B4-BE49-F238E27FC236}">
                <a16:creationId xmlns:a16="http://schemas.microsoft.com/office/drawing/2014/main" id="{6AD65E04-B51E-DCDE-73D0-F04E17501FCE}"/>
              </a:ext>
            </a:extLst>
          </p:cNvPr>
          <p:cNvSpPr/>
          <p:nvPr/>
        </p:nvSpPr>
        <p:spPr>
          <a:xfrm>
            <a:off x="4928445" y="2632125"/>
            <a:ext cx="1309500" cy="189600"/>
          </a:xfrm>
          <a:prstGeom prst="rect">
            <a:avLst/>
          </a:prstGeom>
          <a:solidFill>
            <a:srgbClr val="FFFF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64" name="TextBox 63">
            <a:extLst>
              <a:ext uri="{FF2B5EF4-FFF2-40B4-BE49-F238E27FC236}">
                <a16:creationId xmlns:a16="http://schemas.microsoft.com/office/drawing/2014/main" id="{793C4028-6CAC-11CB-5450-FD3EB6101786}"/>
              </a:ext>
            </a:extLst>
          </p:cNvPr>
          <p:cNvSpPr txBox="1"/>
          <p:nvPr/>
        </p:nvSpPr>
        <p:spPr>
          <a:xfrm>
            <a:off x="4694963" y="929096"/>
            <a:ext cx="4042608" cy="1719766"/>
          </a:xfrm>
          <a:prstGeom prst="rect">
            <a:avLst/>
          </a:prstGeom>
          <a:noFill/>
        </p:spPr>
        <p:txBody>
          <a:bodyPr wrap="square" rtlCol="0">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Helvetica" pitchFamily="2" charset="0"/>
                <a:ea typeface="+mn-ea"/>
                <a:cs typeface="Times New Roman" panose="02020603050405020304" pitchFamily="18" charset="0"/>
              </a:rPr>
              <a:t>Non-uniform quantization</a:t>
            </a:r>
          </a:p>
          <a:p>
            <a:pPr marL="514350" lvl="1" indent="-171450" defTabSz="685800">
              <a:lnSpc>
                <a:spcPct val="90000"/>
              </a:lnSpc>
              <a:spcBef>
                <a:spcPts val="375"/>
              </a:spcBef>
              <a:buClrTx/>
              <a:buFont typeface="Arial" panose="020B0604020202020204" pitchFamily="34" charset="0"/>
              <a:buChar char="•"/>
              <a:defRPr/>
            </a:pPr>
            <a:r>
              <a:rPr lang="en-US" sz="1800" dirty="0">
                <a:latin typeface="Helvetica" pitchFamily="2" charset="0"/>
                <a:cs typeface="Times New Roman" panose="02020603050405020304" pitchFamily="18" charset="0"/>
              </a:rPr>
              <a:t>Enables more fine-grained quantized values</a:t>
            </a:r>
          </a:p>
          <a:p>
            <a:pPr marL="514350" lvl="1" indent="-171450" defTabSz="685800">
              <a:lnSpc>
                <a:spcPct val="90000"/>
              </a:lnSpc>
              <a:spcBef>
                <a:spcPts val="375"/>
              </a:spcBef>
              <a:buClrTx/>
              <a:buFont typeface="Arial" panose="020B0604020202020204" pitchFamily="34" charset="0"/>
              <a:buChar char="•"/>
              <a:defRPr/>
            </a:pPr>
            <a:r>
              <a:rPr lang="en-US" sz="1800" dirty="0">
                <a:latin typeface="Helvetica" pitchFamily="2" charset="0"/>
                <a:cs typeface="Times New Roman" panose="02020603050405020304" pitchFamily="18" charset="0"/>
              </a:rPr>
              <a:t>Convert non-uniform indices to uniform quantized values with a lookup table built offline</a:t>
            </a:r>
          </a:p>
        </p:txBody>
      </p:sp>
      <p:cxnSp>
        <p:nvCxnSpPr>
          <p:cNvPr id="67" name="Google Shape;1213;p48">
            <a:extLst>
              <a:ext uri="{FF2B5EF4-FFF2-40B4-BE49-F238E27FC236}">
                <a16:creationId xmlns:a16="http://schemas.microsoft.com/office/drawing/2014/main" id="{4249794A-7054-DD2E-30D2-A5F3E175B071}"/>
              </a:ext>
            </a:extLst>
          </p:cNvPr>
          <p:cNvCxnSpPr/>
          <p:nvPr/>
        </p:nvCxnSpPr>
        <p:spPr>
          <a:xfrm rot="10800000">
            <a:off x="6623887" y="4038836"/>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68" name="Google Shape;1214;p48">
            <a:extLst>
              <a:ext uri="{FF2B5EF4-FFF2-40B4-BE49-F238E27FC236}">
                <a16:creationId xmlns:a16="http://schemas.microsoft.com/office/drawing/2014/main" id="{182FC738-EFFC-9CBC-C95E-412C92C9D049}"/>
              </a:ext>
            </a:extLst>
          </p:cNvPr>
          <p:cNvCxnSpPr/>
          <p:nvPr/>
        </p:nvCxnSpPr>
        <p:spPr>
          <a:xfrm rot="10800000">
            <a:off x="6311370" y="4035455"/>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69" name="Google Shape;1215;p48">
            <a:extLst>
              <a:ext uri="{FF2B5EF4-FFF2-40B4-BE49-F238E27FC236}">
                <a16:creationId xmlns:a16="http://schemas.microsoft.com/office/drawing/2014/main" id="{1CED3A27-7640-6DCE-1269-D5031489F13F}"/>
              </a:ext>
            </a:extLst>
          </p:cNvPr>
          <p:cNvCxnSpPr/>
          <p:nvPr/>
        </p:nvCxnSpPr>
        <p:spPr>
          <a:xfrm rot="10800000">
            <a:off x="6810865" y="4038836"/>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70" name="Google Shape;1216;p48">
            <a:extLst>
              <a:ext uri="{FF2B5EF4-FFF2-40B4-BE49-F238E27FC236}">
                <a16:creationId xmlns:a16="http://schemas.microsoft.com/office/drawing/2014/main" id="{396348A7-DC49-4CF8-DA95-3B2836C14E81}"/>
              </a:ext>
            </a:extLst>
          </p:cNvPr>
          <p:cNvCxnSpPr/>
          <p:nvPr/>
        </p:nvCxnSpPr>
        <p:spPr>
          <a:xfrm rot="10800000">
            <a:off x="5720445" y="4038835"/>
            <a:ext cx="0" cy="364200"/>
          </a:xfrm>
          <a:prstGeom prst="straightConnector1">
            <a:avLst/>
          </a:prstGeom>
          <a:noFill/>
          <a:ln w="28575" cap="flat" cmpd="sng">
            <a:solidFill>
              <a:schemeClr val="dk2"/>
            </a:solidFill>
            <a:prstDash val="solid"/>
            <a:round/>
            <a:headEnd type="none" w="med" len="med"/>
            <a:tailEnd type="none" w="med" len="med"/>
          </a:ln>
        </p:spPr>
      </p:cxnSp>
      <p:cxnSp>
        <p:nvCxnSpPr>
          <p:cNvPr id="71" name="Google Shape;1217;p48">
            <a:extLst>
              <a:ext uri="{FF2B5EF4-FFF2-40B4-BE49-F238E27FC236}">
                <a16:creationId xmlns:a16="http://schemas.microsoft.com/office/drawing/2014/main" id="{A98685EF-C71F-DA11-444D-3A956C4AAD99}"/>
              </a:ext>
            </a:extLst>
          </p:cNvPr>
          <p:cNvCxnSpPr/>
          <p:nvPr/>
        </p:nvCxnSpPr>
        <p:spPr>
          <a:xfrm rot="10800000">
            <a:off x="7711745" y="4038835"/>
            <a:ext cx="0" cy="364200"/>
          </a:xfrm>
          <a:prstGeom prst="straightConnector1">
            <a:avLst/>
          </a:prstGeom>
          <a:noFill/>
          <a:ln w="28575" cap="flat" cmpd="sng">
            <a:solidFill>
              <a:schemeClr val="dk2"/>
            </a:solidFill>
            <a:prstDash val="solid"/>
            <a:round/>
            <a:headEnd type="none" w="med" len="med"/>
            <a:tailEnd type="none" w="med" len="med"/>
          </a:ln>
        </p:spPr>
      </p:cxnSp>
      <p:sp>
        <p:nvSpPr>
          <p:cNvPr id="3" name="Slide Number Placeholder 2">
            <a:extLst>
              <a:ext uri="{FF2B5EF4-FFF2-40B4-BE49-F238E27FC236}">
                <a16:creationId xmlns:a16="http://schemas.microsoft.com/office/drawing/2014/main" id="{B0A011DD-EA0E-A9AB-EF86-D69EC9879418}"/>
              </a:ext>
            </a:extLst>
          </p:cNvPr>
          <p:cNvSpPr>
            <a:spLocks noGrp="1"/>
          </p:cNvSpPr>
          <p:nvPr>
            <p:ph type="sldNum" sz="quarter" idx="2"/>
          </p:nvPr>
        </p:nvSpPr>
        <p:spPr>
          <a:xfrm>
            <a:off x="8515349" y="4767263"/>
            <a:ext cx="498763" cy="273844"/>
          </a:xfrm>
        </p:spPr>
        <p:txBody>
          <a:bodyPr/>
          <a:lstStyle/>
          <a:p>
            <a:fld id="{86CB4B4D-7CA3-9044-876B-883B54F8677D}" type="slidenum">
              <a:rPr lang="en-US" smtClean="0"/>
              <a:t>19</a:t>
            </a:fld>
            <a:endParaRPr lang="en-US" dirty="0"/>
          </a:p>
        </p:txBody>
      </p:sp>
      <p:sp>
        <p:nvSpPr>
          <p:cNvPr id="4" name="Google Shape;1244;p49">
            <a:extLst>
              <a:ext uri="{FF2B5EF4-FFF2-40B4-BE49-F238E27FC236}">
                <a16:creationId xmlns:a16="http://schemas.microsoft.com/office/drawing/2014/main" id="{99C278AD-8194-36C0-8379-CD7F0C7BC9C2}"/>
              </a:ext>
            </a:extLst>
          </p:cNvPr>
          <p:cNvSpPr txBox="1"/>
          <p:nvPr/>
        </p:nvSpPr>
        <p:spPr>
          <a:xfrm>
            <a:off x="5547952"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1</a:t>
            </a:r>
            <a:endParaRPr dirty="0">
              <a:latin typeface="Helvetica" pitchFamily="2" charset="0"/>
              <a:cs typeface="Times New Roman" panose="02020603050405020304" pitchFamily="18" charset="0"/>
            </a:endParaRPr>
          </a:p>
        </p:txBody>
      </p:sp>
      <p:sp>
        <p:nvSpPr>
          <p:cNvPr id="7" name="Google Shape;1247;p49">
            <a:extLst>
              <a:ext uri="{FF2B5EF4-FFF2-40B4-BE49-F238E27FC236}">
                <a16:creationId xmlns:a16="http://schemas.microsoft.com/office/drawing/2014/main" id="{7FF17345-58B7-B411-7556-F18F77BC269D}"/>
              </a:ext>
            </a:extLst>
          </p:cNvPr>
          <p:cNvSpPr txBox="1"/>
          <p:nvPr/>
        </p:nvSpPr>
        <p:spPr>
          <a:xfrm>
            <a:off x="7577695" y="4274773"/>
            <a:ext cx="38525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cs typeface="Times New Roman" panose="02020603050405020304" pitchFamily="18" charset="0"/>
              </a:rPr>
              <a:t>6</a:t>
            </a:r>
            <a:endParaRPr dirty="0">
              <a:latin typeface="Helvetica" pitchFamily="2" charset="0"/>
              <a:cs typeface="Times New Roman" panose="02020603050405020304" pitchFamily="18" charset="0"/>
            </a:endParaRPr>
          </a:p>
        </p:txBody>
      </p:sp>
      <p:cxnSp>
        <p:nvCxnSpPr>
          <p:cNvPr id="9" name="Google Shape;1214;p48">
            <a:extLst>
              <a:ext uri="{FF2B5EF4-FFF2-40B4-BE49-F238E27FC236}">
                <a16:creationId xmlns:a16="http://schemas.microsoft.com/office/drawing/2014/main" id="{A1A0EBA9-AAC4-13A3-937C-CB6B639DCA60}"/>
              </a:ext>
            </a:extLst>
          </p:cNvPr>
          <p:cNvCxnSpPr/>
          <p:nvPr/>
        </p:nvCxnSpPr>
        <p:spPr>
          <a:xfrm rot="10800000">
            <a:off x="7094975" y="4033689"/>
            <a:ext cx="0" cy="364200"/>
          </a:xfrm>
          <a:prstGeom prst="straightConnector1">
            <a:avLst/>
          </a:prstGeom>
          <a:noFill/>
          <a:ln w="28575" cap="flat" cmpd="sng">
            <a:solidFill>
              <a:schemeClr val="dk2"/>
            </a:solidFill>
            <a:prstDash val="solid"/>
            <a:round/>
            <a:headEnd type="none" w="med" len="med"/>
            <a:tailEnd type="none" w="med" len="med"/>
          </a:ln>
        </p:spPr>
      </p:cxnSp>
      <p:sp>
        <p:nvSpPr>
          <p:cNvPr id="12" name="Google Shape;1244;p49">
            <a:extLst>
              <a:ext uri="{FF2B5EF4-FFF2-40B4-BE49-F238E27FC236}">
                <a16:creationId xmlns:a16="http://schemas.microsoft.com/office/drawing/2014/main" id="{FD38346F-1399-9CC1-927B-BC4B9AC44143}"/>
              </a:ext>
            </a:extLst>
          </p:cNvPr>
          <p:cNvSpPr txBox="1"/>
          <p:nvPr/>
        </p:nvSpPr>
        <p:spPr>
          <a:xfrm>
            <a:off x="6517462"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3</a:t>
            </a:r>
            <a:endParaRPr dirty="0">
              <a:latin typeface="Helvetica" pitchFamily="2" charset="0"/>
              <a:cs typeface="Times New Roman" panose="02020603050405020304" pitchFamily="18" charset="0"/>
            </a:endParaRPr>
          </a:p>
        </p:txBody>
      </p:sp>
      <p:sp>
        <p:nvSpPr>
          <p:cNvPr id="13" name="Google Shape;1244;p49">
            <a:extLst>
              <a:ext uri="{FF2B5EF4-FFF2-40B4-BE49-F238E27FC236}">
                <a16:creationId xmlns:a16="http://schemas.microsoft.com/office/drawing/2014/main" id="{0594211D-FDC2-EBD0-B125-C89572ECA135}"/>
              </a:ext>
            </a:extLst>
          </p:cNvPr>
          <p:cNvSpPr txBox="1"/>
          <p:nvPr/>
        </p:nvSpPr>
        <p:spPr>
          <a:xfrm>
            <a:off x="6716267"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4</a:t>
            </a:r>
            <a:endParaRPr dirty="0">
              <a:latin typeface="Helvetica" pitchFamily="2" charset="0"/>
              <a:cs typeface="Times New Roman" panose="02020603050405020304" pitchFamily="18" charset="0"/>
            </a:endParaRPr>
          </a:p>
        </p:txBody>
      </p:sp>
      <p:sp>
        <p:nvSpPr>
          <p:cNvPr id="14" name="Google Shape;1244;p49">
            <a:extLst>
              <a:ext uri="{FF2B5EF4-FFF2-40B4-BE49-F238E27FC236}">
                <a16:creationId xmlns:a16="http://schemas.microsoft.com/office/drawing/2014/main" id="{765D6AE6-18A9-9D56-76C8-C7475CF3D2D1}"/>
              </a:ext>
            </a:extLst>
          </p:cNvPr>
          <p:cNvSpPr txBox="1"/>
          <p:nvPr/>
        </p:nvSpPr>
        <p:spPr>
          <a:xfrm>
            <a:off x="6210467"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2</a:t>
            </a:r>
            <a:endParaRPr dirty="0">
              <a:latin typeface="Helvetica" pitchFamily="2" charset="0"/>
              <a:cs typeface="Times New Roman" panose="02020603050405020304" pitchFamily="18" charset="0"/>
            </a:endParaRPr>
          </a:p>
        </p:txBody>
      </p:sp>
      <p:sp>
        <p:nvSpPr>
          <p:cNvPr id="15" name="Google Shape;1244;p49">
            <a:extLst>
              <a:ext uri="{FF2B5EF4-FFF2-40B4-BE49-F238E27FC236}">
                <a16:creationId xmlns:a16="http://schemas.microsoft.com/office/drawing/2014/main" id="{9924DC6D-20F1-0F2C-4FAF-D1F4649EACCD}"/>
              </a:ext>
            </a:extLst>
          </p:cNvPr>
          <p:cNvSpPr txBox="1"/>
          <p:nvPr/>
        </p:nvSpPr>
        <p:spPr>
          <a:xfrm>
            <a:off x="6962066"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5</a:t>
            </a:r>
            <a:endParaRPr dirty="0">
              <a:latin typeface="Helvetica" pitchFamily="2" charset="0"/>
              <a:cs typeface="Times New Roman" panose="02020603050405020304" pitchFamily="18" charset="0"/>
            </a:endParaRPr>
          </a:p>
        </p:txBody>
      </p:sp>
      <p:cxnSp>
        <p:nvCxnSpPr>
          <p:cNvPr id="17" name="Google Shape;1216;p48">
            <a:extLst>
              <a:ext uri="{FF2B5EF4-FFF2-40B4-BE49-F238E27FC236}">
                <a16:creationId xmlns:a16="http://schemas.microsoft.com/office/drawing/2014/main" id="{04488B39-6910-E0B8-D367-371A554AF289}"/>
              </a:ext>
            </a:extLst>
          </p:cNvPr>
          <p:cNvCxnSpPr/>
          <p:nvPr/>
        </p:nvCxnSpPr>
        <p:spPr>
          <a:xfrm rot="10800000">
            <a:off x="4957028" y="4057872"/>
            <a:ext cx="0" cy="364200"/>
          </a:xfrm>
          <a:prstGeom prst="straightConnector1">
            <a:avLst/>
          </a:prstGeom>
          <a:noFill/>
          <a:ln w="28575" cap="flat" cmpd="sng">
            <a:solidFill>
              <a:schemeClr val="dk2"/>
            </a:solidFill>
            <a:prstDash val="solid"/>
            <a:round/>
            <a:headEnd type="none" w="med" len="med"/>
            <a:tailEnd type="none" w="med" len="med"/>
          </a:ln>
        </p:spPr>
      </p:cxnSp>
      <p:sp>
        <p:nvSpPr>
          <p:cNvPr id="18" name="Google Shape;1244;p49">
            <a:extLst>
              <a:ext uri="{FF2B5EF4-FFF2-40B4-BE49-F238E27FC236}">
                <a16:creationId xmlns:a16="http://schemas.microsoft.com/office/drawing/2014/main" id="{7552118D-7D2B-B596-8D7B-87D18B1A29E3}"/>
              </a:ext>
            </a:extLst>
          </p:cNvPr>
          <p:cNvSpPr txBox="1"/>
          <p:nvPr/>
        </p:nvSpPr>
        <p:spPr>
          <a:xfrm>
            <a:off x="4820536"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0</a:t>
            </a:r>
            <a:endParaRPr dirty="0">
              <a:latin typeface="Helvetica" pitchFamily="2" charset="0"/>
              <a:cs typeface="Times New Roman" panose="02020603050405020304" pitchFamily="18" charset="0"/>
            </a:endParaRPr>
          </a:p>
        </p:txBody>
      </p:sp>
      <p:cxnSp>
        <p:nvCxnSpPr>
          <p:cNvPr id="19" name="Google Shape;1216;p48">
            <a:extLst>
              <a:ext uri="{FF2B5EF4-FFF2-40B4-BE49-F238E27FC236}">
                <a16:creationId xmlns:a16="http://schemas.microsoft.com/office/drawing/2014/main" id="{38AA5C02-8A90-BA24-27EE-17C014ECACF3}"/>
              </a:ext>
            </a:extLst>
          </p:cNvPr>
          <p:cNvCxnSpPr/>
          <p:nvPr/>
        </p:nvCxnSpPr>
        <p:spPr>
          <a:xfrm rot="10800000">
            <a:off x="8476169" y="4041095"/>
            <a:ext cx="0" cy="364200"/>
          </a:xfrm>
          <a:prstGeom prst="straightConnector1">
            <a:avLst/>
          </a:prstGeom>
          <a:noFill/>
          <a:ln w="28575" cap="flat" cmpd="sng">
            <a:solidFill>
              <a:schemeClr val="dk2"/>
            </a:solidFill>
            <a:prstDash val="solid"/>
            <a:round/>
            <a:headEnd type="none" w="med" len="med"/>
            <a:tailEnd type="none" w="med" len="med"/>
          </a:ln>
        </p:spPr>
      </p:cxnSp>
      <p:sp>
        <p:nvSpPr>
          <p:cNvPr id="20" name="Google Shape;1244;p49">
            <a:extLst>
              <a:ext uri="{FF2B5EF4-FFF2-40B4-BE49-F238E27FC236}">
                <a16:creationId xmlns:a16="http://schemas.microsoft.com/office/drawing/2014/main" id="{58A6E487-5147-E270-59E3-800FF2BD979B}"/>
              </a:ext>
            </a:extLst>
          </p:cNvPr>
          <p:cNvSpPr txBox="1"/>
          <p:nvPr/>
        </p:nvSpPr>
        <p:spPr>
          <a:xfrm>
            <a:off x="8303676" y="4274773"/>
            <a:ext cx="27490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pitchFamily="2" charset="0"/>
                <a:cs typeface="Times New Roman" panose="02020603050405020304" pitchFamily="18" charset="0"/>
              </a:rPr>
              <a:t>7</a:t>
            </a:r>
            <a:endParaRPr dirty="0">
              <a:latin typeface="Helvetica" pitchFamily="2"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AC094AE2-8FDD-CDE7-6297-D23172A1A6E8}"/>
              </a:ext>
            </a:extLst>
          </p:cNvPr>
          <p:cNvCxnSpPr>
            <a:cxnSpLocks/>
          </p:cNvCxnSpPr>
          <p:nvPr/>
        </p:nvCxnSpPr>
        <p:spPr>
          <a:xfrm>
            <a:off x="436434" y="3637350"/>
            <a:ext cx="1811454" cy="0"/>
          </a:xfrm>
          <a:prstGeom prst="line">
            <a:avLst/>
          </a:prstGeom>
          <a:ln w="25400"/>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17E3938E-252A-C96F-1D50-CBD86B22AA90}"/>
              </a:ext>
            </a:extLst>
          </p:cNvPr>
          <p:cNvCxnSpPr>
            <a:cxnSpLocks/>
          </p:cNvCxnSpPr>
          <p:nvPr/>
        </p:nvCxnSpPr>
        <p:spPr>
          <a:xfrm flipV="1">
            <a:off x="1351370" y="2689333"/>
            <a:ext cx="0" cy="186241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8F867CEC-0680-473A-45B5-C16C06436CDF}"/>
              </a:ext>
            </a:extLst>
          </p:cNvPr>
          <p:cNvSpPr/>
          <p:nvPr/>
        </p:nvSpPr>
        <p:spPr>
          <a:xfrm>
            <a:off x="659004" y="2951550"/>
            <a:ext cx="1371600" cy="137160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63F62E74-A7A2-FDD3-9D4D-E57EE4C8A738}"/>
              </a:ext>
            </a:extLst>
          </p:cNvPr>
          <p:cNvSpPr txBox="1"/>
          <p:nvPr/>
        </p:nvSpPr>
        <p:spPr>
          <a:xfrm>
            <a:off x="404862" y="35913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42" name="TextBox 41">
            <a:extLst>
              <a:ext uri="{FF2B5EF4-FFF2-40B4-BE49-F238E27FC236}">
                <a16:creationId xmlns:a16="http://schemas.microsoft.com/office/drawing/2014/main" id="{30AA9C4F-3521-E63E-461F-2900CCEDCA8B}"/>
              </a:ext>
            </a:extLst>
          </p:cNvPr>
          <p:cNvSpPr txBox="1"/>
          <p:nvPr/>
        </p:nvSpPr>
        <p:spPr>
          <a:xfrm>
            <a:off x="1959952" y="3572892"/>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43" name="TextBox 42">
            <a:extLst>
              <a:ext uri="{FF2B5EF4-FFF2-40B4-BE49-F238E27FC236}">
                <a16:creationId xmlns:a16="http://schemas.microsoft.com/office/drawing/2014/main" id="{C5EAB294-AC39-5CA8-EA8A-39B596EA078D}"/>
              </a:ext>
            </a:extLst>
          </p:cNvPr>
          <p:cNvSpPr txBox="1"/>
          <p:nvPr/>
        </p:nvSpPr>
        <p:spPr>
          <a:xfrm>
            <a:off x="1128493" y="35913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0</a:t>
            </a:r>
          </a:p>
        </p:txBody>
      </p:sp>
      <p:cxnSp>
        <p:nvCxnSpPr>
          <p:cNvPr id="44" name="Straight Arrow Connector 43">
            <a:extLst>
              <a:ext uri="{FF2B5EF4-FFF2-40B4-BE49-F238E27FC236}">
                <a16:creationId xmlns:a16="http://schemas.microsoft.com/office/drawing/2014/main" id="{379E0852-851C-82DA-D715-3E74C6BEFCEE}"/>
              </a:ext>
            </a:extLst>
          </p:cNvPr>
          <p:cNvCxnSpPr>
            <a:cxnSpLocks/>
          </p:cNvCxnSpPr>
          <p:nvPr/>
        </p:nvCxnSpPr>
        <p:spPr>
          <a:xfrm flipH="1">
            <a:off x="668214" y="3637351"/>
            <a:ext cx="683156" cy="0"/>
          </a:xfrm>
          <a:prstGeom prst="straightConnector1">
            <a:avLst/>
          </a:prstGeom>
          <a:ln w="38100">
            <a:solidFill>
              <a:srgbClr val="457B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8F2D9A2-D3E6-1042-36DB-15CA88595685}"/>
              </a:ext>
            </a:extLst>
          </p:cNvPr>
          <p:cNvCxnSpPr>
            <a:cxnSpLocks/>
            <a:endCxn id="40" idx="6"/>
          </p:cNvCxnSpPr>
          <p:nvPr/>
        </p:nvCxnSpPr>
        <p:spPr>
          <a:xfrm flipV="1">
            <a:off x="1342161" y="3637350"/>
            <a:ext cx="688443" cy="1"/>
          </a:xfrm>
          <a:prstGeom prst="straightConnector1">
            <a:avLst/>
          </a:prstGeom>
          <a:ln w="38100">
            <a:solidFill>
              <a:srgbClr val="E73946"/>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169C520D-ECA5-FDA7-A4AE-F87053812CFF}"/>
              </a:ext>
            </a:extLst>
          </p:cNvPr>
          <p:cNvSpPr/>
          <p:nvPr/>
        </p:nvSpPr>
        <p:spPr>
          <a:xfrm>
            <a:off x="2752344" y="2951550"/>
            <a:ext cx="1371600" cy="137160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8DBF85E-82B8-70BF-FC8F-3EA7012CC566}"/>
              </a:ext>
            </a:extLst>
          </p:cNvPr>
          <p:cNvSpPr txBox="1"/>
          <p:nvPr/>
        </p:nvSpPr>
        <p:spPr>
          <a:xfrm>
            <a:off x="2498703" y="35913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48" name="TextBox 47">
            <a:extLst>
              <a:ext uri="{FF2B5EF4-FFF2-40B4-BE49-F238E27FC236}">
                <a16:creationId xmlns:a16="http://schemas.microsoft.com/office/drawing/2014/main" id="{C77304DF-F218-BA31-61AF-BABD50EE3F4D}"/>
              </a:ext>
            </a:extLst>
          </p:cNvPr>
          <p:cNvSpPr txBox="1"/>
          <p:nvPr/>
        </p:nvSpPr>
        <p:spPr>
          <a:xfrm>
            <a:off x="4034338" y="35913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1</a:t>
            </a:r>
          </a:p>
        </p:txBody>
      </p:sp>
      <p:sp>
        <p:nvSpPr>
          <p:cNvPr id="49" name="TextBox 48">
            <a:extLst>
              <a:ext uri="{FF2B5EF4-FFF2-40B4-BE49-F238E27FC236}">
                <a16:creationId xmlns:a16="http://schemas.microsoft.com/office/drawing/2014/main" id="{7F4BD992-39CE-F13B-1CCF-4C020C195764}"/>
              </a:ext>
            </a:extLst>
          </p:cNvPr>
          <p:cNvSpPr txBox="1"/>
          <p:nvPr/>
        </p:nvSpPr>
        <p:spPr>
          <a:xfrm>
            <a:off x="3215266" y="3591386"/>
            <a:ext cx="568639"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0</a:t>
            </a:r>
          </a:p>
        </p:txBody>
      </p:sp>
      <p:cxnSp>
        <p:nvCxnSpPr>
          <p:cNvPr id="50" name="Straight Arrow Connector 49">
            <a:extLst>
              <a:ext uri="{FF2B5EF4-FFF2-40B4-BE49-F238E27FC236}">
                <a16:creationId xmlns:a16="http://schemas.microsoft.com/office/drawing/2014/main" id="{E12DED38-54F4-5CED-6261-24F693830025}"/>
              </a:ext>
            </a:extLst>
          </p:cNvPr>
          <p:cNvCxnSpPr>
            <a:cxnSpLocks/>
            <a:endCxn id="46" idx="1"/>
          </p:cNvCxnSpPr>
          <p:nvPr/>
        </p:nvCxnSpPr>
        <p:spPr>
          <a:xfrm flipH="1" flipV="1">
            <a:off x="2953210" y="3152416"/>
            <a:ext cx="489402" cy="484935"/>
          </a:xfrm>
          <a:prstGeom prst="straightConnector1">
            <a:avLst/>
          </a:prstGeom>
          <a:ln w="38100">
            <a:solidFill>
              <a:srgbClr val="457B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37D0D81-2833-AA9D-5DE4-44C27F1B9BEA}"/>
              </a:ext>
            </a:extLst>
          </p:cNvPr>
          <p:cNvCxnSpPr>
            <a:cxnSpLocks/>
            <a:endCxn id="46" idx="5"/>
          </p:cNvCxnSpPr>
          <p:nvPr/>
        </p:nvCxnSpPr>
        <p:spPr>
          <a:xfrm>
            <a:off x="3439771" y="3637351"/>
            <a:ext cx="483307" cy="484933"/>
          </a:xfrm>
          <a:prstGeom prst="straightConnector1">
            <a:avLst/>
          </a:prstGeom>
          <a:ln w="38100">
            <a:solidFill>
              <a:srgbClr val="E73946"/>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E8E5604-433F-AE1B-BAB6-18405360414B}"/>
              </a:ext>
            </a:extLst>
          </p:cNvPr>
          <p:cNvCxnSpPr>
            <a:cxnSpLocks/>
          </p:cNvCxnSpPr>
          <p:nvPr/>
        </p:nvCxnSpPr>
        <p:spPr>
          <a:xfrm flipV="1">
            <a:off x="3438144" y="2706141"/>
            <a:ext cx="0" cy="186241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7A9A163-4FD9-2A9E-D21D-E316440C2A4E}"/>
              </a:ext>
            </a:extLst>
          </p:cNvPr>
          <p:cNvCxnSpPr>
            <a:cxnSpLocks/>
          </p:cNvCxnSpPr>
          <p:nvPr/>
        </p:nvCxnSpPr>
        <p:spPr>
          <a:xfrm>
            <a:off x="2482695" y="3637350"/>
            <a:ext cx="1811454" cy="0"/>
          </a:xfrm>
          <a:prstGeom prst="line">
            <a:avLst/>
          </a:prstGeom>
          <a:ln w="25400"/>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2F2E6F07-095A-491F-4EA2-A84D2B7789FC}"/>
              </a:ext>
            </a:extLst>
          </p:cNvPr>
          <p:cNvCxnSpPr>
            <a:cxnSpLocks/>
          </p:cNvCxnSpPr>
          <p:nvPr/>
        </p:nvCxnSpPr>
        <p:spPr>
          <a:xfrm flipV="1">
            <a:off x="659004" y="2883527"/>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2A96420-5F70-CC25-E383-B2E721D1BEE5}"/>
              </a:ext>
            </a:extLst>
          </p:cNvPr>
          <p:cNvCxnSpPr>
            <a:cxnSpLocks/>
          </p:cNvCxnSpPr>
          <p:nvPr/>
        </p:nvCxnSpPr>
        <p:spPr>
          <a:xfrm flipV="1">
            <a:off x="2030604" y="2883549"/>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714B2F5-9170-F176-A73F-A490279A2DA1}"/>
              </a:ext>
            </a:extLst>
          </p:cNvPr>
          <p:cNvCxnSpPr>
            <a:cxnSpLocks/>
          </p:cNvCxnSpPr>
          <p:nvPr/>
        </p:nvCxnSpPr>
        <p:spPr>
          <a:xfrm flipV="1">
            <a:off x="2947057" y="2900357"/>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4F8F0E0-64C4-7A80-7166-0BDADBA31B98}"/>
              </a:ext>
            </a:extLst>
          </p:cNvPr>
          <p:cNvCxnSpPr>
            <a:cxnSpLocks/>
          </p:cNvCxnSpPr>
          <p:nvPr/>
        </p:nvCxnSpPr>
        <p:spPr>
          <a:xfrm flipV="1">
            <a:off x="3923451" y="2900357"/>
            <a:ext cx="0" cy="1507646"/>
          </a:xfrm>
          <a:prstGeom prst="line">
            <a:avLst/>
          </a:prstGeom>
          <a:ln w="254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0" name="Google Shape;970;p38">
            <a:extLst>
              <a:ext uri="{FF2B5EF4-FFF2-40B4-BE49-F238E27FC236}">
                <a16:creationId xmlns:a16="http://schemas.microsoft.com/office/drawing/2014/main" id="{ACEF1014-6159-22A2-6FBE-B80899020EBB}"/>
              </a:ext>
            </a:extLst>
          </p:cNvPr>
          <p:cNvSpPr txBox="1">
            <a:spLocks/>
          </p:cNvSpPr>
          <p:nvPr/>
        </p:nvSpPr>
        <p:spPr>
          <a:xfrm>
            <a:off x="310896" y="320040"/>
            <a:ext cx="7886700" cy="546514"/>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2500" b="0" i="0" kern="1200">
                <a:solidFill>
                  <a:schemeClr val="tx1"/>
                </a:solidFill>
                <a:latin typeface="Helvetica" pitchFamily="2" charset="0"/>
                <a:ea typeface="Helvetica" pitchFamily="2" charset="0"/>
                <a:cs typeface="Times New Roman" panose="02020603050405020304" pitchFamily="18" charset="0"/>
              </a:defRPr>
            </a:lvl1pPr>
          </a:lstStyle>
          <a:p>
            <a:pPr>
              <a:buClrTx/>
              <a:buFontTx/>
            </a:pPr>
            <a:r>
              <a:rPr lang="en-US" dirty="0"/>
              <a:t>Optimizations for accuracy improvement</a:t>
            </a:r>
          </a:p>
        </p:txBody>
      </p:sp>
      <p:sp>
        <p:nvSpPr>
          <p:cNvPr id="81" name="Rectangle 80">
            <a:extLst>
              <a:ext uri="{FF2B5EF4-FFF2-40B4-BE49-F238E27FC236}">
                <a16:creationId xmlns:a16="http://schemas.microsoft.com/office/drawing/2014/main" id="{51FF3A69-E64E-C64D-0974-69C3B11CABBB}"/>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82" name="Rectangle 81">
            <a:extLst>
              <a:ext uri="{FF2B5EF4-FFF2-40B4-BE49-F238E27FC236}">
                <a16:creationId xmlns:a16="http://schemas.microsoft.com/office/drawing/2014/main" id="{E280A9B9-9FC7-5953-19FC-73C985386958}"/>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83" name="Rectangle 82">
            <a:extLst>
              <a:ext uri="{FF2B5EF4-FFF2-40B4-BE49-F238E27FC236}">
                <a16:creationId xmlns:a16="http://schemas.microsoft.com/office/drawing/2014/main" id="{D1AAEAA5-0521-E456-5C4D-E629FD69C95A}"/>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84" name="Rectangle 83">
            <a:extLst>
              <a:ext uri="{FF2B5EF4-FFF2-40B4-BE49-F238E27FC236}">
                <a16:creationId xmlns:a16="http://schemas.microsoft.com/office/drawing/2014/main" id="{D140630E-3261-D090-A731-C4493BD5CDE6}"/>
              </a:ext>
            </a:extLst>
          </p:cNvPr>
          <p:cNvSpPr/>
          <p:nvPr/>
        </p:nvSpPr>
        <p:spPr>
          <a:xfrm>
            <a:off x="526752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High Accuracy</a:t>
            </a:r>
          </a:p>
        </p:txBody>
      </p:sp>
      <p:sp>
        <p:nvSpPr>
          <p:cNvPr id="85" name="Rectangle 84">
            <a:extLst>
              <a:ext uri="{FF2B5EF4-FFF2-40B4-BE49-F238E27FC236}">
                <a16:creationId xmlns:a16="http://schemas.microsoft.com/office/drawing/2014/main" id="{B1E2C930-0888-60FD-54AC-A898CABB5EAF}"/>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29659665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 grpId="0"/>
      <p:bldP spid="7" grpId="0"/>
      <p:bldP spid="12" grpId="0"/>
      <p:bldP spid="13" grpId="0"/>
      <p:bldP spid="14" grpId="0"/>
      <p:bldP spid="15"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white image of a sailboat&#10;&#10;Description automatically generated">
            <a:extLst>
              <a:ext uri="{FF2B5EF4-FFF2-40B4-BE49-F238E27FC236}">
                <a16:creationId xmlns:a16="http://schemas.microsoft.com/office/drawing/2014/main" id="{42F9EB98-2567-F552-DC8B-C811F0DCFAB3}"/>
              </a:ext>
            </a:extLst>
          </p:cNvPr>
          <p:cNvPicPr>
            <a:picLocks noChangeAspect="1"/>
          </p:cNvPicPr>
          <p:nvPr/>
        </p:nvPicPr>
        <p:blipFill rotWithShape="1">
          <a:blip r:embed="rId3"/>
          <a:srcRect l="8050" t="21157" r="6495" b="19452"/>
          <a:stretch/>
        </p:blipFill>
        <p:spPr>
          <a:xfrm>
            <a:off x="2620220" y="2699431"/>
            <a:ext cx="3316102" cy="1297211"/>
          </a:xfrm>
          <a:prstGeom prst="rect">
            <a:avLst/>
          </a:prstGeom>
        </p:spPr>
      </p:pic>
      <p:sp>
        <p:nvSpPr>
          <p:cNvPr id="10" name="TextBox 9">
            <a:extLst>
              <a:ext uri="{FF2B5EF4-FFF2-40B4-BE49-F238E27FC236}">
                <a16:creationId xmlns:a16="http://schemas.microsoft.com/office/drawing/2014/main" id="{7D01BD2B-7EE4-94FE-5ED3-4ABE10E54701}"/>
              </a:ext>
            </a:extLst>
          </p:cNvPr>
          <p:cNvSpPr txBox="1"/>
          <p:nvPr/>
        </p:nvSpPr>
        <p:spPr>
          <a:xfrm>
            <a:off x="1437636" y="2571750"/>
            <a:ext cx="1151222" cy="338554"/>
          </a:xfrm>
          <a:prstGeom prst="rect">
            <a:avLst/>
          </a:prstGeom>
          <a:noFill/>
        </p:spPr>
        <p:txBody>
          <a:bodyPr wrap="square" rtlCol="0">
            <a:spAutoFit/>
          </a:bodyPr>
          <a:lstStyle/>
          <a:p>
            <a:r>
              <a:rPr lang="en-US" sz="1600" dirty="0" err="1">
                <a:latin typeface="Helvetica" pitchFamily="2" charset="0"/>
                <a:cs typeface="Times New Roman" panose="02020603050405020304" pitchFamily="18" charset="0"/>
              </a:rPr>
              <a:t>ChatGPT</a:t>
            </a:r>
            <a:endParaRPr lang="en-US" sz="1600" dirty="0">
              <a:latin typeface="Helvetica"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57CB36DF-0329-F410-BCF8-7904C5C3568E}"/>
              </a:ext>
            </a:extLst>
          </p:cNvPr>
          <p:cNvSpPr txBox="1"/>
          <p:nvPr/>
        </p:nvSpPr>
        <p:spPr>
          <a:xfrm>
            <a:off x="5999046" y="2548468"/>
            <a:ext cx="1823946" cy="338554"/>
          </a:xfrm>
          <a:prstGeom prst="rect">
            <a:avLst/>
          </a:prstGeom>
          <a:noFill/>
        </p:spPr>
        <p:txBody>
          <a:bodyPr wrap="square" rtlCol="0">
            <a:spAutoFit/>
          </a:bodyPr>
          <a:lstStyle/>
          <a:p>
            <a:r>
              <a:rPr lang="en-US" sz="1600" dirty="0">
                <a:latin typeface="Helvetica" pitchFamily="2" charset="0"/>
                <a:cs typeface="Times New Roman" panose="02020603050405020304" pitchFamily="18" charset="0"/>
              </a:rPr>
              <a:t>GitHub Copilot</a:t>
            </a:r>
          </a:p>
        </p:txBody>
      </p:sp>
      <p:sp>
        <p:nvSpPr>
          <p:cNvPr id="12" name="TextBox 11">
            <a:extLst>
              <a:ext uri="{FF2B5EF4-FFF2-40B4-BE49-F238E27FC236}">
                <a16:creationId xmlns:a16="http://schemas.microsoft.com/office/drawing/2014/main" id="{F09271E8-9E4F-BBFB-D62A-2810C3085BF5}"/>
              </a:ext>
            </a:extLst>
          </p:cNvPr>
          <p:cNvSpPr txBox="1"/>
          <p:nvPr/>
        </p:nvSpPr>
        <p:spPr>
          <a:xfrm>
            <a:off x="3041704" y="3996642"/>
            <a:ext cx="2894618" cy="338554"/>
          </a:xfrm>
          <a:prstGeom prst="rect">
            <a:avLst/>
          </a:prstGeom>
          <a:noFill/>
        </p:spPr>
        <p:txBody>
          <a:bodyPr wrap="square" rtlCol="0">
            <a:spAutoFit/>
          </a:bodyPr>
          <a:lstStyle/>
          <a:p>
            <a:r>
              <a:rPr lang="en-US" sz="1600" dirty="0" err="1">
                <a:latin typeface="Helvetica" pitchFamily="2" charset="0"/>
                <a:cs typeface="Times New Roman" panose="02020603050405020304" pitchFamily="18" charset="0"/>
              </a:rPr>
              <a:t>Midjourney</a:t>
            </a:r>
            <a:r>
              <a:rPr lang="en-US" sz="1600" dirty="0">
                <a:latin typeface="Helvetica" pitchFamily="2" charset="0"/>
                <a:cs typeface="Times New Roman" panose="02020603050405020304" pitchFamily="18" charset="0"/>
              </a:rPr>
              <a:t> image generator</a:t>
            </a:r>
          </a:p>
        </p:txBody>
      </p:sp>
      <p:sp>
        <p:nvSpPr>
          <p:cNvPr id="13" name="Slide Number Placeholder 12">
            <a:extLst>
              <a:ext uri="{FF2B5EF4-FFF2-40B4-BE49-F238E27FC236}">
                <a16:creationId xmlns:a16="http://schemas.microsoft.com/office/drawing/2014/main" id="{00C52143-03C3-595F-A66A-D29B724E19DA}"/>
              </a:ext>
            </a:extLst>
          </p:cNvPr>
          <p:cNvSpPr>
            <a:spLocks noGrp="1"/>
          </p:cNvSpPr>
          <p:nvPr>
            <p:ph type="sldNum" sz="quarter" idx="12"/>
          </p:nvPr>
        </p:nvSpPr>
        <p:spPr/>
        <p:txBody>
          <a:bodyPr/>
          <a:lstStyle/>
          <a:p>
            <a:fld id="{86CB4B4D-7CA3-9044-876B-883B54F8677D}" type="slidenum">
              <a:rPr lang="en-US" smtClean="0"/>
              <a:t>2</a:t>
            </a:fld>
            <a:endParaRPr lang="en-US" dirty="0"/>
          </a:p>
        </p:txBody>
      </p:sp>
      <p:pic>
        <p:nvPicPr>
          <p:cNvPr id="4" name="Picture 3" descr="A hand holding a phone&#10;&#10;Description automatically generated">
            <a:extLst>
              <a:ext uri="{FF2B5EF4-FFF2-40B4-BE49-F238E27FC236}">
                <a16:creationId xmlns:a16="http://schemas.microsoft.com/office/drawing/2014/main" id="{41359428-482A-929B-9510-D062C1E257FA}"/>
              </a:ext>
            </a:extLst>
          </p:cNvPr>
          <p:cNvPicPr>
            <a:picLocks noChangeAspect="1"/>
          </p:cNvPicPr>
          <p:nvPr/>
        </p:nvPicPr>
        <p:blipFill>
          <a:blip r:embed="rId4"/>
          <a:stretch>
            <a:fillRect/>
          </a:stretch>
        </p:blipFill>
        <p:spPr>
          <a:xfrm>
            <a:off x="867189" y="838960"/>
            <a:ext cx="3161472" cy="1779816"/>
          </a:xfrm>
          <a:prstGeom prst="rect">
            <a:avLst/>
          </a:prstGeom>
        </p:spPr>
      </p:pic>
      <p:pic>
        <p:nvPicPr>
          <p:cNvPr id="17" name="Picture 16" descr="A screenshot of a video game&#10;&#10;Description automatically generated">
            <a:extLst>
              <a:ext uri="{FF2B5EF4-FFF2-40B4-BE49-F238E27FC236}">
                <a16:creationId xmlns:a16="http://schemas.microsoft.com/office/drawing/2014/main" id="{8413A15E-668C-A231-52DC-41863A428269}"/>
              </a:ext>
            </a:extLst>
          </p:cNvPr>
          <p:cNvPicPr>
            <a:picLocks noChangeAspect="1"/>
          </p:cNvPicPr>
          <p:nvPr/>
        </p:nvPicPr>
        <p:blipFill rotWithShape="1">
          <a:blip r:embed="rId5"/>
          <a:srcRect l="31759" t="31378" r="30291" b="14638"/>
          <a:stretch/>
        </p:blipFill>
        <p:spPr>
          <a:xfrm>
            <a:off x="5605670" y="892739"/>
            <a:ext cx="2221765" cy="1679015"/>
          </a:xfrm>
          <a:prstGeom prst="rect">
            <a:avLst/>
          </a:prstGeom>
        </p:spPr>
      </p:pic>
      <p:sp>
        <p:nvSpPr>
          <p:cNvPr id="3" name="Google Shape;201;p18">
            <a:extLst>
              <a:ext uri="{FF2B5EF4-FFF2-40B4-BE49-F238E27FC236}">
                <a16:creationId xmlns:a16="http://schemas.microsoft.com/office/drawing/2014/main" id="{C189BECF-479F-FC4E-DE8C-AAECDC80CA62}"/>
              </a:ext>
            </a:extLst>
          </p:cNvPr>
          <p:cNvSpPr txBox="1">
            <a:spLocks/>
          </p:cNvSpPr>
          <p:nvPr/>
        </p:nvSpPr>
        <p:spPr>
          <a:xfrm>
            <a:off x="311700" y="320040"/>
            <a:ext cx="8520600" cy="572700"/>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2500" b="0" i="0" kern="1200">
                <a:solidFill>
                  <a:schemeClr val="tx1"/>
                </a:solidFill>
                <a:latin typeface="Helvetica" pitchFamily="2" charset="0"/>
                <a:ea typeface="+mj-ea"/>
                <a:cs typeface="Times New Roman" panose="02020603050405020304" pitchFamily="18" charset="0"/>
              </a:defRPr>
            </a:lvl1pPr>
          </a:lstStyle>
          <a:p>
            <a:pPr>
              <a:spcBef>
                <a:spcPts val="0"/>
              </a:spcBef>
              <a:buClrTx/>
              <a:buFontTx/>
            </a:pPr>
            <a:r>
              <a:rPr lang="en-US" dirty="0"/>
              <a:t>Deep Neural Networks (DNNs) are prevalent</a:t>
            </a:r>
          </a:p>
        </p:txBody>
      </p:sp>
      <p:sp>
        <p:nvSpPr>
          <p:cNvPr id="22" name="Rectangle 21">
            <a:extLst>
              <a:ext uri="{FF2B5EF4-FFF2-40B4-BE49-F238E27FC236}">
                <a16:creationId xmlns:a16="http://schemas.microsoft.com/office/drawing/2014/main" id="{3066C049-B090-552D-AD93-4F3FC5363FAD}"/>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26" name="Rectangle 25">
            <a:extLst>
              <a:ext uri="{FF2B5EF4-FFF2-40B4-BE49-F238E27FC236}">
                <a16:creationId xmlns:a16="http://schemas.microsoft.com/office/drawing/2014/main" id="{379F47FF-F801-A502-3197-0AFE779A02CF}"/>
              </a:ext>
            </a:extLst>
          </p:cNvPr>
          <p:cNvSpPr/>
          <p:nvPr/>
        </p:nvSpPr>
        <p:spPr>
          <a:xfrm>
            <a:off x="87840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Background</a:t>
            </a:r>
          </a:p>
        </p:txBody>
      </p:sp>
      <p:sp>
        <p:nvSpPr>
          <p:cNvPr id="27" name="Rectangle 26">
            <a:extLst>
              <a:ext uri="{FF2B5EF4-FFF2-40B4-BE49-F238E27FC236}">
                <a16:creationId xmlns:a16="http://schemas.microsoft.com/office/drawing/2014/main" id="{CD451254-0B9C-664F-DF48-9E901EE13FA0}"/>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8" name="Rectangle 27">
            <a:extLst>
              <a:ext uri="{FF2B5EF4-FFF2-40B4-BE49-F238E27FC236}">
                <a16:creationId xmlns:a16="http://schemas.microsoft.com/office/drawing/2014/main" id="{763FB7DE-1F63-2E4F-10B1-19E4B930D108}"/>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29" name="Rectangle 28">
            <a:extLst>
              <a:ext uri="{FF2B5EF4-FFF2-40B4-BE49-F238E27FC236}">
                <a16:creationId xmlns:a16="http://schemas.microsoft.com/office/drawing/2014/main" id="{CC1C49C2-4BF8-9D99-ED41-E20D3DC65938}"/>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57511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52"/>
          <p:cNvSpPr/>
          <p:nvPr/>
        </p:nvSpPr>
        <p:spPr>
          <a:xfrm>
            <a:off x="6109213" y="1423416"/>
            <a:ext cx="2908500" cy="2663885"/>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09" name="Google Shape;1309;p52"/>
          <p:cNvSpPr/>
          <p:nvPr/>
        </p:nvSpPr>
        <p:spPr>
          <a:xfrm>
            <a:off x="6548251" y="2424641"/>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10" name="Google Shape;1310;p52"/>
          <p:cNvSpPr txBox="1"/>
          <p:nvPr/>
        </p:nvSpPr>
        <p:spPr>
          <a:xfrm>
            <a:off x="6148575" y="1429365"/>
            <a:ext cx="1366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Helvetica" pitchFamily="2" charset="0"/>
              </a:rPr>
              <a:t>PS</a:t>
            </a:r>
            <a:endParaRPr sz="1800" dirty="0">
              <a:latin typeface="Helvetica" pitchFamily="2" charset="0"/>
            </a:endParaRPr>
          </a:p>
        </p:txBody>
      </p:sp>
      <p:sp>
        <p:nvSpPr>
          <p:cNvPr id="1311" name="Google Shape;1311;p52"/>
          <p:cNvSpPr/>
          <p:nvPr/>
        </p:nvSpPr>
        <p:spPr>
          <a:xfrm>
            <a:off x="7128013" y="3424969"/>
            <a:ext cx="1028700" cy="5091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Helvetica" pitchFamily="2" charset="0"/>
              </a:rPr>
              <a:t>Sum</a:t>
            </a:r>
            <a:endParaRPr sz="1000" dirty="0">
              <a:latin typeface="Helvetica" pitchFamily="2" charset="0"/>
            </a:endParaRPr>
          </a:p>
        </p:txBody>
      </p:sp>
      <p:cxnSp>
        <p:nvCxnSpPr>
          <p:cNvPr id="1313" name="Google Shape;1313;p52"/>
          <p:cNvCxnSpPr>
            <a:stCxn id="1314" idx="2"/>
            <a:endCxn id="1311" idx="0"/>
          </p:cNvCxnSpPr>
          <p:nvPr/>
        </p:nvCxnSpPr>
        <p:spPr>
          <a:xfrm>
            <a:off x="7642351" y="2891328"/>
            <a:ext cx="12" cy="533641"/>
          </a:xfrm>
          <a:prstGeom prst="straightConnector1">
            <a:avLst/>
          </a:prstGeom>
          <a:noFill/>
          <a:ln w="19050" cap="flat" cmpd="sng">
            <a:solidFill>
              <a:schemeClr val="bg1">
                <a:lumMod val="50000"/>
              </a:schemeClr>
            </a:solidFill>
            <a:prstDash val="solid"/>
            <a:round/>
            <a:headEnd type="none" w="med" len="med"/>
            <a:tailEnd type="triangle" w="med" len="med"/>
          </a:ln>
        </p:spPr>
      </p:cxnSp>
      <p:sp>
        <p:nvSpPr>
          <p:cNvPr id="1315" name="Google Shape;1315;p52"/>
          <p:cNvSpPr txBox="1"/>
          <p:nvPr/>
        </p:nvSpPr>
        <p:spPr>
          <a:xfrm>
            <a:off x="1989814" y="789956"/>
            <a:ext cx="1532100" cy="677078"/>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US" sz="1600" dirty="0">
                <a:solidFill>
                  <a:srgbClr val="457B9D"/>
                </a:solidFill>
                <a:latin typeface="Helvetica" pitchFamily="2" charset="0"/>
              </a:rPr>
              <a:t>Quantized Values</a:t>
            </a:r>
            <a:r>
              <a:rPr lang="en-US" sz="1600" dirty="0">
                <a:solidFill>
                  <a:schemeClr val="tx1"/>
                </a:solidFill>
                <a:latin typeface="Helvetica" pitchFamily="2" charset="0"/>
              </a:rPr>
              <a:t>/</a:t>
            </a:r>
            <a:r>
              <a:rPr lang="en-US" sz="1600" dirty="0">
                <a:solidFill>
                  <a:srgbClr val="457B9D"/>
                </a:solidFill>
                <a:latin typeface="Helvetica" pitchFamily="2" charset="0"/>
              </a:rPr>
              <a:t>Indices</a:t>
            </a:r>
          </a:p>
        </p:txBody>
      </p:sp>
      <p:sp>
        <p:nvSpPr>
          <p:cNvPr id="1316" name="Google Shape;1316;p52"/>
          <p:cNvSpPr txBox="1"/>
          <p:nvPr/>
        </p:nvSpPr>
        <p:spPr>
          <a:xfrm>
            <a:off x="946325" y="3864443"/>
            <a:ext cx="2021700" cy="677078"/>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1600" dirty="0">
                <a:solidFill>
                  <a:srgbClr val="457B9D"/>
                </a:solidFill>
                <a:latin typeface="Helvetica" pitchFamily="2" charset="0"/>
              </a:rPr>
              <a:t>Aggregated Quantized Values</a:t>
            </a:r>
            <a:endParaRPr sz="1600" dirty="0">
              <a:solidFill>
                <a:srgbClr val="457B9D"/>
              </a:solidFill>
              <a:latin typeface="Helvetica" pitchFamily="2" charset="0"/>
            </a:endParaRPr>
          </a:p>
        </p:txBody>
      </p:sp>
      <p:sp>
        <p:nvSpPr>
          <p:cNvPr id="1317" name="Google Shape;1317;p52"/>
          <p:cNvSpPr txBox="1"/>
          <p:nvPr/>
        </p:nvSpPr>
        <p:spPr>
          <a:xfrm>
            <a:off x="6111614" y="2787413"/>
            <a:ext cx="1334217" cy="677078"/>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1600" dirty="0">
                <a:solidFill>
                  <a:srgbClr val="457B9D"/>
                </a:solidFill>
                <a:latin typeface="Helvetica" pitchFamily="2" charset="0"/>
              </a:rPr>
              <a:t>Quantized Values</a:t>
            </a:r>
            <a:endParaRPr sz="1600" dirty="0">
              <a:solidFill>
                <a:srgbClr val="457B9D"/>
              </a:solidFill>
              <a:latin typeface="Helvetica" pitchFamily="2" charset="0"/>
            </a:endParaRPr>
          </a:p>
        </p:txBody>
      </p:sp>
      <p:sp>
        <p:nvSpPr>
          <p:cNvPr id="1318" name="Google Shape;1318;p52"/>
          <p:cNvSpPr/>
          <p:nvPr/>
        </p:nvSpPr>
        <p:spPr>
          <a:xfrm>
            <a:off x="6507376" y="2463093"/>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19" name="Google Shape;1319;p52"/>
          <p:cNvSpPr/>
          <p:nvPr/>
        </p:nvSpPr>
        <p:spPr>
          <a:xfrm>
            <a:off x="7335151" y="2424641"/>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20" name="Google Shape;1320;p52"/>
          <p:cNvSpPr/>
          <p:nvPr/>
        </p:nvSpPr>
        <p:spPr>
          <a:xfrm>
            <a:off x="8122051" y="2424641"/>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21" name="Google Shape;1321;p52"/>
          <p:cNvSpPr/>
          <p:nvPr/>
        </p:nvSpPr>
        <p:spPr>
          <a:xfrm>
            <a:off x="6462001" y="2509286"/>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int</a:t>
            </a:r>
            <a:endParaRPr sz="1800" dirty="0">
              <a:latin typeface="Helvetica" pitchFamily="2" charset="0"/>
            </a:endParaRPr>
          </a:p>
        </p:txBody>
      </p:sp>
      <p:sp>
        <p:nvSpPr>
          <p:cNvPr id="1322" name="Google Shape;1322;p52"/>
          <p:cNvSpPr/>
          <p:nvPr/>
        </p:nvSpPr>
        <p:spPr>
          <a:xfrm>
            <a:off x="7294276" y="2463093"/>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14" name="Google Shape;1314;p52"/>
          <p:cNvSpPr/>
          <p:nvPr/>
        </p:nvSpPr>
        <p:spPr>
          <a:xfrm>
            <a:off x="7248901" y="2509128"/>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a:t>
            </a:r>
            <a:endParaRPr sz="1800" dirty="0">
              <a:latin typeface="Helvetica" pitchFamily="2" charset="0"/>
            </a:endParaRPr>
          </a:p>
        </p:txBody>
      </p:sp>
      <p:sp>
        <p:nvSpPr>
          <p:cNvPr id="1323" name="Google Shape;1323;p52"/>
          <p:cNvSpPr/>
          <p:nvPr/>
        </p:nvSpPr>
        <p:spPr>
          <a:xfrm>
            <a:off x="8081176" y="2463093"/>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24" name="Google Shape;1324;p52"/>
          <p:cNvSpPr/>
          <p:nvPr/>
        </p:nvSpPr>
        <p:spPr>
          <a:xfrm>
            <a:off x="8035801" y="2509139"/>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int</a:t>
            </a:r>
            <a:endParaRPr sz="1800" dirty="0">
              <a:latin typeface="Helvetica" pitchFamily="2" charset="0"/>
            </a:endParaRPr>
          </a:p>
        </p:txBody>
      </p:sp>
      <p:sp>
        <p:nvSpPr>
          <p:cNvPr id="1326" name="Google Shape;1326;p52"/>
          <p:cNvSpPr/>
          <p:nvPr/>
        </p:nvSpPr>
        <p:spPr>
          <a:xfrm>
            <a:off x="3566538" y="91788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27" name="Google Shape;1327;p52"/>
          <p:cNvSpPr/>
          <p:nvPr/>
        </p:nvSpPr>
        <p:spPr>
          <a:xfrm>
            <a:off x="4157838" y="91788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28" name="Google Shape;1328;p52"/>
          <p:cNvSpPr/>
          <p:nvPr/>
        </p:nvSpPr>
        <p:spPr>
          <a:xfrm>
            <a:off x="4749138" y="91788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29" name="Google Shape;1329;p52"/>
          <p:cNvSpPr/>
          <p:nvPr/>
        </p:nvSpPr>
        <p:spPr>
          <a:xfrm>
            <a:off x="3518663" y="96918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30" name="Google Shape;1330;p52"/>
          <p:cNvSpPr/>
          <p:nvPr/>
        </p:nvSpPr>
        <p:spPr>
          <a:xfrm>
            <a:off x="3479163" y="100653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800" dirty="0">
                <a:latin typeface="Helvetica" pitchFamily="2" charset="0"/>
              </a:rPr>
              <a:t>int</a:t>
            </a:r>
            <a:endParaRPr sz="1800" dirty="0">
              <a:latin typeface="Helvetica" pitchFamily="2" charset="0"/>
            </a:endParaRPr>
          </a:p>
        </p:txBody>
      </p:sp>
      <p:sp>
        <p:nvSpPr>
          <p:cNvPr id="1331" name="Google Shape;1331;p52"/>
          <p:cNvSpPr/>
          <p:nvPr/>
        </p:nvSpPr>
        <p:spPr>
          <a:xfrm>
            <a:off x="4109963" y="96918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32" name="Google Shape;1332;p52"/>
          <p:cNvSpPr/>
          <p:nvPr/>
        </p:nvSpPr>
        <p:spPr>
          <a:xfrm>
            <a:off x="4070463" y="100653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 sz="1800" dirty="0">
                <a:latin typeface="Helvetica" pitchFamily="2" charset="0"/>
              </a:rPr>
              <a:t>…</a:t>
            </a:r>
            <a:endParaRPr sz="1800" dirty="0">
              <a:latin typeface="Helvetica" pitchFamily="2" charset="0"/>
            </a:endParaRPr>
          </a:p>
        </p:txBody>
      </p:sp>
      <p:sp>
        <p:nvSpPr>
          <p:cNvPr id="1333" name="Google Shape;1333;p52"/>
          <p:cNvSpPr/>
          <p:nvPr/>
        </p:nvSpPr>
        <p:spPr>
          <a:xfrm>
            <a:off x="4701263" y="96918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334" name="Google Shape;1334;p52"/>
          <p:cNvSpPr/>
          <p:nvPr/>
        </p:nvSpPr>
        <p:spPr>
          <a:xfrm>
            <a:off x="4661763" y="1006538"/>
            <a:ext cx="5913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800" dirty="0">
                <a:latin typeface="Helvetica" pitchFamily="2" charset="0"/>
              </a:rPr>
              <a:t>int</a:t>
            </a:r>
            <a:endParaRPr sz="1800" dirty="0">
              <a:latin typeface="Helvetica" pitchFamily="2" charset="0"/>
            </a:endParaRPr>
          </a:p>
        </p:txBody>
      </p:sp>
      <p:sp>
        <p:nvSpPr>
          <p:cNvPr id="1335" name="Google Shape;1335;p52"/>
          <p:cNvSpPr/>
          <p:nvPr/>
        </p:nvSpPr>
        <p:spPr>
          <a:xfrm>
            <a:off x="779938" y="1591403"/>
            <a:ext cx="4340269" cy="20562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36" name="Google Shape;1336;p52"/>
          <p:cNvSpPr/>
          <p:nvPr/>
        </p:nvSpPr>
        <p:spPr>
          <a:xfrm>
            <a:off x="730619" y="1635299"/>
            <a:ext cx="4340269" cy="2056200"/>
          </a:xfrm>
          <a:prstGeom prst="roundRect">
            <a:avLst>
              <a:gd name="adj" fmla="val 16667"/>
            </a:avLst>
          </a:prstGeom>
          <a:solidFill>
            <a:schemeClr val="bg1"/>
          </a:solid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37" name="Google Shape;1337;p52"/>
          <p:cNvSpPr/>
          <p:nvPr/>
        </p:nvSpPr>
        <p:spPr>
          <a:xfrm>
            <a:off x="671332" y="1677011"/>
            <a:ext cx="4340268" cy="2056200"/>
          </a:xfrm>
          <a:prstGeom prst="roundRect">
            <a:avLst>
              <a:gd name="adj" fmla="val 16667"/>
            </a:avLst>
          </a:prstGeom>
          <a:solidFill>
            <a:schemeClr val="bg1"/>
          </a:solid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38" name="Google Shape;1338;p52"/>
          <p:cNvSpPr/>
          <p:nvPr/>
        </p:nvSpPr>
        <p:spPr>
          <a:xfrm>
            <a:off x="3484850" y="1960673"/>
            <a:ext cx="1366200" cy="5295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Helvetica" pitchFamily="2" charset="0"/>
              </a:rPr>
              <a:t>Compress</a:t>
            </a:r>
            <a:endParaRPr sz="1000" dirty="0">
              <a:latin typeface="Helvetica" pitchFamily="2" charset="0"/>
            </a:endParaRPr>
          </a:p>
        </p:txBody>
      </p:sp>
      <p:sp>
        <p:nvSpPr>
          <p:cNvPr id="1339" name="Google Shape;1339;p52"/>
          <p:cNvSpPr/>
          <p:nvPr/>
        </p:nvSpPr>
        <p:spPr>
          <a:xfrm>
            <a:off x="3479163" y="3003525"/>
            <a:ext cx="1366200" cy="5295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800" dirty="0">
                <a:solidFill>
                  <a:schemeClr val="dk1"/>
                </a:solidFill>
                <a:latin typeface="Helvetica" pitchFamily="2" charset="0"/>
              </a:rPr>
              <a:t>Decompress</a:t>
            </a:r>
            <a:endParaRPr sz="1000" dirty="0">
              <a:latin typeface="Helvetica" pitchFamily="2" charset="0"/>
            </a:endParaRPr>
          </a:p>
        </p:txBody>
      </p:sp>
      <mc:AlternateContent xmlns:mc="http://schemas.openxmlformats.org/markup-compatibility/2006">
        <mc:Choice xmlns:a14="http://schemas.microsoft.com/office/drawing/2010/main" Requires="a14">
          <p:sp>
            <p:nvSpPr>
              <p:cNvPr id="1344" name="Google Shape;1344;p52"/>
              <p:cNvSpPr txBox="1"/>
              <p:nvPr/>
            </p:nvSpPr>
            <p:spPr>
              <a:xfrm>
                <a:off x="811422" y="1677011"/>
                <a:ext cx="11058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Helvetica" pitchFamily="2" charset="0"/>
                  </a:rPr>
                  <a:t>Worker </a:t>
                </a:r>
                <a14:m>
                  <m:oMath xmlns:m="http://schemas.openxmlformats.org/officeDocument/2006/math">
                    <m:r>
                      <a:rPr lang="en-US" sz="1800" b="0" i="1" smtClean="0">
                        <a:latin typeface="Cambria Math" panose="02040503050406030204" pitchFamily="18" charset="0"/>
                      </a:rPr>
                      <m:t>𝑖</m:t>
                    </m:r>
                  </m:oMath>
                </a14:m>
                <a:endParaRPr sz="1800" dirty="0">
                  <a:latin typeface="Helvetica" pitchFamily="2" charset="0"/>
                </a:endParaRPr>
              </a:p>
            </p:txBody>
          </p:sp>
        </mc:Choice>
        <mc:Fallback>
          <p:sp>
            <p:nvSpPr>
              <p:cNvPr id="1344" name="Google Shape;1344;p52"/>
              <p:cNvSpPr txBox="1">
                <a:spLocks noRot="1" noChangeAspect="1" noMove="1" noResize="1" noEditPoints="1" noAdjustHandles="1" noChangeArrowheads="1" noChangeShapeType="1" noTextEdit="1"/>
              </p:cNvSpPr>
              <p:nvPr/>
            </p:nvSpPr>
            <p:spPr>
              <a:xfrm>
                <a:off x="811422" y="1677011"/>
                <a:ext cx="1105800" cy="461635"/>
              </a:xfrm>
              <a:prstGeom prst="rect">
                <a:avLst/>
              </a:prstGeom>
              <a:blipFill>
                <a:blip r:embed="rId3"/>
                <a:stretch>
                  <a:fillRect l="-3371" b="-10811"/>
                </a:stretch>
              </a:blipFill>
              <a:ln>
                <a:noFill/>
              </a:ln>
            </p:spPr>
            <p:txBody>
              <a:bodyPr/>
              <a:lstStyle/>
              <a:p>
                <a:r>
                  <a:rPr lang="en-US">
                    <a:noFill/>
                  </a:rPr>
                  <a:t> </a:t>
                </a:r>
              </a:p>
            </p:txBody>
          </p:sp>
        </mc:Fallback>
      </mc:AlternateContent>
      <p:cxnSp>
        <p:nvCxnSpPr>
          <p:cNvPr id="1352" name="Google Shape;1352;p52"/>
          <p:cNvCxnSpPr>
            <a:cxnSpLocks/>
            <a:stCxn id="1338" idx="3"/>
            <a:endCxn id="1353" idx="0"/>
          </p:cNvCxnSpPr>
          <p:nvPr/>
        </p:nvCxnSpPr>
        <p:spPr>
          <a:xfrm rot="10800000" flipH="1">
            <a:off x="4851050" y="1739722"/>
            <a:ext cx="2644800" cy="485700"/>
          </a:xfrm>
          <a:prstGeom prst="bentConnector4">
            <a:avLst>
              <a:gd name="adj1" fmla="val 27395"/>
              <a:gd name="adj2" fmla="val 241208"/>
            </a:avLst>
          </a:prstGeom>
          <a:noFill/>
          <a:ln w="19050" cap="flat" cmpd="sng">
            <a:solidFill>
              <a:schemeClr val="bg1">
                <a:lumMod val="50000"/>
              </a:schemeClr>
            </a:solidFill>
            <a:prstDash val="solid"/>
            <a:round/>
            <a:headEnd type="none" w="med" len="med"/>
            <a:tailEnd type="none" w="med" len="med"/>
          </a:ln>
        </p:spPr>
      </p:cxnSp>
      <p:sp>
        <p:nvSpPr>
          <p:cNvPr id="1353" name="Google Shape;1353;p52"/>
          <p:cNvSpPr/>
          <p:nvPr/>
        </p:nvSpPr>
        <p:spPr>
          <a:xfrm>
            <a:off x="7436475" y="1739588"/>
            <a:ext cx="118500" cy="9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cxnSp>
        <p:nvCxnSpPr>
          <p:cNvPr id="1354" name="Google Shape;1354;p52"/>
          <p:cNvCxnSpPr>
            <a:cxnSpLocks/>
          </p:cNvCxnSpPr>
          <p:nvPr/>
        </p:nvCxnSpPr>
        <p:spPr>
          <a:xfrm flipH="1">
            <a:off x="7495725" y="2225422"/>
            <a:ext cx="125" cy="299910"/>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1355" name="Google Shape;1355;p52"/>
          <p:cNvCxnSpPr>
            <a:cxnSpLocks/>
            <a:endCxn id="9" idx="0"/>
          </p:cNvCxnSpPr>
          <p:nvPr/>
        </p:nvCxnSpPr>
        <p:spPr>
          <a:xfrm flipV="1">
            <a:off x="5011600" y="1736702"/>
            <a:ext cx="2676126" cy="433930"/>
          </a:xfrm>
          <a:prstGeom prst="bentConnector4">
            <a:avLst>
              <a:gd name="adj1" fmla="val 18449"/>
              <a:gd name="adj2" fmla="val 279813"/>
            </a:avLst>
          </a:prstGeom>
          <a:noFill/>
          <a:ln w="19050" cap="flat" cmpd="sng">
            <a:solidFill>
              <a:schemeClr val="bg1">
                <a:lumMod val="50000"/>
              </a:schemeClr>
            </a:solidFill>
            <a:prstDash val="solid"/>
            <a:round/>
            <a:headEnd type="none" w="med" len="med"/>
            <a:tailEnd type="none" w="med" len="med"/>
          </a:ln>
        </p:spPr>
      </p:cxnSp>
      <p:sp>
        <p:nvSpPr>
          <p:cNvPr id="1356" name="Google Shape;1356;p52"/>
          <p:cNvSpPr/>
          <p:nvPr/>
        </p:nvSpPr>
        <p:spPr>
          <a:xfrm>
            <a:off x="7786324" y="1739587"/>
            <a:ext cx="159103" cy="1716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cxnSp>
        <p:nvCxnSpPr>
          <p:cNvPr id="1357" name="Google Shape;1357;p52"/>
          <p:cNvCxnSpPr>
            <a:cxnSpLocks/>
          </p:cNvCxnSpPr>
          <p:nvPr/>
        </p:nvCxnSpPr>
        <p:spPr>
          <a:xfrm flipV="1">
            <a:off x="5070463" y="1754516"/>
            <a:ext cx="2794401" cy="370201"/>
          </a:xfrm>
          <a:prstGeom prst="bentConnector4">
            <a:avLst>
              <a:gd name="adj1" fmla="val 13225"/>
              <a:gd name="adj2" fmla="val 340385"/>
            </a:avLst>
          </a:prstGeom>
          <a:noFill/>
          <a:ln w="19050" cap="flat" cmpd="sng">
            <a:solidFill>
              <a:schemeClr val="bg1">
                <a:lumMod val="50000"/>
              </a:schemeClr>
            </a:solidFill>
            <a:prstDash val="solid"/>
            <a:round/>
            <a:headEnd type="none" w="med" len="med"/>
            <a:tailEnd type="none" w="med" len="med"/>
          </a:ln>
        </p:spPr>
      </p:cxnSp>
      <p:cxnSp>
        <p:nvCxnSpPr>
          <p:cNvPr id="1358" name="Google Shape;1358;p52"/>
          <p:cNvCxnSpPr>
            <a:cxnSpLocks/>
          </p:cNvCxnSpPr>
          <p:nvPr/>
        </p:nvCxnSpPr>
        <p:spPr>
          <a:xfrm>
            <a:off x="7845275" y="2241800"/>
            <a:ext cx="0" cy="175534"/>
          </a:xfrm>
          <a:prstGeom prst="straightConnector1">
            <a:avLst/>
          </a:prstGeom>
          <a:noFill/>
          <a:ln w="19050" cap="flat" cmpd="sng">
            <a:solidFill>
              <a:schemeClr val="bg1">
                <a:lumMod val="50000"/>
              </a:schemeClr>
            </a:solidFill>
            <a:prstDash val="solid"/>
            <a:round/>
            <a:headEnd type="none" w="med" len="med"/>
            <a:tailEnd type="stealth" w="med" len="med"/>
          </a:ln>
        </p:spPr>
      </p:cxnSp>
      <p:cxnSp>
        <p:nvCxnSpPr>
          <p:cNvPr id="1359" name="Google Shape;1359;p52"/>
          <p:cNvCxnSpPr>
            <a:cxnSpLocks/>
            <a:stCxn id="1360" idx="2"/>
            <a:endCxn id="1339" idx="3"/>
          </p:cNvCxnSpPr>
          <p:nvPr/>
        </p:nvCxnSpPr>
        <p:spPr>
          <a:xfrm rot="5400000" flipH="1">
            <a:off x="5905820" y="2207818"/>
            <a:ext cx="819747" cy="2940662"/>
          </a:xfrm>
          <a:prstGeom prst="bentConnector4">
            <a:avLst>
              <a:gd name="adj1" fmla="val -27887"/>
              <a:gd name="adj2" fmla="val 80868"/>
            </a:avLst>
          </a:prstGeom>
          <a:noFill/>
          <a:ln w="19050" cap="flat" cmpd="sng">
            <a:solidFill>
              <a:schemeClr val="bg1">
                <a:lumMod val="50000"/>
              </a:schemeClr>
            </a:solidFill>
            <a:prstDash val="solid"/>
            <a:round/>
            <a:headEnd type="none" w="med" len="med"/>
            <a:tailEnd type="stealth" w="med" len="med"/>
          </a:ln>
        </p:spPr>
      </p:cxnSp>
      <p:sp>
        <p:nvSpPr>
          <p:cNvPr id="1360" name="Google Shape;1360;p52"/>
          <p:cNvSpPr/>
          <p:nvPr/>
        </p:nvSpPr>
        <p:spPr>
          <a:xfrm>
            <a:off x="7726775" y="3990522"/>
            <a:ext cx="118500" cy="9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cxnSp>
        <p:nvCxnSpPr>
          <p:cNvPr id="1361" name="Google Shape;1361;p52"/>
          <p:cNvCxnSpPr>
            <a:cxnSpLocks/>
            <a:stCxn id="1311" idx="2"/>
          </p:cNvCxnSpPr>
          <p:nvPr/>
        </p:nvCxnSpPr>
        <p:spPr>
          <a:xfrm rot="5400000" flipH="1">
            <a:off x="5951841" y="2243548"/>
            <a:ext cx="750281" cy="2630763"/>
          </a:xfrm>
          <a:prstGeom prst="bentConnector4">
            <a:avLst>
              <a:gd name="adj1" fmla="val -41895"/>
              <a:gd name="adj2" fmla="val 81113"/>
            </a:avLst>
          </a:prstGeom>
          <a:noFill/>
          <a:ln w="19050" cap="flat" cmpd="sng">
            <a:solidFill>
              <a:schemeClr val="bg1">
                <a:lumMod val="50000"/>
              </a:schemeClr>
            </a:solidFill>
            <a:prstDash val="solid"/>
            <a:round/>
            <a:headEnd type="none" w="med" len="med"/>
            <a:tailEnd type="stealth" w="med" len="med"/>
          </a:ln>
        </p:spPr>
      </p:cxnSp>
      <p:sp>
        <p:nvSpPr>
          <p:cNvPr id="1362" name="Google Shape;1362;p52"/>
          <p:cNvSpPr/>
          <p:nvPr/>
        </p:nvSpPr>
        <p:spPr>
          <a:xfrm>
            <a:off x="7450726" y="3990522"/>
            <a:ext cx="118500" cy="9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cxnSp>
        <p:nvCxnSpPr>
          <p:cNvPr id="1363" name="Google Shape;1363;p52"/>
          <p:cNvCxnSpPr>
            <a:cxnSpLocks/>
            <a:stCxn id="1362" idx="2"/>
          </p:cNvCxnSpPr>
          <p:nvPr/>
        </p:nvCxnSpPr>
        <p:spPr>
          <a:xfrm rot="5400000" flipH="1">
            <a:off x="5794923" y="2372970"/>
            <a:ext cx="990593" cy="2439513"/>
          </a:xfrm>
          <a:prstGeom prst="bentConnector4">
            <a:avLst>
              <a:gd name="adj1" fmla="val -8654"/>
              <a:gd name="adj2" fmla="val 78131"/>
            </a:avLst>
          </a:prstGeom>
          <a:noFill/>
          <a:ln w="19050" cap="flat" cmpd="sng">
            <a:solidFill>
              <a:schemeClr val="bg1">
                <a:lumMod val="50000"/>
              </a:schemeClr>
            </a:solidFill>
            <a:prstDash val="solid"/>
            <a:round/>
            <a:headEnd type="none" w="med" len="med"/>
            <a:tailEnd type="stealth" w="med" len="med"/>
          </a:ln>
        </p:spPr>
      </p:cxnSp>
      <p:cxnSp>
        <p:nvCxnSpPr>
          <p:cNvPr id="1364" name="Google Shape;1364;p52"/>
          <p:cNvCxnSpPr>
            <a:cxnSpLocks/>
          </p:cNvCxnSpPr>
          <p:nvPr/>
        </p:nvCxnSpPr>
        <p:spPr>
          <a:xfrm rot="10800000">
            <a:off x="7507738" y="3930585"/>
            <a:ext cx="600" cy="160200"/>
          </a:xfrm>
          <a:prstGeom prst="straightConnector1">
            <a:avLst/>
          </a:prstGeom>
          <a:noFill/>
          <a:ln w="19050" cap="flat" cmpd="sng">
            <a:solidFill>
              <a:schemeClr val="bg1">
                <a:lumMod val="50000"/>
              </a:schemeClr>
            </a:solidFill>
            <a:prstDash val="solid"/>
            <a:round/>
            <a:headEnd type="none" w="med" len="med"/>
            <a:tailEnd type="none" w="med" len="med"/>
          </a:ln>
        </p:spPr>
      </p:cxnSp>
      <p:cxnSp>
        <p:nvCxnSpPr>
          <p:cNvPr id="1365" name="Google Shape;1365;p52"/>
          <p:cNvCxnSpPr>
            <a:cxnSpLocks/>
          </p:cNvCxnSpPr>
          <p:nvPr/>
        </p:nvCxnSpPr>
        <p:spPr>
          <a:xfrm flipV="1">
            <a:off x="7784340" y="3930585"/>
            <a:ext cx="0" cy="154784"/>
          </a:xfrm>
          <a:prstGeom prst="straightConnector1">
            <a:avLst/>
          </a:prstGeom>
          <a:noFill/>
          <a:ln w="19050" cap="flat" cmpd="sng">
            <a:solidFill>
              <a:schemeClr val="bg1">
                <a:lumMod val="50000"/>
              </a:schemeClr>
            </a:solidFill>
            <a:prstDash val="solid"/>
            <a:round/>
            <a:headEnd type="none" w="med" len="med"/>
            <a:tailEnd type="none" w="med" len="med"/>
          </a:ln>
        </p:spPr>
      </p:cxnSp>
      <p:sp>
        <p:nvSpPr>
          <p:cNvPr id="1366" name="Google Shape;1366;p52"/>
          <p:cNvSpPr/>
          <p:nvPr/>
        </p:nvSpPr>
        <p:spPr>
          <a:xfrm>
            <a:off x="2987588" y="3977978"/>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int</a:t>
            </a:r>
            <a:endParaRPr sz="1800" dirty="0">
              <a:latin typeface="Helvetica" pitchFamily="2" charset="0"/>
            </a:endParaRPr>
          </a:p>
        </p:txBody>
      </p:sp>
      <p:sp>
        <p:nvSpPr>
          <p:cNvPr id="1367" name="Google Shape;1367;p52"/>
          <p:cNvSpPr/>
          <p:nvPr/>
        </p:nvSpPr>
        <p:spPr>
          <a:xfrm>
            <a:off x="3774488" y="3977820"/>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a:t>
            </a:r>
            <a:endParaRPr sz="1800" dirty="0">
              <a:latin typeface="Helvetica" pitchFamily="2" charset="0"/>
            </a:endParaRPr>
          </a:p>
        </p:txBody>
      </p:sp>
      <p:sp>
        <p:nvSpPr>
          <p:cNvPr id="1368" name="Google Shape;1368;p52"/>
          <p:cNvSpPr/>
          <p:nvPr/>
        </p:nvSpPr>
        <p:spPr>
          <a:xfrm>
            <a:off x="4561388" y="3977831"/>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int</a:t>
            </a:r>
            <a:endParaRPr sz="1800" dirty="0">
              <a:latin typeface="Helvetica" pitchFamily="2" charset="0"/>
            </a:endParaRPr>
          </a:p>
        </p:txBody>
      </p:sp>
      <p:sp>
        <p:nvSpPr>
          <p:cNvPr id="1373" name="Google Shape;1373;p52"/>
          <p:cNvSpPr txBox="1">
            <a:spLocks noGrp="1"/>
          </p:cNvSpPr>
          <p:nvPr>
            <p:ph type="title"/>
          </p:nvPr>
        </p:nvSpPr>
        <p:spPr>
          <a:xfrm>
            <a:off x="311700" y="320040"/>
            <a:ext cx="8520600" cy="5727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dirty="0"/>
              <a:t>THC workflow</a:t>
            </a:r>
            <a:endParaRPr dirty="0"/>
          </a:p>
        </p:txBody>
      </p:sp>
      <p:sp>
        <p:nvSpPr>
          <p:cNvPr id="19" name="Google Shape;1356;p52">
            <a:extLst>
              <a:ext uri="{FF2B5EF4-FFF2-40B4-BE49-F238E27FC236}">
                <a16:creationId xmlns:a16="http://schemas.microsoft.com/office/drawing/2014/main" id="{AADF134D-6129-059D-F1CF-A9632832457A}"/>
              </a:ext>
            </a:extLst>
          </p:cNvPr>
          <p:cNvSpPr/>
          <p:nvPr/>
        </p:nvSpPr>
        <p:spPr>
          <a:xfrm>
            <a:off x="7578734" y="1949671"/>
            <a:ext cx="217985" cy="79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cxnSp>
        <p:nvCxnSpPr>
          <p:cNvPr id="38" name="Straight Arrow Connector 37">
            <a:extLst>
              <a:ext uri="{FF2B5EF4-FFF2-40B4-BE49-F238E27FC236}">
                <a16:creationId xmlns:a16="http://schemas.microsoft.com/office/drawing/2014/main" id="{B2028AC9-29E2-FE3B-913A-8CD2073F3DB3}"/>
              </a:ext>
            </a:extLst>
          </p:cNvPr>
          <p:cNvCxnSpPr>
            <a:cxnSpLocks/>
            <a:stCxn id="9" idx="2"/>
            <a:endCxn id="1322" idx="0"/>
          </p:cNvCxnSpPr>
          <p:nvPr/>
        </p:nvCxnSpPr>
        <p:spPr>
          <a:xfrm>
            <a:off x="7687726" y="2245802"/>
            <a:ext cx="0" cy="217291"/>
          </a:xfrm>
          <a:prstGeom prst="straightConnector1">
            <a:avLst/>
          </a:prstGeom>
          <a:ln>
            <a:solidFill>
              <a:schemeClr val="tx1">
                <a:lumMod val="50000"/>
                <a:lumOff val="50000"/>
              </a:schemeClr>
            </a:solidFill>
            <a:tailEnd type="stealth"/>
          </a:ln>
        </p:spPr>
        <p:style>
          <a:lnRef idx="2">
            <a:schemeClr val="accent1"/>
          </a:lnRef>
          <a:fillRef idx="0">
            <a:schemeClr val="accent1"/>
          </a:fillRef>
          <a:effectRef idx="1">
            <a:schemeClr val="accent1"/>
          </a:effectRef>
          <a:fontRef idx="minor">
            <a:schemeClr val="tx1"/>
          </a:fontRef>
        </p:style>
      </p:cxnSp>
      <p:pic>
        <p:nvPicPr>
          <p:cNvPr id="2" name="Google Shape;268;p21">
            <a:extLst>
              <a:ext uri="{FF2B5EF4-FFF2-40B4-BE49-F238E27FC236}">
                <a16:creationId xmlns:a16="http://schemas.microsoft.com/office/drawing/2014/main" id="{C1A8A631-D220-0001-D961-FB0FFA858821}"/>
              </a:ext>
            </a:extLst>
          </p:cNvPr>
          <p:cNvPicPr preferRelativeResize="0"/>
          <p:nvPr/>
        </p:nvPicPr>
        <p:blipFill>
          <a:blip r:embed="rId4">
            <a:alphaModFix/>
          </a:blip>
          <a:stretch>
            <a:fillRect/>
          </a:stretch>
        </p:blipFill>
        <p:spPr>
          <a:xfrm>
            <a:off x="913219" y="2017150"/>
            <a:ext cx="1223891" cy="1274085"/>
          </a:xfrm>
          <a:prstGeom prst="rect">
            <a:avLst/>
          </a:prstGeom>
          <a:noFill/>
          <a:ln>
            <a:noFill/>
          </a:ln>
        </p:spPr>
      </p:pic>
      <p:sp>
        <p:nvSpPr>
          <p:cNvPr id="3" name="Google Shape;269;p21">
            <a:extLst>
              <a:ext uri="{FF2B5EF4-FFF2-40B4-BE49-F238E27FC236}">
                <a16:creationId xmlns:a16="http://schemas.microsoft.com/office/drawing/2014/main" id="{E223A615-575D-4B07-31BD-DA0029793AC8}"/>
              </a:ext>
            </a:extLst>
          </p:cNvPr>
          <p:cNvSpPr txBox="1"/>
          <p:nvPr/>
        </p:nvSpPr>
        <p:spPr>
          <a:xfrm>
            <a:off x="1119367" y="3109264"/>
            <a:ext cx="88776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Model</a:t>
            </a:r>
            <a:endParaRPr sz="1600" dirty="0">
              <a:latin typeface="Helvetica" pitchFamily="2" charset="0"/>
            </a:endParaRPr>
          </a:p>
        </p:txBody>
      </p:sp>
      <p:cxnSp>
        <p:nvCxnSpPr>
          <p:cNvPr id="4" name="Google Shape;296;p22">
            <a:extLst>
              <a:ext uri="{FF2B5EF4-FFF2-40B4-BE49-F238E27FC236}">
                <a16:creationId xmlns:a16="http://schemas.microsoft.com/office/drawing/2014/main" id="{893F6D92-A83A-5EF4-0822-E88AA6581177}"/>
              </a:ext>
            </a:extLst>
          </p:cNvPr>
          <p:cNvCxnSpPr>
            <a:cxnSpLocks/>
          </p:cNvCxnSpPr>
          <p:nvPr/>
        </p:nvCxnSpPr>
        <p:spPr>
          <a:xfrm>
            <a:off x="2072611" y="2235279"/>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5" name="Google Shape;300;p22">
            <a:extLst>
              <a:ext uri="{FF2B5EF4-FFF2-40B4-BE49-F238E27FC236}">
                <a16:creationId xmlns:a16="http://schemas.microsoft.com/office/drawing/2014/main" id="{18CE1FE2-C1B8-750F-CF10-FF74E0FBA5D7}"/>
              </a:ext>
            </a:extLst>
          </p:cNvPr>
          <p:cNvSpPr txBox="1"/>
          <p:nvPr/>
        </p:nvSpPr>
        <p:spPr>
          <a:xfrm>
            <a:off x="2297684" y="1835531"/>
            <a:ext cx="898435" cy="430857"/>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1600" dirty="0">
                <a:solidFill>
                  <a:schemeClr val="dk1"/>
                </a:solidFill>
                <a:latin typeface="Helvetica" pitchFamily="2" charset="0"/>
              </a:rPr>
              <a:t>Gradients</a:t>
            </a:r>
            <a:endParaRPr sz="1600" dirty="0">
              <a:latin typeface="Helvetica" pitchFamily="2" charset="0"/>
            </a:endParaRPr>
          </a:p>
        </p:txBody>
      </p:sp>
      <p:sp>
        <p:nvSpPr>
          <p:cNvPr id="6" name="Google Shape;664;p28">
            <a:extLst>
              <a:ext uri="{FF2B5EF4-FFF2-40B4-BE49-F238E27FC236}">
                <a16:creationId xmlns:a16="http://schemas.microsoft.com/office/drawing/2014/main" id="{63D3867F-5EF4-8D06-0D93-89BC8F1D862B}"/>
              </a:ext>
            </a:extLst>
          </p:cNvPr>
          <p:cNvSpPr txBox="1"/>
          <p:nvPr/>
        </p:nvSpPr>
        <p:spPr>
          <a:xfrm>
            <a:off x="2253996" y="3097430"/>
            <a:ext cx="978300" cy="677078"/>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1600" dirty="0">
                <a:solidFill>
                  <a:schemeClr val="dk1"/>
                </a:solidFill>
                <a:latin typeface="Helvetica" pitchFamily="2" charset="0"/>
              </a:rPr>
              <a:t>Global Updates</a:t>
            </a:r>
            <a:endParaRPr sz="1600" dirty="0">
              <a:latin typeface="Helvetica" pitchFamily="2" charset="0"/>
            </a:endParaRPr>
          </a:p>
        </p:txBody>
      </p:sp>
      <p:cxnSp>
        <p:nvCxnSpPr>
          <p:cNvPr id="7" name="Google Shape;296;p22">
            <a:extLst>
              <a:ext uri="{FF2B5EF4-FFF2-40B4-BE49-F238E27FC236}">
                <a16:creationId xmlns:a16="http://schemas.microsoft.com/office/drawing/2014/main" id="{6B1E6C9F-C0B1-028F-64EF-BF60F7E2B11D}"/>
              </a:ext>
            </a:extLst>
          </p:cNvPr>
          <p:cNvCxnSpPr>
            <a:cxnSpLocks/>
          </p:cNvCxnSpPr>
          <p:nvPr/>
        </p:nvCxnSpPr>
        <p:spPr>
          <a:xfrm>
            <a:off x="2039193" y="3207648"/>
            <a:ext cx="1436642" cy="0"/>
          </a:xfrm>
          <a:prstGeom prst="straightConnector1">
            <a:avLst/>
          </a:prstGeom>
          <a:noFill/>
          <a:ln w="19050" cap="flat" cmpd="sng">
            <a:solidFill>
              <a:schemeClr val="bg1">
                <a:lumMod val="50000"/>
              </a:schemeClr>
            </a:solidFill>
            <a:prstDash val="solid"/>
            <a:round/>
            <a:headEnd type="stealth" w="med" len="med"/>
            <a:tailEnd type="none" w="med" len="med"/>
          </a:ln>
        </p:spPr>
      </p:cxnSp>
      <p:sp>
        <p:nvSpPr>
          <p:cNvPr id="8" name="Slide Number Placeholder 7">
            <a:extLst>
              <a:ext uri="{FF2B5EF4-FFF2-40B4-BE49-F238E27FC236}">
                <a16:creationId xmlns:a16="http://schemas.microsoft.com/office/drawing/2014/main" id="{281DC82E-3D78-F61D-C0F5-3B09C52CF3E7}"/>
              </a:ext>
            </a:extLst>
          </p:cNvPr>
          <p:cNvSpPr>
            <a:spLocks noGrp="1"/>
          </p:cNvSpPr>
          <p:nvPr>
            <p:ph type="sldNum" sz="quarter" idx="2"/>
          </p:nvPr>
        </p:nvSpPr>
        <p:spPr/>
        <p:txBody>
          <a:bodyPr/>
          <a:lstStyle/>
          <a:p>
            <a:fld id="{86CB4B4D-7CA3-9044-876B-883B54F8677D}" type="slidenum">
              <a:rPr lang="en-US" smtClean="0"/>
              <a:t>20</a:t>
            </a:fld>
            <a:endParaRPr lang="en-US" dirty="0"/>
          </a:p>
        </p:txBody>
      </p:sp>
      <p:sp>
        <p:nvSpPr>
          <p:cNvPr id="9" name="Google Shape;1311;p52">
            <a:extLst>
              <a:ext uri="{FF2B5EF4-FFF2-40B4-BE49-F238E27FC236}">
                <a16:creationId xmlns:a16="http://schemas.microsoft.com/office/drawing/2014/main" id="{A6C6DA92-A62F-7E03-09C0-1F50FAA0B02C}"/>
              </a:ext>
            </a:extLst>
          </p:cNvPr>
          <p:cNvSpPr/>
          <p:nvPr/>
        </p:nvSpPr>
        <p:spPr>
          <a:xfrm>
            <a:off x="6648961" y="1736702"/>
            <a:ext cx="2077530" cy="509100"/>
          </a:xfrm>
          <a:prstGeom prst="rect">
            <a:avLst/>
          </a:prstGeom>
          <a:solidFill>
            <a:srgbClr val="F2FBEE"/>
          </a:solidFill>
          <a:ln w="19050" cap="flat" cmpd="sng">
            <a:solidFill>
              <a:schemeClr val="bg1">
                <a:lumMod val="5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Helvetica" pitchFamily="2" charset="0"/>
              </a:rPr>
              <a:t>Lookup (non-uniform THC only)</a:t>
            </a:r>
            <a:endParaRPr sz="1000" dirty="0">
              <a:latin typeface="Helvetica" pitchFamily="2" charset="0"/>
            </a:endParaRPr>
          </a:p>
        </p:txBody>
      </p:sp>
      <p:sp>
        <p:nvSpPr>
          <p:cNvPr id="26" name="Rectangle 25">
            <a:extLst>
              <a:ext uri="{FF2B5EF4-FFF2-40B4-BE49-F238E27FC236}">
                <a16:creationId xmlns:a16="http://schemas.microsoft.com/office/drawing/2014/main" id="{CF8ABE21-A2F5-E318-C44D-45A3DAB1BFFC}"/>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27" name="Rectangle 26">
            <a:extLst>
              <a:ext uri="{FF2B5EF4-FFF2-40B4-BE49-F238E27FC236}">
                <a16:creationId xmlns:a16="http://schemas.microsoft.com/office/drawing/2014/main" id="{6CD16938-85CF-C412-AAB2-E12A14E3B2E7}"/>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28" name="Rectangle 27">
            <a:extLst>
              <a:ext uri="{FF2B5EF4-FFF2-40B4-BE49-F238E27FC236}">
                <a16:creationId xmlns:a16="http://schemas.microsoft.com/office/drawing/2014/main" id="{71D3F7EF-5DDF-0A1B-D709-E749ABDB5425}"/>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9" name="Rectangle 28">
            <a:extLst>
              <a:ext uri="{FF2B5EF4-FFF2-40B4-BE49-F238E27FC236}">
                <a16:creationId xmlns:a16="http://schemas.microsoft.com/office/drawing/2014/main" id="{90E6E6CD-7E72-F972-B031-A04BBC65EF4A}"/>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30" name="Rectangle 29">
            <a:extLst>
              <a:ext uri="{FF2B5EF4-FFF2-40B4-BE49-F238E27FC236}">
                <a16:creationId xmlns:a16="http://schemas.microsoft.com/office/drawing/2014/main" id="{9DCD8982-B9B9-DC26-F1CB-4E3FFABE4874}"/>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spTree>
    <p:extLst>
      <p:ext uri="{BB962C8B-B14F-4D97-AF65-F5344CB8AC3E}">
        <p14:creationId xmlns:p14="http://schemas.microsoft.com/office/powerpoint/2010/main" val="15542534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50"/>
          <p:cNvSpPr txBox="1">
            <a:spLocks noGrp="1"/>
          </p:cNvSpPr>
          <p:nvPr>
            <p:ph type="title"/>
          </p:nvPr>
        </p:nvSpPr>
        <p:spPr>
          <a:xfrm>
            <a:off x="311699" y="320040"/>
            <a:ext cx="866740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Easy In-Network Aggregation (INA) integration</a:t>
            </a:r>
            <a:endParaRPr dirty="0"/>
          </a:p>
        </p:txBody>
      </p:sp>
      <p:sp>
        <p:nvSpPr>
          <p:cNvPr id="1259" name="Google Shape;1259;p50"/>
          <p:cNvSpPr txBox="1"/>
          <p:nvPr/>
        </p:nvSpPr>
        <p:spPr>
          <a:xfrm>
            <a:off x="6082075" y="1756825"/>
            <a:ext cx="2571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No complex (de)compress operations.</a:t>
            </a:r>
            <a:endParaRPr sz="1600" dirty="0">
              <a:latin typeface="Helvetica" pitchFamily="2" charset="0"/>
            </a:endParaRPr>
          </a:p>
        </p:txBody>
      </p:sp>
      <p:sp>
        <p:nvSpPr>
          <p:cNvPr id="1266" name="Google Shape;1266;p50"/>
          <p:cNvSpPr txBox="1"/>
          <p:nvPr/>
        </p:nvSpPr>
        <p:spPr>
          <a:xfrm>
            <a:off x="6082075" y="2804775"/>
            <a:ext cx="2571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Integer operations only.</a:t>
            </a:r>
            <a:endParaRPr sz="1600" dirty="0">
              <a:latin typeface="Helvetica" pitchFamily="2" charset="0"/>
            </a:endParaRPr>
          </a:p>
        </p:txBody>
      </p:sp>
      <p:sp>
        <p:nvSpPr>
          <p:cNvPr id="1268" name="Google Shape;1268;p50"/>
          <p:cNvSpPr txBox="1"/>
          <p:nvPr/>
        </p:nvSpPr>
        <p:spPr>
          <a:xfrm>
            <a:off x="2567402" y="958027"/>
            <a:ext cx="243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Can be offloaded to programmable devices</a:t>
            </a:r>
            <a:endParaRPr sz="1600" dirty="0">
              <a:latin typeface="Helvetica" pitchFamily="2" charset="0"/>
            </a:endParaRPr>
          </a:p>
        </p:txBody>
      </p:sp>
      <p:pic>
        <p:nvPicPr>
          <p:cNvPr id="1270" name="Google Shape;1270;p50"/>
          <p:cNvPicPr preferRelativeResize="0"/>
          <p:nvPr/>
        </p:nvPicPr>
        <p:blipFill>
          <a:blip r:embed="rId3">
            <a:alphaModFix/>
          </a:blip>
          <a:stretch>
            <a:fillRect/>
          </a:stretch>
        </p:blipFill>
        <p:spPr>
          <a:xfrm>
            <a:off x="5440600" y="1590749"/>
            <a:ext cx="560479" cy="785499"/>
          </a:xfrm>
          <a:prstGeom prst="rect">
            <a:avLst/>
          </a:prstGeom>
          <a:noFill/>
          <a:ln>
            <a:noFill/>
          </a:ln>
        </p:spPr>
      </p:pic>
      <p:pic>
        <p:nvPicPr>
          <p:cNvPr id="1271" name="Google Shape;1271;p50"/>
          <p:cNvPicPr preferRelativeResize="0"/>
          <p:nvPr/>
        </p:nvPicPr>
        <p:blipFill>
          <a:blip r:embed="rId3">
            <a:alphaModFix/>
          </a:blip>
          <a:stretch>
            <a:fillRect/>
          </a:stretch>
        </p:blipFill>
        <p:spPr>
          <a:xfrm>
            <a:off x="5440600" y="2627574"/>
            <a:ext cx="560479" cy="785499"/>
          </a:xfrm>
          <a:prstGeom prst="rect">
            <a:avLst/>
          </a:prstGeom>
          <a:noFill/>
          <a:ln>
            <a:noFill/>
          </a:ln>
        </p:spPr>
      </p:pic>
      <p:sp>
        <p:nvSpPr>
          <p:cNvPr id="2" name="Google Shape;1308;p52">
            <a:extLst>
              <a:ext uri="{FF2B5EF4-FFF2-40B4-BE49-F238E27FC236}">
                <a16:creationId xmlns:a16="http://schemas.microsoft.com/office/drawing/2014/main" id="{1BF25A0E-7038-A6C6-FBF3-EF395D54D2F9}"/>
              </a:ext>
            </a:extLst>
          </p:cNvPr>
          <p:cNvSpPr/>
          <p:nvPr/>
        </p:nvSpPr>
        <p:spPr>
          <a:xfrm>
            <a:off x="1227527" y="1647392"/>
            <a:ext cx="2908500" cy="2839687"/>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4" name="Google Shape;1310;p52">
            <a:extLst>
              <a:ext uri="{FF2B5EF4-FFF2-40B4-BE49-F238E27FC236}">
                <a16:creationId xmlns:a16="http://schemas.microsoft.com/office/drawing/2014/main" id="{1067564E-329A-1437-D511-FBCD811AFD78}"/>
              </a:ext>
            </a:extLst>
          </p:cNvPr>
          <p:cNvSpPr txBox="1"/>
          <p:nvPr/>
        </p:nvSpPr>
        <p:spPr>
          <a:xfrm>
            <a:off x="1273910" y="1682137"/>
            <a:ext cx="1366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Helvetica" pitchFamily="2" charset="0"/>
              </a:rPr>
              <a:t>PS</a:t>
            </a:r>
            <a:endParaRPr sz="1800" dirty="0">
              <a:latin typeface="Helvetica" pitchFamily="2" charset="0"/>
            </a:endParaRPr>
          </a:p>
        </p:txBody>
      </p:sp>
      <p:sp>
        <p:nvSpPr>
          <p:cNvPr id="18" name="Google Shape;1353;p52">
            <a:extLst>
              <a:ext uri="{FF2B5EF4-FFF2-40B4-BE49-F238E27FC236}">
                <a16:creationId xmlns:a16="http://schemas.microsoft.com/office/drawing/2014/main" id="{E7AFBD9A-6F1F-2EBF-A73B-1A658D7D2970}"/>
              </a:ext>
            </a:extLst>
          </p:cNvPr>
          <p:cNvSpPr/>
          <p:nvPr/>
        </p:nvSpPr>
        <p:spPr>
          <a:xfrm>
            <a:off x="2544572" y="2136130"/>
            <a:ext cx="118500" cy="9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0" name="Google Shape;1356;p52">
            <a:extLst>
              <a:ext uri="{FF2B5EF4-FFF2-40B4-BE49-F238E27FC236}">
                <a16:creationId xmlns:a16="http://schemas.microsoft.com/office/drawing/2014/main" id="{B764A878-9658-A36E-E221-26DA9A4CA2BA}"/>
              </a:ext>
            </a:extLst>
          </p:cNvPr>
          <p:cNvSpPr/>
          <p:nvPr/>
        </p:nvSpPr>
        <p:spPr>
          <a:xfrm>
            <a:off x="2894422" y="2136130"/>
            <a:ext cx="118500" cy="9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pic>
        <p:nvPicPr>
          <p:cNvPr id="1267" name="Google Shape;1267;p50"/>
          <p:cNvPicPr preferRelativeResize="0"/>
          <p:nvPr/>
        </p:nvPicPr>
        <p:blipFill>
          <a:blip r:embed="rId4">
            <a:alphaModFix/>
          </a:blip>
          <a:stretch>
            <a:fillRect/>
          </a:stretch>
        </p:blipFill>
        <p:spPr>
          <a:xfrm>
            <a:off x="1403026" y="788127"/>
            <a:ext cx="1083400" cy="1281675"/>
          </a:xfrm>
          <a:prstGeom prst="rect">
            <a:avLst/>
          </a:prstGeom>
          <a:noFill/>
          <a:ln>
            <a:noFill/>
          </a:ln>
        </p:spPr>
      </p:pic>
      <p:sp>
        <p:nvSpPr>
          <p:cNvPr id="19" name="Google Shape;1309;p52">
            <a:extLst>
              <a:ext uri="{FF2B5EF4-FFF2-40B4-BE49-F238E27FC236}">
                <a16:creationId xmlns:a16="http://schemas.microsoft.com/office/drawing/2014/main" id="{DBA1A413-3D50-ED11-297B-89A45FE20E77}"/>
              </a:ext>
            </a:extLst>
          </p:cNvPr>
          <p:cNvSpPr/>
          <p:nvPr/>
        </p:nvSpPr>
        <p:spPr>
          <a:xfrm>
            <a:off x="1640734" y="2771027"/>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21" name="Google Shape;1317;p52">
            <a:extLst>
              <a:ext uri="{FF2B5EF4-FFF2-40B4-BE49-F238E27FC236}">
                <a16:creationId xmlns:a16="http://schemas.microsoft.com/office/drawing/2014/main" id="{CB5A3537-3625-EA35-038D-44001FC20F47}"/>
              </a:ext>
            </a:extLst>
          </p:cNvPr>
          <p:cNvSpPr txBox="1"/>
          <p:nvPr/>
        </p:nvSpPr>
        <p:spPr>
          <a:xfrm>
            <a:off x="1204097" y="3133799"/>
            <a:ext cx="1334217" cy="677078"/>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1600" dirty="0">
                <a:solidFill>
                  <a:srgbClr val="457B9D"/>
                </a:solidFill>
                <a:latin typeface="Helvetica" pitchFamily="2" charset="0"/>
              </a:rPr>
              <a:t>Quantized Values</a:t>
            </a:r>
            <a:endParaRPr sz="1600" dirty="0">
              <a:solidFill>
                <a:srgbClr val="457B9D"/>
              </a:solidFill>
              <a:latin typeface="Helvetica" pitchFamily="2" charset="0"/>
            </a:endParaRPr>
          </a:p>
        </p:txBody>
      </p:sp>
      <p:sp>
        <p:nvSpPr>
          <p:cNvPr id="24" name="Google Shape;1318;p52">
            <a:extLst>
              <a:ext uri="{FF2B5EF4-FFF2-40B4-BE49-F238E27FC236}">
                <a16:creationId xmlns:a16="http://schemas.microsoft.com/office/drawing/2014/main" id="{C4C69603-A7CB-DE3C-3F10-99F34E088F16}"/>
              </a:ext>
            </a:extLst>
          </p:cNvPr>
          <p:cNvSpPr/>
          <p:nvPr/>
        </p:nvSpPr>
        <p:spPr>
          <a:xfrm>
            <a:off x="1599859" y="2809479"/>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25" name="Google Shape;1319;p52">
            <a:extLst>
              <a:ext uri="{FF2B5EF4-FFF2-40B4-BE49-F238E27FC236}">
                <a16:creationId xmlns:a16="http://schemas.microsoft.com/office/drawing/2014/main" id="{935276C5-39CE-AA69-FAE6-683DC8CF990F}"/>
              </a:ext>
            </a:extLst>
          </p:cNvPr>
          <p:cNvSpPr/>
          <p:nvPr/>
        </p:nvSpPr>
        <p:spPr>
          <a:xfrm>
            <a:off x="2427634" y="2771027"/>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26" name="Google Shape;1320;p52">
            <a:extLst>
              <a:ext uri="{FF2B5EF4-FFF2-40B4-BE49-F238E27FC236}">
                <a16:creationId xmlns:a16="http://schemas.microsoft.com/office/drawing/2014/main" id="{DF40DF4A-CBF5-EEBE-DDA9-27DE15FCE1D6}"/>
              </a:ext>
            </a:extLst>
          </p:cNvPr>
          <p:cNvSpPr/>
          <p:nvPr/>
        </p:nvSpPr>
        <p:spPr>
          <a:xfrm>
            <a:off x="3214534" y="2771027"/>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27" name="Google Shape;1321;p52">
            <a:extLst>
              <a:ext uri="{FF2B5EF4-FFF2-40B4-BE49-F238E27FC236}">
                <a16:creationId xmlns:a16="http://schemas.microsoft.com/office/drawing/2014/main" id="{0B737B4B-BCCC-89D0-CE91-14CDD6C63CDF}"/>
              </a:ext>
            </a:extLst>
          </p:cNvPr>
          <p:cNvSpPr/>
          <p:nvPr/>
        </p:nvSpPr>
        <p:spPr>
          <a:xfrm>
            <a:off x="1554484" y="2855672"/>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int</a:t>
            </a:r>
            <a:endParaRPr sz="1800" dirty="0">
              <a:latin typeface="Helvetica" pitchFamily="2" charset="0"/>
            </a:endParaRPr>
          </a:p>
        </p:txBody>
      </p:sp>
      <p:sp>
        <p:nvSpPr>
          <p:cNvPr id="28" name="Google Shape;1322;p52">
            <a:extLst>
              <a:ext uri="{FF2B5EF4-FFF2-40B4-BE49-F238E27FC236}">
                <a16:creationId xmlns:a16="http://schemas.microsoft.com/office/drawing/2014/main" id="{75DC6DED-DFBF-9AD2-4116-3079374A70BC}"/>
              </a:ext>
            </a:extLst>
          </p:cNvPr>
          <p:cNvSpPr/>
          <p:nvPr/>
        </p:nvSpPr>
        <p:spPr>
          <a:xfrm>
            <a:off x="2386759" y="2809479"/>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29" name="Google Shape;1314;p52">
            <a:extLst>
              <a:ext uri="{FF2B5EF4-FFF2-40B4-BE49-F238E27FC236}">
                <a16:creationId xmlns:a16="http://schemas.microsoft.com/office/drawing/2014/main" id="{8FB55168-5E5A-CBD8-7B95-D5CA257C74D3}"/>
              </a:ext>
            </a:extLst>
          </p:cNvPr>
          <p:cNvSpPr/>
          <p:nvPr/>
        </p:nvSpPr>
        <p:spPr>
          <a:xfrm>
            <a:off x="2341384" y="2855514"/>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a:t>
            </a:r>
            <a:endParaRPr sz="1800" dirty="0">
              <a:latin typeface="Helvetica" pitchFamily="2" charset="0"/>
            </a:endParaRPr>
          </a:p>
        </p:txBody>
      </p:sp>
      <p:sp>
        <p:nvSpPr>
          <p:cNvPr id="30" name="Google Shape;1323;p52">
            <a:extLst>
              <a:ext uri="{FF2B5EF4-FFF2-40B4-BE49-F238E27FC236}">
                <a16:creationId xmlns:a16="http://schemas.microsoft.com/office/drawing/2014/main" id="{27A96C60-4F6C-8641-1CD7-CD4F9255D10B}"/>
              </a:ext>
            </a:extLst>
          </p:cNvPr>
          <p:cNvSpPr/>
          <p:nvPr/>
        </p:nvSpPr>
        <p:spPr>
          <a:xfrm>
            <a:off x="3173659" y="2809479"/>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31" name="Google Shape;1324;p52">
            <a:extLst>
              <a:ext uri="{FF2B5EF4-FFF2-40B4-BE49-F238E27FC236}">
                <a16:creationId xmlns:a16="http://schemas.microsoft.com/office/drawing/2014/main" id="{863E33D0-2418-C367-E837-23123C969035}"/>
              </a:ext>
            </a:extLst>
          </p:cNvPr>
          <p:cNvSpPr/>
          <p:nvPr/>
        </p:nvSpPr>
        <p:spPr>
          <a:xfrm>
            <a:off x="3128284" y="2855525"/>
            <a:ext cx="786900" cy="382200"/>
          </a:xfrm>
          <a:prstGeom prst="rect">
            <a:avLst/>
          </a:prstGeom>
          <a:solidFill>
            <a:srgbClr val="A8DBDC"/>
          </a:solidFill>
          <a:ln w="9525" cap="flat" cmpd="sng">
            <a:solidFill>
              <a:schemeClr val="bg1">
                <a:lumMod val="50000"/>
              </a:schemeClr>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sz="1800" dirty="0">
                <a:latin typeface="Helvetica" pitchFamily="2" charset="0"/>
              </a:rPr>
              <a:t>int</a:t>
            </a:r>
            <a:endParaRPr sz="1800" dirty="0">
              <a:latin typeface="Helvetica" pitchFamily="2" charset="0"/>
            </a:endParaRPr>
          </a:p>
        </p:txBody>
      </p:sp>
      <p:sp>
        <p:nvSpPr>
          <p:cNvPr id="32" name="Google Shape;1311;p52">
            <a:extLst>
              <a:ext uri="{FF2B5EF4-FFF2-40B4-BE49-F238E27FC236}">
                <a16:creationId xmlns:a16="http://schemas.microsoft.com/office/drawing/2014/main" id="{9789231F-E2E9-EA05-2875-035C19F30F7C}"/>
              </a:ext>
            </a:extLst>
          </p:cNvPr>
          <p:cNvSpPr/>
          <p:nvPr/>
        </p:nvSpPr>
        <p:spPr>
          <a:xfrm>
            <a:off x="2220484" y="3806519"/>
            <a:ext cx="1028700" cy="5091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Helvetica" pitchFamily="2" charset="0"/>
              </a:rPr>
              <a:t>Sum</a:t>
            </a:r>
            <a:endParaRPr sz="1000" dirty="0">
              <a:latin typeface="Helvetica" pitchFamily="2" charset="0"/>
            </a:endParaRPr>
          </a:p>
        </p:txBody>
      </p:sp>
      <p:cxnSp>
        <p:nvCxnSpPr>
          <p:cNvPr id="33" name="Google Shape;1313;p52">
            <a:extLst>
              <a:ext uri="{FF2B5EF4-FFF2-40B4-BE49-F238E27FC236}">
                <a16:creationId xmlns:a16="http://schemas.microsoft.com/office/drawing/2014/main" id="{BAAC1131-E138-D66E-6BEE-DA172691096C}"/>
              </a:ext>
            </a:extLst>
          </p:cNvPr>
          <p:cNvCxnSpPr>
            <a:cxnSpLocks/>
            <a:stCxn id="29" idx="2"/>
            <a:endCxn id="32" idx="0"/>
          </p:cNvCxnSpPr>
          <p:nvPr/>
        </p:nvCxnSpPr>
        <p:spPr>
          <a:xfrm>
            <a:off x="2734834" y="3237714"/>
            <a:ext cx="0" cy="568805"/>
          </a:xfrm>
          <a:prstGeom prst="straightConnector1">
            <a:avLst/>
          </a:prstGeom>
          <a:noFill/>
          <a:ln w="19050" cap="flat" cmpd="sng">
            <a:solidFill>
              <a:schemeClr val="bg1">
                <a:lumMod val="50000"/>
              </a:schemeClr>
            </a:solidFill>
            <a:prstDash val="solid"/>
            <a:round/>
            <a:headEnd type="none" w="med" len="med"/>
            <a:tailEnd type="triangle" w="med" len="med"/>
          </a:ln>
        </p:spPr>
      </p:cxnSp>
      <p:sp>
        <p:nvSpPr>
          <p:cNvPr id="3" name="Slide Number Placeholder 2">
            <a:extLst>
              <a:ext uri="{FF2B5EF4-FFF2-40B4-BE49-F238E27FC236}">
                <a16:creationId xmlns:a16="http://schemas.microsoft.com/office/drawing/2014/main" id="{56879F2C-2A70-9C31-D991-BD7C3A6E8B85}"/>
              </a:ext>
            </a:extLst>
          </p:cNvPr>
          <p:cNvSpPr>
            <a:spLocks noGrp="1"/>
          </p:cNvSpPr>
          <p:nvPr>
            <p:ph type="sldNum" sz="quarter" idx="2"/>
          </p:nvPr>
        </p:nvSpPr>
        <p:spPr/>
        <p:txBody>
          <a:bodyPr/>
          <a:lstStyle/>
          <a:p>
            <a:fld id="{86CB4B4D-7CA3-9044-876B-883B54F8677D}" type="slidenum">
              <a:rPr lang="en-US" smtClean="0"/>
              <a:t>21</a:t>
            </a:fld>
            <a:endParaRPr lang="en-US" dirty="0"/>
          </a:p>
        </p:txBody>
      </p:sp>
      <p:sp>
        <p:nvSpPr>
          <p:cNvPr id="5" name="Rectangle 4">
            <a:extLst>
              <a:ext uri="{FF2B5EF4-FFF2-40B4-BE49-F238E27FC236}">
                <a16:creationId xmlns:a16="http://schemas.microsoft.com/office/drawing/2014/main" id="{40FACDB4-0299-4513-B465-2D46C3E2A659}"/>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6" name="Rectangle 5">
            <a:extLst>
              <a:ext uri="{FF2B5EF4-FFF2-40B4-BE49-F238E27FC236}">
                <a16:creationId xmlns:a16="http://schemas.microsoft.com/office/drawing/2014/main" id="{A635098D-EB62-D070-A789-AD428397BF37}"/>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7" name="Rectangle 6">
            <a:extLst>
              <a:ext uri="{FF2B5EF4-FFF2-40B4-BE49-F238E27FC236}">
                <a16:creationId xmlns:a16="http://schemas.microsoft.com/office/drawing/2014/main" id="{234D540D-025D-E2E3-0CDA-528D7A9A47EE}"/>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8" name="Rectangle 7">
            <a:extLst>
              <a:ext uri="{FF2B5EF4-FFF2-40B4-BE49-F238E27FC236}">
                <a16:creationId xmlns:a16="http://schemas.microsoft.com/office/drawing/2014/main" id="{B29628FB-EF56-1358-818C-626CEBB99B57}"/>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10" name="Rectangle 9">
            <a:extLst>
              <a:ext uri="{FF2B5EF4-FFF2-40B4-BE49-F238E27FC236}">
                <a16:creationId xmlns:a16="http://schemas.microsoft.com/office/drawing/2014/main" id="{A551FB5C-CC04-8A8F-6CF1-E0E40E2843D0}"/>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cxnSp>
        <p:nvCxnSpPr>
          <p:cNvPr id="11" name="Straight Arrow Connector 10">
            <a:extLst>
              <a:ext uri="{FF2B5EF4-FFF2-40B4-BE49-F238E27FC236}">
                <a16:creationId xmlns:a16="http://schemas.microsoft.com/office/drawing/2014/main" id="{252BD1FB-97F7-4431-9CF6-2C47815E8B75}"/>
              </a:ext>
            </a:extLst>
          </p:cNvPr>
          <p:cNvCxnSpPr>
            <a:cxnSpLocks/>
            <a:stCxn id="12" idx="2"/>
          </p:cNvCxnSpPr>
          <p:nvPr/>
        </p:nvCxnSpPr>
        <p:spPr>
          <a:xfrm>
            <a:off x="2742291" y="2644189"/>
            <a:ext cx="0" cy="217291"/>
          </a:xfrm>
          <a:prstGeom prst="straightConnector1">
            <a:avLst/>
          </a:prstGeom>
          <a:ln>
            <a:solidFill>
              <a:schemeClr val="tx1">
                <a:lumMod val="50000"/>
                <a:lumOff val="50000"/>
              </a:schemeClr>
            </a:solidFill>
            <a:tailEnd type="stealth"/>
          </a:ln>
        </p:spPr>
        <p:style>
          <a:lnRef idx="2">
            <a:schemeClr val="accent1"/>
          </a:lnRef>
          <a:fillRef idx="0">
            <a:schemeClr val="accent1"/>
          </a:fillRef>
          <a:effectRef idx="1">
            <a:schemeClr val="accent1"/>
          </a:effectRef>
          <a:fontRef idx="minor">
            <a:schemeClr val="tx1"/>
          </a:fontRef>
        </p:style>
      </p:cxnSp>
      <p:sp>
        <p:nvSpPr>
          <p:cNvPr id="12" name="Google Shape;1311;p52">
            <a:extLst>
              <a:ext uri="{FF2B5EF4-FFF2-40B4-BE49-F238E27FC236}">
                <a16:creationId xmlns:a16="http://schemas.microsoft.com/office/drawing/2014/main" id="{6C613EE8-57C9-2566-80B9-2C4CBB5DA816}"/>
              </a:ext>
            </a:extLst>
          </p:cNvPr>
          <p:cNvSpPr/>
          <p:nvPr/>
        </p:nvSpPr>
        <p:spPr>
          <a:xfrm>
            <a:off x="1703526" y="2135089"/>
            <a:ext cx="2077530" cy="509100"/>
          </a:xfrm>
          <a:prstGeom prst="rect">
            <a:avLst/>
          </a:prstGeom>
          <a:solidFill>
            <a:srgbClr val="F2FBEE"/>
          </a:solidFill>
          <a:ln w="19050" cap="flat" cmpd="sng">
            <a:solidFill>
              <a:schemeClr val="bg1">
                <a:lumMod val="5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Helvetica" pitchFamily="2" charset="0"/>
              </a:rPr>
              <a:t>Lookup (non-uniform THC only)</a:t>
            </a:r>
            <a:endParaRPr sz="1000" dirty="0">
              <a:latin typeface="Helvetica" pitchFamily="2" charset="0"/>
            </a:endParaRPr>
          </a:p>
        </p:txBody>
      </p:sp>
    </p:spTree>
    <p:extLst>
      <p:ext uri="{BB962C8B-B14F-4D97-AF65-F5344CB8AC3E}">
        <p14:creationId xmlns:p14="http://schemas.microsoft.com/office/powerpoint/2010/main" val="3136060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pic>
        <p:nvPicPr>
          <p:cNvPr id="1276" name="Google Shape;1276;p51"/>
          <p:cNvPicPr preferRelativeResize="0"/>
          <p:nvPr/>
        </p:nvPicPr>
        <p:blipFill>
          <a:blip r:embed="rId3">
            <a:alphaModFix/>
          </a:blip>
          <a:stretch>
            <a:fillRect/>
          </a:stretch>
        </p:blipFill>
        <p:spPr>
          <a:xfrm>
            <a:off x="2582937" y="1993075"/>
            <a:ext cx="941416" cy="907073"/>
          </a:xfrm>
          <a:prstGeom prst="rect">
            <a:avLst/>
          </a:prstGeom>
          <a:noFill/>
          <a:ln>
            <a:noFill/>
          </a:ln>
        </p:spPr>
      </p:pic>
      <p:pic>
        <p:nvPicPr>
          <p:cNvPr id="1277" name="Google Shape;1277;p51"/>
          <p:cNvPicPr preferRelativeResize="0"/>
          <p:nvPr/>
        </p:nvPicPr>
        <p:blipFill>
          <a:blip r:embed="rId3">
            <a:alphaModFix/>
          </a:blip>
          <a:stretch>
            <a:fillRect/>
          </a:stretch>
        </p:blipFill>
        <p:spPr>
          <a:xfrm>
            <a:off x="2583112" y="3128639"/>
            <a:ext cx="941416" cy="907073"/>
          </a:xfrm>
          <a:prstGeom prst="rect">
            <a:avLst/>
          </a:prstGeom>
          <a:noFill/>
          <a:ln>
            <a:noFill/>
          </a:ln>
        </p:spPr>
      </p:pic>
      <p:pic>
        <p:nvPicPr>
          <p:cNvPr id="1278" name="Google Shape;1278;p51"/>
          <p:cNvPicPr preferRelativeResize="0"/>
          <p:nvPr/>
        </p:nvPicPr>
        <p:blipFill>
          <a:blip r:embed="rId3">
            <a:alphaModFix/>
          </a:blip>
          <a:stretch>
            <a:fillRect/>
          </a:stretch>
        </p:blipFill>
        <p:spPr>
          <a:xfrm flipH="1">
            <a:off x="5619646" y="1993067"/>
            <a:ext cx="941416" cy="907073"/>
          </a:xfrm>
          <a:prstGeom prst="rect">
            <a:avLst/>
          </a:prstGeom>
          <a:noFill/>
          <a:ln>
            <a:noFill/>
          </a:ln>
        </p:spPr>
      </p:pic>
      <p:pic>
        <p:nvPicPr>
          <p:cNvPr id="1279" name="Google Shape;1279;p51"/>
          <p:cNvPicPr preferRelativeResize="0"/>
          <p:nvPr/>
        </p:nvPicPr>
        <p:blipFill>
          <a:blip r:embed="rId3">
            <a:alphaModFix/>
          </a:blip>
          <a:stretch>
            <a:fillRect/>
          </a:stretch>
        </p:blipFill>
        <p:spPr>
          <a:xfrm flipH="1">
            <a:off x="5619646" y="3128638"/>
            <a:ext cx="941416" cy="907073"/>
          </a:xfrm>
          <a:prstGeom prst="rect">
            <a:avLst/>
          </a:prstGeom>
          <a:noFill/>
          <a:ln>
            <a:noFill/>
          </a:ln>
        </p:spPr>
      </p:pic>
      <p:cxnSp>
        <p:nvCxnSpPr>
          <p:cNvPr id="1280" name="Google Shape;1280;p51"/>
          <p:cNvCxnSpPr>
            <a:stCxn id="1276" idx="3"/>
          </p:cNvCxnSpPr>
          <p:nvPr/>
        </p:nvCxnSpPr>
        <p:spPr>
          <a:xfrm>
            <a:off x="3524353" y="2446612"/>
            <a:ext cx="622800" cy="576900"/>
          </a:xfrm>
          <a:prstGeom prst="curvedConnector3">
            <a:avLst>
              <a:gd name="adj1" fmla="val 50000"/>
            </a:avLst>
          </a:prstGeom>
          <a:noFill/>
          <a:ln w="28575" cap="flat" cmpd="sng">
            <a:solidFill>
              <a:srgbClr val="457B9D"/>
            </a:solidFill>
            <a:prstDash val="solid"/>
            <a:round/>
            <a:headEnd type="none" w="med" len="med"/>
            <a:tailEnd type="triangle" w="med" len="med"/>
          </a:ln>
        </p:spPr>
      </p:cxnSp>
      <p:cxnSp>
        <p:nvCxnSpPr>
          <p:cNvPr id="1281" name="Google Shape;1281;p51"/>
          <p:cNvCxnSpPr>
            <a:stCxn id="1277" idx="3"/>
          </p:cNvCxnSpPr>
          <p:nvPr/>
        </p:nvCxnSpPr>
        <p:spPr>
          <a:xfrm rot="10800000" flipH="1">
            <a:off x="3524528" y="3119275"/>
            <a:ext cx="594300" cy="462900"/>
          </a:xfrm>
          <a:prstGeom prst="curvedConnector3">
            <a:avLst>
              <a:gd name="adj1" fmla="val 50000"/>
            </a:avLst>
          </a:prstGeom>
          <a:noFill/>
          <a:ln w="28575" cap="flat" cmpd="sng">
            <a:solidFill>
              <a:srgbClr val="457B9D"/>
            </a:solidFill>
            <a:prstDash val="solid"/>
            <a:round/>
            <a:headEnd type="none" w="med" len="med"/>
            <a:tailEnd type="triangle" w="med" len="med"/>
          </a:ln>
        </p:spPr>
      </p:cxnSp>
      <p:cxnSp>
        <p:nvCxnSpPr>
          <p:cNvPr id="1282" name="Google Shape;1282;p51"/>
          <p:cNvCxnSpPr>
            <a:stCxn id="1278" idx="3"/>
          </p:cNvCxnSpPr>
          <p:nvPr/>
        </p:nvCxnSpPr>
        <p:spPr>
          <a:xfrm flipH="1">
            <a:off x="5007646" y="2446604"/>
            <a:ext cx="612000" cy="563100"/>
          </a:xfrm>
          <a:prstGeom prst="curvedConnector3">
            <a:avLst>
              <a:gd name="adj1" fmla="val 50000"/>
            </a:avLst>
          </a:prstGeom>
          <a:noFill/>
          <a:ln w="28575" cap="flat" cmpd="sng">
            <a:solidFill>
              <a:srgbClr val="457B9D"/>
            </a:solidFill>
            <a:prstDash val="solid"/>
            <a:round/>
            <a:headEnd type="none" w="med" len="med"/>
            <a:tailEnd type="triangle" w="med" len="med"/>
          </a:ln>
        </p:spPr>
      </p:cxnSp>
      <p:cxnSp>
        <p:nvCxnSpPr>
          <p:cNvPr id="1283" name="Google Shape;1283;p51"/>
          <p:cNvCxnSpPr>
            <a:stCxn id="1279" idx="3"/>
          </p:cNvCxnSpPr>
          <p:nvPr/>
        </p:nvCxnSpPr>
        <p:spPr>
          <a:xfrm rot="10800000">
            <a:off x="5022046" y="3112674"/>
            <a:ext cx="597600" cy="469500"/>
          </a:xfrm>
          <a:prstGeom prst="curvedConnector3">
            <a:avLst>
              <a:gd name="adj1" fmla="val 50000"/>
            </a:avLst>
          </a:prstGeom>
          <a:noFill/>
          <a:ln w="28575" cap="flat" cmpd="sng">
            <a:solidFill>
              <a:srgbClr val="457B9D"/>
            </a:solidFill>
            <a:prstDash val="solid"/>
            <a:round/>
            <a:headEnd type="none" w="med" len="med"/>
            <a:tailEnd type="triangle" w="med" len="med"/>
          </a:ln>
        </p:spPr>
      </p:cxnSp>
      <p:cxnSp>
        <p:nvCxnSpPr>
          <p:cNvPr id="1284" name="Google Shape;1284;p51"/>
          <p:cNvCxnSpPr/>
          <p:nvPr/>
        </p:nvCxnSpPr>
        <p:spPr>
          <a:xfrm rot="10800000">
            <a:off x="3521351" y="2653115"/>
            <a:ext cx="590100" cy="438900"/>
          </a:xfrm>
          <a:prstGeom prst="curvedConnector3">
            <a:avLst>
              <a:gd name="adj1" fmla="val 50000"/>
            </a:avLst>
          </a:prstGeom>
          <a:noFill/>
          <a:ln w="28575" cap="flat" cmpd="sng">
            <a:solidFill>
              <a:srgbClr val="E73946"/>
            </a:solidFill>
            <a:prstDash val="solid"/>
            <a:round/>
            <a:headEnd type="none" w="med" len="med"/>
            <a:tailEnd type="triangle" w="med" len="med"/>
          </a:ln>
        </p:spPr>
      </p:cxnSp>
      <p:cxnSp>
        <p:nvCxnSpPr>
          <p:cNvPr id="1285" name="Google Shape;1285;p51"/>
          <p:cNvCxnSpPr/>
          <p:nvPr/>
        </p:nvCxnSpPr>
        <p:spPr>
          <a:xfrm flipH="1">
            <a:off x="3513851" y="3092015"/>
            <a:ext cx="597600" cy="291000"/>
          </a:xfrm>
          <a:prstGeom prst="curvedConnector3">
            <a:avLst>
              <a:gd name="adj1" fmla="val 50000"/>
            </a:avLst>
          </a:prstGeom>
          <a:noFill/>
          <a:ln w="28575" cap="flat" cmpd="sng">
            <a:solidFill>
              <a:srgbClr val="E73946"/>
            </a:solidFill>
            <a:prstDash val="solid"/>
            <a:round/>
            <a:headEnd type="none" w="med" len="med"/>
            <a:tailEnd type="triangle" w="med" len="med"/>
          </a:ln>
        </p:spPr>
      </p:cxnSp>
      <p:cxnSp>
        <p:nvCxnSpPr>
          <p:cNvPr id="1286" name="Google Shape;1286;p51"/>
          <p:cNvCxnSpPr/>
          <p:nvPr/>
        </p:nvCxnSpPr>
        <p:spPr>
          <a:xfrm rot="10800000" flipH="1">
            <a:off x="5036012" y="2660405"/>
            <a:ext cx="611700" cy="417900"/>
          </a:xfrm>
          <a:prstGeom prst="curvedConnector3">
            <a:avLst>
              <a:gd name="adj1" fmla="val 50000"/>
            </a:avLst>
          </a:prstGeom>
          <a:noFill/>
          <a:ln w="28575" cap="flat" cmpd="sng">
            <a:solidFill>
              <a:srgbClr val="E73946"/>
            </a:solidFill>
            <a:prstDash val="solid"/>
            <a:round/>
            <a:headEnd type="none" w="med" len="med"/>
            <a:tailEnd type="triangle" w="med" len="med"/>
          </a:ln>
        </p:spPr>
      </p:cxnSp>
      <p:cxnSp>
        <p:nvCxnSpPr>
          <p:cNvPr id="1287" name="Google Shape;1287;p51"/>
          <p:cNvCxnSpPr/>
          <p:nvPr/>
        </p:nvCxnSpPr>
        <p:spPr>
          <a:xfrm>
            <a:off x="5036012" y="3078305"/>
            <a:ext cx="597300" cy="308700"/>
          </a:xfrm>
          <a:prstGeom prst="curvedConnector3">
            <a:avLst>
              <a:gd name="adj1" fmla="val 50000"/>
            </a:avLst>
          </a:prstGeom>
          <a:noFill/>
          <a:ln w="28575" cap="flat" cmpd="sng">
            <a:solidFill>
              <a:srgbClr val="E73946"/>
            </a:solidFill>
            <a:prstDash val="solid"/>
            <a:round/>
            <a:headEnd type="none" w="med" len="med"/>
            <a:tailEnd type="triangle" w="med" len="med"/>
          </a:ln>
        </p:spPr>
      </p:cxnSp>
      <p:pic>
        <p:nvPicPr>
          <p:cNvPr id="1288" name="Google Shape;1288;p51"/>
          <p:cNvPicPr preferRelativeResize="0"/>
          <p:nvPr/>
        </p:nvPicPr>
        <p:blipFill>
          <a:blip r:embed="rId4">
            <a:alphaModFix/>
          </a:blip>
          <a:stretch>
            <a:fillRect/>
          </a:stretch>
        </p:blipFill>
        <p:spPr>
          <a:xfrm>
            <a:off x="4038539" y="2813578"/>
            <a:ext cx="1066974" cy="438639"/>
          </a:xfrm>
          <a:prstGeom prst="rect">
            <a:avLst/>
          </a:prstGeom>
          <a:noFill/>
          <a:ln>
            <a:noFill/>
          </a:ln>
        </p:spPr>
      </p:pic>
      <p:cxnSp>
        <p:nvCxnSpPr>
          <p:cNvPr id="1291" name="Google Shape;1291;p51"/>
          <p:cNvCxnSpPr/>
          <p:nvPr/>
        </p:nvCxnSpPr>
        <p:spPr>
          <a:xfrm rot="10800000">
            <a:off x="4304250" y="2259275"/>
            <a:ext cx="0" cy="669300"/>
          </a:xfrm>
          <a:prstGeom prst="straightConnector1">
            <a:avLst/>
          </a:prstGeom>
          <a:noFill/>
          <a:ln w="28575" cap="flat" cmpd="sng">
            <a:solidFill>
              <a:srgbClr val="457B9D"/>
            </a:solidFill>
            <a:prstDash val="solid"/>
            <a:round/>
            <a:headEnd type="none" w="med" len="med"/>
            <a:tailEnd type="triangle" w="med" len="med"/>
          </a:ln>
        </p:spPr>
      </p:cxnSp>
      <p:cxnSp>
        <p:nvCxnSpPr>
          <p:cNvPr id="1292" name="Google Shape;1292;p51"/>
          <p:cNvCxnSpPr/>
          <p:nvPr/>
        </p:nvCxnSpPr>
        <p:spPr>
          <a:xfrm rot="10800000">
            <a:off x="4402912" y="2259275"/>
            <a:ext cx="0" cy="669300"/>
          </a:xfrm>
          <a:prstGeom prst="straightConnector1">
            <a:avLst/>
          </a:prstGeom>
          <a:noFill/>
          <a:ln w="28575" cap="flat" cmpd="sng">
            <a:solidFill>
              <a:srgbClr val="457B9D"/>
            </a:solidFill>
            <a:prstDash val="solid"/>
            <a:round/>
            <a:headEnd type="none" w="med" len="med"/>
            <a:tailEnd type="triangle" w="med" len="med"/>
          </a:ln>
        </p:spPr>
      </p:cxnSp>
      <p:cxnSp>
        <p:nvCxnSpPr>
          <p:cNvPr id="1293" name="Google Shape;1293;p51"/>
          <p:cNvCxnSpPr/>
          <p:nvPr/>
        </p:nvCxnSpPr>
        <p:spPr>
          <a:xfrm rot="10800000">
            <a:off x="4490425" y="2259275"/>
            <a:ext cx="0" cy="669300"/>
          </a:xfrm>
          <a:prstGeom prst="straightConnector1">
            <a:avLst/>
          </a:prstGeom>
          <a:noFill/>
          <a:ln w="28575" cap="flat" cmpd="sng">
            <a:solidFill>
              <a:srgbClr val="457B9D"/>
            </a:solidFill>
            <a:prstDash val="solid"/>
            <a:round/>
            <a:headEnd type="none" w="med" len="med"/>
            <a:tailEnd type="triangle" w="med" len="med"/>
          </a:ln>
        </p:spPr>
      </p:cxnSp>
      <p:cxnSp>
        <p:nvCxnSpPr>
          <p:cNvPr id="1294" name="Google Shape;1294;p51"/>
          <p:cNvCxnSpPr/>
          <p:nvPr/>
        </p:nvCxnSpPr>
        <p:spPr>
          <a:xfrm rot="10800000">
            <a:off x="4572087" y="2259275"/>
            <a:ext cx="0" cy="669300"/>
          </a:xfrm>
          <a:prstGeom prst="straightConnector1">
            <a:avLst/>
          </a:prstGeom>
          <a:noFill/>
          <a:ln w="28575" cap="flat" cmpd="sng">
            <a:solidFill>
              <a:srgbClr val="457B9D"/>
            </a:solidFill>
            <a:prstDash val="solid"/>
            <a:round/>
            <a:headEnd type="none" w="med" len="med"/>
            <a:tailEnd type="triangle" w="med" len="med"/>
          </a:ln>
        </p:spPr>
      </p:cxnSp>
      <p:cxnSp>
        <p:nvCxnSpPr>
          <p:cNvPr id="1295" name="Google Shape;1295;p51"/>
          <p:cNvCxnSpPr/>
          <p:nvPr/>
        </p:nvCxnSpPr>
        <p:spPr>
          <a:xfrm>
            <a:off x="4787037" y="2264775"/>
            <a:ext cx="0" cy="669600"/>
          </a:xfrm>
          <a:prstGeom prst="straightConnector1">
            <a:avLst/>
          </a:prstGeom>
          <a:noFill/>
          <a:ln w="28575" cap="flat" cmpd="sng">
            <a:solidFill>
              <a:srgbClr val="E73946"/>
            </a:solidFill>
            <a:prstDash val="solid"/>
            <a:round/>
            <a:headEnd type="none" w="med" len="med"/>
            <a:tailEnd type="triangle" w="med" len="med"/>
          </a:ln>
        </p:spPr>
      </p:cxnSp>
      <p:sp>
        <p:nvSpPr>
          <p:cNvPr id="1296" name="Google Shape;1296;p51"/>
          <p:cNvSpPr txBox="1"/>
          <p:nvPr/>
        </p:nvSpPr>
        <p:spPr>
          <a:xfrm>
            <a:off x="3722587" y="3203430"/>
            <a:ext cx="16086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latin typeface="Georgia" panose="02040502050405020303" pitchFamily="18" charset="0"/>
              </a:rPr>
              <a:t>Switch</a:t>
            </a:r>
            <a:endParaRPr sz="1200" dirty="0">
              <a:latin typeface="Georgia" panose="02040502050405020303" pitchFamily="18" charset="0"/>
            </a:endParaRPr>
          </a:p>
        </p:txBody>
      </p:sp>
      <p:cxnSp>
        <p:nvCxnSpPr>
          <p:cNvPr id="1297" name="Google Shape;1297;p51"/>
          <p:cNvCxnSpPr/>
          <p:nvPr/>
        </p:nvCxnSpPr>
        <p:spPr>
          <a:xfrm>
            <a:off x="5192150" y="1276788"/>
            <a:ext cx="647100" cy="0"/>
          </a:xfrm>
          <a:prstGeom prst="straightConnector1">
            <a:avLst/>
          </a:prstGeom>
          <a:noFill/>
          <a:ln w="28575" cap="flat" cmpd="sng">
            <a:solidFill>
              <a:srgbClr val="457B9D"/>
            </a:solidFill>
            <a:prstDash val="solid"/>
            <a:round/>
            <a:headEnd type="none" w="med" len="med"/>
            <a:tailEnd type="none" w="med" len="med"/>
          </a:ln>
        </p:spPr>
      </p:cxnSp>
      <p:cxnSp>
        <p:nvCxnSpPr>
          <p:cNvPr id="1298" name="Google Shape;1298;p51"/>
          <p:cNvCxnSpPr/>
          <p:nvPr/>
        </p:nvCxnSpPr>
        <p:spPr>
          <a:xfrm>
            <a:off x="5192150" y="1540763"/>
            <a:ext cx="647100" cy="0"/>
          </a:xfrm>
          <a:prstGeom prst="straightConnector1">
            <a:avLst/>
          </a:prstGeom>
          <a:noFill/>
          <a:ln w="28575" cap="flat" cmpd="sng">
            <a:solidFill>
              <a:srgbClr val="E73946"/>
            </a:solidFill>
            <a:prstDash val="solid"/>
            <a:round/>
            <a:headEnd type="none" w="med" len="med"/>
            <a:tailEnd type="none" w="med" len="med"/>
          </a:ln>
        </p:spPr>
      </p:cxnSp>
      <p:sp>
        <p:nvSpPr>
          <p:cNvPr id="1299" name="Google Shape;1299;p51"/>
          <p:cNvSpPr txBox="1"/>
          <p:nvPr/>
        </p:nvSpPr>
        <p:spPr>
          <a:xfrm>
            <a:off x="5839250" y="1076700"/>
            <a:ext cx="1149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Gradients</a:t>
            </a:r>
            <a:endParaRPr sz="1600" dirty="0">
              <a:latin typeface="Helvetica" pitchFamily="2" charset="0"/>
            </a:endParaRPr>
          </a:p>
        </p:txBody>
      </p:sp>
      <p:sp>
        <p:nvSpPr>
          <p:cNvPr id="1300" name="Google Shape;1300;p51"/>
          <p:cNvSpPr txBox="1"/>
          <p:nvPr/>
        </p:nvSpPr>
        <p:spPr>
          <a:xfrm>
            <a:off x="5839263" y="1340675"/>
            <a:ext cx="1268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Aggregated Gradients</a:t>
            </a:r>
            <a:endParaRPr sz="1600" dirty="0">
              <a:latin typeface="Helvetica" pitchFamily="2" charset="0"/>
            </a:endParaRPr>
          </a:p>
        </p:txBody>
      </p:sp>
      <p:sp>
        <p:nvSpPr>
          <p:cNvPr id="1301" name="Google Shape;1301;p51"/>
          <p:cNvSpPr txBox="1">
            <a:spLocks noGrp="1"/>
          </p:cNvSpPr>
          <p:nvPr>
            <p:ph type="title"/>
          </p:nvPr>
        </p:nvSpPr>
        <p:spPr>
          <a:xfrm>
            <a:off x="311700" y="320040"/>
            <a:ext cx="862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THC prototype uses INA with Programmable Switches</a:t>
            </a:r>
            <a:endParaRPr dirty="0"/>
          </a:p>
        </p:txBody>
      </p:sp>
      <p:pic>
        <p:nvPicPr>
          <p:cNvPr id="1302" name="Google Shape;1302;p51"/>
          <p:cNvPicPr preferRelativeResize="0"/>
          <p:nvPr/>
        </p:nvPicPr>
        <p:blipFill>
          <a:blip r:embed="rId5">
            <a:alphaModFix/>
          </a:blip>
          <a:stretch>
            <a:fillRect/>
          </a:stretch>
        </p:blipFill>
        <p:spPr>
          <a:xfrm>
            <a:off x="2077887" y="4094687"/>
            <a:ext cx="804850" cy="804850"/>
          </a:xfrm>
          <a:prstGeom prst="rect">
            <a:avLst/>
          </a:prstGeom>
          <a:noFill/>
          <a:ln>
            <a:noFill/>
          </a:ln>
        </p:spPr>
      </p:pic>
      <p:sp>
        <p:nvSpPr>
          <p:cNvPr id="1303" name="Google Shape;1303;p51"/>
          <p:cNvSpPr txBox="1"/>
          <p:nvPr/>
        </p:nvSpPr>
        <p:spPr>
          <a:xfrm>
            <a:off x="2882737" y="4312882"/>
            <a:ext cx="4103013"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Remove traffic between the switch and PS.</a:t>
            </a:r>
            <a:endParaRPr sz="1600" dirty="0">
              <a:latin typeface="Helvetica" pitchFamily="2" charset="0"/>
            </a:endParaRPr>
          </a:p>
        </p:txBody>
      </p:sp>
      <p:sp>
        <p:nvSpPr>
          <p:cNvPr id="2" name="Google Shape;1296;p51">
            <a:extLst>
              <a:ext uri="{FF2B5EF4-FFF2-40B4-BE49-F238E27FC236}">
                <a16:creationId xmlns:a16="http://schemas.microsoft.com/office/drawing/2014/main" id="{F3BEBDA0-4107-E111-3028-AC1EC7EDB452}"/>
              </a:ext>
            </a:extLst>
          </p:cNvPr>
          <p:cNvSpPr txBox="1"/>
          <p:nvPr/>
        </p:nvSpPr>
        <p:spPr>
          <a:xfrm>
            <a:off x="3947733" y="3205254"/>
            <a:ext cx="1202217" cy="554100"/>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dk1"/>
                </a:solidFill>
                <a:highlight>
                  <a:srgbClr val="FFD966"/>
                </a:highlight>
                <a:latin typeface="Helvetica" pitchFamily="2" charset="0"/>
              </a:rPr>
              <a:t>Programmable</a:t>
            </a:r>
            <a:r>
              <a:rPr lang="en" sz="1200" dirty="0">
                <a:latin typeface="Helvetica" pitchFamily="2" charset="0"/>
              </a:rPr>
              <a:t> Switch</a:t>
            </a:r>
            <a:endParaRPr sz="1200" dirty="0">
              <a:latin typeface="Helvetica" pitchFamily="2" charset="0"/>
            </a:endParaRPr>
          </a:p>
        </p:txBody>
      </p:sp>
      <p:sp>
        <p:nvSpPr>
          <p:cNvPr id="3" name="Slide Number Placeholder 2">
            <a:extLst>
              <a:ext uri="{FF2B5EF4-FFF2-40B4-BE49-F238E27FC236}">
                <a16:creationId xmlns:a16="http://schemas.microsoft.com/office/drawing/2014/main" id="{42D50625-38D7-6EFD-DDA9-9018E19387DC}"/>
              </a:ext>
            </a:extLst>
          </p:cNvPr>
          <p:cNvSpPr>
            <a:spLocks noGrp="1"/>
          </p:cNvSpPr>
          <p:nvPr>
            <p:ph type="sldNum" sz="quarter" idx="2"/>
          </p:nvPr>
        </p:nvSpPr>
        <p:spPr/>
        <p:txBody>
          <a:bodyPr/>
          <a:lstStyle/>
          <a:p>
            <a:fld id="{86CB4B4D-7CA3-9044-876B-883B54F8677D}" type="slidenum">
              <a:rPr lang="en-US" smtClean="0"/>
              <a:t>22</a:t>
            </a:fld>
            <a:endParaRPr lang="en-US" dirty="0"/>
          </a:p>
        </p:txBody>
      </p:sp>
      <p:sp>
        <p:nvSpPr>
          <p:cNvPr id="10" name="Rectangle 9">
            <a:extLst>
              <a:ext uri="{FF2B5EF4-FFF2-40B4-BE49-F238E27FC236}">
                <a16:creationId xmlns:a16="http://schemas.microsoft.com/office/drawing/2014/main" id="{A5235BC0-26FB-E248-6580-E8DFF0231B66}"/>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11" name="Rectangle 10">
            <a:extLst>
              <a:ext uri="{FF2B5EF4-FFF2-40B4-BE49-F238E27FC236}">
                <a16:creationId xmlns:a16="http://schemas.microsoft.com/office/drawing/2014/main" id="{19E70C2B-E0EE-A8E7-BD18-3ADCA2F6BB6F}"/>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12" name="Rectangle 11">
            <a:extLst>
              <a:ext uri="{FF2B5EF4-FFF2-40B4-BE49-F238E27FC236}">
                <a16:creationId xmlns:a16="http://schemas.microsoft.com/office/drawing/2014/main" id="{A2CEC48C-5487-AE0F-649D-F64CA900B78A}"/>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13" name="Rectangle 12">
            <a:extLst>
              <a:ext uri="{FF2B5EF4-FFF2-40B4-BE49-F238E27FC236}">
                <a16:creationId xmlns:a16="http://schemas.microsoft.com/office/drawing/2014/main" id="{C6856E12-A09A-C18B-F582-BEBC22AC9C77}"/>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14" name="Rectangle 13">
            <a:extLst>
              <a:ext uri="{FF2B5EF4-FFF2-40B4-BE49-F238E27FC236}">
                <a16:creationId xmlns:a16="http://schemas.microsoft.com/office/drawing/2014/main" id="{BDE14C3C-84F1-7129-81E4-122D837F6F8E}"/>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pic>
        <p:nvPicPr>
          <p:cNvPr id="15" name="Google Shape;242;p20">
            <a:extLst>
              <a:ext uri="{FF2B5EF4-FFF2-40B4-BE49-F238E27FC236}">
                <a16:creationId xmlns:a16="http://schemas.microsoft.com/office/drawing/2014/main" id="{ECDD6794-D7E1-2B43-F744-38485BF168BA}"/>
              </a:ext>
            </a:extLst>
          </p:cNvPr>
          <p:cNvPicPr preferRelativeResize="0">
            <a:picLocks noChangeAspect="1"/>
          </p:cNvPicPr>
          <p:nvPr/>
        </p:nvPicPr>
        <p:blipFill rotWithShape="1">
          <a:blip r:embed="rId6">
            <a:alphaModFix/>
          </a:blip>
          <a:srcRect b="48285"/>
          <a:stretch/>
        </p:blipFill>
        <p:spPr>
          <a:xfrm>
            <a:off x="3911990" y="1609156"/>
            <a:ext cx="1280160" cy="649207"/>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15"/>
                                        </p:tgtEl>
                                      </p:cBhvr>
                                    </p:animEffect>
                                    <p:set>
                                      <p:cBhvr>
                                        <p:cTn id="9" dur="1" fill="hold">
                                          <p:stCondLst>
                                            <p:cond delay="999"/>
                                          </p:stCondLst>
                                        </p:cTn>
                                        <p:tgtEl>
                                          <p:spTgt spid="15"/>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1000"/>
                                        <p:tgtEl>
                                          <p:spTgt spid="1291"/>
                                        </p:tgtEl>
                                      </p:cBhvr>
                                    </p:animEffect>
                                    <p:set>
                                      <p:cBhvr>
                                        <p:cTn id="12" dur="1" fill="hold">
                                          <p:stCondLst>
                                            <p:cond delay="1000"/>
                                          </p:stCondLst>
                                        </p:cTn>
                                        <p:tgtEl>
                                          <p:spTgt spid="129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1292"/>
                                        </p:tgtEl>
                                      </p:cBhvr>
                                    </p:animEffect>
                                    <p:set>
                                      <p:cBhvr>
                                        <p:cTn id="15" dur="1" fill="hold">
                                          <p:stCondLst>
                                            <p:cond delay="1000"/>
                                          </p:stCondLst>
                                        </p:cTn>
                                        <p:tgtEl>
                                          <p:spTgt spid="129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1293"/>
                                        </p:tgtEl>
                                      </p:cBhvr>
                                    </p:animEffect>
                                    <p:set>
                                      <p:cBhvr>
                                        <p:cTn id="18" dur="1" fill="hold">
                                          <p:stCondLst>
                                            <p:cond delay="1000"/>
                                          </p:stCondLst>
                                        </p:cTn>
                                        <p:tgtEl>
                                          <p:spTgt spid="129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1294"/>
                                        </p:tgtEl>
                                      </p:cBhvr>
                                    </p:animEffect>
                                    <p:set>
                                      <p:cBhvr>
                                        <p:cTn id="21" dur="1" fill="hold">
                                          <p:stCondLst>
                                            <p:cond delay="1000"/>
                                          </p:stCondLst>
                                        </p:cTn>
                                        <p:tgtEl>
                                          <p:spTgt spid="129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1295"/>
                                        </p:tgtEl>
                                      </p:cBhvr>
                                    </p:animEffect>
                                    <p:set>
                                      <p:cBhvr>
                                        <p:cTn id="24" dur="1" fill="hold">
                                          <p:stCondLst>
                                            <p:cond delay="1000"/>
                                          </p:stCondLst>
                                        </p:cTn>
                                        <p:tgtEl>
                                          <p:spTgt spid="129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0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53"/>
          <p:cNvSpPr txBox="1">
            <a:spLocks noGrp="1"/>
          </p:cNvSpPr>
          <p:nvPr>
            <p:ph type="title"/>
          </p:nvPr>
        </p:nvSpPr>
        <p:spPr>
          <a:xfrm>
            <a:off x="310896" y="320040"/>
            <a:ext cx="7886700" cy="6016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Evaluation setup</a:t>
            </a:r>
            <a:endParaRPr dirty="0"/>
          </a:p>
        </p:txBody>
      </p:sp>
      <p:sp>
        <p:nvSpPr>
          <p:cNvPr id="1379" name="Google Shape;1379;p53"/>
          <p:cNvSpPr txBox="1">
            <a:spLocks noGrp="1"/>
          </p:cNvSpPr>
          <p:nvPr>
            <p:ph type="body" sz="half" idx="1"/>
          </p:nvPr>
        </p:nvSpPr>
        <p:spPr>
          <a:xfrm>
            <a:off x="410725" y="924650"/>
            <a:ext cx="8520600" cy="2149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1600" dirty="0">
                <a:solidFill>
                  <a:schemeClr val="dk1"/>
                </a:solidFill>
              </a:rPr>
              <a:t>Models: </a:t>
            </a:r>
            <a:r>
              <a:rPr lang="en" sz="1600" b="1" dirty="0">
                <a:solidFill>
                  <a:schemeClr val="dk1"/>
                </a:solidFill>
              </a:rPr>
              <a:t>VGG16</a:t>
            </a:r>
            <a:r>
              <a:rPr lang="en" sz="1600" dirty="0">
                <a:solidFill>
                  <a:schemeClr val="dk1"/>
                </a:solidFill>
              </a:rPr>
              <a:t>; </a:t>
            </a:r>
            <a:r>
              <a:rPr lang="en" sz="1600" dirty="0" err="1">
                <a:solidFill>
                  <a:schemeClr val="dk1"/>
                </a:solidFill>
              </a:rPr>
              <a:t>RoBERTa</a:t>
            </a:r>
            <a:r>
              <a:rPr lang="en" sz="1600" dirty="0">
                <a:solidFill>
                  <a:schemeClr val="dk1"/>
                </a:solidFill>
              </a:rPr>
              <a:t>-base, GPT-2</a:t>
            </a:r>
            <a:endParaRPr sz="1600" dirty="0">
              <a:solidFill>
                <a:schemeClr val="dk1"/>
              </a:solidFill>
            </a:endParaRPr>
          </a:p>
          <a:p>
            <a:pPr marL="0" lvl="0" indent="0" algn="l" rtl="0">
              <a:lnSpc>
                <a:spcPct val="95000"/>
              </a:lnSpc>
              <a:spcBef>
                <a:spcPts val="1200"/>
              </a:spcBef>
              <a:spcAft>
                <a:spcPts val="0"/>
              </a:spcAft>
              <a:buSzPts val="852"/>
              <a:buNone/>
            </a:pPr>
            <a:r>
              <a:rPr lang="en" sz="1600" dirty="0">
                <a:solidFill>
                  <a:schemeClr val="dk1"/>
                </a:solidFill>
              </a:rPr>
              <a:t>Baselines: </a:t>
            </a:r>
            <a:r>
              <a:rPr lang="en" sz="1600" dirty="0" err="1">
                <a:solidFill>
                  <a:schemeClr val="dk1"/>
                </a:solidFill>
              </a:rPr>
              <a:t>Horovod</a:t>
            </a:r>
            <a:r>
              <a:rPr lang="en" sz="1600" dirty="0">
                <a:solidFill>
                  <a:schemeClr val="dk1"/>
                </a:solidFill>
              </a:rPr>
              <a:t> without compression, DGC10%, </a:t>
            </a:r>
            <a:r>
              <a:rPr lang="en" sz="1600">
                <a:solidFill>
                  <a:schemeClr val="dk1"/>
                </a:solidFill>
              </a:rPr>
              <a:t>TopK10%. </a:t>
            </a:r>
            <a:r>
              <a:rPr lang="en" sz="1600" dirty="0">
                <a:solidFill>
                  <a:schemeClr val="dk1"/>
                </a:solidFill>
              </a:rPr>
              <a:t>All using RDMA.</a:t>
            </a:r>
            <a:endParaRPr sz="1600" dirty="0">
              <a:solidFill>
                <a:schemeClr val="dk1"/>
              </a:solidFill>
            </a:endParaRPr>
          </a:p>
          <a:p>
            <a:pPr marL="457200" lvl="0" indent="-330200" algn="l" rtl="0">
              <a:lnSpc>
                <a:spcPct val="95000"/>
              </a:lnSpc>
              <a:spcBef>
                <a:spcPts val="1200"/>
              </a:spcBef>
              <a:spcAft>
                <a:spcPts val="0"/>
              </a:spcAft>
              <a:buClr>
                <a:schemeClr val="dk1"/>
              </a:buClr>
              <a:buSzPts val="1600"/>
              <a:buChar char="●"/>
            </a:pPr>
            <a:r>
              <a:rPr lang="en" sz="1600" dirty="0" err="1">
                <a:solidFill>
                  <a:schemeClr val="dk1"/>
                </a:solidFill>
              </a:rPr>
              <a:t>Horovod</a:t>
            </a:r>
            <a:r>
              <a:rPr lang="en" sz="1600" dirty="0">
                <a:solidFill>
                  <a:schemeClr val="dk1"/>
                </a:solidFill>
              </a:rPr>
              <a:t>: SOTA </a:t>
            </a:r>
            <a:r>
              <a:rPr lang="en" sz="1600" dirty="0" err="1">
                <a:solidFill>
                  <a:schemeClr val="dk1"/>
                </a:solidFill>
              </a:rPr>
              <a:t>AllReduce</a:t>
            </a:r>
            <a:r>
              <a:rPr lang="en" sz="1600" dirty="0">
                <a:solidFill>
                  <a:schemeClr val="dk1"/>
                </a:solidFill>
              </a:rPr>
              <a:t> (bandwidth optimal in homogenous settings [1]) framework.</a:t>
            </a:r>
          </a:p>
          <a:p>
            <a:pPr marL="457200" lvl="0" indent="-330200">
              <a:lnSpc>
                <a:spcPct val="95000"/>
              </a:lnSpc>
              <a:spcBef>
                <a:spcPts val="1200"/>
              </a:spcBef>
              <a:buClr>
                <a:schemeClr val="dk1"/>
              </a:buClr>
              <a:buSzPts val="1600"/>
              <a:buChar char="●"/>
            </a:pPr>
            <a:r>
              <a:rPr lang="en" sz="1600" dirty="0">
                <a:solidFill>
                  <a:schemeClr val="dk1"/>
                </a:solidFill>
              </a:rPr>
              <a:t>DGC10% and TopK10%: communicate top 10% of coordinates by magnitude.</a:t>
            </a:r>
          </a:p>
          <a:p>
            <a:pPr marL="0" lvl="0" indent="0" algn="l" rtl="0">
              <a:lnSpc>
                <a:spcPct val="95000"/>
              </a:lnSpc>
              <a:spcBef>
                <a:spcPts val="1200"/>
              </a:spcBef>
              <a:spcAft>
                <a:spcPts val="1200"/>
              </a:spcAft>
              <a:buSzPts val="852"/>
              <a:buNone/>
            </a:pPr>
            <a:r>
              <a:rPr lang="en" sz="1600" dirty="0">
                <a:solidFill>
                  <a:schemeClr val="dk1"/>
                </a:solidFill>
              </a:rPr>
              <a:t>Testbed Setup: </a:t>
            </a:r>
            <a:endParaRPr sz="1600" dirty="0"/>
          </a:p>
        </p:txBody>
      </p:sp>
      <p:pic>
        <p:nvPicPr>
          <p:cNvPr id="1380" name="Google Shape;1380;p53"/>
          <p:cNvPicPr preferRelativeResize="0"/>
          <p:nvPr/>
        </p:nvPicPr>
        <p:blipFill>
          <a:blip r:embed="rId3">
            <a:alphaModFix/>
          </a:blip>
          <a:stretch>
            <a:fillRect/>
          </a:stretch>
        </p:blipFill>
        <p:spPr>
          <a:xfrm>
            <a:off x="1880296" y="3015927"/>
            <a:ext cx="834467" cy="691686"/>
          </a:xfrm>
          <a:prstGeom prst="rect">
            <a:avLst/>
          </a:prstGeom>
          <a:noFill/>
          <a:ln>
            <a:noFill/>
          </a:ln>
        </p:spPr>
      </p:pic>
      <p:pic>
        <p:nvPicPr>
          <p:cNvPr id="1381" name="Google Shape;1381;p53"/>
          <p:cNvPicPr preferRelativeResize="0"/>
          <p:nvPr/>
        </p:nvPicPr>
        <p:blipFill>
          <a:blip r:embed="rId3">
            <a:alphaModFix/>
          </a:blip>
          <a:stretch>
            <a:fillRect/>
          </a:stretch>
        </p:blipFill>
        <p:spPr>
          <a:xfrm>
            <a:off x="1886170" y="3826251"/>
            <a:ext cx="834467" cy="691686"/>
          </a:xfrm>
          <a:prstGeom prst="rect">
            <a:avLst/>
          </a:prstGeom>
          <a:noFill/>
          <a:ln>
            <a:noFill/>
          </a:ln>
        </p:spPr>
      </p:pic>
      <p:pic>
        <p:nvPicPr>
          <p:cNvPr id="1382" name="Google Shape;1382;p53"/>
          <p:cNvPicPr preferRelativeResize="0"/>
          <p:nvPr/>
        </p:nvPicPr>
        <p:blipFill>
          <a:blip r:embed="rId3">
            <a:alphaModFix/>
          </a:blip>
          <a:stretch>
            <a:fillRect/>
          </a:stretch>
        </p:blipFill>
        <p:spPr>
          <a:xfrm flipH="1">
            <a:off x="4572000" y="3015921"/>
            <a:ext cx="834467" cy="691686"/>
          </a:xfrm>
          <a:prstGeom prst="rect">
            <a:avLst/>
          </a:prstGeom>
          <a:noFill/>
          <a:ln>
            <a:noFill/>
          </a:ln>
        </p:spPr>
      </p:pic>
      <p:pic>
        <p:nvPicPr>
          <p:cNvPr id="1383" name="Google Shape;1383;p53"/>
          <p:cNvPicPr preferRelativeResize="0"/>
          <p:nvPr/>
        </p:nvPicPr>
        <p:blipFill>
          <a:blip r:embed="rId3">
            <a:alphaModFix/>
          </a:blip>
          <a:stretch>
            <a:fillRect/>
          </a:stretch>
        </p:blipFill>
        <p:spPr>
          <a:xfrm flipH="1">
            <a:off x="4577851" y="3826258"/>
            <a:ext cx="834467" cy="691686"/>
          </a:xfrm>
          <a:prstGeom prst="rect">
            <a:avLst/>
          </a:prstGeom>
          <a:noFill/>
          <a:ln>
            <a:noFill/>
          </a:ln>
        </p:spPr>
      </p:pic>
      <p:cxnSp>
        <p:nvCxnSpPr>
          <p:cNvPr id="1384" name="Google Shape;1384;p53"/>
          <p:cNvCxnSpPr>
            <a:stCxn id="1385" idx="1"/>
            <a:endCxn id="1380" idx="3"/>
          </p:cNvCxnSpPr>
          <p:nvPr/>
        </p:nvCxnSpPr>
        <p:spPr>
          <a:xfrm rot="10800000">
            <a:off x="2714813" y="3361855"/>
            <a:ext cx="455700" cy="513000"/>
          </a:xfrm>
          <a:prstGeom prst="curvedConnector3">
            <a:avLst>
              <a:gd name="adj1" fmla="val 49997"/>
            </a:avLst>
          </a:prstGeom>
          <a:noFill/>
          <a:ln w="28575" cap="flat" cmpd="sng">
            <a:solidFill>
              <a:schemeClr val="dk1"/>
            </a:solidFill>
            <a:prstDash val="solid"/>
            <a:round/>
            <a:headEnd type="none" w="med" len="med"/>
            <a:tailEnd type="none" w="med" len="med"/>
          </a:ln>
        </p:spPr>
      </p:cxnSp>
      <p:cxnSp>
        <p:nvCxnSpPr>
          <p:cNvPr id="1386" name="Google Shape;1386;p53"/>
          <p:cNvCxnSpPr>
            <a:cxnSpLocks/>
            <a:endCxn id="1381" idx="3"/>
          </p:cNvCxnSpPr>
          <p:nvPr/>
        </p:nvCxnSpPr>
        <p:spPr>
          <a:xfrm rot="10800000" flipV="1">
            <a:off x="2720638" y="3923984"/>
            <a:ext cx="505229" cy="248109"/>
          </a:xfrm>
          <a:prstGeom prst="curvedConnector3">
            <a:avLst>
              <a:gd name="adj1" fmla="val 50000"/>
            </a:avLst>
          </a:prstGeom>
          <a:noFill/>
          <a:ln w="28575" cap="flat" cmpd="sng">
            <a:solidFill>
              <a:schemeClr val="dk1"/>
            </a:solidFill>
            <a:prstDash val="solid"/>
            <a:round/>
            <a:headEnd type="none" w="med" len="med"/>
            <a:tailEnd type="none" w="med" len="med"/>
          </a:ln>
        </p:spPr>
      </p:cxnSp>
      <p:cxnSp>
        <p:nvCxnSpPr>
          <p:cNvPr id="1387" name="Google Shape;1387;p53"/>
          <p:cNvCxnSpPr>
            <a:stCxn id="1385" idx="3"/>
            <a:endCxn id="1382" idx="3"/>
          </p:cNvCxnSpPr>
          <p:nvPr/>
        </p:nvCxnSpPr>
        <p:spPr>
          <a:xfrm rot="10800000" flipH="1">
            <a:off x="4116274" y="3361855"/>
            <a:ext cx="455700" cy="513000"/>
          </a:xfrm>
          <a:prstGeom prst="curvedConnector3">
            <a:avLst>
              <a:gd name="adj1" fmla="val 49994"/>
            </a:avLst>
          </a:prstGeom>
          <a:noFill/>
          <a:ln w="28575" cap="flat" cmpd="sng">
            <a:solidFill>
              <a:schemeClr val="dk1"/>
            </a:solidFill>
            <a:prstDash val="solid"/>
            <a:round/>
            <a:headEnd type="none" w="med" len="med"/>
            <a:tailEnd type="none" w="med" len="med"/>
          </a:ln>
        </p:spPr>
      </p:cxnSp>
      <p:cxnSp>
        <p:nvCxnSpPr>
          <p:cNvPr id="1388" name="Google Shape;1388;p53"/>
          <p:cNvCxnSpPr>
            <a:cxnSpLocks/>
            <a:stCxn id="1385" idx="3"/>
            <a:endCxn id="1383" idx="3"/>
          </p:cNvCxnSpPr>
          <p:nvPr/>
        </p:nvCxnSpPr>
        <p:spPr>
          <a:xfrm>
            <a:off x="4116273" y="3874855"/>
            <a:ext cx="461578" cy="297246"/>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389" name="Google Shape;1389;p53"/>
          <p:cNvSpPr txBox="1"/>
          <p:nvPr/>
        </p:nvSpPr>
        <p:spPr>
          <a:xfrm>
            <a:off x="2930519" y="4014048"/>
            <a:ext cx="1425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Helvetica" pitchFamily="2" charset="0"/>
              </a:rPr>
              <a:t>Tofino 2</a:t>
            </a:r>
            <a:endParaRPr sz="1600" dirty="0">
              <a:latin typeface="Helvetica" pitchFamily="2" charset="0"/>
            </a:endParaRPr>
          </a:p>
        </p:txBody>
      </p:sp>
      <p:pic>
        <p:nvPicPr>
          <p:cNvPr id="1385" name="Google Shape;1385;p53"/>
          <p:cNvPicPr preferRelativeResize="0"/>
          <p:nvPr/>
        </p:nvPicPr>
        <p:blipFill>
          <a:blip r:embed="rId4">
            <a:alphaModFix/>
          </a:blip>
          <a:stretch>
            <a:fillRect/>
          </a:stretch>
        </p:blipFill>
        <p:spPr>
          <a:xfrm>
            <a:off x="3170513" y="3707613"/>
            <a:ext cx="945760" cy="334483"/>
          </a:xfrm>
          <a:prstGeom prst="rect">
            <a:avLst/>
          </a:prstGeom>
          <a:noFill/>
          <a:ln>
            <a:noFill/>
          </a:ln>
        </p:spPr>
      </p:pic>
      <p:sp>
        <p:nvSpPr>
          <p:cNvPr id="1393" name="Google Shape;1393;p53"/>
          <p:cNvSpPr txBox="1"/>
          <p:nvPr/>
        </p:nvSpPr>
        <p:spPr>
          <a:xfrm>
            <a:off x="5416364" y="3249498"/>
            <a:ext cx="77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Helvetica" pitchFamily="2" charset="0"/>
              </a:rPr>
              <a:t>A100</a:t>
            </a:r>
            <a:endParaRPr sz="1600" dirty="0">
              <a:latin typeface="Helvetica" pitchFamily="2" charset="0"/>
            </a:endParaRPr>
          </a:p>
        </p:txBody>
      </p:sp>
      <p:sp>
        <p:nvSpPr>
          <p:cNvPr id="1394" name="Google Shape;1394;p53"/>
          <p:cNvSpPr txBox="1"/>
          <p:nvPr/>
        </p:nvSpPr>
        <p:spPr>
          <a:xfrm>
            <a:off x="5416364" y="4115406"/>
            <a:ext cx="77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Helvetica" pitchFamily="2" charset="0"/>
              </a:rPr>
              <a:t>A100</a:t>
            </a:r>
            <a:endParaRPr sz="1600" dirty="0">
              <a:latin typeface="Helvetica" pitchFamily="2" charset="0"/>
            </a:endParaRPr>
          </a:p>
        </p:txBody>
      </p:sp>
      <p:sp>
        <p:nvSpPr>
          <p:cNvPr id="1395" name="Google Shape;1395;p53"/>
          <p:cNvSpPr txBox="1"/>
          <p:nvPr/>
        </p:nvSpPr>
        <p:spPr>
          <a:xfrm>
            <a:off x="1093770" y="3249488"/>
            <a:ext cx="77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Helvetica" pitchFamily="2" charset="0"/>
              </a:rPr>
              <a:t>A100</a:t>
            </a:r>
            <a:endParaRPr sz="1600" dirty="0">
              <a:latin typeface="Helvetica" pitchFamily="2" charset="0"/>
            </a:endParaRPr>
          </a:p>
        </p:txBody>
      </p:sp>
      <p:sp>
        <p:nvSpPr>
          <p:cNvPr id="1396" name="Google Shape;1396;p53"/>
          <p:cNvSpPr txBox="1"/>
          <p:nvPr/>
        </p:nvSpPr>
        <p:spPr>
          <a:xfrm>
            <a:off x="1093793" y="4115406"/>
            <a:ext cx="77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Helvetica" pitchFamily="2" charset="0"/>
              </a:rPr>
              <a:t>A100</a:t>
            </a:r>
            <a:endParaRPr sz="1600" dirty="0">
              <a:latin typeface="Helvetica" pitchFamily="2" charset="0"/>
            </a:endParaRPr>
          </a:p>
        </p:txBody>
      </p:sp>
      <p:sp>
        <p:nvSpPr>
          <p:cNvPr id="1397" name="Google Shape;1397;p53"/>
          <p:cNvSpPr txBox="1"/>
          <p:nvPr/>
        </p:nvSpPr>
        <p:spPr>
          <a:xfrm>
            <a:off x="2946275" y="3002479"/>
            <a:ext cx="776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100 Gbps</a:t>
            </a:r>
            <a:endParaRPr sz="1600" dirty="0">
              <a:latin typeface="Helvetica" pitchFamily="2" charset="0"/>
            </a:endParaRPr>
          </a:p>
        </p:txBody>
      </p:sp>
      <p:sp>
        <p:nvSpPr>
          <p:cNvPr id="2" name="Google Shape;259;p20">
            <a:extLst>
              <a:ext uri="{FF2B5EF4-FFF2-40B4-BE49-F238E27FC236}">
                <a16:creationId xmlns:a16="http://schemas.microsoft.com/office/drawing/2014/main" id="{31BF9EDF-63A7-709F-6F2F-79BBF273722B}"/>
              </a:ext>
            </a:extLst>
          </p:cNvPr>
          <p:cNvSpPr txBox="1"/>
          <p:nvPr/>
        </p:nvSpPr>
        <p:spPr>
          <a:xfrm>
            <a:off x="5971135" y="4281686"/>
            <a:ext cx="3172865" cy="553968"/>
          </a:xfrm>
          <a:prstGeom prst="rect">
            <a:avLst/>
          </a:prstGeom>
        </p:spPr>
        <p:txBody>
          <a:bodyPr spcFirstLastPara="1" wrap="square" lIns="91425" tIns="91425" rIns="91425" bIns="91425" anchor="t" anchorCtr="0">
            <a:spAutoFit/>
          </a:bodyPr>
          <a:lstStyle/>
          <a:p>
            <a:r>
              <a:rPr lang="en" sz="800" dirty="0">
                <a:latin typeface="Helvetica" pitchFamily="2" charset="0"/>
              </a:rPr>
              <a:t>[1] </a:t>
            </a:r>
            <a:r>
              <a:rPr lang="en-US" sz="800" dirty="0">
                <a:latin typeface="Helvetica" pitchFamily="2" charset="0"/>
              </a:rPr>
              <a:t>Pitch </a:t>
            </a:r>
            <a:r>
              <a:rPr lang="en-US" sz="800" dirty="0" err="1">
                <a:latin typeface="Helvetica" pitchFamily="2" charset="0"/>
              </a:rPr>
              <a:t>Patarasuk</a:t>
            </a:r>
            <a:r>
              <a:rPr lang="en-US" sz="800" dirty="0">
                <a:latin typeface="Helvetica" pitchFamily="2" charset="0"/>
              </a:rPr>
              <a:t> and Xin Yuan. Bandwidth Optimal All-reduce Algorithms for Clusters of Workstations. Journal of Parallel and Distributed Computing, 2009.</a:t>
            </a:r>
            <a:endParaRPr lang="en" sz="1000" dirty="0">
              <a:latin typeface="Helvetica" pitchFamily="2" charset="0"/>
            </a:endParaRPr>
          </a:p>
        </p:txBody>
      </p:sp>
      <p:sp>
        <p:nvSpPr>
          <p:cNvPr id="3" name="Slide Number Placeholder 2">
            <a:extLst>
              <a:ext uri="{FF2B5EF4-FFF2-40B4-BE49-F238E27FC236}">
                <a16:creationId xmlns:a16="http://schemas.microsoft.com/office/drawing/2014/main" id="{C72FB5F1-D2B9-EAF5-6054-0CE9B5714C18}"/>
              </a:ext>
            </a:extLst>
          </p:cNvPr>
          <p:cNvSpPr>
            <a:spLocks noGrp="1"/>
          </p:cNvSpPr>
          <p:nvPr>
            <p:ph type="sldNum" sz="quarter" idx="2"/>
          </p:nvPr>
        </p:nvSpPr>
        <p:spPr/>
        <p:txBody>
          <a:bodyPr/>
          <a:lstStyle/>
          <a:p>
            <a:fld id="{86CB4B4D-7CA3-9044-876B-883B54F8677D}" type="slidenum">
              <a:rPr lang="en-US" smtClean="0"/>
              <a:t>23</a:t>
            </a:fld>
            <a:endParaRPr lang="en-US" dirty="0"/>
          </a:p>
        </p:txBody>
      </p:sp>
      <p:sp>
        <p:nvSpPr>
          <p:cNvPr id="11" name="Rectangle 10">
            <a:extLst>
              <a:ext uri="{FF2B5EF4-FFF2-40B4-BE49-F238E27FC236}">
                <a16:creationId xmlns:a16="http://schemas.microsoft.com/office/drawing/2014/main" id="{8C740C68-372B-2953-7F08-FC5270938B2E}"/>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12" name="Rectangle 11">
            <a:extLst>
              <a:ext uri="{FF2B5EF4-FFF2-40B4-BE49-F238E27FC236}">
                <a16:creationId xmlns:a16="http://schemas.microsoft.com/office/drawing/2014/main" id="{933AD15C-8195-15AF-462B-6050CF240998}"/>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13" name="Rectangle 12">
            <a:extLst>
              <a:ext uri="{FF2B5EF4-FFF2-40B4-BE49-F238E27FC236}">
                <a16:creationId xmlns:a16="http://schemas.microsoft.com/office/drawing/2014/main" id="{46832263-DD8D-0602-C824-C125FAADA703}"/>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14" name="Rectangle 13">
            <a:extLst>
              <a:ext uri="{FF2B5EF4-FFF2-40B4-BE49-F238E27FC236}">
                <a16:creationId xmlns:a16="http://schemas.microsoft.com/office/drawing/2014/main" id="{D55A1434-2BD2-E0B8-6EB7-A506AB73A8D3}"/>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15" name="Rectangle 14">
            <a:extLst>
              <a:ext uri="{FF2B5EF4-FFF2-40B4-BE49-F238E27FC236}">
                <a16:creationId xmlns:a16="http://schemas.microsoft.com/office/drawing/2014/main" id="{2CEB1EDD-2C4C-FE67-7C05-FEA268D6C941}"/>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6" name="Picture 5" descr="A graph of different colored lines&#10;&#10;Description automatically generated">
            <a:extLst>
              <a:ext uri="{FF2B5EF4-FFF2-40B4-BE49-F238E27FC236}">
                <a16:creationId xmlns:a16="http://schemas.microsoft.com/office/drawing/2014/main" id="{D6F05024-A62E-31D8-E4F8-35591A355D02}"/>
              </a:ext>
            </a:extLst>
          </p:cNvPr>
          <p:cNvPicPr>
            <a:picLocks noChangeAspect="1"/>
          </p:cNvPicPr>
          <p:nvPr/>
        </p:nvPicPr>
        <p:blipFill rotWithShape="1">
          <a:blip r:embed="rId3"/>
          <a:srcRect t="81652" r="6738" b="13573"/>
          <a:stretch/>
        </p:blipFill>
        <p:spPr>
          <a:xfrm>
            <a:off x="628650" y="2401612"/>
            <a:ext cx="5116724" cy="185543"/>
          </a:xfrm>
          <a:prstGeom prst="rect">
            <a:avLst/>
          </a:prstGeom>
        </p:spPr>
      </p:pic>
      <p:pic>
        <p:nvPicPr>
          <p:cNvPr id="18" name="Picture 17">
            <a:extLst>
              <a:ext uri="{FF2B5EF4-FFF2-40B4-BE49-F238E27FC236}">
                <a16:creationId xmlns:a16="http://schemas.microsoft.com/office/drawing/2014/main" id="{68DD14AF-878F-1DC5-3290-2186D685CD12}"/>
              </a:ext>
            </a:extLst>
          </p:cNvPr>
          <p:cNvPicPr>
            <a:picLocks noChangeAspect="1"/>
          </p:cNvPicPr>
          <p:nvPr/>
        </p:nvPicPr>
        <p:blipFill rotWithShape="1">
          <a:blip r:embed="rId4"/>
          <a:srcRect t="43148" r="7305" b="13485"/>
          <a:stretch/>
        </p:blipFill>
        <p:spPr>
          <a:xfrm>
            <a:off x="403128" y="2387852"/>
            <a:ext cx="5384727" cy="1529537"/>
          </a:xfrm>
          <a:prstGeom prst="rect">
            <a:avLst/>
          </a:prstGeom>
        </p:spPr>
      </p:pic>
      <p:pic>
        <p:nvPicPr>
          <p:cNvPr id="16" name="Picture 15">
            <a:extLst>
              <a:ext uri="{FF2B5EF4-FFF2-40B4-BE49-F238E27FC236}">
                <a16:creationId xmlns:a16="http://schemas.microsoft.com/office/drawing/2014/main" id="{302F45F6-AEC6-3D3C-7D89-991D86FC4DFC}"/>
              </a:ext>
            </a:extLst>
          </p:cNvPr>
          <p:cNvPicPr>
            <a:picLocks noChangeAspect="1"/>
          </p:cNvPicPr>
          <p:nvPr/>
        </p:nvPicPr>
        <p:blipFill rotWithShape="1">
          <a:blip r:embed="rId5"/>
          <a:srcRect t="6022" r="8604" b="55625"/>
          <a:stretch/>
        </p:blipFill>
        <p:spPr>
          <a:xfrm>
            <a:off x="403128" y="1024703"/>
            <a:ext cx="5298836" cy="1350026"/>
          </a:xfrm>
          <a:prstGeom prst="rect">
            <a:avLst/>
          </a:prstGeom>
        </p:spPr>
      </p:pic>
      <p:sp>
        <p:nvSpPr>
          <p:cNvPr id="1402" name="Google Shape;1402;p54"/>
          <p:cNvSpPr txBox="1">
            <a:spLocks noGrp="1"/>
          </p:cNvSpPr>
          <p:nvPr>
            <p:ph type="title"/>
          </p:nvPr>
        </p:nvSpPr>
        <p:spPr>
          <a:xfrm>
            <a:off x="310896" y="320040"/>
            <a:ext cx="7886700"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Evaluation: Time-to-Accuracy</a:t>
            </a:r>
            <a:endParaRPr dirty="0"/>
          </a:p>
        </p:txBody>
      </p:sp>
      <p:cxnSp>
        <p:nvCxnSpPr>
          <p:cNvPr id="1407" name="Google Shape;1407;p54"/>
          <p:cNvCxnSpPr/>
          <p:nvPr/>
        </p:nvCxnSpPr>
        <p:spPr>
          <a:xfrm rot="10800000" flipH="1">
            <a:off x="2040043" y="2847929"/>
            <a:ext cx="2700" cy="7017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1408" name="Google Shape;1408;p54"/>
          <p:cNvCxnSpPr/>
          <p:nvPr/>
        </p:nvCxnSpPr>
        <p:spPr>
          <a:xfrm rot="10800000">
            <a:off x="5180900" y="2838328"/>
            <a:ext cx="5700" cy="711300"/>
          </a:xfrm>
          <a:prstGeom prst="straightConnector1">
            <a:avLst/>
          </a:prstGeom>
          <a:noFill/>
          <a:ln w="28575" cap="flat" cmpd="sng">
            <a:solidFill>
              <a:schemeClr val="bg1">
                <a:lumMod val="50000"/>
              </a:schemeClr>
            </a:solidFill>
            <a:prstDash val="solid"/>
            <a:round/>
            <a:headEnd type="none" w="med" len="med"/>
            <a:tailEnd type="none" w="med" len="med"/>
          </a:ln>
        </p:spPr>
      </p:cxnSp>
      <mc:AlternateContent xmlns:mc="http://schemas.openxmlformats.org/markup-compatibility/2006">
        <mc:Choice xmlns:a14="http://schemas.microsoft.com/office/drawing/2010/main" Requires="a14">
          <p:sp>
            <p:nvSpPr>
              <p:cNvPr id="1409" name="Google Shape;1409;p54"/>
              <p:cNvSpPr txBox="1"/>
              <p:nvPr/>
            </p:nvSpPr>
            <p:spPr>
              <a:xfrm>
                <a:off x="5850017" y="2140058"/>
                <a:ext cx="3203775" cy="14173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THC-Tofino reaches the target accuracy 1.43</a:t>
                </a:r>
                <a14:m>
                  <m:oMath xmlns:m="http://schemas.openxmlformats.org/officeDocument/2006/math">
                    <m:r>
                      <a:rPr lang="en-US" sz="1600" b="0" i="1" smtClean="0">
                        <a:latin typeface="Cambria Math" panose="02040503050406030204" pitchFamily="18" charset="0"/>
                      </a:rPr>
                      <m:t>×</m:t>
                    </m:r>
                  </m:oMath>
                </a14:m>
                <a:r>
                  <a:rPr lang="en" sz="1600" dirty="0">
                    <a:latin typeface="Helvetica" pitchFamily="2" charset="0"/>
                  </a:rPr>
                  <a:t> faster than the </a:t>
                </a:r>
                <a:r>
                  <a:rPr lang="en" sz="1600" dirty="0" err="1">
                    <a:latin typeface="Helvetica" pitchFamily="2" charset="0"/>
                  </a:rPr>
                  <a:t>Horovod</a:t>
                </a:r>
                <a:r>
                  <a:rPr lang="en" sz="1600" dirty="0">
                    <a:latin typeface="Helvetica" pitchFamily="2" charset="0"/>
                  </a:rPr>
                  <a:t>-RDMA baseline through</a:t>
                </a:r>
              </a:p>
              <a:p>
                <a:pPr marL="285750" lvl="0" indent="-285750" algn="l" rtl="0">
                  <a:spcBef>
                    <a:spcPts val="0"/>
                  </a:spcBef>
                  <a:spcAft>
                    <a:spcPts val="0"/>
                  </a:spcAft>
                  <a:buFont typeface="Arial" panose="020B0604020202020204" pitchFamily="34" charset="0"/>
                  <a:buChar char="•"/>
                </a:pPr>
                <a:r>
                  <a:rPr lang="en-US" sz="1600" dirty="0">
                    <a:latin typeface="Helvetica" pitchFamily="2" charset="0"/>
                  </a:rPr>
                  <a:t>4 to 8</a:t>
                </a:r>
                <a14:m>
                  <m:oMath xmlns:m="http://schemas.openxmlformats.org/officeDocument/2006/math">
                    <m:r>
                      <a:rPr lang="en-US" sz="1600" b="0" i="1" smtClean="0">
                        <a:latin typeface="Cambria Math" panose="02040503050406030204" pitchFamily="18" charset="0"/>
                      </a:rPr>
                      <m:t>×</m:t>
                    </m:r>
                  </m:oMath>
                </a14:m>
                <a:r>
                  <a:rPr lang="en-US" sz="1600" dirty="0">
                    <a:latin typeface="Helvetica" pitchFamily="2" charset="0"/>
                  </a:rPr>
                  <a:t> compression ratio</a:t>
                </a:r>
              </a:p>
              <a:p>
                <a:pPr marL="285750" lvl="0" indent="-285750" algn="l" rtl="0">
                  <a:spcBef>
                    <a:spcPts val="0"/>
                  </a:spcBef>
                  <a:spcAft>
                    <a:spcPts val="0"/>
                  </a:spcAft>
                  <a:buFont typeface="Arial" panose="020B0604020202020204" pitchFamily="34" charset="0"/>
                  <a:buChar char="•"/>
                </a:pPr>
                <a:r>
                  <a:rPr lang="en-US" sz="1600" dirty="0">
                    <a:latin typeface="Helvetica" pitchFamily="2" charset="0"/>
                  </a:rPr>
                  <a:t>INA speedup</a:t>
                </a:r>
                <a:endParaRPr sz="1600" dirty="0">
                  <a:latin typeface="Helvetica" pitchFamily="2" charset="0"/>
                </a:endParaRPr>
              </a:p>
            </p:txBody>
          </p:sp>
        </mc:Choice>
        <mc:Fallback>
          <p:sp>
            <p:nvSpPr>
              <p:cNvPr id="1409" name="Google Shape;1409;p54"/>
              <p:cNvSpPr txBox="1">
                <a:spLocks noRot="1" noChangeAspect="1" noMove="1" noResize="1" noEditPoints="1" noAdjustHandles="1" noChangeArrowheads="1" noChangeShapeType="1" noTextEdit="1"/>
              </p:cNvSpPr>
              <p:nvPr/>
            </p:nvSpPr>
            <p:spPr>
              <a:xfrm>
                <a:off x="5850017" y="2140058"/>
                <a:ext cx="3203775" cy="1417320"/>
              </a:xfrm>
              <a:prstGeom prst="rect">
                <a:avLst/>
              </a:prstGeom>
              <a:blipFill>
                <a:blip r:embed="rId6"/>
                <a:stretch>
                  <a:fillRect l="-1186" b="-885"/>
                </a:stretch>
              </a:blipFill>
              <a:ln>
                <a:noFill/>
              </a:ln>
            </p:spPr>
            <p:txBody>
              <a:bodyPr/>
              <a:lstStyle/>
              <a:p>
                <a:r>
                  <a:rPr lang="en-US">
                    <a:noFill/>
                  </a:rPr>
                  <a:t> </a:t>
                </a:r>
              </a:p>
            </p:txBody>
          </p:sp>
        </mc:Fallback>
      </mc:AlternateContent>
      <p:cxnSp>
        <p:nvCxnSpPr>
          <p:cNvPr id="1410" name="Google Shape;1410;p54"/>
          <p:cNvCxnSpPr>
            <a:cxnSpLocks/>
          </p:cNvCxnSpPr>
          <p:nvPr/>
        </p:nvCxnSpPr>
        <p:spPr>
          <a:xfrm flipV="1">
            <a:off x="2034493" y="3393228"/>
            <a:ext cx="743188" cy="1050"/>
          </a:xfrm>
          <a:prstGeom prst="straightConnector1">
            <a:avLst/>
          </a:prstGeom>
          <a:noFill/>
          <a:ln w="28575" cap="flat" cmpd="sng">
            <a:solidFill>
              <a:schemeClr val="bg1">
                <a:lumMod val="50000"/>
              </a:schemeClr>
            </a:solidFill>
            <a:prstDash val="solid"/>
            <a:round/>
            <a:headEnd type="stealth" w="med" len="med"/>
            <a:tailEnd type="none" w="med" len="med"/>
          </a:ln>
        </p:spPr>
      </p:cxnSp>
      <p:cxnSp>
        <p:nvCxnSpPr>
          <p:cNvPr id="1411" name="Google Shape;1411;p54"/>
          <p:cNvCxnSpPr>
            <a:cxnSpLocks/>
          </p:cNvCxnSpPr>
          <p:nvPr/>
        </p:nvCxnSpPr>
        <p:spPr>
          <a:xfrm>
            <a:off x="3606481" y="3395328"/>
            <a:ext cx="1585669" cy="0"/>
          </a:xfrm>
          <a:prstGeom prst="straightConnector1">
            <a:avLst/>
          </a:prstGeom>
          <a:noFill/>
          <a:ln w="28575" cap="flat" cmpd="sng">
            <a:solidFill>
              <a:schemeClr val="bg1">
                <a:lumMod val="50000"/>
              </a:schemeClr>
            </a:solidFill>
            <a:prstDash val="solid"/>
            <a:round/>
            <a:headEnd type="none" w="med" len="med"/>
            <a:tailEnd type="stealth" w="med" len="med"/>
          </a:ln>
        </p:spPr>
      </p:cxnSp>
      <mc:AlternateContent xmlns:mc="http://schemas.openxmlformats.org/markup-compatibility/2006">
        <mc:Choice xmlns:a14="http://schemas.microsoft.com/office/drawing/2010/main" Requires="a14">
          <p:sp>
            <p:nvSpPr>
              <p:cNvPr id="1412" name="Google Shape;1412;p54"/>
              <p:cNvSpPr txBox="1"/>
              <p:nvPr/>
            </p:nvSpPr>
            <p:spPr>
              <a:xfrm>
                <a:off x="2858631" y="3178728"/>
                <a:ext cx="82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1. 43</a:t>
                </a:r>
                <a14:m>
                  <m:oMath xmlns:m="http://schemas.openxmlformats.org/officeDocument/2006/math">
                    <m:r>
                      <a:rPr lang="en-US" sz="1600" b="0" i="1" smtClean="0">
                        <a:latin typeface="Cambria Math" panose="02040503050406030204" pitchFamily="18" charset="0"/>
                      </a:rPr>
                      <m:t>×</m:t>
                    </m:r>
                  </m:oMath>
                </a14:m>
                <a:endParaRPr sz="1600" dirty="0">
                  <a:latin typeface="Helvetica" pitchFamily="2" charset="0"/>
                </a:endParaRPr>
              </a:p>
            </p:txBody>
          </p:sp>
        </mc:Choice>
        <mc:Fallback>
          <p:sp>
            <p:nvSpPr>
              <p:cNvPr id="1412" name="Google Shape;1412;p54"/>
              <p:cNvSpPr txBox="1">
                <a:spLocks noRot="1" noChangeAspect="1" noMove="1" noResize="1" noEditPoints="1" noAdjustHandles="1" noChangeArrowheads="1" noChangeShapeType="1" noTextEdit="1"/>
              </p:cNvSpPr>
              <p:nvPr/>
            </p:nvSpPr>
            <p:spPr>
              <a:xfrm>
                <a:off x="2858631" y="3178728"/>
                <a:ext cx="828600" cy="431100"/>
              </a:xfrm>
              <a:prstGeom prst="rect">
                <a:avLst/>
              </a:prstGeom>
              <a:blipFill>
                <a:blip r:embed="rId7"/>
                <a:stretch>
                  <a:fillRect l="-4545" b="-5714"/>
                </a:stretch>
              </a:blipFill>
              <a:ln>
                <a:noFill/>
              </a:ln>
            </p:spPr>
            <p:txBody>
              <a:bodyPr/>
              <a:lstStyle/>
              <a:p>
                <a:r>
                  <a:rPr lang="en-US">
                    <a:noFill/>
                  </a:rPr>
                  <a:t> </a:t>
                </a:r>
              </a:p>
            </p:txBody>
          </p:sp>
        </mc:Fallback>
      </mc:AlternateContent>
      <p:sp>
        <p:nvSpPr>
          <p:cNvPr id="3" name="Rectangle 2">
            <a:extLst>
              <a:ext uri="{FF2B5EF4-FFF2-40B4-BE49-F238E27FC236}">
                <a16:creationId xmlns:a16="http://schemas.microsoft.com/office/drawing/2014/main" id="{C514508A-1A58-29D8-8146-0DF17B73001D}"/>
              </a:ext>
            </a:extLst>
          </p:cNvPr>
          <p:cNvSpPr/>
          <p:nvPr/>
        </p:nvSpPr>
        <p:spPr>
          <a:xfrm>
            <a:off x="3143602" y="1268016"/>
            <a:ext cx="1304830" cy="177725"/>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F68B159-8DDC-AFD6-0004-017885D608D4}"/>
              </a:ext>
            </a:extLst>
          </p:cNvPr>
          <p:cNvCxnSpPr>
            <a:cxnSpLocks/>
          </p:cNvCxnSpPr>
          <p:nvPr/>
        </p:nvCxnSpPr>
        <p:spPr>
          <a:xfrm flipH="1">
            <a:off x="1121923" y="1445741"/>
            <a:ext cx="2021679" cy="1214862"/>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15E4B38-51E6-AAC7-3641-F99C61B95DC0}"/>
              </a:ext>
            </a:extLst>
          </p:cNvPr>
          <p:cNvCxnSpPr>
            <a:cxnSpLocks/>
          </p:cNvCxnSpPr>
          <p:nvPr/>
        </p:nvCxnSpPr>
        <p:spPr>
          <a:xfrm>
            <a:off x="4448432" y="1445741"/>
            <a:ext cx="1161185" cy="1180513"/>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535D8DBC-3264-8753-9F39-D4257FF2FE3F}"/>
              </a:ext>
            </a:extLst>
          </p:cNvPr>
          <p:cNvPicPr>
            <a:picLocks noChangeAspect="1"/>
          </p:cNvPicPr>
          <p:nvPr/>
        </p:nvPicPr>
        <p:blipFill>
          <a:blip r:embed="rId8"/>
          <a:stretch>
            <a:fillRect/>
          </a:stretch>
        </p:blipFill>
        <p:spPr>
          <a:xfrm>
            <a:off x="667215" y="4203263"/>
            <a:ext cx="5120640" cy="335133"/>
          </a:xfrm>
          <a:prstGeom prst="rect">
            <a:avLst/>
          </a:prstGeom>
        </p:spPr>
      </p:pic>
      <p:sp>
        <p:nvSpPr>
          <p:cNvPr id="12" name="Slide Number Placeholder 11">
            <a:extLst>
              <a:ext uri="{FF2B5EF4-FFF2-40B4-BE49-F238E27FC236}">
                <a16:creationId xmlns:a16="http://schemas.microsoft.com/office/drawing/2014/main" id="{CC7BE365-247B-89A0-D871-8531A31D802D}"/>
              </a:ext>
            </a:extLst>
          </p:cNvPr>
          <p:cNvSpPr>
            <a:spLocks noGrp="1"/>
          </p:cNvSpPr>
          <p:nvPr>
            <p:ph type="sldNum" sz="quarter" idx="2"/>
          </p:nvPr>
        </p:nvSpPr>
        <p:spPr/>
        <p:txBody>
          <a:bodyPr/>
          <a:lstStyle/>
          <a:p>
            <a:fld id="{86CB4B4D-7CA3-9044-876B-883B54F8677D}" type="slidenum">
              <a:rPr lang="en-US" smtClean="0"/>
              <a:t>24</a:t>
            </a:fld>
            <a:endParaRPr lang="en-US" dirty="0"/>
          </a:p>
        </p:txBody>
      </p:sp>
      <p:sp>
        <p:nvSpPr>
          <p:cNvPr id="15" name="Rectangle 14">
            <a:extLst>
              <a:ext uri="{FF2B5EF4-FFF2-40B4-BE49-F238E27FC236}">
                <a16:creationId xmlns:a16="http://schemas.microsoft.com/office/drawing/2014/main" id="{906160DF-1D42-85F4-7B8F-709573A0E997}"/>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17" name="Rectangle 16">
            <a:extLst>
              <a:ext uri="{FF2B5EF4-FFF2-40B4-BE49-F238E27FC236}">
                <a16:creationId xmlns:a16="http://schemas.microsoft.com/office/drawing/2014/main" id="{5823D4E2-927A-547F-5E53-DAF4202EDD29}"/>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19" name="Rectangle 18">
            <a:extLst>
              <a:ext uri="{FF2B5EF4-FFF2-40B4-BE49-F238E27FC236}">
                <a16:creationId xmlns:a16="http://schemas.microsoft.com/office/drawing/2014/main" id="{04CD9EAA-9CF6-0A4E-693E-47E18D9B86BB}"/>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0" name="Rectangle 19">
            <a:extLst>
              <a:ext uri="{FF2B5EF4-FFF2-40B4-BE49-F238E27FC236}">
                <a16:creationId xmlns:a16="http://schemas.microsoft.com/office/drawing/2014/main" id="{CCB2AABE-9D81-870B-1EA5-619E7E179255}"/>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21" name="Rectangle 20">
            <a:extLst>
              <a:ext uri="{FF2B5EF4-FFF2-40B4-BE49-F238E27FC236}">
                <a16:creationId xmlns:a16="http://schemas.microsoft.com/office/drawing/2014/main" id="{859AB48F-6E01-A744-C7E6-B4A21161326E}"/>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 grpId="0"/>
      <p:bldP spid="141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17" name="Picture 16">
            <a:extLst>
              <a:ext uri="{FF2B5EF4-FFF2-40B4-BE49-F238E27FC236}">
                <a16:creationId xmlns:a16="http://schemas.microsoft.com/office/drawing/2014/main" id="{7FD088DC-DDCD-6161-E91A-27F6DF859E22}"/>
              </a:ext>
            </a:extLst>
          </p:cNvPr>
          <p:cNvPicPr>
            <a:picLocks noChangeAspect="1"/>
          </p:cNvPicPr>
          <p:nvPr/>
        </p:nvPicPr>
        <p:blipFill rotWithShape="1">
          <a:blip r:embed="rId3"/>
          <a:srcRect t="43148" r="7305" b="13485"/>
          <a:stretch/>
        </p:blipFill>
        <p:spPr>
          <a:xfrm>
            <a:off x="403128" y="2387852"/>
            <a:ext cx="5384727" cy="1529537"/>
          </a:xfrm>
          <a:prstGeom prst="rect">
            <a:avLst/>
          </a:prstGeom>
        </p:spPr>
      </p:pic>
      <p:pic>
        <p:nvPicPr>
          <p:cNvPr id="18" name="Picture 17">
            <a:extLst>
              <a:ext uri="{FF2B5EF4-FFF2-40B4-BE49-F238E27FC236}">
                <a16:creationId xmlns:a16="http://schemas.microsoft.com/office/drawing/2014/main" id="{72FE1BE8-F9FC-F50B-0C4A-0A5849244258}"/>
              </a:ext>
            </a:extLst>
          </p:cNvPr>
          <p:cNvPicPr>
            <a:picLocks noChangeAspect="1"/>
          </p:cNvPicPr>
          <p:nvPr/>
        </p:nvPicPr>
        <p:blipFill rotWithShape="1">
          <a:blip r:embed="rId4"/>
          <a:srcRect t="6022" r="8604" b="55625"/>
          <a:stretch/>
        </p:blipFill>
        <p:spPr>
          <a:xfrm>
            <a:off x="403128" y="1024703"/>
            <a:ext cx="5298836" cy="1350026"/>
          </a:xfrm>
          <a:prstGeom prst="rect">
            <a:avLst/>
          </a:prstGeom>
        </p:spPr>
      </p:pic>
      <p:sp>
        <p:nvSpPr>
          <p:cNvPr id="1402" name="Google Shape;1402;p54"/>
          <p:cNvSpPr txBox="1">
            <a:spLocks noGrp="1"/>
          </p:cNvSpPr>
          <p:nvPr>
            <p:ph type="title"/>
          </p:nvPr>
        </p:nvSpPr>
        <p:spPr>
          <a:xfrm>
            <a:off x="310896" y="320040"/>
            <a:ext cx="7886700"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Evaluation: Time-to-Accuracy</a:t>
            </a:r>
            <a:endParaRPr dirty="0"/>
          </a:p>
        </p:txBody>
      </p:sp>
      <p:cxnSp>
        <p:nvCxnSpPr>
          <p:cNvPr id="2" name="Google Shape;1407;p54">
            <a:extLst>
              <a:ext uri="{FF2B5EF4-FFF2-40B4-BE49-F238E27FC236}">
                <a16:creationId xmlns:a16="http://schemas.microsoft.com/office/drawing/2014/main" id="{F710DD6A-5AA4-5F2B-6CFF-B3B5BB781094}"/>
              </a:ext>
            </a:extLst>
          </p:cNvPr>
          <p:cNvCxnSpPr/>
          <p:nvPr/>
        </p:nvCxnSpPr>
        <p:spPr>
          <a:xfrm rot="10800000" flipH="1">
            <a:off x="2659406" y="2855297"/>
            <a:ext cx="2700" cy="7017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3" name="Google Shape;1410;p54">
            <a:extLst>
              <a:ext uri="{FF2B5EF4-FFF2-40B4-BE49-F238E27FC236}">
                <a16:creationId xmlns:a16="http://schemas.microsoft.com/office/drawing/2014/main" id="{F7D5C85E-BB2B-D5E8-7D79-37743F20908D}"/>
              </a:ext>
            </a:extLst>
          </p:cNvPr>
          <p:cNvCxnSpPr>
            <a:cxnSpLocks/>
          </p:cNvCxnSpPr>
          <p:nvPr/>
        </p:nvCxnSpPr>
        <p:spPr>
          <a:xfrm flipV="1">
            <a:off x="2668919" y="3420647"/>
            <a:ext cx="610669" cy="1050"/>
          </a:xfrm>
          <a:prstGeom prst="straightConnector1">
            <a:avLst/>
          </a:prstGeom>
          <a:noFill/>
          <a:ln w="28575" cap="flat" cmpd="sng">
            <a:solidFill>
              <a:schemeClr val="bg1">
                <a:lumMod val="50000"/>
              </a:schemeClr>
            </a:solidFill>
            <a:prstDash val="solid"/>
            <a:round/>
            <a:headEnd type="stealth" w="med" len="med"/>
            <a:tailEnd type="none" w="med" len="med"/>
          </a:ln>
        </p:spPr>
      </p:cxnSp>
      <p:cxnSp>
        <p:nvCxnSpPr>
          <p:cNvPr id="6" name="Google Shape;1411;p54">
            <a:extLst>
              <a:ext uri="{FF2B5EF4-FFF2-40B4-BE49-F238E27FC236}">
                <a16:creationId xmlns:a16="http://schemas.microsoft.com/office/drawing/2014/main" id="{02710781-76EC-976D-9C82-521F681CDAB3}"/>
              </a:ext>
            </a:extLst>
          </p:cNvPr>
          <p:cNvCxnSpPr>
            <a:cxnSpLocks/>
          </p:cNvCxnSpPr>
          <p:nvPr/>
        </p:nvCxnSpPr>
        <p:spPr>
          <a:xfrm>
            <a:off x="4218520" y="3421697"/>
            <a:ext cx="962380" cy="2100"/>
          </a:xfrm>
          <a:prstGeom prst="straightConnector1">
            <a:avLst/>
          </a:prstGeom>
          <a:noFill/>
          <a:ln w="28575" cap="flat" cmpd="sng">
            <a:solidFill>
              <a:schemeClr val="bg1">
                <a:lumMod val="50000"/>
              </a:schemeClr>
            </a:solidFill>
            <a:prstDash val="solid"/>
            <a:round/>
            <a:headEnd type="none" w="med" len="med"/>
            <a:tailEnd type="stealth" w="med" len="med"/>
          </a:ln>
        </p:spPr>
      </p:cxnSp>
      <mc:AlternateContent xmlns:mc="http://schemas.openxmlformats.org/markup-compatibility/2006">
        <mc:Choice xmlns:a14="http://schemas.microsoft.com/office/drawing/2010/main" Requires="a14">
          <p:sp>
            <p:nvSpPr>
              <p:cNvPr id="8" name="Google Shape;1412;p54">
                <a:extLst>
                  <a:ext uri="{FF2B5EF4-FFF2-40B4-BE49-F238E27FC236}">
                    <a16:creationId xmlns:a16="http://schemas.microsoft.com/office/drawing/2014/main" id="{B8AE3F8B-B405-2290-D499-7DEB8A172F14}"/>
                  </a:ext>
                </a:extLst>
              </p:cNvPr>
              <p:cNvSpPr txBox="1"/>
              <p:nvPr/>
            </p:nvSpPr>
            <p:spPr>
              <a:xfrm>
                <a:off x="3360538" y="3206147"/>
                <a:ext cx="82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1. 32</a:t>
                </a:r>
                <a14:m>
                  <m:oMath xmlns:m="http://schemas.openxmlformats.org/officeDocument/2006/math">
                    <m:r>
                      <a:rPr lang="en-US" sz="1600" b="0" i="1" smtClean="0">
                        <a:latin typeface="Cambria Math" panose="02040503050406030204" pitchFamily="18" charset="0"/>
                      </a:rPr>
                      <m:t>×</m:t>
                    </m:r>
                  </m:oMath>
                </a14:m>
                <a:endParaRPr sz="1600" dirty="0">
                  <a:latin typeface="Helvetica" pitchFamily="2" charset="0"/>
                </a:endParaRPr>
              </a:p>
            </p:txBody>
          </p:sp>
        </mc:Choice>
        <mc:Fallback>
          <p:sp>
            <p:nvSpPr>
              <p:cNvPr id="8" name="Google Shape;1412;p54">
                <a:extLst>
                  <a:ext uri="{FF2B5EF4-FFF2-40B4-BE49-F238E27FC236}">
                    <a16:creationId xmlns:a16="http://schemas.microsoft.com/office/drawing/2014/main" id="{B8AE3F8B-B405-2290-D499-7DEB8A172F14}"/>
                  </a:ext>
                </a:extLst>
              </p:cNvPr>
              <p:cNvSpPr txBox="1">
                <a:spLocks noRot="1" noChangeAspect="1" noMove="1" noResize="1" noEditPoints="1" noAdjustHandles="1" noChangeArrowheads="1" noChangeShapeType="1" noTextEdit="1"/>
              </p:cNvSpPr>
              <p:nvPr/>
            </p:nvSpPr>
            <p:spPr>
              <a:xfrm>
                <a:off x="3360538" y="3206147"/>
                <a:ext cx="828600" cy="431100"/>
              </a:xfrm>
              <a:prstGeom prst="rect">
                <a:avLst/>
              </a:prstGeom>
              <a:blipFill>
                <a:blip r:embed="rId5"/>
                <a:stretch>
                  <a:fillRect l="-3030" b="-571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Google Shape;1409;p54">
                <a:extLst>
                  <a:ext uri="{FF2B5EF4-FFF2-40B4-BE49-F238E27FC236}">
                    <a16:creationId xmlns:a16="http://schemas.microsoft.com/office/drawing/2014/main" id="{A39DFF6E-413C-6859-0A36-7CB1D9E47DD6}"/>
                  </a:ext>
                </a:extLst>
              </p:cNvPr>
              <p:cNvSpPr txBox="1"/>
              <p:nvPr/>
            </p:nvSpPr>
            <p:spPr>
              <a:xfrm>
                <a:off x="5852160" y="2139696"/>
                <a:ext cx="3118936"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THC-CPU PS reaches the target accuracy 1.32</a:t>
                </a:r>
                <a14:m>
                  <m:oMath xmlns:m="http://schemas.openxmlformats.org/officeDocument/2006/math">
                    <m:r>
                      <a:rPr lang="en-US" sz="1600" b="0" i="1" smtClean="0">
                        <a:latin typeface="Cambria Math" panose="02040503050406030204" pitchFamily="18" charset="0"/>
                      </a:rPr>
                      <m:t>×</m:t>
                    </m:r>
                  </m:oMath>
                </a14:m>
                <a:r>
                  <a:rPr lang="en" sz="1600" dirty="0">
                    <a:latin typeface="Helvetica" pitchFamily="2" charset="0"/>
                  </a:rPr>
                  <a:t> faster than the </a:t>
                </a:r>
                <a:r>
                  <a:rPr lang="en" sz="1600" dirty="0" err="1">
                    <a:latin typeface="Helvetica" pitchFamily="2" charset="0"/>
                  </a:rPr>
                  <a:t>Horovod</a:t>
                </a:r>
                <a:r>
                  <a:rPr lang="en" sz="1600" dirty="0">
                    <a:latin typeface="Helvetica" pitchFamily="2" charset="0"/>
                  </a:rPr>
                  <a:t>-RDMA baseline.</a:t>
                </a:r>
                <a:endParaRPr sz="1600" dirty="0">
                  <a:latin typeface="Helvetica" pitchFamily="2" charset="0"/>
                </a:endParaRPr>
              </a:p>
            </p:txBody>
          </p:sp>
        </mc:Choice>
        <mc:Fallback>
          <p:sp>
            <p:nvSpPr>
              <p:cNvPr id="9" name="Google Shape;1409;p54">
                <a:extLst>
                  <a:ext uri="{FF2B5EF4-FFF2-40B4-BE49-F238E27FC236}">
                    <a16:creationId xmlns:a16="http://schemas.microsoft.com/office/drawing/2014/main" id="{A39DFF6E-413C-6859-0A36-7CB1D9E47DD6}"/>
                  </a:ext>
                </a:extLst>
              </p:cNvPr>
              <p:cNvSpPr txBox="1">
                <a:spLocks noRot="1" noChangeAspect="1" noMove="1" noResize="1" noEditPoints="1" noAdjustHandles="1" noChangeArrowheads="1" noChangeShapeType="1" noTextEdit="1"/>
              </p:cNvSpPr>
              <p:nvPr/>
            </p:nvSpPr>
            <p:spPr>
              <a:xfrm>
                <a:off x="5852160" y="2139696"/>
                <a:ext cx="3118936" cy="923299"/>
              </a:xfrm>
              <a:prstGeom prst="rect">
                <a:avLst/>
              </a:prstGeom>
              <a:blipFill>
                <a:blip r:embed="rId6"/>
                <a:stretch>
                  <a:fillRect l="-810" r="-2834" b="-2740"/>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2E07672B-6C03-77AE-DF09-45F214252F9F}"/>
              </a:ext>
            </a:extLst>
          </p:cNvPr>
          <p:cNvSpPr/>
          <p:nvPr/>
        </p:nvSpPr>
        <p:spPr>
          <a:xfrm>
            <a:off x="3143602" y="1268016"/>
            <a:ext cx="1304830" cy="177725"/>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C35B247-163A-E414-4A85-4449D46BBB60}"/>
              </a:ext>
            </a:extLst>
          </p:cNvPr>
          <p:cNvPicPr>
            <a:picLocks noChangeAspect="1"/>
          </p:cNvPicPr>
          <p:nvPr/>
        </p:nvPicPr>
        <p:blipFill>
          <a:blip r:embed="rId7"/>
          <a:stretch>
            <a:fillRect/>
          </a:stretch>
        </p:blipFill>
        <p:spPr>
          <a:xfrm>
            <a:off x="667215" y="4203263"/>
            <a:ext cx="5120640" cy="335133"/>
          </a:xfrm>
          <a:prstGeom prst="rect">
            <a:avLst/>
          </a:prstGeom>
        </p:spPr>
      </p:pic>
      <p:sp>
        <p:nvSpPr>
          <p:cNvPr id="14" name="Slide Number Placeholder 13">
            <a:extLst>
              <a:ext uri="{FF2B5EF4-FFF2-40B4-BE49-F238E27FC236}">
                <a16:creationId xmlns:a16="http://schemas.microsoft.com/office/drawing/2014/main" id="{DB1D69CB-F1B1-B661-657B-EA6A85C4CF0D}"/>
              </a:ext>
            </a:extLst>
          </p:cNvPr>
          <p:cNvSpPr>
            <a:spLocks noGrp="1"/>
          </p:cNvSpPr>
          <p:nvPr>
            <p:ph type="sldNum" sz="quarter" idx="2"/>
          </p:nvPr>
        </p:nvSpPr>
        <p:spPr/>
        <p:txBody>
          <a:bodyPr/>
          <a:lstStyle/>
          <a:p>
            <a:fld id="{86CB4B4D-7CA3-9044-876B-883B54F8677D}" type="slidenum">
              <a:rPr lang="en-US" smtClean="0"/>
              <a:t>25</a:t>
            </a:fld>
            <a:endParaRPr lang="en-US" dirty="0"/>
          </a:p>
        </p:txBody>
      </p:sp>
      <p:cxnSp>
        <p:nvCxnSpPr>
          <p:cNvPr id="19" name="Straight Connector 18">
            <a:extLst>
              <a:ext uri="{FF2B5EF4-FFF2-40B4-BE49-F238E27FC236}">
                <a16:creationId xmlns:a16="http://schemas.microsoft.com/office/drawing/2014/main" id="{461000CA-9B3A-1193-504F-51BD38E0884E}"/>
              </a:ext>
            </a:extLst>
          </p:cNvPr>
          <p:cNvCxnSpPr>
            <a:cxnSpLocks/>
          </p:cNvCxnSpPr>
          <p:nvPr/>
        </p:nvCxnSpPr>
        <p:spPr>
          <a:xfrm flipH="1">
            <a:off x="1121923" y="1445741"/>
            <a:ext cx="2021679" cy="1214862"/>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DB610EB-71BD-B5DE-6E3A-19A5491FD61A}"/>
              </a:ext>
            </a:extLst>
          </p:cNvPr>
          <p:cNvCxnSpPr>
            <a:cxnSpLocks/>
          </p:cNvCxnSpPr>
          <p:nvPr/>
        </p:nvCxnSpPr>
        <p:spPr>
          <a:xfrm>
            <a:off x="4448432" y="1445741"/>
            <a:ext cx="1161185" cy="1180513"/>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1" name="Google Shape;1408;p54">
            <a:extLst>
              <a:ext uri="{FF2B5EF4-FFF2-40B4-BE49-F238E27FC236}">
                <a16:creationId xmlns:a16="http://schemas.microsoft.com/office/drawing/2014/main" id="{2F956978-34A1-A75A-52BF-B9E5DF7AE06C}"/>
              </a:ext>
            </a:extLst>
          </p:cNvPr>
          <p:cNvCxnSpPr/>
          <p:nvPr/>
        </p:nvCxnSpPr>
        <p:spPr>
          <a:xfrm rot="10800000">
            <a:off x="5180900" y="2838328"/>
            <a:ext cx="5700" cy="711300"/>
          </a:xfrm>
          <a:prstGeom prst="straightConnector1">
            <a:avLst/>
          </a:prstGeom>
          <a:noFill/>
          <a:ln w="28575" cap="flat" cmpd="sng">
            <a:solidFill>
              <a:schemeClr val="bg1">
                <a:lumMod val="50000"/>
              </a:schemeClr>
            </a:solidFill>
            <a:prstDash val="solid"/>
            <a:round/>
            <a:headEnd type="none" w="med" len="med"/>
            <a:tailEnd type="none" w="med" len="med"/>
          </a:ln>
        </p:spPr>
      </p:cxnSp>
      <p:sp>
        <p:nvSpPr>
          <p:cNvPr id="22" name="Rectangle 21">
            <a:extLst>
              <a:ext uri="{FF2B5EF4-FFF2-40B4-BE49-F238E27FC236}">
                <a16:creationId xmlns:a16="http://schemas.microsoft.com/office/drawing/2014/main" id="{ECE2776A-BC71-6674-C9C2-A05ED211C1BC}"/>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23" name="Rectangle 22">
            <a:extLst>
              <a:ext uri="{FF2B5EF4-FFF2-40B4-BE49-F238E27FC236}">
                <a16:creationId xmlns:a16="http://schemas.microsoft.com/office/drawing/2014/main" id="{FBE8DAAC-F59F-F239-BF3D-B27825AF468B}"/>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24" name="Rectangle 23">
            <a:extLst>
              <a:ext uri="{FF2B5EF4-FFF2-40B4-BE49-F238E27FC236}">
                <a16:creationId xmlns:a16="http://schemas.microsoft.com/office/drawing/2014/main" id="{377C7665-451B-2D4A-E541-1A1164FA72FA}"/>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5" name="Rectangle 24">
            <a:extLst>
              <a:ext uri="{FF2B5EF4-FFF2-40B4-BE49-F238E27FC236}">
                <a16:creationId xmlns:a16="http://schemas.microsoft.com/office/drawing/2014/main" id="{D39E5BFC-0E04-6D92-091A-FE46325E0470}"/>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26" name="Rectangle 25">
            <a:extLst>
              <a:ext uri="{FF2B5EF4-FFF2-40B4-BE49-F238E27FC236}">
                <a16:creationId xmlns:a16="http://schemas.microsoft.com/office/drawing/2014/main" id="{18E03BEC-74C3-7C8F-23BC-4CBE646E1B4D}"/>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spTree>
    <p:extLst>
      <p:ext uri="{BB962C8B-B14F-4D97-AF65-F5344CB8AC3E}">
        <p14:creationId xmlns:p14="http://schemas.microsoft.com/office/powerpoint/2010/main" val="35914489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23" name="Picture 22" descr="A graph of different colored lines&#10;&#10;Description automatically generated">
            <a:extLst>
              <a:ext uri="{FF2B5EF4-FFF2-40B4-BE49-F238E27FC236}">
                <a16:creationId xmlns:a16="http://schemas.microsoft.com/office/drawing/2014/main" id="{6116AD45-8F6B-4DA2-E0CE-203150475EA4}"/>
              </a:ext>
            </a:extLst>
          </p:cNvPr>
          <p:cNvPicPr>
            <a:picLocks noChangeAspect="1"/>
          </p:cNvPicPr>
          <p:nvPr/>
        </p:nvPicPr>
        <p:blipFill rotWithShape="1">
          <a:blip r:embed="rId3"/>
          <a:srcRect t="81652" r="6738" b="13573"/>
          <a:stretch/>
        </p:blipFill>
        <p:spPr>
          <a:xfrm>
            <a:off x="473556" y="2373070"/>
            <a:ext cx="5116724" cy="185543"/>
          </a:xfrm>
          <a:prstGeom prst="rect">
            <a:avLst/>
          </a:prstGeom>
        </p:spPr>
      </p:pic>
      <p:pic>
        <p:nvPicPr>
          <p:cNvPr id="21" name="Picture 20">
            <a:extLst>
              <a:ext uri="{FF2B5EF4-FFF2-40B4-BE49-F238E27FC236}">
                <a16:creationId xmlns:a16="http://schemas.microsoft.com/office/drawing/2014/main" id="{A897BBE8-6F30-B01D-6840-CE40561384EB}"/>
              </a:ext>
            </a:extLst>
          </p:cNvPr>
          <p:cNvPicPr>
            <a:picLocks noChangeAspect="1"/>
          </p:cNvPicPr>
          <p:nvPr/>
        </p:nvPicPr>
        <p:blipFill rotWithShape="1">
          <a:blip r:embed="rId4"/>
          <a:srcRect l="3148" t="43744" r="7298" b="14277"/>
          <a:stretch/>
        </p:blipFill>
        <p:spPr>
          <a:xfrm>
            <a:off x="598805" y="2373070"/>
            <a:ext cx="5128875" cy="1459716"/>
          </a:xfrm>
          <a:prstGeom prst="rect">
            <a:avLst/>
          </a:prstGeom>
        </p:spPr>
      </p:pic>
      <p:pic>
        <p:nvPicPr>
          <p:cNvPr id="16" name="Picture 15">
            <a:extLst>
              <a:ext uri="{FF2B5EF4-FFF2-40B4-BE49-F238E27FC236}">
                <a16:creationId xmlns:a16="http://schemas.microsoft.com/office/drawing/2014/main" id="{B7073219-74F2-AE5D-B930-60C0B3770F08}"/>
              </a:ext>
            </a:extLst>
          </p:cNvPr>
          <p:cNvPicPr>
            <a:picLocks noChangeAspect="1"/>
          </p:cNvPicPr>
          <p:nvPr/>
        </p:nvPicPr>
        <p:blipFill rotWithShape="1">
          <a:blip r:embed="rId5"/>
          <a:srcRect l="4814" r="9162" b="56074"/>
          <a:stretch/>
        </p:blipFill>
        <p:spPr>
          <a:xfrm>
            <a:off x="785803" y="906837"/>
            <a:ext cx="4754880" cy="1474099"/>
          </a:xfrm>
          <a:prstGeom prst="rect">
            <a:avLst/>
          </a:prstGeom>
        </p:spPr>
      </p:pic>
      <p:sp>
        <p:nvSpPr>
          <p:cNvPr id="1402" name="Google Shape;1402;p54"/>
          <p:cNvSpPr txBox="1">
            <a:spLocks noGrp="1"/>
          </p:cNvSpPr>
          <p:nvPr>
            <p:ph type="title"/>
          </p:nvPr>
        </p:nvSpPr>
        <p:spPr>
          <a:xfrm>
            <a:off x="310896" y="320040"/>
            <a:ext cx="7886700"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Evaluation: Time-to-Accuracy</a:t>
            </a:r>
            <a:endParaRPr dirty="0"/>
          </a:p>
        </p:txBody>
      </p:sp>
      <mc:AlternateContent xmlns:mc="http://schemas.openxmlformats.org/markup-compatibility/2006">
        <mc:Choice xmlns:a14="http://schemas.microsoft.com/office/drawing/2010/main" Requires="a14">
          <p:sp>
            <p:nvSpPr>
              <p:cNvPr id="2" name="Google Shape;1435;p56">
                <a:extLst>
                  <a:ext uri="{FF2B5EF4-FFF2-40B4-BE49-F238E27FC236}">
                    <a16:creationId xmlns:a16="http://schemas.microsoft.com/office/drawing/2014/main" id="{2E12BA08-2EF5-B944-FEFB-056A5368840C}"/>
                  </a:ext>
                </a:extLst>
              </p:cNvPr>
              <p:cNvSpPr txBox="1"/>
              <p:nvPr/>
            </p:nvSpPr>
            <p:spPr>
              <a:xfrm>
                <a:off x="5852160" y="2139696"/>
                <a:ext cx="2917329"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THC reaches the target accuracy 2.38</a:t>
                </a:r>
                <a14:m>
                  <m:oMath xmlns:m="http://schemas.openxmlformats.org/officeDocument/2006/math">
                    <m:r>
                      <a:rPr lang="en-US" sz="1600" b="0" i="1" smtClean="0">
                        <a:latin typeface="Cambria Math" panose="02040503050406030204" pitchFamily="18" charset="0"/>
                      </a:rPr>
                      <m:t>×</m:t>
                    </m:r>
                  </m:oMath>
                </a14:m>
                <a:r>
                  <a:rPr lang="en" sz="1600" dirty="0">
                    <a:latin typeface="Helvetica" pitchFamily="2" charset="0"/>
                  </a:rPr>
                  <a:t> faster than </a:t>
                </a:r>
                <a:r>
                  <a:rPr lang="en" sz="1600" dirty="0" err="1">
                    <a:latin typeface="Helvetica" pitchFamily="2" charset="0"/>
                  </a:rPr>
                  <a:t>TopK</a:t>
                </a:r>
                <a:r>
                  <a:rPr lang="en" sz="1600" dirty="0">
                    <a:latin typeface="Helvetica" pitchFamily="2" charset="0"/>
                  </a:rPr>
                  <a:t> and DGC by </a:t>
                </a:r>
              </a:p>
              <a:p>
                <a:pPr marL="285750" lvl="0" indent="-285750" algn="l" rtl="0">
                  <a:spcBef>
                    <a:spcPts val="0"/>
                  </a:spcBef>
                  <a:spcAft>
                    <a:spcPts val="0"/>
                  </a:spcAft>
                  <a:buFont typeface="Arial" panose="020B0604020202020204" pitchFamily="34" charset="0"/>
                  <a:buChar char="•"/>
                </a:pPr>
                <a:r>
                  <a:rPr lang="en" sz="1600" dirty="0">
                    <a:latin typeface="Helvetica" pitchFamily="2" charset="0"/>
                  </a:rPr>
                  <a:t>eliminating PS overhead</a:t>
                </a:r>
              </a:p>
              <a:p>
                <a:pPr marL="285750" lvl="0" indent="-285750" algn="l" rtl="0">
                  <a:spcBef>
                    <a:spcPts val="0"/>
                  </a:spcBef>
                  <a:spcAft>
                    <a:spcPts val="0"/>
                  </a:spcAft>
                  <a:buFont typeface="Arial" panose="020B0604020202020204" pitchFamily="34" charset="0"/>
                  <a:buChar char="•"/>
                </a:pPr>
                <a:r>
                  <a:rPr lang="en" sz="1600" dirty="0">
                    <a:latin typeface="Helvetica" pitchFamily="2" charset="0"/>
                  </a:rPr>
                  <a:t>having a lower error.</a:t>
                </a:r>
                <a:endParaRPr sz="1600" dirty="0">
                  <a:latin typeface="Helvetica" pitchFamily="2" charset="0"/>
                </a:endParaRPr>
              </a:p>
            </p:txBody>
          </p:sp>
        </mc:Choice>
        <mc:Fallback>
          <p:sp>
            <p:nvSpPr>
              <p:cNvPr id="2" name="Google Shape;1435;p56">
                <a:extLst>
                  <a:ext uri="{FF2B5EF4-FFF2-40B4-BE49-F238E27FC236}">
                    <a16:creationId xmlns:a16="http://schemas.microsoft.com/office/drawing/2014/main" id="{2E12BA08-2EF5-B944-FEFB-056A5368840C}"/>
                  </a:ext>
                </a:extLst>
              </p:cNvPr>
              <p:cNvSpPr txBox="1">
                <a:spLocks noRot="1" noChangeAspect="1" noMove="1" noResize="1" noEditPoints="1" noAdjustHandles="1" noChangeArrowheads="1" noChangeShapeType="1" noTextEdit="1"/>
              </p:cNvSpPr>
              <p:nvPr/>
            </p:nvSpPr>
            <p:spPr>
              <a:xfrm>
                <a:off x="5852160" y="2139696"/>
                <a:ext cx="2917329" cy="1415742"/>
              </a:xfrm>
              <a:prstGeom prst="rect">
                <a:avLst/>
              </a:prstGeom>
              <a:blipFill>
                <a:blip r:embed="rId6"/>
                <a:stretch>
                  <a:fillRect l="-866" b="-1786"/>
                </a:stretch>
              </a:blipFill>
              <a:ln>
                <a:noFill/>
              </a:ln>
            </p:spPr>
            <p:txBody>
              <a:bodyPr/>
              <a:lstStyle/>
              <a:p>
                <a:r>
                  <a:rPr lang="en-US">
                    <a:noFill/>
                  </a:rPr>
                  <a:t> </a:t>
                </a:r>
              </a:p>
            </p:txBody>
          </p:sp>
        </mc:Fallback>
      </mc:AlternateContent>
      <p:cxnSp>
        <p:nvCxnSpPr>
          <p:cNvPr id="9" name="Google Shape;1407;p54">
            <a:extLst>
              <a:ext uri="{FF2B5EF4-FFF2-40B4-BE49-F238E27FC236}">
                <a16:creationId xmlns:a16="http://schemas.microsoft.com/office/drawing/2014/main" id="{A12CE1F8-C04D-8569-ADF1-27E955591FED}"/>
              </a:ext>
            </a:extLst>
          </p:cNvPr>
          <p:cNvCxnSpPr/>
          <p:nvPr/>
        </p:nvCxnSpPr>
        <p:spPr>
          <a:xfrm rot="10800000" flipH="1">
            <a:off x="1479620" y="2858096"/>
            <a:ext cx="2700" cy="7017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10" name="Google Shape;1408;p54">
            <a:extLst>
              <a:ext uri="{FF2B5EF4-FFF2-40B4-BE49-F238E27FC236}">
                <a16:creationId xmlns:a16="http://schemas.microsoft.com/office/drawing/2014/main" id="{167E1E20-9C9D-E569-25FE-D6961E02CB46}"/>
              </a:ext>
            </a:extLst>
          </p:cNvPr>
          <p:cNvCxnSpPr/>
          <p:nvPr/>
        </p:nvCxnSpPr>
        <p:spPr>
          <a:xfrm rot="10800000">
            <a:off x="5238622" y="2853467"/>
            <a:ext cx="5700" cy="711300"/>
          </a:xfrm>
          <a:prstGeom prst="straightConnector1">
            <a:avLst/>
          </a:prstGeom>
          <a:noFill/>
          <a:ln w="28575" cap="flat" cmpd="sng">
            <a:solidFill>
              <a:schemeClr val="bg1">
                <a:lumMod val="50000"/>
              </a:schemeClr>
            </a:solidFill>
            <a:prstDash val="solid"/>
            <a:round/>
            <a:headEnd type="none" w="med" len="med"/>
            <a:tailEnd type="none" w="med" len="med"/>
          </a:ln>
        </p:spPr>
      </p:cxnSp>
      <p:cxnSp>
        <p:nvCxnSpPr>
          <p:cNvPr id="11" name="Google Shape;1410;p54">
            <a:extLst>
              <a:ext uri="{FF2B5EF4-FFF2-40B4-BE49-F238E27FC236}">
                <a16:creationId xmlns:a16="http://schemas.microsoft.com/office/drawing/2014/main" id="{1410D807-F3B3-E229-7C36-9BB041F65C34}"/>
              </a:ext>
            </a:extLst>
          </p:cNvPr>
          <p:cNvCxnSpPr>
            <a:cxnSpLocks/>
          </p:cNvCxnSpPr>
          <p:nvPr/>
        </p:nvCxnSpPr>
        <p:spPr>
          <a:xfrm flipV="1">
            <a:off x="1479620" y="3323763"/>
            <a:ext cx="1294156" cy="2100"/>
          </a:xfrm>
          <a:prstGeom prst="straightConnector1">
            <a:avLst/>
          </a:prstGeom>
          <a:noFill/>
          <a:ln w="28575" cap="flat" cmpd="sng">
            <a:solidFill>
              <a:schemeClr val="bg1">
                <a:lumMod val="50000"/>
              </a:schemeClr>
            </a:solidFill>
            <a:prstDash val="solid"/>
            <a:round/>
            <a:headEnd type="stealth" w="med" len="med"/>
            <a:tailEnd type="none" w="med" len="med"/>
          </a:ln>
        </p:spPr>
      </p:cxnSp>
      <p:cxnSp>
        <p:nvCxnSpPr>
          <p:cNvPr id="12" name="Google Shape;1411;p54">
            <a:extLst>
              <a:ext uri="{FF2B5EF4-FFF2-40B4-BE49-F238E27FC236}">
                <a16:creationId xmlns:a16="http://schemas.microsoft.com/office/drawing/2014/main" id="{A1F1ADD0-395D-72B8-E041-CC075F93F00C}"/>
              </a:ext>
            </a:extLst>
          </p:cNvPr>
          <p:cNvCxnSpPr>
            <a:cxnSpLocks/>
          </p:cNvCxnSpPr>
          <p:nvPr/>
        </p:nvCxnSpPr>
        <p:spPr>
          <a:xfrm>
            <a:off x="3602576" y="3325863"/>
            <a:ext cx="1636506" cy="0"/>
          </a:xfrm>
          <a:prstGeom prst="straightConnector1">
            <a:avLst/>
          </a:prstGeom>
          <a:noFill/>
          <a:ln w="28575" cap="flat" cmpd="sng">
            <a:solidFill>
              <a:schemeClr val="bg1">
                <a:lumMod val="50000"/>
              </a:schemeClr>
            </a:solidFill>
            <a:prstDash val="solid"/>
            <a:round/>
            <a:headEnd type="none" w="med" len="med"/>
            <a:tailEnd type="stealth" w="med" len="med"/>
          </a:ln>
        </p:spPr>
      </p:cxnSp>
      <mc:AlternateContent xmlns:mc="http://schemas.openxmlformats.org/markup-compatibility/2006">
        <mc:Choice xmlns:a14="http://schemas.microsoft.com/office/drawing/2010/main" Requires="a14">
          <p:sp>
            <p:nvSpPr>
              <p:cNvPr id="13" name="Google Shape;1412;p54">
                <a:extLst>
                  <a:ext uri="{FF2B5EF4-FFF2-40B4-BE49-F238E27FC236}">
                    <a16:creationId xmlns:a16="http://schemas.microsoft.com/office/drawing/2014/main" id="{9935E81B-C0F9-4427-3F29-99B2A7282086}"/>
                  </a:ext>
                </a:extLst>
              </p:cNvPr>
              <p:cNvSpPr txBox="1"/>
              <p:nvPr/>
            </p:nvSpPr>
            <p:spPr>
              <a:xfrm>
                <a:off x="2832423" y="3064574"/>
                <a:ext cx="82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2.38</a:t>
                </a:r>
                <a14:m>
                  <m:oMath xmlns:m="http://schemas.openxmlformats.org/officeDocument/2006/math">
                    <m:r>
                      <a:rPr lang="en-US" sz="1600" b="0" i="1" smtClean="0">
                        <a:latin typeface="Cambria Math" panose="02040503050406030204" pitchFamily="18" charset="0"/>
                      </a:rPr>
                      <m:t>×</m:t>
                    </m:r>
                  </m:oMath>
                </a14:m>
                <a:endParaRPr sz="1600" dirty="0">
                  <a:latin typeface="Helvetica" pitchFamily="2" charset="0"/>
                </a:endParaRPr>
              </a:p>
            </p:txBody>
          </p:sp>
        </mc:Choice>
        <mc:Fallback>
          <p:sp>
            <p:nvSpPr>
              <p:cNvPr id="13" name="Google Shape;1412;p54">
                <a:extLst>
                  <a:ext uri="{FF2B5EF4-FFF2-40B4-BE49-F238E27FC236}">
                    <a16:creationId xmlns:a16="http://schemas.microsoft.com/office/drawing/2014/main" id="{9935E81B-C0F9-4427-3F29-99B2A7282086}"/>
                  </a:ext>
                </a:extLst>
              </p:cNvPr>
              <p:cNvSpPr txBox="1">
                <a:spLocks noRot="1" noChangeAspect="1" noMove="1" noResize="1" noEditPoints="1" noAdjustHandles="1" noChangeArrowheads="1" noChangeShapeType="1" noTextEdit="1"/>
              </p:cNvSpPr>
              <p:nvPr/>
            </p:nvSpPr>
            <p:spPr>
              <a:xfrm>
                <a:off x="2832423" y="3064574"/>
                <a:ext cx="828600" cy="431100"/>
              </a:xfrm>
              <a:prstGeom prst="rect">
                <a:avLst/>
              </a:prstGeom>
              <a:blipFill>
                <a:blip r:embed="rId7"/>
                <a:stretch>
                  <a:fillRect l="-4545" b="-5714"/>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9A5E3A97-D5FA-F964-C57C-294EDCBEF6AF}"/>
              </a:ext>
            </a:extLst>
          </p:cNvPr>
          <p:cNvSpPr/>
          <p:nvPr/>
        </p:nvSpPr>
        <p:spPr>
          <a:xfrm>
            <a:off x="3031918" y="1358432"/>
            <a:ext cx="2266017" cy="177725"/>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CB3EA2A-E327-5EAF-6403-7CE0271AEA60}"/>
              </a:ext>
            </a:extLst>
          </p:cNvPr>
          <p:cNvCxnSpPr>
            <a:cxnSpLocks/>
          </p:cNvCxnSpPr>
          <p:nvPr/>
        </p:nvCxnSpPr>
        <p:spPr>
          <a:xfrm flipH="1">
            <a:off x="1132403" y="1536157"/>
            <a:ext cx="1899516" cy="1084378"/>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739C144-8570-C6DC-D46F-583B52E08987}"/>
              </a:ext>
            </a:extLst>
          </p:cNvPr>
          <p:cNvCxnSpPr>
            <a:cxnSpLocks/>
          </p:cNvCxnSpPr>
          <p:nvPr/>
        </p:nvCxnSpPr>
        <p:spPr>
          <a:xfrm>
            <a:off x="5297935" y="1536157"/>
            <a:ext cx="199616" cy="1084380"/>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007F1DA-CFD8-C424-E672-95D56418E010}"/>
              </a:ext>
            </a:extLst>
          </p:cNvPr>
          <p:cNvSpPr>
            <a:spLocks noGrp="1"/>
          </p:cNvSpPr>
          <p:nvPr>
            <p:ph type="sldNum" sz="quarter" idx="2"/>
          </p:nvPr>
        </p:nvSpPr>
        <p:spPr/>
        <p:txBody>
          <a:bodyPr/>
          <a:lstStyle/>
          <a:p>
            <a:fld id="{86CB4B4D-7CA3-9044-876B-883B54F8677D}" type="slidenum">
              <a:rPr lang="en-US" smtClean="0"/>
              <a:t>26</a:t>
            </a:fld>
            <a:endParaRPr lang="en-US" dirty="0"/>
          </a:p>
        </p:txBody>
      </p:sp>
      <p:pic>
        <p:nvPicPr>
          <p:cNvPr id="19" name="Picture 18">
            <a:extLst>
              <a:ext uri="{FF2B5EF4-FFF2-40B4-BE49-F238E27FC236}">
                <a16:creationId xmlns:a16="http://schemas.microsoft.com/office/drawing/2014/main" id="{246CA581-1897-05B3-4AF6-E6E03340BCAD}"/>
              </a:ext>
            </a:extLst>
          </p:cNvPr>
          <p:cNvPicPr>
            <a:picLocks noChangeAspect="1"/>
          </p:cNvPicPr>
          <p:nvPr/>
        </p:nvPicPr>
        <p:blipFill rotWithShape="1">
          <a:blip r:embed="rId8"/>
          <a:srcRect t="87524"/>
          <a:stretch/>
        </p:blipFill>
        <p:spPr>
          <a:xfrm>
            <a:off x="361145" y="4235395"/>
            <a:ext cx="6400800" cy="484823"/>
          </a:xfrm>
          <a:prstGeom prst="rect">
            <a:avLst/>
          </a:prstGeom>
        </p:spPr>
      </p:pic>
      <p:sp>
        <p:nvSpPr>
          <p:cNvPr id="22" name="Rectangle 21">
            <a:extLst>
              <a:ext uri="{FF2B5EF4-FFF2-40B4-BE49-F238E27FC236}">
                <a16:creationId xmlns:a16="http://schemas.microsoft.com/office/drawing/2014/main" id="{279BEFC6-AEF3-2548-B838-AFBB829ABE7C}"/>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24" name="Rectangle 23">
            <a:extLst>
              <a:ext uri="{FF2B5EF4-FFF2-40B4-BE49-F238E27FC236}">
                <a16:creationId xmlns:a16="http://schemas.microsoft.com/office/drawing/2014/main" id="{B1D9778D-30C8-56B0-92A1-2287C2A09419}"/>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Background</a:t>
            </a:r>
          </a:p>
        </p:txBody>
      </p:sp>
      <p:sp>
        <p:nvSpPr>
          <p:cNvPr id="25" name="Rectangle 24">
            <a:extLst>
              <a:ext uri="{FF2B5EF4-FFF2-40B4-BE49-F238E27FC236}">
                <a16:creationId xmlns:a16="http://schemas.microsoft.com/office/drawing/2014/main" id="{25324E8A-A6B1-6C61-BAAB-F3804374E764}"/>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6" name="Rectangle 25">
            <a:extLst>
              <a:ext uri="{FF2B5EF4-FFF2-40B4-BE49-F238E27FC236}">
                <a16:creationId xmlns:a16="http://schemas.microsoft.com/office/drawing/2014/main" id="{F3E82F9C-75EC-D709-DE7C-B64C29BB86C7}"/>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27" name="Rectangle 26">
            <a:extLst>
              <a:ext uri="{FF2B5EF4-FFF2-40B4-BE49-F238E27FC236}">
                <a16:creationId xmlns:a16="http://schemas.microsoft.com/office/drawing/2014/main" id="{88433944-9477-DFA7-3CFA-298076C8EC87}"/>
              </a:ext>
            </a:extLst>
          </p:cNvPr>
          <p:cNvSpPr/>
          <p:nvPr/>
        </p:nvSpPr>
        <p:spPr>
          <a:xfrm>
            <a:off x="673056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Evaluation</a:t>
            </a:r>
          </a:p>
        </p:txBody>
      </p:sp>
    </p:spTree>
    <p:extLst>
      <p:ext uri="{BB962C8B-B14F-4D97-AF65-F5344CB8AC3E}">
        <p14:creationId xmlns:p14="http://schemas.microsoft.com/office/powerpoint/2010/main" val="20988361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60"/>
          <p:cNvSpPr txBox="1">
            <a:spLocks noGrp="1"/>
          </p:cNvSpPr>
          <p:nvPr>
            <p:ph type="title"/>
          </p:nvPr>
        </p:nvSpPr>
        <p:spPr>
          <a:xfrm>
            <a:off x="310896" y="320040"/>
            <a:ext cx="7886700"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ea typeface="Source Sans Pro" panose="020B0503030403020204" pitchFamily="34" charset="0"/>
              </a:rPr>
              <a:t>Additional results in paper</a:t>
            </a:r>
            <a:endParaRPr dirty="0">
              <a:ea typeface="Source Sans Pro" panose="020B0503030403020204" pitchFamily="34" charset="0"/>
            </a:endParaRPr>
          </a:p>
        </p:txBody>
      </p:sp>
      <mc:AlternateContent xmlns:mc="http://schemas.openxmlformats.org/markup-compatibility/2006">
        <mc:Choice xmlns:a14="http://schemas.microsoft.com/office/drawing/2010/main" Requires="a14">
          <p:sp>
            <p:nvSpPr>
              <p:cNvPr id="1465" name="Google Shape;1465;p60"/>
              <p:cNvSpPr txBox="1">
                <a:spLocks noGrp="1"/>
              </p:cNvSpPr>
              <p:nvPr>
                <p:ph type="body" sz="half" idx="1"/>
              </p:nvPr>
            </p:nvSpPr>
            <p:spPr>
              <a:xfrm>
                <a:off x="628650" y="939800"/>
                <a:ext cx="8031874" cy="3722636"/>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2000" dirty="0">
                    <a:solidFill>
                      <a:schemeClr val="tx1"/>
                    </a:solidFill>
                  </a:rPr>
                  <a:t>THC Scalability</a:t>
                </a:r>
              </a:p>
              <a:p>
                <a:pPr marL="800100" lvl="1" indent="-342900">
                  <a:spcBef>
                    <a:spcPts val="0"/>
                  </a:spcBef>
                  <a:buSzPts val="1800"/>
                  <a:buChar char="●"/>
                </a:pPr>
                <a:r>
                  <a:rPr lang="en-US" dirty="0">
                    <a:solidFill>
                      <a:schemeClr val="tx1"/>
                    </a:solidFill>
                  </a:rPr>
                  <a:t>Large scale experiments with 64 GPUs on AWS (up</a:t>
                </a:r>
                <a:r>
                  <a:rPr lang="en-US" altLang="zh-CN" dirty="0">
                    <a:solidFill>
                      <a:schemeClr val="tx1"/>
                    </a:solidFill>
                  </a:rPr>
                  <a:t> </a:t>
                </a:r>
                <a:r>
                  <a:rPr lang="en-US" dirty="0">
                    <a:solidFill>
                      <a:schemeClr val="tx1"/>
                    </a:solidFill>
                  </a:rPr>
                  <a:t>to 1.16</a:t>
                </a:r>
                <a14:m>
                  <m:oMath xmlns:m="http://schemas.openxmlformats.org/officeDocument/2006/math">
                    <m:r>
                      <a:rPr lang="en-US" smtClean="0">
                        <a:solidFill>
                          <a:schemeClr val="tx1"/>
                        </a:solidFill>
                        <a:latin typeface="Cambria Math" panose="02040503050406030204" pitchFamily="18" charset="0"/>
                      </a:rPr>
                      <m:t>×</m:t>
                    </m:r>
                  </m:oMath>
                </a14:m>
                <a:r>
                  <a:rPr lang="en-US" dirty="0">
                    <a:solidFill>
                      <a:schemeClr val="tx1"/>
                    </a:solidFill>
                  </a:rPr>
                  <a:t> better than no-compression baseline)</a:t>
                </a:r>
              </a:p>
              <a:p>
                <a:pPr marL="800100" lvl="1" indent="-342900">
                  <a:spcBef>
                    <a:spcPts val="0"/>
                  </a:spcBef>
                  <a:buSzPts val="1800"/>
                  <a:buChar char="●"/>
                </a:pPr>
                <a:r>
                  <a:rPr lang="en-US" dirty="0"/>
                  <a:t>Simulations for up to 64 workers and comparisons with QSGD</a:t>
                </a:r>
                <a:r>
                  <a:rPr lang="en-US" sz="2000" dirty="0"/>
                  <a:t> </a:t>
                </a:r>
              </a:p>
              <a:p>
                <a:pPr marL="457200" lvl="1" indent="0">
                  <a:spcBef>
                    <a:spcPts val="0"/>
                  </a:spcBef>
                  <a:buSzPts val="1800"/>
                  <a:buNone/>
                </a:pPr>
                <a:endParaRPr lang="en-US" sz="2000" dirty="0">
                  <a:solidFill>
                    <a:schemeClr val="tx1"/>
                  </a:solidFill>
                </a:endParaRPr>
              </a:p>
              <a:p>
                <a:pPr marL="457200" lvl="0" indent="-342900" algn="l" rtl="0">
                  <a:spcBef>
                    <a:spcPts val="0"/>
                  </a:spcBef>
                  <a:spcAft>
                    <a:spcPts val="0"/>
                  </a:spcAft>
                  <a:buSzPts val="1800"/>
                  <a:buChar char="●"/>
                </a:pPr>
                <a:r>
                  <a:rPr lang="en-US" sz="2000" dirty="0">
                    <a:solidFill>
                      <a:schemeClr val="tx1"/>
                    </a:solidFill>
                  </a:rPr>
                  <a:t>Other models</a:t>
                </a:r>
              </a:p>
              <a:p>
                <a:pPr marL="800100" lvl="1" indent="-342900">
                  <a:spcBef>
                    <a:spcPts val="0"/>
                  </a:spcBef>
                  <a:buSzPts val="1800"/>
                  <a:buChar char="●"/>
                </a:pPr>
                <a:r>
                  <a:rPr lang="en-US" dirty="0"/>
                  <a:t>Vision models: VGG models, </a:t>
                </a:r>
                <a:r>
                  <a:rPr lang="en-US" dirty="0" err="1"/>
                  <a:t>ResNet</a:t>
                </a:r>
                <a:r>
                  <a:rPr lang="en-US" dirty="0"/>
                  <a:t> models</a:t>
                </a:r>
              </a:p>
              <a:p>
                <a:pPr marL="800100" lvl="1" indent="-342900">
                  <a:spcBef>
                    <a:spcPts val="0"/>
                  </a:spcBef>
                  <a:buSzPts val="1800"/>
                  <a:buChar char="●"/>
                </a:pPr>
                <a:r>
                  <a:rPr lang="en-US" dirty="0">
                    <a:solidFill>
                      <a:schemeClr val="tx1"/>
                    </a:solidFill>
                  </a:rPr>
                  <a:t>Language models: </a:t>
                </a:r>
                <a:r>
                  <a:rPr lang="en-US" dirty="0" err="1">
                    <a:solidFill>
                      <a:schemeClr val="tx1"/>
                    </a:solidFill>
                  </a:rPr>
                  <a:t>RoBERTa</a:t>
                </a:r>
                <a:r>
                  <a:rPr lang="en-US" dirty="0">
                    <a:solidFill>
                      <a:schemeClr val="tx1"/>
                    </a:solidFill>
                  </a:rPr>
                  <a:t>, BERT, Bart, GPT-2</a:t>
                </a:r>
              </a:p>
              <a:p>
                <a:pPr marL="457200" lvl="1" indent="0">
                  <a:spcBef>
                    <a:spcPts val="0"/>
                  </a:spcBef>
                  <a:buSzPts val="1800"/>
                  <a:buNone/>
                </a:pPr>
                <a:endParaRPr lang="en-US" sz="2000" dirty="0">
                  <a:solidFill>
                    <a:schemeClr val="tx1"/>
                  </a:solidFill>
                </a:endParaRPr>
              </a:p>
              <a:p>
                <a:pPr marL="457200" lvl="0" indent="-342900" algn="l" rtl="0">
                  <a:spcBef>
                    <a:spcPts val="0"/>
                  </a:spcBef>
                  <a:spcAft>
                    <a:spcPts val="0"/>
                  </a:spcAft>
                  <a:buSzPts val="1800"/>
                  <a:buChar char="●"/>
                </a:pPr>
                <a:r>
                  <a:rPr lang="en-US" sz="2000" dirty="0"/>
                  <a:t>Other system opportunities</a:t>
                </a:r>
                <a:endParaRPr lang="en-US" sz="2000" dirty="0">
                  <a:solidFill>
                    <a:schemeClr val="tx1"/>
                  </a:solidFill>
                </a:endParaRPr>
              </a:p>
              <a:p>
                <a:pPr marL="800100" lvl="1" indent="-342900">
                  <a:spcBef>
                    <a:spcPts val="0"/>
                  </a:spcBef>
                  <a:buSzPts val="1800"/>
                  <a:buChar char="●"/>
                </a:pPr>
                <a:r>
                  <a:rPr lang="en-US" dirty="0">
                    <a:solidFill>
                      <a:schemeClr val="tx1"/>
                    </a:solidFill>
                  </a:rPr>
                  <a:t>Stragglers handling</a:t>
                </a:r>
              </a:p>
              <a:p>
                <a:pPr marL="800100" lvl="1" indent="-342900">
                  <a:spcBef>
                    <a:spcPts val="0"/>
                  </a:spcBef>
                  <a:buSzPts val="1800"/>
                  <a:buChar char="●"/>
                </a:pPr>
                <a:r>
                  <a:rPr lang="en-US" dirty="0">
                    <a:solidFill>
                      <a:schemeClr val="tx1"/>
                    </a:solidFill>
                  </a:rPr>
                  <a:t>Packet loss</a:t>
                </a:r>
                <a:endParaRPr dirty="0">
                  <a:solidFill>
                    <a:schemeClr val="tx1"/>
                  </a:solidFill>
                </a:endParaRPr>
              </a:p>
            </p:txBody>
          </p:sp>
        </mc:Choice>
        <mc:Fallback>
          <p:sp>
            <p:nvSpPr>
              <p:cNvPr id="1465" name="Google Shape;1465;p60"/>
              <p:cNvSpPr txBox="1">
                <a:spLocks noGrp="1" noRot="1" noChangeAspect="1" noMove="1" noResize="1" noEditPoints="1" noAdjustHandles="1" noChangeArrowheads="1" noChangeShapeType="1" noTextEdit="1"/>
              </p:cNvSpPr>
              <p:nvPr>
                <p:ph type="body" sz="half" idx="1"/>
              </p:nvPr>
            </p:nvSpPr>
            <p:spPr>
              <a:xfrm>
                <a:off x="628650" y="939800"/>
                <a:ext cx="8031874" cy="3722636"/>
              </a:xfrm>
              <a:prstGeom prst="rect">
                <a:avLst/>
              </a:prstGeom>
              <a:blipFill>
                <a:blip r:embed="rId3"/>
                <a:stretch>
                  <a:fillRect t="-33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6D6A001-A999-273C-2EFD-0BEC5E78104F}"/>
              </a:ext>
            </a:extLst>
          </p:cNvPr>
          <p:cNvSpPr>
            <a:spLocks noGrp="1"/>
          </p:cNvSpPr>
          <p:nvPr>
            <p:ph type="sldNum" sz="quarter" idx="2"/>
          </p:nvPr>
        </p:nvSpPr>
        <p:spPr/>
        <p:txBody>
          <a:bodyPr/>
          <a:lstStyle/>
          <a:p>
            <a:fld id="{86CB4B4D-7CA3-9044-876B-883B54F8677D}" type="slidenum">
              <a:rPr lang="en-US" smtClean="0"/>
              <a:t>27</a:t>
            </a:fld>
            <a:endParaRPr lang="en-US" dirty="0"/>
          </a:p>
        </p:txBody>
      </p:sp>
      <p:sp>
        <p:nvSpPr>
          <p:cNvPr id="3" name="Rectangle 2">
            <a:extLst>
              <a:ext uri="{FF2B5EF4-FFF2-40B4-BE49-F238E27FC236}">
                <a16:creationId xmlns:a16="http://schemas.microsoft.com/office/drawing/2014/main" id="{9148F342-AA7D-7D89-6E34-113D91B2B19F}"/>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5" name="Rectangle 4">
            <a:extLst>
              <a:ext uri="{FF2B5EF4-FFF2-40B4-BE49-F238E27FC236}">
                <a16:creationId xmlns:a16="http://schemas.microsoft.com/office/drawing/2014/main" id="{20ECB6AF-35AB-6F4E-5CBA-572206F67016}"/>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6" name="Rectangle 5">
            <a:extLst>
              <a:ext uri="{FF2B5EF4-FFF2-40B4-BE49-F238E27FC236}">
                <a16:creationId xmlns:a16="http://schemas.microsoft.com/office/drawing/2014/main" id="{38D30029-88E3-7D73-7DD7-C896E2D6526D}"/>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9" name="Rectangle 8">
            <a:extLst>
              <a:ext uri="{FF2B5EF4-FFF2-40B4-BE49-F238E27FC236}">
                <a16:creationId xmlns:a16="http://schemas.microsoft.com/office/drawing/2014/main" id="{68813462-114E-27D8-CB26-10C1467CCDDA}"/>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10" name="Rectangle 9">
            <a:extLst>
              <a:ext uri="{FF2B5EF4-FFF2-40B4-BE49-F238E27FC236}">
                <a16:creationId xmlns:a16="http://schemas.microsoft.com/office/drawing/2014/main" id="{20CBD0E9-92D5-9B55-7A6E-1F14A95167C4}"/>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61"/>
          <p:cNvSpPr txBox="1">
            <a:spLocks noGrp="1"/>
          </p:cNvSpPr>
          <p:nvPr>
            <p:ph type="title"/>
          </p:nvPr>
        </p:nvSpPr>
        <p:spPr>
          <a:xfrm>
            <a:off x="310896" y="320040"/>
            <a:ext cx="7886700"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sp>
        <p:nvSpPr>
          <p:cNvPr id="1472" name="Google Shape;1472;p61"/>
          <p:cNvSpPr txBox="1"/>
          <p:nvPr/>
        </p:nvSpPr>
        <p:spPr>
          <a:xfrm>
            <a:off x="566628" y="992871"/>
            <a:ext cx="7683993" cy="3016180"/>
          </a:xfrm>
          <a:prstGeom prst="rect">
            <a:avLst/>
          </a:prstGeom>
          <a:noFill/>
          <a:ln>
            <a:noFill/>
          </a:ln>
        </p:spPr>
        <p:txBody>
          <a:bodyPr spcFirstLastPara="1" wrap="square" lIns="91425" tIns="91425" rIns="91425" bIns="91425" anchor="t" anchorCtr="0">
            <a:spAutoFit/>
          </a:bodyPr>
          <a:lstStyle/>
          <a:p>
            <a:pPr marL="457200" indent="-342900">
              <a:lnSpc>
                <a:spcPct val="115000"/>
              </a:lnSpc>
              <a:buClr>
                <a:schemeClr val="tx1"/>
              </a:buClr>
              <a:buSzPts val="1800"/>
              <a:buFont typeface="Arial"/>
              <a:buChar char="●"/>
            </a:pPr>
            <a:r>
              <a:rPr lang="en" sz="2000" dirty="0">
                <a:solidFill>
                  <a:schemeClr val="tx1"/>
                </a:solidFill>
                <a:latin typeface="Helvetica" pitchFamily="2" charset="0"/>
                <a:cs typeface="Times New Roman" panose="02020603050405020304" pitchFamily="18" charset="0"/>
              </a:rPr>
              <a:t>Networks take an increasingly large portion of distributed training time.</a:t>
            </a:r>
          </a:p>
          <a:p>
            <a:pPr marL="457200" lvl="0" indent="-342900" algn="l" rtl="0">
              <a:lnSpc>
                <a:spcPct val="115000"/>
              </a:lnSpc>
              <a:spcBef>
                <a:spcPts val="0"/>
              </a:spcBef>
              <a:spcAft>
                <a:spcPts val="0"/>
              </a:spcAft>
              <a:buClr>
                <a:schemeClr val="tx1"/>
              </a:buClr>
              <a:buSzPts val="1800"/>
              <a:buChar char="●"/>
            </a:pPr>
            <a:r>
              <a:rPr lang="en" sz="2000" dirty="0">
                <a:solidFill>
                  <a:schemeClr val="tx1"/>
                </a:solidFill>
                <a:latin typeface="Helvetica" pitchFamily="2" charset="0"/>
              </a:rPr>
              <a:t>Tensor Homomorphic Compression (THC) is a novel scheme that enables direct aggregation on compressed data.</a:t>
            </a:r>
            <a:endParaRPr sz="2000" dirty="0">
              <a:solidFill>
                <a:schemeClr val="tx1"/>
              </a:solidFill>
              <a:latin typeface="Helvetica" pitchFamily="2" charset="0"/>
            </a:endParaRPr>
          </a:p>
          <a:p>
            <a:pPr marL="457200" lvl="0" indent="-342900" algn="l" rtl="0">
              <a:lnSpc>
                <a:spcPct val="115000"/>
              </a:lnSpc>
              <a:spcBef>
                <a:spcPts val="0"/>
              </a:spcBef>
              <a:spcAft>
                <a:spcPts val="0"/>
              </a:spcAft>
              <a:buClr>
                <a:schemeClr val="tx1"/>
              </a:buClr>
              <a:buSzPts val="1800"/>
              <a:buChar char="●"/>
            </a:pPr>
            <a:r>
              <a:rPr lang="en" sz="2000" dirty="0">
                <a:solidFill>
                  <a:schemeClr val="tx1"/>
                </a:solidFill>
                <a:latin typeface="Helvetica" pitchFamily="2" charset="0"/>
              </a:rPr>
              <a:t>THC offers up to 1.47x time-to-accuracy speedup, is scalable, and supports in-network aggregation.</a:t>
            </a:r>
          </a:p>
          <a:p>
            <a:pPr marL="457200" lvl="0" indent="-342900" algn="l" rtl="0">
              <a:lnSpc>
                <a:spcPct val="115000"/>
              </a:lnSpc>
              <a:spcBef>
                <a:spcPts val="0"/>
              </a:spcBef>
              <a:spcAft>
                <a:spcPts val="0"/>
              </a:spcAft>
              <a:buClr>
                <a:schemeClr val="tx1"/>
              </a:buClr>
              <a:buSzPts val="1800"/>
              <a:buChar char="●"/>
            </a:pPr>
            <a:r>
              <a:rPr lang="en" sz="2000" dirty="0">
                <a:solidFill>
                  <a:schemeClr val="tx1"/>
                </a:solidFill>
                <a:latin typeface="Helvetica" pitchFamily="2" charset="0"/>
              </a:rPr>
              <a:t>THC is integrated into </a:t>
            </a:r>
            <a:r>
              <a:rPr lang="en" sz="2000" dirty="0" err="1">
                <a:solidFill>
                  <a:schemeClr val="tx1"/>
                </a:solidFill>
                <a:latin typeface="Helvetica" pitchFamily="2" charset="0"/>
              </a:rPr>
              <a:t>BytePS</a:t>
            </a:r>
            <a:r>
              <a:rPr lang="en" sz="2000" dirty="0">
                <a:solidFill>
                  <a:schemeClr val="tx1"/>
                </a:solidFill>
                <a:latin typeface="Helvetica" pitchFamily="2" charset="0"/>
              </a:rPr>
              <a:t> and accessible at </a:t>
            </a:r>
            <a:r>
              <a:rPr lang="en-US" sz="2000" dirty="0">
                <a:solidFill>
                  <a:schemeClr val="tx1"/>
                </a:solidFill>
                <a:latin typeface="Helvetica" pitchFamily="2" charset="0"/>
                <a:hlinkClick r:id="rId3"/>
              </a:rPr>
              <a:t>https://github.com/SophiaLi06/BytePS_THC.git</a:t>
            </a:r>
            <a:r>
              <a:rPr lang="en-US" sz="2000" dirty="0">
                <a:solidFill>
                  <a:schemeClr val="tx1"/>
                </a:solidFill>
                <a:latin typeface="Helvetica" pitchFamily="2" charset="0"/>
              </a:rPr>
              <a:t> </a:t>
            </a:r>
            <a:endParaRPr lang="en" sz="2000" dirty="0">
              <a:solidFill>
                <a:schemeClr val="tx1"/>
              </a:solidFill>
              <a:latin typeface="Helvetica" pitchFamily="2" charset="0"/>
            </a:endParaRPr>
          </a:p>
        </p:txBody>
      </p:sp>
      <p:sp>
        <p:nvSpPr>
          <p:cNvPr id="2" name="Slide Number Placeholder 1">
            <a:extLst>
              <a:ext uri="{FF2B5EF4-FFF2-40B4-BE49-F238E27FC236}">
                <a16:creationId xmlns:a16="http://schemas.microsoft.com/office/drawing/2014/main" id="{050A50E7-A86C-B9A0-60F0-512873EFD9DD}"/>
              </a:ext>
            </a:extLst>
          </p:cNvPr>
          <p:cNvSpPr>
            <a:spLocks noGrp="1"/>
          </p:cNvSpPr>
          <p:nvPr>
            <p:ph type="sldNum" sz="quarter" idx="2"/>
          </p:nvPr>
        </p:nvSpPr>
        <p:spPr/>
        <p:txBody>
          <a:bodyPr/>
          <a:lstStyle/>
          <a:p>
            <a:fld id="{86CB4B4D-7CA3-9044-876B-883B54F8677D}" type="slidenum">
              <a:rPr lang="en-US" smtClean="0"/>
              <a:t>28</a:t>
            </a:fld>
            <a:endParaRPr lang="en-US" dirty="0"/>
          </a:p>
        </p:txBody>
      </p:sp>
      <p:sp>
        <p:nvSpPr>
          <p:cNvPr id="9" name="Rectangle 8">
            <a:extLst>
              <a:ext uri="{FF2B5EF4-FFF2-40B4-BE49-F238E27FC236}">
                <a16:creationId xmlns:a16="http://schemas.microsoft.com/office/drawing/2014/main" id="{FE6CC69A-11A6-8F6A-C62A-19C006AC4558}"/>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10" name="Rectangle 9">
            <a:extLst>
              <a:ext uri="{FF2B5EF4-FFF2-40B4-BE49-F238E27FC236}">
                <a16:creationId xmlns:a16="http://schemas.microsoft.com/office/drawing/2014/main" id="{2264E435-A6C5-5593-8A72-43BF4B8986B5}"/>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11" name="Rectangle 10">
            <a:extLst>
              <a:ext uri="{FF2B5EF4-FFF2-40B4-BE49-F238E27FC236}">
                <a16:creationId xmlns:a16="http://schemas.microsoft.com/office/drawing/2014/main" id="{B0314290-0B65-DA8C-2505-982D1AD91662}"/>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12" name="Rectangle 11">
            <a:extLst>
              <a:ext uri="{FF2B5EF4-FFF2-40B4-BE49-F238E27FC236}">
                <a16:creationId xmlns:a16="http://schemas.microsoft.com/office/drawing/2014/main" id="{A8DF8CA8-47F6-ECDA-E829-39F571940830}"/>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13" name="Rectangle 12">
            <a:extLst>
              <a:ext uri="{FF2B5EF4-FFF2-40B4-BE49-F238E27FC236}">
                <a16:creationId xmlns:a16="http://schemas.microsoft.com/office/drawing/2014/main" id="{A6259ED7-56A8-0897-65A6-27F2AC01768A}"/>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469"/>
        <p:cNvGrpSpPr/>
        <p:nvPr/>
      </p:nvGrpSpPr>
      <p:grpSpPr>
        <a:xfrm>
          <a:off x="0" y="0"/>
          <a:ext cx="0" cy="0"/>
          <a:chOff x="0" y="0"/>
          <a:chExt cx="0" cy="0"/>
        </a:xfrm>
      </p:grpSpPr>
      <p:sp>
        <p:nvSpPr>
          <p:cNvPr id="1470" name="Google Shape;1470;p6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Future works</a:t>
            </a:r>
            <a:endParaRPr dirty="0"/>
          </a:p>
        </p:txBody>
      </p:sp>
      <p:sp>
        <p:nvSpPr>
          <p:cNvPr id="2" name="Slide Number Placeholder 1">
            <a:extLst>
              <a:ext uri="{FF2B5EF4-FFF2-40B4-BE49-F238E27FC236}">
                <a16:creationId xmlns:a16="http://schemas.microsoft.com/office/drawing/2014/main" id="{050A50E7-A86C-B9A0-60F0-512873EFD9DD}"/>
              </a:ext>
            </a:extLst>
          </p:cNvPr>
          <p:cNvSpPr>
            <a:spLocks noGrp="1"/>
          </p:cNvSpPr>
          <p:nvPr>
            <p:ph type="sldNum" sz="quarter" idx="2"/>
          </p:nvPr>
        </p:nvSpPr>
        <p:spPr/>
        <p:txBody>
          <a:bodyPr/>
          <a:lstStyle/>
          <a:p>
            <a:fld id="{86CB4B4D-7CA3-9044-876B-883B54F8677D}" type="slidenum">
              <a:rPr lang="en-US" smtClean="0"/>
              <a:t>29</a:t>
            </a:fld>
            <a:endParaRPr lang="en-US" dirty="0"/>
          </a:p>
        </p:txBody>
      </p:sp>
      <p:sp>
        <p:nvSpPr>
          <p:cNvPr id="5" name="Google Shape;1472;p61">
            <a:extLst>
              <a:ext uri="{FF2B5EF4-FFF2-40B4-BE49-F238E27FC236}">
                <a16:creationId xmlns:a16="http://schemas.microsoft.com/office/drawing/2014/main" id="{8D79D0B9-79ED-AE59-9D28-06BA1EA005DF}"/>
              </a:ext>
            </a:extLst>
          </p:cNvPr>
          <p:cNvSpPr txBox="1"/>
          <p:nvPr/>
        </p:nvSpPr>
        <p:spPr>
          <a:xfrm>
            <a:off x="777922" y="1451107"/>
            <a:ext cx="3717252" cy="1140282"/>
          </a:xfrm>
          <a:prstGeom prst="rect">
            <a:avLst/>
          </a:prstGeom>
          <a:noFill/>
          <a:ln>
            <a:noFill/>
          </a:ln>
        </p:spPr>
        <p:txBody>
          <a:bodyPr spcFirstLastPara="1" wrap="square" lIns="91425" tIns="91425" rIns="91425" bIns="91425" anchor="t" anchorCtr="0">
            <a:spAutoFit/>
          </a:bodyPr>
          <a:lstStyle/>
          <a:p>
            <a:pPr marL="457200" indent="-342900">
              <a:lnSpc>
                <a:spcPct val="115000"/>
              </a:lnSpc>
              <a:buClr>
                <a:schemeClr val="tx1"/>
              </a:buClr>
              <a:buSzPts val="1800"/>
              <a:buFont typeface="Arial"/>
              <a:buChar char="●"/>
            </a:pPr>
            <a:r>
              <a:rPr lang="en-US" sz="1800" dirty="0">
                <a:solidFill>
                  <a:schemeClr val="tx1"/>
                </a:solidFill>
                <a:latin typeface="Helvetica" pitchFamily="2" charset="0"/>
              </a:rPr>
              <a:t>THC is a starting point of homomorphic compression schemes</a:t>
            </a:r>
            <a:endParaRPr lang="en-US" sz="1800" dirty="0">
              <a:solidFill>
                <a:schemeClr val="tx1"/>
              </a:solidFill>
              <a:latin typeface="Helvetica" pitchFamily="2" charset="0"/>
              <a:cs typeface="Times New Roman" panose="02020603050405020304" pitchFamily="18" charset="0"/>
            </a:endParaRPr>
          </a:p>
        </p:txBody>
      </p:sp>
      <p:sp>
        <p:nvSpPr>
          <p:cNvPr id="8" name="Google Shape;1472;p61">
            <a:extLst>
              <a:ext uri="{FF2B5EF4-FFF2-40B4-BE49-F238E27FC236}">
                <a16:creationId xmlns:a16="http://schemas.microsoft.com/office/drawing/2014/main" id="{DBFB24AF-B4C7-6CED-4F76-6ECE06B7DAF9}"/>
              </a:ext>
            </a:extLst>
          </p:cNvPr>
          <p:cNvSpPr txBox="1"/>
          <p:nvPr/>
        </p:nvSpPr>
        <p:spPr>
          <a:xfrm>
            <a:off x="4566526" y="1410050"/>
            <a:ext cx="4504286" cy="1494225"/>
          </a:xfrm>
          <a:prstGeom prst="rect">
            <a:avLst/>
          </a:prstGeom>
          <a:noFill/>
          <a:ln>
            <a:noFill/>
          </a:ln>
        </p:spPr>
        <p:txBody>
          <a:bodyPr spcFirstLastPara="1" wrap="square" lIns="91425" tIns="91425" rIns="91425" bIns="91425" anchor="t" anchorCtr="0">
            <a:spAutoFit/>
          </a:bodyPr>
          <a:lstStyle/>
          <a:p>
            <a:pPr marL="457200" indent="-342900">
              <a:lnSpc>
                <a:spcPct val="115000"/>
              </a:lnSpc>
              <a:buClr>
                <a:schemeClr val="tx1"/>
              </a:buClr>
              <a:buSzPts val="1800"/>
              <a:buFont typeface="Arial"/>
              <a:buChar char="●"/>
            </a:pPr>
            <a:r>
              <a:rPr lang="en-US" sz="1800" dirty="0">
                <a:solidFill>
                  <a:schemeClr val="tx1"/>
                </a:solidFill>
                <a:latin typeface="Helvetica" pitchFamily="2" charset="0"/>
              </a:rPr>
              <a:t>Optimizing THC for </a:t>
            </a:r>
            <a:r>
              <a:rPr lang="en-US" sz="1800" dirty="0" err="1">
                <a:solidFill>
                  <a:schemeClr val="tx1"/>
                </a:solidFill>
                <a:latin typeface="Helvetica" pitchFamily="2" charset="0"/>
              </a:rPr>
              <a:t>AllReduce</a:t>
            </a:r>
            <a:r>
              <a:rPr lang="en-US" sz="1800" dirty="0">
                <a:solidFill>
                  <a:schemeClr val="tx1"/>
                </a:solidFill>
                <a:latin typeface="Helvetica" pitchFamily="2" charset="0"/>
              </a:rPr>
              <a:t>.</a:t>
            </a:r>
          </a:p>
          <a:p>
            <a:pPr marL="457200" indent="-342900">
              <a:lnSpc>
                <a:spcPct val="115000"/>
              </a:lnSpc>
              <a:buClr>
                <a:schemeClr val="tx1"/>
              </a:buClr>
              <a:buSzPts val="1800"/>
              <a:buFont typeface="Arial"/>
              <a:buChar char="●"/>
            </a:pPr>
            <a:r>
              <a:rPr lang="en-US" sz="1800" dirty="0">
                <a:solidFill>
                  <a:schemeClr val="tx1"/>
                </a:solidFill>
                <a:latin typeface="Helvetica" pitchFamily="2" charset="0"/>
              </a:rPr>
              <a:t>Integrating THC into hybrid parallelism.</a:t>
            </a:r>
          </a:p>
          <a:p>
            <a:pPr marL="457200" indent="-342900">
              <a:lnSpc>
                <a:spcPct val="115000"/>
              </a:lnSpc>
              <a:buClr>
                <a:schemeClr val="tx1"/>
              </a:buClr>
              <a:buSzPts val="1800"/>
              <a:buFont typeface="Arial"/>
              <a:buChar char="●"/>
            </a:pPr>
            <a:r>
              <a:rPr lang="en-US" sz="1800" dirty="0">
                <a:solidFill>
                  <a:schemeClr val="tx1"/>
                </a:solidFill>
                <a:latin typeface="Helvetica" pitchFamily="2" charset="0"/>
              </a:rPr>
              <a:t>Scale out THC.</a:t>
            </a:r>
          </a:p>
        </p:txBody>
      </p:sp>
      <p:sp>
        <p:nvSpPr>
          <p:cNvPr id="11" name="Rectangle 10">
            <a:extLst>
              <a:ext uri="{FF2B5EF4-FFF2-40B4-BE49-F238E27FC236}">
                <a16:creationId xmlns:a16="http://schemas.microsoft.com/office/drawing/2014/main" id="{9CC4C06F-B709-A28F-D17E-6C87EDFF2300}"/>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12" name="Rectangle 11">
            <a:extLst>
              <a:ext uri="{FF2B5EF4-FFF2-40B4-BE49-F238E27FC236}">
                <a16:creationId xmlns:a16="http://schemas.microsoft.com/office/drawing/2014/main" id="{C36571E6-D43A-1773-DDF3-308487AEEB84}"/>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13" name="Rectangle 12">
            <a:extLst>
              <a:ext uri="{FF2B5EF4-FFF2-40B4-BE49-F238E27FC236}">
                <a16:creationId xmlns:a16="http://schemas.microsoft.com/office/drawing/2014/main" id="{A220AD3F-6FFA-7BD5-331C-C905E6138D46}"/>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14" name="Rectangle 13">
            <a:extLst>
              <a:ext uri="{FF2B5EF4-FFF2-40B4-BE49-F238E27FC236}">
                <a16:creationId xmlns:a16="http://schemas.microsoft.com/office/drawing/2014/main" id="{940F0049-DA38-24B3-5FA7-AAB6634DA56E}"/>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15" name="Rectangle 14">
            <a:extLst>
              <a:ext uri="{FF2B5EF4-FFF2-40B4-BE49-F238E27FC236}">
                <a16:creationId xmlns:a16="http://schemas.microsoft.com/office/drawing/2014/main" id="{A6463637-0D37-6628-05E4-71ACD6A16EEB}"/>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
        <p:nvSpPr>
          <p:cNvPr id="16" name="TextBox 15">
            <a:extLst>
              <a:ext uri="{FF2B5EF4-FFF2-40B4-BE49-F238E27FC236}">
                <a16:creationId xmlns:a16="http://schemas.microsoft.com/office/drawing/2014/main" id="{94BFD4C8-8E49-A928-9C1A-96A2A9EE0F40}"/>
              </a:ext>
            </a:extLst>
          </p:cNvPr>
          <p:cNvSpPr txBox="1"/>
          <p:nvPr/>
        </p:nvSpPr>
        <p:spPr>
          <a:xfrm>
            <a:off x="777922" y="1009934"/>
            <a:ext cx="3026564" cy="400110"/>
          </a:xfrm>
          <a:prstGeom prst="rect">
            <a:avLst/>
          </a:prstGeom>
          <a:noFill/>
        </p:spPr>
        <p:txBody>
          <a:bodyPr wrap="square" rtlCol="0">
            <a:spAutoFit/>
          </a:bodyPr>
          <a:lstStyle/>
          <a:p>
            <a:r>
              <a:rPr lang="en-US" sz="2000" dirty="0">
                <a:latin typeface="Helvetica" pitchFamily="2" charset="0"/>
              </a:rPr>
              <a:t>Theory</a:t>
            </a:r>
          </a:p>
        </p:txBody>
      </p:sp>
      <p:sp>
        <p:nvSpPr>
          <p:cNvPr id="17" name="TextBox 16">
            <a:extLst>
              <a:ext uri="{FF2B5EF4-FFF2-40B4-BE49-F238E27FC236}">
                <a16:creationId xmlns:a16="http://schemas.microsoft.com/office/drawing/2014/main" id="{6E3485BA-5523-10C0-01F7-A973A7157358}"/>
              </a:ext>
            </a:extLst>
          </p:cNvPr>
          <p:cNvSpPr txBox="1"/>
          <p:nvPr/>
        </p:nvSpPr>
        <p:spPr>
          <a:xfrm>
            <a:off x="4646636" y="1009934"/>
            <a:ext cx="3026564" cy="400110"/>
          </a:xfrm>
          <a:prstGeom prst="rect">
            <a:avLst/>
          </a:prstGeom>
          <a:noFill/>
        </p:spPr>
        <p:txBody>
          <a:bodyPr wrap="square" rtlCol="0">
            <a:spAutoFit/>
          </a:bodyPr>
          <a:lstStyle/>
          <a:p>
            <a:r>
              <a:rPr lang="en-US" sz="2000" dirty="0">
                <a:latin typeface="Helvetica" pitchFamily="2" charset="0"/>
              </a:rPr>
              <a:t>System</a:t>
            </a:r>
          </a:p>
        </p:txBody>
      </p:sp>
    </p:spTree>
    <p:extLst>
      <p:ext uri="{BB962C8B-B14F-4D97-AF65-F5344CB8AC3E}">
        <p14:creationId xmlns:p14="http://schemas.microsoft.com/office/powerpoint/2010/main" val="28849533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6" name="Picture 5">
            <a:extLst>
              <a:ext uri="{FF2B5EF4-FFF2-40B4-BE49-F238E27FC236}">
                <a16:creationId xmlns:a16="http://schemas.microsoft.com/office/drawing/2014/main" id="{2EBCE811-CF25-B707-89A2-01CB5ABC74D2}"/>
              </a:ext>
            </a:extLst>
          </p:cNvPr>
          <p:cNvPicPr>
            <a:picLocks noChangeAspect="1"/>
          </p:cNvPicPr>
          <p:nvPr/>
        </p:nvPicPr>
        <p:blipFill>
          <a:blip r:embed="rId3"/>
          <a:stretch>
            <a:fillRect/>
          </a:stretch>
        </p:blipFill>
        <p:spPr>
          <a:xfrm>
            <a:off x="99391" y="610444"/>
            <a:ext cx="6175167" cy="3705100"/>
          </a:xfrm>
          <a:prstGeom prst="rect">
            <a:avLst/>
          </a:prstGeom>
        </p:spPr>
      </p:pic>
      <p:sp>
        <p:nvSpPr>
          <p:cNvPr id="201" name="Google Shape;201;p18"/>
          <p:cNvSpPr txBox="1">
            <a:spLocks noGrp="1"/>
          </p:cNvSpPr>
          <p:nvPr>
            <p:ph type="title"/>
          </p:nvPr>
        </p:nvSpPr>
        <p:spPr>
          <a:xfrm>
            <a:off x="311700" y="32004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DNN training job size grows fast</a:t>
            </a:r>
            <a:endParaRPr dirty="0"/>
          </a:p>
        </p:txBody>
      </p:sp>
      <mc:AlternateContent xmlns:mc="http://schemas.openxmlformats.org/markup-compatibility/2006">
        <mc:Choice xmlns:a14="http://schemas.microsoft.com/office/drawing/2010/main" Requires="a14">
          <p:sp>
            <p:nvSpPr>
              <p:cNvPr id="202" name="Google Shape;202;p18"/>
              <p:cNvSpPr txBox="1"/>
              <p:nvPr/>
            </p:nvSpPr>
            <p:spPr>
              <a:xfrm>
                <a:off x="5638986" y="1707628"/>
                <a:ext cx="3505014"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cs typeface="Times New Roman" panose="02020603050405020304" pitchFamily="18" charset="0"/>
                  </a:rPr>
                  <a:t>Doubling rate:</a:t>
                </a:r>
              </a:p>
              <a:p>
                <a:pPr marL="285750" lvl="0" indent="-285750" algn="l" rtl="0">
                  <a:spcBef>
                    <a:spcPts val="0"/>
                  </a:spcBef>
                  <a:spcAft>
                    <a:spcPts val="0"/>
                  </a:spcAft>
                  <a:buFont typeface="Arial" panose="020B0604020202020204" pitchFamily="34" charset="0"/>
                  <a:buChar char="•"/>
                </a:pPr>
                <a:r>
                  <a:rPr lang="en" dirty="0">
                    <a:solidFill>
                      <a:srgbClr val="E73946"/>
                    </a:solidFill>
                    <a:latin typeface="Helvetica" pitchFamily="2" charset="0"/>
                    <a:cs typeface="Times New Roman" panose="02020603050405020304" pitchFamily="18" charset="0"/>
                  </a:rPr>
                  <a:t>Training compute: ~5.7 months</a:t>
                </a:r>
              </a:p>
              <a:p>
                <a:pPr marL="285750" lvl="0" indent="-285750" algn="l" rtl="0">
                  <a:spcBef>
                    <a:spcPts val="0"/>
                  </a:spcBef>
                  <a:spcAft>
                    <a:spcPts val="0"/>
                  </a:spcAft>
                  <a:buFont typeface="Arial" panose="020B0604020202020204" pitchFamily="34" charset="0"/>
                  <a:buChar char="•"/>
                </a:pPr>
                <a:r>
                  <a:rPr lang="en" dirty="0">
                    <a:solidFill>
                      <a:srgbClr val="457B9D"/>
                    </a:solidFill>
                    <a:latin typeface="Helvetica" pitchFamily="2" charset="0"/>
                    <a:cs typeface="Times New Roman" panose="02020603050405020304" pitchFamily="18" charset="0"/>
                  </a:rPr>
                  <a:t>GPU </a:t>
                </a:r>
                <a:r>
                  <a:rPr lang="en-US" dirty="0">
                    <a:solidFill>
                      <a:srgbClr val="457B9D"/>
                    </a:solidFill>
                    <a:latin typeface="Helvetica" pitchFamily="2" charset="0"/>
                    <a:cs typeface="Times New Roman" panose="02020603050405020304" pitchFamily="18" charset="0"/>
                  </a:rPr>
                  <a:t>processing power</a:t>
                </a:r>
                <a:r>
                  <a:rPr lang="en" dirty="0">
                    <a:solidFill>
                      <a:srgbClr val="457B9D"/>
                    </a:solidFill>
                    <a:latin typeface="Helvetica" pitchFamily="2" charset="0"/>
                    <a:cs typeface="Times New Roman" panose="02020603050405020304" pitchFamily="18" charset="0"/>
                  </a:rPr>
                  <a:t>: ~2 years</a:t>
                </a:r>
              </a:p>
              <a:p>
                <a:pPr marL="285750" lvl="0" indent="-285750" algn="l" rtl="0">
                  <a:spcBef>
                    <a:spcPts val="0"/>
                  </a:spcBef>
                  <a:spcAft>
                    <a:spcPts val="0"/>
                  </a:spcAft>
                  <a:buFont typeface="Arial" panose="020B0604020202020204" pitchFamily="34" charset="0"/>
                  <a:buChar char="•"/>
                </a:pPr>
                <a:r>
                  <a:rPr lang="en-US" dirty="0">
                    <a:solidFill>
                      <a:srgbClr val="7030A0"/>
                    </a:solidFill>
                    <a:latin typeface="Helvetica" pitchFamily="2" charset="0"/>
                    <a:cs typeface="Times New Roman" panose="02020603050405020304" pitchFamily="18" charset="0"/>
                  </a:rPr>
                  <a:t>GPU memory: </a:t>
                </a:r>
                <a14:m>
                  <m:oMath xmlns:m="http://schemas.openxmlformats.org/officeDocument/2006/math">
                    <m:r>
                      <a:rPr lang="en-US"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7030A0"/>
                    </a:solidFill>
                    <a:latin typeface="Helvetica" pitchFamily="2" charset="0"/>
                    <a:cs typeface="Times New Roman" panose="02020603050405020304" pitchFamily="18" charset="0"/>
                  </a:rPr>
                  <a:t> 15.5 months</a:t>
                </a:r>
              </a:p>
            </p:txBody>
          </p:sp>
        </mc:Choice>
        <mc:Fallback>
          <p:sp>
            <p:nvSpPr>
              <p:cNvPr id="202" name="Google Shape;202;p18"/>
              <p:cNvSpPr txBox="1">
                <a:spLocks noRot="1" noChangeAspect="1" noMove="1" noResize="1" noEditPoints="1" noAdjustHandles="1" noChangeArrowheads="1" noChangeShapeType="1" noTextEdit="1"/>
              </p:cNvSpPr>
              <p:nvPr/>
            </p:nvSpPr>
            <p:spPr>
              <a:xfrm>
                <a:off x="5638986" y="1707628"/>
                <a:ext cx="3505014" cy="1046410"/>
              </a:xfrm>
              <a:prstGeom prst="rect">
                <a:avLst/>
              </a:prstGeom>
              <a:blipFill>
                <a:blip r:embed="rId4"/>
                <a:stretch>
                  <a:fillRect l="-725" b="-1205"/>
                </a:stretch>
              </a:blipFill>
              <a:ln>
                <a:noFill/>
              </a:ln>
            </p:spPr>
            <p:txBody>
              <a:bodyPr/>
              <a:lstStyle/>
              <a:p>
                <a:r>
                  <a:rPr lang="en-US">
                    <a:noFill/>
                  </a:rPr>
                  <a:t> </a:t>
                </a:r>
              </a:p>
            </p:txBody>
          </p:sp>
        </mc:Fallback>
      </mc:AlternateContent>
      <p:sp>
        <p:nvSpPr>
          <p:cNvPr id="203" name="Google Shape;203;p18"/>
          <p:cNvSpPr txBox="1"/>
          <p:nvPr/>
        </p:nvSpPr>
        <p:spPr>
          <a:xfrm>
            <a:off x="-23873" y="4160561"/>
            <a:ext cx="533951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latin typeface="Helvetica" pitchFamily="2" charset="0"/>
              </a:rPr>
              <a:t>Sources: </a:t>
            </a:r>
          </a:p>
          <a:p>
            <a:pPr marL="0" lvl="0" indent="0" algn="l" rtl="0">
              <a:spcBef>
                <a:spcPts val="0"/>
              </a:spcBef>
              <a:spcAft>
                <a:spcPts val="0"/>
              </a:spcAft>
              <a:buNone/>
            </a:pPr>
            <a:r>
              <a:rPr lang="en" sz="700" dirty="0">
                <a:latin typeface="Helvetica" pitchFamily="2" charset="0"/>
              </a:rPr>
              <a:t>[1] Jaime Sevilla, Lennart Heim, Anson Ho, </a:t>
            </a:r>
            <a:r>
              <a:rPr lang="en" sz="700" dirty="0" err="1">
                <a:latin typeface="Helvetica" pitchFamily="2" charset="0"/>
              </a:rPr>
              <a:t>Tamay</a:t>
            </a:r>
            <a:r>
              <a:rPr lang="en" sz="700" dirty="0">
                <a:latin typeface="Helvetica" pitchFamily="2" charset="0"/>
              </a:rPr>
              <a:t> </a:t>
            </a:r>
            <a:r>
              <a:rPr lang="en" sz="700" dirty="0" err="1">
                <a:latin typeface="Helvetica" pitchFamily="2" charset="0"/>
              </a:rPr>
              <a:t>Besiroglu</a:t>
            </a:r>
            <a:r>
              <a:rPr lang="en" sz="700" dirty="0">
                <a:latin typeface="Helvetica" pitchFamily="2" charset="0"/>
              </a:rPr>
              <a:t>, Marius </a:t>
            </a:r>
            <a:r>
              <a:rPr lang="en" sz="700" dirty="0" err="1">
                <a:latin typeface="Helvetica" pitchFamily="2" charset="0"/>
              </a:rPr>
              <a:t>Hobbhahn</a:t>
            </a:r>
            <a:r>
              <a:rPr lang="en" sz="700" dirty="0">
                <a:latin typeface="Helvetica" pitchFamily="2" charset="0"/>
              </a:rPr>
              <a:t>, &amp; Pablo Villalobos. (2022). Compute Trends Across Three Eras of Machine Learning. 2022 International Joint Conference on Neural Networks (IJCNN) (pp. 1-8)</a:t>
            </a:r>
          </a:p>
          <a:p>
            <a:pPr marL="0" lvl="0" indent="0" algn="l" rtl="0">
              <a:spcBef>
                <a:spcPts val="0"/>
              </a:spcBef>
              <a:spcAft>
                <a:spcPts val="0"/>
              </a:spcAft>
              <a:buNone/>
            </a:pPr>
            <a:r>
              <a:rPr lang="en" sz="700" dirty="0">
                <a:latin typeface="Helvetica" pitchFamily="2" charset="0"/>
              </a:rPr>
              <a:t>[2] NVIDIA (https://</a:t>
            </a:r>
            <a:r>
              <a:rPr lang="en" sz="700" dirty="0" err="1">
                <a:latin typeface="Helvetica" pitchFamily="2" charset="0"/>
              </a:rPr>
              <a:t>resources.nvidia.com</a:t>
            </a:r>
            <a:r>
              <a:rPr lang="en" sz="700" dirty="0">
                <a:latin typeface="Helvetica" pitchFamily="2" charset="0"/>
              </a:rPr>
              <a:t>/l/</a:t>
            </a:r>
            <a:r>
              <a:rPr lang="en" sz="700" dirty="0" err="1">
                <a:latin typeface="Helvetica" pitchFamily="2" charset="0"/>
              </a:rPr>
              <a:t>en</a:t>
            </a:r>
            <a:r>
              <a:rPr lang="en" sz="700" dirty="0">
                <a:latin typeface="Helvetica" pitchFamily="2" charset="0"/>
              </a:rPr>
              <a:t>-us-</a:t>
            </a:r>
            <a:r>
              <a:rPr lang="en" sz="700" dirty="0" err="1">
                <a:latin typeface="Helvetica" pitchFamily="2" charset="0"/>
              </a:rPr>
              <a:t>gpu</a:t>
            </a:r>
            <a:r>
              <a:rPr lang="en" sz="700" dirty="0">
                <a:latin typeface="Helvetica" pitchFamily="2" charset="0"/>
              </a:rPr>
              <a:t>)</a:t>
            </a:r>
            <a:endParaRPr sz="700" dirty="0">
              <a:latin typeface="Helvetica" pitchFamily="2" charset="0"/>
            </a:endParaRPr>
          </a:p>
        </p:txBody>
      </p:sp>
      <p:sp>
        <p:nvSpPr>
          <p:cNvPr id="204" name="Google Shape;204;p18"/>
          <p:cNvSpPr/>
          <p:nvPr/>
        </p:nvSpPr>
        <p:spPr>
          <a:xfrm>
            <a:off x="6267103" y="3155267"/>
            <a:ext cx="532500" cy="200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05" name="Google Shape;205;p18"/>
          <p:cNvSpPr txBox="1"/>
          <p:nvPr/>
        </p:nvSpPr>
        <p:spPr>
          <a:xfrm>
            <a:off x="6799603" y="3024500"/>
            <a:ext cx="225954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More GPU workers. </a:t>
            </a:r>
          </a:p>
          <a:p>
            <a:pPr marL="0" lvl="0" indent="0" algn="l" rtl="0">
              <a:spcBef>
                <a:spcPts val="0"/>
              </a:spcBef>
              <a:spcAft>
                <a:spcPts val="0"/>
              </a:spcAft>
              <a:buNone/>
            </a:pPr>
            <a:r>
              <a:rPr lang="en" dirty="0">
                <a:latin typeface="Helvetica" pitchFamily="2" charset="0"/>
              </a:rPr>
              <a:t>More data transferred.</a:t>
            </a:r>
            <a:endParaRPr dirty="0">
              <a:latin typeface="Helvetica" pitchFamily="2" charset="0"/>
            </a:endParaRPr>
          </a:p>
        </p:txBody>
      </p:sp>
      <p:cxnSp>
        <p:nvCxnSpPr>
          <p:cNvPr id="9" name="Straight Connector 8">
            <a:extLst>
              <a:ext uri="{FF2B5EF4-FFF2-40B4-BE49-F238E27FC236}">
                <a16:creationId xmlns:a16="http://schemas.microsoft.com/office/drawing/2014/main" id="{E6492E9F-296B-857D-96FD-637860104411}"/>
              </a:ext>
            </a:extLst>
          </p:cNvPr>
          <p:cNvCxnSpPr>
            <a:cxnSpLocks/>
          </p:cNvCxnSpPr>
          <p:nvPr/>
        </p:nvCxnSpPr>
        <p:spPr>
          <a:xfrm flipV="1">
            <a:off x="1785951" y="1140011"/>
            <a:ext cx="3604359" cy="2513538"/>
          </a:xfrm>
          <a:prstGeom prst="line">
            <a:avLst/>
          </a:prstGeom>
          <a:ln>
            <a:solidFill>
              <a:srgbClr val="E73946"/>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053A620-E367-4C3C-2B3B-2019D3A20C87}"/>
              </a:ext>
            </a:extLst>
          </p:cNvPr>
          <p:cNvSpPr txBox="1"/>
          <p:nvPr/>
        </p:nvSpPr>
        <p:spPr>
          <a:xfrm>
            <a:off x="2153309" y="1707628"/>
            <a:ext cx="2067330" cy="307777"/>
          </a:xfrm>
          <a:prstGeom prst="rect">
            <a:avLst/>
          </a:prstGeom>
          <a:noFill/>
        </p:spPr>
        <p:txBody>
          <a:bodyPr wrap="square" rtlCol="0">
            <a:spAutoFit/>
          </a:bodyPr>
          <a:lstStyle/>
          <a:p>
            <a:r>
              <a:rPr lang="en-US" dirty="0">
                <a:solidFill>
                  <a:srgbClr val="E73946"/>
                </a:solidFill>
                <a:latin typeface="Helvetica" pitchFamily="2" charset="0"/>
                <a:cs typeface="Times New Roman" panose="02020603050405020304" pitchFamily="18" charset="0"/>
              </a:rPr>
              <a:t>5.7-month doubling</a:t>
            </a:r>
          </a:p>
        </p:txBody>
      </p:sp>
      <p:cxnSp>
        <p:nvCxnSpPr>
          <p:cNvPr id="3" name="Straight Connector 2">
            <a:extLst>
              <a:ext uri="{FF2B5EF4-FFF2-40B4-BE49-F238E27FC236}">
                <a16:creationId xmlns:a16="http://schemas.microsoft.com/office/drawing/2014/main" id="{B6AEA49E-6DB9-702D-69D4-2BA92A1CB567}"/>
              </a:ext>
            </a:extLst>
          </p:cNvPr>
          <p:cNvCxnSpPr>
            <a:cxnSpLocks/>
          </p:cNvCxnSpPr>
          <p:nvPr/>
        </p:nvCxnSpPr>
        <p:spPr>
          <a:xfrm flipV="1">
            <a:off x="1076101" y="2946712"/>
            <a:ext cx="4389120" cy="872172"/>
          </a:xfrm>
          <a:prstGeom prst="line">
            <a:avLst/>
          </a:prstGeom>
          <a:ln w="19050">
            <a:solidFill>
              <a:srgbClr val="457B9D"/>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9527CE1-0336-01C0-EB04-A744FCB00EB5}"/>
              </a:ext>
            </a:extLst>
          </p:cNvPr>
          <p:cNvCxnSpPr>
            <a:cxnSpLocks/>
          </p:cNvCxnSpPr>
          <p:nvPr/>
        </p:nvCxnSpPr>
        <p:spPr>
          <a:xfrm flipV="1">
            <a:off x="3044621" y="3182502"/>
            <a:ext cx="2496312" cy="683490"/>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4DDB046-F7FB-D01B-FC29-30582A174EF7}"/>
              </a:ext>
            </a:extLst>
          </p:cNvPr>
          <p:cNvSpPr txBox="1"/>
          <p:nvPr/>
        </p:nvSpPr>
        <p:spPr>
          <a:xfrm>
            <a:off x="2819209" y="2955165"/>
            <a:ext cx="1786670" cy="307777"/>
          </a:xfrm>
          <a:prstGeom prst="rect">
            <a:avLst/>
          </a:prstGeom>
          <a:noFill/>
        </p:spPr>
        <p:txBody>
          <a:bodyPr wrap="square" rtlCol="0">
            <a:spAutoFit/>
          </a:bodyPr>
          <a:lstStyle/>
          <a:p>
            <a:r>
              <a:rPr lang="en-US" dirty="0">
                <a:solidFill>
                  <a:srgbClr val="457B9D"/>
                </a:solidFill>
                <a:latin typeface="Helvetica" pitchFamily="2" charset="0"/>
              </a:rPr>
              <a:t>2-year doubling</a:t>
            </a:r>
          </a:p>
        </p:txBody>
      </p:sp>
      <p:sp>
        <p:nvSpPr>
          <p:cNvPr id="20" name="TextBox 19">
            <a:extLst>
              <a:ext uri="{FF2B5EF4-FFF2-40B4-BE49-F238E27FC236}">
                <a16:creationId xmlns:a16="http://schemas.microsoft.com/office/drawing/2014/main" id="{F60934A1-1337-9449-8C15-E39BC9050A8E}"/>
              </a:ext>
            </a:extLst>
          </p:cNvPr>
          <p:cNvSpPr txBox="1"/>
          <p:nvPr/>
        </p:nvSpPr>
        <p:spPr>
          <a:xfrm>
            <a:off x="4159274" y="3345658"/>
            <a:ext cx="2152739" cy="307777"/>
          </a:xfrm>
          <a:prstGeom prst="rect">
            <a:avLst/>
          </a:prstGeom>
          <a:noFill/>
        </p:spPr>
        <p:txBody>
          <a:bodyPr wrap="square" rtlCol="0">
            <a:spAutoFit/>
          </a:bodyPr>
          <a:lstStyle/>
          <a:p>
            <a:r>
              <a:rPr lang="en-US" dirty="0">
                <a:solidFill>
                  <a:srgbClr val="7030A0"/>
                </a:solidFill>
                <a:latin typeface="Helvetica" pitchFamily="2" charset="0"/>
                <a:cs typeface="Times New Roman" panose="02020603050405020304" pitchFamily="18" charset="0"/>
              </a:rPr>
              <a:t>15.5-month doubling</a:t>
            </a:r>
          </a:p>
        </p:txBody>
      </p:sp>
      <p:sp>
        <p:nvSpPr>
          <p:cNvPr id="2" name="Slide Number Placeholder 1">
            <a:extLst>
              <a:ext uri="{FF2B5EF4-FFF2-40B4-BE49-F238E27FC236}">
                <a16:creationId xmlns:a16="http://schemas.microsoft.com/office/drawing/2014/main" id="{AD3210F2-480F-EC71-A141-660CB01F478E}"/>
              </a:ext>
            </a:extLst>
          </p:cNvPr>
          <p:cNvSpPr>
            <a:spLocks noGrp="1"/>
          </p:cNvSpPr>
          <p:nvPr>
            <p:ph type="sldNum" sz="quarter" idx="2"/>
          </p:nvPr>
        </p:nvSpPr>
        <p:spPr/>
        <p:txBody>
          <a:bodyPr/>
          <a:lstStyle/>
          <a:p>
            <a:fld id="{86CB4B4D-7CA3-9044-876B-883B54F8677D}" type="slidenum">
              <a:rPr lang="en-US" smtClean="0"/>
              <a:t>3</a:t>
            </a:fld>
            <a:endParaRPr lang="en-US" dirty="0"/>
          </a:p>
        </p:txBody>
      </p:sp>
      <p:sp>
        <p:nvSpPr>
          <p:cNvPr id="19" name="Rectangle 18">
            <a:extLst>
              <a:ext uri="{FF2B5EF4-FFF2-40B4-BE49-F238E27FC236}">
                <a16:creationId xmlns:a16="http://schemas.microsoft.com/office/drawing/2014/main" id="{53B22F3E-3399-4BB7-23BA-324A50435D6D}"/>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21" name="Rectangle 20">
            <a:extLst>
              <a:ext uri="{FF2B5EF4-FFF2-40B4-BE49-F238E27FC236}">
                <a16:creationId xmlns:a16="http://schemas.microsoft.com/office/drawing/2014/main" id="{31EA14FE-3A52-145E-1477-FA2ACEBD219F}"/>
              </a:ext>
            </a:extLst>
          </p:cNvPr>
          <p:cNvSpPr/>
          <p:nvPr/>
        </p:nvSpPr>
        <p:spPr>
          <a:xfrm>
            <a:off x="87840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Background</a:t>
            </a:r>
          </a:p>
        </p:txBody>
      </p:sp>
      <p:sp>
        <p:nvSpPr>
          <p:cNvPr id="22" name="Rectangle 21">
            <a:extLst>
              <a:ext uri="{FF2B5EF4-FFF2-40B4-BE49-F238E27FC236}">
                <a16:creationId xmlns:a16="http://schemas.microsoft.com/office/drawing/2014/main" id="{764806FC-CD91-CBC0-AA06-FB68B6705DD1}"/>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3" name="Rectangle 22">
            <a:extLst>
              <a:ext uri="{FF2B5EF4-FFF2-40B4-BE49-F238E27FC236}">
                <a16:creationId xmlns:a16="http://schemas.microsoft.com/office/drawing/2014/main" id="{8CD66B8A-8F63-098E-9A72-E5869025AAEC}"/>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24" name="Rectangle 23">
            <a:extLst>
              <a:ext uri="{FF2B5EF4-FFF2-40B4-BE49-F238E27FC236}">
                <a16:creationId xmlns:a16="http://schemas.microsoft.com/office/drawing/2014/main" id="{804ED2B8-0784-CE55-D1EE-556280DD3B09}"/>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750155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p:bldP spid="4"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62"/>
          <p:cNvSpPr txBox="1">
            <a:spLocks noGrp="1"/>
          </p:cNvSpPr>
          <p:nvPr>
            <p:ph type="title"/>
          </p:nvPr>
        </p:nvSpPr>
        <p:spPr>
          <a:xfrm>
            <a:off x="490250" y="450150"/>
            <a:ext cx="78573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000" dirty="0"/>
              <a:t>Thank you for listening!</a:t>
            </a:r>
            <a:endParaRPr sz="5000" dirty="0"/>
          </a:p>
          <a:p>
            <a:pPr marL="0" lvl="0" indent="0" algn="ctr" rtl="0">
              <a:spcBef>
                <a:spcPts val="0"/>
              </a:spcBef>
              <a:spcAft>
                <a:spcPts val="0"/>
              </a:spcAft>
              <a:buNone/>
            </a:pPr>
            <a:r>
              <a:rPr lang="en" sz="5000" dirty="0"/>
              <a:t>Q&amp;A</a:t>
            </a:r>
            <a:endParaRPr sz="5000" dirty="0"/>
          </a:p>
        </p:txBody>
      </p:sp>
      <p:sp>
        <p:nvSpPr>
          <p:cNvPr id="2" name="Slide Number Placeholder 1">
            <a:extLst>
              <a:ext uri="{FF2B5EF4-FFF2-40B4-BE49-F238E27FC236}">
                <a16:creationId xmlns:a16="http://schemas.microsoft.com/office/drawing/2014/main" id="{EE84EF43-75B8-9668-4232-69BCF332DE0A}"/>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 smtClean="0"/>
              <a:t>30</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32004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Network bandwidths grow much slower</a:t>
            </a:r>
            <a:endParaRPr dirty="0"/>
          </a:p>
        </p:txBody>
      </p:sp>
      <p:sp>
        <p:nvSpPr>
          <p:cNvPr id="121" name="Google Shape;121;p16"/>
          <p:cNvSpPr txBox="1"/>
          <p:nvPr/>
        </p:nvSpPr>
        <p:spPr>
          <a:xfrm>
            <a:off x="6450384" y="4132156"/>
            <a:ext cx="2500014"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latin typeface="Helvetica" pitchFamily="2" charset="0"/>
              </a:rPr>
              <a:t>Sources: </a:t>
            </a:r>
            <a:endParaRPr sz="700" dirty="0">
              <a:latin typeface="Helvetica" pitchFamily="2" charset="0"/>
            </a:endParaRPr>
          </a:p>
          <a:p>
            <a:pPr marL="0" lvl="0" indent="0" algn="l" rtl="0">
              <a:spcBef>
                <a:spcPts val="0"/>
              </a:spcBef>
              <a:spcAft>
                <a:spcPts val="0"/>
              </a:spcAft>
              <a:buNone/>
            </a:pPr>
            <a:r>
              <a:rPr lang="en" sz="700" dirty="0">
                <a:latin typeface="Helvetica" pitchFamily="2" charset="0"/>
              </a:rPr>
              <a:t>[1] </a:t>
            </a:r>
            <a:r>
              <a:rPr lang="en-US" sz="700" dirty="0">
                <a:latin typeface="Helvetica" pitchFamily="2" charset="0"/>
              </a:rPr>
              <a:t>https://</a:t>
            </a:r>
            <a:r>
              <a:rPr lang="en-US" sz="700" dirty="0" err="1">
                <a:latin typeface="Helvetica" pitchFamily="2" charset="0"/>
              </a:rPr>
              <a:t>ethernetalliance.org</a:t>
            </a:r>
            <a:r>
              <a:rPr lang="en-US" sz="700" dirty="0">
                <a:latin typeface="Helvetica" pitchFamily="2" charset="0"/>
              </a:rPr>
              <a:t>/technology/ethernet-roadmap/</a:t>
            </a:r>
            <a:r>
              <a:rPr lang="en" sz="700" dirty="0">
                <a:latin typeface="Helvetica" pitchFamily="2" charset="0"/>
              </a:rPr>
              <a:t> </a:t>
            </a:r>
          </a:p>
        </p:txBody>
      </p:sp>
      <p:pic>
        <p:nvPicPr>
          <p:cNvPr id="4" name="Picture 3" descr="A graph with numbers and symbols&#10;&#10;Description automatically generated">
            <a:extLst>
              <a:ext uri="{FF2B5EF4-FFF2-40B4-BE49-F238E27FC236}">
                <a16:creationId xmlns:a16="http://schemas.microsoft.com/office/drawing/2014/main" id="{F869FF1E-D791-2D40-97B6-3CE58911CD25}"/>
              </a:ext>
            </a:extLst>
          </p:cNvPr>
          <p:cNvPicPr>
            <a:picLocks noChangeAspect="1"/>
          </p:cNvPicPr>
          <p:nvPr/>
        </p:nvPicPr>
        <p:blipFill>
          <a:blip r:embed="rId3"/>
          <a:stretch>
            <a:fillRect/>
          </a:stretch>
        </p:blipFill>
        <p:spPr>
          <a:xfrm>
            <a:off x="1442054" y="1043343"/>
            <a:ext cx="5013790" cy="3289750"/>
          </a:xfrm>
          <a:prstGeom prst="rect">
            <a:avLst/>
          </a:prstGeom>
        </p:spPr>
      </p:pic>
      <p:sp>
        <p:nvSpPr>
          <p:cNvPr id="5" name="Google Shape;202;p18">
            <a:extLst>
              <a:ext uri="{FF2B5EF4-FFF2-40B4-BE49-F238E27FC236}">
                <a16:creationId xmlns:a16="http://schemas.microsoft.com/office/drawing/2014/main" id="{99168BAB-0C13-63BE-3FBD-4881763A79E1}"/>
              </a:ext>
            </a:extLst>
          </p:cNvPr>
          <p:cNvSpPr txBox="1"/>
          <p:nvPr/>
        </p:nvSpPr>
        <p:spPr>
          <a:xfrm>
            <a:off x="6700212" y="2317332"/>
            <a:ext cx="149339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cs typeface="Times New Roman" panose="02020603050405020304" pitchFamily="18" charset="0"/>
              </a:rPr>
              <a:t>~3-year doubling rate</a:t>
            </a:r>
          </a:p>
        </p:txBody>
      </p:sp>
      <p:sp>
        <p:nvSpPr>
          <p:cNvPr id="2" name="Google Shape;204;p18">
            <a:extLst>
              <a:ext uri="{FF2B5EF4-FFF2-40B4-BE49-F238E27FC236}">
                <a16:creationId xmlns:a16="http://schemas.microsoft.com/office/drawing/2014/main" id="{E3C0A51C-E9E8-681D-05EF-28EC19BCF667}"/>
              </a:ext>
            </a:extLst>
          </p:cNvPr>
          <p:cNvSpPr/>
          <p:nvPr/>
        </p:nvSpPr>
        <p:spPr>
          <a:xfrm>
            <a:off x="1442054" y="4480507"/>
            <a:ext cx="532500" cy="200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3" name="Google Shape;205;p18">
            <a:extLst>
              <a:ext uri="{FF2B5EF4-FFF2-40B4-BE49-F238E27FC236}">
                <a16:creationId xmlns:a16="http://schemas.microsoft.com/office/drawing/2014/main" id="{976242C7-AB33-6DC0-517D-4FF44DFC2CD3}"/>
              </a:ext>
            </a:extLst>
          </p:cNvPr>
          <p:cNvSpPr txBox="1"/>
          <p:nvPr/>
        </p:nvSpPr>
        <p:spPr>
          <a:xfrm>
            <a:off x="2066010" y="4365129"/>
            <a:ext cx="5011979"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Helvetica" pitchFamily="2" charset="0"/>
              </a:rPr>
              <a:t>Network is a bottleneck in distributed training.</a:t>
            </a:r>
            <a:endParaRPr sz="1600" dirty="0">
              <a:latin typeface="Helvetica" pitchFamily="2" charset="0"/>
            </a:endParaRPr>
          </a:p>
        </p:txBody>
      </p:sp>
      <p:sp>
        <p:nvSpPr>
          <p:cNvPr id="6" name="Slide Number Placeholder 5">
            <a:extLst>
              <a:ext uri="{FF2B5EF4-FFF2-40B4-BE49-F238E27FC236}">
                <a16:creationId xmlns:a16="http://schemas.microsoft.com/office/drawing/2014/main" id="{7D760E6F-F435-32F7-CE3F-686317CAB475}"/>
              </a:ext>
            </a:extLst>
          </p:cNvPr>
          <p:cNvSpPr>
            <a:spLocks noGrp="1"/>
          </p:cNvSpPr>
          <p:nvPr>
            <p:ph type="sldNum" sz="quarter" idx="2"/>
          </p:nvPr>
        </p:nvSpPr>
        <p:spPr/>
        <p:txBody>
          <a:bodyPr/>
          <a:lstStyle/>
          <a:p>
            <a:fld id="{86CB4B4D-7CA3-9044-876B-883B54F8677D}" type="slidenum">
              <a:rPr lang="en-US" smtClean="0"/>
              <a:t>4</a:t>
            </a:fld>
            <a:endParaRPr lang="en-US" dirty="0"/>
          </a:p>
        </p:txBody>
      </p:sp>
      <p:sp>
        <p:nvSpPr>
          <p:cNvPr id="17" name="Rectangle 16">
            <a:extLst>
              <a:ext uri="{FF2B5EF4-FFF2-40B4-BE49-F238E27FC236}">
                <a16:creationId xmlns:a16="http://schemas.microsoft.com/office/drawing/2014/main" id="{17CCD818-0D11-0C66-A73F-BA1BDF464CB0}"/>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Compression Cost</a:t>
            </a:r>
          </a:p>
        </p:txBody>
      </p:sp>
      <p:sp>
        <p:nvSpPr>
          <p:cNvPr id="18" name="Rectangle 17">
            <a:extLst>
              <a:ext uri="{FF2B5EF4-FFF2-40B4-BE49-F238E27FC236}">
                <a16:creationId xmlns:a16="http://schemas.microsoft.com/office/drawing/2014/main" id="{4AFCB5FF-0071-DE93-8287-43683DA9CB55}"/>
              </a:ext>
            </a:extLst>
          </p:cNvPr>
          <p:cNvSpPr/>
          <p:nvPr/>
        </p:nvSpPr>
        <p:spPr>
          <a:xfrm>
            <a:off x="87840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2FBEE"/>
                </a:solidFill>
                <a:latin typeface="Helvetica" pitchFamily="2" charset="0"/>
              </a:rPr>
              <a:t>Background</a:t>
            </a:r>
          </a:p>
        </p:txBody>
      </p:sp>
      <p:sp>
        <p:nvSpPr>
          <p:cNvPr id="19" name="Rectangle 18">
            <a:extLst>
              <a:ext uri="{FF2B5EF4-FFF2-40B4-BE49-F238E27FC236}">
                <a16:creationId xmlns:a16="http://schemas.microsoft.com/office/drawing/2014/main" id="{2A4B1B1C-7B96-E6D8-8291-2025D72A262A}"/>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Homomorphism</a:t>
            </a:r>
          </a:p>
        </p:txBody>
      </p:sp>
      <p:sp>
        <p:nvSpPr>
          <p:cNvPr id="20" name="Rectangle 19">
            <a:extLst>
              <a:ext uri="{FF2B5EF4-FFF2-40B4-BE49-F238E27FC236}">
                <a16:creationId xmlns:a16="http://schemas.microsoft.com/office/drawing/2014/main" id="{ABC500AD-A8DB-9966-FE77-53863A5E97A9}"/>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High Accuracy</a:t>
            </a:r>
          </a:p>
        </p:txBody>
      </p:sp>
      <p:sp>
        <p:nvSpPr>
          <p:cNvPr id="21" name="Rectangle 20">
            <a:extLst>
              <a:ext uri="{FF2B5EF4-FFF2-40B4-BE49-F238E27FC236}">
                <a16:creationId xmlns:a16="http://schemas.microsoft.com/office/drawing/2014/main" id="{918DD5FC-64A1-C1E9-7EFC-F11540A9E8F5}"/>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247708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311700" y="3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Synchronization in data parallel training</a:t>
            </a:r>
            <a:endParaRPr dirty="0"/>
          </a:p>
        </p:txBody>
      </p:sp>
      <p:pic>
        <p:nvPicPr>
          <p:cNvPr id="238" name="Google Shape;238;p20"/>
          <p:cNvPicPr preferRelativeResize="0"/>
          <p:nvPr/>
        </p:nvPicPr>
        <p:blipFill>
          <a:blip r:embed="rId3">
            <a:alphaModFix/>
          </a:blip>
          <a:stretch>
            <a:fillRect/>
          </a:stretch>
        </p:blipFill>
        <p:spPr>
          <a:xfrm>
            <a:off x="950374" y="3347606"/>
            <a:ext cx="1384777" cy="1248987"/>
          </a:xfrm>
          <a:prstGeom prst="rect">
            <a:avLst/>
          </a:prstGeom>
          <a:noFill/>
          <a:ln>
            <a:noFill/>
          </a:ln>
        </p:spPr>
      </p:pic>
      <p:pic>
        <p:nvPicPr>
          <p:cNvPr id="239" name="Google Shape;239;p20"/>
          <p:cNvPicPr preferRelativeResize="0"/>
          <p:nvPr/>
        </p:nvPicPr>
        <p:blipFill>
          <a:blip r:embed="rId3">
            <a:alphaModFix/>
          </a:blip>
          <a:stretch>
            <a:fillRect/>
          </a:stretch>
        </p:blipFill>
        <p:spPr>
          <a:xfrm>
            <a:off x="2903199" y="3347606"/>
            <a:ext cx="1384777" cy="1248987"/>
          </a:xfrm>
          <a:prstGeom prst="rect">
            <a:avLst/>
          </a:prstGeom>
          <a:noFill/>
          <a:ln>
            <a:noFill/>
          </a:ln>
        </p:spPr>
      </p:pic>
      <p:pic>
        <p:nvPicPr>
          <p:cNvPr id="240" name="Google Shape;240;p20"/>
          <p:cNvPicPr preferRelativeResize="0"/>
          <p:nvPr/>
        </p:nvPicPr>
        <p:blipFill>
          <a:blip r:embed="rId3">
            <a:alphaModFix/>
          </a:blip>
          <a:stretch>
            <a:fillRect/>
          </a:stretch>
        </p:blipFill>
        <p:spPr>
          <a:xfrm>
            <a:off x="4856024" y="3347606"/>
            <a:ext cx="1384777" cy="1248987"/>
          </a:xfrm>
          <a:prstGeom prst="rect">
            <a:avLst/>
          </a:prstGeom>
          <a:noFill/>
          <a:ln>
            <a:noFill/>
          </a:ln>
        </p:spPr>
      </p:pic>
      <p:pic>
        <p:nvPicPr>
          <p:cNvPr id="241" name="Google Shape;241;p20"/>
          <p:cNvPicPr preferRelativeResize="0"/>
          <p:nvPr/>
        </p:nvPicPr>
        <p:blipFill>
          <a:blip r:embed="rId3">
            <a:alphaModFix/>
          </a:blip>
          <a:stretch>
            <a:fillRect/>
          </a:stretch>
        </p:blipFill>
        <p:spPr>
          <a:xfrm>
            <a:off x="6808849" y="3347618"/>
            <a:ext cx="1384777" cy="1248987"/>
          </a:xfrm>
          <a:prstGeom prst="rect">
            <a:avLst/>
          </a:prstGeom>
          <a:noFill/>
          <a:ln>
            <a:noFill/>
          </a:ln>
        </p:spPr>
      </p:pic>
      <p:sp>
        <p:nvSpPr>
          <p:cNvPr id="243" name="Google Shape;243;p20"/>
          <p:cNvSpPr txBox="1"/>
          <p:nvPr/>
        </p:nvSpPr>
        <p:spPr>
          <a:xfrm>
            <a:off x="3654850" y="1141188"/>
            <a:ext cx="18675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Helvetica" pitchFamily="2" charset="0"/>
              </a:rPr>
              <a:t>Parameter Server</a:t>
            </a:r>
            <a:endParaRPr dirty="0">
              <a:latin typeface="Helvetica" pitchFamily="2" charset="0"/>
            </a:endParaRPr>
          </a:p>
        </p:txBody>
      </p:sp>
      <p:cxnSp>
        <p:nvCxnSpPr>
          <p:cNvPr id="244" name="Google Shape;244;p20"/>
          <p:cNvCxnSpPr/>
          <p:nvPr/>
        </p:nvCxnSpPr>
        <p:spPr>
          <a:xfrm>
            <a:off x="6163938" y="1141106"/>
            <a:ext cx="647100" cy="0"/>
          </a:xfrm>
          <a:prstGeom prst="straightConnector1">
            <a:avLst/>
          </a:prstGeom>
          <a:noFill/>
          <a:ln w="28575" cap="flat" cmpd="sng">
            <a:solidFill>
              <a:schemeClr val="dk1"/>
            </a:solidFill>
            <a:prstDash val="dash"/>
            <a:round/>
            <a:headEnd type="none" w="med" len="med"/>
            <a:tailEnd type="triangle" w="med" len="med"/>
          </a:ln>
        </p:spPr>
      </p:cxnSp>
      <p:cxnSp>
        <p:nvCxnSpPr>
          <p:cNvPr id="245" name="Google Shape;245;p20"/>
          <p:cNvCxnSpPr/>
          <p:nvPr/>
        </p:nvCxnSpPr>
        <p:spPr>
          <a:xfrm>
            <a:off x="6163938" y="1405081"/>
            <a:ext cx="647100" cy="0"/>
          </a:xfrm>
          <a:prstGeom prst="straightConnector1">
            <a:avLst/>
          </a:prstGeom>
          <a:noFill/>
          <a:ln w="28575" cap="flat" cmpd="sng">
            <a:solidFill>
              <a:schemeClr val="dk1"/>
            </a:solidFill>
            <a:prstDash val="solid"/>
            <a:round/>
            <a:headEnd type="none" w="med" len="med"/>
            <a:tailEnd type="triangle" w="med" len="med"/>
          </a:ln>
        </p:spPr>
      </p:cxnSp>
      <p:sp>
        <p:nvSpPr>
          <p:cNvPr id="246" name="Google Shape;246;p20"/>
          <p:cNvSpPr txBox="1"/>
          <p:nvPr/>
        </p:nvSpPr>
        <p:spPr>
          <a:xfrm>
            <a:off x="6798250" y="888625"/>
            <a:ext cx="1149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Gradients</a:t>
            </a:r>
            <a:endParaRPr dirty="0">
              <a:latin typeface="Helvetica" pitchFamily="2" charset="0"/>
            </a:endParaRPr>
          </a:p>
        </p:txBody>
      </p:sp>
      <p:sp>
        <p:nvSpPr>
          <p:cNvPr id="247" name="Google Shape;247;p20"/>
          <p:cNvSpPr txBox="1"/>
          <p:nvPr/>
        </p:nvSpPr>
        <p:spPr>
          <a:xfrm>
            <a:off x="6798263" y="1152600"/>
            <a:ext cx="12684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Aggregated Gradients</a:t>
            </a:r>
            <a:endParaRPr dirty="0">
              <a:latin typeface="Helvetica" pitchFamily="2" charset="0"/>
            </a:endParaRPr>
          </a:p>
        </p:txBody>
      </p:sp>
      <p:cxnSp>
        <p:nvCxnSpPr>
          <p:cNvPr id="248" name="Google Shape;248;p20"/>
          <p:cNvCxnSpPr>
            <a:cxnSpLocks/>
          </p:cNvCxnSpPr>
          <p:nvPr/>
        </p:nvCxnSpPr>
        <p:spPr>
          <a:xfrm flipV="1">
            <a:off x="1448075" y="2000489"/>
            <a:ext cx="2839901" cy="1573402"/>
          </a:xfrm>
          <a:prstGeom prst="straightConnector1">
            <a:avLst/>
          </a:prstGeom>
          <a:noFill/>
          <a:ln w="28575" cap="flat" cmpd="sng">
            <a:solidFill>
              <a:schemeClr val="dk1"/>
            </a:solidFill>
            <a:prstDash val="dash"/>
            <a:round/>
            <a:headEnd type="none" w="med" len="med"/>
            <a:tailEnd type="triangle" w="med" len="med"/>
          </a:ln>
        </p:spPr>
      </p:cxnSp>
      <p:cxnSp>
        <p:nvCxnSpPr>
          <p:cNvPr id="249" name="Google Shape;249;p20"/>
          <p:cNvCxnSpPr>
            <a:cxnSpLocks/>
          </p:cNvCxnSpPr>
          <p:nvPr/>
        </p:nvCxnSpPr>
        <p:spPr>
          <a:xfrm flipV="1">
            <a:off x="3596175" y="2000489"/>
            <a:ext cx="691801" cy="1637354"/>
          </a:xfrm>
          <a:prstGeom prst="straightConnector1">
            <a:avLst/>
          </a:prstGeom>
          <a:noFill/>
          <a:ln w="28575" cap="flat" cmpd="sng">
            <a:solidFill>
              <a:schemeClr val="dk1"/>
            </a:solidFill>
            <a:prstDash val="dash"/>
            <a:round/>
            <a:headEnd type="none" w="med" len="med"/>
            <a:tailEnd type="triangle" w="med" len="med"/>
          </a:ln>
        </p:spPr>
      </p:cxnSp>
      <p:cxnSp>
        <p:nvCxnSpPr>
          <p:cNvPr id="250" name="Google Shape;250;p20"/>
          <p:cNvCxnSpPr>
            <a:cxnSpLocks/>
          </p:cNvCxnSpPr>
          <p:nvPr/>
        </p:nvCxnSpPr>
        <p:spPr>
          <a:xfrm flipH="1" flipV="1">
            <a:off x="4856024" y="2000489"/>
            <a:ext cx="778351" cy="1594679"/>
          </a:xfrm>
          <a:prstGeom prst="straightConnector1">
            <a:avLst/>
          </a:prstGeom>
          <a:noFill/>
          <a:ln w="28575" cap="flat" cmpd="sng">
            <a:solidFill>
              <a:schemeClr val="dk1"/>
            </a:solidFill>
            <a:prstDash val="dash"/>
            <a:round/>
            <a:headEnd type="none" w="med" len="med"/>
            <a:tailEnd type="triangle" w="med" len="med"/>
          </a:ln>
        </p:spPr>
      </p:cxnSp>
      <p:cxnSp>
        <p:nvCxnSpPr>
          <p:cNvPr id="251" name="Google Shape;251;p20"/>
          <p:cNvCxnSpPr>
            <a:cxnSpLocks/>
          </p:cNvCxnSpPr>
          <p:nvPr/>
        </p:nvCxnSpPr>
        <p:spPr>
          <a:xfrm flipH="1" flipV="1">
            <a:off x="4859169" y="1999447"/>
            <a:ext cx="2968932" cy="1574444"/>
          </a:xfrm>
          <a:prstGeom prst="straightConnector1">
            <a:avLst/>
          </a:prstGeom>
          <a:noFill/>
          <a:ln w="28575" cap="flat" cmpd="sng">
            <a:solidFill>
              <a:schemeClr val="dk1"/>
            </a:solidFill>
            <a:prstDash val="dash"/>
            <a:round/>
            <a:headEnd type="none" w="med" len="med"/>
            <a:tailEnd type="triangle" w="med" len="med"/>
          </a:ln>
        </p:spPr>
      </p:cxnSp>
      <p:cxnSp>
        <p:nvCxnSpPr>
          <p:cNvPr id="252" name="Google Shape;252;p20"/>
          <p:cNvCxnSpPr>
            <a:cxnSpLocks/>
          </p:cNvCxnSpPr>
          <p:nvPr/>
        </p:nvCxnSpPr>
        <p:spPr>
          <a:xfrm flipH="1">
            <a:off x="1812175" y="2000489"/>
            <a:ext cx="2759819" cy="1601745"/>
          </a:xfrm>
          <a:prstGeom prst="straightConnector1">
            <a:avLst/>
          </a:prstGeom>
          <a:noFill/>
          <a:ln w="28575" cap="flat" cmpd="sng">
            <a:solidFill>
              <a:schemeClr val="dk1"/>
            </a:solidFill>
            <a:prstDash val="solid"/>
            <a:round/>
            <a:headEnd type="none" w="med" len="med"/>
            <a:tailEnd type="triangle" w="med" len="med"/>
          </a:ln>
        </p:spPr>
      </p:cxnSp>
      <p:cxnSp>
        <p:nvCxnSpPr>
          <p:cNvPr id="253" name="Google Shape;253;p20"/>
          <p:cNvCxnSpPr>
            <a:cxnSpLocks/>
          </p:cNvCxnSpPr>
          <p:nvPr/>
        </p:nvCxnSpPr>
        <p:spPr>
          <a:xfrm flipH="1">
            <a:off x="4033800" y="2000489"/>
            <a:ext cx="538194" cy="1605304"/>
          </a:xfrm>
          <a:prstGeom prst="straightConnector1">
            <a:avLst/>
          </a:prstGeom>
          <a:noFill/>
          <a:ln w="28575" cap="flat" cmpd="sng">
            <a:solidFill>
              <a:schemeClr val="dk1"/>
            </a:solidFill>
            <a:prstDash val="solid"/>
            <a:round/>
            <a:headEnd type="none" w="med" len="med"/>
            <a:tailEnd type="triangle" w="med" len="med"/>
          </a:ln>
        </p:spPr>
      </p:cxnSp>
      <p:cxnSp>
        <p:nvCxnSpPr>
          <p:cNvPr id="254" name="Google Shape;254;p20"/>
          <p:cNvCxnSpPr>
            <a:cxnSpLocks/>
          </p:cNvCxnSpPr>
          <p:nvPr/>
        </p:nvCxnSpPr>
        <p:spPr>
          <a:xfrm>
            <a:off x="4571994" y="2000489"/>
            <a:ext cx="704406" cy="1594654"/>
          </a:xfrm>
          <a:prstGeom prst="straightConnector1">
            <a:avLst/>
          </a:prstGeom>
          <a:noFill/>
          <a:ln w="28575" cap="flat" cmpd="sng">
            <a:solidFill>
              <a:schemeClr val="dk1"/>
            </a:solidFill>
            <a:prstDash val="solid"/>
            <a:round/>
            <a:headEnd type="none" w="med" len="med"/>
            <a:tailEnd type="triangle" w="med" len="med"/>
          </a:ln>
        </p:spPr>
      </p:cxnSp>
      <p:cxnSp>
        <p:nvCxnSpPr>
          <p:cNvPr id="255" name="Google Shape;255;p20"/>
          <p:cNvCxnSpPr>
            <a:cxnSpLocks/>
          </p:cNvCxnSpPr>
          <p:nvPr/>
        </p:nvCxnSpPr>
        <p:spPr>
          <a:xfrm>
            <a:off x="4571994" y="2000489"/>
            <a:ext cx="2972089" cy="1601745"/>
          </a:xfrm>
          <a:prstGeom prst="straightConnector1">
            <a:avLst/>
          </a:prstGeom>
          <a:noFill/>
          <a:ln w="28575" cap="flat" cmpd="sng">
            <a:solidFill>
              <a:schemeClr val="dk1"/>
            </a:solidFill>
            <a:prstDash val="solid"/>
            <a:round/>
            <a:headEnd type="none" w="med" len="med"/>
            <a:tailEnd type="triangle" w="med" len="med"/>
          </a:ln>
        </p:spPr>
      </p:cxnSp>
      <p:sp>
        <p:nvSpPr>
          <p:cNvPr id="4" name="Rectangle 3">
            <a:extLst>
              <a:ext uri="{FF2B5EF4-FFF2-40B4-BE49-F238E27FC236}">
                <a16:creationId xmlns:a16="http://schemas.microsoft.com/office/drawing/2014/main" id="{161B906D-9228-06B0-D4B4-5055D3C1F41C}"/>
              </a:ext>
            </a:extLst>
          </p:cNvPr>
          <p:cNvSpPr/>
          <p:nvPr/>
        </p:nvSpPr>
        <p:spPr>
          <a:xfrm>
            <a:off x="1115597" y="4421787"/>
            <a:ext cx="1138595" cy="24761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Helvetica" pitchFamily="2" charset="0"/>
                <a:cs typeface="Times New Roman" panose="02020603050405020304" pitchFamily="18" charset="0"/>
              </a:rPr>
              <a:t>Copy of Model</a:t>
            </a:r>
          </a:p>
        </p:txBody>
      </p:sp>
      <p:sp>
        <p:nvSpPr>
          <p:cNvPr id="8" name="Rectangle 7">
            <a:extLst>
              <a:ext uri="{FF2B5EF4-FFF2-40B4-BE49-F238E27FC236}">
                <a16:creationId xmlns:a16="http://schemas.microsoft.com/office/drawing/2014/main" id="{B06EB233-351A-CD5F-0B9F-438841BD92B4}"/>
              </a:ext>
            </a:extLst>
          </p:cNvPr>
          <p:cNvSpPr/>
          <p:nvPr/>
        </p:nvSpPr>
        <p:spPr>
          <a:xfrm>
            <a:off x="3066769" y="4432937"/>
            <a:ext cx="1138595" cy="24761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Helvetica" pitchFamily="2" charset="0"/>
                <a:cs typeface="Times New Roman" panose="02020603050405020304" pitchFamily="18" charset="0"/>
              </a:rPr>
              <a:t>Copy of Model</a:t>
            </a:r>
          </a:p>
        </p:txBody>
      </p:sp>
      <p:sp>
        <p:nvSpPr>
          <p:cNvPr id="9" name="Rectangle 8">
            <a:extLst>
              <a:ext uri="{FF2B5EF4-FFF2-40B4-BE49-F238E27FC236}">
                <a16:creationId xmlns:a16="http://schemas.microsoft.com/office/drawing/2014/main" id="{D865BA07-4D30-982D-568C-96449E6F8C8B}"/>
              </a:ext>
            </a:extLst>
          </p:cNvPr>
          <p:cNvSpPr/>
          <p:nvPr/>
        </p:nvSpPr>
        <p:spPr>
          <a:xfrm>
            <a:off x="5017836" y="4421787"/>
            <a:ext cx="1138595" cy="24761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Helvetica" pitchFamily="2" charset="0"/>
                <a:cs typeface="Times New Roman" panose="02020603050405020304" pitchFamily="18" charset="0"/>
              </a:rPr>
              <a:t>Copy of Model</a:t>
            </a:r>
          </a:p>
        </p:txBody>
      </p:sp>
      <p:sp>
        <p:nvSpPr>
          <p:cNvPr id="10" name="Rectangle 9">
            <a:extLst>
              <a:ext uri="{FF2B5EF4-FFF2-40B4-BE49-F238E27FC236}">
                <a16:creationId xmlns:a16="http://schemas.microsoft.com/office/drawing/2014/main" id="{D7D3CBED-E012-BEE5-2D75-236BF840820E}"/>
              </a:ext>
            </a:extLst>
          </p:cNvPr>
          <p:cNvSpPr/>
          <p:nvPr/>
        </p:nvSpPr>
        <p:spPr>
          <a:xfrm>
            <a:off x="6974786" y="4416775"/>
            <a:ext cx="1138595" cy="24761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Helvetica" pitchFamily="2" charset="0"/>
                <a:cs typeface="Times New Roman" panose="02020603050405020304" pitchFamily="18" charset="0"/>
              </a:rPr>
              <a:t>Copy of Model</a:t>
            </a:r>
          </a:p>
        </p:txBody>
      </p:sp>
      <p:sp>
        <p:nvSpPr>
          <p:cNvPr id="2" name="Slide Number Placeholder 1">
            <a:extLst>
              <a:ext uri="{FF2B5EF4-FFF2-40B4-BE49-F238E27FC236}">
                <a16:creationId xmlns:a16="http://schemas.microsoft.com/office/drawing/2014/main" id="{3C9D3FC1-FA08-459E-7734-80D58D46000D}"/>
              </a:ext>
            </a:extLst>
          </p:cNvPr>
          <p:cNvSpPr>
            <a:spLocks noGrp="1"/>
          </p:cNvSpPr>
          <p:nvPr>
            <p:ph type="sldNum" sz="quarter" idx="2"/>
          </p:nvPr>
        </p:nvSpPr>
        <p:spPr/>
        <p:txBody>
          <a:bodyPr/>
          <a:lstStyle/>
          <a:p>
            <a:fld id="{86CB4B4D-7CA3-9044-876B-883B54F8677D}" type="slidenum">
              <a:rPr lang="en-US" smtClean="0"/>
              <a:t>5</a:t>
            </a:fld>
            <a:endParaRPr lang="en-US" dirty="0"/>
          </a:p>
        </p:txBody>
      </p:sp>
      <p:sp>
        <p:nvSpPr>
          <p:cNvPr id="17" name="Rectangle 16">
            <a:extLst>
              <a:ext uri="{FF2B5EF4-FFF2-40B4-BE49-F238E27FC236}">
                <a16:creationId xmlns:a16="http://schemas.microsoft.com/office/drawing/2014/main" id="{444E598F-3C09-F2D3-0382-D12D1ECC03D4}"/>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18" name="Rectangle 17">
            <a:extLst>
              <a:ext uri="{FF2B5EF4-FFF2-40B4-BE49-F238E27FC236}">
                <a16:creationId xmlns:a16="http://schemas.microsoft.com/office/drawing/2014/main" id="{98C9493A-6A63-EE1A-EFA2-55D5675976C5}"/>
              </a:ext>
            </a:extLst>
          </p:cNvPr>
          <p:cNvSpPr/>
          <p:nvPr/>
        </p:nvSpPr>
        <p:spPr>
          <a:xfrm>
            <a:off x="87840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Background</a:t>
            </a:r>
          </a:p>
        </p:txBody>
      </p:sp>
      <p:sp>
        <p:nvSpPr>
          <p:cNvPr id="19" name="Rectangle 18">
            <a:extLst>
              <a:ext uri="{FF2B5EF4-FFF2-40B4-BE49-F238E27FC236}">
                <a16:creationId xmlns:a16="http://schemas.microsoft.com/office/drawing/2014/main" id="{9DCF57E3-EB68-8B28-9D19-A77647FBBB4B}"/>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20" name="Rectangle 19">
            <a:extLst>
              <a:ext uri="{FF2B5EF4-FFF2-40B4-BE49-F238E27FC236}">
                <a16:creationId xmlns:a16="http://schemas.microsoft.com/office/drawing/2014/main" id="{0172E7AB-7538-F1A0-F5E6-7192226FCF80}"/>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21" name="Rectangle 20">
            <a:extLst>
              <a:ext uri="{FF2B5EF4-FFF2-40B4-BE49-F238E27FC236}">
                <a16:creationId xmlns:a16="http://schemas.microsoft.com/office/drawing/2014/main" id="{EB877EFC-A03D-9726-4332-AAE797BEA455}"/>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pic>
        <p:nvPicPr>
          <p:cNvPr id="34" name="Google Shape;242;p20">
            <a:extLst>
              <a:ext uri="{FF2B5EF4-FFF2-40B4-BE49-F238E27FC236}">
                <a16:creationId xmlns:a16="http://schemas.microsoft.com/office/drawing/2014/main" id="{94A92DB2-E27B-6DD9-FE76-07A4756BB673}"/>
              </a:ext>
            </a:extLst>
          </p:cNvPr>
          <p:cNvPicPr preferRelativeResize="0">
            <a:picLocks noChangeAspect="1"/>
          </p:cNvPicPr>
          <p:nvPr/>
        </p:nvPicPr>
        <p:blipFill rotWithShape="1">
          <a:blip r:embed="rId4">
            <a:alphaModFix/>
          </a:blip>
          <a:srcRect b="48285"/>
          <a:stretch/>
        </p:blipFill>
        <p:spPr>
          <a:xfrm>
            <a:off x="3922904" y="1343149"/>
            <a:ext cx="1280160" cy="649207"/>
          </a:xfrm>
          <a:prstGeom prst="rect">
            <a:avLst/>
          </a:prstGeom>
          <a:noFill/>
          <a:ln>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311700" y="3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synchronization cost is already high</a:t>
            </a:r>
            <a:endParaRPr dirty="0"/>
          </a:p>
        </p:txBody>
      </p:sp>
      <p:pic>
        <p:nvPicPr>
          <p:cNvPr id="238" name="Google Shape;238;p20"/>
          <p:cNvPicPr preferRelativeResize="0"/>
          <p:nvPr/>
        </p:nvPicPr>
        <p:blipFill>
          <a:blip r:embed="rId3">
            <a:alphaModFix/>
          </a:blip>
          <a:stretch>
            <a:fillRect/>
          </a:stretch>
        </p:blipFill>
        <p:spPr>
          <a:xfrm>
            <a:off x="3560345" y="4066450"/>
            <a:ext cx="790573" cy="700813"/>
          </a:xfrm>
          <a:prstGeom prst="rect">
            <a:avLst/>
          </a:prstGeom>
          <a:noFill/>
          <a:ln>
            <a:noFill/>
          </a:ln>
        </p:spPr>
      </p:pic>
      <p:pic>
        <p:nvPicPr>
          <p:cNvPr id="239" name="Google Shape;239;p20"/>
          <p:cNvPicPr preferRelativeResize="0"/>
          <p:nvPr/>
        </p:nvPicPr>
        <p:blipFill>
          <a:blip r:embed="rId3">
            <a:alphaModFix/>
          </a:blip>
          <a:stretch>
            <a:fillRect/>
          </a:stretch>
        </p:blipFill>
        <p:spPr>
          <a:xfrm>
            <a:off x="2404284" y="4047877"/>
            <a:ext cx="790573" cy="700813"/>
          </a:xfrm>
          <a:prstGeom prst="rect">
            <a:avLst/>
          </a:prstGeom>
          <a:noFill/>
          <a:ln>
            <a:noFill/>
          </a:ln>
        </p:spPr>
      </p:pic>
      <p:pic>
        <p:nvPicPr>
          <p:cNvPr id="240" name="Google Shape;240;p20"/>
          <p:cNvPicPr preferRelativeResize="0"/>
          <p:nvPr/>
        </p:nvPicPr>
        <p:blipFill>
          <a:blip r:embed="rId3">
            <a:alphaModFix/>
          </a:blip>
          <a:stretch>
            <a:fillRect/>
          </a:stretch>
        </p:blipFill>
        <p:spPr>
          <a:xfrm>
            <a:off x="4716406" y="4047877"/>
            <a:ext cx="790573" cy="700813"/>
          </a:xfrm>
          <a:prstGeom prst="rect">
            <a:avLst/>
          </a:prstGeom>
          <a:noFill/>
          <a:ln>
            <a:noFill/>
          </a:ln>
        </p:spPr>
      </p:pic>
      <p:pic>
        <p:nvPicPr>
          <p:cNvPr id="241" name="Google Shape;241;p20"/>
          <p:cNvPicPr preferRelativeResize="0"/>
          <p:nvPr/>
        </p:nvPicPr>
        <p:blipFill>
          <a:blip r:embed="rId3">
            <a:alphaModFix/>
          </a:blip>
          <a:stretch>
            <a:fillRect/>
          </a:stretch>
        </p:blipFill>
        <p:spPr>
          <a:xfrm>
            <a:off x="5871386" y="4034556"/>
            <a:ext cx="790573" cy="700813"/>
          </a:xfrm>
          <a:prstGeom prst="rect">
            <a:avLst/>
          </a:prstGeom>
          <a:noFill/>
          <a:ln>
            <a:noFill/>
          </a:ln>
        </p:spPr>
      </p:pic>
      <p:pic>
        <p:nvPicPr>
          <p:cNvPr id="242" name="Google Shape;242;p20"/>
          <p:cNvPicPr preferRelativeResize="0"/>
          <p:nvPr/>
        </p:nvPicPr>
        <p:blipFill rotWithShape="1">
          <a:blip r:embed="rId4">
            <a:alphaModFix/>
          </a:blip>
          <a:srcRect b="48285"/>
          <a:stretch/>
        </p:blipFill>
        <p:spPr>
          <a:xfrm>
            <a:off x="4099651" y="2424967"/>
            <a:ext cx="748111" cy="380250"/>
          </a:xfrm>
          <a:prstGeom prst="rect">
            <a:avLst/>
          </a:prstGeom>
          <a:noFill/>
          <a:ln>
            <a:noFill/>
          </a:ln>
        </p:spPr>
      </p:pic>
      <p:cxnSp>
        <p:nvCxnSpPr>
          <p:cNvPr id="248" name="Google Shape;248;p20"/>
          <p:cNvCxnSpPr>
            <a:cxnSpLocks/>
          </p:cNvCxnSpPr>
          <p:nvPr/>
        </p:nvCxnSpPr>
        <p:spPr>
          <a:xfrm flipV="1">
            <a:off x="3749969" y="2805217"/>
            <a:ext cx="553734" cy="1261233"/>
          </a:xfrm>
          <a:prstGeom prst="straightConnector1">
            <a:avLst/>
          </a:prstGeom>
          <a:noFill/>
          <a:ln w="28575" cap="flat" cmpd="sng">
            <a:solidFill>
              <a:schemeClr val="dk1"/>
            </a:solidFill>
            <a:prstDash val="dash"/>
            <a:round/>
            <a:headEnd type="none" w="med" len="med"/>
            <a:tailEnd type="triangle" w="med" len="med"/>
          </a:ln>
        </p:spPr>
      </p:cxnSp>
      <p:cxnSp>
        <p:nvCxnSpPr>
          <p:cNvPr id="249" name="Google Shape;249;p20"/>
          <p:cNvCxnSpPr>
            <a:cxnSpLocks/>
          </p:cNvCxnSpPr>
          <p:nvPr/>
        </p:nvCxnSpPr>
        <p:spPr>
          <a:xfrm flipV="1">
            <a:off x="2685011" y="2805217"/>
            <a:ext cx="1618692" cy="1281595"/>
          </a:xfrm>
          <a:prstGeom prst="straightConnector1">
            <a:avLst/>
          </a:prstGeom>
          <a:noFill/>
          <a:ln w="28575" cap="flat" cmpd="sng">
            <a:solidFill>
              <a:schemeClr val="dk1"/>
            </a:solidFill>
            <a:prstDash val="dash"/>
            <a:round/>
            <a:headEnd type="none" w="med" len="med"/>
            <a:tailEnd type="triangle" w="med" len="med"/>
          </a:ln>
        </p:spPr>
      </p:cxnSp>
      <p:cxnSp>
        <p:nvCxnSpPr>
          <p:cNvPr id="250" name="Google Shape;250;p20"/>
          <p:cNvCxnSpPr>
            <a:cxnSpLocks/>
          </p:cNvCxnSpPr>
          <p:nvPr/>
        </p:nvCxnSpPr>
        <p:spPr>
          <a:xfrm flipH="1" flipV="1">
            <a:off x="4626754" y="2805217"/>
            <a:ext cx="675823" cy="1229339"/>
          </a:xfrm>
          <a:prstGeom prst="straightConnector1">
            <a:avLst/>
          </a:prstGeom>
          <a:noFill/>
          <a:ln w="28575" cap="flat" cmpd="sng">
            <a:solidFill>
              <a:schemeClr val="dk1"/>
            </a:solidFill>
            <a:prstDash val="dash"/>
            <a:round/>
            <a:headEnd type="none" w="med" len="med"/>
            <a:tailEnd type="triangle" w="med" len="med"/>
          </a:ln>
        </p:spPr>
      </p:cxnSp>
      <p:cxnSp>
        <p:nvCxnSpPr>
          <p:cNvPr id="251" name="Google Shape;251;p20"/>
          <p:cNvCxnSpPr>
            <a:cxnSpLocks/>
          </p:cNvCxnSpPr>
          <p:nvPr/>
        </p:nvCxnSpPr>
        <p:spPr>
          <a:xfrm flipH="1" flipV="1">
            <a:off x="4626754" y="2805217"/>
            <a:ext cx="1639919" cy="1211629"/>
          </a:xfrm>
          <a:prstGeom prst="straightConnector1">
            <a:avLst/>
          </a:prstGeom>
          <a:noFill/>
          <a:ln w="28575" cap="flat" cmpd="sng">
            <a:solidFill>
              <a:schemeClr val="dk1"/>
            </a:solidFill>
            <a:prstDash val="dash"/>
            <a:round/>
            <a:headEnd type="none" w="med" len="med"/>
            <a:tailEnd type="triangle" w="med" len="med"/>
          </a:ln>
        </p:spPr>
      </p:cxnSp>
      <p:cxnSp>
        <p:nvCxnSpPr>
          <p:cNvPr id="252" name="Google Shape;252;p20"/>
          <p:cNvCxnSpPr>
            <a:cxnSpLocks/>
            <a:stCxn id="242" idx="2"/>
          </p:cNvCxnSpPr>
          <p:nvPr/>
        </p:nvCxnSpPr>
        <p:spPr>
          <a:xfrm flipH="1">
            <a:off x="2951018" y="2805217"/>
            <a:ext cx="1522689" cy="1281595"/>
          </a:xfrm>
          <a:prstGeom prst="straightConnector1">
            <a:avLst/>
          </a:prstGeom>
          <a:noFill/>
          <a:ln w="28575" cap="flat" cmpd="sng">
            <a:solidFill>
              <a:schemeClr val="dk1"/>
            </a:solidFill>
            <a:prstDash val="solid"/>
            <a:round/>
            <a:headEnd type="none" w="med" len="med"/>
            <a:tailEnd type="triangle" w="med" len="med"/>
          </a:ln>
        </p:spPr>
      </p:cxnSp>
      <p:cxnSp>
        <p:nvCxnSpPr>
          <p:cNvPr id="253" name="Google Shape;253;p20"/>
          <p:cNvCxnSpPr>
            <a:cxnSpLocks/>
            <a:stCxn id="242" idx="2"/>
            <a:endCxn id="238" idx="0"/>
          </p:cNvCxnSpPr>
          <p:nvPr/>
        </p:nvCxnSpPr>
        <p:spPr>
          <a:xfrm flipH="1">
            <a:off x="3955632" y="2805217"/>
            <a:ext cx="518075" cy="1261233"/>
          </a:xfrm>
          <a:prstGeom prst="straightConnector1">
            <a:avLst/>
          </a:prstGeom>
          <a:noFill/>
          <a:ln w="28575" cap="flat" cmpd="sng">
            <a:solidFill>
              <a:schemeClr val="dk1"/>
            </a:solidFill>
            <a:prstDash val="solid"/>
            <a:round/>
            <a:headEnd type="none" w="med" len="med"/>
            <a:tailEnd type="triangle" w="med" len="med"/>
          </a:ln>
        </p:spPr>
      </p:cxnSp>
      <p:cxnSp>
        <p:nvCxnSpPr>
          <p:cNvPr id="254" name="Google Shape;254;p20"/>
          <p:cNvCxnSpPr>
            <a:cxnSpLocks/>
            <a:stCxn id="242" idx="2"/>
            <a:endCxn id="240" idx="0"/>
          </p:cNvCxnSpPr>
          <p:nvPr/>
        </p:nvCxnSpPr>
        <p:spPr>
          <a:xfrm>
            <a:off x="4473707" y="2805217"/>
            <a:ext cx="637986" cy="1242660"/>
          </a:xfrm>
          <a:prstGeom prst="straightConnector1">
            <a:avLst/>
          </a:prstGeom>
          <a:noFill/>
          <a:ln w="28575" cap="flat" cmpd="sng">
            <a:solidFill>
              <a:schemeClr val="dk1"/>
            </a:solidFill>
            <a:prstDash val="solid"/>
            <a:round/>
            <a:headEnd type="none" w="med" len="med"/>
            <a:tailEnd type="triangle" w="med" len="med"/>
          </a:ln>
        </p:spPr>
      </p:cxnSp>
      <p:cxnSp>
        <p:nvCxnSpPr>
          <p:cNvPr id="255" name="Google Shape;255;p20"/>
          <p:cNvCxnSpPr>
            <a:cxnSpLocks/>
            <a:stCxn id="242" idx="2"/>
          </p:cNvCxnSpPr>
          <p:nvPr/>
        </p:nvCxnSpPr>
        <p:spPr>
          <a:xfrm>
            <a:off x="4473707" y="2805217"/>
            <a:ext cx="1658429" cy="1261233"/>
          </a:xfrm>
          <a:prstGeom prst="straightConnector1">
            <a:avLst/>
          </a:prstGeom>
          <a:noFill/>
          <a:ln w="28575" cap="flat" cmpd="sng">
            <a:solidFill>
              <a:schemeClr val="dk1"/>
            </a:solidFill>
            <a:prstDash val="solid"/>
            <a:round/>
            <a:headEnd type="none" w="med" len="med"/>
            <a:tailEnd type="triangle" w="med" len="med"/>
          </a:ln>
        </p:spPr>
      </p:cxnSp>
      <p:pic>
        <p:nvPicPr>
          <p:cNvPr id="256" name="Google Shape;256;p20"/>
          <p:cNvPicPr preferRelativeResize="0"/>
          <p:nvPr/>
        </p:nvPicPr>
        <p:blipFill>
          <a:blip r:embed="rId5">
            <a:alphaModFix/>
          </a:blip>
          <a:stretch>
            <a:fillRect/>
          </a:stretch>
        </p:blipFill>
        <p:spPr>
          <a:xfrm>
            <a:off x="5023945" y="2700897"/>
            <a:ext cx="790571" cy="777004"/>
          </a:xfrm>
          <a:prstGeom prst="rect">
            <a:avLst/>
          </a:prstGeom>
          <a:noFill/>
          <a:ln>
            <a:noFill/>
          </a:ln>
        </p:spPr>
      </p:pic>
      <p:sp>
        <p:nvSpPr>
          <p:cNvPr id="257" name="Google Shape;257;p20"/>
          <p:cNvSpPr/>
          <p:nvPr/>
        </p:nvSpPr>
        <p:spPr>
          <a:xfrm>
            <a:off x="365088" y="954871"/>
            <a:ext cx="8341836" cy="569047"/>
          </a:xfrm>
          <a:prstGeom prst="rect">
            <a:avLst/>
          </a:prstGeom>
          <a:noFill/>
          <a:ln w="9525" cap="flat" cmpd="sng">
            <a:noFill/>
            <a:prstDash val="solid"/>
            <a:round/>
            <a:headEnd type="none" w="sm" len="sm"/>
            <a:tailEnd type="none" w="sm" len="sm"/>
          </a:ln>
        </p:spPr>
        <p:txBody>
          <a:bodyPr spcFirstLastPara="1" wrap="square" lIns="91425" tIns="182875" rIns="91425" bIns="91425" anchor="ctr" anchorCtr="0">
            <a:noAutofit/>
          </a:bodyPr>
          <a:lstStyle/>
          <a:p>
            <a:pPr>
              <a:lnSpc>
                <a:spcPct val="115000"/>
              </a:lnSpc>
              <a:spcAft>
                <a:spcPts val="1200"/>
              </a:spcAft>
              <a:buClr>
                <a:schemeClr val="dk1"/>
              </a:buClr>
              <a:buSzPts val="1018"/>
            </a:pPr>
            <a:r>
              <a:rPr lang="en" sz="1600" dirty="0" err="1">
                <a:solidFill>
                  <a:schemeClr val="tx1">
                    <a:lumMod val="85000"/>
                    <a:lumOff val="15000"/>
                  </a:schemeClr>
                </a:solidFill>
                <a:latin typeface="Helvetica" pitchFamily="2" charset="0"/>
              </a:rPr>
              <a:t>BytePS</a:t>
            </a:r>
            <a:r>
              <a:rPr lang="en" sz="1600" dirty="0">
                <a:solidFill>
                  <a:schemeClr val="tx1">
                    <a:lumMod val="85000"/>
                    <a:lumOff val="15000"/>
                  </a:schemeClr>
                </a:solidFill>
                <a:latin typeface="Helvetica" pitchFamily="2" charset="0"/>
              </a:rPr>
              <a:t>, four A100 GPUs, </a:t>
            </a:r>
            <a:r>
              <a:rPr lang="en-US" sz="1600" dirty="0">
                <a:solidFill>
                  <a:schemeClr val="tx1">
                    <a:lumMod val="85000"/>
                    <a:lumOff val="15000"/>
                  </a:schemeClr>
                </a:solidFill>
                <a:latin typeface="Helvetica" pitchFamily="2" charset="0"/>
              </a:rPr>
              <a:t>weak scaling, Stanford Sentiment Treebank (SST2)   </a:t>
            </a:r>
            <a:endParaRPr sz="1600" dirty="0">
              <a:solidFill>
                <a:schemeClr val="tx1">
                  <a:lumMod val="85000"/>
                  <a:lumOff val="15000"/>
                </a:schemeClr>
              </a:solidFill>
              <a:latin typeface="Helvetica" pitchFamily="2" charset="0"/>
            </a:endParaRPr>
          </a:p>
        </p:txBody>
      </p:sp>
      <p:sp>
        <p:nvSpPr>
          <p:cNvPr id="2" name="Slide Number Placeholder 1">
            <a:extLst>
              <a:ext uri="{FF2B5EF4-FFF2-40B4-BE49-F238E27FC236}">
                <a16:creationId xmlns:a16="http://schemas.microsoft.com/office/drawing/2014/main" id="{F023064B-5A55-B873-F662-AA93E0FB290E}"/>
              </a:ext>
            </a:extLst>
          </p:cNvPr>
          <p:cNvSpPr>
            <a:spLocks noGrp="1"/>
          </p:cNvSpPr>
          <p:nvPr>
            <p:ph type="sldNum" sz="quarter" idx="2"/>
          </p:nvPr>
        </p:nvSpPr>
        <p:spPr/>
        <p:txBody>
          <a:bodyPr/>
          <a:lstStyle/>
          <a:p>
            <a:fld id="{86CB4B4D-7CA3-9044-876B-883B54F8677D}" type="slidenum">
              <a:rPr lang="en-US" smtClean="0"/>
              <a:t>6</a:t>
            </a:fld>
            <a:endParaRPr lang="en-US" dirty="0"/>
          </a:p>
        </p:txBody>
      </p:sp>
      <p:sp>
        <p:nvSpPr>
          <p:cNvPr id="3" name="TextBox 2">
            <a:extLst>
              <a:ext uri="{FF2B5EF4-FFF2-40B4-BE49-F238E27FC236}">
                <a16:creationId xmlns:a16="http://schemas.microsoft.com/office/drawing/2014/main" id="{961C6CCE-C852-C895-2FAE-C547873B3E06}"/>
              </a:ext>
            </a:extLst>
          </p:cNvPr>
          <p:cNvSpPr txBox="1"/>
          <p:nvPr/>
        </p:nvSpPr>
        <p:spPr>
          <a:xfrm>
            <a:off x="4039317" y="3547230"/>
            <a:ext cx="1085104" cy="523220"/>
          </a:xfrm>
          <a:prstGeom prst="rect">
            <a:avLst/>
          </a:prstGeom>
          <a:noFill/>
        </p:spPr>
        <p:txBody>
          <a:bodyPr wrap="square" rtlCol="0">
            <a:spAutoFit/>
          </a:bodyPr>
          <a:lstStyle/>
          <a:p>
            <a:r>
              <a:rPr lang="en" sz="1400" dirty="0">
                <a:solidFill>
                  <a:schemeClr val="dk1"/>
                </a:solidFill>
                <a:latin typeface="Helvetica" pitchFamily="2" charset="0"/>
              </a:rPr>
              <a:t>100Gbps network</a:t>
            </a:r>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689CDE3-A465-A38C-9083-5E085909B76C}"/>
                  </a:ext>
                </a:extLst>
              </p:cNvPr>
              <p:cNvSpPr txBox="1"/>
              <p:nvPr/>
            </p:nvSpPr>
            <p:spPr>
              <a:xfrm>
                <a:off x="365088" y="1671180"/>
                <a:ext cx="5321959" cy="584775"/>
              </a:xfrm>
              <a:prstGeom prst="rect">
                <a:avLst/>
              </a:prstGeom>
              <a:noFill/>
            </p:spPr>
            <p:txBody>
              <a:bodyPr wrap="square" rtlCol="0">
                <a:spAutoFit/>
              </a:bodyPr>
              <a:lstStyle/>
              <a:p>
                <a:r>
                  <a:rPr lang="en-US" sz="1600" dirty="0">
                    <a:solidFill>
                      <a:schemeClr val="tx1">
                        <a:lumMod val="85000"/>
                        <a:lumOff val="15000"/>
                      </a:schemeClr>
                    </a:solidFill>
                    <a:latin typeface="Helvetica" pitchFamily="2" charset="0"/>
                    <a:cs typeface="Times New Roman" panose="02020603050405020304" pitchFamily="18" charset="0"/>
                  </a:rPr>
                  <a:t>Increase the number of workers from one to four.</a:t>
                </a:r>
              </a:p>
              <a:p>
                <a:r>
                  <a:rPr lang="en-US" sz="1600" dirty="0">
                    <a:solidFill>
                      <a:schemeClr val="tx1">
                        <a:lumMod val="85000"/>
                        <a:lumOff val="15000"/>
                      </a:schemeClr>
                    </a:solidFill>
                    <a:latin typeface="Helvetica" pitchFamily="2" charset="0"/>
                    <a:cs typeface="Times New Roman" panose="02020603050405020304" pitchFamily="18" charset="0"/>
                  </a:rPr>
                  <a:t>Ideal speed up: 4 </a:t>
                </a:r>
                <a14:m>
                  <m:oMath xmlns:m="http://schemas.openxmlformats.org/officeDocument/2006/math">
                    <m:r>
                      <a:rPr lang="en-US" sz="1600" smtClean="0">
                        <a:solidFill>
                          <a:schemeClr val="tx1">
                            <a:lumMod val="85000"/>
                            <a:lumOff val="15000"/>
                          </a:schemeClr>
                        </a:solidFill>
                        <a:latin typeface="Cambria Math" panose="02040503050406030204" pitchFamily="18" charset="0"/>
                        <a:cs typeface="Times New Roman" panose="02020603050405020304" pitchFamily="18" charset="0"/>
                      </a:rPr>
                      <m:t>×</m:t>
                    </m:r>
                  </m:oMath>
                </a14:m>
                <a:endParaRPr lang="en-US" sz="1600" dirty="0">
                  <a:solidFill>
                    <a:schemeClr val="tx1">
                      <a:lumMod val="85000"/>
                      <a:lumOff val="15000"/>
                    </a:schemeClr>
                  </a:solidFill>
                  <a:latin typeface="Helvetica" pitchFamily="2"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C689CDE3-A465-A38C-9083-5E085909B76C}"/>
                  </a:ext>
                </a:extLst>
              </p:cNvPr>
              <p:cNvSpPr txBox="1">
                <a:spLocks noRot="1" noChangeAspect="1" noMove="1" noResize="1" noEditPoints="1" noAdjustHandles="1" noChangeArrowheads="1" noChangeShapeType="1" noTextEdit="1"/>
              </p:cNvSpPr>
              <p:nvPr/>
            </p:nvSpPr>
            <p:spPr>
              <a:xfrm>
                <a:off x="365088" y="1671180"/>
                <a:ext cx="5321959" cy="584775"/>
              </a:xfrm>
              <a:prstGeom prst="rect">
                <a:avLst/>
              </a:prstGeom>
              <a:blipFill>
                <a:blip r:embed="rId6"/>
                <a:stretch>
                  <a:fillRect l="-476" t="-2128" b="-106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2D42EB2-3939-717A-7B65-444109ED3E98}"/>
                  </a:ext>
                </a:extLst>
              </p:cNvPr>
              <p:cNvSpPr txBox="1"/>
              <p:nvPr/>
            </p:nvSpPr>
            <p:spPr>
              <a:xfrm>
                <a:off x="5710114" y="1667509"/>
                <a:ext cx="3303999" cy="830997"/>
              </a:xfrm>
              <a:prstGeom prst="rect">
                <a:avLst/>
              </a:prstGeom>
              <a:noFill/>
            </p:spPr>
            <p:txBody>
              <a:bodyPr wrap="square" rtlCol="0">
                <a:spAutoFit/>
              </a:bodyPr>
              <a:lstStyle/>
              <a:p>
                <a:r>
                  <a:rPr lang="en-US" sz="1600" dirty="0">
                    <a:solidFill>
                      <a:schemeClr val="tx1">
                        <a:lumMod val="85000"/>
                        <a:lumOff val="15000"/>
                      </a:schemeClr>
                    </a:solidFill>
                    <a:latin typeface="Helvetica" pitchFamily="2" charset="0"/>
                    <a:cs typeface="Times New Roman" panose="02020603050405020304" pitchFamily="18" charset="0"/>
                  </a:rPr>
                  <a:t>Actual speed up:</a:t>
                </a:r>
              </a:p>
              <a:p>
                <a:pPr marL="342900" indent="-342900">
                  <a:buFont typeface="Arial" panose="020B0604020202020204" pitchFamily="34" charset="0"/>
                  <a:buChar char="•"/>
                </a:pPr>
                <a:r>
                  <a:rPr lang="en-US" sz="1600" dirty="0">
                    <a:solidFill>
                      <a:schemeClr val="tx1">
                        <a:lumMod val="85000"/>
                        <a:lumOff val="15000"/>
                      </a:schemeClr>
                    </a:solidFill>
                    <a:latin typeface="Helvetica" pitchFamily="2" charset="0"/>
                    <a:cs typeface="Times New Roman" panose="02020603050405020304" pitchFamily="18" charset="0"/>
                  </a:rPr>
                  <a:t>With GPT-2: </a:t>
                </a:r>
                <a:r>
                  <a:rPr lang="en-US" sz="1600" dirty="0">
                    <a:solidFill>
                      <a:srgbClr val="E73946"/>
                    </a:solidFill>
                    <a:latin typeface="Helvetica" pitchFamily="2" charset="0"/>
                    <a:cs typeface="Times New Roman" panose="02020603050405020304" pitchFamily="18" charset="0"/>
                  </a:rPr>
                  <a:t>2.58 </a:t>
                </a:r>
                <a14:m>
                  <m:oMath xmlns:m="http://schemas.openxmlformats.org/officeDocument/2006/math">
                    <m:r>
                      <a:rPr lang="en-US" sz="1600" smtClean="0">
                        <a:solidFill>
                          <a:srgbClr val="E73946"/>
                        </a:solidFill>
                        <a:latin typeface="Cambria Math" panose="02040503050406030204" pitchFamily="18" charset="0"/>
                        <a:cs typeface="Times New Roman" panose="02020603050405020304" pitchFamily="18" charset="0"/>
                      </a:rPr>
                      <m:t>×</m:t>
                    </m:r>
                  </m:oMath>
                </a14:m>
                <a:endParaRPr lang="en-US" sz="1600" dirty="0">
                  <a:latin typeface="Helvetica" pitchFamily="2" charset="0"/>
                  <a:cs typeface="Times New Roman" panose="02020603050405020304" pitchFamily="18" charset="0"/>
                </a:endParaRPr>
              </a:p>
              <a:p>
                <a:pPr marL="342900" indent="-342900">
                  <a:buFont typeface="Arial" panose="020B0604020202020204" pitchFamily="34" charset="0"/>
                  <a:buChar char="•"/>
                </a:pPr>
                <a:r>
                  <a:rPr lang="en-US" sz="1600" dirty="0">
                    <a:solidFill>
                      <a:schemeClr val="tx1">
                        <a:lumMod val="85000"/>
                        <a:lumOff val="15000"/>
                      </a:schemeClr>
                    </a:solidFill>
                    <a:latin typeface="Helvetica" pitchFamily="2" charset="0"/>
                    <a:cs typeface="Times New Roman" panose="02020603050405020304" pitchFamily="18" charset="0"/>
                  </a:rPr>
                  <a:t>With BERT-base: </a:t>
                </a:r>
                <a:r>
                  <a:rPr lang="en-US" sz="1600" dirty="0">
                    <a:solidFill>
                      <a:srgbClr val="E73946"/>
                    </a:solidFill>
                    <a:latin typeface="Helvetica" pitchFamily="2" charset="0"/>
                    <a:cs typeface="Times New Roman" panose="02020603050405020304" pitchFamily="18" charset="0"/>
                  </a:rPr>
                  <a:t>2.27 </a:t>
                </a:r>
                <a14:m>
                  <m:oMath xmlns:m="http://schemas.openxmlformats.org/officeDocument/2006/math">
                    <m:r>
                      <a:rPr lang="en-US" sz="1600" smtClean="0">
                        <a:solidFill>
                          <a:srgbClr val="E73946"/>
                        </a:solidFill>
                        <a:latin typeface="Cambria Math" panose="02040503050406030204" pitchFamily="18" charset="0"/>
                        <a:cs typeface="Times New Roman" panose="02020603050405020304" pitchFamily="18" charset="0"/>
                      </a:rPr>
                      <m:t>×</m:t>
                    </m:r>
                  </m:oMath>
                </a14:m>
                <a:endParaRPr lang="en-US" sz="1600" dirty="0">
                  <a:latin typeface="Helvetica" pitchFamily="2"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2D42EB2-3939-717A-7B65-444109ED3E98}"/>
                  </a:ext>
                </a:extLst>
              </p:cNvPr>
              <p:cNvSpPr txBox="1">
                <a:spLocks noRot="1" noChangeAspect="1" noMove="1" noResize="1" noEditPoints="1" noAdjustHandles="1" noChangeArrowheads="1" noChangeShapeType="1" noTextEdit="1"/>
              </p:cNvSpPr>
              <p:nvPr/>
            </p:nvSpPr>
            <p:spPr>
              <a:xfrm>
                <a:off x="5710114" y="1667509"/>
                <a:ext cx="3303999" cy="830997"/>
              </a:xfrm>
              <a:prstGeom prst="rect">
                <a:avLst/>
              </a:prstGeom>
              <a:blipFill>
                <a:blip r:embed="rId7"/>
                <a:stretch>
                  <a:fillRect l="-1149" t="-1515" b="-7576"/>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F98C38A0-117B-1245-4C0A-827A44661D1D}"/>
              </a:ext>
            </a:extLst>
          </p:cNvPr>
          <p:cNvSpPr/>
          <p:nvPr/>
        </p:nvSpPr>
        <p:spPr>
          <a:xfrm>
            <a:off x="234144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Compression Cost</a:t>
            </a:r>
          </a:p>
        </p:txBody>
      </p:sp>
      <p:sp>
        <p:nvSpPr>
          <p:cNvPr id="17" name="Rectangle 16">
            <a:extLst>
              <a:ext uri="{FF2B5EF4-FFF2-40B4-BE49-F238E27FC236}">
                <a16:creationId xmlns:a16="http://schemas.microsoft.com/office/drawing/2014/main" id="{46C26C3C-9CC4-E9E3-7A58-AAB2B9C4A6DF}"/>
              </a:ext>
            </a:extLst>
          </p:cNvPr>
          <p:cNvSpPr/>
          <p:nvPr/>
        </p:nvSpPr>
        <p:spPr>
          <a:xfrm>
            <a:off x="87840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Background</a:t>
            </a:r>
          </a:p>
        </p:txBody>
      </p:sp>
      <p:sp>
        <p:nvSpPr>
          <p:cNvPr id="18" name="Rectangle 17">
            <a:extLst>
              <a:ext uri="{FF2B5EF4-FFF2-40B4-BE49-F238E27FC236}">
                <a16:creationId xmlns:a16="http://schemas.microsoft.com/office/drawing/2014/main" id="{2DD03AA7-818D-860F-21FD-3DEC7F34C3D5}"/>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19" name="Rectangle 18">
            <a:extLst>
              <a:ext uri="{FF2B5EF4-FFF2-40B4-BE49-F238E27FC236}">
                <a16:creationId xmlns:a16="http://schemas.microsoft.com/office/drawing/2014/main" id="{37502DEB-2B20-30D9-0A67-D9135658516B}"/>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20" name="Rectangle 19">
            <a:extLst>
              <a:ext uri="{FF2B5EF4-FFF2-40B4-BE49-F238E27FC236}">
                <a16:creationId xmlns:a16="http://schemas.microsoft.com/office/drawing/2014/main" id="{F540F074-1607-D291-897A-79AE2B62750F}"/>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13935751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AB1E9-297B-0857-FAEE-952B7534D1AC}"/>
              </a:ext>
            </a:extLst>
          </p:cNvPr>
          <p:cNvSpPr/>
          <p:nvPr/>
        </p:nvSpPr>
        <p:spPr>
          <a:xfrm>
            <a:off x="625642" y="1879402"/>
            <a:ext cx="2492102" cy="512149"/>
          </a:xfrm>
          <a:prstGeom prst="rect">
            <a:avLst/>
          </a:prstGeom>
          <a:solidFill>
            <a:srgbClr val="A8DBDC"/>
          </a:solidFill>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lumMod val="85000"/>
                    <a:lumOff val="15000"/>
                  </a:schemeClr>
                </a:solidFill>
                <a:latin typeface="Helvetica" pitchFamily="2" charset="0"/>
                <a:cs typeface="Times New Roman" panose="02020603050405020304" pitchFamily="18" charset="0"/>
              </a:rPr>
              <a:t>BytePS</a:t>
            </a:r>
            <a:r>
              <a:rPr lang="en-US" sz="1600" dirty="0">
                <a:solidFill>
                  <a:schemeClr val="tx1">
                    <a:lumMod val="85000"/>
                    <a:lumOff val="15000"/>
                  </a:schemeClr>
                </a:solidFill>
                <a:latin typeface="Helvetica" pitchFamily="2" charset="0"/>
                <a:cs typeface="Times New Roman" panose="02020603050405020304" pitchFamily="18" charset="0"/>
              </a:rPr>
              <a:t>-Compress</a:t>
            </a:r>
          </a:p>
        </p:txBody>
      </p:sp>
      <p:sp>
        <p:nvSpPr>
          <p:cNvPr id="6" name="Rectangle 5">
            <a:extLst>
              <a:ext uri="{FF2B5EF4-FFF2-40B4-BE49-F238E27FC236}">
                <a16:creationId xmlns:a16="http://schemas.microsoft.com/office/drawing/2014/main" id="{EA06FCE6-1B50-988E-177F-7C780EEAD71B}"/>
              </a:ext>
            </a:extLst>
          </p:cNvPr>
          <p:cNvSpPr/>
          <p:nvPr/>
        </p:nvSpPr>
        <p:spPr>
          <a:xfrm>
            <a:off x="3325949" y="1879402"/>
            <a:ext cx="2492102" cy="512149"/>
          </a:xfrm>
          <a:prstGeom prst="rect">
            <a:avLst/>
          </a:prstGeom>
          <a:solidFill>
            <a:srgbClr val="A8DBDC"/>
          </a:solidFill>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lumMod val="85000"/>
                    <a:lumOff val="15000"/>
                  </a:schemeClr>
                </a:solidFill>
                <a:latin typeface="Helvetica" pitchFamily="2" charset="0"/>
                <a:cs typeface="Times New Roman" panose="02020603050405020304" pitchFamily="18" charset="0"/>
              </a:rPr>
              <a:t>HiPress</a:t>
            </a:r>
            <a:r>
              <a:rPr lang="en-US" sz="1600" dirty="0">
                <a:solidFill>
                  <a:schemeClr val="tx1">
                    <a:lumMod val="85000"/>
                    <a:lumOff val="15000"/>
                  </a:schemeClr>
                </a:solidFill>
                <a:latin typeface="Helvetica" pitchFamily="2" charset="0"/>
                <a:cs typeface="Times New Roman" panose="02020603050405020304" pitchFamily="18" charset="0"/>
              </a:rPr>
              <a:t> [SOSP’ 21]</a:t>
            </a:r>
          </a:p>
        </p:txBody>
      </p:sp>
      <p:sp>
        <p:nvSpPr>
          <p:cNvPr id="13" name="Rectangle 12">
            <a:extLst>
              <a:ext uri="{FF2B5EF4-FFF2-40B4-BE49-F238E27FC236}">
                <a16:creationId xmlns:a16="http://schemas.microsoft.com/office/drawing/2014/main" id="{2760C73E-EE1A-761A-614D-AA8423BFD023}"/>
              </a:ext>
            </a:extLst>
          </p:cNvPr>
          <p:cNvSpPr/>
          <p:nvPr/>
        </p:nvSpPr>
        <p:spPr>
          <a:xfrm>
            <a:off x="6026256" y="1879402"/>
            <a:ext cx="2492102" cy="512149"/>
          </a:xfrm>
          <a:prstGeom prst="rect">
            <a:avLst/>
          </a:prstGeom>
          <a:solidFill>
            <a:srgbClr val="A8DBDC"/>
          </a:solidFill>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latin typeface="Helvetica" pitchFamily="2" charset="0"/>
                <a:cs typeface="Times New Roman" panose="02020603050405020304" pitchFamily="18" charset="0"/>
              </a:rPr>
              <a:t>Espresso [</a:t>
            </a:r>
            <a:r>
              <a:rPr lang="en-US" sz="1600" dirty="0" err="1">
                <a:solidFill>
                  <a:schemeClr val="tx1">
                    <a:lumMod val="85000"/>
                    <a:lumOff val="15000"/>
                  </a:schemeClr>
                </a:solidFill>
                <a:latin typeface="Helvetica" pitchFamily="2" charset="0"/>
                <a:cs typeface="Times New Roman" panose="02020603050405020304" pitchFamily="18" charset="0"/>
              </a:rPr>
              <a:t>EuroSys</a:t>
            </a:r>
            <a:r>
              <a:rPr lang="en-US" sz="1600" dirty="0">
                <a:solidFill>
                  <a:schemeClr val="tx1">
                    <a:lumMod val="85000"/>
                    <a:lumOff val="15000"/>
                  </a:schemeClr>
                </a:solidFill>
                <a:latin typeface="Helvetica" pitchFamily="2" charset="0"/>
                <a:cs typeface="Times New Roman" panose="02020603050405020304" pitchFamily="18" charset="0"/>
              </a:rPr>
              <a:t>’ 23]</a:t>
            </a:r>
          </a:p>
        </p:txBody>
      </p:sp>
      <p:sp>
        <p:nvSpPr>
          <p:cNvPr id="14" name="Slide Number Placeholder 13">
            <a:extLst>
              <a:ext uri="{FF2B5EF4-FFF2-40B4-BE49-F238E27FC236}">
                <a16:creationId xmlns:a16="http://schemas.microsoft.com/office/drawing/2014/main" id="{3738A2E8-5A82-D739-307F-0267F80B1244}"/>
              </a:ext>
            </a:extLst>
          </p:cNvPr>
          <p:cNvSpPr>
            <a:spLocks noGrp="1"/>
          </p:cNvSpPr>
          <p:nvPr>
            <p:ph type="sldNum" sz="quarter" idx="2"/>
          </p:nvPr>
        </p:nvSpPr>
        <p:spPr/>
        <p:txBody>
          <a:bodyPr/>
          <a:lstStyle/>
          <a:p>
            <a:fld id="{86CB4B4D-7CA3-9044-876B-883B54F8677D}" type="slidenum">
              <a:rPr lang="en-US" smtClean="0"/>
              <a:t>7</a:t>
            </a:fld>
            <a:endParaRPr lang="en-US" dirty="0"/>
          </a:p>
        </p:txBody>
      </p:sp>
      <p:sp>
        <p:nvSpPr>
          <p:cNvPr id="4" name="Rectangle 3">
            <a:extLst>
              <a:ext uri="{FF2B5EF4-FFF2-40B4-BE49-F238E27FC236}">
                <a16:creationId xmlns:a16="http://schemas.microsoft.com/office/drawing/2014/main" id="{B0888B94-9BE1-C3DA-8FE4-05A20FFD04DE}"/>
              </a:ext>
            </a:extLst>
          </p:cNvPr>
          <p:cNvSpPr/>
          <p:nvPr/>
        </p:nvSpPr>
        <p:spPr>
          <a:xfrm>
            <a:off x="625642" y="2846270"/>
            <a:ext cx="7892716" cy="938463"/>
          </a:xfrm>
          <a:prstGeom prst="rect">
            <a:avLst/>
          </a:prstGeom>
          <a:solidFill>
            <a:schemeClr val="bg1">
              <a:alpha val="9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Helvetica" pitchFamily="2" charset="0"/>
                <a:cs typeface="Times New Roman" panose="02020603050405020304" pitchFamily="18" charset="0"/>
              </a:rPr>
              <a:t>Require decompression and re-compression at every synchronization step.</a:t>
            </a:r>
          </a:p>
        </p:txBody>
      </p:sp>
      <p:sp>
        <p:nvSpPr>
          <p:cNvPr id="7" name="Text Placeholder 2">
            <a:extLst>
              <a:ext uri="{FF2B5EF4-FFF2-40B4-BE49-F238E27FC236}">
                <a16:creationId xmlns:a16="http://schemas.microsoft.com/office/drawing/2014/main" id="{30EB08C4-21DA-A19A-9C89-6F7964805618}"/>
              </a:ext>
            </a:extLst>
          </p:cNvPr>
          <p:cNvSpPr txBox="1">
            <a:spLocks/>
          </p:cNvSpPr>
          <p:nvPr/>
        </p:nvSpPr>
        <p:spPr>
          <a:xfrm>
            <a:off x="368916" y="1024886"/>
            <a:ext cx="8406168" cy="8388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n-US" sz="1600" dirty="0">
                <a:latin typeface="Helvetica" pitchFamily="2" charset="0"/>
              </a:rPr>
              <a:t>Send compressed gradients to reduce the number of bits transmitted.</a:t>
            </a:r>
          </a:p>
          <a:p>
            <a:pPr>
              <a:buClrTx/>
            </a:pPr>
            <a:r>
              <a:rPr lang="en-US" sz="1600" dirty="0">
                <a:latin typeface="Helvetica" pitchFamily="2" charset="0"/>
              </a:rPr>
              <a:t>Previous works integrated gradient compression into training systems.</a:t>
            </a:r>
          </a:p>
          <a:p>
            <a:pPr>
              <a:buClrTx/>
            </a:pPr>
            <a:endParaRPr lang="en-US" sz="1600" dirty="0">
              <a:latin typeface="Helvetica" pitchFamily="2" charset="0"/>
            </a:endParaRPr>
          </a:p>
          <a:p>
            <a:pPr marL="0" indent="0">
              <a:buClrTx/>
              <a:buFont typeface="Arial" panose="020B0604020202020204" pitchFamily="34" charset="0"/>
              <a:buNone/>
            </a:pPr>
            <a:endParaRPr lang="en-US" sz="1800" dirty="0">
              <a:latin typeface="Helvetica" pitchFamily="2" charset="0"/>
            </a:endParaRPr>
          </a:p>
        </p:txBody>
      </p:sp>
      <p:sp>
        <p:nvSpPr>
          <p:cNvPr id="3" name="Google Shape;237;p20">
            <a:extLst>
              <a:ext uri="{FF2B5EF4-FFF2-40B4-BE49-F238E27FC236}">
                <a16:creationId xmlns:a16="http://schemas.microsoft.com/office/drawing/2014/main" id="{C2F32EB8-E140-9817-8E2D-0B9A6AFB5EF4}"/>
              </a:ext>
            </a:extLst>
          </p:cNvPr>
          <p:cNvSpPr txBox="1">
            <a:spLocks/>
          </p:cNvSpPr>
          <p:nvPr/>
        </p:nvSpPr>
        <p:spPr>
          <a:xfrm>
            <a:off x="311700" y="315925"/>
            <a:ext cx="8520600" cy="572700"/>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2500" b="0" i="0" kern="1200">
                <a:solidFill>
                  <a:schemeClr val="tx1"/>
                </a:solidFill>
                <a:latin typeface="Helvetica" pitchFamily="2" charset="0"/>
                <a:ea typeface="Helvetica" pitchFamily="2" charset="0"/>
                <a:cs typeface="Times New Roman" panose="02020603050405020304" pitchFamily="18" charset="0"/>
              </a:defRPr>
            </a:lvl1pPr>
          </a:lstStyle>
          <a:p>
            <a:pPr>
              <a:spcBef>
                <a:spcPts val="0"/>
              </a:spcBef>
              <a:buClrTx/>
              <a:buFontTx/>
            </a:pPr>
            <a:r>
              <a:rPr lang="en-US" dirty="0"/>
              <a:t>Potential solution: gradient compression</a:t>
            </a:r>
          </a:p>
        </p:txBody>
      </p:sp>
      <p:sp>
        <p:nvSpPr>
          <p:cNvPr id="22" name="Rectangle 21">
            <a:extLst>
              <a:ext uri="{FF2B5EF4-FFF2-40B4-BE49-F238E27FC236}">
                <a16:creationId xmlns:a16="http://schemas.microsoft.com/office/drawing/2014/main" id="{0E6F9DE0-D23B-0661-DD23-481C18C90236}"/>
              </a:ext>
            </a:extLst>
          </p:cNvPr>
          <p:cNvSpPr/>
          <p:nvPr/>
        </p:nvSpPr>
        <p:spPr>
          <a:xfrm>
            <a:off x="234144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Compression Cost</a:t>
            </a:r>
          </a:p>
        </p:txBody>
      </p:sp>
      <p:sp>
        <p:nvSpPr>
          <p:cNvPr id="23" name="Rectangle 22">
            <a:extLst>
              <a:ext uri="{FF2B5EF4-FFF2-40B4-BE49-F238E27FC236}">
                <a16:creationId xmlns:a16="http://schemas.microsoft.com/office/drawing/2014/main" id="{CD29D6C3-26F2-2966-BFBC-AB2E1FD97F5A}"/>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24" name="Rectangle 23">
            <a:extLst>
              <a:ext uri="{FF2B5EF4-FFF2-40B4-BE49-F238E27FC236}">
                <a16:creationId xmlns:a16="http://schemas.microsoft.com/office/drawing/2014/main" id="{313C97D1-3D56-5660-D2F7-581C9709A655}"/>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25" name="Rectangle 24">
            <a:extLst>
              <a:ext uri="{FF2B5EF4-FFF2-40B4-BE49-F238E27FC236}">
                <a16:creationId xmlns:a16="http://schemas.microsoft.com/office/drawing/2014/main" id="{7E325D4D-AEF6-1188-D099-13FAAEE61285}"/>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26" name="Rectangle 25">
            <a:extLst>
              <a:ext uri="{FF2B5EF4-FFF2-40B4-BE49-F238E27FC236}">
                <a16:creationId xmlns:a16="http://schemas.microsoft.com/office/drawing/2014/main" id="{C31FF697-6280-7494-04CB-FE336DD21DCC}"/>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8026070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txBox="1">
            <a:spLocks noGrp="1"/>
          </p:cNvSpPr>
          <p:nvPr>
            <p:ph type="title"/>
          </p:nvPr>
        </p:nvSpPr>
        <p:spPr>
          <a:xfrm>
            <a:off x="311699" y="320040"/>
            <a:ext cx="869995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Issue: de- and re-compression at every synchronization step</a:t>
            </a:r>
            <a:endParaRPr dirty="0"/>
          </a:p>
        </p:txBody>
      </p:sp>
      <p:sp>
        <p:nvSpPr>
          <p:cNvPr id="265" name="Google Shape;265;p21"/>
          <p:cNvSpPr/>
          <p:nvPr/>
        </p:nvSpPr>
        <p:spPr>
          <a:xfrm>
            <a:off x="676964" y="1168450"/>
            <a:ext cx="4031836" cy="16290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66" name="Google Shape;266;p21"/>
          <p:cNvSpPr txBox="1"/>
          <p:nvPr/>
        </p:nvSpPr>
        <p:spPr>
          <a:xfrm>
            <a:off x="683171" y="1137884"/>
            <a:ext cx="11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1</a:t>
            </a:r>
            <a:endParaRPr dirty="0">
              <a:latin typeface="Helvetica" pitchFamily="2" charset="0"/>
            </a:endParaRPr>
          </a:p>
        </p:txBody>
      </p:sp>
      <p:pic>
        <p:nvPicPr>
          <p:cNvPr id="268" name="Google Shape;268;p21"/>
          <p:cNvPicPr preferRelativeResize="0"/>
          <p:nvPr/>
        </p:nvPicPr>
        <p:blipFill>
          <a:blip r:embed="rId3">
            <a:alphaModFix/>
          </a:blip>
          <a:stretch>
            <a:fillRect/>
          </a:stretch>
        </p:blipFill>
        <p:spPr>
          <a:xfrm>
            <a:off x="676964" y="1420973"/>
            <a:ext cx="1008231" cy="1063670"/>
          </a:xfrm>
          <a:prstGeom prst="rect">
            <a:avLst/>
          </a:prstGeom>
          <a:noFill/>
          <a:ln>
            <a:noFill/>
          </a:ln>
        </p:spPr>
      </p:pic>
      <p:sp>
        <p:nvSpPr>
          <p:cNvPr id="269" name="Google Shape;269;p21"/>
          <p:cNvSpPr txBox="1"/>
          <p:nvPr/>
        </p:nvSpPr>
        <p:spPr>
          <a:xfrm>
            <a:off x="789594" y="2320619"/>
            <a:ext cx="802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Model</a:t>
            </a:r>
            <a:endParaRPr dirty="0">
              <a:latin typeface="Helvetica" pitchFamily="2" charset="0"/>
            </a:endParaRPr>
          </a:p>
        </p:txBody>
      </p:sp>
      <p:sp>
        <p:nvSpPr>
          <p:cNvPr id="270" name="Google Shape;270;p21"/>
          <p:cNvSpPr/>
          <p:nvPr/>
        </p:nvSpPr>
        <p:spPr>
          <a:xfrm>
            <a:off x="2274819" y="2855875"/>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72" name="Google Shape;272;p21"/>
          <p:cNvSpPr txBox="1"/>
          <p:nvPr/>
        </p:nvSpPr>
        <p:spPr>
          <a:xfrm>
            <a:off x="532151" y="182521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4" name="Google Shape;274;p21"/>
          <p:cNvSpPr txBox="1"/>
          <p:nvPr/>
        </p:nvSpPr>
        <p:spPr>
          <a:xfrm>
            <a:off x="532151" y="186080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5" name="Google Shape;275;p21"/>
          <p:cNvSpPr/>
          <p:nvPr/>
        </p:nvSpPr>
        <p:spPr>
          <a:xfrm>
            <a:off x="671534" y="2999377"/>
            <a:ext cx="4037265" cy="16290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76" name="Google Shape;276;p21"/>
          <p:cNvSpPr txBox="1"/>
          <p:nvPr/>
        </p:nvSpPr>
        <p:spPr>
          <a:xfrm>
            <a:off x="671535" y="2968811"/>
            <a:ext cx="9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N</a:t>
            </a:r>
            <a:endParaRPr dirty="0">
              <a:latin typeface="Helvetica" pitchFamily="2" charset="0"/>
            </a:endParaRPr>
          </a:p>
        </p:txBody>
      </p:sp>
      <p:sp>
        <p:nvSpPr>
          <p:cNvPr id="281" name="Google Shape;281;p21"/>
          <p:cNvSpPr txBox="1"/>
          <p:nvPr/>
        </p:nvSpPr>
        <p:spPr>
          <a:xfrm>
            <a:off x="532150" y="3666719"/>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83" name="Google Shape;283;p21"/>
          <p:cNvSpPr txBox="1"/>
          <p:nvPr/>
        </p:nvSpPr>
        <p:spPr>
          <a:xfrm>
            <a:off x="532150" y="3702309"/>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84" name="Google Shape;284;p21"/>
          <p:cNvSpPr/>
          <p:nvPr/>
        </p:nvSpPr>
        <p:spPr>
          <a:xfrm>
            <a:off x="2619513" y="2855866"/>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85" name="Google Shape;285;p21"/>
          <p:cNvSpPr/>
          <p:nvPr/>
        </p:nvSpPr>
        <p:spPr>
          <a:xfrm>
            <a:off x="1930126" y="2855866"/>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 name="Google Shape;295;p22">
            <a:extLst>
              <a:ext uri="{FF2B5EF4-FFF2-40B4-BE49-F238E27FC236}">
                <a16:creationId xmlns:a16="http://schemas.microsoft.com/office/drawing/2014/main" id="{C83DD238-0D03-C7A7-32D4-50CA9CF1DC08}"/>
              </a:ext>
            </a:extLst>
          </p:cNvPr>
          <p:cNvSpPr/>
          <p:nvPr/>
        </p:nvSpPr>
        <p:spPr>
          <a:xfrm>
            <a:off x="3121837" y="1427866"/>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① Compress</a:t>
            </a:r>
            <a:endParaRPr sz="1500" dirty="0">
              <a:latin typeface="Helvetica" pitchFamily="2" charset="0"/>
            </a:endParaRPr>
          </a:p>
        </p:txBody>
      </p:sp>
      <p:cxnSp>
        <p:nvCxnSpPr>
          <p:cNvPr id="3" name="Google Shape;296;p22">
            <a:extLst>
              <a:ext uri="{FF2B5EF4-FFF2-40B4-BE49-F238E27FC236}">
                <a16:creationId xmlns:a16="http://schemas.microsoft.com/office/drawing/2014/main" id="{F371E75D-3E5D-882F-D74E-7C1324B67044}"/>
              </a:ext>
            </a:extLst>
          </p:cNvPr>
          <p:cNvCxnSpPr>
            <a:cxnSpLocks/>
            <a:endCxn id="2" idx="1"/>
          </p:cNvCxnSpPr>
          <p:nvPr/>
        </p:nvCxnSpPr>
        <p:spPr>
          <a:xfrm>
            <a:off x="1685195" y="1632466"/>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4" name="Google Shape;300;p22">
            <a:extLst>
              <a:ext uri="{FF2B5EF4-FFF2-40B4-BE49-F238E27FC236}">
                <a16:creationId xmlns:a16="http://schemas.microsoft.com/office/drawing/2014/main" id="{D3F77446-126C-A68E-3A34-C501CAE3C1EE}"/>
              </a:ext>
            </a:extLst>
          </p:cNvPr>
          <p:cNvSpPr txBox="1"/>
          <p:nvPr/>
        </p:nvSpPr>
        <p:spPr>
          <a:xfrm>
            <a:off x="1910268" y="1232718"/>
            <a:ext cx="898435" cy="400079"/>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Gradients</a:t>
            </a:r>
            <a:endParaRPr dirty="0">
              <a:latin typeface="Helvetica" pitchFamily="2" charset="0"/>
            </a:endParaRPr>
          </a:p>
        </p:txBody>
      </p:sp>
      <p:sp>
        <p:nvSpPr>
          <p:cNvPr id="5" name="Google Shape;308;p22">
            <a:extLst>
              <a:ext uri="{FF2B5EF4-FFF2-40B4-BE49-F238E27FC236}">
                <a16:creationId xmlns:a16="http://schemas.microsoft.com/office/drawing/2014/main" id="{4F708C35-153A-7A71-22D6-7412DF07F895}"/>
              </a:ext>
            </a:extLst>
          </p:cNvPr>
          <p:cNvSpPr/>
          <p:nvPr/>
        </p:nvSpPr>
        <p:spPr>
          <a:xfrm>
            <a:off x="3111474" y="3257519"/>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① Compress</a:t>
            </a:r>
            <a:endParaRPr sz="1500" dirty="0">
              <a:latin typeface="Helvetica" pitchFamily="2" charset="0"/>
            </a:endParaRPr>
          </a:p>
        </p:txBody>
      </p:sp>
      <p:sp>
        <p:nvSpPr>
          <p:cNvPr id="8" name="Google Shape;328;p23">
            <a:extLst>
              <a:ext uri="{FF2B5EF4-FFF2-40B4-BE49-F238E27FC236}">
                <a16:creationId xmlns:a16="http://schemas.microsoft.com/office/drawing/2014/main" id="{D74AC447-1685-E8CA-4963-A1279F031635}"/>
              </a:ext>
            </a:extLst>
          </p:cNvPr>
          <p:cNvSpPr txBox="1"/>
          <p:nvPr/>
        </p:nvSpPr>
        <p:spPr>
          <a:xfrm>
            <a:off x="6057381" y="1678579"/>
            <a:ext cx="1191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PS </a:t>
            </a:r>
            <a:endParaRPr dirty="0">
              <a:latin typeface="Helvetica" pitchFamily="2" charset="0"/>
            </a:endParaRPr>
          </a:p>
        </p:txBody>
      </p:sp>
      <p:cxnSp>
        <p:nvCxnSpPr>
          <p:cNvPr id="9" name="Google Shape;340;p23">
            <a:extLst>
              <a:ext uri="{FF2B5EF4-FFF2-40B4-BE49-F238E27FC236}">
                <a16:creationId xmlns:a16="http://schemas.microsoft.com/office/drawing/2014/main" id="{0368BC35-2657-848D-1E90-4BA4E4595050}"/>
              </a:ext>
            </a:extLst>
          </p:cNvPr>
          <p:cNvCxnSpPr>
            <a:cxnSpLocks/>
          </p:cNvCxnSpPr>
          <p:nvPr/>
        </p:nvCxnSpPr>
        <p:spPr>
          <a:xfrm>
            <a:off x="4582674" y="1613865"/>
            <a:ext cx="2754341" cy="302508"/>
          </a:xfrm>
          <a:prstGeom prst="bentConnector2">
            <a:avLst/>
          </a:prstGeom>
          <a:noFill/>
          <a:ln w="19050" cap="flat" cmpd="sng">
            <a:solidFill>
              <a:schemeClr val="bg1">
                <a:lumMod val="50000"/>
              </a:schemeClr>
            </a:solidFill>
            <a:prstDash val="solid"/>
            <a:round/>
            <a:headEnd type="none" w="med" len="med"/>
            <a:tailEnd type="stealth" w="med" len="med"/>
          </a:ln>
        </p:spPr>
      </p:cxnSp>
      <p:sp>
        <p:nvSpPr>
          <p:cNvPr id="10" name="Google Shape;356;p23">
            <a:extLst>
              <a:ext uri="{FF2B5EF4-FFF2-40B4-BE49-F238E27FC236}">
                <a16:creationId xmlns:a16="http://schemas.microsoft.com/office/drawing/2014/main" id="{225D83EA-4DF7-678F-8A84-C8BE7A544640}"/>
              </a:ext>
            </a:extLst>
          </p:cNvPr>
          <p:cNvSpPr txBox="1"/>
          <p:nvPr/>
        </p:nvSpPr>
        <p:spPr>
          <a:xfrm>
            <a:off x="4815594" y="1003349"/>
            <a:ext cx="1279500"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dirty="0">
                <a:solidFill>
                  <a:schemeClr val="dk1"/>
                </a:solidFill>
                <a:highlight>
                  <a:srgbClr val="A8DBDC"/>
                </a:highlight>
                <a:latin typeface="Helvetica" pitchFamily="2" charset="0"/>
              </a:rPr>
              <a:t>Compressed</a:t>
            </a:r>
            <a:r>
              <a:rPr lang="en" dirty="0">
                <a:solidFill>
                  <a:schemeClr val="dk1"/>
                </a:solidFill>
                <a:latin typeface="Helvetica" pitchFamily="2" charset="0"/>
              </a:rPr>
              <a:t> Gradients</a:t>
            </a:r>
            <a:endParaRPr dirty="0">
              <a:latin typeface="Helvetica" pitchFamily="2" charset="0"/>
            </a:endParaRPr>
          </a:p>
        </p:txBody>
      </p:sp>
      <p:cxnSp>
        <p:nvCxnSpPr>
          <p:cNvPr id="11" name="Google Shape;357;p23">
            <a:extLst>
              <a:ext uri="{FF2B5EF4-FFF2-40B4-BE49-F238E27FC236}">
                <a16:creationId xmlns:a16="http://schemas.microsoft.com/office/drawing/2014/main" id="{7771649D-2206-8986-C065-6EC76FEFF111}"/>
              </a:ext>
            </a:extLst>
          </p:cNvPr>
          <p:cNvCxnSpPr>
            <a:cxnSpLocks/>
            <a:endCxn id="12" idx="0"/>
          </p:cNvCxnSpPr>
          <p:nvPr/>
        </p:nvCxnSpPr>
        <p:spPr>
          <a:xfrm flipV="1">
            <a:off x="4582674" y="1911598"/>
            <a:ext cx="2680516" cy="1550521"/>
          </a:xfrm>
          <a:prstGeom prst="bentConnector4">
            <a:avLst>
              <a:gd name="adj1" fmla="val 49208"/>
              <a:gd name="adj2" fmla="val 114743"/>
            </a:avLst>
          </a:prstGeom>
          <a:noFill/>
          <a:ln w="19050" cap="flat" cmpd="sng">
            <a:solidFill>
              <a:schemeClr val="bg1">
                <a:lumMod val="50000"/>
              </a:schemeClr>
            </a:solidFill>
            <a:prstDash val="solid"/>
            <a:round/>
            <a:headEnd type="none" w="med" len="med"/>
            <a:tailEnd type="stealth" w="med" len="med"/>
          </a:ln>
        </p:spPr>
      </p:cxnSp>
      <p:sp>
        <p:nvSpPr>
          <p:cNvPr id="12" name="Google Shape;358;p23">
            <a:extLst>
              <a:ext uri="{FF2B5EF4-FFF2-40B4-BE49-F238E27FC236}">
                <a16:creationId xmlns:a16="http://schemas.microsoft.com/office/drawing/2014/main" id="{49762C0E-353A-0657-4873-3BF7F08B8197}"/>
              </a:ext>
            </a:extLst>
          </p:cNvPr>
          <p:cNvSpPr/>
          <p:nvPr/>
        </p:nvSpPr>
        <p:spPr>
          <a:xfrm>
            <a:off x="7220740" y="1911598"/>
            <a:ext cx="84900" cy="19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 name="Google Shape;359;p23">
            <a:extLst>
              <a:ext uri="{FF2B5EF4-FFF2-40B4-BE49-F238E27FC236}">
                <a16:creationId xmlns:a16="http://schemas.microsoft.com/office/drawing/2014/main" id="{C93655E7-A27A-02DB-AAB0-DB230DE5EF60}"/>
              </a:ext>
            </a:extLst>
          </p:cNvPr>
          <p:cNvSpPr/>
          <p:nvPr/>
        </p:nvSpPr>
        <p:spPr>
          <a:xfrm flipH="1">
            <a:off x="7220865" y="3985223"/>
            <a:ext cx="40500" cy="13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4" name="Google Shape;360;p23">
            <a:extLst>
              <a:ext uri="{FF2B5EF4-FFF2-40B4-BE49-F238E27FC236}">
                <a16:creationId xmlns:a16="http://schemas.microsoft.com/office/drawing/2014/main" id="{2EBC1CDC-96D8-A6E2-3746-2264FF1EAF36}"/>
              </a:ext>
            </a:extLst>
          </p:cNvPr>
          <p:cNvSpPr/>
          <p:nvPr/>
        </p:nvSpPr>
        <p:spPr>
          <a:xfrm>
            <a:off x="61464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5" name="Google Shape;361;p23">
            <a:extLst>
              <a:ext uri="{FF2B5EF4-FFF2-40B4-BE49-F238E27FC236}">
                <a16:creationId xmlns:a16="http://schemas.microsoft.com/office/drawing/2014/main" id="{9762220B-32D9-408E-E08C-25E0F41F93B0}"/>
              </a:ext>
            </a:extLst>
          </p:cNvPr>
          <p:cNvSpPr/>
          <p:nvPr/>
        </p:nvSpPr>
        <p:spPr>
          <a:xfrm>
            <a:off x="61069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6" name="Google Shape;362;p23">
            <a:extLst>
              <a:ext uri="{FF2B5EF4-FFF2-40B4-BE49-F238E27FC236}">
                <a16:creationId xmlns:a16="http://schemas.microsoft.com/office/drawing/2014/main" id="{6717759D-66FA-47AA-0B26-D1C0329DF028}"/>
              </a:ext>
            </a:extLst>
          </p:cNvPr>
          <p:cNvSpPr/>
          <p:nvPr/>
        </p:nvSpPr>
        <p:spPr>
          <a:xfrm>
            <a:off x="67377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7" name="Google Shape;363;p23">
            <a:extLst>
              <a:ext uri="{FF2B5EF4-FFF2-40B4-BE49-F238E27FC236}">
                <a16:creationId xmlns:a16="http://schemas.microsoft.com/office/drawing/2014/main" id="{9729DC1C-758E-C456-6AC1-E5C2AE81EF89}"/>
              </a:ext>
            </a:extLst>
          </p:cNvPr>
          <p:cNvSpPr/>
          <p:nvPr/>
        </p:nvSpPr>
        <p:spPr>
          <a:xfrm>
            <a:off x="66982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8" name="Google Shape;364;p23">
            <a:extLst>
              <a:ext uri="{FF2B5EF4-FFF2-40B4-BE49-F238E27FC236}">
                <a16:creationId xmlns:a16="http://schemas.microsoft.com/office/drawing/2014/main" id="{7FFE6629-5FCA-EC67-DFCB-2018A0FC06E6}"/>
              </a:ext>
            </a:extLst>
          </p:cNvPr>
          <p:cNvSpPr/>
          <p:nvPr/>
        </p:nvSpPr>
        <p:spPr>
          <a:xfrm>
            <a:off x="73290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9" name="Google Shape;365;p23">
            <a:extLst>
              <a:ext uri="{FF2B5EF4-FFF2-40B4-BE49-F238E27FC236}">
                <a16:creationId xmlns:a16="http://schemas.microsoft.com/office/drawing/2014/main" id="{5DBFF6DC-6DB1-0828-0CD4-D16A5694554E}"/>
              </a:ext>
            </a:extLst>
          </p:cNvPr>
          <p:cNvSpPr/>
          <p:nvPr/>
        </p:nvSpPr>
        <p:spPr>
          <a:xfrm>
            <a:off x="72895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pic>
        <p:nvPicPr>
          <p:cNvPr id="22" name="Google Shape;268;p21">
            <a:extLst>
              <a:ext uri="{FF2B5EF4-FFF2-40B4-BE49-F238E27FC236}">
                <a16:creationId xmlns:a16="http://schemas.microsoft.com/office/drawing/2014/main" id="{41A36DA8-3CDC-58CC-5C9B-8A3DCF10482B}"/>
              </a:ext>
            </a:extLst>
          </p:cNvPr>
          <p:cNvPicPr preferRelativeResize="0"/>
          <p:nvPr/>
        </p:nvPicPr>
        <p:blipFill>
          <a:blip r:embed="rId3">
            <a:alphaModFix/>
          </a:blip>
          <a:stretch>
            <a:fillRect/>
          </a:stretch>
        </p:blipFill>
        <p:spPr>
          <a:xfrm>
            <a:off x="671649" y="3283009"/>
            <a:ext cx="1008231" cy="1063670"/>
          </a:xfrm>
          <a:prstGeom prst="rect">
            <a:avLst/>
          </a:prstGeom>
          <a:noFill/>
          <a:ln>
            <a:noFill/>
          </a:ln>
        </p:spPr>
      </p:pic>
      <p:sp>
        <p:nvSpPr>
          <p:cNvPr id="23" name="Google Shape;269;p21">
            <a:extLst>
              <a:ext uri="{FF2B5EF4-FFF2-40B4-BE49-F238E27FC236}">
                <a16:creationId xmlns:a16="http://schemas.microsoft.com/office/drawing/2014/main" id="{A773A426-98F7-A681-38F9-77115528141F}"/>
              </a:ext>
            </a:extLst>
          </p:cNvPr>
          <p:cNvSpPr txBox="1"/>
          <p:nvPr/>
        </p:nvSpPr>
        <p:spPr>
          <a:xfrm>
            <a:off x="784279" y="4182655"/>
            <a:ext cx="802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Model</a:t>
            </a:r>
            <a:endParaRPr dirty="0">
              <a:latin typeface="Helvetica" pitchFamily="2" charset="0"/>
            </a:endParaRPr>
          </a:p>
        </p:txBody>
      </p:sp>
      <p:cxnSp>
        <p:nvCxnSpPr>
          <p:cNvPr id="24" name="Google Shape;296;p22">
            <a:extLst>
              <a:ext uri="{FF2B5EF4-FFF2-40B4-BE49-F238E27FC236}">
                <a16:creationId xmlns:a16="http://schemas.microsoft.com/office/drawing/2014/main" id="{8A790CAE-9D9D-3836-3216-6F24EB71D1A6}"/>
              </a:ext>
            </a:extLst>
          </p:cNvPr>
          <p:cNvCxnSpPr>
            <a:cxnSpLocks/>
          </p:cNvCxnSpPr>
          <p:nvPr/>
        </p:nvCxnSpPr>
        <p:spPr>
          <a:xfrm>
            <a:off x="1679880" y="3494502"/>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27" name="Google Shape;300;p22">
            <a:extLst>
              <a:ext uri="{FF2B5EF4-FFF2-40B4-BE49-F238E27FC236}">
                <a16:creationId xmlns:a16="http://schemas.microsoft.com/office/drawing/2014/main" id="{E7E2376D-0963-281E-19FD-6021B2A2191D}"/>
              </a:ext>
            </a:extLst>
          </p:cNvPr>
          <p:cNvSpPr txBox="1"/>
          <p:nvPr/>
        </p:nvSpPr>
        <p:spPr>
          <a:xfrm>
            <a:off x="1864716" y="3137211"/>
            <a:ext cx="898435" cy="400079"/>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Gradients</a:t>
            </a:r>
            <a:endParaRPr dirty="0">
              <a:latin typeface="Helvetica" pitchFamily="2" charset="0"/>
            </a:endParaRPr>
          </a:p>
        </p:txBody>
      </p:sp>
      <p:sp>
        <p:nvSpPr>
          <p:cNvPr id="28" name="Google Shape;326;p23">
            <a:extLst>
              <a:ext uri="{FF2B5EF4-FFF2-40B4-BE49-F238E27FC236}">
                <a16:creationId xmlns:a16="http://schemas.microsoft.com/office/drawing/2014/main" id="{E8A53D6A-E03D-2765-DF4A-F43459AAF417}"/>
              </a:ext>
            </a:extLst>
          </p:cNvPr>
          <p:cNvSpPr/>
          <p:nvPr/>
        </p:nvSpPr>
        <p:spPr>
          <a:xfrm>
            <a:off x="5980136" y="1724558"/>
            <a:ext cx="2592000" cy="2334315"/>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6" name="Slide Number Placeholder 5">
            <a:extLst>
              <a:ext uri="{FF2B5EF4-FFF2-40B4-BE49-F238E27FC236}">
                <a16:creationId xmlns:a16="http://schemas.microsoft.com/office/drawing/2014/main" id="{480E2E72-B7B2-02A5-26B4-895566B82061}"/>
              </a:ext>
            </a:extLst>
          </p:cNvPr>
          <p:cNvSpPr>
            <a:spLocks noGrp="1"/>
          </p:cNvSpPr>
          <p:nvPr>
            <p:ph type="sldNum" sz="quarter" idx="2"/>
          </p:nvPr>
        </p:nvSpPr>
        <p:spPr/>
        <p:txBody>
          <a:bodyPr/>
          <a:lstStyle/>
          <a:p>
            <a:fld id="{86CB4B4D-7CA3-9044-876B-883B54F8677D}" type="slidenum">
              <a:rPr lang="en-US" smtClean="0"/>
              <a:t>8</a:t>
            </a:fld>
            <a:endParaRPr lang="en-US" dirty="0"/>
          </a:p>
        </p:txBody>
      </p:sp>
      <p:sp>
        <p:nvSpPr>
          <p:cNvPr id="41" name="Rectangle 40">
            <a:extLst>
              <a:ext uri="{FF2B5EF4-FFF2-40B4-BE49-F238E27FC236}">
                <a16:creationId xmlns:a16="http://schemas.microsoft.com/office/drawing/2014/main" id="{A37102E1-0D4E-9AB0-4698-00C5F33A2970}"/>
              </a:ext>
            </a:extLst>
          </p:cNvPr>
          <p:cNvSpPr/>
          <p:nvPr/>
        </p:nvSpPr>
        <p:spPr>
          <a:xfrm>
            <a:off x="234144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Compression Cost</a:t>
            </a:r>
          </a:p>
        </p:txBody>
      </p:sp>
      <p:sp>
        <p:nvSpPr>
          <p:cNvPr id="42" name="Rectangle 41">
            <a:extLst>
              <a:ext uri="{FF2B5EF4-FFF2-40B4-BE49-F238E27FC236}">
                <a16:creationId xmlns:a16="http://schemas.microsoft.com/office/drawing/2014/main" id="{FBD1954A-1F12-7A94-3D92-CC3BE51D5163}"/>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43" name="Rectangle 42">
            <a:extLst>
              <a:ext uri="{FF2B5EF4-FFF2-40B4-BE49-F238E27FC236}">
                <a16:creationId xmlns:a16="http://schemas.microsoft.com/office/drawing/2014/main" id="{8464043D-C83E-ABEB-3E62-9AA971E013FE}"/>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44" name="Rectangle 43">
            <a:extLst>
              <a:ext uri="{FF2B5EF4-FFF2-40B4-BE49-F238E27FC236}">
                <a16:creationId xmlns:a16="http://schemas.microsoft.com/office/drawing/2014/main" id="{34530096-F2C9-7A71-DAF3-1686342D2F59}"/>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45" name="Rectangle 44">
            <a:extLst>
              <a:ext uri="{FF2B5EF4-FFF2-40B4-BE49-F238E27FC236}">
                <a16:creationId xmlns:a16="http://schemas.microsoft.com/office/drawing/2014/main" id="{B001A181-2C5B-8112-4C3E-6FB4918C3D1F}"/>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9479731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21"/>
          <p:cNvSpPr/>
          <p:nvPr/>
        </p:nvSpPr>
        <p:spPr>
          <a:xfrm>
            <a:off x="676964" y="1168450"/>
            <a:ext cx="4031836" cy="16290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66" name="Google Shape;266;p21"/>
          <p:cNvSpPr txBox="1"/>
          <p:nvPr/>
        </p:nvSpPr>
        <p:spPr>
          <a:xfrm>
            <a:off x="683171" y="1137884"/>
            <a:ext cx="11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1</a:t>
            </a:r>
            <a:endParaRPr dirty="0">
              <a:latin typeface="Helvetica" pitchFamily="2" charset="0"/>
            </a:endParaRPr>
          </a:p>
        </p:txBody>
      </p:sp>
      <p:pic>
        <p:nvPicPr>
          <p:cNvPr id="268" name="Google Shape;268;p21"/>
          <p:cNvPicPr preferRelativeResize="0"/>
          <p:nvPr/>
        </p:nvPicPr>
        <p:blipFill>
          <a:blip r:embed="rId3">
            <a:alphaModFix/>
          </a:blip>
          <a:stretch>
            <a:fillRect/>
          </a:stretch>
        </p:blipFill>
        <p:spPr>
          <a:xfrm>
            <a:off x="676964" y="1420973"/>
            <a:ext cx="1008231" cy="1063670"/>
          </a:xfrm>
          <a:prstGeom prst="rect">
            <a:avLst/>
          </a:prstGeom>
          <a:noFill/>
          <a:ln>
            <a:noFill/>
          </a:ln>
        </p:spPr>
      </p:pic>
      <p:sp>
        <p:nvSpPr>
          <p:cNvPr id="269" name="Google Shape;269;p21"/>
          <p:cNvSpPr txBox="1"/>
          <p:nvPr/>
        </p:nvSpPr>
        <p:spPr>
          <a:xfrm>
            <a:off x="789594" y="2320619"/>
            <a:ext cx="802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Model</a:t>
            </a:r>
            <a:endParaRPr dirty="0">
              <a:latin typeface="Helvetica" pitchFamily="2" charset="0"/>
            </a:endParaRPr>
          </a:p>
        </p:txBody>
      </p:sp>
      <p:sp>
        <p:nvSpPr>
          <p:cNvPr id="270" name="Google Shape;270;p21"/>
          <p:cNvSpPr/>
          <p:nvPr/>
        </p:nvSpPr>
        <p:spPr>
          <a:xfrm>
            <a:off x="2274819" y="2855875"/>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72" name="Google Shape;272;p21"/>
          <p:cNvSpPr txBox="1"/>
          <p:nvPr/>
        </p:nvSpPr>
        <p:spPr>
          <a:xfrm>
            <a:off x="532151" y="182521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4" name="Google Shape;274;p21"/>
          <p:cNvSpPr txBox="1"/>
          <p:nvPr/>
        </p:nvSpPr>
        <p:spPr>
          <a:xfrm>
            <a:off x="532151" y="1860803"/>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75" name="Google Shape;275;p21"/>
          <p:cNvSpPr/>
          <p:nvPr/>
        </p:nvSpPr>
        <p:spPr>
          <a:xfrm>
            <a:off x="671534" y="2999377"/>
            <a:ext cx="4037265" cy="1629000"/>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76" name="Google Shape;276;p21"/>
          <p:cNvSpPr txBox="1"/>
          <p:nvPr/>
        </p:nvSpPr>
        <p:spPr>
          <a:xfrm>
            <a:off x="671535" y="2968811"/>
            <a:ext cx="9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Worker N</a:t>
            </a:r>
            <a:endParaRPr dirty="0">
              <a:latin typeface="Helvetica" pitchFamily="2" charset="0"/>
            </a:endParaRPr>
          </a:p>
        </p:txBody>
      </p:sp>
      <p:sp>
        <p:nvSpPr>
          <p:cNvPr id="281" name="Google Shape;281;p21"/>
          <p:cNvSpPr txBox="1"/>
          <p:nvPr/>
        </p:nvSpPr>
        <p:spPr>
          <a:xfrm>
            <a:off x="532150" y="3666719"/>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83" name="Google Shape;283;p21"/>
          <p:cNvSpPr txBox="1"/>
          <p:nvPr/>
        </p:nvSpPr>
        <p:spPr>
          <a:xfrm>
            <a:off x="532150" y="3702309"/>
            <a:ext cx="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pitchFamily="2" charset="0"/>
            </a:endParaRPr>
          </a:p>
        </p:txBody>
      </p:sp>
      <p:sp>
        <p:nvSpPr>
          <p:cNvPr id="284" name="Google Shape;284;p21"/>
          <p:cNvSpPr/>
          <p:nvPr/>
        </p:nvSpPr>
        <p:spPr>
          <a:xfrm>
            <a:off x="2619513" y="2855866"/>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85" name="Google Shape;285;p21"/>
          <p:cNvSpPr/>
          <p:nvPr/>
        </p:nvSpPr>
        <p:spPr>
          <a:xfrm>
            <a:off x="1930126" y="2855866"/>
            <a:ext cx="84900" cy="717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2" name="Google Shape;295;p22">
            <a:extLst>
              <a:ext uri="{FF2B5EF4-FFF2-40B4-BE49-F238E27FC236}">
                <a16:creationId xmlns:a16="http://schemas.microsoft.com/office/drawing/2014/main" id="{C83DD238-0D03-C7A7-32D4-50CA9CF1DC08}"/>
              </a:ext>
            </a:extLst>
          </p:cNvPr>
          <p:cNvSpPr/>
          <p:nvPr/>
        </p:nvSpPr>
        <p:spPr>
          <a:xfrm>
            <a:off x="3121837" y="1427866"/>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① Compress</a:t>
            </a:r>
            <a:endParaRPr sz="1500" dirty="0">
              <a:latin typeface="Helvetica" pitchFamily="2" charset="0"/>
            </a:endParaRPr>
          </a:p>
        </p:txBody>
      </p:sp>
      <p:cxnSp>
        <p:nvCxnSpPr>
          <p:cNvPr id="3" name="Google Shape;296;p22">
            <a:extLst>
              <a:ext uri="{FF2B5EF4-FFF2-40B4-BE49-F238E27FC236}">
                <a16:creationId xmlns:a16="http://schemas.microsoft.com/office/drawing/2014/main" id="{F371E75D-3E5D-882F-D74E-7C1324B67044}"/>
              </a:ext>
            </a:extLst>
          </p:cNvPr>
          <p:cNvCxnSpPr>
            <a:cxnSpLocks/>
            <a:endCxn id="2" idx="1"/>
          </p:cNvCxnSpPr>
          <p:nvPr/>
        </p:nvCxnSpPr>
        <p:spPr>
          <a:xfrm>
            <a:off x="1685195" y="1632466"/>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4" name="Google Shape;300;p22">
            <a:extLst>
              <a:ext uri="{FF2B5EF4-FFF2-40B4-BE49-F238E27FC236}">
                <a16:creationId xmlns:a16="http://schemas.microsoft.com/office/drawing/2014/main" id="{D3F77446-126C-A68E-3A34-C501CAE3C1EE}"/>
              </a:ext>
            </a:extLst>
          </p:cNvPr>
          <p:cNvSpPr txBox="1"/>
          <p:nvPr/>
        </p:nvSpPr>
        <p:spPr>
          <a:xfrm>
            <a:off x="1910268" y="1232718"/>
            <a:ext cx="898435" cy="400079"/>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Gradients</a:t>
            </a:r>
            <a:endParaRPr dirty="0">
              <a:latin typeface="Helvetica" pitchFamily="2" charset="0"/>
            </a:endParaRPr>
          </a:p>
        </p:txBody>
      </p:sp>
      <p:sp>
        <p:nvSpPr>
          <p:cNvPr id="5" name="Google Shape;308;p22">
            <a:extLst>
              <a:ext uri="{FF2B5EF4-FFF2-40B4-BE49-F238E27FC236}">
                <a16:creationId xmlns:a16="http://schemas.microsoft.com/office/drawing/2014/main" id="{4F708C35-153A-7A71-22D6-7412DF07F895}"/>
              </a:ext>
            </a:extLst>
          </p:cNvPr>
          <p:cNvSpPr/>
          <p:nvPr/>
        </p:nvSpPr>
        <p:spPr>
          <a:xfrm>
            <a:off x="3111474" y="3257519"/>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① Compress</a:t>
            </a:r>
            <a:endParaRPr sz="1500" dirty="0">
              <a:latin typeface="Helvetica" pitchFamily="2" charset="0"/>
            </a:endParaRPr>
          </a:p>
        </p:txBody>
      </p:sp>
      <p:sp>
        <p:nvSpPr>
          <p:cNvPr id="8" name="Google Shape;328;p23">
            <a:extLst>
              <a:ext uri="{FF2B5EF4-FFF2-40B4-BE49-F238E27FC236}">
                <a16:creationId xmlns:a16="http://schemas.microsoft.com/office/drawing/2014/main" id="{D74AC447-1685-E8CA-4963-A1279F031635}"/>
              </a:ext>
            </a:extLst>
          </p:cNvPr>
          <p:cNvSpPr txBox="1"/>
          <p:nvPr/>
        </p:nvSpPr>
        <p:spPr>
          <a:xfrm>
            <a:off x="6057381" y="1678579"/>
            <a:ext cx="11913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PS </a:t>
            </a:r>
            <a:endParaRPr dirty="0">
              <a:latin typeface="Helvetica" pitchFamily="2" charset="0"/>
            </a:endParaRPr>
          </a:p>
        </p:txBody>
      </p:sp>
      <p:cxnSp>
        <p:nvCxnSpPr>
          <p:cNvPr id="9" name="Google Shape;340;p23">
            <a:extLst>
              <a:ext uri="{FF2B5EF4-FFF2-40B4-BE49-F238E27FC236}">
                <a16:creationId xmlns:a16="http://schemas.microsoft.com/office/drawing/2014/main" id="{0368BC35-2657-848D-1E90-4BA4E4595050}"/>
              </a:ext>
            </a:extLst>
          </p:cNvPr>
          <p:cNvCxnSpPr>
            <a:cxnSpLocks/>
          </p:cNvCxnSpPr>
          <p:nvPr/>
        </p:nvCxnSpPr>
        <p:spPr>
          <a:xfrm>
            <a:off x="4582674" y="1613865"/>
            <a:ext cx="2754341" cy="302508"/>
          </a:xfrm>
          <a:prstGeom prst="bentConnector2">
            <a:avLst/>
          </a:prstGeom>
          <a:noFill/>
          <a:ln w="19050" cap="flat" cmpd="sng">
            <a:solidFill>
              <a:schemeClr val="bg1">
                <a:lumMod val="50000"/>
              </a:schemeClr>
            </a:solidFill>
            <a:prstDash val="solid"/>
            <a:round/>
            <a:headEnd type="none" w="med" len="med"/>
            <a:tailEnd type="stealth" w="med" len="med"/>
          </a:ln>
        </p:spPr>
      </p:cxnSp>
      <p:sp>
        <p:nvSpPr>
          <p:cNvPr id="10" name="Google Shape;356;p23">
            <a:extLst>
              <a:ext uri="{FF2B5EF4-FFF2-40B4-BE49-F238E27FC236}">
                <a16:creationId xmlns:a16="http://schemas.microsoft.com/office/drawing/2014/main" id="{225D83EA-4DF7-678F-8A84-C8BE7A544640}"/>
              </a:ext>
            </a:extLst>
          </p:cNvPr>
          <p:cNvSpPr txBox="1"/>
          <p:nvPr/>
        </p:nvSpPr>
        <p:spPr>
          <a:xfrm>
            <a:off x="4815594" y="1003349"/>
            <a:ext cx="1279500"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dirty="0">
                <a:solidFill>
                  <a:schemeClr val="dk1"/>
                </a:solidFill>
                <a:highlight>
                  <a:srgbClr val="A8DBDC"/>
                </a:highlight>
                <a:latin typeface="Helvetica" pitchFamily="2" charset="0"/>
              </a:rPr>
              <a:t>Compressed</a:t>
            </a:r>
            <a:r>
              <a:rPr lang="en" dirty="0">
                <a:solidFill>
                  <a:schemeClr val="dk1"/>
                </a:solidFill>
                <a:latin typeface="Helvetica" pitchFamily="2" charset="0"/>
              </a:rPr>
              <a:t> Gradients</a:t>
            </a:r>
            <a:endParaRPr dirty="0">
              <a:latin typeface="Helvetica" pitchFamily="2" charset="0"/>
            </a:endParaRPr>
          </a:p>
        </p:txBody>
      </p:sp>
      <p:cxnSp>
        <p:nvCxnSpPr>
          <p:cNvPr id="11" name="Google Shape;357;p23">
            <a:extLst>
              <a:ext uri="{FF2B5EF4-FFF2-40B4-BE49-F238E27FC236}">
                <a16:creationId xmlns:a16="http://schemas.microsoft.com/office/drawing/2014/main" id="{7771649D-2206-8986-C065-6EC76FEFF111}"/>
              </a:ext>
            </a:extLst>
          </p:cNvPr>
          <p:cNvCxnSpPr>
            <a:cxnSpLocks/>
            <a:endCxn id="12" idx="0"/>
          </p:cNvCxnSpPr>
          <p:nvPr/>
        </p:nvCxnSpPr>
        <p:spPr>
          <a:xfrm flipV="1">
            <a:off x="4582674" y="1911598"/>
            <a:ext cx="2680516" cy="1550521"/>
          </a:xfrm>
          <a:prstGeom prst="bentConnector4">
            <a:avLst>
              <a:gd name="adj1" fmla="val 49208"/>
              <a:gd name="adj2" fmla="val 114743"/>
            </a:avLst>
          </a:prstGeom>
          <a:noFill/>
          <a:ln w="19050" cap="flat" cmpd="sng">
            <a:solidFill>
              <a:schemeClr val="bg1">
                <a:lumMod val="50000"/>
              </a:schemeClr>
            </a:solidFill>
            <a:prstDash val="solid"/>
            <a:round/>
            <a:headEnd type="none" w="med" len="med"/>
            <a:tailEnd type="stealth" w="med" len="med"/>
          </a:ln>
        </p:spPr>
      </p:cxnSp>
      <p:sp>
        <p:nvSpPr>
          <p:cNvPr id="12" name="Google Shape;358;p23">
            <a:extLst>
              <a:ext uri="{FF2B5EF4-FFF2-40B4-BE49-F238E27FC236}">
                <a16:creationId xmlns:a16="http://schemas.microsoft.com/office/drawing/2014/main" id="{49762C0E-353A-0657-4873-3BF7F08B8197}"/>
              </a:ext>
            </a:extLst>
          </p:cNvPr>
          <p:cNvSpPr/>
          <p:nvPr/>
        </p:nvSpPr>
        <p:spPr>
          <a:xfrm>
            <a:off x="7220740" y="1911598"/>
            <a:ext cx="84900" cy="19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3" name="Google Shape;359;p23">
            <a:extLst>
              <a:ext uri="{FF2B5EF4-FFF2-40B4-BE49-F238E27FC236}">
                <a16:creationId xmlns:a16="http://schemas.microsoft.com/office/drawing/2014/main" id="{C93655E7-A27A-02DB-AAB0-DB230DE5EF60}"/>
              </a:ext>
            </a:extLst>
          </p:cNvPr>
          <p:cNvSpPr/>
          <p:nvPr/>
        </p:nvSpPr>
        <p:spPr>
          <a:xfrm flipH="1">
            <a:off x="7220865" y="3985223"/>
            <a:ext cx="40500" cy="13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14" name="Google Shape;360;p23">
            <a:extLst>
              <a:ext uri="{FF2B5EF4-FFF2-40B4-BE49-F238E27FC236}">
                <a16:creationId xmlns:a16="http://schemas.microsoft.com/office/drawing/2014/main" id="{2EBC1CDC-96D8-A6E2-3746-2264FF1EAF36}"/>
              </a:ext>
            </a:extLst>
          </p:cNvPr>
          <p:cNvSpPr/>
          <p:nvPr/>
        </p:nvSpPr>
        <p:spPr>
          <a:xfrm>
            <a:off x="61464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5" name="Google Shape;361;p23">
            <a:extLst>
              <a:ext uri="{FF2B5EF4-FFF2-40B4-BE49-F238E27FC236}">
                <a16:creationId xmlns:a16="http://schemas.microsoft.com/office/drawing/2014/main" id="{9762220B-32D9-408E-E08C-25E0F41F93B0}"/>
              </a:ext>
            </a:extLst>
          </p:cNvPr>
          <p:cNvSpPr/>
          <p:nvPr/>
        </p:nvSpPr>
        <p:spPr>
          <a:xfrm>
            <a:off x="61069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6" name="Google Shape;362;p23">
            <a:extLst>
              <a:ext uri="{FF2B5EF4-FFF2-40B4-BE49-F238E27FC236}">
                <a16:creationId xmlns:a16="http://schemas.microsoft.com/office/drawing/2014/main" id="{6717759D-66FA-47AA-0B26-D1C0329DF028}"/>
              </a:ext>
            </a:extLst>
          </p:cNvPr>
          <p:cNvSpPr/>
          <p:nvPr/>
        </p:nvSpPr>
        <p:spPr>
          <a:xfrm>
            <a:off x="67377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7" name="Google Shape;363;p23">
            <a:extLst>
              <a:ext uri="{FF2B5EF4-FFF2-40B4-BE49-F238E27FC236}">
                <a16:creationId xmlns:a16="http://schemas.microsoft.com/office/drawing/2014/main" id="{9729DC1C-758E-C456-6AC1-E5C2AE81EF89}"/>
              </a:ext>
            </a:extLst>
          </p:cNvPr>
          <p:cNvSpPr/>
          <p:nvPr/>
        </p:nvSpPr>
        <p:spPr>
          <a:xfrm>
            <a:off x="66982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8" name="Google Shape;364;p23">
            <a:extLst>
              <a:ext uri="{FF2B5EF4-FFF2-40B4-BE49-F238E27FC236}">
                <a16:creationId xmlns:a16="http://schemas.microsoft.com/office/drawing/2014/main" id="{7FFE6629-5FCA-EC67-DFCB-2018A0FC06E6}"/>
              </a:ext>
            </a:extLst>
          </p:cNvPr>
          <p:cNvSpPr/>
          <p:nvPr/>
        </p:nvSpPr>
        <p:spPr>
          <a:xfrm>
            <a:off x="7329053" y="10251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sp>
        <p:nvSpPr>
          <p:cNvPr id="19" name="Google Shape;365;p23">
            <a:extLst>
              <a:ext uri="{FF2B5EF4-FFF2-40B4-BE49-F238E27FC236}">
                <a16:creationId xmlns:a16="http://schemas.microsoft.com/office/drawing/2014/main" id="{5DBFF6DC-6DB1-0828-0CD4-D16A5694554E}"/>
              </a:ext>
            </a:extLst>
          </p:cNvPr>
          <p:cNvSpPr/>
          <p:nvPr/>
        </p:nvSpPr>
        <p:spPr>
          <a:xfrm>
            <a:off x="7289553" y="1066686"/>
            <a:ext cx="591300" cy="424800"/>
          </a:xfrm>
          <a:prstGeom prst="rect">
            <a:avLst/>
          </a:prstGeom>
          <a:solidFill>
            <a:srgbClr val="A8DBDC"/>
          </a:solidFill>
          <a:ln w="9525" cap="flat" cmpd="sng">
            <a:solidFill>
              <a:srgbClr val="595959"/>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endParaRPr sz="1800" dirty="0">
              <a:latin typeface="Helvetica" pitchFamily="2" charset="0"/>
            </a:endParaRPr>
          </a:p>
        </p:txBody>
      </p:sp>
      <p:pic>
        <p:nvPicPr>
          <p:cNvPr id="22" name="Google Shape;268;p21">
            <a:extLst>
              <a:ext uri="{FF2B5EF4-FFF2-40B4-BE49-F238E27FC236}">
                <a16:creationId xmlns:a16="http://schemas.microsoft.com/office/drawing/2014/main" id="{41A36DA8-3CDC-58CC-5C9B-8A3DCF10482B}"/>
              </a:ext>
            </a:extLst>
          </p:cNvPr>
          <p:cNvPicPr preferRelativeResize="0"/>
          <p:nvPr/>
        </p:nvPicPr>
        <p:blipFill>
          <a:blip r:embed="rId3">
            <a:alphaModFix/>
          </a:blip>
          <a:stretch>
            <a:fillRect/>
          </a:stretch>
        </p:blipFill>
        <p:spPr>
          <a:xfrm>
            <a:off x="671649" y="3283009"/>
            <a:ext cx="1008231" cy="1063670"/>
          </a:xfrm>
          <a:prstGeom prst="rect">
            <a:avLst/>
          </a:prstGeom>
          <a:noFill/>
          <a:ln>
            <a:noFill/>
          </a:ln>
        </p:spPr>
      </p:pic>
      <p:sp>
        <p:nvSpPr>
          <p:cNvPr id="23" name="Google Shape;269;p21">
            <a:extLst>
              <a:ext uri="{FF2B5EF4-FFF2-40B4-BE49-F238E27FC236}">
                <a16:creationId xmlns:a16="http://schemas.microsoft.com/office/drawing/2014/main" id="{A773A426-98F7-A681-38F9-77115528141F}"/>
              </a:ext>
            </a:extLst>
          </p:cNvPr>
          <p:cNvSpPr txBox="1"/>
          <p:nvPr/>
        </p:nvSpPr>
        <p:spPr>
          <a:xfrm>
            <a:off x="784279" y="4182655"/>
            <a:ext cx="802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pitchFamily="2" charset="0"/>
              </a:rPr>
              <a:t>Model</a:t>
            </a:r>
            <a:endParaRPr dirty="0">
              <a:latin typeface="Helvetica" pitchFamily="2" charset="0"/>
            </a:endParaRPr>
          </a:p>
        </p:txBody>
      </p:sp>
      <p:cxnSp>
        <p:nvCxnSpPr>
          <p:cNvPr id="24" name="Google Shape;296;p22">
            <a:extLst>
              <a:ext uri="{FF2B5EF4-FFF2-40B4-BE49-F238E27FC236}">
                <a16:creationId xmlns:a16="http://schemas.microsoft.com/office/drawing/2014/main" id="{8A790CAE-9D9D-3836-3216-6F24EB71D1A6}"/>
              </a:ext>
            </a:extLst>
          </p:cNvPr>
          <p:cNvCxnSpPr>
            <a:cxnSpLocks/>
          </p:cNvCxnSpPr>
          <p:nvPr/>
        </p:nvCxnSpPr>
        <p:spPr>
          <a:xfrm>
            <a:off x="1679880" y="3494502"/>
            <a:ext cx="1436642" cy="0"/>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27" name="Google Shape;300;p22">
            <a:extLst>
              <a:ext uri="{FF2B5EF4-FFF2-40B4-BE49-F238E27FC236}">
                <a16:creationId xmlns:a16="http://schemas.microsoft.com/office/drawing/2014/main" id="{E7E2376D-0963-281E-19FD-6021B2A2191D}"/>
              </a:ext>
            </a:extLst>
          </p:cNvPr>
          <p:cNvSpPr txBox="1"/>
          <p:nvPr/>
        </p:nvSpPr>
        <p:spPr>
          <a:xfrm>
            <a:off x="1864716" y="3137211"/>
            <a:ext cx="898435" cy="400079"/>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dirty="0">
                <a:solidFill>
                  <a:schemeClr val="dk1"/>
                </a:solidFill>
                <a:latin typeface="Helvetica" pitchFamily="2" charset="0"/>
              </a:rPr>
              <a:t>Gradients</a:t>
            </a:r>
            <a:endParaRPr dirty="0">
              <a:latin typeface="Helvetica" pitchFamily="2" charset="0"/>
            </a:endParaRPr>
          </a:p>
        </p:txBody>
      </p:sp>
      <p:sp>
        <p:nvSpPr>
          <p:cNvPr id="6" name="Google Shape;388;p24">
            <a:extLst>
              <a:ext uri="{FF2B5EF4-FFF2-40B4-BE49-F238E27FC236}">
                <a16:creationId xmlns:a16="http://schemas.microsoft.com/office/drawing/2014/main" id="{EDF74FFA-2760-66B9-4898-CDB7056611FF}"/>
              </a:ext>
            </a:extLst>
          </p:cNvPr>
          <p:cNvSpPr/>
          <p:nvPr/>
        </p:nvSpPr>
        <p:spPr>
          <a:xfrm>
            <a:off x="6509894" y="1903061"/>
            <a:ext cx="15804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② Decompress</a:t>
            </a:r>
            <a:endParaRPr sz="1500" dirty="0">
              <a:latin typeface="Helvetica" pitchFamily="2" charset="0"/>
            </a:endParaRPr>
          </a:p>
        </p:txBody>
      </p:sp>
      <p:sp>
        <p:nvSpPr>
          <p:cNvPr id="21" name="Google Shape;517;p26">
            <a:extLst>
              <a:ext uri="{FF2B5EF4-FFF2-40B4-BE49-F238E27FC236}">
                <a16:creationId xmlns:a16="http://schemas.microsoft.com/office/drawing/2014/main" id="{E75ED624-C1D7-0F89-1B2F-EBA51D0AF3E8}"/>
              </a:ext>
            </a:extLst>
          </p:cNvPr>
          <p:cNvSpPr/>
          <p:nvPr/>
        </p:nvSpPr>
        <p:spPr>
          <a:xfrm>
            <a:off x="6575045" y="3523053"/>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④ Compress</a:t>
            </a:r>
            <a:endParaRPr sz="1500" dirty="0">
              <a:latin typeface="Helvetica" pitchFamily="2" charset="0"/>
            </a:endParaRPr>
          </a:p>
        </p:txBody>
      </p:sp>
      <p:cxnSp>
        <p:nvCxnSpPr>
          <p:cNvPr id="25" name="Google Shape;518;p26">
            <a:extLst>
              <a:ext uri="{FF2B5EF4-FFF2-40B4-BE49-F238E27FC236}">
                <a16:creationId xmlns:a16="http://schemas.microsoft.com/office/drawing/2014/main" id="{30AD3B20-886C-B5D0-5AFC-DDF3ECFD6BF4}"/>
              </a:ext>
            </a:extLst>
          </p:cNvPr>
          <p:cNvCxnSpPr>
            <a:cxnSpLocks/>
            <a:stCxn id="28" idx="2"/>
            <a:endCxn id="21" idx="0"/>
          </p:cNvCxnSpPr>
          <p:nvPr/>
        </p:nvCxnSpPr>
        <p:spPr>
          <a:xfrm>
            <a:off x="7310645" y="3132417"/>
            <a:ext cx="0" cy="390636"/>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28" name="Google Shape;436;p25">
            <a:extLst>
              <a:ext uri="{FF2B5EF4-FFF2-40B4-BE49-F238E27FC236}">
                <a16:creationId xmlns:a16="http://schemas.microsoft.com/office/drawing/2014/main" id="{DCA1E127-C889-610A-7953-7CA3734E35B7}"/>
              </a:ext>
            </a:extLst>
          </p:cNvPr>
          <p:cNvSpPr/>
          <p:nvPr/>
        </p:nvSpPr>
        <p:spPr>
          <a:xfrm>
            <a:off x="6575045" y="2723217"/>
            <a:ext cx="1471200" cy="409200"/>
          </a:xfrm>
          <a:prstGeom prst="rect">
            <a:avLst/>
          </a:prstGeom>
          <a:noFill/>
          <a:ln w="9525" cap="flat" cmpd="sng">
            <a:solidFill>
              <a:schemeClr val="bg1">
                <a:lumMod val="50000"/>
              </a:schemeClr>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spcBef>
                <a:spcPts val="0"/>
              </a:spcBef>
              <a:spcAft>
                <a:spcPts val="0"/>
              </a:spcAft>
              <a:buNone/>
            </a:pPr>
            <a:r>
              <a:rPr lang="en" sz="1500" dirty="0">
                <a:solidFill>
                  <a:schemeClr val="dk1"/>
                </a:solidFill>
                <a:latin typeface="Helvetica" pitchFamily="2" charset="0"/>
              </a:rPr>
              <a:t>③ Sum</a:t>
            </a:r>
            <a:endParaRPr sz="1500" dirty="0">
              <a:latin typeface="Helvetica" pitchFamily="2" charset="0"/>
            </a:endParaRPr>
          </a:p>
        </p:txBody>
      </p:sp>
      <p:cxnSp>
        <p:nvCxnSpPr>
          <p:cNvPr id="29" name="Google Shape;468;p25">
            <a:extLst>
              <a:ext uri="{FF2B5EF4-FFF2-40B4-BE49-F238E27FC236}">
                <a16:creationId xmlns:a16="http://schemas.microsoft.com/office/drawing/2014/main" id="{584AAB79-1D5A-E173-4961-AD2F3D831F9E}"/>
              </a:ext>
            </a:extLst>
          </p:cNvPr>
          <p:cNvCxnSpPr>
            <a:cxnSpLocks/>
          </p:cNvCxnSpPr>
          <p:nvPr/>
        </p:nvCxnSpPr>
        <p:spPr>
          <a:xfrm>
            <a:off x="7300094" y="2312261"/>
            <a:ext cx="6226" cy="430156"/>
          </a:xfrm>
          <a:prstGeom prst="straightConnector1">
            <a:avLst/>
          </a:prstGeom>
          <a:noFill/>
          <a:ln w="19050" cap="flat" cmpd="sng">
            <a:solidFill>
              <a:schemeClr val="bg1">
                <a:lumMod val="50000"/>
              </a:schemeClr>
            </a:solidFill>
            <a:prstDash val="solid"/>
            <a:round/>
            <a:headEnd type="none" w="med" len="med"/>
            <a:tailEnd type="stealth" w="med" len="med"/>
          </a:ln>
        </p:spPr>
      </p:cxnSp>
      <p:sp>
        <p:nvSpPr>
          <p:cNvPr id="30" name="Google Shape;326;p23">
            <a:extLst>
              <a:ext uri="{FF2B5EF4-FFF2-40B4-BE49-F238E27FC236}">
                <a16:creationId xmlns:a16="http://schemas.microsoft.com/office/drawing/2014/main" id="{BC18E293-27E8-D05A-482A-2908FAFD977E}"/>
              </a:ext>
            </a:extLst>
          </p:cNvPr>
          <p:cNvSpPr/>
          <p:nvPr/>
        </p:nvSpPr>
        <p:spPr>
          <a:xfrm>
            <a:off x="5980136" y="1724558"/>
            <a:ext cx="2592000" cy="2334315"/>
          </a:xfrm>
          <a:prstGeom prst="roundRect">
            <a:avLst>
              <a:gd name="adj" fmla="val 16667"/>
            </a:avLst>
          </a:prstGeom>
          <a:noFill/>
          <a:ln w="9525" cap="flat"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pitchFamily="2" charset="0"/>
            </a:endParaRPr>
          </a:p>
        </p:txBody>
      </p:sp>
      <p:sp>
        <p:nvSpPr>
          <p:cNvPr id="7" name="Google Shape;264;p21">
            <a:extLst>
              <a:ext uri="{FF2B5EF4-FFF2-40B4-BE49-F238E27FC236}">
                <a16:creationId xmlns:a16="http://schemas.microsoft.com/office/drawing/2014/main" id="{0FF4BB74-4D03-A368-BBE3-8451657515F1}"/>
              </a:ext>
            </a:extLst>
          </p:cNvPr>
          <p:cNvSpPr txBox="1">
            <a:spLocks noGrp="1"/>
          </p:cNvSpPr>
          <p:nvPr>
            <p:ph type="title"/>
          </p:nvPr>
        </p:nvSpPr>
        <p:spPr>
          <a:xfrm>
            <a:off x="311699" y="320040"/>
            <a:ext cx="869995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Issue: de- and re-compression at every synchronization step</a:t>
            </a:r>
            <a:endParaRPr dirty="0"/>
          </a:p>
        </p:txBody>
      </p:sp>
      <p:sp>
        <p:nvSpPr>
          <p:cNvPr id="20" name="Slide Number Placeholder 19">
            <a:extLst>
              <a:ext uri="{FF2B5EF4-FFF2-40B4-BE49-F238E27FC236}">
                <a16:creationId xmlns:a16="http://schemas.microsoft.com/office/drawing/2014/main" id="{3C72D39B-EEC5-46E5-FBCF-C5612DA8B97B}"/>
              </a:ext>
            </a:extLst>
          </p:cNvPr>
          <p:cNvSpPr>
            <a:spLocks noGrp="1"/>
          </p:cNvSpPr>
          <p:nvPr>
            <p:ph type="sldNum" sz="quarter" idx="2"/>
          </p:nvPr>
        </p:nvSpPr>
        <p:spPr/>
        <p:txBody>
          <a:bodyPr/>
          <a:lstStyle/>
          <a:p>
            <a:fld id="{86CB4B4D-7CA3-9044-876B-883B54F8677D}" type="slidenum">
              <a:rPr lang="en-US" smtClean="0"/>
              <a:t>9</a:t>
            </a:fld>
            <a:endParaRPr lang="en-US" dirty="0"/>
          </a:p>
        </p:txBody>
      </p:sp>
      <p:sp>
        <p:nvSpPr>
          <p:cNvPr id="47" name="Rectangle 46">
            <a:extLst>
              <a:ext uri="{FF2B5EF4-FFF2-40B4-BE49-F238E27FC236}">
                <a16:creationId xmlns:a16="http://schemas.microsoft.com/office/drawing/2014/main" id="{BBCD8887-A0C8-B65E-961B-31188CC1E542}"/>
              </a:ext>
            </a:extLst>
          </p:cNvPr>
          <p:cNvSpPr/>
          <p:nvPr/>
        </p:nvSpPr>
        <p:spPr>
          <a:xfrm>
            <a:off x="2341446" y="4937760"/>
            <a:ext cx="1463040" cy="182880"/>
          </a:xfrm>
          <a:prstGeom prst="rect">
            <a:avLst/>
          </a:prstGeom>
          <a:solidFill>
            <a:srgbClr val="1D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2FBEE"/>
                </a:solidFill>
                <a:latin typeface="Helvetica" pitchFamily="2" charset="0"/>
              </a:rPr>
              <a:t>Compression Cost</a:t>
            </a:r>
          </a:p>
        </p:txBody>
      </p:sp>
      <p:sp>
        <p:nvSpPr>
          <p:cNvPr id="48" name="Rectangle 47">
            <a:extLst>
              <a:ext uri="{FF2B5EF4-FFF2-40B4-BE49-F238E27FC236}">
                <a16:creationId xmlns:a16="http://schemas.microsoft.com/office/drawing/2014/main" id="{1E7F7676-3149-41A9-F61B-62AD9943F56D}"/>
              </a:ext>
            </a:extLst>
          </p:cNvPr>
          <p:cNvSpPr/>
          <p:nvPr/>
        </p:nvSpPr>
        <p:spPr>
          <a:xfrm>
            <a:off x="87840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Background</a:t>
            </a:r>
          </a:p>
        </p:txBody>
      </p:sp>
      <p:sp>
        <p:nvSpPr>
          <p:cNvPr id="49" name="Rectangle 48">
            <a:extLst>
              <a:ext uri="{FF2B5EF4-FFF2-40B4-BE49-F238E27FC236}">
                <a16:creationId xmlns:a16="http://schemas.microsoft.com/office/drawing/2014/main" id="{74B46CD8-DAAF-AC13-4581-00D4A3E44136}"/>
              </a:ext>
            </a:extLst>
          </p:cNvPr>
          <p:cNvSpPr/>
          <p:nvPr/>
        </p:nvSpPr>
        <p:spPr>
          <a:xfrm>
            <a:off x="380448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Homomorphism</a:t>
            </a:r>
          </a:p>
        </p:txBody>
      </p:sp>
      <p:sp>
        <p:nvSpPr>
          <p:cNvPr id="50" name="Rectangle 49">
            <a:extLst>
              <a:ext uri="{FF2B5EF4-FFF2-40B4-BE49-F238E27FC236}">
                <a16:creationId xmlns:a16="http://schemas.microsoft.com/office/drawing/2014/main" id="{8635B486-09F6-AA52-4596-AF36219811D0}"/>
              </a:ext>
            </a:extLst>
          </p:cNvPr>
          <p:cNvSpPr/>
          <p:nvPr/>
        </p:nvSpPr>
        <p:spPr>
          <a:xfrm>
            <a:off x="526752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High Accuracy</a:t>
            </a:r>
          </a:p>
        </p:txBody>
      </p:sp>
      <p:sp>
        <p:nvSpPr>
          <p:cNvPr id="51" name="Rectangle 50">
            <a:extLst>
              <a:ext uri="{FF2B5EF4-FFF2-40B4-BE49-F238E27FC236}">
                <a16:creationId xmlns:a16="http://schemas.microsoft.com/office/drawing/2014/main" id="{D31FD0B1-AA8C-A2FC-4718-E2083F7188E5}"/>
              </a:ext>
            </a:extLst>
          </p:cNvPr>
          <p:cNvSpPr/>
          <p:nvPr/>
        </p:nvSpPr>
        <p:spPr>
          <a:xfrm>
            <a:off x="6730566" y="4937760"/>
            <a:ext cx="1463040" cy="182880"/>
          </a:xfrm>
          <a:prstGeom prst="rect">
            <a:avLst/>
          </a:prstGeom>
          <a:solidFill>
            <a:srgbClr val="F2F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85000"/>
                    <a:lumOff val="15000"/>
                  </a:schemeClr>
                </a:solidFill>
                <a:latin typeface="Helvetica" pitchFamily="2" charset="0"/>
              </a:rPr>
              <a:t>Evaluation</a:t>
            </a:r>
          </a:p>
        </p:txBody>
      </p:sp>
    </p:spTree>
    <p:extLst>
      <p:ext uri="{BB962C8B-B14F-4D97-AF65-F5344CB8AC3E}">
        <p14:creationId xmlns:p14="http://schemas.microsoft.com/office/powerpoint/2010/main" val="3964657550"/>
      </p:ext>
    </p:extLst>
  </p:cSld>
  <p:clrMapOvr>
    <a:masterClrMapping/>
  </p:clrMapOvr>
  <p:transition spd="med"/>
</p:sld>
</file>

<file path=ppt/theme/theme1.xml><?xml version="1.0" encoding="utf-8"?>
<a:theme xmlns:a="http://schemas.openxmlformats.org/drawingml/2006/main" name="SRC 2022: White with gradient blue logo">
  <a:themeElements>
    <a:clrScheme name="SRC 2022: White with gradient blue logo">
      <a:dk1>
        <a:srgbClr val="0F2E4C"/>
      </a:dk1>
      <a:lt1>
        <a:srgbClr val="4C443D"/>
      </a:lt1>
      <a:dk2>
        <a:srgbClr val="A7A7A7"/>
      </a:dk2>
      <a:lt2>
        <a:srgbClr val="535353"/>
      </a:lt2>
      <a:accent1>
        <a:srgbClr val="205D98"/>
      </a:accent1>
      <a:accent2>
        <a:srgbClr val="720534"/>
      </a:accent2>
      <a:accent3>
        <a:srgbClr val="1D897C"/>
      </a:accent3>
      <a:accent4>
        <a:srgbClr val="EA0200"/>
      </a:accent4>
      <a:accent5>
        <a:srgbClr val="EEBF13"/>
      </a:accent5>
      <a:accent6>
        <a:srgbClr val="AC1C6D"/>
      </a:accent6>
      <a:hlink>
        <a:srgbClr val="0000FF"/>
      </a:hlink>
      <a:folHlink>
        <a:srgbClr val="FF00FF"/>
      </a:folHlink>
    </a:clrScheme>
    <a:fontScheme name="SRC 2022: White with gradient blue logo">
      <a:majorFont>
        <a:latin typeface="Calibri"/>
        <a:ea typeface="Calibri"/>
        <a:cs typeface="Calibri"/>
      </a:majorFont>
      <a:minorFont>
        <a:latin typeface="Helvetica"/>
        <a:ea typeface="Helvetica"/>
        <a:cs typeface="Helvetica"/>
      </a:minorFont>
    </a:fontScheme>
    <a:fmtScheme name="SRC 2022: White with gradient blue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F2E4C"/>
            </a:solidFill>
            <a:effectLst/>
            <a:uFillTx/>
            <a:latin typeface="Abadi MT Std"/>
            <a:ea typeface="Abadi MT Std"/>
            <a:cs typeface="Abadi MT Std"/>
            <a:sym typeface="Abadi M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u="none" strike="noStrike" cap="none" spc="0" normalizeH="0" baseline="0" dirty="0">
            <a:ln>
              <a:noFill/>
            </a:ln>
            <a:solidFill>
              <a:srgbClr val="0F2E4C"/>
            </a:solidFill>
            <a:effectLst/>
            <a:uFillTx/>
            <a:latin typeface="Georgia" panose="02040502050405020303" pitchFamily="18" charset="0"/>
            <a:ea typeface="Abadi MT Std"/>
            <a:cs typeface="Abadi MT Std"/>
            <a:sym typeface="Abadi MT Std"/>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35157</TotalTime>
  <Words>3873</Words>
  <Application>Microsoft Macintosh PowerPoint</Application>
  <PresentationFormat>On-screen Show (16:9)</PresentationFormat>
  <Paragraphs>597</Paragraphs>
  <Slides>30</Slides>
  <Notes>30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Source Sans Pro</vt:lpstr>
      <vt:lpstr>Helvetica</vt:lpstr>
      <vt:lpstr>Cambria Math</vt:lpstr>
      <vt:lpstr>Georgia</vt:lpstr>
      <vt:lpstr>Gill Sans MT</vt:lpstr>
      <vt:lpstr>Arial</vt:lpstr>
      <vt:lpstr>Roboto</vt:lpstr>
      <vt:lpstr>Source Sans Pro SemiBold</vt:lpstr>
      <vt:lpstr>Times New Roman</vt:lpstr>
      <vt:lpstr>SRC 2022: White with gradient blue logo</vt:lpstr>
      <vt:lpstr>Office Theme</vt:lpstr>
      <vt:lpstr>THC: Accelerating Distributed Deep Learning Using Tensor Homomorphic Compression</vt:lpstr>
      <vt:lpstr>PowerPoint Presentation</vt:lpstr>
      <vt:lpstr>DNN training job size grows fast</vt:lpstr>
      <vt:lpstr>Network bandwidths grow much slower</vt:lpstr>
      <vt:lpstr>Synchronization in data parallel training</vt:lpstr>
      <vt:lpstr>The synchronization cost is already high</vt:lpstr>
      <vt:lpstr>PowerPoint Presentation</vt:lpstr>
      <vt:lpstr>Issue: de- and re-compression at every synchronization step</vt:lpstr>
      <vt:lpstr>Issue: de- and re-compression at every synchronization step</vt:lpstr>
      <vt:lpstr>Issue: de- and re-compression at every synchronization step</vt:lpstr>
      <vt:lpstr>Compression saving diluted by high computational cost</vt:lpstr>
      <vt:lpstr>Key idea: Tensor Homomorphic Compression (THC)</vt:lpstr>
      <vt:lpstr>Designing a homomorphic quantization scheme</vt:lpstr>
      <vt:lpstr>PowerPoint Presentation</vt:lpstr>
      <vt:lpstr>Achieve homomorphism by aligning worker ranges</vt:lpstr>
      <vt:lpstr>Quantization with global range is homomorphic</vt:lpstr>
      <vt:lpstr>Quantization with global range is homomorphic</vt:lpstr>
      <vt:lpstr>PowerPoint Presentation</vt:lpstr>
      <vt:lpstr>PowerPoint Presentation</vt:lpstr>
      <vt:lpstr>THC workflow</vt:lpstr>
      <vt:lpstr>Easy In-Network Aggregation (INA) integration</vt:lpstr>
      <vt:lpstr>THC prototype uses INA with Programmable Switches</vt:lpstr>
      <vt:lpstr>Evaluation setup</vt:lpstr>
      <vt:lpstr>Evaluation: Time-to-Accuracy</vt:lpstr>
      <vt:lpstr>Evaluation: Time-to-Accuracy</vt:lpstr>
      <vt:lpstr>Evaluation: Time-to-Accuracy</vt:lpstr>
      <vt:lpstr>Additional results in paper</vt:lpstr>
      <vt:lpstr>Conclusion</vt:lpstr>
      <vt:lpstr>Future works</vt:lpstr>
      <vt:lpstr>Thank you for listening!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THC: Accelerating Distributed Deep Learning Using Homomorphic Compression</dc:title>
  <cp:lastModifiedBy>Li, Minghao</cp:lastModifiedBy>
  <cp:revision>2219</cp:revision>
  <cp:lastPrinted>2024-04-11T16:28:52Z</cp:lastPrinted>
  <dcterms:modified xsi:type="dcterms:W3CDTF">2024-04-17T21:31:32Z</dcterms:modified>
</cp:coreProperties>
</file>