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80" r:id="rId3"/>
    <p:sldId id="479" r:id="rId4"/>
    <p:sldId id="425" r:id="rId5"/>
    <p:sldId id="492" r:id="rId6"/>
    <p:sldId id="483" r:id="rId7"/>
    <p:sldId id="474" r:id="rId8"/>
    <p:sldId id="486" r:id="rId9"/>
    <p:sldId id="491" r:id="rId10"/>
    <p:sldId id="488" r:id="rId11"/>
    <p:sldId id="472" r:id="rId12"/>
    <p:sldId id="434" r:id="rId13"/>
    <p:sldId id="475" r:id="rId14"/>
    <p:sldId id="424" r:id="rId15"/>
    <p:sldId id="485" r:id="rId16"/>
    <p:sldId id="489" r:id="rId17"/>
    <p:sldId id="372" r:id="rId18"/>
    <p:sldId id="484" r:id="rId19"/>
    <p:sldId id="4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2769AF"/>
    <a:srgbClr val="D3E4F5"/>
    <a:srgbClr val="EDF5FB"/>
    <a:srgbClr val="DCEAF7"/>
    <a:srgbClr val="26B7D4"/>
    <a:srgbClr val="A6CAEC"/>
    <a:srgbClr val="F1F8FC"/>
    <a:srgbClr val="E8E8E8"/>
    <a:srgbClr val="FFF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9EAD2-846C-1649-B310-D9336CC70BB6}" v="237" dt="2025-07-08T04:32:17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39410"/>
  </p:normalViewPr>
  <p:slideViewPr>
    <p:cSldViewPr snapToGrid="0">
      <p:cViewPr varScale="1">
        <p:scale>
          <a:sx n="49" d="100"/>
          <a:sy n="49" d="100"/>
        </p:scale>
        <p:origin x="2688" y="176"/>
      </p:cViewPr>
      <p:guideLst>
        <p:guide orient="horz" pos="2208"/>
        <p:guide pos="3816"/>
      </p:guideLst>
    </p:cSldViewPr>
  </p:slideViewPr>
  <p:notesTextViewPr>
    <p:cViewPr>
      <p:scale>
        <a:sx n="130" d="100"/>
        <a:sy n="13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87E1C8-213D-C16B-B895-F53015D72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65E9C-8A17-DA28-6DBA-7C1A6FA73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2E695-0ADD-5E4F-A511-6E7D4A9D4B2A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0B206-6B37-3B18-0256-E4F9532792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259A4-1A98-4375-2DB0-6DD15E135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4EFA-FADC-4F41-9B72-70E00028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2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79638-A2DD-3A4C-8FCA-CA8390C562E3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B43B3-04E6-544F-B4B4-5F271AEAC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I‘m Zhiying.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I‘m going to talk about DeDe,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scales resource allocation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the idea of “decouple and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decompose”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did this work during my PhD at Harvard,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with my advisor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Minlan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Francis from UIUC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algorithm alternates between optimizing x and z,</a:t>
            </a:r>
            <a:br>
              <a:rPr lang="en-US" dirty="0"/>
            </a:br>
            <a:r>
              <a:rPr lang="en-US" dirty="0"/>
              <a:t>(click) let’s take a closer look at the optimization of x first.</a:t>
            </a:r>
          </a:p>
          <a:p>
            <a:r>
              <a:rPr lang="en-US" dirty="0"/>
              <a:t>and the optimization of z follows a similar process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When optimizing x, the value of z is fixed.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this means all the demand constraints on z no longer affect the optimization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we can also see this in the allocation matrix x,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per-demand constraints have disappeared.</a:t>
            </a:r>
          </a:p>
          <a:p>
            <a:r>
              <a:rPr lang="en-US" dirty="0"/>
              <a:t>(click) So overall, the constraints have been decoupled during ADMM’s alternating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decoupled the constraints</a:t>
            </a:r>
          </a:p>
          <a:p>
            <a:r>
              <a:rPr lang="en-US" dirty="0"/>
              <a:t>(click) however, optimizing the large x is still slow</a:t>
            </a:r>
          </a:p>
          <a:p>
            <a:r>
              <a:rPr lang="en-US" dirty="0"/>
              <a:t>(click) so the question becomes,</a:t>
            </a:r>
          </a:p>
          <a:p>
            <a:r>
              <a:rPr lang="en-US" dirty="0"/>
              <a:t>how to decompose the large x into smaller pieces to solve in parallel?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After we take a closer look at the augmented Lagrangian,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find something helpful</a:t>
            </a:r>
          </a:p>
          <a:p>
            <a:r>
              <a:rPr lang="en-US" dirty="0"/>
              <a:t>(click) first, the objective is separable,</a:t>
            </a:r>
          </a:p>
          <a:p>
            <a:r>
              <a:rPr lang="en-US" dirty="0"/>
              <a:t>the total throughput is the sum of throughput from each GPU type</a:t>
            </a:r>
          </a:p>
          <a:p>
            <a:r>
              <a:rPr lang="en-US" dirty="0"/>
              <a:t>(click) the term from resource constraints is also separable,</a:t>
            </a:r>
          </a:p>
          <a:p>
            <a:r>
              <a:rPr lang="en-US" dirty="0"/>
              <a:t>as it is per-resource based, defined for each GPU. </a:t>
            </a:r>
          </a:p>
          <a:p>
            <a:r>
              <a:rPr lang="en-US" dirty="0"/>
              <a:t>(click) even the term from x equals to z turns out to be separable</a:t>
            </a:r>
          </a:p>
          <a:p>
            <a:r>
              <a:rPr lang="en-US" dirty="0"/>
              <a:t>as we can rewrite this as each row of x equals to its corresponding row of z.</a:t>
            </a:r>
          </a:p>
          <a:p>
            <a:r>
              <a:rPr lang="en-US" dirty="0"/>
              <a:t>(click) Since all these terms are separable,</a:t>
            </a:r>
          </a:p>
          <a:p>
            <a:r>
              <a:rPr lang="en-US" dirty="0"/>
              <a:t>(click) we can now decompose the large x into per-resource allocations,</a:t>
            </a:r>
          </a:p>
          <a:p>
            <a:r>
              <a:rPr lang="en-US" dirty="0"/>
              <a:t>With one row for each problem</a:t>
            </a:r>
          </a:p>
          <a:p>
            <a:r>
              <a:rPr lang="en-US" dirty="0"/>
              <a:t>And because these problems are independent, we can solve them in parallel.</a:t>
            </a:r>
          </a:p>
          <a:p>
            <a:r>
              <a:rPr lang="en-US" dirty="0"/>
              <a:t>a similar decomposition also applies when optimizing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wrap up the design, (click) DeDe decouples and decomposes the problem.</a:t>
            </a:r>
          </a:p>
          <a:p>
            <a:r>
              <a:rPr lang="en-US" dirty="0"/>
              <a:t>(click) separating resource allocation problem into per-resource allocations</a:t>
            </a:r>
          </a:p>
          <a:p>
            <a:r>
              <a:rPr lang="en-US" dirty="0"/>
              <a:t>(click) and per-demand allocations in parallel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These two allocations are performed alternately across iterations.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Segoe UI"/>
                <a:cs typeface="Segoe UI"/>
              </a:rPr>
              <a:t>--9:15--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DeDe design, our next step is implementing DeDe for real use.</a:t>
            </a:r>
          </a:p>
          <a:p>
            <a:r>
              <a:rPr lang="en-US" dirty="0"/>
              <a:t>(click) DeDe builds on convex-</a:t>
            </a:r>
            <a:r>
              <a:rPr lang="en-US" dirty="0" err="1"/>
              <a:t>py</a:t>
            </a:r>
            <a:r>
              <a:rPr lang="en-US" dirty="0"/>
              <a:t>, which is a Python-based modeling language for convex optimization,</a:t>
            </a:r>
          </a:p>
          <a:p>
            <a:r>
              <a:rPr lang="en-US" dirty="0"/>
              <a:t>DeDe leverages its powerful problem compilation.</a:t>
            </a:r>
          </a:p>
          <a:p>
            <a:r>
              <a:rPr lang="en-US" dirty="0"/>
              <a:t>(click) DeDe also achieves its real, efficient parallelism with ray library</a:t>
            </a:r>
          </a:p>
          <a:p>
            <a:r>
              <a:rPr lang="en-US" dirty="0"/>
              <a:t>(click) This low-level framework is highly optimized, and used in all our evaluation.</a:t>
            </a:r>
          </a:p>
          <a:p>
            <a:r>
              <a:rPr lang="en-US" dirty="0"/>
              <a:t>(click) At the same time, we build an easy-to-use API aligned with convex-</a:t>
            </a:r>
            <a:r>
              <a:rPr lang="en-US" dirty="0" err="1"/>
              <a:t>py</a:t>
            </a:r>
            <a:r>
              <a:rPr lang="en-US" dirty="0"/>
              <a:t> syntax</a:t>
            </a:r>
          </a:p>
          <a:p>
            <a:r>
              <a:rPr lang="en-US" dirty="0"/>
              <a:t>(click) The performance enhancements of this high-level API are underway.</a:t>
            </a:r>
          </a:p>
          <a:p>
            <a:r>
              <a:rPr lang="en-US" dirty="0"/>
              <a:t>In order to support more complex problem formulations.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implement DeDe as a Python library at high level </a:t>
            </a:r>
          </a:p>
          <a:p>
            <a:r>
              <a:rPr lang="en-US" dirty="0"/>
              <a:t>which can be easily installed through pip install </a:t>
            </a:r>
            <a:r>
              <a:rPr lang="en-US" dirty="0" err="1"/>
              <a:t>dede</a:t>
            </a:r>
            <a:endParaRPr lang="en-US" dirty="0"/>
          </a:p>
          <a:p>
            <a:r>
              <a:rPr lang="en-US" dirty="0"/>
              <a:t>Here’s a quick example to show how it works:</a:t>
            </a:r>
            <a:br>
              <a:rPr lang="en-US" dirty="0"/>
            </a:br>
            <a:r>
              <a:rPr lang="en-US" dirty="0"/>
              <a:t>(click) First, we import DeDe</a:t>
            </a:r>
          </a:p>
          <a:p>
            <a:r>
              <a:rPr lang="en-US" dirty="0"/>
              <a:t>(click) Then, we create a non-negative allocation variable for n resources and m demands</a:t>
            </a:r>
          </a:p>
          <a:p>
            <a:r>
              <a:rPr lang="en-US" dirty="0"/>
              <a:t>(click) Next, we define constraints—for example, </a:t>
            </a:r>
          </a:p>
          <a:p>
            <a:r>
              <a:rPr lang="en-US" dirty="0"/>
              <a:t>We require allocations on each resource and each demand to stay below 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We also specify an objective—say, maximizing total allocation.</a:t>
            </a:r>
          </a:p>
          <a:p>
            <a:r>
              <a:rPr lang="en-US" dirty="0"/>
              <a:t>(click) Once we have the objective and constraints, </a:t>
            </a:r>
          </a:p>
          <a:p>
            <a:r>
              <a:rPr lang="en-US" dirty="0"/>
              <a:t>we construct the problem and call solve to get the result.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As mentioned, our interface is largely aligned with convex-</a:t>
            </a:r>
            <a:r>
              <a:rPr lang="en-US" dirty="0" err="1"/>
              <a:t>py</a:t>
            </a:r>
            <a:r>
              <a:rPr lang="en-US" dirty="0"/>
              <a:t> syntax.</a:t>
            </a:r>
            <a:br>
              <a:rPr lang="en-US" dirty="0"/>
            </a:br>
            <a:r>
              <a:rPr lang="en-US" dirty="0"/>
              <a:t>(click) One difference is that we have to specify resource and demand constraints separately.</a:t>
            </a:r>
            <a:br>
              <a:rPr lang="en-US" dirty="0"/>
            </a:br>
            <a:r>
              <a:rPr lang="en-US" dirty="0"/>
              <a:t>And since the solving process is in parallel, we may also specify how many CPU cores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we don’t, it’ll use all available cores by default.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our high-level API. On the other hand, the low-level API gives users more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manually specify the augmented </a:t>
            </a:r>
            <a:r>
              <a:rPr lang="en-US" dirty="0" err="1"/>
              <a:t>Lagrangian</a:t>
            </a:r>
            <a:r>
              <a:rPr lang="en-US" dirty="0"/>
              <a:t> in each per-resource and per-demand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we are not showing it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several popular resource allocation problems, </a:t>
            </a:r>
          </a:p>
          <a:p>
            <a:r>
              <a:rPr lang="en-US" dirty="0"/>
              <a:t>here we focus on cluster scheduling problem as we saw earlier in the example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To do this, we use the Gavel scheduling simulator, along with real throughput data.</a:t>
            </a:r>
          </a:p>
          <a:p>
            <a:r>
              <a:rPr lang="en-US" dirty="0"/>
              <a:t>(click) In our simulation, DeDe allocates 2 thousand jobs across 16 thousand CPU &amp; GPUs</a:t>
            </a:r>
          </a:p>
          <a:p>
            <a:r>
              <a:rPr lang="en-US" dirty="0"/>
              <a:t>(click) The goal is to maximize proportional fairness in resource allocation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As a baseline, we compare against the exact solution computed by a popular solver,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models the problem as convex programming,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more difficult than the previous example, which involves only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9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AAE1-6525-FE02-3850-2CEA14746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29718-6255-14C1-DA3B-FD6F1D657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269B7-44BF-DDBD-289F-3BC9B9463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a demo that compares DeDe's runtime with the exact 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dede</a:t>
            </a:r>
            <a:r>
              <a:rPr lang="en-US" dirty="0"/>
              <a:t> is on the left and the exact solution on the right</a:t>
            </a:r>
          </a:p>
          <a:p>
            <a:r>
              <a:rPr lang="en-US" dirty="0"/>
              <a:t>We can clearly see </a:t>
            </a:r>
            <a:r>
              <a:rPr lang="en-US" dirty="0" err="1"/>
              <a:t>dede</a:t>
            </a:r>
            <a:r>
              <a:rPr lang="en-US" dirty="0"/>
              <a:t> runs much faster.</a:t>
            </a:r>
          </a:p>
          <a:p>
            <a:r>
              <a:rPr lang="en-US" dirty="0"/>
              <a:t>In scheduling round 1, </a:t>
            </a:r>
            <a:r>
              <a:rPr lang="en-US" dirty="0" err="1"/>
              <a:t>dede</a:t>
            </a:r>
            <a:r>
              <a:rPr lang="en-US" dirty="0"/>
              <a:t> is 65 times faster</a:t>
            </a:r>
          </a:p>
          <a:p>
            <a:r>
              <a:rPr lang="en-US" dirty="0"/>
              <a:t>In round 2, it's 61 times faster </a:t>
            </a:r>
          </a:p>
          <a:p>
            <a:r>
              <a:rPr lang="en-US" dirty="0"/>
              <a:t>And In round 3, it's 66 times faster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0FACF-79D0-C22A-9D5B-F3DB4B079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4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</a:pPr>
            <a:r>
              <a:rPr lang="en-US" dirty="0">
                <a:cs typeface="Calibri"/>
              </a:rPr>
              <a:t>now we look at some statistics and the solution quality,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In this figure, x axis is the computation time in seconds, 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and y axis is normalized proportional fairness, which represents the allocation 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dirty="0">
                <a:ea typeface="等线"/>
                <a:cs typeface="Calibri"/>
              </a:rPr>
              <a:t>(click) we see that DeDe achieves a fairness score of 1.1 in just 5 minutes.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(click) in comparison, the exact solution is 60 times slower than </a:t>
            </a:r>
            <a:r>
              <a:rPr lang="en-US" altLang="zh-CN" dirty="0" err="1">
                <a:ea typeface="等线"/>
                <a:cs typeface="Calibri"/>
              </a:rPr>
              <a:t>dede</a:t>
            </a:r>
            <a:r>
              <a:rPr lang="en-US" altLang="zh-CN" dirty="0">
                <a:ea typeface="等线"/>
                <a:cs typeface="Calibri"/>
              </a:rPr>
              <a:t>. </a:t>
            </a:r>
          </a:p>
          <a:p>
            <a:pPr>
              <a:buFont typeface="+mj-lt"/>
            </a:pPr>
            <a:r>
              <a:rPr lang="en-US" dirty="0"/>
              <a:t>meanwhile, the objective it achieves is surprisingly worse than DeDe’s. 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This is because the solver fails to reach optimality due to the large problem size.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(click) We also compare DeDe against POP from SOSP 21, 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which randomly splits the problem into concurrent subproblems.</a:t>
            </a:r>
            <a:br>
              <a:rPr lang="en-US" altLang="zh-CN" dirty="0">
                <a:ea typeface="等线"/>
                <a:cs typeface="Calibri"/>
              </a:rPr>
            </a:br>
            <a:r>
              <a:rPr lang="en-US" altLang="zh-CN" dirty="0">
                <a:ea typeface="等线"/>
                <a:cs typeface="Calibri"/>
              </a:rPr>
              <a:t>But POP runs in simulation, without actually using multiple processes . </a:t>
            </a:r>
          </a:p>
          <a:p>
            <a:pPr>
              <a:buFont typeface="+mj-lt"/>
            </a:pPr>
            <a:r>
              <a:rPr lang="en-US" dirty="0"/>
              <a:t>That means it avoids lots of system overhead.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Compared to DeDe, POP achieves lower fairness and is twice slower. </a:t>
            </a:r>
            <a:br>
              <a:rPr lang="en-US" altLang="zh-CN" dirty="0">
                <a:ea typeface="等线"/>
                <a:cs typeface="Calibri"/>
              </a:rPr>
            </a:br>
            <a:r>
              <a:rPr lang="en-US" altLang="zh-CN" dirty="0">
                <a:ea typeface="等线"/>
                <a:cs typeface="Calibri"/>
              </a:rPr>
              <a:t>(click) For a fair comparison, we also implemented a variant of DeDe, </a:t>
            </a:r>
          </a:p>
          <a:p>
            <a:pPr>
              <a:buFont typeface="+mj-lt"/>
            </a:pPr>
            <a:r>
              <a:rPr lang="en-US" altLang="zh-CN" dirty="0">
                <a:ea typeface="等线"/>
                <a:cs typeface="Calibri"/>
              </a:rPr>
              <a:t>called DeDe star, based on similar simulated parallelism as POP. </a:t>
            </a:r>
          </a:p>
          <a:p>
            <a:pPr>
              <a:buFont typeface="+mj-lt"/>
            </a:pPr>
            <a:r>
              <a:rPr lang="en-US" dirty="0"/>
              <a:t>Without real system overhead like cache thrashing, </a:t>
            </a:r>
          </a:p>
          <a:p>
            <a:pPr>
              <a:buFont typeface="+mj-lt"/>
            </a:pPr>
            <a:r>
              <a:rPr lang="en-US" dirty="0"/>
              <a:t>DeDe-Star runs twice faster than the regular DeDe.</a:t>
            </a:r>
            <a:endParaRPr lang="en-US" altLang="zh-CN" dirty="0">
              <a:ea typeface="等线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B9782-07CF-42B9-150B-CC5796FA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A793E-F52A-EEAA-8B2C-5F7058925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80CD8-DB01-CF88-F700-AFDF13441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Apart from cluster scheduling,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DeDe is also faster and better in other resource allocation problems.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showcase two additional examples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One is traffic engineering, </a:t>
            </a:r>
            <a:br>
              <a:rPr lang="en-US" dirty="0"/>
            </a:br>
            <a:r>
              <a:rPr lang="en-US" dirty="0"/>
              <a:t>which allocates 3 million traffic demands to over 8 thousand network links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goal is to achieve high network utilization</a:t>
            </a:r>
            <a:br>
              <a:rPr lang="en-US" dirty="0"/>
            </a:br>
            <a:r>
              <a:rPr lang="en-US" dirty="0"/>
              <a:t>(click) the other is load balancing, </a:t>
            </a:r>
          </a:p>
          <a:p>
            <a:r>
              <a:rPr lang="en-US" dirty="0"/>
              <a:t>Which allocates 2 thousand data shards on over 200 data servers</a:t>
            </a:r>
          </a:p>
          <a:p>
            <a:r>
              <a:rPr lang="en-US" dirty="0"/>
              <a:t>to balance query loads in a distributed store</a:t>
            </a:r>
          </a:p>
          <a:p>
            <a:r>
              <a:rPr lang="en-US" dirty="0"/>
              <a:t>(click) In both examples, DeDe is over 80 times faster,</a:t>
            </a:r>
          </a:p>
          <a:p>
            <a:r>
              <a:rPr lang="en-US" dirty="0"/>
              <a:t>with up to 10% better allocation quality compared to the exact solution</a:t>
            </a:r>
          </a:p>
          <a:p>
            <a:r>
              <a:rPr lang="en-US" dirty="0"/>
              <a:t>(click) DeDe also outperforms POP, both in speed and 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AEBD-CE3B-92CC-DC0E-751F0171E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1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(click) DeDe scales resource allocation</a:t>
            </a:r>
            <a:br>
              <a:rPr lang="en-US" dirty="0"/>
            </a:br>
            <a:r>
              <a:rPr lang="en-US" dirty="0"/>
              <a:t>by decoupling and decomposing the problem —</a:t>
            </a:r>
            <a:br>
              <a:rPr lang="en-US" dirty="0"/>
            </a:br>
            <a:r>
              <a:rPr lang="en-US" dirty="0"/>
              <a:t>(click) turning it into alternating per-resource and per-demand allocations,</a:t>
            </a:r>
          </a:p>
          <a:p>
            <a:r>
              <a:rPr lang="en-US" dirty="0"/>
              <a:t>without compromising the solution quality</a:t>
            </a:r>
            <a:br>
              <a:rPr lang="en-US" dirty="0"/>
            </a:br>
            <a:r>
              <a:rPr lang="en-US" dirty="0"/>
              <a:t>DeDe is open-source on GitHub</a:t>
            </a:r>
            <a:br>
              <a:rPr lang="en-US" dirty="0"/>
            </a:br>
            <a:r>
              <a:rPr lang="en-US" dirty="0"/>
              <a:t>and can also be easily installed with pip install </a:t>
            </a:r>
            <a:r>
              <a:rPr lang="en-US" dirty="0" err="1"/>
              <a:t>dede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If you have a resource allocation problem of large scale, DeDe is likely to help accelerate it.</a:t>
            </a:r>
          </a:p>
          <a:p>
            <a:r>
              <a:rPr lang="en-US" dirty="0"/>
              <a:t>Right now, we recommend using the low-level API if you'd like to give it a try,</a:t>
            </a:r>
            <a:br>
              <a:rPr lang="en-US" dirty="0"/>
            </a:br>
            <a:r>
              <a:rPr lang="en-US" dirty="0"/>
              <a:t>but we’re actively improving the performance for the high-level API.</a:t>
            </a:r>
            <a:br>
              <a:rPr lang="en-US" dirty="0"/>
            </a:br>
            <a:r>
              <a:rPr lang="en-US" dirty="0"/>
              <a:t>Thank you for your attention and I am happy to take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Nowadays, networked systems are getting significantly large and diverse.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For example,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 now have thousands of computing resources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different types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share among tenants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including all sorts of GPUs, CPUs, and other computing resources.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Another example is wide-area networks with hundreds of network links,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carry network flow across datacenters all over the world.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each link has different bandwidth capacities.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With so many diverse resources, how do we efficiently share them?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4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E8C2-42E8-2B4C-8ACE-2E2A0057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5D9BB-984D-DDF1-5DAE-9586FB2E0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EB526-060E-B54F-5616-71817191E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Systems rely on resource allocation to meet dynamic user demands,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allocating GPUs to computing jobs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This kind of allocation is often modeled as an optimization problem,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linear programming or mixed-integer programming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Given an optimization objective and constraints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resource allocator needs to figure out how to assign resources to demands.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However, as systems get larger and more diverse,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could take hours to find an optimal allocation,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it hard to meet service requirements at scale.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4101C-A5BB-1F17-DA03-52986C330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the scalability crisis,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methods trade off between computational speed and allocation quality.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Optimization solvers like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Gurobi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find the best solution,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but they can be too slow at a large scale.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To speed things up,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have tried heuristics, approximation algorithms, and ML-based methods,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these usually give suboptimal results.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Besides, these approaches are often domain-specific, or workload-dependent.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Therefore, our goal is to build a general-purpose resource allocation framework,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both fast and high-quality.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this end,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we surveyed dozens of real-world resource allocation problems in recent literature.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find that they all share a common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separable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structure.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 me explain what I mean by separable,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 small example of cluster scheduling. 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2334-7480-9004-E550-66D3B8BB5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300E01-E566-C982-B5D5-F1C12D9C1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74E4F-968B-1571-1C54-7C52F5510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example, </a:t>
            </a:r>
          </a:p>
          <a:p>
            <a:r>
              <a:rPr lang="en-US" dirty="0"/>
              <a:t>every hour, we need to decide how to allocate 3 ML jobs on 3 types of GPUs, </a:t>
            </a:r>
          </a:p>
          <a:p>
            <a:r>
              <a:rPr lang="en-US" dirty="0"/>
              <a:t>such as A100, H100, and V100. </a:t>
            </a:r>
          </a:p>
          <a:p>
            <a:r>
              <a:rPr lang="en-US" dirty="0"/>
              <a:t>Each job can split its runtime across different GPU types.</a:t>
            </a:r>
          </a:p>
          <a:p>
            <a:r>
              <a:rPr lang="en-US" dirty="0"/>
              <a:t>We use x to represent the fraction of the hour a job runs on a GPU. </a:t>
            </a:r>
          </a:p>
          <a:p>
            <a:r>
              <a:rPr lang="en-US" dirty="0"/>
              <a:t>(click) Naturally, we have per-demand constraints on each column of x, </a:t>
            </a:r>
          </a:p>
          <a:p>
            <a:r>
              <a:rPr lang="en-US" dirty="0"/>
              <a:t>where the sum of runtime for each job can not exceed 1 hour.</a:t>
            </a:r>
          </a:p>
          <a:p>
            <a:r>
              <a:rPr lang="en-US" dirty="0"/>
              <a:t>(click) On the other hand, for each GPU type, </a:t>
            </a:r>
          </a:p>
          <a:p>
            <a:r>
              <a:rPr lang="en-US" dirty="0"/>
              <a:t>the total GPU hours requested by all jobs must stay within the capacity of that GPU type.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per-resource constraints apply to each row of 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Since each GPU has different specs, a job can achieve different throughput on each type.</a:t>
            </a:r>
          </a:p>
          <a:p>
            <a:r>
              <a:rPr lang="en-US" dirty="0"/>
              <a:t>and the objective is to maximize the total throughput across all jobs</a:t>
            </a:r>
          </a:p>
          <a:p>
            <a:r>
              <a:rPr lang="en-US" dirty="0"/>
              <a:t>(click) This is what we mean by a separable structure, </a:t>
            </a:r>
          </a:p>
          <a:p>
            <a:r>
              <a:rPr lang="en-US" dirty="0"/>
              <a:t>constraints are specified for each resource and each demand. </a:t>
            </a:r>
          </a:p>
          <a:p>
            <a:r>
              <a:rPr lang="en-US" dirty="0"/>
              <a:t>The objective is also a sum of utilities from allocations</a:t>
            </a:r>
            <a:br>
              <a:rPr lang="en-US" dirty="0"/>
            </a:br>
            <a:r>
              <a:rPr lang="en-US" dirty="0"/>
              <a:t>(click) This separable structure we identified naturally leads to the next question: </a:t>
            </a:r>
          </a:p>
          <a:p>
            <a:r>
              <a:rPr lang="en-US" dirty="0"/>
              <a:t>can we divide a large resource allocation problem into smaller problems that run in parallel?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49ED-007F-3CEB-E671-6B25DC0AB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2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However, we cannot just separate the problem directly.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The challenge is, resource and demand constraints are interdependent,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(click) These constraints are entangled across rows and columns,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(click) so one allocation affects all the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(click) for example, </a:t>
            </a:r>
            <a:r>
              <a:rPr lang="en-US" dirty="0"/>
              <a:t>if we assign more GPU A to job 1,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(click) Then the other jobs have to receive</a:t>
            </a:r>
            <a:r>
              <a:rPr lang="en-US" dirty="0"/>
              <a:t> less from GPU 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egoe UI"/>
                <a:cs typeface="Segoe UI"/>
              </a:rPr>
              <a:t>(click) these changes then propagate, further impacting other allocations.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Segoe UI"/>
                <a:cs typeface="Segoe UI"/>
              </a:rPr>
              <a:t>--4:45--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tackle this challenge, we need to decouple the interdependent constraints.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let's look at the optimization form of the previous example</a:t>
            </a:r>
            <a:br>
              <a:rPr lang="en-US" dirty="0"/>
            </a:br>
            <a:r>
              <a:rPr lang="en-US" dirty="0"/>
              <a:t>We start with an allocation matrix x, where the goal is to maximize total throughput</a:t>
            </a:r>
            <a:br>
              <a:rPr lang="en-US" dirty="0"/>
            </a:br>
            <a:r>
              <a:rPr lang="en-US" dirty="0"/>
              <a:t>with per-resource constraints on the rows, and per-demand constraints on the columns.</a:t>
            </a:r>
            <a:br>
              <a:rPr lang="en-US" dirty="0"/>
            </a:br>
            <a:r>
              <a:rPr lang="en-US" dirty="0"/>
              <a:t>(click) To decouple the constraints, we introduce a copy of the matrix, called z,</a:t>
            </a:r>
            <a:br>
              <a:rPr lang="en-US" dirty="0"/>
            </a:br>
            <a:r>
              <a:rPr lang="en-US" dirty="0"/>
              <a:t>and move the demand constraints onto z.</a:t>
            </a:r>
            <a:br>
              <a:rPr lang="en-US" dirty="0"/>
            </a:br>
            <a:r>
              <a:rPr lang="en-US" dirty="0"/>
              <a:t>(click) We also add one more constraint to keep x = z,</a:t>
            </a:r>
            <a:br>
              <a:rPr lang="en-US" dirty="0"/>
            </a:br>
            <a:r>
              <a:rPr lang="en-US" dirty="0"/>
              <a:t>(click) so the transformed problem is still mathematically equivalent to the original.</a:t>
            </a:r>
            <a:br>
              <a:rPr lang="en-US" dirty="0"/>
            </a:br>
            <a:r>
              <a:rPr lang="en-US" dirty="0"/>
              <a:t>(click) Now, the resource constraints stay on the rows of x,</a:t>
            </a:r>
            <a:br>
              <a:rPr lang="en-US" dirty="0"/>
            </a:br>
            <a:r>
              <a:rPr lang="en-US" dirty="0"/>
              <a:t>(click) while the demand constraints are on the columns of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this setup of x and z, </a:t>
            </a:r>
          </a:p>
          <a:p>
            <a:r>
              <a:rPr lang="en-US" dirty="0"/>
              <a:t>(click) the reformulated problem naturally fits the required form of ADMM as presented here,</a:t>
            </a:r>
          </a:p>
          <a:p>
            <a:r>
              <a:rPr lang="en-US" dirty="0"/>
              <a:t>ADMM is short for Alternating direction method of multipliers, </a:t>
            </a:r>
          </a:p>
          <a:p>
            <a:r>
              <a:rPr lang="en-US" dirty="0"/>
              <a:t>Which is a classical constrained optimization algorithm</a:t>
            </a:r>
          </a:p>
          <a:p>
            <a:r>
              <a:rPr lang="en-US" dirty="0"/>
              <a:t>(click) In the example, the total throughput can be viewed as f(x) + g(z)</a:t>
            </a:r>
          </a:p>
          <a:p>
            <a:r>
              <a:rPr lang="en-US" dirty="0"/>
              <a:t>and the constraints are all linear constraints on x and z.</a:t>
            </a:r>
            <a:br>
              <a:rPr lang="en-US" dirty="0"/>
            </a:br>
            <a:r>
              <a:rPr lang="en-US" dirty="0"/>
              <a:t>(click) ADMM algorithm solves such problem in 2 steps</a:t>
            </a:r>
          </a:p>
          <a:p>
            <a:r>
              <a:rPr lang="en-US" dirty="0"/>
              <a:t>At step 1, it incorporates constraints into the objective, </a:t>
            </a:r>
          </a:p>
          <a:p>
            <a:r>
              <a:rPr lang="en-US" dirty="0"/>
              <a:t>so the problem becomes unconstrained</a:t>
            </a:r>
            <a:br>
              <a:rPr lang="en-US" dirty="0"/>
            </a:br>
            <a:r>
              <a:rPr lang="en-US" dirty="0"/>
              <a:t>(click) This step introduces a Lagrange multiplier term, </a:t>
            </a:r>
          </a:p>
          <a:p>
            <a:r>
              <a:rPr lang="en-US" dirty="0"/>
              <a:t>as well as  a quadratic penalty term from constraint violation,</a:t>
            </a:r>
            <a:br>
              <a:rPr lang="en-US" dirty="0"/>
            </a:br>
            <a:r>
              <a:rPr lang="en-US" dirty="0"/>
              <a:t>this gives us a so-called augmented </a:t>
            </a:r>
            <a:r>
              <a:rPr lang="en-US" dirty="0" err="1"/>
              <a:t>Lagrangian</a:t>
            </a:r>
            <a:r>
              <a:rPr lang="en-US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(click) At step 2, ADMM optimizes x and z 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en-US" dirty="0"/>
              <a:t> augmented Lagrangian alternatively</a:t>
            </a:r>
            <a:br>
              <a:rPr lang="en-US" dirty="0"/>
            </a:br>
            <a:r>
              <a:rPr lang="en-US" dirty="0"/>
              <a:t>(click) It starts by optimizing x while keeping the other variables fixed.</a:t>
            </a:r>
            <a:br>
              <a:rPr lang="en-US" dirty="0"/>
            </a:br>
            <a:r>
              <a:rPr lang="en-US" dirty="0"/>
              <a:t>(click) Then it optimizes z, using the previous result.</a:t>
            </a:r>
          </a:p>
          <a:p>
            <a:r>
              <a:rPr lang="en-US" dirty="0"/>
              <a:t>(click) After that, ADMM updates the Lagrange multiplier,</a:t>
            </a:r>
            <a:br>
              <a:rPr lang="en-US" dirty="0"/>
            </a:br>
            <a:r>
              <a:rPr lang="en-US" dirty="0"/>
              <a:t>and then starts the next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B43B3-04E6-544F-B4B4-5F271AEAC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5B23D4-61B2-8947-2B0F-41D9ABCA4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3FCDF7-B32B-4FF4-5415-358B81B3B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06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D77A00-074C-A933-D5BB-DAAA627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E95881-67F3-AEB3-9E56-FEB289F7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719"/>
            <a:ext cx="10515600" cy="47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D09E67-04D3-643F-F130-4187428A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84E29A5-3ACA-4978-8789-734E506FC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200F902-39F4-D193-418E-C0E477D5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874322-2818-DE70-6A95-96D28804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719"/>
            <a:ext cx="10515600" cy="47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937FD44-8FA0-B49B-9C5D-D93ECD56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84E29A5-3ACA-4978-8789-734E506FC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F2BC249-D469-2F6A-3D2E-CFC5CE77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925B0A-A5B4-0674-ED09-698DBCF1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9719"/>
            <a:ext cx="10515600" cy="47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069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pn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1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00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44.png"/><Relationship Id="rId5" Type="http://schemas.openxmlformats.org/officeDocument/2006/relationships/image" Target="../media/image280.png"/><Relationship Id="rId10" Type="http://schemas.openxmlformats.org/officeDocument/2006/relationships/image" Target="../media/image13.png"/><Relationship Id="rId9" Type="http://schemas.openxmlformats.org/officeDocument/2006/relationships/image" Target="../media/image4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A0A22D3C-0B7E-F624-C2D9-60A0A59A403D}"/>
              </a:ext>
            </a:extLst>
          </p:cNvPr>
          <p:cNvSpPr/>
          <p:nvPr/>
        </p:nvSpPr>
        <p:spPr>
          <a:xfrm>
            <a:off x="1085852" y="1439419"/>
            <a:ext cx="10036963" cy="1457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F19C2A-E890-D9F8-5686-3CA29DDC95EB}"/>
              </a:ext>
            </a:extLst>
          </p:cNvPr>
          <p:cNvSpPr/>
          <p:nvPr/>
        </p:nvSpPr>
        <p:spPr>
          <a:xfrm>
            <a:off x="0" y="6320927"/>
            <a:ext cx="12192000" cy="537073"/>
          </a:xfrm>
          <a:prstGeom prst="rect">
            <a:avLst/>
          </a:prstGeom>
          <a:solidFill>
            <a:srgbClr val="F6F5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122-15CC-5F1C-5489-2CE815FAFBFD}"/>
              </a:ext>
            </a:extLst>
          </p:cNvPr>
          <p:cNvSpPr txBox="1"/>
          <p:nvPr/>
        </p:nvSpPr>
        <p:spPr>
          <a:xfrm>
            <a:off x="9754748" y="6437531"/>
            <a:ext cx="1233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July 8, 2025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60C688-5E2F-4C95-B0E0-FEA3D9E8349D}"/>
              </a:ext>
            </a:extLst>
          </p:cNvPr>
          <p:cNvSpPr txBox="1">
            <a:spLocks/>
          </p:cNvSpPr>
          <p:nvPr/>
        </p:nvSpPr>
        <p:spPr>
          <a:xfrm>
            <a:off x="2451854" y="1738570"/>
            <a:ext cx="7325021" cy="827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altLang="zh-CN" sz="3200" b="1" dirty="0">
                <a:solidFill>
                  <a:srgbClr val="2769AF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Decouple</a:t>
            </a:r>
            <a:r>
              <a:rPr lang="en-US" altLang="zh-CN" sz="3200" b="1" dirty="0">
                <a:solidFill>
                  <a:schemeClr val="tx1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 and </a:t>
            </a:r>
            <a:r>
              <a:rPr lang="en-US" altLang="zh-CN" sz="3200" b="1" dirty="0">
                <a:solidFill>
                  <a:srgbClr val="2769AF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Decompose</a:t>
            </a:r>
            <a:r>
              <a:rPr lang="en-US" altLang="zh-CN" sz="3200" b="1" dirty="0">
                <a:solidFill>
                  <a:srgbClr val="2A69B0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:</a:t>
            </a:r>
            <a:br>
              <a:rPr lang="en-US" altLang="zh-CN" sz="3200" b="1" dirty="0">
                <a:solidFill>
                  <a:srgbClr val="2A69B0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</a:br>
            <a:r>
              <a:rPr lang="en-US" altLang="zh-CN" sz="3200" b="1" dirty="0">
                <a:solidFill>
                  <a:schemeClr val="tx1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Scaling Resource Allocation with </a:t>
            </a:r>
            <a:r>
              <a:rPr lang="en-US" altLang="zh-CN" sz="3200" b="1" dirty="0">
                <a:solidFill>
                  <a:srgbClr val="2769AF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DeDe</a:t>
            </a:r>
            <a:endParaRPr lang="en-US" sz="3200" b="1" dirty="0">
              <a:solidFill>
                <a:srgbClr val="2769AF"/>
              </a:solidFill>
              <a:latin typeface="Segoe UI Semibold" panose="020B0502040204020203" pitchFamily="34" charset="0"/>
              <a:ea typeface="Helvetica Neue Medium" panose="02000503000000020004" pitchFamily="2" charset="0"/>
              <a:cs typeface="Segoe UI Semibold" panose="020B0502040204020203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DD26B17-DFDD-2831-FA55-E00EF582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96" y="4329408"/>
            <a:ext cx="3092076" cy="8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9081C1-670B-A7FA-8CCC-7F3B06A1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63" y="4369946"/>
            <a:ext cx="2965938" cy="7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5CB4F7A-E56C-6FB8-1153-6ADC351F7DDE}"/>
              </a:ext>
            </a:extLst>
          </p:cNvPr>
          <p:cNvSpPr txBox="1">
            <a:spLocks/>
          </p:cNvSpPr>
          <p:nvPr/>
        </p:nvSpPr>
        <p:spPr>
          <a:xfrm>
            <a:off x="707100" y="3408130"/>
            <a:ext cx="11057269" cy="9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Zhiying Xu</a:t>
            </a:r>
            <a:r>
              <a:rPr lang="en-US" sz="2200" baseline="30000" dirty="0"/>
              <a:t>1</a:t>
            </a:r>
            <a:r>
              <a:rPr lang="en-US" sz="2200" dirty="0"/>
              <a:t>  Minlan Yu</a:t>
            </a:r>
            <a:r>
              <a:rPr lang="en-US" sz="2200" baseline="30000" dirty="0"/>
              <a:t>1</a:t>
            </a:r>
            <a:r>
              <a:rPr lang="en-US" sz="2200" dirty="0"/>
              <a:t>  Francis Yan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6DB7A3-6D3C-B64F-7A93-BF82D17676D0}"/>
              </a:ext>
            </a:extLst>
          </p:cNvPr>
          <p:cNvSpPr txBox="1">
            <a:spLocks/>
          </p:cNvSpPr>
          <p:nvPr/>
        </p:nvSpPr>
        <p:spPr>
          <a:xfrm>
            <a:off x="2652444" y="3981309"/>
            <a:ext cx="6603772" cy="9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30000" dirty="0"/>
              <a:t>1</a:t>
            </a:r>
            <a:r>
              <a:rPr lang="en-US" dirty="0"/>
              <a:t>                                        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1069-0021-7AA3-16AB-8228D6F8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are </a:t>
            </a:r>
            <a:r>
              <a:rPr lang="en-US" dirty="0">
                <a:solidFill>
                  <a:srgbClr val="2769AF"/>
                </a:solidFill>
              </a:rPr>
              <a:t>decoupled</a:t>
            </a:r>
            <a:r>
              <a:rPr lang="en-US" dirty="0"/>
              <a:t> in alternating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CE56-66BD-4238-5E61-F38AF654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EEB6FB-97C1-C26C-5860-3672E1E99087}"/>
              </a:ext>
            </a:extLst>
          </p:cNvPr>
          <p:cNvGrpSpPr/>
          <p:nvPr/>
        </p:nvGrpSpPr>
        <p:grpSpPr>
          <a:xfrm>
            <a:off x="1121784" y="2574276"/>
            <a:ext cx="3061945" cy="2547180"/>
            <a:chOff x="4686822" y="2993089"/>
            <a:chExt cx="3061945" cy="25471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FCB269F-B41A-C412-E3B7-D94BF5D78540}"/>
                </a:ext>
              </a:extLst>
            </p:cNvPr>
            <p:cNvGrpSpPr/>
            <p:nvPr/>
          </p:nvGrpSpPr>
          <p:grpSpPr>
            <a:xfrm>
              <a:off x="5298166" y="4101997"/>
              <a:ext cx="300790" cy="1340879"/>
              <a:chOff x="7458564" y="3144307"/>
              <a:chExt cx="300790" cy="134087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7CE3760-604A-5DB0-F185-58DC8264063E}"/>
                  </a:ext>
                </a:extLst>
              </p:cNvPr>
              <p:cNvSpPr/>
              <p:nvPr/>
            </p:nvSpPr>
            <p:spPr>
              <a:xfrm>
                <a:off x="7458564" y="314430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AE143CB-AD64-BDEE-2DE6-82C0C7CCD69F}"/>
                  </a:ext>
                </a:extLst>
              </p:cNvPr>
              <p:cNvSpPr/>
              <p:nvPr/>
            </p:nvSpPr>
            <p:spPr>
              <a:xfrm>
                <a:off x="7458564" y="3656841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F744F2-5F9F-C572-CCC1-E8CAEEA45F9D}"/>
                  </a:ext>
                </a:extLst>
              </p:cNvPr>
              <p:cNvSpPr/>
              <p:nvPr/>
            </p:nvSpPr>
            <p:spPr>
              <a:xfrm>
                <a:off x="7458564" y="418439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DE978C9-12ED-B7C8-07DD-17AF18D72FF7}"/>
                </a:ext>
              </a:extLst>
            </p:cNvPr>
            <p:cNvGrpSpPr/>
            <p:nvPr/>
          </p:nvGrpSpPr>
          <p:grpSpPr>
            <a:xfrm>
              <a:off x="5858517" y="3576477"/>
              <a:ext cx="1683771" cy="300791"/>
              <a:chOff x="7912846" y="2644402"/>
              <a:chExt cx="1683771" cy="30079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E15FCC-9EA2-8A23-8011-37050C261D23}"/>
                  </a:ext>
                </a:extLst>
              </p:cNvPr>
              <p:cNvSpPr/>
              <p:nvPr/>
            </p:nvSpPr>
            <p:spPr>
              <a:xfrm rot="2700000">
                <a:off x="7912846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931F82-2F42-E309-03E6-AB432B753AC4}"/>
                  </a:ext>
                </a:extLst>
              </p:cNvPr>
              <p:cNvSpPr/>
              <p:nvPr/>
            </p:nvSpPr>
            <p:spPr>
              <a:xfrm rot="2700000">
                <a:off x="8590847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BB785EE-D26A-D483-AD73-B787C7C4B34D}"/>
                  </a:ext>
                </a:extLst>
              </p:cNvPr>
              <p:cNvSpPr/>
              <p:nvPr/>
            </p:nvSpPr>
            <p:spPr>
              <a:xfrm rot="2700000">
                <a:off x="9295828" y="26444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Content Placeholder 5">
                  <a:extLst>
                    <a:ext uri="{FF2B5EF4-FFF2-40B4-BE49-F238E27FC236}">
                      <a16:creationId xmlns:a16="http://schemas.microsoft.com/office/drawing/2014/main" id="{04996412-5DD2-06B0-B628-41A7278D32C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82241177"/>
                    </p:ext>
                  </p:extLst>
                </p:nvPr>
              </p:nvGraphicFramePr>
              <p:xfrm>
                <a:off x="4686822" y="2993089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jobs</a:t>
                            </a: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pPr marL="0" marR="0" lvl="0" indent="0" algn="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r>
                                    <a:rPr lang="en-US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n-US" sz="2000" i="1" kern="12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ea typeface="+mn-ea"/>
                              <a:cs typeface="Segoe UI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GPU types</a:t>
                            </a: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8" name="Content Placeholder 5">
                  <a:extLst>
                    <a:ext uri="{FF2B5EF4-FFF2-40B4-BE49-F238E27FC236}">
                      <a16:creationId xmlns:a16="http://schemas.microsoft.com/office/drawing/2014/main" id="{04996412-5DD2-06B0-B628-41A7278D32C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82241177"/>
                    </p:ext>
                  </p:extLst>
                </p:nvPr>
              </p:nvGraphicFramePr>
              <p:xfrm>
                <a:off x="4686822" y="2993089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jobs</a:t>
                            </a: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6"/>
                            <a:stretch>
                              <a:fillRect t="-92683" r="-207595" b="-309756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GPU types</a:t>
                            </a: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45A60F-BEB7-82C4-3B52-6ECD9DE7D2F5}"/>
                </a:ext>
              </a:extLst>
            </p:cNvPr>
            <p:cNvGrpSpPr/>
            <p:nvPr/>
          </p:nvGrpSpPr>
          <p:grpSpPr>
            <a:xfrm>
              <a:off x="5777052" y="4101997"/>
              <a:ext cx="1872187" cy="1334628"/>
              <a:chOff x="2058441" y="3109867"/>
              <a:chExt cx="1937428" cy="1334628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008D53E-F797-C917-3920-681615B126AB}"/>
                  </a:ext>
                </a:extLst>
              </p:cNvPr>
              <p:cNvSpPr/>
              <p:nvPr/>
            </p:nvSpPr>
            <p:spPr>
              <a:xfrm rot="5400000">
                <a:off x="2876760" y="2291548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AD7ADB1-B625-3916-007D-64C74FC19179}"/>
                  </a:ext>
                </a:extLst>
              </p:cNvPr>
              <p:cNvSpPr/>
              <p:nvPr/>
            </p:nvSpPr>
            <p:spPr>
              <a:xfrm rot="5400000">
                <a:off x="2876760" y="2800560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B7B58B-1D43-0E64-CFD7-6AC1856114BD}"/>
                  </a:ext>
                </a:extLst>
              </p:cNvPr>
              <p:cNvSpPr/>
              <p:nvPr/>
            </p:nvSpPr>
            <p:spPr>
              <a:xfrm rot="5400000">
                <a:off x="2876760" y="3325387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51ABA9-170D-4C51-614F-CD11EEE99616}"/>
              </a:ext>
            </a:extLst>
          </p:cNvPr>
          <p:cNvGrpSpPr/>
          <p:nvPr/>
        </p:nvGrpSpPr>
        <p:grpSpPr>
          <a:xfrm>
            <a:off x="1564202" y="5284868"/>
            <a:ext cx="3802511" cy="449858"/>
            <a:chOff x="1462771" y="3483850"/>
            <a:chExt cx="3802511" cy="44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572491-FE61-8C11-B936-F81224A117BD}"/>
                    </a:ext>
                  </a:extLst>
                </p:cNvPr>
                <p:cNvSpPr txBox="1"/>
                <p:nvPr/>
              </p:nvSpPr>
              <p:spPr>
                <a:xfrm>
                  <a:off x="1462771" y="3483850"/>
                  <a:ext cx="3802511" cy="368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a14:m>
                  <a:r>
                    <a:rPr lang="en-US" sz="2000" b="0" dirty="0">
                      <a:latin typeface="Segoe UI Symbol" panose="020B0502040204020203" pitchFamily="34" charset="0"/>
                      <a:ea typeface="Segoe UI Symbol" panose="020B0502040204020203" pitchFamily="34" charset="0"/>
                    </a:rPr>
                    <a:t> := argmin  </a:t>
                  </a:r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572491-FE61-8C11-B936-F81224A11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771" y="3483850"/>
                  <a:ext cx="3802511" cy="368562"/>
                </a:xfrm>
                <a:prstGeom prst="rect">
                  <a:avLst/>
                </a:prstGeom>
                <a:blipFill>
                  <a:blip r:embed="rId7"/>
                  <a:stretch>
                    <a:fillRect l="-667" t="-17241" b="-3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9A6B44A-724B-72E6-C478-29CD43E5BEFC}"/>
                    </a:ext>
                  </a:extLst>
                </p:cNvPr>
                <p:cNvSpPr txBox="1"/>
                <p:nvPr/>
              </p:nvSpPr>
              <p:spPr>
                <a:xfrm>
                  <a:off x="3294355" y="3564376"/>
                  <a:ext cx="3174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9A6B44A-724B-72E6-C478-29CD43E5B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355" y="3564376"/>
                  <a:ext cx="31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B27271-CEB8-4291-FCDD-815E4FF1FEFC}"/>
                  </a:ext>
                </a:extLst>
              </p:cNvPr>
              <p:cNvSpPr txBox="1"/>
              <p:nvPr/>
            </p:nvSpPr>
            <p:spPr>
              <a:xfrm>
                <a:off x="6615174" y="5290409"/>
                <a:ext cx="4090457" cy="3572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2000" b="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:= argmin  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B27271-CEB8-4291-FCDD-815E4FF1F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174" y="5290409"/>
                <a:ext cx="4090457" cy="357214"/>
              </a:xfrm>
              <a:prstGeom prst="rect">
                <a:avLst/>
              </a:prstGeom>
              <a:blipFill>
                <a:blip r:embed="rId9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F04B8-7555-5C15-4129-C5A9137BA3C9}"/>
                  </a:ext>
                </a:extLst>
              </p:cNvPr>
              <p:cNvSpPr txBox="1"/>
              <p:nvPr/>
            </p:nvSpPr>
            <p:spPr>
              <a:xfrm>
                <a:off x="8456934" y="5372302"/>
                <a:ext cx="3174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F04B8-7555-5C15-4129-C5A9137B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934" y="5372302"/>
                <a:ext cx="3174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028C88-ADFD-D247-6F38-369B63A6226B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5366713" y="5469016"/>
            <a:ext cx="1248461" cy="1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237830-37AF-CACB-4A92-0C0CAAC4A41C}"/>
                  </a:ext>
                </a:extLst>
              </p:cNvPr>
              <p:cNvSpPr txBox="1"/>
              <p:nvPr/>
            </p:nvSpPr>
            <p:spPr>
              <a:xfrm>
                <a:off x="4864297" y="5951789"/>
                <a:ext cx="2512848" cy="3206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237830-37AF-CACB-4A92-0C0CAAC4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97" y="5951789"/>
                <a:ext cx="2512848" cy="320601"/>
              </a:xfrm>
              <a:prstGeom prst="rect">
                <a:avLst/>
              </a:prstGeom>
              <a:blipFill>
                <a:blip r:embed="rId11"/>
                <a:stretch>
                  <a:fillRect l="-2525" t="-19231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D2CB17D-BE00-1FD3-1634-D8D3D711F317}"/>
              </a:ext>
            </a:extLst>
          </p:cNvPr>
          <p:cNvCxnSpPr>
            <a:cxnSpLocks/>
            <a:stCxn id="20" idx="2"/>
            <a:endCxn id="22" idx="3"/>
          </p:cNvCxnSpPr>
          <p:nvPr/>
        </p:nvCxnSpPr>
        <p:spPr>
          <a:xfrm rot="5400000">
            <a:off x="7811182" y="5307598"/>
            <a:ext cx="370456" cy="123852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F9E91FC3-BBD6-D2F7-044F-3C42EF9CC980}"/>
              </a:ext>
            </a:extLst>
          </p:cNvPr>
          <p:cNvCxnSpPr>
            <a:cxnSpLocks/>
            <a:stCxn id="22" idx="1"/>
            <a:endCxn id="17" idx="2"/>
          </p:cNvCxnSpPr>
          <p:nvPr/>
        </p:nvCxnSpPr>
        <p:spPr>
          <a:xfrm rot="10800000">
            <a:off x="3554527" y="5734726"/>
            <a:ext cx="1309771" cy="3773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591A58C-6B7B-D536-9B19-5FF46D5539EE}"/>
              </a:ext>
            </a:extLst>
          </p:cNvPr>
          <p:cNvGrpSpPr/>
          <p:nvPr/>
        </p:nvGrpSpPr>
        <p:grpSpPr>
          <a:xfrm>
            <a:off x="4113507" y="4867418"/>
            <a:ext cx="798929" cy="780205"/>
            <a:chOff x="4113507" y="4867418"/>
            <a:chExt cx="798929" cy="78020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772637-51B2-A65D-0084-D486F61C8719}"/>
                </a:ext>
              </a:extLst>
            </p:cNvPr>
            <p:cNvSpPr txBox="1"/>
            <p:nvPr/>
          </p:nvSpPr>
          <p:spPr>
            <a:xfrm>
              <a:off x="4113507" y="4867418"/>
              <a:ext cx="7989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fixed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FB066E4-F0F9-F27D-5129-B33FB386C710}"/>
                </a:ext>
              </a:extLst>
            </p:cNvPr>
            <p:cNvSpPr/>
            <p:nvPr/>
          </p:nvSpPr>
          <p:spPr>
            <a:xfrm>
              <a:off x="4220866" y="5279457"/>
              <a:ext cx="455207" cy="368166"/>
            </a:xfrm>
            <a:prstGeom prst="roundRect">
              <a:avLst>
                <a:gd name="adj" fmla="val 23763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3685F18-6B3D-AAFE-606D-0C1A648F69CC}"/>
              </a:ext>
            </a:extLst>
          </p:cNvPr>
          <p:cNvSpPr txBox="1"/>
          <p:nvPr/>
        </p:nvSpPr>
        <p:spPr>
          <a:xfrm>
            <a:off x="5641144" y="29964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0A7A5AC-746A-6782-872D-0F8B9C5F1F05}"/>
              </a:ext>
            </a:extLst>
          </p:cNvPr>
          <p:cNvGrpSpPr/>
          <p:nvPr/>
        </p:nvGrpSpPr>
        <p:grpSpPr>
          <a:xfrm>
            <a:off x="5048452" y="3874133"/>
            <a:ext cx="4185897" cy="918629"/>
            <a:chOff x="7407591" y="2137258"/>
            <a:chExt cx="4185897" cy="918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ular Callout 86">
                  <a:extLst>
                    <a:ext uri="{FF2B5EF4-FFF2-40B4-BE49-F238E27FC236}">
                      <a16:creationId xmlns:a16="http://schemas.microsoft.com/office/drawing/2014/main" id="{8F0F1713-01A8-BB82-67E6-A0D2D2C59C45}"/>
                    </a:ext>
                  </a:extLst>
                </p:cNvPr>
                <p:cNvSpPr/>
                <p:nvPr/>
              </p:nvSpPr>
              <p:spPr>
                <a:xfrm>
                  <a:off x="7557618" y="2254115"/>
                  <a:ext cx="4035870" cy="801772"/>
                </a:xfrm>
                <a:prstGeom prst="wedgeRoundRectCallout">
                  <a:avLst>
                    <a:gd name="adj1" fmla="val -57582"/>
                    <a:gd name="adj2" fmla="val 54260"/>
                    <a:gd name="adj3" fmla="val 16667"/>
                  </a:avLst>
                </a:prstGeom>
                <a:solidFill>
                  <a:srgbClr val="E8E8E8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200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per-demand constraints on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00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br>
                    <a:rPr lang="en-US" sz="200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</a:br>
                  <a:r>
                    <a:rPr lang="en-US" sz="2000" i="1" dirty="0">
                      <a:solidFill>
                        <a:srgbClr val="C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no longer 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affect optimization </a:t>
                  </a:r>
                  <a:endParaRPr lang="en-US" sz="200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ounded Rectangular Callout 86">
                  <a:extLst>
                    <a:ext uri="{FF2B5EF4-FFF2-40B4-BE49-F238E27FC236}">
                      <a16:creationId xmlns:a16="http://schemas.microsoft.com/office/drawing/2014/main" id="{8F0F1713-01A8-BB82-67E6-A0D2D2C59C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7618" y="2254115"/>
                  <a:ext cx="4035870" cy="801772"/>
                </a:xfrm>
                <a:prstGeom prst="wedgeRoundRectCallout">
                  <a:avLst>
                    <a:gd name="adj1" fmla="val -57582"/>
                    <a:gd name="adj2" fmla="val 54260"/>
                    <a:gd name="adj3" fmla="val 16667"/>
                  </a:avLst>
                </a:prstGeom>
                <a:blipFill>
                  <a:blip r:embed="rId12"/>
                  <a:stretch>
                    <a:fillRect b="-298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FAE8E50-30B8-C5F7-4E23-4AA4724CA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7407591" y="2137258"/>
              <a:ext cx="451014" cy="451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5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F303B-6508-D0C9-FD7A-F1D3D62F5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BB28185-93BE-3479-1A76-A0E91D03D225}"/>
                  </a:ext>
                </a:extLst>
              </p:cNvPr>
              <p:cNvSpPr/>
              <p:nvPr/>
            </p:nvSpPr>
            <p:spPr>
              <a:xfrm>
                <a:off x="1447577" y="5765004"/>
                <a:ext cx="3919136" cy="438642"/>
              </a:xfrm>
              <a:prstGeom prst="roundRect">
                <a:avLst>
                  <a:gd name="adj" fmla="val 16667"/>
                </a:avLst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optimizing a large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1A76B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is still </a:t>
                </a:r>
                <a:r>
                  <a:rPr lang="en-US" sz="2000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itchFamily="2" charset="2"/>
                  </a:rPr>
                  <a:t>slow</a:t>
                </a:r>
                <a:endParaRPr lang="en-US" sz="2000" i="1" dirty="0">
                  <a:solidFill>
                    <a:srgbClr val="008F0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6BB28185-93BE-3479-1A76-A0E91D03D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577" y="5765004"/>
                <a:ext cx="3919136" cy="438642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 t="-2857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BB9B428-44F8-5EB3-7721-1769A221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2769AF"/>
                </a:solidFill>
              </a:rPr>
              <a:t>decompose</a:t>
            </a:r>
            <a:r>
              <a:rPr lang="en-US" dirty="0"/>
              <a:t> for massive parallelism?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8F9AA-5EF2-4AA7-B5B2-D31EB55E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DCA233-9A60-A123-C2CF-80D9405A465B}"/>
              </a:ext>
            </a:extLst>
          </p:cNvPr>
          <p:cNvGrpSpPr/>
          <p:nvPr/>
        </p:nvGrpSpPr>
        <p:grpSpPr>
          <a:xfrm>
            <a:off x="4527379" y="3786915"/>
            <a:ext cx="1603357" cy="939688"/>
            <a:chOff x="3449937" y="4536153"/>
            <a:chExt cx="1603357" cy="939688"/>
          </a:xfrm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3FFD1D1F-085A-A87F-7147-C70F39D71F81}"/>
                </a:ext>
              </a:extLst>
            </p:cNvPr>
            <p:cNvSpPr/>
            <p:nvPr/>
          </p:nvSpPr>
          <p:spPr>
            <a:xfrm>
              <a:off x="3526163" y="4536153"/>
              <a:ext cx="1527131" cy="93968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AA16EA-7765-CF20-4574-2918B288F092}"/>
                </a:ext>
              </a:extLst>
            </p:cNvPr>
            <p:cNvSpPr txBox="1"/>
            <p:nvPr/>
          </p:nvSpPr>
          <p:spPr>
            <a:xfrm>
              <a:off x="3449937" y="4805942"/>
              <a:ext cx="15852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decompose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3EE717-AD61-DB0D-CDAA-31DDDD948907}"/>
              </a:ext>
            </a:extLst>
          </p:cNvPr>
          <p:cNvGrpSpPr/>
          <p:nvPr/>
        </p:nvGrpSpPr>
        <p:grpSpPr>
          <a:xfrm>
            <a:off x="5868087" y="3045476"/>
            <a:ext cx="3409802" cy="792480"/>
            <a:chOff x="6311688" y="4900872"/>
            <a:chExt cx="3409802" cy="79248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4C1F08D-0ED3-E0C2-3A1D-A798BDD1CF7B}"/>
                </a:ext>
              </a:extLst>
            </p:cNvPr>
            <p:cNvSpPr/>
            <p:nvPr/>
          </p:nvSpPr>
          <p:spPr>
            <a:xfrm>
              <a:off x="7010734" y="535491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D296DD-84A0-3DE3-8AC8-8F5F5188499E}"/>
                </a:ext>
              </a:extLst>
            </p:cNvPr>
            <p:cNvGrpSpPr/>
            <p:nvPr/>
          </p:nvGrpSpPr>
          <p:grpSpPr>
            <a:xfrm>
              <a:off x="7644709" y="4934027"/>
              <a:ext cx="1815441" cy="300791"/>
              <a:chOff x="7854326" y="2695201"/>
              <a:chExt cx="1815441" cy="3007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D2DA80-153B-A3BB-1122-5688668D09C6}"/>
                  </a:ext>
                </a:extLst>
              </p:cNvPr>
              <p:cNvSpPr/>
              <p:nvPr/>
            </p:nvSpPr>
            <p:spPr>
              <a:xfrm rot="2700000">
                <a:off x="7854326" y="26952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038ED6E-EEF6-C534-0F71-A554BB4478EE}"/>
                  </a:ext>
                </a:extLst>
              </p:cNvPr>
              <p:cNvSpPr/>
              <p:nvPr/>
            </p:nvSpPr>
            <p:spPr>
              <a:xfrm rot="2700000">
                <a:off x="8590847" y="26952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B58DA7-B27D-7CF0-BCD6-6A21361972E0}"/>
                  </a:ext>
                </a:extLst>
              </p:cNvPr>
              <p:cNvSpPr/>
              <p:nvPr/>
            </p:nvSpPr>
            <p:spPr>
              <a:xfrm rot="2700000">
                <a:off x="9368978" y="2695201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D9B74F8-DD80-EF86-D20C-AFB5FBED10D2}"/>
                </a:ext>
              </a:extLst>
            </p:cNvPr>
            <p:cNvSpPr/>
            <p:nvPr/>
          </p:nvSpPr>
          <p:spPr>
            <a:xfrm rot="5400000">
              <a:off x="8395972" y="4505438"/>
              <a:ext cx="300789" cy="1999002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Content Placeholder 5">
                  <a:extLst>
                    <a:ext uri="{FF2B5EF4-FFF2-40B4-BE49-F238E27FC236}">
                      <a16:creationId xmlns:a16="http://schemas.microsoft.com/office/drawing/2014/main" id="{BFBB7719-FCBC-5137-DF6E-9F96633F5D4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71443111"/>
                    </p:ext>
                  </p:extLst>
                </p:nvPr>
              </p:nvGraphicFramePr>
              <p:xfrm>
                <a:off x="6311688" y="4900872"/>
                <a:ext cx="3409802" cy="7924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88072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518890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72958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773515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99736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356245">
                      <a:tc gridSpan="2">
                        <a:txBody>
                          <a:bodyPr/>
                          <a:lstStyle/>
                          <a:p>
                            <a:pPr algn="r"/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000" baseline="-25000" dirty="0">
                              <a:solidFill>
                                <a:schemeClr val="tx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357837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solidFill>
                                <a:schemeClr val="tx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40" name="Content Placeholder 5">
                  <a:extLst>
                    <a:ext uri="{FF2B5EF4-FFF2-40B4-BE49-F238E27FC236}">
                      <a16:creationId xmlns:a16="http://schemas.microsoft.com/office/drawing/2014/main" id="{BFBB7719-FCBC-5137-DF6E-9F96633F5D4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71443111"/>
                    </p:ext>
                  </p:extLst>
                </p:nvPr>
              </p:nvGraphicFramePr>
              <p:xfrm>
                <a:off x="6311688" y="4900872"/>
                <a:ext cx="3409802" cy="7924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88072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518890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72958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773515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99736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396240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5"/>
                            <a:stretch>
                              <a:fillRect t="-9375" r="-207955" b="-125000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39624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solidFill>
                                <a:schemeClr val="tx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FE6E02-03F4-42AA-09C3-F37C12976DFE}"/>
              </a:ext>
            </a:extLst>
          </p:cNvPr>
          <p:cNvGrpSpPr/>
          <p:nvPr/>
        </p:nvGrpSpPr>
        <p:grpSpPr>
          <a:xfrm>
            <a:off x="5875161" y="4022737"/>
            <a:ext cx="3409802" cy="792480"/>
            <a:chOff x="6311688" y="4900872"/>
            <a:chExt cx="3409802" cy="79248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8A3ABB-670F-08FE-46A9-660908C7A616}"/>
                </a:ext>
              </a:extLst>
            </p:cNvPr>
            <p:cNvSpPr/>
            <p:nvPr/>
          </p:nvSpPr>
          <p:spPr>
            <a:xfrm>
              <a:off x="7010734" y="535491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7080040-21AD-4A32-FE4C-B48099CD6899}"/>
                </a:ext>
              </a:extLst>
            </p:cNvPr>
            <p:cNvGrpSpPr/>
            <p:nvPr/>
          </p:nvGrpSpPr>
          <p:grpSpPr>
            <a:xfrm>
              <a:off x="7644709" y="4934027"/>
              <a:ext cx="1815441" cy="300791"/>
              <a:chOff x="7854326" y="2695201"/>
              <a:chExt cx="1815441" cy="300791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8F71F3-24AB-BAC4-3E26-0AB1DB840B1B}"/>
                  </a:ext>
                </a:extLst>
              </p:cNvPr>
              <p:cNvSpPr/>
              <p:nvPr/>
            </p:nvSpPr>
            <p:spPr>
              <a:xfrm rot="2700000">
                <a:off x="7854326" y="26952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50587BC-4E3A-C065-18D2-FCBD1EFA80C9}"/>
                  </a:ext>
                </a:extLst>
              </p:cNvPr>
              <p:cNvSpPr/>
              <p:nvPr/>
            </p:nvSpPr>
            <p:spPr>
              <a:xfrm rot="2700000">
                <a:off x="8590847" y="26952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75A5060-92A2-9882-1957-55115B18D538}"/>
                  </a:ext>
                </a:extLst>
              </p:cNvPr>
              <p:cNvSpPr/>
              <p:nvPr/>
            </p:nvSpPr>
            <p:spPr>
              <a:xfrm rot="2700000">
                <a:off x="9368978" y="2695201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8F370C7-9967-4A1A-46DA-90D4D51BE0AF}"/>
                </a:ext>
              </a:extLst>
            </p:cNvPr>
            <p:cNvSpPr/>
            <p:nvPr/>
          </p:nvSpPr>
          <p:spPr>
            <a:xfrm rot="5400000">
              <a:off x="8395972" y="4505438"/>
              <a:ext cx="300789" cy="1999002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0" name="Content Placeholder 5">
                  <a:extLst>
                    <a:ext uri="{FF2B5EF4-FFF2-40B4-BE49-F238E27FC236}">
                      <a16:creationId xmlns:a16="http://schemas.microsoft.com/office/drawing/2014/main" id="{1E86C3FF-8CF7-8F68-4AA4-35470F06B17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90897529"/>
                    </p:ext>
                  </p:extLst>
                </p:nvPr>
              </p:nvGraphicFramePr>
              <p:xfrm>
                <a:off x="6311688" y="4900872"/>
                <a:ext cx="3409802" cy="7924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88072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518890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72958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773515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99736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356245">
                      <a:tc gridSpan="2">
                        <a:txBody>
                          <a:bodyPr/>
                          <a:lstStyle/>
                          <a:p>
                            <a:pPr algn="r"/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000" baseline="-25000" dirty="0">
                              <a:solidFill>
                                <a:schemeClr val="tx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357837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solidFill>
                                <a:schemeClr val="tx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90" name="Content Placeholder 5">
                  <a:extLst>
                    <a:ext uri="{FF2B5EF4-FFF2-40B4-BE49-F238E27FC236}">
                      <a16:creationId xmlns:a16="http://schemas.microsoft.com/office/drawing/2014/main" id="{1E86C3FF-8CF7-8F68-4AA4-35470F06B17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90897529"/>
                    </p:ext>
                  </p:extLst>
                </p:nvPr>
              </p:nvGraphicFramePr>
              <p:xfrm>
                <a:off x="6311688" y="4900872"/>
                <a:ext cx="3409802" cy="7924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88072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518890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72958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773515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99736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396240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6"/>
                            <a:stretch>
                              <a:fillRect t="-6250" r="-206818" b="-125000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39624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solidFill>
                                <a:schemeClr val="tx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solidFill>
                                  <a:schemeClr val="tx1"/>
                                </a:solidFill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7EA4F12-9CD4-C363-C5CF-EA000B95060E}"/>
              </a:ext>
            </a:extLst>
          </p:cNvPr>
          <p:cNvGrpSpPr/>
          <p:nvPr/>
        </p:nvGrpSpPr>
        <p:grpSpPr>
          <a:xfrm>
            <a:off x="5875393" y="5029716"/>
            <a:ext cx="3409802" cy="792480"/>
            <a:chOff x="6311688" y="4900872"/>
            <a:chExt cx="3409802" cy="79248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CC83C61-4E50-0DF7-C8B6-065DEB85846A}"/>
                </a:ext>
              </a:extLst>
            </p:cNvPr>
            <p:cNvSpPr/>
            <p:nvPr/>
          </p:nvSpPr>
          <p:spPr>
            <a:xfrm>
              <a:off x="7010734" y="535491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B072E7B-CC86-8F99-CDE2-0E255CE3E555}"/>
                </a:ext>
              </a:extLst>
            </p:cNvPr>
            <p:cNvGrpSpPr/>
            <p:nvPr/>
          </p:nvGrpSpPr>
          <p:grpSpPr>
            <a:xfrm>
              <a:off x="7644709" y="4934027"/>
              <a:ext cx="1815441" cy="300791"/>
              <a:chOff x="7854326" y="2695201"/>
              <a:chExt cx="1815441" cy="300791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DBAC370-5811-CB16-7C79-CD7211D4849D}"/>
                  </a:ext>
                </a:extLst>
              </p:cNvPr>
              <p:cNvSpPr/>
              <p:nvPr/>
            </p:nvSpPr>
            <p:spPr>
              <a:xfrm rot="2700000">
                <a:off x="7854326" y="26952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B150CE1-238F-96F6-C824-681DC03EED3E}"/>
                  </a:ext>
                </a:extLst>
              </p:cNvPr>
              <p:cNvSpPr/>
              <p:nvPr/>
            </p:nvSpPr>
            <p:spPr>
              <a:xfrm rot="2700000">
                <a:off x="8590847" y="26952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3CE5C0C-34B0-DC8F-A7AC-FFDDE1312027}"/>
                  </a:ext>
                </a:extLst>
              </p:cNvPr>
              <p:cNvSpPr/>
              <p:nvPr/>
            </p:nvSpPr>
            <p:spPr>
              <a:xfrm rot="2700000">
                <a:off x="9368978" y="2695201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BFC4869C-AC55-4F0E-F4BC-3BE41CF8BBA8}"/>
                </a:ext>
              </a:extLst>
            </p:cNvPr>
            <p:cNvSpPr/>
            <p:nvPr/>
          </p:nvSpPr>
          <p:spPr>
            <a:xfrm rot="5400000">
              <a:off x="8395972" y="4505438"/>
              <a:ext cx="300789" cy="1999002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1A76B6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8" name="Content Placeholder 5">
                  <a:extLst>
                    <a:ext uri="{FF2B5EF4-FFF2-40B4-BE49-F238E27FC236}">
                      <a16:creationId xmlns:a16="http://schemas.microsoft.com/office/drawing/2014/main" id="{4A6B824C-E0D1-66D8-3086-7CF7CAFAB01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41584852"/>
                    </p:ext>
                  </p:extLst>
                </p:nvPr>
              </p:nvGraphicFramePr>
              <p:xfrm>
                <a:off x="6311688" y="4900872"/>
                <a:ext cx="3409802" cy="7924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88072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518890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72958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773515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99736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356245">
                      <a:tc gridSpan="2">
                        <a:txBody>
                          <a:bodyPr/>
                          <a:lstStyle/>
                          <a:p>
                            <a:pPr algn="r"/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Segoe UI Symbol" panose="020B0502040204020203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000" baseline="-25000" dirty="0">
                              <a:solidFill>
                                <a:srgbClr val="1A76B6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357837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98" name="Content Placeholder 5">
                  <a:extLst>
                    <a:ext uri="{FF2B5EF4-FFF2-40B4-BE49-F238E27FC236}">
                      <a16:creationId xmlns:a16="http://schemas.microsoft.com/office/drawing/2014/main" id="{4A6B824C-E0D1-66D8-3086-7CF7CAFAB01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41584852"/>
                    </p:ext>
                  </p:extLst>
                </p:nvPr>
              </p:nvGraphicFramePr>
              <p:xfrm>
                <a:off x="6311688" y="4900872"/>
                <a:ext cx="3409802" cy="7924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88072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518890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72958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773515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99736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396240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7"/>
                            <a:stretch>
                              <a:fillRect t="-6250" r="-206818" b="-125000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39624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64B86C-24B4-FEB5-4E72-80F142834BB3}"/>
              </a:ext>
            </a:extLst>
          </p:cNvPr>
          <p:cNvGrpSpPr/>
          <p:nvPr/>
        </p:nvGrpSpPr>
        <p:grpSpPr>
          <a:xfrm>
            <a:off x="1564202" y="5290590"/>
            <a:ext cx="3802511" cy="449858"/>
            <a:chOff x="1462771" y="3483850"/>
            <a:chExt cx="3802511" cy="44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6D06078-528D-553A-AEE9-BE848BE96F93}"/>
                    </a:ext>
                  </a:extLst>
                </p:cNvPr>
                <p:cNvSpPr txBox="1"/>
                <p:nvPr/>
              </p:nvSpPr>
              <p:spPr>
                <a:xfrm>
                  <a:off x="1462771" y="3483850"/>
                  <a:ext cx="3802511" cy="368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a14:m>
                  <a:r>
                    <a:rPr lang="en-US" sz="2000" b="0" dirty="0">
                      <a:latin typeface="Segoe UI Symbol" panose="020B0502040204020203" pitchFamily="34" charset="0"/>
                      <a:ea typeface="Segoe UI Symbol" panose="020B0502040204020203" pitchFamily="34" charset="0"/>
                    </a:rPr>
                    <a:t> := argmin  </a:t>
                  </a:r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6D06078-528D-553A-AEE9-BE848BE96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771" y="3483850"/>
                  <a:ext cx="3802511" cy="368562"/>
                </a:xfrm>
                <a:prstGeom prst="rect">
                  <a:avLst/>
                </a:prstGeom>
                <a:blipFill>
                  <a:blip r:embed="rId8"/>
                  <a:stretch>
                    <a:fillRect l="-667" t="-1333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BCA22C-FA74-6D02-9646-6F03C2B3E3A0}"/>
                    </a:ext>
                  </a:extLst>
                </p:cNvPr>
                <p:cNvSpPr txBox="1"/>
                <p:nvPr/>
              </p:nvSpPr>
              <p:spPr>
                <a:xfrm>
                  <a:off x="3291448" y="3564376"/>
                  <a:ext cx="3174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BCA22C-FA74-6D02-9646-6F03C2B3E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448" y="3564376"/>
                  <a:ext cx="31747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8" name="Picture 2" descr="Warning PNGs for Free Download">
            <a:extLst>
              <a:ext uri="{FF2B5EF4-FFF2-40B4-BE49-F238E27FC236}">
                <a16:creationId xmlns:a16="http://schemas.microsoft.com/office/drawing/2014/main" id="{747DA5CA-9FBE-C07A-89DD-2E8B9504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58" y="5364955"/>
            <a:ext cx="610444" cy="6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63CE0E2-CCC1-4EC0-D71B-BE9413F552E2}"/>
              </a:ext>
            </a:extLst>
          </p:cNvPr>
          <p:cNvSpPr txBox="1"/>
          <p:nvPr/>
        </p:nvSpPr>
        <p:spPr>
          <a:xfrm>
            <a:off x="9664829" y="3947698"/>
            <a:ext cx="1714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per-resource allocations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parallel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6F43B2BB-97D3-2F53-9F5F-6476925FA969}"/>
              </a:ext>
            </a:extLst>
          </p:cNvPr>
          <p:cNvSpPr/>
          <p:nvPr/>
        </p:nvSpPr>
        <p:spPr>
          <a:xfrm>
            <a:off x="9531054" y="3585068"/>
            <a:ext cx="240839" cy="17060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B5D196E-09E9-6627-C7CB-77572A4D1318}"/>
                  </a:ext>
                </a:extLst>
              </p:cNvPr>
              <p:cNvSpPr txBox="1"/>
              <p:nvPr/>
            </p:nvSpPr>
            <p:spPr>
              <a:xfrm>
                <a:off x="833831" y="1289882"/>
                <a:ext cx="5697589" cy="147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= − </a:t>
                </a:r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tput ·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+ </a:t>
                </a:r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</a:t>
                </a: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term from per-resource constraints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+ </a:t>
                </a:r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</a:t>
                </a: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term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B5D196E-09E9-6627-C7CB-77572A4D1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31" y="1289882"/>
                <a:ext cx="5697589" cy="1475147"/>
              </a:xfrm>
              <a:prstGeom prst="rect">
                <a:avLst/>
              </a:prstGeom>
              <a:blipFill>
                <a:blip r:embed="rId11"/>
                <a:stretch>
                  <a:fillRect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8EA0DC7-17CB-EEEA-6010-3709D1D12E23}"/>
              </a:ext>
            </a:extLst>
          </p:cNvPr>
          <p:cNvGrpSpPr/>
          <p:nvPr/>
        </p:nvGrpSpPr>
        <p:grpSpPr>
          <a:xfrm>
            <a:off x="1121784" y="2574276"/>
            <a:ext cx="3061945" cy="2547180"/>
            <a:chOff x="4686822" y="2993089"/>
            <a:chExt cx="3061945" cy="25471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13820C-98D1-4F8C-BF48-A46CB40AC654}"/>
                </a:ext>
              </a:extLst>
            </p:cNvPr>
            <p:cNvGrpSpPr/>
            <p:nvPr/>
          </p:nvGrpSpPr>
          <p:grpSpPr>
            <a:xfrm>
              <a:off x="5298166" y="4101997"/>
              <a:ext cx="300790" cy="1340879"/>
              <a:chOff x="7458564" y="3144307"/>
              <a:chExt cx="300790" cy="134087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3593AB-53C6-987E-29A1-724B7AE4FE63}"/>
                  </a:ext>
                </a:extLst>
              </p:cNvPr>
              <p:cNvSpPr/>
              <p:nvPr/>
            </p:nvSpPr>
            <p:spPr>
              <a:xfrm>
                <a:off x="7458564" y="314430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AE6E5C-8A9A-4B3D-C45E-19AC3670F26F}"/>
                  </a:ext>
                </a:extLst>
              </p:cNvPr>
              <p:cNvSpPr/>
              <p:nvPr/>
            </p:nvSpPr>
            <p:spPr>
              <a:xfrm>
                <a:off x="7458564" y="3656841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459952-A90F-FAD2-1CF3-F208F0C7815B}"/>
                  </a:ext>
                </a:extLst>
              </p:cNvPr>
              <p:cNvSpPr/>
              <p:nvPr/>
            </p:nvSpPr>
            <p:spPr>
              <a:xfrm>
                <a:off x="7458564" y="418439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0DB2CC-ECA1-06C8-960C-090F989BF73A}"/>
                </a:ext>
              </a:extLst>
            </p:cNvPr>
            <p:cNvGrpSpPr/>
            <p:nvPr/>
          </p:nvGrpSpPr>
          <p:grpSpPr>
            <a:xfrm>
              <a:off x="5858517" y="3576477"/>
              <a:ext cx="1683771" cy="300791"/>
              <a:chOff x="7912846" y="2644402"/>
              <a:chExt cx="1683771" cy="30079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41CC79E-D626-828B-C3A1-81EE5132D76A}"/>
                  </a:ext>
                </a:extLst>
              </p:cNvPr>
              <p:cNvSpPr/>
              <p:nvPr/>
            </p:nvSpPr>
            <p:spPr>
              <a:xfrm rot="2700000">
                <a:off x="7912846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ADE2AC-2139-CB12-8EF7-86281B8B3C1A}"/>
                  </a:ext>
                </a:extLst>
              </p:cNvPr>
              <p:cNvSpPr/>
              <p:nvPr/>
            </p:nvSpPr>
            <p:spPr>
              <a:xfrm rot="2700000">
                <a:off x="8590847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D592A3E-FEDF-F48E-1192-CFECCD5B81E2}"/>
                  </a:ext>
                </a:extLst>
              </p:cNvPr>
              <p:cNvSpPr/>
              <p:nvPr/>
            </p:nvSpPr>
            <p:spPr>
              <a:xfrm rot="2700000">
                <a:off x="9295828" y="26444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ontent Placeholder 5">
                  <a:extLst>
                    <a:ext uri="{FF2B5EF4-FFF2-40B4-BE49-F238E27FC236}">
                      <a16:creationId xmlns:a16="http://schemas.microsoft.com/office/drawing/2014/main" id="{0DBAC5A6-8C16-F950-7897-D08940E1895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28643216"/>
                    </p:ext>
                  </p:extLst>
                </p:nvPr>
              </p:nvGraphicFramePr>
              <p:xfrm>
                <a:off x="4686822" y="2993089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jobs</a:t>
                            </a: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pPr marL="0" marR="0" lvl="0" indent="0" algn="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r>
                                    <a:rPr lang="en-US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n-US" sz="2000" i="1" kern="12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ea typeface="+mn-ea"/>
                              <a:cs typeface="Segoe UI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GPU types</a:t>
                            </a: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8" name="Content Placeholder 5">
                  <a:extLst>
                    <a:ext uri="{FF2B5EF4-FFF2-40B4-BE49-F238E27FC236}">
                      <a16:creationId xmlns:a16="http://schemas.microsoft.com/office/drawing/2014/main" id="{04996412-5DD2-06B0-B628-41A7278D32C5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82241177"/>
                    </p:ext>
                  </p:extLst>
                </p:nvPr>
              </p:nvGraphicFramePr>
              <p:xfrm>
                <a:off x="4686822" y="2993089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jobs</a:t>
                            </a: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12"/>
                            <a:stretch>
                              <a:fillRect t="-92683" r="-207595" b="-309756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GPU types</a:t>
                            </a: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F4E43C3-872A-1C68-26FE-88C55701143E}"/>
                </a:ext>
              </a:extLst>
            </p:cNvPr>
            <p:cNvGrpSpPr/>
            <p:nvPr/>
          </p:nvGrpSpPr>
          <p:grpSpPr>
            <a:xfrm>
              <a:off x="5777052" y="4101997"/>
              <a:ext cx="1872187" cy="1334628"/>
              <a:chOff x="2058441" y="3109867"/>
              <a:chExt cx="1937428" cy="1334628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0D3EB83-DB89-B4D8-B9C4-F6CA5AE87BBF}"/>
                  </a:ext>
                </a:extLst>
              </p:cNvPr>
              <p:cNvSpPr/>
              <p:nvPr/>
            </p:nvSpPr>
            <p:spPr>
              <a:xfrm rot="5400000">
                <a:off x="2876760" y="2291548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2B2266B-E18A-2BE3-DD58-EB186DF3A7B1}"/>
                  </a:ext>
                </a:extLst>
              </p:cNvPr>
              <p:cNvSpPr/>
              <p:nvPr/>
            </p:nvSpPr>
            <p:spPr>
              <a:xfrm rot="5400000">
                <a:off x="2876760" y="2800560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F42E599-7B70-6A55-ECAB-C1458C2CE58B}"/>
                  </a:ext>
                </a:extLst>
              </p:cNvPr>
              <p:cNvSpPr/>
              <p:nvPr/>
            </p:nvSpPr>
            <p:spPr>
              <a:xfrm rot="5400000">
                <a:off x="2876760" y="3325387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7F1389C-EE2D-4514-6106-F3C8EDA786F1}"/>
              </a:ext>
            </a:extLst>
          </p:cNvPr>
          <p:cNvGrpSpPr/>
          <p:nvPr/>
        </p:nvGrpSpPr>
        <p:grpSpPr>
          <a:xfrm>
            <a:off x="7243186" y="1648999"/>
            <a:ext cx="1511253" cy="915501"/>
            <a:chOff x="10114689" y="1682537"/>
            <a:chExt cx="1511253" cy="9155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9E2B35-DE0F-C0FC-1A03-010A648A40D9}"/>
                </a:ext>
              </a:extLst>
            </p:cNvPr>
            <p:cNvSpPr txBox="1"/>
            <p:nvPr/>
          </p:nvSpPr>
          <p:spPr>
            <a:xfrm>
              <a:off x="10329991" y="1940378"/>
              <a:ext cx="12959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separable</a:t>
              </a:r>
              <a:endParaRPr lang="en-US" dirty="0"/>
            </a:p>
          </p:txBody>
        </p: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AEBBBDC7-91B2-C3DB-ABCD-EA4CA4972E26}"/>
                </a:ext>
              </a:extLst>
            </p:cNvPr>
            <p:cNvSpPr/>
            <p:nvPr/>
          </p:nvSpPr>
          <p:spPr>
            <a:xfrm>
              <a:off x="10114689" y="1682537"/>
              <a:ext cx="215302" cy="91550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B2E4004-2906-44B8-780B-9130669DB8A3}"/>
              </a:ext>
            </a:extLst>
          </p:cNvPr>
          <p:cNvGrpSpPr/>
          <p:nvPr/>
        </p:nvGrpSpPr>
        <p:grpSpPr>
          <a:xfrm>
            <a:off x="3121875" y="1239991"/>
            <a:ext cx="2623457" cy="546102"/>
            <a:chOff x="7557618" y="2376328"/>
            <a:chExt cx="2623457" cy="546102"/>
          </a:xfrm>
        </p:grpSpPr>
        <p:sp>
          <p:nvSpPr>
            <p:cNvPr id="62" name="Rounded Rectangular Callout 61">
              <a:extLst>
                <a:ext uri="{FF2B5EF4-FFF2-40B4-BE49-F238E27FC236}">
                  <a16:creationId xmlns:a16="http://schemas.microsoft.com/office/drawing/2014/main" id="{198125CA-E8B7-1CC9-D2E8-55A06F9DA350}"/>
                </a:ext>
              </a:extLst>
            </p:cNvPr>
            <p:cNvSpPr/>
            <p:nvPr/>
          </p:nvSpPr>
          <p:spPr>
            <a:xfrm>
              <a:off x="7557618" y="2467055"/>
              <a:ext cx="2492177" cy="455375"/>
            </a:xfrm>
            <a:prstGeom prst="wedgeRoundRectCallout">
              <a:avLst>
                <a:gd name="adj1" fmla="val -59942"/>
                <a:gd name="adj2" fmla="val 33022"/>
                <a:gd name="adj3" fmla="val 16667"/>
              </a:avLst>
            </a:prstGeom>
            <a:solidFill>
              <a:srgbClr val="E8E8E8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20000"/>
                </a:lnSpc>
              </a:pPr>
              <a:r>
                <a:rPr lang="en-US" sz="20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separable</a:t>
              </a:r>
              <a:r>
                <a:rPr lang="en-US" sz="20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objective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A24F642-7D0D-2690-CBBD-D1CA6C6CC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9815315" y="2376328"/>
              <a:ext cx="365760" cy="36576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0449BE-7F0F-CE99-C0E8-4F6683B0C02F}"/>
              </a:ext>
            </a:extLst>
          </p:cNvPr>
          <p:cNvGrpSpPr/>
          <p:nvPr/>
        </p:nvGrpSpPr>
        <p:grpSpPr>
          <a:xfrm>
            <a:off x="6793980" y="1637649"/>
            <a:ext cx="2804749" cy="551519"/>
            <a:chOff x="7557618" y="2370911"/>
            <a:chExt cx="2804749" cy="551519"/>
          </a:xfrm>
        </p:grpSpPr>
        <p:sp>
          <p:nvSpPr>
            <p:cNvPr id="65" name="Rounded Rectangular Callout 64">
              <a:extLst>
                <a:ext uri="{FF2B5EF4-FFF2-40B4-BE49-F238E27FC236}">
                  <a16:creationId xmlns:a16="http://schemas.microsoft.com/office/drawing/2014/main" id="{EBCC2124-AA48-C18E-3E13-34A1370F1F3C}"/>
                </a:ext>
              </a:extLst>
            </p:cNvPr>
            <p:cNvSpPr/>
            <p:nvPr/>
          </p:nvSpPr>
          <p:spPr>
            <a:xfrm>
              <a:off x="7557618" y="2467055"/>
              <a:ext cx="2621869" cy="455375"/>
            </a:xfrm>
            <a:prstGeom prst="wedgeRoundRectCallout">
              <a:avLst>
                <a:gd name="adj1" fmla="val -59942"/>
                <a:gd name="adj2" fmla="val 33022"/>
                <a:gd name="adj3" fmla="val 16667"/>
              </a:avLst>
            </a:prstGeom>
            <a:solidFill>
              <a:srgbClr val="E8E8E8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20000"/>
                </a:lnSpc>
              </a:pPr>
              <a:r>
                <a:rPr lang="en-US" sz="20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separable</a:t>
              </a:r>
              <a:r>
                <a:rPr lang="en-US" sz="20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constraints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6FD9B53-DC37-F431-D3D9-310FE225E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9996607" y="2370911"/>
              <a:ext cx="365760" cy="36576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9172B9C-B565-4E96-12CF-9FBD5ECD1200}"/>
              </a:ext>
            </a:extLst>
          </p:cNvPr>
          <p:cNvGrpSpPr/>
          <p:nvPr/>
        </p:nvGrpSpPr>
        <p:grpSpPr>
          <a:xfrm>
            <a:off x="4438813" y="2240934"/>
            <a:ext cx="4044782" cy="519020"/>
            <a:chOff x="7557618" y="2387912"/>
            <a:chExt cx="4044782" cy="519020"/>
          </a:xfrm>
        </p:grpSpPr>
        <p:sp>
          <p:nvSpPr>
            <p:cNvPr id="74" name="Rounded Rectangular Callout 73">
              <a:extLst>
                <a:ext uri="{FF2B5EF4-FFF2-40B4-BE49-F238E27FC236}">
                  <a16:creationId xmlns:a16="http://schemas.microsoft.com/office/drawing/2014/main" id="{D4B9FC1E-5C11-9C0C-F213-C9A5B527689A}"/>
                </a:ext>
              </a:extLst>
            </p:cNvPr>
            <p:cNvSpPr/>
            <p:nvPr/>
          </p:nvSpPr>
          <p:spPr>
            <a:xfrm>
              <a:off x="7557618" y="2451557"/>
              <a:ext cx="3868976" cy="455375"/>
            </a:xfrm>
            <a:prstGeom prst="wedgeRoundRectCallout">
              <a:avLst>
                <a:gd name="adj1" fmla="val -59942"/>
                <a:gd name="adj2" fmla="val 33022"/>
                <a:gd name="adj3" fmla="val 16667"/>
              </a:avLst>
            </a:prstGeom>
            <a:solidFill>
              <a:srgbClr val="E8E8E8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20000"/>
                </a:lnSpc>
              </a:pPr>
              <a:r>
                <a:rPr lang="en-US" sz="20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separable</a:t>
              </a:r>
              <a:r>
                <a:rPr lang="en-US" sz="20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 additional </a:t>
              </a:r>
              <a:r>
                <a: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constraints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368649D-6438-FD12-BA9F-A99ECDB85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11236640" y="2387912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7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" grpId="0"/>
      <p:bldP spid="70" grpId="0"/>
      <p:bldP spid="71" grpId="0" animBg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62F4-F400-E2C5-9245-DA9E283F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769AF"/>
                </a:solidFill>
                <a:latin typeface="Segoe UI Semibold"/>
                <a:cs typeface="Segoe UI Semibold"/>
              </a:rPr>
              <a:t>DeDe</a:t>
            </a:r>
            <a:r>
              <a:rPr lang="en-US" dirty="0">
                <a:latin typeface="Segoe UI"/>
                <a:cs typeface="Segoe UI"/>
              </a:rPr>
              <a:t> design 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4BD6A-B765-49A5-60E8-33BFE725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180835-E518-DEE1-1B85-4F5ED27F8F89}"/>
              </a:ext>
            </a:extLst>
          </p:cNvPr>
          <p:cNvGrpSpPr/>
          <p:nvPr/>
        </p:nvGrpSpPr>
        <p:grpSpPr>
          <a:xfrm>
            <a:off x="689993" y="2077838"/>
            <a:ext cx="2090615" cy="1003756"/>
            <a:chOff x="1724314" y="2342271"/>
            <a:chExt cx="2090615" cy="1003756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5CE2271-06C5-9F32-CB0A-0E69A78BA160}"/>
                </a:ext>
              </a:extLst>
            </p:cNvPr>
            <p:cNvSpPr txBox="1">
              <a:spLocks/>
            </p:cNvSpPr>
            <p:nvPr/>
          </p:nvSpPr>
          <p:spPr>
            <a:xfrm>
              <a:off x="1736613" y="2342271"/>
              <a:ext cx="2078316" cy="406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/>
                <a:t>demands</a:t>
              </a:r>
              <a:endParaRPr lang="en-US" baseline="-25000"/>
            </a:p>
          </p:txBody>
        </p:sp>
        <p:pic>
          <p:nvPicPr>
            <p:cNvPr id="7" name="Picture 6" descr="A green and black diamond pattern&#10;&#10;Description automatically generated">
              <a:extLst>
                <a:ext uri="{FF2B5EF4-FFF2-40B4-BE49-F238E27FC236}">
                  <a16:creationId xmlns:a16="http://schemas.microsoft.com/office/drawing/2014/main" id="{7773389D-BB99-70C6-ABA8-ED32DADCA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4314" y="2731140"/>
              <a:ext cx="2090615" cy="6148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6BB33E-4EB0-647C-2961-AD3ADD348A53}"/>
              </a:ext>
            </a:extLst>
          </p:cNvPr>
          <p:cNvGrpSpPr/>
          <p:nvPr/>
        </p:nvGrpSpPr>
        <p:grpSpPr>
          <a:xfrm>
            <a:off x="689992" y="4049079"/>
            <a:ext cx="2090616" cy="732817"/>
            <a:chOff x="1724313" y="4764853"/>
            <a:chExt cx="2090616" cy="732817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E29B1FD9-7D39-0FC7-9A3B-6777ACF3905B}"/>
                </a:ext>
              </a:extLst>
            </p:cNvPr>
            <p:cNvSpPr txBox="1">
              <a:spLocks/>
            </p:cNvSpPr>
            <p:nvPr/>
          </p:nvSpPr>
          <p:spPr>
            <a:xfrm>
              <a:off x="1724313" y="5200191"/>
              <a:ext cx="2090616" cy="2974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/>
                <a:t>resources</a:t>
              </a:r>
              <a:endParaRPr lang="en-US" sz="1800"/>
            </a:p>
          </p:txBody>
        </p:sp>
        <p:pic>
          <p:nvPicPr>
            <p:cNvPr id="10" name="Picture 9" descr="A blue grid with black lines&#10;&#10;Description automatically generated">
              <a:extLst>
                <a:ext uri="{FF2B5EF4-FFF2-40B4-BE49-F238E27FC236}">
                  <a16:creationId xmlns:a16="http://schemas.microsoft.com/office/drawing/2014/main" id="{F5778532-AD01-FF4C-0501-00EBE215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612" y="4764853"/>
              <a:ext cx="2078317" cy="42427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70C2A56-DD81-56E0-282C-E1F03774AC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55996" y="3197099"/>
            <a:ext cx="659776" cy="6597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31DB421-BEB3-7397-C0B0-ED1453D67CC0}"/>
              </a:ext>
            </a:extLst>
          </p:cNvPr>
          <p:cNvGrpSpPr/>
          <p:nvPr/>
        </p:nvGrpSpPr>
        <p:grpSpPr>
          <a:xfrm>
            <a:off x="2734114" y="3015211"/>
            <a:ext cx="1961890" cy="1095114"/>
            <a:chOff x="3390254" y="3389303"/>
            <a:chExt cx="1961890" cy="1095114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24710BE0-A22F-471E-77C0-8CCC86899A60}"/>
                </a:ext>
              </a:extLst>
            </p:cNvPr>
            <p:cNvSpPr/>
            <p:nvPr/>
          </p:nvSpPr>
          <p:spPr>
            <a:xfrm>
              <a:off x="3564610" y="3389303"/>
              <a:ext cx="1787534" cy="1095114"/>
            </a:xfrm>
            <a:prstGeom prst="rightArrow">
              <a:avLst>
                <a:gd name="adj1" fmla="val 63554"/>
                <a:gd name="adj2" fmla="val 588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B3B681-2D3B-DC03-35BC-D303C9DC3DA0}"/>
                </a:ext>
              </a:extLst>
            </p:cNvPr>
            <p:cNvSpPr txBox="1"/>
            <p:nvPr/>
          </p:nvSpPr>
          <p:spPr>
            <a:xfrm>
              <a:off x="3390254" y="3573306"/>
              <a:ext cx="184196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decouple &amp; 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decompose</a:t>
              </a:r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E41DAD1-5A31-2440-4159-6FB4B000F2AD}"/>
              </a:ext>
            </a:extLst>
          </p:cNvPr>
          <p:cNvSpPr/>
          <p:nvPr/>
        </p:nvSpPr>
        <p:spPr>
          <a:xfrm>
            <a:off x="5171233" y="1686894"/>
            <a:ext cx="6087263" cy="1574182"/>
          </a:xfrm>
          <a:prstGeom prst="roundRect">
            <a:avLst>
              <a:gd name="adj" fmla="val 21156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59E626-7083-ACDE-6CCC-DD8BF635057C}"/>
              </a:ext>
            </a:extLst>
          </p:cNvPr>
          <p:cNvGrpSpPr>
            <a:grpSpLocks noChangeAspect="1"/>
          </p:cNvGrpSpPr>
          <p:nvPr/>
        </p:nvGrpSpPr>
        <p:grpSpPr>
          <a:xfrm>
            <a:off x="5286275" y="2259374"/>
            <a:ext cx="1754423" cy="847090"/>
            <a:chOff x="5662363" y="2484220"/>
            <a:chExt cx="2090615" cy="1009416"/>
          </a:xfrm>
        </p:grpSpPr>
        <p:pic>
          <p:nvPicPr>
            <p:cNvPr id="20" name="Picture 19" descr="A green and black diamond pattern&#10;&#10;Description automatically generated">
              <a:extLst>
                <a:ext uri="{FF2B5EF4-FFF2-40B4-BE49-F238E27FC236}">
                  <a16:creationId xmlns:a16="http://schemas.microsoft.com/office/drawing/2014/main" id="{D84DD4A4-3A68-8A49-0E5A-8AF0E995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2363" y="2484220"/>
              <a:ext cx="2090615" cy="61488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DCB96E-5E82-F50E-C306-E61A2684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5239" y="3304660"/>
              <a:ext cx="195072" cy="18897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5FA64B-1519-97CB-38CD-EFBB383DDAD7}"/>
              </a:ext>
            </a:extLst>
          </p:cNvPr>
          <p:cNvGrpSpPr>
            <a:grpSpLocks noChangeAspect="1"/>
          </p:cNvGrpSpPr>
          <p:nvPr/>
        </p:nvGrpSpPr>
        <p:grpSpPr>
          <a:xfrm>
            <a:off x="9420832" y="2251625"/>
            <a:ext cx="1754423" cy="847090"/>
            <a:chOff x="5662363" y="2484220"/>
            <a:chExt cx="2090615" cy="1009416"/>
          </a:xfrm>
        </p:grpSpPr>
        <p:pic>
          <p:nvPicPr>
            <p:cNvPr id="28" name="Picture 27" descr="A green and black diamond pattern&#10;&#10;Description automatically generated">
              <a:extLst>
                <a:ext uri="{FF2B5EF4-FFF2-40B4-BE49-F238E27FC236}">
                  <a16:creationId xmlns:a16="http://schemas.microsoft.com/office/drawing/2014/main" id="{98C1403C-91B4-970D-4C01-95329662A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2363" y="2484220"/>
              <a:ext cx="2090615" cy="61488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509DA3D-5E6E-996F-5923-078B707D2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5239" y="3304660"/>
              <a:ext cx="195072" cy="18897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99A7A2-BC5F-A226-A9D6-C8DEA0930CAF}"/>
              </a:ext>
            </a:extLst>
          </p:cNvPr>
          <p:cNvGrpSpPr>
            <a:grpSpLocks noChangeAspect="1"/>
          </p:cNvGrpSpPr>
          <p:nvPr/>
        </p:nvGrpSpPr>
        <p:grpSpPr>
          <a:xfrm>
            <a:off x="7141832" y="2267123"/>
            <a:ext cx="1754423" cy="847090"/>
            <a:chOff x="5662363" y="2484220"/>
            <a:chExt cx="2090615" cy="1009416"/>
          </a:xfrm>
        </p:grpSpPr>
        <p:pic>
          <p:nvPicPr>
            <p:cNvPr id="31" name="Picture 30" descr="A green and black diamond pattern&#10;&#10;Description automatically generated">
              <a:extLst>
                <a:ext uri="{FF2B5EF4-FFF2-40B4-BE49-F238E27FC236}">
                  <a16:creationId xmlns:a16="http://schemas.microsoft.com/office/drawing/2014/main" id="{17EDC209-37C5-2C08-52E5-9D104B76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2363" y="2484220"/>
              <a:ext cx="2090615" cy="61488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360DC5-CF0C-E328-D332-F67442AAF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5239" y="3304660"/>
              <a:ext cx="195072" cy="18897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E62757F-4965-C57A-CDF2-7AB3F8BD0168}"/>
              </a:ext>
            </a:extLst>
          </p:cNvPr>
          <p:cNvSpPr txBox="1"/>
          <p:nvPr/>
        </p:nvSpPr>
        <p:spPr>
          <a:xfrm>
            <a:off x="8971146" y="238502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…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F2341B0-F5EC-530C-A547-55686CB81E52}"/>
              </a:ext>
            </a:extLst>
          </p:cNvPr>
          <p:cNvSpPr txBox="1">
            <a:spLocks/>
          </p:cNvSpPr>
          <p:nvPr/>
        </p:nvSpPr>
        <p:spPr>
          <a:xfrm>
            <a:off x="5185820" y="1787108"/>
            <a:ext cx="5009455" cy="365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per-resource allocations in parallel</a:t>
            </a:r>
            <a:endParaRPr lang="en-US" baseline="-25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B314AE-181B-46B2-1646-2FB5B72D2BA2}"/>
              </a:ext>
            </a:extLst>
          </p:cNvPr>
          <p:cNvCxnSpPr>
            <a:cxnSpLocks/>
          </p:cNvCxnSpPr>
          <p:nvPr/>
        </p:nvCxnSpPr>
        <p:spPr>
          <a:xfrm>
            <a:off x="7102127" y="2220085"/>
            <a:ext cx="0" cy="98406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672B00-FB09-375B-A6A4-05ABD0DC6BC7}"/>
              </a:ext>
            </a:extLst>
          </p:cNvPr>
          <p:cNvCxnSpPr>
            <a:cxnSpLocks/>
          </p:cNvCxnSpPr>
          <p:nvPr/>
        </p:nvCxnSpPr>
        <p:spPr>
          <a:xfrm>
            <a:off x="8956879" y="2259370"/>
            <a:ext cx="0" cy="98406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E71CCB3-4CA0-5BE1-C022-EDC67633E521}"/>
              </a:ext>
            </a:extLst>
          </p:cNvPr>
          <p:cNvSpPr/>
          <p:nvPr/>
        </p:nvSpPr>
        <p:spPr>
          <a:xfrm rot="5400000">
            <a:off x="7421341" y="1540345"/>
            <a:ext cx="1574182" cy="6087263"/>
          </a:xfrm>
          <a:prstGeom prst="roundRect">
            <a:avLst>
              <a:gd name="adj" fmla="val 19264"/>
            </a:avLst>
          </a:prstGeom>
          <a:solidFill>
            <a:srgbClr val="25A2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A248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F00F70-7E1A-5B8E-4588-DC327F4FA00B}"/>
              </a:ext>
            </a:extLst>
          </p:cNvPr>
          <p:cNvGrpSpPr>
            <a:grpSpLocks noChangeAspect="1"/>
          </p:cNvGrpSpPr>
          <p:nvPr/>
        </p:nvGrpSpPr>
        <p:grpSpPr>
          <a:xfrm>
            <a:off x="5267523" y="4336173"/>
            <a:ext cx="1744102" cy="792991"/>
            <a:chOff x="5023681" y="4261215"/>
            <a:chExt cx="2078317" cy="9449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61C983-41B2-99AE-2F2B-D2B0B5B5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7527" y="4261215"/>
              <a:ext cx="280416" cy="280416"/>
            </a:xfrm>
            <a:prstGeom prst="rect">
              <a:avLst/>
            </a:prstGeom>
          </p:spPr>
        </p:pic>
        <p:pic>
          <p:nvPicPr>
            <p:cNvPr id="34" name="Picture 33" descr="A blue grid with black lines&#10;&#10;Description automatically generated">
              <a:extLst>
                <a:ext uri="{FF2B5EF4-FFF2-40B4-BE49-F238E27FC236}">
                  <a16:creationId xmlns:a16="http://schemas.microsoft.com/office/drawing/2014/main" id="{B93A4E30-2EC5-1E6A-55B8-D2280BC9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681" y="4781896"/>
              <a:ext cx="2078317" cy="4242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01EE37-9CF5-7251-1426-CD3FF2739E89}"/>
              </a:ext>
            </a:extLst>
          </p:cNvPr>
          <p:cNvGrpSpPr>
            <a:grpSpLocks noChangeAspect="1"/>
          </p:cNvGrpSpPr>
          <p:nvPr/>
        </p:nvGrpSpPr>
        <p:grpSpPr>
          <a:xfrm>
            <a:off x="7126100" y="4336173"/>
            <a:ext cx="1744102" cy="792991"/>
            <a:chOff x="5023681" y="4261215"/>
            <a:chExt cx="2078317" cy="94495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6CFD4CB-6980-2E1A-895F-20B22694A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7527" y="4261215"/>
              <a:ext cx="280416" cy="280416"/>
            </a:xfrm>
            <a:prstGeom prst="rect">
              <a:avLst/>
            </a:prstGeom>
          </p:spPr>
        </p:pic>
        <p:pic>
          <p:nvPicPr>
            <p:cNvPr id="38" name="Picture 37" descr="A blue grid with black lines&#10;&#10;Description automatically generated">
              <a:extLst>
                <a:ext uri="{FF2B5EF4-FFF2-40B4-BE49-F238E27FC236}">
                  <a16:creationId xmlns:a16="http://schemas.microsoft.com/office/drawing/2014/main" id="{19627855-FF3A-7ED2-E716-4BE9EF3D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681" y="4781896"/>
              <a:ext cx="2078317" cy="42427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53598E-2B93-080B-32B6-8591C7B4AB3B}"/>
              </a:ext>
            </a:extLst>
          </p:cNvPr>
          <p:cNvGrpSpPr>
            <a:grpSpLocks noChangeAspect="1"/>
          </p:cNvGrpSpPr>
          <p:nvPr/>
        </p:nvGrpSpPr>
        <p:grpSpPr>
          <a:xfrm>
            <a:off x="9425992" y="4322522"/>
            <a:ext cx="1744102" cy="792991"/>
            <a:chOff x="5023681" y="4261215"/>
            <a:chExt cx="2078317" cy="94495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386872-F91F-0E6D-8A2F-B760037B1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7527" y="4261215"/>
              <a:ext cx="280416" cy="280416"/>
            </a:xfrm>
            <a:prstGeom prst="rect">
              <a:avLst/>
            </a:prstGeom>
          </p:spPr>
        </p:pic>
        <p:pic>
          <p:nvPicPr>
            <p:cNvPr id="41" name="Picture 40" descr="A blue grid with black lines&#10;&#10;Description automatically generated">
              <a:extLst>
                <a:ext uri="{FF2B5EF4-FFF2-40B4-BE49-F238E27FC236}">
                  <a16:creationId xmlns:a16="http://schemas.microsoft.com/office/drawing/2014/main" id="{6C4893BA-1DEB-ED12-589A-395443D5F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681" y="4781896"/>
              <a:ext cx="2078317" cy="42427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725C664-0EA3-E5E0-D291-A12C394B7F0F}"/>
              </a:ext>
            </a:extLst>
          </p:cNvPr>
          <p:cNvSpPr txBox="1"/>
          <p:nvPr/>
        </p:nvSpPr>
        <p:spPr>
          <a:xfrm>
            <a:off x="8940859" y="4348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…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6A06D322-B30E-A94E-6409-FF98D500EAE9}"/>
              </a:ext>
            </a:extLst>
          </p:cNvPr>
          <p:cNvSpPr txBox="1">
            <a:spLocks/>
          </p:cNvSpPr>
          <p:nvPr/>
        </p:nvSpPr>
        <p:spPr>
          <a:xfrm>
            <a:off x="5149534" y="3901232"/>
            <a:ext cx="4594061" cy="34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per-demand allocations in parallel</a:t>
            </a:r>
            <a:endParaRPr lang="en-US" baseline="-250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D16F556-7CA0-8DB4-2998-3F4524504854}"/>
              </a:ext>
            </a:extLst>
          </p:cNvPr>
          <p:cNvCxnSpPr>
            <a:cxnSpLocks/>
          </p:cNvCxnSpPr>
          <p:nvPr/>
        </p:nvCxnSpPr>
        <p:spPr>
          <a:xfrm>
            <a:off x="7070474" y="4250569"/>
            <a:ext cx="0" cy="98406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A9D21B-0930-8AA6-909A-070AD0542F97}"/>
              </a:ext>
            </a:extLst>
          </p:cNvPr>
          <p:cNvCxnSpPr>
            <a:cxnSpLocks/>
          </p:cNvCxnSpPr>
          <p:nvPr/>
        </p:nvCxnSpPr>
        <p:spPr>
          <a:xfrm>
            <a:off x="8942612" y="4250568"/>
            <a:ext cx="0" cy="98406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E0CE9866-10A2-3B93-FB82-3BC414F87FB3}"/>
              </a:ext>
            </a:extLst>
          </p:cNvPr>
          <p:cNvSpPr/>
          <p:nvPr/>
        </p:nvSpPr>
        <p:spPr>
          <a:xfrm rot="13843884">
            <a:off x="4867417" y="2756915"/>
            <a:ext cx="1610600" cy="1583357"/>
          </a:xfrm>
          <a:prstGeom prst="arc">
            <a:avLst>
              <a:gd name="adj1" fmla="val 15729025"/>
              <a:gd name="adj2" fmla="val 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BFC9D11B-D10A-5657-A201-2767F5C67B59}"/>
              </a:ext>
            </a:extLst>
          </p:cNvPr>
          <p:cNvSpPr/>
          <p:nvPr/>
        </p:nvSpPr>
        <p:spPr>
          <a:xfrm rot="3027366">
            <a:off x="9943071" y="2722391"/>
            <a:ext cx="1610600" cy="1583357"/>
          </a:xfrm>
          <a:prstGeom prst="arc">
            <a:avLst>
              <a:gd name="adj1" fmla="val 15729025"/>
              <a:gd name="adj2" fmla="val 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2" grpId="0"/>
      <p:bldP spid="44" grpId="0"/>
      <p:bldP spid="59" grpId="0" animBg="1"/>
      <p:bldP spid="43" grpId="0"/>
      <p:bldP spid="45" grpId="0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>
            <a:extLst>
              <a:ext uri="{FF2B5EF4-FFF2-40B4-BE49-F238E27FC236}">
                <a16:creationId xmlns:a16="http://schemas.microsoft.com/office/drawing/2014/main" id="{BD939BF1-9312-7C98-D86C-63D40916F2B5}"/>
              </a:ext>
            </a:extLst>
          </p:cNvPr>
          <p:cNvSpPr/>
          <p:nvPr/>
        </p:nvSpPr>
        <p:spPr>
          <a:xfrm>
            <a:off x="839238" y="2128539"/>
            <a:ext cx="1218227" cy="195794"/>
          </a:xfrm>
          <a:prstGeom prst="trapezoid">
            <a:avLst>
              <a:gd name="adj" fmla="val 45111"/>
            </a:avLst>
          </a:prstGeom>
          <a:solidFill>
            <a:srgbClr val="ED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41B38DF-DF91-388E-DF58-793DC24E8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43386"/>
              </p:ext>
            </p:extLst>
          </p:nvPr>
        </p:nvGraphicFramePr>
        <p:xfrm>
          <a:off x="840578" y="2318185"/>
          <a:ext cx="10583691" cy="1334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487">
                  <a:extLst>
                    <a:ext uri="{9D8B030D-6E8A-4147-A177-3AD203B41FA5}">
                      <a16:colId xmlns:a16="http://schemas.microsoft.com/office/drawing/2014/main" val="869794189"/>
                    </a:ext>
                  </a:extLst>
                </a:gridCol>
                <a:gridCol w="6635217">
                  <a:extLst>
                    <a:ext uri="{9D8B030D-6E8A-4147-A177-3AD203B41FA5}">
                      <a16:colId xmlns:a16="http://schemas.microsoft.com/office/drawing/2014/main" val="1684198927"/>
                    </a:ext>
                  </a:extLst>
                </a:gridCol>
                <a:gridCol w="2520987">
                  <a:extLst>
                    <a:ext uri="{9D8B030D-6E8A-4147-A177-3AD203B41FA5}">
                      <a16:colId xmlns:a16="http://schemas.microsoft.com/office/drawing/2014/main" val="1771436923"/>
                    </a:ext>
                  </a:extLst>
                </a:gridCol>
              </a:tblGrid>
              <a:tr h="1334054"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Consolas" panose="020B0609020204030204" pitchFamily="49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Consolas" panose="020B0609020204030204" pitchFamily="49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Consolas" panose="020B0609020204030204" pitchFamily="49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Symbol" panose="020B0502040204020203" pitchFamily="34" charset="0"/>
                        <a:ea typeface="Segoe UI Symbol" panose="020B0502040204020203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1007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081CABE8-92AE-BE67-4591-1DF55EBC5713}"/>
              </a:ext>
            </a:extLst>
          </p:cNvPr>
          <p:cNvGrpSpPr/>
          <p:nvPr/>
        </p:nvGrpSpPr>
        <p:grpSpPr>
          <a:xfrm>
            <a:off x="8344716" y="2519209"/>
            <a:ext cx="2818059" cy="1015663"/>
            <a:chOff x="9418099" y="2593363"/>
            <a:chExt cx="2818059" cy="10156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233F14-BB57-BEC6-96CC-C707F0E61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8099" y="2837266"/>
              <a:ext cx="527859" cy="52785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68116F-B606-6A18-839E-478D9EDC06E0}"/>
                </a:ext>
              </a:extLst>
            </p:cNvPr>
            <p:cNvSpPr txBox="1"/>
            <p:nvPr/>
          </p:nvSpPr>
          <p:spPr>
            <a:xfrm>
              <a:off x="9661038" y="2593363"/>
              <a:ext cx="25751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0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performance</a:t>
              </a:r>
              <a:br>
                <a:rPr kumimoji="0" lang="en-US" sz="20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20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enhancements</a:t>
              </a:r>
            </a:p>
            <a:p>
              <a:pPr algn="ctr"/>
              <a:r>
                <a:rPr kumimoji="0" lang="en-US" sz="20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underway</a:t>
              </a: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ABB1AFF-4371-F93D-C636-592CD79E1410}"/>
              </a:ext>
            </a:extLst>
          </p:cNvPr>
          <p:cNvSpPr txBox="1"/>
          <p:nvPr/>
        </p:nvSpPr>
        <p:spPr>
          <a:xfrm>
            <a:off x="872403" y="2117457"/>
            <a:ext cx="1209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high</a:t>
            </a:r>
            <a:r>
              <a:rPr lang="en-US" kern="1200" dirty="0">
                <a:latin typeface="Segoe UI" panose="020B0502040204020203" pitchFamily="34" charset="0"/>
                <a:cs typeface="Segoe UI" panose="020B0502040204020203" pitchFamily="34" charset="0"/>
              </a:rPr>
              <a:t>-level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E56FF-357F-2BD5-D6AD-21807F30FF4C}"/>
              </a:ext>
            </a:extLst>
          </p:cNvPr>
          <p:cNvSpPr txBox="1"/>
          <p:nvPr/>
        </p:nvSpPr>
        <p:spPr>
          <a:xfrm>
            <a:off x="1133232" y="2763112"/>
            <a:ext cx="6422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easy-to-use API aligned with 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cvxpy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syntax</a:t>
            </a:r>
            <a:endParaRPr lang="en-US" sz="2000" dirty="0">
              <a:solidFill>
                <a:prstClr val="black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Consolas" panose="020B0609020204030204" pitchFamily="49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13DB256-AA4D-C924-D085-7B84D3D07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76444"/>
              </p:ext>
            </p:extLst>
          </p:nvPr>
        </p:nvGraphicFramePr>
        <p:xfrm>
          <a:off x="838200" y="3654082"/>
          <a:ext cx="10583692" cy="1406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487">
                  <a:extLst>
                    <a:ext uri="{9D8B030D-6E8A-4147-A177-3AD203B41FA5}">
                      <a16:colId xmlns:a16="http://schemas.microsoft.com/office/drawing/2014/main" val="1263066288"/>
                    </a:ext>
                  </a:extLst>
                </a:gridCol>
                <a:gridCol w="6635218">
                  <a:extLst>
                    <a:ext uri="{9D8B030D-6E8A-4147-A177-3AD203B41FA5}">
                      <a16:colId xmlns:a16="http://schemas.microsoft.com/office/drawing/2014/main" val="3746036696"/>
                    </a:ext>
                  </a:extLst>
                </a:gridCol>
                <a:gridCol w="2520987">
                  <a:extLst>
                    <a:ext uri="{9D8B030D-6E8A-4147-A177-3AD203B41FA5}">
                      <a16:colId xmlns:a16="http://schemas.microsoft.com/office/drawing/2014/main" val="2230833488"/>
                    </a:ext>
                  </a:extLst>
                </a:gridCol>
              </a:tblGrid>
              <a:tr h="1334054">
                <a:tc>
                  <a:txBody>
                    <a:bodyPr/>
                    <a:lstStyle/>
                    <a:p>
                      <a:pPr algn="ctr"/>
                      <a:endParaRPr lang="en-US" sz="20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4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4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009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C14751-8343-EBE1-CED6-7E2C16D7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b="1" dirty="0">
                <a:solidFill>
                  <a:srgbClr val="2769AF"/>
                </a:solidFill>
                <a:latin typeface="Segoe UI Semibold"/>
                <a:cs typeface="Segoe UI Semibold"/>
              </a:rPr>
              <a:t>DeDe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AB5E-EA06-885E-AB7E-B4BDA32A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AFB09A-B9A7-EBBA-4B42-BDFDCDAC6B92}"/>
              </a:ext>
            </a:extLst>
          </p:cNvPr>
          <p:cNvGrpSpPr/>
          <p:nvPr/>
        </p:nvGrpSpPr>
        <p:grpSpPr>
          <a:xfrm>
            <a:off x="8365145" y="4017899"/>
            <a:ext cx="2633954" cy="707886"/>
            <a:chOff x="9476101" y="4039535"/>
            <a:chExt cx="2633954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79B054-04BD-DDEC-6CC0-2F99789466F7}"/>
                </a:ext>
              </a:extLst>
            </p:cNvPr>
            <p:cNvSpPr txBox="1"/>
            <p:nvPr/>
          </p:nvSpPr>
          <p:spPr>
            <a:xfrm>
              <a:off x="9850775" y="4039535"/>
              <a:ext cx="22592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highly optimized </a:t>
              </a:r>
              <a:br>
                <a:rPr lang="en-US" sz="20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20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used in eval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289D19-BB07-409A-2B17-65672C26A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6101" y="4126423"/>
              <a:ext cx="475488" cy="475488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D7B539-E2D4-9598-882E-55999E64CB32}"/>
              </a:ext>
            </a:extLst>
          </p:cNvPr>
          <p:cNvSpPr txBox="1"/>
          <p:nvPr/>
        </p:nvSpPr>
        <p:spPr>
          <a:xfrm>
            <a:off x="1140961" y="3796977"/>
            <a:ext cx="6422572" cy="96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powerful problem compilation inherited from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cvxpy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real, efficient parallelism built with 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ray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872D6EBE-7930-D19B-4AB3-0EE904986CF2}"/>
              </a:ext>
            </a:extLst>
          </p:cNvPr>
          <p:cNvSpPr/>
          <p:nvPr/>
        </p:nvSpPr>
        <p:spPr>
          <a:xfrm>
            <a:off x="839238" y="3473099"/>
            <a:ext cx="1218227" cy="185071"/>
          </a:xfrm>
          <a:prstGeom prst="trapezoid">
            <a:avLst>
              <a:gd name="adj" fmla="val 43912"/>
            </a:avLst>
          </a:prstGeom>
          <a:solidFill>
            <a:srgbClr val="D3E4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D5FC49-4590-3C42-B9AC-49E185C0B759}"/>
              </a:ext>
            </a:extLst>
          </p:cNvPr>
          <p:cNvSpPr txBox="1"/>
          <p:nvPr/>
        </p:nvSpPr>
        <p:spPr>
          <a:xfrm>
            <a:off x="893970" y="3459909"/>
            <a:ext cx="1117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2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low-level</a:t>
            </a:r>
          </a:p>
        </p:txBody>
      </p:sp>
    </p:spTree>
    <p:extLst>
      <p:ext uri="{BB962C8B-B14F-4D97-AF65-F5344CB8AC3E}">
        <p14:creationId xmlns:p14="http://schemas.microsoft.com/office/powerpoint/2010/main" val="17791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BA1A969-5943-ADAA-94A2-76103AEB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/>
          <a:lstStyle/>
          <a:p>
            <a:r>
              <a:rPr lang="en-US" b="1" dirty="0">
                <a:solidFill>
                  <a:srgbClr val="2769A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DeDe</a:t>
            </a:r>
            <a:r>
              <a:rPr lang="en-US" dirty="0"/>
              <a:t>‘s high-level API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DE6C4-1997-8698-B8D0-FE709DEBE46C}"/>
              </a:ext>
            </a:extLst>
          </p:cNvPr>
          <p:cNvSpPr txBox="1"/>
          <p:nvPr/>
        </p:nvSpPr>
        <p:spPr>
          <a:xfrm>
            <a:off x="838200" y="1543785"/>
            <a:ext cx="7517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2000" spc="-100" dirty="0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dede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en-US" sz="2000" spc="-100" dirty="0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</a:t>
            </a:r>
          </a:p>
          <a:p>
            <a:endParaRPr lang="en-US" sz="2000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-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allocation variables.</a:t>
            </a:r>
          </a:p>
          <a:p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x = </a:t>
            </a:r>
            <a:r>
              <a:rPr lang="en-US" sz="2000" spc="-100" dirty="0" err="1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dd.Variable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((N, M), 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nonneg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=True)</a:t>
            </a:r>
          </a:p>
          <a:p>
            <a:endParaRPr lang="en-US" sz="2000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-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the constraints.</a:t>
            </a:r>
          </a:p>
          <a:p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resource_constrs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 = [x[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,:].</a:t>
            </a:r>
            <a:r>
              <a:rPr lang="en-US" sz="2000" spc="-100" dirty="0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() &lt;= 1 for 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 in range(N)]</a:t>
            </a:r>
          </a:p>
          <a:p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demand_constrs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 = [x[:,j].</a:t>
            </a:r>
            <a:r>
              <a:rPr lang="en-US" sz="2000" spc="-100" dirty="0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() &lt;= 1 for j in range(M)]</a:t>
            </a:r>
          </a:p>
          <a:p>
            <a:endParaRPr lang="en-US" sz="2000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-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an objective.</a:t>
            </a:r>
          </a:p>
          <a:p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obj = </a:t>
            </a:r>
            <a:r>
              <a:rPr lang="en-US" sz="2000" spc="-100" dirty="0" err="1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dd.Maximize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x.</a:t>
            </a:r>
            <a:r>
              <a:rPr lang="en-US" sz="2000" spc="-100" dirty="0" err="1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</a:p>
          <a:p>
            <a:endParaRPr lang="en-US" sz="2000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spc="-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Construct and solve the problem.</a:t>
            </a:r>
          </a:p>
          <a:p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prob = </a:t>
            </a:r>
            <a:r>
              <a:rPr lang="en-US" sz="2000" spc="-100" dirty="0" err="1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dd.Problem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(obj, 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resource_constrs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demand_constrs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prob.</a:t>
            </a:r>
            <a:r>
              <a:rPr lang="en-US" sz="2000" spc="-100" dirty="0" err="1">
                <a:solidFill>
                  <a:srgbClr val="2769A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solve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num_cpus</a:t>
            </a: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=64)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16540-0E9C-5020-8DEE-70E63EE26767}"/>
              </a:ext>
            </a:extLst>
          </p:cNvPr>
          <p:cNvGrpSpPr/>
          <p:nvPr/>
        </p:nvGrpSpPr>
        <p:grpSpPr>
          <a:xfrm>
            <a:off x="1563494" y="2395250"/>
            <a:ext cx="9202393" cy="3766118"/>
            <a:chOff x="1563494" y="2376567"/>
            <a:chExt cx="9202393" cy="37661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4794B7-5A76-9BD6-4FD6-6C7B0FAB978A}"/>
                </a:ext>
              </a:extLst>
            </p:cNvPr>
            <p:cNvSpPr/>
            <p:nvPr/>
          </p:nvSpPr>
          <p:spPr>
            <a:xfrm>
              <a:off x="1800665" y="2516273"/>
              <a:ext cx="1055077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634F8-2554-C6E6-63DB-50AFD2F9B8CC}"/>
                </a:ext>
              </a:extLst>
            </p:cNvPr>
            <p:cNvSpPr/>
            <p:nvPr/>
          </p:nvSpPr>
          <p:spPr>
            <a:xfrm>
              <a:off x="2057205" y="4652081"/>
              <a:ext cx="1055077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48D452-A980-0DB1-41FF-E96ACBA0E2AF}"/>
                </a:ext>
              </a:extLst>
            </p:cNvPr>
            <p:cNvSpPr/>
            <p:nvPr/>
          </p:nvSpPr>
          <p:spPr>
            <a:xfrm>
              <a:off x="2196905" y="5558048"/>
              <a:ext cx="915377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3D0D6B-B409-5BC4-85F2-B5F33CCAB960}"/>
                </a:ext>
              </a:extLst>
            </p:cNvPr>
            <p:cNvSpPr/>
            <p:nvPr/>
          </p:nvSpPr>
          <p:spPr>
            <a:xfrm>
              <a:off x="1563494" y="5871797"/>
              <a:ext cx="647700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389E204-FC42-FFC9-2807-D007B832924E}"/>
                </a:ext>
              </a:extLst>
            </p:cNvPr>
            <p:cNvSpPr/>
            <p:nvPr/>
          </p:nvSpPr>
          <p:spPr>
            <a:xfrm>
              <a:off x="4345745" y="3429000"/>
              <a:ext cx="413455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56DBFF6-96A6-A3F5-B2E5-99C30629B95D}"/>
                </a:ext>
              </a:extLst>
            </p:cNvPr>
            <p:cNvSpPr/>
            <p:nvPr/>
          </p:nvSpPr>
          <p:spPr>
            <a:xfrm>
              <a:off x="4089205" y="3740146"/>
              <a:ext cx="413455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609765-BF7A-B355-9360-A273ABB63D2C}"/>
                </a:ext>
              </a:extLst>
            </p:cNvPr>
            <p:cNvSpPr/>
            <p:nvPr/>
          </p:nvSpPr>
          <p:spPr>
            <a:xfrm>
              <a:off x="3447583" y="4652081"/>
              <a:ext cx="413455" cy="270888"/>
            </a:xfrm>
            <a:prstGeom prst="rect">
              <a:avLst/>
            </a:prstGeom>
            <a:solidFill>
              <a:srgbClr val="FF861A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3524246-9E69-D962-1A2F-8A2E8FC6A8AD}"/>
                </a:ext>
              </a:extLst>
            </p:cNvPr>
            <p:cNvGrpSpPr/>
            <p:nvPr/>
          </p:nvGrpSpPr>
          <p:grpSpPr>
            <a:xfrm>
              <a:off x="2211194" y="2376567"/>
              <a:ext cx="8554693" cy="3630674"/>
              <a:chOff x="2211194" y="2376567"/>
              <a:chExt cx="8554693" cy="36306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4E6C31-37B4-2AC1-7380-E43FF76A4B14}"/>
                  </a:ext>
                </a:extLst>
              </p:cNvPr>
              <p:cNvSpPr txBox="1"/>
              <p:nvPr/>
            </p:nvSpPr>
            <p:spPr>
              <a:xfrm>
                <a:off x="7634902" y="2376567"/>
                <a:ext cx="3130985" cy="400110"/>
              </a:xfrm>
              <a:prstGeom prst="rect">
                <a:avLst/>
              </a:prstGeom>
              <a:solidFill>
                <a:srgbClr val="FF861A">
                  <a:alpha val="3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aligned with </a:t>
                </a:r>
                <a:r>
                  <a:rPr lang="en-US" sz="20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cvxpy</a:t>
                </a: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syntax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EDFE29A-6FE0-FD56-9A2C-4B8AEA8F70F6}"/>
                  </a:ext>
                </a:extLst>
              </p:cNvPr>
              <p:cNvCxnSpPr>
                <a:cxnSpLocks/>
                <a:stCxn id="26" idx="3"/>
                <a:endCxn id="22" idx="1"/>
              </p:cNvCxnSpPr>
              <p:nvPr/>
            </p:nvCxnSpPr>
            <p:spPr>
              <a:xfrm flipV="1">
                <a:off x="2855742" y="2576622"/>
                <a:ext cx="4779160" cy="75095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0307DC2-9860-717B-3C9A-AB4C197D044A}"/>
                  </a:ext>
                </a:extLst>
              </p:cNvPr>
              <p:cNvCxnSpPr>
                <a:cxnSpLocks/>
                <a:stCxn id="28" idx="3"/>
                <a:endCxn id="22" idx="1"/>
              </p:cNvCxnSpPr>
              <p:nvPr/>
            </p:nvCxnSpPr>
            <p:spPr>
              <a:xfrm flipV="1">
                <a:off x="3112282" y="2576622"/>
                <a:ext cx="4522620" cy="2210903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3F660C6-F923-A224-F61B-F46EFD3729B7}"/>
                  </a:ext>
                </a:extLst>
              </p:cNvPr>
              <p:cNvCxnSpPr>
                <a:cxnSpLocks/>
                <a:stCxn id="29" idx="3"/>
                <a:endCxn id="22" idx="1"/>
              </p:cNvCxnSpPr>
              <p:nvPr/>
            </p:nvCxnSpPr>
            <p:spPr>
              <a:xfrm flipV="1">
                <a:off x="3112282" y="2576622"/>
                <a:ext cx="4522620" cy="3116870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B9E4DE-8B09-7F89-9D3F-8074F9274205}"/>
                  </a:ext>
                </a:extLst>
              </p:cNvPr>
              <p:cNvCxnSpPr>
                <a:cxnSpLocks/>
                <a:stCxn id="31" idx="3"/>
                <a:endCxn id="22" idx="1"/>
              </p:cNvCxnSpPr>
              <p:nvPr/>
            </p:nvCxnSpPr>
            <p:spPr>
              <a:xfrm flipV="1">
                <a:off x="2211194" y="2576622"/>
                <a:ext cx="5423708" cy="3430619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2AC832C1-DCCC-BF27-A241-7590C2100EAE}"/>
                  </a:ext>
                </a:extLst>
              </p:cNvPr>
              <p:cNvCxnSpPr>
                <a:cxnSpLocks/>
                <a:stCxn id="51" idx="3"/>
                <a:endCxn id="22" idx="1"/>
              </p:cNvCxnSpPr>
              <p:nvPr/>
            </p:nvCxnSpPr>
            <p:spPr>
              <a:xfrm flipV="1">
                <a:off x="4759200" y="2576622"/>
                <a:ext cx="2875702" cy="987822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49E63BF-19B9-CF04-D7D8-9F688F4C7388}"/>
                  </a:ext>
                </a:extLst>
              </p:cNvPr>
              <p:cNvCxnSpPr>
                <a:cxnSpLocks/>
                <a:stCxn id="54" idx="3"/>
                <a:endCxn id="22" idx="1"/>
              </p:cNvCxnSpPr>
              <p:nvPr/>
            </p:nvCxnSpPr>
            <p:spPr>
              <a:xfrm flipV="1">
                <a:off x="4502660" y="2576622"/>
                <a:ext cx="3132242" cy="1298968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C8FBC53-61FB-3A34-A75C-DC97AE8D03B9}"/>
                  </a:ext>
                </a:extLst>
              </p:cNvPr>
              <p:cNvCxnSpPr>
                <a:cxnSpLocks/>
                <a:stCxn id="56" idx="3"/>
                <a:endCxn id="22" idx="1"/>
              </p:cNvCxnSpPr>
              <p:nvPr/>
            </p:nvCxnSpPr>
            <p:spPr>
              <a:xfrm flipV="1">
                <a:off x="3861038" y="2576622"/>
                <a:ext cx="3773864" cy="2210903"/>
              </a:xfrm>
              <a:prstGeom prst="straightConnector1">
                <a:avLst/>
              </a:prstGeom>
              <a:ln w="38100">
                <a:solidFill>
                  <a:srgbClr val="FF861A">
                    <a:alpha val="25000"/>
                  </a:srgbClr>
                </a:solidFill>
                <a:prstDash val="lgDash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B4A5CF6-BD3B-7451-E0F9-6E7CB3D79ACF}"/>
              </a:ext>
            </a:extLst>
          </p:cNvPr>
          <p:cNvGrpSpPr/>
          <p:nvPr/>
        </p:nvGrpSpPr>
        <p:grpSpPr>
          <a:xfrm>
            <a:off x="2315025" y="4227671"/>
            <a:ext cx="8985857" cy="1933697"/>
            <a:chOff x="2315025" y="4208988"/>
            <a:chExt cx="8985857" cy="193369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DB9714-B936-FA4C-7BBE-D499F8446742}"/>
                </a:ext>
              </a:extLst>
            </p:cNvPr>
            <p:cNvSpPr/>
            <p:nvPr/>
          </p:nvSpPr>
          <p:spPr>
            <a:xfrm>
              <a:off x="2315025" y="5871797"/>
              <a:ext cx="1421155" cy="270888"/>
            </a:xfrm>
            <a:prstGeom prst="rect">
              <a:avLst/>
            </a:prstGeom>
            <a:solidFill>
              <a:srgbClr val="2769A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2908F89-856D-E767-1EA1-C1DA5736D6F6}"/>
                </a:ext>
              </a:extLst>
            </p:cNvPr>
            <p:cNvCxnSpPr>
              <a:cxnSpLocks/>
              <a:stCxn id="30" idx="3"/>
              <a:endCxn id="7" idx="1"/>
            </p:cNvCxnSpPr>
            <p:nvPr/>
          </p:nvCxnSpPr>
          <p:spPr>
            <a:xfrm flipV="1">
              <a:off x="3736180" y="4716820"/>
              <a:ext cx="3221962" cy="1290421"/>
            </a:xfrm>
            <a:prstGeom prst="straightConnector1">
              <a:avLst/>
            </a:prstGeom>
            <a:ln w="38100">
              <a:solidFill>
                <a:srgbClr val="2769AF">
                  <a:alpha val="25000"/>
                </a:srgbClr>
              </a:solidFill>
              <a:prstDash val="lgDash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749033-DC99-6C62-0A48-866C83EADD68}"/>
                </a:ext>
              </a:extLst>
            </p:cNvPr>
            <p:cNvSpPr/>
            <p:nvPr/>
          </p:nvSpPr>
          <p:spPr>
            <a:xfrm>
              <a:off x="3790675" y="5558048"/>
              <a:ext cx="4166545" cy="270888"/>
            </a:xfrm>
            <a:prstGeom prst="rect">
              <a:avLst/>
            </a:prstGeom>
            <a:solidFill>
              <a:srgbClr val="2769A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CB8753-4D97-88C7-98C3-85FDA0699AB8}"/>
                </a:ext>
              </a:extLst>
            </p:cNvPr>
            <p:cNvSpPr txBox="1"/>
            <p:nvPr/>
          </p:nvSpPr>
          <p:spPr>
            <a:xfrm>
              <a:off x="6958142" y="4208988"/>
              <a:ext cx="4342740" cy="1015663"/>
            </a:xfrm>
            <a:prstGeom prst="rect">
              <a:avLst/>
            </a:prstGeom>
            <a:solidFill>
              <a:srgbClr val="2769AF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specify: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resource &amp; demand constraints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# of CPU cores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85F327-1DF9-C5A1-1CA9-848DDAD6D5DD}"/>
                </a:ext>
              </a:extLst>
            </p:cNvPr>
            <p:cNvCxnSpPr>
              <a:cxnSpLocks/>
              <a:stCxn id="6" idx="0"/>
              <a:endCxn id="7" idx="1"/>
            </p:cNvCxnSpPr>
            <p:nvPr/>
          </p:nvCxnSpPr>
          <p:spPr>
            <a:xfrm flipV="1">
              <a:off x="5873948" y="4716820"/>
              <a:ext cx="1084194" cy="841228"/>
            </a:xfrm>
            <a:prstGeom prst="straightConnector1">
              <a:avLst/>
            </a:prstGeom>
            <a:ln w="38100">
              <a:solidFill>
                <a:srgbClr val="2769AF">
                  <a:alpha val="25000"/>
                </a:srgbClr>
              </a:solidFill>
              <a:prstDash val="lgDash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59372433-E0A7-E12E-D6BA-76BACB91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</p:spPr>
        <p:txBody>
          <a:bodyPr/>
          <a:lstStyle/>
          <a:p>
            <a:fld id="{B84E29A5-3ACA-4978-8789-734E506FC8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8D1BAC-5D01-0ED5-3200-0951AA52B7DD}"/>
              </a:ext>
            </a:extLst>
          </p:cNvPr>
          <p:cNvSpPr/>
          <p:nvPr/>
        </p:nvSpPr>
        <p:spPr>
          <a:xfrm rot="5400000">
            <a:off x="9712869" y="-428369"/>
            <a:ext cx="660282" cy="2621579"/>
          </a:xfrm>
          <a:prstGeom prst="roundRect">
            <a:avLst>
              <a:gd name="adj" fmla="val 2902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C0475-B2DD-AF3A-C4F3-3C9F04AA7081}"/>
              </a:ext>
            </a:extLst>
          </p:cNvPr>
          <p:cNvSpPr txBox="1"/>
          <p:nvPr/>
        </p:nvSpPr>
        <p:spPr>
          <a:xfrm>
            <a:off x="8775454" y="605058"/>
            <a:ext cx="2504204" cy="5044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-100" dirty="0">
                <a:latin typeface="Consolas" panose="020B0609020204030204" pitchFamily="49" charset="0"/>
                <a:cs typeface="Consolas" panose="020B0609020204030204" pitchFamily="49" charset="0"/>
              </a:rPr>
              <a:t>pip install dede</a:t>
            </a:r>
          </a:p>
        </p:txBody>
      </p:sp>
    </p:spTree>
    <p:extLst>
      <p:ext uri="{BB962C8B-B14F-4D97-AF65-F5344CB8AC3E}">
        <p14:creationId xmlns:p14="http://schemas.microsoft.com/office/powerpoint/2010/main" val="35988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985F-C79A-1654-43AC-6F3D853E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b="1" dirty="0">
                <a:solidFill>
                  <a:srgbClr val="2769A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DeDe</a:t>
            </a:r>
            <a:r>
              <a:rPr lang="en-US" dirty="0"/>
              <a:t> in cluster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44A52-C84A-C92C-5562-81D9E5E1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84E7E6-3598-2F29-A645-289D262C5A4B}"/>
              </a:ext>
            </a:extLst>
          </p:cNvPr>
          <p:cNvGrpSpPr/>
          <p:nvPr/>
        </p:nvGrpSpPr>
        <p:grpSpPr>
          <a:xfrm>
            <a:off x="7079410" y="3818866"/>
            <a:ext cx="2753440" cy="1626447"/>
            <a:chOff x="7079410" y="3114334"/>
            <a:chExt cx="2753440" cy="162644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391FD7-6642-E4E9-B75D-463D2858BF71}"/>
                </a:ext>
              </a:extLst>
            </p:cNvPr>
            <p:cNvGrpSpPr/>
            <p:nvPr/>
          </p:nvGrpSpPr>
          <p:grpSpPr>
            <a:xfrm>
              <a:off x="8098759" y="3114334"/>
              <a:ext cx="1734091" cy="1626447"/>
              <a:chOff x="8223950" y="1722749"/>
              <a:chExt cx="2090615" cy="1926999"/>
            </a:xfrm>
          </p:grpSpPr>
          <p:pic>
            <p:nvPicPr>
              <p:cNvPr id="39" name="Picture 38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2764CEAC-1392-DE39-A150-D41E56F1D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3950" y="1722749"/>
                <a:ext cx="2090615" cy="614887"/>
              </a:xfrm>
              <a:prstGeom prst="rect">
                <a:avLst/>
              </a:prstGeom>
            </p:spPr>
          </p:pic>
          <p:pic>
            <p:nvPicPr>
              <p:cNvPr id="40" name="Picture 39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A0CF1FA7-FBF5-A72A-0F21-A88DCEB26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6248" y="3225476"/>
                <a:ext cx="2078317" cy="424272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9693606-946B-BB04-7238-FAC34FF4BE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79046" y="2353263"/>
                <a:ext cx="1793227" cy="834586"/>
                <a:chOff x="8379046" y="3650554"/>
                <a:chExt cx="1793227" cy="90348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997F152-2DDD-435C-ADA1-1C7F757BD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93062" y="3650554"/>
                  <a:ext cx="986944" cy="886523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D254C45-B8B8-B40B-8E54-850365D0E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56869" y="3662447"/>
                  <a:ext cx="1177923" cy="862393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FDEAADB-7A25-29BC-8AA0-1ED2CB5D1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85851" y="3650554"/>
                  <a:ext cx="485134" cy="87044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221EE4A-36C7-2D77-7EB1-E759832B1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79046" y="3658917"/>
                  <a:ext cx="514016" cy="862085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843648B-FDA9-5D4B-563F-37B15913A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22245" y="3658917"/>
                  <a:ext cx="550028" cy="895117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07D3522-ED8F-D147-F7E2-A9CB885813D1}"/>
                </a:ext>
              </a:extLst>
            </p:cNvPr>
            <p:cNvGrpSpPr/>
            <p:nvPr/>
          </p:nvGrpSpPr>
          <p:grpSpPr>
            <a:xfrm>
              <a:off x="7079410" y="3549714"/>
              <a:ext cx="2226165" cy="731869"/>
              <a:chOff x="7745452" y="4237709"/>
              <a:chExt cx="2453023" cy="80645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2EB20D3-065B-8757-2928-5E6D3620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5452" y="4404194"/>
                <a:ext cx="615090" cy="61509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995BDB9-067C-B56C-9927-1B970F41D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2025" y="4237709"/>
                <a:ext cx="806450" cy="806450"/>
              </a:xfrm>
              <a:prstGeom prst="rect">
                <a:avLst/>
              </a:prstGeom>
            </p:spPr>
          </p:pic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E155E12-B2E8-D2C5-31F4-F63F45BBA503}"/>
              </a:ext>
            </a:extLst>
          </p:cNvPr>
          <p:cNvGrpSpPr/>
          <p:nvPr/>
        </p:nvGrpSpPr>
        <p:grpSpPr>
          <a:xfrm>
            <a:off x="1787876" y="3364207"/>
            <a:ext cx="2704081" cy="2504316"/>
            <a:chOff x="1787876" y="2659675"/>
            <a:chExt cx="2704081" cy="250431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07F51B7-C0FA-F245-FE8E-12D2640CF344}"/>
                </a:ext>
              </a:extLst>
            </p:cNvPr>
            <p:cNvGrpSpPr/>
            <p:nvPr/>
          </p:nvGrpSpPr>
          <p:grpSpPr>
            <a:xfrm>
              <a:off x="1787876" y="2659675"/>
              <a:ext cx="2704081" cy="2504316"/>
              <a:chOff x="1891610" y="2067843"/>
              <a:chExt cx="2180376" cy="1984451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01DA5E8-9D65-CAC6-FE87-360A66204DDF}"/>
                  </a:ext>
                </a:extLst>
              </p:cNvPr>
              <p:cNvGrpSpPr/>
              <p:nvPr/>
            </p:nvGrpSpPr>
            <p:grpSpPr>
              <a:xfrm>
                <a:off x="1891610" y="2067843"/>
                <a:ext cx="1763445" cy="760002"/>
                <a:chOff x="1484434" y="4599282"/>
                <a:chExt cx="1763445" cy="760002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7D8C1A1D-EB3B-8946-A3C4-02C9BD5A82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/>
              </p:blipFill>
              <p:spPr>
                <a:xfrm>
                  <a:off x="1484434" y="4939848"/>
                  <a:ext cx="461380" cy="419436"/>
                </a:xfrm>
                <a:prstGeom prst="rect">
                  <a:avLst/>
                </a:prstGeom>
              </p:spPr>
            </p:pic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AB32C94-549A-BA2C-9C44-5637B5EAD82C}"/>
                    </a:ext>
                  </a:extLst>
                </p:cNvPr>
                <p:cNvSpPr txBox="1"/>
                <p:nvPr/>
              </p:nvSpPr>
              <p:spPr>
                <a:xfrm>
                  <a:off x="2060468" y="4599282"/>
                  <a:ext cx="1187411" cy="317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2K jobs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E03BE33-5809-7C99-6565-84EB07E971E3}"/>
                  </a:ext>
                </a:extLst>
              </p:cNvPr>
              <p:cNvGrpSpPr/>
              <p:nvPr/>
            </p:nvGrpSpPr>
            <p:grpSpPr>
              <a:xfrm>
                <a:off x="1905932" y="3338181"/>
                <a:ext cx="2166054" cy="714113"/>
                <a:chOff x="6454434" y="5607312"/>
                <a:chExt cx="2166054" cy="714113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A73EFB5E-BFF6-1CA0-04EC-5244219A0E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/>
              </p:blipFill>
              <p:spPr>
                <a:xfrm>
                  <a:off x="6454434" y="5607312"/>
                  <a:ext cx="500294" cy="500295"/>
                </a:xfrm>
                <a:prstGeom prst="rect">
                  <a:avLst/>
                </a:prstGeom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A121692-DCA2-242A-3A05-4BF2FE97E008}"/>
                    </a:ext>
                  </a:extLst>
                </p:cNvPr>
                <p:cNvSpPr txBox="1"/>
                <p:nvPr/>
              </p:nvSpPr>
              <p:spPr>
                <a:xfrm>
                  <a:off x="6843471" y="6004372"/>
                  <a:ext cx="1777017" cy="317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16K CPUs &amp; GPUs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A0D4EB5-744E-34CD-4E8C-55D42770BF78}"/>
                  </a:ext>
                </a:extLst>
              </p:cNvPr>
              <p:cNvGrpSpPr/>
              <p:nvPr/>
            </p:nvGrpSpPr>
            <p:grpSpPr>
              <a:xfrm>
                <a:off x="2460842" y="2428119"/>
                <a:ext cx="1398247" cy="1288817"/>
                <a:chOff x="8223950" y="1722749"/>
                <a:chExt cx="2090615" cy="1926999"/>
              </a:xfrm>
            </p:grpSpPr>
            <p:pic>
              <p:nvPicPr>
                <p:cNvPr id="62" name="Picture 61" descr="A green and black diamond pattern&#10;&#10;Description automatically generated">
                  <a:extLst>
                    <a:ext uri="{FF2B5EF4-FFF2-40B4-BE49-F238E27FC236}">
                      <a16:creationId xmlns:a16="http://schemas.microsoft.com/office/drawing/2014/main" id="{E1B7ED1A-0886-1A70-3C4A-F719975708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23950" y="1722749"/>
                  <a:ext cx="2090615" cy="614887"/>
                </a:xfrm>
                <a:prstGeom prst="rect">
                  <a:avLst/>
                </a:prstGeom>
              </p:spPr>
            </p:pic>
            <p:pic>
              <p:nvPicPr>
                <p:cNvPr id="63" name="Picture 62" descr="A blue grid with black lines&#10;&#10;Description automatically generated">
                  <a:extLst>
                    <a:ext uri="{FF2B5EF4-FFF2-40B4-BE49-F238E27FC236}">
                      <a16:creationId xmlns:a16="http://schemas.microsoft.com/office/drawing/2014/main" id="{4E2B8BEE-8B61-F200-E54E-E81B2E06E0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36248" y="3225476"/>
                  <a:ext cx="2078317" cy="424272"/>
                </a:xfrm>
                <a:prstGeom prst="rect">
                  <a:avLst/>
                </a:prstGeom>
              </p:spPr>
            </p:pic>
          </p:grp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C3CC9BB-39F9-E45C-D2DC-13E01A2A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049261" y="3685300"/>
              <a:ext cx="598760" cy="59876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219A45D-9F3A-39D3-F9F4-EB08091876DA}"/>
              </a:ext>
            </a:extLst>
          </p:cNvPr>
          <p:cNvGrpSpPr/>
          <p:nvPr/>
        </p:nvGrpSpPr>
        <p:grpSpPr>
          <a:xfrm>
            <a:off x="4650449" y="4323306"/>
            <a:ext cx="2137233" cy="735355"/>
            <a:chOff x="4650449" y="3618774"/>
            <a:chExt cx="2137233" cy="735355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DB39357-EE14-DCE1-055C-810C922E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0449" y="3709875"/>
              <a:ext cx="558206" cy="558207"/>
            </a:xfrm>
            <a:prstGeom prst="rect">
              <a:avLst/>
            </a:prstGeom>
          </p:spPr>
        </p:pic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61BC53E4-1B9D-4BB4-BDAE-C50A2D2A427D}"/>
                </a:ext>
              </a:extLst>
            </p:cNvPr>
            <p:cNvSpPr/>
            <p:nvPr/>
          </p:nvSpPr>
          <p:spPr>
            <a:xfrm>
              <a:off x="5476168" y="3618774"/>
              <a:ext cx="1311514" cy="735355"/>
            </a:xfrm>
            <a:prstGeom prst="roundRect">
              <a:avLst>
                <a:gd name="adj" fmla="val 31996"/>
              </a:avLst>
            </a:prstGeom>
            <a:solidFill>
              <a:srgbClr val="2969B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DeDe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D44422F2-F086-3970-D5D1-DA6084238F8D}"/>
              </a:ext>
            </a:extLst>
          </p:cNvPr>
          <p:cNvSpPr txBox="1">
            <a:spLocks/>
          </p:cNvSpPr>
          <p:nvPr/>
        </p:nvSpPr>
        <p:spPr>
          <a:xfrm>
            <a:off x="762000" y="1569718"/>
            <a:ext cx="10515600" cy="185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Gavel simulator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[OSDI 2020] </a:t>
            </a:r>
            <a:r>
              <a:rPr lang="en-US" dirty="0"/>
              <a:t>w/ real throughput data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Objective: maximizing proportional fairness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Baseline: </a:t>
            </a:r>
            <a:r>
              <a:rPr lang="en-US" b="1" dirty="0">
                <a:solidFill>
                  <a:srgbClr val="D72727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Exact sol.</a:t>
            </a:r>
            <a:r>
              <a:rPr lang="en-US" dirty="0"/>
              <a:t> based on a popular solver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B3866-BDFC-8A15-5E3D-480F68100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dede_exact_demo">
            <a:hlinkClick r:id="" action="ppaction://media"/>
            <a:extLst>
              <a:ext uri="{FF2B5EF4-FFF2-40B4-BE49-F238E27FC236}">
                <a16:creationId xmlns:a16="http://schemas.microsoft.com/office/drawing/2014/main" id="{FC201EFA-7FC5-E4DA-DFE4-6015B26E43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" y="473797"/>
            <a:ext cx="12192000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B2AD57-DCF8-A897-2C0A-80795FEA5B26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1588" cy="72021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BEBBBB-C057-1D40-213B-3F0B11FE8D3D}"/>
              </a:ext>
            </a:extLst>
          </p:cNvPr>
          <p:cNvSpPr txBox="1"/>
          <p:nvPr/>
        </p:nvSpPr>
        <p:spPr>
          <a:xfrm>
            <a:off x="6137018" y="25791"/>
            <a:ext cx="450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Exact Sol.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(playback speed = 5000) </a:t>
            </a:r>
            <a:endParaRPr lang="en-US" sz="2400" kern="1200" dirty="0">
              <a:solidFill>
                <a:srgbClr val="C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9B0EB-39A0-10D9-5E06-CD7580F55120}"/>
              </a:ext>
            </a:extLst>
          </p:cNvPr>
          <p:cNvSpPr txBox="1"/>
          <p:nvPr/>
        </p:nvSpPr>
        <p:spPr>
          <a:xfrm>
            <a:off x="38705" y="26273"/>
            <a:ext cx="435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769A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DeDe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(playback speed = 5000)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C5D03D-19BA-E647-9212-FE69CB92A0F0}"/>
              </a:ext>
            </a:extLst>
          </p:cNvPr>
          <p:cNvSpPr/>
          <p:nvPr/>
        </p:nvSpPr>
        <p:spPr>
          <a:xfrm>
            <a:off x="-3175" y="0"/>
            <a:ext cx="12192000" cy="73317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A33890-8F8A-DC88-FD0D-45B27E6A76B7}"/>
              </a:ext>
            </a:extLst>
          </p:cNvPr>
          <p:cNvSpPr/>
          <p:nvPr/>
        </p:nvSpPr>
        <p:spPr>
          <a:xfrm>
            <a:off x="-1" y="-1"/>
            <a:ext cx="12195176" cy="73317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E9FB-A912-D715-3B9F-B8C50429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E77B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DeDe</a:t>
            </a:r>
            <a:r>
              <a:rPr lang="en-US" dirty="0"/>
              <a:t> is faster, better in cluster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6037-82EC-A792-2006-22A03C63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1" y="2260369"/>
            <a:ext cx="5864166" cy="37667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E77B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DeDe</a:t>
            </a:r>
            <a:r>
              <a:rPr lang="en-US" dirty="0">
                <a:solidFill>
                  <a:srgbClr val="1E77B5"/>
                </a:solidFill>
              </a:rPr>
              <a:t> </a:t>
            </a:r>
            <a:r>
              <a:rPr lang="en-US" dirty="0">
                <a:latin typeface="Segoe UI"/>
                <a:cs typeface="Segoe UI"/>
              </a:rPr>
              <a:t>achieves 1.1 normalized proportional fairness with 5 minutes</a:t>
            </a:r>
            <a:endParaRPr lang="en-US" altLang="zh-CN" dirty="0">
              <a:latin typeface="Segoe UI"/>
              <a:ea typeface="等线"/>
              <a:cs typeface="Segoe UI"/>
            </a:endParaRP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D62726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Exact sol.</a:t>
            </a:r>
            <a:r>
              <a:rPr lang="en-US" dirty="0"/>
              <a:t>: 0.1 less fairness; 60× slower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7F0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POP </a:t>
            </a:r>
            <a:r>
              <a:rPr lang="en-US" dirty="0"/>
              <a:t>(simulation): 0.17 less fairness; 2× slower</a:t>
            </a:r>
          </a:p>
          <a:p>
            <a:pPr>
              <a:spcBef>
                <a:spcPts val="1800"/>
              </a:spcBef>
            </a:pPr>
            <a:r>
              <a:rPr lang="en-US" altLang="zh-CN" dirty="0">
                <a:solidFill>
                  <a:srgbClr val="20BFD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DeDe* </a:t>
            </a:r>
            <a:r>
              <a:rPr lang="en-US" altLang="zh-CN" dirty="0"/>
              <a:t>(simulation)</a:t>
            </a:r>
            <a:r>
              <a:rPr lang="en-US" dirty="0"/>
              <a:t>: 2× faster</a:t>
            </a:r>
            <a:endParaRPr lang="en-US" b="1" dirty="0">
              <a:solidFill>
                <a:srgbClr val="D62726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FB524-A5AC-8452-92F1-F4EDBB3A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F89A9-DD9F-A53D-1AA0-06A379B7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4" y="1684643"/>
            <a:ext cx="4660900" cy="3543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EFDEDB-324C-C415-7289-F611A3F4E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27" y="1970252"/>
            <a:ext cx="1968500" cy="267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CD0097-0567-A02F-EA24-72E18C717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138" y="1907069"/>
            <a:ext cx="1968500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B88D87-D335-8285-F6C8-BD741C9B0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727" y="2389511"/>
            <a:ext cx="3517900" cy="2260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86C645-CEEC-CF18-B5D3-904314752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727" y="2084631"/>
            <a:ext cx="26797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E2905-2B53-198E-98D7-997E05B9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451E-DC34-5E06-87B7-34B4EDE7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1064766" cy="8064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E77B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DeDe</a:t>
            </a:r>
            <a:r>
              <a:rPr lang="en-US" dirty="0"/>
              <a:t> is faster, better in other resource allocation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B68A-75DE-FE01-02EB-8ABF5A75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5DA57E1-FB63-31F6-2B5E-848C5E886E5E}"/>
              </a:ext>
            </a:extLst>
          </p:cNvPr>
          <p:cNvGrpSpPr/>
          <p:nvPr/>
        </p:nvGrpSpPr>
        <p:grpSpPr>
          <a:xfrm>
            <a:off x="2787743" y="2082204"/>
            <a:ext cx="2712396" cy="2172582"/>
            <a:chOff x="1774709" y="1992685"/>
            <a:chExt cx="2712396" cy="217258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318BF39-FE4F-6403-31FD-700D088DFE64}"/>
                </a:ext>
              </a:extLst>
            </p:cNvPr>
            <p:cNvGrpSpPr/>
            <p:nvPr/>
          </p:nvGrpSpPr>
          <p:grpSpPr>
            <a:xfrm>
              <a:off x="1774709" y="1992685"/>
              <a:ext cx="2712396" cy="895968"/>
              <a:chOff x="1367533" y="4524124"/>
              <a:chExt cx="2712396" cy="895968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C84D4263-99AD-3BAE-8D93-7B62A5691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1367533" y="4933443"/>
                <a:ext cx="486649" cy="486649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24D90C9-FEFB-0A03-B1F2-1C1E3A00ED10}"/>
                  </a:ext>
                </a:extLst>
              </p:cNvPr>
              <p:cNvSpPr txBox="1"/>
              <p:nvPr/>
            </p:nvSpPr>
            <p:spPr>
              <a:xfrm>
                <a:off x="1538909" y="4524124"/>
                <a:ext cx="25410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3M traffic demands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6342AD8-71EB-19AB-2BC0-4C6498DEABC2}"/>
                </a:ext>
              </a:extLst>
            </p:cNvPr>
            <p:cNvGrpSpPr/>
            <p:nvPr/>
          </p:nvGrpSpPr>
          <p:grpSpPr>
            <a:xfrm>
              <a:off x="1790988" y="3339757"/>
              <a:ext cx="2650183" cy="825510"/>
              <a:chOff x="6339490" y="5608888"/>
              <a:chExt cx="2650183" cy="825510"/>
            </a:xfrm>
          </p:grpSpPr>
          <p:pic>
            <p:nvPicPr>
              <p:cNvPr id="80" name="Picture 79" descr="A black and yellow electrical wire&#10;&#10;Description automatically generated">
                <a:extLst>
                  <a:ext uri="{FF2B5EF4-FFF2-40B4-BE49-F238E27FC236}">
                    <a16:creationId xmlns:a16="http://schemas.microsoft.com/office/drawing/2014/main" id="{38D68E70-84E5-22C9-EA5F-E92602FCD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87641">
                <a:off x="6339490" y="5608888"/>
                <a:ext cx="519514" cy="519514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D877376-9DFB-8737-E650-14F0770FA99C}"/>
                  </a:ext>
                </a:extLst>
              </p:cNvPr>
              <p:cNvSpPr txBox="1"/>
              <p:nvPr/>
            </p:nvSpPr>
            <p:spPr>
              <a:xfrm>
                <a:off x="6590143" y="6034288"/>
                <a:ext cx="23995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8.5K network links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9558A6D-927C-5285-45E1-86CB54D3491B}"/>
                </a:ext>
              </a:extLst>
            </p:cNvPr>
            <p:cNvGrpSpPr/>
            <p:nvPr/>
          </p:nvGrpSpPr>
          <p:grpSpPr>
            <a:xfrm>
              <a:off x="2460842" y="2428119"/>
              <a:ext cx="1398247" cy="1288817"/>
              <a:chOff x="8223950" y="1722749"/>
              <a:chExt cx="2090615" cy="1926999"/>
            </a:xfrm>
          </p:grpSpPr>
          <p:pic>
            <p:nvPicPr>
              <p:cNvPr id="72" name="Picture 71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EB7C421D-7927-52C4-7E9A-35F980F6D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3950" y="1722749"/>
                <a:ext cx="2090615" cy="614887"/>
              </a:xfrm>
              <a:prstGeom prst="rect">
                <a:avLst/>
              </a:prstGeom>
            </p:spPr>
          </p:pic>
          <p:pic>
            <p:nvPicPr>
              <p:cNvPr id="73" name="Picture 72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2B0FAAFB-6703-D089-B92B-A65B8144B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6248" y="3225476"/>
                <a:ext cx="2078317" cy="424272"/>
              </a:xfrm>
              <a:prstGeom prst="rect">
                <a:avLst/>
              </a:prstGeom>
            </p:spPr>
          </p:pic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757BC19-71E9-DE71-D93D-5C7FA8B88B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79046" y="2353263"/>
                <a:ext cx="1793227" cy="834586"/>
                <a:chOff x="8379046" y="3650554"/>
                <a:chExt cx="1793227" cy="90348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5D8D308-91EE-A627-54CA-1660ABF4C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93062" y="3650554"/>
                  <a:ext cx="986944" cy="886523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1E31653-69A9-25F1-C7E4-695D12E44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56869" y="3662447"/>
                  <a:ext cx="1177923" cy="862393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951FD37-FF9E-268E-68EA-FD3528F1CB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85851" y="3650554"/>
                  <a:ext cx="485134" cy="87044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DAF4338-B00F-1A51-81BF-1A2C7C829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79046" y="3658917"/>
                  <a:ext cx="514016" cy="862085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5DB803A-B68C-718C-2BD6-F683D38F1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22245" y="3658917"/>
                  <a:ext cx="550028" cy="895117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B5B082-ECD4-22ED-D775-CC1B18C1A783}"/>
              </a:ext>
            </a:extLst>
          </p:cNvPr>
          <p:cNvGrpSpPr/>
          <p:nvPr/>
        </p:nvGrpSpPr>
        <p:grpSpPr>
          <a:xfrm>
            <a:off x="6871241" y="2082203"/>
            <a:ext cx="2732831" cy="2172582"/>
            <a:chOff x="5455555" y="4237712"/>
            <a:chExt cx="2732831" cy="217258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9C3EA9D-228D-A8FF-46D6-D20E9CFDF121}"/>
                </a:ext>
              </a:extLst>
            </p:cNvPr>
            <p:cNvSpPr txBox="1"/>
            <p:nvPr/>
          </p:nvSpPr>
          <p:spPr>
            <a:xfrm>
              <a:off x="5647366" y="4237712"/>
              <a:ext cx="25410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2K data shards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6AAF153-41D0-CC9C-5706-FA7C4C0A49CA}"/>
                </a:ext>
              </a:extLst>
            </p:cNvPr>
            <p:cNvSpPr txBox="1"/>
            <p:nvPr/>
          </p:nvSpPr>
          <p:spPr>
            <a:xfrm>
              <a:off x="5742922" y="6010184"/>
              <a:ext cx="23995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256 data servers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57D7785-F3BF-FD0F-9C9F-B06B2421C147}"/>
                </a:ext>
              </a:extLst>
            </p:cNvPr>
            <p:cNvGrpSpPr/>
            <p:nvPr/>
          </p:nvGrpSpPr>
          <p:grpSpPr>
            <a:xfrm>
              <a:off x="6162123" y="4673146"/>
              <a:ext cx="1398247" cy="1288817"/>
              <a:chOff x="8223950" y="1722749"/>
              <a:chExt cx="2090615" cy="1926999"/>
            </a:xfrm>
          </p:grpSpPr>
          <p:pic>
            <p:nvPicPr>
              <p:cNvPr id="90" name="Picture 89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FEFB9812-EE54-E754-576F-8C10E5ECA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3950" y="1722749"/>
                <a:ext cx="2090615" cy="614887"/>
              </a:xfrm>
              <a:prstGeom prst="rect">
                <a:avLst/>
              </a:prstGeom>
            </p:spPr>
          </p:pic>
          <p:pic>
            <p:nvPicPr>
              <p:cNvPr id="91" name="Picture 90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103B1368-7753-1F6A-EC49-F22F40504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6248" y="3225476"/>
                <a:ext cx="2078317" cy="424272"/>
              </a:xfrm>
              <a:prstGeom prst="rect">
                <a:avLst/>
              </a:prstGeom>
            </p:spPr>
          </p:pic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AC092E6-72F4-A291-4854-6A2AEF51AC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79046" y="2353263"/>
                <a:ext cx="1793227" cy="834586"/>
                <a:chOff x="8379046" y="3650554"/>
                <a:chExt cx="1793227" cy="9034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BAC1C13-7B24-495C-9510-79F055D69D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93062" y="3650554"/>
                  <a:ext cx="986944" cy="886523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3447497D-8821-167E-E8AC-486FDD07D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56869" y="3662447"/>
                  <a:ext cx="1177923" cy="862393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7B2B022-1AB6-7BC3-BE85-59FE29DEDF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85851" y="3650554"/>
                  <a:ext cx="485134" cy="87044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2D30F540-F582-80C1-2F51-4A1517620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379046" y="3658917"/>
                  <a:ext cx="514016" cy="862085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63F83955-C904-3584-A457-825A6C0FA8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22245" y="3658917"/>
                  <a:ext cx="550028" cy="895117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E525D81-6F47-5CF5-4220-BD92DBA32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455555" y="4631119"/>
              <a:ext cx="484373" cy="48437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770569C-E4D9-A5D6-B2FC-8E80E21DA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5647" y="5620077"/>
              <a:ext cx="400110" cy="400111"/>
            </a:xfrm>
            <a:prstGeom prst="rect">
              <a:avLst/>
            </a:prstGeom>
          </p:spPr>
        </p:pic>
      </p:grp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A8F4803C-1478-72CC-A494-5221FFAF7359}"/>
              </a:ext>
            </a:extLst>
          </p:cNvPr>
          <p:cNvSpPr/>
          <p:nvPr/>
        </p:nvSpPr>
        <p:spPr>
          <a:xfrm>
            <a:off x="2828998" y="1552500"/>
            <a:ext cx="2559480" cy="556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traffic engineering</a:t>
            </a:r>
            <a:endParaRPr lang="en-US" sz="22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BF304B9B-6E91-D2EE-C6DC-7632310DA512}"/>
              </a:ext>
            </a:extLst>
          </p:cNvPr>
          <p:cNvSpPr/>
          <p:nvPr/>
        </p:nvSpPr>
        <p:spPr>
          <a:xfrm>
            <a:off x="7052229" y="1552500"/>
            <a:ext cx="2158961" cy="556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load balancing</a:t>
            </a:r>
            <a:endParaRPr lang="en-US" sz="22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EBA199-F9B4-AB10-6C3D-8D8FB411C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119" y="4453325"/>
            <a:ext cx="6670180" cy="13923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E77B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DeDe</a:t>
            </a:r>
            <a:r>
              <a:rPr lang="en-US" dirty="0">
                <a:solidFill>
                  <a:srgbClr val="1E77B5"/>
                </a:solidFill>
              </a:rPr>
              <a:t> </a:t>
            </a:r>
            <a:r>
              <a:rPr lang="en-US" dirty="0">
                <a:latin typeface="Segoe UI"/>
                <a:cs typeface="Segoe UI"/>
              </a:rPr>
              <a:t>is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Segoe UI"/>
                <a:cs typeface="Segoe UI"/>
              </a:rPr>
              <a:t>80-188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× faster, up to 10% better than </a:t>
            </a:r>
            <a:r>
              <a:rPr lang="en-US" b="1" dirty="0">
                <a:solidFill>
                  <a:srgbClr val="D62726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Exact sol.</a:t>
            </a:r>
            <a:r>
              <a:rPr lang="en-US" dirty="0">
                <a:latin typeface="Segoe UI"/>
                <a:cs typeface="Segoe U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Segoe UI"/>
                <a:cs typeface="Segoe UI"/>
              </a:rPr>
              <a:t>2-76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× faster, 5-14% better than </a:t>
            </a:r>
            <a:r>
              <a:rPr lang="en-US" dirty="0">
                <a:solidFill>
                  <a:srgbClr val="FF7F0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POP </a:t>
            </a:r>
            <a:r>
              <a:rPr lang="en-US" dirty="0"/>
              <a:t>(simulation)</a:t>
            </a:r>
          </a:p>
        </p:txBody>
      </p:sp>
    </p:spTree>
    <p:extLst>
      <p:ext uri="{BB962C8B-B14F-4D97-AF65-F5344CB8AC3E}">
        <p14:creationId xmlns:p14="http://schemas.microsoft.com/office/powerpoint/2010/main" val="19528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54570E08-5108-C57F-146F-EE859BDF9A8F}"/>
              </a:ext>
            </a:extLst>
          </p:cNvPr>
          <p:cNvSpPr/>
          <p:nvPr/>
        </p:nvSpPr>
        <p:spPr>
          <a:xfrm>
            <a:off x="0" y="1909435"/>
            <a:ext cx="12192000" cy="145796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674C2-E6E5-EB3A-D68A-9F1D384DF5A7}"/>
              </a:ext>
            </a:extLst>
          </p:cNvPr>
          <p:cNvGrpSpPr/>
          <p:nvPr/>
        </p:nvGrpSpPr>
        <p:grpSpPr>
          <a:xfrm>
            <a:off x="5711385" y="749216"/>
            <a:ext cx="2997751" cy="973972"/>
            <a:chOff x="-3699125" y="4269086"/>
            <a:chExt cx="3150607" cy="102363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6153CD-8AF2-A684-F51D-FB86B14267A7}"/>
                </a:ext>
              </a:extLst>
            </p:cNvPr>
            <p:cNvGrpSpPr/>
            <p:nvPr/>
          </p:nvGrpSpPr>
          <p:grpSpPr>
            <a:xfrm>
              <a:off x="-3699125" y="4269086"/>
              <a:ext cx="3150607" cy="491910"/>
              <a:chOff x="-123325" y="2979612"/>
              <a:chExt cx="3938254" cy="614887"/>
            </a:xfrm>
          </p:grpSpPr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1E3692FD-4004-5BAD-F383-F77C68833A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3325" y="3083379"/>
                <a:ext cx="2078319" cy="406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800" dirty="0"/>
                  <a:t>demands</a:t>
                </a:r>
                <a:endParaRPr lang="en-US" sz="1800" baseline="-25000" dirty="0"/>
              </a:p>
            </p:txBody>
          </p:sp>
          <p:pic>
            <p:nvPicPr>
              <p:cNvPr id="56" name="Picture 55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AF1F05EA-B00B-A2CB-D0A4-7B370F68B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314" y="2979612"/>
                <a:ext cx="2090615" cy="614887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E23051-C2A1-D5E6-C6AE-999B1E62C1C4}"/>
                </a:ext>
              </a:extLst>
            </p:cNvPr>
            <p:cNvGrpSpPr/>
            <p:nvPr/>
          </p:nvGrpSpPr>
          <p:grpSpPr>
            <a:xfrm>
              <a:off x="-3680081" y="4943133"/>
              <a:ext cx="3118060" cy="349587"/>
              <a:chOff x="-82643" y="4371142"/>
              <a:chExt cx="3897572" cy="436983"/>
            </a:xfrm>
          </p:grpSpPr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A8B000F-12C8-2C77-5867-5CDF7B032A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82643" y="4371142"/>
                <a:ext cx="2090616" cy="2974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/>
                  <a:t>resources</a:t>
                </a:r>
                <a:endParaRPr lang="en-US" sz="1600" dirty="0"/>
              </a:p>
            </p:txBody>
          </p:sp>
          <p:pic>
            <p:nvPicPr>
              <p:cNvPr id="59" name="Picture 58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2C6A1F65-0FB0-5673-F03A-B5590691B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612" y="4383853"/>
                <a:ext cx="2078317" cy="424272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AFB110-68A5-F330-439A-195F0F2D49DE}"/>
              </a:ext>
            </a:extLst>
          </p:cNvPr>
          <p:cNvGrpSpPr/>
          <p:nvPr/>
        </p:nvGrpSpPr>
        <p:grpSpPr>
          <a:xfrm>
            <a:off x="3854626" y="3517873"/>
            <a:ext cx="4854510" cy="1031519"/>
            <a:chOff x="5171233" y="2092312"/>
            <a:chExt cx="6087263" cy="129346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A6A76D06-E13B-E20C-C943-586456E319CE}"/>
                </a:ext>
              </a:extLst>
            </p:cNvPr>
            <p:cNvSpPr/>
            <p:nvPr/>
          </p:nvSpPr>
          <p:spPr>
            <a:xfrm>
              <a:off x="5171233" y="2123713"/>
              <a:ext cx="6087263" cy="1262062"/>
            </a:xfrm>
            <a:prstGeom prst="roundRect">
              <a:avLst>
                <a:gd name="adj" fmla="val 2115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42ED798-F472-25D3-0AF7-F8D8CE8E23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86277" y="2529807"/>
              <a:ext cx="1599445" cy="801507"/>
              <a:chOff x="5662364" y="2538537"/>
              <a:chExt cx="1905939" cy="955098"/>
            </a:xfrm>
          </p:grpSpPr>
          <p:pic>
            <p:nvPicPr>
              <p:cNvPr id="77" name="Picture 76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717F6711-7584-065C-34AC-A7A5A16AD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2364" y="2538537"/>
                <a:ext cx="1905939" cy="56057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11C8D8A8-DD68-C7AE-6EF6-4E1D908E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5238" y="3321353"/>
                <a:ext cx="177841" cy="172282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F08F915-7ED4-8F83-659D-2523C6B9BA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20834" y="2522058"/>
              <a:ext cx="1599445" cy="801508"/>
              <a:chOff x="5662364" y="2538537"/>
              <a:chExt cx="1905939" cy="955099"/>
            </a:xfrm>
          </p:grpSpPr>
          <p:pic>
            <p:nvPicPr>
              <p:cNvPr id="75" name="Picture 74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02461416-0D9F-EE08-F783-9083E62F3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2364" y="2538537"/>
                <a:ext cx="1905939" cy="56057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DCBF2778-0CAF-C3CE-ED89-56363C7A8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5238" y="3321354"/>
                <a:ext cx="177841" cy="172282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A890BCC-F2EC-F725-AC5B-E7C6754167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1834" y="2537556"/>
              <a:ext cx="1599445" cy="801507"/>
              <a:chOff x="5662364" y="2538537"/>
              <a:chExt cx="1905939" cy="955098"/>
            </a:xfrm>
          </p:grpSpPr>
          <p:pic>
            <p:nvPicPr>
              <p:cNvPr id="73" name="Picture 72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8BB082F0-7EA1-3056-00F2-2A9DC82C7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2364" y="2538537"/>
                <a:ext cx="1905939" cy="56057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F0F8A9B-F2E2-AC6E-2D30-B73A75540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5238" y="3321353"/>
                <a:ext cx="177841" cy="172282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F09D657-119A-EF5B-4DE8-8533556C272C}"/>
                </a:ext>
              </a:extLst>
            </p:cNvPr>
            <p:cNvSpPr txBox="1"/>
            <p:nvPr/>
          </p:nvSpPr>
          <p:spPr>
            <a:xfrm>
              <a:off x="8870349" y="260987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13015C2E-CCD9-92E1-CEFD-79A168EC620E}"/>
                </a:ext>
              </a:extLst>
            </p:cNvPr>
            <p:cNvSpPr txBox="1">
              <a:spLocks/>
            </p:cNvSpPr>
            <p:nvPr/>
          </p:nvSpPr>
          <p:spPr>
            <a:xfrm>
              <a:off x="5185821" y="2092312"/>
              <a:ext cx="4218456" cy="4407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/>
                <a:t>per-resource allocations</a:t>
              </a:r>
              <a:endParaRPr lang="en-US" sz="1800" baseline="-25000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2C33E64-88B5-E3EB-1AE0-1ADDF93BF171}"/>
                </a:ext>
              </a:extLst>
            </p:cNvPr>
            <p:cNvCxnSpPr>
              <a:cxnSpLocks/>
            </p:cNvCxnSpPr>
            <p:nvPr/>
          </p:nvCxnSpPr>
          <p:spPr>
            <a:xfrm>
              <a:off x="6986178" y="2562645"/>
              <a:ext cx="15153" cy="789656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EE457EE-C447-5D2A-7053-1379356A24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6083" y="2566473"/>
              <a:ext cx="14266" cy="796084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05662F4-676E-E6FB-6455-3B76C0BE9C01}"/>
              </a:ext>
            </a:extLst>
          </p:cNvPr>
          <p:cNvGrpSpPr/>
          <p:nvPr/>
        </p:nvGrpSpPr>
        <p:grpSpPr>
          <a:xfrm>
            <a:off x="3832928" y="4759580"/>
            <a:ext cx="4866684" cy="1011456"/>
            <a:chOff x="5149535" y="3849071"/>
            <a:chExt cx="6102529" cy="1268303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73F3663-22D1-D2E6-EA0D-D6E209617C32}"/>
                </a:ext>
              </a:extLst>
            </p:cNvPr>
            <p:cNvSpPr/>
            <p:nvPr/>
          </p:nvSpPr>
          <p:spPr>
            <a:xfrm rot="5400000">
              <a:off x="7577402" y="1442711"/>
              <a:ext cx="1262060" cy="6087265"/>
            </a:xfrm>
            <a:prstGeom prst="roundRect">
              <a:avLst>
                <a:gd name="adj" fmla="val 19264"/>
              </a:avLst>
            </a:prstGeom>
            <a:solidFill>
              <a:srgbClr val="25A24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5A248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9B6513A-AC02-8054-15EA-568E7D4989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7522" y="4280691"/>
              <a:ext cx="1599797" cy="773520"/>
              <a:chOff x="5023681" y="4284414"/>
              <a:chExt cx="1906360" cy="92175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A7C9081-69C3-3E0D-101B-B509F5529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7527" y="4284414"/>
                <a:ext cx="257215" cy="257216"/>
              </a:xfrm>
              <a:prstGeom prst="rect">
                <a:avLst/>
              </a:prstGeom>
            </p:spPr>
          </p:pic>
          <p:pic>
            <p:nvPicPr>
              <p:cNvPr id="93" name="Picture 92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AFD66E49-C17F-B884-E95A-239CEE880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681" y="4816996"/>
                <a:ext cx="1906360" cy="389169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688382-3F54-CA55-6D8A-AB54773422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6099" y="4280691"/>
              <a:ext cx="1599797" cy="773520"/>
              <a:chOff x="5023681" y="4284414"/>
              <a:chExt cx="1906360" cy="921751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9CFD590-21BD-5C59-D76D-0B5159A90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7527" y="4284414"/>
                <a:ext cx="257215" cy="257216"/>
              </a:xfrm>
              <a:prstGeom prst="rect">
                <a:avLst/>
              </a:prstGeom>
            </p:spPr>
          </p:pic>
          <p:pic>
            <p:nvPicPr>
              <p:cNvPr id="91" name="Picture 90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B88C2BEF-405A-BD7D-7B55-B66D9D661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681" y="4816996"/>
                <a:ext cx="1906360" cy="389169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6E9549A-EC2A-5D6B-C1F9-2909CD2CE7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25991" y="4267040"/>
              <a:ext cx="1599797" cy="773520"/>
              <a:chOff x="5023681" y="4284414"/>
              <a:chExt cx="1906360" cy="921751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13E18C60-FE7B-7D3E-3925-F44347D0B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7527" y="4284414"/>
                <a:ext cx="257215" cy="257216"/>
              </a:xfrm>
              <a:prstGeom prst="rect">
                <a:avLst/>
              </a:prstGeom>
            </p:spPr>
          </p:pic>
          <p:pic>
            <p:nvPicPr>
              <p:cNvPr id="89" name="Picture 88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12BADDDE-645F-827C-287B-9FCA2C827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681" y="4816996"/>
                <a:ext cx="1906360" cy="389169"/>
              </a:xfrm>
              <a:prstGeom prst="rect">
                <a:avLst/>
              </a:prstGeom>
            </p:spPr>
          </p:pic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B8D0F04-59C6-5505-5D87-789A3DDEC3D1}"/>
                </a:ext>
              </a:extLst>
            </p:cNvPr>
            <p:cNvSpPr txBox="1"/>
            <p:nvPr/>
          </p:nvSpPr>
          <p:spPr>
            <a:xfrm>
              <a:off x="8865261" y="4273624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572DEF0E-A2D0-4913-06BD-B72AD995B5FE}"/>
                </a:ext>
              </a:extLst>
            </p:cNvPr>
            <p:cNvSpPr txBox="1">
              <a:spLocks/>
            </p:cNvSpPr>
            <p:nvPr/>
          </p:nvSpPr>
          <p:spPr>
            <a:xfrm>
              <a:off x="5149535" y="3849071"/>
              <a:ext cx="3791322" cy="4324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/>
                <a:t>per-demand allocations</a:t>
              </a:r>
              <a:endParaRPr lang="en-US" sz="1800" baseline="-25000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5612123-35A5-8B00-0BEA-0AB06135C07F}"/>
                </a:ext>
              </a:extLst>
            </p:cNvPr>
            <p:cNvCxnSpPr>
              <a:cxnSpLocks/>
            </p:cNvCxnSpPr>
            <p:nvPr/>
          </p:nvCxnSpPr>
          <p:spPr>
            <a:xfrm>
              <a:off x="6991688" y="4280691"/>
              <a:ext cx="3189" cy="836683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E43C152-62C4-7E90-FE65-D51349F40434}"/>
                </a:ext>
              </a:extLst>
            </p:cNvPr>
            <p:cNvCxnSpPr>
              <a:cxnSpLocks/>
            </p:cNvCxnSpPr>
            <p:nvPr/>
          </p:nvCxnSpPr>
          <p:spPr>
            <a:xfrm>
              <a:off x="8861593" y="4267040"/>
              <a:ext cx="3667" cy="850334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88EBA55-FE53-90DE-E0AA-E7B928C1058A}"/>
              </a:ext>
            </a:extLst>
          </p:cNvPr>
          <p:cNvGrpSpPr/>
          <p:nvPr/>
        </p:nvGrpSpPr>
        <p:grpSpPr>
          <a:xfrm>
            <a:off x="3564335" y="3839042"/>
            <a:ext cx="5415377" cy="1692425"/>
            <a:chOff x="4880939" y="2761406"/>
            <a:chExt cx="5415377" cy="1692425"/>
          </a:xfrm>
        </p:grpSpPr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1AD6865A-1497-B5F6-FC6E-D05FE48B7F13}"/>
                </a:ext>
              </a:extLst>
            </p:cNvPr>
            <p:cNvSpPr/>
            <p:nvPr/>
          </p:nvSpPr>
          <p:spPr>
            <a:xfrm rot="13843884">
              <a:off x="4867318" y="2856852"/>
              <a:ext cx="1610600" cy="1583357"/>
            </a:xfrm>
            <a:prstGeom prst="arc">
              <a:avLst>
                <a:gd name="adj1" fmla="val 15729025"/>
                <a:gd name="adj2" fmla="val 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90C844CA-A8FD-7694-107C-B4B6056D1AAF}"/>
                </a:ext>
              </a:extLst>
            </p:cNvPr>
            <p:cNvSpPr/>
            <p:nvPr/>
          </p:nvSpPr>
          <p:spPr>
            <a:xfrm rot="3027366">
              <a:off x="8699338" y="2775027"/>
              <a:ext cx="1610600" cy="1583357"/>
            </a:xfrm>
            <a:prstGeom prst="arc">
              <a:avLst>
                <a:gd name="adj1" fmla="val 15729025"/>
                <a:gd name="adj2" fmla="val 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9A8FA-BA3C-BD7A-8C58-8536495D06D2}"/>
              </a:ext>
            </a:extLst>
          </p:cNvPr>
          <p:cNvGrpSpPr/>
          <p:nvPr/>
        </p:nvGrpSpPr>
        <p:grpSpPr>
          <a:xfrm>
            <a:off x="8932379" y="1141085"/>
            <a:ext cx="2515075" cy="2984303"/>
            <a:chOff x="8932379" y="1451424"/>
            <a:chExt cx="2515075" cy="298430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B0D3F7C-1D1B-29A6-EB4D-CA4FA0769DF3}"/>
                </a:ext>
              </a:extLst>
            </p:cNvPr>
            <p:cNvSpPr/>
            <p:nvPr/>
          </p:nvSpPr>
          <p:spPr>
            <a:xfrm>
              <a:off x="8932379" y="1451424"/>
              <a:ext cx="2504204" cy="29843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8BAD86-004B-EC7C-A51A-E49F7CEB405A}"/>
                </a:ext>
              </a:extLst>
            </p:cNvPr>
            <p:cNvGrpSpPr/>
            <p:nvPr/>
          </p:nvGrpSpPr>
          <p:grpSpPr>
            <a:xfrm>
              <a:off x="8943250" y="1451425"/>
              <a:ext cx="2504204" cy="2775020"/>
              <a:chOff x="1206271" y="2065015"/>
              <a:chExt cx="2394317" cy="265325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117800-3F7A-3F58-1E5E-5DF8F7E8188C}"/>
                  </a:ext>
                </a:extLst>
              </p:cNvPr>
              <p:cNvSpPr txBox="1"/>
              <p:nvPr/>
            </p:nvSpPr>
            <p:spPr>
              <a:xfrm>
                <a:off x="1206271" y="2065015"/>
                <a:ext cx="2394317" cy="482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spc="-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pip install dede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D3AA403-3C5A-D1A2-F8A6-D80F9EF43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1754" y="2581498"/>
                <a:ext cx="2136768" cy="2136768"/>
              </a:xfrm>
              <a:prstGeom prst="rect">
                <a:avLst/>
              </a:prstGeom>
            </p:spPr>
          </p:pic>
        </p:grp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2008056-4089-6DC4-1E65-A2DC1CB03C81}"/>
              </a:ext>
            </a:extLst>
          </p:cNvPr>
          <p:cNvSpPr/>
          <p:nvPr/>
        </p:nvSpPr>
        <p:spPr>
          <a:xfrm rot="5400000">
            <a:off x="7963827" y="2423065"/>
            <a:ext cx="827611" cy="592223"/>
          </a:xfrm>
          <a:prstGeom prst="rightArrow">
            <a:avLst/>
          </a:prstGeom>
          <a:solidFill>
            <a:schemeClr val="bg1"/>
          </a:solidFill>
          <a:ln w="25400"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00505C-6055-E757-250C-9BCB5FFEAA75}"/>
              </a:ext>
            </a:extLst>
          </p:cNvPr>
          <p:cNvSpPr txBox="1">
            <a:spLocks/>
          </p:cNvSpPr>
          <p:nvPr/>
        </p:nvSpPr>
        <p:spPr>
          <a:xfrm>
            <a:off x="355381" y="2206786"/>
            <a:ext cx="7600073" cy="827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r">
              <a:lnSpc>
                <a:spcPct val="114000"/>
              </a:lnSpc>
            </a:pPr>
            <a:r>
              <a:rPr lang="en-US" altLang="zh-CN" sz="3200" b="1" dirty="0">
                <a:solidFill>
                  <a:srgbClr val="2769AF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Decouple</a:t>
            </a:r>
            <a:r>
              <a:rPr lang="en-US" altLang="zh-CN" sz="3200" b="1" dirty="0">
                <a:solidFill>
                  <a:schemeClr val="tx1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 and </a:t>
            </a:r>
            <a:r>
              <a:rPr lang="en-US" altLang="zh-CN" sz="3200" b="1" dirty="0">
                <a:solidFill>
                  <a:srgbClr val="2769AF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Decompose</a:t>
            </a:r>
            <a:r>
              <a:rPr lang="en-US" altLang="zh-CN" sz="3200" b="1" dirty="0">
                <a:solidFill>
                  <a:srgbClr val="2A69B0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:</a:t>
            </a:r>
            <a:br>
              <a:rPr lang="en-US" altLang="zh-CN" sz="3200" b="1" dirty="0">
                <a:solidFill>
                  <a:srgbClr val="2A69B0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</a:br>
            <a:r>
              <a:rPr lang="en-US" altLang="zh-CN" sz="3200" b="1" dirty="0">
                <a:solidFill>
                  <a:schemeClr val="tx1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Scaling Resource Allocation with </a:t>
            </a:r>
            <a:r>
              <a:rPr lang="en-US" altLang="zh-CN" sz="3200" b="1" dirty="0">
                <a:solidFill>
                  <a:srgbClr val="2769AF"/>
                </a:solidFill>
                <a:latin typeface="Segoe UI Semibold" panose="020B0502040204020203" pitchFamily="34" charset="0"/>
                <a:ea typeface="Helvetica Neue Medium" panose="02000503000000020004" pitchFamily="2" charset="0"/>
                <a:cs typeface="Segoe UI Semibold" panose="020B0502040204020203" pitchFamily="34" charset="0"/>
              </a:rPr>
              <a:t>DeDe</a:t>
            </a:r>
            <a:endParaRPr lang="en-US" sz="3200" b="1" dirty="0">
              <a:solidFill>
                <a:srgbClr val="2769AF"/>
              </a:solidFill>
              <a:latin typeface="Segoe UI Semibold" panose="020B0502040204020203" pitchFamily="34" charset="0"/>
              <a:ea typeface="Helvetica Neue Medium" panose="02000503000000020004" pitchFamily="2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A81E7-9560-C794-CB8C-4673AA15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7939D3C-A449-25D9-A7AA-FA5D7602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77007" y="2019108"/>
            <a:ext cx="3989673" cy="3616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5E33-B829-53F8-9B4B-0B5E3580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Networked systems are large and diverse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B7D88-7978-21E1-F025-ACE0C9F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5076FB-D590-2DC7-5851-55C08D2D82FA}"/>
              </a:ext>
            </a:extLst>
          </p:cNvPr>
          <p:cNvGrpSpPr/>
          <p:nvPr/>
        </p:nvGrpSpPr>
        <p:grpSpPr>
          <a:xfrm>
            <a:off x="582063" y="2022806"/>
            <a:ext cx="2993379" cy="1464669"/>
            <a:chOff x="1364075" y="2011191"/>
            <a:chExt cx="2993379" cy="14646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C56126-9336-79F3-7839-71144D262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954" y="2011191"/>
              <a:ext cx="1179623" cy="1179623"/>
            </a:xfrm>
            <a:prstGeom prst="rect">
              <a:avLst/>
            </a:prstGeom>
          </p:spPr>
        </p:pic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81B6851-3EE4-1D6F-A4F9-5C97F6D76FFB}"/>
                </a:ext>
              </a:extLst>
            </p:cNvPr>
            <p:cNvSpPr txBox="1">
              <a:spLocks/>
            </p:cNvSpPr>
            <p:nvPr/>
          </p:nvSpPr>
          <p:spPr>
            <a:xfrm>
              <a:off x="1364075" y="3069478"/>
              <a:ext cx="2993379" cy="406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GPUs</a:t>
              </a:r>
              <a:br>
                <a:rPr lang="en-US" dirty="0"/>
              </a:br>
              <a:r>
                <a:rPr lang="en-US" dirty="0"/>
                <a:t>A100, H100, B</a:t>
              </a:r>
              <a:r>
                <a:rPr lang="en-US" altLang="zh-CN" dirty="0"/>
                <a:t>2</a:t>
              </a:r>
              <a:r>
                <a:rPr lang="en-US" dirty="0"/>
                <a:t>00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E5D43D-21E7-9E37-5BA1-F082B6BB778F}"/>
              </a:ext>
            </a:extLst>
          </p:cNvPr>
          <p:cNvGrpSpPr/>
          <p:nvPr/>
        </p:nvGrpSpPr>
        <p:grpSpPr>
          <a:xfrm>
            <a:off x="3220979" y="2210792"/>
            <a:ext cx="2483927" cy="1282075"/>
            <a:chOff x="1592674" y="4086364"/>
            <a:chExt cx="2483927" cy="128207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3205602-6302-1DED-4878-F5B2AC580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960156" y="4086365"/>
              <a:ext cx="837419" cy="8374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5F1F247-1F97-F71F-C9EB-1C4448312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860766" y="4086364"/>
              <a:ext cx="837419" cy="837419"/>
            </a:xfrm>
            <a:prstGeom prst="rect">
              <a:avLst/>
            </a:prstGeom>
          </p:spPr>
        </p:pic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74B2A427-5566-E458-B6FA-A5C5FD9A0647}"/>
                </a:ext>
              </a:extLst>
            </p:cNvPr>
            <p:cNvSpPr txBox="1">
              <a:spLocks/>
            </p:cNvSpPr>
            <p:nvPr/>
          </p:nvSpPr>
          <p:spPr>
            <a:xfrm>
              <a:off x="1592674" y="4962057"/>
              <a:ext cx="2483927" cy="406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CPUs</a:t>
              </a:r>
              <a:br>
                <a:rPr lang="en-US" dirty="0"/>
              </a:br>
              <a:r>
                <a:rPr lang="en-US" dirty="0"/>
                <a:t>Xeon, EPYC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7E48E2-5A1B-61FA-B007-75B80285EBD5}"/>
              </a:ext>
            </a:extLst>
          </p:cNvPr>
          <p:cNvSpPr txBox="1"/>
          <p:nvPr/>
        </p:nvSpPr>
        <p:spPr>
          <a:xfrm>
            <a:off x="838200" y="1627056"/>
            <a:ext cx="5111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27432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Cluster w/ 1000s of computing resources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8C451D-DCF5-EB5F-2975-659CC1FCD596}"/>
              </a:ext>
            </a:extLst>
          </p:cNvPr>
          <p:cNvSpPr txBox="1"/>
          <p:nvPr/>
        </p:nvSpPr>
        <p:spPr>
          <a:xfrm>
            <a:off x="6057900" y="1629691"/>
            <a:ext cx="550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27432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Wide area network w/ 100s of network links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87A405-5E00-19A0-F395-3F13496C1644}"/>
              </a:ext>
            </a:extLst>
          </p:cNvPr>
          <p:cNvGrpSpPr/>
          <p:nvPr/>
        </p:nvGrpSpPr>
        <p:grpSpPr>
          <a:xfrm>
            <a:off x="7561121" y="2374800"/>
            <a:ext cx="2731617" cy="2310252"/>
            <a:chOff x="7206559" y="2428564"/>
            <a:chExt cx="3029641" cy="256230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3652027-0805-0F9B-3B08-8AC88D591CBB}"/>
                </a:ext>
              </a:extLst>
            </p:cNvPr>
            <p:cNvCxnSpPr>
              <a:cxnSpLocks/>
            </p:cNvCxnSpPr>
            <p:nvPr/>
          </p:nvCxnSpPr>
          <p:spPr>
            <a:xfrm>
              <a:off x="7206559" y="3644312"/>
              <a:ext cx="1167897" cy="1213164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94B8BA6-DC2D-DE97-9518-71A2D75F5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9518" y="4809800"/>
              <a:ext cx="1213164" cy="181069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D0DAF9-47F5-929A-7734-903CD97DE433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200" y="3388845"/>
              <a:ext cx="0" cy="1257299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977ACE1-9926-0146-A999-488D0CE31F91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24" y="2504139"/>
              <a:ext cx="0" cy="495300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CB6E5A6-CC45-44B6-34DA-D057FB288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111" y="3186887"/>
              <a:ext cx="571500" cy="243693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8C60904-74A9-7ADF-6F07-DCFCC71AEBAA}"/>
                </a:ext>
              </a:extLst>
            </p:cNvPr>
            <p:cNvCxnSpPr>
              <a:cxnSpLocks/>
            </p:cNvCxnSpPr>
            <p:nvPr/>
          </p:nvCxnSpPr>
          <p:spPr>
            <a:xfrm>
              <a:off x="8309471" y="2428564"/>
              <a:ext cx="749300" cy="393700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2521A2-1900-CD51-3224-E96BBA497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5528" y="2894138"/>
              <a:ext cx="634512" cy="374202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A21767C-C129-820B-1A6C-3480018D3E3E}"/>
                </a:ext>
              </a:extLst>
            </p:cNvPr>
            <p:cNvCxnSpPr>
              <a:cxnSpLocks/>
            </p:cNvCxnSpPr>
            <p:nvPr/>
          </p:nvCxnSpPr>
          <p:spPr>
            <a:xfrm>
              <a:off x="9563556" y="2886035"/>
              <a:ext cx="389213" cy="206473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DF39CF-4178-F501-5F48-165283E296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9331" y="2966734"/>
              <a:ext cx="775910" cy="1819018"/>
            </a:xfrm>
            <a:prstGeom prst="line">
              <a:avLst/>
            </a:prstGeom>
            <a:ln w="50800" cmpd="sng">
              <a:solidFill>
                <a:srgbClr val="2769A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76D218-4436-9B55-2337-15EA548D4F17}"/>
              </a:ext>
            </a:extLst>
          </p:cNvPr>
          <p:cNvGrpSpPr/>
          <p:nvPr/>
        </p:nvGrpSpPr>
        <p:grpSpPr>
          <a:xfrm>
            <a:off x="7368758" y="3391738"/>
            <a:ext cx="3054540" cy="1600730"/>
            <a:chOff x="7015304" y="3427756"/>
            <a:chExt cx="3387797" cy="1775363"/>
          </a:xfrm>
        </p:grpSpPr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36A489DC-0622-DEC0-38B4-5CE4E635D7A3}"/>
                </a:ext>
              </a:extLst>
            </p:cNvPr>
            <p:cNvSpPr txBox="1">
              <a:spLocks/>
            </p:cNvSpPr>
            <p:nvPr/>
          </p:nvSpPr>
          <p:spPr>
            <a:xfrm>
              <a:off x="7015304" y="3999350"/>
              <a:ext cx="1016592" cy="4063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200 Gbps</a:t>
              </a: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DE0A088-DC90-B8FE-340A-3C88A34F3F2A}"/>
                </a:ext>
              </a:extLst>
            </p:cNvPr>
            <p:cNvSpPr txBox="1">
              <a:spLocks/>
            </p:cNvSpPr>
            <p:nvPr/>
          </p:nvSpPr>
          <p:spPr>
            <a:xfrm>
              <a:off x="9386510" y="3577517"/>
              <a:ext cx="1016591" cy="4063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600 Gbps</a:t>
              </a: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42EE04C4-8FDB-5B5F-38EF-233F9DE5855F}"/>
                </a:ext>
              </a:extLst>
            </p:cNvPr>
            <p:cNvSpPr txBox="1">
              <a:spLocks/>
            </p:cNvSpPr>
            <p:nvPr/>
          </p:nvSpPr>
          <p:spPr>
            <a:xfrm>
              <a:off x="8849909" y="4796737"/>
              <a:ext cx="1213164" cy="406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500 Gbps</a:t>
              </a: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10B3A581-E38B-7F7D-C485-36749410DBF9}"/>
                </a:ext>
              </a:extLst>
            </p:cNvPr>
            <p:cNvSpPr txBox="1">
              <a:spLocks/>
            </p:cNvSpPr>
            <p:nvPr/>
          </p:nvSpPr>
          <p:spPr>
            <a:xfrm>
              <a:off x="8039899" y="3427756"/>
              <a:ext cx="944078" cy="4063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800 Gbps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718E2-D066-1824-E9D5-C0CA7BB70134}"/>
              </a:ext>
            </a:extLst>
          </p:cNvPr>
          <p:cNvGrpSpPr/>
          <p:nvPr/>
        </p:nvGrpSpPr>
        <p:grpSpPr>
          <a:xfrm>
            <a:off x="1716773" y="3696559"/>
            <a:ext cx="3197603" cy="1383016"/>
            <a:chOff x="1716773" y="4044534"/>
            <a:chExt cx="3197603" cy="1383016"/>
          </a:xfrm>
        </p:grpSpPr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81E8B92-3799-6E05-1A9A-EA661CD958B0}"/>
                </a:ext>
              </a:extLst>
            </p:cNvPr>
            <p:cNvSpPr txBox="1">
              <a:spLocks/>
            </p:cNvSpPr>
            <p:nvPr/>
          </p:nvSpPr>
          <p:spPr>
            <a:xfrm>
              <a:off x="1716773" y="5021168"/>
              <a:ext cx="3197603" cy="406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others</a:t>
              </a:r>
              <a:br>
                <a:rPr lang="en-US" dirty="0"/>
              </a:br>
              <a:r>
                <a:rPr lang="en-US" dirty="0"/>
                <a:t>FPGA, ASIC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6D47018-8F58-5DCD-1A5D-FE53AE62E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2752196" y="4044534"/>
              <a:ext cx="1126756" cy="112675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FC6DF0-EB24-A497-FC0D-4042A80CD149}"/>
              </a:ext>
            </a:extLst>
          </p:cNvPr>
          <p:cNvGrpSpPr/>
          <p:nvPr/>
        </p:nvGrpSpPr>
        <p:grpSpPr>
          <a:xfrm>
            <a:off x="3275927" y="5450093"/>
            <a:ext cx="5347986" cy="729874"/>
            <a:chOff x="2684217" y="5850172"/>
            <a:chExt cx="5347986" cy="72987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94856CB-A307-B1D9-6B32-93F98A333632}"/>
                </a:ext>
              </a:extLst>
            </p:cNvPr>
            <p:cNvSpPr/>
            <p:nvPr/>
          </p:nvSpPr>
          <p:spPr>
            <a:xfrm rot="5400000">
              <a:off x="5242007" y="3789851"/>
              <a:ext cx="550999" cy="5029392"/>
            </a:xfrm>
            <a:prstGeom prst="roundRect">
              <a:avLst>
                <a:gd name="adj" fmla="val 29021"/>
              </a:avLst>
            </a:prstGeom>
            <a:solidFill>
              <a:srgbClr val="26B7D4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 How to efficiently share these resources?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A3A7E4-51AE-2679-1D97-31B4E489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684217" y="5850172"/>
              <a:ext cx="551000" cy="55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65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FC727-B3FF-EA63-97F5-27E5D2E4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1D0AFA-47D7-A7C2-B171-2942946DF1B9}"/>
              </a:ext>
            </a:extLst>
          </p:cNvPr>
          <p:cNvGrpSpPr/>
          <p:nvPr/>
        </p:nvGrpSpPr>
        <p:grpSpPr>
          <a:xfrm>
            <a:off x="945078" y="3158568"/>
            <a:ext cx="2597627" cy="2626522"/>
            <a:chOff x="945078" y="3299291"/>
            <a:chExt cx="2597627" cy="26265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25414F-88CF-3FAC-DD9D-10AE576D0FB7}"/>
                </a:ext>
              </a:extLst>
            </p:cNvPr>
            <p:cNvGrpSpPr/>
            <p:nvPr/>
          </p:nvGrpSpPr>
          <p:grpSpPr>
            <a:xfrm>
              <a:off x="945078" y="3299291"/>
              <a:ext cx="2558377" cy="974212"/>
              <a:chOff x="1490432" y="2452330"/>
              <a:chExt cx="2558377" cy="974212"/>
            </a:xfrm>
          </p:grpSpPr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21DA058-EFC9-C271-B0B6-13B65962E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0432" y="2452330"/>
                <a:ext cx="2558377" cy="406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demands (e.g. jobs)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aseline="-25000" dirty="0"/>
              </a:p>
            </p:txBody>
          </p:sp>
          <p:pic>
            <p:nvPicPr>
              <p:cNvPr id="28" name="Picture 27" descr="A green and black diamond pattern&#10;&#10;Description automatically generated">
                <a:extLst>
                  <a:ext uri="{FF2B5EF4-FFF2-40B4-BE49-F238E27FC236}">
                    <a16:creationId xmlns:a16="http://schemas.microsoft.com/office/drawing/2014/main" id="{0A4CED94-90B3-9777-BB45-0BD57AADA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314" y="2811655"/>
                <a:ext cx="2090615" cy="614887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29A929-AB3D-0995-8809-3C3806B55F5E}"/>
                </a:ext>
              </a:extLst>
            </p:cNvPr>
            <p:cNvGrpSpPr/>
            <p:nvPr/>
          </p:nvGrpSpPr>
          <p:grpSpPr>
            <a:xfrm>
              <a:off x="984329" y="5139665"/>
              <a:ext cx="2558376" cy="786148"/>
              <a:chOff x="1529683" y="4648308"/>
              <a:chExt cx="2558376" cy="786148"/>
            </a:xfrm>
          </p:grpSpPr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A3838B3-85ED-2A24-C93E-C52C9F35C7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9683" y="5036726"/>
                <a:ext cx="2558376" cy="3977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resources (e.g. GPUs)</a:t>
                </a:r>
                <a:endParaRPr lang="en-US" sz="1800" dirty="0"/>
              </a:p>
            </p:txBody>
          </p:sp>
          <p:pic>
            <p:nvPicPr>
              <p:cNvPr id="31" name="Picture 30" descr="A blue grid with black lines&#10;&#10;Description automatically generated">
                <a:extLst>
                  <a:ext uri="{FF2B5EF4-FFF2-40B4-BE49-F238E27FC236}">
                    <a16:creationId xmlns:a16="http://schemas.microsoft.com/office/drawing/2014/main" id="{16F09EE7-E950-E401-2762-FFE031F34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612" y="4648308"/>
                <a:ext cx="2078317" cy="424272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327B77E-83A3-7C9E-825C-FD901BC3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944963" y="4355879"/>
              <a:ext cx="659776" cy="659776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7698F2BA-07CF-C75E-DB32-6566C7C95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17" y="4223215"/>
            <a:ext cx="615090" cy="615090"/>
          </a:xfrm>
          <a:prstGeom prst="rect">
            <a:avLst/>
          </a:prstGeom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BC401A6-B4E9-CA13-67AF-D3FE7997D943}"/>
              </a:ext>
            </a:extLst>
          </p:cNvPr>
          <p:cNvSpPr/>
          <p:nvPr/>
        </p:nvSpPr>
        <p:spPr>
          <a:xfrm>
            <a:off x="5365654" y="4051776"/>
            <a:ext cx="1445163" cy="810290"/>
          </a:xfrm>
          <a:prstGeom prst="roundRect">
            <a:avLst>
              <a:gd name="adj" fmla="val 31996"/>
            </a:avLst>
          </a:prstGeom>
          <a:solidFill>
            <a:srgbClr val="2969B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resource 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allocator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089894-A6A0-174B-4A4C-0A69BC707119}"/>
              </a:ext>
            </a:extLst>
          </p:cNvPr>
          <p:cNvGrpSpPr/>
          <p:nvPr/>
        </p:nvGrpSpPr>
        <p:grpSpPr>
          <a:xfrm>
            <a:off x="7448855" y="3518119"/>
            <a:ext cx="3314722" cy="1926999"/>
            <a:chOff x="7448855" y="3658842"/>
            <a:chExt cx="3314722" cy="19269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12D0F9-CE2C-E1F8-31E0-729C0A556A0C}"/>
                </a:ext>
              </a:extLst>
            </p:cNvPr>
            <p:cNvGrpSpPr/>
            <p:nvPr/>
          </p:nvGrpSpPr>
          <p:grpSpPr>
            <a:xfrm>
              <a:off x="8672962" y="3658842"/>
              <a:ext cx="2090615" cy="1926999"/>
              <a:chOff x="8672962" y="3658842"/>
              <a:chExt cx="2090615" cy="192699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6AC2A0D-91F2-2314-B0A4-17ED04998F79}"/>
                  </a:ext>
                </a:extLst>
              </p:cNvPr>
              <p:cNvGrpSpPr/>
              <p:nvPr/>
            </p:nvGrpSpPr>
            <p:grpSpPr>
              <a:xfrm>
                <a:off x="8672962" y="3658842"/>
                <a:ext cx="2090615" cy="1926999"/>
                <a:chOff x="8050528" y="2727828"/>
                <a:chExt cx="2090615" cy="1926999"/>
              </a:xfrm>
            </p:grpSpPr>
            <p:pic>
              <p:nvPicPr>
                <p:cNvPr id="32" name="Picture 31" descr="A green and black diamond pattern&#10;&#10;Description automatically generated">
                  <a:extLst>
                    <a:ext uri="{FF2B5EF4-FFF2-40B4-BE49-F238E27FC236}">
                      <a16:creationId xmlns:a16="http://schemas.microsoft.com/office/drawing/2014/main" id="{73C3A0B1-5194-2AD5-027F-5BB8BD9E8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50528" y="2727828"/>
                  <a:ext cx="2090615" cy="614887"/>
                </a:xfrm>
                <a:prstGeom prst="rect">
                  <a:avLst/>
                </a:prstGeom>
              </p:spPr>
            </p:pic>
            <p:pic>
              <p:nvPicPr>
                <p:cNvPr id="33" name="Picture 32" descr="A blue grid with black lines&#10;&#10;Description automatically generated">
                  <a:extLst>
                    <a:ext uri="{FF2B5EF4-FFF2-40B4-BE49-F238E27FC236}">
                      <a16:creationId xmlns:a16="http://schemas.microsoft.com/office/drawing/2014/main" id="{33BA1418-67F8-1BD6-D15F-E3D0DE7BC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62826" y="4230555"/>
                  <a:ext cx="2078317" cy="424272"/>
                </a:xfrm>
                <a:prstGeom prst="rect">
                  <a:avLst/>
                </a:prstGeom>
              </p:spPr>
            </p:pic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25ABC7C-D212-D0FF-4723-1590F5D903B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205624" y="3358342"/>
                  <a:ext cx="1793227" cy="834586"/>
                  <a:chOff x="8379046" y="3650554"/>
                  <a:chExt cx="1793227" cy="903480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B2C4442F-ABCB-BBCD-3B0D-2C73DE35DB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893062" y="3650554"/>
                    <a:ext cx="986944" cy="886523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534FB497-1A57-9F43-95CA-F816F79359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56869" y="3662447"/>
                    <a:ext cx="1177923" cy="862393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0E5C2FE-345C-6B55-1AEE-9DDF4CE141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85851" y="3650554"/>
                    <a:ext cx="485134" cy="870448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75BCAE2E-B457-8697-BF2F-03AB6E0CF0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79046" y="3658917"/>
                    <a:ext cx="514016" cy="862085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03214FE1-ACA1-7300-DA29-0D5774522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622245" y="3658917"/>
                    <a:ext cx="550028" cy="89511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8A51BA1-B58D-6B17-4048-CEF74A904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7074" y="4291247"/>
                <a:ext cx="806450" cy="806450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D26CF93-F84A-6B50-6BC0-67515A4A7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8855" y="4349949"/>
              <a:ext cx="615090" cy="615090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F2A44BD9-2840-4E7A-18A3-FD3E50B1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/>
          <a:lstStyle/>
          <a:p>
            <a:r>
              <a:rPr lang="en-US" dirty="0"/>
              <a:t>Resource allocation in</a:t>
            </a:r>
            <a:r>
              <a:rPr lang="zh-CN" altLang="en-US" dirty="0"/>
              <a:t> </a:t>
            </a:r>
            <a:r>
              <a:rPr lang="en-US" altLang="zh-CN" dirty="0"/>
              <a:t>networked</a:t>
            </a:r>
            <a:r>
              <a:rPr lang="en-US" dirty="0"/>
              <a:t> systems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7A2977-6ECB-582C-998A-79A6C2A59144}"/>
              </a:ext>
            </a:extLst>
          </p:cNvPr>
          <p:cNvGrpSpPr/>
          <p:nvPr/>
        </p:nvGrpSpPr>
        <p:grpSpPr>
          <a:xfrm>
            <a:off x="4326171" y="3045035"/>
            <a:ext cx="3711326" cy="914588"/>
            <a:chOff x="3772472" y="1894527"/>
            <a:chExt cx="3711326" cy="91458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198510-D05D-309F-350D-865E8E6E87EB}"/>
                </a:ext>
              </a:extLst>
            </p:cNvPr>
            <p:cNvSpPr txBox="1"/>
            <p:nvPr/>
          </p:nvSpPr>
          <p:spPr>
            <a:xfrm>
              <a:off x="3772472" y="1894527"/>
              <a:ext cx="37113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objective &amp; constraints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Up Arrow 56">
              <a:extLst>
                <a:ext uri="{FF2B5EF4-FFF2-40B4-BE49-F238E27FC236}">
                  <a16:creationId xmlns:a16="http://schemas.microsoft.com/office/drawing/2014/main" id="{43CDFA26-262A-4DAA-421F-A481DC5DCA61}"/>
                </a:ext>
              </a:extLst>
            </p:cNvPr>
            <p:cNvSpPr/>
            <p:nvPr/>
          </p:nvSpPr>
          <p:spPr>
            <a:xfrm flipV="1">
              <a:off x="5372999" y="2339218"/>
              <a:ext cx="352612" cy="469897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C22D07-FF9F-0403-A046-BAC3ACD1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908"/>
            <a:ext cx="10515600" cy="1221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dirty="0"/>
              <a:t>Allocates diverse</a:t>
            </a:r>
            <a:r>
              <a:rPr lang="en-US" i="1" dirty="0">
                <a:solidFill>
                  <a:srgbClr val="008000"/>
                </a:solidFill>
              </a:rPr>
              <a:t> </a:t>
            </a:r>
            <a:r>
              <a:rPr lang="en-US" dirty="0"/>
              <a:t>resources to dynamic demands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dirty="0"/>
              <a:t>Modeled as linear programming, mixed-integer programming, etc.</a:t>
            </a:r>
            <a:endParaRPr lang="en-US" sz="2000" dirty="0">
              <a:latin typeface="Segoe UI"/>
              <a:ea typeface="等线"/>
              <a:cs typeface="Segoe U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AF7707-255B-56E7-164B-F72A423977E7}"/>
              </a:ext>
            </a:extLst>
          </p:cNvPr>
          <p:cNvSpPr txBox="1">
            <a:spLocks/>
          </p:cNvSpPr>
          <p:nvPr/>
        </p:nvSpPr>
        <p:spPr>
          <a:xfrm>
            <a:off x="4330911" y="4990724"/>
            <a:ext cx="3539638" cy="610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scalability crisis</a:t>
            </a:r>
            <a:r>
              <a:rPr lang="en-US" dirty="0"/>
              <a:t>: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hours required due to </a:t>
            </a:r>
            <a:br>
              <a:rPr lang="en-US" dirty="0"/>
            </a:br>
            <a:r>
              <a:rPr lang="en-US" dirty="0"/>
              <a:t>scale &amp; diversity</a:t>
            </a:r>
            <a:endParaRPr lang="en-US" dirty="0">
              <a:latin typeface="Segoe UI"/>
              <a:cs typeface="Segoe UI"/>
            </a:endParaRPr>
          </a:p>
        </p:txBody>
      </p:sp>
      <p:pic>
        <p:nvPicPr>
          <p:cNvPr id="8" name="Picture 2" descr="Warning PNGs for Free Download">
            <a:extLst>
              <a:ext uri="{FF2B5EF4-FFF2-40B4-BE49-F238E27FC236}">
                <a16:creationId xmlns:a16="http://schemas.microsoft.com/office/drawing/2014/main" id="{D337A33C-0951-1059-7BFF-4393305E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0" y="4456921"/>
            <a:ext cx="610444" cy="6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DF3F5F5-4704-9EF2-D29A-9AD1C2F7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</p:spPr>
        <p:txBody>
          <a:bodyPr/>
          <a:lstStyle/>
          <a:p>
            <a:fld id="{B84E29A5-3ACA-4978-8789-734E506FC8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AC7B9F-775A-A974-4085-AF2D1EC8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Addressing the scalability crisis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E69C85-AFFD-9C5A-6C7A-2E22C01E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</p:spPr>
        <p:txBody>
          <a:bodyPr/>
          <a:lstStyle/>
          <a:p>
            <a:fld id="{B84E29A5-3ACA-4978-8789-734E506FC82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C2B211-0A32-2163-9A2E-81ED5E8DB657}"/>
              </a:ext>
            </a:extLst>
          </p:cNvPr>
          <p:cNvGrpSpPr/>
          <p:nvPr/>
        </p:nvGrpSpPr>
        <p:grpSpPr>
          <a:xfrm>
            <a:off x="2524453" y="1750218"/>
            <a:ext cx="6885176" cy="3855706"/>
            <a:chOff x="4249633" y="3273558"/>
            <a:chExt cx="4972030" cy="278434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CC9E52-B0FA-D357-1F3E-76FE8CF76931}"/>
                </a:ext>
              </a:extLst>
            </p:cNvPr>
            <p:cNvCxnSpPr>
              <a:cxnSpLocks/>
            </p:cNvCxnSpPr>
            <p:nvPr/>
          </p:nvCxnSpPr>
          <p:spPr>
            <a:xfrm>
              <a:off x="4249633" y="6057900"/>
              <a:ext cx="4972030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602B9C-33DB-07E7-4D38-2C01A4AEF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9633" y="3273558"/>
              <a:ext cx="0" cy="278434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8A1C37-D9D6-25D8-3CC9-3FAC8875A247}"/>
              </a:ext>
            </a:extLst>
          </p:cNvPr>
          <p:cNvSpPr txBox="1"/>
          <p:nvPr/>
        </p:nvSpPr>
        <p:spPr>
          <a:xfrm rot="16200000">
            <a:off x="813526" y="3490925"/>
            <a:ext cx="28459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allocation quality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759AB4-3209-91F1-89B8-97C48F2CD00E}"/>
              </a:ext>
            </a:extLst>
          </p:cNvPr>
          <p:cNvSpPr txBox="1"/>
          <p:nvPr/>
        </p:nvSpPr>
        <p:spPr>
          <a:xfrm>
            <a:off x="4530724" y="5646336"/>
            <a:ext cx="31305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computational speed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BF9B79-A1A8-10F4-C7AA-54513A6AC706}"/>
              </a:ext>
            </a:extLst>
          </p:cNvPr>
          <p:cNvGrpSpPr/>
          <p:nvPr/>
        </p:nvGrpSpPr>
        <p:grpSpPr>
          <a:xfrm>
            <a:off x="2404933" y="2047480"/>
            <a:ext cx="3121731" cy="931562"/>
            <a:chOff x="2404933" y="2047480"/>
            <a:chExt cx="3121731" cy="9315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B490AF-C811-F2FE-DF23-FB2857C22B7D}"/>
                </a:ext>
              </a:extLst>
            </p:cNvPr>
            <p:cNvSpPr txBox="1"/>
            <p:nvPr/>
          </p:nvSpPr>
          <p:spPr>
            <a:xfrm>
              <a:off x="2404933" y="2209601"/>
              <a:ext cx="31217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optimization</a:t>
              </a:r>
              <a:r>
                <a:rPr lang="zh-CN" altLang="en-US" sz="22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solvers</a:t>
              </a:r>
            </a:p>
            <a:p>
              <a:pPr algn="ctr"/>
              <a:r>
                <a:rPr lang="en-US" sz="2200" dirty="0">
                  <a:latin typeface="Segoe UI" panose="020B0502040204020203" pitchFamily="34" charset="0"/>
                  <a:cs typeface="Segoe UI" panose="020B0502040204020203" pitchFamily="34" charset="0"/>
                </a:rPr>
                <a:t>e.g. Gurobi</a:t>
              </a:r>
              <a:endParaRPr lang="en-US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0737FC8-A906-0C5B-E565-D30DF8AE6D29}"/>
                </a:ext>
              </a:extLst>
            </p:cNvPr>
            <p:cNvSpPr/>
            <p:nvPr/>
          </p:nvSpPr>
          <p:spPr>
            <a:xfrm>
              <a:off x="2970193" y="2047480"/>
              <a:ext cx="182880" cy="1828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DCD879-2239-6817-42E8-D21AB5398C10}"/>
              </a:ext>
            </a:extLst>
          </p:cNvPr>
          <p:cNvGrpSpPr/>
          <p:nvPr/>
        </p:nvGrpSpPr>
        <p:grpSpPr>
          <a:xfrm>
            <a:off x="5934353" y="3675506"/>
            <a:ext cx="3716929" cy="2043419"/>
            <a:chOff x="5450278" y="2783410"/>
            <a:chExt cx="3317346" cy="20434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DA128C-C909-4301-E679-346013325913}"/>
                </a:ext>
              </a:extLst>
            </p:cNvPr>
            <p:cNvSpPr/>
            <p:nvPr/>
          </p:nvSpPr>
          <p:spPr>
            <a:xfrm>
              <a:off x="5450278" y="2783410"/>
              <a:ext cx="3317346" cy="20434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softEdge rad="385691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3EB493-2EA1-B7D1-F3C0-42FCD07BDA57}"/>
                </a:ext>
              </a:extLst>
            </p:cNvPr>
            <p:cNvSpPr txBox="1"/>
            <p:nvPr/>
          </p:nvSpPr>
          <p:spPr>
            <a:xfrm>
              <a:off x="6079021" y="3236614"/>
              <a:ext cx="238735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heuristics</a:t>
              </a:r>
              <a:endParaRPr lang="en-US" sz="2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approx algorithm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ML-based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BC0A93-1734-4A1A-E687-6B024DB45477}"/>
              </a:ext>
            </a:extLst>
          </p:cNvPr>
          <p:cNvGrpSpPr/>
          <p:nvPr/>
        </p:nvGrpSpPr>
        <p:grpSpPr>
          <a:xfrm>
            <a:off x="6103932" y="1836621"/>
            <a:ext cx="2560494" cy="1859448"/>
            <a:chOff x="7134966" y="1641778"/>
            <a:chExt cx="2560494" cy="18594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88D694-A725-1BAB-F218-3F375388EED9}"/>
                </a:ext>
              </a:extLst>
            </p:cNvPr>
            <p:cNvSpPr/>
            <p:nvPr/>
          </p:nvSpPr>
          <p:spPr>
            <a:xfrm>
              <a:off x="7134966" y="1641778"/>
              <a:ext cx="2560494" cy="1859448"/>
            </a:xfrm>
            <a:prstGeom prst="ellipse">
              <a:avLst/>
            </a:prstGeom>
            <a:solidFill>
              <a:srgbClr val="FFDA7E"/>
            </a:solidFill>
            <a:ln>
              <a:noFill/>
            </a:ln>
            <a:effectLst>
              <a:softEdge rad="394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B31F69-210E-94BB-5F5A-0088C386EEE9}"/>
                </a:ext>
              </a:extLst>
            </p:cNvPr>
            <p:cNvGrpSpPr/>
            <p:nvPr/>
          </p:nvGrpSpPr>
          <p:grpSpPr>
            <a:xfrm>
              <a:off x="7857106" y="2307135"/>
              <a:ext cx="1156030" cy="444586"/>
              <a:chOff x="7857106" y="2307135"/>
              <a:chExt cx="1156030" cy="4445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BF2D603-6FA7-90F6-EB45-BC65B67AA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7106" y="2307135"/>
                <a:ext cx="385378" cy="38537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C84911-C399-42B7-0F95-14EC05E3A7AF}"/>
                  </a:ext>
                </a:extLst>
              </p:cNvPr>
              <p:cNvSpPr txBox="1"/>
              <p:nvPr/>
            </p:nvSpPr>
            <p:spPr>
              <a:xfrm>
                <a:off x="8227244" y="2320834"/>
                <a:ext cx="78589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goal</a:t>
                </a:r>
                <a:endParaRPr lang="en-US" sz="2200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5A33D2-05F2-D4E2-C4F9-0B92D422BC16}"/>
              </a:ext>
            </a:extLst>
          </p:cNvPr>
          <p:cNvGrpSpPr/>
          <p:nvPr/>
        </p:nvGrpSpPr>
        <p:grpSpPr>
          <a:xfrm>
            <a:off x="3345931" y="4327176"/>
            <a:ext cx="2790296" cy="880968"/>
            <a:chOff x="4014254" y="4234748"/>
            <a:chExt cx="2919287" cy="967579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E4C92ADA-4C3A-05C3-6336-7D00744FD5AC}"/>
                </a:ext>
              </a:extLst>
            </p:cNvPr>
            <p:cNvSpPr/>
            <p:nvPr/>
          </p:nvSpPr>
          <p:spPr>
            <a:xfrm>
              <a:off x="4251960" y="4418198"/>
              <a:ext cx="2681581" cy="784129"/>
            </a:xfrm>
            <a:prstGeom prst="wedgeRoundRectCallout">
              <a:avLst>
                <a:gd name="adj1" fmla="val 57750"/>
                <a:gd name="adj2" fmla="val 5995"/>
                <a:gd name="adj3" fmla="val 16667"/>
              </a:avLst>
            </a:prstGeom>
            <a:solidFill>
              <a:schemeClr val="bg2"/>
            </a:solidFill>
            <a:ln w="25400">
              <a:noFill/>
            </a:ln>
            <a:effectLst>
              <a:outerShdw blurRad="50800" dist="50800" dir="5400000" sx="1000" sy="1000" algn="ctr" rotWithShape="0">
                <a:schemeClr val="bg2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domain-specific or</a:t>
              </a:r>
              <a:br>
                <a:rPr lang="en-US" dirty="0">
                  <a:solidFill>
                    <a:sysClr val="windowText" lastClr="00000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</a:br>
              <a:r>
                <a:rPr lang="en-US" dirty="0">
                  <a:solidFill>
                    <a:sysClr val="windowText" lastClr="00000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workload-dependent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FB83E3-DC75-CF71-94BC-A16FE3519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4254" y="4234748"/>
              <a:ext cx="488817" cy="488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1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BCC9-AFF4-7B7B-85DD-00CBC12C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 </a:t>
            </a:r>
            <a:r>
              <a:rPr lang="en-US" altLang="zh-CN" i="1" dirty="0"/>
              <a:t>separable</a:t>
            </a:r>
            <a:r>
              <a:rPr lang="en-US" altLang="zh-CN" dirty="0"/>
              <a:t> structure in resource allocation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BA3F0-F655-E6AF-5EF8-6FB66ABE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CBE15-2943-9280-F36F-7D70851E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3" y="1893530"/>
            <a:ext cx="11277602" cy="38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82E56-B3B2-2CBB-CF0D-CD73F236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760875D-7113-C598-3D2D-48BBCA291E28}"/>
              </a:ext>
            </a:extLst>
          </p:cNvPr>
          <p:cNvGrpSpPr/>
          <p:nvPr/>
        </p:nvGrpSpPr>
        <p:grpSpPr>
          <a:xfrm>
            <a:off x="1679058" y="3205822"/>
            <a:ext cx="300790" cy="1340879"/>
            <a:chOff x="7458564" y="3144307"/>
            <a:chExt cx="300790" cy="13408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D284E9-20EB-067D-9571-1E458F83E5B3}"/>
                </a:ext>
              </a:extLst>
            </p:cNvPr>
            <p:cNvSpPr/>
            <p:nvPr/>
          </p:nvSpPr>
          <p:spPr>
            <a:xfrm>
              <a:off x="7458564" y="314430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2F801D-EF82-90F9-EE0C-8989842ACB98}"/>
                </a:ext>
              </a:extLst>
            </p:cNvPr>
            <p:cNvSpPr/>
            <p:nvPr/>
          </p:nvSpPr>
          <p:spPr>
            <a:xfrm>
              <a:off x="7458564" y="3656841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45BAD7-EE7F-77E8-BDD3-52FF5264C872}"/>
                </a:ext>
              </a:extLst>
            </p:cNvPr>
            <p:cNvSpPr/>
            <p:nvPr/>
          </p:nvSpPr>
          <p:spPr>
            <a:xfrm>
              <a:off x="7458564" y="418439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1C05F3-52F9-292D-E158-21F07F0685F6}"/>
              </a:ext>
            </a:extLst>
          </p:cNvPr>
          <p:cNvGrpSpPr/>
          <p:nvPr/>
        </p:nvGrpSpPr>
        <p:grpSpPr>
          <a:xfrm>
            <a:off x="2375934" y="2693477"/>
            <a:ext cx="2194221" cy="300791"/>
            <a:chOff x="8155440" y="2631962"/>
            <a:chExt cx="2194221" cy="300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65BE9-BBBC-DA98-1D60-09614F4DCEA7}"/>
                </a:ext>
              </a:extLst>
            </p:cNvPr>
            <p:cNvSpPr/>
            <p:nvPr/>
          </p:nvSpPr>
          <p:spPr>
            <a:xfrm rot="2700000">
              <a:off x="8155440" y="2631963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29B4FC-D9C7-324D-C1EF-2B15B8595968}"/>
                </a:ext>
              </a:extLst>
            </p:cNvPr>
            <p:cNvSpPr/>
            <p:nvPr/>
          </p:nvSpPr>
          <p:spPr>
            <a:xfrm rot="2700000">
              <a:off x="9091611" y="2631963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AB428-7F75-E508-8CFC-EF0AA0DE3515}"/>
                </a:ext>
              </a:extLst>
            </p:cNvPr>
            <p:cNvSpPr/>
            <p:nvPr/>
          </p:nvSpPr>
          <p:spPr>
            <a:xfrm rot="2700000">
              <a:off x="10048872" y="2631962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4218DC32-EF94-1984-8A5F-CECEB625F21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3983957"/>
                  </p:ext>
                </p:extLst>
              </p:nvPr>
            </p:nvGraphicFramePr>
            <p:xfrm>
              <a:off x="1017901" y="2116182"/>
              <a:ext cx="4997192" cy="31388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60">
                      <a:extLst>
                        <a:ext uri="{9D8B030D-6E8A-4147-A177-3AD203B41FA5}">
                          <a16:colId xmlns:a16="http://schemas.microsoft.com/office/drawing/2014/main" val="1143675774"/>
                        </a:ext>
                      </a:extLst>
                    </a:gridCol>
                    <a:gridCol w="495760">
                      <a:extLst>
                        <a:ext uri="{9D8B030D-6E8A-4147-A177-3AD203B41FA5}">
                          <a16:colId xmlns:a16="http://schemas.microsoft.com/office/drawing/2014/main" val="3601504902"/>
                        </a:ext>
                      </a:extLst>
                    </a:gridCol>
                    <a:gridCol w="903383">
                      <a:extLst>
                        <a:ext uri="{9D8B030D-6E8A-4147-A177-3AD203B41FA5}">
                          <a16:colId xmlns:a16="http://schemas.microsoft.com/office/drawing/2014/main" val="1328441640"/>
                        </a:ext>
                      </a:extLst>
                    </a:gridCol>
                    <a:gridCol w="969484">
                      <a:extLst>
                        <a:ext uri="{9D8B030D-6E8A-4147-A177-3AD203B41FA5}">
                          <a16:colId xmlns:a16="http://schemas.microsoft.com/office/drawing/2014/main" val="4257963085"/>
                        </a:ext>
                      </a:extLst>
                    </a:gridCol>
                    <a:gridCol w="958467">
                      <a:extLst>
                        <a:ext uri="{9D8B030D-6E8A-4147-A177-3AD203B41FA5}">
                          <a16:colId xmlns:a16="http://schemas.microsoft.com/office/drawing/2014/main" val="1445952441"/>
                        </a:ext>
                      </a:extLst>
                    </a:gridCol>
                    <a:gridCol w="1108238">
                      <a:extLst>
                        <a:ext uri="{9D8B030D-6E8A-4147-A177-3AD203B41FA5}">
                          <a16:colId xmlns:a16="http://schemas.microsoft.com/office/drawing/2014/main" val="1837925340"/>
                        </a:ext>
                      </a:extLst>
                    </a:gridCol>
                  </a:tblGrid>
                  <a:tr h="46320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jobs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5235239"/>
                      </a:ext>
                    </a:extLst>
                  </a:tr>
                  <a:tr h="516857">
                    <a:tc gridSpan="2"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Segoe UI" panose="020B0502040204020203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i="1" kern="12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ea typeface="+mn-ea"/>
                            <a:cs typeface="Segoe UI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5418498"/>
                      </a:ext>
                    </a:extLst>
                  </a:tr>
                  <a:tr h="51685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GPU types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2078083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7039294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8253836"/>
                      </a:ext>
                    </a:extLst>
                  </a:tr>
                  <a:tr h="60825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4224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4218DC32-EF94-1984-8A5F-CECEB625F21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3983957"/>
                  </p:ext>
                </p:extLst>
              </p:nvPr>
            </p:nvGraphicFramePr>
            <p:xfrm>
              <a:off x="1017901" y="2116182"/>
              <a:ext cx="4997192" cy="31388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60">
                      <a:extLst>
                        <a:ext uri="{9D8B030D-6E8A-4147-A177-3AD203B41FA5}">
                          <a16:colId xmlns:a16="http://schemas.microsoft.com/office/drawing/2014/main" val="1143675774"/>
                        </a:ext>
                      </a:extLst>
                    </a:gridCol>
                    <a:gridCol w="495760">
                      <a:extLst>
                        <a:ext uri="{9D8B030D-6E8A-4147-A177-3AD203B41FA5}">
                          <a16:colId xmlns:a16="http://schemas.microsoft.com/office/drawing/2014/main" val="3601504902"/>
                        </a:ext>
                      </a:extLst>
                    </a:gridCol>
                    <a:gridCol w="903383">
                      <a:extLst>
                        <a:ext uri="{9D8B030D-6E8A-4147-A177-3AD203B41FA5}">
                          <a16:colId xmlns:a16="http://schemas.microsoft.com/office/drawing/2014/main" val="1328441640"/>
                        </a:ext>
                      </a:extLst>
                    </a:gridCol>
                    <a:gridCol w="969484">
                      <a:extLst>
                        <a:ext uri="{9D8B030D-6E8A-4147-A177-3AD203B41FA5}">
                          <a16:colId xmlns:a16="http://schemas.microsoft.com/office/drawing/2014/main" val="4257963085"/>
                        </a:ext>
                      </a:extLst>
                    </a:gridCol>
                    <a:gridCol w="958467">
                      <a:extLst>
                        <a:ext uri="{9D8B030D-6E8A-4147-A177-3AD203B41FA5}">
                          <a16:colId xmlns:a16="http://schemas.microsoft.com/office/drawing/2014/main" val="1445952441"/>
                        </a:ext>
                      </a:extLst>
                    </a:gridCol>
                    <a:gridCol w="1108238">
                      <a:extLst>
                        <a:ext uri="{9D8B030D-6E8A-4147-A177-3AD203B41FA5}">
                          <a16:colId xmlns:a16="http://schemas.microsoft.com/office/drawing/2014/main" val="1837925340"/>
                        </a:ext>
                      </a:extLst>
                    </a:gridCol>
                  </a:tblGrid>
                  <a:tr h="46320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jobs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5235239"/>
                      </a:ext>
                    </a:extLst>
                  </a:tr>
                  <a:tr h="51685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05" t="-92500" r="-374699" b="-43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5418498"/>
                      </a:ext>
                    </a:extLst>
                  </a:tr>
                  <a:tr h="51685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GPU types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2078083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7039294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8253836"/>
                      </a:ext>
                    </a:extLst>
                  </a:tr>
                  <a:tr h="60825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42243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C74CD33-3562-984F-D51B-00B7B01D156D}"/>
              </a:ext>
            </a:extLst>
          </p:cNvPr>
          <p:cNvGrpSpPr/>
          <p:nvPr/>
        </p:nvGrpSpPr>
        <p:grpSpPr>
          <a:xfrm>
            <a:off x="2313638" y="3164559"/>
            <a:ext cx="2287314" cy="1434692"/>
            <a:chOff x="2133937" y="3068604"/>
            <a:chExt cx="2287314" cy="143469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84B4FFD-E560-6668-7C05-A9DDEAE42BEC}"/>
                </a:ext>
              </a:extLst>
            </p:cNvPr>
            <p:cNvSpPr/>
            <p:nvPr/>
          </p:nvSpPr>
          <p:spPr>
            <a:xfrm>
              <a:off x="2133937" y="3068604"/>
              <a:ext cx="425382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C3C2376-0286-615A-B8E1-C77C222BDF1F}"/>
                </a:ext>
              </a:extLst>
            </p:cNvPr>
            <p:cNvSpPr/>
            <p:nvPr/>
          </p:nvSpPr>
          <p:spPr>
            <a:xfrm>
              <a:off x="3064903" y="3068604"/>
              <a:ext cx="425382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940AE18-C707-0CBA-1C34-285EA416EC2D}"/>
                </a:ext>
              </a:extLst>
            </p:cNvPr>
            <p:cNvSpPr/>
            <p:nvPr/>
          </p:nvSpPr>
          <p:spPr>
            <a:xfrm>
              <a:off x="3995869" y="3068604"/>
              <a:ext cx="425382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4C2459-6CE2-BCD3-CBC5-48F75FECD65F}"/>
              </a:ext>
            </a:extLst>
          </p:cNvPr>
          <p:cNvGrpSpPr/>
          <p:nvPr/>
        </p:nvGrpSpPr>
        <p:grpSpPr>
          <a:xfrm>
            <a:off x="2238142" y="3205822"/>
            <a:ext cx="2438305" cy="1334628"/>
            <a:chOff x="2058441" y="3109867"/>
            <a:chExt cx="2438305" cy="1334628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2013727-1220-9C9A-3D1F-6F1EFAF589A9}"/>
                </a:ext>
              </a:extLst>
            </p:cNvPr>
            <p:cNvSpPr/>
            <p:nvPr/>
          </p:nvSpPr>
          <p:spPr>
            <a:xfrm rot="5400000">
              <a:off x="3127199" y="2041109"/>
              <a:ext cx="300789" cy="2438305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C009916-967D-7AD3-4963-72B07007092A}"/>
                </a:ext>
              </a:extLst>
            </p:cNvPr>
            <p:cNvSpPr/>
            <p:nvPr/>
          </p:nvSpPr>
          <p:spPr>
            <a:xfrm rot="5400000">
              <a:off x="3127199" y="2550121"/>
              <a:ext cx="300789" cy="2438305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6D8FABF-96F2-47F5-D3FE-E4F6F04C40FD}"/>
                </a:ext>
              </a:extLst>
            </p:cNvPr>
            <p:cNvSpPr/>
            <p:nvPr/>
          </p:nvSpPr>
          <p:spPr>
            <a:xfrm rot="5400000">
              <a:off x="3127199" y="3074948"/>
              <a:ext cx="300789" cy="2438305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96CD38-5A62-3AFA-9ABA-6C7625E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 </a:t>
            </a:r>
            <a:r>
              <a:rPr lang="en-US" altLang="zh-CN" i="1" dirty="0"/>
              <a:t>separable</a:t>
            </a:r>
            <a:r>
              <a:rPr lang="en-US" altLang="zh-CN" dirty="0"/>
              <a:t> structure in resource allocation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83913-4331-CC5B-FE72-8BD3006C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624A108-C465-98A5-E205-11D9D74C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88206"/>
              </p:ext>
            </p:extLst>
          </p:nvPr>
        </p:nvGraphicFramePr>
        <p:xfrm>
          <a:off x="2075708" y="4640514"/>
          <a:ext cx="2831334" cy="608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383">
                  <a:extLst>
                    <a:ext uri="{9D8B030D-6E8A-4147-A177-3AD203B41FA5}">
                      <a16:colId xmlns:a16="http://schemas.microsoft.com/office/drawing/2014/main" val="487649958"/>
                    </a:ext>
                  </a:extLst>
                </a:gridCol>
                <a:gridCol w="969484">
                  <a:extLst>
                    <a:ext uri="{9D8B030D-6E8A-4147-A177-3AD203B41FA5}">
                      <a16:colId xmlns:a16="http://schemas.microsoft.com/office/drawing/2014/main" val="3991509662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val="4121276356"/>
                    </a:ext>
                  </a:extLst>
                </a:gridCol>
              </a:tblGrid>
              <a:tr h="608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09988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E416E3A-9B01-5850-03DA-6E19406B3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91446"/>
              </p:ext>
            </p:extLst>
          </p:nvPr>
        </p:nvGraphicFramePr>
        <p:xfrm>
          <a:off x="4906949" y="3089943"/>
          <a:ext cx="1108238" cy="1550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238">
                  <a:extLst>
                    <a:ext uri="{9D8B030D-6E8A-4147-A177-3AD203B41FA5}">
                      <a16:colId xmlns:a16="http://schemas.microsoft.com/office/drawing/2014/main" val="3045792380"/>
                    </a:ext>
                  </a:extLst>
                </a:gridCol>
              </a:tblGrid>
              <a:tr h="51685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A</a:t>
                      </a:r>
                      <a:r>
                        <a:rPr lang="en-US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914827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B</a:t>
                      </a:r>
                      <a:r>
                        <a:rPr lang="en-US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0.5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584843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C</a:t>
                      </a:r>
                      <a:r>
                        <a:rPr lang="en-US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7189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E1E450-310B-C4B2-0C1D-3D1AABDAD096}"/>
                  </a:ext>
                </a:extLst>
              </p:cNvPr>
              <p:cNvSpPr/>
              <p:nvPr/>
            </p:nvSpPr>
            <p:spPr>
              <a:xfrm>
                <a:off x="1283240" y="1676386"/>
                <a:ext cx="3922728" cy="464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max total throughput </a:t>
                </a:r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tput ·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E1E450-310B-C4B2-0C1D-3D1AABDAD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40" y="1676386"/>
                <a:ext cx="3922728" cy="464543"/>
              </a:xfrm>
              <a:prstGeom prst="roundRect">
                <a:avLst/>
              </a:prstGeom>
              <a:blipFill>
                <a:blip r:embed="rId4"/>
                <a:stretch>
                  <a:fillRect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1D6C946-C0A1-C3EC-5BA3-A4E32663FF16}"/>
              </a:ext>
            </a:extLst>
          </p:cNvPr>
          <p:cNvGrpSpPr/>
          <p:nvPr/>
        </p:nvGrpSpPr>
        <p:grpSpPr>
          <a:xfrm>
            <a:off x="2270934" y="5490084"/>
            <a:ext cx="7641761" cy="660282"/>
            <a:chOff x="2680153" y="5598080"/>
            <a:chExt cx="7059002" cy="660282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933AE651-2FA2-1D15-3537-ADCD3055BFB4}"/>
                </a:ext>
              </a:extLst>
            </p:cNvPr>
            <p:cNvSpPr/>
            <p:nvPr/>
          </p:nvSpPr>
          <p:spPr>
            <a:xfrm rot="5400000">
              <a:off x="5879513" y="2398720"/>
              <a:ext cx="660282" cy="7059002"/>
            </a:xfrm>
            <a:prstGeom prst="roundRect">
              <a:avLst>
                <a:gd name="adj" fmla="val 29021"/>
              </a:avLst>
            </a:prstGeom>
            <a:solidFill>
              <a:srgbClr val="FFF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sz="22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      separable structure</a:t>
              </a:r>
              <a:r>
                <a:rPr lang="en-US" sz="22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   </a:t>
              </a:r>
              <a:r>
                <a:rPr lang="en-US" altLang="zh-CN" sz="22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   separable problems in parallel</a:t>
              </a:r>
              <a:endParaRPr lang="en-US" sz="2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772D6E2-AC69-DEEF-9752-8AAF8075C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7729" y="5641884"/>
              <a:ext cx="568893" cy="568893"/>
            </a:xfrm>
            <a:prstGeom prst="rect">
              <a:avLst/>
            </a:prstGeom>
          </p:spPr>
        </p:pic>
      </p:grpSp>
      <p:sp>
        <p:nvSpPr>
          <p:cNvPr id="56" name="Right Arrow 55">
            <a:extLst>
              <a:ext uri="{FF2B5EF4-FFF2-40B4-BE49-F238E27FC236}">
                <a16:creationId xmlns:a16="http://schemas.microsoft.com/office/drawing/2014/main" id="{6FFEE0DA-08B6-AEFE-57EB-21C66E558FD0}"/>
              </a:ext>
            </a:extLst>
          </p:cNvPr>
          <p:cNvSpPr/>
          <p:nvPr/>
        </p:nvSpPr>
        <p:spPr>
          <a:xfrm>
            <a:off x="5491970" y="5641792"/>
            <a:ext cx="422188" cy="411486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A6F9BE4-9C06-B403-0190-7A0BBA74F1B7}"/>
              </a:ext>
            </a:extLst>
          </p:cNvPr>
          <p:cNvGrpSpPr/>
          <p:nvPr/>
        </p:nvGrpSpPr>
        <p:grpSpPr>
          <a:xfrm>
            <a:off x="9603200" y="2260468"/>
            <a:ext cx="1495978" cy="2380046"/>
            <a:chOff x="9387302" y="2739966"/>
            <a:chExt cx="1495978" cy="23800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108A1CB-B294-ACFC-5174-27EF3ACEA41E}"/>
                </a:ext>
              </a:extLst>
            </p:cNvPr>
            <p:cNvSpPr txBox="1"/>
            <p:nvPr/>
          </p:nvSpPr>
          <p:spPr>
            <a:xfrm>
              <a:off x="9591767" y="3536060"/>
              <a:ext cx="12915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separable</a:t>
              </a:r>
            </a:p>
            <a:p>
              <a:pPr algn="ctr"/>
              <a:r>
                <a:rPr lang="en-US" sz="20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structure</a:t>
              </a:r>
            </a:p>
          </p:txBody>
        </p:sp>
        <p:sp>
          <p:nvSpPr>
            <p:cNvPr id="75" name="Right Brace 74">
              <a:extLst>
                <a:ext uri="{FF2B5EF4-FFF2-40B4-BE49-F238E27FC236}">
                  <a16:creationId xmlns:a16="http://schemas.microsoft.com/office/drawing/2014/main" id="{D148AD06-C317-184C-C097-71F084782300}"/>
                </a:ext>
              </a:extLst>
            </p:cNvPr>
            <p:cNvSpPr/>
            <p:nvPr/>
          </p:nvSpPr>
          <p:spPr>
            <a:xfrm>
              <a:off x="9387302" y="2739966"/>
              <a:ext cx="225472" cy="2380046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ular Callout 80">
            <a:extLst>
              <a:ext uri="{FF2B5EF4-FFF2-40B4-BE49-F238E27FC236}">
                <a16:creationId xmlns:a16="http://schemas.microsoft.com/office/drawing/2014/main" id="{7BA72E0E-93C2-3A63-83AD-9C2A63B1BD1E}"/>
              </a:ext>
            </a:extLst>
          </p:cNvPr>
          <p:cNvSpPr/>
          <p:nvPr/>
        </p:nvSpPr>
        <p:spPr>
          <a:xfrm>
            <a:off x="6321090" y="3082860"/>
            <a:ext cx="3180672" cy="743286"/>
          </a:xfrm>
          <a:prstGeom prst="wedgeRoundRectCallout">
            <a:avLst>
              <a:gd name="adj1" fmla="val -59331"/>
              <a:gd name="adj2" fmla="val 24133"/>
              <a:gd name="adj3" fmla="val 16667"/>
            </a:avLst>
          </a:prstGeom>
          <a:solidFill>
            <a:srgbClr val="EAF2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769A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per-resource </a:t>
            </a:r>
            <a:r>
              <a:rPr lang="en-US" sz="2000" dirty="0">
                <a:solidFill>
                  <a:sysClr val="windowText" lastClr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constraints:</a:t>
            </a:r>
            <a:br>
              <a:rPr lang="en-US" sz="2000" dirty="0">
                <a:solidFill>
                  <a:sysClr val="windowText" lastClr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2000" dirty="0">
                <a:solidFill>
                  <a:sysClr val="windowText" lastClr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within capacity </a:t>
            </a:r>
          </a:p>
        </p:txBody>
      </p:sp>
      <p:sp>
        <p:nvSpPr>
          <p:cNvPr id="82" name="Rounded Rectangular Callout 81">
            <a:extLst>
              <a:ext uri="{FF2B5EF4-FFF2-40B4-BE49-F238E27FC236}">
                <a16:creationId xmlns:a16="http://schemas.microsoft.com/office/drawing/2014/main" id="{6E854FCD-5199-86C2-FD14-2CF207E65C42}"/>
              </a:ext>
            </a:extLst>
          </p:cNvPr>
          <p:cNvSpPr/>
          <p:nvPr/>
        </p:nvSpPr>
        <p:spPr>
          <a:xfrm>
            <a:off x="6273387" y="4497419"/>
            <a:ext cx="3180672" cy="743286"/>
          </a:xfrm>
          <a:prstGeom prst="wedgeRoundRectCallout">
            <a:avLst>
              <a:gd name="adj1" fmla="val -83152"/>
              <a:gd name="adj2" fmla="val 17103"/>
              <a:gd name="adj3" fmla="val 16667"/>
            </a:avLst>
          </a:prstGeom>
          <a:solidFill>
            <a:srgbClr val="EBF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>
                <a:solidFill>
                  <a:srgbClr val="25A248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per-demand</a:t>
            </a: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constraints:</a:t>
            </a:r>
            <a:b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no over-allocation</a:t>
            </a:r>
          </a:p>
        </p:txBody>
      </p:sp>
      <p:sp>
        <p:nvSpPr>
          <p:cNvPr id="83" name="Rounded Rectangular Callout 82">
            <a:extLst>
              <a:ext uri="{FF2B5EF4-FFF2-40B4-BE49-F238E27FC236}">
                <a16:creationId xmlns:a16="http://schemas.microsoft.com/office/drawing/2014/main" id="{96FF07E9-AB52-CAA4-3958-093DA62C7B9D}"/>
              </a:ext>
            </a:extLst>
          </p:cNvPr>
          <p:cNvSpPr/>
          <p:nvPr/>
        </p:nvSpPr>
        <p:spPr>
          <a:xfrm>
            <a:off x="6350815" y="1668301"/>
            <a:ext cx="3180672" cy="743286"/>
          </a:xfrm>
          <a:prstGeom prst="wedgeRoundRectCallout">
            <a:avLst>
              <a:gd name="adj1" fmla="val -73295"/>
              <a:gd name="adj2" fmla="val 6559"/>
              <a:gd name="adj3" fmla="val 166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objective: sum of utility </a:t>
            </a:r>
            <a:b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per demand/resource</a:t>
            </a:r>
          </a:p>
        </p:txBody>
      </p:sp>
    </p:spTree>
    <p:extLst>
      <p:ext uri="{BB962C8B-B14F-4D97-AF65-F5344CB8AC3E}">
        <p14:creationId xmlns:p14="http://schemas.microsoft.com/office/powerpoint/2010/main" val="17498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6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0069-D20B-4E21-87C5-6E46B6F60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9FCBBD-9F7F-6C74-2850-CE24C104C837}"/>
              </a:ext>
            </a:extLst>
          </p:cNvPr>
          <p:cNvGrpSpPr/>
          <p:nvPr/>
        </p:nvGrpSpPr>
        <p:grpSpPr>
          <a:xfrm>
            <a:off x="1679058" y="3205822"/>
            <a:ext cx="300790" cy="1340879"/>
            <a:chOff x="7458564" y="3144307"/>
            <a:chExt cx="300790" cy="1340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D235D4-C5FD-23C2-F3BF-5EDE32CAC807}"/>
                </a:ext>
              </a:extLst>
            </p:cNvPr>
            <p:cNvSpPr/>
            <p:nvPr/>
          </p:nvSpPr>
          <p:spPr>
            <a:xfrm>
              <a:off x="7458564" y="314430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4E1FC3-51CA-7EC6-4ECB-F168E8A0DC4B}"/>
                </a:ext>
              </a:extLst>
            </p:cNvPr>
            <p:cNvSpPr/>
            <p:nvPr/>
          </p:nvSpPr>
          <p:spPr>
            <a:xfrm>
              <a:off x="7458564" y="3656841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1BE897-2DE5-7AC7-2195-97AF4BC97F56}"/>
                </a:ext>
              </a:extLst>
            </p:cNvPr>
            <p:cNvSpPr/>
            <p:nvPr/>
          </p:nvSpPr>
          <p:spPr>
            <a:xfrm>
              <a:off x="7458564" y="4184397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F0D58-9751-9D48-20AF-7315EDFA9822}"/>
              </a:ext>
            </a:extLst>
          </p:cNvPr>
          <p:cNvGrpSpPr/>
          <p:nvPr/>
        </p:nvGrpSpPr>
        <p:grpSpPr>
          <a:xfrm>
            <a:off x="2375934" y="2693477"/>
            <a:ext cx="2194221" cy="300791"/>
            <a:chOff x="8155440" y="2631962"/>
            <a:chExt cx="2194221" cy="3007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1C9566-7E19-7AB9-8897-1F82A5900B3A}"/>
                </a:ext>
              </a:extLst>
            </p:cNvPr>
            <p:cNvSpPr/>
            <p:nvPr/>
          </p:nvSpPr>
          <p:spPr>
            <a:xfrm rot="2700000">
              <a:off x="8155440" y="2631963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152B6D-8DE7-696A-00E1-85E3A97F9E2D}"/>
                </a:ext>
              </a:extLst>
            </p:cNvPr>
            <p:cNvSpPr/>
            <p:nvPr/>
          </p:nvSpPr>
          <p:spPr>
            <a:xfrm rot="2700000">
              <a:off x="9091611" y="2631963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95780A-AE94-A6B4-6A4C-7C4622EC071D}"/>
                </a:ext>
              </a:extLst>
            </p:cNvPr>
            <p:cNvSpPr/>
            <p:nvPr/>
          </p:nvSpPr>
          <p:spPr>
            <a:xfrm rot="2700000">
              <a:off x="10048872" y="2631962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Content Placeholder 5">
                <a:extLst>
                  <a:ext uri="{FF2B5EF4-FFF2-40B4-BE49-F238E27FC236}">
                    <a16:creationId xmlns:a16="http://schemas.microsoft.com/office/drawing/2014/main" id="{5AE9294B-21BB-B29E-10DF-A608E5B27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4849895"/>
                  </p:ext>
                </p:extLst>
              </p:nvPr>
            </p:nvGraphicFramePr>
            <p:xfrm>
              <a:off x="1017901" y="2116182"/>
              <a:ext cx="4997192" cy="31388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60">
                      <a:extLst>
                        <a:ext uri="{9D8B030D-6E8A-4147-A177-3AD203B41FA5}">
                          <a16:colId xmlns:a16="http://schemas.microsoft.com/office/drawing/2014/main" val="1143675774"/>
                        </a:ext>
                      </a:extLst>
                    </a:gridCol>
                    <a:gridCol w="495760">
                      <a:extLst>
                        <a:ext uri="{9D8B030D-6E8A-4147-A177-3AD203B41FA5}">
                          <a16:colId xmlns:a16="http://schemas.microsoft.com/office/drawing/2014/main" val="3601504902"/>
                        </a:ext>
                      </a:extLst>
                    </a:gridCol>
                    <a:gridCol w="903383">
                      <a:extLst>
                        <a:ext uri="{9D8B030D-6E8A-4147-A177-3AD203B41FA5}">
                          <a16:colId xmlns:a16="http://schemas.microsoft.com/office/drawing/2014/main" val="1328441640"/>
                        </a:ext>
                      </a:extLst>
                    </a:gridCol>
                    <a:gridCol w="969484">
                      <a:extLst>
                        <a:ext uri="{9D8B030D-6E8A-4147-A177-3AD203B41FA5}">
                          <a16:colId xmlns:a16="http://schemas.microsoft.com/office/drawing/2014/main" val="4257963085"/>
                        </a:ext>
                      </a:extLst>
                    </a:gridCol>
                    <a:gridCol w="958467">
                      <a:extLst>
                        <a:ext uri="{9D8B030D-6E8A-4147-A177-3AD203B41FA5}">
                          <a16:colId xmlns:a16="http://schemas.microsoft.com/office/drawing/2014/main" val="1445952441"/>
                        </a:ext>
                      </a:extLst>
                    </a:gridCol>
                    <a:gridCol w="1108238">
                      <a:extLst>
                        <a:ext uri="{9D8B030D-6E8A-4147-A177-3AD203B41FA5}">
                          <a16:colId xmlns:a16="http://schemas.microsoft.com/office/drawing/2014/main" val="1837925340"/>
                        </a:ext>
                      </a:extLst>
                    </a:gridCol>
                  </a:tblGrid>
                  <a:tr h="46320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jobs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5235239"/>
                      </a:ext>
                    </a:extLst>
                  </a:tr>
                  <a:tr h="516857">
                    <a:tc gridSpan="2"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Segoe UI" panose="020B0502040204020203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i="1" kern="12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ea typeface="+mn-ea"/>
                            <a:cs typeface="Segoe UI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5418498"/>
                      </a:ext>
                    </a:extLst>
                  </a:tr>
                  <a:tr h="51685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GPU types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2078083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7039294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8253836"/>
                      </a:ext>
                    </a:extLst>
                  </a:tr>
                  <a:tr h="60825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4224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Content Placeholder 5">
                <a:extLst>
                  <a:ext uri="{FF2B5EF4-FFF2-40B4-BE49-F238E27FC236}">
                    <a16:creationId xmlns:a16="http://schemas.microsoft.com/office/drawing/2014/main" id="{5AE9294B-21BB-B29E-10DF-A608E5B275E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4849895"/>
                  </p:ext>
                </p:extLst>
              </p:nvPr>
            </p:nvGraphicFramePr>
            <p:xfrm>
              <a:off x="1017901" y="2116182"/>
              <a:ext cx="4997192" cy="31388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1860">
                      <a:extLst>
                        <a:ext uri="{9D8B030D-6E8A-4147-A177-3AD203B41FA5}">
                          <a16:colId xmlns:a16="http://schemas.microsoft.com/office/drawing/2014/main" val="1143675774"/>
                        </a:ext>
                      </a:extLst>
                    </a:gridCol>
                    <a:gridCol w="495760">
                      <a:extLst>
                        <a:ext uri="{9D8B030D-6E8A-4147-A177-3AD203B41FA5}">
                          <a16:colId xmlns:a16="http://schemas.microsoft.com/office/drawing/2014/main" val="3601504902"/>
                        </a:ext>
                      </a:extLst>
                    </a:gridCol>
                    <a:gridCol w="903383">
                      <a:extLst>
                        <a:ext uri="{9D8B030D-6E8A-4147-A177-3AD203B41FA5}">
                          <a16:colId xmlns:a16="http://schemas.microsoft.com/office/drawing/2014/main" val="1328441640"/>
                        </a:ext>
                      </a:extLst>
                    </a:gridCol>
                    <a:gridCol w="969484">
                      <a:extLst>
                        <a:ext uri="{9D8B030D-6E8A-4147-A177-3AD203B41FA5}">
                          <a16:colId xmlns:a16="http://schemas.microsoft.com/office/drawing/2014/main" val="4257963085"/>
                        </a:ext>
                      </a:extLst>
                    </a:gridCol>
                    <a:gridCol w="958467">
                      <a:extLst>
                        <a:ext uri="{9D8B030D-6E8A-4147-A177-3AD203B41FA5}">
                          <a16:colId xmlns:a16="http://schemas.microsoft.com/office/drawing/2014/main" val="1445952441"/>
                        </a:ext>
                      </a:extLst>
                    </a:gridCol>
                    <a:gridCol w="1108238">
                      <a:extLst>
                        <a:ext uri="{9D8B030D-6E8A-4147-A177-3AD203B41FA5}">
                          <a16:colId xmlns:a16="http://schemas.microsoft.com/office/drawing/2014/main" val="1837925340"/>
                        </a:ext>
                      </a:extLst>
                    </a:gridCol>
                  </a:tblGrid>
                  <a:tr h="463205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jobs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5235239"/>
                      </a:ext>
                    </a:extLst>
                  </a:tr>
                  <a:tr h="51685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05" t="-92500" r="-374699" b="-43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5418498"/>
                      </a:ext>
                    </a:extLst>
                  </a:tr>
                  <a:tr h="51685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GPU types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2078083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0.5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7039294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8253836"/>
                      </a:ext>
                    </a:extLst>
                  </a:tr>
                  <a:tr h="60825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Σ</a:t>
                          </a:r>
                          <a:r>
                            <a:rPr lang="en-US" sz="2000" baseline="-25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 ≤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42243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CC8A99C-CFEC-612A-ED34-6CA9BE0F4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5598"/>
              </p:ext>
            </p:extLst>
          </p:nvPr>
        </p:nvGraphicFramePr>
        <p:xfrm>
          <a:off x="2087525" y="3104020"/>
          <a:ext cx="903383" cy="516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383">
                  <a:extLst>
                    <a:ext uri="{9D8B030D-6E8A-4147-A177-3AD203B41FA5}">
                      <a16:colId xmlns:a16="http://schemas.microsoft.com/office/drawing/2014/main" val="1350225834"/>
                    </a:ext>
                  </a:extLst>
                </a:gridCol>
              </a:tblGrid>
              <a:tr h="51685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8960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61C3E52-7F21-618B-6D67-D4A2D34A7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63820"/>
              </p:ext>
            </p:extLst>
          </p:nvPr>
        </p:nvGraphicFramePr>
        <p:xfrm>
          <a:off x="2984554" y="3155681"/>
          <a:ext cx="192795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484">
                  <a:extLst>
                    <a:ext uri="{9D8B030D-6E8A-4147-A177-3AD203B41FA5}">
                      <a16:colId xmlns:a16="http://schemas.microsoft.com/office/drawing/2014/main" val="162940830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val="562879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5766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7062C62-5A27-D42F-4B91-973E1E682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44101"/>
              </p:ext>
            </p:extLst>
          </p:nvPr>
        </p:nvGraphicFramePr>
        <p:xfrm>
          <a:off x="2081171" y="3604385"/>
          <a:ext cx="903383" cy="1033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383">
                  <a:extLst>
                    <a:ext uri="{9D8B030D-6E8A-4147-A177-3AD203B41FA5}">
                      <a16:colId xmlns:a16="http://schemas.microsoft.com/office/drawing/2014/main" val="4006845402"/>
                    </a:ext>
                  </a:extLst>
                </a:gridCol>
              </a:tblGrid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99164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00762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AA041C3-D1E1-A903-94F6-26C34F265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00397"/>
              </p:ext>
            </p:extLst>
          </p:nvPr>
        </p:nvGraphicFramePr>
        <p:xfrm>
          <a:off x="2984553" y="3604385"/>
          <a:ext cx="1927951" cy="1033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484">
                  <a:extLst>
                    <a:ext uri="{9D8B030D-6E8A-4147-A177-3AD203B41FA5}">
                      <a16:colId xmlns:a16="http://schemas.microsoft.com/office/drawing/2014/main" val="3729674226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val="2966411460"/>
                    </a:ext>
                  </a:extLst>
                </a:gridCol>
              </a:tblGrid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···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70508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···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···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27391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8F9C9334-B1D5-CB8D-1367-E3BC68274309}"/>
              </a:ext>
            </a:extLst>
          </p:cNvPr>
          <p:cNvGrpSpPr/>
          <p:nvPr/>
        </p:nvGrpSpPr>
        <p:grpSpPr>
          <a:xfrm>
            <a:off x="2313638" y="3164559"/>
            <a:ext cx="2287314" cy="1434692"/>
            <a:chOff x="2133937" y="3068604"/>
            <a:chExt cx="2287314" cy="143469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72EC16D-257D-1B3B-DE4E-35953DA28F8C}"/>
                </a:ext>
              </a:extLst>
            </p:cNvPr>
            <p:cNvSpPr/>
            <p:nvPr/>
          </p:nvSpPr>
          <p:spPr>
            <a:xfrm>
              <a:off x="2133937" y="3068604"/>
              <a:ext cx="425382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1F9C897-C6F0-9600-22DD-889A922186FA}"/>
                </a:ext>
              </a:extLst>
            </p:cNvPr>
            <p:cNvSpPr/>
            <p:nvPr/>
          </p:nvSpPr>
          <p:spPr>
            <a:xfrm>
              <a:off x="3064903" y="3068604"/>
              <a:ext cx="425382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04E13F5-F8A6-0C85-971B-BDCDF7952830}"/>
                </a:ext>
              </a:extLst>
            </p:cNvPr>
            <p:cNvSpPr/>
            <p:nvPr/>
          </p:nvSpPr>
          <p:spPr>
            <a:xfrm>
              <a:off x="3995869" y="3068604"/>
              <a:ext cx="425382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0A8C4B-3CDE-1313-369B-91FED4FA2529}"/>
              </a:ext>
            </a:extLst>
          </p:cNvPr>
          <p:cNvGrpSpPr/>
          <p:nvPr/>
        </p:nvGrpSpPr>
        <p:grpSpPr>
          <a:xfrm>
            <a:off x="2238142" y="3205822"/>
            <a:ext cx="2438305" cy="1334628"/>
            <a:chOff x="2058441" y="3109867"/>
            <a:chExt cx="2438305" cy="1334628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710CDD1-29BE-EC03-2D01-AEECCB4462F1}"/>
                </a:ext>
              </a:extLst>
            </p:cNvPr>
            <p:cNvSpPr/>
            <p:nvPr/>
          </p:nvSpPr>
          <p:spPr>
            <a:xfrm rot="5400000">
              <a:off x="3127199" y="2041109"/>
              <a:ext cx="300789" cy="2438305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B3FF365-4A96-1775-8F7B-B48292CC35C0}"/>
                </a:ext>
              </a:extLst>
            </p:cNvPr>
            <p:cNvSpPr/>
            <p:nvPr/>
          </p:nvSpPr>
          <p:spPr>
            <a:xfrm rot="5400000">
              <a:off x="3127199" y="2550121"/>
              <a:ext cx="300789" cy="2438305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31ABD0D-D630-252E-9383-84A65E4B81A9}"/>
                </a:ext>
              </a:extLst>
            </p:cNvPr>
            <p:cNvSpPr/>
            <p:nvPr/>
          </p:nvSpPr>
          <p:spPr>
            <a:xfrm rot="5400000">
              <a:off x="3127199" y="3074948"/>
              <a:ext cx="300789" cy="2438305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341FB76-438A-A154-2CF0-2A3F41AFE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27746"/>
              </p:ext>
            </p:extLst>
          </p:nvPr>
        </p:nvGraphicFramePr>
        <p:xfrm>
          <a:off x="2075708" y="4640514"/>
          <a:ext cx="2831334" cy="608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383">
                  <a:extLst>
                    <a:ext uri="{9D8B030D-6E8A-4147-A177-3AD203B41FA5}">
                      <a16:colId xmlns:a16="http://schemas.microsoft.com/office/drawing/2014/main" val="487649958"/>
                    </a:ext>
                  </a:extLst>
                </a:gridCol>
                <a:gridCol w="969484">
                  <a:extLst>
                    <a:ext uri="{9D8B030D-6E8A-4147-A177-3AD203B41FA5}">
                      <a16:colId xmlns:a16="http://schemas.microsoft.com/office/drawing/2014/main" val="3991509662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val="4121276356"/>
                    </a:ext>
                  </a:extLst>
                </a:gridCol>
              </a:tblGrid>
              <a:tr h="608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25A248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099888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99788D5-8378-E977-CFCA-965A728BD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2013"/>
              </p:ext>
            </p:extLst>
          </p:nvPr>
        </p:nvGraphicFramePr>
        <p:xfrm>
          <a:off x="4906949" y="3089943"/>
          <a:ext cx="1108238" cy="1550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238">
                  <a:extLst>
                    <a:ext uri="{9D8B030D-6E8A-4147-A177-3AD203B41FA5}">
                      <a16:colId xmlns:a16="http://schemas.microsoft.com/office/drawing/2014/main" val="3045792380"/>
                    </a:ext>
                  </a:extLst>
                </a:gridCol>
              </a:tblGrid>
              <a:tr h="51685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A</a:t>
                      </a:r>
                      <a:r>
                        <a:rPr lang="en-US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914827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B</a:t>
                      </a:r>
                      <a:r>
                        <a:rPr lang="en-US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0.5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584843"/>
                  </a:ext>
                </a:extLst>
              </a:tr>
              <a:tr h="516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C</a:t>
                      </a:r>
                      <a:r>
                        <a:rPr lang="en-US" sz="2000" dirty="0">
                          <a:solidFill>
                            <a:srgbClr val="1A76B6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≤ 1.2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71899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384E78-ADAE-A5F6-8875-2C4898F0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2769AF"/>
                </a:solidFill>
              </a:rPr>
              <a:t>Challenge: </a:t>
            </a:r>
            <a:r>
              <a:rPr lang="en-US" dirty="0">
                <a:latin typeface="Segoe UI"/>
                <a:cs typeface="Segoe UI"/>
              </a:rPr>
              <a:t>interdependent resource and demand constraints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7BEF-CEC8-5503-C722-C0900C2A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16A021A-87AD-0F34-6FD1-590FC274BDA4}"/>
              </a:ext>
            </a:extLst>
          </p:cNvPr>
          <p:cNvSpPr txBox="1">
            <a:spLocks/>
          </p:cNvSpPr>
          <p:nvPr/>
        </p:nvSpPr>
        <p:spPr>
          <a:xfrm>
            <a:off x="6202778" y="2140929"/>
            <a:ext cx="5151022" cy="447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Segoe UI"/>
                <a:cs typeface="Segoe UI"/>
              </a:rPr>
              <a:t>Constraints are entangled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Segoe UI"/>
                <a:cs typeface="Segoe UI"/>
              </a:rPr>
              <a:t>One allocation affects all others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E72CE37-D4A1-3B6D-4152-158E66AFC487}"/>
                  </a:ext>
                </a:extLst>
              </p:cNvPr>
              <p:cNvSpPr/>
              <p:nvPr/>
            </p:nvSpPr>
            <p:spPr>
              <a:xfrm>
                <a:off x="1283240" y="1676386"/>
                <a:ext cx="3922728" cy="464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max total throughput </a:t>
                </a:r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tput ·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E72CE37-D4A1-3B6D-4152-158E66AFC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40" y="1676386"/>
                <a:ext cx="3922728" cy="464543"/>
              </a:xfrm>
              <a:prstGeom prst="roundRect">
                <a:avLst/>
              </a:prstGeom>
              <a:blipFill>
                <a:blip r:embed="rId4"/>
                <a:stretch>
                  <a:fillRect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4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40A10F3-CDC3-96A3-012E-1B4F7294D698}"/>
              </a:ext>
            </a:extLst>
          </p:cNvPr>
          <p:cNvSpPr/>
          <p:nvPr/>
        </p:nvSpPr>
        <p:spPr>
          <a:xfrm>
            <a:off x="6235280" y="2201543"/>
            <a:ext cx="3535897" cy="300790"/>
          </a:xfrm>
          <a:prstGeom prst="roundRect">
            <a:avLst>
              <a:gd name="adj" fmla="val 29021"/>
            </a:avLst>
          </a:prstGeom>
          <a:solidFill>
            <a:srgbClr val="25A24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B7FF1-D173-CAE2-9A86-52FBD00A7563}"/>
              </a:ext>
            </a:extLst>
          </p:cNvPr>
          <p:cNvGrpSpPr/>
          <p:nvPr/>
        </p:nvGrpSpPr>
        <p:grpSpPr>
          <a:xfrm>
            <a:off x="4904474" y="3239040"/>
            <a:ext cx="3061945" cy="2547180"/>
            <a:chOff x="4904474" y="3239040"/>
            <a:chExt cx="3061945" cy="254718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06699F0-8DA8-E3D5-B71C-FEC03978415D}"/>
                </a:ext>
              </a:extLst>
            </p:cNvPr>
            <p:cNvGrpSpPr/>
            <p:nvPr/>
          </p:nvGrpSpPr>
          <p:grpSpPr>
            <a:xfrm>
              <a:off x="5515818" y="4347948"/>
              <a:ext cx="300790" cy="1340879"/>
              <a:chOff x="7458564" y="3144307"/>
              <a:chExt cx="300790" cy="134087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101A387-1CFA-6671-F5B3-6D2F23C833CC}"/>
                  </a:ext>
                </a:extLst>
              </p:cNvPr>
              <p:cNvSpPr/>
              <p:nvPr/>
            </p:nvSpPr>
            <p:spPr>
              <a:xfrm>
                <a:off x="7458564" y="314430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EADEFDE-9532-C00E-76ED-654D76B7FB5D}"/>
                  </a:ext>
                </a:extLst>
              </p:cNvPr>
              <p:cNvSpPr/>
              <p:nvPr/>
            </p:nvSpPr>
            <p:spPr>
              <a:xfrm>
                <a:off x="7458564" y="3656841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09CB88E-594A-67C5-6420-9F0FC4ACF6AF}"/>
                  </a:ext>
                </a:extLst>
              </p:cNvPr>
              <p:cNvSpPr/>
              <p:nvPr/>
            </p:nvSpPr>
            <p:spPr>
              <a:xfrm>
                <a:off x="7458564" y="418439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BBD8BB1-CBE1-8960-18CC-D70A27DCEC16}"/>
                </a:ext>
              </a:extLst>
            </p:cNvPr>
            <p:cNvGrpSpPr/>
            <p:nvPr/>
          </p:nvGrpSpPr>
          <p:grpSpPr>
            <a:xfrm>
              <a:off x="6076169" y="3822428"/>
              <a:ext cx="1683771" cy="300791"/>
              <a:chOff x="7912846" y="2644402"/>
              <a:chExt cx="1683771" cy="300791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7373D1F-FFC1-9FF9-076F-1A850C9D545D}"/>
                  </a:ext>
                </a:extLst>
              </p:cNvPr>
              <p:cNvSpPr/>
              <p:nvPr/>
            </p:nvSpPr>
            <p:spPr>
              <a:xfrm rot="2700000">
                <a:off x="7912846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661C1F8-F233-1CF2-9C0C-B9B064435C5B}"/>
                  </a:ext>
                </a:extLst>
              </p:cNvPr>
              <p:cNvSpPr/>
              <p:nvPr/>
            </p:nvSpPr>
            <p:spPr>
              <a:xfrm rot="2700000">
                <a:off x="8590847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E15C6FE-D916-F28F-329F-7810F971DE1B}"/>
                  </a:ext>
                </a:extLst>
              </p:cNvPr>
              <p:cNvSpPr/>
              <p:nvPr/>
            </p:nvSpPr>
            <p:spPr>
              <a:xfrm rot="2700000">
                <a:off x="9295828" y="26444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4" name="Content Placeholder 5">
                  <a:extLst>
                    <a:ext uri="{FF2B5EF4-FFF2-40B4-BE49-F238E27FC236}">
                      <a16:creationId xmlns:a16="http://schemas.microsoft.com/office/drawing/2014/main" id="{B19E59E5-C54B-6C38-05FA-438A4C61C76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77942960"/>
                    </p:ext>
                  </p:extLst>
                </p:nvPr>
              </p:nvGraphicFramePr>
              <p:xfrm>
                <a:off x="4904474" y="3239040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jobs</a:t>
                            </a: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pPr marL="0" marR="0" lvl="0" indent="0" algn="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r>
                                    <a:rPr lang="en-US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n-US" sz="2000" i="1" kern="12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ea typeface="+mn-ea"/>
                              <a:cs typeface="Segoe UI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GPU types</a:t>
                            </a: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94" name="Content Placeholder 5">
                  <a:extLst>
                    <a:ext uri="{FF2B5EF4-FFF2-40B4-BE49-F238E27FC236}">
                      <a16:creationId xmlns:a16="http://schemas.microsoft.com/office/drawing/2014/main" id="{B19E59E5-C54B-6C38-05FA-438A4C61C76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77942960"/>
                    </p:ext>
                  </p:extLst>
                </p:nvPr>
              </p:nvGraphicFramePr>
              <p:xfrm>
                <a:off x="4904474" y="3239040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jobs</a:t>
                            </a: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3"/>
                            <a:stretch>
                              <a:fillRect l="-1266" t="-95122" r="-207595" b="-307317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1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2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3</a:t>
                            </a: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GPU types</a:t>
                            </a: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A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B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C</a:t>
                            </a: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</a:rPr>
                              <a:t>?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1D1393E-9ED3-94AC-48EF-FB09873A51B6}"/>
                </a:ext>
              </a:extLst>
            </p:cNvPr>
            <p:cNvGrpSpPr/>
            <p:nvPr/>
          </p:nvGrpSpPr>
          <p:grpSpPr>
            <a:xfrm>
              <a:off x="5994704" y="4347948"/>
              <a:ext cx="1872187" cy="1334628"/>
              <a:chOff x="2058441" y="3109867"/>
              <a:chExt cx="1937428" cy="1334628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B6FC201-AFFA-CB6A-F935-8C555D61405A}"/>
                  </a:ext>
                </a:extLst>
              </p:cNvPr>
              <p:cNvSpPr/>
              <p:nvPr/>
            </p:nvSpPr>
            <p:spPr>
              <a:xfrm rot="5400000">
                <a:off x="2876760" y="2291548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28F9BB0C-E4A0-02E6-BD99-55B63E5AF93F}"/>
                  </a:ext>
                </a:extLst>
              </p:cNvPr>
              <p:cNvSpPr/>
              <p:nvPr/>
            </p:nvSpPr>
            <p:spPr>
              <a:xfrm rot="5400000">
                <a:off x="2876760" y="2800560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C2F60D30-5104-5322-5CAF-1A2FD4E8B104}"/>
                  </a:ext>
                </a:extLst>
              </p:cNvPr>
              <p:cNvSpPr/>
              <p:nvPr/>
            </p:nvSpPr>
            <p:spPr>
              <a:xfrm rot="5400000">
                <a:off x="2876760" y="3325387"/>
                <a:ext cx="300789" cy="1937428"/>
              </a:xfrm>
              <a:prstGeom prst="roundRect">
                <a:avLst>
                  <a:gd name="adj" fmla="val 29021"/>
                </a:avLst>
              </a:prstGeom>
              <a:solidFill>
                <a:srgbClr val="1A76B6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1A76B6"/>
                  </a:highlight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149BE6-47BD-5B17-2E57-4E7B14698C71}"/>
              </a:ext>
            </a:extLst>
          </p:cNvPr>
          <p:cNvGrpSpPr/>
          <p:nvPr/>
        </p:nvGrpSpPr>
        <p:grpSpPr>
          <a:xfrm>
            <a:off x="8276887" y="3239040"/>
            <a:ext cx="3061945" cy="2547180"/>
            <a:chOff x="8528297" y="2993089"/>
            <a:chExt cx="3061945" cy="254718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8BF403-56F2-1DBC-17FE-F4808F66274A}"/>
                </a:ext>
              </a:extLst>
            </p:cNvPr>
            <p:cNvGrpSpPr/>
            <p:nvPr/>
          </p:nvGrpSpPr>
          <p:grpSpPr>
            <a:xfrm>
              <a:off x="9139641" y="4101997"/>
              <a:ext cx="300790" cy="1340879"/>
              <a:chOff x="7458564" y="3144307"/>
              <a:chExt cx="300790" cy="1340879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DFDA8F0-0997-CF4A-4364-360B17E3BAD1}"/>
                  </a:ext>
                </a:extLst>
              </p:cNvPr>
              <p:cNvSpPr/>
              <p:nvPr/>
            </p:nvSpPr>
            <p:spPr>
              <a:xfrm>
                <a:off x="7458564" y="314430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3CF3BA7-7AAE-0CCE-E6AE-18C694D3DB17}"/>
                  </a:ext>
                </a:extLst>
              </p:cNvPr>
              <p:cNvSpPr/>
              <p:nvPr/>
            </p:nvSpPr>
            <p:spPr>
              <a:xfrm>
                <a:off x="7458564" y="3656841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A65DA9D-F8FB-D6A4-E25C-73E423E4D62E}"/>
                  </a:ext>
                </a:extLst>
              </p:cNvPr>
              <p:cNvSpPr/>
              <p:nvPr/>
            </p:nvSpPr>
            <p:spPr>
              <a:xfrm>
                <a:off x="7458564" y="4184397"/>
                <a:ext cx="300790" cy="300789"/>
              </a:xfrm>
              <a:prstGeom prst="rect">
                <a:avLst/>
              </a:prstGeom>
              <a:solidFill>
                <a:srgbClr val="1A76B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BF6BFE3-203B-2DDB-2714-F7A249615BB9}"/>
                </a:ext>
              </a:extLst>
            </p:cNvPr>
            <p:cNvGrpSpPr/>
            <p:nvPr/>
          </p:nvGrpSpPr>
          <p:grpSpPr>
            <a:xfrm>
              <a:off x="9699992" y="3576477"/>
              <a:ext cx="1683771" cy="300791"/>
              <a:chOff x="7912846" y="2644402"/>
              <a:chExt cx="1683771" cy="300791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FDA6D1A-BFE3-0F29-FD11-4E35BF16CE07}"/>
                  </a:ext>
                </a:extLst>
              </p:cNvPr>
              <p:cNvSpPr/>
              <p:nvPr/>
            </p:nvSpPr>
            <p:spPr>
              <a:xfrm rot="2700000">
                <a:off x="7912846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77E1530-0FDA-1A47-BE13-2C032932D4C0}"/>
                  </a:ext>
                </a:extLst>
              </p:cNvPr>
              <p:cNvSpPr/>
              <p:nvPr/>
            </p:nvSpPr>
            <p:spPr>
              <a:xfrm rot="2700000">
                <a:off x="8590847" y="2644403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7FAE57-D48E-334C-B6CB-C64088FEBA8B}"/>
                  </a:ext>
                </a:extLst>
              </p:cNvPr>
              <p:cNvSpPr/>
              <p:nvPr/>
            </p:nvSpPr>
            <p:spPr>
              <a:xfrm rot="2700000">
                <a:off x="9295828" y="2644402"/>
                <a:ext cx="300790" cy="300789"/>
              </a:xfrm>
              <a:prstGeom prst="rect">
                <a:avLst/>
              </a:prstGeom>
              <a:solidFill>
                <a:srgbClr val="25A24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4" name="Content Placeholder 5">
                  <a:extLst>
                    <a:ext uri="{FF2B5EF4-FFF2-40B4-BE49-F238E27FC236}">
                      <a16:creationId xmlns:a16="http://schemas.microsoft.com/office/drawing/2014/main" id="{E6DBB183-CC2F-3648-9638-B8D70F39F4B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97226473"/>
                    </p:ext>
                  </p:extLst>
                </p:nvPr>
              </p:nvGraphicFramePr>
              <p:xfrm>
                <a:off x="8528297" y="2993089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jobs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pPr marL="0" marR="0" lvl="0" indent="0" algn="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right"/>
                                </m:oMathParaPr>
                                <m:oMath xmlns:m="http://schemas.openxmlformats.org/officeDocument/2006/math">
                                  <m:r>
                                    <a:rPr lang="en-US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𝑧</m:t>
                                  </m:r>
                                </m:oMath>
                              </m:oMathPara>
                            </a14:m>
                            <a:endParaRPr lang="en-US" sz="2000" i="1" kern="12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ea typeface="+mn-ea"/>
                              <a:cs typeface="Segoe UI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1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2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3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GPU types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A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B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C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65" name="Content Placeholder 5">
                  <a:extLst>
                    <a:ext uri="{FF2B5EF4-FFF2-40B4-BE49-F238E27FC236}">
                      <a16:creationId xmlns:a16="http://schemas.microsoft.com/office/drawing/2014/main" id="{C75601E7-EF64-AB78-3CE6-0FB476F1C2E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64673177"/>
                    </p:ext>
                  </p:extLst>
                </p:nvPr>
              </p:nvGraphicFramePr>
              <p:xfrm>
                <a:off x="8528297" y="2993089"/>
                <a:ext cx="3061945" cy="2547180"/>
              </p:xfrm>
              <a:graphic>
                <a:graphicData uri="http://schemas.openxmlformats.org/drawingml/2006/table">
                  <a:tbl>
                    <a:tblPr firstRow="1" bandRow="1">
                      <a:tableStyleId>{2D5ABB26-0587-4C30-8999-92F81FD0307C}</a:tableStyleId>
                    </a:tblPr>
                    <a:tblGrid>
                      <a:gridCol w="528080">
                        <a:extLst>
                          <a:ext uri="{9D8B030D-6E8A-4147-A177-3AD203B41FA5}">
                            <a16:colId xmlns:a16="http://schemas.microsoft.com/office/drawing/2014/main" val="1143675774"/>
                          </a:ext>
                        </a:extLst>
                      </a:gridCol>
                      <a:gridCol w="465954">
                        <a:extLst>
                          <a:ext uri="{9D8B030D-6E8A-4147-A177-3AD203B41FA5}">
                            <a16:colId xmlns:a16="http://schemas.microsoft.com/office/drawing/2014/main" val="3601504902"/>
                          </a:ext>
                        </a:extLst>
                      </a:gridCol>
                      <a:gridCol w="655159">
                        <a:extLst>
                          <a:ext uri="{9D8B030D-6E8A-4147-A177-3AD203B41FA5}">
                            <a16:colId xmlns:a16="http://schemas.microsoft.com/office/drawing/2014/main" val="1328441640"/>
                          </a:ext>
                        </a:extLst>
                      </a:gridCol>
                      <a:gridCol w="694603">
                        <a:extLst>
                          <a:ext uri="{9D8B030D-6E8A-4147-A177-3AD203B41FA5}">
                            <a16:colId xmlns:a16="http://schemas.microsoft.com/office/drawing/2014/main" val="4257963085"/>
                          </a:ext>
                        </a:extLst>
                      </a:gridCol>
                      <a:gridCol w="718149">
                        <a:extLst>
                          <a:ext uri="{9D8B030D-6E8A-4147-A177-3AD203B41FA5}">
                            <a16:colId xmlns:a16="http://schemas.microsoft.com/office/drawing/2014/main" val="1445952441"/>
                          </a:ext>
                        </a:extLst>
                      </a:gridCol>
                    </a:tblGrid>
                    <a:tr h="479752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 grid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jobs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b"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795235239"/>
                        </a:ext>
                      </a:extLst>
                    </a:tr>
                    <a:tr h="516857">
                      <a:tc gridSpan="2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blipFill>
                            <a:blip r:embed="rId6"/>
                            <a:stretch>
                              <a:fillRect t="-92683" r="-207595" b="-309756"/>
                            </a:stretch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1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2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3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B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65418498"/>
                        </a:ext>
                      </a:extLst>
                    </a:tr>
                    <a:tr h="516857">
                      <a:tc rowSpan="3"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GPU types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vert="vert270"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A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T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292078083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B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877039294"/>
                        </a:ext>
                      </a:extLst>
                    </a:tr>
                    <a:tr h="516857">
                      <a:tc vMerge="1"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C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R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>
                          <a:lnL w="19050" cap="flat" cmpd="sng" algn="ctr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000" dirty="0"/>
                              <a:t>?</a:t>
                            </a:r>
                            <a:endPara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528253836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9C9DA0A-943D-8A29-6C37-57DE1D10F842}"/>
                </a:ext>
              </a:extLst>
            </p:cNvPr>
            <p:cNvGrpSpPr/>
            <p:nvPr/>
          </p:nvGrpSpPr>
          <p:grpSpPr>
            <a:xfrm>
              <a:off x="9677488" y="4052240"/>
              <a:ext cx="1735897" cy="1436966"/>
              <a:chOff x="2062086" y="3066330"/>
              <a:chExt cx="1735897" cy="1436966"/>
            </a:xfrm>
          </p:grpSpPr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7E64243-ABFA-7E5C-2C87-67500C0019D2}"/>
                  </a:ext>
                </a:extLst>
              </p:cNvPr>
              <p:cNvSpPr/>
              <p:nvPr/>
            </p:nvSpPr>
            <p:spPr>
              <a:xfrm>
                <a:off x="2062086" y="3066330"/>
                <a:ext cx="362395" cy="1434692"/>
              </a:xfrm>
              <a:prstGeom prst="roundRect">
                <a:avLst>
                  <a:gd name="adj" fmla="val 29021"/>
                </a:avLst>
              </a:prstGeom>
              <a:solidFill>
                <a:srgbClr val="25A24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39EEDA11-F1AA-82D0-2218-844F88DB380E}"/>
                  </a:ext>
                </a:extLst>
              </p:cNvPr>
              <p:cNvSpPr/>
              <p:nvPr/>
            </p:nvSpPr>
            <p:spPr>
              <a:xfrm>
                <a:off x="2726461" y="3068604"/>
                <a:ext cx="362395" cy="1434692"/>
              </a:xfrm>
              <a:prstGeom prst="roundRect">
                <a:avLst>
                  <a:gd name="adj" fmla="val 29021"/>
                </a:avLst>
              </a:prstGeom>
              <a:solidFill>
                <a:srgbClr val="25A24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0C263CD4-BC7F-25CF-DB73-21186BAA54B8}"/>
                  </a:ext>
                </a:extLst>
              </p:cNvPr>
              <p:cNvSpPr/>
              <p:nvPr/>
            </p:nvSpPr>
            <p:spPr>
              <a:xfrm>
                <a:off x="3435588" y="3068604"/>
                <a:ext cx="362395" cy="1434692"/>
              </a:xfrm>
              <a:prstGeom prst="roundRect">
                <a:avLst>
                  <a:gd name="adj" fmla="val 29021"/>
                </a:avLst>
              </a:prstGeom>
              <a:solidFill>
                <a:srgbClr val="25A24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29E1412-84EB-B0B9-3632-32F959614722}"/>
              </a:ext>
            </a:extLst>
          </p:cNvPr>
          <p:cNvGrpSpPr/>
          <p:nvPr/>
        </p:nvGrpSpPr>
        <p:grpSpPr>
          <a:xfrm>
            <a:off x="1264808" y="4351662"/>
            <a:ext cx="300790" cy="1340879"/>
            <a:chOff x="1388377" y="4622908"/>
            <a:chExt cx="300790" cy="134087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C2340C-3C0D-38EA-6084-BC58624EBA90}"/>
                </a:ext>
              </a:extLst>
            </p:cNvPr>
            <p:cNvSpPr/>
            <p:nvPr/>
          </p:nvSpPr>
          <p:spPr>
            <a:xfrm>
              <a:off x="1388377" y="4622908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9EDA860-8F8E-3E51-8005-293FCDC19BD1}"/>
                </a:ext>
              </a:extLst>
            </p:cNvPr>
            <p:cNvSpPr/>
            <p:nvPr/>
          </p:nvSpPr>
          <p:spPr>
            <a:xfrm>
              <a:off x="1388377" y="5135442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51E1762-1AE2-96BC-34E9-80E7A3B30AB9}"/>
                </a:ext>
              </a:extLst>
            </p:cNvPr>
            <p:cNvSpPr/>
            <p:nvPr/>
          </p:nvSpPr>
          <p:spPr>
            <a:xfrm>
              <a:off x="1388377" y="5662998"/>
              <a:ext cx="300790" cy="300789"/>
            </a:xfrm>
            <a:prstGeom prst="rect">
              <a:avLst/>
            </a:prstGeom>
            <a:solidFill>
              <a:srgbClr val="1A76B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8B5A5DB-239E-6FC1-1961-C7531779101B}"/>
              </a:ext>
            </a:extLst>
          </p:cNvPr>
          <p:cNvGrpSpPr/>
          <p:nvPr/>
        </p:nvGrpSpPr>
        <p:grpSpPr>
          <a:xfrm>
            <a:off x="1825159" y="3826142"/>
            <a:ext cx="1683771" cy="300791"/>
            <a:chOff x="1948728" y="4097388"/>
            <a:chExt cx="1683771" cy="30079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2D69A-2BB1-2F1B-26A3-C7838700B759}"/>
                </a:ext>
              </a:extLst>
            </p:cNvPr>
            <p:cNvSpPr/>
            <p:nvPr/>
          </p:nvSpPr>
          <p:spPr>
            <a:xfrm rot="2700000">
              <a:off x="1948728" y="4097389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8AAAF2F-B4CD-9C7D-1A2A-4335FB777272}"/>
                </a:ext>
              </a:extLst>
            </p:cNvPr>
            <p:cNvSpPr/>
            <p:nvPr/>
          </p:nvSpPr>
          <p:spPr>
            <a:xfrm rot="2700000">
              <a:off x="2626729" y="4097389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FFD4E6-E948-D8FA-0892-021EA98AD648}"/>
                </a:ext>
              </a:extLst>
            </p:cNvPr>
            <p:cNvSpPr/>
            <p:nvPr/>
          </p:nvSpPr>
          <p:spPr>
            <a:xfrm rot="2700000">
              <a:off x="3331710" y="4097388"/>
              <a:ext cx="300790" cy="300789"/>
            </a:xfrm>
            <a:prstGeom prst="rect">
              <a:avLst/>
            </a:prstGeom>
            <a:solidFill>
              <a:srgbClr val="25A24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Content Placeholder 5">
                <a:extLst>
                  <a:ext uri="{FF2B5EF4-FFF2-40B4-BE49-F238E27FC236}">
                    <a16:creationId xmlns:a16="http://schemas.microsoft.com/office/drawing/2014/main" id="{0C9A4970-6217-D0E8-0309-C7D1FA869EB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118376"/>
                  </p:ext>
                </p:extLst>
              </p:nvPr>
            </p:nvGraphicFramePr>
            <p:xfrm>
              <a:off x="653464" y="3242754"/>
              <a:ext cx="3061945" cy="25471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8080">
                      <a:extLst>
                        <a:ext uri="{9D8B030D-6E8A-4147-A177-3AD203B41FA5}">
                          <a16:colId xmlns:a16="http://schemas.microsoft.com/office/drawing/2014/main" val="1143675774"/>
                        </a:ext>
                      </a:extLst>
                    </a:gridCol>
                    <a:gridCol w="465954">
                      <a:extLst>
                        <a:ext uri="{9D8B030D-6E8A-4147-A177-3AD203B41FA5}">
                          <a16:colId xmlns:a16="http://schemas.microsoft.com/office/drawing/2014/main" val="3601504902"/>
                        </a:ext>
                      </a:extLst>
                    </a:gridCol>
                    <a:gridCol w="655159">
                      <a:extLst>
                        <a:ext uri="{9D8B030D-6E8A-4147-A177-3AD203B41FA5}">
                          <a16:colId xmlns:a16="http://schemas.microsoft.com/office/drawing/2014/main" val="1328441640"/>
                        </a:ext>
                      </a:extLst>
                    </a:gridCol>
                    <a:gridCol w="694603">
                      <a:extLst>
                        <a:ext uri="{9D8B030D-6E8A-4147-A177-3AD203B41FA5}">
                          <a16:colId xmlns:a16="http://schemas.microsoft.com/office/drawing/2014/main" val="4257963085"/>
                        </a:ext>
                      </a:extLst>
                    </a:gridCol>
                    <a:gridCol w="718149">
                      <a:extLst>
                        <a:ext uri="{9D8B030D-6E8A-4147-A177-3AD203B41FA5}">
                          <a16:colId xmlns:a16="http://schemas.microsoft.com/office/drawing/2014/main" val="1445952441"/>
                        </a:ext>
                      </a:extLst>
                    </a:gridCol>
                  </a:tblGrid>
                  <a:tr h="479752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jobs</a:t>
                          </a: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235239"/>
                      </a:ext>
                    </a:extLst>
                  </a:tr>
                  <a:tr h="516857">
                    <a:tc gridSpan="2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Segoe UI" panose="020B0502040204020203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i="1" kern="12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ea typeface="+mn-ea"/>
                            <a:cs typeface="Segoe UI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5418498"/>
                      </a:ext>
                    </a:extLst>
                  </a:tr>
                  <a:tr h="51685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GPU types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92078083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7039294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82538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Content Placeholder 5">
                <a:extLst>
                  <a:ext uri="{FF2B5EF4-FFF2-40B4-BE49-F238E27FC236}">
                    <a16:creationId xmlns:a16="http://schemas.microsoft.com/office/drawing/2014/main" id="{0C9A4970-6217-D0E8-0309-C7D1FA869EB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118376"/>
                  </p:ext>
                </p:extLst>
              </p:nvPr>
            </p:nvGraphicFramePr>
            <p:xfrm>
              <a:off x="653464" y="3242754"/>
              <a:ext cx="3061945" cy="25471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8080">
                      <a:extLst>
                        <a:ext uri="{9D8B030D-6E8A-4147-A177-3AD203B41FA5}">
                          <a16:colId xmlns:a16="http://schemas.microsoft.com/office/drawing/2014/main" val="1143675774"/>
                        </a:ext>
                      </a:extLst>
                    </a:gridCol>
                    <a:gridCol w="465954">
                      <a:extLst>
                        <a:ext uri="{9D8B030D-6E8A-4147-A177-3AD203B41FA5}">
                          <a16:colId xmlns:a16="http://schemas.microsoft.com/office/drawing/2014/main" val="3601504902"/>
                        </a:ext>
                      </a:extLst>
                    </a:gridCol>
                    <a:gridCol w="655159">
                      <a:extLst>
                        <a:ext uri="{9D8B030D-6E8A-4147-A177-3AD203B41FA5}">
                          <a16:colId xmlns:a16="http://schemas.microsoft.com/office/drawing/2014/main" val="1328441640"/>
                        </a:ext>
                      </a:extLst>
                    </a:gridCol>
                    <a:gridCol w="694603">
                      <a:extLst>
                        <a:ext uri="{9D8B030D-6E8A-4147-A177-3AD203B41FA5}">
                          <a16:colId xmlns:a16="http://schemas.microsoft.com/office/drawing/2014/main" val="4257963085"/>
                        </a:ext>
                      </a:extLst>
                    </a:gridCol>
                    <a:gridCol w="718149">
                      <a:extLst>
                        <a:ext uri="{9D8B030D-6E8A-4147-A177-3AD203B41FA5}">
                          <a16:colId xmlns:a16="http://schemas.microsoft.com/office/drawing/2014/main" val="1445952441"/>
                        </a:ext>
                      </a:extLst>
                    </a:gridCol>
                  </a:tblGrid>
                  <a:tr h="479752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jobs</a:t>
                          </a: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235239"/>
                      </a:ext>
                    </a:extLst>
                  </a:tr>
                  <a:tr h="51685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95122" r="-207595" b="-3073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Segoe UI Symbol" panose="020B0502040204020203" pitchFamily="34" charset="0"/>
                            <a:ea typeface="Segoe UI Symbol" panose="020B0502040204020203" pitchFamily="34" charset="0"/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5418498"/>
                      </a:ext>
                    </a:extLst>
                  </a:tr>
                  <a:tr h="51685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GPU types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A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92078083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B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7039294"/>
                      </a:ext>
                    </a:extLst>
                  </a:tr>
                  <a:tr h="51685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C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goe UI Symbol" panose="020B0502040204020203" pitchFamily="34" charset="0"/>
                              <a:ea typeface="Segoe UI Symbol" panose="020B0502040204020203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82538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Title 1">
            <a:extLst>
              <a:ext uri="{FF2B5EF4-FFF2-40B4-BE49-F238E27FC236}">
                <a16:creationId xmlns:a16="http://schemas.microsoft.com/office/drawing/2014/main" id="{8DA3462B-EA8F-63DA-BA1C-093E592D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515600" cy="806450"/>
          </a:xfrm>
        </p:spPr>
        <p:txBody>
          <a:bodyPr>
            <a:normAutofit/>
          </a:bodyPr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2769AF"/>
                </a:solidFill>
              </a:rPr>
              <a:t>decouple</a:t>
            </a:r>
            <a:r>
              <a:rPr lang="en-US" dirty="0"/>
              <a:t> </a:t>
            </a:r>
            <a:r>
              <a:rPr lang="en-US" dirty="0">
                <a:latin typeface="Segoe UI"/>
                <a:cs typeface="Segoe UI"/>
              </a:rPr>
              <a:t>interdependent</a:t>
            </a:r>
            <a:r>
              <a:rPr lang="en-US" dirty="0"/>
              <a:t> constraints?</a:t>
            </a:r>
          </a:p>
        </p:txBody>
      </p:sp>
      <p:sp>
        <p:nvSpPr>
          <p:cNvPr id="81" name="Slide Number Placeholder 3">
            <a:extLst>
              <a:ext uri="{FF2B5EF4-FFF2-40B4-BE49-F238E27FC236}">
                <a16:creationId xmlns:a16="http://schemas.microsoft.com/office/drawing/2014/main" id="{7B982A21-86D5-97A4-EE0F-FE6FBAFF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26738"/>
            <a:ext cx="2743200" cy="213360"/>
          </a:xfrm>
        </p:spPr>
        <p:txBody>
          <a:bodyPr/>
          <a:lstStyle/>
          <a:p>
            <a:fld id="{B84E29A5-3ACA-4978-8789-734E506FC82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C8E375C-7DEA-B097-5390-BB22D46802E2}"/>
              </a:ext>
            </a:extLst>
          </p:cNvPr>
          <p:cNvGrpSpPr/>
          <p:nvPr/>
        </p:nvGrpSpPr>
        <p:grpSpPr>
          <a:xfrm>
            <a:off x="1802655" y="4301905"/>
            <a:ext cx="1735897" cy="1436966"/>
            <a:chOff x="1926224" y="4573151"/>
            <a:chExt cx="1735897" cy="1436966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2A2AAC3D-9F21-DB24-1CDA-FBFB2313E275}"/>
                </a:ext>
              </a:extLst>
            </p:cNvPr>
            <p:cNvSpPr/>
            <p:nvPr/>
          </p:nvSpPr>
          <p:spPr>
            <a:xfrm>
              <a:off x="1926224" y="4573151"/>
              <a:ext cx="362395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705E425F-D81E-D1E4-64B2-F011359FD250}"/>
                </a:ext>
              </a:extLst>
            </p:cNvPr>
            <p:cNvSpPr/>
            <p:nvPr/>
          </p:nvSpPr>
          <p:spPr>
            <a:xfrm>
              <a:off x="2590599" y="4575425"/>
              <a:ext cx="362395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3F1063AA-6131-73BE-0845-367495AB7712}"/>
                </a:ext>
              </a:extLst>
            </p:cNvPr>
            <p:cNvSpPr/>
            <p:nvPr/>
          </p:nvSpPr>
          <p:spPr>
            <a:xfrm>
              <a:off x="3299726" y="4575425"/>
              <a:ext cx="362395" cy="1434692"/>
            </a:xfrm>
            <a:prstGeom prst="roundRect">
              <a:avLst>
                <a:gd name="adj" fmla="val 29021"/>
              </a:avLst>
            </a:prstGeom>
            <a:solidFill>
              <a:srgbClr val="25A24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AF65F6D-8C34-0C70-928C-A49B3A4E9702}"/>
              </a:ext>
            </a:extLst>
          </p:cNvPr>
          <p:cNvGrpSpPr/>
          <p:nvPr/>
        </p:nvGrpSpPr>
        <p:grpSpPr>
          <a:xfrm>
            <a:off x="1743694" y="4351663"/>
            <a:ext cx="1872187" cy="1334628"/>
            <a:chOff x="1867263" y="4622909"/>
            <a:chExt cx="1872187" cy="1334628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E97C437-95B9-3B94-7643-84F47DF17FD0}"/>
                </a:ext>
              </a:extLst>
            </p:cNvPr>
            <p:cNvSpPr/>
            <p:nvPr/>
          </p:nvSpPr>
          <p:spPr>
            <a:xfrm rot="5400000">
              <a:off x="2652962" y="3837210"/>
              <a:ext cx="300789" cy="1872187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6D835713-05C9-0DB0-E3F7-9A429B969424}"/>
                </a:ext>
              </a:extLst>
            </p:cNvPr>
            <p:cNvSpPr/>
            <p:nvPr/>
          </p:nvSpPr>
          <p:spPr>
            <a:xfrm rot="5400000">
              <a:off x="2652962" y="4346222"/>
              <a:ext cx="300789" cy="1872187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B3442B8A-191F-E825-96FD-59D25250EA20}"/>
                </a:ext>
              </a:extLst>
            </p:cNvPr>
            <p:cNvSpPr/>
            <p:nvPr/>
          </p:nvSpPr>
          <p:spPr>
            <a:xfrm rot="5400000">
              <a:off x="2652962" y="4871049"/>
              <a:ext cx="300789" cy="1872187"/>
            </a:xfrm>
            <a:prstGeom prst="roundRect">
              <a:avLst>
                <a:gd name="adj" fmla="val 29021"/>
              </a:avLst>
            </a:prstGeom>
            <a:solidFill>
              <a:srgbClr val="1A76B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1A76B6"/>
                </a:highlight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48DF5BF-AF91-DE59-6CD2-9689BCEF4A14}"/>
              </a:ext>
            </a:extLst>
          </p:cNvPr>
          <p:cNvGrpSpPr/>
          <p:nvPr/>
        </p:nvGrpSpPr>
        <p:grpSpPr>
          <a:xfrm>
            <a:off x="3680823" y="4332703"/>
            <a:ext cx="1334085" cy="939688"/>
            <a:chOff x="3595147" y="4346964"/>
            <a:chExt cx="1334085" cy="939688"/>
          </a:xfrm>
        </p:grpSpPr>
        <p:sp>
          <p:nvSpPr>
            <p:cNvPr id="106" name="Right Arrow 105">
              <a:extLst>
                <a:ext uri="{FF2B5EF4-FFF2-40B4-BE49-F238E27FC236}">
                  <a16:creationId xmlns:a16="http://schemas.microsoft.com/office/drawing/2014/main" id="{74E5D63E-8A43-D97B-2DB4-180578D57C87}"/>
                </a:ext>
              </a:extLst>
            </p:cNvPr>
            <p:cNvSpPr/>
            <p:nvPr/>
          </p:nvSpPr>
          <p:spPr>
            <a:xfrm>
              <a:off x="3658221" y="4346964"/>
              <a:ext cx="1271011" cy="93968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2E2334B-6ABD-6502-7D72-D53D1E4C2640}"/>
                </a:ext>
              </a:extLst>
            </p:cNvPr>
            <p:cNvSpPr txBox="1"/>
            <p:nvPr/>
          </p:nvSpPr>
          <p:spPr>
            <a:xfrm>
              <a:off x="3595147" y="4616753"/>
              <a:ext cx="12981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decouple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1EADA2-CFE8-7977-84D4-7A7DCD544FE4}"/>
                  </a:ext>
                </a:extLst>
              </p:cNvPr>
              <p:cNvSpPr txBox="1"/>
              <p:nvPr/>
            </p:nvSpPr>
            <p:spPr>
              <a:xfrm>
                <a:off x="2776514" y="2155846"/>
                <a:ext cx="66366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per-resource constraints 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per-demand constraints 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1EADA2-CFE8-7977-84D4-7A7DCD544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14" y="2155846"/>
                <a:ext cx="6636617" cy="400110"/>
              </a:xfrm>
              <a:prstGeom prst="rect">
                <a:avLst/>
              </a:prstGeom>
              <a:blipFill>
                <a:blip r:embed="rId8"/>
                <a:stretch>
                  <a:fillRect l="-954" t="-6061" r="-76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20D8933-0891-BD43-182C-554069761E49}"/>
              </a:ext>
            </a:extLst>
          </p:cNvPr>
          <p:cNvSpPr txBox="1"/>
          <p:nvPr/>
        </p:nvSpPr>
        <p:spPr>
          <a:xfrm>
            <a:off x="1345727" y="1527358"/>
            <a:ext cx="1356049" cy="103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latin typeface="Segoe UI Symbol" panose="020B0502040204020203" pitchFamily="34" charset="0"/>
                <a:cs typeface="Segoe UI" panose="020B0502040204020203" pitchFamily="34" charset="0"/>
              </a:rPr>
              <a:t> maximize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latin typeface="Segoe UI Symbol" panose="020B0502040204020203" pitchFamily="34" charset="0"/>
                <a:cs typeface="Segoe UI" panose="020B0502040204020203" pitchFamily="34" charset="0"/>
              </a:rPr>
              <a:t>subject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C52D9E-9D01-4001-7C5F-A504B34D076E}"/>
                  </a:ext>
                </a:extLst>
              </p:cNvPr>
              <p:cNvSpPr txBox="1"/>
              <p:nvPr/>
            </p:nvSpPr>
            <p:spPr>
              <a:xfrm>
                <a:off x="2776514" y="1627168"/>
                <a:ext cx="127101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tput ·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C52D9E-9D01-4001-7C5F-A504B34D0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14" y="1627168"/>
                <a:ext cx="1271011" cy="400110"/>
              </a:xfrm>
              <a:prstGeom prst="rect">
                <a:avLst/>
              </a:prstGeom>
              <a:blipFill>
                <a:blip r:embed="rId9"/>
                <a:stretch>
                  <a:fillRect l="-4950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F5C09F5-A027-C74A-E778-2481E9B27A0A}"/>
              </a:ext>
            </a:extLst>
          </p:cNvPr>
          <p:cNvSpPr/>
          <p:nvPr/>
        </p:nvSpPr>
        <p:spPr>
          <a:xfrm>
            <a:off x="6235281" y="2206385"/>
            <a:ext cx="3322537" cy="300790"/>
          </a:xfrm>
          <a:prstGeom prst="roundRect">
            <a:avLst>
              <a:gd name="adj" fmla="val 29021"/>
            </a:avLst>
          </a:prstGeom>
          <a:solidFill>
            <a:srgbClr val="25A24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E8023B1F-1384-D6C8-2700-D519127695D7}"/>
              </a:ext>
            </a:extLst>
          </p:cNvPr>
          <p:cNvSpPr/>
          <p:nvPr/>
        </p:nvSpPr>
        <p:spPr>
          <a:xfrm rot="5400000">
            <a:off x="4345111" y="693091"/>
            <a:ext cx="305631" cy="3322536"/>
          </a:xfrm>
          <a:prstGeom prst="roundRect">
            <a:avLst>
              <a:gd name="adj" fmla="val 29021"/>
            </a:avLst>
          </a:prstGeom>
          <a:solidFill>
            <a:srgbClr val="1A76B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A76B6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FBB6B1-2158-3F5A-6F04-0A0D9C784264}"/>
                  </a:ext>
                </a:extLst>
              </p:cNvPr>
              <p:cNvSpPr txBox="1"/>
              <p:nvPr/>
            </p:nvSpPr>
            <p:spPr>
              <a:xfrm>
                <a:off x="9286579" y="2155328"/>
                <a:ext cx="2755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FBB6B1-2158-3F5A-6F04-0A0D9C78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579" y="2155328"/>
                <a:ext cx="275514" cy="400110"/>
              </a:xfrm>
              <a:prstGeom prst="rect">
                <a:avLst/>
              </a:prstGeom>
              <a:blipFill>
                <a:blip r:embed="rId10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3C4D5F-13ED-7FEF-408D-2032EF9B33E6}"/>
                  </a:ext>
                </a:extLst>
              </p:cNvPr>
              <p:cNvSpPr txBox="1"/>
              <p:nvPr/>
            </p:nvSpPr>
            <p:spPr>
              <a:xfrm>
                <a:off x="9508289" y="2156188"/>
                <a:ext cx="2755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3C4D5F-13ED-7FEF-408D-2032EF9B3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289" y="2156188"/>
                <a:ext cx="27551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C2E6B9-A7E2-1009-045A-7875E7D64F0F}"/>
                  </a:ext>
                </a:extLst>
              </p:cNvPr>
              <p:cNvSpPr txBox="1"/>
              <p:nvPr/>
            </p:nvSpPr>
            <p:spPr>
              <a:xfrm>
                <a:off x="9626491" y="2169599"/>
                <a:ext cx="10096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C2E6B9-A7E2-1009-045A-7875E7D6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491" y="2169599"/>
                <a:ext cx="1009617" cy="400110"/>
              </a:xfrm>
              <a:prstGeom prst="rect">
                <a:avLst/>
              </a:prstGeom>
              <a:blipFill>
                <a:blip r:embed="rId12"/>
                <a:stretch>
                  <a:fillRect l="-4938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0AE3E94-2E03-0A9E-10A2-7CD2D8105C7C}"/>
              </a:ext>
            </a:extLst>
          </p:cNvPr>
          <p:cNvGrpSpPr/>
          <p:nvPr/>
        </p:nvGrpSpPr>
        <p:grpSpPr>
          <a:xfrm>
            <a:off x="6040530" y="2628871"/>
            <a:ext cx="3563414" cy="577113"/>
            <a:chOff x="8089515" y="1956709"/>
            <a:chExt cx="3563414" cy="577113"/>
          </a:xfrm>
        </p:grpSpPr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4347E2EC-53D0-7384-0E86-95BF706D5F7A}"/>
                </a:ext>
              </a:extLst>
            </p:cNvPr>
            <p:cNvSpPr/>
            <p:nvPr/>
          </p:nvSpPr>
          <p:spPr>
            <a:xfrm>
              <a:off x="8333118" y="2078447"/>
              <a:ext cx="3319811" cy="455375"/>
            </a:xfrm>
            <a:prstGeom prst="wedgeRoundRectCallout">
              <a:avLst>
                <a:gd name="adj1" fmla="val 58608"/>
                <a:gd name="adj2" fmla="val -52526"/>
                <a:gd name="adj3" fmla="val 16667"/>
              </a:avLst>
            </a:prstGeom>
            <a:solidFill>
              <a:srgbClr val="E8E8E8"/>
            </a:solid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  mathematically equivalent</a:t>
              </a:r>
              <a:endParaRPr lang="en-US" sz="2000" dirty="0">
                <a:solidFill>
                  <a:sysClr val="windowText" lastClr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9081AF8-28F8-0F4A-0CD8-12D39B0D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8089515" y="1956709"/>
              <a:ext cx="451014" cy="45101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280048-E2F6-09E3-A0F2-013E03CB217B}"/>
                  </a:ext>
                </a:extLst>
              </p:cNvPr>
              <p:cNvSpPr txBox="1"/>
              <p:nvPr/>
            </p:nvSpPr>
            <p:spPr>
              <a:xfrm>
                <a:off x="7934335" y="4622176"/>
                <a:ext cx="550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Segoe UI Symbol" panose="020B0502040204020203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Segoe UI Symbol" panose="020B0502040204020203" pitchFamily="34" charset="0"/>
                  <a:ea typeface="Segoe UI Symbol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280048-E2F6-09E3-A0F2-013E03CB2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35" y="4622176"/>
                <a:ext cx="55015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72C6F6-D33F-70B9-B016-E35A8EA9C91C}"/>
              </a:ext>
            </a:extLst>
          </p:cNvPr>
          <p:cNvSpPr txBox="1"/>
          <p:nvPr/>
        </p:nvSpPr>
        <p:spPr>
          <a:xfrm>
            <a:off x="9234469" y="2126284"/>
            <a:ext cx="529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✘</a:t>
            </a:r>
            <a:endParaRPr lang="en-US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E5690C-829A-8FD6-035A-3997B50E062E}"/>
              </a:ext>
            </a:extLst>
          </p:cNvPr>
          <p:cNvSpPr/>
          <p:nvPr/>
        </p:nvSpPr>
        <p:spPr>
          <a:xfrm>
            <a:off x="9800880" y="2170250"/>
            <a:ext cx="705866" cy="368166"/>
          </a:xfrm>
          <a:prstGeom prst="roundRect">
            <a:avLst>
              <a:gd name="adj" fmla="val 2376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A0DCDB-244E-B685-BB67-F8448477C611}"/>
              </a:ext>
            </a:extLst>
          </p:cNvPr>
          <p:cNvSpPr/>
          <p:nvPr/>
        </p:nvSpPr>
        <p:spPr>
          <a:xfrm>
            <a:off x="9569664" y="2168487"/>
            <a:ext cx="206642" cy="368166"/>
          </a:xfrm>
          <a:prstGeom prst="roundRect">
            <a:avLst>
              <a:gd name="adj" fmla="val 35632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360E9-1AC9-99AC-C767-E3E87F00A854}"/>
              </a:ext>
            </a:extLst>
          </p:cNvPr>
          <p:cNvSpPr txBox="1"/>
          <p:nvPr/>
        </p:nvSpPr>
        <p:spPr>
          <a:xfrm>
            <a:off x="9592857" y="1466036"/>
            <a:ext cx="131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Segoe UI"/>
                <a:ea typeface="+mj-ea"/>
                <a:cs typeface="Segoe UI"/>
              </a:rPr>
              <a:t>additional</a:t>
            </a:r>
            <a:br>
              <a:rPr lang="en-US" sz="2000" dirty="0">
                <a:solidFill>
                  <a:srgbClr val="C00000"/>
                </a:solidFill>
                <a:latin typeface="Segoe UI"/>
                <a:ea typeface="+mj-ea"/>
                <a:cs typeface="Segoe UI"/>
              </a:rPr>
            </a:br>
            <a:r>
              <a:rPr lang="en-US" sz="2000" dirty="0">
                <a:solidFill>
                  <a:srgbClr val="C00000"/>
                </a:solidFill>
                <a:latin typeface="Segoe UI"/>
                <a:ea typeface="+mj-ea"/>
                <a:cs typeface="Segoe UI"/>
              </a:rPr>
              <a:t>constraint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6" grpId="0" animBg="1"/>
      <p:bldP spid="16" grpId="0"/>
      <p:bldP spid="2" grpId="0"/>
      <p:bldP spid="5" grpId="0"/>
      <p:bldP spid="5" grpId="1"/>
      <p:bldP spid="9" grpId="0" animBg="1"/>
      <p:bldP spid="9" grpId="1" animBg="1"/>
      <p:bldP spid="10" grpId="0" animBg="1"/>
      <p:bldP spid="10" grpId="1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8ADF79A9-C379-42F6-C2B2-93246EFB9851}"/>
              </a:ext>
            </a:extLst>
          </p:cNvPr>
          <p:cNvGrpSpPr/>
          <p:nvPr/>
        </p:nvGrpSpPr>
        <p:grpSpPr>
          <a:xfrm>
            <a:off x="1167110" y="2591968"/>
            <a:ext cx="9686943" cy="3835729"/>
            <a:chOff x="1167110" y="3253218"/>
            <a:chExt cx="9686943" cy="3835729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BAF37741-300E-514A-B75C-B8B504A2CB55}"/>
                </a:ext>
              </a:extLst>
            </p:cNvPr>
            <p:cNvSpPr/>
            <p:nvPr/>
          </p:nvSpPr>
          <p:spPr>
            <a:xfrm>
              <a:off x="1167110" y="3524011"/>
              <a:ext cx="9686943" cy="3564936"/>
            </a:xfrm>
            <a:prstGeom prst="roundRect">
              <a:avLst>
                <a:gd name="adj" fmla="val 7565"/>
              </a:avLst>
            </a:prstGeom>
            <a:solidFill>
              <a:srgbClr val="DCEAF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riangle 86">
              <a:extLst>
                <a:ext uri="{FF2B5EF4-FFF2-40B4-BE49-F238E27FC236}">
                  <a16:creationId xmlns:a16="http://schemas.microsoft.com/office/drawing/2014/main" id="{0B5172C4-5A1E-2B60-72E0-2D7F5829C21F}"/>
                </a:ext>
              </a:extLst>
            </p:cNvPr>
            <p:cNvSpPr/>
            <p:nvPr/>
          </p:nvSpPr>
          <p:spPr>
            <a:xfrm>
              <a:off x="2587897" y="3253218"/>
              <a:ext cx="824122" cy="292679"/>
            </a:xfrm>
            <a:prstGeom prst="triangle">
              <a:avLst/>
            </a:prstGeom>
            <a:solidFill>
              <a:srgbClr val="DCEAF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4375433-ED54-031D-94A0-DA8C65A5334B}"/>
                  </a:ext>
                </a:extLst>
              </p:cNvPr>
              <p:cNvSpPr txBox="1"/>
              <p:nvPr/>
            </p:nvSpPr>
            <p:spPr>
              <a:xfrm>
                <a:off x="2776514" y="1623538"/>
                <a:ext cx="127101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Σ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tput ·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4375433-ED54-031D-94A0-DA8C65A53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14" y="1623538"/>
                <a:ext cx="1271011" cy="400110"/>
              </a:xfrm>
              <a:prstGeom prst="rect">
                <a:avLst/>
              </a:prstGeom>
              <a:blipFill>
                <a:blip r:embed="rId3"/>
                <a:stretch>
                  <a:fillRect l="-495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F9E05B-E725-7B1D-664D-40B9EB20F0A5}"/>
                  </a:ext>
                </a:extLst>
              </p:cNvPr>
              <p:cNvSpPr txBox="1"/>
              <p:nvPr/>
            </p:nvSpPr>
            <p:spPr>
              <a:xfrm>
                <a:off x="2776514" y="2159803"/>
                <a:ext cx="80697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per-resource constraints 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per-demand constraints 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F9E05B-E725-7B1D-664D-40B9EB20F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14" y="2159803"/>
                <a:ext cx="8069759" cy="400110"/>
              </a:xfrm>
              <a:prstGeom prst="rect">
                <a:avLst/>
              </a:prstGeom>
              <a:blipFill>
                <a:blip r:embed="rId4"/>
                <a:stretch>
                  <a:fillRect l="-78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B80A65-D374-FABF-7DB8-A7602510C7DE}"/>
                  </a:ext>
                </a:extLst>
              </p:cNvPr>
              <p:cNvSpPr txBox="1"/>
              <p:nvPr/>
            </p:nvSpPr>
            <p:spPr>
              <a:xfrm>
                <a:off x="2312386" y="1518058"/>
                <a:ext cx="1648244" cy="1035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𝑔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 UI Symbol" panose="020B0502040204020203" pitchFamily="34" charset="0"/>
                    <a:cs typeface="Segoe UI" panose="020B0502040204020203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𝐴𝑥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𝐵𝑧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goe UI Symbol" panose="020B0502040204020203" pitchFamily="34" charset="0"/>
                    <a:cs typeface="Segoe UI" panose="020B05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B80A65-D374-FABF-7DB8-A7602510C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386" y="1518058"/>
                <a:ext cx="1648244" cy="1035220"/>
              </a:xfrm>
              <a:prstGeom prst="rect">
                <a:avLst/>
              </a:prstGeom>
              <a:blipFill>
                <a:blip r:embed="rId5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558F53B-EA27-C94D-78B1-CF710F18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303"/>
            <a:ext cx="10834688" cy="80645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R</a:t>
            </a:r>
            <a:r>
              <a:rPr lang="en-US" dirty="0"/>
              <a:t>eformulated problem </a:t>
            </a:r>
            <a:r>
              <a:rPr lang="en-US" dirty="0">
                <a:latin typeface="Segoe UI"/>
                <a:cs typeface="Segoe UI"/>
              </a:rPr>
              <a:t>fits </a:t>
            </a:r>
            <a:r>
              <a:rPr lang="en-US" i="1" dirty="0">
                <a:latin typeface="Segoe UI"/>
                <a:cs typeface="Segoe UI"/>
              </a:rPr>
              <a:t>ADMM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099A8-0599-DAE9-754B-0A00E0B0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9A5-3ACA-4978-8789-734E506FC8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65AC4-207D-AD05-905C-E89917E16442}"/>
              </a:ext>
            </a:extLst>
          </p:cNvPr>
          <p:cNvSpPr txBox="1"/>
          <p:nvPr/>
        </p:nvSpPr>
        <p:spPr>
          <a:xfrm>
            <a:off x="4749542" y="4170936"/>
            <a:ext cx="238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Lagrange multiplier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861B4E-88F7-4B84-887F-4D9365B69133}"/>
              </a:ext>
            </a:extLst>
          </p:cNvPr>
          <p:cNvSpPr txBox="1"/>
          <p:nvPr/>
        </p:nvSpPr>
        <p:spPr>
          <a:xfrm>
            <a:off x="8579054" y="4169429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penalty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9FC9A0E-0A1F-3DFB-EE00-BD305E2B3FE4}"/>
              </a:ext>
            </a:extLst>
          </p:cNvPr>
          <p:cNvSpPr/>
          <p:nvPr/>
        </p:nvSpPr>
        <p:spPr>
          <a:xfrm rot="5400000">
            <a:off x="5481156" y="3851785"/>
            <a:ext cx="524949" cy="246490"/>
          </a:xfrm>
          <a:prstGeom prst="roundRect">
            <a:avLst>
              <a:gd name="adj" fmla="val 2902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A76B6"/>
              </a:highlight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62010D-DA4C-B857-4CCF-510316083A63}"/>
              </a:ext>
            </a:extLst>
          </p:cNvPr>
          <p:cNvSpPr/>
          <p:nvPr/>
        </p:nvSpPr>
        <p:spPr>
          <a:xfrm rot="5400000">
            <a:off x="8702444" y="2849941"/>
            <a:ext cx="524953" cy="2225429"/>
          </a:xfrm>
          <a:prstGeom prst="roundRect">
            <a:avLst>
              <a:gd name="adj" fmla="val 2902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A76B6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0E3AD03-747A-9294-B07A-7B0217F9DC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7947" y="4817372"/>
                <a:ext cx="8739688" cy="400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Step 2: optimize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alternatively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0E3AD03-747A-9294-B07A-7B0217F9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47" y="4817372"/>
                <a:ext cx="8739688" cy="400110"/>
              </a:xfrm>
              <a:prstGeom prst="rect">
                <a:avLst/>
              </a:prstGeom>
              <a:blipFill>
                <a:blip r:embed="rId6"/>
                <a:stretch>
                  <a:fillRect l="-726" t="-156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1EC1DA9-3854-83A3-ACFB-0ADB1D679106}"/>
              </a:ext>
            </a:extLst>
          </p:cNvPr>
          <p:cNvGrpSpPr/>
          <p:nvPr/>
        </p:nvGrpSpPr>
        <p:grpSpPr>
          <a:xfrm>
            <a:off x="1564202" y="5284868"/>
            <a:ext cx="3802511" cy="449858"/>
            <a:chOff x="1462771" y="3483850"/>
            <a:chExt cx="3802511" cy="44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F5971A4-ADC8-0911-4E65-0E41572C4BC4}"/>
                    </a:ext>
                  </a:extLst>
                </p:cNvPr>
                <p:cNvSpPr txBox="1"/>
                <p:nvPr/>
              </p:nvSpPr>
              <p:spPr>
                <a:xfrm>
                  <a:off x="1462771" y="3483850"/>
                  <a:ext cx="3802511" cy="368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a14:m>
                  <a:r>
                    <a:rPr lang="en-US" sz="2000" b="0" dirty="0">
                      <a:latin typeface="Segoe UI Symbol" panose="020B0502040204020203" pitchFamily="34" charset="0"/>
                      <a:ea typeface="Segoe UI Symbol" panose="020B0502040204020203" pitchFamily="34" charset="0"/>
                    </a:rPr>
                    <a:t> := argmin  </a:t>
                  </a:r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F5971A4-ADC8-0911-4E65-0E41572C4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771" y="3483850"/>
                  <a:ext cx="3802511" cy="368562"/>
                </a:xfrm>
                <a:prstGeom prst="rect">
                  <a:avLst/>
                </a:prstGeom>
                <a:blipFill>
                  <a:blip r:embed="rId7"/>
                  <a:stretch>
                    <a:fillRect l="-667" t="-17241" b="-3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A9AF0C6-558B-73C7-E3B6-C5F557F78A81}"/>
                    </a:ext>
                  </a:extLst>
                </p:cNvPr>
                <p:cNvSpPr txBox="1"/>
                <p:nvPr/>
              </p:nvSpPr>
              <p:spPr>
                <a:xfrm>
                  <a:off x="3294355" y="3564376"/>
                  <a:ext cx="3174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A9AF0C6-558B-73C7-E3B6-C5F557F78A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355" y="3564376"/>
                  <a:ext cx="3174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A6887B-62D3-BCA5-A66C-6E34A72BDA2C}"/>
              </a:ext>
            </a:extLst>
          </p:cNvPr>
          <p:cNvGrpSpPr/>
          <p:nvPr/>
        </p:nvGrpSpPr>
        <p:grpSpPr>
          <a:xfrm>
            <a:off x="6615174" y="5290409"/>
            <a:ext cx="4090457" cy="451225"/>
            <a:chOff x="6748757" y="3504253"/>
            <a:chExt cx="4090457" cy="451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06FBCB7-6728-187A-8389-A071C13374D7}"/>
                    </a:ext>
                  </a:extLst>
                </p:cNvPr>
                <p:cNvSpPr txBox="1"/>
                <p:nvPr/>
              </p:nvSpPr>
              <p:spPr>
                <a:xfrm>
                  <a:off x="6748757" y="3504253"/>
                  <a:ext cx="4090457" cy="3572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a14:m>
                  <a:r>
                    <a:rPr lang="en-US" sz="2000" b="0" dirty="0">
                      <a:latin typeface="Segoe UI Symbol" panose="020B0502040204020203" pitchFamily="34" charset="0"/>
                      <a:ea typeface="Segoe UI Symbol" panose="020B0502040204020203" pitchFamily="34" charset="0"/>
                    </a:rPr>
                    <a:t> := argmin  </a:t>
                  </a:r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06FBCB7-6728-187A-8389-A071C1337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757" y="3504253"/>
                  <a:ext cx="4090457" cy="357214"/>
                </a:xfrm>
                <a:prstGeom prst="rect">
                  <a:avLst/>
                </a:prstGeom>
                <a:blipFill>
                  <a:blip r:embed="rId9"/>
                  <a:stretch>
                    <a:fillRect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3ABD0B-6981-37E3-8B70-4EEB0854D9AB}"/>
                    </a:ext>
                  </a:extLst>
                </p:cNvPr>
                <p:cNvSpPr txBox="1"/>
                <p:nvPr/>
              </p:nvSpPr>
              <p:spPr>
                <a:xfrm>
                  <a:off x="8590517" y="3586146"/>
                  <a:ext cx="3174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3ABD0B-6981-37E3-8B70-4EEB0854D9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0517" y="3586146"/>
                  <a:ext cx="3174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1B4AE2-901B-480D-89EA-9D3497679F86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366713" y="5469016"/>
            <a:ext cx="1248461" cy="1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99AF37-AB53-49B0-54C5-0466C00D2CD4}"/>
                  </a:ext>
                </a:extLst>
              </p:cNvPr>
              <p:cNvSpPr txBox="1"/>
              <p:nvPr/>
            </p:nvSpPr>
            <p:spPr>
              <a:xfrm>
                <a:off x="4864297" y="5951789"/>
                <a:ext cx="2512848" cy="3206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99AF37-AB53-49B0-54C5-0466C00D2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97" y="5951789"/>
                <a:ext cx="2512848" cy="320601"/>
              </a:xfrm>
              <a:prstGeom prst="rect">
                <a:avLst/>
              </a:prstGeom>
              <a:blipFill>
                <a:blip r:embed="rId11"/>
                <a:stretch>
                  <a:fillRect l="-2525" t="-19231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C8592142-DC03-DAF1-D1AE-D9113F4618AD}"/>
              </a:ext>
            </a:extLst>
          </p:cNvPr>
          <p:cNvCxnSpPr>
            <a:cxnSpLocks/>
            <a:stCxn id="36" idx="2"/>
            <a:endCxn id="39" idx="3"/>
          </p:cNvCxnSpPr>
          <p:nvPr/>
        </p:nvCxnSpPr>
        <p:spPr>
          <a:xfrm rot="5400000">
            <a:off x="7811182" y="5307598"/>
            <a:ext cx="370456" cy="123852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FC449B2-B0F0-3AEE-7554-8157208D4EAE}"/>
              </a:ext>
            </a:extLst>
          </p:cNvPr>
          <p:cNvCxnSpPr>
            <a:cxnSpLocks/>
            <a:stCxn id="39" idx="1"/>
            <a:endCxn id="33" idx="2"/>
          </p:cNvCxnSpPr>
          <p:nvPr/>
        </p:nvCxnSpPr>
        <p:spPr>
          <a:xfrm rot="10800000">
            <a:off x="3554527" y="5734726"/>
            <a:ext cx="1309771" cy="3773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068FDA4-94A5-B8DB-336E-0A69A0E77B5E}"/>
              </a:ext>
            </a:extLst>
          </p:cNvPr>
          <p:cNvSpPr txBox="1"/>
          <p:nvPr/>
        </p:nvSpPr>
        <p:spPr>
          <a:xfrm>
            <a:off x="1167111" y="1521993"/>
            <a:ext cx="1534666" cy="103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maximize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subject </a:t>
            </a:r>
            <a:r>
              <a:rPr lang="en-US" sz="2000" dirty="0">
                <a:latin typeface="Segoe UI Symbol" panose="020B0502040204020203" pitchFamily="34" charset="0"/>
                <a:cs typeface="Segoe UI" panose="020B0502040204020203" pitchFamily="34" charset="0"/>
              </a:rPr>
              <a:t>to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2F16575-AA79-0D72-F89B-86EF026E7237}"/>
              </a:ext>
            </a:extLst>
          </p:cNvPr>
          <p:cNvSpPr txBox="1">
            <a:spLocks/>
          </p:cNvSpPr>
          <p:nvPr/>
        </p:nvSpPr>
        <p:spPr>
          <a:xfrm>
            <a:off x="1337947" y="2769956"/>
            <a:ext cx="8739688" cy="900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ADMM Algorithm:</a:t>
            </a:r>
            <a:br>
              <a:rPr lang="en-US" dirty="0"/>
            </a:br>
            <a:r>
              <a:rPr lang="en-US" dirty="0"/>
              <a:t>Step 1: incorporate constraints into objective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CD844D-886B-774A-9B64-CE00708F6F7B}"/>
              </a:ext>
            </a:extLst>
          </p:cNvPr>
          <p:cNvSpPr/>
          <p:nvPr/>
        </p:nvSpPr>
        <p:spPr>
          <a:xfrm rot="5400000">
            <a:off x="2762078" y="3418534"/>
            <a:ext cx="524949" cy="1120233"/>
          </a:xfrm>
          <a:prstGeom prst="roundRect">
            <a:avLst>
              <a:gd name="adj" fmla="val 2902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A76B6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EB65F-6056-378C-86D9-369A0CB468A8}"/>
              </a:ext>
            </a:extLst>
          </p:cNvPr>
          <p:cNvSpPr txBox="1"/>
          <p:nvPr/>
        </p:nvSpPr>
        <p:spPr>
          <a:xfrm>
            <a:off x="1712420" y="4197396"/>
            <a:ext cx="28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augmented Lagrangian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F7B6BF-05B9-EC5E-29E9-0F050594D703}"/>
                  </a:ext>
                </a:extLst>
              </p:cNvPr>
              <p:cNvSpPr txBox="1"/>
              <p:nvPr/>
            </p:nvSpPr>
            <p:spPr>
              <a:xfrm>
                <a:off x="2267670" y="3678725"/>
                <a:ext cx="7963272" cy="524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F7B6BF-05B9-EC5E-29E9-0F050594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70" y="3678725"/>
                <a:ext cx="7963272" cy="524952"/>
              </a:xfrm>
              <a:prstGeom prst="rect">
                <a:avLst/>
              </a:prstGeom>
              <a:blipFill>
                <a:blip r:embed="rId12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3945 0.000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10117 -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10117 -7.40741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allAtOnce"/>
      <p:bldP spid="62" grpId="1" build="allAtOnce"/>
      <p:bldP spid="66" grpId="0" build="allAtOnce"/>
      <p:bldP spid="66" grpId="1" build="allAtOnce"/>
      <p:bldP spid="11" grpId="0" uiExpand="1" build="allAtOnce"/>
      <p:bldP spid="2" grpId="0"/>
      <p:bldP spid="22" grpId="0"/>
      <p:bldP spid="23" grpId="0"/>
      <p:bldP spid="24" grpId="0" animBg="1"/>
      <p:bldP spid="25" grpId="0" animBg="1"/>
      <p:bldP spid="39" grpId="0"/>
      <p:bldP spid="61" grpId="0"/>
      <p:bldP spid="6" grpId="0" animBg="1"/>
      <p:bldP spid="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26242</TotalTime>
  <Words>3478</Words>
  <Application>Microsoft Macintosh PowerPoint</Application>
  <PresentationFormat>Widescreen</PresentationFormat>
  <Paragraphs>555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Aptos</vt:lpstr>
      <vt:lpstr>Arial</vt:lpstr>
      <vt:lpstr>Calibri</vt:lpstr>
      <vt:lpstr>Cambria Math</vt:lpstr>
      <vt:lpstr>Consolas</vt:lpstr>
      <vt:lpstr>Segoe UI</vt:lpstr>
      <vt:lpstr>Segoe UI Semibold</vt:lpstr>
      <vt:lpstr>Segoe UI Symbol</vt:lpstr>
      <vt:lpstr>Office Theme</vt:lpstr>
      <vt:lpstr>PowerPoint Presentation</vt:lpstr>
      <vt:lpstr>Networked systems are large and diverse</vt:lpstr>
      <vt:lpstr>Resource allocation in networked systems </vt:lpstr>
      <vt:lpstr>Addressing the scalability crisis</vt:lpstr>
      <vt:lpstr>Common separable structure in resource allocation</vt:lpstr>
      <vt:lpstr>Common separable structure in resource allocation</vt:lpstr>
      <vt:lpstr>Challenge: interdependent resource and demand constraints </vt:lpstr>
      <vt:lpstr>How to decouple interdependent constraints?</vt:lpstr>
      <vt:lpstr>Reformulated problem fits ADMM</vt:lpstr>
      <vt:lpstr>Constraints are decoupled in alternating optimization</vt:lpstr>
      <vt:lpstr>How to decompose for massive parallelism?</vt:lpstr>
      <vt:lpstr>DeDe design summary</vt:lpstr>
      <vt:lpstr>Implementation of DeDe</vt:lpstr>
      <vt:lpstr>DeDe‘s high-level API</vt:lpstr>
      <vt:lpstr>Evaluating DeDe in cluster scheduling</vt:lpstr>
      <vt:lpstr>PowerPoint Presentation</vt:lpstr>
      <vt:lpstr>DeDe is faster, better in cluster scheduling</vt:lpstr>
      <vt:lpstr>DeDe is faster, better in other resource allocation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Xu, Zhiying</dc:creator>
  <cp:lastModifiedBy>Xu, Zhiying</cp:lastModifiedBy>
  <cp:revision>2378</cp:revision>
  <dcterms:created xsi:type="dcterms:W3CDTF">2024-03-30T02:42:21Z</dcterms:created>
  <dcterms:modified xsi:type="dcterms:W3CDTF">2025-07-08T19:19:38Z</dcterms:modified>
</cp:coreProperties>
</file>