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93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9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</p:sldIdLst>
  <p:sldSz cy="6858000" cx="12192000"/>
  <p:notesSz cx="6858000" cy="9144000"/>
  <p:embeddedFontLst>
    <p:embeddedFont>
      <p:font typeface="Play"/>
      <p:regular r:id="rId100"/>
      <p:bold r:id="rId10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2" roundtripDataSignature="AMtx7mgqMz8a1paCjwQDQilgLYxiDgdO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79EFD87-2700-40BA-AD9D-76A684EC380B}">
  <a:tblStyle styleId="{179EFD87-2700-40BA-AD9D-76A684EC380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2" Type="http://customschemas.google.com/relationships/presentationmetadata" Target="metadata"/><Relationship Id="rId101" Type="http://schemas.openxmlformats.org/officeDocument/2006/relationships/font" Target="fonts/Play-bold.fntdata"/><Relationship Id="rId100" Type="http://schemas.openxmlformats.org/officeDocument/2006/relationships/font" Target="fonts/Play-regular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is the scenario, delicate? Shared?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data should be remove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7" name="Google Shape;50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7" name="Google Shape;59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5" name="Google Shape;60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9" name="Google Shape;61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2" name="Google Shape;63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4" name="Google Shape;684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Remove the limited covertage and redundancy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200"/>
              <a:buFont typeface="Arial"/>
              <a:buNone/>
            </a:pPr>
            <a:r>
              <a:rPr b="0" i="0" lang="en-US" sz="12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Limited coverage – primarily for unexpected failures, overlooks other data center events(e.g., straggler, maintenance, rebalancing)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200"/>
              <a:buFont typeface="Arial"/>
              <a:buNone/>
            </a:pPr>
            <a:r>
              <a:rPr b="0" i="0" lang="en-US" sz="12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Relies on redundancy (e.g., DP group) to recover, which is no long hold nowadays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5" name="Google Shape;735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7" name="Google Shape;787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Remove the limited covertage and redundancy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200"/>
              <a:buFont typeface="Arial"/>
              <a:buNone/>
            </a:pPr>
            <a:r>
              <a:rPr b="0" i="0" lang="en-US" sz="12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Limited coverage – primarily for unexpected failures, overlooks other data center events(e.g., straggler, maintenance, rebalancing)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200"/>
              <a:buFont typeface="Arial"/>
              <a:buNone/>
            </a:pPr>
            <a:r>
              <a:rPr b="0" i="0" lang="en-US" sz="12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Relies on redundancy (e.g., DP group) to recover, which is no long hold nowadays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3" name="Google Shape;843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Figure 1 is too many information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Figure 1 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Megatron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Reconfiguration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Tellall differentecet overheads</a:t>
            </a:r>
            <a:endParaRPr/>
          </a:p>
        </p:txBody>
      </p:sp>
      <p:sp>
        <p:nvSpPr>
          <p:cNvPr id="844" name="Google Shape;844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9" name="Google Shape;84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Figure 1 is too many information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Figure 1 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Megatron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Reconfiguration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Tellall differentecet overheads</a:t>
            </a:r>
            <a:endParaRPr/>
          </a:p>
        </p:txBody>
      </p:sp>
      <p:sp>
        <p:nvSpPr>
          <p:cNvPr id="850" name="Google Shape;850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0" name="Google Shape;860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Color with stages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Key insight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8" name="Google Shape;868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Color with stages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Key insight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8" name="Google Shape;88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Color with stages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Key insight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2" name="Google Shape;922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Color with stages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Key insight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8" name="Google Shape;958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Color with stages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Key insight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5" name="Google Shape;995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Color with stages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Key insight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6" name="Google Shape;996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6" name="Google Shape;1096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 need to talk about the cata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Framework </a:t>
            </a:r>
            <a:endParaRPr/>
          </a:p>
        </p:txBody>
      </p:sp>
      <p:sp>
        <p:nvSpPr>
          <p:cNvPr id="1097" name="Google Shape;1097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7" name="Google Shape;1107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pulls the initial state from the checkpoint, 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0" name="Google Shape;1120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8" name="Google Shape;1128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DP, TP, EP: Every GPU compiles the same kernels and has the same memory layout. (EP: tokens are dynamically routed to different experts, but memory can be pre-allocated uniformly by MegatronLM — layout stays consistent.) </a:t>
            </a:r>
            <a:endParaRPr/>
          </a:p>
        </p:txBody>
      </p:sp>
      <p:sp>
        <p:nvSpPr>
          <p:cNvPr id="1129" name="Google Shape;1129;p3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6" name="Google Shape;1136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 need to talk about the cata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Framework </a:t>
            </a:r>
            <a:endParaRPr/>
          </a:p>
        </p:txBody>
      </p:sp>
      <p:sp>
        <p:nvSpPr>
          <p:cNvPr id="1137" name="Google Shape;1137;p3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7" name="Google Shape;1147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8" name="Google Shape;1158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5" name="Google Shape;1165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6" name="Google Shape;1166;p3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8" name="Google Shape;1178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3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1" name="Google Shape;1191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3" name="Google Shape;1203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 need to talk about the cata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Framework </a:t>
            </a:r>
            <a:endParaRPr/>
          </a:p>
        </p:txBody>
      </p:sp>
      <p:sp>
        <p:nvSpPr>
          <p:cNvPr id="1204" name="Google Shape;1204;p4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0" name="Google Shape;1220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Background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 to 4.1</a:t>
            </a:r>
            <a:endParaRPr/>
          </a:p>
        </p:txBody>
      </p:sp>
      <p:sp>
        <p:nvSpPr>
          <p:cNvPr id="1221" name="Google Shape;1221;p4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4" name="Google Shape;1234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we want to achieve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Minimize the downtime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delta</a:t>
            </a:r>
            <a:endParaRPr/>
          </a:p>
        </p:txBody>
      </p:sp>
      <p:sp>
        <p:nvSpPr>
          <p:cNvPr id="1235" name="Google Shape;1235;p4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2" name="Google Shape;1242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Color with stages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Key insight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p4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4" name="Google Shape;1274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 need to talk about the cata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Framework </a:t>
            </a:r>
            <a:endParaRPr/>
          </a:p>
        </p:txBody>
      </p:sp>
      <p:sp>
        <p:nvSpPr>
          <p:cNvPr id="1275" name="Google Shape;1275;p4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7" name="Google Shape;1287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 need to talk about the cata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Framework </a:t>
            </a:r>
            <a:endParaRPr/>
          </a:p>
        </p:txBody>
      </p:sp>
      <p:sp>
        <p:nvSpPr>
          <p:cNvPr id="1288" name="Google Shape;1288;p4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5" name="Google Shape;1335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6" name="Google Shape;1336;p4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3" name="Google Shape;1343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 need to talk about the cata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Framework </a:t>
            </a:r>
            <a:endParaRPr/>
          </a:p>
        </p:txBody>
      </p:sp>
      <p:sp>
        <p:nvSpPr>
          <p:cNvPr id="1344" name="Google Shape;1344;p4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7" name="Google Shape;1357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8" name="Google Shape;1358;p5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3" name="Google Shape;1363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7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9" name="Google Shape;1369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After this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Have bullets, word to say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Bulet baseline</a:t>
            </a:r>
            <a:endParaRPr/>
          </a:p>
        </p:txBody>
      </p:sp>
      <p:sp>
        <p:nvSpPr>
          <p:cNvPr id="1370" name="Google Shape;1370;p5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9" name="Google Shape;1379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0" name="Google Shape;1390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3" name="Google Shape;1403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3" name="Google Shape;1413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1" name="Google Shape;1421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7" name="Google Shape;1427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8" name="Google Shape;1428;p5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4" name="Google Shape;1434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7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9" name="Google Shape;1439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6" name="Google Shape;1446;p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Remove the limited covertage and redundancy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200"/>
              <a:buFont typeface="Arial"/>
              <a:buNone/>
            </a:pPr>
            <a:r>
              <a:rPr b="0" i="0" lang="en-US" sz="12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Limited coverage – primarily for unexpected failures, overlooks other data center events(e.g., straggler, maintenance, rebalancing)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200"/>
              <a:buFont typeface="Arial"/>
              <a:buNone/>
            </a:pPr>
            <a:r>
              <a:rPr b="0" i="0" lang="en-US" sz="12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Relies on redundancy (e.g., DP group) to recover, which is no long hold nowadays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7" name="Google Shape;1447;p6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4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p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6" name="Google Shape;1466;p6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Figure 1 is too many information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Figure 1 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Megatron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Reconfiguration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Tellall differentecet overheads</a:t>
            </a:r>
            <a:endParaRPr/>
          </a:p>
        </p:txBody>
      </p:sp>
      <p:sp>
        <p:nvSpPr>
          <p:cNvPr id="1467" name="Google Shape;1467;p6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6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p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8" name="Google Shape;1478;p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Figure 1 is too many information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Figure 1 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Megatron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Reconfiguration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Tellall differentecet overheads</a:t>
            </a:r>
            <a:endParaRPr/>
          </a:p>
        </p:txBody>
      </p:sp>
      <p:sp>
        <p:nvSpPr>
          <p:cNvPr id="1479" name="Google Shape;1479;p6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p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1" name="Google Shape;1491;p6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Figure 1 is too many information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Figure 1 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Megatron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Reconfiguration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Tellall differentecet overheads</a:t>
            </a:r>
            <a:endParaRPr/>
          </a:p>
        </p:txBody>
      </p:sp>
      <p:sp>
        <p:nvSpPr>
          <p:cNvPr id="1492" name="Google Shape;1492;p6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p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7" name="Google Shape;1497;p6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is the scenario, delicate? Shared?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data should be remove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8" name="Google Shape;1498;p6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7" name="Google Shape;1507;p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8" name="Google Shape;1508;p6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8" name="Google Shape;1518;p6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Color with stages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Key insight 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9" name="Google Shape;1519;p6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p6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4" name="Google Shape;1534;p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4" name="Google Shape;1544;p6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5" name="Google Shape;1545;p6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9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p7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1" name="Google Shape;1551;p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6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p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8" name="Google Shape;1558;p7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9" name="Google Shape;1559;p7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0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p7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2" name="Google Shape;1572;p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p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8" name="Google Shape;1578;p7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9" name="Google Shape;1579;p7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3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p7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5" name="Google Shape;1585;p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2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p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4" name="Google Shape;1594;p7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 need to talk about the cata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Framework </a:t>
            </a:r>
            <a:endParaRPr/>
          </a:p>
        </p:txBody>
      </p:sp>
      <p:sp>
        <p:nvSpPr>
          <p:cNvPr id="1595" name="Google Shape;1595;p7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0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Google Shape;1641;p7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2" name="Google Shape;1642;p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6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p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8" name="Google Shape;1648;p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8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7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0" name="Google Shape;1660;p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5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6" name="Google Shape;1666;p7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7" name="Google Shape;1667;p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7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" name="Google Shape;1678;p8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9" name="Google Shape;1679;p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p8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5" name="Google Shape;1685;p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5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p8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7" name="Google Shape;1697;p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p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3" name="Google Shape;1703;p8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Figure 1 is too many information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Figure 1 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Megatron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Reconfiguration</a:t>
            </a:r>
            <a:endParaRPr/>
          </a:p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AutoNum type="arabicPeriod"/>
            </a:pPr>
            <a:r>
              <a:rPr lang="en-US"/>
              <a:t>Tellall differentecet overheads</a:t>
            </a:r>
            <a:endParaRPr/>
          </a:p>
        </p:txBody>
      </p:sp>
      <p:sp>
        <p:nvSpPr>
          <p:cNvPr id="1704" name="Google Shape;1704;p8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8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p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0" name="Google Shape;1720;p8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Remove the limited covertage and redundancy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200"/>
              <a:buFont typeface="Arial"/>
              <a:buNone/>
            </a:pPr>
            <a:r>
              <a:rPr b="0" i="0" lang="en-US" sz="12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Limited coverage – primarily for unexpected failures, overlooks other data center events(e.g., straggler, maintenance, rebalancing)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200"/>
              <a:buFont typeface="Arial"/>
              <a:buNone/>
            </a:pPr>
            <a:r>
              <a:rPr b="0" i="0" lang="en-US" sz="12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Relies on redundancy (e.g., DP group) to recover, which is no long hold nowadays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1" name="Google Shape;1721;p8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p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3" name="Google Shape;1773;p8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Remove the limited covertage and redundancy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200"/>
              <a:buFont typeface="Arial"/>
              <a:buNone/>
            </a:pPr>
            <a:r>
              <a:rPr b="0" i="0" lang="en-US" sz="12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Limited coverage – primarily for unexpected failures, overlooks other data center events(e.g., straggler, maintenance, rebalancing)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200"/>
              <a:buFont typeface="Arial"/>
              <a:buNone/>
            </a:pPr>
            <a:r>
              <a:rPr b="0" i="0" lang="en-US" sz="12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Relies on redundancy (e.g., DP group) to recover, which is no long hold nowadays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4" name="Google Shape;1774;p8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9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Google Shape;1790;p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1" name="Google Shape;1791;p8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Remove the limited covertage and redundancy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200"/>
              <a:buFont typeface="Arial"/>
              <a:buNone/>
            </a:pPr>
            <a:r>
              <a:rPr b="0" i="0" lang="en-US" sz="12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Limited coverage – primarily for unexpected failures, overlooks other data center events(e.g., straggler, maintenance, rebalancing)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200"/>
              <a:buFont typeface="Arial"/>
              <a:buNone/>
            </a:pPr>
            <a:r>
              <a:rPr b="0" i="0" lang="en-US" sz="12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Relies on redundancy (e.g., DP group) to recover, which is no long hold nowadays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2" name="Google Shape;1792;p8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0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Google Shape;1801;p8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2" name="Google Shape;1802;p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8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9" name="Google Shape;1809;p8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6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p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8" name="Google Shape;1818;p8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9" name="Google Shape;1819;p8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7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9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9" name="Google Shape;1829;p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4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p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6" name="Google Shape;1836;p9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7" name="Google Shape;1837;p9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5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p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7" name="Google Shape;1847;p9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 need to talk about the cata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Framework </a:t>
            </a:r>
            <a:endParaRPr/>
          </a:p>
        </p:txBody>
      </p:sp>
      <p:sp>
        <p:nvSpPr>
          <p:cNvPr id="1848" name="Google Shape;1848;p9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2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p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4" name="Google Shape;1854;p9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Princople is better than questions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Give some hints when talk about upfront</a:t>
            </a:r>
            <a:endParaRPr/>
          </a:p>
        </p:txBody>
      </p:sp>
      <p:sp>
        <p:nvSpPr>
          <p:cNvPr id="1855" name="Google Shape;1855;p9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0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p9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2" name="Google Shape;1862;p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9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9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9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9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9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0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0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0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0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0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0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0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0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0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0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0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0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0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9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9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9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10.png"/><Relationship Id="rId5" Type="http://schemas.openxmlformats.org/officeDocument/2006/relationships/image" Target="../media/image2.jpg"/><Relationship Id="rId6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Relationship Id="rId5" Type="http://schemas.openxmlformats.org/officeDocument/2006/relationships/image" Target="../media/image7.png"/><Relationship Id="rId6" Type="http://schemas.openxmlformats.org/officeDocument/2006/relationships/image" Target="../media/image4.png"/><Relationship Id="rId7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Relationship Id="rId5" Type="http://schemas.openxmlformats.org/officeDocument/2006/relationships/image" Target="../media/image7.png"/><Relationship Id="rId6" Type="http://schemas.openxmlformats.org/officeDocument/2006/relationships/image" Target="../media/image4.png"/><Relationship Id="rId7" Type="http://schemas.openxmlformats.org/officeDocument/2006/relationships/image" Target="../media/image9.png"/><Relationship Id="rId8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16.png"/><Relationship Id="rId5" Type="http://schemas.openxmlformats.org/officeDocument/2006/relationships/image" Target="../media/image18.png"/><Relationship Id="rId6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Relationship Id="rId4" Type="http://schemas.openxmlformats.org/officeDocument/2006/relationships/image" Target="../media/image27.png"/><Relationship Id="rId5" Type="http://schemas.openxmlformats.org/officeDocument/2006/relationships/image" Target="../media/image2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8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30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9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3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6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hyperlink" Target="https://github.com/alibaba/TrainMover" TargetMode="Externa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7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37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45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37.png"/><Relationship Id="rId4" Type="http://schemas.openxmlformats.org/officeDocument/2006/relationships/image" Target="../media/image45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8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41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41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41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45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28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41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32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36.png"/><Relationship Id="rId4" Type="http://schemas.openxmlformats.org/officeDocument/2006/relationships/image" Target="../media/image33.png"/><Relationship Id="rId5" Type="http://schemas.openxmlformats.org/officeDocument/2006/relationships/image" Target="../media/image38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45.png"/><Relationship Id="rId4" Type="http://schemas.openxmlformats.org/officeDocument/2006/relationships/image" Target="../media/image37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39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39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43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44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43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40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ctrTitle"/>
          </p:nvPr>
        </p:nvSpPr>
        <p:spPr>
          <a:xfrm>
            <a:off x="649941" y="535789"/>
            <a:ext cx="1044388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TrainMover: An Interruption-Resilient Runtime for ML Training</a:t>
            </a:r>
            <a:endParaRPr/>
          </a:p>
        </p:txBody>
      </p:sp>
      <p:sp>
        <p:nvSpPr>
          <p:cNvPr id="90" name="Google Shape;90;p1"/>
          <p:cNvSpPr txBox="1"/>
          <p:nvPr>
            <p:ph idx="1" type="subTitle"/>
          </p:nvPr>
        </p:nvSpPr>
        <p:spPr>
          <a:xfrm>
            <a:off x="1025562" y="3557084"/>
            <a:ext cx="10140875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Chon Lam Lao¹², Jiaqi Gao², Jiamin Cao², Zhipeng Zhang², Pengcheng Zhang², Jiangfei Duan², Zhilong Zheng², Yu Guan², Yichi Xu², Yong Li², Zhengping Qian², Aditya Akella³, Minlan Yu¹, Ennan Zhai², Dennis Cai², and Jingren Zhou²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¹ Harvard University ² Alibaba Group ³ The University of Texas at Austin</a:t>
            </a:r>
            <a:endParaRPr/>
          </a:p>
        </p:txBody>
      </p:sp>
      <p:pic>
        <p:nvPicPr>
          <p:cNvPr descr="Harvard University - Wikipedia"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7345" y="5599119"/>
            <a:ext cx="1293267" cy="12588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libaba Cloud - Nexusgroup" id="92" name="Google Shape;9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96481" y="5599120"/>
            <a:ext cx="2104077" cy="12588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iversity of Texas at Austin - Wikipedia" id="93" name="Google Shape;93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37600" y="5599118"/>
            <a:ext cx="1258881" cy="12588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/>
          <p:nvPr>
            <p:ph type="title"/>
          </p:nvPr>
        </p:nvSpPr>
        <p:spPr>
          <a:xfrm>
            <a:off x="612648" y="199201"/>
            <a:ext cx="10653578" cy="11322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ML applications are keep evolving</a:t>
            </a:r>
            <a:endParaRPr/>
          </a:p>
        </p:txBody>
      </p:sp>
      <p:pic>
        <p:nvPicPr>
          <p:cNvPr descr="ChatGPT: Everything You Need to Know About OpenAI's Buzzy Chatbot -  Business Insider" id="99" name="Google Shape;99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8689" y="1465891"/>
            <a:ext cx="3881607" cy="19408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Good and Bad of Cursor AI Code Editor" id="100" name="Google Shape;10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45225" y="1268574"/>
            <a:ext cx="4229267" cy="240021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 txBox="1"/>
          <p:nvPr/>
        </p:nvSpPr>
        <p:spPr>
          <a:xfrm>
            <a:off x="3031847" y="3429000"/>
            <a:ext cx="105528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Chatbot</a:t>
            </a:r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7702692" y="3688683"/>
            <a:ext cx="19037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AI Programming</a:t>
            </a:r>
            <a:endParaRPr/>
          </a:p>
        </p:txBody>
      </p:sp>
      <p:pic>
        <p:nvPicPr>
          <p:cNvPr descr="CES 2025: Are self-driving cars still relevant?" id="103" name="Google Shape;10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02537" y="4247146"/>
            <a:ext cx="2962170" cy="2221627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 txBox="1"/>
          <p:nvPr/>
        </p:nvSpPr>
        <p:spPr>
          <a:xfrm>
            <a:off x="3043988" y="6468774"/>
            <a:ext cx="168232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AI Self-driving</a:t>
            </a:r>
            <a:endParaRPr/>
          </a:p>
        </p:txBody>
      </p:sp>
      <p:pic>
        <p:nvPicPr>
          <p:cNvPr descr="Scanning the crowd of people walking at the railway station. Surveillance interface using artificial intelligence and facial recognition." id="105" name="Google Shape;105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76306" y="4252505"/>
            <a:ext cx="3998186" cy="1999093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 txBox="1"/>
          <p:nvPr/>
        </p:nvSpPr>
        <p:spPr>
          <a:xfrm>
            <a:off x="7624203" y="6289467"/>
            <a:ext cx="24597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AI Object recognition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What are the scales and various designs of a Data Centre?" id="113" name="Google Shape;113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4252" y="570781"/>
            <a:ext cx="9171096" cy="4398383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 txBox="1"/>
          <p:nvPr/>
        </p:nvSpPr>
        <p:spPr>
          <a:xfrm>
            <a:off x="1130300" y="5117099"/>
            <a:ext cx="1067666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scale of the training is now over 100K! </a:t>
            </a:r>
            <a:endParaRPr/>
          </a:p>
        </p:txBody>
      </p:sp>
      <p:sp>
        <p:nvSpPr>
          <p:cNvPr id="115" name="Google Shape;115;p3"/>
          <p:cNvSpPr txBox="1"/>
          <p:nvPr/>
        </p:nvSpPr>
        <p:spPr>
          <a:xfrm>
            <a:off x="1244600" y="5788254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 [1] and xAI [2] are building 100K+ training cluster</a:t>
            </a:r>
            <a:endParaRPr/>
          </a:p>
        </p:txBody>
      </p:sp>
      <p:sp>
        <p:nvSpPr>
          <p:cNvPr id="116" name="Google Shape;116;p3"/>
          <p:cNvSpPr txBox="1"/>
          <p:nvPr/>
        </p:nvSpPr>
        <p:spPr>
          <a:xfrm>
            <a:off x="6070600" y="6435154"/>
            <a:ext cx="619535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[1] Collective Communication for 100k+ GPUs, Arxiv 2026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[2] xAI. xai’s colossus supercomputer cluster. https://x. ai/colossus/, 2024. Accessed 2024.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pu - Free icons" id="122" name="Google Shape;12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8688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23" name="Google Shape;12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25810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24" name="Google Shape;12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25810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25" name="Google Shape;12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8687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26" name="Google Shape;12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55523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27" name="Google Shape;1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2645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28" name="Google Shape;12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72645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29" name="Google Shape;12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55522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30" name="Google Shape;13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55523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31" name="Google Shape;13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72645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32" name="Google Shape;132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72645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33" name="Google Shape;133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55522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34" name="Google Shape;13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31837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35" name="Google Shape;13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48959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36" name="Google Shape;136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48959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37" name="Google Shape;137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31836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38" name="Google Shape;13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13934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39" name="Google Shape;13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31056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40" name="Google Shape;14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1056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41" name="Google Shape;14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13933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42" name="Google Shape;14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60769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43" name="Google Shape;14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7891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44" name="Google Shape;14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77891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45" name="Google Shape;14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60768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46" name="Google Shape;14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60769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47" name="Google Shape;14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77891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48" name="Google Shape;148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77891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49" name="Google Shape;149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60768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50" name="Google Shape;15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37083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51" name="Google Shape;15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54205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52" name="Google Shape;152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54205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53" name="Google Shape;153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37082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54" name="Google Shape;15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0754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55" name="Google Shape;15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7876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56" name="Google Shape;15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47876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57" name="Google Shape;15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30753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58" name="Google Shape;15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7589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59" name="Google Shape;15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94711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60" name="Google Shape;16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94711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61" name="Google Shape;16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77588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62" name="Google Shape;16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77589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63" name="Google Shape;16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94711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64" name="Google Shape;164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94711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65" name="Google Shape;16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7588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66" name="Google Shape;16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53903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67" name="Google Shape;16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71025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68" name="Google Shape;168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71025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69" name="Google Shape;169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902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4"/>
          <p:cNvSpPr/>
          <p:nvPr/>
        </p:nvSpPr>
        <p:spPr>
          <a:xfrm>
            <a:off x="1354224" y="2084973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4"/>
          <p:cNvSpPr/>
          <p:nvPr/>
        </p:nvSpPr>
        <p:spPr>
          <a:xfrm flipH="1" rot="10800000">
            <a:off x="1552079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"/>
          <p:cNvSpPr/>
          <p:nvPr/>
        </p:nvSpPr>
        <p:spPr>
          <a:xfrm flipH="1" rot="10800000">
            <a:off x="1552079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4"/>
          <p:cNvSpPr/>
          <p:nvPr/>
        </p:nvSpPr>
        <p:spPr>
          <a:xfrm>
            <a:off x="1354224" y="2791029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4"/>
          <p:cNvSpPr/>
          <p:nvPr/>
        </p:nvSpPr>
        <p:spPr>
          <a:xfrm>
            <a:off x="1354224" y="3566533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4"/>
          <p:cNvSpPr/>
          <p:nvPr/>
        </p:nvSpPr>
        <p:spPr>
          <a:xfrm>
            <a:off x="1354224" y="4179992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4"/>
          <p:cNvSpPr/>
          <p:nvPr/>
        </p:nvSpPr>
        <p:spPr>
          <a:xfrm flipH="1" rot="10800000">
            <a:off x="8820980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4"/>
          <p:cNvSpPr/>
          <p:nvPr/>
        </p:nvSpPr>
        <p:spPr>
          <a:xfrm flipH="1" rot="10800000">
            <a:off x="7327846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4"/>
          <p:cNvSpPr/>
          <p:nvPr/>
        </p:nvSpPr>
        <p:spPr>
          <a:xfrm flipH="1" rot="10800000">
            <a:off x="2998914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4"/>
          <p:cNvSpPr/>
          <p:nvPr/>
        </p:nvSpPr>
        <p:spPr>
          <a:xfrm flipH="1" rot="10800000">
            <a:off x="4468899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4"/>
          <p:cNvSpPr/>
          <p:nvPr/>
        </p:nvSpPr>
        <p:spPr>
          <a:xfrm flipH="1" rot="10800000">
            <a:off x="5938884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4"/>
          <p:cNvSpPr/>
          <p:nvPr/>
        </p:nvSpPr>
        <p:spPr>
          <a:xfrm flipH="1" rot="10800000">
            <a:off x="2281284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4"/>
          <p:cNvSpPr/>
          <p:nvPr/>
        </p:nvSpPr>
        <p:spPr>
          <a:xfrm flipH="1" rot="10800000">
            <a:off x="2964191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4"/>
          <p:cNvSpPr/>
          <p:nvPr/>
        </p:nvSpPr>
        <p:spPr>
          <a:xfrm flipH="1" rot="10800000">
            <a:off x="2998914" y="351318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4"/>
          <p:cNvSpPr/>
          <p:nvPr/>
        </p:nvSpPr>
        <p:spPr>
          <a:xfrm flipH="1" rot="10800000">
            <a:off x="3671201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"/>
          <p:cNvSpPr/>
          <p:nvPr/>
        </p:nvSpPr>
        <p:spPr>
          <a:xfrm flipH="1" rot="10800000">
            <a:off x="4446108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4"/>
          <p:cNvSpPr/>
          <p:nvPr/>
        </p:nvSpPr>
        <p:spPr>
          <a:xfrm flipH="1" rot="10800000">
            <a:off x="5175313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"/>
          <p:cNvSpPr/>
          <p:nvPr/>
        </p:nvSpPr>
        <p:spPr>
          <a:xfrm flipH="1" rot="10800000">
            <a:off x="5858220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4"/>
          <p:cNvSpPr/>
          <p:nvPr/>
        </p:nvSpPr>
        <p:spPr>
          <a:xfrm flipH="1" rot="10800000">
            <a:off x="6565230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4"/>
          <p:cNvSpPr/>
          <p:nvPr/>
        </p:nvSpPr>
        <p:spPr>
          <a:xfrm flipH="1" rot="10800000">
            <a:off x="7377844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4"/>
          <p:cNvSpPr/>
          <p:nvPr/>
        </p:nvSpPr>
        <p:spPr>
          <a:xfrm flipH="1" rot="10800000">
            <a:off x="8107049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4"/>
          <p:cNvSpPr/>
          <p:nvPr/>
        </p:nvSpPr>
        <p:spPr>
          <a:xfrm flipH="1" rot="10800000">
            <a:off x="8789956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4"/>
          <p:cNvSpPr/>
          <p:nvPr/>
        </p:nvSpPr>
        <p:spPr>
          <a:xfrm flipH="1" rot="10800000">
            <a:off x="9496966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4"/>
          <p:cNvSpPr/>
          <p:nvPr/>
        </p:nvSpPr>
        <p:spPr>
          <a:xfrm flipH="1" rot="10800000">
            <a:off x="8820980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4"/>
          <p:cNvSpPr/>
          <p:nvPr/>
        </p:nvSpPr>
        <p:spPr>
          <a:xfrm flipH="1" rot="10800000">
            <a:off x="7342502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4"/>
          <p:cNvSpPr/>
          <p:nvPr/>
        </p:nvSpPr>
        <p:spPr>
          <a:xfrm flipH="1" rot="10800000">
            <a:off x="5864024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4"/>
          <p:cNvSpPr/>
          <p:nvPr/>
        </p:nvSpPr>
        <p:spPr>
          <a:xfrm flipH="1" rot="10800000">
            <a:off x="4462736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"/>
          <p:cNvSpPr/>
          <p:nvPr/>
        </p:nvSpPr>
        <p:spPr>
          <a:xfrm flipH="1" rot="10800000">
            <a:off x="1553282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4"/>
          <p:cNvSpPr txBox="1"/>
          <p:nvPr>
            <p:ph type="title"/>
          </p:nvPr>
        </p:nvSpPr>
        <p:spPr>
          <a:xfrm>
            <a:off x="838200" y="3497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But the GPU Training are still tightly coupled and tailored…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pu - Free icons" id="204" name="Google Shape;2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8688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05" name="Google Shape;2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25810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06" name="Google Shape;20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25810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07" name="Google Shape;20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8687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08" name="Google Shape;2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55523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2645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10" name="Google Shape;21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72645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11" name="Google Shape;21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55522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12" name="Google Shape;21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55523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13" name="Google Shape;213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72645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14" name="Google Shape;214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72645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15" name="Google Shape;215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55522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16" name="Google Shape;21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31837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17" name="Google Shape;21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48959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18" name="Google Shape;218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48959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19" name="Google Shape;219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31836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20" name="Google Shape;22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13934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21" name="Google Shape;22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31056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22" name="Google Shape;22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1056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23" name="Google Shape;22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13933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24" name="Google Shape;22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60769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25" name="Google Shape;22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7891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26" name="Google Shape;22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77891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27" name="Google Shape;22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60768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28" name="Google Shape;22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60769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29" name="Google Shape;22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77891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30" name="Google Shape;230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77891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31" name="Google Shape;23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60768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32" name="Google Shape;23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37083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33" name="Google Shape;233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54205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34" name="Google Shape;234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54205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35" name="Google Shape;235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37082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36" name="Google Shape;23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0754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37" name="Google Shape;23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7876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38" name="Google Shape;23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47876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39" name="Google Shape;23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30753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40" name="Google Shape;24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7589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41" name="Google Shape;24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94711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42" name="Google Shape;24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94711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43" name="Google Shape;24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77588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44" name="Google Shape;244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77589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45" name="Google Shape;24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94711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46" name="Google Shape;246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94711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47" name="Google Shape;247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7588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48" name="Google Shape;24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53903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49" name="Google Shape;24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71025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50" name="Google Shape;250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71025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251" name="Google Shape;25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902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5"/>
          <p:cNvSpPr/>
          <p:nvPr/>
        </p:nvSpPr>
        <p:spPr>
          <a:xfrm>
            <a:off x="1354224" y="2084973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5"/>
          <p:cNvSpPr/>
          <p:nvPr/>
        </p:nvSpPr>
        <p:spPr>
          <a:xfrm flipH="1" rot="10800000">
            <a:off x="1552079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5"/>
          <p:cNvSpPr/>
          <p:nvPr/>
        </p:nvSpPr>
        <p:spPr>
          <a:xfrm flipH="1" rot="10800000">
            <a:off x="1552079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5"/>
          <p:cNvSpPr/>
          <p:nvPr/>
        </p:nvSpPr>
        <p:spPr>
          <a:xfrm>
            <a:off x="1354224" y="2791029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5"/>
          <p:cNvSpPr/>
          <p:nvPr/>
        </p:nvSpPr>
        <p:spPr>
          <a:xfrm>
            <a:off x="1354224" y="3566533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5"/>
          <p:cNvSpPr/>
          <p:nvPr/>
        </p:nvSpPr>
        <p:spPr>
          <a:xfrm>
            <a:off x="1354224" y="4179992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5"/>
          <p:cNvSpPr/>
          <p:nvPr/>
        </p:nvSpPr>
        <p:spPr>
          <a:xfrm flipH="1" rot="10800000">
            <a:off x="8820980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5"/>
          <p:cNvSpPr/>
          <p:nvPr/>
        </p:nvSpPr>
        <p:spPr>
          <a:xfrm flipH="1" rot="10800000">
            <a:off x="7327846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5"/>
          <p:cNvSpPr/>
          <p:nvPr/>
        </p:nvSpPr>
        <p:spPr>
          <a:xfrm flipH="1" rot="10800000">
            <a:off x="2998914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5"/>
          <p:cNvSpPr/>
          <p:nvPr/>
        </p:nvSpPr>
        <p:spPr>
          <a:xfrm flipH="1" rot="10800000">
            <a:off x="4468899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5"/>
          <p:cNvSpPr/>
          <p:nvPr/>
        </p:nvSpPr>
        <p:spPr>
          <a:xfrm flipH="1" rot="10800000">
            <a:off x="5938884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5"/>
          <p:cNvSpPr/>
          <p:nvPr/>
        </p:nvSpPr>
        <p:spPr>
          <a:xfrm flipH="1" rot="10800000">
            <a:off x="2281284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5"/>
          <p:cNvSpPr/>
          <p:nvPr/>
        </p:nvSpPr>
        <p:spPr>
          <a:xfrm flipH="1" rot="10800000">
            <a:off x="2964191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5"/>
          <p:cNvSpPr/>
          <p:nvPr/>
        </p:nvSpPr>
        <p:spPr>
          <a:xfrm flipH="1" rot="10800000">
            <a:off x="2998914" y="351318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5"/>
          <p:cNvSpPr/>
          <p:nvPr/>
        </p:nvSpPr>
        <p:spPr>
          <a:xfrm flipH="1" rot="10800000">
            <a:off x="3671201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5"/>
          <p:cNvSpPr/>
          <p:nvPr/>
        </p:nvSpPr>
        <p:spPr>
          <a:xfrm flipH="1" rot="10800000">
            <a:off x="4446108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5"/>
          <p:cNvSpPr/>
          <p:nvPr/>
        </p:nvSpPr>
        <p:spPr>
          <a:xfrm flipH="1" rot="10800000">
            <a:off x="5175313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5"/>
          <p:cNvSpPr/>
          <p:nvPr/>
        </p:nvSpPr>
        <p:spPr>
          <a:xfrm flipH="1" rot="10800000">
            <a:off x="5858220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5"/>
          <p:cNvSpPr/>
          <p:nvPr/>
        </p:nvSpPr>
        <p:spPr>
          <a:xfrm flipH="1" rot="10800000">
            <a:off x="6565230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5"/>
          <p:cNvSpPr/>
          <p:nvPr/>
        </p:nvSpPr>
        <p:spPr>
          <a:xfrm flipH="1" rot="10800000">
            <a:off x="7377844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5"/>
          <p:cNvSpPr/>
          <p:nvPr/>
        </p:nvSpPr>
        <p:spPr>
          <a:xfrm flipH="1" rot="10800000">
            <a:off x="8107049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5"/>
          <p:cNvSpPr/>
          <p:nvPr/>
        </p:nvSpPr>
        <p:spPr>
          <a:xfrm flipH="1" rot="10800000">
            <a:off x="8789956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5"/>
          <p:cNvSpPr/>
          <p:nvPr/>
        </p:nvSpPr>
        <p:spPr>
          <a:xfrm flipH="1" rot="10800000">
            <a:off x="9496966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5"/>
          <p:cNvSpPr/>
          <p:nvPr/>
        </p:nvSpPr>
        <p:spPr>
          <a:xfrm flipH="1" rot="10800000">
            <a:off x="8820980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5"/>
          <p:cNvSpPr/>
          <p:nvPr/>
        </p:nvSpPr>
        <p:spPr>
          <a:xfrm flipH="1" rot="10800000">
            <a:off x="7342502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5"/>
          <p:cNvSpPr/>
          <p:nvPr/>
        </p:nvSpPr>
        <p:spPr>
          <a:xfrm flipH="1" rot="10800000">
            <a:off x="5864024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5"/>
          <p:cNvSpPr/>
          <p:nvPr/>
        </p:nvSpPr>
        <p:spPr>
          <a:xfrm flipH="1" rot="10800000">
            <a:off x="4462736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5"/>
          <p:cNvSpPr/>
          <p:nvPr/>
        </p:nvSpPr>
        <p:spPr>
          <a:xfrm flipH="1" rot="10800000">
            <a:off x="1553282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5"/>
          <p:cNvSpPr txBox="1"/>
          <p:nvPr>
            <p:ph type="title"/>
          </p:nvPr>
        </p:nvSpPr>
        <p:spPr>
          <a:xfrm>
            <a:off x="838200" y="3497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But the GPU Training are still tightly coupled and tailored…</a:t>
            </a:r>
            <a:endParaRPr/>
          </a:p>
        </p:txBody>
      </p:sp>
      <p:sp>
        <p:nvSpPr>
          <p:cNvPr id="281" name="Google Shape;281;p5"/>
          <p:cNvSpPr txBox="1"/>
          <p:nvPr/>
        </p:nvSpPr>
        <p:spPr>
          <a:xfrm>
            <a:off x="1714511" y="2193752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TP</a:t>
            </a:r>
            <a:endParaRPr/>
          </a:p>
        </p:txBody>
      </p:sp>
      <p:sp>
        <p:nvSpPr>
          <p:cNvPr id="282" name="Google Shape;282;p5"/>
          <p:cNvSpPr txBox="1"/>
          <p:nvPr/>
        </p:nvSpPr>
        <p:spPr>
          <a:xfrm>
            <a:off x="527501" y="1932142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0000"/>
                </a:highlight>
                <a:latin typeface="Arial"/>
                <a:ea typeface="Arial"/>
                <a:cs typeface="Arial"/>
                <a:sym typeface="Arial"/>
              </a:rPr>
              <a:t>DP</a:t>
            </a:r>
            <a:endParaRPr/>
          </a:p>
        </p:txBody>
      </p:sp>
      <p:sp>
        <p:nvSpPr>
          <p:cNvPr id="283" name="Google Shape;283;p5"/>
          <p:cNvSpPr txBox="1"/>
          <p:nvPr/>
        </p:nvSpPr>
        <p:spPr>
          <a:xfrm>
            <a:off x="2126195" y="29284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284" name="Google Shape;284;p5"/>
          <p:cNvSpPr txBox="1"/>
          <p:nvPr/>
        </p:nvSpPr>
        <p:spPr>
          <a:xfrm>
            <a:off x="3225811" y="2193752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TP</a:t>
            </a:r>
            <a:endParaRPr/>
          </a:p>
        </p:txBody>
      </p:sp>
      <p:sp>
        <p:nvSpPr>
          <p:cNvPr id="285" name="Google Shape;285;p5"/>
          <p:cNvSpPr txBox="1"/>
          <p:nvPr/>
        </p:nvSpPr>
        <p:spPr>
          <a:xfrm>
            <a:off x="4673611" y="2193752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TP</a:t>
            </a:r>
            <a:endParaRPr/>
          </a:p>
        </p:txBody>
      </p:sp>
      <p:sp>
        <p:nvSpPr>
          <p:cNvPr id="286" name="Google Shape;286;p5"/>
          <p:cNvSpPr txBox="1"/>
          <p:nvPr/>
        </p:nvSpPr>
        <p:spPr>
          <a:xfrm>
            <a:off x="6146811" y="2193752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TP</a:t>
            </a:r>
            <a:endParaRPr/>
          </a:p>
        </p:txBody>
      </p:sp>
      <p:sp>
        <p:nvSpPr>
          <p:cNvPr id="287" name="Google Shape;287;p5"/>
          <p:cNvSpPr txBox="1"/>
          <p:nvPr/>
        </p:nvSpPr>
        <p:spPr>
          <a:xfrm>
            <a:off x="7531111" y="2193752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TP</a:t>
            </a:r>
            <a:endParaRPr/>
          </a:p>
        </p:txBody>
      </p:sp>
      <p:sp>
        <p:nvSpPr>
          <p:cNvPr id="288" name="Google Shape;288;p5"/>
          <p:cNvSpPr txBox="1"/>
          <p:nvPr/>
        </p:nvSpPr>
        <p:spPr>
          <a:xfrm>
            <a:off x="9144011" y="2193752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TP</a:t>
            </a:r>
            <a:endParaRPr/>
          </a:p>
        </p:txBody>
      </p:sp>
      <p:sp>
        <p:nvSpPr>
          <p:cNvPr id="289" name="Google Shape;289;p5"/>
          <p:cNvSpPr txBox="1"/>
          <p:nvPr/>
        </p:nvSpPr>
        <p:spPr>
          <a:xfrm>
            <a:off x="527501" y="2719542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0000"/>
                </a:highlight>
                <a:latin typeface="Arial"/>
                <a:ea typeface="Arial"/>
                <a:cs typeface="Arial"/>
                <a:sym typeface="Arial"/>
              </a:rPr>
              <a:t>DP</a:t>
            </a:r>
            <a:endParaRPr/>
          </a:p>
        </p:txBody>
      </p:sp>
      <p:sp>
        <p:nvSpPr>
          <p:cNvPr id="290" name="Google Shape;290;p5"/>
          <p:cNvSpPr txBox="1"/>
          <p:nvPr/>
        </p:nvSpPr>
        <p:spPr>
          <a:xfrm>
            <a:off x="527501" y="3443442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0000"/>
                </a:highlight>
                <a:latin typeface="Arial"/>
                <a:ea typeface="Arial"/>
                <a:cs typeface="Arial"/>
                <a:sym typeface="Arial"/>
              </a:rPr>
              <a:t>DP</a:t>
            </a:r>
            <a:endParaRPr/>
          </a:p>
        </p:txBody>
      </p:sp>
      <p:sp>
        <p:nvSpPr>
          <p:cNvPr id="291" name="Google Shape;291;p5"/>
          <p:cNvSpPr txBox="1"/>
          <p:nvPr/>
        </p:nvSpPr>
        <p:spPr>
          <a:xfrm>
            <a:off x="527501" y="4078442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0000"/>
                </a:highlight>
                <a:latin typeface="Arial"/>
                <a:ea typeface="Arial"/>
                <a:cs typeface="Arial"/>
                <a:sym typeface="Arial"/>
              </a:rPr>
              <a:t>DP</a:t>
            </a:r>
            <a:endParaRPr/>
          </a:p>
        </p:txBody>
      </p:sp>
      <p:sp>
        <p:nvSpPr>
          <p:cNvPr id="292" name="Google Shape;292;p5"/>
          <p:cNvSpPr txBox="1"/>
          <p:nvPr/>
        </p:nvSpPr>
        <p:spPr>
          <a:xfrm>
            <a:off x="2126195" y="37031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293" name="Google Shape;293;p5"/>
          <p:cNvSpPr txBox="1"/>
          <p:nvPr/>
        </p:nvSpPr>
        <p:spPr>
          <a:xfrm>
            <a:off x="1376895" y="29284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294" name="Google Shape;294;p5"/>
          <p:cNvSpPr txBox="1"/>
          <p:nvPr/>
        </p:nvSpPr>
        <p:spPr>
          <a:xfrm>
            <a:off x="1376895" y="37031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295" name="Google Shape;295;p5"/>
          <p:cNvSpPr txBox="1"/>
          <p:nvPr/>
        </p:nvSpPr>
        <p:spPr>
          <a:xfrm>
            <a:off x="2799295" y="29284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296" name="Google Shape;296;p5"/>
          <p:cNvSpPr txBox="1"/>
          <p:nvPr/>
        </p:nvSpPr>
        <p:spPr>
          <a:xfrm>
            <a:off x="2799295" y="37031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297" name="Google Shape;297;p5"/>
          <p:cNvSpPr txBox="1"/>
          <p:nvPr/>
        </p:nvSpPr>
        <p:spPr>
          <a:xfrm>
            <a:off x="3573995" y="29284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298" name="Google Shape;298;p5"/>
          <p:cNvSpPr txBox="1"/>
          <p:nvPr/>
        </p:nvSpPr>
        <p:spPr>
          <a:xfrm>
            <a:off x="3573995" y="37031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299" name="Google Shape;299;p5"/>
          <p:cNvSpPr txBox="1"/>
          <p:nvPr/>
        </p:nvSpPr>
        <p:spPr>
          <a:xfrm>
            <a:off x="4285195" y="29284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00" name="Google Shape;300;p5"/>
          <p:cNvSpPr txBox="1"/>
          <p:nvPr/>
        </p:nvSpPr>
        <p:spPr>
          <a:xfrm>
            <a:off x="4285195" y="37031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01" name="Google Shape;301;p5"/>
          <p:cNvSpPr txBox="1"/>
          <p:nvPr/>
        </p:nvSpPr>
        <p:spPr>
          <a:xfrm>
            <a:off x="5059895" y="29284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02" name="Google Shape;302;p5"/>
          <p:cNvSpPr txBox="1"/>
          <p:nvPr/>
        </p:nvSpPr>
        <p:spPr>
          <a:xfrm>
            <a:off x="5059895" y="37031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03" name="Google Shape;303;p5"/>
          <p:cNvSpPr txBox="1"/>
          <p:nvPr/>
        </p:nvSpPr>
        <p:spPr>
          <a:xfrm>
            <a:off x="5758395" y="29284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04" name="Google Shape;304;p5"/>
          <p:cNvSpPr txBox="1"/>
          <p:nvPr/>
        </p:nvSpPr>
        <p:spPr>
          <a:xfrm>
            <a:off x="5758395" y="37031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05" name="Google Shape;305;p5"/>
          <p:cNvSpPr txBox="1"/>
          <p:nvPr/>
        </p:nvSpPr>
        <p:spPr>
          <a:xfrm>
            <a:off x="6520395" y="29284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06" name="Google Shape;306;p5"/>
          <p:cNvSpPr txBox="1"/>
          <p:nvPr/>
        </p:nvSpPr>
        <p:spPr>
          <a:xfrm>
            <a:off x="6520395" y="37031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07" name="Google Shape;307;p5"/>
          <p:cNvSpPr txBox="1"/>
          <p:nvPr/>
        </p:nvSpPr>
        <p:spPr>
          <a:xfrm>
            <a:off x="7193495" y="29284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08" name="Google Shape;308;p5"/>
          <p:cNvSpPr txBox="1"/>
          <p:nvPr/>
        </p:nvSpPr>
        <p:spPr>
          <a:xfrm>
            <a:off x="7193495" y="37031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09" name="Google Shape;309;p5"/>
          <p:cNvSpPr txBox="1"/>
          <p:nvPr/>
        </p:nvSpPr>
        <p:spPr>
          <a:xfrm>
            <a:off x="8006295" y="29284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10" name="Google Shape;310;p5"/>
          <p:cNvSpPr txBox="1"/>
          <p:nvPr/>
        </p:nvSpPr>
        <p:spPr>
          <a:xfrm>
            <a:off x="8006295" y="37031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11" name="Google Shape;311;p5"/>
          <p:cNvSpPr txBox="1"/>
          <p:nvPr/>
        </p:nvSpPr>
        <p:spPr>
          <a:xfrm>
            <a:off x="8628595" y="29284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12" name="Google Shape;312;p5"/>
          <p:cNvSpPr txBox="1"/>
          <p:nvPr/>
        </p:nvSpPr>
        <p:spPr>
          <a:xfrm>
            <a:off x="8628595" y="37031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13" name="Google Shape;313;p5"/>
          <p:cNvSpPr txBox="1"/>
          <p:nvPr/>
        </p:nvSpPr>
        <p:spPr>
          <a:xfrm>
            <a:off x="9390595" y="29284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14" name="Google Shape;314;p5"/>
          <p:cNvSpPr txBox="1"/>
          <p:nvPr/>
        </p:nvSpPr>
        <p:spPr>
          <a:xfrm>
            <a:off x="9390595" y="3703193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PP</a:t>
            </a:r>
            <a:endParaRPr/>
          </a:p>
        </p:txBody>
      </p:sp>
      <p:sp>
        <p:nvSpPr>
          <p:cNvPr id="315" name="Google Shape;315;p5"/>
          <p:cNvSpPr txBox="1"/>
          <p:nvPr/>
        </p:nvSpPr>
        <p:spPr>
          <a:xfrm>
            <a:off x="1714511" y="3323907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TP</a:t>
            </a:r>
            <a:endParaRPr/>
          </a:p>
        </p:txBody>
      </p:sp>
      <p:sp>
        <p:nvSpPr>
          <p:cNvPr id="316" name="Google Shape;316;p5"/>
          <p:cNvSpPr txBox="1"/>
          <p:nvPr/>
        </p:nvSpPr>
        <p:spPr>
          <a:xfrm>
            <a:off x="3225811" y="3323907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TP</a:t>
            </a:r>
            <a:endParaRPr/>
          </a:p>
        </p:txBody>
      </p:sp>
      <p:sp>
        <p:nvSpPr>
          <p:cNvPr id="317" name="Google Shape;317;p5"/>
          <p:cNvSpPr txBox="1"/>
          <p:nvPr/>
        </p:nvSpPr>
        <p:spPr>
          <a:xfrm>
            <a:off x="4673611" y="3323907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TP</a:t>
            </a:r>
            <a:endParaRPr/>
          </a:p>
        </p:txBody>
      </p:sp>
      <p:sp>
        <p:nvSpPr>
          <p:cNvPr id="318" name="Google Shape;318;p5"/>
          <p:cNvSpPr txBox="1"/>
          <p:nvPr/>
        </p:nvSpPr>
        <p:spPr>
          <a:xfrm>
            <a:off x="6146811" y="3323907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TP</a:t>
            </a:r>
            <a:endParaRPr/>
          </a:p>
        </p:txBody>
      </p:sp>
      <p:sp>
        <p:nvSpPr>
          <p:cNvPr id="319" name="Google Shape;319;p5"/>
          <p:cNvSpPr txBox="1"/>
          <p:nvPr/>
        </p:nvSpPr>
        <p:spPr>
          <a:xfrm>
            <a:off x="7531111" y="3323907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TP</a:t>
            </a:r>
            <a:endParaRPr/>
          </a:p>
        </p:txBody>
      </p:sp>
      <p:sp>
        <p:nvSpPr>
          <p:cNvPr id="320" name="Google Shape;320;p5"/>
          <p:cNvSpPr txBox="1"/>
          <p:nvPr/>
        </p:nvSpPr>
        <p:spPr>
          <a:xfrm>
            <a:off x="9144011" y="3323907"/>
            <a:ext cx="845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TP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pu - Free icons" id="325" name="Google Shape;32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117" y="579115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26" name="Google Shape;32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95239" y="579115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27" name="Google Shape;32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1553" y="579115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28" name="Google Shape;32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8688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29" name="Google Shape;32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25810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30" name="Google Shape;33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25810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31" name="Google Shape;33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8687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32" name="Google Shape;33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55523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33" name="Google Shape;33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72645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34" name="Google Shape;33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72645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35" name="Google Shape;33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55522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36" name="Google Shape;336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55523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37" name="Google Shape;337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72645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38" name="Google Shape;338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72645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39" name="Google Shape;339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755522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40" name="Google Shape;340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31837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41" name="Google Shape;341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48959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42" name="Google Shape;342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48959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43" name="Google Shape;343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31836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44" name="Google Shape;34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13934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45" name="Google Shape;34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1056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46" name="Google Shape;346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31056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47" name="Google Shape;347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13933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48" name="Google Shape;34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60769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49" name="Google Shape;34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77891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50" name="Google Shape;350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77891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51" name="Google Shape;35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60768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52" name="Google Shape;35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60769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53" name="Google Shape;35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77891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54" name="Google Shape;354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77891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55" name="Google Shape;355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60768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56" name="Google Shape;356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37083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57" name="Google Shape;357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54205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58" name="Google Shape;358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54205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59" name="Google Shape;359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37082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60" name="Google Shape;36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30754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61" name="Google Shape;36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47876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62" name="Google Shape;36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47876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63" name="Google Shape;363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30753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64" name="Google Shape;36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77589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65" name="Google Shape;36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94711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66" name="Google Shape;366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94711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67" name="Google Shape;367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77588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68" name="Google Shape;368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7589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69" name="Google Shape;369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94711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70" name="Google Shape;370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94711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71" name="Google Shape;371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577588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72" name="Google Shape;37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903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73" name="Google Shape;37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71025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74" name="Google Shape;374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71025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375" name="Google Shape;375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153902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6"/>
          <p:cNvSpPr/>
          <p:nvPr/>
        </p:nvSpPr>
        <p:spPr>
          <a:xfrm>
            <a:off x="1354224" y="2084973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6"/>
          <p:cNvSpPr/>
          <p:nvPr/>
        </p:nvSpPr>
        <p:spPr>
          <a:xfrm flipH="1" rot="10800000">
            <a:off x="1552079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6"/>
          <p:cNvSpPr/>
          <p:nvPr/>
        </p:nvSpPr>
        <p:spPr>
          <a:xfrm flipH="1" rot="10800000">
            <a:off x="1552079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6"/>
          <p:cNvSpPr/>
          <p:nvPr/>
        </p:nvSpPr>
        <p:spPr>
          <a:xfrm>
            <a:off x="1354224" y="2791029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6"/>
          <p:cNvSpPr/>
          <p:nvPr/>
        </p:nvSpPr>
        <p:spPr>
          <a:xfrm>
            <a:off x="1354224" y="3566533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6"/>
          <p:cNvSpPr/>
          <p:nvPr/>
        </p:nvSpPr>
        <p:spPr>
          <a:xfrm>
            <a:off x="1354224" y="4179992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6"/>
          <p:cNvSpPr/>
          <p:nvPr/>
        </p:nvSpPr>
        <p:spPr>
          <a:xfrm flipH="1" rot="10800000">
            <a:off x="8820980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6"/>
          <p:cNvSpPr/>
          <p:nvPr/>
        </p:nvSpPr>
        <p:spPr>
          <a:xfrm flipH="1" rot="10800000">
            <a:off x="7327846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6"/>
          <p:cNvSpPr/>
          <p:nvPr/>
        </p:nvSpPr>
        <p:spPr>
          <a:xfrm flipH="1" rot="10800000">
            <a:off x="2998914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6"/>
          <p:cNvSpPr/>
          <p:nvPr/>
        </p:nvSpPr>
        <p:spPr>
          <a:xfrm flipH="1" rot="10800000">
            <a:off x="4468899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6"/>
          <p:cNvSpPr/>
          <p:nvPr/>
        </p:nvSpPr>
        <p:spPr>
          <a:xfrm flipH="1" rot="10800000">
            <a:off x="5938884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6"/>
          <p:cNvSpPr/>
          <p:nvPr/>
        </p:nvSpPr>
        <p:spPr>
          <a:xfrm flipH="1" rot="10800000">
            <a:off x="2281284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6"/>
          <p:cNvSpPr/>
          <p:nvPr/>
        </p:nvSpPr>
        <p:spPr>
          <a:xfrm flipH="1" rot="10800000">
            <a:off x="2964191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6"/>
          <p:cNvSpPr/>
          <p:nvPr/>
        </p:nvSpPr>
        <p:spPr>
          <a:xfrm flipH="1" rot="10800000">
            <a:off x="2998914" y="351318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6"/>
          <p:cNvSpPr/>
          <p:nvPr/>
        </p:nvSpPr>
        <p:spPr>
          <a:xfrm flipH="1" rot="10800000">
            <a:off x="3671201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6"/>
          <p:cNvSpPr/>
          <p:nvPr/>
        </p:nvSpPr>
        <p:spPr>
          <a:xfrm flipH="1" rot="10800000">
            <a:off x="4446108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6"/>
          <p:cNvSpPr/>
          <p:nvPr/>
        </p:nvSpPr>
        <p:spPr>
          <a:xfrm flipH="1" rot="10800000">
            <a:off x="5175313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6"/>
          <p:cNvSpPr/>
          <p:nvPr/>
        </p:nvSpPr>
        <p:spPr>
          <a:xfrm flipH="1" rot="10800000">
            <a:off x="5858220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6"/>
          <p:cNvSpPr/>
          <p:nvPr/>
        </p:nvSpPr>
        <p:spPr>
          <a:xfrm flipH="1" rot="10800000">
            <a:off x="6565230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6"/>
          <p:cNvSpPr/>
          <p:nvPr/>
        </p:nvSpPr>
        <p:spPr>
          <a:xfrm flipH="1" rot="10800000">
            <a:off x="7377844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6"/>
          <p:cNvSpPr/>
          <p:nvPr/>
        </p:nvSpPr>
        <p:spPr>
          <a:xfrm flipH="1" rot="10800000">
            <a:off x="8107049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6"/>
          <p:cNvSpPr/>
          <p:nvPr/>
        </p:nvSpPr>
        <p:spPr>
          <a:xfrm flipH="1" rot="10800000">
            <a:off x="8789956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6"/>
          <p:cNvSpPr/>
          <p:nvPr/>
        </p:nvSpPr>
        <p:spPr>
          <a:xfrm flipH="1" rot="10800000">
            <a:off x="9496966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6"/>
          <p:cNvSpPr/>
          <p:nvPr/>
        </p:nvSpPr>
        <p:spPr>
          <a:xfrm flipH="1" rot="10800000">
            <a:off x="8820980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6"/>
          <p:cNvSpPr/>
          <p:nvPr/>
        </p:nvSpPr>
        <p:spPr>
          <a:xfrm flipH="1" rot="10800000">
            <a:off x="7342502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6"/>
          <p:cNvSpPr/>
          <p:nvPr/>
        </p:nvSpPr>
        <p:spPr>
          <a:xfrm flipH="1" rot="10800000">
            <a:off x="5864024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6"/>
          <p:cNvSpPr/>
          <p:nvPr/>
        </p:nvSpPr>
        <p:spPr>
          <a:xfrm flipH="1" rot="10800000">
            <a:off x="4462736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6"/>
          <p:cNvSpPr/>
          <p:nvPr/>
        </p:nvSpPr>
        <p:spPr>
          <a:xfrm flipH="1" rot="10800000">
            <a:off x="1553282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6"/>
          <p:cNvSpPr txBox="1"/>
          <p:nvPr>
            <p:ph type="title"/>
          </p:nvPr>
        </p:nvSpPr>
        <p:spPr>
          <a:xfrm>
            <a:off x="838200" y="3497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But the GPU Training are still tightly coupled and tailored…</a:t>
            </a:r>
            <a:endParaRPr/>
          </a:p>
        </p:txBody>
      </p:sp>
      <p:sp>
        <p:nvSpPr>
          <p:cNvPr id="405" name="Google Shape;405;p6"/>
          <p:cNvSpPr txBox="1"/>
          <p:nvPr/>
        </p:nvSpPr>
        <p:spPr>
          <a:xfrm>
            <a:off x="6770555" y="5206376"/>
            <a:ext cx="491044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Backup/Development Pool</a:t>
            </a:r>
            <a:endParaRPr/>
          </a:p>
        </p:txBody>
      </p:sp>
      <p:pic>
        <p:nvPicPr>
          <p:cNvPr descr="Gpu - Free icons" id="406" name="Google Shape;40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7218" y="5791151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6"/>
          <p:cNvSpPr/>
          <p:nvPr/>
        </p:nvSpPr>
        <p:spPr>
          <a:xfrm>
            <a:off x="3261632" y="2217486"/>
            <a:ext cx="1211514" cy="1211514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6"/>
          <p:cNvSpPr txBox="1"/>
          <p:nvPr/>
        </p:nvSpPr>
        <p:spPr>
          <a:xfrm>
            <a:off x="6130337" y="5823793"/>
            <a:ext cx="307363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(Google[3], Meta[4], Bytedance[5], Alibaba[6])</a:t>
            </a:r>
            <a:endParaRPr/>
          </a:p>
        </p:txBody>
      </p:sp>
      <p:sp>
        <p:nvSpPr>
          <p:cNvPr id="409" name="Google Shape;409;p6"/>
          <p:cNvSpPr txBox="1"/>
          <p:nvPr/>
        </p:nvSpPr>
        <p:spPr>
          <a:xfrm>
            <a:off x="0" y="6149712"/>
            <a:ext cx="60960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[3] Gemini: A family of highly capable multimodal models, 2025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[4] The llama 3 herd of models, 2024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[5] Robust llm training infrastructure at bytedance, SOSP 2025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[6] Alibaba HPN: A data center network for large language model training, SIGCOMM 2025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pu - Free icons" id="414" name="Google Shape;41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78117" y="579115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15" name="Google Shape;41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95239" y="579115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16" name="Google Shape;41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71553" y="579115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17" name="Google Shape;41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8688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18" name="Google Shape;41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25810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19" name="Google Shape;41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25810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20" name="Google Shape;42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8687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21" name="Google Shape;42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55523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22" name="Google Shape;42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72645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23" name="Google Shape;423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72645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24" name="Google Shape;42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55522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25" name="Google Shape;425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55523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26" name="Google Shape;426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72645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27" name="Google Shape;427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72645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28" name="Google Shape;428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755522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29" name="Google Shape;429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31837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30" name="Google Shape;430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48959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31" name="Google Shape;431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48959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32" name="Google Shape;432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31836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33" name="Google Shape;43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13934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34" name="Google Shape;43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1056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35" name="Google Shape;43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31056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36" name="Google Shape;436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13933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37" name="Google Shape;43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60769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38" name="Google Shape;43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77891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39" name="Google Shape;43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77891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40" name="Google Shape;44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60768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41" name="Google Shape;44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60769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42" name="Google Shape;442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77891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43" name="Google Shape;443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77891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44" name="Google Shape;444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60768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45" name="Google Shape;445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37083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46" name="Google Shape;446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54205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47" name="Google Shape;447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54205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48" name="Google Shape;448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37082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49" name="Google Shape;44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30754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50" name="Google Shape;45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47876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51" name="Google Shape;45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47876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52" name="Google Shape;452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30753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53" name="Google Shape;45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77589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54" name="Google Shape;45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94711" y="181322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55" name="Google Shape;45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94711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56" name="Google Shape;456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77588" y="248455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57" name="Google Shape;457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77589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58" name="Google Shape;458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94711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59" name="Google Shape;459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94711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60" name="Google Shape;460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577588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61" name="Google Shape;46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3903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62" name="Google Shape;462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71025" y="326005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63" name="Google Shape;463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71025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464" name="Google Shape;464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153902" y="3931389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7"/>
          <p:cNvSpPr/>
          <p:nvPr/>
        </p:nvSpPr>
        <p:spPr>
          <a:xfrm>
            <a:off x="1354224" y="2084973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7"/>
          <p:cNvSpPr/>
          <p:nvPr/>
        </p:nvSpPr>
        <p:spPr>
          <a:xfrm flipH="1" rot="10800000">
            <a:off x="1552079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7"/>
          <p:cNvSpPr/>
          <p:nvPr/>
        </p:nvSpPr>
        <p:spPr>
          <a:xfrm flipH="1" rot="10800000">
            <a:off x="1552079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7"/>
          <p:cNvSpPr/>
          <p:nvPr/>
        </p:nvSpPr>
        <p:spPr>
          <a:xfrm>
            <a:off x="1354224" y="2791029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7"/>
          <p:cNvSpPr/>
          <p:nvPr/>
        </p:nvSpPr>
        <p:spPr>
          <a:xfrm>
            <a:off x="1354224" y="3566533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7"/>
          <p:cNvSpPr/>
          <p:nvPr/>
        </p:nvSpPr>
        <p:spPr>
          <a:xfrm>
            <a:off x="1354224" y="4179992"/>
            <a:ext cx="8587907" cy="150471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7"/>
          <p:cNvSpPr/>
          <p:nvPr/>
        </p:nvSpPr>
        <p:spPr>
          <a:xfrm flipH="1" rot="10800000">
            <a:off x="8820980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7"/>
          <p:cNvSpPr/>
          <p:nvPr/>
        </p:nvSpPr>
        <p:spPr>
          <a:xfrm flipH="1" rot="10800000">
            <a:off x="7327846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7"/>
          <p:cNvSpPr/>
          <p:nvPr/>
        </p:nvSpPr>
        <p:spPr>
          <a:xfrm flipH="1" rot="10800000">
            <a:off x="2998914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7"/>
          <p:cNvSpPr/>
          <p:nvPr/>
        </p:nvSpPr>
        <p:spPr>
          <a:xfrm flipH="1" rot="10800000">
            <a:off x="4468899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7"/>
          <p:cNvSpPr/>
          <p:nvPr/>
        </p:nvSpPr>
        <p:spPr>
          <a:xfrm flipH="1" rot="10800000">
            <a:off x="5938884" y="2104796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7"/>
          <p:cNvSpPr/>
          <p:nvPr/>
        </p:nvSpPr>
        <p:spPr>
          <a:xfrm flipH="1" rot="10800000">
            <a:off x="2281284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7"/>
          <p:cNvSpPr/>
          <p:nvPr/>
        </p:nvSpPr>
        <p:spPr>
          <a:xfrm flipH="1" rot="10800000">
            <a:off x="2964191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7"/>
          <p:cNvSpPr/>
          <p:nvPr/>
        </p:nvSpPr>
        <p:spPr>
          <a:xfrm flipH="1" rot="10800000">
            <a:off x="2998914" y="351318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7"/>
          <p:cNvSpPr/>
          <p:nvPr/>
        </p:nvSpPr>
        <p:spPr>
          <a:xfrm flipH="1" rot="10800000">
            <a:off x="3671201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7"/>
          <p:cNvSpPr/>
          <p:nvPr/>
        </p:nvSpPr>
        <p:spPr>
          <a:xfrm flipH="1" rot="10800000">
            <a:off x="4446108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7"/>
          <p:cNvSpPr/>
          <p:nvPr/>
        </p:nvSpPr>
        <p:spPr>
          <a:xfrm flipH="1" rot="10800000">
            <a:off x="5175313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7"/>
          <p:cNvSpPr/>
          <p:nvPr/>
        </p:nvSpPr>
        <p:spPr>
          <a:xfrm flipH="1" rot="10800000">
            <a:off x="5858220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7"/>
          <p:cNvSpPr/>
          <p:nvPr/>
        </p:nvSpPr>
        <p:spPr>
          <a:xfrm flipH="1" rot="10800000">
            <a:off x="6565230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7"/>
          <p:cNvSpPr/>
          <p:nvPr/>
        </p:nvSpPr>
        <p:spPr>
          <a:xfrm flipH="1" rot="10800000">
            <a:off x="7377844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7"/>
          <p:cNvSpPr/>
          <p:nvPr/>
        </p:nvSpPr>
        <p:spPr>
          <a:xfrm flipH="1" rot="10800000">
            <a:off x="8107049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7"/>
          <p:cNvSpPr/>
          <p:nvPr/>
        </p:nvSpPr>
        <p:spPr>
          <a:xfrm flipH="1" rot="10800000">
            <a:off x="8789956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7"/>
          <p:cNvSpPr/>
          <p:nvPr/>
        </p:nvSpPr>
        <p:spPr>
          <a:xfrm flipH="1" rot="10800000">
            <a:off x="9496966" y="2104795"/>
            <a:ext cx="289312" cy="2272749"/>
          </a:xfrm>
          <a:prstGeom prst="ellipse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7"/>
          <p:cNvSpPr/>
          <p:nvPr/>
        </p:nvSpPr>
        <p:spPr>
          <a:xfrm flipH="1" rot="10800000">
            <a:off x="8820980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7"/>
          <p:cNvSpPr/>
          <p:nvPr/>
        </p:nvSpPr>
        <p:spPr>
          <a:xfrm flipH="1" rot="10800000">
            <a:off x="7342502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7"/>
          <p:cNvSpPr/>
          <p:nvPr/>
        </p:nvSpPr>
        <p:spPr>
          <a:xfrm flipH="1" rot="10800000">
            <a:off x="5864024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7"/>
          <p:cNvSpPr/>
          <p:nvPr/>
        </p:nvSpPr>
        <p:spPr>
          <a:xfrm flipH="1" rot="10800000">
            <a:off x="4462736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7"/>
          <p:cNvSpPr/>
          <p:nvPr/>
        </p:nvSpPr>
        <p:spPr>
          <a:xfrm flipH="1" rot="10800000">
            <a:off x="1553282" y="3512022"/>
            <a:ext cx="947462" cy="872213"/>
          </a:xfrm>
          <a:prstGeom prst="ellipse">
            <a:avLst/>
          </a:prstGeom>
          <a:noFill/>
          <a:ln cap="flat" cmpd="sng" w="38100">
            <a:solidFill>
              <a:srgbClr val="FF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7"/>
          <p:cNvSpPr txBox="1"/>
          <p:nvPr>
            <p:ph type="title"/>
          </p:nvPr>
        </p:nvSpPr>
        <p:spPr>
          <a:xfrm>
            <a:off x="838200" y="3497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But the GPU Training are still tightly coupled and tailored…</a:t>
            </a:r>
            <a:endParaRPr/>
          </a:p>
        </p:txBody>
      </p:sp>
      <p:sp>
        <p:nvSpPr>
          <p:cNvPr id="494" name="Google Shape;494;p7"/>
          <p:cNvSpPr txBox="1"/>
          <p:nvPr/>
        </p:nvSpPr>
        <p:spPr>
          <a:xfrm>
            <a:off x="6770555" y="5206376"/>
            <a:ext cx="491044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Backup/Development Pool</a:t>
            </a:r>
            <a:endParaRPr/>
          </a:p>
        </p:txBody>
      </p:sp>
      <p:pic>
        <p:nvPicPr>
          <p:cNvPr descr="Gpu - Free icons" id="495" name="Google Shape;49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7218" y="579115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ck | International Finance Centre, Hong Kong" id="496" name="Google Shape;496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182165" y="2050183"/>
            <a:ext cx="927100" cy="927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7" name="Google Shape;497;p7"/>
          <p:cNvCxnSpPr/>
          <p:nvPr/>
        </p:nvCxnSpPr>
        <p:spPr>
          <a:xfrm rot="10800000">
            <a:off x="3830073" y="3200718"/>
            <a:ext cx="4878300" cy="2948100"/>
          </a:xfrm>
          <a:prstGeom prst="curvedConnector2">
            <a:avLst/>
          </a:prstGeom>
          <a:noFill/>
          <a:ln cap="flat" cmpd="sng" w="117475">
            <a:solidFill>
              <a:srgbClr val="8CD872"/>
            </a:solidFill>
            <a:prstDash val="solid"/>
            <a:miter lim="8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At large scale, maintaining good cluster health becomes challenging</a:t>
            </a:r>
            <a:endParaRPr/>
          </a:p>
        </p:txBody>
      </p:sp>
      <p:sp>
        <p:nvSpPr>
          <p:cNvPr id="503" name="Google Shape;503;p8"/>
          <p:cNvSpPr txBox="1"/>
          <p:nvPr/>
        </p:nvSpPr>
        <p:spPr>
          <a:xfrm>
            <a:off x="950494" y="2006646"/>
            <a:ext cx="5898541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Hardware Failures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Software contentions</a:t>
            </a:r>
            <a:endParaRPr i="1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Management Events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Resource load balancing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sp>
        <p:nvSpPr>
          <p:cNvPr id="504" name="Google Shape;504;p8"/>
          <p:cNvSpPr txBox="1"/>
          <p:nvPr/>
        </p:nvSpPr>
        <p:spPr>
          <a:xfrm>
            <a:off x="3810000" y="4673600"/>
            <a:ext cx="428803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Many Interruptions!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9"/>
          <p:cNvSpPr txBox="1"/>
          <p:nvPr>
            <p:ph type="title"/>
          </p:nvPr>
        </p:nvSpPr>
        <p:spPr>
          <a:xfrm>
            <a:off x="838200" y="9586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At large scale, maintaining good cluster health becomes challenging</a:t>
            </a:r>
            <a:endParaRPr/>
          </a:p>
        </p:txBody>
      </p:sp>
      <p:sp>
        <p:nvSpPr>
          <p:cNvPr id="511" name="Google Shape;511;p9"/>
          <p:cNvSpPr txBox="1"/>
          <p:nvPr/>
        </p:nvSpPr>
        <p:spPr>
          <a:xfrm>
            <a:off x="838200" y="1393750"/>
            <a:ext cx="427749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Hardware failures</a:t>
            </a:r>
            <a:endParaRPr/>
          </a:p>
        </p:txBody>
      </p:sp>
      <p:sp>
        <p:nvSpPr>
          <p:cNvPr id="512" name="Google Shape;512;p9"/>
          <p:cNvSpPr txBox="1"/>
          <p:nvPr/>
        </p:nvSpPr>
        <p:spPr>
          <a:xfrm>
            <a:off x="1367010" y="5324069"/>
            <a:ext cx="885651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Aegis[7] reports that </a:t>
            </a: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GPU servers have orders of magnitude higher failure rates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cloud computing scenarios. </a:t>
            </a:r>
            <a:endParaRPr/>
          </a:p>
        </p:txBody>
      </p:sp>
      <p:pic>
        <p:nvPicPr>
          <p:cNvPr descr="Nvidia's Blackwell AI GPU overheating issues are seemingly overhyped —  semiconductor analysts reveal cooling issues have been mostly addressed |  Tom's Hardware" id="513" name="Google Shape;51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0494" y="2081931"/>
            <a:ext cx="4498848" cy="25306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verheat - Free icons" id="514" name="Google Shape;51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99918" y="2727216"/>
            <a:ext cx="1041400" cy="1041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side xAI Colossus, the 100,000-GPU Supercluster Powered by NVIDIA  Spectrum-X - NADDOD Blog" id="515" name="Google Shape;51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42660" y="1998707"/>
            <a:ext cx="4118944" cy="27480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mit - Free signaling icons" id="516" name="Google Shape;516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09629" y="2082371"/>
            <a:ext cx="816980" cy="816980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9"/>
          <p:cNvSpPr txBox="1"/>
          <p:nvPr/>
        </p:nvSpPr>
        <p:spPr>
          <a:xfrm>
            <a:off x="1866964" y="4746790"/>
            <a:ext cx="221996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GPU Overheats</a:t>
            </a:r>
            <a:endParaRPr/>
          </a:p>
        </p:txBody>
      </p:sp>
      <p:pic>
        <p:nvPicPr>
          <p:cNvPr descr="Limit - Free signaling icons" id="518" name="Google Shape;51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815038" y="3137060"/>
            <a:ext cx="816980" cy="8169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mit - Free signaling icons" id="519" name="Google Shape;519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47970" y="2318726"/>
            <a:ext cx="816980" cy="8169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mit - Free signaling icons" id="520" name="Google Shape;520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05206" y="3372748"/>
            <a:ext cx="816980" cy="81698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9"/>
          <p:cNvSpPr txBox="1"/>
          <p:nvPr/>
        </p:nvSpPr>
        <p:spPr>
          <a:xfrm>
            <a:off x="7798152" y="4746789"/>
            <a:ext cx="283386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GPU Power Spike</a:t>
            </a:r>
            <a:endParaRPr/>
          </a:p>
        </p:txBody>
      </p:sp>
      <p:sp>
        <p:nvSpPr>
          <p:cNvPr id="522" name="Google Shape;522;p9"/>
          <p:cNvSpPr txBox="1"/>
          <p:nvPr/>
        </p:nvSpPr>
        <p:spPr>
          <a:xfrm>
            <a:off x="1367010" y="6082334"/>
            <a:ext cx="90865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Meta [8] reports </a:t>
            </a: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that the mean time to failure (MTTF) drops to under one hour (failures  happen every hour)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the 100K+ GPU scale.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At large scale, maintaining good cluster health becomes challenging</a:t>
            </a:r>
            <a:endParaRPr/>
          </a:p>
        </p:txBody>
      </p:sp>
      <p:pic>
        <p:nvPicPr>
          <p:cNvPr id="528" name="Google Shape;528;p10"/>
          <p:cNvPicPr preferRelativeResize="0"/>
          <p:nvPr/>
        </p:nvPicPr>
        <p:blipFill rotWithShape="1">
          <a:blip r:embed="rId3">
            <a:alphaModFix/>
          </a:blip>
          <a:srcRect b="51599" l="9744" r="22096" t="0"/>
          <a:stretch/>
        </p:blipFill>
        <p:spPr>
          <a:xfrm>
            <a:off x="4787235" y="1973024"/>
            <a:ext cx="5952572" cy="3180764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10"/>
          <p:cNvSpPr txBox="1"/>
          <p:nvPr/>
        </p:nvSpPr>
        <p:spPr>
          <a:xfrm>
            <a:off x="838200" y="1893034"/>
            <a:ext cx="5194586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Software contentions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80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Performance Straggler</a:t>
            </a:r>
            <a:endParaRPr/>
          </a:p>
        </p:txBody>
      </p:sp>
      <p:sp>
        <p:nvSpPr>
          <p:cNvPr id="530" name="Google Shape;530;p10"/>
          <p:cNvSpPr txBox="1"/>
          <p:nvPr/>
        </p:nvSpPr>
        <p:spPr>
          <a:xfrm>
            <a:off x="320040" y="4703356"/>
            <a:ext cx="11551920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Alibaba[9] reported nearly </a:t>
            </a: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60% of their large-scale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training jobs experience slowness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production.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Falcon[10] shows that </a:t>
            </a: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software contentions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caused by background tasks and network anomalies can easily affect LLM training frameworks, </a:t>
            </a: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delaying the job completion time by 34.59%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on average.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At large scale, maintaining good cluster health becomes challenging</a:t>
            </a:r>
            <a:endParaRPr/>
          </a:p>
        </p:txBody>
      </p:sp>
      <p:pic>
        <p:nvPicPr>
          <p:cNvPr id="536" name="Google Shape;53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1976763"/>
            <a:ext cx="4516112" cy="4516112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11"/>
          <p:cNvSpPr txBox="1"/>
          <p:nvPr/>
        </p:nvSpPr>
        <p:spPr>
          <a:xfrm>
            <a:off x="688008" y="1802591"/>
            <a:ext cx="4543539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Management Events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80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Urgent Security Upgrade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80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Routine Maintenance that requires reboot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At large scale, maintaining good cluster health becomes challenging</a:t>
            </a:r>
            <a:endParaRPr/>
          </a:p>
        </p:txBody>
      </p:sp>
      <p:sp>
        <p:nvSpPr>
          <p:cNvPr id="543" name="Google Shape;543;p12"/>
          <p:cNvSpPr txBox="1"/>
          <p:nvPr/>
        </p:nvSpPr>
        <p:spPr>
          <a:xfrm>
            <a:off x="282146" y="1790344"/>
            <a:ext cx="5439033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Load balancing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GPU and resource fragmentation</a:t>
            </a:r>
            <a:endParaRPr/>
          </a:p>
        </p:txBody>
      </p:sp>
      <p:sp>
        <p:nvSpPr>
          <p:cNvPr id="544" name="Google Shape;544;p12"/>
          <p:cNvSpPr/>
          <p:nvPr/>
        </p:nvSpPr>
        <p:spPr>
          <a:xfrm>
            <a:off x="358344" y="2916195"/>
            <a:ext cx="1447800" cy="20388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12"/>
          <p:cNvSpPr/>
          <p:nvPr/>
        </p:nvSpPr>
        <p:spPr>
          <a:xfrm>
            <a:off x="2128451" y="2916195"/>
            <a:ext cx="1447800" cy="20388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12"/>
          <p:cNvSpPr/>
          <p:nvPr/>
        </p:nvSpPr>
        <p:spPr>
          <a:xfrm>
            <a:off x="3898559" y="2916195"/>
            <a:ext cx="1447800" cy="20388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12"/>
          <p:cNvSpPr txBox="1"/>
          <p:nvPr/>
        </p:nvSpPr>
        <p:spPr>
          <a:xfrm>
            <a:off x="6695303" y="2108653"/>
            <a:ext cx="543903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Power consumption skewness</a:t>
            </a:r>
            <a:endParaRPr/>
          </a:p>
        </p:txBody>
      </p:sp>
      <p:sp>
        <p:nvSpPr>
          <p:cNvPr id="548" name="Google Shape;548;p12"/>
          <p:cNvSpPr txBox="1"/>
          <p:nvPr/>
        </p:nvSpPr>
        <p:spPr>
          <a:xfrm>
            <a:off x="469736" y="5054716"/>
            <a:ext cx="12250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Rack A</a:t>
            </a:r>
            <a:endParaRPr/>
          </a:p>
        </p:txBody>
      </p:sp>
      <p:sp>
        <p:nvSpPr>
          <p:cNvPr id="549" name="Google Shape;549;p12"/>
          <p:cNvSpPr txBox="1"/>
          <p:nvPr/>
        </p:nvSpPr>
        <p:spPr>
          <a:xfrm>
            <a:off x="2236752" y="5054716"/>
            <a:ext cx="12250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Rack B</a:t>
            </a:r>
            <a:endParaRPr/>
          </a:p>
        </p:txBody>
      </p:sp>
      <p:sp>
        <p:nvSpPr>
          <p:cNvPr id="550" name="Google Shape;550;p12"/>
          <p:cNvSpPr txBox="1"/>
          <p:nvPr/>
        </p:nvSpPr>
        <p:spPr>
          <a:xfrm>
            <a:off x="4016125" y="5054716"/>
            <a:ext cx="124906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Rack C</a:t>
            </a:r>
            <a:endParaRPr/>
          </a:p>
        </p:txBody>
      </p:sp>
      <p:sp>
        <p:nvSpPr>
          <p:cNvPr id="551" name="Google Shape;551;p12"/>
          <p:cNvSpPr/>
          <p:nvPr/>
        </p:nvSpPr>
        <p:spPr>
          <a:xfrm>
            <a:off x="489816" y="3065685"/>
            <a:ext cx="511081" cy="511081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12"/>
          <p:cNvSpPr/>
          <p:nvPr/>
        </p:nvSpPr>
        <p:spPr>
          <a:xfrm>
            <a:off x="1120010" y="3065685"/>
            <a:ext cx="511081" cy="511081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12"/>
          <p:cNvSpPr/>
          <p:nvPr/>
        </p:nvSpPr>
        <p:spPr>
          <a:xfrm>
            <a:off x="1120010" y="3683523"/>
            <a:ext cx="511081" cy="511081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12"/>
          <p:cNvSpPr/>
          <p:nvPr/>
        </p:nvSpPr>
        <p:spPr>
          <a:xfrm>
            <a:off x="2306259" y="3683523"/>
            <a:ext cx="511081" cy="511081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12"/>
          <p:cNvSpPr/>
          <p:nvPr/>
        </p:nvSpPr>
        <p:spPr>
          <a:xfrm>
            <a:off x="4048059" y="3683523"/>
            <a:ext cx="511081" cy="511081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12"/>
          <p:cNvSpPr/>
          <p:nvPr/>
        </p:nvSpPr>
        <p:spPr>
          <a:xfrm>
            <a:off x="4048059" y="4313718"/>
            <a:ext cx="511081" cy="511081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12"/>
          <p:cNvSpPr/>
          <p:nvPr/>
        </p:nvSpPr>
        <p:spPr>
          <a:xfrm>
            <a:off x="4678253" y="3683523"/>
            <a:ext cx="511081" cy="511081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12"/>
          <p:cNvSpPr/>
          <p:nvPr/>
        </p:nvSpPr>
        <p:spPr>
          <a:xfrm>
            <a:off x="4678253" y="4313718"/>
            <a:ext cx="511081" cy="511081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12"/>
          <p:cNvSpPr/>
          <p:nvPr/>
        </p:nvSpPr>
        <p:spPr>
          <a:xfrm>
            <a:off x="6722074" y="3487923"/>
            <a:ext cx="1447800" cy="2298356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12"/>
          <p:cNvSpPr/>
          <p:nvPr/>
        </p:nvSpPr>
        <p:spPr>
          <a:xfrm>
            <a:off x="8492181" y="3487923"/>
            <a:ext cx="1447800" cy="2298356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12"/>
          <p:cNvSpPr/>
          <p:nvPr/>
        </p:nvSpPr>
        <p:spPr>
          <a:xfrm>
            <a:off x="10262289" y="3487923"/>
            <a:ext cx="1447800" cy="2298356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12"/>
          <p:cNvSpPr txBox="1"/>
          <p:nvPr/>
        </p:nvSpPr>
        <p:spPr>
          <a:xfrm>
            <a:off x="7023326" y="5753158"/>
            <a:ext cx="12250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Rack A</a:t>
            </a:r>
            <a:endParaRPr/>
          </a:p>
        </p:txBody>
      </p:sp>
      <p:sp>
        <p:nvSpPr>
          <p:cNvPr id="563" name="Google Shape;563;p12"/>
          <p:cNvSpPr txBox="1"/>
          <p:nvPr/>
        </p:nvSpPr>
        <p:spPr>
          <a:xfrm>
            <a:off x="8854135" y="5753158"/>
            <a:ext cx="12250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Rack B</a:t>
            </a:r>
            <a:endParaRPr/>
          </a:p>
        </p:txBody>
      </p:sp>
      <p:sp>
        <p:nvSpPr>
          <p:cNvPr id="564" name="Google Shape;564;p12"/>
          <p:cNvSpPr txBox="1"/>
          <p:nvPr/>
        </p:nvSpPr>
        <p:spPr>
          <a:xfrm>
            <a:off x="10633508" y="5753158"/>
            <a:ext cx="124906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Rack C</a:t>
            </a:r>
            <a:endParaRPr/>
          </a:p>
        </p:txBody>
      </p:sp>
      <p:sp>
        <p:nvSpPr>
          <p:cNvPr id="565" name="Google Shape;565;p12"/>
          <p:cNvSpPr/>
          <p:nvPr/>
        </p:nvSpPr>
        <p:spPr>
          <a:xfrm>
            <a:off x="6833466" y="3621566"/>
            <a:ext cx="1225015" cy="335365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12"/>
          <p:cNvSpPr/>
          <p:nvPr/>
        </p:nvSpPr>
        <p:spPr>
          <a:xfrm>
            <a:off x="6833466" y="4054052"/>
            <a:ext cx="1225015" cy="335365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12"/>
          <p:cNvSpPr/>
          <p:nvPr/>
        </p:nvSpPr>
        <p:spPr>
          <a:xfrm>
            <a:off x="8600481" y="3621565"/>
            <a:ext cx="1225015" cy="335365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12"/>
          <p:cNvSpPr/>
          <p:nvPr/>
        </p:nvSpPr>
        <p:spPr>
          <a:xfrm>
            <a:off x="10392211" y="3621565"/>
            <a:ext cx="1225015" cy="335365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12"/>
          <p:cNvSpPr/>
          <p:nvPr/>
        </p:nvSpPr>
        <p:spPr>
          <a:xfrm>
            <a:off x="10392211" y="4041695"/>
            <a:ext cx="1225015" cy="335365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12"/>
          <p:cNvSpPr/>
          <p:nvPr/>
        </p:nvSpPr>
        <p:spPr>
          <a:xfrm>
            <a:off x="10392211" y="4474182"/>
            <a:ext cx="1225015" cy="335365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12"/>
          <p:cNvSpPr/>
          <p:nvPr/>
        </p:nvSpPr>
        <p:spPr>
          <a:xfrm>
            <a:off x="10392211" y="4906669"/>
            <a:ext cx="1225015" cy="335365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12"/>
          <p:cNvSpPr/>
          <p:nvPr/>
        </p:nvSpPr>
        <p:spPr>
          <a:xfrm>
            <a:off x="10392211" y="5314442"/>
            <a:ext cx="1225015" cy="335365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3" name="Google Shape;573;p12"/>
          <p:cNvCxnSpPr>
            <a:stCxn id="559" idx="0"/>
          </p:cNvCxnSpPr>
          <p:nvPr/>
        </p:nvCxnSpPr>
        <p:spPr>
          <a:xfrm flipH="1" rot="10800000">
            <a:off x="7445974" y="2773323"/>
            <a:ext cx="562800" cy="714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74" name="Google Shape;574;p12"/>
          <p:cNvCxnSpPr>
            <a:stCxn id="561" idx="0"/>
          </p:cNvCxnSpPr>
          <p:nvPr/>
        </p:nvCxnSpPr>
        <p:spPr>
          <a:xfrm rot="10800000">
            <a:off x="10392189" y="2773323"/>
            <a:ext cx="594000" cy="714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75" name="Google Shape;575;p12"/>
          <p:cNvCxnSpPr/>
          <p:nvPr/>
        </p:nvCxnSpPr>
        <p:spPr>
          <a:xfrm flipH="1" rot="10800000">
            <a:off x="7186482" y="2773287"/>
            <a:ext cx="562746" cy="714636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76" name="Google Shape;576;p12"/>
          <p:cNvCxnSpPr/>
          <p:nvPr/>
        </p:nvCxnSpPr>
        <p:spPr>
          <a:xfrm flipH="1" rot="10800000">
            <a:off x="7569541" y="2773287"/>
            <a:ext cx="562746" cy="714636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77" name="Google Shape;577;p12"/>
          <p:cNvCxnSpPr/>
          <p:nvPr/>
        </p:nvCxnSpPr>
        <p:spPr>
          <a:xfrm flipH="1" rot="10800000">
            <a:off x="7310049" y="2773287"/>
            <a:ext cx="562746" cy="714636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78" name="Google Shape;578;p12"/>
          <p:cNvCxnSpPr/>
          <p:nvPr/>
        </p:nvCxnSpPr>
        <p:spPr>
          <a:xfrm rot="10800000">
            <a:off x="10528135" y="2773287"/>
            <a:ext cx="593978" cy="714636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79" name="Google Shape;579;p12"/>
          <p:cNvCxnSpPr/>
          <p:nvPr/>
        </p:nvCxnSpPr>
        <p:spPr>
          <a:xfrm rot="10800000">
            <a:off x="10664060" y="2773287"/>
            <a:ext cx="593978" cy="714636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80" name="Google Shape;580;p12"/>
          <p:cNvCxnSpPr/>
          <p:nvPr/>
        </p:nvCxnSpPr>
        <p:spPr>
          <a:xfrm rot="10800000">
            <a:off x="10219217" y="2773287"/>
            <a:ext cx="593978" cy="714636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81" name="Google Shape;581;p12"/>
          <p:cNvCxnSpPr/>
          <p:nvPr/>
        </p:nvCxnSpPr>
        <p:spPr>
          <a:xfrm>
            <a:off x="9095741" y="2784111"/>
            <a:ext cx="0" cy="714636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82" name="Google Shape;582;p12"/>
          <p:cNvCxnSpPr/>
          <p:nvPr/>
        </p:nvCxnSpPr>
        <p:spPr>
          <a:xfrm>
            <a:off x="9192398" y="2773287"/>
            <a:ext cx="0" cy="714636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83" name="Google Shape;583;p12"/>
          <p:cNvCxnSpPr/>
          <p:nvPr/>
        </p:nvCxnSpPr>
        <p:spPr>
          <a:xfrm>
            <a:off x="9303608" y="2773287"/>
            <a:ext cx="0" cy="714636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584" name="Google Shape;584;p12"/>
          <p:cNvCxnSpPr/>
          <p:nvPr/>
        </p:nvCxnSpPr>
        <p:spPr>
          <a:xfrm>
            <a:off x="9414819" y="2773287"/>
            <a:ext cx="0" cy="714636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descr="Lightning bolt Good Ware Lineal Color icon | Freepik" id="585" name="Google Shape;58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82575" y="6066031"/>
            <a:ext cx="353293" cy="3532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ning bolt Good Ware Lineal Color icon | Freepik" id="586" name="Google Shape;58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5935" y="6066031"/>
            <a:ext cx="353293" cy="3532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ning bolt Good Ware Lineal Color icon | Freepik" id="587" name="Google Shape;58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39434" y="6066031"/>
            <a:ext cx="353293" cy="3532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ning bolt Good Ware Lineal Color icon | Freepik" id="588" name="Google Shape;58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10767" y="6055995"/>
            <a:ext cx="353293" cy="3532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ning bolt Good Ware Lineal Color icon | Freepik" id="589" name="Google Shape;58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13967" y="6055995"/>
            <a:ext cx="353293" cy="3532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ning bolt Good Ware Lineal Color icon | Freepik" id="590" name="Google Shape;59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27327" y="6055995"/>
            <a:ext cx="353293" cy="3532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ning bolt Good Ware Lineal Color icon | Freepik" id="591" name="Google Shape;59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81327" y="6055995"/>
            <a:ext cx="353293" cy="3532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ning bolt Good Ware Lineal Color icon | Freepik" id="592" name="Google Shape;59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94687" y="6055995"/>
            <a:ext cx="353293" cy="3532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ghtning bolt Good Ware Lineal Color icon | Freepik" id="593" name="Google Shape;59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38527" y="6055995"/>
            <a:ext cx="353293" cy="35329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4" name="Google Shape;594;p12"/>
          <p:cNvCxnSpPr/>
          <p:nvPr/>
        </p:nvCxnSpPr>
        <p:spPr>
          <a:xfrm>
            <a:off x="6096000" y="3124242"/>
            <a:ext cx="0" cy="2121526"/>
          </a:xfrm>
          <a:prstGeom prst="straightConnector1">
            <a:avLst/>
          </a:prstGeom>
          <a:noFill/>
          <a:ln cap="flat" cmpd="sng" w="222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13"/>
          <p:cNvSpPr txBox="1"/>
          <p:nvPr>
            <p:ph type="title"/>
          </p:nvPr>
        </p:nvSpPr>
        <p:spPr>
          <a:xfrm>
            <a:off x="379921" y="268905"/>
            <a:ext cx="11556706" cy="11322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/>
              <a:t>These interruptions affects the training significantly!</a:t>
            </a:r>
            <a:endParaRPr i="1">
              <a:solidFill>
                <a:srgbClr val="FF0000"/>
              </a:solidFill>
            </a:endParaRPr>
          </a:p>
        </p:txBody>
      </p:sp>
      <p:sp>
        <p:nvSpPr>
          <p:cNvPr id="601" name="Google Shape;601;p13"/>
          <p:cNvSpPr txBox="1"/>
          <p:nvPr/>
        </p:nvSpPr>
        <p:spPr>
          <a:xfrm>
            <a:off x="1099821" y="5899235"/>
            <a:ext cx="9467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Interruption handling is the training performance bottleneck!</a:t>
            </a:r>
            <a:endParaRPr/>
          </a:p>
        </p:txBody>
      </p:sp>
      <p:pic>
        <p:nvPicPr>
          <p:cNvPr descr="A graph with red lines and numbers&#10;&#10;AI-generated content may be incorrect." id="602" name="Google Shape;60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9389" y="1156161"/>
            <a:ext cx="7792590" cy="4545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4"/>
          <p:cNvSpPr txBox="1"/>
          <p:nvPr>
            <p:ph type="title"/>
          </p:nvPr>
        </p:nvSpPr>
        <p:spPr>
          <a:xfrm>
            <a:off x="379921" y="268905"/>
            <a:ext cx="11556706" cy="11322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/>
              <a:t>These interruptions affects the training significantly!</a:t>
            </a:r>
            <a:endParaRPr i="1">
              <a:solidFill>
                <a:srgbClr val="FF0000"/>
              </a:solidFill>
            </a:endParaRPr>
          </a:p>
        </p:txBody>
      </p:sp>
      <p:pic>
        <p:nvPicPr>
          <p:cNvPr descr="A graph with red and green lines&#10;&#10;AI-generated content may be incorrect." id="609" name="Google Shape;60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9389" y="1156161"/>
            <a:ext cx="7792590" cy="4545677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14"/>
          <p:cNvSpPr txBox="1"/>
          <p:nvPr/>
        </p:nvSpPr>
        <p:spPr>
          <a:xfrm>
            <a:off x="1099821" y="5899235"/>
            <a:ext cx="9467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Interruption handling is the training performance bottleneck!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Current Practices?</a:t>
            </a:r>
            <a:endParaRPr/>
          </a:p>
        </p:txBody>
      </p:sp>
      <p:sp>
        <p:nvSpPr>
          <p:cNvPr id="616" name="Google Shape;616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None/>
            </a:pPr>
            <a:r>
              <a:rPr b="1" i="1" lang="en-US" sz="28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Full Restart</a:t>
            </a:r>
            <a:endParaRPr b="1" i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i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None/>
            </a:pPr>
            <a:r>
              <a:rPr b="1" i="1" lang="en-US" sz="28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- Runtime Reconfiguration</a:t>
            </a:r>
            <a:endParaRPr b="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0"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Current Practice: Full Restart</a:t>
            </a:r>
            <a:endParaRPr/>
          </a:p>
        </p:txBody>
      </p:sp>
      <p:sp>
        <p:nvSpPr>
          <p:cNvPr id="623" name="Google Shape;623;p16"/>
          <p:cNvSpPr txBox="1"/>
          <p:nvPr>
            <p:ph idx="1" type="body"/>
          </p:nvPr>
        </p:nvSpPr>
        <p:spPr>
          <a:xfrm>
            <a:off x="429276" y="1298113"/>
            <a:ext cx="11589541" cy="4878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Need a long restart time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e.g., 8192-GPU-job takes 6.47 minutes on average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At 100K scale, failure happens every hour (Meta)</a:t>
            </a:r>
            <a:endParaRPr/>
          </a:p>
        </p:txBody>
      </p:sp>
      <p:sp>
        <p:nvSpPr>
          <p:cNvPr id="624" name="Google Shape;624;p16"/>
          <p:cNvSpPr txBox="1"/>
          <p:nvPr/>
        </p:nvSpPr>
        <p:spPr>
          <a:xfrm>
            <a:off x="8643257" y="5782517"/>
            <a:ext cx="3851107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Varuna (EuroSys 22’), Horovod, 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Torch Distributed…</a:t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5" name="Google Shape;62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1194" y="2660695"/>
            <a:ext cx="10941532" cy="2746828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16"/>
          <p:cNvSpPr/>
          <p:nvPr/>
        </p:nvSpPr>
        <p:spPr>
          <a:xfrm>
            <a:off x="948267" y="4267200"/>
            <a:ext cx="1913467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16"/>
          <p:cNvSpPr txBox="1"/>
          <p:nvPr/>
        </p:nvSpPr>
        <p:spPr>
          <a:xfrm>
            <a:off x="948267" y="4260550"/>
            <a:ext cx="1913467" cy="3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67">
                <a:solidFill>
                  <a:srgbClr val="E08A3C"/>
                </a:solidFill>
                <a:latin typeface="Arial"/>
                <a:ea typeface="Arial"/>
                <a:cs typeface="Arial"/>
                <a:sym typeface="Arial"/>
              </a:rPr>
              <a:t>0.52 min</a:t>
            </a:r>
            <a:endParaRPr/>
          </a:p>
        </p:txBody>
      </p:sp>
      <p:sp>
        <p:nvSpPr>
          <p:cNvPr id="628" name="Google Shape;628;p16"/>
          <p:cNvSpPr/>
          <p:nvPr/>
        </p:nvSpPr>
        <p:spPr>
          <a:xfrm>
            <a:off x="3048000" y="4267200"/>
            <a:ext cx="1913467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16"/>
          <p:cNvSpPr txBox="1"/>
          <p:nvPr/>
        </p:nvSpPr>
        <p:spPr>
          <a:xfrm>
            <a:off x="3048000" y="4260550"/>
            <a:ext cx="1913467" cy="3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67">
                <a:solidFill>
                  <a:srgbClr val="E08A3C"/>
                </a:solidFill>
                <a:latin typeface="Arial"/>
                <a:ea typeface="Arial"/>
                <a:cs typeface="Arial"/>
                <a:sym typeface="Arial"/>
              </a:rPr>
              <a:t>1.50 min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"/>
          <p:cNvSpPr txBox="1"/>
          <p:nvPr>
            <p:ph type="title"/>
          </p:nvPr>
        </p:nvSpPr>
        <p:spPr>
          <a:xfrm>
            <a:off x="350052" y="365125"/>
            <a:ext cx="1119785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Existing Practice 1 – Full Restart</a:t>
            </a:r>
            <a:endParaRPr/>
          </a:p>
        </p:txBody>
      </p:sp>
      <p:sp>
        <p:nvSpPr>
          <p:cNvPr id="636" name="Google Shape;636;p17"/>
          <p:cNvSpPr txBox="1"/>
          <p:nvPr/>
        </p:nvSpPr>
        <p:spPr>
          <a:xfrm>
            <a:off x="7312019" y="2469933"/>
            <a:ext cx="4639821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 </a:t>
            </a:r>
            <a:r>
              <a:rPr b="0" i="0" lang="en-US" sz="24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Need a long restart time.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</a:pPr>
            <a:r>
              <a:rPr b="0" i="0" lang="en-US" sz="16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(e.g., 8192-GPU-job takes 6 minutes setup)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b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17"/>
          <p:cNvSpPr txBox="1"/>
          <p:nvPr/>
        </p:nvSpPr>
        <p:spPr>
          <a:xfrm>
            <a:off x="9782028" y="5782515"/>
            <a:ext cx="271233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Varuna (EuroSys 22’), Horovod, 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Torch Distributed…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8" name="Google Shape;638;p17"/>
          <p:cNvGrpSpPr/>
          <p:nvPr/>
        </p:nvGrpSpPr>
        <p:grpSpPr>
          <a:xfrm>
            <a:off x="1056407" y="3706631"/>
            <a:ext cx="5916834" cy="910282"/>
            <a:chOff x="2602" y="1518871"/>
            <a:chExt cx="5916834" cy="910282"/>
          </a:xfrm>
        </p:grpSpPr>
        <p:sp>
          <p:nvSpPr>
            <p:cNvPr id="639" name="Google Shape;639;p17"/>
            <p:cNvSpPr/>
            <p:nvPr/>
          </p:nvSpPr>
          <p:spPr>
            <a:xfrm>
              <a:off x="2602" y="1518871"/>
              <a:ext cx="2275705" cy="910282"/>
            </a:xfrm>
            <a:prstGeom prst="homePlate">
              <a:avLst>
                <a:gd fmla="val 50000" name="adj"/>
              </a:avLst>
            </a:prstGeom>
            <a:solidFill>
              <a:srgbClr val="155D82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17"/>
            <p:cNvSpPr txBox="1"/>
            <p:nvPr/>
          </p:nvSpPr>
          <p:spPr>
            <a:xfrm>
              <a:off x="2602" y="1518871"/>
              <a:ext cx="2048135" cy="91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101325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Stop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(Infra)</a:t>
              </a:r>
              <a:endParaRPr/>
            </a:p>
          </p:txBody>
        </p:sp>
        <p:sp>
          <p:nvSpPr>
            <p:cNvPr id="641" name="Google Shape;641;p17"/>
            <p:cNvSpPr/>
            <p:nvPr/>
          </p:nvSpPr>
          <p:spPr>
            <a:xfrm>
              <a:off x="1823166" y="1518871"/>
              <a:ext cx="2275705" cy="910282"/>
            </a:xfrm>
            <a:prstGeom prst="chevron">
              <a:avLst>
                <a:gd fmla="val 50000" name="adj"/>
              </a:avLst>
            </a:prstGeom>
            <a:solidFill>
              <a:srgbClr val="155D82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17"/>
            <p:cNvSpPr txBox="1"/>
            <p:nvPr/>
          </p:nvSpPr>
          <p:spPr>
            <a:xfrm>
              <a:off x="2278307" y="1518871"/>
              <a:ext cx="1365423" cy="91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Reschedule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(Infra)</a:t>
              </a:r>
              <a:endParaRPr/>
            </a:p>
          </p:txBody>
        </p:sp>
        <p:sp>
          <p:nvSpPr>
            <p:cNvPr id="643" name="Google Shape;643;p17"/>
            <p:cNvSpPr/>
            <p:nvPr/>
          </p:nvSpPr>
          <p:spPr>
            <a:xfrm>
              <a:off x="3643731" y="1518871"/>
              <a:ext cx="2275705" cy="910282"/>
            </a:xfrm>
            <a:prstGeom prst="chevron">
              <a:avLst>
                <a:gd fmla="val 50000" name="adj"/>
              </a:avLst>
            </a:prstGeom>
            <a:solidFill>
              <a:srgbClr val="155D82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17"/>
            <p:cNvSpPr txBox="1"/>
            <p:nvPr/>
          </p:nvSpPr>
          <p:spPr>
            <a:xfrm>
              <a:off x="4098872" y="1518871"/>
              <a:ext cx="1365423" cy="91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Reinitialize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(Worker)</a:t>
              </a:r>
              <a:endParaRPr/>
            </a:p>
          </p:txBody>
        </p:sp>
      </p:grpSp>
      <p:pic>
        <p:nvPicPr>
          <p:cNvPr descr="Gpu - Free icons" id="645" name="Google Shape;64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9980" y="151067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46" name="Google Shape;64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7102" y="151067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47" name="Google Shape;64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7102" y="218200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48" name="Google Shape;64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9979" y="218200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49" name="Google Shape;64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2785" y="169068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50" name="Google Shape;65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9907" y="169068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51" name="Google Shape;65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9907" y="236202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52" name="Google Shape;65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2784" y="236202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53" name="Google Shape;65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9802" y="151067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54" name="Google Shape;65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16924" y="151067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55" name="Google Shape;65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16924" y="218200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56" name="Google Shape;65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9801" y="218200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57" name="Google Shape;65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2607" y="169068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58" name="Google Shape;65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9729" y="169068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59" name="Google Shape;65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9729" y="236202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60" name="Google Shape;66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2606" y="2362020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17"/>
          <p:cNvSpPr txBox="1"/>
          <p:nvPr/>
        </p:nvSpPr>
        <p:spPr>
          <a:xfrm>
            <a:off x="5287705" y="1723217"/>
            <a:ext cx="121161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Training</a:t>
            </a:r>
            <a:endParaRPr/>
          </a:p>
        </p:txBody>
      </p:sp>
      <p:pic>
        <p:nvPicPr>
          <p:cNvPr descr="Cycle - Free vector icons on creazilla.com" id="662" name="Google Shape;66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3442" y="2208804"/>
            <a:ext cx="826790" cy="82679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17"/>
          <p:cNvSpPr/>
          <p:nvPr/>
        </p:nvSpPr>
        <p:spPr>
          <a:xfrm>
            <a:off x="3694119" y="2469933"/>
            <a:ext cx="524531" cy="524531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pu - Free icons" id="664" name="Google Shape;66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9980" y="498307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65" name="Google Shape;66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7102" y="498307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66" name="Google Shape;66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7102" y="565440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67" name="Google Shape;66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9979" y="565440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68" name="Google Shape;66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2785" y="516309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69" name="Google Shape;66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9907" y="516309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70" name="Google Shape;67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9907" y="5834425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71" name="Google Shape;67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2784" y="5834425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72" name="Google Shape;67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9802" y="498307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73" name="Google Shape;67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16924" y="4983077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74" name="Google Shape;67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16924" y="565440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75" name="Google Shape;67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9801" y="565440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76" name="Google Shape;67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2607" y="516309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77" name="Google Shape;67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9729" y="516309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78" name="Google Shape;67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9729" y="5834425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79" name="Google Shape;67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2606" y="5834425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17"/>
          <p:cNvSpPr txBox="1"/>
          <p:nvPr/>
        </p:nvSpPr>
        <p:spPr>
          <a:xfrm>
            <a:off x="5287705" y="5195622"/>
            <a:ext cx="121161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Training</a:t>
            </a:r>
            <a:endParaRPr/>
          </a:p>
        </p:txBody>
      </p:sp>
      <p:pic>
        <p:nvPicPr>
          <p:cNvPr descr="Cycle - Free vector icons on creazilla.com" id="681" name="Google Shape;68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3442" y="5681209"/>
            <a:ext cx="826790" cy="826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18"/>
          <p:cNvSpPr txBox="1"/>
          <p:nvPr>
            <p:ph type="title"/>
          </p:nvPr>
        </p:nvSpPr>
        <p:spPr>
          <a:xfrm>
            <a:off x="209006" y="35975"/>
            <a:ext cx="1114479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Existing Practice 2 – Runtime Reconfiguration</a:t>
            </a:r>
            <a:endParaRPr/>
          </a:p>
        </p:txBody>
      </p:sp>
      <p:sp>
        <p:nvSpPr>
          <p:cNvPr id="688" name="Google Shape;688;p18"/>
          <p:cNvSpPr txBox="1"/>
          <p:nvPr/>
        </p:nvSpPr>
        <p:spPr>
          <a:xfrm>
            <a:off x="6096000" y="1676426"/>
            <a:ext cx="6060955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E16666"/>
              </a:buClr>
              <a:buSzPts val="2400"/>
              <a:buFont typeface="Arial"/>
              <a:buChar char="-"/>
            </a:pPr>
            <a:r>
              <a:rPr lang="en-US" sz="2400">
                <a:solidFill>
                  <a:srgbClr val="E16666"/>
                </a:solidFill>
                <a:latin typeface="Arial"/>
                <a:ea typeface="Arial"/>
                <a:cs typeface="Arial"/>
                <a:sym typeface="Arial"/>
              </a:rPr>
              <a:t>still long restart time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     (e.g., the initialization time takes 4.45 mins)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E1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2400"/>
              <a:buFont typeface="Arial"/>
              <a:buChar char="-"/>
            </a:pPr>
            <a:r>
              <a:rPr lang="en-US" sz="2400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Requires the change of training strategy (e.g., PP degree), change delicate setting, change user semantic</a:t>
            </a:r>
            <a:endParaRPr/>
          </a:p>
        </p:txBody>
      </p:sp>
      <p:pic>
        <p:nvPicPr>
          <p:cNvPr descr="Gpu - Free icons" id="689" name="Google Shape;68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136" y="135643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90" name="Google Shape;69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7258" y="135643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91" name="Google Shape;69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7258" y="202777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92" name="Google Shape;69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135" y="202777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93" name="Google Shape;69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941" y="153645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94" name="Google Shape;69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0063" y="153645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95" name="Google Shape;69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0063" y="2207786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96" name="Google Shape;69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940" y="2207786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97" name="Google Shape;69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9958" y="135643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98" name="Google Shape;69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080" y="135643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699" name="Google Shape;69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080" y="202777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00" name="Google Shape;70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9957" y="202777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01" name="Google Shape;70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2763" y="153645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02" name="Google Shape;70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9885" y="153645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03" name="Google Shape;70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9885" y="2207786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04" name="Google Shape;70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2762" y="2207786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18"/>
          <p:cNvSpPr txBox="1"/>
          <p:nvPr/>
        </p:nvSpPr>
        <p:spPr>
          <a:xfrm>
            <a:off x="4407861" y="1568983"/>
            <a:ext cx="15074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Shrink (-1)</a:t>
            </a:r>
            <a:endParaRPr/>
          </a:p>
        </p:txBody>
      </p:sp>
      <p:pic>
        <p:nvPicPr>
          <p:cNvPr descr="Cycle - Free vector icons on creazilla.com" id="706" name="Google Shape;70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43598" y="2054570"/>
            <a:ext cx="826790" cy="8267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07" name="Google Shape;70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136" y="460030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08" name="Google Shape;70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7258" y="460030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09" name="Google Shape;70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7258" y="5271635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10" name="Google Shape;71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135" y="5271635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11" name="Google Shape;71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941" y="478031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12" name="Google Shape;71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0063" y="478031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13" name="Google Shape;71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0063" y="545165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14" name="Google Shape;71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940" y="545165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15" name="Google Shape;71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9958" y="460030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16" name="Google Shape;71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080" y="460030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17" name="Google Shape;71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080" y="5271635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18" name="Google Shape;71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9957" y="5271635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19" name="Google Shape;71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2763" y="478031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20" name="Google Shape;72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9885" y="478031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21" name="Google Shape;72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9885" y="5451651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18"/>
          <p:cNvSpPr txBox="1"/>
          <p:nvPr/>
        </p:nvSpPr>
        <p:spPr>
          <a:xfrm>
            <a:off x="4407861" y="4812848"/>
            <a:ext cx="14617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Grow (+1)</a:t>
            </a:r>
            <a:endParaRPr/>
          </a:p>
        </p:txBody>
      </p:sp>
      <p:pic>
        <p:nvPicPr>
          <p:cNvPr descr="Cycle - Free vector icons on creazilla.com" id="723" name="Google Shape;72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43598" y="5298435"/>
            <a:ext cx="826790" cy="8267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24" name="Google Shape;72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7979" y="5485461"/>
            <a:ext cx="717122" cy="7171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5" name="Google Shape;725;p18"/>
          <p:cNvGrpSpPr/>
          <p:nvPr/>
        </p:nvGrpSpPr>
        <p:grpSpPr>
          <a:xfrm>
            <a:off x="211608" y="3233870"/>
            <a:ext cx="5916834" cy="910282"/>
            <a:chOff x="2602" y="1518871"/>
            <a:chExt cx="5916834" cy="910282"/>
          </a:xfrm>
        </p:grpSpPr>
        <p:sp>
          <p:nvSpPr>
            <p:cNvPr id="726" name="Google Shape;726;p18"/>
            <p:cNvSpPr/>
            <p:nvPr/>
          </p:nvSpPr>
          <p:spPr>
            <a:xfrm>
              <a:off x="2602" y="1518871"/>
              <a:ext cx="2275705" cy="910282"/>
            </a:xfrm>
            <a:prstGeom prst="homePlate">
              <a:avLst>
                <a:gd fmla="val 50000" name="adj"/>
              </a:avLst>
            </a:prstGeom>
            <a:solidFill>
              <a:srgbClr val="155D82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18"/>
            <p:cNvSpPr txBox="1"/>
            <p:nvPr/>
          </p:nvSpPr>
          <p:spPr>
            <a:xfrm>
              <a:off x="2602" y="1518871"/>
              <a:ext cx="2048135" cy="91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101325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Stop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(Infra)</a:t>
              </a:r>
              <a:endParaRPr/>
            </a:p>
          </p:txBody>
        </p:sp>
        <p:sp>
          <p:nvSpPr>
            <p:cNvPr id="728" name="Google Shape;728;p18"/>
            <p:cNvSpPr/>
            <p:nvPr/>
          </p:nvSpPr>
          <p:spPr>
            <a:xfrm>
              <a:off x="1823166" y="1518871"/>
              <a:ext cx="2275705" cy="910282"/>
            </a:xfrm>
            <a:prstGeom prst="chevron">
              <a:avLst>
                <a:gd fmla="val 50000" name="adj"/>
              </a:avLst>
            </a:prstGeom>
            <a:solidFill>
              <a:srgbClr val="155D82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18"/>
            <p:cNvSpPr txBox="1"/>
            <p:nvPr/>
          </p:nvSpPr>
          <p:spPr>
            <a:xfrm>
              <a:off x="2278307" y="1518871"/>
              <a:ext cx="1365423" cy="91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Reschedule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(Infra)</a:t>
              </a:r>
              <a:endParaRPr/>
            </a:p>
          </p:txBody>
        </p:sp>
        <p:sp>
          <p:nvSpPr>
            <p:cNvPr id="730" name="Google Shape;730;p18"/>
            <p:cNvSpPr/>
            <p:nvPr/>
          </p:nvSpPr>
          <p:spPr>
            <a:xfrm>
              <a:off x="3643731" y="1518871"/>
              <a:ext cx="2275705" cy="910282"/>
            </a:xfrm>
            <a:prstGeom prst="chevron">
              <a:avLst>
                <a:gd fmla="val 50000" name="adj"/>
              </a:avLst>
            </a:prstGeom>
            <a:solidFill>
              <a:srgbClr val="155D82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18"/>
            <p:cNvSpPr txBox="1"/>
            <p:nvPr/>
          </p:nvSpPr>
          <p:spPr>
            <a:xfrm>
              <a:off x="4098872" y="1518871"/>
              <a:ext cx="1365423" cy="91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Reinitialize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(Worker)</a:t>
              </a:r>
              <a:endParaRPr/>
            </a:p>
          </p:txBody>
        </p:sp>
      </p:grpSp>
      <p:sp>
        <p:nvSpPr>
          <p:cNvPr id="732" name="Google Shape;732;p18"/>
          <p:cNvSpPr txBox="1"/>
          <p:nvPr/>
        </p:nvSpPr>
        <p:spPr>
          <a:xfrm>
            <a:off x="430689" y="6313182"/>
            <a:ext cx="113122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Recycle (SOSP 24’), Oobleck (SOSP 23’),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Parcae (NSDI 24’)..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9"/>
          <p:cNvSpPr txBox="1"/>
          <p:nvPr>
            <p:ph type="title"/>
          </p:nvPr>
        </p:nvSpPr>
        <p:spPr>
          <a:xfrm>
            <a:off x="350052" y="365125"/>
            <a:ext cx="1119785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Existing Practice 1 – Full Restart</a:t>
            </a:r>
            <a:endParaRPr/>
          </a:p>
        </p:txBody>
      </p:sp>
      <p:sp>
        <p:nvSpPr>
          <p:cNvPr id="739" name="Google Shape;739;p19"/>
          <p:cNvSpPr txBox="1"/>
          <p:nvPr/>
        </p:nvSpPr>
        <p:spPr>
          <a:xfrm>
            <a:off x="7312019" y="2469933"/>
            <a:ext cx="4639821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 </a:t>
            </a:r>
            <a:r>
              <a:rPr b="0" i="0" lang="en-US" sz="24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Need a long restart time.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</a:pPr>
            <a:r>
              <a:rPr b="0" i="0" lang="en-US" sz="16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(e.g., 8192-GPU-job takes 6 minutes setup)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b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19"/>
          <p:cNvSpPr txBox="1"/>
          <p:nvPr/>
        </p:nvSpPr>
        <p:spPr>
          <a:xfrm>
            <a:off x="9782028" y="5782515"/>
            <a:ext cx="271233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Varuna (EuroSys 22’), Horovod, 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Torch Distributed…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pu - Free icons" id="741" name="Google Shape;74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9980" y="151067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42" name="Google Shape;74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7102" y="151067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43" name="Google Shape;74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7102" y="218200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44" name="Google Shape;74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9979" y="218200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45" name="Google Shape;74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2785" y="169068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46" name="Google Shape;74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9907" y="169068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47" name="Google Shape;74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9907" y="236202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48" name="Google Shape;74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2784" y="236202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49" name="Google Shape;74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9802" y="151067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50" name="Google Shape;75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16924" y="151067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51" name="Google Shape;75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16924" y="218200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52" name="Google Shape;75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9801" y="218200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53" name="Google Shape;75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2607" y="169068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54" name="Google Shape;75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9729" y="169068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55" name="Google Shape;75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9729" y="236202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56" name="Google Shape;75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2606" y="2362020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19"/>
          <p:cNvSpPr txBox="1"/>
          <p:nvPr/>
        </p:nvSpPr>
        <p:spPr>
          <a:xfrm>
            <a:off x="5287705" y="1723217"/>
            <a:ext cx="121161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Training</a:t>
            </a:r>
            <a:endParaRPr/>
          </a:p>
        </p:txBody>
      </p:sp>
      <p:pic>
        <p:nvPicPr>
          <p:cNvPr descr="Cycle - Free vector icons on creazilla.com" id="758" name="Google Shape;75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3442" y="2208804"/>
            <a:ext cx="826790" cy="82679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19"/>
          <p:cNvSpPr/>
          <p:nvPr/>
        </p:nvSpPr>
        <p:spPr>
          <a:xfrm>
            <a:off x="3694119" y="2469933"/>
            <a:ext cx="524531" cy="524531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pu - Free icons" id="760" name="Google Shape;76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9980" y="338529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61" name="Google Shape;76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7102" y="338529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62" name="Google Shape;76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7102" y="4056625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63" name="Google Shape;76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89979" y="4056625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64" name="Google Shape;76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2785" y="356530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65" name="Google Shape;76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9907" y="356530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66" name="Google Shape;76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29907" y="423664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67" name="Google Shape;76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2784" y="423664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68" name="Google Shape;76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9802" y="338529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69" name="Google Shape;76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16924" y="3385293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70" name="Google Shape;77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16924" y="4056625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71" name="Google Shape;77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9801" y="4056625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72" name="Google Shape;77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2607" y="356530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73" name="Google Shape;77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9729" y="3565309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74" name="Google Shape;77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9729" y="4236641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75" name="Google Shape;77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2606" y="4236641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19"/>
          <p:cNvSpPr txBox="1"/>
          <p:nvPr/>
        </p:nvSpPr>
        <p:spPr>
          <a:xfrm>
            <a:off x="5287705" y="3597838"/>
            <a:ext cx="121161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Training</a:t>
            </a:r>
            <a:endParaRPr/>
          </a:p>
        </p:txBody>
      </p:sp>
      <p:pic>
        <p:nvPicPr>
          <p:cNvPr descr="Cycle - Free vector icons on creazilla.com" id="777" name="Google Shape;777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3442" y="4083425"/>
            <a:ext cx="826790" cy="826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0844" y="5062473"/>
            <a:ext cx="7031080" cy="17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19"/>
          <p:cNvSpPr/>
          <p:nvPr/>
        </p:nvSpPr>
        <p:spPr>
          <a:xfrm>
            <a:off x="791058" y="6079119"/>
            <a:ext cx="862044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19"/>
          <p:cNvSpPr txBox="1"/>
          <p:nvPr/>
        </p:nvSpPr>
        <p:spPr>
          <a:xfrm>
            <a:off x="834552" y="6079119"/>
            <a:ext cx="1229603" cy="261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E08A3C"/>
                </a:solidFill>
                <a:latin typeface="Arial"/>
                <a:ea typeface="Arial"/>
                <a:cs typeface="Arial"/>
                <a:sym typeface="Arial"/>
              </a:rPr>
              <a:t>0.52 min</a:t>
            </a:r>
            <a:endParaRPr/>
          </a:p>
        </p:txBody>
      </p:sp>
      <p:grpSp>
        <p:nvGrpSpPr>
          <p:cNvPr id="781" name="Google Shape;781;p19"/>
          <p:cNvGrpSpPr/>
          <p:nvPr/>
        </p:nvGrpSpPr>
        <p:grpSpPr>
          <a:xfrm>
            <a:off x="2071345" y="6079119"/>
            <a:ext cx="1271757" cy="281704"/>
            <a:chOff x="10276151" y="4258327"/>
            <a:chExt cx="1271757" cy="281704"/>
          </a:xfrm>
        </p:grpSpPr>
        <p:sp>
          <p:nvSpPr>
            <p:cNvPr id="782" name="Google Shape;782;p19"/>
            <p:cNvSpPr/>
            <p:nvPr/>
          </p:nvSpPr>
          <p:spPr>
            <a:xfrm>
              <a:off x="10276151" y="4258327"/>
              <a:ext cx="862044" cy="26161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19"/>
            <p:cNvSpPr txBox="1"/>
            <p:nvPr/>
          </p:nvSpPr>
          <p:spPr>
            <a:xfrm>
              <a:off x="10318305" y="4278421"/>
              <a:ext cx="1229603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E08A3C"/>
                  </a:solidFill>
                  <a:latin typeface="Arial"/>
                  <a:ea typeface="Arial"/>
                  <a:cs typeface="Arial"/>
                  <a:sym typeface="Arial"/>
                </a:rPr>
                <a:t>1.50 min</a:t>
              </a:r>
              <a:endParaRPr/>
            </a:p>
          </p:txBody>
        </p:sp>
      </p:grpSp>
      <p:cxnSp>
        <p:nvCxnSpPr>
          <p:cNvPr id="784" name="Google Shape;784;p19"/>
          <p:cNvCxnSpPr/>
          <p:nvPr/>
        </p:nvCxnSpPr>
        <p:spPr>
          <a:xfrm>
            <a:off x="3236292" y="3108366"/>
            <a:ext cx="0" cy="320634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"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20"/>
          <p:cNvSpPr txBox="1"/>
          <p:nvPr>
            <p:ph type="title"/>
          </p:nvPr>
        </p:nvSpPr>
        <p:spPr>
          <a:xfrm>
            <a:off x="209006" y="35975"/>
            <a:ext cx="1114479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Existing Practice 2 – Runtime Reconfiguration</a:t>
            </a:r>
            <a:endParaRPr/>
          </a:p>
        </p:txBody>
      </p:sp>
      <p:sp>
        <p:nvSpPr>
          <p:cNvPr id="791" name="Google Shape;791;p20"/>
          <p:cNvSpPr txBox="1"/>
          <p:nvPr/>
        </p:nvSpPr>
        <p:spPr>
          <a:xfrm>
            <a:off x="7562891" y="1676426"/>
            <a:ext cx="4594064" cy="2923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E16666"/>
              </a:buClr>
              <a:buSzPts val="2400"/>
              <a:buFont typeface="Arial"/>
              <a:buChar char="-"/>
            </a:pPr>
            <a:r>
              <a:rPr lang="en-US" sz="2400">
                <a:solidFill>
                  <a:srgbClr val="E16666"/>
                </a:solidFill>
                <a:latin typeface="Arial"/>
                <a:ea typeface="Arial"/>
                <a:cs typeface="Arial"/>
                <a:sym typeface="Arial"/>
              </a:rPr>
              <a:t>still long restart time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     (e.g., the initialization time takes 4.45 mins)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E1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2400"/>
              <a:buFont typeface="Arial"/>
              <a:buChar char="-"/>
            </a:pPr>
            <a:r>
              <a:rPr lang="en-US" sz="2400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Requires the change of training strategy (e.g., PP degree), change delicate setting, change user semantic</a:t>
            </a:r>
            <a:endParaRPr/>
          </a:p>
        </p:txBody>
      </p:sp>
      <p:pic>
        <p:nvPicPr>
          <p:cNvPr descr="Gpu - Free icons" id="792" name="Google Shape;79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136" y="135643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93" name="Google Shape;79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7258" y="135643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94" name="Google Shape;79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7258" y="202777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95" name="Google Shape;79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135" y="202777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96" name="Google Shape;79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941" y="153645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97" name="Google Shape;79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0063" y="153645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98" name="Google Shape;79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0063" y="2207786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799" name="Google Shape;79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940" y="2207786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00" name="Google Shape;80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9958" y="135643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01" name="Google Shape;80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080" y="135643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02" name="Google Shape;80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080" y="202777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03" name="Google Shape;80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9957" y="202777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04" name="Google Shape;80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2763" y="153645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05" name="Google Shape;80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9885" y="153645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06" name="Google Shape;80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9885" y="2207786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07" name="Google Shape;80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2762" y="2207786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20"/>
          <p:cNvSpPr txBox="1"/>
          <p:nvPr/>
        </p:nvSpPr>
        <p:spPr>
          <a:xfrm>
            <a:off x="4407861" y="1568983"/>
            <a:ext cx="15074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Shrink (-1)</a:t>
            </a:r>
            <a:endParaRPr/>
          </a:p>
        </p:txBody>
      </p:sp>
      <p:pic>
        <p:nvPicPr>
          <p:cNvPr descr="Cycle - Free vector icons on creazilla.com" id="809" name="Google Shape;809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43598" y="2054570"/>
            <a:ext cx="826790" cy="8267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10" name="Google Shape;8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136" y="315151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11" name="Google Shape;81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7258" y="315151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12" name="Google Shape;81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7258" y="382284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13" name="Google Shape;81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135" y="382284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14" name="Google Shape;81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941" y="333152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15" name="Google Shape;81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0063" y="333152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16" name="Google Shape;81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0063" y="400286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17" name="Google Shape;81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940" y="400286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18" name="Google Shape;81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9958" y="315151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19" name="Google Shape;81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080" y="315151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20" name="Google Shape;82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080" y="382284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21" name="Google Shape;82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9957" y="3822844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22" name="Google Shape;82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2763" y="333152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23" name="Google Shape;82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9885" y="333152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24" name="Google Shape;82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9885" y="4002860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20"/>
          <p:cNvSpPr txBox="1"/>
          <p:nvPr/>
        </p:nvSpPr>
        <p:spPr>
          <a:xfrm>
            <a:off x="4407861" y="3364057"/>
            <a:ext cx="14617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Grow (+1)</a:t>
            </a:r>
            <a:endParaRPr/>
          </a:p>
        </p:txBody>
      </p:sp>
      <p:pic>
        <p:nvPicPr>
          <p:cNvPr descr="Cycle - Free vector icons on creazilla.com" id="826" name="Google Shape;826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43598" y="3849644"/>
            <a:ext cx="826790" cy="8267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827" name="Google Shape;82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7979" y="4036670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20"/>
          <p:cNvSpPr txBox="1"/>
          <p:nvPr/>
        </p:nvSpPr>
        <p:spPr>
          <a:xfrm>
            <a:off x="430689" y="4608712"/>
            <a:ext cx="113122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Recycle (SOSP 24’), Oobleck (SOSP 23’),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Parcae (NSDI 24’)..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29" name="Google Shape;829;p20"/>
          <p:cNvCxnSpPr/>
          <p:nvPr/>
        </p:nvCxnSpPr>
        <p:spPr>
          <a:xfrm>
            <a:off x="3236292" y="2906483"/>
            <a:ext cx="0" cy="320634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"/>
            <a:headEnd len="sm" w="sm" type="none"/>
            <a:tailEnd len="med" w="med" type="triangle"/>
          </a:ln>
        </p:spPr>
      </p:cxnSp>
      <p:pic>
        <p:nvPicPr>
          <p:cNvPr id="830" name="Google Shape;830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0844" y="5062473"/>
            <a:ext cx="7031080" cy="1765125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20"/>
          <p:cNvSpPr/>
          <p:nvPr/>
        </p:nvSpPr>
        <p:spPr>
          <a:xfrm>
            <a:off x="791058" y="6079119"/>
            <a:ext cx="862044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832;p20"/>
          <p:cNvSpPr txBox="1"/>
          <p:nvPr/>
        </p:nvSpPr>
        <p:spPr>
          <a:xfrm>
            <a:off x="834552" y="6079119"/>
            <a:ext cx="1229603" cy="261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E08A3C"/>
                </a:solidFill>
                <a:latin typeface="Arial"/>
                <a:ea typeface="Arial"/>
                <a:cs typeface="Arial"/>
                <a:sym typeface="Arial"/>
              </a:rPr>
              <a:t>0.52 min</a:t>
            </a:r>
            <a:endParaRPr/>
          </a:p>
        </p:txBody>
      </p:sp>
      <p:grpSp>
        <p:nvGrpSpPr>
          <p:cNvPr id="833" name="Google Shape;833;p20"/>
          <p:cNvGrpSpPr/>
          <p:nvPr/>
        </p:nvGrpSpPr>
        <p:grpSpPr>
          <a:xfrm>
            <a:off x="2071345" y="6079119"/>
            <a:ext cx="1271757" cy="281704"/>
            <a:chOff x="10276151" y="4258327"/>
            <a:chExt cx="1271757" cy="281704"/>
          </a:xfrm>
        </p:grpSpPr>
        <p:sp>
          <p:nvSpPr>
            <p:cNvPr id="834" name="Google Shape;834;p20"/>
            <p:cNvSpPr/>
            <p:nvPr/>
          </p:nvSpPr>
          <p:spPr>
            <a:xfrm>
              <a:off x="10276151" y="4258327"/>
              <a:ext cx="862044" cy="26161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20"/>
            <p:cNvSpPr txBox="1"/>
            <p:nvPr/>
          </p:nvSpPr>
          <p:spPr>
            <a:xfrm>
              <a:off x="10318305" y="4278421"/>
              <a:ext cx="1229603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E08A3C"/>
                  </a:solidFill>
                  <a:latin typeface="Arial"/>
                  <a:ea typeface="Arial"/>
                  <a:cs typeface="Arial"/>
                  <a:sym typeface="Arial"/>
                </a:rPr>
                <a:t>1.50 min</a:t>
              </a:r>
              <a:endParaRPr/>
            </a:p>
          </p:txBody>
        </p:sp>
      </p:grpSp>
      <p:cxnSp>
        <p:nvCxnSpPr>
          <p:cNvPr id="836" name="Google Shape;836;p20"/>
          <p:cNvCxnSpPr/>
          <p:nvPr/>
        </p:nvCxnSpPr>
        <p:spPr>
          <a:xfrm flipH="1">
            <a:off x="768757" y="5231975"/>
            <a:ext cx="2277135" cy="692804"/>
          </a:xfrm>
          <a:prstGeom prst="straightConnector1">
            <a:avLst/>
          </a:prstGeom>
          <a:noFill/>
          <a:ln cap="flat" cmpd="sng" w="76200">
            <a:solidFill>
              <a:schemeClr val="accent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837" name="Google Shape;837;p20"/>
          <p:cNvCxnSpPr/>
          <p:nvPr/>
        </p:nvCxnSpPr>
        <p:spPr>
          <a:xfrm flipH="1">
            <a:off x="1370075" y="5509464"/>
            <a:ext cx="1573436" cy="478708"/>
          </a:xfrm>
          <a:prstGeom prst="straightConnector1">
            <a:avLst/>
          </a:prstGeom>
          <a:noFill/>
          <a:ln cap="flat" cmpd="sng" w="76200">
            <a:solidFill>
              <a:schemeClr val="accent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838" name="Google Shape;838;p20"/>
          <p:cNvCxnSpPr/>
          <p:nvPr/>
        </p:nvCxnSpPr>
        <p:spPr>
          <a:xfrm flipH="1">
            <a:off x="2271401" y="5821049"/>
            <a:ext cx="709276" cy="215793"/>
          </a:xfrm>
          <a:prstGeom prst="straightConnector1">
            <a:avLst/>
          </a:prstGeom>
          <a:noFill/>
          <a:ln cap="flat" cmpd="sng" w="76200">
            <a:solidFill>
              <a:schemeClr val="accent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839" name="Google Shape;839;p20"/>
          <p:cNvCxnSpPr/>
          <p:nvPr/>
        </p:nvCxnSpPr>
        <p:spPr>
          <a:xfrm flipH="1">
            <a:off x="625033" y="5231975"/>
            <a:ext cx="1634305" cy="497228"/>
          </a:xfrm>
          <a:prstGeom prst="straightConnector1">
            <a:avLst/>
          </a:prstGeom>
          <a:noFill/>
          <a:ln cap="flat" cmpd="sng" w="76200">
            <a:solidFill>
              <a:schemeClr val="accent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840" name="Google Shape;840;p20"/>
          <p:cNvCxnSpPr/>
          <p:nvPr/>
        </p:nvCxnSpPr>
        <p:spPr>
          <a:xfrm flipH="1">
            <a:off x="624858" y="5230736"/>
            <a:ext cx="772629" cy="235068"/>
          </a:xfrm>
          <a:prstGeom prst="straightConnector1">
            <a:avLst/>
          </a:prstGeom>
          <a:noFill/>
          <a:ln cap="flat" cmpd="sng" w="76200">
            <a:solidFill>
              <a:schemeClr val="accent6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1"/>
          <p:cNvSpPr txBox="1"/>
          <p:nvPr>
            <p:ph idx="1" type="body"/>
          </p:nvPr>
        </p:nvSpPr>
        <p:spPr>
          <a:xfrm>
            <a:off x="718463" y="2182010"/>
            <a:ext cx="10802977" cy="48648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Whether </a:t>
            </a:r>
            <a:r>
              <a:rPr i="1" lang="en-US" sz="4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full restart </a:t>
            </a:r>
            <a:r>
              <a:rPr lang="en-US" sz="4000">
                <a:latin typeface="Arial"/>
                <a:ea typeface="Arial"/>
                <a:cs typeface="Arial"/>
                <a:sym typeface="Arial"/>
              </a:rPr>
              <a:t>or </a:t>
            </a:r>
            <a:r>
              <a:rPr i="1" lang="en-US" sz="4000">
                <a:solidFill>
                  <a:srgbClr val="4D90D8"/>
                </a:solidFill>
                <a:latin typeface="Arial"/>
                <a:ea typeface="Arial"/>
                <a:cs typeface="Arial"/>
                <a:sym typeface="Arial"/>
              </a:rPr>
              <a:t>runtime reconfiguration</a:t>
            </a:r>
            <a:r>
              <a:rPr lang="en-US" sz="4000">
                <a:latin typeface="Arial"/>
                <a:ea typeface="Arial"/>
                <a:cs typeface="Arial"/>
                <a:sym typeface="Arial"/>
              </a:rPr>
              <a:t>, everyone must wait for the initialization of the new joiner; this delay is unavoidable.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22"/>
          <p:cNvSpPr txBox="1"/>
          <p:nvPr>
            <p:ph idx="1" type="body"/>
          </p:nvPr>
        </p:nvSpPr>
        <p:spPr>
          <a:xfrm>
            <a:off x="446591" y="1053548"/>
            <a:ext cx="11129548" cy="2103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We have only one goal: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4000"/>
              <a:buNone/>
            </a:pPr>
            <a:r>
              <a:rPr i="1" lang="en-US" sz="4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Minimize Job initialization downtime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4000"/>
              <a:buNone/>
            </a:pPr>
            <a:r>
              <a:rPr i="1" lang="en-US" sz="4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during interruption handling</a:t>
            </a:r>
            <a:endParaRPr i="1" sz="4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22"/>
          <p:cNvSpPr txBox="1"/>
          <p:nvPr/>
        </p:nvSpPr>
        <p:spPr>
          <a:xfrm>
            <a:off x="323370" y="3202710"/>
            <a:ext cx="1044388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TrainMover</a:t>
            </a:r>
            <a:endParaRPr sz="4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Harvard University - Wikipedia" id="854" name="Google Shape;85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7345" y="5599119"/>
            <a:ext cx="1293267" cy="12588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libaba Cloud - Nexusgroup" id="855" name="Google Shape;85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55244" y="5599120"/>
            <a:ext cx="2104077" cy="12588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iversity of Texas at Austin - Wikipedia" id="856" name="Google Shape;856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34678" y="5590310"/>
            <a:ext cx="1258881" cy="1258881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22"/>
          <p:cNvSpPr txBox="1"/>
          <p:nvPr/>
        </p:nvSpPr>
        <p:spPr>
          <a:xfrm>
            <a:off x="0" y="4758569"/>
            <a:ext cx="74742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Minimize Job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initialization downtime</a:t>
            </a:r>
            <a:r>
              <a:rPr b="0" i="1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during interruption handling</a:t>
            </a:r>
            <a:endParaRPr b="0" i="1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23"/>
          <p:cNvSpPr txBox="1"/>
          <p:nvPr>
            <p:ph type="title"/>
          </p:nvPr>
        </p:nvSpPr>
        <p:spPr>
          <a:xfrm>
            <a:off x="851647" y="0"/>
            <a:ext cx="10515600" cy="26319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TrainMover: An Interruption-Resilient Runtime for ML Training</a:t>
            </a:r>
            <a:br>
              <a:rPr lang="en-US"/>
            </a:br>
            <a:endParaRPr/>
          </a:p>
        </p:txBody>
      </p:sp>
      <p:sp>
        <p:nvSpPr>
          <p:cNvPr id="864" name="Google Shape;864;p23"/>
          <p:cNvSpPr txBox="1"/>
          <p:nvPr>
            <p:ph idx="1" type="body"/>
          </p:nvPr>
        </p:nvSpPr>
        <p:spPr>
          <a:xfrm>
            <a:off x="1524000" y="1795388"/>
            <a:ext cx="9357360" cy="836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Make intelligent use of standby/low-priority/preemptable machines.</a:t>
            </a:r>
            <a:endParaRPr b="0" sz="5400"/>
          </a:p>
        </p:txBody>
      </p:sp>
      <p:sp>
        <p:nvSpPr>
          <p:cNvPr id="865" name="Google Shape;865;p23"/>
          <p:cNvSpPr txBox="1"/>
          <p:nvPr/>
        </p:nvSpPr>
        <p:spPr>
          <a:xfrm>
            <a:off x="2513650" y="2181825"/>
            <a:ext cx="69084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prepare the initializations before the interruptions happen</a:t>
            </a:r>
            <a:endParaRPr i="1" sz="4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4"/>
          <p:cNvSpPr txBox="1"/>
          <p:nvPr>
            <p:ph type="title"/>
          </p:nvPr>
        </p:nvSpPr>
        <p:spPr>
          <a:xfrm>
            <a:off x="851647" y="0"/>
            <a:ext cx="10515600" cy="26319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TrainMover: An Interruption-Resilient Runtime for ML Training</a:t>
            </a:r>
            <a:br>
              <a:rPr lang="en-US"/>
            </a:br>
            <a:endParaRPr/>
          </a:p>
        </p:txBody>
      </p:sp>
      <p:sp>
        <p:nvSpPr>
          <p:cNvPr id="872" name="Google Shape;872;p24"/>
          <p:cNvSpPr txBox="1"/>
          <p:nvPr>
            <p:ph idx="1" type="body"/>
          </p:nvPr>
        </p:nvSpPr>
        <p:spPr>
          <a:xfrm>
            <a:off x="1524000" y="1795388"/>
            <a:ext cx="9357360" cy="836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Make intelligent use of standby/low-priority/preemptable machines.</a:t>
            </a:r>
            <a:endParaRPr b="0" sz="5400"/>
          </a:p>
        </p:txBody>
      </p:sp>
      <p:grpSp>
        <p:nvGrpSpPr>
          <p:cNvPr id="873" name="Google Shape;873;p24"/>
          <p:cNvGrpSpPr/>
          <p:nvPr/>
        </p:nvGrpSpPr>
        <p:grpSpPr>
          <a:xfrm>
            <a:off x="3979698" y="5120116"/>
            <a:ext cx="3206908" cy="344473"/>
            <a:chOff x="4314226" y="1722092"/>
            <a:chExt cx="2949603" cy="3505317"/>
          </a:xfrm>
        </p:grpSpPr>
        <p:sp>
          <p:nvSpPr>
            <p:cNvPr id="874" name="Google Shape;874;p24"/>
            <p:cNvSpPr/>
            <p:nvPr/>
          </p:nvSpPr>
          <p:spPr>
            <a:xfrm>
              <a:off x="4314226" y="1725084"/>
              <a:ext cx="2864747" cy="3502325"/>
            </a:xfrm>
            <a:prstGeom prst="rect">
              <a:avLst/>
            </a:prstGeom>
            <a:solidFill>
              <a:srgbClr val="FFF6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t/>
              </a:r>
              <a:endParaRPr b="0" i="0" sz="15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24"/>
            <p:cNvSpPr/>
            <p:nvPr/>
          </p:nvSpPr>
          <p:spPr>
            <a:xfrm>
              <a:off x="7171023" y="1722092"/>
              <a:ext cx="92806" cy="3491006"/>
            </a:xfrm>
            <a:prstGeom prst="rect">
              <a:avLst/>
            </a:prstGeom>
            <a:solidFill>
              <a:srgbClr val="FFF6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t/>
              </a:r>
              <a:endParaRPr b="0" i="0" sz="15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6" name="Google Shape;876;p24"/>
          <p:cNvSpPr/>
          <p:nvPr/>
        </p:nvSpPr>
        <p:spPr>
          <a:xfrm>
            <a:off x="3991783" y="5095938"/>
            <a:ext cx="4437903" cy="498178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24"/>
          <p:cNvSpPr txBox="1"/>
          <p:nvPr/>
        </p:nvSpPr>
        <p:spPr>
          <a:xfrm>
            <a:off x="1837385" y="5209916"/>
            <a:ext cx="1900879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Fully Restart or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Runtime reconfiguration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78" name="Google Shape;878;p24"/>
          <p:cNvCxnSpPr/>
          <p:nvPr/>
        </p:nvCxnSpPr>
        <p:spPr>
          <a:xfrm>
            <a:off x="1837385" y="5102535"/>
            <a:ext cx="9009456" cy="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79" name="Google Shape;879;p24"/>
          <p:cNvSpPr txBox="1"/>
          <p:nvPr/>
        </p:nvSpPr>
        <p:spPr>
          <a:xfrm>
            <a:off x="4107770" y="5084997"/>
            <a:ext cx="1992995" cy="439548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rPr i="1" lang="en-US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Stop</a:t>
            </a:r>
            <a:endParaRPr i="1"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24"/>
          <p:cNvSpPr txBox="1"/>
          <p:nvPr/>
        </p:nvSpPr>
        <p:spPr>
          <a:xfrm>
            <a:off x="6342199" y="5084997"/>
            <a:ext cx="1992995" cy="439548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rPr i="1" lang="en-US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Restart</a:t>
            </a:r>
            <a:endParaRPr i="1"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24"/>
          <p:cNvSpPr/>
          <p:nvPr/>
        </p:nvSpPr>
        <p:spPr>
          <a:xfrm>
            <a:off x="3969413" y="5015423"/>
            <a:ext cx="4460273" cy="10359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24"/>
          <p:cNvSpPr txBox="1"/>
          <p:nvPr/>
        </p:nvSpPr>
        <p:spPr>
          <a:xfrm>
            <a:off x="1702168" y="4857528"/>
            <a:ext cx="1622965" cy="2058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Training Timeline</a:t>
            </a:r>
            <a:endParaRPr i="1" sz="131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83" name="Google Shape;883;p24"/>
          <p:cNvCxnSpPr/>
          <p:nvPr/>
        </p:nvCxnSpPr>
        <p:spPr>
          <a:xfrm flipH="1" rot="10800000">
            <a:off x="3765639" y="5133620"/>
            <a:ext cx="201394" cy="973851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84" name="Google Shape;884;p24"/>
          <p:cNvSpPr txBox="1"/>
          <p:nvPr/>
        </p:nvSpPr>
        <p:spPr>
          <a:xfrm>
            <a:off x="2787824" y="6176063"/>
            <a:ext cx="19046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Interruption Happens!</a:t>
            </a:r>
            <a:endParaRPr/>
          </a:p>
        </p:txBody>
      </p:sp>
      <p:sp>
        <p:nvSpPr>
          <p:cNvPr id="885" name="Google Shape;885;p24"/>
          <p:cNvSpPr txBox="1"/>
          <p:nvPr/>
        </p:nvSpPr>
        <p:spPr>
          <a:xfrm>
            <a:off x="2513650" y="2181825"/>
            <a:ext cx="69084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prepare the initializations before the interruptions happen</a:t>
            </a:r>
            <a:endParaRPr i="1" sz="4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25"/>
          <p:cNvSpPr txBox="1"/>
          <p:nvPr>
            <p:ph type="title"/>
          </p:nvPr>
        </p:nvSpPr>
        <p:spPr>
          <a:xfrm>
            <a:off x="851647" y="0"/>
            <a:ext cx="10515600" cy="26319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TrainMover: An Interruption-Resilient Runtime for ML Training</a:t>
            </a:r>
            <a:br>
              <a:rPr lang="en-US"/>
            </a:br>
            <a:endParaRPr/>
          </a:p>
        </p:txBody>
      </p:sp>
      <p:sp>
        <p:nvSpPr>
          <p:cNvPr id="892" name="Google Shape;892;p25"/>
          <p:cNvSpPr txBox="1"/>
          <p:nvPr>
            <p:ph idx="1" type="body"/>
          </p:nvPr>
        </p:nvSpPr>
        <p:spPr>
          <a:xfrm>
            <a:off x="1524000" y="1795388"/>
            <a:ext cx="9357360" cy="836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Make intelligent use of standby/low-priority/preemptable machines.</a:t>
            </a:r>
            <a:endParaRPr b="0" sz="5400"/>
          </a:p>
        </p:txBody>
      </p:sp>
      <p:sp>
        <p:nvSpPr>
          <p:cNvPr id="893" name="Google Shape;893;p25"/>
          <p:cNvSpPr/>
          <p:nvPr/>
        </p:nvSpPr>
        <p:spPr>
          <a:xfrm>
            <a:off x="3978103" y="2675257"/>
            <a:ext cx="3246602" cy="2135537"/>
          </a:xfrm>
          <a:prstGeom prst="rect">
            <a:avLst/>
          </a:prstGeom>
          <a:solidFill>
            <a:srgbClr val="FFF6EA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25"/>
          <p:cNvSpPr/>
          <p:nvPr/>
        </p:nvSpPr>
        <p:spPr>
          <a:xfrm>
            <a:off x="6172698" y="4432396"/>
            <a:ext cx="2262213" cy="99558"/>
          </a:xfrm>
          <a:custGeom>
            <a:rect b="b" l="l" r="r" t="t"/>
            <a:pathLst>
              <a:path extrusionOk="0" h="188554" w="1993900">
                <a:moveTo>
                  <a:pt x="0" y="0"/>
                </a:moveTo>
                <a:lnTo>
                  <a:pt x="1993900" y="0"/>
                </a:lnTo>
                <a:lnTo>
                  <a:pt x="979962" y="184648"/>
                </a:lnTo>
                <a:lnTo>
                  <a:pt x="896641" y="188554"/>
                </a:lnTo>
                <a:lnTo>
                  <a:pt x="0" y="0"/>
                </a:lnTo>
                <a:close/>
              </a:path>
            </a:pathLst>
          </a:custGeom>
          <a:solidFill>
            <a:srgbClr val="FDE7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5" name="Google Shape;895;p25"/>
          <p:cNvSpPr/>
          <p:nvPr/>
        </p:nvSpPr>
        <p:spPr>
          <a:xfrm>
            <a:off x="7224710" y="4386742"/>
            <a:ext cx="50237" cy="456657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p25"/>
          <p:cNvSpPr/>
          <p:nvPr/>
        </p:nvSpPr>
        <p:spPr>
          <a:xfrm>
            <a:off x="6195206" y="2675979"/>
            <a:ext cx="2234481" cy="1760042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7" name="Google Shape;897;p25"/>
          <p:cNvGrpSpPr/>
          <p:nvPr/>
        </p:nvGrpSpPr>
        <p:grpSpPr>
          <a:xfrm>
            <a:off x="3979698" y="5120116"/>
            <a:ext cx="3206908" cy="344473"/>
            <a:chOff x="4314226" y="1722092"/>
            <a:chExt cx="2949603" cy="3505317"/>
          </a:xfrm>
        </p:grpSpPr>
        <p:sp>
          <p:nvSpPr>
            <p:cNvPr id="898" name="Google Shape;898;p25"/>
            <p:cNvSpPr/>
            <p:nvPr/>
          </p:nvSpPr>
          <p:spPr>
            <a:xfrm>
              <a:off x="4314226" y="1725084"/>
              <a:ext cx="2864747" cy="3502325"/>
            </a:xfrm>
            <a:prstGeom prst="rect">
              <a:avLst/>
            </a:prstGeom>
            <a:solidFill>
              <a:srgbClr val="FFF6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t/>
              </a:r>
              <a:endParaRPr b="0" i="0" sz="15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25"/>
            <p:cNvSpPr/>
            <p:nvPr/>
          </p:nvSpPr>
          <p:spPr>
            <a:xfrm>
              <a:off x="7171023" y="1722092"/>
              <a:ext cx="92806" cy="3491006"/>
            </a:xfrm>
            <a:prstGeom prst="rect">
              <a:avLst/>
            </a:prstGeom>
            <a:solidFill>
              <a:srgbClr val="FFF6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t/>
              </a:r>
              <a:endParaRPr b="0" i="0" sz="15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0" name="Google Shape;900;p25"/>
          <p:cNvSpPr/>
          <p:nvPr/>
        </p:nvSpPr>
        <p:spPr>
          <a:xfrm>
            <a:off x="3991783" y="5095938"/>
            <a:ext cx="4437903" cy="498178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25"/>
          <p:cNvSpPr txBox="1"/>
          <p:nvPr/>
        </p:nvSpPr>
        <p:spPr>
          <a:xfrm>
            <a:off x="4107770" y="3574846"/>
            <a:ext cx="1940301" cy="486886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1. Communication CCL Preparation &amp;</a:t>
            </a:r>
            <a:b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i="1" sz="1319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2. Training Context Initialization</a:t>
            </a:r>
            <a:endParaRPr i="1" sz="1319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25"/>
          <p:cNvSpPr txBox="1"/>
          <p:nvPr/>
        </p:nvSpPr>
        <p:spPr>
          <a:xfrm>
            <a:off x="1989277" y="3238479"/>
            <a:ext cx="144590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3" name="Google Shape;903;p25"/>
          <p:cNvCxnSpPr/>
          <p:nvPr/>
        </p:nvCxnSpPr>
        <p:spPr>
          <a:xfrm>
            <a:off x="1837385" y="5102535"/>
            <a:ext cx="9009456" cy="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04" name="Google Shape;904;p25"/>
          <p:cNvSpPr txBox="1"/>
          <p:nvPr/>
        </p:nvSpPr>
        <p:spPr>
          <a:xfrm>
            <a:off x="4107770" y="5084997"/>
            <a:ext cx="1992995" cy="439548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rPr i="1" lang="en-US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Stop</a:t>
            </a:r>
            <a:endParaRPr i="1"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25"/>
          <p:cNvSpPr txBox="1"/>
          <p:nvPr/>
        </p:nvSpPr>
        <p:spPr>
          <a:xfrm>
            <a:off x="6342199" y="5084997"/>
            <a:ext cx="1992995" cy="439548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rPr i="1" lang="en-US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Restart</a:t>
            </a:r>
            <a:endParaRPr i="1"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6" name="Google Shape;906;p25"/>
          <p:cNvGrpSpPr/>
          <p:nvPr/>
        </p:nvGrpSpPr>
        <p:grpSpPr>
          <a:xfrm>
            <a:off x="4209799" y="2645008"/>
            <a:ext cx="4036668" cy="486886"/>
            <a:chOff x="2548574" y="1734550"/>
            <a:chExt cx="3673648" cy="443100"/>
          </a:xfrm>
        </p:grpSpPr>
        <p:sp>
          <p:nvSpPr>
            <p:cNvPr id="907" name="Google Shape;907;p25"/>
            <p:cNvSpPr txBox="1"/>
            <p:nvPr/>
          </p:nvSpPr>
          <p:spPr>
            <a:xfrm>
              <a:off x="2548574" y="1734550"/>
              <a:ext cx="165909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0450" lIns="100450" spcFirstLastPara="1" rIns="100450" wrap="square" tIns="1004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rPr i="1" lang="en-US" sz="1538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Preparation Phase</a:t>
              </a:r>
              <a:endParaRPr i="1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25"/>
            <p:cNvSpPr txBox="1"/>
            <p:nvPr/>
          </p:nvSpPr>
          <p:spPr>
            <a:xfrm>
              <a:off x="4563509" y="1734550"/>
              <a:ext cx="1658713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0450" lIns="100450" spcFirstLastPara="1" rIns="100450" wrap="square" tIns="1004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rPr i="1" lang="en-US" sz="1538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Switching Phase</a:t>
              </a:r>
              <a:endParaRPr i="1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9" name="Google Shape;909;p25"/>
          <p:cNvSpPr txBox="1"/>
          <p:nvPr/>
        </p:nvSpPr>
        <p:spPr>
          <a:xfrm>
            <a:off x="7581484" y="4820576"/>
            <a:ext cx="1622965" cy="2058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t/>
            </a:r>
            <a:endParaRPr sz="1319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10" name="Google Shape;910;p25"/>
          <p:cNvCxnSpPr/>
          <p:nvPr/>
        </p:nvCxnSpPr>
        <p:spPr>
          <a:xfrm>
            <a:off x="1871512" y="4820963"/>
            <a:ext cx="8974656" cy="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11" name="Google Shape;911;p25"/>
          <p:cNvSpPr/>
          <p:nvPr/>
        </p:nvSpPr>
        <p:spPr>
          <a:xfrm>
            <a:off x="7220930" y="4781976"/>
            <a:ext cx="87743" cy="739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2" name="Google Shape;912;p25"/>
          <p:cNvSpPr/>
          <p:nvPr/>
        </p:nvSpPr>
        <p:spPr>
          <a:xfrm>
            <a:off x="3969413" y="5015423"/>
            <a:ext cx="4460273" cy="10359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p25"/>
          <p:cNvSpPr txBox="1"/>
          <p:nvPr/>
        </p:nvSpPr>
        <p:spPr>
          <a:xfrm>
            <a:off x="1702168" y="4857528"/>
            <a:ext cx="1622965" cy="2058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Training Timeline</a:t>
            </a:r>
            <a:endParaRPr i="1" sz="131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4" name="Google Shape;914;p25"/>
          <p:cNvSpPr txBox="1"/>
          <p:nvPr/>
        </p:nvSpPr>
        <p:spPr>
          <a:xfrm>
            <a:off x="4393277" y="3339117"/>
            <a:ext cx="136928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1"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Standby Machine</a:t>
            </a:r>
            <a:endParaRPr/>
          </a:p>
        </p:txBody>
      </p:sp>
      <p:sp>
        <p:nvSpPr>
          <p:cNvPr id="915" name="Google Shape;915;p25"/>
          <p:cNvSpPr/>
          <p:nvPr/>
        </p:nvSpPr>
        <p:spPr>
          <a:xfrm>
            <a:off x="4107770" y="3291354"/>
            <a:ext cx="1992995" cy="1432072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16" name="Google Shape;916;p25"/>
          <p:cNvCxnSpPr/>
          <p:nvPr/>
        </p:nvCxnSpPr>
        <p:spPr>
          <a:xfrm flipH="1" rot="10800000">
            <a:off x="3765639" y="5133620"/>
            <a:ext cx="201394" cy="973851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17" name="Google Shape;917;p25"/>
          <p:cNvSpPr txBox="1"/>
          <p:nvPr/>
        </p:nvSpPr>
        <p:spPr>
          <a:xfrm>
            <a:off x="2787824" y="6176063"/>
            <a:ext cx="19046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Interruption Happens!</a:t>
            </a:r>
            <a:endParaRPr/>
          </a:p>
        </p:txBody>
      </p:sp>
      <p:sp>
        <p:nvSpPr>
          <p:cNvPr id="918" name="Google Shape;918;p25"/>
          <p:cNvSpPr txBox="1"/>
          <p:nvPr/>
        </p:nvSpPr>
        <p:spPr>
          <a:xfrm>
            <a:off x="2513650" y="2181825"/>
            <a:ext cx="69084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prepare the initializations before the interruptions happen</a:t>
            </a:r>
            <a:endParaRPr i="1" sz="4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p25"/>
          <p:cNvSpPr txBox="1"/>
          <p:nvPr/>
        </p:nvSpPr>
        <p:spPr>
          <a:xfrm>
            <a:off x="1837385" y="5209916"/>
            <a:ext cx="1900879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Fully Restart or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Runtime reconfiguration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26"/>
          <p:cNvSpPr txBox="1"/>
          <p:nvPr>
            <p:ph type="title"/>
          </p:nvPr>
        </p:nvSpPr>
        <p:spPr>
          <a:xfrm>
            <a:off x="851647" y="0"/>
            <a:ext cx="10515600" cy="26319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TrainMover: An Interruption-Resilient Runtime for ML Training</a:t>
            </a:r>
            <a:br>
              <a:rPr lang="en-US"/>
            </a:br>
            <a:endParaRPr/>
          </a:p>
        </p:txBody>
      </p:sp>
      <p:sp>
        <p:nvSpPr>
          <p:cNvPr id="926" name="Google Shape;926;p26"/>
          <p:cNvSpPr txBox="1"/>
          <p:nvPr>
            <p:ph idx="1" type="body"/>
          </p:nvPr>
        </p:nvSpPr>
        <p:spPr>
          <a:xfrm>
            <a:off x="1524000" y="1795388"/>
            <a:ext cx="9357360" cy="836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Make intelligent use of standby/low-priority/preemptable machines.</a:t>
            </a:r>
            <a:endParaRPr b="0" sz="5400"/>
          </a:p>
        </p:txBody>
      </p:sp>
      <p:sp>
        <p:nvSpPr>
          <p:cNvPr id="927" name="Google Shape;927;p26"/>
          <p:cNvSpPr/>
          <p:nvPr/>
        </p:nvSpPr>
        <p:spPr>
          <a:xfrm>
            <a:off x="3978103" y="2675257"/>
            <a:ext cx="3246602" cy="2135537"/>
          </a:xfrm>
          <a:prstGeom prst="rect">
            <a:avLst/>
          </a:prstGeom>
          <a:solidFill>
            <a:srgbClr val="FFF6EA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8" name="Google Shape;928;p26"/>
          <p:cNvSpPr/>
          <p:nvPr/>
        </p:nvSpPr>
        <p:spPr>
          <a:xfrm>
            <a:off x="6172698" y="4432396"/>
            <a:ext cx="2262213" cy="99558"/>
          </a:xfrm>
          <a:custGeom>
            <a:rect b="b" l="l" r="r" t="t"/>
            <a:pathLst>
              <a:path extrusionOk="0" h="188554" w="1993900">
                <a:moveTo>
                  <a:pt x="0" y="0"/>
                </a:moveTo>
                <a:lnTo>
                  <a:pt x="1993900" y="0"/>
                </a:lnTo>
                <a:lnTo>
                  <a:pt x="979962" y="184648"/>
                </a:lnTo>
                <a:lnTo>
                  <a:pt x="896641" y="188554"/>
                </a:lnTo>
                <a:lnTo>
                  <a:pt x="0" y="0"/>
                </a:lnTo>
                <a:close/>
              </a:path>
            </a:pathLst>
          </a:custGeom>
          <a:solidFill>
            <a:srgbClr val="FDE7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9" name="Google Shape;929;p26"/>
          <p:cNvSpPr/>
          <p:nvPr/>
        </p:nvSpPr>
        <p:spPr>
          <a:xfrm>
            <a:off x="7224710" y="4386742"/>
            <a:ext cx="50237" cy="456657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0" name="Google Shape;930;p26"/>
          <p:cNvSpPr/>
          <p:nvPr/>
        </p:nvSpPr>
        <p:spPr>
          <a:xfrm>
            <a:off x="6195206" y="2675979"/>
            <a:ext cx="2234481" cy="1760042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1" name="Google Shape;931;p26"/>
          <p:cNvGrpSpPr/>
          <p:nvPr/>
        </p:nvGrpSpPr>
        <p:grpSpPr>
          <a:xfrm>
            <a:off x="3979698" y="5120116"/>
            <a:ext cx="3206908" cy="344473"/>
            <a:chOff x="4314226" y="1722092"/>
            <a:chExt cx="2949603" cy="3505317"/>
          </a:xfrm>
        </p:grpSpPr>
        <p:sp>
          <p:nvSpPr>
            <p:cNvPr id="932" name="Google Shape;932;p26"/>
            <p:cNvSpPr/>
            <p:nvPr/>
          </p:nvSpPr>
          <p:spPr>
            <a:xfrm>
              <a:off x="4314226" y="1725084"/>
              <a:ext cx="2864747" cy="3502325"/>
            </a:xfrm>
            <a:prstGeom prst="rect">
              <a:avLst/>
            </a:prstGeom>
            <a:solidFill>
              <a:srgbClr val="FFF6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t/>
              </a:r>
              <a:endParaRPr b="0" i="0" sz="15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26"/>
            <p:cNvSpPr/>
            <p:nvPr/>
          </p:nvSpPr>
          <p:spPr>
            <a:xfrm>
              <a:off x="7171023" y="1722092"/>
              <a:ext cx="92806" cy="3491006"/>
            </a:xfrm>
            <a:prstGeom prst="rect">
              <a:avLst/>
            </a:prstGeom>
            <a:solidFill>
              <a:srgbClr val="FFF6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t/>
              </a:r>
              <a:endParaRPr b="0" i="0" sz="15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4" name="Google Shape;934;p26"/>
          <p:cNvSpPr/>
          <p:nvPr/>
        </p:nvSpPr>
        <p:spPr>
          <a:xfrm>
            <a:off x="3991783" y="5095938"/>
            <a:ext cx="4437903" cy="498178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5" name="Google Shape;935;p26"/>
          <p:cNvSpPr txBox="1"/>
          <p:nvPr/>
        </p:nvSpPr>
        <p:spPr>
          <a:xfrm>
            <a:off x="4107770" y="3574846"/>
            <a:ext cx="1940301" cy="486886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1. Communication CCL Preparation &amp;</a:t>
            </a:r>
            <a:b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i="1" sz="1319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2. Training Context Initialization</a:t>
            </a:r>
            <a:endParaRPr i="1" sz="1319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6" name="Google Shape;936;p26"/>
          <p:cNvSpPr txBox="1"/>
          <p:nvPr/>
        </p:nvSpPr>
        <p:spPr>
          <a:xfrm>
            <a:off x="1989277" y="3238479"/>
            <a:ext cx="144590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37" name="Google Shape;937;p26"/>
          <p:cNvCxnSpPr/>
          <p:nvPr/>
        </p:nvCxnSpPr>
        <p:spPr>
          <a:xfrm>
            <a:off x="1837385" y="5102535"/>
            <a:ext cx="9009456" cy="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38" name="Google Shape;938;p26"/>
          <p:cNvSpPr txBox="1"/>
          <p:nvPr/>
        </p:nvSpPr>
        <p:spPr>
          <a:xfrm>
            <a:off x="4107770" y="5084997"/>
            <a:ext cx="1992995" cy="439548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rPr i="1" lang="en-US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Stop</a:t>
            </a:r>
            <a:endParaRPr i="1"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9" name="Google Shape;939;p26"/>
          <p:cNvSpPr txBox="1"/>
          <p:nvPr/>
        </p:nvSpPr>
        <p:spPr>
          <a:xfrm>
            <a:off x="6342199" y="5084997"/>
            <a:ext cx="1992995" cy="439548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rPr i="1" lang="en-US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Restart</a:t>
            </a:r>
            <a:endParaRPr i="1"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40" name="Google Shape;940;p26"/>
          <p:cNvGrpSpPr/>
          <p:nvPr/>
        </p:nvGrpSpPr>
        <p:grpSpPr>
          <a:xfrm>
            <a:off x="4209799" y="2645008"/>
            <a:ext cx="4036668" cy="486886"/>
            <a:chOff x="2548574" y="1734550"/>
            <a:chExt cx="3673648" cy="443100"/>
          </a:xfrm>
        </p:grpSpPr>
        <p:sp>
          <p:nvSpPr>
            <p:cNvPr id="941" name="Google Shape;941;p26"/>
            <p:cNvSpPr txBox="1"/>
            <p:nvPr/>
          </p:nvSpPr>
          <p:spPr>
            <a:xfrm>
              <a:off x="2548574" y="1734550"/>
              <a:ext cx="165909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0450" lIns="100450" spcFirstLastPara="1" rIns="100450" wrap="square" tIns="1004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rPr i="1" lang="en-US" sz="1538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Preparation Phase</a:t>
              </a:r>
              <a:endParaRPr i="1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26"/>
            <p:cNvSpPr txBox="1"/>
            <p:nvPr/>
          </p:nvSpPr>
          <p:spPr>
            <a:xfrm>
              <a:off x="4563509" y="1734550"/>
              <a:ext cx="1658713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0450" lIns="100450" spcFirstLastPara="1" rIns="100450" wrap="square" tIns="1004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rPr i="1" lang="en-US" sz="1538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Switching Phase</a:t>
              </a:r>
              <a:endParaRPr i="1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3" name="Google Shape;943;p26"/>
          <p:cNvSpPr txBox="1"/>
          <p:nvPr/>
        </p:nvSpPr>
        <p:spPr>
          <a:xfrm>
            <a:off x="7581484" y="4820576"/>
            <a:ext cx="1622965" cy="2058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t/>
            </a:r>
            <a:endParaRPr sz="1319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44" name="Google Shape;944;p26"/>
          <p:cNvCxnSpPr/>
          <p:nvPr/>
        </p:nvCxnSpPr>
        <p:spPr>
          <a:xfrm>
            <a:off x="1871512" y="4820963"/>
            <a:ext cx="8974656" cy="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45" name="Google Shape;945;p26"/>
          <p:cNvSpPr/>
          <p:nvPr/>
        </p:nvSpPr>
        <p:spPr>
          <a:xfrm>
            <a:off x="7220930" y="4781976"/>
            <a:ext cx="87743" cy="739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6" name="Google Shape;946;p26"/>
          <p:cNvSpPr/>
          <p:nvPr/>
        </p:nvSpPr>
        <p:spPr>
          <a:xfrm>
            <a:off x="3969413" y="5015423"/>
            <a:ext cx="4460273" cy="10359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7" name="Google Shape;947;p26"/>
          <p:cNvSpPr txBox="1"/>
          <p:nvPr/>
        </p:nvSpPr>
        <p:spPr>
          <a:xfrm>
            <a:off x="1702168" y="4857528"/>
            <a:ext cx="1622965" cy="2058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Training Timeline</a:t>
            </a:r>
            <a:endParaRPr i="1" sz="131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8" name="Google Shape;948;p26"/>
          <p:cNvSpPr txBox="1"/>
          <p:nvPr/>
        </p:nvSpPr>
        <p:spPr>
          <a:xfrm>
            <a:off x="4393277" y="3339117"/>
            <a:ext cx="136928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1"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Standby Machine</a:t>
            </a:r>
            <a:endParaRPr/>
          </a:p>
        </p:txBody>
      </p:sp>
      <p:sp>
        <p:nvSpPr>
          <p:cNvPr id="949" name="Google Shape;949;p26"/>
          <p:cNvSpPr/>
          <p:nvPr/>
        </p:nvSpPr>
        <p:spPr>
          <a:xfrm>
            <a:off x="4107770" y="3291354"/>
            <a:ext cx="1992995" cy="1432072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50" name="Google Shape;950;p26"/>
          <p:cNvCxnSpPr/>
          <p:nvPr/>
        </p:nvCxnSpPr>
        <p:spPr>
          <a:xfrm flipH="1" rot="10800000">
            <a:off x="3765639" y="5133620"/>
            <a:ext cx="201394" cy="973851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51" name="Google Shape;951;p26"/>
          <p:cNvSpPr txBox="1"/>
          <p:nvPr/>
        </p:nvSpPr>
        <p:spPr>
          <a:xfrm>
            <a:off x="2787824" y="6176063"/>
            <a:ext cx="19046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Interruption Happens!</a:t>
            </a:r>
            <a:endParaRPr/>
          </a:p>
        </p:txBody>
      </p:sp>
      <p:cxnSp>
        <p:nvCxnSpPr>
          <p:cNvPr id="952" name="Google Shape;952;p26"/>
          <p:cNvCxnSpPr/>
          <p:nvPr/>
        </p:nvCxnSpPr>
        <p:spPr>
          <a:xfrm flipH="1">
            <a:off x="7186606" y="3369284"/>
            <a:ext cx="1479069" cy="1410455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53" name="Google Shape;953;p26"/>
          <p:cNvSpPr txBox="1"/>
          <p:nvPr/>
        </p:nvSpPr>
        <p:spPr>
          <a:xfrm>
            <a:off x="8392966" y="3039072"/>
            <a:ext cx="19046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Interruption Happens!</a:t>
            </a:r>
            <a:endParaRPr/>
          </a:p>
        </p:txBody>
      </p:sp>
      <p:sp>
        <p:nvSpPr>
          <p:cNvPr id="954" name="Google Shape;954;p26"/>
          <p:cNvSpPr txBox="1"/>
          <p:nvPr/>
        </p:nvSpPr>
        <p:spPr>
          <a:xfrm>
            <a:off x="2513650" y="2181825"/>
            <a:ext cx="69084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prepare the initializations before the interruptions happen</a:t>
            </a:r>
            <a:endParaRPr i="1" sz="4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p26"/>
          <p:cNvSpPr txBox="1"/>
          <p:nvPr/>
        </p:nvSpPr>
        <p:spPr>
          <a:xfrm>
            <a:off x="1837385" y="5209916"/>
            <a:ext cx="1900879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Fully Restart or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Runtime reconfiguration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27"/>
          <p:cNvSpPr txBox="1"/>
          <p:nvPr>
            <p:ph type="title"/>
          </p:nvPr>
        </p:nvSpPr>
        <p:spPr>
          <a:xfrm>
            <a:off x="851647" y="0"/>
            <a:ext cx="10515600" cy="26319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TrainMover: An Interruption-Resilient Runtime for ML Training</a:t>
            </a:r>
            <a:br>
              <a:rPr lang="en-US"/>
            </a:br>
            <a:endParaRPr/>
          </a:p>
        </p:txBody>
      </p:sp>
      <p:sp>
        <p:nvSpPr>
          <p:cNvPr id="962" name="Google Shape;962;p27"/>
          <p:cNvSpPr txBox="1"/>
          <p:nvPr>
            <p:ph idx="1" type="body"/>
          </p:nvPr>
        </p:nvSpPr>
        <p:spPr>
          <a:xfrm>
            <a:off x="1524000" y="1795388"/>
            <a:ext cx="9357360" cy="836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Make intelligent use of standby/low-priority/preemptable machines.</a:t>
            </a:r>
            <a:endParaRPr b="0" sz="5400"/>
          </a:p>
        </p:txBody>
      </p:sp>
      <p:sp>
        <p:nvSpPr>
          <p:cNvPr id="963" name="Google Shape;963;p27"/>
          <p:cNvSpPr/>
          <p:nvPr/>
        </p:nvSpPr>
        <p:spPr>
          <a:xfrm>
            <a:off x="3978103" y="2687957"/>
            <a:ext cx="3246602" cy="2135537"/>
          </a:xfrm>
          <a:prstGeom prst="rect">
            <a:avLst/>
          </a:prstGeom>
          <a:solidFill>
            <a:srgbClr val="FFF6EA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p27"/>
          <p:cNvSpPr/>
          <p:nvPr/>
        </p:nvSpPr>
        <p:spPr>
          <a:xfrm>
            <a:off x="6172698" y="4445096"/>
            <a:ext cx="2262213" cy="99558"/>
          </a:xfrm>
          <a:custGeom>
            <a:rect b="b" l="l" r="r" t="t"/>
            <a:pathLst>
              <a:path extrusionOk="0" h="188554" w="1993900">
                <a:moveTo>
                  <a:pt x="0" y="0"/>
                </a:moveTo>
                <a:lnTo>
                  <a:pt x="1993900" y="0"/>
                </a:lnTo>
                <a:lnTo>
                  <a:pt x="979962" y="184648"/>
                </a:lnTo>
                <a:lnTo>
                  <a:pt x="896641" y="188554"/>
                </a:lnTo>
                <a:lnTo>
                  <a:pt x="0" y="0"/>
                </a:lnTo>
                <a:close/>
              </a:path>
            </a:pathLst>
          </a:custGeom>
          <a:solidFill>
            <a:srgbClr val="FDE7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p27"/>
          <p:cNvSpPr/>
          <p:nvPr/>
        </p:nvSpPr>
        <p:spPr>
          <a:xfrm>
            <a:off x="7224710" y="4399442"/>
            <a:ext cx="50237" cy="456657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6" name="Google Shape;966;p27"/>
          <p:cNvSpPr/>
          <p:nvPr/>
        </p:nvSpPr>
        <p:spPr>
          <a:xfrm>
            <a:off x="6195206" y="2688679"/>
            <a:ext cx="2234481" cy="1760042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7" name="Google Shape;967;p27"/>
          <p:cNvGrpSpPr/>
          <p:nvPr/>
        </p:nvGrpSpPr>
        <p:grpSpPr>
          <a:xfrm>
            <a:off x="3979698" y="5132816"/>
            <a:ext cx="3206908" cy="344473"/>
            <a:chOff x="4314226" y="1722092"/>
            <a:chExt cx="2949603" cy="3505317"/>
          </a:xfrm>
        </p:grpSpPr>
        <p:sp>
          <p:nvSpPr>
            <p:cNvPr id="968" name="Google Shape;968;p27"/>
            <p:cNvSpPr/>
            <p:nvPr/>
          </p:nvSpPr>
          <p:spPr>
            <a:xfrm>
              <a:off x="4314226" y="1725084"/>
              <a:ext cx="2864747" cy="3502325"/>
            </a:xfrm>
            <a:prstGeom prst="rect">
              <a:avLst/>
            </a:prstGeom>
            <a:solidFill>
              <a:srgbClr val="FFF6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t/>
              </a:r>
              <a:endParaRPr b="0" i="0" sz="15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27"/>
            <p:cNvSpPr/>
            <p:nvPr/>
          </p:nvSpPr>
          <p:spPr>
            <a:xfrm>
              <a:off x="7171023" y="1722092"/>
              <a:ext cx="92806" cy="3491006"/>
            </a:xfrm>
            <a:prstGeom prst="rect">
              <a:avLst/>
            </a:prstGeom>
            <a:solidFill>
              <a:srgbClr val="FFF6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t/>
              </a:r>
              <a:endParaRPr b="0" i="0" sz="15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0" name="Google Shape;970;p27"/>
          <p:cNvSpPr/>
          <p:nvPr/>
        </p:nvSpPr>
        <p:spPr>
          <a:xfrm>
            <a:off x="3991783" y="5108638"/>
            <a:ext cx="4437903" cy="498178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1" name="Google Shape;971;p27"/>
          <p:cNvSpPr txBox="1"/>
          <p:nvPr/>
        </p:nvSpPr>
        <p:spPr>
          <a:xfrm>
            <a:off x="4107770" y="3587546"/>
            <a:ext cx="1940301" cy="486886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1. Communication CCL Preparation &amp;</a:t>
            </a:r>
            <a:b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i="1" sz="1319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2. Training Context Initialization</a:t>
            </a:r>
            <a:endParaRPr i="1" sz="1319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27"/>
          <p:cNvSpPr txBox="1"/>
          <p:nvPr/>
        </p:nvSpPr>
        <p:spPr>
          <a:xfrm>
            <a:off x="1989277" y="3251179"/>
            <a:ext cx="144590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73" name="Google Shape;973;p27"/>
          <p:cNvCxnSpPr/>
          <p:nvPr/>
        </p:nvCxnSpPr>
        <p:spPr>
          <a:xfrm>
            <a:off x="1837385" y="5115235"/>
            <a:ext cx="9009456" cy="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74" name="Google Shape;974;p27"/>
          <p:cNvSpPr txBox="1"/>
          <p:nvPr/>
        </p:nvSpPr>
        <p:spPr>
          <a:xfrm>
            <a:off x="4107770" y="5097697"/>
            <a:ext cx="1992995" cy="439548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rPr i="1" lang="en-US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Stop</a:t>
            </a:r>
            <a:endParaRPr i="1"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27"/>
          <p:cNvSpPr txBox="1"/>
          <p:nvPr/>
        </p:nvSpPr>
        <p:spPr>
          <a:xfrm>
            <a:off x="6342199" y="5097697"/>
            <a:ext cx="1992995" cy="439548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rPr i="1" lang="en-US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Restart</a:t>
            </a:r>
            <a:endParaRPr i="1"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76" name="Google Shape;976;p27"/>
          <p:cNvGrpSpPr/>
          <p:nvPr/>
        </p:nvGrpSpPr>
        <p:grpSpPr>
          <a:xfrm>
            <a:off x="4209799" y="2657708"/>
            <a:ext cx="4036668" cy="486886"/>
            <a:chOff x="2548574" y="1734550"/>
            <a:chExt cx="3673648" cy="443100"/>
          </a:xfrm>
        </p:grpSpPr>
        <p:sp>
          <p:nvSpPr>
            <p:cNvPr id="977" name="Google Shape;977;p27"/>
            <p:cNvSpPr txBox="1"/>
            <p:nvPr/>
          </p:nvSpPr>
          <p:spPr>
            <a:xfrm>
              <a:off x="2548574" y="1734550"/>
              <a:ext cx="165909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0450" lIns="100450" spcFirstLastPara="1" rIns="100450" wrap="square" tIns="1004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rPr i="1" lang="en-US" sz="1538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Preparation Phase</a:t>
              </a:r>
              <a:endParaRPr i="1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27"/>
            <p:cNvSpPr txBox="1"/>
            <p:nvPr/>
          </p:nvSpPr>
          <p:spPr>
            <a:xfrm>
              <a:off x="4563509" y="1734550"/>
              <a:ext cx="1658713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0450" lIns="100450" spcFirstLastPara="1" rIns="100450" wrap="square" tIns="1004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rPr i="1" lang="en-US" sz="1538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Switching Phase</a:t>
              </a:r>
              <a:endParaRPr i="1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9" name="Google Shape;979;p27"/>
          <p:cNvSpPr txBox="1"/>
          <p:nvPr/>
        </p:nvSpPr>
        <p:spPr>
          <a:xfrm>
            <a:off x="7581484" y="4833276"/>
            <a:ext cx="1622965" cy="2058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lang="en-US" sz="1319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Minimized Downtime</a:t>
            </a:r>
            <a:endParaRPr sz="1319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80" name="Google Shape;980;p27"/>
          <p:cNvCxnSpPr/>
          <p:nvPr/>
        </p:nvCxnSpPr>
        <p:spPr>
          <a:xfrm>
            <a:off x="1871512" y="4833663"/>
            <a:ext cx="8974656" cy="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81" name="Google Shape;981;p27"/>
          <p:cNvSpPr/>
          <p:nvPr/>
        </p:nvSpPr>
        <p:spPr>
          <a:xfrm>
            <a:off x="7220930" y="4794676"/>
            <a:ext cx="87743" cy="739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p27"/>
          <p:cNvSpPr/>
          <p:nvPr/>
        </p:nvSpPr>
        <p:spPr>
          <a:xfrm>
            <a:off x="3969413" y="5028123"/>
            <a:ext cx="4460273" cy="10359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p27"/>
          <p:cNvSpPr txBox="1"/>
          <p:nvPr/>
        </p:nvSpPr>
        <p:spPr>
          <a:xfrm>
            <a:off x="1702168" y="4870228"/>
            <a:ext cx="1622965" cy="2058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Training Timeline</a:t>
            </a:r>
            <a:endParaRPr i="1" sz="131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84" name="Google Shape;984;p27"/>
          <p:cNvCxnSpPr>
            <a:stCxn id="979" idx="1"/>
          </p:cNvCxnSpPr>
          <p:nvPr/>
        </p:nvCxnSpPr>
        <p:spPr>
          <a:xfrm rot="10800000">
            <a:off x="7312384" y="4874991"/>
            <a:ext cx="269100" cy="61200"/>
          </a:xfrm>
          <a:prstGeom prst="straightConnector1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85" name="Google Shape;985;p27"/>
          <p:cNvSpPr txBox="1"/>
          <p:nvPr/>
        </p:nvSpPr>
        <p:spPr>
          <a:xfrm>
            <a:off x="4393277" y="3351817"/>
            <a:ext cx="136928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1"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Standby Machine</a:t>
            </a:r>
            <a:endParaRPr/>
          </a:p>
        </p:txBody>
      </p:sp>
      <p:sp>
        <p:nvSpPr>
          <p:cNvPr id="986" name="Google Shape;986;p27"/>
          <p:cNvSpPr/>
          <p:nvPr/>
        </p:nvSpPr>
        <p:spPr>
          <a:xfrm>
            <a:off x="4107770" y="3304054"/>
            <a:ext cx="1992995" cy="1432072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87" name="Google Shape;987;p27"/>
          <p:cNvCxnSpPr/>
          <p:nvPr/>
        </p:nvCxnSpPr>
        <p:spPr>
          <a:xfrm flipH="1" rot="10800000">
            <a:off x="3765639" y="5146320"/>
            <a:ext cx="201394" cy="973851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88" name="Google Shape;988;p27"/>
          <p:cNvSpPr txBox="1"/>
          <p:nvPr/>
        </p:nvSpPr>
        <p:spPr>
          <a:xfrm>
            <a:off x="2787824" y="6188763"/>
            <a:ext cx="19046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Interruption Happens!</a:t>
            </a:r>
            <a:endParaRPr/>
          </a:p>
        </p:txBody>
      </p:sp>
      <p:cxnSp>
        <p:nvCxnSpPr>
          <p:cNvPr id="989" name="Google Shape;989;p27"/>
          <p:cNvCxnSpPr/>
          <p:nvPr/>
        </p:nvCxnSpPr>
        <p:spPr>
          <a:xfrm flipH="1">
            <a:off x="7186606" y="3381984"/>
            <a:ext cx="1479069" cy="1410455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90" name="Google Shape;990;p27"/>
          <p:cNvSpPr txBox="1"/>
          <p:nvPr/>
        </p:nvSpPr>
        <p:spPr>
          <a:xfrm>
            <a:off x="8392966" y="3051772"/>
            <a:ext cx="19046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Interruption Happens!</a:t>
            </a:r>
            <a:endParaRPr/>
          </a:p>
        </p:txBody>
      </p:sp>
      <p:sp>
        <p:nvSpPr>
          <p:cNvPr id="991" name="Google Shape;991;p27"/>
          <p:cNvSpPr txBox="1"/>
          <p:nvPr/>
        </p:nvSpPr>
        <p:spPr>
          <a:xfrm>
            <a:off x="2513650" y="2181825"/>
            <a:ext cx="69084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prepare the initializations before the interruptions happen</a:t>
            </a:r>
            <a:endParaRPr i="1" sz="4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2" name="Google Shape;992;p27"/>
          <p:cNvSpPr txBox="1"/>
          <p:nvPr/>
        </p:nvSpPr>
        <p:spPr>
          <a:xfrm>
            <a:off x="1837385" y="5209916"/>
            <a:ext cx="1900879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Fully Restart or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Runtime reconfiguration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28"/>
          <p:cNvSpPr txBox="1"/>
          <p:nvPr>
            <p:ph type="title"/>
          </p:nvPr>
        </p:nvSpPr>
        <p:spPr>
          <a:xfrm>
            <a:off x="851647" y="0"/>
            <a:ext cx="10515600" cy="26319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TrainMover: An Interruption-Resilient Runtime for ML Training</a:t>
            </a:r>
            <a:br>
              <a:rPr lang="en-US"/>
            </a:br>
            <a:endParaRPr/>
          </a:p>
        </p:txBody>
      </p:sp>
      <p:sp>
        <p:nvSpPr>
          <p:cNvPr id="999" name="Google Shape;999;p28"/>
          <p:cNvSpPr txBox="1"/>
          <p:nvPr>
            <p:ph idx="1" type="body"/>
          </p:nvPr>
        </p:nvSpPr>
        <p:spPr>
          <a:xfrm>
            <a:off x="1524000" y="1795388"/>
            <a:ext cx="9357360" cy="836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Make intelligent use of standby/low-priority/preemptable machines.</a:t>
            </a:r>
            <a:endParaRPr b="0" sz="5400"/>
          </a:p>
        </p:txBody>
      </p:sp>
      <p:sp>
        <p:nvSpPr>
          <p:cNvPr id="1000" name="Google Shape;1000;p28"/>
          <p:cNvSpPr/>
          <p:nvPr/>
        </p:nvSpPr>
        <p:spPr>
          <a:xfrm>
            <a:off x="3978103" y="2687957"/>
            <a:ext cx="3246602" cy="2135537"/>
          </a:xfrm>
          <a:prstGeom prst="rect">
            <a:avLst/>
          </a:prstGeom>
          <a:solidFill>
            <a:srgbClr val="FFF6EA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1" name="Google Shape;1001;p28"/>
          <p:cNvSpPr/>
          <p:nvPr/>
        </p:nvSpPr>
        <p:spPr>
          <a:xfrm>
            <a:off x="6172698" y="4445096"/>
            <a:ext cx="2262213" cy="99558"/>
          </a:xfrm>
          <a:custGeom>
            <a:rect b="b" l="l" r="r" t="t"/>
            <a:pathLst>
              <a:path extrusionOk="0" h="188554" w="1993900">
                <a:moveTo>
                  <a:pt x="0" y="0"/>
                </a:moveTo>
                <a:lnTo>
                  <a:pt x="1993900" y="0"/>
                </a:lnTo>
                <a:lnTo>
                  <a:pt x="979962" y="184648"/>
                </a:lnTo>
                <a:lnTo>
                  <a:pt x="896641" y="188554"/>
                </a:lnTo>
                <a:lnTo>
                  <a:pt x="0" y="0"/>
                </a:lnTo>
                <a:close/>
              </a:path>
            </a:pathLst>
          </a:custGeom>
          <a:solidFill>
            <a:srgbClr val="FDE7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2" name="Google Shape;1002;p28"/>
          <p:cNvSpPr/>
          <p:nvPr/>
        </p:nvSpPr>
        <p:spPr>
          <a:xfrm>
            <a:off x="7224710" y="4399442"/>
            <a:ext cx="50237" cy="456657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3" name="Google Shape;1003;p28"/>
          <p:cNvSpPr/>
          <p:nvPr/>
        </p:nvSpPr>
        <p:spPr>
          <a:xfrm>
            <a:off x="6195206" y="2688679"/>
            <a:ext cx="2234481" cy="1760042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4" name="Google Shape;1004;p28"/>
          <p:cNvGrpSpPr/>
          <p:nvPr/>
        </p:nvGrpSpPr>
        <p:grpSpPr>
          <a:xfrm>
            <a:off x="3979698" y="5132816"/>
            <a:ext cx="3206908" cy="344473"/>
            <a:chOff x="4314226" y="1722092"/>
            <a:chExt cx="2949603" cy="3505317"/>
          </a:xfrm>
        </p:grpSpPr>
        <p:sp>
          <p:nvSpPr>
            <p:cNvPr id="1005" name="Google Shape;1005;p28"/>
            <p:cNvSpPr/>
            <p:nvPr/>
          </p:nvSpPr>
          <p:spPr>
            <a:xfrm>
              <a:off x="4314226" y="1725084"/>
              <a:ext cx="2864747" cy="3502325"/>
            </a:xfrm>
            <a:prstGeom prst="rect">
              <a:avLst/>
            </a:prstGeom>
            <a:solidFill>
              <a:srgbClr val="FFF6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t/>
              </a:r>
              <a:endParaRPr b="0" i="0" sz="15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28"/>
            <p:cNvSpPr/>
            <p:nvPr/>
          </p:nvSpPr>
          <p:spPr>
            <a:xfrm>
              <a:off x="7171023" y="1722092"/>
              <a:ext cx="92806" cy="3491006"/>
            </a:xfrm>
            <a:prstGeom prst="rect">
              <a:avLst/>
            </a:prstGeom>
            <a:solidFill>
              <a:srgbClr val="FFF6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t/>
              </a:r>
              <a:endParaRPr b="0" i="0" sz="15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7" name="Google Shape;1007;p28"/>
          <p:cNvSpPr/>
          <p:nvPr/>
        </p:nvSpPr>
        <p:spPr>
          <a:xfrm>
            <a:off x="3991783" y="5108638"/>
            <a:ext cx="4437903" cy="498178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8" name="Google Shape;1008;p28"/>
          <p:cNvSpPr txBox="1"/>
          <p:nvPr/>
        </p:nvSpPr>
        <p:spPr>
          <a:xfrm>
            <a:off x="4107770" y="3587546"/>
            <a:ext cx="1940301" cy="486886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1. Communication CCL Preparation &amp;</a:t>
            </a:r>
            <a:b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i="1" sz="1319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2. Training Context Initialization</a:t>
            </a:r>
            <a:endParaRPr i="1" sz="1319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9" name="Google Shape;1009;p28"/>
          <p:cNvSpPr txBox="1"/>
          <p:nvPr/>
        </p:nvSpPr>
        <p:spPr>
          <a:xfrm>
            <a:off x="1989277" y="3251179"/>
            <a:ext cx="144590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0" name="Google Shape;1010;p28"/>
          <p:cNvCxnSpPr/>
          <p:nvPr/>
        </p:nvCxnSpPr>
        <p:spPr>
          <a:xfrm>
            <a:off x="1837385" y="5115235"/>
            <a:ext cx="9009456" cy="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11" name="Google Shape;1011;p28"/>
          <p:cNvSpPr txBox="1"/>
          <p:nvPr/>
        </p:nvSpPr>
        <p:spPr>
          <a:xfrm>
            <a:off x="4107770" y="5097697"/>
            <a:ext cx="1992995" cy="439548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rPr i="1" lang="en-US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Stop</a:t>
            </a:r>
            <a:endParaRPr i="1"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2" name="Google Shape;1012;p28"/>
          <p:cNvSpPr txBox="1"/>
          <p:nvPr/>
        </p:nvSpPr>
        <p:spPr>
          <a:xfrm>
            <a:off x="6342199" y="5097697"/>
            <a:ext cx="1992995" cy="439548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rPr i="1" lang="en-US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Restart</a:t>
            </a:r>
            <a:endParaRPr i="1"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3" name="Google Shape;1013;p28"/>
          <p:cNvGrpSpPr/>
          <p:nvPr/>
        </p:nvGrpSpPr>
        <p:grpSpPr>
          <a:xfrm>
            <a:off x="4209799" y="2657708"/>
            <a:ext cx="4036668" cy="486886"/>
            <a:chOff x="2548574" y="1734550"/>
            <a:chExt cx="3673648" cy="443100"/>
          </a:xfrm>
        </p:grpSpPr>
        <p:sp>
          <p:nvSpPr>
            <p:cNvPr id="1014" name="Google Shape;1014;p28"/>
            <p:cNvSpPr txBox="1"/>
            <p:nvPr/>
          </p:nvSpPr>
          <p:spPr>
            <a:xfrm>
              <a:off x="2548574" y="1734550"/>
              <a:ext cx="165909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0450" lIns="100450" spcFirstLastPara="1" rIns="100450" wrap="square" tIns="1004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rPr i="1" lang="en-US" sz="1538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Preparation Phase</a:t>
              </a:r>
              <a:endParaRPr i="1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28"/>
            <p:cNvSpPr txBox="1"/>
            <p:nvPr/>
          </p:nvSpPr>
          <p:spPr>
            <a:xfrm>
              <a:off x="4563509" y="1734550"/>
              <a:ext cx="1658713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0450" lIns="100450" spcFirstLastPara="1" rIns="100450" wrap="square" tIns="1004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rPr i="1" lang="en-US" sz="1538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Switching Phase</a:t>
              </a:r>
              <a:endParaRPr i="1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6" name="Google Shape;1016;p28"/>
          <p:cNvSpPr txBox="1"/>
          <p:nvPr/>
        </p:nvSpPr>
        <p:spPr>
          <a:xfrm>
            <a:off x="7581484" y="4833276"/>
            <a:ext cx="1622965" cy="2058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lang="en-US" sz="1319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Minimized Downtime</a:t>
            </a:r>
            <a:endParaRPr sz="1319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7" name="Google Shape;1017;p28"/>
          <p:cNvCxnSpPr/>
          <p:nvPr/>
        </p:nvCxnSpPr>
        <p:spPr>
          <a:xfrm>
            <a:off x="1871512" y="4833663"/>
            <a:ext cx="8974656" cy="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18" name="Google Shape;1018;p28"/>
          <p:cNvSpPr/>
          <p:nvPr/>
        </p:nvSpPr>
        <p:spPr>
          <a:xfrm>
            <a:off x="7220930" y="4794676"/>
            <a:ext cx="87743" cy="739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9" name="Google Shape;1019;p28"/>
          <p:cNvSpPr/>
          <p:nvPr/>
        </p:nvSpPr>
        <p:spPr>
          <a:xfrm>
            <a:off x="3969413" y="5028123"/>
            <a:ext cx="4460273" cy="10359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0" name="Google Shape;1020;p28"/>
          <p:cNvSpPr txBox="1"/>
          <p:nvPr/>
        </p:nvSpPr>
        <p:spPr>
          <a:xfrm>
            <a:off x="1702168" y="4870228"/>
            <a:ext cx="1622965" cy="2058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Training Timeline</a:t>
            </a:r>
            <a:endParaRPr i="1" sz="131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21" name="Google Shape;1021;p28"/>
          <p:cNvCxnSpPr>
            <a:stCxn id="1016" idx="1"/>
          </p:cNvCxnSpPr>
          <p:nvPr/>
        </p:nvCxnSpPr>
        <p:spPr>
          <a:xfrm rot="10800000">
            <a:off x="7312384" y="4874991"/>
            <a:ext cx="269100" cy="61200"/>
          </a:xfrm>
          <a:prstGeom prst="straightConnector1">
            <a:avLst/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22" name="Google Shape;1022;p28"/>
          <p:cNvSpPr txBox="1"/>
          <p:nvPr/>
        </p:nvSpPr>
        <p:spPr>
          <a:xfrm>
            <a:off x="4393277" y="3351817"/>
            <a:ext cx="136928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1"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Standby Machine</a:t>
            </a:r>
            <a:endParaRPr/>
          </a:p>
        </p:txBody>
      </p:sp>
      <p:sp>
        <p:nvSpPr>
          <p:cNvPr id="1023" name="Google Shape;1023;p28"/>
          <p:cNvSpPr/>
          <p:nvPr/>
        </p:nvSpPr>
        <p:spPr>
          <a:xfrm>
            <a:off x="4107770" y="3304054"/>
            <a:ext cx="1992995" cy="1432072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24" name="Google Shape;1024;p28"/>
          <p:cNvCxnSpPr/>
          <p:nvPr/>
        </p:nvCxnSpPr>
        <p:spPr>
          <a:xfrm flipH="1" rot="10800000">
            <a:off x="3765639" y="5146320"/>
            <a:ext cx="201394" cy="973851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25" name="Google Shape;1025;p28"/>
          <p:cNvSpPr txBox="1"/>
          <p:nvPr/>
        </p:nvSpPr>
        <p:spPr>
          <a:xfrm>
            <a:off x="2787824" y="6188763"/>
            <a:ext cx="19046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Interruption Happens!</a:t>
            </a:r>
            <a:endParaRPr/>
          </a:p>
        </p:txBody>
      </p:sp>
      <p:cxnSp>
        <p:nvCxnSpPr>
          <p:cNvPr id="1026" name="Google Shape;1026;p28"/>
          <p:cNvCxnSpPr/>
          <p:nvPr/>
        </p:nvCxnSpPr>
        <p:spPr>
          <a:xfrm flipH="1">
            <a:off x="7186606" y="3381984"/>
            <a:ext cx="1479069" cy="1410455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27" name="Google Shape;1027;p28"/>
          <p:cNvSpPr txBox="1"/>
          <p:nvPr/>
        </p:nvSpPr>
        <p:spPr>
          <a:xfrm>
            <a:off x="8392966" y="3051772"/>
            <a:ext cx="190468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Interruption Happens!</a:t>
            </a:r>
            <a:endParaRPr/>
          </a:p>
        </p:txBody>
      </p:sp>
      <p:sp>
        <p:nvSpPr>
          <p:cNvPr id="1028" name="Google Shape;1028;p28"/>
          <p:cNvSpPr txBox="1"/>
          <p:nvPr/>
        </p:nvSpPr>
        <p:spPr>
          <a:xfrm>
            <a:off x="2513650" y="2181825"/>
            <a:ext cx="69084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prepare the initializations before the interruptions happen</a:t>
            </a:r>
            <a:endParaRPr i="1" sz="4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9" name="Google Shape;1029;p28"/>
          <p:cNvSpPr txBox="1"/>
          <p:nvPr/>
        </p:nvSpPr>
        <p:spPr>
          <a:xfrm>
            <a:off x="1837385" y="5209916"/>
            <a:ext cx="1900879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Fully Restart or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Runtime reconfiguration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29"/>
          <p:cNvSpPr/>
          <p:nvPr/>
        </p:nvSpPr>
        <p:spPr>
          <a:xfrm>
            <a:off x="1434663" y="288760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5" name="Google Shape;1035;p29"/>
          <p:cNvSpPr txBox="1"/>
          <p:nvPr/>
        </p:nvSpPr>
        <p:spPr>
          <a:xfrm>
            <a:off x="1434663" y="713694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0</a:t>
            </a:r>
            <a:endParaRPr/>
          </a:p>
        </p:txBody>
      </p:sp>
      <p:sp>
        <p:nvSpPr>
          <p:cNvPr id="1036" name="Google Shape;1036;p29"/>
          <p:cNvSpPr/>
          <p:nvPr/>
        </p:nvSpPr>
        <p:spPr>
          <a:xfrm>
            <a:off x="2766159" y="288760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7" name="Google Shape;1037;p29"/>
          <p:cNvSpPr txBox="1"/>
          <p:nvPr/>
        </p:nvSpPr>
        <p:spPr>
          <a:xfrm>
            <a:off x="2766159" y="713694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1</a:t>
            </a:r>
            <a:endParaRPr/>
          </a:p>
        </p:txBody>
      </p:sp>
      <p:sp>
        <p:nvSpPr>
          <p:cNvPr id="1038" name="Google Shape;1038;p29"/>
          <p:cNvSpPr/>
          <p:nvPr/>
        </p:nvSpPr>
        <p:spPr>
          <a:xfrm>
            <a:off x="1434663" y="1644318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9" name="Google Shape;1039;p29"/>
          <p:cNvSpPr txBox="1"/>
          <p:nvPr/>
        </p:nvSpPr>
        <p:spPr>
          <a:xfrm>
            <a:off x="1434663" y="2069252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2</a:t>
            </a:r>
            <a:endParaRPr/>
          </a:p>
        </p:txBody>
      </p:sp>
      <p:sp>
        <p:nvSpPr>
          <p:cNvPr id="1040" name="Google Shape;1040;p29"/>
          <p:cNvSpPr/>
          <p:nvPr/>
        </p:nvSpPr>
        <p:spPr>
          <a:xfrm>
            <a:off x="2766159" y="1644318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1" name="Google Shape;1041;p29"/>
          <p:cNvSpPr txBox="1"/>
          <p:nvPr/>
        </p:nvSpPr>
        <p:spPr>
          <a:xfrm>
            <a:off x="2766159" y="2069252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3</a:t>
            </a:r>
            <a:endParaRPr/>
          </a:p>
        </p:txBody>
      </p:sp>
      <p:sp>
        <p:nvSpPr>
          <p:cNvPr id="1042" name="Google Shape;1042;p29"/>
          <p:cNvSpPr/>
          <p:nvPr/>
        </p:nvSpPr>
        <p:spPr>
          <a:xfrm>
            <a:off x="1434663" y="3991634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3" name="Google Shape;1043;p29"/>
          <p:cNvSpPr txBox="1"/>
          <p:nvPr/>
        </p:nvSpPr>
        <p:spPr>
          <a:xfrm>
            <a:off x="1434663" y="4416568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0</a:t>
            </a:r>
            <a:endParaRPr/>
          </a:p>
        </p:txBody>
      </p:sp>
      <p:sp>
        <p:nvSpPr>
          <p:cNvPr id="1044" name="Google Shape;1044;p29"/>
          <p:cNvSpPr/>
          <p:nvPr/>
        </p:nvSpPr>
        <p:spPr>
          <a:xfrm>
            <a:off x="2766159" y="3991634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F6C5AB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29"/>
          <p:cNvSpPr txBox="1"/>
          <p:nvPr/>
        </p:nvSpPr>
        <p:spPr>
          <a:xfrm>
            <a:off x="2766159" y="4416568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1</a:t>
            </a:r>
            <a:endParaRPr/>
          </a:p>
        </p:txBody>
      </p:sp>
      <p:sp>
        <p:nvSpPr>
          <p:cNvPr id="1046" name="Google Shape;1046;p29"/>
          <p:cNvSpPr/>
          <p:nvPr/>
        </p:nvSpPr>
        <p:spPr>
          <a:xfrm>
            <a:off x="1434663" y="5347192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29"/>
          <p:cNvSpPr txBox="1"/>
          <p:nvPr/>
        </p:nvSpPr>
        <p:spPr>
          <a:xfrm>
            <a:off x="1434663" y="5772126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2</a:t>
            </a:r>
            <a:endParaRPr/>
          </a:p>
        </p:txBody>
      </p:sp>
      <p:sp>
        <p:nvSpPr>
          <p:cNvPr id="1048" name="Google Shape;1048;p29"/>
          <p:cNvSpPr/>
          <p:nvPr/>
        </p:nvSpPr>
        <p:spPr>
          <a:xfrm>
            <a:off x="2766159" y="5347192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9" name="Google Shape;1049;p29"/>
          <p:cNvSpPr txBox="1"/>
          <p:nvPr/>
        </p:nvSpPr>
        <p:spPr>
          <a:xfrm>
            <a:off x="2766159" y="5772126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3</a:t>
            </a:r>
            <a:endParaRPr/>
          </a:p>
        </p:txBody>
      </p:sp>
      <p:sp>
        <p:nvSpPr>
          <p:cNvPr id="1050" name="Google Shape;1050;p29"/>
          <p:cNvSpPr/>
          <p:nvPr/>
        </p:nvSpPr>
        <p:spPr>
          <a:xfrm>
            <a:off x="7001936" y="3954560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1" name="Google Shape;1051;p29"/>
          <p:cNvSpPr txBox="1"/>
          <p:nvPr/>
        </p:nvSpPr>
        <p:spPr>
          <a:xfrm>
            <a:off x="7001936" y="4379494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0</a:t>
            </a:r>
            <a:endParaRPr/>
          </a:p>
        </p:txBody>
      </p:sp>
      <p:sp>
        <p:nvSpPr>
          <p:cNvPr id="1052" name="Google Shape;1052;p29"/>
          <p:cNvSpPr/>
          <p:nvPr/>
        </p:nvSpPr>
        <p:spPr>
          <a:xfrm>
            <a:off x="8333432" y="3954560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3" name="Google Shape;1053;p29"/>
          <p:cNvSpPr txBox="1"/>
          <p:nvPr/>
        </p:nvSpPr>
        <p:spPr>
          <a:xfrm>
            <a:off x="8333432" y="4379494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4</a:t>
            </a:r>
            <a:endParaRPr/>
          </a:p>
        </p:txBody>
      </p:sp>
      <p:sp>
        <p:nvSpPr>
          <p:cNvPr id="1054" name="Google Shape;1054;p29"/>
          <p:cNvSpPr/>
          <p:nvPr/>
        </p:nvSpPr>
        <p:spPr>
          <a:xfrm>
            <a:off x="7001936" y="5310118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5" name="Google Shape;1055;p29"/>
          <p:cNvSpPr txBox="1"/>
          <p:nvPr/>
        </p:nvSpPr>
        <p:spPr>
          <a:xfrm>
            <a:off x="7001936" y="5735052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2</a:t>
            </a:r>
            <a:endParaRPr/>
          </a:p>
        </p:txBody>
      </p:sp>
      <p:sp>
        <p:nvSpPr>
          <p:cNvPr id="1056" name="Google Shape;1056;p29"/>
          <p:cNvSpPr/>
          <p:nvPr/>
        </p:nvSpPr>
        <p:spPr>
          <a:xfrm>
            <a:off x="8333432" y="5310118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7" name="Google Shape;1057;p29"/>
          <p:cNvSpPr txBox="1"/>
          <p:nvPr/>
        </p:nvSpPr>
        <p:spPr>
          <a:xfrm>
            <a:off x="8333432" y="5735052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3</a:t>
            </a:r>
            <a:endParaRPr/>
          </a:p>
        </p:txBody>
      </p:sp>
      <p:sp>
        <p:nvSpPr>
          <p:cNvPr id="1058" name="Google Shape;1058;p29"/>
          <p:cNvSpPr txBox="1"/>
          <p:nvPr/>
        </p:nvSpPr>
        <p:spPr>
          <a:xfrm>
            <a:off x="775347" y="155867"/>
            <a:ext cx="52931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(1)</a:t>
            </a:r>
            <a:endParaRPr/>
          </a:p>
        </p:txBody>
      </p:sp>
      <p:sp>
        <p:nvSpPr>
          <p:cNvPr id="1059" name="Google Shape;1059;p29"/>
          <p:cNvSpPr txBox="1"/>
          <p:nvPr/>
        </p:nvSpPr>
        <p:spPr>
          <a:xfrm>
            <a:off x="6342622" y="155867"/>
            <a:ext cx="52931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(2)</a:t>
            </a:r>
            <a:endParaRPr/>
          </a:p>
        </p:txBody>
      </p:sp>
      <p:sp>
        <p:nvSpPr>
          <p:cNvPr id="1060" name="Google Shape;1060;p29"/>
          <p:cNvSpPr txBox="1"/>
          <p:nvPr/>
        </p:nvSpPr>
        <p:spPr>
          <a:xfrm>
            <a:off x="862822" y="3618954"/>
            <a:ext cx="52931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(3)</a:t>
            </a:r>
            <a:endParaRPr/>
          </a:p>
        </p:txBody>
      </p:sp>
      <p:sp>
        <p:nvSpPr>
          <p:cNvPr id="1061" name="Google Shape;1061;p29"/>
          <p:cNvSpPr txBox="1"/>
          <p:nvPr/>
        </p:nvSpPr>
        <p:spPr>
          <a:xfrm>
            <a:off x="6342622" y="3618953"/>
            <a:ext cx="52931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(4)</a:t>
            </a:r>
            <a:endParaRPr/>
          </a:p>
        </p:txBody>
      </p:sp>
      <p:sp>
        <p:nvSpPr>
          <p:cNvPr id="1062" name="Google Shape;1062;p29"/>
          <p:cNvSpPr/>
          <p:nvPr/>
        </p:nvSpPr>
        <p:spPr>
          <a:xfrm rot="-2063093">
            <a:off x="4042473" y="3807256"/>
            <a:ext cx="451560" cy="451560"/>
          </a:xfrm>
          <a:custGeom>
            <a:rect b="b" l="l" r="r" t="t"/>
            <a:pathLst>
              <a:path extrusionOk="0" h="120000" w="120000">
                <a:moveTo>
                  <a:pt x="7500" y="60000"/>
                </a:move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3" name="Google Shape;1063;p29"/>
          <p:cNvSpPr/>
          <p:nvPr/>
        </p:nvSpPr>
        <p:spPr>
          <a:xfrm rot="9000000">
            <a:off x="4084044" y="3890205"/>
            <a:ext cx="451560" cy="451560"/>
          </a:xfrm>
          <a:custGeom>
            <a:rect b="b" l="l" r="r" t="t"/>
            <a:pathLst>
              <a:path extrusionOk="0" h="120000" w="120000">
                <a:moveTo>
                  <a:pt x="7500" y="60000"/>
                </a:move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4" name="Google Shape;1064;p29"/>
          <p:cNvSpPr/>
          <p:nvPr/>
        </p:nvSpPr>
        <p:spPr>
          <a:xfrm>
            <a:off x="6972000" y="288760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5" name="Google Shape;1065;p29"/>
          <p:cNvSpPr txBox="1"/>
          <p:nvPr/>
        </p:nvSpPr>
        <p:spPr>
          <a:xfrm>
            <a:off x="6972000" y="713694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0</a:t>
            </a:r>
            <a:endParaRPr/>
          </a:p>
        </p:txBody>
      </p:sp>
      <p:sp>
        <p:nvSpPr>
          <p:cNvPr id="1066" name="Google Shape;1066;p29"/>
          <p:cNvSpPr/>
          <p:nvPr/>
        </p:nvSpPr>
        <p:spPr>
          <a:xfrm>
            <a:off x="8303496" y="288760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F6C5AB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7" name="Google Shape;1067;p29"/>
          <p:cNvSpPr txBox="1"/>
          <p:nvPr/>
        </p:nvSpPr>
        <p:spPr>
          <a:xfrm>
            <a:off x="8303496" y="713694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1</a:t>
            </a:r>
            <a:endParaRPr/>
          </a:p>
        </p:txBody>
      </p:sp>
      <p:sp>
        <p:nvSpPr>
          <p:cNvPr id="1068" name="Google Shape;1068;p29"/>
          <p:cNvSpPr/>
          <p:nvPr/>
        </p:nvSpPr>
        <p:spPr>
          <a:xfrm>
            <a:off x="6972000" y="1644318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9" name="Google Shape;1069;p29"/>
          <p:cNvSpPr txBox="1"/>
          <p:nvPr/>
        </p:nvSpPr>
        <p:spPr>
          <a:xfrm>
            <a:off x="6972000" y="2069252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2</a:t>
            </a:r>
            <a:endParaRPr/>
          </a:p>
        </p:txBody>
      </p:sp>
      <p:sp>
        <p:nvSpPr>
          <p:cNvPr id="1070" name="Google Shape;1070;p29"/>
          <p:cNvSpPr/>
          <p:nvPr/>
        </p:nvSpPr>
        <p:spPr>
          <a:xfrm>
            <a:off x="8303496" y="1644318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1" name="Google Shape;1071;p29"/>
          <p:cNvSpPr txBox="1"/>
          <p:nvPr/>
        </p:nvSpPr>
        <p:spPr>
          <a:xfrm>
            <a:off x="8303496" y="2069252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3</a:t>
            </a:r>
            <a:endParaRPr/>
          </a:p>
        </p:txBody>
      </p:sp>
      <p:sp>
        <p:nvSpPr>
          <p:cNvPr id="1072" name="Google Shape;1072;p29"/>
          <p:cNvSpPr txBox="1"/>
          <p:nvPr/>
        </p:nvSpPr>
        <p:spPr>
          <a:xfrm>
            <a:off x="3510167" y="3337766"/>
            <a:ext cx="114268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Exchange</a:t>
            </a:r>
            <a:endParaRPr/>
          </a:p>
        </p:txBody>
      </p:sp>
      <p:sp>
        <p:nvSpPr>
          <p:cNvPr id="1073" name="Google Shape;1073;p29"/>
          <p:cNvSpPr/>
          <p:nvPr/>
        </p:nvSpPr>
        <p:spPr>
          <a:xfrm>
            <a:off x="4668720" y="800404"/>
            <a:ext cx="597749" cy="597749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4" name="Google Shape;1074;p29"/>
          <p:cNvSpPr/>
          <p:nvPr/>
        </p:nvSpPr>
        <p:spPr>
          <a:xfrm>
            <a:off x="10390864" y="502944"/>
            <a:ext cx="597749" cy="597749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5" name="Google Shape;1075;p29"/>
          <p:cNvSpPr txBox="1"/>
          <p:nvPr/>
        </p:nvSpPr>
        <p:spPr>
          <a:xfrm>
            <a:off x="4446457" y="1380486"/>
            <a:ext cx="104227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Standby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</a:t>
            </a:r>
            <a:endParaRPr/>
          </a:p>
        </p:txBody>
      </p:sp>
      <p:sp>
        <p:nvSpPr>
          <p:cNvPr id="1076" name="Google Shape;1076;p29"/>
          <p:cNvSpPr txBox="1"/>
          <p:nvPr/>
        </p:nvSpPr>
        <p:spPr>
          <a:xfrm>
            <a:off x="10236200" y="1083026"/>
            <a:ext cx="104227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Standby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</a:t>
            </a:r>
            <a:endParaRPr/>
          </a:p>
        </p:txBody>
      </p:sp>
      <p:cxnSp>
        <p:nvCxnSpPr>
          <p:cNvPr id="1077" name="Google Shape;1077;p29"/>
          <p:cNvCxnSpPr/>
          <p:nvPr/>
        </p:nvCxnSpPr>
        <p:spPr>
          <a:xfrm flipH="1">
            <a:off x="4912377" y="996301"/>
            <a:ext cx="241463" cy="30271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078" name="Google Shape;1078;p29"/>
          <p:cNvCxnSpPr/>
          <p:nvPr/>
        </p:nvCxnSpPr>
        <p:spPr>
          <a:xfrm flipH="1">
            <a:off x="4698501" y="854033"/>
            <a:ext cx="241463" cy="30271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079" name="Google Shape;1079;p29"/>
          <p:cNvCxnSpPr/>
          <p:nvPr/>
        </p:nvCxnSpPr>
        <p:spPr>
          <a:xfrm flipH="1">
            <a:off x="4755623" y="854033"/>
            <a:ext cx="341095" cy="427613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080" name="Google Shape;1080;p29"/>
          <p:cNvCxnSpPr/>
          <p:nvPr/>
        </p:nvCxnSpPr>
        <p:spPr>
          <a:xfrm flipH="1">
            <a:off x="4901577" y="1007101"/>
            <a:ext cx="241463" cy="30271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081" name="Google Shape;1081;p29"/>
          <p:cNvCxnSpPr/>
          <p:nvPr/>
        </p:nvCxnSpPr>
        <p:spPr>
          <a:xfrm flipH="1">
            <a:off x="5039575" y="1144946"/>
            <a:ext cx="168273" cy="2073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082" name="Google Shape;1082;p29"/>
          <p:cNvCxnSpPr/>
          <p:nvPr/>
        </p:nvCxnSpPr>
        <p:spPr>
          <a:xfrm flipH="1">
            <a:off x="10420607" y="556573"/>
            <a:ext cx="241463" cy="30271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083" name="Google Shape;1083;p29"/>
          <p:cNvCxnSpPr/>
          <p:nvPr/>
        </p:nvCxnSpPr>
        <p:spPr>
          <a:xfrm flipH="1">
            <a:off x="10477729" y="556573"/>
            <a:ext cx="341095" cy="427613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084" name="Google Shape;1084;p29"/>
          <p:cNvCxnSpPr/>
          <p:nvPr/>
        </p:nvCxnSpPr>
        <p:spPr>
          <a:xfrm flipH="1">
            <a:off x="10623683" y="709641"/>
            <a:ext cx="241463" cy="30271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085" name="Google Shape;1085;p29"/>
          <p:cNvCxnSpPr/>
          <p:nvPr/>
        </p:nvCxnSpPr>
        <p:spPr>
          <a:xfrm flipH="1">
            <a:off x="10761681" y="847486"/>
            <a:ext cx="168273" cy="2073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086" name="Google Shape;1086;p29"/>
          <p:cNvSpPr/>
          <p:nvPr/>
        </p:nvSpPr>
        <p:spPr>
          <a:xfrm>
            <a:off x="4699575" y="3866211"/>
            <a:ext cx="597749" cy="597749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7" name="Google Shape;1087;p29"/>
          <p:cNvSpPr txBox="1"/>
          <p:nvPr/>
        </p:nvSpPr>
        <p:spPr>
          <a:xfrm>
            <a:off x="4544911" y="4446293"/>
            <a:ext cx="104227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Standby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</a:t>
            </a:r>
            <a:endParaRPr/>
          </a:p>
        </p:txBody>
      </p:sp>
      <p:cxnSp>
        <p:nvCxnSpPr>
          <p:cNvPr id="1088" name="Google Shape;1088;p29"/>
          <p:cNvCxnSpPr/>
          <p:nvPr/>
        </p:nvCxnSpPr>
        <p:spPr>
          <a:xfrm flipH="1">
            <a:off x="4729318" y="3919840"/>
            <a:ext cx="241463" cy="30271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089" name="Google Shape;1089;p29"/>
          <p:cNvCxnSpPr/>
          <p:nvPr/>
        </p:nvCxnSpPr>
        <p:spPr>
          <a:xfrm flipH="1">
            <a:off x="4786440" y="3919840"/>
            <a:ext cx="341095" cy="427613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090" name="Google Shape;1090;p29"/>
          <p:cNvCxnSpPr/>
          <p:nvPr/>
        </p:nvCxnSpPr>
        <p:spPr>
          <a:xfrm flipH="1">
            <a:off x="4932394" y="4072908"/>
            <a:ext cx="241463" cy="30271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091" name="Google Shape;1091;p29"/>
          <p:cNvCxnSpPr/>
          <p:nvPr/>
        </p:nvCxnSpPr>
        <p:spPr>
          <a:xfrm flipH="1">
            <a:off x="5070392" y="4210753"/>
            <a:ext cx="168273" cy="2073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092" name="Google Shape;1092;p29"/>
          <p:cNvSpPr txBox="1"/>
          <p:nvPr/>
        </p:nvSpPr>
        <p:spPr>
          <a:xfrm>
            <a:off x="4668720" y="120949"/>
            <a:ext cx="138544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Preparation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Phase</a:t>
            </a:r>
            <a:endParaRPr/>
          </a:p>
        </p:txBody>
      </p:sp>
      <p:sp>
        <p:nvSpPr>
          <p:cNvPr id="1093" name="Google Shape;1093;p29"/>
          <p:cNvSpPr txBox="1"/>
          <p:nvPr/>
        </p:nvSpPr>
        <p:spPr>
          <a:xfrm>
            <a:off x="4703488" y="3223378"/>
            <a:ext cx="114589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Switching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Phase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30"/>
          <p:cNvSpPr txBox="1"/>
          <p:nvPr>
            <p:ph type="title"/>
          </p:nvPr>
        </p:nvSpPr>
        <p:spPr>
          <a:xfrm>
            <a:off x="838200" y="968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Challenges</a:t>
            </a:r>
            <a:endParaRPr/>
          </a:p>
        </p:txBody>
      </p:sp>
      <p:sp>
        <p:nvSpPr>
          <p:cNvPr id="1100" name="Google Shape;1100;p30"/>
          <p:cNvSpPr txBox="1"/>
          <p:nvPr>
            <p:ph idx="1" type="body"/>
          </p:nvPr>
        </p:nvSpPr>
        <p:spPr>
          <a:xfrm>
            <a:off x="838200" y="1067881"/>
            <a:ext cx="10515600" cy="5235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Both"/>
            </a:pPr>
            <a:r>
              <a:rPr b="1" lang="en-US" sz="3200"/>
              <a:t>Prepare Computation Initialization</a:t>
            </a:r>
            <a:br>
              <a:rPr b="1" lang="en-US" sz="3200"/>
            </a:br>
            <a:endParaRPr b="1" sz="3200"/>
          </a:p>
          <a:p>
            <a:pPr indent="-32639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349885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Both"/>
            </a:pPr>
            <a:r>
              <a:rPr b="1" lang="en-US" sz="3200"/>
              <a:t>Prepare Communication Initialization</a:t>
            </a:r>
            <a:br>
              <a:rPr b="1" lang="en-US" sz="3200"/>
            </a:br>
            <a:endParaRPr b="1" sz="3200"/>
          </a:p>
          <a:p>
            <a:pPr indent="-32639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32639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Both"/>
            </a:pPr>
            <a:r>
              <a:rPr b="1" lang="en-US" sz="3200"/>
              <a:t>Standby machine must recover any role</a:t>
            </a:r>
            <a:br>
              <a:rPr b="1" lang="en-US" sz="3200"/>
            </a:br>
            <a:endParaRPr b="1" sz="3200"/>
          </a:p>
        </p:txBody>
      </p:sp>
      <p:sp>
        <p:nvSpPr>
          <p:cNvPr id="1101" name="Google Shape;1101;p30"/>
          <p:cNvSpPr txBox="1"/>
          <p:nvPr/>
        </p:nvSpPr>
        <p:spPr>
          <a:xfrm>
            <a:off x="1676400" y="1158460"/>
            <a:ext cx="10515600" cy="5235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Initialization is implicit and tightly coupled.</a:t>
            </a:r>
            <a:endParaRPr/>
          </a:p>
          <a:p>
            <a:pPr indent="-32639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885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i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Communication groups assume static membership.</a:t>
            </a:r>
            <a:endParaRPr/>
          </a:p>
          <a:p>
            <a:pPr indent="-32639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639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We do not know which machine fails ahead of time.</a:t>
            </a:r>
            <a:endParaRPr/>
          </a:p>
        </p:txBody>
      </p:sp>
      <p:sp>
        <p:nvSpPr>
          <p:cNvPr id="1102" name="Google Shape;1102;p30"/>
          <p:cNvSpPr txBox="1"/>
          <p:nvPr/>
        </p:nvSpPr>
        <p:spPr>
          <a:xfrm>
            <a:off x="1742703" y="4208389"/>
            <a:ext cx="609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Two-phase delta-based NCCL setup</a:t>
            </a:r>
            <a:endParaRPr i="1"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3" name="Google Shape;1103;p30"/>
          <p:cNvSpPr txBox="1"/>
          <p:nvPr/>
        </p:nvSpPr>
        <p:spPr>
          <a:xfrm>
            <a:off x="1730828" y="2393444"/>
            <a:ext cx="609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Communication-free sandboxed warmup</a:t>
            </a:r>
            <a:endParaRPr i="1"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Google Shape;1104;p30"/>
          <p:cNvSpPr txBox="1"/>
          <p:nvPr/>
        </p:nvSpPr>
        <p:spPr>
          <a:xfrm>
            <a:off x="1742703" y="6023334"/>
            <a:ext cx="609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General standby design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9" name="Google Shape;1109;p31"/>
          <p:cNvGrpSpPr/>
          <p:nvPr/>
        </p:nvGrpSpPr>
        <p:grpSpPr>
          <a:xfrm>
            <a:off x="6940676" y="2974694"/>
            <a:ext cx="7400914" cy="4374000"/>
            <a:chOff x="6203482" y="3033417"/>
            <a:chExt cx="5851358" cy="3603941"/>
          </a:xfrm>
        </p:grpSpPr>
        <p:pic>
          <p:nvPicPr>
            <p:cNvPr id="1110" name="Google Shape;1110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203482" y="3147600"/>
              <a:ext cx="5851358" cy="34178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1" name="Google Shape;1111;p31"/>
            <p:cNvSpPr/>
            <p:nvPr/>
          </p:nvSpPr>
          <p:spPr>
            <a:xfrm>
              <a:off x="8567530" y="3597965"/>
              <a:ext cx="3487310" cy="147618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31"/>
            <p:cNvSpPr/>
            <p:nvPr/>
          </p:nvSpPr>
          <p:spPr>
            <a:xfrm>
              <a:off x="7563678" y="3033417"/>
              <a:ext cx="4491162" cy="45323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31"/>
            <p:cNvSpPr/>
            <p:nvPr/>
          </p:nvSpPr>
          <p:spPr>
            <a:xfrm>
              <a:off x="7185991" y="6184122"/>
              <a:ext cx="4868849" cy="45323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31"/>
            <p:cNvSpPr/>
            <p:nvPr/>
          </p:nvSpPr>
          <p:spPr>
            <a:xfrm>
              <a:off x="10406270" y="4412974"/>
              <a:ext cx="1648569" cy="177114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5" name="Google Shape;1115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Prepare Computation Initialization</a:t>
            </a:r>
            <a:endParaRPr/>
          </a:p>
        </p:txBody>
      </p:sp>
      <p:sp>
        <p:nvSpPr>
          <p:cNvPr id="1116" name="Google Shape;1116;p31"/>
          <p:cNvSpPr txBox="1"/>
          <p:nvPr>
            <p:ph idx="1" type="body"/>
          </p:nvPr>
        </p:nvSpPr>
        <p:spPr>
          <a:xfrm>
            <a:off x="888498" y="1417484"/>
            <a:ext cx="9702337" cy="4878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Char char="•"/>
            </a:pPr>
            <a:r>
              <a:rPr lang="en-US">
                <a:solidFill>
                  <a:srgbClr val="00B0F0"/>
                </a:solidFill>
              </a:rPr>
              <a:t>Challenge: Initialization is implicit and tightly coupled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en-US">
                <a:solidFill>
                  <a:srgbClr val="FF0000"/>
                </a:solidFill>
              </a:rPr>
              <a:t>Solution: Sandboxed shadow iterations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Pre-record the output tensors of all collective calls from a training iteration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Backup machine runs shadow iteration in sandbox to trigger initialization and replays recorded tensors</a:t>
            </a:r>
            <a:endParaRPr/>
          </a:p>
        </p:txBody>
      </p:sp>
      <p:sp>
        <p:nvSpPr>
          <p:cNvPr id="1117" name="Google Shape;111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67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67">
              <a:solidFill>
                <a:srgbClr val="75757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Prepare Communication Initialization</a:t>
            </a:r>
            <a:endParaRPr/>
          </a:p>
        </p:txBody>
      </p:sp>
      <p:sp>
        <p:nvSpPr>
          <p:cNvPr id="1123" name="Google Shape;1123;p32"/>
          <p:cNvSpPr txBox="1"/>
          <p:nvPr>
            <p:ph idx="1" type="body"/>
          </p:nvPr>
        </p:nvSpPr>
        <p:spPr>
          <a:xfrm>
            <a:off x="876357" y="1669697"/>
            <a:ext cx="10439285" cy="20990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Char char="•"/>
            </a:pPr>
            <a:r>
              <a:rPr lang="en-US">
                <a:solidFill>
                  <a:srgbClr val="00B0F0"/>
                </a:solidFill>
              </a:rPr>
              <a:t>Challenge: Communication groups assume static membership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800"/>
              <a:buChar char="•"/>
            </a:pPr>
            <a:r>
              <a:rPr lang="en-US">
                <a:solidFill>
                  <a:srgbClr val="FF0000"/>
                </a:solidFill>
              </a:rPr>
              <a:t>Solution: Two-phase delta-based Collective Comm setup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ts val="2400"/>
              <a:buChar char="•"/>
            </a:pPr>
            <a:r>
              <a:rPr lang="en-US">
                <a:solidFill>
                  <a:srgbClr val="FF0000"/>
                </a:solidFill>
              </a:rPr>
              <a:t>Run intra-machine connection setup beforehand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ts val="2400"/>
              <a:buChar char="•"/>
            </a:pPr>
            <a:r>
              <a:rPr lang="en-US">
                <a:solidFill>
                  <a:srgbClr val="FF0000"/>
                </a:solidFill>
              </a:rPr>
              <a:t>At switchover, only update the delta connections</a:t>
            </a:r>
            <a:endParaRPr/>
          </a:p>
        </p:txBody>
      </p:sp>
      <p:sp>
        <p:nvSpPr>
          <p:cNvPr id="1124" name="Google Shape;112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67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67">
              <a:solidFill>
                <a:srgbClr val="75757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5" name="Google Shape;112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2050" y="3858467"/>
            <a:ext cx="10439285" cy="2408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3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37909" y="4636181"/>
            <a:ext cx="6754091" cy="244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132" name="Google Shape;1132;p33"/>
          <p:cNvSpPr txBox="1"/>
          <p:nvPr>
            <p:ph type="title"/>
          </p:nvPr>
        </p:nvSpPr>
        <p:spPr>
          <a:xfrm>
            <a:off x="452719" y="108284"/>
            <a:ext cx="10515600" cy="1140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Standby machine must recover any role</a:t>
            </a:r>
            <a:endParaRPr/>
          </a:p>
        </p:txBody>
      </p:sp>
      <p:sp>
        <p:nvSpPr>
          <p:cNvPr id="1133" name="Google Shape;1133;p33"/>
          <p:cNvSpPr txBox="1"/>
          <p:nvPr/>
        </p:nvSpPr>
        <p:spPr>
          <a:xfrm>
            <a:off x="682906" y="1248455"/>
            <a:ext cx="11331616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Challenge: Do not know which machine fails ahead of time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Solution: general Standby design leveraging ML symmetry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DP, TP, EP: Every GPU compiles the same kernels and has the same memory layout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Preparing one role is therefore general enough to be used for all hosts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PP has 3 roles: first stage, middle stage, and last stage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run 3 iterations to ensure all roles are executed and warmed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34"/>
          <p:cNvSpPr txBox="1"/>
          <p:nvPr>
            <p:ph type="title"/>
          </p:nvPr>
        </p:nvSpPr>
        <p:spPr>
          <a:xfrm>
            <a:off x="838200" y="968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Challenges</a:t>
            </a:r>
            <a:endParaRPr/>
          </a:p>
        </p:txBody>
      </p:sp>
      <p:sp>
        <p:nvSpPr>
          <p:cNvPr id="1140" name="Google Shape;1140;p34"/>
          <p:cNvSpPr txBox="1"/>
          <p:nvPr>
            <p:ph idx="1" type="body"/>
          </p:nvPr>
        </p:nvSpPr>
        <p:spPr>
          <a:xfrm>
            <a:off x="838200" y="1067881"/>
            <a:ext cx="10515600" cy="5235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Both"/>
            </a:pPr>
            <a:r>
              <a:rPr b="1" lang="en-US" sz="3200"/>
              <a:t>Prepare Computation Initialization</a:t>
            </a:r>
            <a:br>
              <a:rPr b="1" lang="en-US" sz="3200"/>
            </a:br>
            <a:endParaRPr b="1" sz="3200"/>
          </a:p>
          <a:p>
            <a:pPr indent="-32639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349885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Both"/>
            </a:pPr>
            <a:r>
              <a:rPr b="1" lang="en-US" sz="3200"/>
              <a:t>Prepare Communication Initialization</a:t>
            </a:r>
            <a:br>
              <a:rPr b="1" lang="en-US" sz="3200"/>
            </a:br>
            <a:endParaRPr b="1" sz="3200"/>
          </a:p>
          <a:p>
            <a:pPr indent="-32639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32639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Both"/>
            </a:pPr>
            <a:r>
              <a:rPr b="1" lang="en-US" sz="3200"/>
              <a:t>Standby machine must recover any role</a:t>
            </a:r>
            <a:br>
              <a:rPr b="1" lang="en-US" sz="3200"/>
            </a:br>
            <a:endParaRPr b="1" sz="3200"/>
          </a:p>
        </p:txBody>
      </p:sp>
      <p:sp>
        <p:nvSpPr>
          <p:cNvPr id="1141" name="Google Shape;1141;p34"/>
          <p:cNvSpPr txBox="1"/>
          <p:nvPr/>
        </p:nvSpPr>
        <p:spPr>
          <a:xfrm>
            <a:off x="1676400" y="1158460"/>
            <a:ext cx="10515600" cy="5235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Initialization is implicit and tightly coupled.</a:t>
            </a:r>
            <a:endParaRPr/>
          </a:p>
          <a:p>
            <a:pPr indent="-32639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885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i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Communication groups assume static membership.</a:t>
            </a:r>
            <a:endParaRPr/>
          </a:p>
          <a:p>
            <a:pPr indent="-32639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639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We do not know which machine fails ahead of time.</a:t>
            </a:r>
            <a:endParaRPr/>
          </a:p>
        </p:txBody>
      </p:sp>
      <p:sp>
        <p:nvSpPr>
          <p:cNvPr id="1142" name="Google Shape;1142;p34"/>
          <p:cNvSpPr txBox="1"/>
          <p:nvPr/>
        </p:nvSpPr>
        <p:spPr>
          <a:xfrm>
            <a:off x="1742703" y="4208389"/>
            <a:ext cx="609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Two-phase delta-based NCCL setup</a:t>
            </a:r>
            <a:endParaRPr i="1"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3" name="Google Shape;1143;p34"/>
          <p:cNvSpPr txBox="1"/>
          <p:nvPr/>
        </p:nvSpPr>
        <p:spPr>
          <a:xfrm>
            <a:off x="1730828" y="2393444"/>
            <a:ext cx="609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Communication-free sandboxed warmup</a:t>
            </a:r>
            <a:endParaRPr i="1"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4" name="Google Shape;1144;p34"/>
          <p:cNvSpPr txBox="1"/>
          <p:nvPr/>
        </p:nvSpPr>
        <p:spPr>
          <a:xfrm>
            <a:off x="1742703" y="6023334"/>
            <a:ext cx="609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General standby design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35"/>
          <p:cNvSpPr txBox="1"/>
          <p:nvPr>
            <p:ph type="title"/>
          </p:nvPr>
        </p:nvSpPr>
        <p:spPr>
          <a:xfrm>
            <a:off x="838200" y="2364506"/>
            <a:ext cx="10907486" cy="19654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Communication-free Sandbox Initialization</a:t>
            </a:r>
            <a:b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(for computation)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36"/>
          <p:cNvSpPr txBox="1"/>
          <p:nvPr>
            <p:ph type="title"/>
          </p:nvPr>
        </p:nvSpPr>
        <p:spPr>
          <a:xfrm>
            <a:off x="340659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Initialization is </a:t>
            </a:r>
            <a:r>
              <a:rPr lang="en-US">
                <a:solidFill>
                  <a:srgbClr val="FFC000"/>
                </a:solidFill>
              </a:rPr>
              <a:t>prolonged</a:t>
            </a:r>
            <a:r>
              <a:rPr lang="en-US"/>
              <a:t> and </a:t>
            </a:r>
            <a:r>
              <a:rPr lang="en-US">
                <a:solidFill>
                  <a:srgbClr val="00B0F0"/>
                </a:solidFill>
              </a:rPr>
              <a:t>complex</a:t>
            </a:r>
            <a:r>
              <a:rPr lang="en-US"/>
              <a:t>!</a:t>
            </a:r>
            <a:endParaRPr/>
          </a:p>
        </p:txBody>
      </p:sp>
      <p:sp>
        <p:nvSpPr>
          <p:cNvPr id="1155" name="Google Shape;1155;p36"/>
          <p:cNvSpPr txBox="1"/>
          <p:nvPr>
            <p:ph idx="1" type="body"/>
          </p:nvPr>
        </p:nvSpPr>
        <p:spPr>
          <a:xfrm>
            <a:off x="645459" y="1781176"/>
            <a:ext cx="10901082" cy="462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1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The initializations usually includes…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Computational Graph Compilation…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Model Parameters and Optimizer Initialization…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CUDA Initialization Overhead…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JIT Compilation Optimizations…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Runtime Hooking…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Other Caching Behaviors…</a:t>
            </a:r>
            <a:endParaRPr/>
          </a:p>
          <a:p>
            <a:pPr indent="-101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3200"/>
              <a:buChar char="•"/>
            </a:pPr>
            <a:r>
              <a:rPr lang="en-US" sz="3200">
                <a:solidFill>
                  <a:srgbClr val="FFC000"/>
                </a:solidFill>
              </a:rPr>
              <a:t>Prolonged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 single interruption triggers about 2-3 minutes of warm-up before reaching stable performance.</a:t>
            </a:r>
            <a:endParaRPr/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37"/>
          <p:cNvSpPr txBox="1"/>
          <p:nvPr>
            <p:ph type="title"/>
          </p:nvPr>
        </p:nvSpPr>
        <p:spPr>
          <a:xfrm>
            <a:off x="340659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Initialization is </a:t>
            </a:r>
            <a:r>
              <a:rPr lang="en-US">
                <a:solidFill>
                  <a:srgbClr val="FFC000"/>
                </a:solidFill>
              </a:rPr>
              <a:t>prolonged</a:t>
            </a:r>
            <a:r>
              <a:rPr lang="en-US"/>
              <a:t> and </a:t>
            </a:r>
            <a:r>
              <a:rPr lang="en-US">
                <a:solidFill>
                  <a:srgbClr val="00B0F0"/>
                </a:solidFill>
              </a:rPr>
              <a:t>complex</a:t>
            </a:r>
            <a:r>
              <a:rPr lang="en-US"/>
              <a:t>!</a:t>
            </a:r>
            <a:endParaRPr/>
          </a:p>
        </p:txBody>
      </p:sp>
      <p:sp>
        <p:nvSpPr>
          <p:cNvPr id="1161" name="Google Shape;1161;p37"/>
          <p:cNvSpPr txBox="1"/>
          <p:nvPr>
            <p:ph idx="1" type="body"/>
          </p:nvPr>
        </p:nvSpPr>
        <p:spPr>
          <a:xfrm>
            <a:off x="645459" y="1781176"/>
            <a:ext cx="10901082" cy="462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1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3600"/>
              <a:buChar char="•"/>
            </a:pPr>
            <a:r>
              <a:rPr lang="en-US" sz="3600">
                <a:solidFill>
                  <a:srgbClr val="00B0F0"/>
                </a:solidFill>
              </a:rPr>
              <a:t>Complex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Initialization spans many layers and libraries in the training stack</a:t>
            </a:r>
            <a:endParaRPr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Different frameworks (Megatron-LM / DeepSpeed / NeMo) have different initialization behaviors.</a:t>
            </a:r>
            <a:endParaRPr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Initialization is intertwined with communication, requiring the interaction with other machines (e.g., barrier/send/receive)</a:t>
            </a:r>
            <a:endParaRPr/>
          </a:p>
        </p:txBody>
      </p:sp>
      <p:sp>
        <p:nvSpPr>
          <p:cNvPr id="1162" name="Google Shape;1162;p37"/>
          <p:cNvSpPr txBox="1"/>
          <p:nvPr/>
        </p:nvSpPr>
        <p:spPr>
          <a:xfrm>
            <a:off x="533400" y="5455118"/>
            <a:ext cx="1101314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It is not practical to dig out initialization and run it beforehand!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Our Solution</a:t>
            </a:r>
            <a:endParaRPr/>
          </a:p>
        </p:txBody>
      </p:sp>
      <p:sp>
        <p:nvSpPr>
          <p:cNvPr id="1169" name="Google Shape;1169;p38"/>
          <p:cNvSpPr txBox="1"/>
          <p:nvPr>
            <p:ph idx="1" type="body"/>
          </p:nvPr>
        </p:nvSpPr>
        <p:spPr>
          <a:xfrm>
            <a:off x="838200" y="2196823"/>
            <a:ext cx="10777538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Running a </a:t>
            </a:r>
            <a:r>
              <a:rPr i="1" lang="en-US" sz="3600"/>
              <a:t>shadow</a:t>
            </a:r>
            <a:r>
              <a:rPr lang="en-US" sz="3600"/>
              <a:t> actual iteration in a communication-free sandbox to trigger initialization! </a:t>
            </a:r>
            <a:endParaRPr/>
          </a:p>
        </p:txBody>
      </p:sp>
      <p:grpSp>
        <p:nvGrpSpPr>
          <p:cNvPr id="1170" name="Google Shape;1170;p38"/>
          <p:cNvGrpSpPr/>
          <p:nvPr/>
        </p:nvGrpSpPr>
        <p:grpSpPr>
          <a:xfrm>
            <a:off x="7267146" y="3254059"/>
            <a:ext cx="5851358" cy="3603941"/>
            <a:chOff x="6203482" y="3033417"/>
            <a:chExt cx="5851358" cy="3603941"/>
          </a:xfrm>
        </p:grpSpPr>
        <p:pic>
          <p:nvPicPr>
            <p:cNvPr id="1171" name="Google Shape;1171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203482" y="3147600"/>
              <a:ext cx="5851358" cy="34178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2" name="Google Shape;1172;p38"/>
            <p:cNvSpPr/>
            <p:nvPr/>
          </p:nvSpPr>
          <p:spPr>
            <a:xfrm>
              <a:off x="8567530" y="3597965"/>
              <a:ext cx="3487310" cy="147618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38"/>
            <p:cNvSpPr/>
            <p:nvPr/>
          </p:nvSpPr>
          <p:spPr>
            <a:xfrm>
              <a:off x="7563678" y="3033417"/>
              <a:ext cx="4491162" cy="45323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38"/>
            <p:cNvSpPr/>
            <p:nvPr/>
          </p:nvSpPr>
          <p:spPr>
            <a:xfrm>
              <a:off x="7185991" y="6184122"/>
              <a:ext cx="4868849" cy="45323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38"/>
            <p:cNvSpPr/>
            <p:nvPr/>
          </p:nvSpPr>
          <p:spPr>
            <a:xfrm>
              <a:off x="10406270" y="4412974"/>
              <a:ext cx="1648569" cy="177114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39"/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Communication-free Sandboxing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i="0" lang="en-US" sz="3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Run the actual shadow iteration!</a:t>
            </a:r>
            <a:endParaRPr/>
          </a:p>
        </p:txBody>
      </p:sp>
      <p:sp>
        <p:nvSpPr>
          <p:cNvPr id="1182" name="Google Shape;1182;p39"/>
          <p:cNvSpPr txBox="1"/>
          <p:nvPr/>
        </p:nvSpPr>
        <p:spPr>
          <a:xfrm>
            <a:off x="255271" y="1645695"/>
            <a:ext cx="6862705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Workflow:</a:t>
            </a:r>
            <a:br>
              <a:rPr b="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i="1" sz="200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Pre-record Phase: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(deliciated machines record)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At the very beginning, we pre-record the vaild communication result tensors from the actual 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training iteration</a:t>
            </a:r>
            <a:endParaRPr/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000" u="sng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Preparation phase </a:t>
            </a:r>
            <a:r>
              <a:rPr i="1" lang="en-US" sz="2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Sandbox wawrmup: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(standby machine prepare)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The backup machine (new joiner) is then sandboxed and replays the results to finish the iteration in the </a:t>
            </a:r>
            <a:r>
              <a:rPr b="0" i="0" lang="en-US" sz="2000" u="none" cap="none" strike="noStrik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preparation phase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83" name="Google Shape;1183;p39"/>
          <p:cNvGrpSpPr/>
          <p:nvPr/>
        </p:nvGrpSpPr>
        <p:grpSpPr>
          <a:xfrm>
            <a:off x="6340642" y="1200329"/>
            <a:ext cx="5851358" cy="3603941"/>
            <a:chOff x="6203482" y="3033417"/>
            <a:chExt cx="5851358" cy="3603941"/>
          </a:xfrm>
        </p:grpSpPr>
        <p:pic>
          <p:nvPicPr>
            <p:cNvPr id="1184" name="Google Shape;1184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203482" y="3147600"/>
              <a:ext cx="5851358" cy="34178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5" name="Google Shape;1185;p39"/>
            <p:cNvSpPr/>
            <p:nvPr/>
          </p:nvSpPr>
          <p:spPr>
            <a:xfrm>
              <a:off x="8567530" y="3597965"/>
              <a:ext cx="3487310" cy="147618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39"/>
            <p:cNvSpPr/>
            <p:nvPr/>
          </p:nvSpPr>
          <p:spPr>
            <a:xfrm>
              <a:off x="7563678" y="3033417"/>
              <a:ext cx="4491162" cy="45323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39"/>
            <p:cNvSpPr/>
            <p:nvPr/>
          </p:nvSpPr>
          <p:spPr>
            <a:xfrm>
              <a:off x="7185991" y="6184122"/>
              <a:ext cx="4868849" cy="45323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39"/>
            <p:cNvSpPr/>
            <p:nvPr/>
          </p:nvSpPr>
          <p:spPr>
            <a:xfrm>
              <a:off x="10406270" y="4412974"/>
              <a:ext cx="1648569" cy="177114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40"/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Communication-free Sandboxing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i="0" lang="en-US" sz="3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Run the actual shadow iteration!</a:t>
            </a:r>
            <a:endParaRPr/>
          </a:p>
        </p:txBody>
      </p:sp>
      <p:sp>
        <p:nvSpPr>
          <p:cNvPr id="1194" name="Google Shape;1194;p40"/>
          <p:cNvSpPr txBox="1"/>
          <p:nvPr/>
        </p:nvSpPr>
        <p:spPr>
          <a:xfrm>
            <a:off x="265774" y="4240576"/>
            <a:ext cx="11678576" cy="2369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Benefits: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Run the shadow iteration in sandbox before joiner (backup machine) joins the main training loop </a:t>
            </a:r>
            <a:b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-US" sz="2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(minimal downtime)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 The joiner do not need other existing training hosts to assist on the sandbox procedure </a:t>
            </a:r>
            <a:b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-US" sz="20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(scalable)</a:t>
            </a:r>
            <a:endParaRPr i="1" sz="200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5" name="Google Shape;1195;p40"/>
          <p:cNvGrpSpPr/>
          <p:nvPr/>
        </p:nvGrpSpPr>
        <p:grpSpPr>
          <a:xfrm>
            <a:off x="6340642" y="1200329"/>
            <a:ext cx="5851358" cy="3603941"/>
            <a:chOff x="6203482" y="3033417"/>
            <a:chExt cx="5851358" cy="3603941"/>
          </a:xfrm>
        </p:grpSpPr>
        <p:pic>
          <p:nvPicPr>
            <p:cNvPr id="1196" name="Google Shape;1196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203482" y="3147600"/>
              <a:ext cx="5851358" cy="34178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7" name="Google Shape;1197;p40"/>
            <p:cNvSpPr/>
            <p:nvPr/>
          </p:nvSpPr>
          <p:spPr>
            <a:xfrm>
              <a:off x="8567530" y="3597965"/>
              <a:ext cx="3487310" cy="147618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40"/>
            <p:cNvSpPr/>
            <p:nvPr/>
          </p:nvSpPr>
          <p:spPr>
            <a:xfrm>
              <a:off x="7563678" y="3033417"/>
              <a:ext cx="4491162" cy="45323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40"/>
            <p:cNvSpPr/>
            <p:nvPr/>
          </p:nvSpPr>
          <p:spPr>
            <a:xfrm>
              <a:off x="7185991" y="6184122"/>
              <a:ext cx="4868849" cy="45323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40"/>
            <p:cNvSpPr/>
            <p:nvPr/>
          </p:nvSpPr>
          <p:spPr>
            <a:xfrm>
              <a:off x="10406270" y="4412974"/>
              <a:ext cx="1648569" cy="177114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41"/>
          <p:cNvSpPr txBox="1"/>
          <p:nvPr>
            <p:ph type="title"/>
          </p:nvPr>
        </p:nvSpPr>
        <p:spPr>
          <a:xfrm>
            <a:off x="838200" y="968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Challenges</a:t>
            </a:r>
            <a:endParaRPr/>
          </a:p>
        </p:txBody>
      </p:sp>
      <p:sp>
        <p:nvSpPr>
          <p:cNvPr id="1207" name="Google Shape;1207;p41"/>
          <p:cNvSpPr txBox="1"/>
          <p:nvPr>
            <p:ph idx="1" type="body"/>
          </p:nvPr>
        </p:nvSpPr>
        <p:spPr>
          <a:xfrm>
            <a:off x="838200" y="1067881"/>
            <a:ext cx="10515600" cy="5235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Both"/>
            </a:pPr>
            <a:r>
              <a:rPr b="1" lang="en-US" sz="3200"/>
              <a:t>Prepare Computation Initialization</a:t>
            </a:r>
            <a:br>
              <a:rPr b="1" lang="en-US" sz="3200"/>
            </a:br>
            <a:endParaRPr b="1" sz="3200"/>
          </a:p>
          <a:p>
            <a:pPr indent="-32639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349885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Both"/>
            </a:pPr>
            <a:r>
              <a:rPr b="1" lang="en-US" sz="3200"/>
              <a:t>Prepare Communication Initialization</a:t>
            </a:r>
            <a:br>
              <a:rPr b="1" lang="en-US" sz="3200"/>
            </a:br>
            <a:endParaRPr b="1" sz="3200"/>
          </a:p>
          <a:p>
            <a:pPr indent="-32639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32639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Both"/>
            </a:pPr>
            <a:r>
              <a:rPr b="1" lang="en-US" sz="3200"/>
              <a:t>Standby machine must recover any role</a:t>
            </a:r>
            <a:br>
              <a:rPr b="1" lang="en-US" sz="3200"/>
            </a:br>
            <a:endParaRPr b="1" sz="3200"/>
          </a:p>
        </p:txBody>
      </p:sp>
      <p:sp>
        <p:nvSpPr>
          <p:cNvPr id="1208" name="Google Shape;1208;p41"/>
          <p:cNvSpPr txBox="1"/>
          <p:nvPr/>
        </p:nvSpPr>
        <p:spPr>
          <a:xfrm>
            <a:off x="1676400" y="1158460"/>
            <a:ext cx="10515600" cy="5235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Initialization is implicit and tightly coupled.</a:t>
            </a:r>
            <a:endParaRPr/>
          </a:p>
          <a:p>
            <a:pPr indent="-32639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885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i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Communication groups assume static membership.</a:t>
            </a:r>
            <a:endParaRPr/>
          </a:p>
          <a:p>
            <a:pPr indent="-32639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639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We do not know which machine fails ahead of time.</a:t>
            </a:r>
            <a:endParaRPr/>
          </a:p>
        </p:txBody>
      </p:sp>
      <p:sp>
        <p:nvSpPr>
          <p:cNvPr id="1209" name="Google Shape;1209;p41"/>
          <p:cNvSpPr txBox="1"/>
          <p:nvPr/>
        </p:nvSpPr>
        <p:spPr>
          <a:xfrm>
            <a:off x="1742703" y="4208389"/>
            <a:ext cx="609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Two-phase delta-based NCCL setup</a:t>
            </a:r>
            <a:endParaRPr i="1"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0" name="Google Shape;1210;p41"/>
          <p:cNvSpPr txBox="1"/>
          <p:nvPr/>
        </p:nvSpPr>
        <p:spPr>
          <a:xfrm>
            <a:off x="1730828" y="2393444"/>
            <a:ext cx="609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Communication-free sandboxed warmup</a:t>
            </a:r>
            <a:endParaRPr i="1"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1" name="Google Shape;1211;p41"/>
          <p:cNvSpPr txBox="1"/>
          <p:nvPr/>
        </p:nvSpPr>
        <p:spPr>
          <a:xfrm>
            <a:off x="1742703" y="6023334"/>
            <a:ext cx="609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General standby design</a:t>
            </a:r>
            <a:endParaRPr/>
          </a:p>
        </p:txBody>
      </p:sp>
      <p:pic>
        <p:nvPicPr>
          <p:cNvPr descr="tick | International Finance Centre, Hong Kong" id="1212" name="Google Shape;121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8089" y="1159879"/>
            <a:ext cx="792184" cy="792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42"/>
          <p:cNvSpPr txBox="1"/>
          <p:nvPr>
            <p:ph type="title"/>
          </p:nvPr>
        </p:nvSpPr>
        <p:spPr>
          <a:xfrm>
            <a:off x="838200" y="21034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Two-phase delta-based NCCL setup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43"/>
          <p:cNvSpPr txBox="1"/>
          <p:nvPr>
            <p:ph type="title"/>
          </p:nvPr>
        </p:nvSpPr>
        <p:spPr>
          <a:xfrm>
            <a:off x="340659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CCL Setup is </a:t>
            </a:r>
            <a:r>
              <a:rPr i="1" lang="en-US"/>
              <a:t>Slow</a:t>
            </a:r>
            <a:r>
              <a:rPr lang="en-US"/>
              <a:t> and </a:t>
            </a:r>
            <a:r>
              <a:rPr i="1" lang="en-US"/>
              <a:t>Static</a:t>
            </a:r>
            <a:endParaRPr/>
          </a:p>
        </p:txBody>
      </p:sp>
      <p:sp>
        <p:nvSpPr>
          <p:cNvPr id="1224" name="Google Shape;1224;p43"/>
          <p:cNvSpPr txBox="1"/>
          <p:nvPr/>
        </p:nvSpPr>
        <p:spPr>
          <a:xfrm>
            <a:off x="340659" y="5526741"/>
            <a:ext cx="54555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NCCL Problem Also observed by ByteCheckpoint [1],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MegaScale [2], ByteScale [3]</a:t>
            </a:r>
            <a:endParaRPr/>
          </a:p>
        </p:txBody>
      </p:sp>
      <p:sp>
        <p:nvSpPr>
          <p:cNvPr id="1225" name="Google Shape;1225;p43"/>
          <p:cNvSpPr/>
          <p:nvPr/>
        </p:nvSpPr>
        <p:spPr>
          <a:xfrm>
            <a:off x="4165815" y="2309173"/>
            <a:ext cx="1386595" cy="14522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6" name="Google Shape;1226;p43"/>
          <p:cNvSpPr/>
          <p:nvPr/>
        </p:nvSpPr>
        <p:spPr>
          <a:xfrm>
            <a:off x="2947722" y="1336590"/>
            <a:ext cx="1386595" cy="14522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7" name="Google Shape;1227;p43"/>
          <p:cNvSpPr txBox="1"/>
          <p:nvPr/>
        </p:nvSpPr>
        <p:spPr>
          <a:xfrm>
            <a:off x="469193" y="1878073"/>
            <a:ext cx="17367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Slow…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8" name="Google Shape;1228;p43"/>
          <p:cNvSpPr/>
          <p:nvPr/>
        </p:nvSpPr>
        <p:spPr>
          <a:xfrm>
            <a:off x="9800805" y="2309173"/>
            <a:ext cx="1386595" cy="14522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9" name="Google Shape;1229;p43"/>
          <p:cNvSpPr txBox="1"/>
          <p:nvPr/>
        </p:nvSpPr>
        <p:spPr>
          <a:xfrm>
            <a:off x="6104183" y="1878073"/>
            <a:ext cx="17367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Static…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0" name="Google Shape;1230;p43"/>
          <p:cNvSpPr txBox="1"/>
          <p:nvPr/>
        </p:nvSpPr>
        <p:spPr>
          <a:xfrm>
            <a:off x="6104183" y="2392976"/>
            <a:ext cx="459295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tightly coupled to hardware (e.g., NVLink, GPU Direct RDMA)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-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Compute static optimized connectivity topology at the beginning</a:t>
            </a:r>
            <a:endParaRPr/>
          </a:p>
        </p:txBody>
      </p:sp>
      <p:pic>
        <p:nvPicPr>
          <p:cNvPr id="1231" name="Google Shape;123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0659" y="2215204"/>
            <a:ext cx="4741575" cy="1301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44"/>
          <p:cNvSpPr txBox="1"/>
          <p:nvPr/>
        </p:nvSpPr>
        <p:spPr>
          <a:xfrm>
            <a:off x="182208" y="75097"/>
            <a:ext cx="11547714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Two-phase delta-based NCCL setup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provide a two-stage CCL setup API for the applications</a:t>
            </a:r>
            <a:br>
              <a:rPr b="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Solution and benefits:</a:t>
            </a:r>
            <a:b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Play"/>
              <a:buAutoNum type="arabicPeriod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Splitting NCCL setup to two phase: overlap most of the setup (e.g., intra-connection setup) beforehand in </a:t>
            </a:r>
            <a:r>
              <a:rPr lang="en-US" sz="2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preparation phase  </a:t>
            </a:r>
            <a:br>
              <a:rPr lang="en-US" sz="2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-US" sz="20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(minimal downtime) </a:t>
            </a:r>
            <a:b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Play"/>
              <a:buAutoNum type="arabicPeriod"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Only change the connections delta (QP-level) in </a:t>
            </a:r>
            <a:r>
              <a:rPr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switching phase </a:t>
            </a:r>
            <a:br>
              <a:rPr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-US" sz="20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(scalable)</a:t>
            </a:r>
            <a:endParaRPr i="1" sz="2000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8" name="Google Shape;123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2049" y="4468447"/>
            <a:ext cx="10439285" cy="2408191"/>
          </a:xfrm>
          <a:prstGeom prst="rect">
            <a:avLst/>
          </a:prstGeom>
          <a:noFill/>
          <a:ln>
            <a:noFill/>
          </a:ln>
        </p:spPr>
      </p:pic>
      <p:sp>
        <p:nvSpPr>
          <p:cNvPr id="1239" name="Google Shape;1239;p44"/>
          <p:cNvSpPr txBox="1"/>
          <p:nvPr/>
        </p:nvSpPr>
        <p:spPr>
          <a:xfrm>
            <a:off x="182208" y="4268392"/>
            <a:ext cx="242051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Workflow: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45"/>
          <p:cNvSpPr txBox="1"/>
          <p:nvPr>
            <p:ph type="title"/>
          </p:nvPr>
        </p:nvSpPr>
        <p:spPr>
          <a:xfrm>
            <a:off x="851647" y="0"/>
            <a:ext cx="10515600" cy="26319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TrainMover: An Interruption-Resilient Runtime for ML Training</a:t>
            </a:r>
            <a:br>
              <a:rPr lang="en-US"/>
            </a:br>
            <a:endParaRPr/>
          </a:p>
        </p:txBody>
      </p:sp>
      <p:sp>
        <p:nvSpPr>
          <p:cNvPr id="1246" name="Google Shape;1246;p45"/>
          <p:cNvSpPr txBox="1"/>
          <p:nvPr>
            <p:ph idx="1" type="body"/>
          </p:nvPr>
        </p:nvSpPr>
        <p:spPr>
          <a:xfrm>
            <a:off x="1524000" y="1795388"/>
            <a:ext cx="9357360" cy="836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Make intelligent use of standby/low-priority/preemptable machines.</a:t>
            </a:r>
            <a:endParaRPr b="0" sz="5400"/>
          </a:p>
        </p:txBody>
      </p:sp>
      <p:sp>
        <p:nvSpPr>
          <p:cNvPr id="1247" name="Google Shape;1247;p45"/>
          <p:cNvSpPr/>
          <p:nvPr/>
        </p:nvSpPr>
        <p:spPr>
          <a:xfrm>
            <a:off x="3978103" y="2687957"/>
            <a:ext cx="3246602" cy="2135537"/>
          </a:xfrm>
          <a:prstGeom prst="rect">
            <a:avLst/>
          </a:prstGeom>
          <a:solidFill>
            <a:srgbClr val="FFF6EA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8" name="Google Shape;1248;p45"/>
          <p:cNvSpPr/>
          <p:nvPr/>
        </p:nvSpPr>
        <p:spPr>
          <a:xfrm>
            <a:off x="6172698" y="4445096"/>
            <a:ext cx="2262213" cy="99558"/>
          </a:xfrm>
          <a:custGeom>
            <a:rect b="b" l="l" r="r" t="t"/>
            <a:pathLst>
              <a:path extrusionOk="0" h="188554" w="1993900">
                <a:moveTo>
                  <a:pt x="0" y="0"/>
                </a:moveTo>
                <a:lnTo>
                  <a:pt x="1993900" y="0"/>
                </a:lnTo>
                <a:lnTo>
                  <a:pt x="979962" y="184648"/>
                </a:lnTo>
                <a:lnTo>
                  <a:pt x="896641" y="188554"/>
                </a:lnTo>
                <a:lnTo>
                  <a:pt x="0" y="0"/>
                </a:lnTo>
                <a:close/>
              </a:path>
            </a:pathLst>
          </a:custGeom>
          <a:solidFill>
            <a:srgbClr val="FDE7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9" name="Google Shape;1249;p45"/>
          <p:cNvSpPr/>
          <p:nvPr/>
        </p:nvSpPr>
        <p:spPr>
          <a:xfrm>
            <a:off x="7224710" y="4399442"/>
            <a:ext cx="50237" cy="456657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0" name="Google Shape;1250;p45"/>
          <p:cNvSpPr/>
          <p:nvPr/>
        </p:nvSpPr>
        <p:spPr>
          <a:xfrm>
            <a:off x="6195206" y="2688679"/>
            <a:ext cx="2234481" cy="1760042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1" name="Google Shape;1251;p45"/>
          <p:cNvGrpSpPr/>
          <p:nvPr/>
        </p:nvGrpSpPr>
        <p:grpSpPr>
          <a:xfrm>
            <a:off x="3979698" y="5132816"/>
            <a:ext cx="3206908" cy="344473"/>
            <a:chOff x="4314226" y="1722092"/>
            <a:chExt cx="2949603" cy="3505317"/>
          </a:xfrm>
        </p:grpSpPr>
        <p:sp>
          <p:nvSpPr>
            <p:cNvPr id="1252" name="Google Shape;1252;p45"/>
            <p:cNvSpPr/>
            <p:nvPr/>
          </p:nvSpPr>
          <p:spPr>
            <a:xfrm>
              <a:off x="4314226" y="1725084"/>
              <a:ext cx="2864747" cy="3502325"/>
            </a:xfrm>
            <a:prstGeom prst="rect">
              <a:avLst/>
            </a:prstGeom>
            <a:solidFill>
              <a:srgbClr val="FFF6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t/>
              </a:r>
              <a:endParaRPr b="0" i="0" sz="15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45"/>
            <p:cNvSpPr/>
            <p:nvPr/>
          </p:nvSpPr>
          <p:spPr>
            <a:xfrm>
              <a:off x="7171023" y="1722092"/>
              <a:ext cx="92806" cy="3491006"/>
            </a:xfrm>
            <a:prstGeom prst="rect">
              <a:avLst/>
            </a:prstGeom>
            <a:solidFill>
              <a:srgbClr val="FFF6E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t/>
              </a:r>
              <a:endParaRPr b="0" i="0" sz="15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4" name="Google Shape;1254;p45"/>
          <p:cNvSpPr/>
          <p:nvPr/>
        </p:nvSpPr>
        <p:spPr>
          <a:xfrm>
            <a:off x="3991783" y="5108638"/>
            <a:ext cx="4437903" cy="498178"/>
          </a:xfrm>
          <a:prstGeom prst="rect">
            <a:avLst/>
          </a:prstGeom>
          <a:solidFill>
            <a:srgbClr val="FDE7E4"/>
          </a:solidFill>
          <a:ln>
            <a:noFill/>
          </a:ln>
        </p:spPr>
        <p:txBody>
          <a:bodyPr anchorCtr="0" anchor="ctr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5" name="Google Shape;1255;p45"/>
          <p:cNvSpPr txBox="1"/>
          <p:nvPr/>
        </p:nvSpPr>
        <p:spPr>
          <a:xfrm>
            <a:off x="4107770" y="3587546"/>
            <a:ext cx="1940301" cy="486886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1. Communication CCL Preparation &amp;</a:t>
            </a:r>
            <a:b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i="1" sz="1319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2. Training Context Initialization</a:t>
            </a:r>
            <a:endParaRPr i="1" sz="1319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6" name="Google Shape;1256;p45"/>
          <p:cNvSpPr txBox="1"/>
          <p:nvPr/>
        </p:nvSpPr>
        <p:spPr>
          <a:xfrm>
            <a:off x="1989277" y="3251179"/>
            <a:ext cx="144590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7" name="Google Shape;1257;p45"/>
          <p:cNvSpPr txBox="1"/>
          <p:nvPr/>
        </p:nvSpPr>
        <p:spPr>
          <a:xfrm>
            <a:off x="1837385" y="5565583"/>
            <a:ext cx="1900879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Fully Restart or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Runtime reconfiguration</a:t>
            </a:r>
            <a:endParaRPr b="1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58" name="Google Shape;1258;p45"/>
          <p:cNvCxnSpPr/>
          <p:nvPr/>
        </p:nvCxnSpPr>
        <p:spPr>
          <a:xfrm>
            <a:off x="1837385" y="5115235"/>
            <a:ext cx="9009456" cy="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59" name="Google Shape;1259;p45"/>
          <p:cNvSpPr txBox="1"/>
          <p:nvPr/>
        </p:nvSpPr>
        <p:spPr>
          <a:xfrm>
            <a:off x="4107770" y="5097697"/>
            <a:ext cx="1992995" cy="439548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rPr i="1" lang="en-US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Stop &amp; Reschedule</a:t>
            </a:r>
            <a:endParaRPr i="1"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0" name="Google Shape;1260;p45"/>
          <p:cNvSpPr txBox="1"/>
          <p:nvPr/>
        </p:nvSpPr>
        <p:spPr>
          <a:xfrm>
            <a:off x="6342199" y="5097697"/>
            <a:ext cx="1992995" cy="439548"/>
          </a:xfrm>
          <a:prstGeom prst="rect">
            <a:avLst/>
          </a:prstGeom>
          <a:noFill/>
          <a:ln>
            <a:noFill/>
          </a:ln>
        </p:spPr>
        <p:txBody>
          <a:bodyPr anchorCtr="0" anchor="t" bIns="100450" lIns="100450" spcFirstLastPara="1" rIns="100450" wrap="square" tIns="1004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rPr i="1" lang="en-US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Restart</a:t>
            </a:r>
            <a:endParaRPr i="1" sz="153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1" name="Google Shape;1261;p45"/>
          <p:cNvGrpSpPr/>
          <p:nvPr/>
        </p:nvGrpSpPr>
        <p:grpSpPr>
          <a:xfrm>
            <a:off x="4209799" y="2657708"/>
            <a:ext cx="4036668" cy="486886"/>
            <a:chOff x="2548574" y="1734550"/>
            <a:chExt cx="3673648" cy="443100"/>
          </a:xfrm>
        </p:grpSpPr>
        <p:sp>
          <p:nvSpPr>
            <p:cNvPr id="1262" name="Google Shape;1262;p45"/>
            <p:cNvSpPr txBox="1"/>
            <p:nvPr/>
          </p:nvSpPr>
          <p:spPr>
            <a:xfrm>
              <a:off x="2548574" y="1734550"/>
              <a:ext cx="1659090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0450" lIns="100450" spcFirstLastPara="1" rIns="100450" wrap="square" tIns="1004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rPr i="1" lang="en-US" sz="1538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Preparation Phase</a:t>
              </a:r>
              <a:endParaRPr i="1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p45"/>
            <p:cNvSpPr txBox="1"/>
            <p:nvPr/>
          </p:nvSpPr>
          <p:spPr>
            <a:xfrm>
              <a:off x="4563509" y="1734550"/>
              <a:ext cx="1658713" cy="44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00450" lIns="100450" spcFirstLastPara="1" rIns="100450" wrap="square" tIns="1004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38"/>
                <a:buFont typeface="Arial"/>
                <a:buNone/>
              </a:pPr>
              <a:r>
                <a:rPr i="1" lang="en-US" sz="1538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Switching Phase</a:t>
              </a:r>
              <a:endParaRPr i="1" sz="153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264" name="Google Shape;1264;p45"/>
          <p:cNvCxnSpPr/>
          <p:nvPr/>
        </p:nvCxnSpPr>
        <p:spPr>
          <a:xfrm>
            <a:off x="1871512" y="4833663"/>
            <a:ext cx="8974656" cy="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65" name="Google Shape;1265;p45"/>
          <p:cNvSpPr/>
          <p:nvPr/>
        </p:nvSpPr>
        <p:spPr>
          <a:xfrm>
            <a:off x="7220930" y="4794676"/>
            <a:ext cx="87743" cy="739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6" name="Google Shape;1266;p45"/>
          <p:cNvSpPr/>
          <p:nvPr/>
        </p:nvSpPr>
        <p:spPr>
          <a:xfrm>
            <a:off x="3969413" y="5028123"/>
            <a:ext cx="4460273" cy="10359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38"/>
              <a:buFont typeface="Arial"/>
              <a:buNone/>
            </a:pPr>
            <a:r>
              <a:t/>
            </a:r>
            <a:endParaRPr b="0" i="0" sz="153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7" name="Google Shape;1267;p45"/>
          <p:cNvSpPr txBox="1"/>
          <p:nvPr/>
        </p:nvSpPr>
        <p:spPr>
          <a:xfrm>
            <a:off x="1702168" y="4870228"/>
            <a:ext cx="1622965" cy="2058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9"/>
              <a:buFont typeface="Arial"/>
              <a:buNone/>
            </a:pPr>
            <a:r>
              <a:rPr i="1" lang="en-US" sz="131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Training Timeline</a:t>
            </a:r>
            <a:endParaRPr i="1" sz="131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8" name="Google Shape;1268;p45"/>
          <p:cNvSpPr txBox="1"/>
          <p:nvPr/>
        </p:nvSpPr>
        <p:spPr>
          <a:xfrm>
            <a:off x="4393277" y="3351817"/>
            <a:ext cx="136928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1"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Standby Machine</a:t>
            </a:r>
            <a:endParaRPr/>
          </a:p>
        </p:txBody>
      </p:sp>
      <p:sp>
        <p:nvSpPr>
          <p:cNvPr id="1269" name="Google Shape;1269;p45"/>
          <p:cNvSpPr/>
          <p:nvPr/>
        </p:nvSpPr>
        <p:spPr>
          <a:xfrm>
            <a:off x="4107770" y="3304054"/>
            <a:ext cx="1992995" cy="1432072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1B38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0" name="Google Shape;1270;p45"/>
          <p:cNvSpPr txBox="1"/>
          <p:nvPr/>
        </p:nvSpPr>
        <p:spPr>
          <a:xfrm>
            <a:off x="2513650" y="2181825"/>
            <a:ext cx="69084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prepare the initializations before the interruptions happen</a:t>
            </a:r>
            <a:endParaRPr i="1" sz="4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1" name="Google Shape;1271;p45"/>
          <p:cNvSpPr/>
          <p:nvPr/>
        </p:nvSpPr>
        <p:spPr>
          <a:xfrm>
            <a:off x="4036732" y="3231706"/>
            <a:ext cx="2099846" cy="1611482"/>
          </a:xfrm>
          <a:prstGeom prst="ellipse">
            <a:avLst/>
          </a:prstGeom>
          <a:solidFill>
            <a:srgbClr val="FFFF00">
              <a:alpha val="21176"/>
            </a:srgbClr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46"/>
          <p:cNvSpPr txBox="1"/>
          <p:nvPr>
            <p:ph type="title"/>
          </p:nvPr>
        </p:nvSpPr>
        <p:spPr>
          <a:xfrm>
            <a:off x="838200" y="968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Challenges</a:t>
            </a:r>
            <a:endParaRPr/>
          </a:p>
        </p:txBody>
      </p:sp>
      <p:sp>
        <p:nvSpPr>
          <p:cNvPr id="1278" name="Google Shape;1278;p46"/>
          <p:cNvSpPr txBox="1"/>
          <p:nvPr>
            <p:ph idx="1" type="body"/>
          </p:nvPr>
        </p:nvSpPr>
        <p:spPr>
          <a:xfrm>
            <a:off x="838200" y="1067881"/>
            <a:ext cx="10515600" cy="5235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Both"/>
            </a:pPr>
            <a:r>
              <a:rPr b="1" lang="en-US" sz="3200"/>
              <a:t>Prepare Computation Initialization</a:t>
            </a:r>
            <a:br>
              <a:rPr b="1" lang="en-US" sz="3200"/>
            </a:br>
            <a:endParaRPr b="1" sz="3200"/>
          </a:p>
          <a:p>
            <a:pPr indent="-32639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349885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Both"/>
            </a:pPr>
            <a:r>
              <a:rPr b="1" lang="en-US" sz="3200"/>
              <a:t>Prepare Communication Initialization</a:t>
            </a:r>
            <a:br>
              <a:rPr b="1" lang="en-US" sz="3200"/>
            </a:br>
            <a:endParaRPr b="1" sz="3200"/>
          </a:p>
          <a:p>
            <a:pPr indent="-32639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32639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Both"/>
            </a:pPr>
            <a:r>
              <a:rPr b="1" lang="en-US" sz="3200"/>
              <a:t>Standby machine must recover any role</a:t>
            </a:r>
            <a:br>
              <a:rPr b="1" lang="en-US" sz="3200"/>
            </a:br>
            <a:endParaRPr b="1" sz="3200"/>
          </a:p>
        </p:txBody>
      </p:sp>
      <p:sp>
        <p:nvSpPr>
          <p:cNvPr id="1279" name="Google Shape;1279;p46"/>
          <p:cNvSpPr txBox="1"/>
          <p:nvPr/>
        </p:nvSpPr>
        <p:spPr>
          <a:xfrm>
            <a:off x="1676400" y="1158460"/>
            <a:ext cx="10515600" cy="5235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Initialization is implicit and tightly coupled.</a:t>
            </a:r>
            <a:endParaRPr/>
          </a:p>
          <a:p>
            <a:pPr indent="-32639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885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i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Communication groups assume static membership.</a:t>
            </a:r>
            <a:endParaRPr/>
          </a:p>
          <a:p>
            <a:pPr indent="-32639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639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We do not know which machine fails ahead of time.</a:t>
            </a:r>
            <a:endParaRPr/>
          </a:p>
        </p:txBody>
      </p:sp>
      <p:sp>
        <p:nvSpPr>
          <p:cNvPr id="1280" name="Google Shape;1280;p46"/>
          <p:cNvSpPr txBox="1"/>
          <p:nvPr/>
        </p:nvSpPr>
        <p:spPr>
          <a:xfrm>
            <a:off x="1742703" y="4208389"/>
            <a:ext cx="609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Two-phase delta-based NCCL setup</a:t>
            </a:r>
            <a:endParaRPr i="1"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1" name="Google Shape;1281;p46"/>
          <p:cNvSpPr txBox="1"/>
          <p:nvPr/>
        </p:nvSpPr>
        <p:spPr>
          <a:xfrm>
            <a:off x="1730828" y="2393444"/>
            <a:ext cx="609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Communication-free sandboxed warmup</a:t>
            </a:r>
            <a:endParaRPr i="1"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2" name="Google Shape;1282;p46"/>
          <p:cNvSpPr txBox="1"/>
          <p:nvPr/>
        </p:nvSpPr>
        <p:spPr>
          <a:xfrm>
            <a:off x="1742703" y="6023334"/>
            <a:ext cx="609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General standby design</a:t>
            </a:r>
            <a:endParaRPr/>
          </a:p>
        </p:txBody>
      </p:sp>
      <p:pic>
        <p:nvPicPr>
          <p:cNvPr descr="tick | International Finance Centre, Hong Kong" id="1283" name="Google Shape;1283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8089" y="1159879"/>
            <a:ext cx="792184" cy="7921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ck | International Finance Centre, Hong Kong" id="1284" name="Google Shape;128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04181" y="2880306"/>
            <a:ext cx="792184" cy="792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7"/>
          <p:cNvSpPr txBox="1"/>
          <p:nvPr>
            <p:ph type="title"/>
          </p:nvPr>
        </p:nvSpPr>
        <p:spPr>
          <a:xfrm>
            <a:off x="324853" y="176520"/>
            <a:ext cx="1140176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TrainMover handles two kinds of interruptions</a:t>
            </a:r>
            <a:endParaRPr/>
          </a:p>
        </p:txBody>
      </p:sp>
      <p:sp>
        <p:nvSpPr>
          <p:cNvPr id="1291" name="Google Shape;1291;p47"/>
          <p:cNvSpPr txBox="1"/>
          <p:nvPr>
            <p:ph idx="1" type="body"/>
          </p:nvPr>
        </p:nvSpPr>
        <p:spPr>
          <a:xfrm>
            <a:off x="325998" y="1619691"/>
            <a:ext cx="5256655" cy="9881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(1) </a:t>
            </a:r>
            <a:r>
              <a:rPr lang="en-US" sz="3600">
                <a:solidFill>
                  <a:srgbClr val="92D050"/>
                </a:solidFill>
              </a:rPr>
              <a:t>live/expected events</a:t>
            </a:r>
            <a:br>
              <a:rPr lang="en-US" sz="3600"/>
            </a:br>
            <a:r>
              <a:rPr lang="en-US" sz="2000"/>
              <a:t>(e.g., maintenance, straggler replacement, load balancing)</a:t>
            </a:r>
            <a:endParaRPr/>
          </a:p>
        </p:txBody>
      </p:sp>
      <p:sp>
        <p:nvSpPr>
          <p:cNvPr id="1292" name="Google Shape;1292;p47"/>
          <p:cNvSpPr/>
          <p:nvPr/>
        </p:nvSpPr>
        <p:spPr>
          <a:xfrm>
            <a:off x="1053782" y="3420581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3" name="Google Shape;1293;p47"/>
          <p:cNvSpPr txBox="1"/>
          <p:nvPr/>
        </p:nvSpPr>
        <p:spPr>
          <a:xfrm>
            <a:off x="1053782" y="3845515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Machine 0</a:t>
            </a:r>
            <a:endParaRPr/>
          </a:p>
        </p:txBody>
      </p:sp>
      <p:sp>
        <p:nvSpPr>
          <p:cNvPr id="1294" name="Google Shape;1294;p47"/>
          <p:cNvSpPr/>
          <p:nvPr/>
        </p:nvSpPr>
        <p:spPr>
          <a:xfrm>
            <a:off x="2385278" y="3420581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F6C5AB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5" name="Google Shape;1295;p47"/>
          <p:cNvSpPr txBox="1"/>
          <p:nvPr/>
        </p:nvSpPr>
        <p:spPr>
          <a:xfrm>
            <a:off x="2385278" y="3845515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Machine 1</a:t>
            </a:r>
            <a:endParaRPr/>
          </a:p>
        </p:txBody>
      </p:sp>
      <p:sp>
        <p:nvSpPr>
          <p:cNvPr id="1296" name="Google Shape;1296;p47"/>
          <p:cNvSpPr/>
          <p:nvPr/>
        </p:nvSpPr>
        <p:spPr>
          <a:xfrm>
            <a:off x="1053782" y="4776139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7" name="Google Shape;1297;p47"/>
          <p:cNvSpPr txBox="1"/>
          <p:nvPr/>
        </p:nvSpPr>
        <p:spPr>
          <a:xfrm>
            <a:off x="1053782" y="5201073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Machine 2</a:t>
            </a:r>
            <a:endParaRPr/>
          </a:p>
        </p:txBody>
      </p:sp>
      <p:sp>
        <p:nvSpPr>
          <p:cNvPr id="1298" name="Google Shape;1298;p47"/>
          <p:cNvSpPr/>
          <p:nvPr/>
        </p:nvSpPr>
        <p:spPr>
          <a:xfrm>
            <a:off x="2385278" y="4776139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9" name="Google Shape;1299;p47"/>
          <p:cNvSpPr txBox="1"/>
          <p:nvPr/>
        </p:nvSpPr>
        <p:spPr>
          <a:xfrm>
            <a:off x="2385278" y="5201073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Machine 3</a:t>
            </a:r>
            <a:endParaRPr/>
          </a:p>
        </p:txBody>
      </p:sp>
      <p:sp>
        <p:nvSpPr>
          <p:cNvPr id="1300" name="Google Shape;1300;p47"/>
          <p:cNvSpPr/>
          <p:nvPr/>
        </p:nvSpPr>
        <p:spPr>
          <a:xfrm rot="-2063093">
            <a:off x="3661592" y="3236203"/>
            <a:ext cx="451560" cy="451560"/>
          </a:xfrm>
          <a:custGeom>
            <a:rect b="b" l="l" r="r" t="t"/>
            <a:pathLst>
              <a:path extrusionOk="0" h="120000" w="120000">
                <a:moveTo>
                  <a:pt x="7500" y="60000"/>
                </a:move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1" name="Google Shape;1301;p47"/>
          <p:cNvSpPr/>
          <p:nvPr/>
        </p:nvSpPr>
        <p:spPr>
          <a:xfrm rot="9000000">
            <a:off x="3703163" y="3319152"/>
            <a:ext cx="451560" cy="451560"/>
          </a:xfrm>
          <a:custGeom>
            <a:rect b="b" l="l" r="r" t="t"/>
            <a:pathLst>
              <a:path extrusionOk="0" h="120000" w="120000">
                <a:moveTo>
                  <a:pt x="7500" y="60000"/>
                </a:move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2" name="Google Shape;1302;p47"/>
          <p:cNvSpPr txBox="1"/>
          <p:nvPr/>
        </p:nvSpPr>
        <p:spPr>
          <a:xfrm>
            <a:off x="746597" y="6323272"/>
            <a:ext cx="45702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Knowing the leaving rank before it happens</a:t>
            </a:r>
            <a:endParaRPr/>
          </a:p>
        </p:txBody>
      </p:sp>
      <p:sp>
        <p:nvSpPr>
          <p:cNvPr id="1303" name="Google Shape;1303;p47"/>
          <p:cNvSpPr/>
          <p:nvPr/>
        </p:nvSpPr>
        <p:spPr>
          <a:xfrm>
            <a:off x="4318694" y="3295158"/>
            <a:ext cx="597749" cy="597749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4" name="Google Shape;1304;p47"/>
          <p:cNvSpPr txBox="1"/>
          <p:nvPr/>
        </p:nvSpPr>
        <p:spPr>
          <a:xfrm>
            <a:off x="4164030" y="3875240"/>
            <a:ext cx="104227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Standby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Machine</a:t>
            </a:r>
            <a:endParaRPr/>
          </a:p>
        </p:txBody>
      </p:sp>
      <p:cxnSp>
        <p:nvCxnSpPr>
          <p:cNvPr id="1305" name="Google Shape;1305;p47"/>
          <p:cNvCxnSpPr/>
          <p:nvPr/>
        </p:nvCxnSpPr>
        <p:spPr>
          <a:xfrm flipH="1">
            <a:off x="4348437" y="3348787"/>
            <a:ext cx="241463" cy="30271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06" name="Google Shape;1306;p47"/>
          <p:cNvCxnSpPr/>
          <p:nvPr/>
        </p:nvCxnSpPr>
        <p:spPr>
          <a:xfrm flipH="1">
            <a:off x="4405559" y="3348787"/>
            <a:ext cx="341095" cy="427613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07" name="Google Shape;1307;p47"/>
          <p:cNvCxnSpPr/>
          <p:nvPr/>
        </p:nvCxnSpPr>
        <p:spPr>
          <a:xfrm flipH="1">
            <a:off x="4551513" y="3501855"/>
            <a:ext cx="241463" cy="30271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08" name="Google Shape;1308;p47"/>
          <p:cNvCxnSpPr/>
          <p:nvPr/>
        </p:nvCxnSpPr>
        <p:spPr>
          <a:xfrm flipH="1">
            <a:off x="4689511" y="3639700"/>
            <a:ext cx="168273" cy="2073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309" name="Google Shape;1309;p47"/>
          <p:cNvSpPr/>
          <p:nvPr/>
        </p:nvSpPr>
        <p:spPr>
          <a:xfrm>
            <a:off x="7062696" y="3420581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0" name="Google Shape;1310;p47"/>
          <p:cNvSpPr txBox="1"/>
          <p:nvPr/>
        </p:nvSpPr>
        <p:spPr>
          <a:xfrm>
            <a:off x="7062696" y="3845515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Machine 0</a:t>
            </a:r>
            <a:endParaRPr/>
          </a:p>
        </p:txBody>
      </p:sp>
      <p:sp>
        <p:nvSpPr>
          <p:cNvPr id="1311" name="Google Shape;1311;p47"/>
          <p:cNvSpPr/>
          <p:nvPr/>
        </p:nvSpPr>
        <p:spPr>
          <a:xfrm>
            <a:off x="8394192" y="3420581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F6C5AB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2" name="Google Shape;1312;p47"/>
          <p:cNvSpPr txBox="1"/>
          <p:nvPr/>
        </p:nvSpPr>
        <p:spPr>
          <a:xfrm>
            <a:off x="8394192" y="3845515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Machine 1</a:t>
            </a:r>
            <a:endParaRPr/>
          </a:p>
        </p:txBody>
      </p:sp>
      <p:sp>
        <p:nvSpPr>
          <p:cNvPr id="1313" name="Google Shape;1313;p47"/>
          <p:cNvSpPr/>
          <p:nvPr/>
        </p:nvSpPr>
        <p:spPr>
          <a:xfrm>
            <a:off x="7062696" y="4776139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4" name="Google Shape;1314;p47"/>
          <p:cNvSpPr txBox="1"/>
          <p:nvPr/>
        </p:nvSpPr>
        <p:spPr>
          <a:xfrm>
            <a:off x="7062696" y="5201073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Machine 2</a:t>
            </a:r>
            <a:endParaRPr/>
          </a:p>
        </p:txBody>
      </p:sp>
      <p:sp>
        <p:nvSpPr>
          <p:cNvPr id="1315" name="Google Shape;1315;p47"/>
          <p:cNvSpPr/>
          <p:nvPr/>
        </p:nvSpPr>
        <p:spPr>
          <a:xfrm>
            <a:off x="8394192" y="4776139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6" name="Google Shape;1316;p47"/>
          <p:cNvSpPr txBox="1"/>
          <p:nvPr/>
        </p:nvSpPr>
        <p:spPr>
          <a:xfrm>
            <a:off x="8394192" y="5201073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Machine 3</a:t>
            </a:r>
            <a:endParaRPr/>
          </a:p>
        </p:txBody>
      </p:sp>
      <p:sp>
        <p:nvSpPr>
          <p:cNvPr id="1317" name="Google Shape;1317;p47"/>
          <p:cNvSpPr/>
          <p:nvPr/>
        </p:nvSpPr>
        <p:spPr>
          <a:xfrm rot="-2063093">
            <a:off x="9670506" y="3236203"/>
            <a:ext cx="451560" cy="451560"/>
          </a:xfrm>
          <a:custGeom>
            <a:rect b="b" l="l" r="r" t="t"/>
            <a:pathLst>
              <a:path extrusionOk="0" h="120000" w="120000">
                <a:moveTo>
                  <a:pt x="7500" y="60000"/>
                </a:move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8" name="Google Shape;1318;p47"/>
          <p:cNvSpPr/>
          <p:nvPr/>
        </p:nvSpPr>
        <p:spPr>
          <a:xfrm rot="9000000">
            <a:off x="9712077" y="3319152"/>
            <a:ext cx="451560" cy="451560"/>
          </a:xfrm>
          <a:custGeom>
            <a:rect b="b" l="l" r="r" t="t"/>
            <a:pathLst>
              <a:path extrusionOk="0" h="120000" w="120000">
                <a:moveTo>
                  <a:pt x="7500" y="60000"/>
                </a:move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9" name="Google Shape;1319;p47"/>
          <p:cNvSpPr txBox="1"/>
          <p:nvPr/>
        </p:nvSpPr>
        <p:spPr>
          <a:xfrm>
            <a:off x="9253378" y="2790396"/>
            <a:ext cx="99290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Recover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0" name="Google Shape;1320;p47"/>
          <p:cNvSpPr/>
          <p:nvPr/>
        </p:nvSpPr>
        <p:spPr>
          <a:xfrm>
            <a:off x="10327608" y="3295158"/>
            <a:ext cx="597749" cy="597749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1" name="Google Shape;1321;p47"/>
          <p:cNvSpPr txBox="1"/>
          <p:nvPr/>
        </p:nvSpPr>
        <p:spPr>
          <a:xfrm>
            <a:off x="10172944" y="3875240"/>
            <a:ext cx="104227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Standby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Machine</a:t>
            </a:r>
            <a:endParaRPr/>
          </a:p>
        </p:txBody>
      </p:sp>
      <p:cxnSp>
        <p:nvCxnSpPr>
          <p:cNvPr id="1322" name="Google Shape;1322;p47"/>
          <p:cNvCxnSpPr/>
          <p:nvPr/>
        </p:nvCxnSpPr>
        <p:spPr>
          <a:xfrm flipH="1">
            <a:off x="10357351" y="3348787"/>
            <a:ext cx="241463" cy="30271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23" name="Google Shape;1323;p47"/>
          <p:cNvCxnSpPr/>
          <p:nvPr/>
        </p:nvCxnSpPr>
        <p:spPr>
          <a:xfrm flipH="1">
            <a:off x="10414473" y="3348787"/>
            <a:ext cx="341095" cy="427613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24" name="Google Shape;1324;p47"/>
          <p:cNvCxnSpPr/>
          <p:nvPr/>
        </p:nvCxnSpPr>
        <p:spPr>
          <a:xfrm flipH="1">
            <a:off x="10560427" y="3501855"/>
            <a:ext cx="241463" cy="30271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25" name="Google Shape;1325;p47"/>
          <p:cNvCxnSpPr/>
          <p:nvPr/>
        </p:nvCxnSpPr>
        <p:spPr>
          <a:xfrm flipH="1">
            <a:off x="10698425" y="3639700"/>
            <a:ext cx="168273" cy="2073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326" name="Google Shape;1326;p47"/>
          <p:cNvSpPr txBox="1"/>
          <p:nvPr/>
        </p:nvSpPr>
        <p:spPr>
          <a:xfrm>
            <a:off x="6864705" y="6323272"/>
            <a:ext cx="486190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Not </a:t>
            </a: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Knowing the leaving rank before it happens</a:t>
            </a:r>
            <a:endParaRPr/>
          </a:p>
        </p:txBody>
      </p:sp>
      <p:sp>
        <p:nvSpPr>
          <p:cNvPr id="1327" name="Google Shape;1327;p47"/>
          <p:cNvSpPr txBox="1"/>
          <p:nvPr/>
        </p:nvSpPr>
        <p:spPr>
          <a:xfrm>
            <a:off x="3321648" y="2790396"/>
            <a:ext cx="7812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Notify</a:t>
            </a:r>
            <a:endParaRPr/>
          </a:p>
        </p:txBody>
      </p:sp>
      <p:sp>
        <p:nvSpPr>
          <p:cNvPr id="1328" name="Google Shape;1328;p47"/>
          <p:cNvSpPr txBox="1"/>
          <p:nvPr/>
        </p:nvSpPr>
        <p:spPr>
          <a:xfrm>
            <a:off x="6486166" y="1619691"/>
            <a:ext cx="5584741" cy="9881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(2) </a:t>
            </a:r>
            <a:r>
              <a:rPr b="0" i="0" lang="en-US" sz="3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unexpected events</a:t>
            </a:r>
            <a:br>
              <a:rPr b="0" i="0" lang="en-US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(e.g., failure)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9" name="Google Shape;1329;p47"/>
          <p:cNvSpPr txBox="1"/>
          <p:nvPr/>
        </p:nvSpPr>
        <p:spPr>
          <a:xfrm>
            <a:off x="5012448" y="3080285"/>
            <a:ext cx="1337546" cy="52322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</a:t>
            </a:r>
            <a:r>
              <a:rPr b="0" i="1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Delta NCCL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b="0" i="1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</a:t>
            </a:r>
            <a:r>
              <a:rPr b="0" i="1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sandbox</a:t>
            </a:r>
            <a:endParaRPr/>
          </a:p>
        </p:txBody>
      </p:sp>
      <p:sp>
        <p:nvSpPr>
          <p:cNvPr id="1330" name="Google Shape;1330;p47"/>
          <p:cNvSpPr txBox="1"/>
          <p:nvPr/>
        </p:nvSpPr>
        <p:spPr>
          <a:xfrm>
            <a:off x="10694080" y="2616454"/>
            <a:ext cx="1337546" cy="52322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</a:t>
            </a:r>
            <a:r>
              <a:rPr b="0" i="1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Delta NCCL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b="0" i="1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</a:t>
            </a:r>
            <a:r>
              <a:rPr b="0" i="1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sandbox</a:t>
            </a:r>
            <a:endParaRPr/>
          </a:p>
        </p:txBody>
      </p:sp>
      <p:sp>
        <p:nvSpPr>
          <p:cNvPr id="1331" name="Google Shape;1331;p47"/>
          <p:cNvSpPr txBox="1"/>
          <p:nvPr/>
        </p:nvSpPr>
        <p:spPr>
          <a:xfrm>
            <a:off x="10086795" y="4565363"/>
            <a:ext cx="1903855" cy="30777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b="0" i="1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</a:t>
            </a:r>
            <a:r>
              <a:rPr b="0" i="1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general standby</a:t>
            </a:r>
            <a:endParaRPr/>
          </a:p>
        </p:txBody>
      </p:sp>
      <p:cxnSp>
        <p:nvCxnSpPr>
          <p:cNvPr id="1332" name="Google Shape;1332;p47"/>
          <p:cNvCxnSpPr/>
          <p:nvPr/>
        </p:nvCxnSpPr>
        <p:spPr>
          <a:xfrm>
            <a:off x="6331937" y="5763126"/>
            <a:ext cx="514711" cy="560146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"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37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8" name="Google Shape;1338;p4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37909" y="4417333"/>
            <a:ext cx="6754091" cy="244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339" name="Google Shape;1339;p48"/>
          <p:cNvSpPr txBox="1"/>
          <p:nvPr>
            <p:ph type="title"/>
          </p:nvPr>
        </p:nvSpPr>
        <p:spPr>
          <a:xfrm>
            <a:off x="452718" y="108284"/>
            <a:ext cx="10515600" cy="11401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General Standby design</a:t>
            </a:r>
            <a:endParaRPr/>
          </a:p>
        </p:txBody>
      </p:sp>
      <p:sp>
        <p:nvSpPr>
          <p:cNvPr id="1340" name="Google Shape;1340;p48"/>
          <p:cNvSpPr txBox="1"/>
          <p:nvPr/>
        </p:nvSpPr>
        <p:spPr>
          <a:xfrm>
            <a:off x="452718" y="1248454"/>
            <a:ext cx="11097598" cy="31688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leverage the fact that the LLM is symmetric</a:t>
            </a:r>
            <a:b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Every GPU compiles the same kernels and has the same memory layout (TP, DP). Preparing one role is therefore general enough to be used for all hosts. </a:t>
            </a:r>
            <a:b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only exception is PP, PP has 3 roles: first stage, middle stage, and last stage</a:t>
            </a:r>
            <a:endParaRPr/>
          </a:p>
          <a:p>
            <a:pPr indent="-90805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run 3 iteration to ensure all roles are executed and warmed. </a:t>
            </a:r>
            <a:b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Then the standby machine is ready for recover to </a:t>
            </a: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any role</a:t>
            </a: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49"/>
          <p:cNvSpPr txBox="1"/>
          <p:nvPr>
            <p:ph type="title"/>
          </p:nvPr>
        </p:nvSpPr>
        <p:spPr>
          <a:xfrm>
            <a:off x="838200" y="968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Challenges</a:t>
            </a:r>
            <a:endParaRPr/>
          </a:p>
        </p:txBody>
      </p:sp>
      <p:sp>
        <p:nvSpPr>
          <p:cNvPr id="1347" name="Google Shape;1347;p49"/>
          <p:cNvSpPr txBox="1"/>
          <p:nvPr>
            <p:ph idx="1" type="body"/>
          </p:nvPr>
        </p:nvSpPr>
        <p:spPr>
          <a:xfrm>
            <a:off x="838200" y="1067881"/>
            <a:ext cx="10515600" cy="5235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Both"/>
            </a:pPr>
            <a:r>
              <a:rPr b="1" lang="en-US" sz="3200"/>
              <a:t>Prepare Computation Initialization</a:t>
            </a:r>
            <a:br>
              <a:rPr b="1" lang="en-US" sz="3200"/>
            </a:br>
            <a:endParaRPr b="1" sz="3200"/>
          </a:p>
          <a:p>
            <a:pPr indent="-32639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349885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Both"/>
            </a:pPr>
            <a:r>
              <a:rPr b="1" lang="en-US" sz="3200"/>
              <a:t>Prepare Communication Initialization</a:t>
            </a:r>
            <a:br>
              <a:rPr b="1" lang="en-US" sz="3200"/>
            </a:br>
            <a:endParaRPr b="1" sz="3200"/>
          </a:p>
          <a:p>
            <a:pPr indent="-32639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32639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arenBoth"/>
            </a:pPr>
            <a:r>
              <a:rPr b="1" lang="en-US" sz="3200"/>
              <a:t>Standby machine must recover any role</a:t>
            </a:r>
            <a:br>
              <a:rPr b="1" lang="en-US" sz="3200"/>
            </a:br>
            <a:endParaRPr b="1" sz="3200"/>
          </a:p>
        </p:txBody>
      </p:sp>
      <p:sp>
        <p:nvSpPr>
          <p:cNvPr id="1348" name="Google Shape;1348;p49"/>
          <p:cNvSpPr txBox="1"/>
          <p:nvPr/>
        </p:nvSpPr>
        <p:spPr>
          <a:xfrm>
            <a:off x="1676400" y="1158460"/>
            <a:ext cx="10515600" cy="5235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Initialization is implicit and tightly coupled.</a:t>
            </a:r>
            <a:endParaRPr/>
          </a:p>
          <a:p>
            <a:pPr indent="-32639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885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i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Communication groups assume static membership.</a:t>
            </a:r>
            <a:endParaRPr/>
          </a:p>
          <a:p>
            <a:pPr indent="-32639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639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1" i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b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We do not know which machine fails ahead of time.</a:t>
            </a:r>
            <a:endParaRPr/>
          </a:p>
        </p:txBody>
      </p:sp>
      <p:sp>
        <p:nvSpPr>
          <p:cNvPr id="1349" name="Google Shape;1349;p49"/>
          <p:cNvSpPr txBox="1"/>
          <p:nvPr/>
        </p:nvSpPr>
        <p:spPr>
          <a:xfrm>
            <a:off x="1742703" y="4208389"/>
            <a:ext cx="609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Two-phase delta-based NCCL setup</a:t>
            </a:r>
            <a:endParaRPr i="1"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0" name="Google Shape;1350;p49"/>
          <p:cNvSpPr txBox="1"/>
          <p:nvPr/>
        </p:nvSpPr>
        <p:spPr>
          <a:xfrm>
            <a:off x="1730828" y="2393444"/>
            <a:ext cx="609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Communication-free sandboxed warmup</a:t>
            </a:r>
            <a:endParaRPr i="1"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1" name="Google Shape;1351;p49"/>
          <p:cNvSpPr txBox="1"/>
          <p:nvPr/>
        </p:nvSpPr>
        <p:spPr>
          <a:xfrm>
            <a:off x="1742703" y="6023334"/>
            <a:ext cx="60979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General standby design</a:t>
            </a:r>
            <a:endParaRPr/>
          </a:p>
        </p:txBody>
      </p:sp>
      <p:pic>
        <p:nvPicPr>
          <p:cNvPr descr="tick | International Finance Centre, Hong Kong" id="1352" name="Google Shape;135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8089" y="1159879"/>
            <a:ext cx="792184" cy="7921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ck | International Finance Centre, Hong Kong" id="1353" name="Google Shape;135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04181" y="2880306"/>
            <a:ext cx="792184" cy="7921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ck | International Finance Centre, Hong Kong" id="1354" name="Google Shape;1354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93945" y="4723029"/>
            <a:ext cx="792184" cy="792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p50"/>
          <p:cNvSpPr txBox="1"/>
          <p:nvPr>
            <p:ph type="title"/>
          </p:nvPr>
        </p:nvSpPr>
        <p:spPr>
          <a:xfrm>
            <a:off x="110836" y="2703731"/>
            <a:ext cx="5985164" cy="17495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5400"/>
              <a:t>Experiment Results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5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Experiment Settings</a:t>
            </a:r>
            <a:endParaRPr/>
          </a:p>
        </p:txBody>
      </p:sp>
      <p:sp>
        <p:nvSpPr>
          <p:cNvPr id="1366" name="Google Shape;1366;p5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40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/>
              <a:t>1024 GPUs</a:t>
            </a:r>
            <a:endParaRPr/>
          </a:p>
          <a:p>
            <a:pPr indent="-2540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/>
              <a:t>Various TP/DP/PP pararllelisms</a:t>
            </a:r>
            <a:endParaRPr sz="4000"/>
          </a:p>
          <a:p>
            <a:pPr indent="-2540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/>
              <a:t>Various size (175B, 960B, 2.56T, 5.12T models)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t/>
            </a:r>
            <a:endParaRPr sz="4000"/>
          </a:p>
          <a:p>
            <a:pPr indent="-2540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/>
              <a:t>Handle expected and unexpected failures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5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Expected and unexpected failures</a:t>
            </a:r>
            <a:endParaRPr/>
          </a:p>
        </p:txBody>
      </p:sp>
      <p:pic>
        <p:nvPicPr>
          <p:cNvPr id="1373" name="Google Shape;1373;p5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9561"/>
          <a:stretch/>
        </p:blipFill>
        <p:spPr>
          <a:xfrm>
            <a:off x="943845" y="1690688"/>
            <a:ext cx="10409955" cy="2793370"/>
          </a:xfrm>
          <a:prstGeom prst="rect">
            <a:avLst/>
          </a:prstGeom>
          <a:noFill/>
          <a:ln>
            <a:noFill/>
          </a:ln>
        </p:spPr>
      </p:pic>
      <p:sp>
        <p:nvSpPr>
          <p:cNvPr id="1374" name="Google Shape;1374;p52"/>
          <p:cNvSpPr txBox="1"/>
          <p:nvPr/>
        </p:nvSpPr>
        <p:spPr>
          <a:xfrm>
            <a:off x="943845" y="4875148"/>
            <a:ext cx="1021721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Both expected and unexpected failure handling are less than 25 seconds</a:t>
            </a:r>
            <a:endParaRPr/>
          </a:p>
        </p:txBody>
      </p:sp>
      <p:sp>
        <p:nvSpPr>
          <p:cNvPr id="1375" name="Google Shape;1375;p52"/>
          <p:cNvSpPr txBox="1"/>
          <p:nvPr/>
        </p:nvSpPr>
        <p:spPr>
          <a:xfrm>
            <a:off x="4985803" y="1827796"/>
            <a:ext cx="906178" cy="276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/>
          </a:p>
        </p:txBody>
      </p:sp>
      <p:sp>
        <p:nvSpPr>
          <p:cNvPr id="1376" name="Google Shape;1376;p52"/>
          <p:cNvSpPr txBox="1"/>
          <p:nvPr/>
        </p:nvSpPr>
        <p:spPr>
          <a:xfrm>
            <a:off x="2522822" y="1816221"/>
            <a:ext cx="906178" cy="276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1" name="Google Shape;1381;p5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4651" y="1386840"/>
            <a:ext cx="8580161" cy="5232083"/>
          </a:xfrm>
          <a:prstGeom prst="rect">
            <a:avLst/>
          </a:prstGeom>
          <a:noFill/>
          <a:ln>
            <a:noFill/>
          </a:ln>
        </p:spPr>
      </p:pic>
      <p:sp>
        <p:nvSpPr>
          <p:cNvPr id="1382" name="Google Shape;1382;p53"/>
          <p:cNvSpPr txBox="1"/>
          <p:nvPr/>
        </p:nvSpPr>
        <p:spPr>
          <a:xfrm>
            <a:off x="2281008" y="1551891"/>
            <a:ext cx="1274569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/>
          </a:p>
        </p:txBody>
      </p:sp>
      <p:sp>
        <p:nvSpPr>
          <p:cNvPr id="1383" name="Google Shape;1383;p53"/>
          <p:cNvSpPr/>
          <p:nvPr/>
        </p:nvSpPr>
        <p:spPr>
          <a:xfrm>
            <a:off x="2281008" y="2458403"/>
            <a:ext cx="3960780" cy="338554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4" name="Google Shape;1384;p53"/>
          <p:cNvSpPr/>
          <p:nvPr/>
        </p:nvSpPr>
        <p:spPr>
          <a:xfrm>
            <a:off x="6050368" y="2458403"/>
            <a:ext cx="3960780" cy="338554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5" name="Google Shape;1385;p53"/>
          <p:cNvSpPr/>
          <p:nvPr/>
        </p:nvSpPr>
        <p:spPr>
          <a:xfrm>
            <a:off x="7904480" y="4846003"/>
            <a:ext cx="2106668" cy="338554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6" name="Google Shape;1386;p53"/>
          <p:cNvSpPr/>
          <p:nvPr/>
        </p:nvSpPr>
        <p:spPr>
          <a:xfrm>
            <a:off x="2585808" y="4846003"/>
            <a:ext cx="3960780" cy="338554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7" name="Google Shape;1387;p53"/>
          <p:cNvSpPr txBox="1"/>
          <p:nvPr/>
        </p:nvSpPr>
        <p:spPr>
          <a:xfrm>
            <a:off x="16764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Expected event handling</a:t>
            </a:r>
            <a:endParaRPr sz="44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" name="Google Shape;139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2460" y="768969"/>
            <a:ext cx="7772400" cy="5293073"/>
          </a:xfrm>
          <a:prstGeom prst="rect">
            <a:avLst/>
          </a:prstGeom>
          <a:noFill/>
          <a:ln>
            <a:noFill/>
          </a:ln>
        </p:spPr>
      </p:pic>
      <p:sp>
        <p:nvSpPr>
          <p:cNvPr id="1393" name="Google Shape;1393;p54"/>
          <p:cNvSpPr txBox="1"/>
          <p:nvPr>
            <p:ph type="title"/>
          </p:nvPr>
        </p:nvSpPr>
        <p:spPr>
          <a:xfrm>
            <a:off x="2674209" y="-220663"/>
            <a:ext cx="69201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Unexpected Failure handling</a:t>
            </a:r>
            <a:endParaRPr/>
          </a:p>
        </p:txBody>
      </p:sp>
      <p:sp>
        <p:nvSpPr>
          <p:cNvPr id="1394" name="Google Shape;1394;p54"/>
          <p:cNvSpPr/>
          <p:nvPr/>
        </p:nvSpPr>
        <p:spPr>
          <a:xfrm>
            <a:off x="3496635" y="4749079"/>
            <a:ext cx="421920" cy="532870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5" name="Google Shape;1395;p54"/>
          <p:cNvSpPr/>
          <p:nvPr/>
        </p:nvSpPr>
        <p:spPr>
          <a:xfrm>
            <a:off x="5008276" y="4749079"/>
            <a:ext cx="421920" cy="532870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6" name="Google Shape;1396;p54"/>
          <p:cNvSpPr/>
          <p:nvPr/>
        </p:nvSpPr>
        <p:spPr>
          <a:xfrm>
            <a:off x="6578854" y="4749079"/>
            <a:ext cx="421920" cy="532870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7" name="Google Shape;1397;p54"/>
          <p:cNvSpPr/>
          <p:nvPr/>
        </p:nvSpPr>
        <p:spPr>
          <a:xfrm>
            <a:off x="7949049" y="4749079"/>
            <a:ext cx="421920" cy="532870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8" name="Google Shape;1398;p54"/>
          <p:cNvSpPr txBox="1"/>
          <p:nvPr/>
        </p:nvSpPr>
        <p:spPr>
          <a:xfrm>
            <a:off x="3496635" y="1022119"/>
            <a:ext cx="1649834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/>
          </a:p>
        </p:txBody>
      </p:sp>
      <p:sp>
        <p:nvSpPr>
          <p:cNvPr id="1399" name="Google Shape;1399;p54"/>
          <p:cNvSpPr txBox="1"/>
          <p:nvPr/>
        </p:nvSpPr>
        <p:spPr>
          <a:xfrm>
            <a:off x="3496635" y="1401003"/>
            <a:ext cx="1649834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/>
          </a:p>
        </p:txBody>
      </p:sp>
      <p:sp>
        <p:nvSpPr>
          <p:cNvPr id="1400" name="Google Shape;1400;p54"/>
          <p:cNvSpPr txBox="1"/>
          <p:nvPr/>
        </p:nvSpPr>
        <p:spPr>
          <a:xfrm>
            <a:off x="200025" y="5992026"/>
            <a:ext cx="1142047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Both expected and unexpected failure handling are less than 25 seconds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55"/>
          <p:cNvSpPr txBox="1"/>
          <p:nvPr>
            <p:ph type="title"/>
          </p:nvPr>
        </p:nvSpPr>
        <p:spPr>
          <a:xfrm>
            <a:off x="838200" y="-7779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Use case – Rebalancing / Maintenance</a:t>
            </a:r>
            <a:endParaRPr/>
          </a:p>
        </p:txBody>
      </p:sp>
      <p:pic>
        <p:nvPicPr>
          <p:cNvPr id="1406" name="Google Shape;1406;p5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12335" y="806614"/>
            <a:ext cx="9167330" cy="524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407" name="Google Shape;1407;p55"/>
          <p:cNvSpPr/>
          <p:nvPr/>
        </p:nvSpPr>
        <p:spPr>
          <a:xfrm>
            <a:off x="6985088" y="1721954"/>
            <a:ext cx="2351952" cy="863601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8" name="Google Shape;1408;p55"/>
          <p:cNvSpPr txBox="1"/>
          <p:nvPr/>
        </p:nvSpPr>
        <p:spPr>
          <a:xfrm>
            <a:off x="1781663" y="1932122"/>
            <a:ext cx="1563116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/>
          </a:p>
        </p:txBody>
      </p:sp>
      <p:sp>
        <p:nvSpPr>
          <p:cNvPr id="1409" name="Google Shape;1409;p55"/>
          <p:cNvSpPr/>
          <p:nvPr/>
        </p:nvSpPr>
        <p:spPr>
          <a:xfrm>
            <a:off x="3124288" y="1721954"/>
            <a:ext cx="3642272" cy="863601"/>
          </a:xfrm>
          <a:prstGeom prst="ellipse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0" name="Google Shape;1410;p55"/>
          <p:cNvSpPr txBox="1"/>
          <p:nvPr/>
        </p:nvSpPr>
        <p:spPr>
          <a:xfrm>
            <a:off x="1159668" y="5959145"/>
            <a:ext cx="1019413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We achieve 99% ETTR, while Oobleck and Parcae achieve less than 70% ETTR in the every-10-minute load balancing case.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p5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Projection – To over 100K scale</a:t>
            </a:r>
            <a:endParaRPr/>
          </a:p>
        </p:txBody>
      </p:sp>
      <p:pic>
        <p:nvPicPr>
          <p:cNvPr id="1416" name="Google Shape;1416;p5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72668" y="1825625"/>
            <a:ext cx="6046664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1417" name="Google Shape;1417;p56"/>
          <p:cNvSpPr txBox="1"/>
          <p:nvPr/>
        </p:nvSpPr>
        <p:spPr>
          <a:xfrm>
            <a:off x="4401503" y="1994425"/>
            <a:ext cx="1018796" cy="2923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/>
          </a:p>
        </p:txBody>
      </p:sp>
      <p:sp>
        <p:nvSpPr>
          <p:cNvPr id="1418" name="Google Shape;1418;p56"/>
          <p:cNvSpPr txBox="1"/>
          <p:nvPr/>
        </p:nvSpPr>
        <p:spPr>
          <a:xfrm>
            <a:off x="4401503" y="2236796"/>
            <a:ext cx="1018796" cy="2923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57"/>
          <p:cNvSpPr txBox="1"/>
          <p:nvPr>
            <p:ph type="title"/>
          </p:nvPr>
        </p:nvSpPr>
        <p:spPr>
          <a:xfrm>
            <a:off x="583857" y="2066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Takeaways</a:t>
            </a:r>
            <a:endParaRPr/>
          </a:p>
        </p:txBody>
      </p:sp>
      <p:sp>
        <p:nvSpPr>
          <p:cNvPr id="1424" name="Google Shape;1424;p57"/>
          <p:cNvSpPr txBox="1"/>
          <p:nvPr>
            <p:ph idx="1" type="body"/>
          </p:nvPr>
        </p:nvSpPr>
        <p:spPr>
          <a:xfrm>
            <a:off x="291928" y="1344706"/>
            <a:ext cx="11608143" cy="5131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Interruptions including various data center events and failures happens frequently, resulting in an average of 1 failure per hour at 100K+ GPU scale. 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Performance has shifted. Simply scaling GPUs yields marginal returns, whereas leveraging a standby machine can dramatically reduce downtime.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We present TrainMover, a resilient runtime that leverages the sandboxed iteration initialization, two-stage delta CCL setup, and general standby designs to handle such events.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TrainMover achieves 20~30 second migration downtime with zero memory overhead in a 1024 GPU testbed.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p58"/>
          <p:cNvSpPr txBox="1"/>
          <p:nvPr>
            <p:ph type="title"/>
          </p:nvPr>
        </p:nvSpPr>
        <p:spPr>
          <a:xfrm>
            <a:off x="583857" y="2066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Conclusion and QA</a:t>
            </a:r>
            <a:endParaRPr/>
          </a:p>
        </p:txBody>
      </p:sp>
      <p:sp>
        <p:nvSpPr>
          <p:cNvPr id="1431" name="Google Shape;1431;p58"/>
          <p:cNvSpPr txBox="1"/>
          <p:nvPr>
            <p:ph idx="1" type="body"/>
          </p:nvPr>
        </p:nvSpPr>
        <p:spPr>
          <a:xfrm>
            <a:off x="291928" y="1344706"/>
            <a:ext cx="11608143" cy="5131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/>
              <a:t>TrainMover prototype is open-sourced at </a:t>
            </a:r>
            <a:r>
              <a:rPr lang="en-US" sz="3200" u="sng">
                <a:solidFill>
                  <a:schemeClr val="hlink"/>
                </a:solidFill>
                <a:hlinkClick r:id="rId3"/>
              </a:rPr>
              <a:t>https://github.com/alibaba/TrainMover</a:t>
            </a:r>
            <a:endParaRPr sz="32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3200"/>
              <a:t>We welcome collaboration—feel free to drop us an email! ☺</a:t>
            </a:r>
            <a:endParaRPr sz="32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59"/>
          <p:cNvSpPr txBox="1"/>
          <p:nvPr>
            <p:ph idx="1" type="body"/>
          </p:nvPr>
        </p:nvSpPr>
        <p:spPr>
          <a:xfrm>
            <a:off x="583857" y="3089575"/>
            <a:ext cx="8917331" cy="1325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 sz="5400"/>
              <a:t>QA &amp; </a:t>
            </a:r>
            <a:br>
              <a:rPr lang="en-US" sz="4400"/>
            </a:br>
            <a:r>
              <a:rPr lang="en-US" sz="4400"/>
              <a:t>Looking for collaboration ☺</a:t>
            </a:r>
            <a:endParaRPr sz="44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60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ompute Trends Across Three Eras of Machine Learning | Epoch AI" id="1442" name="Google Shape;144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947" y="125215"/>
            <a:ext cx="10609305" cy="5967734"/>
          </a:xfrm>
          <a:prstGeom prst="rect">
            <a:avLst/>
          </a:prstGeom>
          <a:noFill/>
          <a:ln>
            <a:noFill/>
          </a:ln>
        </p:spPr>
      </p:pic>
      <p:sp>
        <p:nvSpPr>
          <p:cNvPr id="1443" name="Google Shape;1443;p60"/>
          <p:cNvSpPr txBox="1"/>
          <p:nvPr/>
        </p:nvSpPr>
        <p:spPr>
          <a:xfrm>
            <a:off x="943748" y="6092949"/>
            <a:ext cx="1002493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scale of the model keeps increasing</a:t>
            </a:r>
            <a:endParaRPr b="0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p61"/>
          <p:cNvSpPr txBox="1"/>
          <p:nvPr>
            <p:ph type="title"/>
          </p:nvPr>
        </p:nvSpPr>
        <p:spPr>
          <a:xfrm>
            <a:off x="209006" y="365125"/>
            <a:ext cx="1114479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Existing Practice 2 – Runtime Reconfiguration</a:t>
            </a:r>
            <a:endParaRPr/>
          </a:p>
        </p:txBody>
      </p:sp>
      <p:sp>
        <p:nvSpPr>
          <p:cNvPr id="1450" name="Google Shape;1450;p61"/>
          <p:cNvSpPr txBox="1"/>
          <p:nvPr/>
        </p:nvSpPr>
        <p:spPr>
          <a:xfrm>
            <a:off x="6096000" y="1910386"/>
            <a:ext cx="54053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+  No full restart, no intra overhead!</a:t>
            </a:r>
            <a:endParaRPr sz="2400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1" name="Google Shape;1451;p61"/>
          <p:cNvGrpSpPr/>
          <p:nvPr/>
        </p:nvGrpSpPr>
        <p:grpSpPr>
          <a:xfrm>
            <a:off x="176563" y="4827054"/>
            <a:ext cx="5916834" cy="910282"/>
            <a:chOff x="2602" y="1518871"/>
            <a:chExt cx="5916834" cy="910282"/>
          </a:xfrm>
        </p:grpSpPr>
        <p:sp>
          <p:nvSpPr>
            <p:cNvPr id="1452" name="Google Shape;1452;p61"/>
            <p:cNvSpPr/>
            <p:nvPr/>
          </p:nvSpPr>
          <p:spPr>
            <a:xfrm>
              <a:off x="2602" y="1518871"/>
              <a:ext cx="2275705" cy="910282"/>
            </a:xfrm>
            <a:prstGeom prst="homePlate">
              <a:avLst>
                <a:gd fmla="val 50000" name="adj"/>
              </a:avLst>
            </a:prstGeom>
            <a:solidFill>
              <a:srgbClr val="155D82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61"/>
            <p:cNvSpPr txBox="1"/>
            <p:nvPr/>
          </p:nvSpPr>
          <p:spPr>
            <a:xfrm>
              <a:off x="2602" y="1518871"/>
              <a:ext cx="2048135" cy="91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101325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Stop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(Infra)</a:t>
              </a:r>
              <a:endParaRPr/>
            </a:p>
          </p:txBody>
        </p:sp>
        <p:sp>
          <p:nvSpPr>
            <p:cNvPr id="1454" name="Google Shape;1454;p61"/>
            <p:cNvSpPr/>
            <p:nvPr/>
          </p:nvSpPr>
          <p:spPr>
            <a:xfrm>
              <a:off x="1823166" y="1518871"/>
              <a:ext cx="2275705" cy="910282"/>
            </a:xfrm>
            <a:prstGeom prst="chevron">
              <a:avLst>
                <a:gd fmla="val 50000" name="adj"/>
              </a:avLst>
            </a:prstGeom>
            <a:solidFill>
              <a:srgbClr val="155D82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61"/>
            <p:cNvSpPr txBox="1"/>
            <p:nvPr/>
          </p:nvSpPr>
          <p:spPr>
            <a:xfrm>
              <a:off x="2278307" y="1518871"/>
              <a:ext cx="1365423" cy="91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Reschedule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(Infra)</a:t>
              </a:r>
              <a:endParaRPr/>
            </a:p>
          </p:txBody>
        </p:sp>
        <p:sp>
          <p:nvSpPr>
            <p:cNvPr id="1456" name="Google Shape;1456;p61"/>
            <p:cNvSpPr/>
            <p:nvPr/>
          </p:nvSpPr>
          <p:spPr>
            <a:xfrm>
              <a:off x="3643731" y="1518871"/>
              <a:ext cx="2275705" cy="910282"/>
            </a:xfrm>
            <a:prstGeom prst="chevron">
              <a:avLst>
                <a:gd fmla="val 50000" name="adj"/>
              </a:avLst>
            </a:prstGeom>
            <a:solidFill>
              <a:srgbClr val="155D82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61"/>
            <p:cNvSpPr txBox="1"/>
            <p:nvPr/>
          </p:nvSpPr>
          <p:spPr>
            <a:xfrm>
              <a:off x="4098872" y="1518871"/>
              <a:ext cx="1365423" cy="91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Reinitialize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(Worker)</a:t>
              </a:r>
              <a:endParaRPr/>
            </a:p>
          </p:txBody>
        </p:sp>
      </p:grpSp>
      <p:pic>
        <p:nvPicPr>
          <p:cNvPr id="1458" name="Google Shape;1458;p61"/>
          <p:cNvPicPr preferRelativeResize="0"/>
          <p:nvPr/>
        </p:nvPicPr>
        <p:blipFill rotWithShape="1">
          <a:blip r:embed="rId3">
            <a:alphaModFix/>
          </a:blip>
          <a:srcRect b="59052" l="0" r="0" t="0"/>
          <a:stretch/>
        </p:blipFill>
        <p:spPr>
          <a:xfrm>
            <a:off x="173961" y="2301175"/>
            <a:ext cx="5505527" cy="1367854"/>
          </a:xfrm>
          <a:prstGeom prst="rect">
            <a:avLst/>
          </a:prstGeom>
          <a:noFill/>
          <a:ln>
            <a:noFill/>
          </a:ln>
        </p:spPr>
      </p:pic>
      <p:sp>
        <p:nvSpPr>
          <p:cNvPr id="1459" name="Google Shape;1459;p61"/>
          <p:cNvSpPr/>
          <p:nvPr/>
        </p:nvSpPr>
        <p:spPr>
          <a:xfrm>
            <a:off x="2926724" y="3336591"/>
            <a:ext cx="1182290" cy="33243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0" name="Google Shape;1460;p61"/>
          <p:cNvSpPr txBox="1"/>
          <p:nvPr/>
        </p:nvSpPr>
        <p:spPr>
          <a:xfrm>
            <a:off x="6096000" y="2180518"/>
            <a:ext cx="6060955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E16666"/>
              </a:buClr>
              <a:buSzPts val="2400"/>
              <a:buFont typeface="Arial"/>
              <a:buChar char="-"/>
            </a:pPr>
            <a:r>
              <a:rPr lang="en-US" sz="2400">
                <a:solidFill>
                  <a:srgbClr val="E16666"/>
                </a:solidFill>
                <a:latin typeface="Arial"/>
                <a:ea typeface="Arial"/>
                <a:cs typeface="Arial"/>
                <a:sym typeface="Arial"/>
              </a:rPr>
              <a:t>Less (but still long) restart time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     (e.g., the initialization time takes 4.45 mins)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E1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2400"/>
              <a:buFont typeface="Arial"/>
              <a:buChar char="-"/>
            </a:pPr>
            <a:r>
              <a:rPr lang="en-US" sz="2400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Requires the change of training strategy (e.g., PP degree), change delicate setting, change user semantic</a:t>
            </a:r>
            <a:endParaRPr/>
          </a:p>
        </p:txBody>
      </p:sp>
      <p:cxnSp>
        <p:nvCxnSpPr>
          <p:cNvPr id="1461" name="Google Shape;1461;p61"/>
          <p:cNvCxnSpPr/>
          <p:nvPr/>
        </p:nvCxnSpPr>
        <p:spPr>
          <a:xfrm>
            <a:off x="359974" y="2939143"/>
            <a:ext cx="5319514" cy="0"/>
          </a:xfrm>
          <a:prstGeom prst="straightConnector1">
            <a:avLst/>
          </a:prstGeom>
          <a:noFill/>
          <a:ln cap="flat" cmpd="sng" w="381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462" name="Google Shape;1462;p61"/>
          <p:cNvCxnSpPr/>
          <p:nvPr/>
        </p:nvCxnSpPr>
        <p:spPr>
          <a:xfrm>
            <a:off x="359974" y="3226526"/>
            <a:ext cx="5319514" cy="0"/>
          </a:xfrm>
          <a:prstGeom prst="straightConnector1">
            <a:avLst/>
          </a:prstGeom>
          <a:noFill/>
          <a:ln cap="flat" cmpd="sng" w="3810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63" name="Google Shape;1463;p61"/>
          <p:cNvSpPr txBox="1"/>
          <p:nvPr/>
        </p:nvSpPr>
        <p:spPr>
          <a:xfrm>
            <a:off x="6704475" y="5594802"/>
            <a:ext cx="505141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Slipstream (SOSP 24’), Oobleck (SOSP 23’),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Parcae (NSDI 24’),</a:t>
            </a:r>
            <a:r>
              <a:rPr b="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Bamboo (NSDI 23’)...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9" name="Google Shape;1469;p6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5527" y="1531231"/>
            <a:ext cx="6560748" cy="4107599"/>
          </a:xfrm>
          <a:prstGeom prst="rect">
            <a:avLst/>
          </a:prstGeom>
          <a:noFill/>
          <a:ln>
            <a:noFill/>
          </a:ln>
        </p:spPr>
      </p:pic>
      <p:sp>
        <p:nvSpPr>
          <p:cNvPr id="1470" name="Google Shape;1470;p62"/>
          <p:cNvSpPr txBox="1"/>
          <p:nvPr/>
        </p:nvSpPr>
        <p:spPr>
          <a:xfrm>
            <a:off x="145347" y="5822584"/>
            <a:ext cx="373320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Checkpoint Systems (Megatron-LM)</a:t>
            </a:r>
            <a:endParaRPr/>
          </a:p>
        </p:txBody>
      </p:sp>
      <p:sp>
        <p:nvSpPr>
          <p:cNvPr id="1471" name="Google Shape;1471;p62"/>
          <p:cNvSpPr txBox="1"/>
          <p:nvPr/>
        </p:nvSpPr>
        <p:spPr>
          <a:xfrm>
            <a:off x="145347" y="6178655"/>
            <a:ext cx="44771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Reconfiguration Systems (Oobleck, Parcae)</a:t>
            </a:r>
            <a:endParaRPr/>
          </a:p>
        </p:txBody>
      </p:sp>
      <p:sp>
        <p:nvSpPr>
          <p:cNvPr id="1472" name="Google Shape;1472;p62"/>
          <p:cNvSpPr txBox="1"/>
          <p:nvPr>
            <p:ph type="title"/>
          </p:nvPr>
        </p:nvSpPr>
        <p:spPr>
          <a:xfrm>
            <a:off x="209006" y="91399"/>
            <a:ext cx="1114479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Job initialization overheads?</a:t>
            </a:r>
            <a:endParaRPr/>
          </a:p>
        </p:txBody>
      </p:sp>
      <p:sp>
        <p:nvSpPr>
          <p:cNvPr id="1473" name="Google Shape;1473;p62"/>
          <p:cNvSpPr/>
          <p:nvPr/>
        </p:nvSpPr>
        <p:spPr>
          <a:xfrm>
            <a:off x="7228114" y="1594998"/>
            <a:ext cx="1030176" cy="341121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4" name="Google Shape;1474;p62"/>
          <p:cNvSpPr/>
          <p:nvPr/>
        </p:nvSpPr>
        <p:spPr>
          <a:xfrm>
            <a:off x="9270472" y="3124199"/>
            <a:ext cx="924615" cy="188201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5" name="Google Shape;1475;p62"/>
          <p:cNvSpPr/>
          <p:nvPr/>
        </p:nvSpPr>
        <p:spPr>
          <a:xfrm>
            <a:off x="10673180" y="3467318"/>
            <a:ext cx="924615" cy="1680415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p63"/>
          <p:cNvSpPr txBox="1"/>
          <p:nvPr>
            <p:ph idx="1" type="body"/>
          </p:nvPr>
        </p:nvSpPr>
        <p:spPr>
          <a:xfrm>
            <a:off x="718463" y="1655236"/>
            <a:ext cx="10802977" cy="2542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Whether </a:t>
            </a:r>
            <a:r>
              <a:rPr i="1" lang="en-US" sz="4000">
                <a:latin typeface="Arial"/>
                <a:ea typeface="Arial"/>
                <a:cs typeface="Arial"/>
                <a:sym typeface="Arial"/>
              </a:rPr>
              <a:t>using stop–reschedule–initialize</a:t>
            </a:r>
            <a:r>
              <a:rPr lang="en-US" sz="4000">
                <a:latin typeface="Arial"/>
                <a:ea typeface="Arial"/>
                <a:cs typeface="Arial"/>
                <a:sym typeface="Arial"/>
              </a:rPr>
              <a:t> or </a:t>
            </a:r>
            <a:r>
              <a:rPr i="1" lang="en-US" sz="4000">
                <a:latin typeface="Arial"/>
                <a:ea typeface="Arial"/>
                <a:cs typeface="Arial"/>
                <a:sym typeface="Arial"/>
              </a:rPr>
              <a:t>runtime reconfiguration</a:t>
            </a:r>
            <a:r>
              <a:rPr lang="en-US" sz="4000">
                <a:latin typeface="Arial"/>
                <a:ea typeface="Arial"/>
                <a:cs typeface="Arial"/>
                <a:sym typeface="Arial"/>
              </a:rPr>
              <a:t>, everyone must wait for the new joiner to finish initialization (+1).</a:t>
            </a:r>
            <a:endParaRPr/>
          </a:p>
        </p:txBody>
      </p:sp>
      <p:pic>
        <p:nvPicPr>
          <p:cNvPr id="1482" name="Google Shape;1482;p63"/>
          <p:cNvPicPr preferRelativeResize="0"/>
          <p:nvPr/>
        </p:nvPicPr>
        <p:blipFill rotWithShape="1">
          <a:blip r:embed="rId3">
            <a:alphaModFix/>
          </a:blip>
          <a:srcRect b="59052" l="0" r="0" t="0"/>
          <a:stretch/>
        </p:blipFill>
        <p:spPr>
          <a:xfrm>
            <a:off x="2786532" y="0"/>
            <a:ext cx="5505527" cy="1367854"/>
          </a:xfrm>
          <a:prstGeom prst="rect">
            <a:avLst/>
          </a:prstGeom>
          <a:noFill/>
          <a:ln>
            <a:noFill/>
          </a:ln>
        </p:spPr>
      </p:pic>
      <p:sp>
        <p:nvSpPr>
          <p:cNvPr id="1483" name="Google Shape;1483;p63"/>
          <p:cNvSpPr/>
          <p:nvPr/>
        </p:nvSpPr>
        <p:spPr>
          <a:xfrm>
            <a:off x="5539295" y="1035416"/>
            <a:ext cx="1182290" cy="33243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84" name="Google Shape;1484;p63"/>
          <p:cNvGrpSpPr/>
          <p:nvPr/>
        </p:nvGrpSpPr>
        <p:grpSpPr>
          <a:xfrm>
            <a:off x="7417453" y="3681350"/>
            <a:ext cx="4286663" cy="2683824"/>
            <a:chOff x="5505527" y="1531231"/>
            <a:chExt cx="6560748" cy="4107599"/>
          </a:xfrm>
        </p:grpSpPr>
        <p:pic>
          <p:nvPicPr>
            <p:cNvPr id="1485" name="Google Shape;1485;p6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505527" y="1531231"/>
              <a:ext cx="6560748" cy="41075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6" name="Google Shape;1486;p63"/>
            <p:cNvSpPr/>
            <p:nvPr/>
          </p:nvSpPr>
          <p:spPr>
            <a:xfrm>
              <a:off x="7228114" y="1594998"/>
              <a:ext cx="1030176" cy="3411219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63"/>
            <p:cNvSpPr/>
            <p:nvPr/>
          </p:nvSpPr>
          <p:spPr>
            <a:xfrm>
              <a:off x="9270472" y="3124199"/>
              <a:ext cx="924615" cy="1882019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63"/>
            <p:cNvSpPr/>
            <p:nvPr/>
          </p:nvSpPr>
          <p:spPr>
            <a:xfrm>
              <a:off x="10673180" y="3467318"/>
              <a:ext cx="924615" cy="1680415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64"/>
          <p:cNvSpPr txBox="1"/>
          <p:nvPr>
            <p:ph idx="1" type="body"/>
          </p:nvPr>
        </p:nvSpPr>
        <p:spPr>
          <a:xfrm>
            <a:off x="446591" y="2647623"/>
            <a:ext cx="11129548" cy="15627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We have only one goal: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i="1" lang="en-US" sz="4000">
                <a:latin typeface="Arial"/>
                <a:ea typeface="Arial"/>
                <a:cs typeface="Arial"/>
                <a:sym typeface="Arial"/>
              </a:rPr>
              <a:t>Minimize Job downtime during interruption handling</a:t>
            </a:r>
            <a:endParaRPr i="1" sz="4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p65"/>
          <p:cNvSpPr txBox="1"/>
          <p:nvPr>
            <p:ph type="ctrTitle"/>
          </p:nvPr>
        </p:nvSpPr>
        <p:spPr>
          <a:xfrm>
            <a:off x="323370" y="2017717"/>
            <a:ext cx="1044388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TrainMover: An Interruption-Resilient Runtime for ML Training</a:t>
            </a:r>
            <a:endParaRPr/>
          </a:p>
        </p:txBody>
      </p:sp>
      <p:pic>
        <p:nvPicPr>
          <p:cNvPr descr="Harvard University - Wikipedia" id="1501" name="Google Shape;1501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7345" y="5599119"/>
            <a:ext cx="1293267" cy="12588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libaba Cloud - Nexusgroup" id="1502" name="Google Shape;1502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63923" y="5599120"/>
            <a:ext cx="2104077" cy="12588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iversity of Texas at Austin - Wikipedia" id="1503" name="Google Shape;1503;p6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68000" y="5599118"/>
            <a:ext cx="1258881" cy="1258881"/>
          </a:xfrm>
          <a:prstGeom prst="rect">
            <a:avLst/>
          </a:prstGeom>
          <a:noFill/>
          <a:ln>
            <a:noFill/>
          </a:ln>
        </p:spPr>
      </p:pic>
      <p:sp>
        <p:nvSpPr>
          <p:cNvPr id="1504" name="Google Shape;1504;p65"/>
          <p:cNvSpPr txBox="1"/>
          <p:nvPr/>
        </p:nvSpPr>
        <p:spPr>
          <a:xfrm>
            <a:off x="0" y="4448219"/>
            <a:ext cx="61264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Minimize Job downtime during interruption handling</a:t>
            </a:r>
            <a:endParaRPr i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0" name="Google Shape;151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2325524"/>
            <a:ext cx="8865317" cy="4312132"/>
          </a:xfrm>
          <a:prstGeom prst="rect">
            <a:avLst/>
          </a:prstGeom>
          <a:noFill/>
          <a:ln>
            <a:noFill/>
          </a:ln>
        </p:spPr>
      </p:pic>
      <p:sp>
        <p:nvSpPr>
          <p:cNvPr id="1511" name="Google Shape;1511;p66"/>
          <p:cNvSpPr txBox="1"/>
          <p:nvPr>
            <p:ph type="title"/>
          </p:nvPr>
        </p:nvSpPr>
        <p:spPr>
          <a:xfrm>
            <a:off x="851647" y="0"/>
            <a:ext cx="10515600" cy="26319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TrainMover: An Interruption-Resilient Runtime for ML Training</a:t>
            </a:r>
            <a:br>
              <a:rPr lang="en-US"/>
            </a:br>
            <a:endParaRPr/>
          </a:p>
        </p:txBody>
      </p:sp>
      <p:sp>
        <p:nvSpPr>
          <p:cNvPr id="1512" name="Google Shape;1512;p66"/>
          <p:cNvSpPr txBox="1"/>
          <p:nvPr>
            <p:ph idx="1" type="body"/>
          </p:nvPr>
        </p:nvSpPr>
        <p:spPr>
          <a:xfrm>
            <a:off x="1524000" y="1795388"/>
            <a:ext cx="9357360" cy="836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Make intelligent use of standby/low-priority/preemptable machines.</a:t>
            </a:r>
            <a:endParaRPr b="0" sz="5400"/>
          </a:p>
        </p:txBody>
      </p:sp>
      <p:sp>
        <p:nvSpPr>
          <p:cNvPr id="1513" name="Google Shape;1513;p66"/>
          <p:cNvSpPr/>
          <p:nvPr/>
        </p:nvSpPr>
        <p:spPr>
          <a:xfrm>
            <a:off x="1310640" y="2325524"/>
            <a:ext cx="9144000" cy="215828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4" name="Google Shape;1514;p66"/>
          <p:cNvSpPr/>
          <p:nvPr/>
        </p:nvSpPr>
        <p:spPr>
          <a:xfrm>
            <a:off x="6657191" y="4299138"/>
            <a:ext cx="2895600" cy="3137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5" name="Google Shape;1515;p66"/>
          <p:cNvSpPr txBox="1"/>
          <p:nvPr/>
        </p:nvSpPr>
        <p:spPr>
          <a:xfrm>
            <a:off x="1524000" y="2327197"/>
            <a:ext cx="1267398" cy="369332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20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1" name="Google Shape;1521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2325524"/>
            <a:ext cx="8865317" cy="4312132"/>
          </a:xfrm>
          <a:prstGeom prst="rect">
            <a:avLst/>
          </a:prstGeom>
          <a:noFill/>
          <a:ln>
            <a:noFill/>
          </a:ln>
        </p:spPr>
      </p:pic>
      <p:sp>
        <p:nvSpPr>
          <p:cNvPr id="1522" name="Google Shape;1522;p67"/>
          <p:cNvSpPr txBox="1"/>
          <p:nvPr>
            <p:ph type="title"/>
          </p:nvPr>
        </p:nvSpPr>
        <p:spPr>
          <a:xfrm>
            <a:off x="851647" y="0"/>
            <a:ext cx="10515600" cy="26319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TrainMover: An Interruption-Resilient Runtime for ML Training</a:t>
            </a:r>
            <a:br>
              <a:rPr lang="en-US"/>
            </a:br>
            <a:endParaRPr/>
          </a:p>
        </p:txBody>
      </p:sp>
      <p:sp>
        <p:nvSpPr>
          <p:cNvPr id="1523" name="Google Shape;1523;p67"/>
          <p:cNvSpPr txBox="1"/>
          <p:nvPr>
            <p:ph idx="1" type="body"/>
          </p:nvPr>
        </p:nvSpPr>
        <p:spPr>
          <a:xfrm>
            <a:off x="1524000" y="1795388"/>
            <a:ext cx="9357360" cy="836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Make intelligent use of standby/low-priority/preemptable machines.</a:t>
            </a:r>
            <a:endParaRPr b="0" sz="5400"/>
          </a:p>
        </p:txBody>
      </p:sp>
      <p:sp>
        <p:nvSpPr>
          <p:cNvPr id="1524" name="Google Shape;1524;p67"/>
          <p:cNvSpPr/>
          <p:nvPr/>
        </p:nvSpPr>
        <p:spPr>
          <a:xfrm>
            <a:off x="1310640" y="5009508"/>
            <a:ext cx="9144000" cy="154038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5" name="Google Shape;1525;p67"/>
          <p:cNvSpPr txBox="1"/>
          <p:nvPr/>
        </p:nvSpPr>
        <p:spPr>
          <a:xfrm>
            <a:off x="1524000" y="4747898"/>
            <a:ext cx="2073966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Restart or runtime reconfiguration</a:t>
            </a:r>
            <a:endParaRPr/>
          </a:p>
        </p:txBody>
      </p:sp>
      <p:sp>
        <p:nvSpPr>
          <p:cNvPr id="1526" name="Google Shape;1526;p67"/>
          <p:cNvSpPr/>
          <p:nvPr/>
        </p:nvSpPr>
        <p:spPr>
          <a:xfrm>
            <a:off x="1608814" y="2696529"/>
            <a:ext cx="2073966" cy="16026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7" name="Google Shape;1527;p67"/>
          <p:cNvSpPr/>
          <p:nvPr/>
        </p:nvSpPr>
        <p:spPr>
          <a:xfrm>
            <a:off x="3717691" y="2722378"/>
            <a:ext cx="2073966" cy="1678523"/>
          </a:xfrm>
          <a:prstGeom prst="rect">
            <a:avLst/>
          </a:prstGeom>
          <a:solidFill>
            <a:srgbClr val="FFF6E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8" name="Google Shape;1528;p67"/>
          <p:cNvSpPr/>
          <p:nvPr/>
        </p:nvSpPr>
        <p:spPr>
          <a:xfrm>
            <a:off x="5826568" y="2696530"/>
            <a:ext cx="2158780" cy="1309862"/>
          </a:xfrm>
          <a:prstGeom prst="rect">
            <a:avLst/>
          </a:prstGeom>
          <a:solidFill>
            <a:srgbClr val="FDE7E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9" name="Google Shape;1529;p67"/>
          <p:cNvSpPr/>
          <p:nvPr/>
        </p:nvSpPr>
        <p:spPr>
          <a:xfrm>
            <a:off x="7990760" y="2696529"/>
            <a:ext cx="2433468" cy="16026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0" name="Google Shape;1530;p67"/>
          <p:cNvSpPr txBox="1"/>
          <p:nvPr/>
        </p:nvSpPr>
        <p:spPr>
          <a:xfrm>
            <a:off x="1524000" y="2327197"/>
            <a:ext cx="1267398" cy="369332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/>
          </a:p>
        </p:txBody>
      </p:sp>
      <p:sp>
        <p:nvSpPr>
          <p:cNvPr id="1531" name="Google Shape;1531;p67"/>
          <p:cNvSpPr txBox="1"/>
          <p:nvPr/>
        </p:nvSpPr>
        <p:spPr>
          <a:xfrm>
            <a:off x="1524000" y="5566109"/>
            <a:ext cx="9357360" cy="836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prepare the initializations before the interruptions happen</a:t>
            </a:r>
            <a:endParaRPr i="1"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35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" name="Google Shape;1536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777" y="87584"/>
            <a:ext cx="10660539" cy="5185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7" name="Google Shape;153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779" y="0"/>
            <a:ext cx="10516442" cy="5115247"/>
          </a:xfrm>
          <a:prstGeom prst="rect">
            <a:avLst/>
          </a:prstGeom>
          <a:noFill/>
          <a:ln>
            <a:noFill/>
          </a:ln>
        </p:spPr>
      </p:pic>
      <p:sp>
        <p:nvSpPr>
          <p:cNvPr id="1538" name="Google Shape;1538;p68"/>
          <p:cNvSpPr txBox="1"/>
          <p:nvPr/>
        </p:nvSpPr>
        <p:spPr>
          <a:xfrm>
            <a:off x="934192" y="112904"/>
            <a:ext cx="1267398" cy="369332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/>
          </a:p>
        </p:txBody>
      </p:sp>
      <p:sp>
        <p:nvSpPr>
          <p:cNvPr id="1539" name="Google Shape;1539;p68"/>
          <p:cNvSpPr/>
          <p:nvPr/>
        </p:nvSpPr>
        <p:spPr>
          <a:xfrm>
            <a:off x="2980706" y="1530823"/>
            <a:ext cx="3372593" cy="1611482"/>
          </a:xfrm>
          <a:prstGeom prst="ellipse">
            <a:avLst/>
          </a:prstGeom>
          <a:solidFill>
            <a:srgbClr val="FFFF00">
              <a:alpha val="21176"/>
            </a:srgbClr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0" name="Google Shape;1540;p68"/>
          <p:cNvSpPr/>
          <p:nvPr/>
        </p:nvSpPr>
        <p:spPr>
          <a:xfrm>
            <a:off x="7980218" y="853928"/>
            <a:ext cx="1955471" cy="1611482"/>
          </a:xfrm>
          <a:prstGeom prst="ellipse">
            <a:avLst/>
          </a:prstGeom>
          <a:solidFill>
            <a:srgbClr val="FFFF00">
              <a:alpha val="21176"/>
            </a:srgbClr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1" name="Google Shape;1541;p68"/>
          <p:cNvSpPr txBox="1"/>
          <p:nvPr/>
        </p:nvSpPr>
        <p:spPr>
          <a:xfrm>
            <a:off x="340659" y="4877948"/>
            <a:ext cx="11013562" cy="1877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Solution Designs: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Communication-free Sandbox Initialization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Two-phase, Delta-based NCCL setup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46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Google Shape;1547;p6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Challenge: Prolonged and complex Computation Initialization </a:t>
            </a:r>
            <a:endParaRPr/>
          </a:p>
        </p:txBody>
      </p:sp>
      <p:sp>
        <p:nvSpPr>
          <p:cNvPr id="1548" name="Google Shape;1548;p69"/>
          <p:cNvSpPr txBox="1"/>
          <p:nvPr>
            <p:ph idx="1" type="body"/>
          </p:nvPr>
        </p:nvSpPr>
        <p:spPr>
          <a:xfrm>
            <a:off x="838200" y="2242484"/>
            <a:ext cx="9220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Prolonged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 single interruption triggers about 150 seconds</a:t>
            </a:r>
            <a:r>
              <a:rPr lang="en-US" sz="1800"/>
              <a:t> </a:t>
            </a:r>
            <a:r>
              <a:rPr lang="en-US"/>
              <a:t>of warm-up before reaching stable performance.</a:t>
            </a:r>
            <a:endParaRPr/>
          </a:p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Complex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Initialization spans many layers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Different frameworks (Megatron-LM / DeepSpeed / NeMo) have different initialization behaviors.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Initialization is intertwined with communication, requiring the interaction with other machines (e.g., barrier/send/receive)</a:t>
            </a:r>
            <a:endParaRPr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508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114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52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3" name="Google Shape;1553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03828" y="3690069"/>
            <a:ext cx="4341858" cy="2718381"/>
          </a:xfrm>
          <a:prstGeom prst="rect">
            <a:avLst/>
          </a:prstGeom>
          <a:noFill/>
          <a:ln>
            <a:noFill/>
          </a:ln>
        </p:spPr>
      </p:pic>
      <p:sp>
        <p:nvSpPr>
          <p:cNvPr id="1554" name="Google Shape;1554;p70"/>
          <p:cNvSpPr txBox="1"/>
          <p:nvPr>
            <p:ph type="title"/>
          </p:nvPr>
        </p:nvSpPr>
        <p:spPr>
          <a:xfrm>
            <a:off x="838200" y="2364506"/>
            <a:ext cx="1090748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Communication-free Sandbox Initialization</a:t>
            </a:r>
            <a:endParaRPr/>
          </a:p>
        </p:txBody>
      </p:sp>
      <p:sp>
        <p:nvSpPr>
          <p:cNvPr id="1555" name="Google Shape;1555;p70"/>
          <p:cNvSpPr/>
          <p:nvPr/>
        </p:nvSpPr>
        <p:spPr>
          <a:xfrm>
            <a:off x="9648091" y="4102109"/>
            <a:ext cx="1781909" cy="20026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p7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Our Solution</a:t>
            </a:r>
            <a:endParaRPr/>
          </a:p>
        </p:txBody>
      </p:sp>
      <p:sp>
        <p:nvSpPr>
          <p:cNvPr id="1562" name="Google Shape;1562;p71"/>
          <p:cNvSpPr txBox="1"/>
          <p:nvPr>
            <p:ph idx="1" type="body"/>
          </p:nvPr>
        </p:nvSpPr>
        <p:spPr>
          <a:xfrm>
            <a:off x="838200" y="1825625"/>
            <a:ext cx="1121664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Running a </a:t>
            </a:r>
            <a:r>
              <a:rPr i="1" lang="en-US"/>
              <a:t>shadow</a:t>
            </a:r>
            <a:r>
              <a:rPr lang="en-US"/>
              <a:t> actual iteration in a communication-free sandbox! </a:t>
            </a:r>
            <a:endParaRPr/>
          </a:p>
        </p:txBody>
      </p:sp>
      <p:grpSp>
        <p:nvGrpSpPr>
          <p:cNvPr id="1563" name="Google Shape;1563;p71"/>
          <p:cNvGrpSpPr/>
          <p:nvPr/>
        </p:nvGrpSpPr>
        <p:grpSpPr>
          <a:xfrm>
            <a:off x="5509783" y="3254059"/>
            <a:ext cx="5851358" cy="3603941"/>
            <a:chOff x="6203482" y="3033417"/>
            <a:chExt cx="5851358" cy="3603941"/>
          </a:xfrm>
        </p:grpSpPr>
        <p:pic>
          <p:nvPicPr>
            <p:cNvPr id="1564" name="Google Shape;1564;p7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203482" y="3147600"/>
              <a:ext cx="5851358" cy="34178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5" name="Google Shape;1565;p71"/>
            <p:cNvSpPr/>
            <p:nvPr/>
          </p:nvSpPr>
          <p:spPr>
            <a:xfrm>
              <a:off x="8567530" y="3597965"/>
              <a:ext cx="3487310" cy="147618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71"/>
            <p:cNvSpPr/>
            <p:nvPr/>
          </p:nvSpPr>
          <p:spPr>
            <a:xfrm>
              <a:off x="7563678" y="3033417"/>
              <a:ext cx="4491162" cy="45323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71"/>
            <p:cNvSpPr/>
            <p:nvPr/>
          </p:nvSpPr>
          <p:spPr>
            <a:xfrm>
              <a:off x="7185991" y="6184122"/>
              <a:ext cx="4868849" cy="45323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71"/>
            <p:cNvSpPr/>
            <p:nvPr/>
          </p:nvSpPr>
          <p:spPr>
            <a:xfrm>
              <a:off x="10406270" y="4412974"/>
              <a:ext cx="1648569" cy="177114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69" name="Google Shape;1569;p71"/>
          <p:cNvSpPr txBox="1"/>
          <p:nvPr/>
        </p:nvSpPr>
        <p:spPr>
          <a:xfrm>
            <a:off x="941096" y="3637722"/>
            <a:ext cx="4465791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We pre-record communication results beforehand;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The new joiner (backup machine) is sandboxed and replays them to finish the iteration in </a:t>
            </a:r>
            <a:r>
              <a:rPr lang="en-US" sz="24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n-US" sz="24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preparation phase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73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4" name="Google Shape;1574;p7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Dig out all initialization and run it beforehand?</a:t>
            </a:r>
            <a:endParaRPr/>
          </a:p>
        </p:txBody>
      </p:sp>
      <p:sp>
        <p:nvSpPr>
          <p:cNvPr id="1575" name="Google Shape;1575;p72"/>
          <p:cNvSpPr txBox="1"/>
          <p:nvPr>
            <p:ph idx="1" type="body"/>
          </p:nvPr>
        </p:nvSpPr>
        <p:spPr>
          <a:xfrm>
            <a:off x="838200" y="1825625"/>
            <a:ext cx="9220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64135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It is not practical to dig out all initialization and run it beforehand!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Different frameworks (Megatron-LM / DeepSpeed / NeMo) have different initialization behaviors.</a:t>
            </a:r>
            <a:endParaRPr/>
          </a:p>
          <a:p>
            <a:pPr indent="-8763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Initialization is implicated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 practical way --- Run an actual </a:t>
            </a:r>
            <a:r>
              <a:rPr i="1" lang="en-US"/>
              <a:t>shadow</a:t>
            </a:r>
            <a:r>
              <a:rPr lang="en-US"/>
              <a:t> iteration in the new joiner before the new joiner joins!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80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7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Challenges on running shadow iteration:</a:t>
            </a:r>
            <a:endParaRPr/>
          </a:p>
        </p:txBody>
      </p:sp>
      <p:sp>
        <p:nvSpPr>
          <p:cNvPr id="1582" name="Google Shape;1582;p73"/>
          <p:cNvSpPr txBox="1"/>
          <p:nvPr>
            <p:ph idx="1" type="body"/>
          </p:nvPr>
        </p:nvSpPr>
        <p:spPr>
          <a:xfrm>
            <a:off x="838200" y="1825625"/>
            <a:ext cx="1121664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Running a </a:t>
            </a:r>
            <a:r>
              <a:rPr i="1" lang="en-US"/>
              <a:t>shadow</a:t>
            </a:r>
            <a:r>
              <a:rPr lang="en-US"/>
              <a:t> actual iteration requires the interaction with other machines (e.g., barrier/send/receive)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Running a </a:t>
            </a:r>
            <a:r>
              <a:rPr i="1" lang="en-US"/>
              <a:t>shadow</a:t>
            </a:r>
            <a:r>
              <a:rPr lang="en-US"/>
              <a:t> actual iteration requires valid states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86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" name="Google Shape;1587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777" y="87584"/>
            <a:ext cx="10660539" cy="5185336"/>
          </a:xfrm>
          <a:prstGeom prst="rect">
            <a:avLst/>
          </a:prstGeom>
          <a:noFill/>
          <a:ln>
            <a:noFill/>
          </a:ln>
        </p:spPr>
      </p:pic>
      <p:sp>
        <p:nvSpPr>
          <p:cNvPr id="1588" name="Google Shape;1588;p74"/>
          <p:cNvSpPr txBox="1"/>
          <p:nvPr/>
        </p:nvSpPr>
        <p:spPr>
          <a:xfrm>
            <a:off x="934192" y="112904"/>
            <a:ext cx="1267398" cy="369332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/>
          </a:p>
        </p:txBody>
      </p:sp>
      <p:sp>
        <p:nvSpPr>
          <p:cNvPr id="1589" name="Google Shape;1589;p74"/>
          <p:cNvSpPr/>
          <p:nvPr/>
        </p:nvSpPr>
        <p:spPr>
          <a:xfrm>
            <a:off x="2980706" y="1530823"/>
            <a:ext cx="3372593" cy="1611482"/>
          </a:xfrm>
          <a:prstGeom prst="ellipse">
            <a:avLst/>
          </a:prstGeom>
          <a:solidFill>
            <a:srgbClr val="FFFF00">
              <a:alpha val="21176"/>
            </a:srgbClr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0" name="Google Shape;1590;p74"/>
          <p:cNvSpPr/>
          <p:nvPr/>
        </p:nvSpPr>
        <p:spPr>
          <a:xfrm>
            <a:off x="7980218" y="853928"/>
            <a:ext cx="1955471" cy="1611482"/>
          </a:xfrm>
          <a:prstGeom prst="ellipse">
            <a:avLst/>
          </a:prstGeom>
          <a:solidFill>
            <a:srgbClr val="FFFF00">
              <a:alpha val="21176"/>
            </a:srgbClr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1" name="Google Shape;1591;p74"/>
          <p:cNvSpPr txBox="1"/>
          <p:nvPr/>
        </p:nvSpPr>
        <p:spPr>
          <a:xfrm>
            <a:off x="340659" y="4877948"/>
            <a:ext cx="11013562" cy="1877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Solution Designs: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Communication-free Sandbox Initialization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Two-phase, Delta-based NCCL setup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96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p75"/>
          <p:cNvSpPr txBox="1"/>
          <p:nvPr>
            <p:ph type="title"/>
          </p:nvPr>
        </p:nvSpPr>
        <p:spPr>
          <a:xfrm>
            <a:off x="324853" y="17652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TrainMover handles two kinds of interruptions</a:t>
            </a:r>
            <a:endParaRPr/>
          </a:p>
        </p:txBody>
      </p:sp>
      <p:sp>
        <p:nvSpPr>
          <p:cNvPr id="1598" name="Google Shape;1598;p75"/>
          <p:cNvSpPr txBox="1"/>
          <p:nvPr>
            <p:ph idx="1" type="body"/>
          </p:nvPr>
        </p:nvSpPr>
        <p:spPr>
          <a:xfrm>
            <a:off x="325998" y="1619691"/>
            <a:ext cx="5256655" cy="9881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600"/>
              <a:t>(1) live/expected events</a:t>
            </a:r>
            <a:br>
              <a:rPr lang="en-US" sz="3600"/>
            </a:br>
            <a:r>
              <a:rPr lang="en-US" sz="2000"/>
              <a:t>(e.g., maintenance, straggler replacement, load balancing)</a:t>
            </a:r>
            <a:endParaRPr/>
          </a:p>
        </p:txBody>
      </p:sp>
      <p:sp>
        <p:nvSpPr>
          <p:cNvPr id="1599" name="Google Shape;1599;p75"/>
          <p:cNvSpPr/>
          <p:nvPr/>
        </p:nvSpPr>
        <p:spPr>
          <a:xfrm>
            <a:off x="1053782" y="3420581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0" name="Google Shape;1600;p75"/>
          <p:cNvSpPr txBox="1"/>
          <p:nvPr/>
        </p:nvSpPr>
        <p:spPr>
          <a:xfrm>
            <a:off x="1053782" y="3845515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0</a:t>
            </a:r>
            <a:endParaRPr/>
          </a:p>
        </p:txBody>
      </p:sp>
      <p:sp>
        <p:nvSpPr>
          <p:cNvPr id="1601" name="Google Shape;1601;p75"/>
          <p:cNvSpPr/>
          <p:nvPr/>
        </p:nvSpPr>
        <p:spPr>
          <a:xfrm>
            <a:off x="2385278" y="3420581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F6C5AB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2" name="Google Shape;1602;p75"/>
          <p:cNvSpPr txBox="1"/>
          <p:nvPr/>
        </p:nvSpPr>
        <p:spPr>
          <a:xfrm>
            <a:off x="2385278" y="3845515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1</a:t>
            </a:r>
            <a:endParaRPr/>
          </a:p>
        </p:txBody>
      </p:sp>
      <p:sp>
        <p:nvSpPr>
          <p:cNvPr id="1603" name="Google Shape;1603;p75"/>
          <p:cNvSpPr/>
          <p:nvPr/>
        </p:nvSpPr>
        <p:spPr>
          <a:xfrm>
            <a:off x="1053782" y="4776139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4" name="Google Shape;1604;p75"/>
          <p:cNvSpPr txBox="1"/>
          <p:nvPr/>
        </p:nvSpPr>
        <p:spPr>
          <a:xfrm>
            <a:off x="1053782" y="5201073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2</a:t>
            </a:r>
            <a:endParaRPr/>
          </a:p>
        </p:txBody>
      </p:sp>
      <p:sp>
        <p:nvSpPr>
          <p:cNvPr id="1605" name="Google Shape;1605;p75"/>
          <p:cNvSpPr/>
          <p:nvPr/>
        </p:nvSpPr>
        <p:spPr>
          <a:xfrm>
            <a:off x="2385278" y="4776139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6" name="Google Shape;1606;p75"/>
          <p:cNvSpPr txBox="1"/>
          <p:nvPr/>
        </p:nvSpPr>
        <p:spPr>
          <a:xfrm>
            <a:off x="2385278" y="5201073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3</a:t>
            </a:r>
            <a:endParaRPr/>
          </a:p>
        </p:txBody>
      </p:sp>
      <p:sp>
        <p:nvSpPr>
          <p:cNvPr id="1607" name="Google Shape;1607;p75"/>
          <p:cNvSpPr/>
          <p:nvPr/>
        </p:nvSpPr>
        <p:spPr>
          <a:xfrm rot="-2063093">
            <a:off x="3661592" y="3236203"/>
            <a:ext cx="451560" cy="451560"/>
          </a:xfrm>
          <a:custGeom>
            <a:rect b="b" l="l" r="r" t="t"/>
            <a:pathLst>
              <a:path extrusionOk="0" h="120000" w="120000">
                <a:moveTo>
                  <a:pt x="7500" y="60000"/>
                </a:move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8" name="Google Shape;1608;p75"/>
          <p:cNvSpPr/>
          <p:nvPr/>
        </p:nvSpPr>
        <p:spPr>
          <a:xfrm rot="9000000">
            <a:off x="3703163" y="3319152"/>
            <a:ext cx="451560" cy="451560"/>
          </a:xfrm>
          <a:custGeom>
            <a:rect b="b" l="l" r="r" t="t"/>
            <a:pathLst>
              <a:path extrusionOk="0" h="120000" w="120000">
                <a:moveTo>
                  <a:pt x="7500" y="60000"/>
                </a:move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9" name="Google Shape;1609;p75"/>
          <p:cNvSpPr txBox="1"/>
          <p:nvPr/>
        </p:nvSpPr>
        <p:spPr>
          <a:xfrm>
            <a:off x="746597" y="6323272"/>
            <a:ext cx="45702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Knowing the leaving rank before it happens</a:t>
            </a:r>
            <a:endParaRPr/>
          </a:p>
        </p:txBody>
      </p:sp>
      <p:sp>
        <p:nvSpPr>
          <p:cNvPr id="1610" name="Google Shape;1610;p75"/>
          <p:cNvSpPr/>
          <p:nvPr/>
        </p:nvSpPr>
        <p:spPr>
          <a:xfrm>
            <a:off x="4318694" y="3295158"/>
            <a:ext cx="597749" cy="597749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1" name="Google Shape;1611;p75"/>
          <p:cNvSpPr txBox="1"/>
          <p:nvPr/>
        </p:nvSpPr>
        <p:spPr>
          <a:xfrm>
            <a:off x="4164030" y="3875240"/>
            <a:ext cx="104227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Standby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</a:t>
            </a:r>
            <a:endParaRPr/>
          </a:p>
        </p:txBody>
      </p:sp>
      <p:cxnSp>
        <p:nvCxnSpPr>
          <p:cNvPr id="1612" name="Google Shape;1612;p75"/>
          <p:cNvCxnSpPr/>
          <p:nvPr/>
        </p:nvCxnSpPr>
        <p:spPr>
          <a:xfrm flipH="1">
            <a:off x="4348437" y="3348787"/>
            <a:ext cx="241463" cy="30271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13" name="Google Shape;1613;p75"/>
          <p:cNvCxnSpPr/>
          <p:nvPr/>
        </p:nvCxnSpPr>
        <p:spPr>
          <a:xfrm flipH="1">
            <a:off x="4405559" y="3348787"/>
            <a:ext cx="341095" cy="427613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14" name="Google Shape;1614;p75"/>
          <p:cNvCxnSpPr/>
          <p:nvPr/>
        </p:nvCxnSpPr>
        <p:spPr>
          <a:xfrm flipH="1">
            <a:off x="4551513" y="3501855"/>
            <a:ext cx="241463" cy="30271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15" name="Google Shape;1615;p75"/>
          <p:cNvCxnSpPr/>
          <p:nvPr/>
        </p:nvCxnSpPr>
        <p:spPr>
          <a:xfrm flipH="1">
            <a:off x="4689511" y="3639700"/>
            <a:ext cx="168273" cy="2073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16" name="Google Shape;1616;p75"/>
          <p:cNvSpPr/>
          <p:nvPr/>
        </p:nvSpPr>
        <p:spPr>
          <a:xfrm>
            <a:off x="7062696" y="3420581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7" name="Google Shape;1617;p75"/>
          <p:cNvSpPr txBox="1"/>
          <p:nvPr/>
        </p:nvSpPr>
        <p:spPr>
          <a:xfrm>
            <a:off x="7062696" y="3845515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0</a:t>
            </a:r>
            <a:endParaRPr/>
          </a:p>
        </p:txBody>
      </p:sp>
      <p:sp>
        <p:nvSpPr>
          <p:cNvPr id="1618" name="Google Shape;1618;p75"/>
          <p:cNvSpPr/>
          <p:nvPr/>
        </p:nvSpPr>
        <p:spPr>
          <a:xfrm>
            <a:off x="8394192" y="3420581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F6C5AB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9" name="Google Shape;1619;p75"/>
          <p:cNvSpPr txBox="1"/>
          <p:nvPr/>
        </p:nvSpPr>
        <p:spPr>
          <a:xfrm>
            <a:off x="8394192" y="3845515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1</a:t>
            </a:r>
            <a:endParaRPr/>
          </a:p>
        </p:txBody>
      </p:sp>
      <p:sp>
        <p:nvSpPr>
          <p:cNvPr id="1620" name="Google Shape;1620;p75"/>
          <p:cNvSpPr/>
          <p:nvPr/>
        </p:nvSpPr>
        <p:spPr>
          <a:xfrm>
            <a:off x="7062696" y="4776139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1" name="Google Shape;1621;p75"/>
          <p:cNvSpPr txBox="1"/>
          <p:nvPr/>
        </p:nvSpPr>
        <p:spPr>
          <a:xfrm>
            <a:off x="7062696" y="5201073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2</a:t>
            </a:r>
            <a:endParaRPr/>
          </a:p>
        </p:txBody>
      </p:sp>
      <p:sp>
        <p:nvSpPr>
          <p:cNvPr id="1622" name="Google Shape;1622;p75"/>
          <p:cNvSpPr/>
          <p:nvPr/>
        </p:nvSpPr>
        <p:spPr>
          <a:xfrm>
            <a:off x="8394192" y="4776139"/>
            <a:ext cx="1219200" cy="1219200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3" name="Google Shape;1623;p75"/>
          <p:cNvSpPr txBox="1"/>
          <p:nvPr/>
        </p:nvSpPr>
        <p:spPr>
          <a:xfrm>
            <a:off x="8394192" y="5201073"/>
            <a:ext cx="12192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 3</a:t>
            </a:r>
            <a:endParaRPr/>
          </a:p>
        </p:txBody>
      </p:sp>
      <p:sp>
        <p:nvSpPr>
          <p:cNvPr id="1624" name="Google Shape;1624;p75"/>
          <p:cNvSpPr/>
          <p:nvPr/>
        </p:nvSpPr>
        <p:spPr>
          <a:xfrm rot="-2063093">
            <a:off x="9670506" y="3236203"/>
            <a:ext cx="451560" cy="451560"/>
          </a:xfrm>
          <a:custGeom>
            <a:rect b="b" l="l" r="r" t="t"/>
            <a:pathLst>
              <a:path extrusionOk="0" h="120000" w="120000">
                <a:moveTo>
                  <a:pt x="7500" y="60000"/>
                </a:move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5" name="Google Shape;1625;p75"/>
          <p:cNvSpPr/>
          <p:nvPr/>
        </p:nvSpPr>
        <p:spPr>
          <a:xfrm rot="9000000">
            <a:off x="9712077" y="3319152"/>
            <a:ext cx="451560" cy="451560"/>
          </a:xfrm>
          <a:custGeom>
            <a:rect b="b" l="l" r="r" t="t"/>
            <a:pathLst>
              <a:path extrusionOk="0" h="120000" w="120000">
                <a:moveTo>
                  <a:pt x="7500" y="60000"/>
                </a:moveTo>
                <a:cubicBezTo>
                  <a:pt x="7500" y="33869"/>
                  <a:pt x="26717" y="11716"/>
                  <a:pt x="52586" y="8026"/>
                </a:cubicBezTo>
                <a:cubicBezTo>
                  <a:pt x="78455" y="4336"/>
                  <a:pt x="103100" y="20232"/>
                  <a:pt x="110406" y="45321"/>
                </a:cubicBezTo>
                <a:lnTo>
                  <a:pt x="117538" y="45321"/>
                </a:lnTo>
                <a:lnTo>
                  <a:pt x="105000" y="60000"/>
                </a:lnTo>
                <a:lnTo>
                  <a:pt x="87538" y="45321"/>
                </a:lnTo>
                <a:lnTo>
                  <a:pt x="94508" y="45321"/>
                </a:lnTo>
                <a:cubicBezTo>
                  <a:pt x="87531" y="28920"/>
                  <a:pt x="69974" y="19696"/>
                  <a:pt x="52509" y="23256"/>
                </a:cubicBezTo>
                <a:cubicBezTo>
                  <a:pt x="35045" y="26816"/>
                  <a:pt x="22500" y="42177"/>
                  <a:pt x="22500" y="60000"/>
                </a:cubicBezTo>
                <a:close/>
              </a:path>
            </a:pathLst>
          </a:custGeom>
          <a:solidFill>
            <a:srgbClr val="FF0000"/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6" name="Google Shape;1626;p75"/>
          <p:cNvSpPr txBox="1"/>
          <p:nvPr/>
        </p:nvSpPr>
        <p:spPr>
          <a:xfrm>
            <a:off x="9253378" y="2790396"/>
            <a:ext cx="99290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Recover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7" name="Google Shape;1627;p75"/>
          <p:cNvSpPr/>
          <p:nvPr/>
        </p:nvSpPr>
        <p:spPr>
          <a:xfrm>
            <a:off x="10327608" y="3295158"/>
            <a:ext cx="597749" cy="597749"/>
          </a:xfrm>
          <a:prstGeom prst="roundRect">
            <a:avLst>
              <a:gd fmla="val 16667" name="adj"/>
            </a:avLst>
          </a:prstGeom>
          <a:solidFill>
            <a:srgbClr val="B3E5A0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8" name="Google Shape;1628;p75"/>
          <p:cNvSpPr txBox="1"/>
          <p:nvPr/>
        </p:nvSpPr>
        <p:spPr>
          <a:xfrm>
            <a:off x="10172944" y="3875240"/>
            <a:ext cx="104227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Standby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</a:t>
            </a:r>
            <a:endParaRPr/>
          </a:p>
        </p:txBody>
      </p:sp>
      <p:cxnSp>
        <p:nvCxnSpPr>
          <p:cNvPr id="1629" name="Google Shape;1629;p75"/>
          <p:cNvCxnSpPr/>
          <p:nvPr/>
        </p:nvCxnSpPr>
        <p:spPr>
          <a:xfrm flipH="1">
            <a:off x="10357351" y="3348787"/>
            <a:ext cx="241463" cy="30271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30" name="Google Shape;1630;p75"/>
          <p:cNvCxnSpPr/>
          <p:nvPr/>
        </p:nvCxnSpPr>
        <p:spPr>
          <a:xfrm flipH="1">
            <a:off x="10414473" y="3348787"/>
            <a:ext cx="341095" cy="427613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31" name="Google Shape;1631;p75"/>
          <p:cNvCxnSpPr/>
          <p:nvPr/>
        </p:nvCxnSpPr>
        <p:spPr>
          <a:xfrm flipH="1">
            <a:off x="10560427" y="3501855"/>
            <a:ext cx="241463" cy="30271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32" name="Google Shape;1632;p75"/>
          <p:cNvCxnSpPr/>
          <p:nvPr/>
        </p:nvCxnSpPr>
        <p:spPr>
          <a:xfrm flipH="1">
            <a:off x="10698425" y="3639700"/>
            <a:ext cx="168273" cy="2073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33" name="Google Shape;1633;p75"/>
          <p:cNvSpPr txBox="1"/>
          <p:nvPr/>
        </p:nvSpPr>
        <p:spPr>
          <a:xfrm>
            <a:off x="6864705" y="6323272"/>
            <a:ext cx="486190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Not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Knowing the leaving rank before it happens</a:t>
            </a:r>
            <a:endParaRPr/>
          </a:p>
        </p:txBody>
      </p:sp>
      <p:sp>
        <p:nvSpPr>
          <p:cNvPr id="1634" name="Google Shape;1634;p75"/>
          <p:cNvSpPr txBox="1"/>
          <p:nvPr/>
        </p:nvSpPr>
        <p:spPr>
          <a:xfrm>
            <a:off x="3321648" y="2790396"/>
            <a:ext cx="7812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Notify</a:t>
            </a:r>
            <a:endParaRPr/>
          </a:p>
        </p:txBody>
      </p:sp>
      <p:sp>
        <p:nvSpPr>
          <p:cNvPr id="1635" name="Google Shape;1635;p75"/>
          <p:cNvSpPr txBox="1"/>
          <p:nvPr/>
        </p:nvSpPr>
        <p:spPr>
          <a:xfrm>
            <a:off x="6486166" y="1619691"/>
            <a:ext cx="5584741" cy="9881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(2) unexpected events</a:t>
            </a:r>
            <a:b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(e.g., failure)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6" name="Google Shape;1636;p75"/>
          <p:cNvSpPr txBox="1"/>
          <p:nvPr/>
        </p:nvSpPr>
        <p:spPr>
          <a:xfrm>
            <a:off x="5012448" y="3080285"/>
            <a:ext cx="1337546" cy="52322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</a:t>
            </a: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Delta NCCL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i="1" lang="en-US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</a:t>
            </a: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sandbox</a:t>
            </a:r>
            <a:endParaRPr/>
          </a:p>
        </p:txBody>
      </p:sp>
      <p:sp>
        <p:nvSpPr>
          <p:cNvPr id="1637" name="Google Shape;1637;p75"/>
          <p:cNvSpPr txBox="1"/>
          <p:nvPr/>
        </p:nvSpPr>
        <p:spPr>
          <a:xfrm>
            <a:off x="10694080" y="2616454"/>
            <a:ext cx="1337546" cy="52322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</a:t>
            </a: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Delta NCCL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i="1" lang="en-US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</a:t>
            </a: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sandbox</a:t>
            </a:r>
            <a:endParaRPr/>
          </a:p>
        </p:txBody>
      </p:sp>
      <p:sp>
        <p:nvSpPr>
          <p:cNvPr id="1638" name="Google Shape;1638;p75"/>
          <p:cNvSpPr txBox="1"/>
          <p:nvPr/>
        </p:nvSpPr>
        <p:spPr>
          <a:xfrm>
            <a:off x="10086795" y="4565363"/>
            <a:ext cx="1903855" cy="307777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i="1" lang="en-US" sz="1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§ </a:t>
            </a: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standby</a:t>
            </a:r>
            <a:endParaRPr/>
          </a:p>
        </p:txBody>
      </p:sp>
      <p:cxnSp>
        <p:nvCxnSpPr>
          <p:cNvPr id="1639" name="Google Shape;1639;p75"/>
          <p:cNvCxnSpPr/>
          <p:nvPr/>
        </p:nvCxnSpPr>
        <p:spPr>
          <a:xfrm>
            <a:off x="6331937" y="5763126"/>
            <a:ext cx="514711" cy="560146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"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43" name="Shape 1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4" name="Google Shape;1644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27575" y="3429000"/>
            <a:ext cx="566442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5" name="Google Shape;1645;p76"/>
          <p:cNvSpPr txBox="1"/>
          <p:nvPr/>
        </p:nvSpPr>
        <p:spPr>
          <a:xfrm>
            <a:off x="547968" y="465588"/>
            <a:ext cx="11218208" cy="26161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Sandboxing Warmup – Run the actual iteration!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During the sandbox running, we intercept all NCCL calls that sending out to others, and directly response by the tensors that we recorded previously. 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49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1650;p77"/>
          <p:cNvSpPr txBox="1"/>
          <p:nvPr>
            <p:ph type="title"/>
          </p:nvPr>
        </p:nvSpPr>
        <p:spPr>
          <a:xfrm>
            <a:off x="838200" y="9586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Cluster health is challenging</a:t>
            </a:r>
            <a:endParaRPr/>
          </a:p>
        </p:txBody>
      </p:sp>
      <p:sp>
        <p:nvSpPr>
          <p:cNvPr id="1651" name="Google Shape;1651;p77"/>
          <p:cNvSpPr txBox="1"/>
          <p:nvPr/>
        </p:nvSpPr>
        <p:spPr>
          <a:xfrm>
            <a:off x="838200" y="1393750"/>
            <a:ext cx="427749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Network Failures</a:t>
            </a:r>
            <a:endParaRPr/>
          </a:p>
        </p:txBody>
      </p:sp>
      <p:sp>
        <p:nvSpPr>
          <p:cNvPr id="1652" name="Google Shape;1652;p77"/>
          <p:cNvSpPr txBox="1"/>
          <p:nvPr/>
        </p:nvSpPr>
        <p:spPr>
          <a:xfrm>
            <a:off x="1459992" y="6090456"/>
            <a:ext cx="885651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Aegis reports that GPU servers have orders of magnitude higher failure rates than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cloud computing scenarios. </a:t>
            </a:r>
            <a:endParaRPr/>
          </a:p>
        </p:txBody>
      </p:sp>
      <p:sp>
        <p:nvSpPr>
          <p:cNvPr id="1653" name="Google Shape;1653;p77"/>
          <p:cNvSpPr txBox="1"/>
          <p:nvPr/>
        </p:nvSpPr>
        <p:spPr>
          <a:xfrm>
            <a:off x="1866964" y="4746790"/>
            <a:ext cx="273741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Network Slowdown</a:t>
            </a:r>
            <a:endParaRPr/>
          </a:p>
        </p:txBody>
      </p:sp>
      <p:sp>
        <p:nvSpPr>
          <p:cNvPr id="1654" name="Google Shape;1654;p77"/>
          <p:cNvSpPr txBox="1"/>
          <p:nvPr/>
        </p:nvSpPr>
        <p:spPr>
          <a:xfrm>
            <a:off x="4002222" y="5622083"/>
            <a:ext cx="18860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GPU Power Spike</a:t>
            </a:r>
            <a:endParaRPr/>
          </a:p>
        </p:txBody>
      </p:sp>
      <p:sp>
        <p:nvSpPr>
          <p:cNvPr id="1655" name="Google Shape;1655;p77"/>
          <p:cNvSpPr txBox="1"/>
          <p:nvPr/>
        </p:nvSpPr>
        <p:spPr>
          <a:xfrm>
            <a:off x="6905206" y="4746789"/>
            <a:ext cx="388003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Communication Timeout</a:t>
            </a:r>
            <a:endParaRPr/>
          </a:p>
        </p:txBody>
      </p:sp>
      <p:sp>
        <p:nvSpPr>
          <p:cNvPr id="1656" name="Google Shape;1656;p77"/>
          <p:cNvSpPr txBox="1"/>
          <p:nvPr/>
        </p:nvSpPr>
        <p:spPr>
          <a:xfrm>
            <a:off x="2252870" y="2531165"/>
            <a:ext cx="14967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Incast, strom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7" name="Google Shape;1657;p77"/>
          <p:cNvSpPr txBox="1"/>
          <p:nvPr/>
        </p:nvSpPr>
        <p:spPr>
          <a:xfrm>
            <a:off x="7871791" y="2676939"/>
            <a:ext cx="315849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points are unreachable,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Timeout configuration is not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Proper set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p7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—  What's the difference? </a:t>
            </a:r>
            <a:endParaRPr/>
          </a:p>
        </p:txBody>
      </p:sp>
      <p:graphicFrame>
        <p:nvGraphicFramePr>
          <p:cNvPr id="1663" name="Google Shape;1663;p78"/>
          <p:cNvGraphicFramePr/>
          <p:nvPr/>
        </p:nvGraphicFramePr>
        <p:xfrm>
          <a:off x="1790700" y="27297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{179EFD87-2700-40BA-AD9D-76A684EC380B}</a:tableStyleId>
              </a:tblPr>
              <a:tblGrid>
                <a:gridCol w="2152650"/>
                <a:gridCol w="2152650"/>
                <a:gridCol w="2152650"/>
                <a:gridCol w="2152650"/>
              </a:tblGrid>
              <a:tr h="1095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 </a:t>
                      </a:r>
                      <a:endParaRPr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800"/>
                        <a:buFont typeface="Arial"/>
                        <a:buNone/>
                      </a:pPr>
                      <a:r>
                        <a:rPr b="1" i="1" lang="en-US" sz="18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Offline Checkpointing </a:t>
                      </a:r>
                      <a:endParaRPr sz="1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800"/>
                        <a:buFont typeface="Arial"/>
                        <a:buNone/>
                      </a:pPr>
                      <a:r>
                        <a:rPr b="1" i="1" lang="en-US" sz="18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Reconfiguration System</a:t>
                      </a:r>
                      <a:endParaRPr sz="1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800"/>
                        <a:buFont typeface="Arial"/>
                        <a:buNone/>
                      </a:pPr>
                      <a:r>
                        <a:rPr b="1" i="1" lang="en-US" sz="18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Our system</a:t>
                      </a:r>
                      <a:endParaRPr sz="1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Restart Required?</a:t>
                      </a:r>
                      <a:endParaRPr sz="1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Restart entire Job with all machines</a:t>
                      </a:r>
                      <a:endParaRPr sz="1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Wait for new machine to warm up and join</a:t>
                      </a:r>
                      <a:endParaRPr sz="1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 Restart/Wait required</a:t>
                      </a:r>
                      <a:endParaRPr sz="1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User-level Changes? </a:t>
                      </a:r>
                      <a:endParaRPr sz="1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Start from the last checkpoint</a:t>
                      </a:r>
                      <a:endParaRPr sz="1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Adjust PP/TP/PP or batch size to fit memory constraints</a:t>
                      </a:r>
                      <a:endParaRPr sz="1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 User Awareness</a:t>
                      </a:r>
                      <a:endParaRPr sz="1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sp>
        <p:nvSpPr>
          <p:cNvPr id="1664" name="Google Shape;1664;p78"/>
          <p:cNvSpPr/>
          <p:nvPr/>
        </p:nvSpPr>
        <p:spPr>
          <a:xfrm>
            <a:off x="1790700" y="2728913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68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p79"/>
          <p:cNvSpPr txBox="1"/>
          <p:nvPr>
            <p:ph type="title"/>
          </p:nvPr>
        </p:nvSpPr>
        <p:spPr>
          <a:xfrm>
            <a:off x="838200" y="9586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Cluster health is challenging</a:t>
            </a:r>
            <a:endParaRPr/>
          </a:p>
        </p:txBody>
      </p:sp>
      <p:sp>
        <p:nvSpPr>
          <p:cNvPr id="1670" name="Google Shape;1670;p79"/>
          <p:cNvSpPr txBox="1"/>
          <p:nvPr/>
        </p:nvSpPr>
        <p:spPr>
          <a:xfrm>
            <a:off x="838200" y="1393750"/>
            <a:ext cx="427749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Maintenance </a:t>
            </a:r>
            <a:endParaRPr/>
          </a:p>
        </p:txBody>
      </p:sp>
      <p:sp>
        <p:nvSpPr>
          <p:cNvPr id="1671" name="Google Shape;1671;p79"/>
          <p:cNvSpPr txBox="1"/>
          <p:nvPr/>
        </p:nvSpPr>
        <p:spPr>
          <a:xfrm>
            <a:off x="1459992" y="6090456"/>
            <a:ext cx="885651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Aegis reports that GPU servers have orders of magnitude higher failure rates than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cloud computing scenarios. </a:t>
            </a:r>
            <a:endParaRPr/>
          </a:p>
        </p:txBody>
      </p:sp>
      <p:sp>
        <p:nvSpPr>
          <p:cNvPr id="1672" name="Google Shape;1672;p79"/>
          <p:cNvSpPr txBox="1"/>
          <p:nvPr/>
        </p:nvSpPr>
        <p:spPr>
          <a:xfrm>
            <a:off x="1866964" y="4746790"/>
            <a:ext cx="340433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Urgent Security Upgrade</a:t>
            </a:r>
            <a:endParaRPr i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3" name="Google Shape;1673;p79"/>
          <p:cNvSpPr txBox="1"/>
          <p:nvPr/>
        </p:nvSpPr>
        <p:spPr>
          <a:xfrm>
            <a:off x="4002222" y="5622083"/>
            <a:ext cx="18860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GPU Power Spike</a:t>
            </a:r>
            <a:endParaRPr/>
          </a:p>
        </p:txBody>
      </p:sp>
      <p:sp>
        <p:nvSpPr>
          <p:cNvPr id="1674" name="Google Shape;1674;p79"/>
          <p:cNvSpPr txBox="1"/>
          <p:nvPr/>
        </p:nvSpPr>
        <p:spPr>
          <a:xfrm>
            <a:off x="6905206" y="4746789"/>
            <a:ext cx="388003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Communication Timeout</a:t>
            </a:r>
            <a:endParaRPr/>
          </a:p>
        </p:txBody>
      </p:sp>
      <p:sp>
        <p:nvSpPr>
          <p:cNvPr id="1675" name="Google Shape;1675;p79"/>
          <p:cNvSpPr txBox="1"/>
          <p:nvPr/>
        </p:nvSpPr>
        <p:spPr>
          <a:xfrm>
            <a:off x="2252870" y="2531165"/>
            <a:ext cx="14967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Incast, strom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6" name="Google Shape;1676;p79"/>
          <p:cNvSpPr txBox="1"/>
          <p:nvPr/>
        </p:nvSpPr>
        <p:spPr>
          <a:xfrm>
            <a:off x="7871791" y="2676939"/>
            <a:ext cx="315849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points are unreachable,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Timeout configuration is not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Proper set</a:t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80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1" name="Google Shape;1681;p80"/>
          <p:cNvSpPr txBox="1"/>
          <p:nvPr>
            <p:ph type="title"/>
          </p:nvPr>
        </p:nvSpPr>
        <p:spPr>
          <a:xfrm>
            <a:off x="176463" y="172620"/>
            <a:ext cx="11855115" cy="3116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Play"/>
              <a:buNone/>
            </a:pPr>
            <a:r>
              <a:rPr b="1" lang="en-US" sz="6000">
                <a:solidFill>
                  <a:srgbClr val="FF0000"/>
                </a:solidFill>
              </a:rPr>
              <a:t>Training Resilience </a:t>
            </a:r>
            <a:r>
              <a:rPr lang="en-US" sz="6000"/>
              <a:t>becomes critical </a:t>
            </a:r>
            <a:r>
              <a:rPr lang="en-US" sz="5300"/>
              <a:t>for</a:t>
            </a:r>
            <a:r>
              <a:rPr lang="en-US" sz="6000"/>
              <a:t> </a:t>
            </a:r>
            <a:r>
              <a:rPr lang="en-US" sz="5300"/>
              <a:t>maintaining the training health</a:t>
            </a:r>
            <a:endParaRPr/>
          </a:p>
        </p:txBody>
      </p:sp>
      <p:sp>
        <p:nvSpPr>
          <p:cNvPr id="1682" name="Google Shape;1682;p80"/>
          <p:cNvSpPr txBox="1"/>
          <p:nvPr/>
        </p:nvSpPr>
        <p:spPr>
          <a:xfrm>
            <a:off x="551010" y="2715062"/>
            <a:ext cx="7731668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training machines to re-load balancing…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computational and power skewness…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replace training straggler...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Swap machine out to upgrade machines offline…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Handling Failures…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86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8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What is the existing solutions for such data center events?</a:t>
            </a:r>
            <a:endParaRPr/>
          </a:p>
        </p:txBody>
      </p:sp>
      <p:sp>
        <p:nvSpPr>
          <p:cNvPr id="1688" name="Google Shape;1688;p81"/>
          <p:cNvSpPr txBox="1"/>
          <p:nvPr/>
        </p:nvSpPr>
        <p:spPr>
          <a:xfrm>
            <a:off x="433137" y="2123822"/>
            <a:ext cx="4379495" cy="3493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b="1" i="1" lang="en-US" sz="18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Offline Checkpointing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b="1" i="1" lang="en-US" sz="18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(Pause-and-restart)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Varuna (EuroSys 22’), Horovod, 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Torch Distributed…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+ Easy to deploy and manage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  Need a long restart time, even worse for high frequent.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</a:pPr>
            <a:r>
              <a:rPr b="0" i="0" lang="en-US" sz="13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(e.g., 32-GPU-job takes 500s setup)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9" name="Google Shape;1689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75608" y="2440750"/>
            <a:ext cx="1674048" cy="167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690" name="Google Shape;1690;p81"/>
          <p:cNvSpPr txBox="1"/>
          <p:nvPr/>
        </p:nvSpPr>
        <p:spPr>
          <a:xfrm>
            <a:off x="6096000" y="2123822"/>
            <a:ext cx="6096000" cy="420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b="1" i="1" lang="en-US" sz="18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Online Training Scheme Change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b="1" i="1" lang="en-US" sz="18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(Run-with-remaining-machines)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Slipstream (SOSP 24’), 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Oobleck (SOSP 23’),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Parcae (NSDI 24’),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Bamboo (NSDI 23’)...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+ Less (but still long) restart (reconfiguration) time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</a:pPr>
            <a:r>
              <a:rPr b="0" i="0" lang="en-US" sz="13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(e.g., 32-GPU-job takes 100s setup)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  complex training and network, change user semantic, not possible in practice due to complexity and memory overhead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1" name="Google Shape;1691;p81"/>
          <p:cNvPicPr preferRelativeResize="0"/>
          <p:nvPr/>
        </p:nvPicPr>
        <p:blipFill rotWithShape="1">
          <a:blip r:embed="rId4">
            <a:alphaModFix/>
          </a:blip>
          <a:srcRect b="21212" l="22526" r="20947" t="26947"/>
          <a:stretch/>
        </p:blipFill>
        <p:spPr>
          <a:xfrm>
            <a:off x="8916577" y="2681128"/>
            <a:ext cx="2168518" cy="1193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2" name="Google Shape;1692;p81"/>
          <p:cNvPicPr preferRelativeResize="0"/>
          <p:nvPr/>
        </p:nvPicPr>
        <p:blipFill rotWithShape="1">
          <a:blip r:embed="rId5">
            <a:alphaModFix amt="85000"/>
          </a:blip>
          <a:srcRect b="0" l="0" r="0" t="0"/>
          <a:stretch/>
        </p:blipFill>
        <p:spPr>
          <a:xfrm>
            <a:off x="0" y="1933370"/>
            <a:ext cx="12192000" cy="3874168"/>
          </a:xfrm>
          <a:prstGeom prst="rect">
            <a:avLst/>
          </a:prstGeom>
          <a:noFill/>
          <a:ln>
            <a:noFill/>
          </a:ln>
        </p:spPr>
      </p:pic>
      <p:sp>
        <p:nvSpPr>
          <p:cNvPr id="1693" name="Google Shape;1693;p81"/>
          <p:cNvSpPr txBox="1"/>
          <p:nvPr/>
        </p:nvSpPr>
        <p:spPr>
          <a:xfrm>
            <a:off x="516182" y="4114798"/>
            <a:ext cx="792480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better yet simple solution? — </a:t>
            </a:r>
            <a:r>
              <a:rPr b="0" i="1" lang="en-US" sz="4800" u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Live migration</a:t>
            </a:r>
            <a:br>
              <a:rPr lang="en-US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4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4" name="Google Shape;1694;p81"/>
          <p:cNvSpPr txBox="1"/>
          <p:nvPr/>
        </p:nvSpPr>
        <p:spPr>
          <a:xfrm>
            <a:off x="611105" y="2250298"/>
            <a:ext cx="1074269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These works are design for failure, not suitable for </a:t>
            </a:r>
            <a:r>
              <a:rPr b="1" i="0" lang="en-US" sz="2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proactive</a:t>
            </a:r>
            <a:r>
              <a:rPr b="0" i="0" lang="en-US" sz="2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maintenance or data center events (e.g., replace straggler hosts)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98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82"/>
          <p:cNvSpPr txBox="1"/>
          <p:nvPr/>
        </p:nvSpPr>
        <p:spPr>
          <a:xfrm>
            <a:off x="790014" y="1877251"/>
            <a:ext cx="11016504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r>
              <a:rPr b="0" i="0" lang="en-US" sz="2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Can we achieve uninterrupted (</a:t>
            </a:r>
            <a:r>
              <a:rPr b="0" i="1" lang="en-US" sz="2400" u="sng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sub-iter downtime) and zero GPU memory overhead</a:t>
            </a:r>
            <a:r>
              <a:rPr b="0" i="0" lang="en-US" sz="2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during migration?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r>
              <a:rPr b="0" i="0" lang="en-US" sz="2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Can we achieve a migration that </a:t>
            </a:r>
            <a:r>
              <a:rPr b="0" i="1" lang="en-US" sz="2400" u="sng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leaves user semantics untouched</a:t>
            </a:r>
            <a:r>
              <a:rPr b="0" i="0" lang="en-US" sz="2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removes fault tolerance responsibilities from the development?</a:t>
            </a:r>
            <a:endParaRPr/>
          </a:p>
        </p:txBody>
      </p:sp>
      <p:sp>
        <p:nvSpPr>
          <p:cNvPr id="1700" name="Google Shape;1700;p82"/>
          <p:cNvSpPr txBox="1"/>
          <p:nvPr/>
        </p:nvSpPr>
        <p:spPr>
          <a:xfrm>
            <a:off x="642096" y="779493"/>
            <a:ext cx="1004831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Goals</a:t>
            </a:r>
            <a:endParaRPr b="0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05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6" name="Google Shape;1706;p8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5527" y="1531231"/>
            <a:ext cx="6560748" cy="4107599"/>
          </a:xfrm>
          <a:prstGeom prst="rect">
            <a:avLst/>
          </a:prstGeom>
          <a:noFill/>
          <a:ln>
            <a:noFill/>
          </a:ln>
        </p:spPr>
      </p:pic>
      <p:sp>
        <p:nvSpPr>
          <p:cNvPr id="1707" name="Google Shape;1707;p83"/>
          <p:cNvSpPr txBox="1"/>
          <p:nvPr/>
        </p:nvSpPr>
        <p:spPr>
          <a:xfrm>
            <a:off x="145347" y="5822584"/>
            <a:ext cx="373320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Checkpoint Systems (Megatron-LM)</a:t>
            </a:r>
            <a:endParaRPr/>
          </a:p>
        </p:txBody>
      </p:sp>
      <p:sp>
        <p:nvSpPr>
          <p:cNvPr id="1708" name="Google Shape;1708;p83"/>
          <p:cNvSpPr txBox="1"/>
          <p:nvPr/>
        </p:nvSpPr>
        <p:spPr>
          <a:xfrm>
            <a:off x="145347" y="6178655"/>
            <a:ext cx="44771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Reconfiguration Systems (Oobleck, Parcae)</a:t>
            </a:r>
            <a:endParaRPr/>
          </a:p>
        </p:txBody>
      </p:sp>
      <p:pic>
        <p:nvPicPr>
          <p:cNvPr id="1709" name="Google Shape;1709;p83"/>
          <p:cNvPicPr preferRelativeResize="0"/>
          <p:nvPr/>
        </p:nvPicPr>
        <p:blipFill rotWithShape="1">
          <a:blip r:embed="rId4">
            <a:alphaModFix/>
          </a:blip>
          <a:srcRect b="59052" l="0" r="0" t="-1"/>
          <a:stretch/>
        </p:blipFill>
        <p:spPr>
          <a:xfrm>
            <a:off x="0" y="2416629"/>
            <a:ext cx="5505527" cy="1367854"/>
          </a:xfrm>
          <a:prstGeom prst="rect">
            <a:avLst/>
          </a:prstGeom>
          <a:noFill/>
          <a:ln>
            <a:noFill/>
          </a:ln>
        </p:spPr>
      </p:pic>
      <p:sp>
        <p:nvSpPr>
          <p:cNvPr id="1710" name="Google Shape;1710;p83"/>
          <p:cNvSpPr/>
          <p:nvPr/>
        </p:nvSpPr>
        <p:spPr>
          <a:xfrm>
            <a:off x="2752763" y="3452045"/>
            <a:ext cx="1182290" cy="332438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1" name="Google Shape;1711;p83"/>
          <p:cNvSpPr/>
          <p:nvPr/>
        </p:nvSpPr>
        <p:spPr>
          <a:xfrm>
            <a:off x="7228114" y="1594998"/>
            <a:ext cx="1030176" cy="341121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2" name="Google Shape;1712;p83"/>
          <p:cNvSpPr/>
          <p:nvPr/>
        </p:nvSpPr>
        <p:spPr>
          <a:xfrm>
            <a:off x="9270472" y="3124199"/>
            <a:ext cx="924615" cy="188201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3" name="Google Shape;1713;p83"/>
          <p:cNvSpPr/>
          <p:nvPr/>
        </p:nvSpPr>
        <p:spPr>
          <a:xfrm>
            <a:off x="10673180" y="3467318"/>
            <a:ext cx="924615" cy="1680415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14" name="Google Shape;1714;p83"/>
          <p:cNvCxnSpPr/>
          <p:nvPr/>
        </p:nvCxnSpPr>
        <p:spPr>
          <a:xfrm flipH="1">
            <a:off x="11078103" y="1444978"/>
            <a:ext cx="530578" cy="530578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715" name="Google Shape;1715;p83"/>
          <p:cNvCxnSpPr/>
          <p:nvPr/>
        </p:nvCxnSpPr>
        <p:spPr>
          <a:xfrm flipH="1">
            <a:off x="11597795" y="1687485"/>
            <a:ext cx="530578" cy="530578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716" name="Google Shape;1716;p83"/>
          <p:cNvCxnSpPr/>
          <p:nvPr/>
        </p:nvCxnSpPr>
        <p:spPr>
          <a:xfrm flipH="1">
            <a:off x="11203747" y="2366630"/>
            <a:ext cx="809868" cy="265289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1717" name="Google Shape;1717;p83"/>
          <p:cNvSpPr txBox="1"/>
          <p:nvPr/>
        </p:nvSpPr>
        <p:spPr>
          <a:xfrm>
            <a:off x="209006" y="91399"/>
            <a:ext cx="1114479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4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What are the initialization overheads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22" name="Shape 1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3" name="Google Shape;1723;p84"/>
          <p:cNvSpPr txBox="1"/>
          <p:nvPr>
            <p:ph type="title"/>
          </p:nvPr>
        </p:nvSpPr>
        <p:spPr>
          <a:xfrm>
            <a:off x="209006" y="365125"/>
            <a:ext cx="1114479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Existing Solutions 2 – Runtime Reconfiguration</a:t>
            </a:r>
            <a:endParaRPr/>
          </a:p>
        </p:txBody>
      </p:sp>
      <p:sp>
        <p:nvSpPr>
          <p:cNvPr id="1724" name="Google Shape;1724;p84"/>
          <p:cNvSpPr txBox="1"/>
          <p:nvPr/>
        </p:nvSpPr>
        <p:spPr>
          <a:xfrm>
            <a:off x="6096000" y="2180518"/>
            <a:ext cx="6060955" cy="32932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2400"/>
              <a:buFont typeface="Arial"/>
              <a:buChar char="-"/>
            </a:pPr>
            <a:r>
              <a:rPr lang="en-US" sz="2400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Opaque </a:t>
            </a:r>
            <a:r>
              <a:rPr b="0" i="0" lang="en-US" sz="24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– Requires the change of training strategy (e.g., PP degree), change delicate setting, change user semantic</a:t>
            </a:r>
            <a:endParaRPr/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E16666"/>
              </a:buClr>
              <a:buSzPts val="2400"/>
              <a:buFont typeface="Arial"/>
              <a:buChar char="-"/>
            </a:pPr>
            <a:r>
              <a:rPr lang="en-US" sz="2400">
                <a:solidFill>
                  <a:srgbClr val="E16666"/>
                </a:solidFill>
                <a:latin typeface="Arial"/>
                <a:ea typeface="Arial"/>
                <a:cs typeface="Arial"/>
                <a:sym typeface="Arial"/>
              </a:rPr>
              <a:t>Less (but still long) restart time</a:t>
            </a:r>
            <a:endParaRPr sz="2400">
              <a:solidFill>
                <a:srgbClr val="E1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     (e.g., the initialization time takes 4.45 mins)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5" name="Google Shape;1725;p84"/>
          <p:cNvSpPr txBox="1"/>
          <p:nvPr/>
        </p:nvSpPr>
        <p:spPr>
          <a:xfrm>
            <a:off x="6638048" y="5825266"/>
            <a:ext cx="504381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Slipstream (SOSP 24’), Oobleck (SOSP 23’),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Parcae (NSDI 24’),</a:t>
            </a:r>
            <a:r>
              <a:rPr b="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Bamboo (NSDI 23’)...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6" name="Google Shape;1726;p84"/>
          <p:cNvSpPr txBox="1"/>
          <p:nvPr/>
        </p:nvSpPr>
        <p:spPr>
          <a:xfrm>
            <a:off x="6096000" y="1910386"/>
            <a:ext cx="54053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+  No full restart, no intra overhead!</a:t>
            </a:r>
            <a:endParaRPr sz="2400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pu - Free icons" id="1727" name="Google Shape;1727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136" y="186053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28" name="Google Shape;1728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7258" y="186053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29" name="Google Shape;1729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7258" y="253186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30" name="Google Shape;1730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135" y="253186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31" name="Google Shape;1731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941" y="2040546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32" name="Google Shape;1732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0063" y="2040546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33" name="Google Shape;1733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0063" y="271187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34" name="Google Shape;1734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940" y="271187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35" name="Google Shape;1735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9958" y="186053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36" name="Google Shape;1736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080" y="186053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37" name="Google Shape;1737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080" y="253186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38" name="Google Shape;1738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9957" y="253186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39" name="Google Shape;1739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2763" y="2040546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40" name="Google Shape;1740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9885" y="2040546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41" name="Google Shape;1741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9885" y="271187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42" name="Google Shape;1742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2762" y="2711878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1743" name="Google Shape;1743;p84"/>
          <p:cNvSpPr txBox="1"/>
          <p:nvPr/>
        </p:nvSpPr>
        <p:spPr>
          <a:xfrm>
            <a:off x="4407861" y="2073075"/>
            <a:ext cx="121161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Training</a:t>
            </a:r>
            <a:endParaRPr/>
          </a:p>
        </p:txBody>
      </p:sp>
      <p:pic>
        <p:nvPicPr>
          <p:cNvPr descr="Cycle - Free vector icons on creazilla.com" id="1744" name="Google Shape;1744;p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43598" y="2558662"/>
            <a:ext cx="826790" cy="826790"/>
          </a:xfrm>
          <a:prstGeom prst="rect">
            <a:avLst/>
          </a:prstGeom>
          <a:noFill/>
          <a:ln>
            <a:noFill/>
          </a:ln>
        </p:spPr>
      </p:pic>
      <p:sp>
        <p:nvSpPr>
          <p:cNvPr id="1745" name="Google Shape;1745;p84"/>
          <p:cNvSpPr/>
          <p:nvPr/>
        </p:nvSpPr>
        <p:spPr>
          <a:xfrm>
            <a:off x="2814275" y="2807434"/>
            <a:ext cx="524531" cy="524531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pu - Free icons" id="1746" name="Google Shape;1746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136" y="518208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47" name="Google Shape;1747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7258" y="518208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48" name="Google Shape;1748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7258" y="585341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49" name="Google Shape;1749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135" y="585341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50" name="Google Shape;1750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941" y="5362096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51" name="Google Shape;1751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0063" y="5362096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52" name="Google Shape;1752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0063" y="603342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53" name="Google Shape;1753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940" y="6033428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54" name="Google Shape;1754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9958" y="518208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55" name="Google Shape;1755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080" y="5182080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56" name="Google Shape;1756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080" y="585341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57" name="Google Shape;1757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9957" y="5853412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58" name="Google Shape;1758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2763" y="5362096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59" name="Google Shape;1759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9885" y="5362096"/>
            <a:ext cx="717122" cy="717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60" name="Google Shape;1760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9885" y="6033428"/>
            <a:ext cx="717122" cy="717122"/>
          </a:xfrm>
          <a:prstGeom prst="rect">
            <a:avLst/>
          </a:prstGeom>
          <a:noFill/>
          <a:ln>
            <a:noFill/>
          </a:ln>
        </p:spPr>
      </p:pic>
      <p:sp>
        <p:nvSpPr>
          <p:cNvPr id="1761" name="Google Shape;1761;p84"/>
          <p:cNvSpPr txBox="1"/>
          <p:nvPr/>
        </p:nvSpPr>
        <p:spPr>
          <a:xfrm>
            <a:off x="4407861" y="5394625"/>
            <a:ext cx="121161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Training</a:t>
            </a:r>
            <a:endParaRPr/>
          </a:p>
        </p:txBody>
      </p:sp>
      <p:pic>
        <p:nvPicPr>
          <p:cNvPr descr="Cycle - Free vector icons on creazilla.com" id="1762" name="Google Shape;1762;p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43598" y="5880212"/>
            <a:ext cx="826790" cy="8267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pu - Free icons" id="1763" name="Google Shape;1763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7979" y="6067238"/>
            <a:ext cx="717122" cy="7171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64" name="Google Shape;1764;p84"/>
          <p:cNvGrpSpPr/>
          <p:nvPr/>
        </p:nvGrpSpPr>
        <p:grpSpPr>
          <a:xfrm>
            <a:off x="176563" y="3853009"/>
            <a:ext cx="5916834" cy="910282"/>
            <a:chOff x="2602" y="1518871"/>
            <a:chExt cx="5916834" cy="910282"/>
          </a:xfrm>
        </p:grpSpPr>
        <p:sp>
          <p:nvSpPr>
            <p:cNvPr id="1765" name="Google Shape;1765;p84"/>
            <p:cNvSpPr/>
            <p:nvPr/>
          </p:nvSpPr>
          <p:spPr>
            <a:xfrm>
              <a:off x="2602" y="1518871"/>
              <a:ext cx="2275705" cy="910282"/>
            </a:xfrm>
            <a:prstGeom prst="homePlate">
              <a:avLst>
                <a:gd fmla="val 50000" name="adj"/>
              </a:avLst>
            </a:prstGeom>
            <a:solidFill>
              <a:srgbClr val="155D82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84"/>
            <p:cNvSpPr txBox="1"/>
            <p:nvPr/>
          </p:nvSpPr>
          <p:spPr>
            <a:xfrm>
              <a:off x="2602" y="1518871"/>
              <a:ext cx="2048135" cy="91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101325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Stop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(Infra)</a:t>
              </a:r>
              <a:endParaRPr/>
            </a:p>
          </p:txBody>
        </p:sp>
        <p:sp>
          <p:nvSpPr>
            <p:cNvPr id="1767" name="Google Shape;1767;p84"/>
            <p:cNvSpPr/>
            <p:nvPr/>
          </p:nvSpPr>
          <p:spPr>
            <a:xfrm>
              <a:off x="1823166" y="1518871"/>
              <a:ext cx="2275705" cy="910282"/>
            </a:xfrm>
            <a:prstGeom prst="chevron">
              <a:avLst>
                <a:gd fmla="val 50000" name="adj"/>
              </a:avLst>
            </a:prstGeom>
            <a:solidFill>
              <a:srgbClr val="155D82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84"/>
            <p:cNvSpPr txBox="1"/>
            <p:nvPr/>
          </p:nvSpPr>
          <p:spPr>
            <a:xfrm>
              <a:off x="2278307" y="1518871"/>
              <a:ext cx="1365423" cy="91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Reschedule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(Infra)</a:t>
              </a:r>
              <a:endParaRPr/>
            </a:p>
          </p:txBody>
        </p:sp>
        <p:sp>
          <p:nvSpPr>
            <p:cNvPr id="1769" name="Google Shape;1769;p84"/>
            <p:cNvSpPr/>
            <p:nvPr/>
          </p:nvSpPr>
          <p:spPr>
            <a:xfrm>
              <a:off x="3643731" y="1518871"/>
              <a:ext cx="2275705" cy="910282"/>
            </a:xfrm>
            <a:prstGeom prst="chevron">
              <a:avLst>
                <a:gd fmla="val 50000" name="adj"/>
              </a:avLst>
            </a:prstGeom>
            <a:solidFill>
              <a:srgbClr val="155D82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84"/>
            <p:cNvSpPr txBox="1"/>
            <p:nvPr/>
          </p:nvSpPr>
          <p:spPr>
            <a:xfrm>
              <a:off x="4098872" y="1518871"/>
              <a:ext cx="1365423" cy="91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Reinitialize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(Worker)</a:t>
              </a:r>
              <a:endParaRPr/>
            </a:p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75" name="Shape 1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" name="Google Shape;1776;p85"/>
          <p:cNvSpPr txBox="1"/>
          <p:nvPr>
            <p:ph type="title"/>
          </p:nvPr>
        </p:nvSpPr>
        <p:spPr>
          <a:xfrm>
            <a:off x="209006" y="365125"/>
            <a:ext cx="1114479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Existing Solutions 2 – Runtime Reconfiguration</a:t>
            </a:r>
            <a:endParaRPr/>
          </a:p>
        </p:txBody>
      </p:sp>
      <p:sp>
        <p:nvSpPr>
          <p:cNvPr id="1777" name="Google Shape;1777;p85"/>
          <p:cNvSpPr txBox="1"/>
          <p:nvPr/>
        </p:nvSpPr>
        <p:spPr>
          <a:xfrm>
            <a:off x="6096000" y="2180518"/>
            <a:ext cx="6060955" cy="2923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E16666"/>
              </a:buClr>
              <a:buSzPts val="2400"/>
              <a:buFont typeface="Arial"/>
              <a:buChar char="-"/>
            </a:pPr>
            <a:r>
              <a:rPr lang="en-US" sz="2400">
                <a:solidFill>
                  <a:srgbClr val="E16666"/>
                </a:solidFill>
                <a:latin typeface="Arial"/>
                <a:ea typeface="Arial"/>
                <a:cs typeface="Arial"/>
                <a:sym typeface="Arial"/>
              </a:rPr>
              <a:t>Less (but still long) restart time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     (e.g., the initialization time takes 4.45 mins)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E1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2400"/>
              <a:buFont typeface="Arial"/>
              <a:buChar char="-"/>
            </a:pPr>
            <a:r>
              <a:rPr lang="en-US" sz="2400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Opaque – Requires the change of training strategy (e.g., PP degree), change delicate setting, change user semantic</a:t>
            </a:r>
            <a:endParaRPr/>
          </a:p>
        </p:txBody>
      </p:sp>
      <p:pic>
        <p:nvPicPr>
          <p:cNvPr id="1778" name="Google Shape;1778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006" y="1719096"/>
            <a:ext cx="5251268" cy="2832016"/>
          </a:xfrm>
          <a:prstGeom prst="rect">
            <a:avLst/>
          </a:prstGeom>
          <a:noFill/>
          <a:ln>
            <a:noFill/>
          </a:ln>
        </p:spPr>
      </p:pic>
      <p:sp>
        <p:nvSpPr>
          <p:cNvPr id="1779" name="Google Shape;1779;p85"/>
          <p:cNvSpPr txBox="1"/>
          <p:nvPr/>
        </p:nvSpPr>
        <p:spPr>
          <a:xfrm>
            <a:off x="326571" y="1349764"/>
            <a:ext cx="23492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Parcae as an example</a:t>
            </a:r>
            <a:endParaRPr/>
          </a:p>
        </p:txBody>
      </p:sp>
      <p:sp>
        <p:nvSpPr>
          <p:cNvPr id="1780" name="Google Shape;1780;p85"/>
          <p:cNvSpPr txBox="1"/>
          <p:nvPr/>
        </p:nvSpPr>
        <p:spPr>
          <a:xfrm>
            <a:off x="326571" y="6190850"/>
            <a:ext cx="1009522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Slipstream (SOSP 24’), Oobleck (SOSP 23’),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Parcae (NSDI 24’),</a:t>
            </a:r>
            <a:r>
              <a:rPr b="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Bamboo (NSDI 23’)...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1" name="Google Shape;1781;p85"/>
          <p:cNvSpPr txBox="1"/>
          <p:nvPr/>
        </p:nvSpPr>
        <p:spPr>
          <a:xfrm>
            <a:off x="6096000" y="1910386"/>
            <a:ext cx="540537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+  No full restart, no intra overhead!</a:t>
            </a:r>
            <a:endParaRPr sz="2400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82" name="Google Shape;1782;p85"/>
          <p:cNvGrpSpPr/>
          <p:nvPr/>
        </p:nvGrpSpPr>
        <p:grpSpPr>
          <a:xfrm>
            <a:off x="176563" y="4827054"/>
            <a:ext cx="5916834" cy="910282"/>
            <a:chOff x="2602" y="1518871"/>
            <a:chExt cx="5916834" cy="910282"/>
          </a:xfrm>
        </p:grpSpPr>
        <p:sp>
          <p:nvSpPr>
            <p:cNvPr id="1783" name="Google Shape;1783;p85"/>
            <p:cNvSpPr/>
            <p:nvPr/>
          </p:nvSpPr>
          <p:spPr>
            <a:xfrm>
              <a:off x="2602" y="1518871"/>
              <a:ext cx="2275705" cy="910282"/>
            </a:xfrm>
            <a:prstGeom prst="homePlate">
              <a:avLst>
                <a:gd fmla="val 50000" name="adj"/>
              </a:avLst>
            </a:prstGeom>
            <a:solidFill>
              <a:srgbClr val="155D82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4" name="Google Shape;1784;p85"/>
            <p:cNvSpPr txBox="1"/>
            <p:nvPr/>
          </p:nvSpPr>
          <p:spPr>
            <a:xfrm>
              <a:off x="2602" y="1518871"/>
              <a:ext cx="2048135" cy="91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101325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Stop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(Infra)</a:t>
              </a:r>
              <a:endParaRPr/>
            </a:p>
          </p:txBody>
        </p:sp>
        <p:sp>
          <p:nvSpPr>
            <p:cNvPr id="1785" name="Google Shape;1785;p85"/>
            <p:cNvSpPr/>
            <p:nvPr/>
          </p:nvSpPr>
          <p:spPr>
            <a:xfrm>
              <a:off x="1823166" y="1518871"/>
              <a:ext cx="2275705" cy="910282"/>
            </a:xfrm>
            <a:prstGeom prst="chevron">
              <a:avLst>
                <a:gd fmla="val 50000" name="adj"/>
              </a:avLst>
            </a:prstGeom>
            <a:solidFill>
              <a:srgbClr val="155D82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6" name="Google Shape;1786;p85"/>
            <p:cNvSpPr txBox="1"/>
            <p:nvPr/>
          </p:nvSpPr>
          <p:spPr>
            <a:xfrm>
              <a:off x="2278307" y="1518871"/>
              <a:ext cx="1365423" cy="91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Reschedule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strike="sng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(Infra)</a:t>
              </a:r>
              <a:endParaRPr/>
            </a:p>
          </p:txBody>
        </p:sp>
        <p:sp>
          <p:nvSpPr>
            <p:cNvPr id="1787" name="Google Shape;1787;p85"/>
            <p:cNvSpPr/>
            <p:nvPr/>
          </p:nvSpPr>
          <p:spPr>
            <a:xfrm>
              <a:off x="3643731" y="1518871"/>
              <a:ext cx="2275705" cy="910282"/>
            </a:xfrm>
            <a:prstGeom prst="chevron">
              <a:avLst>
                <a:gd fmla="val 50000" name="adj"/>
              </a:avLst>
            </a:prstGeom>
            <a:solidFill>
              <a:srgbClr val="155D82"/>
            </a:solidFill>
            <a:ln cap="flat" cmpd="sng" w="19050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8" name="Google Shape;1788;p85"/>
            <p:cNvSpPr txBox="1"/>
            <p:nvPr/>
          </p:nvSpPr>
          <p:spPr>
            <a:xfrm>
              <a:off x="4098872" y="1518871"/>
              <a:ext cx="1365423" cy="9102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650" lIns="76000" spcFirstLastPara="1" rIns="25325" wrap="square" tIns="50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Reinitialize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(Worker)</a:t>
              </a:r>
              <a:endParaRPr/>
            </a:p>
          </p:txBody>
        </p:sp>
      </p:grp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793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p86"/>
          <p:cNvSpPr txBox="1"/>
          <p:nvPr>
            <p:ph type="title"/>
          </p:nvPr>
        </p:nvSpPr>
        <p:spPr>
          <a:xfrm>
            <a:off x="209006" y="365125"/>
            <a:ext cx="1114479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Existing Solutions 2 – Reconfiguration Systems</a:t>
            </a:r>
            <a:endParaRPr/>
          </a:p>
        </p:txBody>
      </p:sp>
      <p:sp>
        <p:nvSpPr>
          <p:cNvPr id="1795" name="Google Shape;1795;p86"/>
          <p:cNvSpPr txBox="1"/>
          <p:nvPr/>
        </p:nvSpPr>
        <p:spPr>
          <a:xfrm>
            <a:off x="5374185" y="1584900"/>
            <a:ext cx="6817815" cy="4770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2400"/>
              <a:buFont typeface="Arial"/>
              <a:buNone/>
            </a:pPr>
            <a:r>
              <a:rPr b="0" i="0" lang="en-US" sz="24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Complex – Requires the change of training strategy, change delicate setting, change user semantic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2400"/>
              <a:buFont typeface="Arial"/>
              <a:buNone/>
            </a:pPr>
            <a:r>
              <a:rPr b="0" i="0" lang="en-US" sz="24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Different coverage – primarily for failures, overlooks other data center events(e.g., straggler, maintenance, rebalancing)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E16666"/>
                </a:solidFill>
                <a:latin typeface="Arial"/>
                <a:ea typeface="Arial"/>
                <a:cs typeface="Arial"/>
                <a:sym typeface="Arial"/>
              </a:rPr>
              <a:t>- Less (but still long) restart (reconfiguration) time because the bottleneck is the new incoming machine</a:t>
            </a:r>
            <a:endParaRPr sz="2400">
              <a:solidFill>
                <a:srgbClr val="E1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</a:pPr>
            <a:r>
              <a:rPr b="0" i="0" lang="en-US" sz="16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(e.g., 32-GPU-job takes 100s setup)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96" name="Google Shape;1796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9006" y="2282933"/>
            <a:ext cx="5251268" cy="2832016"/>
          </a:xfrm>
          <a:prstGeom prst="rect">
            <a:avLst/>
          </a:prstGeom>
          <a:noFill/>
          <a:ln>
            <a:noFill/>
          </a:ln>
        </p:spPr>
      </p:pic>
      <p:sp>
        <p:nvSpPr>
          <p:cNvPr id="1797" name="Google Shape;1797;p86"/>
          <p:cNvSpPr txBox="1"/>
          <p:nvPr/>
        </p:nvSpPr>
        <p:spPr>
          <a:xfrm>
            <a:off x="326571" y="1913601"/>
            <a:ext cx="234929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Parcae as an example</a:t>
            </a:r>
            <a:endParaRPr/>
          </a:p>
        </p:txBody>
      </p:sp>
      <p:sp>
        <p:nvSpPr>
          <p:cNvPr id="1798" name="Google Shape;1798;p86"/>
          <p:cNvSpPr txBox="1"/>
          <p:nvPr/>
        </p:nvSpPr>
        <p:spPr>
          <a:xfrm>
            <a:off x="326571" y="6190850"/>
            <a:ext cx="1009522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Slipstream (SOSP 24’), Oobleck (SOSP 23’),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Parcae (NSDI 24’),</a:t>
            </a:r>
            <a:r>
              <a:rPr b="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Bamboo (NSDI 23’)...</a:t>
            </a:r>
            <a:endParaRPr b="0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9" name="Google Shape;1799;p86"/>
          <p:cNvSpPr/>
          <p:nvPr/>
        </p:nvSpPr>
        <p:spPr>
          <a:xfrm>
            <a:off x="6282286" y="4369505"/>
            <a:ext cx="1959430" cy="645249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03" name="Shape 1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Google Shape;1804;p8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—  What's the difference? </a:t>
            </a:r>
            <a:endParaRPr/>
          </a:p>
        </p:txBody>
      </p:sp>
      <p:graphicFrame>
        <p:nvGraphicFramePr>
          <p:cNvPr id="1805" name="Google Shape;1805;p87"/>
          <p:cNvGraphicFramePr/>
          <p:nvPr/>
        </p:nvGraphicFramePr>
        <p:xfrm>
          <a:off x="838200" y="22290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{179EFD87-2700-40BA-AD9D-76A684EC380B}</a:tableStyleId>
              </a:tblPr>
              <a:tblGrid>
                <a:gridCol w="2535975"/>
                <a:gridCol w="2535975"/>
                <a:gridCol w="2535975"/>
                <a:gridCol w="2535975"/>
              </a:tblGrid>
              <a:tr h="1186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u="none" cap="none" strike="noStrike"/>
                        <a:t> </a:t>
                      </a:r>
                      <a:endParaRPr/>
                    </a:p>
                  </a:txBody>
                  <a:tcPr marT="95250" marB="95250" marR="95250" marL="952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2000"/>
                        <a:buFont typeface="Arial"/>
                        <a:buNone/>
                      </a:pPr>
                      <a:r>
                        <a:rPr b="1" i="1" lang="en-US" sz="20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Stop-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2000"/>
                        <a:buFont typeface="Arial"/>
                        <a:buNone/>
                      </a:pPr>
                      <a:r>
                        <a:rPr b="1" i="1" lang="en-US" sz="20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Reschedule-Reinitialize</a:t>
                      </a:r>
                      <a:endParaRPr sz="20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2000"/>
                        <a:buFont typeface="Arial"/>
                        <a:buNone/>
                      </a:pPr>
                      <a:r>
                        <a:rPr b="1" i="1" lang="en-US" sz="20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Reconfiguration System</a:t>
                      </a:r>
                      <a:endParaRPr sz="20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2000"/>
                        <a:buFont typeface="Arial"/>
                        <a:buNone/>
                      </a:pPr>
                      <a:r>
                        <a:rPr b="1" i="1" lang="en-US" sz="2000" u="none" cap="none" strike="noStrik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Our system</a:t>
                      </a:r>
                      <a:endParaRPr sz="20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83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Restart Time </a:t>
                      </a:r>
                      <a:endParaRPr sz="2800" u="none" cap="none" strike="noStrike"/>
                    </a:p>
                  </a:txBody>
                  <a:tcPr marT="95250" marB="95250" marR="95250" marL="952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High</a:t>
                      </a:r>
                      <a:endParaRPr sz="2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Middle</a:t>
                      </a:r>
                      <a:endParaRPr sz="2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sz="2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8993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Complexity</a:t>
                      </a:r>
                      <a:endParaRPr sz="2800" u="none" cap="none" strike="noStrike"/>
                    </a:p>
                  </a:txBody>
                  <a:tcPr marT="95250" marB="95250" marR="95250" marL="952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Low</a:t>
                      </a:r>
                      <a:endParaRPr sz="2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High</a:t>
                      </a:r>
                      <a:endParaRPr sz="2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t/>
                      </a:r>
                      <a:endParaRPr sz="2800" u="none" cap="none" strike="noStrike"/>
                    </a:p>
                  </a:txBody>
                  <a:tcPr marT="95250" marB="95250" marR="95250" marL="952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sp>
        <p:nvSpPr>
          <p:cNvPr id="1806" name="Google Shape;1806;p87"/>
          <p:cNvSpPr/>
          <p:nvPr/>
        </p:nvSpPr>
        <p:spPr>
          <a:xfrm>
            <a:off x="1790700" y="2728913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10" name="Shape 1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88"/>
          <p:cNvSpPr txBox="1"/>
          <p:nvPr>
            <p:ph type="title"/>
          </p:nvPr>
        </p:nvSpPr>
        <p:spPr>
          <a:xfrm>
            <a:off x="206829" y="97203"/>
            <a:ext cx="11985171" cy="20266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/>
              <a:t>Existing solutions:</a:t>
            </a:r>
            <a:br>
              <a:rPr lang="en-US"/>
            </a:br>
            <a:r>
              <a:rPr lang="en-US"/>
              <a:t>(1) High Overhead</a:t>
            </a:r>
            <a:br>
              <a:rPr lang="en-US"/>
            </a:br>
            <a:r>
              <a:rPr lang="en-US"/>
              <a:t>(2) are not designed for handling such data center events</a:t>
            </a:r>
            <a:endParaRPr/>
          </a:p>
        </p:txBody>
      </p:sp>
      <p:sp>
        <p:nvSpPr>
          <p:cNvPr id="1812" name="Google Shape;1812;p88"/>
          <p:cNvSpPr txBox="1"/>
          <p:nvPr/>
        </p:nvSpPr>
        <p:spPr>
          <a:xfrm>
            <a:off x="433137" y="2123822"/>
            <a:ext cx="4379495" cy="2939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b="1" i="1" lang="en-US" sz="18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Offline Checkpointing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b="1" i="1" lang="en-US" sz="18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(Pause-and-restart)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Varuna (EuroSys 22’), Horovod, 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Torch Distributed…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  Need a long restart time, even worse for high frequent.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</a:pPr>
            <a:r>
              <a:rPr b="0" i="0" lang="en-US" sz="13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(e.g., 32-GPU-job takes 500s setup)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3" name="Google Shape;1813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75608" y="2440750"/>
            <a:ext cx="1674048" cy="167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814" name="Google Shape;1814;p88"/>
          <p:cNvSpPr txBox="1"/>
          <p:nvPr/>
        </p:nvSpPr>
        <p:spPr>
          <a:xfrm>
            <a:off x="6096000" y="2123822"/>
            <a:ext cx="6096000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b="1" i="1" lang="en-US" sz="18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Reconfiguration Systems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b="1" i="1" lang="en-US" sz="18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(Run-with-remaining-machines)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Slipstream (SOSP 24’), 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Oobleck (SOSP 23’),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Parcae (NSDI 24’),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Bamboo (NSDI 23’)...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strike="noStrike">
                <a:solidFill>
                  <a:srgbClr val="E16666"/>
                </a:solidFill>
                <a:latin typeface="Arial"/>
                <a:ea typeface="Arial"/>
                <a:cs typeface="Arial"/>
                <a:sym typeface="Arial"/>
              </a:rPr>
              <a:t>- Less (but still long) restart (reconfiguration) time because the bottleneck is new machine issue</a:t>
            </a:r>
            <a:endParaRPr b="0" sz="1800">
              <a:solidFill>
                <a:srgbClr val="E1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Arial"/>
              <a:buNone/>
            </a:pPr>
            <a:r>
              <a:rPr b="0" i="0" lang="en-US" sz="1200" u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(e.g., 32-GPU-job takes 100s setup)</a:t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Complex – Requires the change of training strategy, change delicate setting, change user semantic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800"/>
              <a:buFont typeface="Arial"/>
              <a:buNone/>
            </a:pPr>
            <a:r>
              <a:rPr b="0" i="0" lang="en-US" sz="1800" u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- Limited coverage – primarily for failures, overlooks other data center events(e.g., straggler, maintenance, rebalancing)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5" name="Google Shape;1815;p88"/>
          <p:cNvPicPr preferRelativeResize="0"/>
          <p:nvPr/>
        </p:nvPicPr>
        <p:blipFill rotWithShape="1">
          <a:blip r:embed="rId4">
            <a:alphaModFix/>
          </a:blip>
          <a:srcRect b="21212" l="22526" r="20947" t="26947"/>
          <a:stretch/>
        </p:blipFill>
        <p:spPr>
          <a:xfrm>
            <a:off x="8916577" y="2681128"/>
            <a:ext cx="2168518" cy="1193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20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89"/>
          <p:cNvSpPr txBox="1"/>
          <p:nvPr>
            <p:ph type="title"/>
          </p:nvPr>
        </p:nvSpPr>
        <p:spPr>
          <a:xfrm>
            <a:off x="838200" y="187388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Can we design a better system for handing such interruptions/events?</a:t>
            </a:r>
            <a:endParaRPr/>
          </a:p>
        </p:txBody>
      </p:sp>
      <p:sp>
        <p:nvSpPr>
          <p:cNvPr id="1822" name="Google Shape;1822;p89"/>
          <p:cNvSpPr txBox="1"/>
          <p:nvPr/>
        </p:nvSpPr>
        <p:spPr>
          <a:xfrm>
            <a:off x="975360" y="4036814"/>
            <a:ext cx="6964680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Leverage </a:t>
            </a:r>
            <a:r>
              <a:rPr b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standby/preemptable machines </a:t>
            </a: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prepare and overlap the critical path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standby machine can help effectively? </a:t>
            </a:r>
            <a:endParaRPr/>
          </a:p>
        </p:txBody>
      </p:sp>
      <p:pic>
        <p:nvPicPr>
          <p:cNvPr id="1823" name="Google Shape;1823;p8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42855" y="3658553"/>
            <a:ext cx="3749145" cy="3215839"/>
          </a:xfrm>
          <a:prstGeom prst="rect">
            <a:avLst/>
          </a:prstGeom>
          <a:noFill/>
          <a:ln>
            <a:noFill/>
          </a:ln>
        </p:spPr>
      </p:pic>
      <p:sp>
        <p:nvSpPr>
          <p:cNvPr id="1824" name="Google Shape;1824;p89"/>
          <p:cNvSpPr/>
          <p:nvPr/>
        </p:nvSpPr>
        <p:spPr>
          <a:xfrm>
            <a:off x="10252690" y="4101550"/>
            <a:ext cx="548745" cy="208788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5" name="Google Shape;1825;p89"/>
          <p:cNvSpPr/>
          <p:nvPr/>
        </p:nvSpPr>
        <p:spPr>
          <a:xfrm>
            <a:off x="11353207" y="5041338"/>
            <a:ext cx="548745" cy="1148092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6" name="Google Shape;1826;p89"/>
          <p:cNvSpPr/>
          <p:nvPr/>
        </p:nvSpPr>
        <p:spPr>
          <a:xfrm>
            <a:off x="9144081" y="4863312"/>
            <a:ext cx="548745" cy="1326117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30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p9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Standby Machines / Preemptable Machines</a:t>
            </a:r>
            <a:endParaRPr/>
          </a:p>
        </p:txBody>
      </p:sp>
      <p:sp>
        <p:nvSpPr>
          <p:cNvPr id="1832" name="Google Shape;1832;p9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Cloud has a preemptable machines (spot instance)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Jobs that runs with low-priority can be preemptable</a:t>
            </a:r>
            <a:endParaRPr/>
          </a:p>
        </p:txBody>
      </p:sp>
      <p:pic>
        <p:nvPicPr>
          <p:cNvPr id="1833" name="Google Shape;1833;p9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584" y="2792077"/>
            <a:ext cx="10933215" cy="4002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38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91"/>
          <p:cNvSpPr txBox="1"/>
          <p:nvPr>
            <p:ph type="title"/>
          </p:nvPr>
        </p:nvSpPr>
        <p:spPr>
          <a:xfrm>
            <a:off x="838200" y="187388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Can we design a better system for handing such interruptions/events?</a:t>
            </a:r>
            <a:endParaRPr/>
          </a:p>
        </p:txBody>
      </p:sp>
      <p:sp>
        <p:nvSpPr>
          <p:cNvPr id="1840" name="Google Shape;1840;p91"/>
          <p:cNvSpPr txBox="1"/>
          <p:nvPr/>
        </p:nvSpPr>
        <p:spPr>
          <a:xfrm>
            <a:off x="975360" y="4036814"/>
            <a:ext cx="6964680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Leverage </a:t>
            </a:r>
            <a:r>
              <a:rPr b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standby/preemptable machines </a:t>
            </a: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prepare and overlap the critical path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standby machine can help? </a:t>
            </a:r>
            <a:endParaRPr/>
          </a:p>
        </p:txBody>
      </p:sp>
      <p:pic>
        <p:nvPicPr>
          <p:cNvPr id="1841" name="Google Shape;1841;p9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42855" y="3658553"/>
            <a:ext cx="3749145" cy="3215839"/>
          </a:xfrm>
          <a:prstGeom prst="rect">
            <a:avLst/>
          </a:prstGeom>
          <a:noFill/>
          <a:ln>
            <a:noFill/>
          </a:ln>
        </p:spPr>
      </p:pic>
      <p:sp>
        <p:nvSpPr>
          <p:cNvPr id="1842" name="Google Shape;1842;p91"/>
          <p:cNvSpPr/>
          <p:nvPr/>
        </p:nvSpPr>
        <p:spPr>
          <a:xfrm>
            <a:off x="10252690" y="4101550"/>
            <a:ext cx="548745" cy="208788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3" name="Google Shape;1843;p91"/>
          <p:cNvSpPr/>
          <p:nvPr/>
        </p:nvSpPr>
        <p:spPr>
          <a:xfrm>
            <a:off x="11353207" y="5041338"/>
            <a:ext cx="548745" cy="1148092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4" name="Google Shape;1844;p91"/>
          <p:cNvSpPr/>
          <p:nvPr/>
        </p:nvSpPr>
        <p:spPr>
          <a:xfrm>
            <a:off x="9144081" y="4863312"/>
            <a:ext cx="548745" cy="1326117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49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p9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TrainMover</a:t>
            </a:r>
            <a:endParaRPr/>
          </a:p>
        </p:txBody>
      </p:sp>
      <p:sp>
        <p:nvSpPr>
          <p:cNvPr id="1851" name="Google Shape;1851;p92"/>
          <p:cNvSpPr txBox="1"/>
          <p:nvPr>
            <p:ph idx="1" type="body"/>
          </p:nvPr>
        </p:nvSpPr>
        <p:spPr>
          <a:xfrm>
            <a:off x="838200" y="1412266"/>
            <a:ext cx="10515600" cy="5235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11150" lvl="0" marL="5143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b="1" sz="3200"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arenBoth"/>
            </a:pPr>
            <a:r>
              <a:rPr b="1" lang="en-US" sz="3200"/>
              <a:t>Handling </a:t>
            </a:r>
            <a:r>
              <a:rPr b="1" i="1" lang="en-US" sz="3200"/>
              <a:t>live</a:t>
            </a:r>
            <a:r>
              <a:rPr b="1" lang="en-US" sz="3200"/>
              <a:t> interruptions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Operator sends migration signal a head of time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Brings preemptable machine to the table and warmup as joiner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After joiner finish their warmup, swap it in </a:t>
            </a:r>
            <a:endParaRPr/>
          </a:p>
          <a:p>
            <a:pPr indent="-3365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(2) </a:t>
            </a:r>
            <a:r>
              <a:rPr b="1" lang="en-US" sz="3200"/>
              <a:t>Handling </a:t>
            </a:r>
            <a:r>
              <a:rPr b="1" i="1" lang="en-US" sz="3200"/>
              <a:t>failure</a:t>
            </a:r>
            <a:r>
              <a:rPr b="1" lang="en-US" sz="3200"/>
              <a:t> interruptions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speculatively warmup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Interruption happens unexpectedly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Downtime is small due to the handling of live interruptions if the warmup hits.</a:t>
            </a:r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56" name="Shape 1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7" name="Google Shape;1857;p93"/>
          <p:cNvSpPr txBox="1"/>
          <p:nvPr/>
        </p:nvSpPr>
        <p:spPr>
          <a:xfrm>
            <a:off x="544820" y="1101208"/>
            <a:ext cx="10944479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P1: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system should </a:t>
            </a:r>
            <a:r>
              <a:rPr i="1"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achieve minimal transit downtime and zero GPU memory overhead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existing training nodes during migration.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i="1"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P2: The impact of interruptions should not scale with the training size</a:t>
            </a:r>
            <a:endParaRPr/>
          </a:p>
        </p:txBody>
      </p:sp>
      <p:sp>
        <p:nvSpPr>
          <p:cNvPr id="1858" name="Google Shape;1858;p93"/>
          <p:cNvSpPr txBox="1"/>
          <p:nvPr/>
        </p:nvSpPr>
        <p:spPr>
          <a:xfrm>
            <a:off x="544821" y="332022"/>
            <a:ext cx="1004831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TrainMover --- Design Principles</a:t>
            </a:r>
            <a:endParaRPr b="0"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9" name="Google Shape;1859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2952" y="2663080"/>
            <a:ext cx="8624341" cy="4194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863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4" name="Google Shape;1864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779" y="774903"/>
            <a:ext cx="10420029" cy="5068351"/>
          </a:xfrm>
          <a:prstGeom prst="rect">
            <a:avLst/>
          </a:prstGeom>
          <a:noFill/>
          <a:ln>
            <a:noFill/>
          </a:ln>
        </p:spPr>
      </p:pic>
      <p:sp>
        <p:nvSpPr>
          <p:cNvPr id="1865" name="Google Shape;1865;p94"/>
          <p:cNvSpPr txBox="1"/>
          <p:nvPr/>
        </p:nvSpPr>
        <p:spPr>
          <a:xfrm>
            <a:off x="934192" y="830080"/>
            <a:ext cx="1267398" cy="369332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TrainMover</a:t>
            </a:r>
            <a:endParaRPr/>
          </a:p>
        </p:txBody>
      </p:sp>
      <p:sp>
        <p:nvSpPr>
          <p:cNvPr id="1866" name="Google Shape;1866;p94"/>
          <p:cNvSpPr/>
          <p:nvPr/>
        </p:nvSpPr>
        <p:spPr>
          <a:xfrm>
            <a:off x="2980706" y="2247999"/>
            <a:ext cx="3372593" cy="1611482"/>
          </a:xfrm>
          <a:prstGeom prst="ellipse">
            <a:avLst/>
          </a:prstGeom>
          <a:solidFill>
            <a:srgbClr val="FFFF00">
              <a:alpha val="21176"/>
            </a:srgbClr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7" name="Google Shape;1867;p94"/>
          <p:cNvSpPr/>
          <p:nvPr/>
        </p:nvSpPr>
        <p:spPr>
          <a:xfrm>
            <a:off x="7980218" y="1571104"/>
            <a:ext cx="1955471" cy="1611482"/>
          </a:xfrm>
          <a:prstGeom prst="ellipse">
            <a:avLst/>
          </a:prstGeom>
          <a:solidFill>
            <a:srgbClr val="FFFF00">
              <a:alpha val="21176"/>
            </a:srgbClr>
          </a:solidFill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2025-03-16T11:34:11Z</dcterms:created>
  <dc:creator>lam lao</dc:creator>
</cp:coreProperties>
</file>