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77" r:id="rId4"/>
    <p:sldId id="263" r:id="rId5"/>
    <p:sldId id="284" r:id="rId6"/>
    <p:sldId id="283" r:id="rId7"/>
    <p:sldId id="278" r:id="rId8"/>
    <p:sldId id="287" r:id="rId9"/>
    <p:sldId id="286" r:id="rId10"/>
    <p:sldId id="268" r:id="rId11"/>
    <p:sldId id="288" r:id="rId12"/>
    <p:sldId id="272" r:id="rId13"/>
    <p:sldId id="281" r:id="rId14"/>
    <p:sldId id="285" r:id="rId15"/>
    <p:sldId id="282" r:id="rId16"/>
    <p:sldId id="289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92D050"/>
    <a:srgbClr val="C00000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40" autoAdjust="0"/>
  </p:normalViewPr>
  <p:slideViewPr>
    <p:cSldViewPr snapToGrid="0" snapToObjects="1">
      <p:cViewPr varScale="1">
        <p:scale>
          <a:sx n="75" d="100"/>
          <a:sy n="75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0F1E1-9E73-9940-8B68-3C4A7F95BAD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39601-43DD-364F-B49C-3273F12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48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7171E-1280-DE4A-9F63-C269895AF7A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7A199-64F7-9A49-A88E-C13B0E42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824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83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Light Green is unreadable.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89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83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40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53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r>
              <a:rPr lang="en-US" baseline="0" dirty="0" smtClean="0"/>
              <a:t> study of 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53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 study of disagreement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3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 study of disagreement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3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91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15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62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83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83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83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8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83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A199-64F7-9A49-A88E-C13B0E42A2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8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02F2-2787-40BE-8D2D-561F55C6E6CC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4879" y="6367079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2"/>
          <p:cNvGrpSpPr/>
          <p:nvPr userDrawn="1"/>
        </p:nvGrpSpPr>
        <p:grpSpPr>
          <a:xfrm>
            <a:off x="1555679" y="6331813"/>
            <a:ext cx="2590800" cy="448056"/>
            <a:chOff x="76200" y="6341018"/>
            <a:chExt cx="2590800" cy="448056"/>
          </a:xfrm>
        </p:grpSpPr>
        <p:pic>
          <p:nvPicPr>
            <p:cNvPr id="8" name="Picture 14" descr="ant_logo_text_128px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2282092" y="6341018"/>
              <a:ext cx="384908" cy="448056"/>
            </a:xfrm>
            <a:prstGeom prst="rect">
              <a:avLst/>
            </a:prstGeom>
          </p:spPr>
        </p:pic>
        <p:pic>
          <p:nvPicPr>
            <p:cNvPr id="9" name="Picture 414" descr="ISI_blk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2046" y="6389846"/>
              <a:ext cx="685800" cy="39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Formal_Viterbi_CardOnWhite.150dpi_cropped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76200" y="6400800"/>
              <a:ext cx="1371600" cy="371380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856" y="6336403"/>
            <a:ext cx="504444" cy="38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50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B4CD-7B66-4440-9D15-BE09D563C700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2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BF6-F597-474D-BA13-4F944813008E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4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78FE-1237-47E8-9828-45E5FDA40F10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3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FB3E-D550-48A7-93BD-B3F50EBA3EF0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1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5213-C52C-4F79-8A41-4DDDC16C1576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8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59C6-0805-48C6-9087-3D437B76F877}" type="datetime1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2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E223-0685-4013-960B-8B0086B775E5}" type="datetime1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91FC-4710-B73D-A1B61C68F6A8}" type="datetime1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5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A267-C6C8-4998-A972-D6803C3DB759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7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9EBB-44D5-420E-96EB-C97775CAA2BA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6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E685-2844-4BFF-90F4-906F7BC0587D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E6058-7C70-AF4E-A7C2-CD4B03F2E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nt.isi.edu/availability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6525"/>
            <a:ext cx="7772400" cy="1470025"/>
          </a:xfrm>
        </p:spPr>
        <p:txBody>
          <a:bodyPr/>
          <a:lstStyle/>
          <a:p>
            <a:r>
              <a:rPr lang="en-US" dirty="0"/>
              <a:t>The Need for End-to-End Evaluation of Cloud </a:t>
            </a:r>
            <a:r>
              <a:rPr lang="en-US" dirty="0" smtClean="0"/>
              <a:t>Availability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623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b="1" i="1" dirty="0" err="1" smtClean="0"/>
              <a:t>Zi</a:t>
            </a:r>
            <a:r>
              <a:rPr lang="en-US" b="1" i="1" dirty="0" smtClean="0"/>
              <a:t> Hu</a:t>
            </a:r>
            <a:r>
              <a:rPr lang="en-US" sz="3000" b="1" i="1" baseline="30000" dirty="0" smtClean="0"/>
              <a:t>1,2</a:t>
            </a:r>
            <a:r>
              <a:rPr lang="en-US" dirty="0" smtClean="0"/>
              <a:t>, Liang Zhu</a:t>
            </a:r>
            <a:r>
              <a:rPr lang="en-US" baseline="30000" dirty="0" smtClean="0"/>
              <a:t>1,2</a:t>
            </a:r>
            <a:r>
              <a:rPr lang="en-US" dirty="0" smtClean="0"/>
              <a:t>, Calvin Ardi</a:t>
            </a:r>
            <a:r>
              <a:rPr lang="en-US" baseline="30000" dirty="0"/>
              <a:t>1,2</a:t>
            </a:r>
            <a:r>
              <a:rPr lang="en-US" dirty="0" smtClean="0"/>
              <a:t>, </a:t>
            </a:r>
          </a:p>
          <a:p>
            <a:r>
              <a:rPr lang="en-US" dirty="0" smtClean="0"/>
              <a:t>Ethan Katz-Bassett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tr-TR" dirty="0" smtClean="0"/>
              <a:t>Harsha Madhyastha</a:t>
            </a:r>
            <a:r>
              <a:rPr lang="en-US" baseline="30000" dirty="0" smtClean="0"/>
              <a:t>3</a:t>
            </a:r>
            <a:r>
              <a:rPr lang="tr-TR" dirty="0" smtClean="0"/>
              <a:t>, </a:t>
            </a:r>
            <a:r>
              <a:rPr lang="nb-NO" dirty="0"/>
              <a:t>John </a:t>
            </a:r>
            <a:r>
              <a:rPr lang="nb-NO" dirty="0" smtClean="0"/>
              <a:t>Heidemann</a:t>
            </a:r>
            <a:r>
              <a:rPr lang="en-US" baseline="30000" dirty="0" smtClean="0"/>
              <a:t>1,2</a:t>
            </a:r>
            <a:r>
              <a:rPr lang="nb-NO" dirty="0" smtClean="0"/>
              <a:t>, </a:t>
            </a:r>
            <a:r>
              <a:rPr lang="tr-TR" dirty="0" smtClean="0"/>
              <a:t>Minlan Yu</a:t>
            </a:r>
            <a:r>
              <a:rPr lang="en-US" baseline="30000" dirty="0"/>
              <a:t>1</a:t>
            </a:r>
            <a:r>
              <a:rPr lang="tr-TR" dirty="0" smtClean="0"/>
              <a:t>, </a:t>
            </a:r>
            <a:endParaRPr lang="nb-NO" dirty="0" smtClean="0"/>
          </a:p>
          <a:p>
            <a:r>
              <a:rPr lang="en-US" dirty="0" smtClean="0"/>
              <a:t>1. USC 2. ISI 3. UCR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EE02-E77B-437C-B19E-61067BA9065B}" type="datetime1">
              <a:rPr lang="en-US" smtClean="0"/>
              <a:t>3/10/2014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52" y="6356350"/>
            <a:ext cx="1968248" cy="37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335214"/>
            <a:ext cx="6396331" cy="32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46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case for </a:t>
            </a:r>
            <a:r>
              <a:rPr lang="en-US" dirty="0" smtClean="0"/>
              <a:t>retries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65125"/>
          </a:xfrm>
        </p:spPr>
        <p:txBody>
          <a:bodyPr/>
          <a:lstStyle/>
          <a:p>
            <a:fld id="{D9EE6058-7C70-AF4E-A7C2-CD4B03F2EACB}" type="slidenum">
              <a:rPr lang="en-US" smtClean="0"/>
              <a:t>10</a:t>
            </a:fld>
            <a:endParaRPr lang="en-US" dirty="0"/>
          </a:p>
        </p:txBody>
      </p:sp>
      <p:sp>
        <p:nvSpPr>
          <p:cNvPr id="13" name="TextBox 78"/>
          <p:cNvSpPr txBox="1">
            <a:spLocks noChangeArrowheads="1"/>
          </p:cNvSpPr>
          <p:nvPr/>
        </p:nvSpPr>
        <p:spPr bwMode="auto">
          <a:xfrm>
            <a:off x="1896299" y="1620659"/>
            <a:ext cx="4237801" cy="830997"/>
          </a:xfrm>
          <a:prstGeom prst="rect">
            <a:avLst/>
          </a:prstGeom>
          <a:solidFill>
            <a:srgbClr val="CC0000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 k=1 try and p=1% loss rate, 1% probability of false positive</a:t>
            </a:r>
            <a:endParaRPr lang="en-US" altLang="zh-CN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椭圆 74"/>
          <p:cNvSpPr>
            <a:spLocks noChangeArrowheads="1"/>
          </p:cNvSpPr>
          <p:nvPr/>
        </p:nvSpPr>
        <p:spPr bwMode="auto">
          <a:xfrm>
            <a:off x="3239536" y="2696708"/>
            <a:ext cx="263193" cy="147341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zh-CN" altLang="en-US" sz="1800">
              <a:latin typeface="Verdana" pitchFamily="34" charset="0"/>
              <a:ea typeface="宋体" charset="-122"/>
            </a:endParaRPr>
          </a:p>
        </p:txBody>
      </p:sp>
      <p:cxnSp>
        <p:nvCxnSpPr>
          <p:cNvPr id="15" name="直接箭头连接符 76"/>
          <p:cNvCxnSpPr>
            <a:cxnSpLocks noChangeShapeType="1"/>
          </p:cNvCxnSpPr>
          <p:nvPr/>
        </p:nvCxnSpPr>
        <p:spPr bwMode="auto">
          <a:xfrm flipV="1">
            <a:off x="3371132" y="2328545"/>
            <a:ext cx="425540" cy="368166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078854" y="5646177"/>
            <a:ext cx="7404100" cy="9863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Need retries to eliminate the noise of packet loss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67450"/>
            <a:ext cx="2133600" cy="365125"/>
          </a:xfrm>
        </p:spPr>
        <p:txBody>
          <a:bodyPr/>
          <a:lstStyle/>
          <a:p>
            <a:fld id="{C6BAA5E2-371E-44B3-BD38-33642B457FEE}" type="datetime1">
              <a:rPr lang="en-US" smtClean="0"/>
              <a:t>3/10/2014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6" y="864890"/>
            <a:ext cx="5750083" cy="621009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5951084" y="686657"/>
            <a:ext cx="3231016" cy="1000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000" i="1" dirty="0" smtClean="0"/>
              <a:t>k</a:t>
            </a:r>
            <a:r>
              <a:rPr lang="en-US" sz="2000" dirty="0" smtClean="0"/>
              <a:t>: number of tries </a:t>
            </a:r>
          </a:p>
          <a:p>
            <a:pPr marL="457200" lvl="1" indent="0">
              <a:buNone/>
            </a:pPr>
            <a:r>
              <a:rPr lang="en-US" sz="2000" i="1" dirty="0" smtClean="0"/>
              <a:t>p</a:t>
            </a:r>
            <a:r>
              <a:rPr lang="en-US" sz="2000" dirty="0" smtClean="0"/>
              <a:t>: packet loss rate</a:t>
            </a:r>
          </a:p>
          <a:p>
            <a:pPr marL="457200" lvl="1" indent="0">
              <a:buNone/>
            </a:pPr>
            <a:r>
              <a:rPr lang="en-US" sz="2000" dirty="0" smtClean="0"/>
              <a:t>Outage: all </a:t>
            </a:r>
            <a:r>
              <a:rPr lang="en-US" sz="2000" i="1" dirty="0" smtClean="0"/>
              <a:t>k</a:t>
            </a:r>
            <a:r>
              <a:rPr lang="en-US" sz="2000" dirty="0" smtClean="0"/>
              <a:t> tries fail.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032000" y="3505200"/>
            <a:ext cx="41021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Down Arrow 29"/>
          <p:cNvSpPr/>
          <p:nvPr/>
        </p:nvSpPr>
        <p:spPr>
          <a:xfrm>
            <a:off x="3897664" y="3488175"/>
            <a:ext cx="243771" cy="10668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622550" y="3561834"/>
            <a:ext cx="3074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dirty="0"/>
              <a:t>c</a:t>
            </a:r>
            <a:r>
              <a:rPr lang="en-US" sz="2800" dirty="0" smtClean="0"/>
              <a:t>loud availability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034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5" grpId="0" build="p"/>
      <p:bldP spid="30" grpId="0" animBg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importance of </a:t>
            </a:r>
            <a:r>
              <a:rPr lang="en-US" dirty="0" smtClean="0"/>
              <a:t>retries</a:t>
            </a:r>
          </a:p>
          <a:p>
            <a:r>
              <a:rPr lang="en-US" dirty="0"/>
              <a:t>C</a:t>
            </a:r>
            <a:r>
              <a:rPr lang="en-US" dirty="0" smtClean="0"/>
              <a:t>ompare ways to measure </a:t>
            </a:r>
            <a:r>
              <a:rPr lang="en-US" dirty="0"/>
              <a:t>cloud </a:t>
            </a:r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Network vs. app-level           (ICMP vs. HTTP)</a:t>
            </a:r>
            <a:endParaRPr lang="en-US" dirty="0"/>
          </a:p>
          <a:p>
            <a:r>
              <a:rPr lang="en-US" dirty="0" smtClean="0"/>
              <a:t>Show end-to-end measurements are necessary</a:t>
            </a:r>
          </a:p>
          <a:p>
            <a:pPr lvl="1"/>
            <a:r>
              <a:rPr lang="en-US" dirty="0" smtClean="0"/>
              <a:t>ICMP can over- and under-estimate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06E-42CC-48AB-8395-ACF30703C2E4}" type="datetime1">
              <a:rPr lang="en-US" smtClean="0"/>
              <a:t>3/10/2014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4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-17893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Comparing </a:t>
            </a:r>
            <a:r>
              <a:rPr lang="en-US" sz="3600" dirty="0" smtClean="0"/>
              <a:t>network </a:t>
            </a:r>
            <a:r>
              <a:rPr lang="en-US" sz="3600" dirty="0"/>
              <a:t>and a</a:t>
            </a:r>
            <a:r>
              <a:rPr lang="en-US" sz="3600" dirty="0" smtClean="0"/>
              <a:t>pp-Level </a:t>
            </a:r>
            <a:r>
              <a:rPr lang="en-US" sz="3600" dirty="0"/>
              <a:t>p</a:t>
            </a:r>
            <a:r>
              <a:rPr lang="en-US" sz="3600" dirty="0" smtClean="0"/>
              <a:t>robing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B490-B2CB-4FEB-A652-937B0DFECEE3}" type="datetime1">
              <a:rPr lang="en-US" smtClean="0"/>
              <a:t>3/10/2014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764858"/>
            <a:ext cx="7392774" cy="3932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Method agreement (&gt;97% of the time)</a:t>
            </a:r>
          </a:p>
          <a:p>
            <a:pPr lvl="1"/>
            <a:r>
              <a:rPr lang="en-US" sz="2400" dirty="0" smtClean="0"/>
              <a:t>No outage/ Provider outage, e.g. power outage</a:t>
            </a:r>
          </a:p>
          <a:p>
            <a:pPr lvl="1"/>
            <a:r>
              <a:rPr lang="en-US" sz="2400" dirty="0" smtClean="0"/>
              <a:t>…</a:t>
            </a:r>
          </a:p>
          <a:p>
            <a:r>
              <a:rPr lang="en-US" sz="2400" dirty="0" smtClean="0"/>
              <a:t>Method disagreement (&lt;3%, but still large compared </a:t>
            </a:r>
            <a:r>
              <a:rPr lang="en-US" sz="2400" dirty="0"/>
              <a:t>to </a:t>
            </a:r>
            <a:r>
              <a:rPr lang="en-US" sz="2400" dirty="0" smtClean="0"/>
              <a:t>rare cloud </a:t>
            </a:r>
            <a:r>
              <a:rPr lang="en-US" sz="2400" dirty="0"/>
              <a:t>outage rates)</a:t>
            </a:r>
            <a:endParaRPr lang="en-US" sz="2400" dirty="0" smtClean="0"/>
          </a:p>
          <a:p>
            <a:pPr lvl="1"/>
            <a:r>
              <a:rPr lang="en-US" sz="2400" dirty="0" smtClean="0"/>
              <a:t>Outage inside cloud</a:t>
            </a:r>
          </a:p>
          <a:p>
            <a:pPr lvl="1"/>
            <a:r>
              <a:rPr lang="en-US" sz="2400" dirty="0" smtClean="0"/>
              <a:t>ICMP filtering/rate limiting</a:t>
            </a:r>
          </a:p>
          <a:p>
            <a:pPr lvl="1"/>
            <a:r>
              <a:rPr lang="en-US" sz="2400" dirty="0" smtClean="0"/>
              <a:t>…</a:t>
            </a:r>
          </a:p>
          <a:p>
            <a:pPr lvl="1"/>
            <a:endParaRPr lang="en-US" sz="2400" dirty="0" smtClean="0"/>
          </a:p>
        </p:txBody>
      </p:sp>
      <p:grpSp>
        <p:nvGrpSpPr>
          <p:cNvPr id="74" name="Group 73"/>
          <p:cNvGrpSpPr/>
          <p:nvPr/>
        </p:nvGrpSpPr>
        <p:grpSpPr>
          <a:xfrm>
            <a:off x="2465190" y="3784205"/>
            <a:ext cx="6210300" cy="2301176"/>
            <a:chOff x="446087" y="1352771"/>
            <a:chExt cx="8647113" cy="4307941"/>
          </a:xfrm>
        </p:grpSpPr>
        <p:sp>
          <p:nvSpPr>
            <p:cNvPr id="75" name="Rounded Rectangle 74"/>
            <p:cNvSpPr/>
            <p:nvPr/>
          </p:nvSpPr>
          <p:spPr>
            <a:xfrm>
              <a:off x="4095750" y="2265148"/>
              <a:ext cx="4997450" cy="3272051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loud 75"/>
            <p:cNvSpPr/>
            <p:nvPr/>
          </p:nvSpPr>
          <p:spPr>
            <a:xfrm>
              <a:off x="4229100" y="2667000"/>
              <a:ext cx="4622800" cy="2743200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lowchart: Magnetic Disk 76"/>
            <p:cNvSpPr/>
            <p:nvPr/>
          </p:nvSpPr>
          <p:spPr>
            <a:xfrm>
              <a:off x="7086600" y="2730500"/>
              <a:ext cx="952500" cy="825500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lowchart: Magnetic Disk 77"/>
            <p:cNvSpPr/>
            <p:nvPr/>
          </p:nvSpPr>
          <p:spPr>
            <a:xfrm>
              <a:off x="7239000" y="2882900"/>
              <a:ext cx="952500" cy="825500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Magnetic Disk 78"/>
            <p:cNvSpPr/>
            <p:nvPr/>
          </p:nvSpPr>
          <p:spPr>
            <a:xfrm>
              <a:off x="7391400" y="3035300"/>
              <a:ext cx="952500" cy="825500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Magnetic Disk 79"/>
            <p:cNvSpPr/>
            <p:nvPr/>
          </p:nvSpPr>
          <p:spPr>
            <a:xfrm>
              <a:off x="7696200" y="3340100"/>
              <a:ext cx="952500" cy="825500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Storage</a:t>
              </a:r>
              <a:endParaRPr lang="en-US" sz="1200" dirty="0"/>
            </a:p>
          </p:txBody>
        </p:sp>
        <p:sp>
          <p:nvSpPr>
            <p:cNvPr id="81" name="Content Placeholder 2"/>
            <p:cNvSpPr txBox="1">
              <a:spLocks/>
            </p:cNvSpPr>
            <p:nvPr/>
          </p:nvSpPr>
          <p:spPr>
            <a:xfrm>
              <a:off x="6946899" y="2204480"/>
              <a:ext cx="1676401" cy="55576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 smtClean="0"/>
                <a:t>Back end</a:t>
              </a:r>
            </a:p>
          </p:txBody>
        </p:sp>
        <p:sp>
          <p:nvSpPr>
            <p:cNvPr id="82" name="Content Placeholder 2"/>
            <p:cNvSpPr txBox="1">
              <a:spLocks/>
            </p:cNvSpPr>
            <p:nvPr/>
          </p:nvSpPr>
          <p:spPr>
            <a:xfrm>
              <a:off x="4445000" y="2127673"/>
              <a:ext cx="1676401" cy="55576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 smtClean="0"/>
                <a:t>Front end</a:t>
              </a:r>
            </a:p>
          </p:txBody>
        </p:sp>
        <p:sp>
          <p:nvSpPr>
            <p:cNvPr id="83" name="Flowchart: Process 82"/>
            <p:cNvSpPr/>
            <p:nvPr/>
          </p:nvSpPr>
          <p:spPr>
            <a:xfrm>
              <a:off x="4591050" y="4697326"/>
              <a:ext cx="1219200" cy="667512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Gateway</a:t>
              </a:r>
              <a:endParaRPr lang="en-US" sz="1200" dirty="0"/>
            </a:p>
          </p:txBody>
        </p:sp>
        <p:cxnSp>
          <p:nvCxnSpPr>
            <p:cNvPr id="84" name="Straight Arrow Connector 83"/>
            <p:cNvCxnSpPr>
              <a:stCxn id="98" idx="3"/>
              <a:endCxn id="77" idx="2"/>
            </p:cNvCxnSpPr>
            <p:nvPr/>
          </p:nvCxnSpPr>
          <p:spPr>
            <a:xfrm flipV="1">
              <a:off x="5638800" y="3143250"/>
              <a:ext cx="1447800" cy="768350"/>
            </a:xfrm>
            <a:prstGeom prst="straightConnector1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98" idx="3"/>
              <a:endCxn id="78" idx="2"/>
            </p:cNvCxnSpPr>
            <p:nvPr/>
          </p:nvCxnSpPr>
          <p:spPr>
            <a:xfrm flipV="1">
              <a:off x="5638800" y="3295650"/>
              <a:ext cx="1600200" cy="615950"/>
            </a:xfrm>
            <a:prstGeom prst="straightConnector1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endCxn id="79" idx="2"/>
            </p:cNvCxnSpPr>
            <p:nvPr/>
          </p:nvCxnSpPr>
          <p:spPr>
            <a:xfrm flipV="1">
              <a:off x="5638800" y="3448050"/>
              <a:ext cx="1752600" cy="453123"/>
            </a:xfrm>
            <a:prstGeom prst="straightConnector1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98" idx="3"/>
              <a:endCxn id="80" idx="2"/>
            </p:cNvCxnSpPr>
            <p:nvPr/>
          </p:nvCxnSpPr>
          <p:spPr>
            <a:xfrm flipV="1">
              <a:off x="5638800" y="3752850"/>
              <a:ext cx="2057400" cy="158750"/>
            </a:xfrm>
            <a:prstGeom prst="straightConnector1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6" idx="3"/>
              <a:endCxn id="76" idx="1"/>
            </p:cNvCxnSpPr>
            <p:nvPr/>
          </p:nvCxnSpPr>
          <p:spPr>
            <a:xfrm>
              <a:off x="6540500" y="2823845"/>
              <a:ext cx="0" cy="2583434"/>
            </a:xfrm>
            <a:prstGeom prst="line">
              <a:avLst/>
            </a:prstGeom>
            <a:ln w="38100">
              <a:solidFill>
                <a:srgbClr val="C0000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Content Placeholder 2"/>
            <p:cNvSpPr txBox="1">
              <a:spLocks/>
            </p:cNvSpPr>
            <p:nvPr/>
          </p:nvSpPr>
          <p:spPr>
            <a:xfrm>
              <a:off x="5676900" y="1352771"/>
              <a:ext cx="1676401" cy="55576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i="1" dirty="0" smtClean="0"/>
                <a:t>The cloud</a:t>
              </a: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457200" y="2215131"/>
              <a:ext cx="1428750" cy="3088138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ontent Placeholder 2"/>
            <p:cNvSpPr txBox="1">
              <a:spLocks/>
            </p:cNvSpPr>
            <p:nvPr/>
          </p:nvSpPr>
          <p:spPr>
            <a:xfrm>
              <a:off x="446087" y="1352771"/>
              <a:ext cx="1676401" cy="55576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i="1" dirty="0" smtClean="0"/>
                <a:t>Customers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1638300" y="2667000"/>
              <a:ext cx="2806700" cy="79552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1638300" y="3759200"/>
              <a:ext cx="2806700" cy="101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638300" y="4279900"/>
              <a:ext cx="2806700" cy="4699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5" name="Picture 32" descr="ICON_PDA_Q30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787" y="2376324"/>
              <a:ext cx="265113" cy="512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6" name="Picture 40" descr="ICON_Laptop_Q30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687" y="3340100"/>
              <a:ext cx="577850" cy="633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7" name="Picture 42" descr="ICON_Desktop_Q30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687" y="4396130"/>
              <a:ext cx="664371" cy="707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" name="Picture 4" descr="ICON_Datacenter_1_R2_Q30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500" y="3073400"/>
              <a:ext cx="876300" cy="167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Flowchart: Alternate Process 98"/>
            <p:cNvSpPr/>
            <p:nvPr/>
          </p:nvSpPr>
          <p:spPr>
            <a:xfrm>
              <a:off x="1949449" y="2579233"/>
              <a:ext cx="641349" cy="309953"/>
            </a:xfrm>
            <a:prstGeom prst="flowChartAlternateProcess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ICMP</a:t>
              </a:r>
              <a:endParaRPr lang="en-US" sz="800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1917699" y="3448052"/>
              <a:ext cx="807592" cy="26034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HTTP</a:t>
              </a:r>
              <a:endParaRPr lang="en-US" sz="8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600201" y="2650558"/>
              <a:ext cx="4038600" cy="3010154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870643" y="1737120"/>
              <a:ext cx="2737853" cy="5761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ICMP tests only this part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695008" y="2561405"/>
              <a:ext cx="7105650" cy="3099307"/>
            </a:xfrm>
            <a:prstGeom prst="rect">
              <a:avLst/>
            </a:prstGeom>
            <a:solidFill>
              <a:srgbClr val="92D050">
                <a:alpha val="10196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451514" y="1781538"/>
              <a:ext cx="2547687" cy="51855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HTTP tests the whole path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11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511300"/>
            <a:ext cx="8606367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2" y="-116114"/>
            <a:ext cx="7532914" cy="111497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Showing the underlying </a:t>
            </a:r>
            <a:r>
              <a:rPr lang="en-US" sz="4000" dirty="0"/>
              <a:t>d</a:t>
            </a:r>
            <a:r>
              <a:rPr lang="en-US" sz="4000" dirty="0" smtClean="0"/>
              <a:t>ata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13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60700" y="3342220"/>
            <a:ext cx="5880100" cy="2985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Color represents the percentage of failed probes.</a:t>
            </a:r>
          </a:p>
          <a:p>
            <a:pPr marL="0" indent="0">
              <a:buNone/>
            </a:pPr>
            <a:r>
              <a:rPr lang="en-US" sz="2200" dirty="0" smtClean="0"/>
              <a:t>		 Light color =&gt; probe succeed.</a:t>
            </a:r>
          </a:p>
          <a:p>
            <a:pPr marL="0" indent="0">
              <a:buNone/>
            </a:pPr>
            <a:r>
              <a:rPr lang="en-US" sz="2200" dirty="0" smtClean="0"/>
              <a:t>		 Medium colors =&gt; some tries fail.</a:t>
            </a:r>
          </a:p>
          <a:p>
            <a:pPr marL="0" indent="0">
              <a:buNone/>
            </a:pPr>
            <a:r>
              <a:rPr lang="en-US" sz="2200" dirty="0" smtClean="0"/>
              <a:t>	Dark color =&gt; all tries fail</a:t>
            </a:r>
          </a:p>
          <a:p>
            <a:pPr marL="457200" lvl="1" indent="0">
              <a:buNone/>
            </a:pPr>
            <a:r>
              <a:rPr lang="en-US" sz="2200" dirty="0" smtClean="0"/>
              <a:t>	dark blue diamond =&gt; ICMP outage</a:t>
            </a:r>
          </a:p>
          <a:p>
            <a:pPr marL="457200" lvl="1" indent="0">
              <a:buNone/>
            </a:pPr>
            <a:r>
              <a:rPr lang="en-US" sz="2200" dirty="0" smtClean="0"/>
              <a:t>	dark red square =&gt; HTTP outage</a:t>
            </a:r>
          </a:p>
          <a:p>
            <a:pPr marL="457200" lvl="1" indent="0">
              <a:buNone/>
            </a:pPr>
            <a:r>
              <a:rPr lang="en-US" sz="2200" dirty="0" smtClean="0"/>
              <a:t>White =&gt; control node fail.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7DA-F3AF-45A8-BDB7-AE63B062ACFF}" type="datetime1">
              <a:rPr lang="en-US" smtClean="0"/>
              <a:t>3/10/2014</a:t>
            </a:fld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754" y="868567"/>
            <a:ext cx="2579145" cy="392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000" b="1" dirty="0"/>
              <a:t>24-hour </a:t>
            </a:r>
            <a:r>
              <a:rPr lang="en-US" sz="2000" b="1" dirty="0" smtClean="0"/>
              <a:t>boundaries</a:t>
            </a:r>
            <a:endParaRPr lang="en-US" sz="2000" b="1" dirty="0"/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>
          <a:xfrm flipV="1">
            <a:off x="6944510" y="1260987"/>
            <a:ext cx="363817" cy="7808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277611" y="765477"/>
            <a:ext cx="2959075" cy="2316889"/>
            <a:chOff x="1239511" y="1578277"/>
            <a:chExt cx="2959075" cy="2316889"/>
          </a:xfrm>
        </p:grpSpPr>
        <p:sp>
          <p:nvSpPr>
            <p:cNvPr id="6" name="Frame 5"/>
            <p:cNvSpPr/>
            <p:nvPr/>
          </p:nvSpPr>
          <p:spPr>
            <a:xfrm>
              <a:off x="2621595" y="2625166"/>
              <a:ext cx="69847" cy="1270000"/>
            </a:xfrm>
            <a:prstGeom prst="fram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239511" y="1578277"/>
              <a:ext cx="2959075" cy="5717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b="1" dirty="0" smtClean="0"/>
                <a:t>each column of data shows one round</a:t>
              </a:r>
            </a:p>
          </p:txBody>
        </p:sp>
        <p:cxnSp>
          <p:nvCxnSpPr>
            <p:cNvPr id="17" name="Straight Arrow Connector 16"/>
            <p:cNvCxnSpPr>
              <a:stCxn id="6" idx="0"/>
              <a:endCxn id="11" idx="2"/>
            </p:cNvCxnSpPr>
            <p:nvPr/>
          </p:nvCxnSpPr>
          <p:spPr>
            <a:xfrm flipV="1">
              <a:off x="2656519" y="2149987"/>
              <a:ext cx="62530" cy="4751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28680" y="2951127"/>
            <a:ext cx="3046320" cy="2466752"/>
            <a:chOff x="128680" y="3306727"/>
            <a:chExt cx="3046320" cy="2466752"/>
          </a:xfrm>
        </p:grpSpPr>
        <p:sp>
          <p:nvSpPr>
            <p:cNvPr id="13" name="Frame 12"/>
            <p:cNvSpPr/>
            <p:nvPr/>
          </p:nvSpPr>
          <p:spPr>
            <a:xfrm>
              <a:off x="147755" y="3306727"/>
              <a:ext cx="2301641" cy="152505"/>
            </a:xfrm>
            <a:prstGeom prst="fram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128680" y="4164231"/>
              <a:ext cx="3046320" cy="160924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000" b="1" dirty="0" smtClean="0"/>
                <a:t>each pair of rows shows ICMP and HTTP observations from one VP: </a:t>
              </a:r>
            </a:p>
            <a:p>
              <a:r>
                <a:rPr lang="en-US" sz="2000" dirty="0" smtClean="0"/>
                <a:t>blue </a:t>
              </a:r>
              <a:r>
                <a:rPr lang="en-US" sz="2000" dirty="0"/>
                <a:t>top is </a:t>
              </a:r>
              <a:r>
                <a:rPr lang="en-US" sz="2000" dirty="0" smtClean="0"/>
                <a:t>ICMP</a:t>
              </a:r>
            </a:p>
            <a:p>
              <a:r>
                <a:rPr lang="en-US" sz="2000" dirty="0" smtClean="0"/>
                <a:t>lower </a:t>
              </a:r>
              <a:r>
                <a:rPr lang="en-US" sz="2000" dirty="0"/>
                <a:t>red is HTTP</a:t>
              </a:r>
            </a:p>
          </p:txBody>
        </p:sp>
        <p:cxnSp>
          <p:nvCxnSpPr>
            <p:cNvPr id="19" name="Straight Arrow Connector 18"/>
            <p:cNvCxnSpPr>
              <a:stCxn id="13" idx="2"/>
              <a:endCxn id="14" idx="0"/>
            </p:cNvCxnSpPr>
            <p:nvPr/>
          </p:nvCxnSpPr>
          <p:spPr>
            <a:xfrm>
              <a:off x="1298576" y="3459232"/>
              <a:ext cx="353264" cy="704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758" y="3905250"/>
            <a:ext cx="20002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483" y="3910012"/>
            <a:ext cx="1714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610" y="4260830"/>
            <a:ext cx="1714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783" y="4248130"/>
            <a:ext cx="1809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210" y="5076246"/>
            <a:ext cx="1809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90" y="5460162"/>
            <a:ext cx="16192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1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384300"/>
            <a:ext cx="8606367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065" y="3659832"/>
            <a:ext cx="7391693" cy="144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2" y="10886"/>
            <a:ext cx="7532914" cy="111497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Agreement between ICMP and HTTP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14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964955" y="5105203"/>
            <a:ext cx="6369147" cy="1047403"/>
          </a:xfrm>
          <a:ln w="38100"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No outage/provider outage: ICMP and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HTTP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report consistent result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371" y="1987144"/>
            <a:ext cx="2722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Power outage at</a:t>
            </a:r>
          </a:p>
          <a:p>
            <a:r>
              <a:rPr lang="en-US" sz="2000" dirty="0" smtClean="0"/>
              <a:t>Amazon EC2 (Singapore)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179618" y="1672936"/>
            <a:ext cx="1433946" cy="1319646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7DA-F3AF-45A8-BDB7-AE63B062ACFF}" type="datetime1">
              <a:rPr lang="en-US" smtClean="0"/>
              <a:t>3/10/2014</a:t>
            </a:fld>
            <a:endParaRPr lang="en-US"/>
          </a:p>
        </p:txBody>
      </p:sp>
      <p:cxnSp>
        <p:nvCxnSpPr>
          <p:cNvPr id="15" name="Straight Arrow Connector 14"/>
          <p:cNvCxnSpPr>
            <a:stCxn id="7" idx="2"/>
          </p:cNvCxnSpPr>
          <p:nvPr/>
        </p:nvCxnSpPr>
        <p:spPr>
          <a:xfrm>
            <a:off x="3896591" y="2992582"/>
            <a:ext cx="1069379" cy="667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rame 2"/>
          <p:cNvSpPr/>
          <p:nvPr/>
        </p:nvSpPr>
        <p:spPr>
          <a:xfrm>
            <a:off x="4574375" y="3951151"/>
            <a:ext cx="1151695" cy="268151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3051770"/>
            <a:ext cx="3174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confirmed by operators</a:t>
            </a:r>
          </a:p>
        </p:txBody>
      </p:sp>
    </p:spTree>
    <p:extLst>
      <p:ext uri="{BB962C8B-B14F-4D97-AF65-F5344CB8AC3E}">
        <p14:creationId xmlns:p14="http://schemas.microsoft.com/office/powerpoint/2010/main" val="236462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49" y="1450974"/>
            <a:ext cx="8652242" cy="1945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719321" y="3372276"/>
            <a:ext cx="2967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Amazon EC2 (N. California)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Disagreement between ICMP and HTTP (case 1)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15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598386" y="5011060"/>
            <a:ext cx="5119914" cy="678540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ICMP overestimates outages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13498" y="3915232"/>
            <a:ext cx="6444502" cy="821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err="1"/>
              <a:t>t</a:t>
            </a:r>
            <a:r>
              <a:rPr lang="en-US" sz="2400" dirty="0" err="1" smtClean="0"/>
              <a:t>cpdump</a:t>
            </a:r>
            <a:r>
              <a:rPr lang="en-US" sz="2400" dirty="0" smtClean="0"/>
              <a:t> shows ICMP probes reach the VM 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=&gt; filtering happens on the return path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5946-A926-4B9D-904E-B091CAE1322D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79659" y="3341499"/>
            <a:ext cx="298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ICMP: down; HTTP: up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1794911"/>
            <a:ext cx="5041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Three VPs report an ICMP-only outage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601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nimBg="1"/>
      <p:bldP spid="15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9" y="1217613"/>
            <a:ext cx="8609012" cy="194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4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Disagreement between ICMP and </a:t>
            </a:r>
            <a:r>
              <a:rPr lang="en-US" sz="3600" dirty="0" smtClean="0"/>
              <a:t>HTTP (case 2)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5946-A926-4B9D-904E-B091CAE1322D}" type="datetime1">
              <a:rPr lang="en-US" smtClean="0"/>
              <a:t>3/10/2014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24118" y="1527388"/>
            <a:ext cx="490682" cy="1273978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2"/>
            <a:endCxn id="21" idx="0"/>
          </p:cNvCxnSpPr>
          <p:nvPr/>
        </p:nvCxnSpPr>
        <p:spPr>
          <a:xfrm>
            <a:off x="3869459" y="2801366"/>
            <a:ext cx="1951464" cy="362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500" y="3163782"/>
            <a:ext cx="6434845" cy="2050828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1357164" y="5246568"/>
            <a:ext cx="6406236" cy="630847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ICMP underestimates outages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0" y="4105842"/>
            <a:ext cx="2171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confirmed by operators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2405" y="3175017"/>
            <a:ext cx="16961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ICMP: up;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HTTP: down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400" y="1512212"/>
            <a:ext cx="2963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VPs report a</a:t>
            </a:r>
          </a:p>
          <a:p>
            <a:r>
              <a:rPr lang="en-US" sz="2400" dirty="0" smtClean="0"/>
              <a:t>HTTP-only outage </a:t>
            </a:r>
          </a:p>
          <a:p>
            <a:r>
              <a:rPr lang="en-US" sz="2400" dirty="0" smtClean="0"/>
              <a:t>at </a:t>
            </a:r>
            <a:r>
              <a:rPr lang="en-US" sz="2400" dirty="0"/>
              <a:t>Amazon S3 (Tokyo)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57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090"/>
            <a:ext cx="8229600" cy="5234210"/>
          </a:xfrm>
        </p:spPr>
        <p:txBody>
          <a:bodyPr>
            <a:normAutofit/>
          </a:bodyPr>
          <a:lstStyle/>
          <a:p>
            <a:r>
              <a:rPr lang="en-US" dirty="0" smtClean="0"/>
              <a:t>We have shown</a:t>
            </a:r>
          </a:p>
          <a:p>
            <a:pPr lvl="1"/>
            <a:r>
              <a:rPr lang="en-US" dirty="0" smtClean="0"/>
              <a:t>Retries are needed to eliminate noise</a:t>
            </a:r>
          </a:p>
          <a:p>
            <a:pPr lvl="1"/>
            <a:r>
              <a:rPr lang="en-US" dirty="0" smtClean="0"/>
              <a:t>ICMP is suspect</a:t>
            </a:r>
          </a:p>
          <a:p>
            <a:pPr lvl="2"/>
            <a:r>
              <a:rPr lang="en-US" dirty="0" smtClean="0"/>
              <a:t>can over- </a:t>
            </a:r>
            <a:r>
              <a:rPr lang="en-US" dirty="0"/>
              <a:t>/</a:t>
            </a:r>
            <a:r>
              <a:rPr lang="en-US" dirty="0" smtClean="0"/>
              <a:t>under- estimate cloud availability.</a:t>
            </a:r>
          </a:p>
          <a:p>
            <a:r>
              <a:rPr lang="en-US" altLang="zh-CN" dirty="0" smtClean="0"/>
              <a:t>We should use end-to-end probes</a:t>
            </a:r>
          </a:p>
          <a:p>
            <a:r>
              <a:rPr lang="en-US" altLang="zh-CN" dirty="0" smtClean="0"/>
              <a:t>Interested in our project?</a:t>
            </a:r>
          </a:p>
          <a:p>
            <a:pPr lvl="1"/>
            <a:r>
              <a:rPr lang="en-US" altLang="zh-CN" dirty="0" smtClean="0"/>
              <a:t>Visit </a:t>
            </a:r>
            <a:r>
              <a:rPr lang="en-US" altLang="zh-CN" dirty="0" smtClean="0">
                <a:hlinkClick r:id="rId3"/>
              </a:rPr>
              <a:t>https</a:t>
            </a:r>
            <a:r>
              <a:rPr lang="en-US" altLang="zh-CN" dirty="0">
                <a:hlinkClick r:id="rId3"/>
              </a:rPr>
              <a:t>://</a:t>
            </a:r>
            <a:r>
              <a:rPr lang="en-US" altLang="zh-CN" dirty="0" smtClean="0">
                <a:hlinkClick r:id="rId3"/>
              </a:rPr>
              <a:t>ant.isi.edu/availability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E33-F9C8-4FB4-9564-41B45E8203C6}" type="datetime1">
              <a:rPr lang="en-US" smtClean="0"/>
              <a:t>3/10/2014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EAD9-66B2-4304-99A2-481A4C18C4CC}" type="datetime1">
              <a:rPr lang="en-US" smtClean="0"/>
              <a:t>3/10/2014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73" y="1570861"/>
            <a:ext cx="6036235" cy="7283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15" y="4665184"/>
            <a:ext cx="5635685" cy="10771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34" y="1277573"/>
            <a:ext cx="935636" cy="3249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657" y="4449684"/>
            <a:ext cx="2125166" cy="302107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2463801" y="3259208"/>
            <a:ext cx="6222998" cy="750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But is cloud always available?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80" y="2375562"/>
            <a:ext cx="3895001" cy="73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82" y="2166292"/>
            <a:ext cx="1939926" cy="215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1141794" y="242777"/>
            <a:ext cx="7468806" cy="1034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/>
              <a:t>Cloud usage is big and growing</a:t>
            </a:r>
            <a:endParaRPr lang="en-US" sz="4400" dirty="0" smtClean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4167351"/>
            <a:ext cx="48291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86" y="3882498"/>
            <a:ext cx="1289968" cy="27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64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9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Need to </a:t>
            </a:r>
            <a:r>
              <a:rPr lang="en-US" dirty="0" smtClean="0"/>
              <a:t>understand cloud </a:t>
            </a:r>
            <a:r>
              <a:rPr lang="en-US" dirty="0"/>
              <a:t>a</a:t>
            </a:r>
            <a:r>
              <a:rPr lang="en-US" dirty="0" smtClean="0"/>
              <a:t>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41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Users care</a:t>
            </a:r>
          </a:p>
          <a:p>
            <a:pPr lvl="1"/>
            <a:r>
              <a:rPr lang="en-US" dirty="0" smtClean="0"/>
              <a:t>Many applications in the cloud: Facebook, Gmail, </a:t>
            </a:r>
            <a:r>
              <a:rPr lang="en-US" dirty="0" err="1" smtClean="0"/>
              <a:t>Dropbox</a:t>
            </a:r>
            <a:r>
              <a:rPr lang="en-US" dirty="0" smtClean="0"/>
              <a:t>, etc.</a:t>
            </a:r>
            <a:endParaRPr lang="en-US" altLang="zh-CN" dirty="0" smtClean="0"/>
          </a:p>
          <a:p>
            <a:r>
              <a:rPr lang="en-US" altLang="zh-CN" dirty="0" smtClean="0"/>
              <a:t>Businesses care</a:t>
            </a:r>
          </a:p>
          <a:p>
            <a:pPr lvl="1"/>
            <a:r>
              <a:rPr lang="en-US" altLang="zh-CN" dirty="0" smtClean="0"/>
              <a:t>Data/Apps on cloud needs to be always available</a:t>
            </a:r>
          </a:p>
          <a:p>
            <a:r>
              <a:rPr lang="en-US" altLang="zh-CN" dirty="0" smtClean="0"/>
              <a:t>Providers care</a:t>
            </a:r>
          </a:p>
          <a:p>
            <a:pPr lvl="1"/>
            <a:r>
              <a:rPr lang="en-US" altLang="zh-CN" dirty="0" smtClean="0"/>
              <a:t>5-minute outage costs Google half million in revenue[1]</a:t>
            </a:r>
          </a:p>
          <a:p>
            <a:pPr lvl="1"/>
            <a:r>
              <a:rPr lang="en-US" dirty="0"/>
              <a:t>only a few providers, but real </a:t>
            </a:r>
            <a:r>
              <a:rPr lang="en-US" dirty="0" smtClean="0"/>
              <a:t>competition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1742" y="6422570"/>
            <a:ext cx="5920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[1] http://venturebeat.com/2013/08/16/3-minute-outage-costs-google-545000-in-revenue/</a:t>
            </a:r>
            <a:endParaRPr lang="zh-CN" alt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F475-B1D6-4262-AFBD-6AFF8523A70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9A56-46E9-48F0-8E23-B81164803FCF}" type="datetime1">
              <a:rPr lang="en-US" smtClean="0"/>
              <a:t>3/10/2014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Prior work relies on ICMP probes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41385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Amogh</a:t>
            </a:r>
            <a:r>
              <a:rPr lang="en-US" sz="2400" dirty="0" smtClean="0"/>
              <a:t> </a:t>
            </a:r>
            <a:r>
              <a:rPr lang="en-US" sz="2400" dirty="0" err="1"/>
              <a:t>Dhamdhere</a:t>
            </a:r>
            <a:r>
              <a:rPr lang="en-US" sz="2400" dirty="0"/>
              <a:t>, </a:t>
            </a:r>
            <a:r>
              <a:rPr lang="en-US" sz="2400" dirty="0" smtClean="0"/>
              <a:t>et al, </a:t>
            </a:r>
            <a:r>
              <a:rPr lang="en-US" sz="2400" dirty="0" err="1"/>
              <a:t>CoNEXT</a:t>
            </a:r>
            <a:r>
              <a:rPr lang="en-US" sz="2400" dirty="0"/>
              <a:t>, </a:t>
            </a:r>
            <a:r>
              <a:rPr lang="en-US" sz="2400" dirty="0" smtClean="0"/>
              <a:t>2007. </a:t>
            </a:r>
          </a:p>
          <a:p>
            <a:pPr lvl="1"/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Netdiagnoser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Troubleshooting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etwork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nreachabilities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sing End-to-End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robes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Routing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r>
              <a:rPr lang="en-US" sz="2400" dirty="0" err="1" smtClean="0"/>
              <a:t>Zheng</a:t>
            </a:r>
            <a:r>
              <a:rPr lang="en-US" sz="2400" dirty="0" smtClean="0"/>
              <a:t> </a:t>
            </a:r>
            <a:r>
              <a:rPr lang="en-US" sz="2400" dirty="0"/>
              <a:t>Zhang, </a:t>
            </a:r>
            <a:r>
              <a:rPr lang="en-US" sz="2400" dirty="0" smtClean="0"/>
              <a:t>et al</a:t>
            </a:r>
            <a:r>
              <a:rPr lang="en-US" sz="2400" dirty="0"/>
              <a:t>, SIGCOMM, 2008. </a:t>
            </a:r>
            <a:endParaRPr lang="en-US" sz="2400" dirty="0" smtClean="0"/>
          </a:p>
          <a:p>
            <a:pPr lvl="1"/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iSPY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Detecting IP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Prefix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ijacking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My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wn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sz="2400" dirty="0" smtClean="0"/>
              <a:t>Ethan Katz-Bassett, et al, NSDI 2008. 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Studying Black Holes in the Internet with Hubble.</a:t>
            </a:r>
          </a:p>
          <a:p>
            <a:r>
              <a:rPr lang="en-US" sz="2400" dirty="0" smtClean="0"/>
              <a:t>Lin </a:t>
            </a:r>
            <a:r>
              <a:rPr lang="en-US" sz="2400" dirty="0" err="1" smtClean="0"/>
              <a:t>Quan</a:t>
            </a:r>
            <a:r>
              <a:rPr lang="en-US" sz="2400" dirty="0" smtClean="0"/>
              <a:t>, et al, SIGCOMM 2013. </a:t>
            </a:r>
          </a:p>
          <a:p>
            <a:pPr lvl="1"/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Trinocular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Understanding Internet Reliability through Adaptive Probing.</a:t>
            </a:r>
          </a:p>
          <a:p>
            <a:r>
              <a:rPr lang="en-US" sz="2400" dirty="0" smtClean="0"/>
              <a:t>…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57854" y="5239352"/>
            <a:ext cx="5921803" cy="713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But can we trust ICMP?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06E-42CC-48AB-8395-ACF30703C2E4}" type="datetime1">
              <a:rPr lang="en-US" smtClean="0"/>
              <a:t>3/10/2014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8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4095750" y="2112748"/>
            <a:ext cx="4997450" cy="327205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714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Cloud needs end-to-end </a:t>
            </a:r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06E-42CC-48AB-8395-ACF30703C2E4}" type="datetime1">
              <a:rPr lang="en-US" smtClean="0"/>
              <a:t>3/10/2014</a:t>
            </a:fld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4229100" y="2514600"/>
            <a:ext cx="4622800" cy="27432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9"/>
          <p:cNvSpPr/>
          <p:nvPr/>
        </p:nvSpPr>
        <p:spPr>
          <a:xfrm>
            <a:off x="7086600" y="2578100"/>
            <a:ext cx="952500" cy="8255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/>
          <p:cNvSpPr/>
          <p:nvPr/>
        </p:nvSpPr>
        <p:spPr>
          <a:xfrm>
            <a:off x="7239000" y="2730500"/>
            <a:ext cx="952500" cy="8255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agnetic Disk 11"/>
          <p:cNvSpPr/>
          <p:nvPr/>
        </p:nvSpPr>
        <p:spPr>
          <a:xfrm>
            <a:off x="7391400" y="2882900"/>
            <a:ext cx="952500" cy="8255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Magnetic Disk 13"/>
          <p:cNvSpPr/>
          <p:nvPr/>
        </p:nvSpPr>
        <p:spPr>
          <a:xfrm>
            <a:off x="7696200" y="3187700"/>
            <a:ext cx="952500" cy="82550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946900" y="2028305"/>
            <a:ext cx="1676400" cy="555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Back end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445000" y="2046599"/>
            <a:ext cx="1676400" cy="555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Front end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4591050" y="4544926"/>
            <a:ext cx="1219200" cy="66751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Gateway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9" idx="3"/>
            <a:endCxn id="10" idx="2"/>
          </p:cNvCxnSpPr>
          <p:nvPr/>
        </p:nvCxnSpPr>
        <p:spPr>
          <a:xfrm flipV="1">
            <a:off x="5638800" y="2990850"/>
            <a:ext cx="1447800" cy="768350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9" idx="3"/>
            <a:endCxn id="11" idx="2"/>
          </p:cNvCxnSpPr>
          <p:nvPr/>
        </p:nvCxnSpPr>
        <p:spPr>
          <a:xfrm flipV="1">
            <a:off x="5638800" y="3143250"/>
            <a:ext cx="1600200" cy="615950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2" idx="2"/>
          </p:cNvCxnSpPr>
          <p:nvPr/>
        </p:nvCxnSpPr>
        <p:spPr>
          <a:xfrm flipV="1">
            <a:off x="5638800" y="3295650"/>
            <a:ext cx="1752600" cy="453123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9" idx="3"/>
            <a:endCxn id="14" idx="2"/>
          </p:cNvCxnSpPr>
          <p:nvPr/>
        </p:nvCxnSpPr>
        <p:spPr>
          <a:xfrm flipV="1">
            <a:off x="5638800" y="3600450"/>
            <a:ext cx="2057400" cy="158750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3"/>
            <a:endCxn id="8" idx="1"/>
          </p:cNvCxnSpPr>
          <p:nvPr/>
        </p:nvCxnSpPr>
        <p:spPr>
          <a:xfrm>
            <a:off x="6540500" y="2671445"/>
            <a:ext cx="0" cy="2583434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 txBox="1">
            <a:spLocks/>
          </p:cNvSpPr>
          <p:nvPr/>
        </p:nvSpPr>
        <p:spPr>
          <a:xfrm>
            <a:off x="5676900" y="1208196"/>
            <a:ext cx="1676400" cy="555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/>
              <a:t>The cloud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57200" y="2062731"/>
            <a:ext cx="1428750" cy="308813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393700" y="1215063"/>
            <a:ext cx="1676400" cy="555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/>
              <a:t>Customers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638300" y="2514600"/>
            <a:ext cx="2806700" cy="7955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38300" y="3606800"/>
            <a:ext cx="2806700" cy="101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638300" y="4127500"/>
            <a:ext cx="2806700" cy="469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Picture 32" descr="ICON_PDA_Q3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2223924"/>
            <a:ext cx="265113" cy="5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0" descr="ICON_Laptop_Q3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" y="3187700"/>
            <a:ext cx="5778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2" descr="ICON_Desktop_Q3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" y="4243730"/>
            <a:ext cx="664371" cy="70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ICON_Datacenter_1_R2_Q3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921000"/>
            <a:ext cx="8763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lowchart: Alternate Process 23"/>
          <p:cNvSpPr/>
          <p:nvPr/>
        </p:nvSpPr>
        <p:spPr>
          <a:xfrm>
            <a:off x="1949450" y="2426833"/>
            <a:ext cx="552450" cy="175533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ICMP</a:t>
            </a:r>
            <a:endParaRPr lang="en-US" sz="1000" dirty="0"/>
          </a:p>
        </p:txBody>
      </p:sp>
      <p:sp>
        <p:nvSpPr>
          <p:cNvPr id="30" name="Oval 29"/>
          <p:cNvSpPr/>
          <p:nvPr/>
        </p:nvSpPr>
        <p:spPr>
          <a:xfrm>
            <a:off x="1917700" y="3403600"/>
            <a:ext cx="673100" cy="203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HTTP</a:t>
            </a:r>
            <a:endParaRPr lang="en-US" sz="1000" dirty="0"/>
          </a:p>
        </p:txBody>
      </p:sp>
      <p:sp>
        <p:nvSpPr>
          <p:cNvPr id="31" name="Multiply 30"/>
          <p:cNvSpPr/>
          <p:nvPr/>
        </p:nvSpPr>
        <p:spPr>
          <a:xfrm>
            <a:off x="6648450" y="2957512"/>
            <a:ext cx="330200" cy="384175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187400" y="2688588"/>
            <a:ext cx="1051600" cy="27844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broken here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1408352" y="6162533"/>
            <a:ext cx="7113348" cy="51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2900" y="2247646"/>
            <a:ext cx="4038600" cy="3099307"/>
          </a:xfrm>
          <a:prstGeom prst="rect">
            <a:avLst/>
          </a:prstGeom>
          <a:solidFill>
            <a:srgbClr val="FF0000">
              <a:alpha val="10196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7408" y="1686654"/>
            <a:ext cx="3223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ICMP tests only this part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27200" y="2148319"/>
            <a:ext cx="7105650" cy="3099307"/>
          </a:xfrm>
          <a:prstGeom prst="rect">
            <a:avLst/>
          </a:prstGeom>
          <a:solidFill>
            <a:srgbClr val="92D050">
              <a:alpha val="10196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354534" y="1672618"/>
            <a:ext cx="3466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HTTP tests the whole path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4833" y="5491170"/>
            <a:ext cx="42567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cloud </a:t>
            </a:r>
            <a:r>
              <a:rPr lang="en-US" sz="2000" dirty="0" smtClean="0"/>
              <a:t>is much more complicated: </a:t>
            </a:r>
            <a:r>
              <a:rPr lang="en-US" sz="2000" dirty="0"/>
              <a:t>load balancers, </a:t>
            </a:r>
            <a:r>
              <a:rPr lang="en-US" sz="2000" dirty="0" smtClean="0"/>
              <a:t>RAID … </a:t>
            </a:r>
            <a:r>
              <a:rPr lang="en-US" sz="2000" b="1" dirty="0" smtClean="0">
                <a:solidFill>
                  <a:srgbClr val="C00000"/>
                </a:solidFill>
              </a:rPr>
              <a:t>All must work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95400" y="5430583"/>
            <a:ext cx="29538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Plus ICMP filtering, rate limiting ….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670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C 0.00087 0.00185 0.00139 0.0044 0.00278 0.00556 C 0.00746 0.00949 0.01476 0.0088 0.01944 0.01296 C 0.02535 0.01829 0.03073 0.02106 0.0375 0.02407 C 0.04792 0.0287 0.03507 0.02245 0.04583 0.02963 C 0.05208 0.0338 0.05989 0.03472 0.06667 0.03704 C 0.06875 0.03773 0.07031 0.03981 0.07222 0.04074 C 0.07743 0.04329 0.08351 0.04468 0.08889 0.0463 C 0.09948 0.04931 0.11024 0.04931 0.12083 0.05185 C 0.12604 0.05301 0.13108 0.05579 0.13611 0.05741 C 0.15139 0.07083 0.17517 0.07662 0.19305 0.08148 C 0.19983 0.0875 0.20868 0.08819 0.21667 0.09074 C 0.22465 0.09329 0.2316 0.09745 0.23889 0.10185 C 0.24705 0.10671 0.25312 0.10972 0.25972 0.11852 C 0.2559 0.13403 0.25156 0.1294 0.23889 0.12778 C 0.22118 0.11991 0.20503 0.11759 0.18611 0.11481 C 0.17118 0.11273 0.1566 0.10463 0.14167 0.10185 C 0.12639 0.09884 0.11111 0.09792 0.09583 0.09444 C 0.08142 0.0912 0.06667 0.08518 0.05278 0.07963 C 0.04618 0.07708 0.04132 0.07245 0.03472 0.07037 C 0.02812 0.06389 0.02969 0.06412 0.02083 0.06111 C 0.01719 0.05995 0.00972 0.05741 0.00972 0.05764 C -0.00538 0.04398 0.01788 0.06389 1.11111E-6 0.05185 C -0.01007 0.04514 -0.00122 0.04722 -0.00972 0.04444 C -0.01528 0.04259 -0.02656 0.04236 -0.03056 0.03704 " pathEditMode="relative" rAng="0" ptsTypes="ffffffffffffffffffffffffA">
                                      <p:cBhvr>
                                        <p:cTn id="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926 C 0.0132 0.00995 0.0283 0.01528 0.04115 0.01528 C 0.09636 0.01528 0.15157 0.01528 0.20677 0.01597 C 0.2698 0.01875 0.31789 0.01736 0.38855 0.01736 C 0.40712 0.01435 0.38959 0.01806 0.4007 0.01366 C 0.40348 0.01296 0.40921 0.01157 0.40921 0.01227 C 0.41094 0.01088 0.4125 0.00926 0.41476 0.00856 C 0.41737 0.00787 0.42275 0.00648 0.42275 0.00718 C 0.43056 0.00208 0.42622 0.00347 0.43664 0.00139 L 0.43664 0.00208 C 0.44566 -0.0037 0.454 -0.0081 0.46389 -0.01181 C 0.4665 -0.0125 0.46962 -0.0125 0.47205 -0.01319 C 0.47969 -0.01759 0.48941 -0.0213 0.49809 -0.02361 C 0.51302 -0.03079 0.49011 -0.01991 0.50764 -0.02639 C 0.51285 -0.0287 0.51546 -0.03148 0.52136 -0.0331 C 0.525 -0.0338 0.5323 -0.03519 0.5323 -0.03449 C 0.53507 -0.03657 0.53785 -0.03819 0.54063 -0.03958 C 0.54202 -0.04028 0.54601 -0.04167 0.54462 -0.04167 C 0.54271 -0.04028 0.54115 -0.03819 0.53924 -0.0375 C 0.5375 -0.03657 0.53525 -0.03588 0.53368 -0.03519 C 0.52639 -0.03079 0.52084 -0.02431 0.51459 -0.01921 C 0.5125 -0.01759 0.50886 -0.01759 0.50625 -0.0169 C 0.49705 -0.01481 0.48855 -0.01319 0.47882 -0.0125 C 0.47761 -0.01181 0.47639 -0.01111 0.47466 -0.01042 C 0.47101 -0.00972 0.46389 -0.0081 0.46389 -0.00741 C 0.45816 -0.00532 0.45122 -0.0037 0.44462 -0.00231 C 0.43976 0.00208 0.43247 0.00417 0.42552 0.00579 C 0.41875 0.00926 0.41007 0.00995 0.40226 0.01296 C 0.39549 0.01528 0.38993 0.01944 0.38316 0.02245 C 0.32691 0.04815 0.25382 0.02477 0.18889 0.02546 C 0.13473 0.02755 0.08021 0.02824 0.02605 0.02315 C 0.01719 0.02106 0.00677 0.02037 -0.00243 0.02037 " pathEditMode="relative" rAng="0" ptsTypes="ffffffffFffffffffffffffffffffffA">
                                      <p:cBhvr>
                                        <p:cTn id="2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31" grpId="0" animBg="1"/>
      <p:bldP spid="51" grpId="0"/>
      <p:bldP spid="52" grpId="0" build="allAtOnce"/>
      <p:bldP spid="3" grpId="0" animBg="1"/>
      <p:bldP spid="7" grpId="0"/>
      <p:bldP spid="49" grpId="0" animBg="1"/>
      <p:bldP spid="53" grpId="0"/>
      <p:bldP spid="9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importance of </a:t>
            </a:r>
            <a:r>
              <a:rPr lang="en-US" dirty="0" smtClean="0"/>
              <a:t>retries</a:t>
            </a:r>
          </a:p>
          <a:p>
            <a:r>
              <a:rPr lang="en-US" dirty="0"/>
              <a:t>C</a:t>
            </a:r>
            <a:r>
              <a:rPr lang="en-US" dirty="0" smtClean="0"/>
              <a:t>ompare ways to measure </a:t>
            </a:r>
            <a:r>
              <a:rPr lang="en-US" dirty="0"/>
              <a:t>cloud </a:t>
            </a:r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Network vs. app-level           (ICMP vs. HTTP)</a:t>
            </a:r>
            <a:endParaRPr lang="en-US" dirty="0"/>
          </a:p>
          <a:p>
            <a:r>
              <a:rPr lang="en-US" dirty="0" smtClean="0"/>
              <a:t>Show end-to-end measurements are necessary</a:t>
            </a:r>
          </a:p>
          <a:p>
            <a:pPr lvl="1"/>
            <a:r>
              <a:rPr lang="en-US" dirty="0" smtClean="0"/>
              <a:t>ICMP can over- and under-estimate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06E-42CC-48AB-8395-ACF30703C2E4}" type="datetime1">
              <a:rPr lang="en-US" smtClean="0"/>
              <a:t>3/10/2014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46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Methodology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2372" y="2311400"/>
            <a:ext cx="2408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HTTP: fetch a </a:t>
            </a:r>
            <a:r>
              <a:rPr lang="en-US" altLang="zh-CN" sz="2000" dirty="0"/>
              <a:t>1KB file</a:t>
            </a:r>
            <a:endParaRPr lang="en-US" altLang="zh-CN" sz="2000" dirty="0" smtClean="0"/>
          </a:p>
          <a:p>
            <a:r>
              <a:rPr lang="en-US" altLang="zh-CN" sz="2000" dirty="0" smtClean="0"/>
              <a:t>(</a:t>
            </a:r>
            <a:r>
              <a:rPr lang="en-US" altLang="zh-CN" sz="2000" b="1" i="1" dirty="0" smtClean="0"/>
              <a:t>end to end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402372" y="5005169"/>
            <a:ext cx="2416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ICMP: ping hostname</a:t>
            </a:r>
          </a:p>
          <a:p>
            <a:r>
              <a:rPr lang="en-US" altLang="zh-CN" sz="2000" dirty="0" smtClean="0"/>
              <a:t>(</a:t>
            </a:r>
            <a:r>
              <a:rPr lang="en-US" altLang="zh-CN" sz="2000" b="1" i="1" dirty="0" smtClean="0"/>
              <a:t>network-level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288039" y="3541024"/>
            <a:ext cx="2036648" cy="132343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altLang="zh-CN" sz="2000" b="1" i="1" dirty="0" smtClean="0"/>
              <a:t>Storage</a:t>
            </a:r>
            <a:r>
              <a:rPr lang="en-US" altLang="zh-CN" sz="2000" dirty="0" smtClean="0"/>
              <a:t>: </a:t>
            </a:r>
          </a:p>
          <a:p>
            <a:r>
              <a:rPr lang="en-US" altLang="zh-CN" sz="2000" dirty="0" smtClean="0"/>
              <a:t>7 Amazon S3 </a:t>
            </a:r>
          </a:p>
          <a:p>
            <a:r>
              <a:rPr lang="en-US" altLang="zh-CN" sz="2000" dirty="0" smtClean="0"/>
              <a:t>2 Google </a:t>
            </a:r>
            <a:r>
              <a:rPr lang="en-US" altLang="zh-CN" sz="2000" dirty="0"/>
              <a:t>Storage</a:t>
            </a:r>
            <a:r>
              <a:rPr lang="en-US" altLang="zh-CN" sz="2000" dirty="0" smtClean="0"/>
              <a:t/>
            </a:r>
            <a:br>
              <a:rPr lang="en-US" altLang="zh-CN" sz="2000" dirty="0" smtClean="0"/>
            </a:br>
            <a:r>
              <a:rPr lang="en-US" altLang="zh-CN" sz="2000" dirty="0" smtClean="0"/>
              <a:t>7 Microsoft </a:t>
            </a:r>
            <a:r>
              <a:rPr lang="en-US" altLang="zh-CN" sz="2000" dirty="0"/>
              <a:t>Azure</a:t>
            </a:r>
            <a:endParaRPr lang="zh-CN" alt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288039" y="5256768"/>
            <a:ext cx="3005887" cy="40011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en-US" altLang="zh-CN" sz="2000" i="1" dirty="0" smtClean="0"/>
              <a:t>ISI&amp;UW: only for validation</a:t>
            </a:r>
            <a:endParaRPr lang="zh-CN" altLang="en-US" sz="2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88039" y="2474912"/>
            <a:ext cx="1717843" cy="70788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altLang="zh-CN" sz="2000" b="1" i="1" dirty="0" smtClean="0"/>
              <a:t>VM</a:t>
            </a:r>
            <a:r>
              <a:rPr lang="en-US" altLang="zh-CN" sz="2000" dirty="0" smtClean="0"/>
              <a:t>: </a:t>
            </a:r>
          </a:p>
          <a:p>
            <a:r>
              <a:rPr lang="en-US" altLang="zh-CN" sz="2000" dirty="0" smtClean="0"/>
              <a:t>8 Amazon EC2 </a:t>
            </a:r>
            <a:endParaRPr lang="zh-CN" alt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91868" y="914568"/>
            <a:ext cx="2286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i="1" dirty="0" smtClean="0"/>
              <a:t>Probing Method</a:t>
            </a:r>
          </a:p>
          <a:p>
            <a:r>
              <a:rPr lang="en-US" altLang="zh-CN" sz="2000" i="1" dirty="0" smtClean="0"/>
              <a:t>(2 probing methods:</a:t>
            </a:r>
          </a:p>
          <a:p>
            <a:r>
              <a:rPr lang="en-US" altLang="zh-CN" sz="2000" i="1" dirty="0" smtClean="0"/>
              <a:t>ICMP vs. HTTP)</a:t>
            </a:r>
            <a:endParaRPr lang="en-US" altLang="zh-CN" sz="20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62170" y="914736"/>
            <a:ext cx="48069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i="1" dirty="0" smtClean="0"/>
              <a:t> Target</a:t>
            </a:r>
          </a:p>
          <a:p>
            <a:r>
              <a:rPr lang="en-US" altLang="zh-CN" sz="2000" i="1" dirty="0" smtClean="0"/>
              <a:t>(2 types of targets: VMs and storage</a:t>
            </a:r>
          </a:p>
          <a:p>
            <a:r>
              <a:rPr lang="en-US" altLang="zh-CN" sz="2000" i="1" dirty="0"/>
              <a:t> </a:t>
            </a:r>
            <a:r>
              <a:rPr lang="en-US" altLang="zh-CN" sz="2000" i="1" dirty="0" smtClean="0"/>
              <a:t>3 vendors for storage: Amazon, MS, Google)</a:t>
            </a:r>
            <a:endParaRPr lang="en-US" altLang="zh-CN" sz="2000" i="1" dirty="0"/>
          </a:p>
        </p:txBody>
      </p:sp>
      <p:sp>
        <p:nvSpPr>
          <p:cNvPr id="51" name="Rectangle 50"/>
          <p:cNvSpPr/>
          <p:nvPr/>
        </p:nvSpPr>
        <p:spPr>
          <a:xfrm>
            <a:off x="5105400" y="2133600"/>
            <a:ext cx="3232866" cy="36703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60" name="TextBox 59"/>
          <p:cNvSpPr txBox="1"/>
          <p:nvPr/>
        </p:nvSpPr>
        <p:spPr>
          <a:xfrm>
            <a:off x="1110946" y="3440503"/>
            <a:ext cx="3948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i="1" dirty="0"/>
              <a:t>rounds of </a:t>
            </a:r>
            <a:r>
              <a:rPr lang="en-US" altLang="zh-CN" sz="2000" i="1" dirty="0" smtClean="0"/>
              <a:t> 10/11 </a:t>
            </a:r>
            <a:r>
              <a:rPr lang="en-US" altLang="zh-CN" sz="2000" i="1" dirty="0"/>
              <a:t>minutes </a:t>
            </a:r>
            <a:r>
              <a:rPr lang="en-US" altLang="zh-CN" sz="2000" i="1" dirty="0" smtClean="0"/>
              <a:t>each</a:t>
            </a:r>
          </a:p>
          <a:p>
            <a:pPr marL="0" lvl="1"/>
            <a:r>
              <a:rPr lang="en-US" altLang="zh-CN" sz="2000" i="1" dirty="0"/>
              <a:t>Additional </a:t>
            </a:r>
            <a:r>
              <a:rPr lang="en-US" altLang="zh-CN" sz="2000" i="1" dirty="0" smtClean="0"/>
              <a:t> 2/8 retries </a:t>
            </a:r>
            <a:r>
              <a:rPr lang="en-US" altLang="zh-CN" sz="2000" i="1" dirty="0"/>
              <a:t>upon a </a:t>
            </a:r>
            <a:r>
              <a:rPr lang="en-US" altLang="zh-CN" sz="2000" i="1" dirty="0" smtClean="0"/>
              <a:t>failure</a:t>
            </a:r>
            <a:endParaRPr lang="en-US" altLang="zh-CN" sz="2000" i="1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3924300" y="5328335"/>
            <a:ext cx="11811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7" idx="3"/>
          </p:cNvCxnSpPr>
          <p:nvPr/>
        </p:nvCxnSpPr>
        <p:spPr>
          <a:xfrm>
            <a:off x="3810788" y="2665343"/>
            <a:ext cx="12946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F475-B1D6-4262-AFBD-6AFF8523A70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690A-C4FC-40BF-BF93-DD8AFB8F99E9}" type="datetime1">
              <a:rPr lang="en-US" smtClean="0"/>
              <a:t>3/10/2014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4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/>
      <p:bldP spid="51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Our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importance of retries</a:t>
            </a:r>
          </a:p>
          <a:p>
            <a:r>
              <a:rPr lang="en-US" dirty="0" smtClean="0"/>
              <a:t>Compare ways to measure cloud availability</a:t>
            </a:r>
          </a:p>
          <a:p>
            <a:pPr lvl="1"/>
            <a:r>
              <a:rPr lang="en-US" dirty="0" smtClean="0"/>
              <a:t>Network vs. app-level           (ICMP vs. HTTP)</a:t>
            </a:r>
            <a:endParaRPr lang="en-US" dirty="0"/>
          </a:p>
          <a:p>
            <a:r>
              <a:rPr lang="en-US" dirty="0" smtClean="0"/>
              <a:t>Show end-to-end measurements are necessary</a:t>
            </a:r>
          </a:p>
          <a:p>
            <a:pPr lvl="1"/>
            <a:r>
              <a:rPr lang="en-US" dirty="0" smtClean="0"/>
              <a:t>ICMP can over- and under-estimate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06E-42CC-48AB-8395-ACF30703C2E4}" type="datetime1">
              <a:rPr lang="en-US" smtClean="0"/>
              <a:t>3/10/2014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6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Why retries?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9300" cy="4756150"/>
          </a:xfrm>
        </p:spPr>
        <p:txBody>
          <a:bodyPr>
            <a:normAutofit/>
          </a:bodyPr>
          <a:lstStyle/>
          <a:p>
            <a:r>
              <a:rPr lang="en-US" dirty="0"/>
              <a:t>Packet loss could mess up the result:</a:t>
            </a:r>
          </a:p>
          <a:p>
            <a:pPr lvl="1"/>
            <a:r>
              <a:rPr lang="en-US" dirty="0"/>
              <a:t>random packet loss </a:t>
            </a:r>
            <a:r>
              <a:rPr lang="en-US" dirty="0" smtClean="0"/>
              <a:t>(could be as high as 1</a:t>
            </a:r>
            <a:r>
              <a:rPr lang="en-US" dirty="0"/>
              <a:t>%)</a:t>
            </a:r>
          </a:p>
          <a:p>
            <a:pPr lvl="1"/>
            <a:r>
              <a:rPr lang="en-US" dirty="0"/>
              <a:t>cloud outages are rare (&lt;&lt;1</a:t>
            </a:r>
            <a:r>
              <a:rPr lang="en-US" dirty="0" smtClean="0"/>
              <a:t>%)</a:t>
            </a:r>
          </a:p>
          <a:p>
            <a:r>
              <a:rPr lang="en-US" dirty="0" smtClean="0"/>
              <a:t>Unfair </a:t>
            </a:r>
            <a:r>
              <a:rPr lang="en-US" dirty="0"/>
              <a:t>to compare HTTP with </a:t>
            </a:r>
            <a:r>
              <a:rPr lang="en-US" dirty="0" smtClean="0"/>
              <a:t>ICMP w/o retry </a:t>
            </a:r>
            <a:endParaRPr lang="en-US" dirty="0"/>
          </a:p>
          <a:p>
            <a:pPr lvl="1"/>
            <a:r>
              <a:rPr lang="en-US" dirty="0" smtClean="0"/>
              <a:t>HTTP, TCP has kernel </a:t>
            </a:r>
            <a:r>
              <a:rPr lang="en-US" dirty="0"/>
              <a:t>retries</a:t>
            </a:r>
          </a:p>
          <a:p>
            <a:pPr lvl="1"/>
            <a:r>
              <a:rPr lang="en-US" dirty="0"/>
              <a:t>ICMP, nothing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6058-7C70-AF4E-A7C2-CD4B03F2EACB}" type="slidenum">
              <a:rPr lang="en-US" smtClean="0"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06E-42CC-48AB-8395-ACF30703C2E4}" type="datetime1">
              <a:rPr lang="en-US" smtClean="0"/>
              <a:t>3/10/2014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4077</TotalTime>
  <Words>840</Words>
  <Application>Microsoft Office PowerPoint</Application>
  <PresentationFormat>On-screen Show (4:3)</PresentationFormat>
  <Paragraphs>205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Need for End-to-End Evaluation of Cloud Availability </vt:lpstr>
      <vt:lpstr>PowerPoint Presentation</vt:lpstr>
      <vt:lpstr>Need to understand cloud availability</vt:lpstr>
      <vt:lpstr>Prior work relies on ICMP probes</vt:lpstr>
      <vt:lpstr>Cloud needs end-to-end measurement</vt:lpstr>
      <vt:lpstr>Our contributions</vt:lpstr>
      <vt:lpstr>Methodology</vt:lpstr>
      <vt:lpstr>Our contributions</vt:lpstr>
      <vt:lpstr>Why retries?</vt:lpstr>
      <vt:lpstr>The case for retries</vt:lpstr>
      <vt:lpstr>Our contributions</vt:lpstr>
      <vt:lpstr>Comparing network and app-Level probing</vt:lpstr>
      <vt:lpstr>Showing the underlying data</vt:lpstr>
      <vt:lpstr>Agreement between ICMP and HTTP</vt:lpstr>
      <vt:lpstr>Disagreement between ICMP and HTTP (case 1)</vt:lpstr>
      <vt:lpstr>Disagreement between ICMP and HTTP (case 2) 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developer</dc:creator>
  <cp:lastModifiedBy>zihu</cp:lastModifiedBy>
  <cp:revision>409</cp:revision>
  <dcterms:created xsi:type="dcterms:W3CDTF">2013-05-01T09:31:16Z</dcterms:created>
  <dcterms:modified xsi:type="dcterms:W3CDTF">2014-03-11T00:12:08Z</dcterms:modified>
</cp:coreProperties>
</file>