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3"/>
  </p:notesMasterIdLst>
  <p:handoutMasterIdLst>
    <p:handoutMasterId r:id="rId44"/>
  </p:handoutMasterIdLst>
  <p:sldIdLst>
    <p:sldId id="326" r:id="rId2"/>
    <p:sldId id="485" r:id="rId3"/>
    <p:sldId id="555" r:id="rId4"/>
    <p:sldId id="328" r:id="rId5"/>
    <p:sldId id="535" r:id="rId6"/>
    <p:sldId id="486" r:id="rId7"/>
    <p:sldId id="487" r:id="rId8"/>
    <p:sldId id="527" r:id="rId9"/>
    <p:sldId id="488" r:id="rId10"/>
    <p:sldId id="490" r:id="rId11"/>
    <p:sldId id="550" r:id="rId12"/>
    <p:sldId id="489" r:id="rId13"/>
    <p:sldId id="477" r:id="rId14"/>
    <p:sldId id="491" r:id="rId15"/>
    <p:sldId id="540" r:id="rId16"/>
    <p:sldId id="542" r:id="rId17"/>
    <p:sldId id="546" r:id="rId18"/>
    <p:sldId id="492" r:id="rId19"/>
    <p:sldId id="528" r:id="rId20"/>
    <p:sldId id="498" r:id="rId21"/>
    <p:sldId id="544" r:id="rId22"/>
    <p:sldId id="536" r:id="rId23"/>
    <p:sldId id="552" r:id="rId24"/>
    <p:sldId id="499" r:id="rId25"/>
    <p:sldId id="543" r:id="rId26"/>
    <p:sldId id="551" r:id="rId27"/>
    <p:sldId id="525" r:id="rId28"/>
    <p:sldId id="526" r:id="rId29"/>
    <p:sldId id="510" r:id="rId30"/>
    <p:sldId id="511" r:id="rId31"/>
    <p:sldId id="513" r:id="rId32"/>
    <p:sldId id="265" r:id="rId33"/>
    <p:sldId id="445" r:id="rId34"/>
    <p:sldId id="465" r:id="rId35"/>
    <p:sldId id="400" r:id="rId36"/>
    <p:sldId id="425" r:id="rId37"/>
    <p:sldId id="426" r:id="rId38"/>
    <p:sldId id="557" r:id="rId39"/>
    <p:sldId id="558" r:id="rId40"/>
    <p:sldId id="556" r:id="rId41"/>
    <p:sldId id="457" r:id="rId42"/>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1F1E4C-AC09-4CE6-810E-E9F48B072FA9}">
          <p14:sldIdLst>
            <p14:sldId id="326"/>
            <p14:sldId id="485"/>
            <p14:sldId id="555"/>
            <p14:sldId id="328"/>
            <p14:sldId id="535"/>
            <p14:sldId id="486"/>
            <p14:sldId id="487"/>
            <p14:sldId id="527"/>
            <p14:sldId id="488"/>
            <p14:sldId id="490"/>
            <p14:sldId id="550"/>
            <p14:sldId id="489"/>
            <p14:sldId id="477"/>
            <p14:sldId id="491"/>
            <p14:sldId id="540"/>
            <p14:sldId id="542"/>
            <p14:sldId id="546"/>
            <p14:sldId id="492"/>
            <p14:sldId id="528"/>
            <p14:sldId id="498"/>
            <p14:sldId id="544"/>
            <p14:sldId id="536"/>
            <p14:sldId id="552"/>
            <p14:sldId id="499"/>
            <p14:sldId id="543"/>
            <p14:sldId id="551"/>
            <p14:sldId id="525"/>
            <p14:sldId id="526"/>
            <p14:sldId id="510"/>
            <p14:sldId id="511"/>
            <p14:sldId id="513"/>
          </p14:sldIdLst>
        </p14:section>
        <p14:section name="Related work" id="{43B9A944-AC45-46FE-AD94-8F3C9CCBF6CD}">
          <p14:sldIdLst>
            <p14:sldId id="265"/>
          </p14:sldIdLst>
        </p14:section>
        <p14:section name="dream backup" id="{3593057C-541C-416D-96EC-960440C1FD38}">
          <p14:sldIdLst>
            <p14:sldId id="445"/>
            <p14:sldId id="465"/>
            <p14:sldId id="400"/>
            <p14:sldId id="425"/>
            <p14:sldId id="426"/>
            <p14:sldId id="557"/>
            <p14:sldId id="558"/>
            <p14:sldId id="556"/>
            <p14:sldId id="4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FFFFFF"/>
    <a:srgbClr val="DDDDDD"/>
    <a:srgbClr val="33CC33"/>
    <a:srgbClr val="00FF00"/>
    <a:srgbClr val="66FF66"/>
    <a:srgbClr val="66FF33"/>
    <a:srgbClr val="009E47"/>
    <a:srgbClr val="00602B"/>
    <a:srgbClr val="198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3" autoAdjust="0"/>
    <p:restoredTop sz="65390" autoAdjust="0"/>
  </p:normalViewPr>
  <p:slideViewPr>
    <p:cSldViewPr>
      <p:cViewPr>
        <p:scale>
          <a:sx n="100" d="100"/>
          <a:sy n="100" d="100"/>
        </p:scale>
        <p:origin x="-1170" y="1152"/>
      </p:cViewPr>
      <p:guideLst>
        <p:guide orient="horz" pos="2160"/>
        <p:guide pos="2880"/>
      </p:guideLst>
    </p:cSldViewPr>
  </p:slideViewPr>
  <p:notesTextViewPr>
    <p:cViewPr>
      <p:scale>
        <a:sx n="150" d="100"/>
        <a:sy n="15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4002299"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641" y="5"/>
            <a:ext cx="4002299" cy="350760"/>
          </a:xfrm>
          <a:prstGeom prst="rect">
            <a:avLst/>
          </a:prstGeom>
        </p:spPr>
        <p:txBody>
          <a:bodyPr vert="horz" lIns="91440" tIns="45720" rIns="91440" bIns="45720" rtlCol="0"/>
          <a:lstStyle>
            <a:lvl1pPr algn="r">
              <a:defRPr sz="1200"/>
            </a:lvl1pPr>
          </a:lstStyle>
          <a:p>
            <a:fld id="{5D0954D2-A0F0-4E5E-ACD8-E7AC72D94693}" type="datetimeFigureOut">
              <a:rPr lang="en-US" smtClean="0"/>
              <a:t>8/18/2014</a:t>
            </a:fld>
            <a:endParaRPr lang="en-US"/>
          </a:p>
        </p:txBody>
      </p:sp>
      <p:sp>
        <p:nvSpPr>
          <p:cNvPr id="4" name="Footer Placeholder 3"/>
          <p:cNvSpPr>
            <a:spLocks noGrp="1"/>
          </p:cNvSpPr>
          <p:nvPr>
            <p:ph type="ftr" sz="quarter" idx="2"/>
          </p:nvPr>
        </p:nvSpPr>
        <p:spPr>
          <a:xfrm>
            <a:off x="0" y="6658445"/>
            <a:ext cx="4002299"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641" y="6658445"/>
            <a:ext cx="4002299" cy="350760"/>
          </a:xfrm>
          <a:prstGeom prst="rect">
            <a:avLst/>
          </a:prstGeom>
        </p:spPr>
        <p:txBody>
          <a:bodyPr vert="horz" lIns="91440" tIns="45720" rIns="91440" bIns="45720" rtlCol="0" anchor="b"/>
          <a:lstStyle>
            <a:lvl1pPr algn="r">
              <a:defRPr sz="1200"/>
            </a:lvl1pPr>
          </a:lstStyle>
          <a:p>
            <a:fld id="{91A379FA-753C-43C2-BB16-C8B9C153EF2D}" type="slidenum">
              <a:rPr lang="en-US" smtClean="0"/>
              <a:t>‹#›</a:t>
            </a:fld>
            <a:endParaRPr lang="en-US"/>
          </a:p>
        </p:txBody>
      </p:sp>
    </p:spTree>
    <p:extLst>
      <p:ext uri="{BB962C8B-B14F-4D97-AF65-F5344CB8AC3E}">
        <p14:creationId xmlns:p14="http://schemas.microsoft.com/office/powerpoint/2010/main" val="238551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1641" y="0"/>
            <a:ext cx="4002299" cy="350520"/>
          </a:xfrm>
          <a:prstGeom prst="rect">
            <a:avLst/>
          </a:prstGeom>
        </p:spPr>
        <p:txBody>
          <a:bodyPr vert="horz" lIns="91440" tIns="45720" rIns="91440" bIns="45720" rtlCol="0"/>
          <a:lstStyle>
            <a:lvl1pPr algn="r">
              <a:defRPr sz="1200"/>
            </a:lvl1pPr>
          </a:lstStyle>
          <a:p>
            <a:fld id="{7568056F-B0AA-41BC-951D-69C33FC0D9B2}" type="datetimeFigureOut">
              <a:rPr lang="en-US" smtClean="0"/>
              <a:t>8/18/2014</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1641" y="6658664"/>
            <a:ext cx="4002299" cy="350520"/>
          </a:xfrm>
          <a:prstGeom prst="rect">
            <a:avLst/>
          </a:prstGeom>
        </p:spPr>
        <p:txBody>
          <a:bodyPr vert="horz" lIns="91440" tIns="45720" rIns="91440" bIns="45720" rtlCol="0" anchor="b"/>
          <a:lstStyle>
            <a:lvl1pPr algn="r">
              <a:defRPr sz="1200"/>
            </a:lvl1pPr>
          </a:lstStyle>
          <a:p>
            <a:fld id="{17978A48-20A4-4A3B-A719-261115388D5C}" type="slidenum">
              <a:rPr lang="en-US" smtClean="0"/>
              <a:t>‹#›</a:t>
            </a:fld>
            <a:endParaRPr lang="en-US"/>
          </a:p>
        </p:txBody>
      </p:sp>
    </p:spTree>
    <p:extLst>
      <p:ext uri="{BB962C8B-B14F-4D97-AF65-F5344CB8AC3E}">
        <p14:creationId xmlns:p14="http://schemas.microsoft.com/office/powerpoint/2010/main" val="80339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Thanks for the introduction. </a:t>
            </a:r>
          </a:p>
          <a:p>
            <a:r>
              <a:rPr lang="en-US" sz="1200" b="0" i="0" u="none" strike="noStrike" kern="1200" dirty="0" smtClean="0">
                <a:solidFill>
                  <a:schemeClr val="tx1"/>
                </a:solidFill>
                <a:effectLst/>
                <a:latin typeface="+mn-lt"/>
                <a:ea typeface="+mn-ea"/>
                <a:cs typeface="+mn-cs"/>
              </a:rPr>
              <a:t>My talk is about resource allocation for</a:t>
            </a:r>
            <a:r>
              <a:rPr lang="en-US" sz="1200" b="0" i="0" u="none" strike="noStrike" kern="1200" baseline="0" dirty="0" smtClean="0">
                <a:solidFill>
                  <a:schemeClr val="tx1"/>
                </a:solidFill>
                <a:effectLst/>
                <a:latin typeface="+mn-lt"/>
                <a:ea typeface="+mn-ea"/>
                <a:cs typeface="+mn-cs"/>
              </a:rPr>
              <a:t> measurement </a:t>
            </a:r>
            <a:r>
              <a:rPr lang="en-US" sz="1200" b="0" i="0" u="none" strike="noStrike" kern="1200" baseline="0" dirty="0" smtClean="0">
                <a:solidFill>
                  <a:schemeClr val="tx1"/>
                </a:solidFill>
                <a:effectLst/>
                <a:latin typeface="+mn-lt"/>
                <a:ea typeface="+mn-ea"/>
                <a:cs typeface="+mn-cs"/>
              </a:rPr>
              <a:t>tasks.</a:t>
            </a:r>
          </a:p>
          <a:p>
            <a:r>
              <a:rPr lang="en-US" sz="1200" b="0" i="0" u="none" strike="noStrike" kern="1200" baseline="0" dirty="0" smtClean="0">
                <a:solidFill>
                  <a:schemeClr val="tx1"/>
                </a:solidFill>
                <a:effectLst/>
                <a:latin typeface="+mn-lt"/>
                <a:ea typeface="+mn-ea"/>
                <a:cs typeface="+mn-cs"/>
              </a:rPr>
              <a:t>This </a:t>
            </a:r>
            <a:r>
              <a:rPr lang="en-US" sz="1200" b="0" i="0" kern="1200" dirty="0" smtClean="0">
                <a:solidFill>
                  <a:schemeClr val="tx1"/>
                </a:solidFill>
                <a:effectLst/>
                <a:latin typeface="+mn-lt"/>
                <a:ea typeface="+mn-ea"/>
                <a:cs typeface="+mn-cs"/>
              </a:rPr>
              <a:t>is </a:t>
            </a:r>
            <a:r>
              <a:rPr lang="en-US" sz="1200" b="0" i="0" kern="1200" dirty="0" smtClean="0">
                <a:solidFill>
                  <a:schemeClr val="tx1"/>
                </a:solidFill>
                <a:effectLst/>
                <a:latin typeface="+mn-lt"/>
                <a:ea typeface="+mn-ea"/>
                <a:cs typeface="+mn-cs"/>
              </a:rPr>
              <a:t>motivated by the rapid evolution of networks and the need to achieve high levels of performance and availability in networks.</a:t>
            </a:r>
          </a:p>
        </p:txBody>
      </p:sp>
      <p:sp>
        <p:nvSpPr>
          <p:cNvPr id="4" name="Slide Number Placeholder 3"/>
          <p:cNvSpPr>
            <a:spLocks noGrp="1"/>
          </p:cNvSpPr>
          <p:nvPr>
            <p:ph type="sldNum" sz="quarter" idx="10"/>
          </p:nvPr>
        </p:nvSpPr>
        <p:spPr/>
        <p:txBody>
          <a:bodyPr/>
          <a:lstStyle/>
          <a:p>
            <a:fld id="{17978A48-20A4-4A3B-A719-261115388D5C}" type="slidenum">
              <a:rPr lang="en-US" smtClean="0"/>
              <a:t>1</a:t>
            </a:fld>
            <a:endParaRPr lang="en-US"/>
          </a:p>
        </p:txBody>
      </p:sp>
    </p:spTree>
    <p:extLst>
      <p:ext uri="{BB962C8B-B14F-4D97-AF65-F5344CB8AC3E}">
        <p14:creationId xmlns:p14="http://schemas.microsoft.com/office/powerpoint/2010/main" val="3874365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So far we have talked about how to find the right configuration of TCAMs for a</a:t>
            </a:r>
            <a:r>
              <a:rPr lang="en-US" sz="1200" b="0" i="0" u="none" strike="noStrike" kern="1200" baseline="0" dirty="0" smtClean="0">
                <a:solidFill>
                  <a:schemeClr val="tx1"/>
                </a:solidFill>
                <a:effectLst/>
                <a:latin typeface="+mn-lt"/>
                <a:ea typeface="+mn-ea"/>
                <a:cs typeface="+mn-cs"/>
              </a:rPr>
              <a:t> single</a:t>
            </a:r>
            <a:r>
              <a:rPr lang="en-US" sz="1200" b="0" i="0" u="none" strike="noStrike" kern="1200" dirty="0" smtClean="0">
                <a:solidFill>
                  <a:schemeClr val="tx1"/>
                </a:solidFill>
                <a:effectLst/>
                <a:latin typeface="+mn-lt"/>
                <a:ea typeface="+mn-ea"/>
                <a:cs typeface="+mn-cs"/>
              </a:rPr>
              <a:t> task. </a:t>
            </a:r>
          </a:p>
          <a:p>
            <a:pPr rtl="0"/>
            <a:r>
              <a:rPr lang="en-US" sz="1200" b="0" i="0" u="none" strike="noStrike" kern="1200" dirty="0" smtClean="0">
                <a:solidFill>
                  <a:schemeClr val="tx1"/>
                </a:solidFill>
                <a:effectLst/>
                <a:latin typeface="+mn-lt"/>
                <a:ea typeface="+mn-ea"/>
                <a:cs typeface="+mn-cs"/>
              </a:rPr>
              <a:t>But to support many concurrent tasks, we can use other ideas to efficiently use TCAMs. </a:t>
            </a:r>
          </a:p>
          <a:p>
            <a:pPr rtl="0"/>
            <a:r>
              <a:rPr lang="en-US" sz="1200" b="0" i="0" u="none" strike="noStrike" kern="1200" dirty="0" smtClean="0">
                <a:solidFill>
                  <a:schemeClr val="tx1"/>
                </a:solidFill>
                <a:effectLst/>
                <a:latin typeface="+mn-lt"/>
                <a:ea typeface="+mn-ea"/>
                <a:cs typeface="+mn-cs"/>
              </a:rPr>
              <a:t>This figure shows how many TCAMs</a:t>
            </a:r>
            <a:r>
              <a:rPr lang="en-US" sz="1200" b="0" i="0" u="none" strike="noStrike" kern="1200" baseline="0" dirty="0" smtClean="0">
                <a:solidFill>
                  <a:schemeClr val="tx1"/>
                </a:solidFill>
                <a:effectLst/>
                <a:latin typeface="+mn-lt"/>
                <a:ea typeface="+mn-ea"/>
                <a:cs typeface="+mn-cs"/>
              </a:rPr>
              <a:t> are required for heavy hitter detection task over time</a:t>
            </a:r>
            <a:r>
              <a:rPr lang="en-US" sz="1200" b="0" i="0" u="none" strike="noStrike" kern="1200" baseline="0" dirty="0" smtClean="0">
                <a:solidFill>
                  <a:schemeClr val="tx1"/>
                </a:solidFill>
                <a:effectLst/>
                <a:latin typeface="+mn-lt"/>
                <a:ea typeface="+mn-ea"/>
                <a:cs typeface="+mn-cs"/>
              </a:rPr>
              <a:t>.</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If</a:t>
            </a:r>
            <a:r>
              <a:rPr lang="en-US" sz="1200" b="0" i="0" u="none" strike="noStrike" kern="1200" baseline="0" dirty="0" smtClean="0">
                <a:solidFill>
                  <a:schemeClr val="tx1"/>
                </a:solidFill>
                <a:effectLst/>
                <a:latin typeface="+mn-lt"/>
                <a:ea typeface="+mn-ea"/>
                <a:cs typeface="+mn-cs"/>
              </a:rPr>
              <a:t> two tasks have different TCAM requirements at different times, we can use statistical multiplexing to reduce TCAM usage.</a:t>
            </a:r>
          </a:p>
          <a:p>
            <a:pPr rtl="0"/>
            <a:r>
              <a:rPr lang="en-US" sz="1200" b="0" i="0" u="none" strike="noStrike" kern="1200" baseline="0" dirty="0" smtClean="0">
                <a:solidFill>
                  <a:schemeClr val="tx1"/>
                </a:solidFill>
                <a:effectLst/>
                <a:latin typeface="+mn-lt"/>
                <a:ea typeface="+mn-ea"/>
                <a:cs typeface="+mn-cs"/>
              </a:rPr>
              <a:t>For this, we need to dynamically allocate TCAMs and to reconfigure them.</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10</a:t>
            </a:fld>
            <a:endParaRPr lang="en-US"/>
          </a:p>
        </p:txBody>
      </p:sp>
    </p:spTree>
    <p:extLst>
      <p:ext uri="{BB962C8B-B14F-4D97-AF65-F5344CB8AC3E}">
        <p14:creationId xmlns:p14="http://schemas.microsoft.com/office/powerpoint/2010/main" val="845804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Another idea is based on the observation</a:t>
            </a:r>
            <a:r>
              <a:rPr lang="en-US" sz="1200" b="0" i="0" u="none" strike="noStrike" kern="1200" baseline="0" dirty="0" smtClean="0">
                <a:solidFill>
                  <a:schemeClr val="tx1"/>
                </a:solidFill>
                <a:effectLst/>
                <a:latin typeface="+mn-lt"/>
                <a:ea typeface="+mn-ea"/>
                <a:cs typeface="+mn-cs"/>
              </a:rPr>
              <a:t> that s</a:t>
            </a:r>
            <a:r>
              <a:rPr lang="en-US" sz="1200" b="0" i="0" u="none" strike="noStrike" kern="1200" dirty="0" smtClean="0">
                <a:solidFill>
                  <a:schemeClr val="tx1"/>
                </a:solidFill>
                <a:effectLst/>
                <a:latin typeface="+mn-lt"/>
                <a:ea typeface="+mn-ea"/>
                <a:cs typeface="+mn-cs"/>
              </a:rPr>
              <a:t>ome tasks may see traffic at multiple switches. </a:t>
            </a:r>
          </a:p>
          <a:p>
            <a:pPr rtl="0"/>
            <a:r>
              <a:rPr lang="en-US" sz="1200" b="0" i="0" u="none" strike="noStrike" kern="1200" baseline="0" dirty="0" smtClean="0">
                <a:solidFill>
                  <a:schemeClr val="tx1"/>
                </a:solidFill>
                <a:effectLst/>
                <a:latin typeface="+mn-lt"/>
                <a:ea typeface="+mn-ea"/>
                <a:cs typeface="+mn-cs"/>
              </a:rPr>
              <a:t>Because different switches see different levels of traffic, </a:t>
            </a:r>
            <a:r>
              <a:rPr lang="en-US" sz="1200" b="0" i="0" u="none" strike="noStrike" kern="1200" dirty="0" smtClean="0">
                <a:solidFill>
                  <a:schemeClr val="tx1"/>
                </a:solidFill>
                <a:effectLst/>
                <a:latin typeface="+mn-lt"/>
                <a:ea typeface="+mn-ea"/>
                <a:cs typeface="+mn-cs"/>
              </a:rPr>
              <a:t>the TCAM</a:t>
            </a:r>
            <a:r>
              <a:rPr lang="en-US" sz="1200" b="0" i="0" u="none" strike="noStrike" kern="1200" baseline="0" dirty="0" smtClean="0">
                <a:solidFill>
                  <a:schemeClr val="tx1"/>
                </a:solidFill>
                <a:effectLst/>
                <a:latin typeface="+mn-lt"/>
                <a:ea typeface="+mn-ea"/>
                <a:cs typeface="+mn-cs"/>
              </a:rPr>
              <a:t> required for the task varies across switches.</a:t>
            </a:r>
          </a:p>
          <a:p>
            <a:pPr rtl="0"/>
            <a:r>
              <a:rPr lang="en-US" sz="1200" b="0" i="0" u="none" strike="noStrike" kern="1200" dirty="0" smtClean="0">
                <a:solidFill>
                  <a:schemeClr val="tx1"/>
                </a:solidFill>
                <a:effectLst/>
                <a:latin typeface="+mn-lt"/>
                <a:ea typeface="+mn-ea"/>
                <a:cs typeface="+mn-cs"/>
              </a:rPr>
              <a:t>In this example, </a:t>
            </a:r>
            <a:r>
              <a:rPr lang="en-US" sz="1200" b="0" i="0" u="none" strike="noStrike" kern="1200" baseline="0" dirty="0" smtClean="0">
                <a:solidFill>
                  <a:schemeClr val="tx1"/>
                </a:solidFill>
                <a:effectLst/>
                <a:latin typeface="+mn-lt"/>
                <a:ea typeface="+mn-ea"/>
                <a:cs typeface="+mn-cs"/>
              </a:rPr>
              <a:t>the task needs more TCAMs only on switch A. </a:t>
            </a:r>
          </a:p>
          <a:p>
            <a:pPr rtl="0"/>
            <a:r>
              <a:rPr lang="en-US" sz="1200" b="0" i="0" u="none" strike="noStrike" kern="1200" baseline="0" dirty="0" smtClean="0">
                <a:solidFill>
                  <a:schemeClr val="tx1"/>
                </a:solidFill>
                <a:effectLst/>
                <a:latin typeface="+mn-lt"/>
                <a:ea typeface="+mn-ea"/>
                <a:cs typeface="+mn-cs"/>
              </a:rPr>
              <a:t>We can leverage this for spatial multiplexing to reduce TCAM usage.</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11</a:t>
            </a:fld>
            <a:endParaRPr lang="en-US"/>
          </a:p>
        </p:txBody>
      </p:sp>
    </p:spTree>
    <p:extLst>
      <p:ext uri="{BB962C8B-B14F-4D97-AF65-F5344CB8AC3E}">
        <p14:creationId xmlns:p14="http://schemas.microsoft.com/office/powerpoint/2010/main" val="845804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It is possible to be more aggressive in reducing TCAM usage.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We have found a pattern</a:t>
            </a:r>
            <a:r>
              <a:rPr lang="en-US" sz="1200" b="0" i="0" u="none" strike="noStrike" kern="1200" baseline="0" dirty="0" smtClean="0">
                <a:solidFill>
                  <a:schemeClr val="tx1"/>
                </a:solidFill>
                <a:effectLst/>
                <a:latin typeface="+mn-lt"/>
                <a:ea typeface="+mn-ea"/>
                <a:cs typeface="+mn-cs"/>
              </a:rPr>
              <a:t> of diminishing returns in accuracy for many measurement tasks.</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In</a:t>
            </a:r>
            <a:r>
              <a:rPr lang="en-US" sz="1200" b="0" i="0" u="none" strike="noStrike" kern="1200" baseline="0" dirty="0" smtClean="0">
                <a:solidFill>
                  <a:schemeClr val="tx1"/>
                </a:solidFill>
                <a:effectLst/>
                <a:latin typeface="+mn-lt"/>
                <a:ea typeface="+mn-ea"/>
                <a:cs typeface="+mn-cs"/>
              </a:rPr>
              <a:t> this figure, </a:t>
            </a:r>
            <a:r>
              <a:rPr lang="en-US" sz="1200" b="0" i="0" u="none" strike="noStrike" kern="1200" dirty="0" smtClean="0">
                <a:solidFill>
                  <a:schemeClr val="tx1"/>
                </a:solidFill>
                <a:effectLst/>
                <a:latin typeface="+mn-lt"/>
                <a:ea typeface="+mn-ea"/>
                <a:cs typeface="+mn-cs"/>
              </a:rPr>
              <a:t>as we double TCAM entries, the accuracy gain becomes smaller and smaller.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Also the additional heavy hitters detected are small and close to the threshold.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So, we </a:t>
            </a:r>
            <a:r>
              <a:rPr lang="en-US" sz="1200" b="1" i="0" u="none" strike="noStrike" kern="1200" dirty="0" smtClean="0">
                <a:solidFill>
                  <a:schemeClr val="tx1"/>
                </a:solidFill>
                <a:effectLst/>
                <a:latin typeface="+mn-lt"/>
                <a:ea typeface="+mn-ea"/>
                <a:cs typeface="+mn-cs"/>
              </a:rPr>
              <a:t>can significantly reduce</a:t>
            </a:r>
            <a:r>
              <a:rPr lang="en-US" sz="1200" b="0" i="0" u="none" strike="noStrike" kern="1200" dirty="0" smtClean="0">
                <a:solidFill>
                  <a:schemeClr val="tx1"/>
                </a:solidFill>
                <a:effectLst/>
                <a:latin typeface="+mn-lt"/>
                <a:ea typeface="+mn-ea"/>
                <a:cs typeface="+mn-cs"/>
              </a:rPr>
              <a:t> TCAM usage</a:t>
            </a:r>
            <a:r>
              <a:rPr lang="en-US" sz="1200" b="0" i="0" u="none" strike="noStrike" kern="1200" baseline="0" dirty="0" smtClean="0">
                <a:solidFill>
                  <a:schemeClr val="tx1"/>
                </a:solidFill>
                <a:effectLst/>
                <a:latin typeface="+mn-lt"/>
                <a:ea typeface="+mn-ea"/>
                <a:cs typeface="+mn-cs"/>
              </a:rPr>
              <a:t> by keeping task accuracy </a:t>
            </a:r>
            <a:r>
              <a:rPr lang="en-US" sz="1200" b="0" i="0" u="none" strike="noStrike" kern="1200" dirty="0" smtClean="0">
                <a:solidFill>
                  <a:schemeClr val="tx1"/>
                </a:solidFill>
                <a:effectLst/>
                <a:latin typeface="+mn-lt"/>
                <a:ea typeface="+mn-ea"/>
                <a:cs typeface="+mn-cs"/>
              </a:rPr>
              <a:t>above a bound that is below 100%.</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12</a:t>
            </a:fld>
            <a:endParaRPr lang="en-US"/>
          </a:p>
        </p:txBody>
      </p:sp>
    </p:spTree>
    <p:extLst>
      <p:ext uri="{BB962C8B-B14F-4D97-AF65-F5344CB8AC3E}">
        <p14:creationId xmlns:p14="http://schemas.microsoft.com/office/powerpoint/2010/main" val="85361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Thus, the key insight in our work is to </a:t>
            </a:r>
            <a:r>
              <a:rPr lang="en-US" dirty="0" smtClean="0"/>
              <a:t>leverage </a:t>
            </a:r>
            <a:r>
              <a:rPr lang="en-US" dirty="0" smtClean="0"/>
              <a:t>multiplexing and diminishing returns to dynamically adapt the configuration and allocation of TCAM entries per task to achieve sufficient accuracy.</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13</a:t>
            </a:fld>
            <a:endParaRPr lang="en-US"/>
          </a:p>
        </p:txBody>
      </p:sp>
    </p:spTree>
    <p:extLst>
      <p:ext uri="{BB962C8B-B14F-4D97-AF65-F5344CB8AC3E}">
        <p14:creationId xmlns:p14="http://schemas.microsoft.com/office/powerpoint/2010/main" val="1221494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Given this</a:t>
            </a:r>
            <a:r>
              <a:rPr lang="en-US" sz="1200" b="0" i="0" u="none" strike="noStrike" kern="1200" baseline="0" dirty="0" smtClean="0">
                <a:solidFill>
                  <a:schemeClr val="tx1"/>
                </a:solidFill>
                <a:effectLst/>
                <a:latin typeface="+mn-lt"/>
                <a:ea typeface="+mn-ea"/>
                <a:cs typeface="+mn-cs"/>
              </a:rPr>
              <a:t> insight, our paper makes </a:t>
            </a:r>
            <a:r>
              <a:rPr lang="en-US" sz="1200" b="0" i="0" u="none" strike="noStrike" kern="1200" dirty="0" smtClean="0">
                <a:solidFill>
                  <a:schemeClr val="tx1"/>
                </a:solidFill>
                <a:effectLst/>
                <a:latin typeface="+mn-lt"/>
                <a:ea typeface="+mn-ea"/>
                <a:cs typeface="+mn-cs"/>
              </a:rPr>
              <a:t>three contributions.</a:t>
            </a:r>
            <a:endParaRPr lang="en-US" b="0" dirty="0" smtClean="0">
              <a:effectLst/>
            </a:endParaRPr>
          </a:p>
          <a:p>
            <a:pPr rtl="0"/>
            <a:endParaRPr lang="en-US" b="0" dirty="0" smtClean="0">
              <a:effectLst/>
            </a:endParaRPr>
          </a:p>
          <a:p>
            <a:pPr rtl="0"/>
            <a:r>
              <a:rPr lang="en-US" sz="1200" b="0" i="0" u="none" strike="noStrike" kern="1200" dirty="0" smtClean="0">
                <a:solidFill>
                  <a:schemeClr val="tx1"/>
                </a:solidFill>
                <a:effectLst/>
                <a:latin typeface="+mn-lt"/>
                <a:ea typeface="+mn-ea"/>
                <a:cs typeface="+mn-cs"/>
              </a:rPr>
              <a:t>We have designed a system called DREAM that supports three types of measurement tasks: Heavy hitter, hierarchical heavy hitter and change detection.</a:t>
            </a:r>
            <a:r>
              <a:rPr lang="en-US" b="0" dirty="0" smtClean="0">
                <a:effectLst/>
              </a:rPr>
              <a:t/>
            </a:r>
            <a:br>
              <a:rPr lang="en-US" b="0" dirty="0" smtClean="0">
                <a:effectLst/>
              </a:rPr>
            </a:br>
            <a:endParaRPr lang="en-US" b="0" dirty="0" smtClean="0">
              <a:effectLst/>
            </a:endParaRPr>
          </a:p>
          <a:p>
            <a:pPr rtl="0"/>
            <a:r>
              <a:rPr lang="en-US" sz="1200" b="0" i="0" u="none" strike="noStrike" kern="1200" dirty="0" smtClean="0">
                <a:solidFill>
                  <a:schemeClr val="tx1"/>
                </a:solidFill>
                <a:effectLst/>
                <a:latin typeface="+mn-lt"/>
                <a:ea typeface="+mn-ea"/>
                <a:cs typeface="+mn-cs"/>
              </a:rPr>
              <a:t>We have developed algorithms to dynamically adapt TCAM allocations and to dynamically reconfigure TCAMs for tasks over time and across switches while maintaining sufficient accuracy for tasks.</a:t>
            </a:r>
            <a:endParaRPr lang="en-US" b="0" dirty="0" smtClean="0">
              <a:effectLst/>
            </a:endParaRPr>
          </a:p>
          <a:p>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Finally, we demonstrate, using experiments on a prototype and trace driven simulations, that DREAM significantly outperforms alternative schemes such as fixed allocation.</a:t>
            </a:r>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14</a:t>
            </a:fld>
            <a:endParaRPr lang="en-US"/>
          </a:p>
        </p:txBody>
      </p:sp>
    </p:spTree>
    <p:extLst>
      <p:ext uri="{BB962C8B-B14F-4D97-AF65-F5344CB8AC3E}">
        <p14:creationId xmlns:p14="http://schemas.microsoft.com/office/powerpoint/2010/main" val="59580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Our first contribution is the design of a software defined measurement system called DREAM.</a:t>
            </a:r>
            <a:endParaRPr lang="en-US" baseline="0" dirty="0" smtClean="0"/>
          </a:p>
          <a:p>
            <a:endParaRPr lang="en-US" dirty="0" smtClean="0"/>
          </a:p>
          <a:p>
            <a:r>
              <a:rPr lang="en-US" dirty="0" smtClean="0"/>
              <a:t>DREAM supports heavy</a:t>
            </a:r>
            <a:r>
              <a:rPr lang="en-US" baseline="0" dirty="0" smtClean="0"/>
              <a:t> hitter, hierarchical heavy hitter and change detection.</a:t>
            </a:r>
          </a:p>
          <a:p>
            <a:r>
              <a:rPr lang="en-US" baseline="0" dirty="0" smtClean="0"/>
              <a:t>These three task types can cover many management tasks such as Anomaly detection, Traffic engineering and DDoS detection.</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15</a:t>
            </a:fld>
            <a:endParaRPr lang="en-US"/>
          </a:p>
        </p:txBody>
      </p:sp>
    </p:spTree>
    <p:extLst>
      <p:ext uri="{BB962C8B-B14F-4D97-AF65-F5344CB8AC3E}">
        <p14:creationId xmlns:p14="http://schemas.microsoft.com/office/powerpoint/2010/main" val="261665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Here is how DREAM</a:t>
            </a:r>
            <a:r>
              <a:rPr lang="en-US" sz="1200" b="0" i="0" u="none" strike="noStrike" kern="1200" baseline="0" dirty="0" smtClean="0">
                <a:solidFill>
                  <a:schemeClr val="tx1"/>
                </a:solidFill>
                <a:effectLst/>
                <a:latin typeface="+mn-lt"/>
                <a:ea typeface="+mn-ea"/>
                <a:cs typeface="+mn-cs"/>
              </a:rPr>
              <a:t> works</a:t>
            </a:r>
            <a:r>
              <a:rPr lang="en-US" sz="1200" b="0" i="0" u="none" strike="noStrike" kern="1200" dirty="0" smtClean="0">
                <a:solidFill>
                  <a:schemeClr val="tx1"/>
                </a:solidFill>
                <a:effectLst/>
                <a:latin typeface="+mn-lt"/>
                <a:ea typeface="+mn-ea"/>
                <a:cs typeface="+mn-cs"/>
              </a:rPr>
              <a:t> from the perspective of the user of the system. </a:t>
            </a:r>
          </a:p>
          <a:p>
            <a:pPr rtl="0"/>
            <a:r>
              <a:rPr lang="en-US" sz="1200" b="0" i="0" u="none" strike="noStrike" kern="1200" dirty="0" smtClean="0">
                <a:solidFill>
                  <a:schemeClr val="tx1"/>
                </a:solidFill>
                <a:effectLst/>
                <a:latin typeface="+mn-lt"/>
                <a:ea typeface="+mn-ea"/>
                <a:cs typeface="+mn-cs"/>
              </a:rPr>
              <a:t>DREAM is a software that</a:t>
            </a:r>
            <a:r>
              <a:rPr lang="en-US" sz="1200" b="0" i="0" u="none" strike="noStrike" kern="1200" baseline="0" dirty="0" smtClean="0">
                <a:solidFill>
                  <a:schemeClr val="tx1"/>
                </a:solidFill>
                <a:effectLst/>
                <a:latin typeface="+mn-lt"/>
                <a:ea typeface="+mn-ea"/>
                <a:cs typeface="+mn-cs"/>
              </a:rPr>
              <a:t> runs on an SDN controller.</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Users define</a:t>
            </a:r>
            <a:r>
              <a:rPr lang="en-US" sz="1200" b="0" i="0" u="none" strike="noStrike" kern="1200" baseline="0" dirty="0" smtClean="0">
                <a:solidFill>
                  <a:schemeClr val="tx1"/>
                </a:solidFill>
                <a:effectLst/>
                <a:latin typeface="+mn-lt"/>
                <a:ea typeface="+mn-ea"/>
                <a:cs typeface="+mn-cs"/>
              </a:rPr>
              <a:t> a task by specifying</a:t>
            </a:r>
            <a:r>
              <a:rPr lang="en-US" sz="1200" b="0" i="0" u="none" strike="noStrike" kern="1200" dirty="0" smtClean="0">
                <a:solidFill>
                  <a:schemeClr val="tx1"/>
                </a:solidFill>
                <a:effectLst/>
                <a:latin typeface="+mn-lt"/>
                <a:ea typeface="+mn-ea"/>
                <a:cs typeface="+mn-cs"/>
              </a:rPr>
              <a:t> its type, its parameters, its filter, and an accuracy bound. </a:t>
            </a:r>
          </a:p>
          <a:p>
            <a:pPr rtl="0"/>
            <a:r>
              <a:rPr lang="en-US" sz="1200" b="0" i="0" u="none" strike="noStrike" kern="1200" dirty="0" smtClean="0">
                <a:solidFill>
                  <a:schemeClr val="tx1"/>
                </a:solidFill>
                <a:effectLst/>
                <a:latin typeface="+mn-lt"/>
                <a:ea typeface="+mn-ea"/>
                <a:cs typeface="+mn-cs"/>
              </a:rPr>
              <a:t>Then DREAM creates an instance of this task.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The task instances periodically configure counters, fetch counters and report to the user.</a:t>
            </a:r>
          </a:p>
          <a:p>
            <a:pPr rtl="0"/>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at the heart of DREAM are the algorithms for dynamically adapting TCAM allocations and configurations.</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16</a:t>
            </a:fld>
            <a:endParaRPr lang="en-US"/>
          </a:p>
        </p:txBody>
      </p:sp>
    </p:spTree>
    <p:extLst>
      <p:ext uri="{BB962C8B-B14F-4D97-AF65-F5344CB8AC3E}">
        <p14:creationId xmlns:p14="http://schemas.microsoft.com/office/powerpoint/2010/main" val="1544226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There are </a:t>
            </a:r>
            <a:r>
              <a:rPr lang="en-US" sz="1200" b="0" i="0" u="none" strike="noStrike" kern="1200" dirty="0" smtClean="0">
                <a:solidFill>
                  <a:schemeClr val="tx1"/>
                </a:solidFill>
                <a:effectLst/>
                <a:latin typeface="+mn-lt"/>
                <a:ea typeface="+mn-ea"/>
                <a:cs typeface="+mn-cs"/>
              </a:rPr>
              <a:t>three</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challenges in our</a:t>
            </a:r>
            <a:r>
              <a:rPr lang="en-US" sz="1200" b="0" i="0" u="none" strike="noStrike" kern="1200" baseline="0" dirty="0" smtClean="0">
                <a:solidFill>
                  <a:schemeClr val="tx1"/>
                </a:solidFill>
                <a:effectLst/>
                <a:latin typeface="+mn-lt"/>
                <a:ea typeface="+mn-ea"/>
                <a:cs typeface="+mn-cs"/>
              </a:rPr>
              <a:t> algorithmic contribution.</a:t>
            </a:r>
          </a:p>
          <a:p>
            <a:pPr rtl="0"/>
            <a:endParaRPr lang="en-US" sz="1200" b="0" i="0" u="none" strike="noStrike" kern="1200" baseline="0" dirty="0" smtClean="0">
              <a:solidFill>
                <a:schemeClr val="tx1"/>
              </a:solidFill>
              <a:effectLst/>
              <a:latin typeface="+mn-lt"/>
              <a:ea typeface="+mn-ea"/>
              <a:cs typeface="+mn-cs"/>
            </a:endParaRPr>
          </a:p>
          <a:p>
            <a:pPr rtl="0"/>
            <a:r>
              <a:rPr lang="en-US" sz="1200" b="0" i="0" u="none" strike="noStrike" kern="1200" baseline="0" dirty="0" smtClean="0">
                <a:solidFill>
                  <a:schemeClr val="tx1"/>
                </a:solidFill>
                <a:effectLst/>
                <a:latin typeface="+mn-lt"/>
                <a:ea typeface="+mn-ea"/>
                <a:cs typeface="+mn-cs"/>
              </a:rPr>
              <a:t>The first challenge is how to allocate TCAMs for sufficient accuracy.</a:t>
            </a:r>
          </a:p>
          <a:p>
            <a:pPr rtl="0"/>
            <a:endParaRPr lang="en-US" sz="1200" b="0" i="0" u="none" strike="noStrike" kern="1200" baseline="0" dirty="0" smtClean="0">
              <a:solidFill>
                <a:schemeClr val="tx1"/>
              </a:solidFill>
              <a:effectLst/>
              <a:latin typeface="+mn-lt"/>
              <a:ea typeface="+mn-ea"/>
              <a:cs typeface="+mn-cs"/>
            </a:endParaRPr>
          </a:p>
          <a:p>
            <a:pPr rtl="0"/>
            <a:r>
              <a:rPr lang="en-US" sz="1200" b="0" i="0" u="none" strike="noStrike" kern="1200" baseline="0" dirty="0" smtClean="0">
                <a:solidFill>
                  <a:schemeClr val="tx1"/>
                </a:solidFill>
                <a:effectLst/>
                <a:latin typeface="+mn-lt"/>
                <a:ea typeface="+mn-ea"/>
                <a:cs typeface="+mn-cs"/>
              </a:rPr>
              <a:t>The second challenge is to decide which switches to allocate.</a:t>
            </a:r>
          </a:p>
          <a:p>
            <a:pPr rtl="0"/>
            <a:endParaRPr lang="en-US" sz="1200" b="0" i="0" u="none" strike="noStrike" kern="1200" baseline="0" dirty="0" smtClean="0">
              <a:solidFill>
                <a:schemeClr val="tx1"/>
              </a:solidFill>
              <a:effectLst/>
              <a:latin typeface="+mn-lt"/>
              <a:ea typeface="+mn-ea"/>
              <a:cs typeface="+mn-cs"/>
            </a:endParaRPr>
          </a:p>
          <a:p>
            <a:pPr rtl="0"/>
            <a:r>
              <a:rPr lang="en-US" sz="1200" b="0" i="0" u="none" strike="noStrike" kern="1200" baseline="0" dirty="0" smtClean="0">
                <a:solidFill>
                  <a:schemeClr val="tx1"/>
                </a:solidFill>
                <a:effectLst/>
                <a:latin typeface="+mn-lt"/>
                <a:ea typeface="+mn-ea"/>
                <a:cs typeface="+mn-cs"/>
              </a:rPr>
              <a:t>The last challenge </a:t>
            </a:r>
            <a:r>
              <a:rPr lang="en-US" sz="1200" b="0" i="0" u="none" strike="noStrike" kern="1200" baseline="0" dirty="0" smtClean="0">
                <a:solidFill>
                  <a:schemeClr val="tx1"/>
                </a:solidFill>
                <a:effectLst/>
                <a:latin typeface="+mn-lt"/>
                <a:ea typeface="+mn-ea"/>
                <a:cs typeface="+mn-cs"/>
              </a:rPr>
              <a:t>is given the TCAM allocations, </a:t>
            </a:r>
            <a:r>
              <a:rPr lang="en-US" sz="1200" b="0" i="0" u="none" strike="noStrike" kern="1200" baseline="0" dirty="0" smtClean="0">
                <a:solidFill>
                  <a:schemeClr val="tx1"/>
                </a:solidFill>
                <a:effectLst/>
                <a:latin typeface="+mn-lt"/>
                <a:ea typeface="+mn-ea"/>
                <a:cs typeface="+mn-cs"/>
              </a:rPr>
              <a:t>how to adapt TCAM configuration on multiple switches.</a:t>
            </a:r>
          </a:p>
          <a:p>
            <a:pPr rtl="0"/>
            <a:endParaRPr lang="en-US" sz="1200" b="0" i="0" u="none" strike="noStrike" kern="1200" baseline="0" dirty="0" smtClean="0">
              <a:solidFill>
                <a:schemeClr val="tx1"/>
              </a:solidFill>
              <a:effectLst/>
              <a:latin typeface="+mn-lt"/>
              <a:ea typeface="+mn-ea"/>
              <a:cs typeface="+mn-cs"/>
            </a:endParaRPr>
          </a:p>
          <a:p>
            <a:pPr rtl="0"/>
            <a:r>
              <a:rPr lang="en-US" sz="1200" b="0" i="0" u="none" strike="noStrike" kern="1200" baseline="0" dirty="0" smtClean="0">
                <a:solidFill>
                  <a:schemeClr val="tx1"/>
                </a:solidFill>
                <a:effectLst/>
                <a:latin typeface="+mn-lt"/>
                <a:ea typeface="+mn-ea"/>
                <a:cs typeface="+mn-cs"/>
              </a:rPr>
              <a:t>I will talk about the first two </a:t>
            </a:r>
            <a:r>
              <a:rPr lang="en-US" sz="1200" b="0" i="0" u="none" strike="noStrike" kern="1200" baseline="0" dirty="0" smtClean="0">
                <a:solidFill>
                  <a:schemeClr val="tx1"/>
                </a:solidFill>
                <a:effectLst/>
                <a:latin typeface="+mn-lt"/>
                <a:ea typeface="+mn-ea"/>
                <a:cs typeface="+mn-cs"/>
              </a:rPr>
              <a:t>challenges and </a:t>
            </a:r>
            <a:r>
              <a:rPr lang="en-US" sz="1200" b="0" i="0" u="none" strike="noStrike" kern="1200" baseline="0" dirty="0" smtClean="0">
                <a:solidFill>
                  <a:schemeClr val="tx1"/>
                </a:solidFill>
                <a:effectLst/>
                <a:latin typeface="+mn-lt"/>
                <a:ea typeface="+mn-ea"/>
                <a:cs typeface="+mn-cs"/>
              </a:rPr>
              <a:t>for the third, please refer to the paper.</a:t>
            </a:r>
          </a:p>
        </p:txBody>
      </p:sp>
      <p:sp>
        <p:nvSpPr>
          <p:cNvPr id="4" name="Slide Number Placeholder 3"/>
          <p:cNvSpPr>
            <a:spLocks noGrp="1"/>
          </p:cNvSpPr>
          <p:nvPr>
            <p:ph type="sldNum" sz="quarter" idx="10"/>
          </p:nvPr>
        </p:nvSpPr>
        <p:spPr/>
        <p:txBody>
          <a:bodyPr/>
          <a:lstStyle/>
          <a:p>
            <a:fld id="{17978A48-20A4-4A3B-A719-261115388D5C}" type="slidenum">
              <a:rPr lang="en-US" smtClean="0"/>
              <a:t>17</a:t>
            </a:fld>
            <a:endParaRPr lang="en-US"/>
          </a:p>
        </p:txBody>
      </p:sp>
    </p:spTree>
    <p:extLst>
      <p:ext uri="{BB962C8B-B14F-4D97-AF65-F5344CB8AC3E}">
        <p14:creationId xmlns:p14="http://schemas.microsoft.com/office/powerpoint/2010/main" val="1221494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The first challenge is dynamic TCAM allocation. </a:t>
            </a:r>
          </a:p>
          <a:p>
            <a:pPr rtl="0"/>
            <a:r>
              <a:rPr lang="en-US" sz="1200" b="0" i="0" u="none" strike="noStrike" kern="1200" dirty="0" smtClean="0">
                <a:solidFill>
                  <a:schemeClr val="tx1"/>
                </a:solidFill>
                <a:effectLst/>
                <a:latin typeface="+mn-lt"/>
                <a:ea typeface="+mn-ea"/>
                <a:cs typeface="+mn-cs"/>
              </a:rPr>
              <a:t>The general idea behind our algorithm is to iteratively and periodically </a:t>
            </a:r>
          </a:p>
          <a:p>
            <a:pPr rtl="0"/>
            <a:r>
              <a:rPr lang="en-US" sz="1200" b="0" i="0" u="none" strike="noStrike" kern="1200" dirty="0" smtClean="0">
                <a:solidFill>
                  <a:schemeClr val="tx1"/>
                </a:solidFill>
                <a:effectLst/>
                <a:latin typeface="+mn-lt"/>
                <a:ea typeface="+mn-ea"/>
                <a:cs typeface="+mn-cs"/>
              </a:rPr>
              <a:t>(a) estimate the instantaneous accuracy of tasks and </a:t>
            </a:r>
          </a:p>
          <a:p>
            <a:pPr rtl="0"/>
            <a:r>
              <a:rPr lang="en-US" sz="1200" b="0" i="0" u="none" strike="noStrike" kern="1200" dirty="0" smtClean="0">
                <a:solidFill>
                  <a:schemeClr val="tx1"/>
                </a:solidFill>
                <a:effectLst/>
                <a:latin typeface="+mn-lt"/>
                <a:ea typeface="+mn-ea"/>
                <a:cs typeface="+mn-cs"/>
              </a:rPr>
              <a:t>(b) adapt TCAM allocation to keep all tasks satisfied.</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this example, suppose that we have two tasks and have estimated their accuracy. </a:t>
            </a:r>
          </a:p>
          <a:p>
            <a:pPr rtl="0"/>
            <a:r>
              <a:rPr lang="en-US" sz="1200" b="0" i="0" u="none" strike="noStrike" kern="1200" dirty="0" smtClean="0">
                <a:solidFill>
                  <a:schemeClr val="tx1"/>
                </a:solidFill>
                <a:effectLst/>
                <a:latin typeface="+mn-lt"/>
                <a:ea typeface="+mn-ea"/>
                <a:cs typeface="+mn-cs"/>
              </a:rPr>
              <a:t>One with happy face has high accuracy and is rich which means</a:t>
            </a:r>
            <a:r>
              <a:rPr lang="en-US" sz="1200" b="0" i="0" u="none" strike="noStrike" kern="1200" baseline="0" dirty="0" smtClean="0">
                <a:solidFill>
                  <a:schemeClr val="tx1"/>
                </a:solidFill>
                <a:effectLst/>
                <a:latin typeface="+mn-lt"/>
                <a:ea typeface="+mn-ea"/>
                <a:cs typeface="+mn-cs"/>
              </a:rPr>
              <a:t> it has enough TCAMs</a:t>
            </a:r>
            <a:r>
              <a:rPr lang="en-US" sz="1200" b="0" i="0" u="none" strike="noStrike" kern="1200" dirty="0" smtClean="0">
                <a:solidFill>
                  <a:schemeClr val="tx1"/>
                </a:solidFill>
                <a:effectLst/>
                <a:latin typeface="+mn-lt"/>
                <a:ea typeface="+mn-ea"/>
                <a:cs typeface="+mn-cs"/>
              </a:rPr>
              <a:t>, </a:t>
            </a:r>
          </a:p>
          <a:p>
            <a:pPr rtl="0"/>
            <a:r>
              <a:rPr lang="en-US" sz="1200" b="0" i="0" u="none" strike="noStrike" kern="1200" dirty="0" smtClean="0">
                <a:solidFill>
                  <a:schemeClr val="tx1"/>
                </a:solidFill>
                <a:effectLst/>
                <a:latin typeface="+mn-lt"/>
                <a:ea typeface="+mn-ea"/>
                <a:cs typeface="+mn-cs"/>
              </a:rPr>
              <a:t>and another</a:t>
            </a:r>
            <a:r>
              <a:rPr lang="en-US" sz="1200" b="0" i="0" u="none" strike="noStrike" kern="1200" baseline="0" dirty="0" smtClean="0">
                <a:solidFill>
                  <a:schemeClr val="tx1"/>
                </a:solidFill>
                <a:effectLst/>
                <a:latin typeface="+mn-lt"/>
                <a:ea typeface="+mn-ea"/>
                <a:cs typeface="+mn-cs"/>
              </a:rPr>
              <a:t> with sad face</a:t>
            </a:r>
            <a:r>
              <a:rPr lang="en-US" sz="1200" b="0" i="0" u="none" strike="noStrike" kern="1200" dirty="0" smtClean="0">
                <a:solidFill>
                  <a:schemeClr val="tx1"/>
                </a:solidFill>
                <a:effectLst/>
                <a:latin typeface="+mn-lt"/>
                <a:ea typeface="+mn-ea"/>
                <a:cs typeface="+mn-cs"/>
              </a:rPr>
              <a:t> has low accuracy and is poor.</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the allocation step, we take resources from the rich task and give to the poor one.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Later when tasks</a:t>
            </a:r>
            <a:r>
              <a:rPr lang="en-US" sz="1200" b="0" i="0" u="none" strike="noStrike" kern="1200" baseline="0" dirty="0" smtClean="0">
                <a:solidFill>
                  <a:schemeClr val="tx1"/>
                </a:solidFill>
                <a:effectLst/>
                <a:latin typeface="+mn-lt"/>
                <a:ea typeface="+mn-ea"/>
                <a:cs typeface="+mn-cs"/>
              </a:rPr>
              <a:t> measure using </a:t>
            </a:r>
            <a:r>
              <a:rPr lang="en-US" sz="1200" b="0" i="0" u="none" strike="noStrike" kern="1200" baseline="0" dirty="0" smtClean="0">
                <a:solidFill>
                  <a:schemeClr val="tx1"/>
                </a:solidFill>
                <a:effectLst/>
                <a:latin typeface="+mn-lt"/>
                <a:ea typeface="+mn-ea"/>
                <a:cs typeface="+mn-cs"/>
              </a:rPr>
              <a:t>the new </a:t>
            </a:r>
            <a:r>
              <a:rPr lang="en-US" sz="1200" b="0" i="0" u="none" strike="noStrike" kern="1200" baseline="0" dirty="0" smtClean="0">
                <a:solidFill>
                  <a:schemeClr val="tx1"/>
                </a:solidFill>
                <a:effectLst/>
                <a:latin typeface="+mn-lt"/>
                <a:ea typeface="+mn-ea"/>
                <a:cs typeface="+mn-cs"/>
              </a:rPr>
              <a:t>allocation and we estimate their accuracy</a:t>
            </a:r>
            <a:r>
              <a:rPr lang="en-US" sz="1200" b="0" i="0" u="none" strike="noStrike" kern="1200" dirty="0" smtClean="0">
                <a:solidFill>
                  <a:schemeClr val="tx1"/>
                </a:solidFill>
                <a:effectLst/>
                <a:latin typeface="+mn-lt"/>
                <a:ea typeface="+mn-ea"/>
                <a:cs typeface="+mn-cs"/>
              </a:rPr>
              <a:t>, both tasks become satisfied.</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an earlier slide, we showed the curve of the accuracy of measurement vs. the number of allocated TCAMs. </a:t>
            </a:r>
          </a:p>
          <a:p>
            <a:pPr rtl="0"/>
            <a:r>
              <a:rPr lang="en-US" sz="1200" b="0" i="0" u="none" strike="noStrike" kern="1200" dirty="0" smtClean="0">
                <a:solidFill>
                  <a:schemeClr val="tx1"/>
                </a:solidFill>
                <a:effectLst/>
                <a:latin typeface="+mn-lt"/>
                <a:ea typeface="+mn-ea"/>
                <a:cs typeface="+mn-cs"/>
              </a:rPr>
              <a:t>In general, this curve is not known beforehand, and changes with traffic and the specific parameters of a task. </a:t>
            </a:r>
          </a:p>
          <a:p>
            <a:pPr rtl="0"/>
            <a:r>
              <a:rPr lang="en-US" sz="1200" b="0" i="0" u="none" strike="noStrike" kern="1200" dirty="0" smtClean="0">
                <a:solidFill>
                  <a:schemeClr val="tx1"/>
                </a:solidFill>
                <a:effectLst/>
                <a:latin typeface="+mn-lt"/>
                <a:ea typeface="+mn-ea"/>
                <a:cs typeface="+mn-cs"/>
              </a:rPr>
              <a:t>Thus, it is not possible to formulate a one-shot optimization problem for this. </a:t>
            </a:r>
          </a:p>
          <a:p>
            <a:pPr rtl="0"/>
            <a:r>
              <a:rPr lang="en-US" sz="1200" b="0" i="0" u="none" strike="noStrike" kern="1200" dirty="0" smtClean="0">
                <a:solidFill>
                  <a:schemeClr val="tx1"/>
                </a:solidFill>
                <a:effectLst/>
                <a:latin typeface="+mn-lt"/>
                <a:ea typeface="+mn-ea"/>
                <a:cs typeface="+mn-cs"/>
              </a:rPr>
              <a:t>So, we </a:t>
            </a:r>
            <a:r>
              <a:rPr lang="en-US" sz="1200" b="1" i="0" u="none" strike="noStrike" kern="1200" dirty="0" smtClean="0">
                <a:solidFill>
                  <a:schemeClr val="tx1"/>
                </a:solidFill>
                <a:effectLst/>
                <a:latin typeface="+mn-lt"/>
                <a:ea typeface="+mn-ea"/>
                <a:cs typeface="+mn-cs"/>
              </a:rPr>
              <a:t>choose</a:t>
            </a:r>
            <a:r>
              <a:rPr lang="en-US" sz="1200" b="0" i="0" u="none" strike="noStrike" kern="1200" dirty="0" smtClean="0">
                <a:solidFill>
                  <a:schemeClr val="tx1"/>
                </a:solidFill>
                <a:effectLst/>
                <a:latin typeface="+mn-lt"/>
                <a:ea typeface="+mn-ea"/>
                <a:cs typeface="+mn-cs"/>
              </a:rPr>
              <a:t> an iterative approach.</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Second, we don’t know the </a:t>
            </a:r>
            <a:r>
              <a:rPr lang="en-US" sz="1200" b="1" i="0" u="none" strike="noStrike" kern="1200" dirty="0" smtClean="0">
                <a:solidFill>
                  <a:schemeClr val="tx1"/>
                </a:solidFill>
                <a:effectLst/>
                <a:latin typeface="+mn-lt"/>
                <a:ea typeface="+mn-ea"/>
                <a:cs typeface="+mn-cs"/>
              </a:rPr>
              <a:t>current</a:t>
            </a:r>
            <a:r>
              <a:rPr lang="en-US" sz="1200" b="0" i="0" u="none" strike="noStrike" kern="1200" dirty="0" smtClean="0">
                <a:solidFill>
                  <a:schemeClr val="tx1"/>
                </a:solidFill>
                <a:effectLst/>
                <a:latin typeface="+mn-lt"/>
                <a:ea typeface="+mn-ea"/>
                <a:cs typeface="+mn-cs"/>
              </a:rPr>
              <a:t> accuracy of a task because we don’t have ground truth.</a:t>
            </a:r>
            <a:endParaRPr lang="en-US" b="0" dirty="0" smtClean="0">
              <a:effectLst/>
            </a:endParaRPr>
          </a:p>
          <a:p>
            <a:pPr rtl="0"/>
            <a:r>
              <a:rPr lang="en-US" sz="1200" b="0" i="0" u="none" strike="noStrike" kern="1200" dirty="0" smtClean="0">
                <a:solidFill>
                  <a:schemeClr val="tx1"/>
                </a:solidFill>
                <a:effectLst/>
                <a:latin typeface="+mn-lt"/>
                <a:ea typeface="+mn-ea"/>
                <a:cs typeface="+mn-cs"/>
              </a:rPr>
              <a:t>Thus we must estimate accuracy.</a:t>
            </a:r>
            <a:endParaRPr lang="en-US" b="0" dirty="0" smtClean="0">
              <a:effectLst/>
            </a:endParaRPr>
          </a:p>
          <a:p>
            <a:r>
              <a:rPr lang="en-US" b="0" dirty="0" smtClean="0">
                <a:effectLst/>
              </a:rPr>
              <a:t/>
            </a:r>
            <a:br>
              <a:rPr lang="en-US" b="0" dirty="0" smtClean="0">
                <a:effectLst/>
              </a:rPr>
            </a:br>
            <a:r>
              <a:rPr lang="en-US" b="0" dirty="0" smtClean="0">
                <a:effectLst/>
              </a:rPr>
              <a:t>I</a:t>
            </a:r>
            <a:r>
              <a:rPr lang="en-US" b="0" baseline="0" dirty="0" smtClean="0">
                <a:effectLst/>
              </a:rPr>
              <a:t> will now describe each of these components.</a:t>
            </a:r>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18</a:t>
            </a:fld>
            <a:endParaRPr lang="en-US"/>
          </a:p>
        </p:txBody>
      </p:sp>
    </p:spTree>
    <p:extLst>
      <p:ext uri="{BB962C8B-B14F-4D97-AF65-F5344CB8AC3E}">
        <p14:creationId xmlns:p14="http://schemas.microsoft.com/office/powerpoint/2010/main" val="2573866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Estimating accuracy depends on the type of a task and here I describe accuracy estimation for heavy hitter detection. </a:t>
            </a:r>
          </a:p>
          <a:p>
            <a:pPr rtl="0"/>
            <a:r>
              <a:rPr lang="en-US" sz="1200" b="0" i="0" u="none" strike="noStrike" kern="1200" dirty="0" smtClean="0">
                <a:solidFill>
                  <a:schemeClr val="tx1"/>
                </a:solidFill>
                <a:effectLst/>
                <a:latin typeface="+mn-lt"/>
                <a:ea typeface="+mn-ea"/>
                <a:cs typeface="+mn-cs"/>
              </a:rPr>
              <a:t>In general, there are two metrics for accuracy: Precision and Recall. </a:t>
            </a:r>
          </a:p>
          <a:p>
            <a:pPr rtl="0"/>
            <a:r>
              <a:rPr lang="en-US" sz="1200" b="0" i="0" u="none" strike="noStrike" kern="1200" dirty="0" smtClean="0">
                <a:solidFill>
                  <a:schemeClr val="tx1"/>
                </a:solidFill>
                <a:effectLst/>
                <a:latin typeface="+mn-lt"/>
                <a:ea typeface="+mn-ea"/>
                <a:cs typeface="+mn-cs"/>
              </a:rPr>
              <a:t>Precision shows how many of detected heavy hitters are true.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But this metric is always 1 for heavy hitter detection algorithm using counters as any detected heavy hitter is a true one.</a:t>
            </a:r>
          </a:p>
          <a:p>
            <a:pPr rtl="0"/>
            <a:endParaRPr lang="en-US" b="0" dirty="0" smtClean="0">
              <a:effectLst/>
            </a:endParaRPr>
          </a:p>
          <a:p>
            <a:pPr rtl="0"/>
            <a:r>
              <a:rPr lang="en-US" sz="1200" b="0" i="0" u="none" strike="noStrike" kern="1200" dirty="0" smtClean="0">
                <a:solidFill>
                  <a:schemeClr val="tx1"/>
                </a:solidFill>
                <a:effectLst/>
                <a:latin typeface="+mn-lt"/>
                <a:ea typeface="+mn-ea"/>
                <a:cs typeface="+mn-cs"/>
              </a:rPr>
              <a:t>The other metric, recall, is a measure of the number of missed heavy hitters.</a:t>
            </a:r>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our work, accuracy estimation for heavy hitters estimates recall by estimating the number of missed heavy hitters.</a:t>
            </a:r>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19</a:t>
            </a:fld>
            <a:endParaRPr lang="en-US"/>
          </a:p>
        </p:txBody>
      </p:sp>
    </p:spTree>
    <p:extLst>
      <p:ext uri="{BB962C8B-B14F-4D97-AF65-F5344CB8AC3E}">
        <p14:creationId xmlns:p14="http://schemas.microsoft.com/office/powerpoint/2010/main" val="82448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biggest obstacle to achieving these goals is that our solutions for managing large networks is primitive.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Modern data centers contain many tenants which</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may wish to perform management tasks such as </a:t>
            </a:r>
            <a:r>
              <a:rPr lang="en-US" sz="1200" b="0" i="0" u="none" strike="noStrike" kern="1200" dirty="0" smtClean="0">
                <a:solidFill>
                  <a:schemeClr val="tx1"/>
                </a:solidFill>
                <a:effectLst/>
                <a:latin typeface="+mn-lt"/>
                <a:ea typeface="+mn-ea"/>
                <a:cs typeface="+mn-cs"/>
              </a:rPr>
              <a:t>accounting,</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failure detection and traffic engineering.</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Today, achieving</a:t>
            </a:r>
            <a:r>
              <a:rPr lang="en-US" sz="1200" b="0" i="0" kern="1200" baseline="0" dirty="0" smtClean="0">
                <a:solidFill>
                  <a:schemeClr val="tx1"/>
                </a:solidFill>
                <a:effectLst/>
                <a:latin typeface="+mn-lt"/>
                <a:ea typeface="+mn-ea"/>
                <a:cs typeface="+mn-cs"/>
              </a:rPr>
              <a:t> these management tasks in production networks is difficult if not impossible. </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We simply do not have visibility into how our networks work. </a:t>
            </a:r>
          </a:p>
          <a:p>
            <a:r>
              <a:rPr lang="en-US" sz="1200" b="0" i="0" kern="1200" dirty="0" smtClean="0">
                <a:solidFill>
                  <a:schemeClr val="tx1"/>
                </a:solidFill>
                <a:effectLst/>
                <a:latin typeface="+mn-lt"/>
                <a:ea typeface="+mn-ea"/>
                <a:cs typeface="+mn-cs"/>
              </a:rPr>
              <a:t>This makes it harder to introduce new </a:t>
            </a:r>
            <a:r>
              <a:rPr lang="en-US" sz="1200" b="0" i="0" kern="1200" dirty="0" smtClean="0">
                <a:solidFill>
                  <a:schemeClr val="tx1"/>
                </a:solidFill>
                <a:effectLst/>
                <a:latin typeface="+mn-lt"/>
                <a:ea typeface="+mn-ea"/>
                <a:cs typeface="+mn-cs"/>
              </a:rPr>
              <a:t>technologies </a:t>
            </a:r>
            <a:r>
              <a:rPr lang="en-US" sz="1200" b="0" i="0" kern="1200" dirty="0" smtClean="0">
                <a:solidFill>
                  <a:schemeClr val="tx1"/>
                </a:solidFill>
                <a:effectLst/>
                <a:latin typeface="+mn-lt"/>
                <a:ea typeface="+mn-ea"/>
                <a:cs typeface="+mn-cs"/>
              </a:rPr>
              <a:t>into existing </a:t>
            </a:r>
            <a:r>
              <a:rPr lang="en-US" sz="1200" b="0" i="0" kern="1200" dirty="0" smtClean="0">
                <a:solidFill>
                  <a:schemeClr val="tx1"/>
                </a:solidFill>
                <a:effectLst/>
                <a:latin typeface="+mn-lt"/>
                <a:ea typeface="+mn-ea"/>
                <a:cs typeface="+mn-cs"/>
              </a:rPr>
              <a:t>networks</a:t>
            </a:r>
            <a:r>
              <a:rPr lang="en-US" sz="1200" b="0" i="0" kern="1200" baseline="0" dirty="0" smtClean="0">
                <a:solidFill>
                  <a:schemeClr val="tx1"/>
                </a:solidFill>
                <a:effectLst/>
                <a:latin typeface="+mn-lt"/>
                <a:ea typeface="+mn-ea"/>
                <a:cs typeface="+mn-cs"/>
              </a:rPr>
              <a:t>, and t</a:t>
            </a:r>
            <a:r>
              <a:rPr lang="en-US" sz="1200" b="0" i="0" kern="1200" dirty="0" smtClean="0">
                <a:solidFill>
                  <a:schemeClr val="tx1"/>
                </a:solidFill>
                <a:effectLst/>
                <a:latin typeface="+mn-lt"/>
                <a:ea typeface="+mn-ea"/>
                <a:cs typeface="+mn-cs"/>
              </a:rPr>
              <a:t>he </a:t>
            </a:r>
            <a:r>
              <a:rPr lang="en-US" sz="1200" b="0" i="0" kern="1200" dirty="0" smtClean="0">
                <a:solidFill>
                  <a:schemeClr val="tx1"/>
                </a:solidFill>
                <a:effectLst/>
                <a:latin typeface="+mn-lt"/>
                <a:ea typeface="+mn-ea"/>
                <a:cs typeface="+mn-cs"/>
              </a:rPr>
              <a:t>"blast radius" from a network failure is often immense. [p</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A</a:t>
            </a:r>
            <a:r>
              <a:rPr lang="en-US" sz="1200" b="0" i="0" u="none" strike="noStrike" kern="1200" baseline="0" dirty="0" smtClean="0">
                <a:solidFill>
                  <a:schemeClr val="tx1"/>
                </a:solidFill>
                <a:effectLst/>
                <a:latin typeface="+mn-lt"/>
                <a:ea typeface="+mn-ea"/>
                <a:cs typeface="+mn-cs"/>
              </a:rPr>
              <a:t> big missing component of this larger problem is the ability to measure what is happening inside the </a:t>
            </a:r>
            <a:r>
              <a:rPr lang="en-US" sz="1200" b="0" i="0" u="none" strike="noStrike" kern="1200" baseline="0" dirty="0" smtClean="0">
                <a:solidFill>
                  <a:schemeClr val="tx1"/>
                </a:solidFill>
                <a:effectLst/>
                <a:latin typeface="+mn-lt"/>
                <a:ea typeface="+mn-ea"/>
                <a:cs typeface="+mn-cs"/>
              </a:rPr>
              <a:t>network.</a:t>
            </a:r>
          </a:p>
          <a:p>
            <a:pPr rtl="0"/>
            <a:r>
              <a:rPr lang="en-US" sz="1200" b="0" i="0" u="none" strike="noStrike" kern="1200" baseline="0" dirty="0" smtClean="0">
                <a:solidFill>
                  <a:schemeClr val="tx1"/>
                </a:solidFill>
                <a:effectLst/>
                <a:latin typeface="+mn-lt"/>
                <a:ea typeface="+mn-ea"/>
                <a:cs typeface="+mn-cs"/>
              </a:rPr>
              <a:t>These management tasks require concurrent measurements of different types such as </a:t>
            </a:r>
            <a:r>
              <a:rPr lang="en-US" sz="1200" b="0" i="0" u="none" strike="noStrike" kern="1200" dirty="0" smtClean="0">
                <a:solidFill>
                  <a:schemeClr val="tx1"/>
                </a:solidFill>
                <a:effectLst/>
                <a:latin typeface="+mn-lt"/>
                <a:ea typeface="+mn-ea"/>
                <a:cs typeface="+mn-cs"/>
              </a:rPr>
              <a:t>finding </a:t>
            </a:r>
            <a:r>
              <a:rPr lang="en-US" sz="1200" b="0" i="0" u="none" strike="noStrike" kern="1200" dirty="0" smtClean="0">
                <a:solidFill>
                  <a:schemeClr val="tx1"/>
                </a:solidFill>
                <a:effectLst/>
                <a:latin typeface="+mn-lt"/>
                <a:ea typeface="+mn-ea"/>
                <a:cs typeface="+mn-cs"/>
              </a:rPr>
              <a:t>heavy hitters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or large traffic</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changes</a:t>
            </a:r>
            <a:r>
              <a:rPr lang="en-US" sz="1200" b="0" i="0" u="none" strike="noStrike" kern="1200" dirty="0" smtClean="0">
                <a:solidFill>
                  <a:schemeClr val="tx1"/>
                </a:solidFill>
                <a:effectLst/>
                <a:latin typeface="+mn-lt"/>
                <a:ea typeface="+mn-ea"/>
                <a:cs typeface="+mn-cs"/>
              </a:rPr>
              <a:t>.</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2</a:t>
            </a:fld>
            <a:endParaRPr lang="en-US"/>
          </a:p>
        </p:txBody>
      </p:sp>
    </p:spTree>
    <p:extLst>
      <p:ext uri="{BB962C8B-B14F-4D97-AF65-F5344CB8AC3E}">
        <p14:creationId xmlns:p14="http://schemas.microsoft.com/office/powerpoint/2010/main" val="2738502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We find an upper bound for the number of missed heavy hitters using two simple ideas.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To illustrate the first idea, consider the left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a:t>
            </a:r>
          </a:p>
          <a:p>
            <a:r>
              <a:rPr lang="en-US" sz="1200" b="0" i="0" u="none" strike="noStrike" kern="1200" dirty="0" smtClean="0">
                <a:solidFill>
                  <a:schemeClr val="tx1"/>
                </a:solidFill>
                <a:effectLst/>
                <a:latin typeface="+mn-lt"/>
                <a:ea typeface="+mn-ea"/>
                <a:cs typeface="+mn-cs"/>
              </a:rPr>
              <a:t>the size of the root is 26, so that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cannot have more than two heavy hitters, since our threshold for heavy hitters is 10.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To illustrate the second idea, consider the level 2 node which has a count of 35: </a:t>
            </a:r>
          </a:p>
          <a:p>
            <a:r>
              <a:rPr lang="en-US" sz="1200" b="0" i="0" u="none" strike="noStrike" kern="1200" dirty="0" smtClean="0">
                <a:solidFill>
                  <a:schemeClr val="tx1"/>
                </a:solidFill>
                <a:effectLst/>
                <a:latin typeface="+mn-lt"/>
                <a:ea typeface="+mn-ea"/>
                <a:cs typeface="+mn-cs"/>
              </a:rPr>
              <a:t>since this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has only two leaves, it cannot have more than two heavy hitters.  </a:t>
            </a:r>
          </a:p>
          <a:p>
            <a:r>
              <a:rPr lang="en-US" sz="1200" b="0" i="0" u="none" strike="noStrike" kern="1200" dirty="0" smtClean="0">
                <a:solidFill>
                  <a:schemeClr val="tx1"/>
                </a:solidFill>
                <a:effectLst/>
                <a:latin typeface="+mn-lt"/>
                <a:ea typeface="+mn-ea"/>
                <a:cs typeface="+mn-cs"/>
              </a:rPr>
              <a:t>These two ideas work very well in</a:t>
            </a:r>
            <a:r>
              <a:rPr lang="en-US" sz="1200" b="0" i="0" u="none" strike="noStrike" kern="1200" baseline="0" dirty="0" smtClean="0">
                <a:solidFill>
                  <a:schemeClr val="tx1"/>
                </a:solidFill>
                <a:effectLst/>
                <a:latin typeface="+mn-lt"/>
                <a:ea typeface="+mn-ea"/>
                <a:cs typeface="+mn-cs"/>
              </a:rPr>
              <a:t> practice as we show later in our evaluation.</a:t>
            </a:r>
            <a:endParaRPr lang="en-US" sz="1200" b="0" i="0" u="none" strike="noStrike" kern="120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More complicated a</a:t>
            </a:r>
            <a:r>
              <a:rPr lang="en-US" sz="1200" b="0" i="0" u="none" strike="noStrike" kern="1200" dirty="0" smtClean="0">
                <a:solidFill>
                  <a:schemeClr val="tx1"/>
                </a:solidFill>
                <a:effectLst/>
                <a:latin typeface="+mn-lt"/>
                <a:ea typeface="+mn-ea"/>
                <a:cs typeface="+mn-cs"/>
              </a:rPr>
              <a:t>ccuracy estimation ideas for other</a:t>
            </a:r>
            <a:r>
              <a:rPr lang="en-US" sz="1200" b="0" i="0" u="none" strike="noStrike" kern="1200" baseline="0" dirty="0" smtClean="0">
                <a:solidFill>
                  <a:schemeClr val="tx1"/>
                </a:solidFill>
                <a:effectLst/>
                <a:latin typeface="+mn-lt"/>
                <a:ea typeface="+mn-ea"/>
                <a:cs typeface="+mn-cs"/>
              </a:rPr>
              <a:t> types of tasks </a:t>
            </a:r>
            <a:r>
              <a:rPr lang="en-US" sz="1200" b="0" i="0" u="none" strike="noStrike" kern="1200" baseline="0" dirty="0" smtClean="0">
                <a:solidFill>
                  <a:schemeClr val="tx1"/>
                </a:solidFill>
                <a:effectLst/>
                <a:latin typeface="+mn-lt"/>
                <a:ea typeface="+mn-ea"/>
                <a:cs typeface="+mn-cs"/>
              </a:rPr>
              <a:t>are </a:t>
            </a:r>
            <a:r>
              <a:rPr lang="en-US" sz="1200" b="0" i="0" u="none" strike="noStrike" kern="1200" baseline="0" dirty="0" smtClean="0">
                <a:solidFill>
                  <a:schemeClr val="tx1"/>
                </a:solidFill>
                <a:effectLst/>
                <a:latin typeface="+mn-lt"/>
                <a:ea typeface="+mn-ea"/>
                <a:cs typeface="+mn-cs"/>
              </a:rPr>
              <a:t>described in the paper.</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20</a:t>
            </a:fld>
            <a:endParaRPr lang="en-US"/>
          </a:p>
        </p:txBody>
      </p:sp>
    </p:spTree>
    <p:extLst>
      <p:ext uri="{BB962C8B-B14F-4D97-AF65-F5344CB8AC3E}">
        <p14:creationId xmlns:p14="http://schemas.microsoft.com/office/powerpoint/2010/main" val="824485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Now that we know how to estimate accuracy, I describe how to allocate TCAMs: </a:t>
            </a:r>
          </a:p>
          <a:p>
            <a:r>
              <a:rPr lang="en-US" sz="1200" b="0" i="0" u="none" strike="noStrike" kern="1200" dirty="0" smtClean="0">
                <a:solidFill>
                  <a:schemeClr val="tx1"/>
                </a:solidFill>
                <a:effectLst/>
                <a:latin typeface="+mn-lt"/>
                <a:ea typeface="+mn-ea"/>
                <a:cs typeface="+mn-cs"/>
              </a:rPr>
              <a:t>The goal of our allocation algorithm is to maintain high task satisfaction, where satisfaction is the fraction of task’s lifetime with sufficient accuracy.</a:t>
            </a:r>
          </a:p>
          <a:p>
            <a:r>
              <a:rPr lang="en-US" sz="1200" b="0" i="0" u="none" strike="noStrike" kern="1200" dirty="0" smtClean="0">
                <a:solidFill>
                  <a:schemeClr val="tx1"/>
                </a:solidFill>
                <a:effectLst/>
                <a:latin typeface="+mn-lt"/>
                <a:ea typeface="+mn-ea"/>
                <a:cs typeface="+mn-cs"/>
              </a:rPr>
              <a:t>In the algorithm, rich tasks offer TCAMs and poor tasks request TCAMs.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But how many</a:t>
            </a:r>
            <a:r>
              <a:rPr lang="en-US" sz="1200" b="0" i="0" u="none" strike="noStrike" kern="1200" baseline="0" dirty="0" smtClean="0">
                <a:solidFill>
                  <a:schemeClr val="tx1"/>
                </a:solidFill>
                <a:effectLst/>
                <a:latin typeface="+mn-lt"/>
                <a:ea typeface="+mn-ea"/>
                <a:cs typeface="+mn-cs"/>
              </a:rPr>
              <a:t> TCAMs should be exchanged so that all tasks become satisfied?</a:t>
            </a:r>
          </a:p>
          <a:p>
            <a:endParaRPr lang="en-US" dirty="0" smtClean="0"/>
          </a:p>
          <a:p>
            <a:pPr rtl="0"/>
            <a:r>
              <a:rPr lang="en-US" sz="1200" b="0" i="0" u="none" strike="noStrike" kern="1200" dirty="0" smtClean="0">
                <a:solidFill>
                  <a:schemeClr val="tx1"/>
                </a:solidFill>
                <a:effectLst/>
                <a:latin typeface="+mn-lt"/>
                <a:ea typeface="+mn-ea"/>
                <a:cs typeface="+mn-cs"/>
              </a:rPr>
              <a:t>In some cases, adding a fixed amount of TCAMs to a task can increase its accuracy in small steps as shown on the left. </a:t>
            </a:r>
          </a:p>
          <a:p>
            <a:pPr rtl="0"/>
            <a:r>
              <a:rPr lang="en-US" sz="1200" b="0" i="0" u="none" strike="noStrike" kern="1200" dirty="0" smtClean="0">
                <a:solidFill>
                  <a:schemeClr val="tx1"/>
                </a:solidFill>
                <a:effectLst/>
                <a:latin typeface="+mn-lt"/>
                <a:ea typeface="+mn-ea"/>
                <a:cs typeface="+mn-cs"/>
              </a:rPr>
              <a:t>This can result in slow convergence, and low satisfaction.</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other cases, adding a fixed amount of TCAMs to a task can increase its accuracy in large steps, resulting in oscillations.</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Our</a:t>
            </a:r>
            <a:r>
              <a:rPr lang="en-US" sz="1200" b="0" i="0" u="none" strike="noStrike" kern="1200" baseline="0" dirty="0" smtClean="0">
                <a:solidFill>
                  <a:schemeClr val="tx1"/>
                </a:solidFill>
                <a:effectLst/>
                <a:latin typeface="+mn-lt"/>
                <a:ea typeface="+mn-ea"/>
                <a:cs typeface="+mn-cs"/>
              </a:rPr>
              <a:t> approach adaptively changes the exchange step size based on the current accuracy of the task and the details are in the paper [p].</a:t>
            </a:r>
            <a:endParaRPr lang="en-US" b="0" dirty="0" smtClean="0">
              <a:effectLst/>
            </a:endParaRPr>
          </a:p>
          <a:p>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21</a:t>
            </a:fld>
            <a:endParaRPr lang="en-US"/>
          </a:p>
        </p:txBody>
      </p:sp>
    </p:spTree>
    <p:extLst>
      <p:ext uri="{BB962C8B-B14F-4D97-AF65-F5344CB8AC3E}">
        <p14:creationId xmlns:p14="http://schemas.microsoft.com/office/powerpoint/2010/main" val="3205102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TCAMs</a:t>
            </a:r>
            <a:r>
              <a:rPr lang="en-US" baseline="0" dirty="0" smtClean="0"/>
              <a:t> are limited, it is possible that the system may not have enough resources to satisfy all tasks.</a:t>
            </a:r>
          </a:p>
          <a:p>
            <a:endParaRPr lang="en-US" baseline="0" dirty="0" smtClean="0"/>
          </a:p>
          <a:p>
            <a:r>
              <a:rPr lang="en-US" baseline="0" dirty="0" smtClean="0"/>
              <a:t>To avoid this, we reject incoming tasks.</a:t>
            </a:r>
          </a:p>
          <a:p>
            <a:r>
              <a:rPr lang="en-US" dirty="0" smtClean="0"/>
              <a:t>However, as the required TCAMs for</a:t>
            </a:r>
            <a:r>
              <a:rPr lang="en-US" baseline="0" dirty="0" smtClean="0"/>
              <a:t> a task changes overtime, overloading can happen even without accepting a new task.</a:t>
            </a:r>
          </a:p>
          <a:p>
            <a:r>
              <a:rPr lang="en-US" baseline="0" dirty="0" smtClean="0"/>
              <a:t>In this case we drop existing tasks based on assigned priorities.</a:t>
            </a:r>
          </a:p>
          <a:p>
            <a:endParaRPr lang="en-US" baseline="0" dirty="0" smtClean="0"/>
          </a:p>
          <a:p>
            <a:r>
              <a:rPr lang="en-US" baseline="0" dirty="0" smtClean="0"/>
              <a:t>The paper contains more details like how to detect if the system is overloaded on multiple switches.</a:t>
            </a:r>
          </a:p>
        </p:txBody>
      </p:sp>
      <p:sp>
        <p:nvSpPr>
          <p:cNvPr id="4" name="Slide Number Placeholder 3"/>
          <p:cNvSpPr>
            <a:spLocks noGrp="1"/>
          </p:cNvSpPr>
          <p:nvPr>
            <p:ph type="sldNum" sz="quarter" idx="10"/>
          </p:nvPr>
        </p:nvSpPr>
        <p:spPr/>
        <p:txBody>
          <a:bodyPr/>
          <a:lstStyle/>
          <a:p>
            <a:fld id="{17978A48-20A4-4A3B-A719-261115388D5C}" type="slidenum">
              <a:rPr lang="en-US" smtClean="0"/>
              <a:t>22</a:t>
            </a:fld>
            <a:endParaRPr lang="en-US"/>
          </a:p>
        </p:txBody>
      </p:sp>
    </p:spTree>
    <p:extLst>
      <p:ext uri="{BB962C8B-B14F-4D97-AF65-F5344CB8AC3E}">
        <p14:creationId xmlns:p14="http://schemas.microsoft.com/office/powerpoint/2010/main" val="2718962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Now that we know how to allocate TCAMs among tasks on a single switch, I will discuss TCAM allocation across multiple switches. </a:t>
            </a:r>
          </a:p>
        </p:txBody>
      </p:sp>
      <p:sp>
        <p:nvSpPr>
          <p:cNvPr id="4" name="Slide Number Placeholder 3"/>
          <p:cNvSpPr>
            <a:spLocks noGrp="1"/>
          </p:cNvSpPr>
          <p:nvPr>
            <p:ph type="sldNum" sz="quarter" idx="10"/>
          </p:nvPr>
        </p:nvSpPr>
        <p:spPr/>
        <p:txBody>
          <a:bodyPr/>
          <a:lstStyle/>
          <a:p>
            <a:fld id="{17978A48-20A4-4A3B-A719-261115388D5C}" type="slidenum">
              <a:rPr lang="en-US" smtClean="0"/>
              <a:t>23</a:t>
            </a:fld>
            <a:endParaRPr lang="en-US"/>
          </a:p>
        </p:txBody>
      </p:sp>
    </p:spTree>
    <p:extLst>
      <p:ext uri="{BB962C8B-B14F-4D97-AF65-F5344CB8AC3E}">
        <p14:creationId xmlns:p14="http://schemas.microsoft.com/office/powerpoint/2010/main" val="1221494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There are many switches in a network, and tasks can have traffic from multiple switches.</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Consider a task that has heavy hitters on two switches. </a:t>
            </a:r>
          </a:p>
          <a:p>
            <a:pPr rtl="0"/>
            <a:r>
              <a:rPr lang="en-US" sz="1200" b="0" i="0" u="none" strike="noStrike" kern="1200" dirty="0" smtClean="0">
                <a:solidFill>
                  <a:schemeClr val="tx1"/>
                </a:solidFill>
                <a:effectLst/>
                <a:latin typeface="+mn-lt"/>
                <a:ea typeface="+mn-ea"/>
                <a:cs typeface="+mn-cs"/>
              </a:rPr>
              <a:t>For example, it has 30 heavy hitters, </a:t>
            </a:r>
            <a:r>
              <a:rPr lang="en-US" sz="1200" b="0" i="0" u="none" strike="noStrike" kern="1200" dirty="0" smtClean="0">
                <a:solidFill>
                  <a:schemeClr val="tx1"/>
                </a:solidFill>
                <a:effectLst/>
                <a:latin typeface="+mn-lt"/>
                <a:ea typeface="+mn-ea"/>
                <a:cs typeface="+mn-cs"/>
              </a:rPr>
              <a:t>and 20 of them</a:t>
            </a:r>
            <a:r>
              <a:rPr lang="en-US" sz="1200" b="0" i="0" u="none" strike="noStrike" kern="1200" baseline="0" dirty="0" smtClean="0">
                <a:solidFill>
                  <a:schemeClr val="tx1"/>
                </a:solidFill>
                <a:effectLst/>
                <a:latin typeface="+mn-lt"/>
                <a:ea typeface="+mn-ea"/>
                <a:cs typeface="+mn-cs"/>
              </a:rPr>
              <a:t> are</a:t>
            </a:r>
            <a:r>
              <a:rPr 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on switch A and 10 on switch B</a:t>
            </a:r>
            <a:r>
              <a:rPr lang="en-US" sz="1200" b="0" i="0" u="none" strike="noStrike" kern="1200" dirty="0" smtClean="0">
                <a:solidFill>
                  <a:schemeClr val="tx1"/>
                </a:solidFill>
                <a:effectLst/>
                <a:latin typeface="+mn-lt"/>
                <a:ea typeface="+mn-ea"/>
                <a:cs typeface="+mn-cs"/>
              </a:rPr>
              <a:t>.</a:t>
            </a:r>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How do we determine </a:t>
            </a:r>
          </a:p>
          <a:p>
            <a:pPr marL="0" indent="0" rtl="0">
              <a:buNone/>
            </a:pPr>
            <a:r>
              <a:rPr lang="en-US" sz="1200" b="0" i="0" u="none" strike="noStrike" kern="1200" dirty="0" smtClean="0">
                <a:solidFill>
                  <a:schemeClr val="tx1"/>
                </a:solidFill>
                <a:effectLst/>
                <a:latin typeface="+mn-lt"/>
                <a:ea typeface="+mn-ea"/>
                <a:cs typeface="+mn-cs"/>
              </a:rPr>
              <a:t>(a)</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whether </a:t>
            </a:r>
            <a:r>
              <a:rPr lang="en-US" sz="1200" b="0" i="0" u="none" strike="noStrike" kern="1200" dirty="0" smtClean="0">
                <a:solidFill>
                  <a:schemeClr val="tx1"/>
                </a:solidFill>
                <a:effectLst/>
                <a:latin typeface="+mn-lt"/>
                <a:ea typeface="+mn-ea"/>
                <a:cs typeface="+mn-cs"/>
              </a:rPr>
              <a:t>to increase the number of TCAMs allocated to a task and </a:t>
            </a:r>
          </a:p>
          <a:p>
            <a:pPr marL="0" indent="0" rtl="0">
              <a:buNone/>
            </a:pPr>
            <a:r>
              <a:rPr lang="en-US" sz="1200" b="0" i="0" u="none" strike="noStrike" kern="1200" dirty="0" smtClean="0">
                <a:solidFill>
                  <a:schemeClr val="tx1"/>
                </a:solidFill>
                <a:effectLst/>
                <a:latin typeface="+mn-lt"/>
                <a:ea typeface="+mn-ea"/>
                <a:cs typeface="+mn-cs"/>
              </a:rPr>
              <a:t>(b) which switch or switches to make the increase?</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Now, suppose that in our example, the task is globally satisfied, even though it is not satisfied on one of the switches. </a:t>
            </a:r>
          </a:p>
          <a:p>
            <a:pPr rtl="0"/>
            <a:r>
              <a:rPr lang="en-US" sz="1200" b="0" i="0" u="none" strike="noStrike" kern="1200" dirty="0" smtClean="0">
                <a:solidFill>
                  <a:schemeClr val="tx1"/>
                </a:solidFill>
                <a:effectLst/>
                <a:latin typeface="+mn-lt"/>
                <a:ea typeface="+mn-ea"/>
                <a:cs typeface="+mn-cs"/>
              </a:rPr>
              <a:t>In this case, the task does not need additional TCAM entries, even though in switch A its </a:t>
            </a:r>
            <a:r>
              <a:rPr lang="en-US" sz="1200" b="0" i="0" u="none" strike="noStrike" kern="1200" dirty="0" smtClean="0">
                <a:solidFill>
                  <a:schemeClr val="tx1"/>
                </a:solidFill>
                <a:effectLst/>
                <a:latin typeface="+mn-lt"/>
                <a:ea typeface="+mn-ea"/>
                <a:cs typeface="+mn-cs"/>
              </a:rPr>
              <a:t>accuracy</a:t>
            </a:r>
            <a:r>
              <a:rPr lang="en-US" sz="1200" b="0" i="0" u="none" strike="noStrike" kern="1200" baseline="0" dirty="0" smtClean="0">
                <a:solidFill>
                  <a:schemeClr val="tx1"/>
                </a:solidFill>
                <a:effectLst/>
                <a:latin typeface="+mn-lt"/>
                <a:ea typeface="+mn-ea"/>
                <a:cs typeface="+mn-cs"/>
              </a:rPr>
              <a:t> is not sufficient</a:t>
            </a:r>
            <a:r>
              <a:rPr lang="en-US" sz="1200" b="0" i="0" u="none" strike="noStrike" kern="1200" dirty="0" smtClean="0">
                <a:solidFill>
                  <a:schemeClr val="tx1"/>
                </a:solidFill>
                <a:effectLst/>
                <a:latin typeface="+mn-lt"/>
                <a:ea typeface="+mn-ea"/>
                <a:cs typeface="+mn-cs"/>
              </a:rPr>
              <a:t>.</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On the other hand, if the task is not globally satisfied, we must increase TCAMs on some switches. </a:t>
            </a:r>
          </a:p>
          <a:p>
            <a:pPr rtl="0"/>
            <a:r>
              <a:rPr lang="en-US" sz="1200" b="0" i="0" u="none" strike="noStrike" kern="1200" dirty="0" smtClean="0">
                <a:solidFill>
                  <a:schemeClr val="tx1"/>
                </a:solidFill>
                <a:effectLst/>
                <a:latin typeface="+mn-lt"/>
                <a:ea typeface="+mn-ea"/>
                <a:cs typeface="+mn-cs"/>
              </a:rPr>
              <a:t>But because of the diminishing returns in accuracy, increasing the accuracy at switch B, which is already satisfied, is expensive.</a:t>
            </a:r>
            <a:endParaRPr lang="en-US" b="0" dirty="0" smtClean="0">
              <a:effectLst/>
            </a:endParaRPr>
          </a:p>
          <a:p>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In the paper, we describe an algorithm that uses both global and local accuracy to decide when and where to adapt TCAM allocations.</a:t>
            </a:r>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24</a:t>
            </a:fld>
            <a:endParaRPr lang="en-US"/>
          </a:p>
        </p:txBody>
      </p:sp>
    </p:spTree>
    <p:extLst>
      <p:ext uri="{BB962C8B-B14F-4D97-AF65-F5344CB8AC3E}">
        <p14:creationId xmlns:p14="http://schemas.microsoft.com/office/powerpoint/2010/main" val="845094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Here</a:t>
            </a:r>
            <a:r>
              <a:rPr lang="en-US" sz="1200" b="0" i="0" u="none" strike="noStrike" kern="1200" baseline="0" dirty="0" smtClean="0">
                <a:solidFill>
                  <a:schemeClr val="tx1"/>
                </a:solidFill>
                <a:effectLst/>
                <a:latin typeface="+mn-lt"/>
                <a:ea typeface="+mn-ea"/>
                <a:cs typeface="+mn-cs"/>
              </a:rPr>
              <a:t> is how the algorithms fit into the DREAM design.</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Dream carefully </a:t>
            </a:r>
            <a:r>
              <a:rPr lang="en-US" sz="1200" b="1" i="0" u="none" strike="noStrike" kern="1200" dirty="0" smtClean="0">
                <a:solidFill>
                  <a:schemeClr val="tx1"/>
                </a:solidFill>
                <a:effectLst/>
                <a:latin typeface="+mn-lt"/>
                <a:ea typeface="+mn-ea"/>
                <a:cs typeface="+mn-cs"/>
              </a:rPr>
              <a:t>separates</a:t>
            </a:r>
            <a:r>
              <a:rPr lang="en-US" sz="1200" b="0" i="0" u="none" strike="noStrike" kern="1200" baseline="0" dirty="0" smtClean="0">
                <a:solidFill>
                  <a:schemeClr val="tx1"/>
                </a:solidFill>
                <a:effectLst/>
                <a:latin typeface="+mn-lt"/>
                <a:ea typeface="+mn-ea"/>
                <a:cs typeface="+mn-cs"/>
              </a:rPr>
              <a:t> task independent algorithms from the task dependent algorithms.</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TCAM allocation and configuration algorithms are task independent: </a:t>
            </a:r>
          </a:p>
          <a:p>
            <a:pPr rtl="0"/>
            <a:r>
              <a:rPr lang="en-US" sz="1200" b="0" i="0" u="none" strike="noStrike" kern="1200" dirty="0" smtClean="0">
                <a:solidFill>
                  <a:schemeClr val="tx1"/>
                </a:solidFill>
                <a:effectLst/>
                <a:latin typeface="+mn-lt"/>
                <a:ea typeface="+mn-ea"/>
                <a:cs typeface="+mn-cs"/>
              </a:rPr>
              <a:t>So when </a:t>
            </a:r>
            <a:r>
              <a:rPr lang="en-US" sz="1200" b="0" i="0" u="none" strike="noStrike" kern="1200" dirty="0" smtClean="0">
                <a:solidFill>
                  <a:schemeClr val="tx1"/>
                </a:solidFill>
                <a:effectLst/>
                <a:latin typeface="+mn-lt"/>
                <a:ea typeface="+mn-ea"/>
                <a:cs typeface="+mn-cs"/>
              </a:rPr>
              <a:t>a new task </a:t>
            </a:r>
            <a:r>
              <a:rPr lang="en-US" sz="1200" b="0" i="0" u="none" strike="noStrike" kern="1200" dirty="0" smtClean="0">
                <a:solidFill>
                  <a:schemeClr val="tx1"/>
                </a:solidFill>
                <a:effectLst/>
                <a:latin typeface="+mn-lt"/>
                <a:ea typeface="+mn-ea"/>
                <a:cs typeface="+mn-cs"/>
              </a:rPr>
              <a:t>type is added, </a:t>
            </a:r>
            <a:r>
              <a:rPr lang="en-US" sz="1200" b="0" i="0" u="none" strike="noStrike" kern="1200" dirty="0" smtClean="0">
                <a:solidFill>
                  <a:schemeClr val="tx1"/>
                </a:solidFill>
                <a:effectLst/>
                <a:latin typeface="+mn-lt"/>
                <a:ea typeface="+mn-ea"/>
                <a:cs typeface="+mn-cs"/>
              </a:rPr>
              <a:t>these algorithms need not be extended.</a:t>
            </a:r>
          </a:p>
          <a:p>
            <a:pPr rtl="0"/>
            <a:r>
              <a:rPr lang="en-US" sz="1200" b="0" i="0" u="none" strike="noStrike" kern="1200" dirty="0" smtClean="0">
                <a:solidFill>
                  <a:schemeClr val="tx1"/>
                </a:solidFill>
                <a:effectLst/>
                <a:latin typeface="+mn-lt"/>
                <a:ea typeface="+mn-ea"/>
                <a:cs typeface="+mn-cs"/>
              </a:rPr>
              <a:t>However, for each new task type, we need to design a new accuracy estimator.</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25</a:t>
            </a:fld>
            <a:endParaRPr lang="en-US"/>
          </a:p>
        </p:txBody>
      </p:sp>
    </p:spTree>
    <p:extLst>
      <p:ext uri="{BB962C8B-B14F-4D97-AF65-F5344CB8AC3E}">
        <p14:creationId xmlns:p14="http://schemas.microsoft.com/office/powerpoint/2010/main" val="2000326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Our evaluation had several goals.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We want to measure the</a:t>
            </a:r>
            <a:r>
              <a:rPr lang="en-US" sz="1200" b="0" i="0" u="none" strike="noStrike" kern="1200" baseline="0" dirty="0" smtClean="0">
                <a:solidFill>
                  <a:schemeClr val="tx1"/>
                </a:solidFill>
                <a:effectLst/>
                <a:latin typeface="+mn-lt"/>
                <a:ea typeface="+mn-ea"/>
                <a:cs typeface="+mn-cs"/>
              </a:rPr>
              <a:t> accuracy of DREAM tasks, and DREAMs overhead</a:t>
            </a:r>
            <a:r>
              <a:rPr lang="en-US" sz="1200" b="0" i="0" u="none" strike="noStrike" kern="120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Our evaluation has two main metrics: [p] Satisfaction of a task</a:t>
            </a:r>
            <a:r>
              <a:rPr lang="en-US" sz="1200" b="0" i="0" u="none" strike="noStrike" kern="1200" baseline="0" dirty="0" smtClean="0">
                <a:solidFill>
                  <a:schemeClr val="tx1"/>
                </a:solidFill>
                <a:effectLst/>
                <a:latin typeface="+mn-lt"/>
                <a:ea typeface="+mn-ea"/>
                <a:cs typeface="+mn-cs"/>
              </a:rPr>
              <a:t> as </a:t>
            </a:r>
            <a:r>
              <a:rPr lang="en-US" sz="1200" b="0" i="0" u="none" strike="noStrike" kern="1200" dirty="0" smtClean="0">
                <a:solidFill>
                  <a:schemeClr val="tx1"/>
                </a:solidFill>
                <a:effectLst/>
                <a:latin typeface="+mn-lt"/>
                <a:ea typeface="+mn-ea"/>
                <a:cs typeface="+mn-cs"/>
              </a:rPr>
              <a:t>the fraction of task’s lifetime with sufficient accuracy.</a:t>
            </a:r>
          </a:p>
          <a:p>
            <a:pPr rtl="0"/>
            <a:endParaRPr lang="en-US" b="0" dirty="0" smtClean="0">
              <a:effectLst/>
            </a:endParaRPr>
          </a:p>
          <a:p>
            <a:pPr rtl="0"/>
            <a:r>
              <a:rPr lang="en-US" sz="1200" b="0" i="0" kern="1200" dirty="0" smtClean="0">
                <a:solidFill>
                  <a:schemeClr val="tx1"/>
                </a:solidFill>
                <a:effectLst/>
                <a:latin typeface="+mn-lt"/>
                <a:ea typeface="+mn-ea"/>
                <a:cs typeface="+mn-cs"/>
              </a:rPr>
              <a:t>And percentage of dropped/rejected tasks. </a:t>
            </a:r>
          </a:p>
          <a:p>
            <a:pPr rtl="0"/>
            <a:r>
              <a:rPr lang="en-US" sz="1200" b="0" i="0" kern="1200" dirty="0" smtClean="0">
                <a:solidFill>
                  <a:schemeClr val="tx1"/>
                </a:solidFill>
                <a:effectLst/>
                <a:latin typeface="+mn-lt"/>
                <a:ea typeface="+mn-ea"/>
                <a:cs typeface="+mn-cs"/>
              </a:rPr>
              <a:t>We need this second metric because a scheme can </a:t>
            </a:r>
            <a:r>
              <a:rPr lang="en-US" sz="1200" b="0" i="0" u="none" strike="noStrike" kern="1200" dirty="0" smtClean="0">
                <a:solidFill>
                  <a:schemeClr val="tx1"/>
                </a:solidFill>
                <a:effectLst/>
                <a:latin typeface="+mn-lt"/>
                <a:ea typeface="+mn-ea"/>
                <a:cs typeface="+mn-cs"/>
              </a:rPr>
              <a:t>satisfy tasks by rejecting or dropping a large fraction of tasks.</a:t>
            </a:r>
          </a:p>
          <a:p>
            <a:pPr rtl="0"/>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Here,</a:t>
            </a:r>
            <a:r>
              <a:rPr lang="en-US" sz="1200" b="0" i="0" u="none" strike="noStrike" kern="1200" baseline="0" dirty="0" smtClean="0">
                <a:solidFill>
                  <a:schemeClr val="tx1"/>
                </a:solidFill>
                <a:effectLst/>
                <a:latin typeface="+mn-lt"/>
                <a:ea typeface="+mn-ea"/>
                <a:cs typeface="+mn-cs"/>
              </a:rPr>
              <a:t> I only show the results for the accuracy of DREAM tasks.</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26</a:t>
            </a:fld>
            <a:endParaRPr lang="en-US"/>
          </a:p>
        </p:txBody>
      </p:sp>
    </p:spTree>
    <p:extLst>
      <p:ext uri="{BB962C8B-B14F-4D97-AF65-F5344CB8AC3E}">
        <p14:creationId xmlns:p14="http://schemas.microsoft.com/office/powerpoint/2010/main" val="10984247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We compare DREAM to two alternatives. </a:t>
            </a:r>
          </a:p>
          <a:p>
            <a:pPr rtl="0"/>
            <a:r>
              <a:rPr lang="en-US" sz="1200" b="0" i="0" u="none" strike="noStrike" kern="1200" dirty="0" smtClean="0">
                <a:solidFill>
                  <a:schemeClr val="tx1"/>
                </a:solidFill>
                <a:effectLst/>
                <a:latin typeface="+mn-lt"/>
                <a:ea typeface="+mn-ea"/>
                <a:cs typeface="+mn-cs"/>
              </a:rPr>
              <a:t>Equal allocation divides TCAM entries equally among tasks and does not rejected any tasks. </a:t>
            </a:r>
          </a:p>
          <a:p>
            <a:pPr rtl="0"/>
            <a:r>
              <a:rPr lang="en-US" sz="1200" b="0" i="0" u="none" strike="noStrike" kern="1200" dirty="0" smtClean="0">
                <a:solidFill>
                  <a:schemeClr val="tx1"/>
                </a:solidFill>
                <a:effectLst/>
                <a:latin typeface="+mn-lt"/>
                <a:ea typeface="+mn-ea"/>
                <a:cs typeface="+mn-cs"/>
              </a:rPr>
              <a:t>Fixed allocation allocates a fixed </a:t>
            </a:r>
            <a:r>
              <a:rPr lang="en-US" sz="1200" b="0" i="0" u="none" strike="noStrike" kern="1200" dirty="0" smtClean="0">
                <a:solidFill>
                  <a:schemeClr val="tx1"/>
                </a:solidFill>
                <a:effectLst/>
                <a:latin typeface="+mn-lt"/>
                <a:ea typeface="+mn-ea"/>
                <a:cs typeface="+mn-cs"/>
              </a:rPr>
              <a:t>fraction of </a:t>
            </a:r>
            <a:r>
              <a:rPr lang="en-US" sz="1200" b="0" i="0" u="none" strike="noStrike" kern="1200" dirty="0" smtClean="0">
                <a:solidFill>
                  <a:schemeClr val="tx1"/>
                </a:solidFill>
                <a:effectLst/>
                <a:latin typeface="+mn-lt"/>
                <a:ea typeface="+mn-ea"/>
                <a:cs typeface="+mn-cs"/>
              </a:rPr>
              <a:t>TCAMs to each task and rejects extra tasks.</a:t>
            </a:r>
            <a:endParaRPr lang="en-US" b="0" dirty="0" smtClean="0">
              <a:effectLst/>
            </a:endParaRPr>
          </a:p>
        </p:txBody>
      </p:sp>
      <p:sp>
        <p:nvSpPr>
          <p:cNvPr id="4" name="Slide Number Placeholder 3"/>
          <p:cNvSpPr>
            <a:spLocks noGrp="1"/>
          </p:cNvSpPr>
          <p:nvPr>
            <p:ph type="sldNum" sz="quarter" idx="10"/>
          </p:nvPr>
        </p:nvSpPr>
        <p:spPr/>
        <p:txBody>
          <a:bodyPr/>
          <a:lstStyle/>
          <a:p>
            <a:fld id="{17978A48-20A4-4A3B-A719-261115388D5C}" type="slidenum">
              <a:rPr lang="en-US" smtClean="0"/>
              <a:t>27</a:t>
            </a:fld>
            <a:endParaRPr lang="en-US"/>
          </a:p>
        </p:txBody>
      </p:sp>
    </p:spTree>
    <p:extLst>
      <p:ext uri="{BB962C8B-B14F-4D97-AF65-F5344CB8AC3E}">
        <p14:creationId xmlns:p14="http://schemas.microsoft.com/office/powerpoint/2010/main" val="1098424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a:t>
            </a:r>
            <a:r>
              <a:rPr lang="en-US" baseline="0" dirty="0" smtClean="0"/>
              <a:t> our prototype on 8 switches with single type of tasks as well as combination of them.</a:t>
            </a:r>
          </a:p>
          <a:p>
            <a:r>
              <a:rPr lang="en-US" baseline="0" dirty="0" smtClean="0"/>
              <a:t>We also run trace-driven simulations for large scale scenarios and parameter sensitivity analysis.</a:t>
            </a:r>
          </a:p>
        </p:txBody>
      </p:sp>
      <p:sp>
        <p:nvSpPr>
          <p:cNvPr id="4" name="Slide Number Placeholder 3"/>
          <p:cNvSpPr>
            <a:spLocks noGrp="1"/>
          </p:cNvSpPr>
          <p:nvPr>
            <p:ph type="sldNum" sz="quarter" idx="10"/>
          </p:nvPr>
        </p:nvSpPr>
        <p:spPr/>
        <p:txBody>
          <a:bodyPr/>
          <a:lstStyle/>
          <a:p>
            <a:fld id="{17978A48-20A4-4A3B-A719-261115388D5C}" type="slidenum">
              <a:rPr lang="en-US" smtClean="0"/>
              <a:t>28</a:t>
            </a:fld>
            <a:endParaRPr lang="en-US"/>
          </a:p>
        </p:txBody>
      </p:sp>
    </p:spTree>
    <p:extLst>
      <p:ext uri="{BB962C8B-B14F-4D97-AF65-F5344CB8AC3E}">
        <p14:creationId xmlns:p14="http://schemas.microsoft.com/office/powerpoint/2010/main" val="2233646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This slide shows the results of an experiment in which we</a:t>
            </a:r>
            <a:r>
              <a:rPr lang="en-US" sz="1200" b="0" i="0" u="none" strike="noStrike" kern="1200" baseline="0" dirty="0" smtClean="0">
                <a:solidFill>
                  <a:schemeClr val="tx1"/>
                </a:solidFill>
                <a:effectLst/>
                <a:latin typeface="+mn-lt"/>
                <a:ea typeface="+mn-ea"/>
                <a:cs typeface="+mn-cs"/>
              </a:rPr>
              <a:t> ran</a:t>
            </a:r>
            <a:r>
              <a:rPr lang="en-US" sz="1200" b="0" i="0" u="none" strike="noStrike" kern="1200" dirty="0" smtClean="0">
                <a:solidFill>
                  <a:schemeClr val="tx1"/>
                </a:solidFill>
                <a:effectLst/>
                <a:latin typeface="+mn-lt"/>
                <a:ea typeface="+mn-ea"/>
                <a:cs typeface="+mn-cs"/>
              </a:rPr>
              <a:t> a</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combination of tasks on our prototype and changed the </a:t>
            </a:r>
            <a:r>
              <a:rPr lang="en-US" sz="1200" b="0" i="0" u="none" strike="noStrike" kern="1200" dirty="0" smtClean="0">
                <a:solidFill>
                  <a:schemeClr val="tx1"/>
                </a:solidFill>
                <a:effectLst/>
                <a:latin typeface="+mn-lt"/>
                <a:ea typeface="+mn-ea"/>
                <a:cs typeface="+mn-cs"/>
              </a:rPr>
              <a:t>number of TCAMs</a:t>
            </a:r>
            <a:r>
              <a:rPr lang="en-US" sz="1200" b="0" i="0" u="none" strike="noStrike" kern="1200" baseline="0" dirty="0" smtClean="0">
                <a:solidFill>
                  <a:schemeClr val="tx1"/>
                </a:solidFill>
                <a:effectLst/>
                <a:latin typeface="+mn-lt"/>
                <a:ea typeface="+mn-ea"/>
                <a:cs typeface="+mn-cs"/>
              </a:rPr>
              <a:t> in the switch</a:t>
            </a:r>
            <a:r>
              <a:rPr lang="en-US" sz="1200" b="0" i="0" u="none" strike="noStrike" kern="1200" dirty="0" smtClean="0">
                <a:solidFill>
                  <a:schemeClr val="tx1"/>
                </a:solidFill>
                <a:effectLst/>
                <a:latin typeface="+mn-lt"/>
                <a:ea typeface="+mn-ea"/>
                <a:cs typeface="+mn-cs"/>
              </a:rPr>
              <a:t>.</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The diagram on the left shows the average satisfaction of tasks and the right diagram shows the rejection and drop rate</a:t>
            </a:r>
            <a:r>
              <a:rPr lang="en-US" sz="1200" b="0" i="0" u="none" strike="noStrike" kern="1200" dirty="0" smtClean="0">
                <a:solidFill>
                  <a:schemeClr val="tx1"/>
                </a:solidFill>
                <a:effectLst/>
                <a:latin typeface="+mn-lt"/>
                <a:ea typeface="+mn-ea"/>
                <a:cs typeface="+mn-cs"/>
              </a:rPr>
              <a:t>.</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DREAM has a significantly higher satisfaction rate than alternatives even at low switch capacity where</a:t>
            </a:r>
            <a:r>
              <a:rPr lang="en-US" sz="1200" b="0" i="0" u="none" strike="noStrike" kern="1200" baseline="0" dirty="0" smtClean="0">
                <a:solidFill>
                  <a:schemeClr val="tx1"/>
                </a:solidFill>
                <a:effectLst/>
                <a:latin typeface="+mn-lt"/>
                <a:ea typeface="+mn-ea"/>
                <a:cs typeface="+mn-cs"/>
              </a:rPr>
              <a:t> the load is high</a:t>
            </a:r>
            <a:r>
              <a:rPr lang="en-US" sz="1200" b="0" i="0" u="none" strike="noStrike" kern="1200" dirty="0" smtClean="0">
                <a:solidFill>
                  <a:schemeClr val="tx1"/>
                </a:solidFill>
                <a:effectLst/>
                <a:latin typeface="+mn-lt"/>
                <a:ea typeface="+mn-ea"/>
                <a:cs typeface="+mn-cs"/>
              </a:rPr>
              <a:t>. </a:t>
            </a:r>
          </a:p>
          <a:p>
            <a:pPr rtl="0"/>
            <a:r>
              <a:rPr lang="en-US" sz="1200" b="0" i="0" u="none" strike="noStrike" kern="1200" dirty="0" smtClean="0">
                <a:solidFill>
                  <a:schemeClr val="tx1"/>
                </a:solidFill>
                <a:effectLst/>
                <a:latin typeface="+mn-lt"/>
                <a:ea typeface="+mn-ea"/>
                <a:cs typeface="+mn-cs"/>
              </a:rPr>
              <a:t>For small switches, this comes at the expense of more rejected tasks. </a:t>
            </a:r>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In comparison fixed and equal allocation could not keep the average satisfaction high for small switches even though fixed allocation rejects a number of tasks.</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With increasing switch capacity, DREAM maintains satisfaction but with graceful decrease in the rejection rate.</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However, fixed allocation has high rejection rate for large switches because it over-provisions for small tasks.</a:t>
            </a:r>
            <a:endParaRPr lang="en-US" b="0" dirty="0" smtClean="0">
              <a:effectLst/>
            </a:endParaRPr>
          </a:p>
          <a:p>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At low load for large switches</a:t>
            </a:r>
            <a:r>
              <a:rPr lang="en-US" sz="1200" b="0" i="0" u="none" strike="noStrike" kern="1200" dirty="0" smtClean="0">
                <a:solidFill>
                  <a:schemeClr val="tx1"/>
                </a:solidFill>
                <a:effectLst/>
                <a:latin typeface="+mn-lt"/>
                <a:ea typeface="+mn-ea"/>
                <a:cs typeface="+mn-cs"/>
              </a:rPr>
              <a:t>, it may appear that fixed and equal perform comparably with DREAM.</a:t>
            </a:r>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29</a:t>
            </a:fld>
            <a:endParaRPr lang="en-US"/>
          </a:p>
        </p:txBody>
      </p:sp>
    </p:spTree>
    <p:extLst>
      <p:ext uri="{BB962C8B-B14F-4D97-AF65-F5344CB8AC3E}">
        <p14:creationId xmlns:p14="http://schemas.microsoft.com/office/powerpoint/2010/main" val="141336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sz="1200" dirty="0" smtClean="0"/>
              <a:t>At high level,</a:t>
            </a:r>
            <a:r>
              <a:rPr lang="en-US" sz="1200" baseline="0" dirty="0" smtClean="0"/>
              <a:t> our contribution is to</a:t>
            </a:r>
            <a:r>
              <a:rPr lang="en-US" sz="1200" dirty="0" smtClean="0"/>
              <a:t> enable flexible measurements in networks</a:t>
            </a:r>
            <a:r>
              <a:rPr lang="en-US" sz="1200" baseline="0" dirty="0" smtClean="0"/>
              <a:t> where u</a:t>
            </a:r>
            <a:r>
              <a:rPr lang="en-US" sz="1200" dirty="0" smtClean="0"/>
              <a:t>sers can dynamically instantiate a number of complex measurements</a:t>
            </a:r>
            <a:r>
              <a:rPr lang="en-US" sz="1200" baseline="0" dirty="0" smtClean="0"/>
              <a:t> </a:t>
            </a:r>
            <a:r>
              <a:rPr lang="en-US" sz="1200" dirty="0" smtClean="0"/>
              <a:t>into the network state.</a:t>
            </a:r>
          </a:p>
          <a:p>
            <a:pPr marL="0" indent="0" algn="l">
              <a:buFont typeface="Arial" pitchFamily="34" charset="0"/>
              <a:buNone/>
            </a:pPr>
            <a:endParaRPr lang="en-US" sz="1200" dirty="0" smtClean="0"/>
          </a:p>
          <a:p>
            <a:pPr marL="0" indent="0" algn="l">
              <a:buFont typeface="Arial" pitchFamily="34" charset="0"/>
              <a:buNone/>
            </a:pPr>
            <a:r>
              <a:rPr lang="en-US" sz="1200" dirty="0" smtClean="0"/>
              <a:t>Our</a:t>
            </a:r>
            <a:r>
              <a:rPr lang="en-US" sz="1200" baseline="0" dirty="0" smtClean="0"/>
              <a:t> system, DREAM,</a:t>
            </a:r>
            <a:r>
              <a:rPr lang="en-US" sz="1200" dirty="0" smtClean="0"/>
              <a:t> accommodates the largest number of measurements</a:t>
            </a:r>
            <a:r>
              <a:rPr lang="en-US" sz="1200" baseline="0" dirty="0" smtClean="0"/>
              <a:t> </a:t>
            </a:r>
            <a:r>
              <a:rPr lang="en-US" sz="1200" dirty="0" smtClean="0"/>
              <a:t>while maintaining accuracy, by leveraging tradeoffs between aggregate switch resource consumption and measurement</a:t>
            </a:r>
            <a:r>
              <a:rPr lang="en-US" sz="1200" baseline="0" dirty="0" smtClean="0"/>
              <a:t> </a:t>
            </a:r>
            <a:r>
              <a:rPr lang="en-US" sz="1200" dirty="0" smtClean="0"/>
              <a:t>accuracy.</a:t>
            </a:r>
          </a:p>
          <a:p>
            <a:pPr marL="0" indent="0" algn="l">
              <a:buFont typeface="Arial" pitchFamily="34" charset="0"/>
              <a:buNone/>
            </a:pPr>
            <a:endParaRPr lang="en-US" sz="1200" dirty="0" smtClean="0"/>
          </a:p>
          <a:p>
            <a:pPr marL="0" indent="0" algn="l">
              <a:buFont typeface="Arial" pitchFamily="34" charset="0"/>
              <a:buNone/>
            </a:pPr>
            <a:r>
              <a:rPr lang="en-US" sz="1200" dirty="0" smtClean="0"/>
              <a:t>Finally, we leverage unmodified hardware and existing switch APIs.</a:t>
            </a:r>
          </a:p>
        </p:txBody>
      </p:sp>
      <p:sp>
        <p:nvSpPr>
          <p:cNvPr id="4" name="Slide Number Placeholder 3"/>
          <p:cNvSpPr>
            <a:spLocks noGrp="1"/>
          </p:cNvSpPr>
          <p:nvPr>
            <p:ph type="sldNum" sz="quarter" idx="10"/>
          </p:nvPr>
        </p:nvSpPr>
        <p:spPr/>
        <p:txBody>
          <a:bodyPr/>
          <a:lstStyle/>
          <a:p>
            <a:fld id="{17978A48-20A4-4A3B-A719-261115388D5C}" type="slidenum">
              <a:rPr lang="en-US" smtClean="0"/>
              <a:t>3</a:t>
            </a:fld>
            <a:endParaRPr lang="en-US"/>
          </a:p>
        </p:txBody>
      </p:sp>
    </p:spTree>
    <p:extLst>
      <p:ext uri="{BB962C8B-B14F-4D97-AF65-F5344CB8AC3E}">
        <p14:creationId xmlns:p14="http://schemas.microsoft.com/office/powerpoint/2010/main" val="2738502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However, when we look at the 95th percentile, rather than the average, the difference between the schemes becomes much more obvious.</a:t>
            </a:r>
            <a:endParaRPr lang="en-US" b="0" dirty="0" smtClean="0">
              <a:effectLst/>
            </a:endParaRPr>
          </a:p>
          <a:p>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For large switches in low loads, DREAM has nearly twice higher satisfaction than Equal or Fixed at the 95th percentile. </a:t>
            </a:r>
          </a:p>
          <a:p>
            <a:r>
              <a:rPr lang="en-US" sz="1200" b="0" i="0" u="none" strike="noStrike" kern="1200" dirty="0" smtClean="0">
                <a:solidFill>
                  <a:schemeClr val="tx1"/>
                </a:solidFill>
                <a:effectLst/>
                <a:latin typeface="+mn-lt"/>
                <a:ea typeface="+mn-ea"/>
                <a:cs typeface="+mn-cs"/>
              </a:rPr>
              <a:t>Unsatisfied tasks in equal and fixed methods are large tasks, but dream can distinguish large and small tasks using their accuracy estimators and gives them just the right amount of TCAMs.</a:t>
            </a:r>
            <a:endParaRPr lang="en-US" baseline="0" dirty="0" smtClean="0"/>
          </a:p>
        </p:txBody>
      </p:sp>
      <p:sp>
        <p:nvSpPr>
          <p:cNvPr id="4" name="Slide Number Placeholder 3"/>
          <p:cNvSpPr>
            <a:spLocks noGrp="1"/>
          </p:cNvSpPr>
          <p:nvPr>
            <p:ph type="sldNum" sz="quarter" idx="10"/>
          </p:nvPr>
        </p:nvSpPr>
        <p:spPr/>
        <p:txBody>
          <a:bodyPr/>
          <a:lstStyle/>
          <a:p>
            <a:fld id="{371051C5-6803-4EE5-B5D0-E0D616DBC5F5}" type="slidenum">
              <a:rPr lang="en-US" smtClean="0"/>
              <a:pPr/>
              <a:t>30</a:t>
            </a:fld>
            <a:endParaRPr lang="en-US"/>
          </a:p>
        </p:txBody>
      </p:sp>
    </p:spTree>
    <p:extLst>
      <p:ext uri="{BB962C8B-B14F-4D97-AF65-F5344CB8AC3E}">
        <p14:creationId xmlns:p14="http://schemas.microsoft.com/office/powerpoint/2010/main" val="14508024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a:t>
            </a:r>
            <a:r>
              <a:rPr lang="en-US" sz="1200" b="0" i="0" kern="1200" baseline="0" dirty="0" smtClean="0">
                <a:solidFill>
                  <a:schemeClr val="tx1"/>
                </a:solidFill>
                <a:effectLst/>
                <a:latin typeface="+mn-lt"/>
                <a:ea typeface="+mn-ea"/>
                <a:cs typeface="+mn-cs"/>
              </a:rPr>
              <a:t> conclusion, t</a:t>
            </a:r>
            <a:r>
              <a:rPr lang="en-US" sz="1200" b="0" i="0" kern="1200" dirty="0" smtClean="0">
                <a:solidFill>
                  <a:schemeClr val="tx1"/>
                </a:solidFill>
                <a:effectLst/>
                <a:latin typeface="+mn-lt"/>
                <a:ea typeface="+mn-ea"/>
                <a:cs typeface="+mn-cs"/>
              </a:rPr>
              <a:t>he </a:t>
            </a:r>
            <a:r>
              <a:rPr lang="en-US" sz="1200" b="0" i="0" kern="1200" dirty="0" smtClean="0">
                <a:solidFill>
                  <a:schemeClr val="tx1"/>
                </a:solidFill>
                <a:effectLst/>
                <a:latin typeface="+mn-lt"/>
                <a:ea typeface="+mn-ea"/>
                <a:cs typeface="+mn-cs"/>
              </a:rPr>
              <a:t>SDN management plane is still in its early stages, and an important part of management is making dynamic measurements in a resource-constrained environment.</a:t>
            </a:r>
          </a:p>
          <a:p>
            <a:endParaRPr lang="en-US" baseline="0" dirty="0" smtClean="0"/>
          </a:p>
          <a:p>
            <a:r>
              <a:rPr lang="en-US" baseline="0" dirty="0" smtClean="0"/>
              <a:t>Dream addresses the resource allocation problem for TCAM-based measurement tasks in SDN using diminishing returns and leveraging spatial and temporal multiplexing.</a:t>
            </a:r>
          </a:p>
          <a:p>
            <a:endParaRPr lang="en-US" baseline="0" dirty="0" smtClean="0"/>
          </a:p>
          <a:p>
            <a:r>
              <a:rPr lang="en-US" baseline="0" dirty="0" smtClean="0"/>
              <a:t>DREAM is available at this URL and I’m happy to take questions.</a:t>
            </a:r>
          </a:p>
        </p:txBody>
      </p:sp>
      <p:sp>
        <p:nvSpPr>
          <p:cNvPr id="4" name="Slide Number Placeholder 3"/>
          <p:cNvSpPr>
            <a:spLocks noGrp="1"/>
          </p:cNvSpPr>
          <p:nvPr>
            <p:ph type="sldNum" sz="quarter" idx="10"/>
          </p:nvPr>
        </p:nvSpPr>
        <p:spPr/>
        <p:txBody>
          <a:bodyPr/>
          <a:lstStyle/>
          <a:p>
            <a:fld id="{17978A48-20A4-4A3B-A719-261115388D5C}" type="slidenum">
              <a:rPr lang="en-US" smtClean="0"/>
              <a:t>31</a:t>
            </a:fld>
            <a:endParaRPr lang="en-US"/>
          </a:p>
        </p:txBody>
      </p:sp>
    </p:spTree>
    <p:extLst>
      <p:ext uri="{BB962C8B-B14F-4D97-AF65-F5344CB8AC3E}">
        <p14:creationId xmlns:p14="http://schemas.microsoft.com/office/powerpoint/2010/main" val="30762493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78A48-20A4-4A3B-A719-261115388D5C}" type="slidenum">
              <a:rPr lang="en-US" smtClean="0"/>
              <a:t>32</a:t>
            </a:fld>
            <a:endParaRPr lang="en-US"/>
          </a:p>
        </p:txBody>
      </p:sp>
    </p:spTree>
    <p:extLst>
      <p:ext uri="{BB962C8B-B14F-4D97-AF65-F5344CB8AC3E}">
        <p14:creationId xmlns:p14="http://schemas.microsoft.com/office/powerpoint/2010/main" val="3071875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OpenFlow packets contain</a:t>
            </a:r>
            <a:r>
              <a:rPr lang="en-US" baseline="0" dirty="0" smtClean="0"/>
              <a:t> a set of rules.</a:t>
            </a:r>
          </a:p>
          <a:p>
            <a:endParaRPr lang="en-US" baseline="0" dirty="0" smtClean="0"/>
          </a:p>
          <a:p>
            <a:r>
              <a:rPr lang="en-US" baseline="0" dirty="0" smtClean="0"/>
              <a:t>Each rule has a filter part that matches on packet header fields (such as source IP and destination IP) and can use a mask to ignore some fields or bits, for example to match on IP prefixes.</a:t>
            </a:r>
          </a:p>
          <a:p>
            <a:endParaRPr lang="en-US" baseline="0" dirty="0" smtClean="0"/>
          </a:p>
          <a:p>
            <a:r>
              <a:rPr lang="en-US" baseline="0" dirty="0" smtClean="0"/>
              <a:t>If a packet matches a rule, the switch must apply the specified action. For example drop the packet.</a:t>
            </a:r>
          </a:p>
          <a:p>
            <a:endParaRPr lang="en-US" baseline="0" dirty="0" smtClean="0"/>
          </a:p>
          <a:p>
            <a:r>
              <a:rPr lang="en-US" baseline="0" dirty="0" smtClean="0"/>
              <a:t>The switch counts the number of packets and bytes matched each rule so that the controller can </a:t>
            </a:r>
            <a:r>
              <a:rPr lang="en-US" b="1" baseline="0" dirty="0" smtClean="0"/>
              <a:t>fetch these statistics for measuremen</a:t>
            </a:r>
            <a:r>
              <a:rPr lang="en-US" baseline="0" dirty="0" smtClean="0"/>
              <a:t>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Finally, if a packet matches two rules, the switch only applies the rule with the highest priority.</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33</a:t>
            </a:fld>
            <a:endParaRPr lang="en-US"/>
          </a:p>
        </p:txBody>
      </p:sp>
    </p:spTree>
    <p:extLst>
      <p:ext uri="{BB962C8B-B14F-4D97-AF65-F5344CB8AC3E}">
        <p14:creationId xmlns:p14="http://schemas.microsoft.com/office/powerpoint/2010/main" val="7214808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Admitting too many tasks can leave each task with very small resources, thus admission control is necessary.</a:t>
            </a:r>
            <a:endParaRPr lang="en-US" dirty="0" smtClean="0"/>
          </a:p>
          <a:p>
            <a:endParaRPr lang="en-US" dirty="0" smtClean="0"/>
          </a:p>
          <a:p>
            <a:r>
              <a:rPr lang="en-US" dirty="0" smtClean="0"/>
              <a:t>I can drop tasks based on a priority scheme when a switch is overloaded but this is</a:t>
            </a:r>
            <a:r>
              <a:rPr lang="en-US" baseline="0" dirty="0" smtClean="0"/>
              <a:t> not desirable</a:t>
            </a:r>
          </a:p>
          <a:p>
            <a:r>
              <a:rPr lang="en-US" baseline="0" dirty="0" smtClean="0"/>
              <a:t>Instead I keep a headroom to handle resource variations and avoid drops, and reject new tasks if headroom is small</a:t>
            </a:r>
          </a:p>
          <a:p>
            <a:endParaRPr lang="en-US" baseline="0" dirty="0" smtClean="0"/>
          </a:p>
          <a:p>
            <a:r>
              <a:rPr lang="en-US" baseline="0" dirty="0" smtClean="0"/>
              <a:t>But how to calculate headroom.</a:t>
            </a:r>
          </a:p>
          <a:p>
            <a:r>
              <a:rPr lang="en-US" baseline="0" dirty="0" smtClean="0"/>
              <a:t>The Strawman solution 1 is to always take back additional resources from rich tasks and keep a resource pool. However, this wastes the resources that could have been used to cover resource requirement variations.</a:t>
            </a:r>
          </a:p>
          <a:p>
            <a:endParaRPr lang="en-US" baseline="0" dirty="0" smtClean="0"/>
          </a:p>
          <a:p>
            <a:r>
              <a:rPr lang="en-US" baseline="0" dirty="0" smtClean="0"/>
              <a:t>Another solution is to calculate headroom based on the difference of rich tasks offers and poor tasks requests.</a:t>
            </a:r>
          </a:p>
          <a:p>
            <a:r>
              <a:rPr lang="en-US" baseline="0" dirty="0" smtClean="0"/>
              <a:t>However, this is not accurate as the step size of rich tasks could become very small and does not represent all of what they can offer.</a:t>
            </a:r>
          </a:p>
          <a:p>
            <a:endParaRPr lang="en-US" baseline="0" dirty="0" smtClean="0"/>
          </a:p>
          <a:p>
            <a:r>
              <a:rPr lang="en-US" baseline="0" dirty="0" smtClean="0"/>
              <a:t>Instead, I make a phantom low priority task on each switch that bugs riches to contribute to headroom.</a:t>
            </a:r>
          </a:p>
          <a:p>
            <a:r>
              <a:rPr lang="en-US" baseline="0" dirty="0" smtClean="0"/>
              <a:t>Now, if any task needs headroom resources it can take it.</a:t>
            </a:r>
          </a:p>
        </p:txBody>
      </p:sp>
      <p:sp>
        <p:nvSpPr>
          <p:cNvPr id="4" name="Slide Number Placeholder 3"/>
          <p:cNvSpPr>
            <a:spLocks noGrp="1"/>
          </p:cNvSpPr>
          <p:nvPr>
            <p:ph type="sldNum" sz="quarter" idx="10"/>
          </p:nvPr>
        </p:nvSpPr>
        <p:spPr/>
        <p:txBody>
          <a:bodyPr/>
          <a:lstStyle/>
          <a:p>
            <a:fld id="{17978A48-20A4-4A3B-A719-261115388D5C}" type="slidenum">
              <a:rPr lang="en-US" smtClean="0"/>
              <a:t>34</a:t>
            </a:fld>
            <a:endParaRPr lang="en-US"/>
          </a:p>
        </p:txBody>
      </p:sp>
    </p:spTree>
    <p:extLst>
      <p:ext uri="{BB962C8B-B14F-4D97-AF65-F5344CB8AC3E}">
        <p14:creationId xmlns:p14="http://schemas.microsoft.com/office/powerpoint/2010/main" val="31164665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the algorithm</a:t>
            </a:r>
            <a:r>
              <a:rPr lang="en-US" baseline="0" dirty="0" smtClean="0"/>
              <a:t> will be as follows,</a:t>
            </a:r>
          </a:p>
          <a:p>
            <a:r>
              <a:rPr lang="en-US" baseline="0" dirty="0" smtClean="0"/>
              <a:t>It first selects the node with maximum score to divide.</a:t>
            </a:r>
          </a:p>
          <a:p>
            <a:r>
              <a:rPr lang="en-US" baseline="0" dirty="0" smtClean="0"/>
              <a:t>Score is task dependent and shows the accuracy gain of dividing a node. For example for heavy hitter detection the score of a node is its volume over its level in the prefix tree</a:t>
            </a:r>
          </a:p>
          <a:p>
            <a:endParaRPr lang="en-US" baseline="0" dirty="0" smtClean="0"/>
          </a:p>
          <a:p>
            <a:r>
              <a:rPr lang="en-US" baseline="0" dirty="0" smtClean="0"/>
              <a:t>Then if the divide step needs overloads a resource we must merge. Finding which nodes to merge with minimum total score is equivalent to minimum set cover problem.</a:t>
            </a:r>
          </a:p>
          <a:p>
            <a:r>
              <a:rPr lang="en-US" baseline="0" dirty="0" smtClean="0"/>
              <a:t>If we find a solution with low cost with apply the changes and repeat these steps until no node can be divided.</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35</a:t>
            </a:fld>
            <a:endParaRPr lang="en-US"/>
          </a:p>
        </p:txBody>
      </p:sp>
    </p:spTree>
    <p:extLst>
      <p:ext uri="{BB962C8B-B14F-4D97-AF65-F5344CB8AC3E}">
        <p14:creationId xmlns:p14="http://schemas.microsoft.com/office/powerpoint/2010/main" val="3214886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definition,</a:t>
            </a:r>
          </a:p>
          <a:p>
            <a:r>
              <a:rPr lang="en-US" dirty="0" smtClean="0"/>
              <a:t>And</a:t>
            </a:r>
            <a:r>
              <a:rPr lang="en-US" baseline="0" dirty="0" smtClean="0"/>
              <a:t> this is example</a:t>
            </a:r>
          </a:p>
          <a:p>
            <a:r>
              <a:rPr lang="en-US" baseline="0" dirty="0" smtClean="0"/>
              <a:t>The red numbers how the weight excluding the descendant HHH</a:t>
            </a:r>
            <a:endParaRPr lang="en-US" dirty="0"/>
          </a:p>
        </p:txBody>
      </p:sp>
      <p:sp>
        <p:nvSpPr>
          <p:cNvPr id="4" name="Slide Number Placeholder 3"/>
          <p:cNvSpPr>
            <a:spLocks noGrp="1"/>
          </p:cNvSpPr>
          <p:nvPr>
            <p:ph type="sldNum" sz="quarter" idx="10"/>
          </p:nvPr>
        </p:nvSpPr>
        <p:spPr/>
        <p:txBody>
          <a:bodyPr/>
          <a:lstStyle/>
          <a:p>
            <a:fld id="{371051C5-6803-4EE5-B5D0-E0D616DBC5F5}" type="slidenum">
              <a:rPr lang="en-US" smtClean="0"/>
              <a:pPr/>
              <a:t>36</a:t>
            </a:fld>
            <a:endParaRPr lang="en-US"/>
          </a:p>
        </p:txBody>
      </p:sp>
    </p:spTree>
    <p:extLst>
      <p:ext uri="{BB962C8B-B14F-4D97-AF65-F5344CB8AC3E}">
        <p14:creationId xmlns:p14="http://schemas.microsoft.com/office/powerpoint/2010/main" val="3342085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978A48-20A4-4A3B-A719-261115388D5C}" type="slidenum">
              <a:rPr lang="en-US" smtClean="0"/>
              <a:t>37</a:t>
            </a:fld>
            <a:endParaRPr lang="en-US"/>
          </a:p>
        </p:txBody>
      </p:sp>
    </p:spTree>
    <p:extLst>
      <p:ext uri="{BB962C8B-B14F-4D97-AF65-F5344CB8AC3E}">
        <p14:creationId xmlns:p14="http://schemas.microsoft.com/office/powerpoint/2010/main" val="8577461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Our solution adapts the number of TCAMs taken from the rich tasks and given to poor ones.</a:t>
            </a:r>
          </a:p>
          <a:p>
            <a:pPr rtl="0"/>
            <a:endParaRPr lang="en-US" b="0" dirty="0" smtClean="0">
              <a:effectLst/>
            </a:endParaRPr>
          </a:p>
          <a:p>
            <a:r>
              <a:rPr lang="en-US" sz="1200" b="0" i="0" u="none" strike="noStrike" kern="1200" dirty="0" smtClean="0">
                <a:solidFill>
                  <a:schemeClr val="tx1"/>
                </a:solidFill>
                <a:effectLst/>
                <a:latin typeface="+mn-lt"/>
                <a:ea typeface="+mn-ea"/>
                <a:cs typeface="+mn-cs"/>
              </a:rPr>
              <a:t>Specifically, if a poor task is far from being satisfied, we allocate large amounts of resources to increase its accuracy in large jumps.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If the task is nearly satisfied, we allocate TCAMs in smaller increments for stability. </a:t>
            </a:r>
          </a:p>
          <a:p>
            <a:r>
              <a:rPr lang="en-US" sz="1200" b="0" i="0" u="none" strike="noStrike" kern="1200" dirty="0" smtClean="0">
                <a:solidFill>
                  <a:schemeClr val="tx1"/>
                </a:solidFill>
                <a:effectLst/>
                <a:latin typeface="+mn-lt"/>
                <a:ea typeface="+mn-ea"/>
                <a:cs typeface="+mn-cs"/>
              </a:rPr>
              <a:t>The actual algorithm for this is slightly tricky, and is described in the paper.</a:t>
            </a:r>
            <a:endParaRPr lang="en-US" dirty="0" smtClean="0"/>
          </a:p>
        </p:txBody>
      </p:sp>
      <p:sp>
        <p:nvSpPr>
          <p:cNvPr id="4" name="Slide Number Placeholder 3"/>
          <p:cNvSpPr>
            <a:spLocks noGrp="1"/>
          </p:cNvSpPr>
          <p:nvPr>
            <p:ph type="sldNum" sz="quarter" idx="10"/>
          </p:nvPr>
        </p:nvSpPr>
        <p:spPr/>
        <p:txBody>
          <a:bodyPr/>
          <a:lstStyle/>
          <a:p>
            <a:fld id="{17978A48-20A4-4A3B-A719-261115388D5C}" type="slidenum">
              <a:rPr lang="en-US" smtClean="0"/>
              <a:t>38</a:t>
            </a:fld>
            <a:endParaRPr lang="en-US"/>
          </a:p>
        </p:txBody>
      </p:sp>
    </p:spTree>
    <p:extLst>
      <p:ext uri="{BB962C8B-B14F-4D97-AF65-F5344CB8AC3E}">
        <p14:creationId xmlns:p14="http://schemas.microsoft.com/office/powerpoint/2010/main" val="12891335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Once a task is allocated TCAMs, these TCAMs must be configured. </a:t>
            </a:r>
          </a:p>
          <a:p>
            <a:pPr rtl="0"/>
            <a:r>
              <a:rPr lang="en-US" sz="1200" b="0" i="0" u="none" strike="noStrike" kern="1200" dirty="0" smtClean="0">
                <a:solidFill>
                  <a:schemeClr val="tx1"/>
                </a:solidFill>
                <a:effectLst/>
                <a:latin typeface="+mn-lt"/>
                <a:ea typeface="+mn-ea"/>
                <a:cs typeface="+mn-cs"/>
              </a:rPr>
              <a:t>We described a divide and merge algorithm to configure TCAMs iteratively. </a:t>
            </a:r>
          </a:p>
          <a:p>
            <a:pPr rtl="0"/>
            <a:r>
              <a:rPr lang="en-US" sz="1200" b="0" i="0" u="none" strike="noStrike" kern="1200" dirty="0" smtClean="0">
                <a:solidFill>
                  <a:schemeClr val="tx1"/>
                </a:solidFill>
                <a:effectLst/>
                <a:latin typeface="+mn-lt"/>
                <a:ea typeface="+mn-ea"/>
                <a:cs typeface="+mn-cs"/>
              </a:rPr>
              <a:t>The challenge now is to generalize this divide &amp; merge across multiple switches. </a:t>
            </a:r>
          </a:p>
          <a:p>
            <a:pPr rtl="0"/>
            <a:r>
              <a:rPr lang="en-US" sz="1200" b="0" i="0" u="none" strike="noStrike" kern="1200" dirty="0" smtClean="0">
                <a:solidFill>
                  <a:schemeClr val="tx1"/>
                </a:solidFill>
                <a:effectLst/>
                <a:latin typeface="+mn-lt"/>
                <a:ea typeface="+mn-ea"/>
                <a:cs typeface="+mn-cs"/>
              </a:rPr>
              <a:t>To understand why this is a challenge, consider the example shown where in the prefix tree, the left node has traffic from switches A and B, and the right node has traffic from switches B and C.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If the task monitors the parent node, it needs one entry on each switch.</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However, if it divides and monitors children, it needs TWO entries on switch B.</a:t>
            </a:r>
            <a:endParaRPr lang="en-US" b="0" dirty="0" smtClean="0">
              <a:effectLst/>
            </a:endParaRPr>
          </a:p>
          <a:p>
            <a:r>
              <a:rPr lang="en-US" sz="1200" b="0" i="0" u="none" strike="noStrike" kern="1200" dirty="0" smtClean="0">
                <a:solidFill>
                  <a:schemeClr val="tx1"/>
                </a:solidFill>
                <a:effectLst/>
                <a:latin typeface="+mn-lt"/>
                <a:ea typeface="+mn-ea"/>
                <a:cs typeface="+mn-cs"/>
              </a:rPr>
              <a:t>In general, dividing a node may require additional TCAM entries on a SET of switches.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To counteract this, in the merge step, we must look for </a:t>
            </a:r>
            <a:r>
              <a:rPr lang="en-US" sz="1200" b="0" i="0" u="none" strike="noStrike" kern="1200" dirty="0" err="1" smtClean="0">
                <a:solidFill>
                  <a:schemeClr val="tx1"/>
                </a:solidFill>
                <a:effectLst/>
                <a:latin typeface="+mn-lt"/>
                <a:ea typeface="+mn-ea"/>
                <a:cs typeface="+mn-cs"/>
              </a:rPr>
              <a:t>mergeable</a:t>
            </a:r>
            <a:r>
              <a:rPr lang="en-US" sz="1200" b="0" i="0" u="none" strike="noStrike" kern="1200" dirty="0" smtClean="0">
                <a:solidFill>
                  <a:schemeClr val="tx1"/>
                </a:solidFill>
                <a:effectLst/>
                <a:latin typeface="+mn-lt"/>
                <a:ea typeface="+mn-ea"/>
                <a:cs typeface="+mn-cs"/>
              </a:rPr>
              <a:t> prefixes that maximally cover a set of switches. </a:t>
            </a:r>
          </a:p>
          <a:p>
            <a:r>
              <a:rPr lang="en-US" sz="1200" b="0" i="0" u="none" strike="noStrike" kern="1200" dirty="0" smtClean="0">
                <a:solidFill>
                  <a:schemeClr val="tx1"/>
                </a:solidFill>
                <a:effectLst/>
                <a:latin typeface="+mn-lt"/>
                <a:ea typeface="+mn-ea"/>
                <a:cs typeface="+mn-cs"/>
              </a:rPr>
              <a:t>In the paper, we describe an algorithm for this.</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39</a:t>
            </a:fld>
            <a:endParaRPr lang="en-US"/>
          </a:p>
        </p:txBody>
      </p:sp>
    </p:spTree>
    <p:extLst>
      <p:ext uri="{BB962C8B-B14F-4D97-AF65-F5344CB8AC3E}">
        <p14:creationId xmlns:p14="http://schemas.microsoft.com/office/powerpoint/2010/main" val="413584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Prior work has proposed software defined measurement, which permits concurrent measurements by dynamically configuring rules in switches.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For each measurement task, the SDN controller installs</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one or more rules at switches.</a:t>
            </a:r>
          </a:p>
          <a:p>
            <a:pPr rtl="0"/>
            <a:r>
              <a:rPr lang="en-US" sz="1200" b="1" i="0" u="none" strike="noStrike" kern="1200" dirty="0" smtClean="0">
                <a:solidFill>
                  <a:schemeClr val="tx1"/>
                </a:solidFill>
                <a:effectLst/>
                <a:latin typeface="+mn-lt"/>
                <a:ea typeface="+mn-ea"/>
                <a:cs typeface="+mn-cs"/>
              </a:rPr>
              <a:t>Then switches count traffic associated with the </a:t>
            </a:r>
            <a:r>
              <a:rPr lang="en-US" sz="1200" b="1" i="0" u="none" strike="noStrike" kern="1200" dirty="0" smtClean="0">
                <a:solidFill>
                  <a:schemeClr val="tx1"/>
                </a:solidFill>
                <a:effectLst/>
                <a:latin typeface="+mn-lt"/>
                <a:ea typeface="+mn-ea"/>
                <a:cs typeface="+mn-cs"/>
              </a:rPr>
              <a:t>prefixes </a:t>
            </a:r>
            <a:r>
              <a:rPr lang="en-US" sz="1200" b="1" i="0" u="none" strike="noStrike" kern="1200" dirty="0" smtClean="0">
                <a:solidFill>
                  <a:schemeClr val="tx1"/>
                </a:solidFill>
                <a:effectLst/>
                <a:latin typeface="+mn-lt"/>
                <a:ea typeface="+mn-ea"/>
                <a:cs typeface="+mn-cs"/>
              </a:rPr>
              <a:t>for the corresponding </a:t>
            </a:r>
            <a:r>
              <a:rPr lang="en-US" sz="1200" b="1" i="0" u="none" strike="noStrike" kern="1200" dirty="0" smtClean="0">
                <a:solidFill>
                  <a:schemeClr val="tx1"/>
                </a:solidFill>
                <a:effectLst/>
                <a:latin typeface="+mn-lt"/>
                <a:ea typeface="+mn-ea"/>
                <a:cs typeface="+mn-cs"/>
              </a:rPr>
              <a:t>rules. </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In our example, the controller installs a blue rule and a red rule.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Periodically the controller retrieves these counts (in the example, 1Mbytes for the blue rule and 5Mbytes for the red rule). </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Finally, the controller can update rules to improve the accuracy of future measurements. </a:t>
            </a:r>
          </a:p>
          <a:p>
            <a:pPr rtl="0"/>
            <a:r>
              <a:rPr lang="en-US" sz="1200" b="0" i="0" u="none" strike="noStrike" kern="1200" dirty="0" smtClean="0">
                <a:solidFill>
                  <a:schemeClr val="tx1"/>
                </a:solidFill>
                <a:effectLst/>
                <a:latin typeface="+mn-lt"/>
                <a:ea typeface="+mn-ea"/>
                <a:cs typeface="+mn-cs"/>
              </a:rPr>
              <a:t>In our example, the controller changes the prefixes associated with the rules.</a:t>
            </a:r>
            <a:endParaRPr lang="en-US" b="0" dirty="0" smtClean="0">
              <a:effectLst/>
            </a:endParaRPr>
          </a:p>
        </p:txBody>
      </p:sp>
      <p:sp>
        <p:nvSpPr>
          <p:cNvPr id="4" name="Slide Number Placeholder 3"/>
          <p:cNvSpPr>
            <a:spLocks noGrp="1"/>
          </p:cNvSpPr>
          <p:nvPr>
            <p:ph type="sldNum" sz="quarter" idx="10"/>
          </p:nvPr>
        </p:nvSpPr>
        <p:spPr/>
        <p:txBody>
          <a:bodyPr/>
          <a:lstStyle/>
          <a:p>
            <a:fld id="{371051C5-6803-4EE5-B5D0-E0D616DBC5F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010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diagram shows the</a:t>
            </a:r>
            <a:r>
              <a:rPr lang="en-US" baseline="0" dirty="0" smtClean="0"/>
              <a:t> breakdown of control loop delay when we change the switch capacity.</a:t>
            </a:r>
          </a:p>
          <a:p>
            <a:r>
              <a:rPr lang="en-US" baseline="0" dirty="0" smtClean="0"/>
              <a:t>Allocation delay is negligible comparing to other delays such as saving and fetching rules. </a:t>
            </a:r>
          </a:p>
        </p:txBody>
      </p:sp>
      <p:sp>
        <p:nvSpPr>
          <p:cNvPr id="4" name="Slide Number Placeholder 3"/>
          <p:cNvSpPr>
            <a:spLocks noGrp="1"/>
          </p:cNvSpPr>
          <p:nvPr>
            <p:ph type="sldNum" sz="quarter" idx="10"/>
          </p:nvPr>
        </p:nvSpPr>
        <p:spPr/>
        <p:txBody>
          <a:bodyPr/>
          <a:lstStyle/>
          <a:p>
            <a:fld id="{17978A48-20A4-4A3B-A719-261115388D5C}" type="slidenum">
              <a:rPr lang="en-US" smtClean="0"/>
              <a:t>40</a:t>
            </a:fld>
            <a:endParaRPr lang="en-US"/>
          </a:p>
        </p:txBody>
      </p:sp>
    </p:spTree>
    <p:extLst>
      <p:ext uri="{BB962C8B-B14F-4D97-AF65-F5344CB8AC3E}">
        <p14:creationId xmlns:p14="http://schemas.microsoft.com/office/powerpoint/2010/main" val="9253208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DREAM can work over a large range of parameter values.</a:t>
            </a:r>
          </a:p>
          <a:p>
            <a:r>
              <a:rPr lang="en-US" dirty="0" smtClean="0"/>
              <a:t>For example, if</a:t>
            </a:r>
            <a:r>
              <a:rPr lang="en-US" baseline="0" dirty="0" smtClean="0"/>
              <a:t> I change the accuracy bound in the range of 60% to 90%, still dream can keep high satisfaction and low rejection and drop.</a:t>
            </a:r>
          </a:p>
          <a:p>
            <a:r>
              <a:rPr lang="en-US" baseline="0" dirty="0" smtClean="0"/>
              <a:t>I tested dream for different task loads by changing arrival rate and duration of tasks and switch capacity.</a:t>
            </a:r>
          </a:p>
          <a:p>
            <a:r>
              <a:rPr lang="en-US" baseline="0" dirty="0" smtClean="0"/>
              <a:t>I tested it for different task types and different task parameter values</a:t>
            </a:r>
          </a:p>
          <a:p>
            <a:r>
              <a:rPr lang="en-US" baseline="0" dirty="0" smtClean="0"/>
              <a:t>And when tasks can have traffic from different number of switches.</a:t>
            </a:r>
          </a:p>
          <a:p>
            <a:endParaRPr lang="en-US" baseline="0" dirty="0" smtClean="0"/>
          </a:p>
          <a:p>
            <a:r>
              <a:rPr lang="en-US" baseline="0" dirty="0" smtClean="0"/>
              <a:t>By changing the target headroom and frequency of allocation, I found that dream is not sensitive to target headroom value and</a:t>
            </a:r>
          </a:p>
          <a:p>
            <a:r>
              <a:rPr lang="en-US" baseline="0" dirty="0" smtClean="0"/>
              <a:t>Allocating more frequently improves accuracy of tasks.</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41</a:t>
            </a:fld>
            <a:endParaRPr lang="en-US"/>
          </a:p>
        </p:txBody>
      </p:sp>
    </p:spTree>
    <p:extLst>
      <p:ext uri="{BB962C8B-B14F-4D97-AF65-F5344CB8AC3E}">
        <p14:creationId xmlns:p14="http://schemas.microsoft.com/office/powerpoint/2010/main" val="366790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 focus of our paper</a:t>
            </a:r>
            <a:r>
              <a:rPr lang="en-US" sz="1200" b="0" i="0" u="none" strike="noStrike" kern="1200" baseline="0" dirty="0" smtClean="0">
                <a:solidFill>
                  <a:schemeClr val="tx1"/>
                </a:solidFill>
                <a:effectLst/>
                <a:latin typeface="+mn-lt"/>
                <a:ea typeface="+mn-ea"/>
                <a:cs typeface="+mn-cs"/>
              </a:rPr>
              <a:t> is on enabling measurements using TCAMs.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This is because existing OpenFlow switches use TCAMs which permit counting traffic to or from a given prefix.</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This choice allows </a:t>
            </a:r>
            <a:r>
              <a:rPr lang="en-US" sz="1200" b="0" i="0" u="none" strike="noStrike" kern="1200" baseline="0" dirty="0" smtClean="0">
                <a:solidFill>
                  <a:schemeClr val="tx1"/>
                </a:solidFill>
                <a:effectLst/>
                <a:latin typeface="+mn-lt"/>
                <a:ea typeface="+mn-ea"/>
                <a:cs typeface="+mn-cs"/>
              </a:rPr>
              <a:t>the resulting system to be easily deployable on today’s hardware switches.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Prior work has explored more complicated primitives like hash-based counters which are not available in today’s switches.</a:t>
            </a:r>
          </a:p>
        </p:txBody>
      </p:sp>
      <p:sp>
        <p:nvSpPr>
          <p:cNvPr id="4" name="Slide Number Placeholder 3"/>
          <p:cNvSpPr>
            <a:spLocks noGrp="1"/>
          </p:cNvSpPr>
          <p:nvPr>
            <p:ph type="sldNum" sz="quarter" idx="10"/>
          </p:nvPr>
        </p:nvSpPr>
        <p:spPr/>
        <p:txBody>
          <a:bodyPr/>
          <a:lstStyle/>
          <a:p>
            <a:fld id="{17978A48-20A4-4A3B-A719-261115388D5C}" type="slidenum">
              <a:rPr lang="en-US" smtClean="0"/>
              <a:t>5</a:t>
            </a:fld>
            <a:endParaRPr lang="en-US"/>
          </a:p>
        </p:txBody>
      </p:sp>
    </p:spTree>
    <p:extLst>
      <p:ext uri="{BB962C8B-B14F-4D97-AF65-F5344CB8AC3E}">
        <p14:creationId xmlns:p14="http://schemas.microsoft.com/office/powerpoint/2010/main" val="1220088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 challenge for using TCAMs is that the number of TCAM</a:t>
            </a:r>
            <a:r>
              <a:rPr lang="en-US" sz="1200" b="0" i="0" u="none" strike="noStrike" kern="1200" baseline="0" dirty="0" smtClean="0">
                <a:solidFill>
                  <a:schemeClr val="tx1"/>
                </a:solidFill>
                <a:effectLst/>
                <a:latin typeface="+mn-lt"/>
                <a:ea typeface="+mn-ea"/>
                <a:cs typeface="+mn-cs"/>
              </a:rPr>
              <a:t> entries </a:t>
            </a:r>
            <a:r>
              <a:rPr lang="en-US" sz="1200" b="0" i="0" u="none" strike="noStrike" kern="1200" dirty="0" smtClean="0">
                <a:solidFill>
                  <a:schemeClr val="tx1"/>
                </a:solidFill>
                <a:effectLst/>
                <a:latin typeface="+mn-lt"/>
                <a:ea typeface="+mn-ea"/>
                <a:cs typeface="+mn-cs"/>
              </a:rPr>
              <a:t>in switches is limited for power and cost reasons.</a:t>
            </a:r>
            <a:endParaRPr lang="en-US" baseline="0" dirty="0" smtClean="0"/>
          </a:p>
          <a:p>
            <a:pPr rtl="0"/>
            <a:r>
              <a:rPr lang="en-US" sz="1200" b="0" i="0" u="none" strike="noStrike" kern="1200" dirty="0" smtClean="0">
                <a:solidFill>
                  <a:schemeClr val="tx1"/>
                </a:solidFill>
                <a:effectLst/>
                <a:latin typeface="+mn-lt"/>
                <a:ea typeface="+mn-ea"/>
                <a:cs typeface="+mn-cs"/>
              </a:rPr>
              <a:t>We illustrate this using an</a:t>
            </a:r>
            <a:r>
              <a:rPr lang="en-US" sz="1200" b="0" i="0" u="none" strike="noStrike" kern="1200" baseline="0" dirty="0" smtClean="0">
                <a:solidFill>
                  <a:schemeClr val="tx1"/>
                </a:solidFill>
                <a:effectLst/>
                <a:latin typeface="+mn-lt"/>
                <a:ea typeface="+mn-ea"/>
                <a:cs typeface="+mn-cs"/>
              </a:rPr>
              <a:t> example measurement task, heavy hitter detection.</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Suppose that we are interested in detecting heavy hitters as source IP addresses that send more than 10Mbps. </a:t>
            </a:r>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One way to visualize the traffic from source IP addresses is to use a prefix tree shown on the left. </a:t>
            </a:r>
          </a:p>
          <a:p>
            <a:pPr rtl="0"/>
            <a:r>
              <a:rPr lang="en-US" sz="1200" b="0" i="0" u="none" strike="noStrike" kern="1200" dirty="0" smtClean="0">
                <a:solidFill>
                  <a:schemeClr val="tx1"/>
                </a:solidFill>
                <a:effectLst/>
                <a:latin typeface="+mn-lt"/>
                <a:ea typeface="+mn-ea"/>
                <a:cs typeface="+mn-cs"/>
              </a:rPr>
              <a:t>The numbers inside nodes show the size of their traffic, and the numbers below the leaves show the addresses.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In this prefix tree, we have two heavy hitters in the left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a:t>
            </a:r>
          </a:p>
          <a:p>
            <a:pPr rtl="0"/>
            <a:endParaRPr lang="en-US" b="0" dirty="0" smtClean="0">
              <a:effectLst/>
            </a:endParaRPr>
          </a:p>
          <a:p>
            <a:pPr rtl="0"/>
            <a:r>
              <a:rPr lang="en-US" sz="1200" b="0" i="0" u="none" strike="noStrike" kern="1200" dirty="0" smtClean="0">
                <a:solidFill>
                  <a:schemeClr val="tx1"/>
                </a:solidFill>
                <a:effectLst/>
                <a:latin typeface="+mn-lt"/>
                <a:ea typeface="+mn-ea"/>
                <a:cs typeface="+mn-cs"/>
              </a:rPr>
              <a:t>We can configure rules at switches to monitor all IPs, and periodically fetch counters. </a:t>
            </a:r>
          </a:p>
          <a:p>
            <a:pPr rtl="0"/>
            <a:r>
              <a:rPr lang="en-US" sz="1200" b="0" i="0" u="none" strike="noStrike" kern="1200" dirty="0" smtClean="0">
                <a:solidFill>
                  <a:schemeClr val="tx1"/>
                </a:solidFill>
                <a:effectLst/>
                <a:latin typeface="+mn-lt"/>
                <a:ea typeface="+mn-ea"/>
                <a:cs typeface="+mn-cs"/>
              </a:rPr>
              <a:t>In our example, each switch would have 4 rules, one for each distinct source IP address.</a:t>
            </a:r>
            <a:endParaRPr lang="en-US" b="0" dirty="0" smtClean="0">
              <a:effectLst/>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This solution requires too many TCAM</a:t>
            </a:r>
            <a:r>
              <a:rPr lang="en-US" sz="1200" b="0" i="0" u="none" strike="noStrike" kern="1200" baseline="0" dirty="0" smtClean="0">
                <a:solidFill>
                  <a:schemeClr val="tx1"/>
                </a:solidFill>
                <a:effectLst/>
                <a:latin typeface="+mn-lt"/>
                <a:ea typeface="+mn-ea"/>
                <a:cs typeface="+mn-cs"/>
              </a:rPr>
              <a:t> entries</a:t>
            </a:r>
            <a:r>
              <a:rPr lang="en-US" sz="1200" b="0" i="0" u="none" strike="noStrike" kern="1200" dirty="0" smtClean="0">
                <a:solidFill>
                  <a:schemeClr val="tx1"/>
                </a:solidFill>
                <a:effectLst/>
                <a:latin typeface="+mn-lt"/>
                <a:ea typeface="+mn-ea"/>
                <a:cs typeface="+mn-cs"/>
              </a:rPr>
              <a:t>. [p] </a:t>
            </a:r>
          </a:p>
          <a:p>
            <a:r>
              <a:rPr lang="en-US" sz="1200" b="0" i="0" u="none" strike="noStrike" kern="1200" dirty="0" smtClean="0">
                <a:solidFill>
                  <a:schemeClr val="tx1"/>
                </a:solidFill>
                <a:effectLst/>
                <a:latin typeface="+mn-lt"/>
                <a:ea typeface="+mn-ea"/>
                <a:cs typeface="+mn-cs"/>
              </a:rPr>
              <a:t>For example, to</a:t>
            </a:r>
            <a:r>
              <a:rPr lang="en-US" sz="1200" b="0" i="0" u="none" strike="noStrike" kern="1200" baseline="0" dirty="0" smtClean="0">
                <a:solidFill>
                  <a:schemeClr val="tx1"/>
                </a:solidFill>
                <a:effectLst/>
                <a:latin typeface="+mn-lt"/>
                <a:ea typeface="+mn-ea"/>
                <a:cs typeface="+mn-cs"/>
              </a:rPr>
              <a:t> monitor a large prefix, </a:t>
            </a:r>
            <a:r>
              <a:rPr lang="en-US" sz="1200" b="0" i="0" u="none" strike="noStrike" kern="1200" dirty="0" smtClean="0">
                <a:solidFill>
                  <a:schemeClr val="tx1"/>
                </a:solidFill>
                <a:effectLst/>
                <a:latin typeface="+mn-lt"/>
                <a:ea typeface="+mn-ea"/>
                <a:cs typeface="+mn-cs"/>
              </a:rPr>
              <a:t>it needs 64K TCAM entries while today switches have about 4K entries. [p]</a:t>
            </a:r>
          </a:p>
        </p:txBody>
      </p:sp>
      <p:sp>
        <p:nvSpPr>
          <p:cNvPr id="4" name="Slide Number Placeholder 3"/>
          <p:cNvSpPr>
            <a:spLocks noGrp="1"/>
          </p:cNvSpPr>
          <p:nvPr>
            <p:ph type="sldNum" sz="quarter" idx="10"/>
          </p:nvPr>
        </p:nvSpPr>
        <p:spPr/>
        <p:txBody>
          <a:bodyPr/>
          <a:lstStyle/>
          <a:p>
            <a:fld id="{17978A48-20A4-4A3B-A719-261115388D5C}" type="slidenum">
              <a:rPr lang="en-US" smtClean="0"/>
              <a:t>6</a:t>
            </a:fld>
            <a:endParaRPr lang="en-US"/>
          </a:p>
        </p:txBody>
      </p:sp>
    </p:spTree>
    <p:extLst>
      <p:ext uri="{BB962C8B-B14F-4D97-AF65-F5344CB8AC3E}">
        <p14:creationId xmlns:p14="http://schemas.microsoft.com/office/powerpoint/2010/main" val="2378619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We can reduce the number of required TCAM entries by monitoring internal nodes in the prefix tree. </a:t>
            </a:r>
          </a:p>
          <a:p>
            <a:pPr rtl="0"/>
            <a:r>
              <a:rPr lang="en-US" sz="1200" b="0" i="0" u="none" strike="noStrike" kern="1200" dirty="0" smtClean="0">
                <a:solidFill>
                  <a:schemeClr val="tx1"/>
                </a:solidFill>
                <a:effectLst/>
                <a:latin typeface="+mn-lt"/>
                <a:ea typeface="+mn-ea"/>
                <a:cs typeface="+mn-cs"/>
              </a:rPr>
              <a:t>In this example, the right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has very little traffic, so monitoring the root of the right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is enough. </a:t>
            </a:r>
          </a:p>
          <a:p>
            <a:pPr rtl="0"/>
            <a:r>
              <a:rPr lang="en-US" sz="1200" b="0" i="0" u="none" strike="noStrike" kern="1200" dirty="0" smtClean="0">
                <a:solidFill>
                  <a:schemeClr val="tx1"/>
                </a:solidFill>
                <a:effectLst/>
                <a:latin typeface="+mn-lt"/>
                <a:ea typeface="+mn-ea"/>
                <a:cs typeface="+mn-cs"/>
              </a:rPr>
              <a:t>That node</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has a total traffic of 5, so none of its leaves can be heavy hitters.</a:t>
            </a:r>
            <a:endParaRPr lang="en-US" b="0" dirty="0" smtClean="0">
              <a:effectLst/>
            </a:endParaRPr>
          </a:p>
          <a:p>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The prefix tree on the bottom shows the updated TCAM configuration: this tree now requires only three TCAM entries.</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7</a:t>
            </a:fld>
            <a:endParaRPr lang="en-US"/>
          </a:p>
        </p:txBody>
      </p:sp>
    </p:spTree>
    <p:extLst>
      <p:ext uri="{BB962C8B-B14F-4D97-AF65-F5344CB8AC3E}">
        <p14:creationId xmlns:p14="http://schemas.microsoft.com/office/powerpoint/2010/main" val="240618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However, </a:t>
            </a:r>
            <a:r>
              <a:rPr lang="en-US" sz="1200" b="0" i="0" u="none" strike="noStrike" kern="1200" baseline="0" dirty="0" smtClean="0">
                <a:solidFill>
                  <a:schemeClr val="tx1"/>
                </a:solidFill>
                <a:effectLst/>
                <a:latin typeface="+mn-lt"/>
                <a:ea typeface="+mn-ea"/>
                <a:cs typeface="+mn-cs"/>
              </a:rPr>
              <a:t>keeping the same TCAM configuration over time</a:t>
            </a:r>
            <a:r>
              <a:rPr lang="en-US" sz="1200" b="0" i="0" u="none" strike="noStrike" kern="1200" dirty="0" smtClean="0">
                <a:solidFill>
                  <a:schemeClr val="tx1"/>
                </a:solidFill>
                <a:effectLst/>
                <a:latin typeface="+mn-lt"/>
                <a:ea typeface="+mn-ea"/>
                <a:cs typeface="+mn-cs"/>
              </a:rPr>
              <a:t> can result in loss of accuracy because traffic changes with time.</a:t>
            </a:r>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The prefix tree on the bottom shows that if traffic changes, our measurement would be unable to detect the two heavy hitters at the leaves of the right </a:t>
            </a:r>
            <a:r>
              <a:rPr lang="en-US" sz="1200" b="0" i="0" u="none" strike="noStrike" kern="1200" dirty="0" err="1" smtClean="0">
                <a:solidFill>
                  <a:schemeClr val="tx1"/>
                </a:solidFill>
                <a:effectLst/>
                <a:latin typeface="+mn-lt"/>
                <a:ea typeface="+mn-ea"/>
                <a:cs typeface="+mn-cs"/>
              </a:rPr>
              <a:t>subtree</a:t>
            </a:r>
            <a:r>
              <a:rPr lang="en-US" sz="1200" b="0" i="0" u="none" strike="noStrike"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17978A48-20A4-4A3B-A719-261115388D5C}" type="slidenum">
              <a:rPr lang="en-US" smtClean="0"/>
              <a:t>8</a:t>
            </a:fld>
            <a:endParaRPr lang="en-US"/>
          </a:p>
        </p:txBody>
      </p:sp>
    </p:spTree>
    <p:extLst>
      <p:ext uri="{BB962C8B-B14F-4D97-AF65-F5344CB8AC3E}">
        <p14:creationId xmlns:p14="http://schemas.microsoft.com/office/powerpoint/2010/main" val="240618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To overcome this loss of accuracy in other words to avoid missing</a:t>
            </a:r>
            <a:r>
              <a:rPr lang="en-US" sz="1200" b="0" i="0" u="none" strike="noStrike" kern="1200" baseline="0" dirty="0" smtClean="0">
                <a:solidFill>
                  <a:schemeClr val="tx1"/>
                </a:solidFill>
                <a:effectLst/>
                <a:latin typeface="+mn-lt"/>
                <a:ea typeface="+mn-ea"/>
                <a:cs typeface="+mn-cs"/>
              </a:rPr>
              <a:t> heavy hitters</a:t>
            </a:r>
            <a:r>
              <a:rPr lang="en-US" sz="1200" b="0" i="0" u="none" strike="noStrike" kern="1200" dirty="0" smtClean="0">
                <a:solidFill>
                  <a:schemeClr val="tx1"/>
                </a:solidFill>
                <a:effectLst/>
                <a:latin typeface="+mn-lt"/>
                <a:ea typeface="+mn-ea"/>
                <a:cs typeface="+mn-cs"/>
              </a:rPr>
              <a:t>, it is important to dynamically reconfigure the TCAMs as traffic changes. </a:t>
            </a:r>
          </a:p>
          <a:p>
            <a:pPr rtl="0"/>
            <a:r>
              <a:rPr lang="en-US" sz="1200" b="0" i="0" u="none" strike="noStrike" kern="1200" dirty="0" smtClean="0">
                <a:solidFill>
                  <a:schemeClr val="tx1"/>
                </a:solidFill>
                <a:effectLst/>
                <a:latin typeface="+mn-lt"/>
                <a:ea typeface="+mn-ea"/>
                <a:cs typeface="+mn-cs"/>
              </a:rPr>
              <a:t>Previous work has proposed a divide and merge algorithm for this purpose.</a:t>
            </a:r>
            <a:endParaRPr lang="en-US" b="0" dirty="0" smtClean="0">
              <a:effectLst/>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We divide the large node and monitor its children to find heavy hitters in the next epoch, but this will use 2 TCAM entries instead of one.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So to save TCAM entries, we merge small nodes and monitor their parent. [p]</a:t>
            </a:r>
            <a:endParaRPr lang="en-US" dirty="0"/>
          </a:p>
        </p:txBody>
      </p:sp>
      <p:sp>
        <p:nvSpPr>
          <p:cNvPr id="4" name="Slide Number Placeholder 3"/>
          <p:cNvSpPr>
            <a:spLocks noGrp="1"/>
          </p:cNvSpPr>
          <p:nvPr>
            <p:ph type="sldNum" sz="quarter" idx="10"/>
          </p:nvPr>
        </p:nvSpPr>
        <p:spPr/>
        <p:txBody>
          <a:bodyPr/>
          <a:lstStyle/>
          <a:p>
            <a:fld id="{17978A48-20A4-4A3B-A719-261115388D5C}" type="slidenum">
              <a:rPr lang="en-US" smtClean="0"/>
              <a:t>9</a:t>
            </a:fld>
            <a:endParaRPr lang="en-US"/>
          </a:p>
        </p:txBody>
      </p:sp>
    </p:spTree>
    <p:extLst>
      <p:ext uri="{BB962C8B-B14F-4D97-AF65-F5344CB8AC3E}">
        <p14:creationId xmlns:p14="http://schemas.microsoft.com/office/powerpoint/2010/main" val="276661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904144" y="533400"/>
            <a:ext cx="7087456" cy="2209800"/>
          </a:xfrm>
        </p:spPr>
        <p:txBody>
          <a:bodyPr anchor="ctr" anchorCtr="0">
            <a:normAutofit/>
          </a:bodyPr>
          <a:lstStyle>
            <a:lvl1pPr algn="ctr">
              <a:defRPr sz="4000"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4495800"/>
            <a:ext cx="5029200" cy="1371600"/>
          </a:xfrm>
        </p:spPr>
        <p:txBody>
          <a:bodyPr>
            <a:normAutofit/>
          </a:bodyPr>
          <a:lstStyle>
            <a:lvl1pPr marL="0" indent="0" algn="ctr">
              <a:buNone/>
              <a:defRPr sz="24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bwMode="auto">
          <a:xfrm rot="5400000">
            <a:off x="7764621" y="1174097"/>
            <a:ext cx="2286000" cy="381000"/>
          </a:xfrm>
        </p:spPr>
        <p:txBody>
          <a:bodyPr/>
          <a:lstStyle/>
          <a:p>
            <a:r>
              <a:rPr lang="en-US" smtClean="0">
                <a:solidFill>
                  <a:srgbClr val="464646"/>
                </a:solidFill>
              </a:rPr>
              <a:t>11/25/2012</a:t>
            </a:r>
            <a:endParaRPr lang="en-US">
              <a:solidFill>
                <a:srgbClr val="464646"/>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464646"/>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userDrawn="1"/>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chemeClr val="bg1"/>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lvl1pPr>
              <a:defRPr b="1">
                <a:solidFill>
                  <a:schemeClr val="bg1"/>
                </a:solidFill>
              </a:defRPr>
            </a:lvl1pPr>
          </a:lstStyle>
          <a:p>
            <a:fld id="{E977F9BB-D089-4283-A4D9-1C9B9F6121FD}" type="slidenum">
              <a:rPr lang="en-US" smtClean="0"/>
              <a:pPr/>
              <a:t>‹#›</a:t>
            </a:fld>
            <a:endParaRPr lang="en-US" dirty="0"/>
          </a:p>
        </p:txBody>
      </p:sp>
    </p:spTree>
    <p:extLst>
      <p:ext uri="{BB962C8B-B14F-4D97-AF65-F5344CB8AC3E}">
        <p14:creationId xmlns:p14="http://schemas.microsoft.com/office/powerpoint/2010/main" val="15346934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Defau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76200" y="609600"/>
            <a:ext cx="8610600" cy="6248400"/>
          </a:xfrm>
        </p:spPr>
        <p:txBody>
          <a:bodyPr>
            <a:normAutofit/>
          </a:bodyPr>
          <a:lstStyle>
            <a:lvl1pPr>
              <a:defRPr sz="2800"/>
            </a:lvl1pPr>
            <a:lvl2pPr>
              <a:defRPr sz="2400"/>
            </a:lvl2pPr>
            <a:lvl3pPr>
              <a:defRPr sz="20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a:xfrm>
            <a:off x="8153400" y="76200"/>
            <a:ext cx="609600" cy="521208"/>
          </a:xfrm>
        </p:spPr>
        <p:txBody>
          <a:bodyPr rtlCol="0"/>
          <a:lstStyle>
            <a:lvl1pPr algn="r">
              <a:defRPr/>
            </a:lvl1pPr>
          </a:lstStyle>
          <a:p>
            <a:fld id="{E977F9BB-D089-4283-A4D9-1C9B9F6121FD}" type="slidenum">
              <a:rPr lang="en-US" smtClean="0">
                <a:solidFill>
                  <a:prstClr val="black"/>
                </a:solidFill>
              </a:rPr>
              <a:pPr/>
              <a:t>‹#›</a:t>
            </a:fld>
            <a:endParaRPr lang="en-US" dirty="0">
              <a:solidFill>
                <a:prstClr val="black"/>
              </a:solidFill>
            </a:endParaRPr>
          </a:p>
        </p:txBody>
      </p:sp>
      <p:sp>
        <p:nvSpPr>
          <p:cNvPr id="10" name="Footer Placeholder 9"/>
          <p:cNvSpPr>
            <a:spLocks noGrp="1"/>
          </p:cNvSpPr>
          <p:nvPr>
            <p:ph type="ftr" sz="quarter" idx="16"/>
          </p:nvPr>
        </p:nvSpPr>
        <p:spPr/>
        <p:txBody>
          <a:bodyPr rtlCol="0"/>
          <a:lstStyle/>
          <a:p>
            <a:endParaRPr lang="en-US" dirty="0">
              <a:solidFill>
                <a:srgbClr val="464646"/>
              </a:solidFill>
            </a:endParaRPr>
          </a:p>
        </p:txBody>
      </p:sp>
    </p:spTree>
    <p:extLst>
      <p:ext uri="{BB962C8B-B14F-4D97-AF65-F5344CB8AC3E}">
        <p14:creationId xmlns:p14="http://schemas.microsoft.com/office/powerpoint/2010/main" val="25971384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76200" y="609600"/>
            <a:ext cx="8610600" cy="5867400"/>
          </a:xfrm>
        </p:spPr>
        <p:txBody>
          <a:bodyPr>
            <a:normAutofit/>
          </a:bodyPr>
          <a:lstStyle>
            <a:lvl1pPr>
              <a:defRPr sz="2800"/>
            </a:lvl1pPr>
            <a:lvl2pPr>
              <a:defRPr sz="2400"/>
            </a:lvl2pPr>
            <a:lvl3pPr>
              <a:defRPr sz="20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p:txBody>
          <a:bodyPr rtlCol="0"/>
          <a:lstStyle/>
          <a:p>
            <a:fld id="{E977F9BB-D089-4283-A4D9-1C9B9F6121FD}" type="slidenum">
              <a:rPr lang="en-US" smtClean="0">
                <a:solidFill>
                  <a:prstClr val="black"/>
                </a:solidFill>
              </a:rPr>
              <a:pPr/>
              <a:t>‹#›</a:t>
            </a:fld>
            <a:endParaRPr lang="en-US">
              <a:solidFill>
                <a:prstClr val="black"/>
              </a:solidFill>
            </a:endParaRPr>
          </a:p>
        </p:txBody>
      </p:sp>
      <p:sp>
        <p:nvSpPr>
          <p:cNvPr id="10" name="Footer Placeholder 9"/>
          <p:cNvSpPr>
            <a:spLocks noGrp="1"/>
          </p:cNvSpPr>
          <p:nvPr>
            <p:ph type="ftr" sz="quarter" idx="16"/>
          </p:nvPr>
        </p:nvSpPr>
        <p:spPr/>
        <p:txBody>
          <a:bodyPr rtlCol="0"/>
          <a:lstStyle/>
          <a:p>
            <a:endParaRPr lang="en-US" dirty="0">
              <a:solidFill>
                <a:srgbClr val="464646"/>
              </a:solidFill>
            </a:endParaRPr>
          </a:p>
        </p:txBody>
      </p:sp>
      <p:sp>
        <p:nvSpPr>
          <p:cNvPr id="18" name="Straight Connector 17"/>
          <p:cNvSpPr>
            <a:spLocks noChangeShapeType="1"/>
          </p:cNvSpPr>
          <p:nvPr userDrawn="1"/>
        </p:nvSpPr>
        <p:spPr bwMode="auto">
          <a:xfrm>
            <a:off x="0" y="65532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5442019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tiva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p:txBody>
          <a:bodyPr rtlCol="0"/>
          <a:lstStyle/>
          <a:p>
            <a:fld id="{E977F9BB-D089-4283-A4D9-1C9B9F6121FD}" type="slidenum">
              <a:rPr lang="en-US" smtClean="0">
                <a:solidFill>
                  <a:prstClr val="black"/>
                </a:solidFill>
              </a:rPr>
              <a:pPr/>
              <a:t>‹#›</a:t>
            </a:fld>
            <a:endParaRPr lang="en-US">
              <a:solidFill>
                <a:prstClr val="black"/>
              </a:solidFill>
            </a:endParaRPr>
          </a:p>
        </p:txBody>
      </p:sp>
      <p:sp>
        <p:nvSpPr>
          <p:cNvPr id="10" name="Footer Placeholder 9"/>
          <p:cNvSpPr>
            <a:spLocks noGrp="1"/>
          </p:cNvSpPr>
          <p:nvPr>
            <p:ph type="ftr" sz="quarter" idx="16"/>
          </p:nvPr>
        </p:nvSpPr>
        <p:spPr/>
        <p:txBody>
          <a:bodyPr rtlCol="0"/>
          <a:lstStyle/>
          <a:p>
            <a:endParaRPr lang="en-US" dirty="0">
              <a:solidFill>
                <a:srgbClr val="464646"/>
              </a:solidFill>
            </a:endParaRPr>
          </a:p>
        </p:txBody>
      </p:sp>
      <p:sp>
        <p:nvSpPr>
          <p:cNvPr id="18" name="Straight Connector 17"/>
          <p:cNvSpPr>
            <a:spLocks noChangeShapeType="1"/>
          </p:cNvSpPr>
          <p:nvPr userDrawn="1"/>
        </p:nvSpPr>
        <p:spPr bwMode="auto">
          <a:xfrm>
            <a:off x="0" y="65532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Rectangle 18"/>
          <p:cNvSpPr/>
          <p:nvPr userDrawn="1"/>
        </p:nvSpPr>
        <p:spPr>
          <a:xfrm>
            <a:off x="291353"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Motivation</a:t>
            </a:r>
            <a:endParaRPr lang="en-US" kern="0" dirty="0">
              <a:solidFill>
                <a:prstClr val="black">
                  <a:lumMod val="65000"/>
                  <a:lumOff val="35000"/>
                </a:prstClr>
              </a:solidFill>
              <a:latin typeface="Calibri"/>
            </a:endParaRPr>
          </a:p>
        </p:txBody>
      </p:sp>
      <p:sp>
        <p:nvSpPr>
          <p:cNvPr id="20" name="Rectangle 19"/>
          <p:cNvSpPr/>
          <p:nvPr userDrawn="1"/>
        </p:nvSpPr>
        <p:spPr>
          <a:xfrm>
            <a:off x="2429435"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System</a:t>
            </a:r>
            <a:endParaRPr lang="en-US" kern="0" dirty="0">
              <a:solidFill>
                <a:prstClr val="black">
                  <a:lumMod val="65000"/>
                  <a:lumOff val="35000"/>
                </a:prstClr>
              </a:solidFill>
              <a:latin typeface="Calibri"/>
            </a:endParaRPr>
          </a:p>
        </p:txBody>
      </p:sp>
      <p:sp>
        <p:nvSpPr>
          <p:cNvPr id="21" name="Rectangle 20"/>
          <p:cNvSpPr/>
          <p:nvPr userDrawn="1"/>
        </p:nvSpPr>
        <p:spPr>
          <a:xfrm>
            <a:off x="4491317"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Algorithm</a:t>
            </a:r>
            <a:endParaRPr lang="en-US" kern="0" dirty="0">
              <a:solidFill>
                <a:prstClr val="black">
                  <a:lumMod val="65000"/>
                  <a:lumOff val="35000"/>
                </a:prstClr>
              </a:solidFill>
              <a:latin typeface="Calibri"/>
            </a:endParaRPr>
          </a:p>
        </p:txBody>
      </p:sp>
      <p:sp>
        <p:nvSpPr>
          <p:cNvPr id="22" name="Rectangle 21"/>
          <p:cNvSpPr/>
          <p:nvPr userDrawn="1"/>
        </p:nvSpPr>
        <p:spPr>
          <a:xfrm>
            <a:off x="6553200"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Evaluation</a:t>
            </a:r>
            <a:endParaRPr lang="en-US" kern="0" dirty="0">
              <a:solidFill>
                <a:prstClr val="black">
                  <a:lumMod val="65000"/>
                  <a:lumOff val="35000"/>
                </a:prstClr>
              </a:solidFill>
              <a:latin typeface="Calibri"/>
            </a:endParaRPr>
          </a:p>
        </p:txBody>
      </p:sp>
      <p:sp>
        <p:nvSpPr>
          <p:cNvPr id="23" name="Rectangle 22"/>
          <p:cNvSpPr/>
          <p:nvPr userDrawn="1"/>
        </p:nvSpPr>
        <p:spPr>
          <a:xfrm>
            <a:off x="291353" y="6553200"/>
            <a:ext cx="1813560"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noFill/>
            <a:prstDash val="solid"/>
          </a:ln>
          <a:effectLst/>
          <a:scene3d>
            <a:camera prst="orthographicFront"/>
            <a:lightRig rig="threePt" dir="t">
              <a:rot lat="0" lon="0" rev="10800000"/>
            </a:lightRig>
          </a:scene3d>
          <a:sp3d/>
        </p:spPr>
        <p:txBody>
          <a:bodyPr rtlCol="0" anchor="ctr"/>
          <a:lstStyle/>
          <a:p>
            <a:pPr algn="ctr">
              <a:defRPr/>
            </a:pPr>
            <a:r>
              <a:rPr lang="en-US" sz="2400" b="1" kern="0" dirty="0" smtClean="0">
                <a:solidFill>
                  <a:srgbClr val="FFFF00"/>
                </a:solidFill>
                <a:effectLst>
                  <a:outerShdw blurRad="38100" dist="38100" dir="2700000" algn="tl">
                    <a:srgbClr val="000000">
                      <a:alpha val="43137"/>
                    </a:srgbClr>
                  </a:outerShdw>
                </a:effectLst>
                <a:latin typeface="Calibri"/>
              </a:rPr>
              <a:t>Motivation</a:t>
            </a:r>
            <a:endParaRPr lang="en-US" sz="2000" b="1" kern="0" dirty="0">
              <a:solidFill>
                <a:srgbClr val="FFFF00"/>
              </a:solidFill>
              <a:effectLst>
                <a:outerShdw blurRad="38100" dist="38100" dir="2700000" algn="tl">
                  <a:srgbClr val="000000">
                    <a:alpha val="43137"/>
                  </a:srgbClr>
                </a:outerShdw>
              </a:effectLst>
              <a:latin typeface="Calibri"/>
            </a:endParaRPr>
          </a:p>
        </p:txBody>
      </p:sp>
    </p:spTree>
    <p:extLst>
      <p:ext uri="{BB962C8B-B14F-4D97-AF65-F5344CB8AC3E}">
        <p14:creationId xmlns:p14="http://schemas.microsoft.com/office/powerpoint/2010/main" val="11898358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yst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p:txBody>
          <a:bodyPr rtlCol="0"/>
          <a:lstStyle/>
          <a:p>
            <a:fld id="{E977F9BB-D089-4283-A4D9-1C9B9F6121FD}" type="slidenum">
              <a:rPr lang="en-US" smtClean="0">
                <a:solidFill>
                  <a:prstClr val="black"/>
                </a:solidFill>
              </a:rPr>
              <a:pPr/>
              <a:t>‹#›</a:t>
            </a:fld>
            <a:endParaRPr lang="en-US">
              <a:solidFill>
                <a:prstClr val="black"/>
              </a:solidFill>
            </a:endParaRPr>
          </a:p>
        </p:txBody>
      </p:sp>
      <p:sp>
        <p:nvSpPr>
          <p:cNvPr id="10" name="Footer Placeholder 9"/>
          <p:cNvSpPr>
            <a:spLocks noGrp="1"/>
          </p:cNvSpPr>
          <p:nvPr>
            <p:ph type="ftr" sz="quarter" idx="16"/>
          </p:nvPr>
        </p:nvSpPr>
        <p:spPr/>
        <p:txBody>
          <a:bodyPr rtlCol="0"/>
          <a:lstStyle/>
          <a:p>
            <a:endParaRPr lang="en-US">
              <a:solidFill>
                <a:srgbClr val="464646"/>
              </a:solidFill>
            </a:endParaRPr>
          </a:p>
        </p:txBody>
      </p:sp>
      <p:sp>
        <p:nvSpPr>
          <p:cNvPr id="18" name="Straight Connector 17"/>
          <p:cNvSpPr>
            <a:spLocks noChangeShapeType="1"/>
          </p:cNvSpPr>
          <p:nvPr userDrawn="1"/>
        </p:nvSpPr>
        <p:spPr bwMode="auto">
          <a:xfrm>
            <a:off x="0" y="65532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Rectangle 18"/>
          <p:cNvSpPr/>
          <p:nvPr userDrawn="1"/>
        </p:nvSpPr>
        <p:spPr>
          <a:xfrm>
            <a:off x="291353"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Motivation</a:t>
            </a:r>
            <a:endParaRPr lang="en-US" kern="0" dirty="0">
              <a:solidFill>
                <a:prstClr val="black">
                  <a:lumMod val="65000"/>
                  <a:lumOff val="35000"/>
                </a:prstClr>
              </a:solidFill>
              <a:latin typeface="Calibri"/>
            </a:endParaRPr>
          </a:p>
        </p:txBody>
      </p:sp>
      <p:sp>
        <p:nvSpPr>
          <p:cNvPr id="20" name="Rectangle 19"/>
          <p:cNvSpPr/>
          <p:nvPr userDrawn="1"/>
        </p:nvSpPr>
        <p:spPr>
          <a:xfrm>
            <a:off x="2536115"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Architecture</a:t>
            </a:r>
            <a:endParaRPr lang="en-US" kern="0" dirty="0">
              <a:solidFill>
                <a:prstClr val="black">
                  <a:lumMod val="65000"/>
                  <a:lumOff val="35000"/>
                </a:prstClr>
              </a:solidFill>
              <a:latin typeface="Calibri"/>
            </a:endParaRPr>
          </a:p>
        </p:txBody>
      </p:sp>
      <p:sp>
        <p:nvSpPr>
          <p:cNvPr id="23" name="Rectangle 22"/>
          <p:cNvSpPr/>
          <p:nvPr userDrawn="1"/>
        </p:nvSpPr>
        <p:spPr>
          <a:xfrm>
            <a:off x="2377440" y="6553200"/>
            <a:ext cx="1813560"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noFill/>
            <a:prstDash val="solid"/>
          </a:ln>
          <a:effectLst/>
          <a:scene3d>
            <a:camera prst="orthographicFront"/>
            <a:lightRig rig="threePt" dir="t">
              <a:rot lat="0" lon="0" rev="10800000"/>
            </a:lightRig>
          </a:scene3d>
          <a:sp3d/>
        </p:spPr>
        <p:txBody>
          <a:bodyPr rtlCol="0" anchor="ctr"/>
          <a:lstStyle/>
          <a:p>
            <a:pPr algn="ctr">
              <a:defRPr/>
            </a:pPr>
            <a:r>
              <a:rPr lang="en-US" sz="2400" b="1" kern="0" dirty="0" smtClean="0">
                <a:solidFill>
                  <a:srgbClr val="FFFF00"/>
                </a:solidFill>
                <a:effectLst>
                  <a:outerShdw blurRad="38100" dist="38100" dir="2700000" algn="tl">
                    <a:srgbClr val="000000">
                      <a:alpha val="43137"/>
                    </a:srgbClr>
                  </a:outerShdw>
                </a:effectLst>
                <a:latin typeface="Calibri"/>
              </a:rPr>
              <a:t>System</a:t>
            </a:r>
            <a:endParaRPr lang="en-US" sz="2000" b="1" kern="0" dirty="0">
              <a:solidFill>
                <a:srgbClr val="FFFF00"/>
              </a:solidFill>
              <a:effectLst>
                <a:outerShdw blurRad="38100" dist="38100" dir="2700000" algn="tl">
                  <a:srgbClr val="000000">
                    <a:alpha val="43137"/>
                  </a:srgbClr>
                </a:outerShdw>
              </a:effectLst>
              <a:latin typeface="Calibri"/>
            </a:endParaRPr>
          </a:p>
        </p:txBody>
      </p:sp>
      <p:sp>
        <p:nvSpPr>
          <p:cNvPr id="17" name="Rectangle 16"/>
          <p:cNvSpPr/>
          <p:nvPr userDrawn="1"/>
        </p:nvSpPr>
        <p:spPr>
          <a:xfrm>
            <a:off x="4491317"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Algorithm</a:t>
            </a:r>
            <a:endParaRPr lang="en-US" kern="0" dirty="0">
              <a:solidFill>
                <a:prstClr val="black">
                  <a:lumMod val="65000"/>
                  <a:lumOff val="35000"/>
                </a:prstClr>
              </a:solidFill>
              <a:latin typeface="Calibri"/>
            </a:endParaRPr>
          </a:p>
        </p:txBody>
      </p:sp>
      <p:sp>
        <p:nvSpPr>
          <p:cNvPr id="24" name="Rectangle 23"/>
          <p:cNvSpPr/>
          <p:nvPr userDrawn="1"/>
        </p:nvSpPr>
        <p:spPr>
          <a:xfrm>
            <a:off x="6553200"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Evaluation</a:t>
            </a:r>
            <a:endParaRPr lang="en-US" kern="0" dirty="0">
              <a:solidFill>
                <a:prstClr val="black">
                  <a:lumMod val="65000"/>
                  <a:lumOff val="35000"/>
                </a:prstClr>
              </a:solidFill>
              <a:latin typeface="Calibri"/>
            </a:endParaRPr>
          </a:p>
        </p:txBody>
      </p:sp>
    </p:spTree>
    <p:extLst>
      <p:ext uri="{BB962C8B-B14F-4D97-AF65-F5344CB8AC3E}">
        <p14:creationId xmlns:p14="http://schemas.microsoft.com/office/powerpoint/2010/main" val="10627030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gorith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p:txBody>
          <a:bodyPr rtlCol="0"/>
          <a:lstStyle/>
          <a:p>
            <a:fld id="{E977F9BB-D089-4283-A4D9-1C9B9F6121FD}" type="slidenum">
              <a:rPr lang="en-US" smtClean="0">
                <a:solidFill>
                  <a:prstClr val="black"/>
                </a:solidFill>
              </a:rPr>
              <a:pPr/>
              <a:t>‹#›</a:t>
            </a:fld>
            <a:endParaRPr lang="en-US" dirty="0">
              <a:solidFill>
                <a:prstClr val="black"/>
              </a:solidFill>
            </a:endParaRPr>
          </a:p>
        </p:txBody>
      </p:sp>
      <p:sp>
        <p:nvSpPr>
          <p:cNvPr id="10" name="Footer Placeholder 9"/>
          <p:cNvSpPr>
            <a:spLocks noGrp="1"/>
          </p:cNvSpPr>
          <p:nvPr>
            <p:ph type="ftr" sz="quarter" idx="16"/>
          </p:nvPr>
        </p:nvSpPr>
        <p:spPr/>
        <p:txBody>
          <a:bodyPr rtlCol="0"/>
          <a:lstStyle/>
          <a:p>
            <a:endParaRPr lang="en-US">
              <a:solidFill>
                <a:srgbClr val="464646"/>
              </a:solidFill>
            </a:endParaRPr>
          </a:p>
        </p:txBody>
      </p:sp>
      <p:sp>
        <p:nvSpPr>
          <p:cNvPr id="19" name="Straight Connector 18"/>
          <p:cNvSpPr>
            <a:spLocks noChangeShapeType="1"/>
          </p:cNvSpPr>
          <p:nvPr userDrawn="1"/>
        </p:nvSpPr>
        <p:spPr bwMode="auto">
          <a:xfrm>
            <a:off x="0" y="65532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Rectangle 19"/>
          <p:cNvSpPr/>
          <p:nvPr userDrawn="1"/>
        </p:nvSpPr>
        <p:spPr>
          <a:xfrm>
            <a:off x="291353"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Motivation</a:t>
            </a:r>
            <a:endParaRPr lang="en-US" kern="0" dirty="0">
              <a:solidFill>
                <a:prstClr val="black">
                  <a:lumMod val="65000"/>
                  <a:lumOff val="35000"/>
                </a:prstClr>
              </a:solidFill>
              <a:latin typeface="Calibri"/>
            </a:endParaRPr>
          </a:p>
        </p:txBody>
      </p:sp>
      <p:sp>
        <p:nvSpPr>
          <p:cNvPr id="24" name="Rectangle 23"/>
          <p:cNvSpPr/>
          <p:nvPr userDrawn="1"/>
        </p:nvSpPr>
        <p:spPr>
          <a:xfrm>
            <a:off x="4434840" y="6553200"/>
            <a:ext cx="1813560"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noFill/>
            <a:prstDash val="solid"/>
          </a:ln>
          <a:effectLst/>
          <a:scene3d>
            <a:camera prst="orthographicFront"/>
            <a:lightRig rig="threePt" dir="t">
              <a:rot lat="0" lon="0" rev="10800000"/>
            </a:lightRig>
          </a:scene3d>
          <a:sp3d/>
        </p:spPr>
        <p:txBody>
          <a:bodyPr rtlCol="0" anchor="ctr"/>
          <a:lstStyle/>
          <a:p>
            <a:pPr algn="ctr">
              <a:defRPr/>
            </a:pPr>
            <a:r>
              <a:rPr lang="en-US" sz="2400" b="1" kern="0" dirty="0" smtClean="0">
                <a:solidFill>
                  <a:srgbClr val="FFFF00"/>
                </a:solidFill>
                <a:effectLst>
                  <a:outerShdw blurRad="38100" dist="38100" dir="2700000" algn="tl">
                    <a:srgbClr val="000000">
                      <a:alpha val="43137"/>
                    </a:srgbClr>
                  </a:outerShdw>
                </a:effectLst>
                <a:latin typeface="Calibri"/>
              </a:rPr>
              <a:t>Algorithm</a:t>
            </a:r>
            <a:endParaRPr lang="en-US" sz="2000" b="1" kern="0" dirty="0">
              <a:solidFill>
                <a:srgbClr val="FFFF00"/>
              </a:solidFill>
              <a:effectLst>
                <a:outerShdw blurRad="38100" dist="38100" dir="2700000" algn="tl">
                  <a:srgbClr val="000000">
                    <a:alpha val="43137"/>
                  </a:srgbClr>
                </a:outerShdw>
              </a:effectLst>
              <a:latin typeface="Calibri"/>
            </a:endParaRPr>
          </a:p>
        </p:txBody>
      </p:sp>
      <p:sp>
        <p:nvSpPr>
          <p:cNvPr id="18" name="Rectangle 17"/>
          <p:cNvSpPr/>
          <p:nvPr userDrawn="1"/>
        </p:nvSpPr>
        <p:spPr>
          <a:xfrm>
            <a:off x="2429435"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System</a:t>
            </a:r>
            <a:endParaRPr lang="en-US" kern="0" dirty="0">
              <a:solidFill>
                <a:prstClr val="black">
                  <a:lumMod val="65000"/>
                  <a:lumOff val="35000"/>
                </a:prstClr>
              </a:solidFill>
              <a:latin typeface="Calibri"/>
            </a:endParaRPr>
          </a:p>
        </p:txBody>
      </p:sp>
      <p:sp>
        <p:nvSpPr>
          <p:cNvPr id="25" name="Rectangle 24"/>
          <p:cNvSpPr/>
          <p:nvPr userDrawn="1"/>
        </p:nvSpPr>
        <p:spPr>
          <a:xfrm>
            <a:off x="6553200"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Evaluation</a:t>
            </a:r>
            <a:endParaRPr lang="en-US" kern="0" dirty="0">
              <a:solidFill>
                <a:prstClr val="black">
                  <a:lumMod val="65000"/>
                  <a:lumOff val="35000"/>
                </a:prstClr>
              </a:solidFill>
              <a:latin typeface="Calibri"/>
            </a:endParaRPr>
          </a:p>
        </p:txBody>
      </p:sp>
    </p:spTree>
    <p:extLst>
      <p:ext uri="{BB962C8B-B14F-4D97-AF65-F5344CB8AC3E}">
        <p14:creationId xmlns:p14="http://schemas.microsoft.com/office/powerpoint/2010/main" val="25344333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valua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46038"/>
            <a:ext cx="8610600" cy="715962"/>
          </a:xfrm>
        </p:spPr>
        <p:txBody>
          <a:bodyPr/>
          <a:lstStyle/>
          <a:p>
            <a:r>
              <a:rPr kumimoji="0" lang="en-US" dirty="0" smtClean="0"/>
              <a:t>Click To Edit Master Title Style</a:t>
            </a:r>
            <a:endParaRPr kumimoji="0" lang="en-US" dirty="0"/>
          </a:p>
        </p:txBody>
      </p:sp>
      <p:sp>
        <p:nvSpPr>
          <p:cNvPr id="7" name="Date Placeholder 6"/>
          <p:cNvSpPr>
            <a:spLocks noGrp="1"/>
          </p:cNvSpPr>
          <p:nvPr>
            <p:ph type="dt" sz="half" idx="14"/>
          </p:nvPr>
        </p:nvSpPr>
        <p:spPr/>
        <p:txBody>
          <a:bodyPr rtlCol="0"/>
          <a:lstStyle/>
          <a:p>
            <a:r>
              <a:rPr lang="en-US" smtClean="0">
                <a:solidFill>
                  <a:srgbClr val="464646"/>
                </a:solidFill>
              </a:rPr>
              <a:t>11/25/2012</a:t>
            </a:r>
            <a:endParaRPr lang="en-US">
              <a:solidFill>
                <a:srgbClr val="464646"/>
              </a:solidFill>
            </a:endParaRPr>
          </a:p>
        </p:txBody>
      </p:sp>
      <p:sp>
        <p:nvSpPr>
          <p:cNvPr id="9" name="Slide Number Placeholder 8"/>
          <p:cNvSpPr>
            <a:spLocks noGrp="1"/>
          </p:cNvSpPr>
          <p:nvPr>
            <p:ph type="sldNum" sz="quarter" idx="15"/>
          </p:nvPr>
        </p:nvSpPr>
        <p:spPr/>
        <p:txBody>
          <a:bodyPr rtlCol="0"/>
          <a:lstStyle/>
          <a:p>
            <a:fld id="{E977F9BB-D089-4283-A4D9-1C9B9F6121FD}" type="slidenum">
              <a:rPr lang="en-US" smtClean="0">
                <a:solidFill>
                  <a:prstClr val="black"/>
                </a:solidFill>
              </a:rPr>
              <a:pPr/>
              <a:t>‹#›</a:t>
            </a:fld>
            <a:endParaRPr lang="en-US">
              <a:solidFill>
                <a:prstClr val="black"/>
              </a:solidFill>
            </a:endParaRPr>
          </a:p>
        </p:txBody>
      </p:sp>
      <p:sp>
        <p:nvSpPr>
          <p:cNvPr id="10" name="Footer Placeholder 9"/>
          <p:cNvSpPr>
            <a:spLocks noGrp="1"/>
          </p:cNvSpPr>
          <p:nvPr>
            <p:ph type="ftr" sz="quarter" idx="16"/>
          </p:nvPr>
        </p:nvSpPr>
        <p:spPr/>
        <p:txBody>
          <a:bodyPr rtlCol="0"/>
          <a:lstStyle/>
          <a:p>
            <a:endParaRPr lang="en-US" dirty="0">
              <a:solidFill>
                <a:srgbClr val="464646"/>
              </a:solidFill>
            </a:endParaRPr>
          </a:p>
        </p:txBody>
      </p:sp>
      <p:sp>
        <p:nvSpPr>
          <p:cNvPr id="13" name="Straight Connector 12"/>
          <p:cNvSpPr>
            <a:spLocks noChangeShapeType="1"/>
          </p:cNvSpPr>
          <p:nvPr userDrawn="1"/>
        </p:nvSpPr>
        <p:spPr bwMode="auto">
          <a:xfrm>
            <a:off x="76200" y="6553200"/>
            <a:ext cx="86868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Rectangle 17"/>
          <p:cNvSpPr/>
          <p:nvPr userDrawn="1"/>
        </p:nvSpPr>
        <p:spPr>
          <a:xfrm>
            <a:off x="6477000" y="6553200"/>
            <a:ext cx="1813560"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noFill/>
            <a:prstDash val="solid"/>
          </a:ln>
          <a:effectLst/>
          <a:scene3d>
            <a:camera prst="orthographicFront"/>
            <a:lightRig rig="threePt" dir="t">
              <a:rot lat="0" lon="0" rev="10800000"/>
            </a:lightRig>
          </a:scene3d>
          <a:sp3d/>
        </p:spPr>
        <p:txBody>
          <a:bodyPr rtlCol="0" anchor="ctr"/>
          <a:lstStyle/>
          <a:p>
            <a:pPr algn="ctr">
              <a:defRPr/>
            </a:pPr>
            <a:r>
              <a:rPr lang="en-US" sz="2400" b="1" kern="0" dirty="0" smtClean="0">
                <a:solidFill>
                  <a:srgbClr val="FFFF00"/>
                </a:solidFill>
                <a:effectLst>
                  <a:outerShdw blurRad="38100" dist="38100" dir="2700000" algn="tl">
                    <a:srgbClr val="000000">
                      <a:alpha val="43137"/>
                    </a:srgbClr>
                  </a:outerShdw>
                </a:effectLst>
                <a:latin typeface="Calibri"/>
              </a:rPr>
              <a:t>Evaluation</a:t>
            </a:r>
            <a:endParaRPr lang="en-US" sz="2000" b="1" kern="0" dirty="0">
              <a:solidFill>
                <a:srgbClr val="FFFF00"/>
              </a:solidFill>
              <a:effectLst>
                <a:outerShdw blurRad="38100" dist="38100" dir="2700000" algn="tl">
                  <a:srgbClr val="000000">
                    <a:alpha val="43137"/>
                  </a:srgbClr>
                </a:outerShdw>
              </a:effectLst>
              <a:latin typeface="Calibri"/>
            </a:endParaRPr>
          </a:p>
        </p:txBody>
      </p:sp>
      <p:sp>
        <p:nvSpPr>
          <p:cNvPr id="19" name="Straight Connector 18"/>
          <p:cNvSpPr>
            <a:spLocks noChangeShapeType="1"/>
          </p:cNvSpPr>
          <p:nvPr userDrawn="1"/>
        </p:nvSpPr>
        <p:spPr bwMode="auto">
          <a:xfrm>
            <a:off x="0" y="65532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Rectangle 19"/>
          <p:cNvSpPr/>
          <p:nvPr userDrawn="1"/>
        </p:nvSpPr>
        <p:spPr>
          <a:xfrm>
            <a:off x="291353"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Motivation</a:t>
            </a:r>
            <a:endParaRPr lang="en-US" kern="0" dirty="0">
              <a:solidFill>
                <a:prstClr val="black">
                  <a:lumMod val="65000"/>
                  <a:lumOff val="35000"/>
                </a:prstClr>
              </a:solidFill>
              <a:latin typeface="Calibri"/>
            </a:endParaRPr>
          </a:p>
        </p:txBody>
      </p:sp>
      <p:sp>
        <p:nvSpPr>
          <p:cNvPr id="14" name="Rectangle 13"/>
          <p:cNvSpPr/>
          <p:nvPr userDrawn="1"/>
        </p:nvSpPr>
        <p:spPr>
          <a:xfrm>
            <a:off x="2429435"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System</a:t>
            </a:r>
            <a:endParaRPr lang="en-US" kern="0" dirty="0">
              <a:solidFill>
                <a:prstClr val="black">
                  <a:lumMod val="65000"/>
                  <a:lumOff val="35000"/>
                </a:prstClr>
              </a:solidFill>
              <a:latin typeface="Calibri"/>
            </a:endParaRPr>
          </a:p>
        </p:txBody>
      </p:sp>
      <p:sp>
        <p:nvSpPr>
          <p:cNvPr id="15" name="Rectangle 14"/>
          <p:cNvSpPr/>
          <p:nvPr userDrawn="1"/>
        </p:nvSpPr>
        <p:spPr>
          <a:xfrm>
            <a:off x="4491317" y="6553200"/>
            <a:ext cx="1737360" cy="304800"/>
          </a:xfrm>
          <a:prstGeom prst="rect">
            <a:avLst/>
          </a:prstGeom>
          <a:noFill/>
          <a:ln w="9525" cap="flat" cmpd="sng" algn="ctr">
            <a:no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rtlCol="0" anchor="ctr"/>
          <a:lstStyle/>
          <a:p>
            <a:pPr algn="ctr">
              <a:defRPr/>
            </a:pPr>
            <a:r>
              <a:rPr lang="en-US" sz="2000" kern="0" dirty="0" smtClean="0">
                <a:solidFill>
                  <a:prstClr val="black">
                    <a:lumMod val="65000"/>
                    <a:lumOff val="35000"/>
                  </a:prstClr>
                </a:solidFill>
                <a:latin typeface="Calibri"/>
              </a:rPr>
              <a:t>Algorithm</a:t>
            </a:r>
            <a:endParaRPr lang="en-US" kern="0" dirty="0">
              <a:solidFill>
                <a:prstClr val="black">
                  <a:lumMod val="65000"/>
                  <a:lumOff val="35000"/>
                </a:prstClr>
              </a:solidFill>
              <a:latin typeface="Calibri"/>
            </a:endParaRPr>
          </a:p>
        </p:txBody>
      </p:sp>
    </p:spTree>
    <p:extLst>
      <p:ext uri="{BB962C8B-B14F-4D97-AF65-F5344CB8AC3E}">
        <p14:creationId xmlns:p14="http://schemas.microsoft.com/office/powerpoint/2010/main" val="14598527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p:txBody>
          <a:bodyPr/>
          <a:lstStyle/>
          <a:p>
            <a:r>
              <a:rPr lang="en-US" smtClean="0">
                <a:solidFill>
                  <a:srgbClr val="464646"/>
                </a:solidFill>
              </a:rPr>
              <a:t>11/25/2012</a:t>
            </a:r>
            <a:endParaRPr lang="en-US">
              <a:solidFill>
                <a:srgbClr val="464646"/>
              </a:solidFill>
            </a:endParaRPr>
          </a:p>
        </p:txBody>
      </p:sp>
      <p:sp>
        <p:nvSpPr>
          <p:cNvPr id="6" name="Footer Placeholder 5"/>
          <p:cNvSpPr>
            <a:spLocks noGrp="1"/>
          </p:cNvSpPr>
          <p:nvPr>
            <p:ph type="ftr" sz="quarter" idx="11"/>
          </p:nvPr>
        </p:nvSpPr>
        <p:spPr/>
        <p:txBody>
          <a:bodyPr/>
          <a:lstStyle/>
          <a:p>
            <a:endParaRPr lang="en-US">
              <a:solidFill>
                <a:srgbClr val="464646"/>
              </a:solidFill>
            </a:endParaRPr>
          </a:p>
        </p:txBody>
      </p:sp>
      <p:sp>
        <p:nvSpPr>
          <p:cNvPr id="7" name="Slide Number Placeholder 6"/>
          <p:cNvSpPr>
            <a:spLocks noGrp="1"/>
          </p:cNvSpPr>
          <p:nvPr>
            <p:ph type="sldNum" sz="quarter" idx="12"/>
          </p:nvPr>
        </p:nvSpPr>
        <p:spPr/>
        <p:txBody>
          <a:bodyPr/>
          <a:lstStyle/>
          <a:p>
            <a:fld id="{E977F9BB-D089-4283-A4D9-1C9B9F6121FD}" type="slidenum">
              <a:rPr lang="en-US" smtClean="0">
                <a:solidFill>
                  <a:prstClr val="black"/>
                </a:solidFill>
              </a:rPr>
              <a:pPr/>
              <a:t>‹#›</a:t>
            </a:fld>
            <a:endParaRPr lang="en-US">
              <a:solidFill>
                <a:prstClr val="black"/>
              </a:solidFill>
            </a:endParaRPr>
          </a:p>
        </p:txBody>
      </p:sp>
      <p:sp>
        <p:nvSpPr>
          <p:cNvPr id="9" name="Content Placeholder 8"/>
          <p:cNvSpPr>
            <a:spLocks noGrp="1"/>
          </p:cNvSpPr>
          <p:nvPr>
            <p:ph sz="quarter" idx="1"/>
          </p:nvPr>
        </p:nvSpPr>
        <p:spPr>
          <a:xfrm>
            <a:off x="152400" y="1066800"/>
            <a:ext cx="3950208" cy="5105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267200" y="1066800"/>
            <a:ext cx="3950208" cy="5105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1079415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152400" y="46038"/>
            <a:ext cx="8153400" cy="715962"/>
          </a:xfrm>
          <a:prstGeom prst="rect">
            <a:avLst/>
          </a:prstGeom>
          <a:ln>
            <a:noFill/>
          </a:ln>
        </p:spPr>
        <p:txBody>
          <a:bodyPr vert="horz" anchor="t"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152400" y="609600"/>
            <a:ext cx="8610600" cy="58674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solidFill>
                  <a:srgbClr val="464646"/>
                </a:solidFill>
              </a:rPr>
              <a:t>11/25/2012</a:t>
            </a:r>
            <a:endParaRPr lang="en-US">
              <a:solidFill>
                <a:srgbClr val="464646"/>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464646"/>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1" name="Straight Connector 20"/>
          <p:cNvSpPr>
            <a:spLocks noChangeShapeType="1"/>
          </p:cNvSpPr>
          <p:nvPr userDrawn="1"/>
        </p:nvSpPr>
        <p:spPr bwMode="auto">
          <a:xfrm>
            <a:off x="0" y="609600"/>
            <a:ext cx="8763000" cy="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3" name="Slide Number Placeholder 22"/>
          <p:cNvSpPr>
            <a:spLocks noGrp="1"/>
          </p:cNvSpPr>
          <p:nvPr>
            <p:ph type="sldNum" sz="quarter" idx="4"/>
          </p:nvPr>
        </p:nvSpPr>
        <p:spPr>
          <a:xfrm>
            <a:off x="8229600" y="6458819"/>
            <a:ext cx="609600" cy="521208"/>
          </a:xfrm>
          <a:prstGeom prst="rect">
            <a:avLst/>
          </a:prstGeom>
        </p:spPr>
        <p:txBody>
          <a:bodyPr vert="horz" anchor="ctr"/>
          <a:lstStyle>
            <a:lvl1pPr algn="ctr" eaLnBrk="1" latinLnBrk="0" hangingPunct="1">
              <a:defRPr kumimoji="0" sz="2000" b="1" u="none">
                <a:solidFill>
                  <a:schemeClr val="tx1"/>
                </a:solidFill>
                <a:effectLst/>
                <a:latin typeface="Calibri" pitchFamily="34" charset="0"/>
                <a:cs typeface="Calibri" pitchFamily="34" charset="0"/>
              </a:defRPr>
            </a:lvl1pPr>
          </a:lstStyle>
          <a:p>
            <a:fld id="{E977F9BB-D089-4283-A4D9-1C9B9F6121F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97989953"/>
      </p:ext>
    </p:extLst>
  </p:cSld>
  <p:clrMap bg1="lt1" tx1="dk1" bg2="lt2" tx2="dk2" accent1="accent1" accent2="accent2" accent3="accent3" accent4="accent4" accent5="accent5" accent6="accent6" hlink="hlink" folHlink="folHlink"/>
  <p:sldLayoutIdLst>
    <p:sldLayoutId id="2147483676" r:id="rId1"/>
    <p:sldLayoutId id="2147483688" r:id="rId2"/>
    <p:sldLayoutId id="2147483683" r:id="rId3"/>
    <p:sldLayoutId id="2147483677" r:id="rId4"/>
    <p:sldLayoutId id="2147483678" r:id="rId5"/>
    <p:sldLayoutId id="2147483679" r:id="rId6"/>
    <p:sldLayoutId id="2147483680" r:id="rId7"/>
    <p:sldLayoutId id="2147483681" r:id="rId8"/>
  </p:sldLayoutIdLst>
  <p:timing>
    <p:tnLst>
      <p:par>
        <p:cTn id="1" dur="indefinite" restart="never" nodeType="tmRoot"/>
      </p:par>
    </p:tnLst>
  </p:timing>
  <p:hf hdr="0" ftr="0" dt="0"/>
  <p:txStyles>
    <p:titleStyle>
      <a:lvl1pPr algn="l" rtl="0" eaLnBrk="1" latinLnBrk="0" hangingPunct="1">
        <a:spcBef>
          <a:spcPct val="0"/>
        </a:spcBef>
        <a:buNone/>
        <a:defRPr kumimoji="0" sz="3000" b="1" kern="1200" cap="none" baseline="0">
          <a:solidFill>
            <a:srgbClr val="198CA3"/>
          </a:solidFill>
          <a:latin typeface="Calibri" pitchFamily="34" charset="0"/>
          <a:ea typeface="+mj-ea"/>
          <a:cs typeface="Calibri" pitchFamily="34" charset="0"/>
        </a:defRPr>
      </a:lvl1pPr>
    </p:titleStyle>
    <p:bodyStyle>
      <a:lvl1pPr marL="274320" indent="-274320" algn="l" rtl="0" eaLnBrk="1" latinLnBrk="0" hangingPunct="1">
        <a:spcBef>
          <a:spcPts val="600"/>
        </a:spcBef>
        <a:buClr>
          <a:schemeClr val="accent1"/>
        </a:buClr>
        <a:buSzPct val="70000"/>
        <a:buFont typeface="Courier New" pitchFamily="49" charset="0"/>
        <a:buChar char="o"/>
        <a:defRPr kumimoji="0" sz="2800" kern="1200">
          <a:solidFill>
            <a:srgbClr val="198CA3"/>
          </a:solidFill>
          <a:latin typeface="Calibri" pitchFamily="34" charset="0"/>
          <a:ea typeface="+mn-ea"/>
          <a:cs typeface="Calibri" pitchFamily="34" charset="0"/>
        </a:defRPr>
      </a:lvl1pPr>
      <a:lvl2pPr marL="640080" indent="-274320" algn="l" rtl="0" eaLnBrk="1" latinLnBrk="0" hangingPunct="1">
        <a:spcBef>
          <a:spcPct val="20000"/>
        </a:spcBef>
        <a:buClr>
          <a:schemeClr val="accent1"/>
        </a:buClr>
        <a:buSzPct val="80000"/>
        <a:buFont typeface="Calibri" pitchFamily="34" charset="0"/>
        <a:buChar char="̶"/>
        <a:defRPr kumimoji="0" sz="2400" kern="1200">
          <a:solidFill>
            <a:schemeClr val="tx1"/>
          </a:solidFill>
          <a:latin typeface="Calibri" pitchFamily="34" charset="0"/>
          <a:ea typeface="+mn-ea"/>
          <a:cs typeface="Calibri" pitchFamily="34" charset="0"/>
        </a:defRPr>
      </a:lvl2pPr>
      <a:lvl3pPr marL="914400" indent="-182880" algn="l" rtl="0" eaLnBrk="1" latinLnBrk="0" hangingPunct="1">
        <a:spcBef>
          <a:spcPct val="20000"/>
        </a:spcBef>
        <a:buClr>
          <a:schemeClr val="accent1">
            <a:shade val="75000"/>
          </a:schemeClr>
        </a:buClr>
        <a:buSzPct val="60000"/>
        <a:buFont typeface="Wingdings"/>
        <a:buChar char=""/>
        <a:defRPr kumimoji="0" sz="2000" kern="1200">
          <a:solidFill>
            <a:schemeClr val="tx1"/>
          </a:solidFill>
          <a:latin typeface="Calibri" pitchFamily="34" charset="0"/>
          <a:ea typeface="+mn-ea"/>
          <a:cs typeface="Calibri" pitchFamily="34" charset="0"/>
        </a:defRPr>
      </a:lvl3pPr>
      <a:lvl4pPr marL="1188720" indent="-182880" algn="l" rtl="0" eaLnBrk="1" latinLnBrk="0" hangingPunct="1">
        <a:spcBef>
          <a:spcPct val="20000"/>
        </a:spcBef>
        <a:buClr>
          <a:schemeClr val="accent1">
            <a:tint val="60000"/>
          </a:schemeClr>
        </a:buClr>
        <a:buSzPct val="60000"/>
        <a:buFont typeface="Wingdings"/>
        <a:buChar char=""/>
        <a:defRPr kumimoji="0" sz="2000" kern="1200">
          <a:solidFill>
            <a:schemeClr val="tx1"/>
          </a:solidFill>
          <a:latin typeface="Calibri" pitchFamily="34" charset="0"/>
          <a:ea typeface="+mn-ea"/>
          <a:cs typeface="Calibri" pitchFamily="34" charset="0"/>
        </a:defRPr>
      </a:lvl4pPr>
      <a:lvl5pPr marL="1463040" indent="-182880" algn="l" rtl="0" eaLnBrk="1" latinLnBrk="0" hangingPunct="1">
        <a:spcBef>
          <a:spcPct val="20000"/>
        </a:spcBef>
        <a:buClr>
          <a:schemeClr val="accent2">
            <a:tint val="60000"/>
          </a:schemeClr>
        </a:buClr>
        <a:buSzPct val="68000"/>
        <a:buFont typeface="Wingdings 2"/>
        <a:buChar char=""/>
        <a:defRPr kumimoji="0" sz="1800" kern="1200">
          <a:solidFill>
            <a:schemeClr val="tx1"/>
          </a:solidFill>
          <a:latin typeface="Calibri" pitchFamily="34" charset="0"/>
          <a:ea typeface="+mn-ea"/>
          <a:cs typeface="Calibri"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DREAM: </a:t>
            </a:r>
            <a:r>
              <a:rPr lang="en-US" sz="3600" dirty="0" smtClean="0"/>
              <a:t/>
            </a:r>
            <a:br>
              <a:rPr lang="en-US" sz="3600" dirty="0" smtClean="0"/>
            </a:br>
            <a:r>
              <a:rPr lang="en-US" sz="3600" dirty="0" smtClean="0">
                <a:solidFill>
                  <a:srgbClr val="FF0000"/>
                </a:solidFill>
              </a:rPr>
              <a:t>D</a:t>
            </a:r>
            <a:r>
              <a:rPr lang="en-US" sz="3600" dirty="0" smtClean="0"/>
              <a:t>ynamic </a:t>
            </a:r>
            <a:r>
              <a:rPr lang="en-US" sz="3600" dirty="0">
                <a:solidFill>
                  <a:srgbClr val="FF0000"/>
                </a:solidFill>
              </a:rPr>
              <a:t>Re</a:t>
            </a:r>
            <a:r>
              <a:rPr lang="en-US" sz="3600" dirty="0"/>
              <a:t>source </a:t>
            </a:r>
            <a:r>
              <a:rPr lang="en-US" sz="3600" dirty="0">
                <a:solidFill>
                  <a:srgbClr val="FF0000"/>
                </a:solidFill>
              </a:rPr>
              <a:t>A</a:t>
            </a:r>
            <a:r>
              <a:rPr lang="en-US" sz="3600" dirty="0"/>
              <a:t>llocation for Software-defined </a:t>
            </a:r>
            <a:r>
              <a:rPr lang="en-US" sz="3600" dirty="0">
                <a:solidFill>
                  <a:srgbClr val="FF0000"/>
                </a:solidFill>
              </a:rPr>
              <a:t>M</a:t>
            </a:r>
            <a:r>
              <a:rPr lang="en-US" sz="3600" dirty="0"/>
              <a:t>easurement</a:t>
            </a:r>
          </a:p>
        </p:txBody>
      </p:sp>
      <p:sp>
        <p:nvSpPr>
          <p:cNvPr id="3" name="Subtitle 2"/>
          <p:cNvSpPr>
            <a:spLocks noGrp="1"/>
          </p:cNvSpPr>
          <p:nvPr>
            <p:ph type="subTitle" idx="1"/>
          </p:nvPr>
        </p:nvSpPr>
        <p:spPr>
          <a:xfrm>
            <a:off x="3048000" y="4572000"/>
            <a:ext cx="5029200" cy="1371600"/>
          </a:xfrm>
        </p:spPr>
        <p:txBody>
          <a:bodyPr>
            <a:normAutofit/>
          </a:bodyPr>
          <a:lstStyle/>
          <a:p>
            <a:r>
              <a:rPr lang="en-US" sz="2800" dirty="0"/>
              <a:t>Masoud Moshref</a:t>
            </a:r>
            <a:r>
              <a:rPr lang="en-US" sz="2800" b="0" dirty="0"/>
              <a:t>, Minlan Yu, </a:t>
            </a:r>
          </a:p>
          <a:p>
            <a:r>
              <a:rPr lang="en-US" sz="2800" b="0" dirty="0" smtClean="0"/>
              <a:t>Ramesh Govindan, Amin Vahdat</a:t>
            </a:r>
            <a:endParaRPr lang="en-US" sz="2800" b="0" dirty="0"/>
          </a:p>
        </p:txBody>
      </p:sp>
      <p:sp>
        <p:nvSpPr>
          <p:cNvPr id="4" name="Slide Number Placeholder 3"/>
          <p:cNvSpPr>
            <a:spLocks noGrp="1"/>
          </p:cNvSpPr>
          <p:nvPr>
            <p:ph type="sldNum" sz="quarter" idx="12"/>
          </p:nvPr>
        </p:nvSpPr>
        <p:spPr/>
        <p:txBody>
          <a:bodyPr/>
          <a:lstStyle/>
          <a:p>
            <a:fld id="{7876E0CC-6134-4D81-B876-3E8DBC324A9F}" type="slidenum">
              <a:rPr lang="en-US" smtClean="0"/>
              <a:pPr/>
              <a:t>1</a:t>
            </a:fld>
            <a:endParaRPr lang="en-US"/>
          </a:p>
        </p:txBody>
      </p:sp>
      <p:pic>
        <p:nvPicPr>
          <p:cNvPr id="1026" name="Picture 2" descr="C:\Users\Masoud\Desktop\new-google-logo-knockoff.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5882025"/>
            <a:ext cx="1905001" cy="7408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D:\USC\icon\Primary Shield_Wordmark\PrimaryShield_Wordmark_RegUse_JPG\PrimShield-Word_RegShieldRGB_CardOn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3201" y="5776192"/>
            <a:ext cx="3048000" cy="9525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4267201" y="2590800"/>
            <a:ext cx="2276900" cy="457200"/>
          </a:xfrm>
          <a:prstGeom prst="rect">
            <a:avLst/>
          </a:prstGeom>
        </p:spPr>
        <p:txBody>
          <a:bodyPr vert="horz">
            <a:normAutofit/>
          </a:bodyPr>
          <a:lstStyle>
            <a:lvl1pPr marL="0" indent="0" algn="ctr" rtl="0" eaLnBrk="1" latinLnBrk="0" hangingPunct="1">
              <a:spcBef>
                <a:spcPts val="600"/>
              </a:spcBef>
              <a:buClr>
                <a:schemeClr val="accent1"/>
              </a:buClr>
              <a:buSzPct val="70000"/>
              <a:buFont typeface="Courier New" pitchFamily="49" charset="0"/>
              <a:buNone/>
              <a:defRPr kumimoji="0" sz="2400" b="1" kern="1200">
                <a:solidFill>
                  <a:schemeClr val="tx2"/>
                </a:solidFill>
                <a:latin typeface="Calibri" pitchFamily="34" charset="0"/>
                <a:ea typeface="+mn-ea"/>
                <a:cs typeface="Calibri" pitchFamily="34" charset="0"/>
              </a:defRPr>
            </a:lvl1pPr>
            <a:lvl2pPr marL="457200" indent="0" algn="ctr" rtl="0" eaLnBrk="1" latinLnBrk="0" hangingPunct="1">
              <a:spcBef>
                <a:spcPct val="20000"/>
              </a:spcBef>
              <a:buClr>
                <a:schemeClr val="accent1"/>
              </a:buClr>
              <a:buSzPct val="80000"/>
              <a:buFont typeface="Calibri" pitchFamily="34" charset="0"/>
              <a:buNone/>
              <a:defRPr kumimoji="0" sz="2400" kern="1200">
                <a:solidFill>
                  <a:schemeClr val="tx1"/>
                </a:solidFill>
                <a:latin typeface="Calibri" pitchFamily="34" charset="0"/>
                <a:ea typeface="+mn-ea"/>
                <a:cs typeface="Calibri" pitchFamily="34" charset="0"/>
              </a:defRPr>
            </a:lvl2pPr>
            <a:lvl3pPr marL="914400" indent="0" algn="ctr" rtl="0" eaLnBrk="1" latinLnBrk="0" hangingPunct="1">
              <a:spcBef>
                <a:spcPct val="20000"/>
              </a:spcBef>
              <a:buClr>
                <a:schemeClr val="accent1">
                  <a:shade val="75000"/>
                </a:schemeClr>
              </a:buClr>
              <a:buSzPct val="60000"/>
              <a:buFont typeface="Wingdings"/>
              <a:buNone/>
              <a:defRPr kumimoji="0" sz="2000" kern="1200">
                <a:solidFill>
                  <a:schemeClr val="tx1"/>
                </a:solidFill>
                <a:latin typeface="Calibri" pitchFamily="34" charset="0"/>
                <a:ea typeface="+mn-ea"/>
                <a:cs typeface="Calibri" pitchFamily="34" charset="0"/>
              </a:defRPr>
            </a:lvl3pPr>
            <a:lvl4pPr marL="1371600" indent="0" algn="ctr" rtl="0" eaLnBrk="1" latinLnBrk="0" hangingPunct="1">
              <a:spcBef>
                <a:spcPct val="20000"/>
              </a:spcBef>
              <a:buClr>
                <a:schemeClr val="accent1">
                  <a:tint val="60000"/>
                </a:schemeClr>
              </a:buClr>
              <a:buSzPct val="60000"/>
              <a:buFont typeface="Wingdings"/>
              <a:buNone/>
              <a:defRPr kumimoji="0" sz="2000" kern="1200">
                <a:solidFill>
                  <a:schemeClr val="tx1"/>
                </a:solidFill>
                <a:latin typeface="Calibri" pitchFamily="34" charset="0"/>
                <a:ea typeface="+mn-ea"/>
                <a:cs typeface="Calibri" pitchFamily="34" charset="0"/>
              </a:defRPr>
            </a:lvl4pPr>
            <a:lvl5pPr marL="1828800" indent="0" algn="ctr" rtl="0" eaLnBrk="1" latinLnBrk="0" hangingPunct="1">
              <a:spcBef>
                <a:spcPct val="20000"/>
              </a:spcBef>
              <a:buClr>
                <a:schemeClr val="accent2">
                  <a:tint val="60000"/>
                </a:schemeClr>
              </a:buClr>
              <a:buSzPct val="68000"/>
              <a:buFont typeface="Wingdings 2"/>
              <a:buNone/>
              <a:defRPr kumimoji="0" sz="1800" kern="1200">
                <a:solidFill>
                  <a:schemeClr val="tx1"/>
                </a:solidFill>
                <a:latin typeface="Calibri" pitchFamily="34" charset="0"/>
                <a:ea typeface="+mn-ea"/>
                <a:cs typeface="Calibri" pitchFamily="34" charset="0"/>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r>
              <a:rPr lang="en-US" b="0" dirty="0" smtClean="0"/>
              <a:t>(SIGCOMM’14)</a:t>
            </a:r>
            <a:endParaRPr lang="en-US" b="0" dirty="0"/>
          </a:p>
        </p:txBody>
      </p:sp>
    </p:spTree>
    <p:extLst>
      <p:ext uri="{BB962C8B-B14F-4D97-AF65-F5344CB8AC3E}">
        <p14:creationId xmlns:p14="http://schemas.microsoft.com/office/powerpoint/2010/main" val="79694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Reducing TCAM Usage: Temporal Multiplexing</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10</a:t>
            </a:fld>
            <a:endParaRPr lang="en-US" dirty="0">
              <a:solidFill>
                <a:prstClr val="black"/>
              </a:solidFill>
            </a:endParaRPr>
          </a:p>
        </p:txBody>
      </p:sp>
      <p:cxnSp>
        <p:nvCxnSpPr>
          <p:cNvPr id="30" name="Straight Arrow Connector 29"/>
          <p:cNvCxnSpPr>
            <a:stCxn id="31" idx="2"/>
          </p:cNvCxnSpPr>
          <p:nvPr/>
        </p:nvCxnSpPr>
        <p:spPr>
          <a:xfrm flipH="1">
            <a:off x="3962400" y="1449616"/>
            <a:ext cx="304801" cy="2316892"/>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rot="16200000">
            <a:off x="867699" y="3596782"/>
            <a:ext cx="3036032" cy="867370"/>
          </a:xfrm>
          <a:prstGeom prst="rect">
            <a:avLst/>
          </a:prstGeom>
          <a:noFill/>
        </p:spPr>
        <p:txBody>
          <a:bodyPr wrap="square" rtlCol="0">
            <a:spAutoFit/>
          </a:bodyPr>
          <a:lstStyle/>
          <a:p>
            <a:r>
              <a:rPr lang="en-US" sz="2800" dirty="0" smtClean="0"/>
              <a:t># TCAMs Required</a:t>
            </a:r>
            <a:endParaRPr lang="en-US" sz="2800" dirty="0"/>
          </a:p>
        </p:txBody>
      </p:sp>
      <p:grpSp>
        <p:nvGrpSpPr>
          <p:cNvPr id="88" name="Group 87"/>
          <p:cNvGrpSpPr/>
          <p:nvPr/>
        </p:nvGrpSpPr>
        <p:grpSpPr>
          <a:xfrm>
            <a:off x="2514600" y="3863257"/>
            <a:ext cx="4479133" cy="933972"/>
            <a:chOff x="2514600" y="3863257"/>
            <a:chExt cx="4479133" cy="933972"/>
          </a:xfrm>
        </p:grpSpPr>
        <p:cxnSp>
          <p:nvCxnSpPr>
            <p:cNvPr id="53" name="Straight Connector 52"/>
            <p:cNvCxnSpPr/>
            <p:nvPr/>
          </p:nvCxnSpPr>
          <p:spPr>
            <a:xfrm>
              <a:off x="2514600" y="3899336"/>
              <a:ext cx="1828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326733" y="4759490"/>
              <a:ext cx="2667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343400" y="3863257"/>
              <a:ext cx="18143" cy="933972"/>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p:nvPr/>
        </p:nvCxnSpPr>
        <p:spPr>
          <a:xfrm flipV="1">
            <a:off x="2487137" y="2394908"/>
            <a:ext cx="0" cy="3406472"/>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a:off x="2194417" y="5595308"/>
            <a:ext cx="5051665"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sp>
        <p:nvSpPr>
          <p:cNvPr id="72" name="TextBox 71"/>
          <p:cNvSpPr txBox="1"/>
          <p:nvPr/>
        </p:nvSpPr>
        <p:spPr>
          <a:xfrm>
            <a:off x="3733800" y="5638800"/>
            <a:ext cx="2209800" cy="523220"/>
          </a:xfrm>
          <a:prstGeom prst="rect">
            <a:avLst/>
          </a:prstGeom>
          <a:noFill/>
        </p:spPr>
        <p:txBody>
          <a:bodyPr wrap="square" rtlCol="0">
            <a:spAutoFit/>
          </a:bodyPr>
          <a:lstStyle/>
          <a:p>
            <a:pPr algn="ctr"/>
            <a:r>
              <a:rPr lang="en-US" sz="2800" dirty="0" smtClean="0"/>
              <a:t>Time</a:t>
            </a:r>
            <a:endParaRPr lang="en-US" sz="2800" dirty="0"/>
          </a:p>
        </p:txBody>
      </p:sp>
      <p:grpSp>
        <p:nvGrpSpPr>
          <p:cNvPr id="90" name="Group 89"/>
          <p:cNvGrpSpPr/>
          <p:nvPr/>
        </p:nvGrpSpPr>
        <p:grpSpPr>
          <a:xfrm>
            <a:off x="6118486" y="2209800"/>
            <a:ext cx="1914916" cy="461665"/>
            <a:chOff x="6118486" y="2209800"/>
            <a:chExt cx="1914916" cy="461665"/>
          </a:xfrm>
        </p:grpSpPr>
        <p:sp>
          <p:nvSpPr>
            <p:cNvPr id="83" name="TextBox 82"/>
            <p:cNvSpPr txBox="1"/>
            <p:nvPr/>
          </p:nvSpPr>
          <p:spPr>
            <a:xfrm>
              <a:off x="6699998" y="2209800"/>
              <a:ext cx="1333404" cy="461665"/>
            </a:xfrm>
            <a:prstGeom prst="rect">
              <a:avLst/>
            </a:prstGeom>
            <a:noFill/>
          </p:spPr>
          <p:txBody>
            <a:bodyPr wrap="square" rtlCol="0">
              <a:spAutoFit/>
            </a:bodyPr>
            <a:lstStyle/>
            <a:p>
              <a:r>
                <a:rPr lang="en-US" sz="2400" dirty="0" smtClean="0"/>
                <a:t>Task 1</a:t>
              </a:r>
              <a:endParaRPr lang="en-US" sz="2400" dirty="0"/>
            </a:p>
          </p:txBody>
        </p:sp>
        <p:cxnSp>
          <p:nvCxnSpPr>
            <p:cNvPr id="85" name="Straight Connector 84"/>
            <p:cNvCxnSpPr/>
            <p:nvPr/>
          </p:nvCxnSpPr>
          <p:spPr>
            <a:xfrm>
              <a:off x="6118486" y="2446416"/>
              <a:ext cx="581511"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6118486" y="2603148"/>
            <a:ext cx="1920518" cy="461665"/>
            <a:chOff x="6118486" y="2603148"/>
            <a:chExt cx="1920518" cy="461665"/>
          </a:xfrm>
        </p:grpSpPr>
        <p:sp>
          <p:nvSpPr>
            <p:cNvPr id="84" name="TextBox 83"/>
            <p:cNvSpPr txBox="1"/>
            <p:nvPr/>
          </p:nvSpPr>
          <p:spPr>
            <a:xfrm>
              <a:off x="6705600" y="2603148"/>
              <a:ext cx="1333404" cy="461665"/>
            </a:xfrm>
            <a:prstGeom prst="rect">
              <a:avLst/>
            </a:prstGeom>
            <a:noFill/>
          </p:spPr>
          <p:txBody>
            <a:bodyPr wrap="square" rtlCol="0">
              <a:spAutoFit/>
            </a:bodyPr>
            <a:lstStyle/>
            <a:p>
              <a:r>
                <a:rPr lang="en-US" sz="2400" dirty="0" smtClean="0"/>
                <a:t>Task 2</a:t>
              </a:r>
              <a:endParaRPr lang="en-US" sz="2400" dirty="0"/>
            </a:p>
          </p:txBody>
        </p:sp>
        <p:cxnSp>
          <p:nvCxnSpPr>
            <p:cNvPr id="86" name="Straight Connector 85"/>
            <p:cNvCxnSpPr/>
            <p:nvPr/>
          </p:nvCxnSpPr>
          <p:spPr>
            <a:xfrm>
              <a:off x="6118486" y="2843745"/>
              <a:ext cx="58521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2513328" y="4176083"/>
            <a:ext cx="4485167" cy="873252"/>
            <a:chOff x="2513328" y="4176083"/>
            <a:chExt cx="4485167" cy="873252"/>
          </a:xfrm>
        </p:grpSpPr>
        <p:cxnSp>
          <p:nvCxnSpPr>
            <p:cNvPr id="19" name="Straight Connector 18"/>
            <p:cNvCxnSpPr/>
            <p:nvPr/>
          </p:nvCxnSpPr>
          <p:spPr>
            <a:xfrm>
              <a:off x="2513328" y="5012143"/>
              <a:ext cx="170386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140995" y="4211008"/>
              <a:ext cx="2857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79032" y="4176083"/>
              <a:ext cx="0" cy="87325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5" name="Straight Arrow Connector 34"/>
          <p:cNvCxnSpPr>
            <a:stCxn id="31" idx="2"/>
          </p:cNvCxnSpPr>
          <p:nvPr/>
        </p:nvCxnSpPr>
        <p:spPr>
          <a:xfrm>
            <a:off x="4267201" y="1449616"/>
            <a:ext cx="453048" cy="3317017"/>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31" name="Rounded Rectangle 30"/>
          <p:cNvSpPr/>
          <p:nvPr/>
        </p:nvSpPr>
        <p:spPr>
          <a:xfrm>
            <a:off x="1478090" y="919266"/>
            <a:ext cx="5578221" cy="530350"/>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Calibri" pitchFamily="34" charset="0"/>
                <a:cs typeface="Calibri" pitchFamily="34" charset="0"/>
              </a:rPr>
              <a:t>Required TCAM changes over time</a:t>
            </a:r>
            <a:endParaRPr lang="en-US" sz="2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6168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par>
                                <p:cTn id="8" presetID="10" presetClass="entr" presetSubtype="0" fill="hold"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fade">
                                      <p:cBhvr>
                                        <p:cTn id="1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Reducing TCAM Usage: Spatial Multiplexing</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11</a:t>
            </a:fld>
            <a:endParaRPr lang="en-US" dirty="0">
              <a:solidFill>
                <a:prstClr val="black"/>
              </a:solidFill>
            </a:endParaRPr>
          </a:p>
        </p:txBody>
      </p:sp>
      <p:sp>
        <p:nvSpPr>
          <p:cNvPr id="34" name="TextBox 33"/>
          <p:cNvSpPr txBox="1"/>
          <p:nvPr/>
        </p:nvSpPr>
        <p:spPr>
          <a:xfrm rot="16200000">
            <a:off x="98617" y="2954474"/>
            <a:ext cx="3036032" cy="867370"/>
          </a:xfrm>
          <a:prstGeom prst="rect">
            <a:avLst/>
          </a:prstGeom>
          <a:noFill/>
        </p:spPr>
        <p:txBody>
          <a:bodyPr wrap="square" rtlCol="0">
            <a:spAutoFit/>
          </a:bodyPr>
          <a:lstStyle/>
          <a:p>
            <a:r>
              <a:rPr lang="en-US" sz="2800" dirty="0" smtClean="0"/>
              <a:t># TCAMs Required</a:t>
            </a:r>
            <a:endParaRPr lang="en-US" sz="2800" dirty="0"/>
          </a:p>
        </p:txBody>
      </p:sp>
      <p:cxnSp>
        <p:nvCxnSpPr>
          <p:cNvPr id="37" name="Straight Connector 36"/>
          <p:cNvCxnSpPr/>
          <p:nvPr/>
        </p:nvCxnSpPr>
        <p:spPr>
          <a:xfrm>
            <a:off x="1718055" y="4381740"/>
            <a:ext cx="452326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745518" y="3257028"/>
            <a:ext cx="44958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1718055" y="1752600"/>
            <a:ext cx="0" cy="3406472"/>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p:nvPr/>
        </p:nvCxnSpPr>
        <p:spPr>
          <a:xfrm>
            <a:off x="1425335" y="4953000"/>
            <a:ext cx="5051665"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sp>
        <p:nvSpPr>
          <p:cNvPr id="49" name="TextBox 48"/>
          <p:cNvSpPr txBox="1"/>
          <p:nvPr/>
        </p:nvSpPr>
        <p:spPr>
          <a:xfrm>
            <a:off x="2964718" y="4996492"/>
            <a:ext cx="2209800" cy="523220"/>
          </a:xfrm>
          <a:prstGeom prst="rect">
            <a:avLst/>
          </a:prstGeom>
          <a:noFill/>
        </p:spPr>
        <p:txBody>
          <a:bodyPr wrap="square" rtlCol="0">
            <a:spAutoFit/>
          </a:bodyPr>
          <a:lstStyle/>
          <a:p>
            <a:pPr algn="ctr"/>
            <a:r>
              <a:rPr lang="en-US" sz="2800" dirty="0" smtClean="0"/>
              <a:t>Time</a:t>
            </a:r>
            <a:endParaRPr lang="en-US" sz="2800" dirty="0"/>
          </a:p>
        </p:txBody>
      </p:sp>
      <p:sp>
        <p:nvSpPr>
          <p:cNvPr id="50" name="TextBox 49"/>
          <p:cNvSpPr txBox="1"/>
          <p:nvPr/>
        </p:nvSpPr>
        <p:spPr>
          <a:xfrm>
            <a:off x="6699998" y="1476795"/>
            <a:ext cx="1333404" cy="461665"/>
          </a:xfrm>
          <a:prstGeom prst="rect">
            <a:avLst/>
          </a:prstGeom>
          <a:noFill/>
        </p:spPr>
        <p:txBody>
          <a:bodyPr wrap="square" rtlCol="0">
            <a:spAutoFit/>
          </a:bodyPr>
          <a:lstStyle/>
          <a:p>
            <a:r>
              <a:rPr lang="en-US" sz="2400" dirty="0" smtClean="0"/>
              <a:t>Switch A</a:t>
            </a:r>
            <a:endParaRPr lang="en-US" sz="2400" dirty="0"/>
          </a:p>
        </p:txBody>
      </p:sp>
      <p:sp>
        <p:nvSpPr>
          <p:cNvPr id="51" name="TextBox 50"/>
          <p:cNvSpPr txBox="1"/>
          <p:nvPr/>
        </p:nvSpPr>
        <p:spPr>
          <a:xfrm>
            <a:off x="6705600" y="1870143"/>
            <a:ext cx="1333404" cy="461665"/>
          </a:xfrm>
          <a:prstGeom prst="rect">
            <a:avLst/>
          </a:prstGeom>
          <a:noFill/>
        </p:spPr>
        <p:txBody>
          <a:bodyPr wrap="square" rtlCol="0">
            <a:spAutoFit/>
          </a:bodyPr>
          <a:lstStyle/>
          <a:p>
            <a:r>
              <a:rPr lang="en-US" sz="2400" dirty="0" smtClean="0"/>
              <a:t>Switch B</a:t>
            </a:r>
            <a:endParaRPr lang="en-US" sz="2400" dirty="0"/>
          </a:p>
        </p:txBody>
      </p:sp>
      <p:cxnSp>
        <p:nvCxnSpPr>
          <p:cNvPr id="53" name="Straight Connector 52"/>
          <p:cNvCxnSpPr/>
          <p:nvPr/>
        </p:nvCxnSpPr>
        <p:spPr>
          <a:xfrm>
            <a:off x="6118486" y="1713411"/>
            <a:ext cx="581511"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118486" y="2110740"/>
            <a:ext cx="58521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457200" y="971430"/>
            <a:ext cx="5313314" cy="3410310"/>
            <a:chOff x="3840239" y="723798"/>
            <a:chExt cx="5313314" cy="3410310"/>
          </a:xfrm>
        </p:grpSpPr>
        <p:cxnSp>
          <p:nvCxnSpPr>
            <p:cNvPr id="39" name="Straight Arrow Connector 38"/>
            <p:cNvCxnSpPr>
              <a:stCxn id="32" idx="2"/>
            </p:cNvCxnSpPr>
            <p:nvPr/>
          </p:nvCxnSpPr>
          <p:spPr>
            <a:xfrm>
              <a:off x="6496896" y="1226718"/>
              <a:ext cx="1" cy="1782678"/>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cxnSp>
          <p:nvCxnSpPr>
            <p:cNvPr id="42" name="Straight Arrow Connector 41"/>
            <p:cNvCxnSpPr>
              <a:stCxn id="32" idx="2"/>
            </p:cNvCxnSpPr>
            <p:nvPr/>
          </p:nvCxnSpPr>
          <p:spPr>
            <a:xfrm>
              <a:off x="6496896" y="1226718"/>
              <a:ext cx="1165959" cy="2907390"/>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32" name="Rounded Rectangle 31"/>
            <p:cNvSpPr/>
            <p:nvPr/>
          </p:nvSpPr>
          <p:spPr>
            <a:xfrm>
              <a:off x="3840239" y="723798"/>
              <a:ext cx="5313314" cy="502920"/>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Required TCAMs varies </a:t>
              </a:r>
              <a:r>
                <a:rPr lang="en-US" sz="2400" dirty="0" smtClean="0">
                  <a:solidFill>
                    <a:schemeClr val="tx1"/>
                  </a:solidFill>
                  <a:latin typeface="Calibri" pitchFamily="34" charset="0"/>
                  <a:cs typeface="Calibri" pitchFamily="34" charset="0"/>
                </a:rPr>
                <a:t>across switches</a:t>
              </a:r>
              <a:endParaRPr lang="en-US" sz="2400" dirty="0">
                <a:solidFill>
                  <a:schemeClr val="tx1"/>
                </a:solidFill>
                <a:latin typeface="Calibri" pitchFamily="34" charset="0"/>
                <a:cs typeface="Calibri" pitchFamily="34" charset="0"/>
              </a:endParaRPr>
            </a:p>
          </p:txBody>
        </p:sp>
      </p:grpSp>
      <p:grpSp>
        <p:nvGrpSpPr>
          <p:cNvPr id="64" name="Group 63"/>
          <p:cNvGrpSpPr/>
          <p:nvPr/>
        </p:nvGrpSpPr>
        <p:grpSpPr>
          <a:xfrm>
            <a:off x="2146686" y="4381740"/>
            <a:ext cx="4896530" cy="2019060"/>
            <a:chOff x="2885736" y="4686540"/>
            <a:chExt cx="4896530" cy="2019060"/>
          </a:xfrm>
        </p:grpSpPr>
        <p:sp>
          <p:nvSpPr>
            <p:cNvPr id="67" name="Rounded Rectangle 66"/>
            <p:cNvSpPr/>
            <p:nvPr/>
          </p:nvSpPr>
          <p:spPr>
            <a:xfrm>
              <a:off x="2885736" y="6202680"/>
              <a:ext cx="4896530" cy="502920"/>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Only needs more TCAMs at switch A</a:t>
              </a:r>
              <a:endParaRPr lang="en-US" sz="2400" dirty="0">
                <a:solidFill>
                  <a:schemeClr val="tx1"/>
                </a:solidFill>
                <a:latin typeface="Calibri" pitchFamily="34" charset="0"/>
                <a:cs typeface="Calibri" pitchFamily="34" charset="0"/>
              </a:endParaRPr>
            </a:p>
          </p:txBody>
        </p:sp>
        <p:cxnSp>
          <p:nvCxnSpPr>
            <p:cNvPr id="70" name="Straight Arrow Connector 69"/>
            <p:cNvCxnSpPr>
              <a:stCxn id="67" idx="0"/>
            </p:cNvCxnSpPr>
            <p:nvPr/>
          </p:nvCxnSpPr>
          <p:spPr>
            <a:xfrm flipV="1">
              <a:off x="5334001" y="4686540"/>
              <a:ext cx="0" cy="1516140"/>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928796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C\ramesh\measurement\sigcomm\figures\tradeoff.emf"/>
          <p:cNvPicPr>
            <a:picLocks noChangeAspect="1" noChangeArrowheads="1"/>
          </p:cNvPicPr>
          <p:nvPr/>
        </p:nvPicPr>
        <p:blipFill rotWithShape="1">
          <a:blip r:embed="rId3">
            <a:extLst>
              <a:ext uri="{28A0092B-C50C-407E-A947-70E740481C1C}">
                <a14:useLocalDpi xmlns:a14="http://schemas.microsoft.com/office/drawing/2010/main" val="0"/>
              </a:ext>
            </a:extLst>
          </a:blip>
          <a:srcRect t="3607" r="4396"/>
          <a:stretch/>
        </p:blipFill>
        <p:spPr bwMode="auto">
          <a:xfrm>
            <a:off x="630946" y="669471"/>
            <a:ext cx="7225652" cy="5029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mtClean="0"/>
              <a:t>Reducing TCAM Usage: Diminishing Returns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12</a:t>
            </a:fld>
            <a:endParaRPr lang="en-US" dirty="0">
              <a:solidFill>
                <a:prstClr val="black"/>
              </a:solidFill>
            </a:endParaRPr>
          </a:p>
        </p:txBody>
      </p:sp>
      <p:sp>
        <p:nvSpPr>
          <p:cNvPr id="18" name="TextBox 17"/>
          <p:cNvSpPr txBox="1"/>
          <p:nvPr/>
        </p:nvSpPr>
        <p:spPr>
          <a:xfrm>
            <a:off x="6576786" y="1488998"/>
            <a:ext cx="2414814" cy="461665"/>
          </a:xfrm>
          <a:prstGeom prst="rect">
            <a:avLst/>
          </a:prstGeom>
          <a:noFill/>
        </p:spPr>
        <p:txBody>
          <a:bodyPr wrap="square" rtlCol="0">
            <a:spAutoFit/>
          </a:bodyPr>
          <a:lstStyle/>
          <a:p>
            <a:r>
              <a:rPr lang="en-US" sz="2400" dirty="0" smtClean="0">
                <a:latin typeface="Calibri" pitchFamily="34" charset="0"/>
                <a:cs typeface="Calibri" pitchFamily="34" charset="0"/>
              </a:rPr>
              <a:t>Accuracy Bound</a:t>
            </a:r>
            <a:endParaRPr lang="en-US" sz="2400" dirty="0">
              <a:latin typeface="Calibri" pitchFamily="34" charset="0"/>
              <a:cs typeface="Calibri" pitchFamily="34" charset="0"/>
            </a:endParaRPr>
          </a:p>
        </p:txBody>
      </p:sp>
      <p:cxnSp>
        <p:nvCxnSpPr>
          <p:cNvPr id="8" name="Straight Connector 7"/>
          <p:cNvCxnSpPr/>
          <p:nvPr/>
        </p:nvCxnSpPr>
        <p:spPr>
          <a:xfrm flipH="1">
            <a:off x="2532222" y="1488998"/>
            <a:ext cx="7143" cy="462301"/>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4143375" y="1143000"/>
            <a:ext cx="0" cy="326252"/>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1859757" y="1541525"/>
            <a:ext cx="731043" cy="461665"/>
          </a:xfrm>
          <a:prstGeom prst="rect">
            <a:avLst/>
          </a:prstGeom>
          <a:noFill/>
        </p:spPr>
        <p:txBody>
          <a:bodyPr wrap="square" rtlCol="0">
            <a:spAutoFit/>
          </a:bodyPr>
          <a:lstStyle/>
          <a:p>
            <a:r>
              <a:rPr lang="en-US" sz="2400" dirty="0" smtClean="0">
                <a:solidFill>
                  <a:srgbClr val="C00000"/>
                </a:solidFill>
                <a:latin typeface="Calibri" pitchFamily="34" charset="0"/>
                <a:cs typeface="Calibri" pitchFamily="34" charset="0"/>
              </a:rPr>
              <a:t>12</a:t>
            </a:r>
            <a:r>
              <a:rPr lang="en-US" sz="2400" b="1" dirty="0" smtClean="0">
                <a:solidFill>
                  <a:srgbClr val="C00000"/>
                </a:solidFill>
                <a:latin typeface="Calibri" pitchFamily="34" charset="0"/>
                <a:cs typeface="Calibri" pitchFamily="34" charset="0"/>
              </a:rPr>
              <a:t>%</a:t>
            </a:r>
            <a:endParaRPr lang="en-US" sz="2400" b="1" dirty="0">
              <a:solidFill>
                <a:srgbClr val="C00000"/>
              </a:solidFill>
              <a:latin typeface="Calibri" pitchFamily="34" charset="0"/>
              <a:cs typeface="Calibri" pitchFamily="34" charset="0"/>
            </a:endParaRPr>
          </a:p>
        </p:txBody>
      </p:sp>
      <p:sp>
        <p:nvSpPr>
          <p:cNvPr id="30" name="TextBox 29"/>
          <p:cNvSpPr txBox="1"/>
          <p:nvPr/>
        </p:nvSpPr>
        <p:spPr>
          <a:xfrm>
            <a:off x="3583782" y="1066800"/>
            <a:ext cx="607218" cy="461665"/>
          </a:xfrm>
          <a:prstGeom prst="rect">
            <a:avLst/>
          </a:prstGeom>
          <a:noFill/>
        </p:spPr>
        <p:txBody>
          <a:bodyPr wrap="square" rtlCol="0">
            <a:spAutoFit/>
          </a:bodyPr>
          <a:lstStyle/>
          <a:p>
            <a:r>
              <a:rPr lang="en-US" sz="2400" dirty="0" smtClean="0">
                <a:solidFill>
                  <a:srgbClr val="C00000"/>
                </a:solidFill>
                <a:latin typeface="Calibri" pitchFamily="34" charset="0"/>
                <a:cs typeface="Calibri" pitchFamily="34" charset="0"/>
              </a:rPr>
              <a:t>7%</a:t>
            </a:r>
            <a:endParaRPr lang="en-US" sz="2400" dirty="0">
              <a:solidFill>
                <a:srgbClr val="C00000"/>
              </a:solidFill>
              <a:latin typeface="Calibri" pitchFamily="34" charset="0"/>
              <a:cs typeface="Calibri" pitchFamily="34" charset="0"/>
            </a:endParaRPr>
          </a:p>
        </p:txBody>
      </p:sp>
      <p:sp>
        <p:nvSpPr>
          <p:cNvPr id="33" name="Rounded Rectangle 32"/>
          <p:cNvSpPr/>
          <p:nvPr/>
        </p:nvSpPr>
        <p:spPr>
          <a:xfrm>
            <a:off x="223180" y="5746431"/>
            <a:ext cx="8411029" cy="730569"/>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Can accept an accuracy bound &lt;100% to save TCAMs</a:t>
            </a:r>
          </a:p>
        </p:txBody>
      </p:sp>
      <p:cxnSp>
        <p:nvCxnSpPr>
          <p:cNvPr id="5" name="Straight Connector 4"/>
          <p:cNvCxnSpPr/>
          <p:nvPr/>
        </p:nvCxnSpPr>
        <p:spPr>
          <a:xfrm>
            <a:off x="2532222" y="1466081"/>
            <a:ext cx="1552575" cy="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a:off x="4136232" y="1143000"/>
            <a:ext cx="3178968" cy="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a:off x="1752600" y="1507671"/>
            <a:ext cx="5486400" cy="0"/>
          </a:xfrm>
          <a:prstGeom prst="line">
            <a:avLst/>
          </a:prstGeom>
          <a:ln w="76200">
            <a:prstDash val="soli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2691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Insight</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13</a:t>
            </a:fld>
            <a:endParaRPr lang="en-US" dirty="0">
              <a:solidFill>
                <a:prstClr val="black"/>
              </a:solidFill>
            </a:endParaRPr>
          </a:p>
        </p:txBody>
      </p:sp>
      <p:sp>
        <p:nvSpPr>
          <p:cNvPr id="5" name="Rounded Rectangle 4"/>
          <p:cNvSpPr/>
          <p:nvPr/>
        </p:nvSpPr>
        <p:spPr>
          <a:xfrm>
            <a:off x="304800" y="1850114"/>
            <a:ext cx="8229601" cy="3348074"/>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en-US" sz="2800" dirty="0" smtClean="0">
                <a:solidFill>
                  <a:schemeClr val="tx1"/>
                </a:solidFill>
                <a:latin typeface="Calibri" pitchFamily="34" charset="0"/>
                <a:cs typeface="Calibri" pitchFamily="34" charset="0"/>
              </a:rPr>
              <a:t>Leverage </a:t>
            </a:r>
            <a:r>
              <a:rPr lang="en-US" sz="2800" b="1" dirty="0" smtClean="0">
                <a:solidFill>
                  <a:srgbClr val="2DA2BF"/>
                </a:solidFill>
                <a:latin typeface="Calibri" pitchFamily="34" charset="0"/>
                <a:cs typeface="Calibri" pitchFamily="34" charset="0"/>
              </a:rPr>
              <a:t>spatial and temporal multiplexing </a:t>
            </a:r>
            <a:r>
              <a:rPr lang="en-US" sz="2800" dirty="0" smtClean="0">
                <a:solidFill>
                  <a:schemeClr val="tx1"/>
                </a:solidFill>
                <a:latin typeface="Calibri" pitchFamily="34" charset="0"/>
                <a:cs typeface="Calibri" pitchFamily="34" charset="0"/>
              </a:rPr>
              <a:t>and </a:t>
            </a:r>
            <a:r>
              <a:rPr lang="en-US" sz="2800" b="1" dirty="0" smtClean="0">
                <a:solidFill>
                  <a:srgbClr val="2DA2BF"/>
                </a:solidFill>
                <a:latin typeface="Calibri" pitchFamily="34" charset="0"/>
                <a:cs typeface="Calibri" pitchFamily="34" charset="0"/>
              </a:rPr>
              <a:t>diminishing returns</a:t>
            </a:r>
            <a:endParaRPr lang="en-US" sz="2800" b="1" dirty="0">
              <a:solidFill>
                <a:srgbClr val="2DA2BF"/>
              </a:solidFill>
              <a:latin typeface="Calibri" pitchFamily="34" charset="0"/>
              <a:cs typeface="Calibri" pitchFamily="34" charset="0"/>
            </a:endParaRPr>
          </a:p>
          <a:p>
            <a:endParaRPr lang="en-US" sz="2800" dirty="0" smtClean="0">
              <a:solidFill>
                <a:schemeClr val="tx1"/>
              </a:solidFill>
              <a:latin typeface="Calibri" pitchFamily="34" charset="0"/>
              <a:cs typeface="Calibri" pitchFamily="34" charset="0"/>
            </a:endParaRPr>
          </a:p>
          <a:p>
            <a:r>
              <a:rPr lang="en-US" sz="2800" dirty="0" smtClean="0">
                <a:solidFill>
                  <a:schemeClr val="tx1"/>
                </a:solidFill>
                <a:latin typeface="Calibri" pitchFamily="34" charset="0"/>
                <a:cs typeface="Calibri" pitchFamily="34" charset="0"/>
              </a:rPr>
              <a:t>to </a:t>
            </a:r>
            <a:r>
              <a:rPr lang="en-US" sz="2800" dirty="0">
                <a:solidFill>
                  <a:schemeClr val="tx1"/>
                </a:solidFill>
                <a:latin typeface="Calibri" pitchFamily="34" charset="0"/>
                <a:cs typeface="Calibri" pitchFamily="34" charset="0"/>
              </a:rPr>
              <a:t>dynamically adapt the </a:t>
            </a:r>
            <a:r>
              <a:rPr lang="en-US" sz="2800" b="1" dirty="0">
                <a:solidFill>
                  <a:srgbClr val="2DA2BF"/>
                </a:solidFill>
                <a:latin typeface="Calibri" pitchFamily="34" charset="0"/>
                <a:cs typeface="Calibri" pitchFamily="34" charset="0"/>
              </a:rPr>
              <a:t>configuration and allocation </a:t>
            </a:r>
            <a:r>
              <a:rPr lang="en-US" sz="2800" dirty="0">
                <a:solidFill>
                  <a:schemeClr val="tx1"/>
                </a:solidFill>
                <a:latin typeface="Calibri" pitchFamily="34" charset="0"/>
                <a:cs typeface="Calibri" pitchFamily="34" charset="0"/>
              </a:rPr>
              <a:t>of TCAM entries per task </a:t>
            </a:r>
            <a:endParaRPr lang="en-US" sz="2800" dirty="0" smtClean="0">
              <a:solidFill>
                <a:schemeClr val="tx1"/>
              </a:solidFill>
              <a:latin typeface="Calibri" pitchFamily="34" charset="0"/>
              <a:cs typeface="Calibri" pitchFamily="34" charset="0"/>
            </a:endParaRPr>
          </a:p>
          <a:p>
            <a:endParaRPr lang="en-US" sz="2800" dirty="0" smtClean="0">
              <a:solidFill>
                <a:schemeClr val="tx1"/>
              </a:solidFill>
              <a:latin typeface="Calibri" pitchFamily="34" charset="0"/>
              <a:cs typeface="Calibri" pitchFamily="34" charset="0"/>
            </a:endParaRPr>
          </a:p>
          <a:p>
            <a:r>
              <a:rPr lang="en-US" sz="2800" dirty="0" smtClean="0">
                <a:solidFill>
                  <a:schemeClr val="tx1"/>
                </a:solidFill>
                <a:latin typeface="Calibri" pitchFamily="34" charset="0"/>
                <a:cs typeface="Calibri" pitchFamily="34" charset="0"/>
              </a:rPr>
              <a:t>to </a:t>
            </a:r>
            <a:r>
              <a:rPr lang="en-US" sz="2800" dirty="0">
                <a:solidFill>
                  <a:schemeClr val="tx1"/>
                </a:solidFill>
                <a:latin typeface="Calibri" pitchFamily="34" charset="0"/>
                <a:cs typeface="Calibri" pitchFamily="34" charset="0"/>
              </a:rPr>
              <a:t>achieve </a:t>
            </a:r>
            <a:r>
              <a:rPr lang="en-US" sz="2800" b="1" dirty="0">
                <a:solidFill>
                  <a:srgbClr val="2DA2BF"/>
                </a:solidFill>
                <a:latin typeface="Calibri" pitchFamily="34" charset="0"/>
                <a:cs typeface="Calibri" pitchFamily="34" charset="0"/>
              </a:rPr>
              <a:t>sufficient </a:t>
            </a:r>
            <a:r>
              <a:rPr lang="en-US" sz="2800" b="1" dirty="0" smtClean="0">
                <a:solidFill>
                  <a:srgbClr val="2DA2BF"/>
                </a:solidFill>
                <a:latin typeface="Calibri" pitchFamily="34" charset="0"/>
                <a:cs typeface="Calibri" pitchFamily="34" charset="0"/>
              </a:rPr>
              <a:t>accuracy</a:t>
            </a:r>
            <a:endParaRPr lang="en-US" sz="2800" b="1" dirty="0">
              <a:solidFill>
                <a:srgbClr val="2DA2BF"/>
              </a:solidFill>
              <a:latin typeface="Calibri" pitchFamily="34" charset="0"/>
              <a:cs typeface="Calibri" pitchFamily="34" charset="0"/>
            </a:endParaRPr>
          </a:p>
        </p:txBody>
      </p:sp>
    </p:spTree>
    <p:extLst>
      <p:ext uri="{BB962C8B-B14F-4D97-AF65-F5344CB8AC3E}">
        <p14:creationId xmlns:p14="http://schemas.microsoft.com/office/powerpoint/2010/main" val="2254565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DREAM Contributions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14</a:t>
            </a:fld>
            <a:endParaRPr lang="en-US" dirty="0">
              <a:solidFill>
                <a:prstClr val="black"/>
              </a:solidFill>
            </a:endParaRPr>
          </a:p>
        </p:txBody>
      </p:sp>
      <p:sp>
        <p:nvSpPr>
          <p:cNvPr id="5" name="Rounded Rectangle 4"/>
          <p:cNvSpPr/>
          <p:nvPr/>
        </p:nvSpPr>
        <p:spPr>
          <a:xfrm>
            <a:off x="304800" y="3050319"/>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solidFill>
                  <a:schemeClr val="tx1"/>
                </a:solidFill>
              </a:rPr>
              <a:t>Dynamically</a:t>
            </a:r>
            <a:r>
              <a:rPr lang="en-US" sz="2800" i="1" dirty="0">
                <a:solidFill>
                  <a:schemeClr val="tx1"/>
                </a:solidFill>
              </a:rPr>
              <a:t> </a:t>
            </a:r>
            <a:r>
              <a:rPr lang="en-US" sz="2800" dirty="0">
                <a:solidFill>
                  <a:schemeClr val="tx1"/>
                </a:solidFill>
              </a:rPr>
              <a:t>adapts </a:t>
            </a:r>
            <a:r>
              <a:rPr lang="en-US" sz="2800" dirty="0"/>
              <a:t>tasks TCAM </a:t>
            </a:r>
            <a:r>
              <a:rPr lang="en-US" sz="2800" b="1" dirty="0" smtClean="0">
                <a:solidFill>
                  <a:srgbClr val="2DA2BF"/>
                </a:solidFill>
              </a:rPr>
              <a:t>allocations </a:t>
            </a:r>
            <a:r>
              <a:rPr lang="en-US" sz="2800" dirty="0" smtClean="0">
                <a:solidFill>
                  <a:schemeClr val="tx1"/>
                </a:solidFill>
              </a:rPr>
              <a:t>and</a:t>
            </a:r>
            <a:r>
              <a:rPr lang="en-US" sz="2800" b="1" dirty="0" smtClean="0">
                <a:solidFill>
                  <a:schemeClr val="tx1"/>
                </a:solidFill>
              </a:rPr>
              <a:t> </a:t>
            </a:r>
            <a:r>
              <a:rPr lang="en-US" sz="2800" b="1" dirty="0" smtClean="0">
                <a:solidFill>
                  <a:srgbClr val="2DA2BF"/>
                </a:solidFill>
              </a:rPr>
              <a:t>configuration</a:t>
            </a:r>
            <a:r>
              <a:rPr lang="en-US" sz="2800" dirty="0" smtClean="0"/>
              <a:t> over </a:t>
            </a:r>
            <a:r>
              <a:rPr lang="en-US" sz="2800" dirty="0"/>
              <a:t>time and </a:t>
            </a:r>
            <a:r>
              <a:rPr lang="en-US" sz="2800" dirty="0">
                <a:solidFill>
                  <a:schemeClr val="tx1"/>
                </a:solidFill>
              </a:rPr>
              <a:t>across</a:t>
            </a:r>
            <a:r>
              <a:rPr lang="en-US" sz="2800" b="1" dirty="0">
                <a:solidFill>
                  <a:schemeClr val="tx1"/>
                </a:solidFill>
              </a:rPr>
              <a:t> </a:t>
            </a:r>
            <a:r>
              <a:rPr lang="en-US" sz="2800" b="1" dirty="0" smtClean="0">
                <a:solidFill>
                  <a:srgbClr val="2DA2BF"/>
                </a:solidFill>
              </a:rPr>
              <a:t>switches</a:t>
            </a:r>
            <a:r>
              <a:rPr lang="en-US" sz="2800" dirty="0"/>
              <a:t>, </a:t>
            </a:r>
            <a:endParaRPr lang="en-US" sz="2800" dirty="0" smtClean="0"/>
          </a:p>
          <a:p>
            <a:pPr algn="ctr"/>
            <a:r>
              <a:rPr lang="en-US" sz="2800" dirty="0" smtClean="0"/>
              <a:t>while </a:t>
            </a:r>
            <a:r>
              <a:rPr lang="en-US" sz="2800" dirty="0">
                <a:solidFill>
                  <a:schemeClr val="tx1"/>
                </a:solidFill>
              </a:rPr>
              <a:t>maintaining</a:t>
            </a:r>
            <a:r>
              <a:rPr lang="en-US" sz="2800" b="1" dirty="0">
                <a:solidFill>
                  <a:schemeClr val="tx1"/>
                </a:solidFill>
              </a:rPr>
              <a:t> </a:t>
            </a:r>
            <a:r>
              <a:rPr lang="en-US" sz="2800" b="1" dirty="0">
                <a:solidFill>
                  <a:srgbClr val="2DA2BF"/>
                </a:solidFill>
              </a:rPr>
              <a:t>sufficient accuracy</a:t>
            </a:r>
            <a:endParaRPr lang="en-US" sz="2800" b="1" dirty="0">
              <a:solidFill>
                <a:srgbClr val="2DA2BF"/>
              </a:solidFill>
              <a:latin typeface="Calibri" pitchFamily="34" charset="0"/>
              <a:cs typeface="Calibri" pitchFamily="34" charset="0"/>
            </a:endParaRPr>
          </a:p>
        </p:txBody>
      </p:sp>
      <p:sp>
        <p:nvSpPr>
          <p:cNvPr id="6" name="Rounded Rectangle 5"/>
          <p:cNvSpPr/>
          <p:nvPr/>
        </p:nvSpPr>
        <p:spPr>
          <a:xfrm>
            <a:off x="304800" y="1150168"/>
            <a:ext cx="8229600" cy="109728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Supports concurrent instances of three task types: Heavy Hitter, Hierarchical </a:t>
            </a:r>
            <a:r>
              <a:rPr lang="en-US" sz="2800" dirty="0" smtClean="0"/>
              <a:t>HH </a:t>
            </a:r>
            <a:r>
              <a:rPr lang="en-US" sz="2800" dirty="0"/>
              <a:t>and Change Detection</a:t>
            </a:r>
            <a:endParaRPr lang="en-US" sz="2800" dirty="0">
              <a:solidFill>
                <a:prstClr val="white"/>
              </a:solidFill>
              <a:latin typeface="Calibri" pitchFamily="34" charset="0"/>
              <a:cs typeface="Calibri" pitchFamily="34" charset="0"/>
            </a:endParaRPr>
          </a:p>
        </p:txBody>
      </p:sp>
      <p:sp>
        <p:nvSpPr>
          <p:cNvPr id="7" name="Rounded Rectangle 6"/>
          <p:cNvSpPr/>
          <p:nvPr/>
        </p:nvSpPr>
        <p:spPr>
          <a:xfrm>
            <a:off x="304800" y="5224790"/>
            <a:ext cx="8229600" cy="109981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Significantly outperforms fixed allocation and </a:t>
            </a:r>
            <a:endParaRPr lang="en-US" sz="2800" dirty="0" smtClean="0"/>
          </a:p>
          <a:p>
            <a:pPr algn="ctr"/>
            <a:r>
              <a:rPr lang="en-US" sz="2800" dirty="0" smtClean="0"/>
              <a:t>scales </a:t>
            </a:r>
            <a:r>
              <a:rPr lang="en-US" sz="2800" dirty="0"/>
              <a:t>well to larger </a:t>
            </a:r>
            <a:r>
              <a:rPr lang="en-US" sz="2800" dirty="0" smtClean="0"/>
              <a:t>networks</a:t>
            </a:r>
            <a:endParaRPr lang="en-US" sz="2800" dirty="0"/>
          </a:p>
        </p:txBody>
      </p:sp>
      <p:sp>
        <p:nvSpPr>
          <p:cNvPr id="8" name="TextBox 7"/>
          <p:cNvSpPr txBox="1"/>
          <p:nvPr/>
        </p:nvSpPr>
        <p:spPr>
          <a:xfrm>
            <a:off x="304800" y="2600980"/>
            <a:ext cx="1905000" cy="523220"/>
          </a:xfrm>
          <a:prstGeom prst="rect">
            <a:avLst/>
          </a:prstGeom>
          <a:noFill/>
        </p:spPr>
        <p:txBody>
          <a:bodyPr wrap="square" rtlCol="0">
            <a:spAutoFit/>
          </a:bodyPr>
          <a:lstStyle/>
          <a:p>
            <a:r>
              <a:rPr lang="en-US" sz="2800" b="1" dirty="0" smtClean="0">
                <a:latin typeface="Calibri" pitchFamily="34" charset="0"/>
                <a:cs typeface="Calibri" pitchFamily="34" charset="0"/>
              </a:rPr>
              <a:t>Algorithm</a:t>
            </a:r>
            <a:endParaRPr lang="en-US" sz="2800" b="1" dirty="0">
              <a:latin typeface="Calibri" pitchFamily="34" charset="0"/>
              <a:cs typeface="Calibri" pitchFamily="34" charset="0"/>
            </a:endParaRPr>
          </a:p>
        </p:txBody>
      </p:sp>
      <p:sp>
        <p:nvSpPr>
          <p:cNvPr id="9" name="TextBox 8"/>
          <p:cNvSpPr txBox="1"/>
          <p:nvPr/>
        </p:nvSpPr>
        <p:spPr>
          <a:xfrm>
            <a:off x="304800" y="685800"/>
            <a:ext cx="1905000" cy="523220"/>
          </a:xfrm>
          <a:prstGeom prst="rect">
            <a:avLst/>
          </a:prstGeom>
          <a:noFill/>
        </p:spPr>
        <p:txBody>
          <a:bodyPr wrap="square" rtlCol="0">
            <a:spAutoFit/>
          </a:bodyPr>
          <a:lstStyle/>
          <a:p>
            <a:r>
              <a:rPr lang="en-US" sz="2800" b="1" dirty="0" smtClean="0">
                <a:latin typeface="Calibri" pitchFamily="34" charset="0"/>
                <a:cs typeface="Calibri" pitchFamily="34" charset="0"/>
              </a:rPr>
              <a:t>System</a:t>
            </a:r>
            <a:endParaRPr lang="en-US" sz="2800" b="1" dirty="0">
              <a:latin typeface="Calibri" pitchFamily="34" charset="0"/>
              <a:cs typeface="Calibri" pitchFamily="34" charset="0"/>
            </a:endParaRPr>
          </a:p>
        </p:txBody>
      </p:sp>
      <p:sp>
        <p:nvSpPr>
          <p:cNvPr id="10" name="TextBox 9"/>
          <p:cNvSpPr txBox="1"/>
          <p:nvPr/>
        </p:nvSpPr>
        <p:spPr>
          <a:xfrm>
            <a:off x="304800" y="4800600"/>
            <a:ext cx="1905000" cy="523220"/>
          </a:xfrm>
          <a:prstGeom prst="rect">
            <a:avLst/>
          </a:prstGeom>
          <a:noFill/>
        </p:spPr>
        <p:txBody>
          <a:bodyPr wrap="square" rtlCol="0">
            <a:spAutoFit/>
          </a:bodyPr>
          <a:lstStyle/>
          <a:p>
            <a:r>
              <a:rPr lang="en-US" sz="2800" b="1" dirty="0" smtClean="0">
                <a:latin typeface="Calibri" pitchFamily="34" charset="0"/>
                <a:cs typeface="Calibri" pitchFamily="34" charset="0"/>
              </a:rPr>
              <a:t>Evaluation</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2371670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Tasks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15</a:t>
            </a:fld>
            <a:endParaRPr lang="en-US" dirty="0">
              <a:solidFill>
                <a:prstClr val="black"/>
              </a:solidFill>
            </a:endParaRPr>
          </a:p>
        </p:txBody>
      </p:sp>
      <p:sp>
        <p:nvSpPr>
          <p:cNvPr id="5" name="Rectangle 4"/>
          <p:cNvSpPr/>
          <p:nvPr/>
        </p:nvSpPr>
        <p:spPr>
          <a:xfrm>
            <a:off x="921155" y="2895601"/>
            <a:ext cx="7689445" cy="23622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6" name="Rounded Rectangle 5"/>
          <p:cNvSpPr/>
          <p:nvPr/>
        </p:nvSpPr>
        <p:spPr>
          <a:xfrm>
            <a:off x="2840496" y="3047999"/>
            <a:ext cx="4014637" cy="557269"/>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sp>
        <p:nvSpPr>
          <p:cNvPr id="7" name="Rounded Rectangle 6"/>
          <p:cNvSpPr/>
          <p:nvPr/>
        </p:nvSpPr>
        <p:spPr>
          <a:xfrm>
            <a:off x="2840496" y="3820403"/>
            <a:ext cx="4014637" cy="557269"/>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Hierarchical HH detection</a:t>
            </a:r>
            <a:endParaRPr lang="en-US" sz="2800" dirty="0">
              <a:latin typeface="Calibri" pitchFamily="34" charset="0"/>
              <a:cs typeface="Calibri" pitchFamily="34" charset="0"/>
            </a:endParaRPr>
          </a:p>
        </p:txBody>
      </p:sp>
      <p:sp>
        <p:nvSpPr>
          <p:cNvPr id="8" name="Rounded Rectangle 7"/>
          <p:cNvSpPr/>
          <p:nvPr/>
        </p:nvSpPr>
        <p:spPr>
          <a:xfrm>
            <a:off x="2840496" y="4592807"/>
            <a:ext cx="4014637" cy="557269"/>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Change detection</a:t>
            </a:r>
            <a:endParaRPr lang="en-US" sz="2800" dirty="0">
              <a:latin typeface="Calibri" pitchFamily="34" charset="0"/>
              <a:cs typeface="Calibri" pitchFamily="34" charset="0"/>
            </a:endParaRPr>
          </a:p>
        </p:txBody>
      </p:sp>
      <p:sp>
        <p:nvSpPr>
          <p:cNvPr id="9" name="Rounded Rectangle 8"/>
          <p:cNvSpPr/>
          <p:nvPr/>
        </p:nvSpPr>
        <p:spPr>
          <a:xfrm>
            <a:off x="921155" y="762000"/>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Anomaly detection</a:t>
            </a:r>
            <a:endParaRPr lang="en-US" sz="2800" dirty="0">
              <a:latin typeface="Calibri" pitchFamily="34" charset="0"/>
              <a:cs typeface="Calibri" pitchFamily="34" charset="0"/>
            </a:endParaRPr>
          </a:p>
        </p:txBody>
      </p:sp>
      <p:sp>
        <p:nvSpPr>
          <p:cNvPr id="10" name="Rounded Rectangle 9"/>
          <p:cNvSpPr/>
          <p:nvPr/>
        </p:nvSpPr>
        <p:spPr>
          <a:xfrm>
            <a:off x="4960930" y="762000"/>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Traffic engineering</a:t>
            </a:r>
            <a:endParaRPr lang="en-US" sz="2800" dirty="0">
              <a:latin typeface="Calibri" pitchFamily="34" charset="0"/>
              <a:cs typeface="Calibri" pitchFamily="34" charset="0"/>
            </a:endParaRPr>
          </a:p>
        </p:txBody>
      </p:sp>
      <p:sp>
        <p:nvSpPr>
          <p:cNvPr id="11" name="Rounded Rectangle 10"/>
          <p:cNvSpPr/>
          <p:nvPr/>
        </p:nvSpPr>
        <p:spPr>
          <a:xfrm>
            <a:off x="4960930" y="1485900"/>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Accounting</a:t>
            </a:r>
            <a:endParaRPr lang="en-US" sz="2800" dirty="0">
              <a:latin typeface="Calibri" pitchFamily="34" charset="0"/>
              <a:cs typeface="Calibri" pitchFamily="34" charset="0"/>
            </a:endParaRPr>
          </a:p>
        </p:txBody>
      </p:sp>
      <p:sp>
        <p:nvSpPr>
          <p:cNvPr id="12" name="Rounded Rectangle 11"/>
          <p:cNvSpPr/>
          <p:nvPr/>
        </p:nvSpPr>
        <p:spPr>
          <a:xfrm>
            <a:off x="921155" y="1485899"/>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Network provisioning</a:t>
            </a:r>
            <a:endParaRPr lang="en-US" sz="2800" dirty="0">
              <a:latin typeface="Calibri" pitchFamily="34" charset="0"/>
              <a:cs typeface="Calibri" pitchFamily="34" charset="0"/>
            </a:endParaRPr>
          </a:p>
        </p:txBody>
      </p:sp>
      <p:grpSp>
        <p:nvGrpSpPr>
          <p:cNvPr id="31" name="Group 30"/>
          <p:cNvGrpSpPr/>
          <p:nvPr/>
        </p:nvGrpSpPr>
        <p:grpSpPr>
          <a:xfrm>
            <a:off x="3596762" y="5334000"/>
            <a:ext cx="2194438" cy="1143000"/>
            <a:chOff x="2252243" y="3544079"/>
            <a:chExt cx="3274318" cy="1705469"/>
          </a:xfrm>
        </p:grpSpPr>
        <p:pic>
          <p:nvPicPr>
            <p:cNvPr id="32"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243" y="3544079"/>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958" y="4351551"/>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672" y="3544079"/>
              <a:ext cx="928889" cy="897997"/>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Arrow Connector 34"/>
            <p:cNvCxnSpPr>
              <a:stCxn id="32" idx="3"/>
              <a:endCxn id="34" idx="1"/>
            </p:cNvCxnSpPr>
            <p:nvPr/>
          </p:nvCxnSpPr>
          <p:spPr>
            <a:xfrm>
              <a:off x="3181132" y="3993076"/>
              <a:ext cx="141654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a:stCxn id="33" idx="3"/>
              <a:endCxn id="34" idx="2"/>
            </p:cNvCxnSpPr>
            <p:nvPr/>
          </p:nvCxnSpPr>
          <p:spPr>
            <a:xfrm flipV="1">
              <a:off x="4353847"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33" idx="1"/>
              <a:endCxn id="32" idx="2"/>
            </p:cNvCxnSpPr>
            <p:nvPr/>
          </p:nvCxnSpPr>
          <p:spPr>
            <a:xfrm flipH="1" flipV="1">
              <a:off x="2716689"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grpSp>
      <p:sp>
        <p:nvSpPr>
          <p:cNvPr id="43" name="TextBox 42"/>
          <p:cNvSpPr txBox="1"/>
          <p:nvPr/>
        </p:nvSpPr>
        <p:spPr>
          <a:xfrm>
            <a:off x="881582" y="4800600"/>
            <a:ext cx="1842568" cy="584775"/>
          </a:xfrm>
          <a:prstGeom prst="rect">
            <a:avLst/>
          </a:prstGeom>
          <a:noFill/>
        </p:spPr>
        <p:txBody>
          <a:bodyPr wrap="square" rtlCol="0">
            <a:spAutoFit/>
          </a:bodyPr>
          <a:lstStyle/>
          <a:p>
            <a:r>
              <a:rPr lang="en-US" sz="3200" dirty="0" smtClean="0">
                <a:latin typeface="Calibri" pitchFamily="34" charset="0"/>
                <a:cs typeface="Calibri" pitchFamily="34" charset="0"/>
              </a:rPr>
              <a:t>DREAM</a:t>
            </a:r>
            <a:endParaRPr lang="en-US" sz="3200" dirty="0">
              <a:latin typeface="Calibri" pitchFamily="34" charset="0"/>
              <a:cs typeface="Calibri" pitchFamily="34" charset="0"/>
            </a:endParaRPr>
          </a:p>
        </p:txBody>
      </p:sp>
      <p:sp>
        <p:nvSpPr>
          <p:cNvPr id="45" name="Rounded Rectangle 44"/>
          <p:cNvSpPr/>
          <p:nvPr/>
        </p:nvSpPr>
        <p:spPr>
          <a:xfrm>
            <a:off x="4960930" y="2209800"/>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DDoS detection</a:t>
            </a:r>
            <a:endParaRPr lang="en-US" sz="2800" dirty="0">
              <a:latin typeface="Calibri" pitchFamily="34" charset="0"/>
              <a:cs typeface="Calibri" pitchFamily="34" charset="0"/>
            </a:endParaRPr>
          </a:p>
        </p:txBody>
      </p:sp>
      <p:sp>
        <p:nvSpPr>
          <p:cNvPr id="46" name="Rounded Rectangle 45"/>
          <p:cNvSpPr/>
          <p:nvPr/>
        </p:nvSpPr>
        <p:spPr>
          <a:xfrm>
            <a:off x="921155" y="2209799"/>
            <a:ext cx="3649670" cy="5572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Network visualization</a:t>
            </a:r>
            <a:endParaRPr lang="en-US" sz="2800" dirty="0">
              <a:latin typeface="Calibri" pitchFamily="34" charset="0"/>
              <a:cs typeface="Calibri" pitchFamily="34" charset="0"/>
            </a:endParaRPr>
          </a:p>
        </p:txBody>
      </p:sp>
      <p:sp>
        <p:nvSpPr>
          <p:cNvPr id="47" name="TextBox 46"/>
          <p:cNvSpPr txBox="1"/>
          <p:nvPr/>
        </p:nvSpPr>
        <p:spPr>
          <a:xfrm rot="16200000">
            <a:off x="-523012" y="1590853"/>
            <a:ext cx="1966971" cy="461665"/>
          </a:xfrm>
          <a:prstGeom prst="rect">
            <a:avLst/>
          </a:prstGeom>
          <a:noFill/>
        </p:spPr>
        <p:txBody>
          <a:bodyPr wrap="square" rtlCol="0">
            <a:spAutoFit/>
          </a:bodyPr>
          <a:lstStyle/>
          <a:p>
            <a:pPr algn="ctr"/>
            <a:r>
              <a:rPr lang="en-US" sz="2400" dirty="0" smtClean="0"/>
              <a:t>Management</a:t>
            </a:r>
            <a:endParaRPr lang="en-US" sz="2400" dirty="0"/>
          </a:p>
        </p:txBody>
      </p:sp>
      <p:sp>
        <p:nvSpPr>
          <p:cNvPr id="48" name="TextBox 47"/>
          <p:cNvSpPr txBox="1"/>
          <p:nvPr/>
        </p:nvSpPr>
        <p:spPr>
          <a:xfrm rot="16200000">
            <a:off x="-584484" y="3858565"/>
            <a:ext cx="2089916" cy="461665"/>
          </a:xfrm>
          <a:prstGeom prst="rect">
            <a:avLst/>
          </a:prstGeom>
          <a:noFill/>
        </p:spPr>
        <p:txBody>
          <a:bodyPr wrap="square" rtlCol="0">
            <a:spAutoFit/>
          </a:bodyPr>
          <a:lstStyle/>
          <a:p>
            <a:pPr algn="ctr"/>
            <a:r>
              <a:rPr lang="en-US" sz="2400" dirty="0" smtClean="0"/>
              <a:t>Measurement</a:t>
            </a:r>
            <a:endParaRPr lang="en-US" sz="2400" dirty="0"/>
          </a:p>
        </p:txBody>
      </p:sp>
      <p:sp>
        <p:nvSpPr>
          <p:cNvPr id="49" name="TextBox 48"/>
          <p:cNvSpPr txBox="1"/>
          <p:nvPr/>
        </p:nvSpPr>
        <p:spPr>
          <a:xfrm rot="16200000">
            <a:off x="-231041" y="5718483"/>
            <a:ext cx="1383030" cy="461665"/>
          </a:xfrm>
          <a:prstGeom prst="rect">
            <a:avLst/>
          </a:prstGeom>
          <a:noFill/>
        </p:spPr>
        <p:txBody>
          <a:bodyPr wrap="square" rtlCol="0">
            <a:spAutoFit/>
          </a:bodyPr>
          <a:lstStyle/>
          <a:p>
            <a:pPr algn="ctr"/>
            <a:r>
              <a:rPr lang="en-US" sz="2400" dirty="0" smtClean="0"/>
              <a:t>Network</a:t>
            </a:r>
            <a:endParaRPr lang="en-US" sz="2400" dirty="0"/>
          </a:p>
        </p:txBody>
      </p:sp>
    </p:spTree>
    <p:extLst>
      <p:ext uri="{BB962C8B-B14F-4D97-AF65-F5344CB8AC3E}">
        <p14:creationId xmlns:p14="http://schemas.microsoft.com/office/powerpoint/2010/main" val="261598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Elbow Connector 43"/>
          <p:cNvCxnSpPr>
            <a:endCxn id="2051" idx="3"/>
          </p:cNvCxnSpPr>
          <p:nvPr/>
        </p:nvCxnSpPr>
        <p:spPr>
          <a:xfrm rot="16200000" flipV="1">
            <a:off x="6439428" y="1539753"/>
            <a:ext cx="1768232" cy="492126"/>
          </a:xfrm>
          <a:prstGeom prst="bentConnector2">
            <a:avLst/>
          </a:prstGeom>
          <a:ln w="57150">
            <a:tailEnd type="arrow"/>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dirty="0"/>
              <a:t>DREAM </a:t>
            </a:r>
            <a:r>
              <a:rPr lang="en-US" dirty="0" smtClean="0"/>
              <a:t>Workflow</a:t>
            </a:r>
            <a:endParaRPr lang="en-US" dirty="0"/>
          </a:p>
        </p:txBody>
      </p:sp>
      <p:sp>
        <p:nvSpPr>
          <p:cNvPr id="4" name="Slide Number Placeholder 3"/>
          <p:cNvSpPr>
            <a:spLocks noGrp="1"/>
          </p:cNvSpPr>
          <p:nvPr>
            <p:ph type="sldNum" sz="quarter" idx="15"/>
          </p:nvPr>
        </p:nvSpPr>
        <p:spPr/>
        <p:txBody>
          <a:bodyPr/>
          <a:lstStyle/>
          <a:p>
            <a:fld id="{7876E0CC-6134-4D81-B876-3E8DBC324A9F}" type="slidenum">
              <a:rPr lang="en-US" smtClean="0"/>
              <a:pPr/>
              <a:t>16</a:t>
            </a:fld>
            <a:endParaRPr lang="en-US" dirty="0"/>
          </a:p>
        </p:txBody>
      </p:sp>
      <p:sp>
        <p:nvSpPr>
          <p:cNvPr id="5" name="Rectangle 4"/>
          <p:cNvSpPr/>
          <p:nvPr/>
        </p:nvSpPr>
        <p:spPr>
          <a:xfrm>
            <a:off x="616355" y="2214880"/>
            <a:ext cx="7689445" cy="242316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7" name="Rectangle 6"/>
          <p:cNvSpPr/>
          <p:nvPr/>
        </p:nvSpPr>
        <p:spPr>
          <a:xfrm>
            <a:off x="616354" y="4651605"/>
            <a:ext cx="7689445" cy="4572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2000" dirty="0">
              <a:latin typeface="Calibri" pitchFamily="34" charset="0"/>
              <a:cs typeface="Calibri" pitchFamily="34" charset="0"/>
            </a:endParaRPr>
          </a:p>
        </p:txBody>
      </p:sp>
      <p:sp>
        <p:nvSpPr>
          <p:cNvPr id="6" name="Rounded Rectangle 5"/>
          <p:cNvSpPr/>
          <p:nvPr/>
        </p:nvSpPr>
        <p:spPr>
          <a:xfrm rot="5400000">
            <a:off x="6679021" y="1455494"/>
            <a:ext cx="533400" cy="2428875"/>
          </a:xfrm>
          <a:prstGeom prst="roundRect">
            <a:avLst/>
          </a:prstGeom>
          <a:ln/>
        </p:spPr>
        <p:style>
          <a:lnRef idx="1">
            <a:schemeClr val="accent4"/>
          </a:lnRef>
          <a:fillRef idx="3">
            <a:schemeClr val="accent4"/>
          </a:fillRef>
          <a:effectRef idx="2">
            <a:schemeClr val="accent4"/>
          </a:effectRef>
          <a:fontRef idx="minor">
            <a:schemeClr val="lt1"/>
          </a:fontRef>
        </p:style>
        <p:txBody>
          <a:bodyPr vert="vert270" rtlCol="0" anchor="ctr"/>
          <a:lstStyle/>
          <a:p>
            <a:pPr algn="ctr"/>
            <a:r>
              <a:rPr lang="en-US" sz="2800" dirty="0" smtClean="0">
                <a:solidFill>
                  <a:schemeClr val="bg1"/>
                </a:solidFill>
                <a:latin typeface="Calibri" pitchFamily="34" charset="0"/>
                <a:cs typeface="Calibri" pitchFamily="34" charset="0"/>
              </a:rPr>
              <a:t>Task Instance 1</a:t>
            </a:r>
            <a:endParaRPr lang="en-US" sz="2800" dirty="0">
              <a:solidFill>
                <a:schemeClr val="bg1"/>
              </a:solidFill>
              <a:latin typeface="Calibri" pitchFamily="34" charset="0"/>
              <a:cs typeface="Calibri" pitchFamily="34" charset="0"/>
            </a:endParaRPr>
          </a:p>
        </p:txBody>
      </p:sp>
      <p:sp>
        <p:nvSpPr>
          <p:cNvPr id="10" name="Rounded Rectangle 9"/>
          <p:cNvSpPr/>
          <p:nvPr/>
        </p:nvSpPr>
        <p:spPr>
          <a:xfrm rot="5400000">
            <a:off x="6679021" y="2990984"/>
            <a:ext cx="533400" cy="2428875"/>
          </a:xfrm>
          <a:prstGeom prst="roundRect">
            <a:avLst/>
          </a:prstGeom>
          <a:ln/>
        </p:spPr>
        <p:style>
          <a:lnRef idx="1">
            <a:schemeClr val="accent4"/>
          </a:lnRef>
          <a:fillRef idx="3">
            <a:schemeClr val="accent4"/>
          </a:fillRef>
          <a:effectRef idx="2">
            <a:schemeClr val="accent4"/>
          </a:effectRef>
          <a:fontRef idx="minor">
            <a:schemeClr val="lt1"/>
          </a:fontRef>
        </p:style>
        <p:txBody>
          <a:bodyPr vert="vert270" rtlCol="0" anchor="ctr"/>
          <a:lstStyle/>
          <a:p>
            <a:pPr algn="ctr"/>
            <a:r>
              <a:rPr lang="en-US" sz="2800" dirty="0">
                <a:solidFill>
                  <a:schemeClr val="bg1"/>
                </a:solidFill>
                <a:latin typeface="Calibri" pitchFamily="34" charset="0"/>
                <a:cs typeface="Calibri" pitchFamily="34" charset="0"/>
              </a:rPr>
              <a:t>Task </a:t>
            </a:r>
            <a:r>
              <a:rPr lang="en-US" sz="2800" dirty="0" smtClean="0">
                <a:solidFill>
                  <a:schemeClr val="bg1"/>
                </a:solidFill>
                <a:latin typeface="Calibri" pitchFamily="34" charset="0"/>
                <a:cs typeface="Calibri" pitchFamily="34" charset="0"/>
              </a:rPr>
              <a:t>Instance n</a:t>
            </a:r>
            <a:endParaRPr lang="en-US" sz="2800" dirty="0">
              <a:solidFill>
                <a:schemeClr val="bg1"/>
              </a:solidFill>
              <a:latin typeface="Calibri" pitchFamily="34" charset="0"/>
              <a:cs typeface="Calibri" pitchFamily="34" charset="0"/>
            </a:endParaRPr>
          </a:p>
        </p:txBody>
      </p:sp>
      <p:grpSp>
        <p:nvGrpSpPr>
          <p:cNvPr id="2072" name="Group 2071"/>
          <p:cNvGrpSpPr/>
          <p:nvPr/>
        </p:nvGrpSpPr>
        <p:grpSpPr>
          <a:xfrm>
            <a:off x="5157977" y="5410200"/>
            <a:ext cx="2004823" cy="1058054"/>
            <a:chOff x="838199" y="5472510"/>
            <a:chExt cx="2004823" cy="1058054"/>
          </a:xfrm>
        </p:grpSpPr>
        <p:pic>
          <p:nvPicPr>
            <p:cNvPr id="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5472510"/>
              <a:ext cx="621524" cy="60085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1498" y="5472510"/>
              <a:ext cx="621524" cy="60085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0176" y="5929710"/>
              <a:ext cx="621524" cy="600854"/>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p:cNvCxnSpPr>
              <a:stCxn id="8" idx="3"/>
              <a:endCxn id="27" idx="1"/>
            </p:cNvCxnSpPr>
            <p:nvPr/>
          </p:nvCxnSpPr>
          <p:spPr>
            <a:xfrm>
              <a:off x="1459723" y="5772937"/>
              <a:ext cx="761775" cy="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a:stCxn id="27" idx="2"/>
              <a:endCxn id="28" idx="3"/>
            </p:cNvCxnSpPr>
            <p:nvPr/>
          </p:nvCxnSpPr>
          <p:spPr>
            <a:xfrm flipH="1">
              <a:off x="2171700" y="6073364"/>
              <a:ext cx="360560" cy="156773"/>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p:cNvCxnSpPr>
              <a:stCxn id="8" idx="2"/>
              <a:endCxn id="28" idx="1"/>
            </p:cNvCxnSpPr>
            <p:nvPr/>
          </p:nvCxnSpPr>
          <p:spPr>
            <a:xfrm>
              <a:off x="1148961" y="6073364"/>
              <a:ext cx="401215" cy="156773"/>
            </a:xfrm>
            <a:prstGeom prst="line">
              <a:avLst/>
            </a:prstGeom>
          </p:spPr>
          <p:style>
            <a:lnRef idx="3">
              <a:schemeClr val="dk1"/>
            </a:lnRef>
            <a:fillRef idx="0">
              <a:schemeClr val="dk1"/>
            </a:fillRef>
            <a:effectRef idx="2">
              <a:schemeClr val="dk1"/>
            </a:effectRef>
            <a:fontRef idx="minor">
              <a:schemeClr val="tx1"/>
            </a:fontRef>
          </p:style>
        </p:cxnSp>
      </p:grpSp>
      <p:sp>
        <p:nvSpPr>
          <p:cNvPr id="2058" name="TextBox 2057"/>
          <p:cNvSpPr txBox="1"/>
          <p:nvPr/>
        </p:nvSpPr>
        <p:spPr>
          <a:xfrm>
            <a:off x="565528" y="4165600"/>
            <a:ext cx="1842568" cy="584775"/>
          </a:xfrm>
          <a:prstGeom prst="rect">
            <a:avLst/>
          </a:prstGeom>
          <a:noFill/>
        </p:spPr>
        <p:txBody>
          <a:bodyPr wrap="square" rtlCol="0">
            <a:spAutoFit/>
          </a:bodyPr>
          <a:lstStyle/>
          <a:p>
            <a:r>
              <a:rPr lang="en-US" sz="3200" dirty="0" smtClean="0">
                <a:latin typeface="Calibri" pitchFamily="34" charset="0"/>
                <a:cs typeface="Calibri" pitchFamily="34" charset="0"/>
              </a:rPr>
              <a:t>DREAM</a:t>
            </a:r>
            <a:endParaRPr lang="en-US" sz="3200" dirty="0">
              <a:latin typeface="Calibri" pitchFamily="34" charset="0"/>
              <a:cs typeface="Calibri" pitchFamily="34" charset="0"/>
            </a:endParaRPr>
          </a:p>
        </p:txBody>
      </p:sp>
      <p:sp>
        <p:nvSpPr>
          <p:cNvPr id="48" name="TextBox 47"/>
          <p:cNvSpPr txBox="1"/>
          <p:nvPr/>
        </p:nvSpPr>
        <p:spPr>
          <a:xfrm>
            <a:off x="565528" y="4622800"/>
            <a:ext cx="2634872" cy="1077218"/>
          </a:xfrm>
          <a:prstGeom prst="rect">
            <a:avLst/>
          </a:prstGeom>
          <a:noFill/>
        </p:spPr>
        <p:txBody>
          <a:bodyPr wrap="square" rtlCol="0">
            <a:spAutoFit/>
          </a:bodyPr>
          <a:lstStyle/>
          <a:p>
            <a:r>
              <a:rPr lang="en-US" sz="3200" dirty="0" smtClean="0">
                <a:latin typeface="Calibri" pitchFamily="34" charset="0"/>
                <a:cs typeface="Calibri" pitchFamily="34" charset="0"/>
              </a:rPr>
              <a:t>SDN Controller</a:t>
            </a:r>
            <a:endParaRPr lang="en-US" sz="3200" dirty="0">
              <a:latin typeface="Calibri" pitchFamily="34" charset="0"/>
              <a:cs typeface="Calibri" pitchFamily="34" charset="0"/>
            </a:endParaRPr>
          </a:p>
        </p:txBody>
      </p:sp>
      <p:sp>
        <p:nvSpPr>
          <p:cNvPr id="50" name="TextBox 49"/>
          <p:cNvSpPr txBox="1"/>
          <p:nvPr/>
        </p:nvSpPr>
        <p:spPr>
          <a:xfrm>
            <a:off x="7042557" y="1346200"/>
            <a:ext cx="1263243" cy="523220"/>
          </a:xfrm>
          <a:prstGeom prst="rect">
            <a:avLst/>
          </a:prstGeom>
          <a:solidFill>
            <a:schemeClr val="bg1"/>
          </a:solidFill>
        </p:spPr>
        <p:txBody>
          <a:bodyPr wrap="square" rtlCol="0">
            <a:spAutoFit/>
          </a:bodyPr>
          <a:lstStyle/>
          <a:p>
            <a:pPr algn="ctr"/>
            <a:r>
              <a:rPr lang="en-US" sz="2800" dirty="0" smtClean="0">
                <a:latin typeface="Calibri" pitchFamily="34" charset="0"/>
                <a:cs typeface="Calibri" pitchFamily="34" charset="0"/>
              </a:rPr>
              <a:t>Report</a:t>
            </a:r>
            <a:endParaRPr lang="en-US" sz="2800" dirty="0">
              <a:latin typeface="Calibri" pitchFamily="34" charset="0"/>
              <a:cs typeface="Calibri" pitchFamily="34" charset="0"/>
            </a:endParaRPr>
          </a:p>
        </p:txBody>
      </p:sp>
      <p:cxnSp>
        <p:nvCxnSpPr>
          <p:cNvPr id="39" name="Elbow Connector 38"/>
          <p:cNvCxnSpPr>
            <a:stCxn id="2051" idx="1"/>
          </p:cNvCxnSpPr>
          <p:nvPr/>
        </p:nvCxnSpPr>
        <p:spPr>
          <a:xfrm rot="10800000" flipV="1">
            <a:off x="5731283" y="901700"/>
            <a:ext cx="457198" cy="1313180"/>
          </a:xfrm>
          <a:prstGeom prst="bentConnector2">
            <a:avLst/>
          </a:prstGeom>
          <a:ln w="57150">
            <a:tailEnd type="arrow"/>
          </a:ln>
        </p:spPr>
        <p:style>
          <a:lnRef idx="3">
            <a:schemeClr val="dk1"/>
          </a:lnRef>
          <a:fillRef idx="0">
            <a:schemeClr val="dk1"/>
          </a:fillRef>
          <a:effectRef idx="2">
            <a:schemeClr val="dk1"/>
          </a:effectRef>
          <a:fontRef idx="minor">
            <a:schemeClr val="tx1"/>
          </a:fontRef>
        </p:style>
      </p:cxnSp>
      <p:sp>
        <p:nvSpPr>
          <p:cNvPr id="51" name="TextBox 50"/>
          <p:cNvSpPr txBox="1"/>
          <p:nvPr/>
        </p:nvSpPr>
        <p:spPr>
          <a:xfrm>
            <a:off x="4461078" y="1346200"/>
            <a:ext cx="2488448" cy="523220"/>
          </a:xfrm>
          <a:prstGeom prst="rect">
            <a:avLst/>
          </a:prstGeom>
          <a:solidFill>
            <a:schemeClr val="bg1"/>
          </a:solidFill>
        </p:spPr>
        <p:txBody>
          <a:bodyPr wrap="square" rtlCol="0">
            <a:spAutoFit/>
          </a:bodyPr>
          <a:lstStyle/>
          <a:p>
            <a:pPr algn="ctr"/>
            <a:r>
              <a:rPr lang="en-US" sz="2800" dirty="0" smtClean="0">
                <a:latin typeface="Calibri" pitchFamily="34" charset="0"/>
                <a:cs typeface="Calibri" pitchFamily="34" charset="0"/>
              </a:rPr>
              <a:t>Instantiate task</a:t>
            </a:r>
            <a:endParaRPr lang="en-US" sz="2800" dirty="0">
              <a:latin typeface="Calibri" pitchFamily="34" charset="0"/>
              <a:cs typeface="Calibri" pitchFamily="34" charset="0"/>
            </a:endParaRPr>
          </a:p>
        </p:txBody>
      </p:sp>
      <p:grpSp>
        <p:nvGrpSpPr>
          <p:cNvPr id="32" name="Group 31"/>
          <p:cNvGrpSpPr/>
          <p:nvPr/>
        </p:nvGrpSpPr>
        <p:grpSpPr>
          <a:xfrm>
            <a:off x="3124200" y="4495799"/>
            <a:ext cx="2968024" cy="1376834"/>
            <a:chOff x="5026221" y="4735660"/>
            <a:chExt cx="2968024" cy="1584888"/>
          </a:xfrm>
        </p:grpSpPr>
        <p:sp>
          <p:nvSpPr>
            <p:cNvPr id="23" name="Right Arrow 22"/>
            <p:cNvSpPr/>
            <p:nvPr/>
          </p:nvSpPr>
          <p:spPr>
            <a:xfrm rot="5400000">
              <a:off x="5734952" y="5204254"/>
              <a:ext cx="1584888" cy="647700"/>
            </a:xfrm>
            <a:prstGeom prst="rightArrow">
              <a:avLst/>
            </a:prstGeom>
            <a:ln w="28575"/>
          </p:spPr>
          <p:style>
            <a:lnRef idx="1">
              <a:schemeClr val="dk1"/>
            </a:lnRef>
            <a:fillRef idx="2">
              <a:schemeClr val="dk1"/>
            </a:fillRef>
            <a:effectRef idx="1">
              <a:schemeClr val="dk1"/>
            </a:effectRef>
            <a:fontRef idx="minor">
              <a:schemeClr val="dk1"/>
            </a:fontRef>
          </p:style>
          <p:txBody>
            <a:bodyPr rtlCol="0" anchor="ctr"/>
            <a:lstStyle/>
            <a:p>
              <a:pPr algn="ctr"/>
              <a:endParaRPr lang="en-US" sz="2800" dirty="0">
                <a:latin typeface="Calibri" pitchFamily="34" charset="0"/>
                <a:cs typeface="Calibri" pitchFamily="34" charset="0"/>
              </a:endParaRPr>
            </a:p>
          </p:txBody>
        </p:sp>
        <p:sp>
          <p:nvSpPr>
            <p:cNvPr id="52" name="TextBox 51"/>
            <p:cNvSpPr txBox="1"/>
            <p:nvPr/>
          </p:nvSpPr>
          <p:spPr>
            <a:xfrm>
              <a:off x="5026221" y="5174233"/>
              <a:ext cx="2968024" cy="602284"/>
            </a:xfrm>
            <a:prstGeom prst="rect">
              <a:avLst/>
            </a:prstGeom>
            <a:solidFill>
              <a:schemeClr val="bg1"/>
            </a:solidFill>
          </p:spPr>
          <p:txBody>
            <a:bodyPr wrap="square" rtlCol="0">
              <a:spAutoFit/>
            </a:bodyPr>
            <a:lstStyle/>
            <a:p>
              <a:pPr algn="ctr"/>
              <a:r>
                <a:rPr lang="en-US" sz="2800" dirty="0" smtClean="0">
                  <a:latin typeface="Calibri" pitchFamily="34" charset="0"/>
                  <a:cs typeface="Calibri" pitchFamily="34" charset="0"/>
                </a:rPr>
                <a:t>Configure counters</a:t>
              </a:r>
              <a:endParaRPr lang="en-US" sz="2800" dirty="0">
                <a:latin typeface="Calibri" pitchFamily="34" charset="0"/>
                <a:cs typeface="Calibri" pitchFamily="34" charset="0"/>
              </a:endParaRPr>
            </a:p>
          </p:txBody>
        </p:sp>
      </p:grpSp>
      <p:grpSp>
        <p:nvGrpSpPr>
          <p:cNvPr id="2079" name="Group 2078"/>
          <p:cNvGrpSpPr/>
          <p:nvPr/>
        </p:nvGrpSpPr>
        <p:grpSpPr>
          <a:xfrm>
            <a:off x="6324600" y="4495800"/>
            <a:ext cx="2386416" cy="1150419"/>
            <a:chOff x="4717645" y="4679582"/>
            <a:chExt cx="2386416" cy="1363454"/>
          </a:xfrm>
        </p:grpSpPr>
        <p:sp>
          <p:nvSpPr>
            <p:cNvPr id="26" name="Right Arrow 25"/>
            <p:cNvSpPr/>
            <p:nvPr/>
          </p:nvSpPr>
          <p:spPr>
            <a:xfrm rot="16200000">
              <a:off x="5319026" y="5037459"/>
              <a:ext cx="1363454" cy="647700"/>
            </a:xfrm>
            <a:prstGeom prst="rightArrow">
              <a:avLst/>
            </a:prstGeom>
            <a:ln w="28575"/>
          </p:spPr>
          <p:style>
            <a:lnRef idx="1">
              <a:schemeClr val="dk1"/>
            </a:lnRef>
            <a:fillRef idx="2">
              <a:schemeClr val="dk1"/>
            </a:fillRef>
            <a:effectRef idx="1">
              <a:schemeClr val="dk1"/>
            </a:effectRef>
            <a:fontRef idx="minor">
              <a:schemeClr val="dk1"/>
            </a:fontRef>
          </p:style>
          <p:txBody>
            <a:bodyPr rtlCol="0" anchor="ctr"/>
            <a:lstStyle/>
            <a:p>
              <a:pPr algn="ctr"/>
              <a:endParaRPr lang="en-US" sz="2800" dirty="0">
                <a:latin typeface="Calibri" pitchFamily="34" charset="0"/>
                <a:cs typeface="Calibri" pitchFamily="34" charset="0"/>
              </a:endParaRPr>
            </a:p>
          </p:txBody>
        </p:sp>
        <p:sp>
          <p:nvSpPr>
            <p:cNvPr id="53" name="TextBox 52"/>
            <p:cNvSpPr txBox="1"/>
            <p:nvPr/>
          </p:nvSpPr>
          <p:spPr>
            <a:xfrm>
              <a:off x="4717645" y="5143201"/>
              <a:ext cx="2386416" cy="620110"/>
            </a:xfrm>
            <a:prstGeom prst="rect">
              <a:avLst/>
            </a:prstGeom>
            <a:solidFill>
              <a:schemeClr val="bg1"/>
            </a:solidFill>
          </p:spPr>
          <p:txBody>
            <a:bodyPr wrap="square" rtlCol="0">
              <a:spAutoFit/>
            </a:bodyPr>
            <a:lstStyle/>
            <a:p>
              <a:pPr algn="ctr"/>
              <a:r>
                <a:rPr lang="en-US" sz="2800" dirty="0" smtClean="0">
                  <a:latin typeface="Calibri" pitchFamily="34" charset="0"/>
                  <a:cs typeface="Calibri" pitchFamily="34" charset="0"/>
                </a:rPr>
                <a:t>Fetch counters</a:t>
              </a:r>
              <a:endParaRPr lang="en-US" sz="2800" dirty="0">
                <a:latin typeface="Calibri" pitchFamily="34" charset="0"/>
                <a:cs typeface="Calibri" pitchFamily="34" charset="0"/>
              </a:endParaRPr>
            </a:p>
          </p:txBody>
        </p:sp>
      </p:grpSp>
      <p:sp>
        <p:nvSpPr>
          <p:cNvPr id="2064" name="Oval 2063"/>
          <p:cNvSpPr/>
          <p:nvPr/>
        </p:nvSpPr>
        <p:spPr>
          <a:xfrm>
            <a:off x="6859524" y="367198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62" name="Oval 61"/>
          <p:cNvSpPr/>
          <p:nvPr/>
        </p:nvSpPr>
        <p:spPr>
          <a:xfrm>
            <a:off x="6859524" y="338539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63" name="Oval 62"/>
          <p:cNvSpPr/>
          <p:nvPr/>
        </p:nvSpPr>
        <p:spPr>
          <a:xfrm>
            <a:off x="6859524" y="3098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3" name="Rectangle 2"/>
          <p:cNvSpPr/>
          <p:nvPr/>
        </p:nvSpPr>
        <p:spPr>
          <a:xfrm>
            <a:off x="609600" y="660707"/>
            <a:ext cx="3138991" cy="17602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marL="231775" lvl="1" indent="-225425">
              <a:buFont typeface="Arial" pitchFamily="34" charset="0"/>
              <a:buChar char="•"/>
            </a:pPr>
            <a:r>
              <a:rPr lang="en-US" sz="2800" dirty="0">
                <a:latin typeface="Calibri" pitchFamily="34" charset="0"/>
                <a:cs typeface="Calibri" pitchFamily="34" charset="0"/>
              </a:rPr>
              <a:t>Task </a:t>
            </a:r>
            <a:r>
              <a:rPr lang="en-US" sz="2800" dirty="0" smtClean="0">
                <a:latin typeface="Calibri" pitchFamily="34" charset="0"/>
                <a:cs typeface="Calibri" pitchFamily="34" charset="0"/>
              </a:rPr>
              <a:t>type</a:t>
            </a:r>
          </a:p>
          <a:p>
            <a:pPr marL="231775" lvl="1" indent="-225425">
              <a:buFont typeface="Arial" pitchFamily="34" charset="0"/>
              <a:buChar char="•"/>
            </a:pPr>
            <a:r>
              <a:rPr lang="en-US" sz="2800" dirty="0" smtClean="0">
                <a:latin typeface="Calibri" pitchFamily="34" charset="0"/>
                <a:cs typeface="Calibri" pitchFamily="34" charset="0"/>
              </a:rPr>
              <a:t>Task parameters</a:t>
            </a:r>
          </a:p>
          <a:p>
            <a:pPr marL="231775" lvl="1" indent="-225425">
              <a:buFont typeface="Arial" pitchFamily="34" charset="0"/>
              <a:buChar char="•"/>
            </a:pPr>
            <a:r>
              <a:rPr lang="en-US" sz="2800" dirty="0" smtClean="0">
                <a:latin typeface="Calibri" pitchFamily="34" charset="0"/>
                <a:cs typeface="Calibri" pitchFamily="34" charset="0"/>
              </a:rPr>
              <a:t>Task filter </a:t>
            </a:r>
          </a:p>
          <a:p>
            <a:pPr marL="231775" lvl="1" indent="-225425">
              <a:buFont typeface="Arial" pitchFamily="34" charset="0"/>
              <a:buChar char="•"/>
            </a:pPr>
            <a:r>
              <a:rPr lang="en-US" sz="2800" dirty="0" smtClean="0">
                <a:latin typeface="Calibri" pitchFamily="34" charset="0"/>
                <a:cs typeface="Calibri" pitchFamily="34" charset="0"/>
              </a:rPr>
              <a:t>Accuracy bound</a:t>
            </a:r>
            <a:endParaRPr lang="en-US" sz="2800" dirty="0">
              <a:latin typeface="Calibri" pitchFamily="34" charset="0"/>
              <a:cs typeface="Calibri" pitchFamily="34" charset="0"/>
            </a:endParaRPr>
          </a:p>
        </p:txBody>
      </p:sp>
      <p:pic>
        <p:nvPicPr>
          <p:cNvPr id="2051" name="Picture 3" descr="D:\USC\ramesh\measurement\docs\man.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8481" y="457200"/>
            <a:ext cx="889000" cy="889000"/>
          </a:xfrm>
          <a:prstGeom prst="rect">
            <a:avLst/>
          </a:prstGeom>
          <a:noFill/>
          <a:extLst>
            <a:ext uri="{909E8E84-426E-40DD-AFC4-6F175D3DCCD1}">
              <a14:hiddenFill xmlns:a14="http://schemas.microsoft.com/office/drawing/2010/main">
                <a:solidFill>
                  <a:srgbClr val="FFFFFF"/>
                </a:solidFill>
              </a14:hiddenFill>
            </a:ext>
          </a:extLst>
        </p:spPr>
      </p:pic>
      <p:sp>
        <p:nvSpPr>
          <p:cNvPr id="36" name="Rounded Rectangle 35"/>
          <p:cNvSpPr/>
          <p:nvPr/>
        </p:nvSpPr>
        <p:spPr>
          <a:xfrm>
            <a:off x="723900" y="2965793"/>
            <a:ext cx="2933700" cy="920407"/>
          </a:xfrm>
          <a:prstGeom prst="round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a:solidFill>
                  <a:schemeClr val="bg1"/>
                </a:solidFill>
                <a:latin typeface="Calibri" pitchFamily="34" charset="0"/>
                <a:cs typeface="Calibri" pitchFamily="34" charset="0"/>
              </a:rPr>
              <a:t>TCAM </a:t>
            </a:r>
            <a:r>
              <a:rPr lang="en-US" sz="2800" dirty="0" smtClean="0">
                <a:solidFill>
                  <a:schemeClr val="bg1"/>
                </a:solidFill>
                <a:latin typeface="Calibri" pitchFamily="34" charset="0"/>
                <a:cs typeface="Calibri" pitchFamily="34" charset="0"/>
              </a:rPr>
              <a:t>Allocation and Configuration</a:t>
            </a:r>
            <a:endParaRPr lang="en-US" sz="28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13975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64"/>
                                        </p:tgtEl>
                                        <p:attrNameLst>
                                          <p:attrName>style.visibility</p:attrName>
                                        </p:attrNameLst>
                                      </p:cBhvr>
                                      <p:to>
                                        <p:strVal val="visible"/>
                                      </p:to>
                                    </p:set>
                                    <p:animEffect transition="in" filter="fade">
                                      <p:cBhvr>
                                        <p:cTn id="19" dur="500"/>
                                        <p:tgtEl>
                                          <p:spTgt spid="206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fade">
                                      <p:cBhvr>
                                        <p:cTn id="25" dur="500"/>
                                        <p:tgtEl>
                                          <p:spTgt spid="6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
                                        </p:tgtEl>
                                        <p:attrNameLst>
                                          <p:attrName>style.visibility</p:attrName>
                                        </p:attrNameLst>
                                      </p:cBhvr>
                                      <p:to>
                                        <p:strVal val="hidden"/>
                                      </p:to>
                                    </p:set>
                                  </p:childTnLst>
                                </p:cTn>
                              </p:par>
                              <p:par>
                                <p:cTn id="33" presetID="22" presetClass="entr" presetSubtype="1"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up)">
                                      <p:cBhvr>
                                        <p:cTn id="35" dur="500"/>
                                        <p:tgtEl>
                                          <p:spTgt spid="32"/>
                                        </p:tgtEl>
                                      </p:cBhvr>
                                    </p:animEffect>
                                  </p:childTnLst>
                                </p:cTn>
                              </p:par>
                              <p:par>
                                <p:cTn id="36" presetID="10" presetClass="entr" presetSubtype="0" fill="hold" nodeType="withEffect">
                                  <p:stCondLst>
                                    <p:cond delay="0"/>
                                  </p:stCondLst>
                                  <p:childTnLst>
                                    <p:set>
                                      <p:cBhvr>
                                        <p:cTn id="37" dur="1" fill="hold">
                                          <p:stCondLst>
                                            <p:cond delay="0"/>
                                          </p:stCondLst>
                                        </p:cTn>
                                        <p:tgtEl>
                                          <p:spTgt spid="2072"/>
                                        </p:tgtEl>
                                        <p:attrNameLst>
                                          <p:attrName>style.visibility</p:attrName>
                                        </p:attrNameLst>
                                      </p:cBhvr>
                                      <p:to>
                                        <p:strVal val="visible"/>
                                      </p:to>
                                    </p:set>
                                    <p:animEffect transition="in" filter="fade">
                                      <p:cBhvr>
                                        <p:cTn id="38" dur="500"/>
                                        <p:tgtEl>
                                          <p:spTgt spid="2072"/>
                                        </p:tgtEl>
                                      </p:cBhvr>
                                    </p:animEffect>
                                  </p:childTnLst>
                                </p:cTn>
                              </p:par>
                            </p:childTnLst>
                          </p:cTn>
                        </p:par>
                        <p:par>
                          <p:cTn id="39" fill="hold">
                            <p:stCondLst>
                              <p:cond delay="500"/>
                            </p:stCondLst>
                            <p:childTnLst>
                              <p:par>
                                <p:cTn id="40" presetID="22" presetClass="entr" presetSubtype="4" fill="hold" nodeType="afterEffect">
                                  <p:stCondLst>
                                    <p:cond delay="0"/>
                                  </p:stCondLst>
                                  <p:childTnLst>
                                    <p:set>
                                      <p:cBhvr>
                                        <p:cTn id="41" dur="1" fill="hold">
                                          <p:stCondLst>
                                            <p:cond delay="0"/>
                                          </p:stCondLst>
                                        </p:cTn>
                                        <p:tgtEl>
                                          <p:spTgt spid="2079"/>
                                        </p:tgtEl>
                                        <p:attrNameLst>
                                          <p:attrName>style.visibility</p:attrName>
                                        </p:attrNameLst>
                                      </p:cBhvr>
                                      <p:to>
                                        <p:strVal val="visible"/>
                                      </p:to>
                                    </p:set>
                                    <p:animEffect transition="in" filter="wipe(down)">
                                      <p:cBhvr>
                                        <p:cTn id="42" dur="500"/>
                                        <p:tgtEl>
                                          <p:spTgt spid="2079"/>
                                        </p:tgtEl>
                                      </p:cBhvr>
                                    </p:animEffect>
                                  </p:childTnLst>
                                </p:cTn>
                              </p:par>
                            </p:childTnLst>
                          </p:cTn>
                        </p:par>
                        <p:par>
                          <p:cTn id="43" fill="hold">
                            <p:stCondLst>
                              <p:cond delay="1000"/>
                            </p:stCondLst>
                            <p:childTnLst>
                              <p:par>
                                <p:cTn id="44" presetID="22" presetClass="entr" presetSubtype="4"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down)">
                                      <p:cBhvr>
                                        <p:cTn id="46" dur="500"/>
                                        <p:tgtEl>
                                          <p:spTgt spid="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fade">
                                      <p:cBhvr>
                                        <p:cTn id="5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50" grpId="0" animBg="1"/>
      <p:bldP spid="51" grpId="0" animBg="1"/>
      <p:bldP spid="2064" grpId="0" animBg="1"/>
      <p:bldP spid="62" grpId="0" animBg="1"/>
      <p:bldP spid="63" grpId="0" animBg="1"/>
      <p:bldP spid="3" grpId="0" animBg="1"/>
      <p:bldP spid="3" grpId="1"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a:stCxn id="23" idx="1"/>
            <a:endCxn id="6" idx="3"/>
          </p:cNvCxnSpPr>
          <p:nvPr/>
        </p:nvCxnSpPr>
        <p:spPr>
          <a:xfrm flipH="1">
            <a:off x="5257800" y="3175000"/>
            <a:ext cx="617415" cy="20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4" idx="1"/>
            <a:endCxn id="6" idx="3"/>
          </p:cNvCxnSpPr>
          <p:nvPr/>
        </p:nvCxnSpPr>
        <p:spPr>
          <a:xfrm flipH="1" flipV="1">
            <a:off x="5257800" y="3177069"/>
            <a:ext cx="603661" cy="117268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5" idx="1"/>
            <a:endCxn id="7" idx="3"/>
          </p:cNvCxnSpPr>
          <p:nvPr/>
        </p:nvCxnSpPr>
        <p:spPr>
          <a:xfrm flipH="1" flipV="1">
            <a:off x="5257800" y="4340956"/>
            <a:ext cx="576942" cy="118354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1"/>
            <a:endCxn id="8" idx="3"/>
          </p:cNvCxnSpPr>
          <p:nvPr/>
        </p:nvCxnSpPr>
        <p:spPr>
          <a:xfrm flipH="1">
            <a:off x="5257800" y="5524500"/>
            <a:ext cx="576942" cy="15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Algorithmic Challenges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17</a:t>
            </a:fld>
            <a:endParaRPr lang="en-US" dirty="0">
              <a:solidFill>
                <a:prstClr val="black"/>
              </a:solidFill>
            </a:endParaRPr>
          </a:p>
        </p:txBody>
      </p:sp>
      <p:sp>
        <p:nvSpPr>
          <p:cNvPr id="6" name="Rounded Rectangle 5"/>
          <p:cNvSpPr/>
          <p:nvPr/>
        </p:nvSpPr>
        <p:spPr>
          <a:xfrm>
            <a:off x="76200" y="2740325"/>
            <a:ext cx="5181600" cy="873487"/>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How to </a:t>
            </a:r>
            <a:r>
              <a:rPr lang="en-US" sz="2800" b="1" dirty="0" smtClean="0">
                <a:solidFill>
                  <a:srgbClr val="33CC33"/>
                </a:solidFill>
                <a:latin typeface="Calibri" pitchFamily="34" charset="0"/>
                <a:cs typeface="Calibri" pitchFamily="34" charset="0"/>
              </a:rPr>
              <a:t>allocate</a:t>
            </a:r>
            <a:r>
              <a:rPr lang="en-US" sz="2800" dirty="0" smtClean="0">
                <a:solidFill>
                  <a:srgbClr val="33CC33"/>
                </a:solidFill>
                <a:latin typeface="Calibri" pitchFamily="34" charset="0"/>
                <a:cs typeface="Calibri" pitchFamily="34" charset="0"/>
              </a:rPr>
              <a:t> </a:t>
            </a:r>
            <a:r>
              <a:rPr lang="en-US" sz="2800" dirty="0" smtClean="0">
                <a:solidFill>
                  <a:schemeClr val="tx1"/>
                </a:solidFill>
                <a:latin typeface="Calibri" pitchFamily="34" charset="0"/>
                <a:cs typeface="Calibri" pitchFamily="34" charset="0"/>
              </a:rPr>
              <a:t>TCAMs for </a:t>
            </a:r>
            <a:r>
              <a:rPr lang="en-US" sz="2800" b="1" dirty="0" smtClean="0">
                <a:solidFill>
                  <a:schemeClr val="tx1"/>
                </a:solidFill>
                <a:latin typeface="Calibri" pitchFamily="34" charset="0"/>
                <a:cs typeface="Calibri" pitchFamily="34" charset="0"/>
              </a:rPr>
              <a:t>sufficient accuracy</a:t>
            </a:r>
            <a:r>
              <a:rPr lang="en-US" sz="2800" dirty="0" smtClean="0">
                <a:solidFill>
                  <a:schemeClr val="tx1"/>
                </a:solidFill>
                <a:latin typeface="Calibri" pitchFamily="34" charset="0"/>
                <a:cs typeface="Calibri" pitchFamily="34" charset="0"/>
              </a:rPr>
              <a:t>?</a:t>
            </a:r>
            <a:endParaRPr lang="en-US" sz="2800" dirty="0">
              <a:solidFill>
                <a:schemeClr val="tx1"/>
              </a:solidFill>
              <a:latin typeface="Calibri" pitchFamily="34" charset="0"/>
              <a:cs typeface="Calibri" pitchFamily="34" charset="0"/>
            </a:endParaRPr>
          </a:p>
        </p:txBody>
      </p:sp>
      <p:sp>
        <p:nvSpPr>
          <p:cNvPr id="7" name="Rounded Rectangle 6"/>
          <p:cNvSpPr/>
          <p:nvPr/>
        </p:nvSpPr>
        <p:spPr>
          <a:xfrm>
            <a:off x="76200" y="3998056"/>
            <a:ext cx="5181600" cy="6858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Which </a:t>
            </a:r>
            <a:r>
              <a:rPr lang="en-US" sz="2800" b="1" dirty="0" smtClean="0">
                <a:solidFill>
                  <a:srgbClr val="2DA2BF"/>
                </a:solidFill>
                <a:latin typeface="Calibri" pitchFamily="34" charset="0"/>
                <a:cs typeface="Calibri" pitchFamily="34" charset="0"/>
              </a:rPr>
              <a:t>switches</a:t>
            </a:r>
            <a:r>
              <a:rPr lang="en-US" sz="2800" dirty="0" smtClean="0">
                <a:solidFill>
                  <a:srgbClr val="2DA2BF"/>
                </a:solidFill>
                <a:latin typeface="Calibri" pitchFamily="34" charset="0"/>
                <a:cs typeface="Calibri" pitchFamily="34" charset="0"/>
              </a:rPr>
              <a:t> </a:t>
            </a:r>
            <a:r>
              <a:rPr lang="en-US" sz="2800" dirty="0" smtClean="0">
                <a:solidFill>
                  <a:schemeClr val="tx1"/>
                </a:solidFill>
                <a:latin typeface="Calibri" pitchFamily="34" charset="0"/>
                <a:cs typeface="Calibri" pitchFamily="34" charset="0"/>
              </a:rPr>
              <a:t>to </a:t>
            </a:r>
            <a:r>
              <a:rPr lang="en-US" sz="2800" b="1" dirty="0" smtClean="0">
                <a:solidFill>
                  <a:srgbClr val="33CC33"/>
                </a:solidFill>
                <a:latin typeface="Calibri" pitchFamily="34" charset="0"/>
                <a:cs typeface="Calibri" pitchFamily="34" charset="0"/>
              </a:rPr>
              <a:t>allocate</a:t>
            </a:r>
            <a:r>
              <a:rPr lang="en-US" sz="2800" dirty="0" smtClean="0">
                <a:solidFill>
                  <a:schemeClr val="tx1"/>
                </a:solidFill>
                <a:latin typeface="Calibri" pitchFamily="34" charset="0"/>
                <a:cs typeface="Calibri" pitchFamily="34" charset="0"/>
              </a:rPr>
              <a:t>?</a:t>
            </a:r>
            <a:endParaRPr lang="en-US" sz="2800" dirty="0">
              <a:solidFill>
                <a:schemeClr val="tx1"/>
              </a:solidFill>
              <a:latin typeface="Calibri" pitchFamily="34" charset="0"/>
              <a:cs typeface="Calibri" pitchFamily="34" charset="0"/>
            </a:endParaRPr>
          </a:p>
        </p:txBody>
      </p:sp>
      <p:sp>
        <p:nvSpPr>
          <p:cNvPr id="8" name="Rounded Rectangle 7"/>
          <p:cNvSpPr/>
          <p:nvPr/>
        </p:nvSpPr>
        <p:spPr>
          <a:xfrm>
            <a:off x="76200" y="5087150"/>
            <a:ext cx="5181600" cy="877824"/>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How to adapt TCAM </a:t>
            </a:r>
            <a:r>
              <a:rPr lang="en-US" sz="2800" b="1" dirty="0" smtClean="0">
                <a:solidFill>
                  <a:srgbClr val="FF0000"/>
                </a:solidFill>
                <a:latin typeface="Calibri" pitchFamily="34" charset="0"/>
                <a:cs typeface="Calibri" pitchFamily="34" charset="0"/>
              </a:rPr>
              <a:t>configuration</a:t>
            </a:r>
            <a:r>
              <a:rPr lang="en-US" sz="2800" dirty="0" smtClean="0">
                <a:solidFill>
                  <a:srgbClr val="FF0000"/>
                </a:solidFill>
                <a:latin typeface="Calibri" pitchFamily="34" charset="0"/>
                <a:cs typeface="Calibri" pitchFamily="34" charset="0"/>
              </a:rPr>
              <a:t> </a:t>
            </a:r>
            <a:r>
              <a:rPr lang="en-US" sz="2800" dirty="0" smtClean="0">
                <a:solidFill>
                  <a:schemeClr val="tx1"/>
                </a:solidFill>
                <a:latin typeface="Calibri" pitchFamily="34" charset="0"/>
                <a:cs typeface="Calibri" pitchFamily="34" charset="0"/>
              </a:rPr>
              <a:t>on multiple </a:t>
            </a:r>
            <a:r>
              <a:rPr lang="en-US" sz="2800" b="1" dirty="0" smtClean="0">
                <a:solidFill>
                  <a:srgbClr val="2DA2BF"/>
                </a:solidFill>
                <a:latin typeface="Calibri" pitchFamily="34" charset="0"/>
                <a:cs typeface="Calibri" pitchFamily="34" charset="0"/>
              </a:rPr>
              <a:t>switches</a:t>
            </a:r>
            <a:r>
              <a:rPr lang="en-US" sz="2800" dirty="0" smtClean="0">
                <a:solidFill>
                  <a:schemeClr val="tx1"/>
                </a:solidFill>
                <a:latin typeface="Calibri" pitchFamily="34" charset="0"/>
                <a:cs typeface="Calibri" pitchFamily="34" charset="0"/>
              </a:rPr>
              <a:t>?</a:t>
            </a:r>
            <a:endParaRPr lang="en-US" sz="2800" dirty="0">
              <a:solidFill>
                <a:schemeClr val="tx1"/>
              </a:solidFill>
              <a:latin typeface="Calibri" pitchFamily="34" charset="0"/>
              <a:cs typeface="Calibri" pitchFamily="34" charset="0"/>
            </a:endParaRPr>
          </a:p>
        </p:txBody>
      </p:sp>
      <p:sp>
        <p:nvSpPr>
          <p:cNvPr id="10" name="Rounded Rectangle 9"/>
          <p:cNvSpPr/>
          <p:nvPr/>
        </p:nvSpPr>
        <p:spPr>
          <a:xfrm>
            <a:off x="76200" y="876300"/>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Dynamically adapts tasks TCAM allocations </a:t>
            </a:r>
            <a:r>
              <a:rPr lang="en-US" sz="2800" dirty="0" smtClean="0"/>
              <a:t>and configuration over </a:t>
            </a:r>
            <a:r>
              <a:rPr lang="en-US" sz="2800" dirty="0"/>
              <a:t>time and across </a:t>
            </a:r>
            <a:r>
              <a:rPr lang="en-US" sz="2800" dirty="0" smtClean="0"/>
              <a:t>switches</a:t>
            </a:r>
            <a:r>
              <a:rPr lang="en-US" sz="2800" dirty="0"/>
              <a:t>, </a:t>
            </a:r>
            <a:endParaRPr lang="en-US" sz="2800" dirty="0" smtClean="0"/>
          </a:p>
          <a:p>
            <a:pPr algn="ctr"/>
            <a:r>
              <a:rPr lang="en-US" sz="2800" dirty="0" smtClean="0"/>
              <a:t>while </a:t>
            </a:r>
            <a:r>
              <a:rPr lang="en-US" sz="2800" dirty="0"/>
              <a:t>maintaining sufficient accuracy</a:t>
            </a:r>
            <a:endParaRPr lang="en-US" sz="2800" dirty="0">
              <a:solidFill>
                <a:prstClr val="white"/>
              </a:solidFill>
              <a:latin typeface="Calibri" pitchFamily="34" charset="0"/>
              <a:cs typeface="Calibri" pitchFamily="34" charset="0"/>
            </a:endParaRPr>
          </a:p>
        </p:txBody>
      </p:sp>
      <p:sp>
        <p:nvSpPr>
          <p:cNvPr id="17" name="Rounded Rectangle 16"/>
          <p:cNvSpPr/>
          <p:nvPr/>
        </p:nvSpPr>
        <p:spPr>
          <a:xfrm>
            <a:off x="76200" y="876300"/>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Dynamically adapts tasks TCAM </a:t>
            </a:r>
            <a:r>
              <a:rPr lang="en-US" sz="2800" b="1" dirty="0" smtClean="0">
                <a:solidFill>
                  <a:srgbClr val="33CC33"/>
                </a:solidFill>
              </a:rPr>
              <a:t>allocations</a:t>
            </a:r>
            <a:r>
              <a:rPr lang="en-US" sz="2800" dirty="0" smtClean="0">
                <a:solidFill>
                  <a:srgbClr val="33CC33"/>
                </a:solidFill>
              </a:rPr>
              <a:t> </a:t>
            </a:r>
            <a:r>
              <a:rPr lang="en-US" sz="2800" dirty="0" smtClean="0"/>
              <a:t>and configuration over </a:t>
            </a:r>
            <a:r>
              <a:rPr lang="en-US" sz="2800" dirty="0"/>
              <a:t>time and across </a:t>
            </a:r>
            <a:r>
              <a:rPr lang="en-US" sz="2800" dirty="0" smtClean="0"/>
              <a:t>switches</a:t>
            </a:r>
            <a:r>
              <a:rPr lang="en-US" sz="2800" dirty="0"/>
              <a:t>, </a:t>
            </a:r>
            <a:endParaRPr lang="en-US" sz="2800" dirty="0" smtClean="0"/>
          </a:p>
          <a:p>
            <a:pPr algn="ctr"/>
            <a:r>
              <a:rPr lang="en-US" sz="2800" dirty="0" smtClean="0"/>
              <a:t>while </a:t>
            </a:r>
            <a:r>
              <a:rPr lang="en-US" sz="2800" dirty="0"/>
              <a:t>maintaining </a:t>
            </a:r>
            <a:r>
              <a:rPr lang="en-US" sz="2800" b="1" dirty="0"/>
              <a:t>sufficient accuracy</a:t>
            </a:r>
            <a:endParaRPr lang="en-US" sz="2800" b="1" dirty="0">
              <a:solidFill>
                <a:prstClr val="white"/>
              </a:solidFill>
              <a:latin typeface="Calibri" pitchFamily="34" charset="0"/>
              <a:cs typeface="Calibri" pitchFamily="34" charset="0"/>
            </a:endParaRPr>
          </a:p>
        </p:txBody>
      </p:sp>
      <p:sp>
        <p:nvSpPr>
          <p:cNvPr id="19" name="Rounded Rectangle 18"/>
          <p:cNvSpPr/>
          <p:nvPr/>
        </p:nvSpPr>
        <p:spPr>
          <a:xfrm>
            <a:off x="76200" y="876300"/>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Dynamically adapts tasks TCAM </a:t>
            </a:r>
            <a:r>
              <a:rPr lang="en-US" sz="2800" b="1" dirty="0" smtClean="0">
                <a:solidFill>
                  <a:srgbClr val="33CC33"/>
                </a:solidFill>
              </a:rPr>
              <a:t>allocations</a:t>
            </a:r>
            <a:r>
              <a:rPr lang="en-US" sz="2800" dirty="0" smtClean="0">
                <a:solidFill>
                  <a:srgbClr val="33CC33"/>
                </a:solidFill>
              </a:rPr>
              <a:t> </a:t>
            </a:r>
            <a:r>
              <a:rPr lang="en-US" sz="2800" dirty="0" smtClean="0"/>
              <a:t>and configuration over </a:t>
            </a:r>
            <a:r>
              <a:rPr lang="en-US" sz="2800" dirty="0"/>
              <a:t>time and across </a:t>
            </a:r>
            <a:r>
              <a:rPr lang="en-US" sz="2800" b="1" dirty="0" smtClean="0">
                <a:solidFill>
                  <a:srgbClr val="2DA2BF"/>
                </a:solidFill>
              </a:rPr>
              <a:t>switches</a:t>
            </a:r>
            <a:r>
              <a:rPr lang="en-US" sz="2800" dirty="0"/>
              <a:t>, </a:t>
            </a:r>
            <a:endParaRPr lang="en-US" sz="2800" dirty="0" smtClean="0"/>
          </a:p>
          <a:p>
            <a:pPr algn="ctr"/>
            <a:r>
              <a:rPr lang="en-US" sz="2800" dirty="0" smtClean="0"/>
              <a:t>while </a:t>
            </a:r>
            <a:r>
              <a:rPr lang="en-US" sz="2800" dirty="0"/>
              <a:t>maintaining </a:t>
            </a:r>
            <a:r>
              <a:rPr lang="en-US" sz="2800" b="1" dirty="0"/>
              <a:t>sufficient accuracy</a:t>
            </a:r>
            <a:endParaRPr lang="en-US" sz="2800" b="1" dirty="0">
              <a:solidFill>
                <a:prstClr val="white"/>
              </a:solidFill>
              <a:latin typeface="Calibri" pitchFamily="34" charset="0"/>
              <a:cs typeface="Calibri" pitchFamily="34" charset="0"/>
            </a:endParaRPr>
          </a:p>
        </p:txBody>
      </p:sp>
      <p:sp>
        <p:nvSpPr>
          <p:cNvPr id="20" name="Rounded Rectangle 19"/>
          <p:cNvSpPr/>
          <p:nvPr/>
        </p:nvSpPr>
        <p:spPr>
          <a:xfrm>
            <a:off x="76200" y="876300"/>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Dynamically adapts tasks TCAM </a:t>
            </a:r>
            <a:r>
              <a:rPr lang="en-US" sz="2800" b="1" dirty="0" smtClean="0">
                <a:solidFill>
                  <a:srgbClr val="33CC33"/>
                </a:solidFill>
              </a:rPr>
              <a:t>allocations</a:t>
            </a:r>
            <a:r>
              <a:rPr lang="en-US" sz="2800" dirty="0" smtClean="0"/>
              <a:t> and </a:t>
            </a:r>
            <a:r>
              <a:rPr lang="en-US" sz="2800" b="1" dirty="0" smtClean="0">
                <a:solidFill>
                  <a:srgbClr val="FF0000"/>
                </a:solidFill>
              </a:rPr>
              <a:t>configuration</a:t>
            </a:r>
            <a:r>
              <a:rPr lang="en-US" sz="2800" dirty="0" smtClean="0">
                <a:solidFill>
                  <a:srgbClr val="FF0000"/>
                </a:solidFill>
              </a:rPr>
              <a:t> </a:t>
            </a:r>
            <a:r>
              <a:rPr lang="en-US" sz="2800" dirty="0" smtClean="0"/>
              <a:t>over </a:t>
            </a:r>
            <a:r>
              <a:rPr lang="en-US" sz="2800" dirty="0"/>
              <a:t>time and across </a:t>
            </a:r>
            <a:r>
              <a:rPr lang="en-US" sz="2800" b="1" dirty="0" smtClean="0">
                <a:solidFill>
                  <a:srgbClr val="2DA2BF"/>
                </a:solidFill>
              </a:rPr>
              <a:t>switches</a:t>
            </a:r>
            <a:r>
              <a:rPr lang="en-US" sz="2800" dirty="0"/>
              <a:t>, </a:t>
            </a:r>
            <a:endParaRPr lang="en-US" sz="2800" dirty="0" smtClean="0"/>
          </a:p>
          <a:p>
            <a:pPr algn="ctr"/>
            <a:r>
              <a:rPr lang="en-US" sz="2800" dirty="0" smtClean="0"/>
              <a:t>while </a:t>
            </a:r>
            <a:r>
              <a:rPr lang="en-US" sz="2800" dirty="0"/>
              <a:t>maintaining </a:t>
            </a:r>
            <a:r>
              <a:rPr lang="en-US" sz="2800" b="1" dirty="0"/>
              <a:t>sufficient accuracy</a:t>
            </a:r>
            <a:endParaRPr lang="en-US" sz="2800" b="1" dirty="0">
              <a:solidFill>
                <a:prstClr val="white"/>
              </a:solidFill>
              <a:latin typeface="Calibri" pitchFamily="34" charset="0"/>
              <a:cs typeface="Calibri" pitchFamily="34" charset="0"/>
            </a:endParaRPr>
          </a:p>
        </p:txBody>
      </p:sp>
      <p:sp>
        <p:nvSpPr>
          <p:cNvPr id="3" name="TextBox 2"/>
          <p:cNvSpPr txBox="1"/>
          <p:nvPr/>
        </p:nvSpPr>
        <p:spPr>
          <a:xfrm>
            <a:off x="5314950" y="876300"/>
            <a:ext cx="1828800" cy="523220"/>
          </a:xfrm>
          <a:prstGeom prst="rect">
            <a:avLst/>
          </a:prstGeom>
          <a:noFill/>
        </p:spPr>
        <p:txBody>
          <a:bodyPr wrap="square" rtlCol="0">
            <a:spAutoFit/>
          </a:bodyPr>
          <a:lstStyle/>
          <a:p>
            <a:r>
              <a:rPr lang="en-US" sz="2800" b="1" dirty="0" smtClean="0">
                <a:solidFill>
                  <a:srgbClr val="33CC33"/>
                </a:solidFill>
              </a:rPr>
              <a:t>allocations</a:t>
            </a:r>
            <a:endParaRPr lang="en-US" sz="2800" b="1" dirty="0">
              <a:solidFill>
                <a:srgbClr val="33CC33"/>
              </a:solidFill>
            </a:endParaRPr>
          </a:p>
        </p:txBody>
      </p:sp>
      <p:sp>
        <p:nvSpPr>
          <p:cNvPr id="11" name="TextBox 10"/>
          <p:cNvSpPr txBox="1"/>
          <p:nvPr/>
        </p:nvSpPr>
        <p:spPr>
          <a:xfrm>
            <a:off x="4087090" y="1766034"/>
            <a:ext cx="3048000" cy="523220"/>
          </a:xfrm>
          <a:prstGeom prst="rect">
            <a:avLst/>
          </a:prstGeom>
          <a:noFill/>
        </p:spPr>
        <p:txBody>
          <a:bodyPr wrap="square" rtlCol="0">
            <a:spAutoFit/>
          </a:bodyPr>
          <a:lstStyle/>
          <a:p>
            <a:r>
              <a:rPr lang="en-US" sz="2800" b="1" dirty="0" smtClean="0"/>
              <a:t>sufficient accuracy</a:t>
            </a:r>
            <a:endParaRPr lang="en-US" sz="2800" b="1" dirty="0"/>
          </a:p>
        </p:txBody>
      </p:sp>
      <p:sp>
        <p:nvSpPr>
          <p:cNvPr id="12" name="TextBox 11"/>
          <p:cNvSpPr txBox="1"/>
          <p:nvPr/>
        </p:nvSpPr>
        <p:spPr>
          <a:xfrm>
            <a:off x="5306290" y="876300"/>
            <a:ext cx="1828800" cy="523220"/>
          </a:xfrm>
          <a:prstGeom prst="rect">
            <a:avLst/>
          </a:prstGeom>
          <a:noFill/>
        </p:spPr>
        <p:txBody>
          <a:bodyPr wrap="square" rtlCol="0">
            <a:spAutoFit/>
          </a:bodyPr>
          <a:lstStyle/>
          <a:p>
            <a:r>
              <a:rPr lang="en-US" sz="2800" b="1" dirty="0" smtClean="0">
                <a:solidFill>
                  <a:srgbClr val="33CC33"/>
                </a:solidFill>
              </a:rPr>
              <a:t>allocations</a:t>
            </a:r>
            <a:endParaRPr lang="en-US" sz="2800" b="1" dirty="0">
              <a:solidFill>
                <a:srgbClr val="33CC33"/>
              </a:solidFill>
            </a:endParaRPr>
          </a:p>
        </p:txBody>
      </p:sp>
      <p:sp>
        <p:nvSpPr>
          <p:cNvPr id="13" name="Rectangle 12"/>
          <p:cNvSpPr/>
          <p:nvPr/>
        </p:nvSpPr>
        <p:spPr>
          <a:xfrm>
            <a:off x="5971310" y="1338590"/>
            <a:ext cx="1468607" cy="523220"/>
          </a:xfrm>
          <a:prstGeom prst="rect">
            <a:avLst/>
          </a:prstGeom>
        </p:spPr>
        <p:txBody>
          <a:bodyPr wrap="none">
            <a:spAutoFit/>
          </a:bodyPr>
          <a:lstStyle/>
          <a:p>
            <a:r>
              <a:rPr lang="en-US" sz="2800" b="1" dirty="0">
                <a:solidFill>
                  <a:srgbClr val="2DA2BF"/>
                </a:solidFill>
              </a:rPr>
              <a:t>switches</a:t>
            </a:r>
          </a:p>
        </p:txBody>
      </p:sp>
      <p:sp>
        <p:nvSpPr>
          <p:cNvPr id="14" name="TextBox 13"/>
          <p:cNvSpPr txBox="1"/>
          <p:nvPr/>
        </p:nvSpPr>
        <p:spPr>
          <a:xfrm>
            <a:off x="819150" y="1301153"/>
            <a:ext cx="2346960" cy="523220"/>
          </a:xfrm>
          <a:prstGeom prst="rect">
            <a:avLst/>
          </a:prstGeom>
          <a:noFill/>
        </p:spPr>
        <p:txBody>
          <a:bodyPr wrap="square" rtlCol="0">
            <a:spAutoFit/>
          </a:bodyPr>
          <a:lstStyle/>
          <a:p>
            <a:r>
              <a:rPr lang="en-US" sz="2800" b="1" dirty="0" smtClean="0">
                <a:solidFill>
                  <a:srgbClr val="FF0000"/>
                </a:solidFill>
              </a:rPr>
              <a:t>configuration</a:t>
            </a:r>
            <a:endParaRPr lang="en-US" sz="2800" b="1" dirty="0">
              <a:solidFill>
                <a:srgbClr val="FF0000"/>
              </a:solidFill>
            </a:endParaRPr>
          </a:p>
        </p:txBody>
      </p:sp>
      <p:sp>
        <p:nvSpPr>
          <p:cNvPr id="15" name="Rectangle 14"/>
          <p:cNvSpPr/>
          <p:nvPr/>
        </p:nvSpPr>
        <p:spPr>
          <a:xfrm>
            <a:off x="5943600" y="1352082"/>
            <a:ext cx="1468607" cy="523220"/>
          </a:xfrm>
          <a:prstGeom prst="rect">
            <a:avLst/>
          </a:prstGeom>
        </p:spPr>
        <p:txBody>
          <a:bodyPr wrap="none">
            <a:spAutoFit/>
          </a:bodyPr>
          <a:lstStyle/>
          <a:p>
            <a:r>
              <a:rPr lang="en-US" sz="2800" b="1" dirty="0">
                <a:solidFill>
                  <a:srgbClr val="2DA2BF"/>
                </a:solidFill>
              </a:rPr>
              <a:t>switches</a:t>
            </a:r>
          </a:p>
        </p:txBody>
      </p:sp>
      <p:sp>
        <p:nvSpPr>
          <p:cNvPr id="23" name="Rounded Rectangle 22"/>
          <p:cNvSpPr/>
          <p:nvPr/>
        </p:nvSpPr>
        <p:spPr>
          <a:xfrm>
            <a:off x="5875215" y="283210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Diminishing Return</a:t>
            </a:r>
            <a:endParaRPr lang="en-US" sz="2400" dirty="0">
              <a:solidFill>
                <a:schemeClr val="tx1"/>
              </a:solidFill>
              <a:latin typeface="Calibri" pitchFamily="34" charset="0"/>
              <a:cs typeface="Calibri" pitchFamily="34" charset="0"/>
            </a:endParaRPr>
          </a:p>
        </p:txBody>
      </p:sp>
      <p:sp>
        <p:nvSpPr>
          <p:cNvPr id="24" name="Rounded Rectangle 23"/>
          <p:cNvSpPr/>
          <p:nvPr/>
        </p:nvSpPr>
        <p:spPr>
          <a:xfrm>
            <a:off x="5861461" y="400685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Temporal Multiplexing</a:t>
            </a:r>
            <a:endParaRPr lang="en-US" sz="2400" dirty="0">
              <a:solidFill>
                <a:schemeClr val="tx1"/>
              </a:solidFill>
              <a:latin typeface="Calibri" pitchFamily="34" charset="0"/>
              <a:cs typeface="Calibri" pitchFamily="34" charset="0"/>
            </a:endParaRPr>
          </a:p>
        </p:txBody>
      </p:sp>
      <p:sp>
        <p:nvSpPr>
          <p:cNvPr id="25" name="Rounded Rectangle 24"/>
          <p:cNvSpPr/>
          <p:nvPr/>
        </p:nvSpPr>
        <p:spPr>
          <a:xfrm>
            <a:off x="5834742" y="518160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Spatial Multiplexing</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39128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42" presetClass="path" presetSubtype="0" accel="50000" decel="50000" fill="hold" grpId="1" nodeType="withEffect">
                                  <p:stCondLst>
                                    <p:cond delay="0"/>
                                  </p:stCondLst>
                                  <p:childTnLst>
                                    <p:animMotion origin="layout" path="M -3.33333E-6 -7.40741E-7 L -0.41666 0.26134 " pathEditMode="relative" rAng="0" ptsTypes="AA">
                                      <p:cBhvr>
                                        <p:cTn id="12" dur="2000" fill="hold"/>
                                        <p:tgtEl>
                                          <p:spTgt spid="3"/>
                                        </p:tgtEl>
                                        <p:attrNameLst>
                                          <p:attrName>ppt_x</p:attrName>
                                          <p:attrName>ppt_y</p:attrName>
                                        </p:attrNameLst>
                                      </p:cBhvr>
                                      <p:rCtr x="-20833" y="13056"/>
                                    </p:animMotion>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42" presetClass="path" presetSubtype="0" accel="50000" decel="50000" fill="hold" grpId="1" nodeType="withEffect">
                                  <p:stCondLst>
                                    <p:cond delay="0"/>
                                  </p:stCondLst>
                                  <p:childTnLst>
                                    <p:animMotion origin="layout" path="M 4.72222E-6 -1.85185E-6 L -0.32205 0.2044 " pathEditMode="relative" rAng="0" ptsTypes="AA">
                                      <p:cBhvr>
                                        <p:cTn id="17" dur="2000" fill="hold"/>
                                        <p:tgtEl>
                                          <p:spTgt spid="11"/>
                                        </p:tgtEl>
                                        <p:attrNameLst>
                                          <p:attrName>ppt_x</p:attrName>
                                          <p:attrName>ppt_y</p:attrName>
                                        </p:attrNameLst>
                                      </p:cBhvr>
                                      <p:rCtr x="-16111" y="10208"/>
                                    </p:animMotion>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xit" presetSubtype="0" fill="hold" grpId="2" nodeType="withEffect">
                                  <p:stCondLst>
                                    <p:cond delay="0"/>
                                  </p:stCondLst>
                                  <p:childTnLst>
                                    <p:animEffect transition="out" filter="fade">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par>
                                <p:cTn id="31" presetID="10" presetClass="exit" presetSubtype="0" fill="hold" grpId="2" nodeType="withEffect">
                                  <p:stCondLst>
                                    <p:cond delay="0"/>
                                  </p:stCondLst>
                                  <p:childTnLst>
                                    <p:animEffect transition="out" filter="fade">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par>
                                <p:cTn id="37" presetID="10"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42" presetClass="path" presetSubtype="0" accel="50000" decel="50000" fill="hold" grpId="1" nodeType="withEffect">
                                  <p:stCondLst>
                                    <p:cond delay="0"/>
                                  </p:stCondLst>
                                  <p:childTnLst>
                                    <p:animMotion origin="layout" path="M -1.94444E-6 -2.22222E-6 L -0.24705 0.46736 " pathEditMode="relative" rAng="0" ptsTypes="AA">
                                      <p:cBhvr>
                                        <p:cTn id="49" dur="2000" fill="hold"/>
                                        <p:tgtEl>
                                          <p:spTgt spid="12"/>
                                        </p:tgtEl>
                                        <p:attrNameLst>
                                          <p:attrName>ppt_x</p:attrName>
                                          <p:attrName>ppt_y</p:attrName>
                                        </p:attrNameLst>
                                      </p:cBhvr>
                                      <p:rCtr x="-12361" y="23356"/>
                                    </p:animMotion>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42" presetClass="path" presetSubtype="0" accel="50000" decel="50000" fill="hold" grpId="1" nodeType="withEffect">
                                  <p:stCondLst>
                                    <p:cond delay="0"/>
                                  </p:stCondLst>
                                  <p:childTnLst>
                                    <p:animMotion origin="layout" path="M -3.33333E-6 -3.33333E-6 L -0.49166 0.4 " pathEditMode="relative" rAng="0" ptsTypes="AA">
                                      <p:cBhvr>
                                        <p:cTn id="54" dur="2000" fill="hold"/>
                                        <p:tgtEl>
                                          <p:spTgt spid="13"/>
                                        </p:tgtEl>
                                        <p:attrNameLst>
                                          <p:attrName>ppt_x</p:attrName>
                                          <p:attrName>ppt_y</p:attrName>
                                        </p:attrNameLst>
                                      </p:cBhvr>
                                      <p:rCtr x="-24583" y="20000"/>
                                    </p:animMotion>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par>
                                <p:cTn id="59" presetID="10" presetClass="exit" presetSubtype="0" fill="hold" grpId="2" nodeType="withEffect">
                                  <p:stCondLst>
                                    <p:cond delay="0"/>
                                  </p:stCondLst>
                                  <p:childTnLst>
                                    <p:animEffect transition="out" filter="fade">
                                      <p:cBhvr>
                                        <p:cTn id="60" dur="500"/>
                                        <p:tgtEl>
                                          <p:spTgt spid="12"/>
                                        </p:tgtEl>
                                      </p:cBhvr>
                                    </p:animEffect>
                                    <p:set>
                                      <p:cBhvr>
                                        <p:cTn id="61" dur="1" fill="hold">
                                          <p:stCondLst>
                                            <p:cond delay="499"/>
                                          </p:stCondLst>
                                        </p:cTn>
                                        <p:tgtEl>
                                          <p:spTgt spid="12"/>
                                        </p:tgtEl>
                                        <p:attrNameLst>
                                          <p:attrName>style.visibility</p:attrName>
                                        </p:attrNameLst>
                                      </p:cBhvr>
                                      <p:to>
                                        <p:strVal val="hidden"/>
                                      </p:to>
                                    </p:set>
                                  </p:childTnLst>
                                </p:cTn>
                              </p:par>
                              <p:par>
                                <p:cTn id="62" presetID="10" presetClass="exit" presetSubtype="0" fill="hold" grpId="2" nodeType="withEffect">
                                  <p:stCondLst>
                                    <p:cond delay="0"/>
                                  </p:stCondLst>
                                  <p:childTnLst>
                                    <p:animEffect transition="out" filter="fade">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10" presetClass="entr" presetSubtype="0"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500"/>
                                        <p:tgtEl>
                                          <p:spTgt spid="1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500"/>
                                        <p:tgtEl>
                                          <p:spTgt spid="20"/>
                                        </p:tgtEl>
                                      </p:cBhvr>
                                    </p:animEffect>
                                  </p:childTnLst>
                                </p:cTn>
                              </p:par>
                              <p:par>
                                <p:cTn id="79" presetID="42" presetClass="path" presetSubtype="0" accel="50000" decel="50000" fill="hold" grpId="3" nodeType="withEffect">
                                  <p:stCondLst>
                                    <p:cond delay="0"/>
                                  </p:stCondLst>
                                  <p:childTnLst>
                                    <p:animMotion origin="layout" path="M -1.94444E-6 2.22222E-6 L 0.24879 0.55 " pathEditMode="relative" rAng="0" ptsTypes="AA">
                                      <p:cBhvr>
                                        <p:cTn id="80" dur="2000" fill="hold"/>
                                        <p:tgtEl>
                                          <p:spTgt spid="14"/>
                                        </p:tgtEl>
                                        <p:attrNameLst>
                                          <p:attrName>ppt_x</p:attrName>
                                          <p:attrName>ppt_y</p:attrName>
                                        </p:attrNameLst>
                                      </p:cBhvr>
                                      <p:rCtr x="12431" y="27500"/>
                                    </p:animMotion>
                                  </p:childTnLst>
                                </p:cTn>
                              </p:par>
                              <p:par>
                                <p:cTn id="81" presetID="10" presetClass="entr" presetSubtype="0"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500"/>
                                        <p:tgtEl>
                                          <p:spTgt spid="15"/>
                                        </p:tgtEl>
                                      </p:cBhvr>
                                    </p:animEffect>
                                  </p:childTnLst>
                                </p:cTn>
                              </p:par>
                              <p:par>
                                <p:cTn id="84" presetID="42" presetClass="path" presetSubtype="0" accel="50000" decel="50000" fill="hold" grpId="1" nodeType="withEffect">
                                  <p:stCondLst>
                                    <p:cond delay="0"/>
                                  </p:stCondLst>
                                  <p:childTnLst>
                                    <p:animMotion origin="layout" path="M -3.33333E-6 -1.85185E-6 L -0.35833 0.60023 " pathEditMode="relative" rAng="0" ptsTypes="AA">
                                      <p:cBhvr>
                                        <p:cTn id="85" dur="2000" fill="hold"/>
                                        <p:tgtEl>
                                          <p:spTgt spid="15"/>
                                        </p:tgtEl>
                                        <p:attrNameLst>
                                          <p:attrName>ppt_x</p:attrName>
                                          <p:attrName>ppt_y</p:attrName>
                                        </p:attrNameLst>
                                      </p:cBhvr>
                                      <p:rCtr x="-17917" y="30000"/>
                                    </p:animMotion>
                                  </p:childTnLst>
                                </p:cTn>
                              </p:par>
                            </p:childTnLst>
                          </p:cTn>
                        </p:par>
                        <p:par>
                          <p:cTn id="86" fill="hold">
                            <p:stCondLst>
                              <p:cond delay="2000"/>
                            </p:stCondLst>
                            <p:childTnLst>
                              <p:par>
                                <p:cTn id="87" presetID="10" presetClass="entr" presetSubtype="0" fill="hold" grpId="0" nodeType="after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500"/>
                                        <p:tgtEl>
                                          <p:spTgt spid="8"/>
                                        </p:tgtEl>
                                      </p:cBhvr>
                                    </p:animEffect>
                                  </p:childTnLst>
                                </p:cTn>
                              </p:par>
                              <p:par>
                                <p:cTn id="90" presetID="10" presetClass="exit" presetSubtype="0" fill="hold" grpId="2" nodeType="withEffect">
                                  <p:stCondLst>
                                    <p:cond delay="0"/>
                                  </p:stCondLst>
                                  <p:childTnLst>
                                    <p:animEffect transition="out" filter="fade">
                                      <p:cBhvr>
                                        <p:cTn id="91" dur="500"/>
                                        <p:tgtEl>
                                          <p:spTgt spid="14"/>
                                        </p:tgtEl>
                                      </p:cBhvr>
                                    </p:animEffect>
                                    <p:set>
                                      <p:cBhvr>
                                        <p:cTn id="92" dur="1" fill="hold">
                                          <p:stCondLst>
                                            <p:cond delay="499"/>
                                          </p:stCondLst>
                                        </p:cTn>
                                        <p:tgtEl>
                                          <p:spTgt spid="14"/>
                                        </p:tgtEl>
                                        <p:attrNameLst>
                                          <p:attrName>style.visibility</p:attrName>
                                        </p:attrNameLst>
                                      </p:cBhvr>
                                      <p:to>
                                        <p:strVal val="hidden"/>
                                      </p:to>
                                    </p:set>
                                  </p:childTnLst>
                                </p:cTn>
                              </p:par>
                              <p:par>
                                <p:cTn id="93" presetID="10" presetClass="exit" presetSubtype="0" fill="hold" grpId="2" nodeType="withEffect">
                                  <p:stCondLst>
                                    <p:cond delay="0"/>
                                  </p:stCondLst>
                                  <p:childTnLst>
                                    <p:animEffect transition="out" filter="fade">
                                      <p:cBhvr>
                                        <p:cTn id="94" dur="500"/>
                                        <p:tgtEl>
                                          <p:spTgt spid="15"/>
                                        </p:tgtEl>
                                      </p:cBhvr>
                                    </p:animEffect>
                                    <p:set>
                                      <p:cBhvr>
                                        <p:cTn id="95" dur="1" fill="hold">
                                          <p:stCondLst>
                                            <p:cond delay="499"/>
                                          </p:stCondLst>
                                        </p:cTn>
                                        <p:tgtEl>
                                          <p:spTgt spid="15"/>
                                        </p:tgtEl>
                                        <p:attrNameLst>
                                          <p:attrName>style.visibility</p:attrName>
                                        </p:attrNameLst>
                                      </p:cBhvr>
                                      <p:to>
                                        <p:strVal val="hidden"/>
                                      </p:to>
                                    </p:set>
                                  </p:childTnLst>
                                </p:cTn>
                              </p:par>
                              <p:par>
                                <p:cTn id="96" presetID="10" presetClass="entr" presetSubtype="0" fill="hold" nodeType="with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fade">
                                      <p:cBhvr>
                                        <p:cTn id="9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7" grpId="0" animBg="1"/>
      <p:bldP spid="19" grpId="0" animBg="1"/>
      <p:bldP spid="20" grpId="0" animBg="1"/>
      <p:bldP spid="3" grpId="0"/>
      <p:bldP spid="3" grpId="1"/>
      <p:bldP spid="3" grpId="2"/>
      <p:bldP spid="11" grpId="0"/>
      <p:bldP spid="11" grpId="1"/>
      <p:bldP spid="11" grpId="2"/>
      <p:bldP spid="12" grpId="0"/>
      <p:bldP spid="12" grpId="1"/>
      <p:bldP spid="12" grpId="2"/>
      <p:bldP spid="13" grpId="0"/>
      <p:bldP spid="13" grpId="1"/>
      <p:bldP spid="13" grpId="2"/>
      <p:bldP spid="14" grpId="0"/>
      <p:bldP spid="14" grpId="2"/>
      <p:bldP spid="14" grpId="3"/>
      <p:bldP spid="15" grpId="0"/>
      <p:bldP spid="15" grpId="1"/>
      <p:bldP spid="15" grpId="2"/>
      <p:bldP spid="23" grpId="0" animBg="1"/>
      <p:bldP spid="24"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TCAM Allocation</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18</a:t>
            </a:fld>
            <a:endParaRPr lang="en-US" dirty="0">
              <a:solidFill>
                <a:prstClr val="black"/>
              </a:solidFill>
            </a:endParaRPr>
          </a:p>
        </p:txBody>
      </p:sp>
      <p:sp>
        <p:nvSpPr>
          <p:cNvPr id="7" name="Rounded Rectangle 6"/>
          <p:cNvSpPr/>
          <p:nvPr/>
        </p:nvSpPr>
        <p:spPr>
          <a:xfrm>
            <a:off x="1676400" y="1940564"/>
            <a:ext cx="3078883" cy="50292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sz="2800" dirty="0">
                <a:latin typeface="Calibri" pitchFamily="34" charset="0"/>
                <a:cs typeface="Calibri" pitchFamily="34" charset="0"/>
              </a:rPr>
              <a:t>Allocate </a:t>
            </a:r>
            <a:r>
              <a:rPr lang="en-US" sz="2800" dirty="0" smtClean="0">
                <a:latin typeface="Calibri" pitchFamily="34" charset="0"/>
                <a:cs typeface="Calibri" pitchFamily="34" charset="0"/>
              </a:rPr>
              <a:t>TCAM</a:t>
            </a:r>
            <a:endParaRPr lang="en-US" sz="2800" dirty="0">
              <a:latin typeface="Calibri" pitchFamily="34" charset="0"/>
              <a:cs typeface="Calibri" pitchFamily="34" charset="0"/>
            </a:endParaRPr>
          </a:p>
        </p:txBody>
      </p:sp>
      <p:sp>
        <p:nvSpPr>
          <p:cNvPr id="8" name="Rounded Rectangle 7"/>
          <p:cNvSpPr/>
          <p:nvPr/>
        </p:nvSpPr>
        <p:spPr>
          <a:xfrm>
            <a:off x="5226917" y="1946370"/>
            <a:ext cx="3078883" cy="50292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sz="2800" dirty="0">
                <a:latin typeface="Calibri" pitchFamily="34" charset="0"/>
                <a:cs typeface="Calibri" pitchFamily="34" charset="0"/>
              </a:rPr>
              <a:t>Estimate accuracy</a:t>
            </a:r>
          </a:p>
        </p:txBody>
      </p:sp>
      <p:cxnSp>
        <p:nvCxnSpPr>
          <p:cNvPr id="10" name="Elbow Connector 9"/>
          <p:cNvCxnSpPr>
            <a:stCxn id="7" idx="2"/>
            <a:endCxn id="8" idx="2"/>
          </p:cNvCxnSpPr>
          <p:nvPr/>
        </p:nvCxnSpPr>
        <p:spPr>
          <a:xfrm rot="16200000" flipH="1">
            <a:off x="4988197" y="671128"/>
            <a:ext cx="5806" cy="3550517"/>
          </a:xfrm>
          <a:prstGeom prst="bentConnector3">
            <a:avLst>
              <a:gd name="adj1" fmla="val 7318429"/>
            </a:avLst>
          </a:prstGeom>
          <a:ln w="57150">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2" name="Elbow Connector 11"/>
          <p:cNvCxnSpPr>
            <a:stCxn id="8" idx="0"/>
            <a:endCxn id="7" idx="0"/>
          </p:cNvCxnSpPr>
          <p:nvPr/>
        </p:nvCxnSpPr>
        <p:spPr>
          <a:xfrm rot="16200000" flipV="1">
            <a:off x="4988198" y="168208"/>
            <a:ext cx="5806" cy="3550517"/>
          </a:xfrm>
          <a:prstGeom prst="bentConnector3">
            <a:avLst>
              <a:gd name="adj1" fmla="val 8193352"/>
            </a:avLst>
          </a:prstGeom>
          <a:ln w="57150">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3962400" y="2779776"/>
            <a:ext cx="1752600" cy="523220"/>
          </a:xfrm>
          <a:prstGeom prst="rect">
            <a:avLst/>
          </a:prstGeom>
          <a:noFill/>
        </p:spPr>
        <p:txBody>
          <a:bodyPr wrap="square" rtlCol="0">
            <a:spAutoFit/>
          </a:bodyPr>
          <a:lstStyle/>
          <a:p>
            <a:pPr algn="ctr"/>
            <a:r>
              <a:rPr lang="en-US" sz="2800" dirty="0" smtClean="0"/>
              <a:t>Measure</a:t>
            </a:r>
            <a:endParaRPr lang="en-US" sz="2800" dirty="0"/>
          </a:p>
        </p:txBody>
      </p:sp>
      <p:sp>
        <p:nvSpPr>
          <p:cNvPr id="6" name="Rounded Rectangle 5"/>
          <p:cNvSpPr/>
          <p:nvPr/>
        </p:nvSpPr>
        <p:spPr>
          <a:xfrm>
            <a:off x="304800" y="3495390"/>
            <a:ext cx="8115300" cy="85344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t" anchorCtr="0"/>
          <a:lstStyle/>
          <a:p>
            <a:r>
              <a:rPr lang="en-US" sz="2400" dirty="0"/>
              <a:t>We cannot know the curve for every traffic and task instance</a:t>
            </a:r>
          </a:p>
          <a:p>
            <a:r>
              <a:rPr lang="en-US" sz="2400" dirty="0"/>
              <a:t>    Thus we cannot </a:t>
            </a:r>
            <a:r>
              <a:rPr lang="en-US" sz="2400" dirty="0" smtClean="0"/>
              <a:t>formulate a one-shot optimization</a:t>
            </a:r>
            <a:endParaRPr lang="en-US" sz="2400" dirty="0"/>
          </a:p>
        </p:txBody>
      </p:sp>
      <p:sp>
        <p:nvSpPr>
          <p:cNvPr id="17" name="Rounded Rectangle 16"/>
          <p:cNvSpPr/>
          <p:nvPr/>
        </p:nvSpPr>
        <p:spPr>
          <a:xfrm>
            <a:off x="304800" y="5013960"/>
            <a:ext cx="8115300" cy="85344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t" anchorCtr="0"/>
          <a:lstStyle/>
          <a:p>
            <a:r>
              <a:rPr lang="en-US" sz="2400" dirty="0">
                <a:latin typeface="Calibri" pitchFamily="34" charset="0"/>
                <a:cs typeface="Calibri" pitchFamily="34" charset="0"/>
              </a:rPr>
              <a:t>We don’t have </a:t>
            </a:r>
            <a:r>
              <a:rPr lang="en-US" sz="2400" dirty="0" smtClean="0">
                <a:latin typeface="Calibri" pitchFamily="34" charset="0"/>
                <a:cs typeface="Calibri" pitchFamily="34" charset="0"/>
              </a:rPr>
              <a:t>ground-truth</a:t>
            </a:r>
          </a:p>
          <a:p>
            <a:r>
              <a:rPr lang="en-US" sz="2400" dirty="0" smtClean="0">
                <a:latin typeface="Calibri" pitchFamily="34" charset="0"/>
                <a:cs typeface="Calibri" pitchFamily="34" charset="0"/>
              </a:rPr>
              <a:t>     Thus we must estimate accuracy</a:t>
            </a:r>
            <a:endParaRPr lang="en-US" sz="2400" dirty="0">
              <a:latin typeface="Calibri" pitchFamily="34" charset="0"/>
              <a:cs typeface="Calibri" pitchFamily="34" charset="0"/>
            </a:endParaRPr>
          </a:p>
        </p:txBody>
      </p:sp>
      <p:sp>
        <p:nvSpPr>
          <p:cNvPr id="14" name="TextBox 13"/>
          <p:cNvSpPr txBox="1"/>
          <p:nvPr/>
        </p:nvSpPr>
        <p:spPr>
          <a:xfrm>
            <a:off x="304800" y="3048000"/>
            <a:ext cx="3886200" cy="523220"/>
          </a:xfrm>
          <a:prstGeom prst="rect">
            <a:avLst/>
          </a:prstGeom>
          <a:noFill/>
        </p:spPr>
        <p:txBody>
          <a:bodyPr wrap="square" rtlCol="0">
            <a:spAutoFit/>
          </a:bodyPr>
          <a:lstStyle/>
          <a:p>
            <a:r>
              <a:rPr lang="en-US" sz="2800" b="1" dirty="0">
                <a:latin typeface="Calibri" pitchFamily="34" charset="0"/>
                <a:cs typeface="Calibri" pitchFamily="34" charset="0"/>
              </a:rPr>
              <a:t>Why </a:t>
            </a:r>
            <a:r>
              <a:rPr lang="en-US" sz="2800" b="1" dirty="0" smtClean="0">
                <a:latin typeface="Calibri" pitchFamily="34" charset="0"/>
                <a:cs typeface="Calibri" pitchFamily="34" charset="0"/>
              </a:rPr>
              <a:t>iterative approach?</a:t>
            </a:r>
            <a:endParaRPr lang="en-US" sz="2800" b="1" dirty="0">
              <a:latin typeface="Calibri" pitchFamily="34" charset="0"/>
              <a:cs typeface="Calibri" pitchFamily="34" charset="0"/>
            </a:endParaRPr>
          </a:p>
        </p:txBody>
      </p:sp>
      <p:pic>
        <p:nvPicPr>
          <p:cNvPr id="23" name="Picture 2" descr="D:\USC\ramesh\measurement\presentation\figures\toy_multicurve.emf"/>
          <p:cNvPicPr>
            <a:picLocks noChangeAspect="1" noChangeArrowheads="1"/>
          </p:cNvPicPr>
          <p:nvPr/>
        </p:nvPicPr>
        <p:blipFill rotWithShape="1">
          <a:blip r:embed="rId3">
            <a:extLst>
              <a:ext uri="{28A0092B-C50C-407E-A947-70E740481C1C}">
                <a14:useLocalDpi xmlns:a14="http://schemas.microsoft.com/office/drawing/2010/main" val="0"/>
              </a:ext>
            </a:extLst>
          </a:blip>
          <a:srcRect t="3238" b="1"/>
          <a:stretch/>
        </p:blipFill>
        <p:spPr bwMode="auto">
          <a:xfrm>
            <a:off x="2731490" y="4434449"/>
            <a:ext cx="3134650" cy="208217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6679607" y="774954"/>
            <a:ext cx="2422064" cy="1153180"/>
            <a:chOff x="6143147" y="1676400"/>
            <a:chExt cx="3000853" cy="1428750"/>
          </a:xfrm>
        </p:grpSpPr>
        <p:pic>
          <p:nvPicPr>
            <p:cNvPr id="3" name="Picture 2" descr="C:\Users\Masoud\Downloads\SmileysIconsPNG_www.vivadl.com\smileys_03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5225" y="1676400"/>
              <a:ext cx="16287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descr="C:\Users\Masoud\Downloads\SmileysIconsPNG_www.vivadl.com\smileys_03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147" y="1676400"/>
              <a:ext cx="1628775" cy="142875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438978" y="738825"/>
            <a:ext cx="2347461" cy="1174098"/>
            <a:chOff x="-4724401" y="4451775"/>
            <a:chExt cx="2347461" cy="1174098"/>
          </a:xfrm>
        </p:grpSpPr>
        <p:pic>
          <p:nvPicPr>
            <p:cNvPr id="26" name="Picture 25" descr="C:\Users\Masoud\Downloads\SmileysIconsPNG_www.vivadl.com\smileys_03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8434" y="4451775"/>
              <a:ext cx="1321494" cy="115920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Masoud\Downloads\SmileysIconsPNG_www.vivadl.com\smileys_0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1" y="4451775"/>
              <a:ext cx="1225465" cy="11740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p:nvPr/>
        </p:nvGrpSpPr>
        <p:grpSpPr>
          <a:xfrm>
            <a:off x="38856" y="440106"/>
            <a:ext cx="3275088" cy="1507624"/>
            <a:chOff x="-4544394" y="1583566"/>
            <a:chExt cx="3275088" cy="1507624"/>
          </a:xfrm>
        </p:grpSpPr>
        <p:pic>
          <p:nvPicPr>
            <p:cNvPr id="29" name="Picture 28" descr="C:\Users\Masoud\Downloads\SmileysIconsPNG_www.vivadl.com\smileys_03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905000"/>
              <a:ext cx="1321494" cy="115920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C:\Users\Masoud\Downloads\SmileysIconsPNG_www.vivadl.com\smileys_0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4394" y="1917092"/>
              <a:ext cx="1225466" cy="117409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Masoud\Downloads\SmileysIconsPNG_www.vivadl.com\k11472135.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941" y="1583566"/>
              <a:ext cx="1018944" cy="1024973"/>
            </a:xfrm>
            <a:prstGeom prst="rect">
              <a:avLst/>
            </a:prstGeom>
            <a:noFill/>
            <a:extLst>
              <a:ext uri="{909E8E84-426E-40DD-AFC4-6F175D3DCCD1}">
                <a14:hiddenFill xmlns:a14="http://schemas.microsoft.com/office/drawing/2010/main">
                  <a:solidFill>
                    <a:srgbClr val="FFFFFF"/>
                  </a:solidFill>
                </a14:hiddenFill>
              </a:ext>
            </a:extLst>
          </p:spPr>
        </p:pic>
        <p:cxnSp>
          <p:nvCxnSpPr>
            <p:cNvPr id="38" name="Straight Arrow Connector 37"/>
            <p:cNvCxnSpPr/>
            <p:nvPr/>
          </p:nvCxnSpPr>
          <p:spPr>
            <a:xfrm flipH="1">
              <a:off x="-3477595" y="2504142"/>
              <a:ext cx="990598" cy="0"/>
            </a:xfrm>
            <a:prstGeom prst="straightConnector1">
              <a:avLst/>
            </a:prstGeom>
            <a:ln w="76200">
              <a:solidFill>
                <a:srgbClr val="009E47"/>
              </a:solidFill>
              <a:tailEnd type="arrow"/>
            </a:ln>
          </p:spPr>
          <p:style>
            <a:lnRef idx="3">
              <a:schemeClr val="accent2"/>
            </a:lnRef>
            <a:fillRef idx="0">
              <a:schemeClr val="accent2"/>
            </a:fillRef>
            <a:effectRef idx="2">
              <a:schemeClr val="accent2"/>
            </a:effectRef>
            <a:fontRef idx="minor">
              <a:schemeClr val="tx1"/>
            </a:fontRef>
          </p:style>
        </p:cxnSp>
      </p:grpSp>
      <p:sp>
        <p:nvSpPr>
          <p:cNvPr id="39" name="Rounded Rectangle 38"/>
          <p:cNvSpPr/>
          <p:nvPr/>
        </p:nvSpPr>
        <p:spPr>
          <a:xfrm>
            <a:off x="913140" y="3387749"/>
            <a:ext cx="6706860" cy="50292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400" dirty="0" smtClean="0"/>
              <a:t>Enough TCAMs </a:t>
            </a:r>
            <a:r>
              <a:rPr lang="en-US" sz="2400" dirty="0" smtClean="0">
                <a:sym typeface="Wingdings" pitchFamily="2" charset="2"/>
              </a:rPr>
              <a:t> High accuracy  Satisfied</a:t>
            </a:r>
            <a:endParaRPr lang="en-US" sz="2400" dirty="0"/>
          </a:p>
        </p:txBody>
      </p:sp>
      <p:sp>
        <p:nvSpPr>
          <p:cNvPr id="40" name="Rounded Rectangle 39"/>
          <p:cNvSpPr/>
          <p:nvPr/>
        </p:nvSpPr>
        <p:spPr>
          <a:xfrm>
            <a:off x="913140" y="4073549"/>
            <a:ext cx="6706860" cy="502920"/>
          </a:xfrm>
          <a:prstGeom prst="roundRect">
            <a:avLst>
              <a:gd name="adj" fmla="val 5203"/>
            </a:avLst>
          </a:prstGeom>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400" dirty="0" smtClean="0"/>
              <a:t>Not enough TCAMs </a:t>
            </a:r>
            <a:r>
              <a:rPr lang="en-US" sz="2400" dirty="0" smtClean="0">
                <a:sym typeface="Wingdings" pitchFamily="2" charset="2"/>
              </a:rPr>
              <a:t> Low accuracy  Unsatisfied</a:t>
            </a:r>
            <a:endParaRPr lang="en-US" sz="2400" dirty="0"/>
          </a:p>
        </p:txBody>
      </p:sp>
      <p:sp>
        <p:nvSpPr>
          <p:cNvPr id="27" name="TextBox 26"/>
          <p:cNvSpPr txBox="1"/>
          <p:nvPr/>
        </p:nvSpPr>
        <p:spPr>
          <a:xfrm>
            <a:off x="321256" y="4582180"/>
            <a:ext cx="4631744" cy="523220"/>
          </a:xfrm>
          <a:prstGeom prst="rect">
            <a:avLst/>
          </a:prstGeom>
          <a:noFill/>
        </p:spPr>
        <p:txBody>
          <a:bodyPr wrap="square" rtlCol="0">
            <a:spAutoFit/>
          </a:bodyPr>
          <a:lstStyle/>
          <a:p>
            <a:r>
              <a:rPr lang="en-US" sz="2800" b="1" dirty="0">
                <a:latin typeface="Calibri" pitchFamily="34" charset="0"/>
                <a:cs typeface="Calibri" pitchFamily="34" charset="0"/>
              </a:rPr>
              <a:t>Why </a:t>
            </a:r>
            <a:r>
              <a:rPr lang="en-US" sz="2800" b="1" dirty="0" smtClean="0">
                <a:latin typeface="Calibri" pitchFamily="34" charset="0"/>
                <a:cs typeface="Calibri" pitchFamily="34" charset="0"/>
              </a:rPr>
              <a:t>estimating accuracy?</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223591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xit" presetSubtype="0" fill="hold" nodeType="withEffect">
                                  <p:stCondLst>
                                    <p:cond delay="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39"/>
                                        </p:tgtEl>
                                      </p:cBhvr>
                                    </p:animEffect>
                                    <p:set>
                                      <p:cBhvr>
                                        <p:cTn id="27" dur="1" fill="hold">
                                          <p:stCondLst>
                                            <p:cond delay="499"/>
                                          </p:stCondLst>
                                        </p:cTn>
                                        <p:tgtEl>
                                          <p:spTgt spid="39"/>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40"/>
                                        </p:tgtEl>
                                      </p:cBhvr>
                                    </p:animEffect>
                                    <p:set>
                                      <p:cBhvr>
                                        <p:cTn id="30" dur="1" fill="hold">
                                          <p:stCondLst>
                                            <p:cond delay="499"/>
                                          </p:stCondLst>
                                        </p:cTn>
                                        <p:tgtEl>
                                          <p:spTgt spid="4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9" presetClass="emph" presetSubtype="0" nodeType="withEffect">
                                  <p:stCondLst>
                                    <p:cond delay="0"/>
                                  </p:stCondLst>
                                  <p:childTnLst>
                                    <p:set>
                                      <p:cBhvr rctx="PPT">
                                        <p:cTn id="37" dur="indefinite"/>
                                        <p:tgtEl>
                                          <p:spTgt spid="13"/>
                                        </p:tgtEl>
                                        <p:attrNameLst>
                                          <p:attrName>style.opacity</p:attrName>
                                        </p:attrNameLst>
                                      </p:cBhvr>
                                      <p:to>
                                        <p:strVal val="0.25"/>
                                      </p:to>
                                    </p:set>
                                    <p:animEffect filter="image" prLst="opacity: 0.25">
                                      <p:cBhvr rctx="IE">
                                        <p:cTn id="38" dur="indefinite"/>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par>
                                <p:cTn id="53" presetID="10"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9" presetClass="emph" presetSubtype="0" nodeType="withEffect">
                                  <p:stCondLst>
                                    <p:cond delay="0"/>
                                  </p:stCondLst>
                                  <p:childTnLst>
                                    <p:set>
                                      <p:cBhvr rctx="PPT">
                                        <p:cTn id="57" dur="indefinite"/>
                                        <p:tgtEl>
                                          <p:spTgt spid="5"/>
                                        </p:tgtEl>
                                        <p:attrNameLst>
                                          <p:attrName>style.opacity</p:attrName>
                                        </p:attrNameLst>
                                      </p:cBhvr>
                                      <p:to>
                                        <p:strVal val="0.25"/>
                                      </p:to>
                                    </p:set>
                                    <p:animEffect filter="image" prLst="opacity: 0.25">
                                      <p:cBhvr rctx="IE">
                                        <p:cTn id="58" dur="indefinite"/>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500"/>
                                        <p:tgtEl>
                                          <p:spTgt spid="17"/>
                                        </p:tgtEl>
                                      </p:cBhvr>
                                    </p:animEffect>
                                  </p:childTnLst>
                                </p:cTn>
                              </p:par>
                              <p:par>
                                <p:cTn id="64" presetID="10" presetClass="exit" presetSubtype="0" fill="hold" nodeType="withEffect">
                                  <p:stCondLst>
                                    <p:cond delay="0"/>
                                  </p:stCondLst>
                                  <p:childTnLst>
                                    <p:animEffect transition="out" filter="fade">
                                      <p:cBhvr>
                                        <p:cTn id="65" dur="500"/>
                                        <p:tgtEl>
                                          <p:spTgt spid="23"/>
                                        </p:tgtEl>
                                      </p:cBhvr>
                                    </p:animEffect>
                                    <p:set>
                                      <p:cBhvr>
                                        <p:cTn id="66" dur="1" fill="hold">
                                          <p:stCondLst>
                                            <p:cond delay="499"/>
                                          </p:stCondLst>
                                        </p:cTn>
                                        <p:tgtEl>
                                          <p:spTgt spid="23"/>
                                        </p:tgtEl>
                                        <p:attrNameLst>
                                          <p:attrName>style.visibility</p:attrName>
                                        </p:attrNameLst>
                                      </p:cBhvr>
                                      <p:to>
                                        <p:strVal val="hidden"/>
                                      </p:to>
                                    </p:set>
                                  </p:childTnLst>
                                </p:cTn>
                              </p:par>
                              <p:par>
                                <p:cTn id="67" presetID="10"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animBg="1"/>
      <p:bldP spid="17" grpId="0" animBg="1"/>
      <p:bldP spid="14" grpId="0"/>
      <p:bldP spid="39" grpId="0" animBg="1"/>
      <p:bldP spid="39" grpId="1" animBg="1"/>
      <p:bldP spid="40" grpId="0" animBg="1"/>
      <p:bldP spid="40" grpId="1" animBg="1"/>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Accuracy: Heavy Hitter Detection</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19</a:t>
            </a:fld>
            <a:endParaRPr lang="en-US" dirty="0">
              <a:solidFill>
                <a:prstClr val="black"/>
              </a:solidFill>
            </a:endParaRPr>
          </a:p>
        </p:txBody>
      </p:sp>
      <p:grpSp>
        <p:nvGrpSpPr>
          <p:cNvPr id="59" name="Group 58"/>
          <p:cNvGrpSpPr/>
          <p:nvPr/>
        </p:nvGrpSpPr>
        <p:grpSpPr>
          <a:xfrm>
            <a:off x="987031" y="1097280"/>
            <a:ext cx="7173320" cy="961574"/>
            <a:chOff x="838201" y="685800"/>
            <a:chExt cx="6521200" cy="703509"/>
          </a:xfrm>
        </p:grpSpPr>
        <p:sp>
          <p:nvSpPr>
            <p:cNvPr id="5" name="Rounded Rectangle 4"/>
            <p:cNvSpPr/>
            <p:nvPr/>
          </p:nvSpPr>
          <p:spPr>
            <a:xfrm>
              <a:off x="838201" y="685800"/>
              <a:ext cx="6521200" cy="703509"/>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                       True detected HH</a:t>
              </a:r>
            </a:p>
            <a:p>
              <a:pPr algn="ctr"/>
              <a:r>
                <a:rPr lang="en-US" sz="2800" dirty="0" smtClean="0">
                  <a:solidFill>
                    <a:schemeClr val="tx1"/>
                  </a:solidFill>
                  <a:latin typeface="Calibri" pitchFamily="34" charset="0"/>
                  <a:cs typeface="Calibri" pitchFamily="34" charset="0"/>
                </a:rPr>
                <a:t>                        Detected HHs</a:t>
              </a:r>
            </a:p>
          </p:txBody>
        </p:sp>
        <p:sp>
          <p:nvSpPr>
            <p:cNvPr id="55" name="TextBox 54"/>
            <p:cNvSpPr txBox="1"/>
            <p:nvPr/>
          </p:nvSpPr>
          <p:spPr>
            <a:xfrm>
              <a:off x="1613898" y="866088"/>
              <a:ext cx="2275547" cy="3827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solidFill>
                    <a:schemeClr val="tx1"/>
                  </a:solidFill>
                  <a:latin typeface="Calibri" pitchFamily="34" charset="0"/>
                  <a:cs typeface="Calibri" pitchFamily="34" charset="0"/>
                </a:rPr>
                <a:t>Precision  =</a:t>
              </a:r>
              <a:endParaRPr lang="en-US" sz="2800" dirty="0">
                <a:solidFill>
                  <a:schemeClr val="tx1"/>
                </a:solidFill>
              </a:endParaRPr>
            </a:p>
          </p:txBody>
        </p:sp>
        <p:cxnSp>
          <p:nvCxnSpPr>
            <p:cNvPr id="57" name="Straight Connector 56"/>
            <p:cNvCxnSpPr/>
            <p:nvPr/>
          </p:nvCxnSpPr>
          <p:spPr>
            <a:xfrm>
              <a:off x="3473809" y="1057728"/>
              <a:ext cx="2890891" cy="0"/>
            </a:xfrm>
            <a:prstGeom prst="line">
              <a:avLst/>
            </a:prstGeom>
            <a:ln/>
          </p:spPr>
          <p:style>
            <a:lnRef idx="2">
              <a:schemeClr val="dk1"/>
            </a:lnRef>
            <a:fillRef idx="1">
              <a:schemeClr val="lt1"/>
            </a:fillRef>
            <a:effectRef idx="0">
              <a:schemeClr val="dk1"/>
            </a:effectRef>
            <a:fontRef idx="minor">
              <a:schemeClr val="dk1"/>
            </a:fontRef>
          </p:style>
        </p:cxnSp>
      </p:grpSp>
      <p:grpSp>
        <p:nvGrpSpPr>
          <p:cNvPr id="62" name="Group 61"/>
          <p:cNvGrpSpPr/>
          <p:nvPr/>
        </p:nvGrpSpPr>
        <p:grpSpPr>
          <a:xfrm>
            <a:off x="987031" y="3535680"/>
            <a:ext cx="7173320" cy="961574"/>
            <a:chOff x="153475" y="685800"/>
            <a:chExt cx="7890652" cy="703509"/>
          </a:xfrm>
        </p:grpSpPr>
        <p:sp>
          <p:nvSpPr>
            <p:cNvPr id="63" name="Rounded Rectangle 62"/>
            <p:cNvSpPr/>
            <p:nvPr/>
          </p:nvSpPr>
          <p:spPr>
            <a:xfrm>
              <a:off x="153475" y="685800"/>
              <a:ext cx="7890652" cy="703509"/>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              True detected HH</a:t>
              </a:r>
            </a:p>
            <a:p>
              <a:pPr algn="ctr"/>
              <a:r>
                <a:rPr lang="en-US" sz="2800" dirty="0" smtClean="0">
                  <a:solidFill>
                    <a:schemeClr val="tx1"/>
                  </a:solidFill>
                  <a:latin typeface="Calibri" pitchFamily="34" charset="0"/>
                  <a:cs typeface="Calibri" pitchFamily="34" charset="0"/>
                </a:rPr>
                <a:t>                True detected + Missed HHs</a:t>
              </a:r>
            </a:p>
          </p:txBody>
        </p:sp>
        <p:sp>
          <p:nvSpPr>
            <p:cNvPr id="64" name="TextBox 63"/>
            <p:cNvSpPr txBox="1"/>
            <p:nvPr/>
          </p:nvSpPr>
          <p:spPr>
            <a:xfrm>
              <a:off x="583554" y="866088"/>
              <a:ext cx="2275547" cy="3827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solidFill>
                    <a:schemeClr val="tx1"/>
                  </a:solidFill>
                  <a:latin typeface="Calibri" pitchFamily="34" charset="0"/>
                  <a:cs typeface="Calibri" pitchFamily="34" charset="0"/>
                </a:rPr>
                <a:t>Recall  =</a:t>
              </a:r>
              <a:endParaRPr lang="en-US" sz="2800" dirty="0">
                <a:solidFill>
                  <a:schemeClr val="tx1"/>
                </a:solidFill>
              </a:endParaRPr>
            </a:p>
          </p:txBody>
        </p:sp>
        <p:cxnSp>
          <p:nvCxnSpPr>
            <p:cNvPr id="65" name="Straight Connector 64"/>
            <p:cNvCxnSpPr/>
            <p:nvPr/>
          </p:nvCxnSpPr>
          <p:spPr>
            <a:xfrm>
              <a:off x="2205237" y="1057728"/>
              <a:ext cx="5121389" cy="0"/>
            </a:xfrm>
            <a:prstGeom prst="line">
              <a:avLst/>
            </a:prstGeom>
            <a:ln/>
          </p:spPr>
          <p:style>
            <a:lnRef idx="2">
              <a:schemeClr val="dk1"/>
            </a:lnRef>
            <a:fillRef idx="1">
              <a:schemeClr val="lt1"/>
            </a:fillRef>
            <a:effectRef idx="0">
              <a:schemeClr val="dk1"/>
            </a:effectRef>
            <a:fontRef idx="minor">
              <a:schemeClr val="dk1"/>
            </a:fontRef>
          </p:style>
        </p:cxnSp>
      </p:grpSp>
      <p:cxnSp>
        <p:nvCxnSpPr>
          <p:cNvPr id="43" name="Straight Arrow Connector 42"/>
          <p:cNvCxnSpPr>
            <a:stCxn id="44" idx="0"/>
          </p:cNvCxnSpPr>
          <p:nvPr/>
        </p:nvCxnSpPr>
        <p:spPr>
          <a:xfrm flipH="1" flipV="1">
            <a:off x="2862458" y="1783080"/>
            <a:ext cx="1714503" cy="697291"/>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44" name="Rounded Rectangle 43"/>
          <p:cNvSpPr/>
          <p:nvPr/>
        </p:nvSpPr>
        <p:spPr>
          <a:xfrm>
            <a:off x="1666978" y="2480371"/>
            <a:ext cx="5819966"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Is 1 because any detected HH is a true HH</a:t>
            </a:r>
            <a:endParaRPr lang="en-US" sz="2400" dirty="0">
              <a:solidFill>
                <a:schemeClr val="tx1"/>
              </a:solidFill>
              <a:latin typeface="Calibri" pitchFamily="34" charset="0"/>
              <a:cs typeface="Calibri" pitchFamily="34" charset="0"/>
            </a:endParaRPr>
          </a:p>
        </p:txBody>
      </p:sp>
      <p:cxnSp>
        <p:nvCxnSpPr>
          <p:cNvPr id="53" name="Straight Arrow Connector 52"/>
          <p:cNvCxnSpPr/>
          <p:nvPr/>
        </p:nvCxnSpPr>
        <p:spPr>
          <a:xfrm flipV="1">
            <a:off x="4762500" y="4362390"/>
            <a:ext cx="1446429" cy="697290"/>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52" name="Rounded Rectangle 51"/>
          <p:cNvSpPr/>
          <p:nvPr/>
        </p:nvSpPr>
        <p:spPr>
          <a:xfrm>
            <a:off x="3190756" y="5059680"/>
            <a:ext cx="3143489"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Estimate missed HHs</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1894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500"/>
                                        <p:tgtEl>
                                          <p:spTgt spid="52"/>
                                        </p:tgtEl>
                                      </p:cBhvr>
                                    </p:animEffect>
                                  </p:childTnLst>
                                </p:cTn>
                              </p:par>
                              <p:par>
                                <p:cTn id="16" presetID="10"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 y="3505200"/>
            <a:ext cx="8637241" cy="14478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Measurement is Crucial for Network Management</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a:t>
            </a:fld>
            <a:endParaRPr lang="en-US" dirty="0">
              <a:solidFill>
                <a:prstClr val="black"/>
              </a:solidFill>
            </a:endParaRPr>
          </a:p>
        </p:txBody>
      </p:sp>
      <p:grpSp>
        <p:nvGrpSpPr>
          <p:cNvPr id="5" name="Group 4"/>
          <p:cNvGrpSpPr/>
          <p:nvPr/>
        </p:nvGrpSpPr>
        <p:grpSpPr>
          <a:xfrm>
            <a:off x="3521960" y="5076332"/>
            <a:ext cx="2423160" cy="1262133"/>
            <a:chOff x="2252243" y="3544079"/>
            <a:chExt cx="3274318" cy="1705469"/>
          </a:xfrm>
        </p:grpSpPr>
        <p:pic>
          <p:nvPicPr>
            <p:cNvPr id="6"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243" y="3544079"/>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958" y="4351551"/>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672" y="3544079"/>
              <a:ext cx="928889" cy="8979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a:stCxn id="6" idx="3"/>
              <a:endCxn id="8" idx="1"/>
            </p:cNvCxnSpPr>
            <p:nvPr/>
          </p:nvCxnSpPr>
          <p:spPr>
            <a:xfrm>
              <a:off x="3181132" y="3993076"/>
              <a:ext cx="141654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7" idx="3"/>
              <a:endCxn id="8" idx="2"/>
            </p:cNvCxnSpPr>
            <p:nvPr/>
          </p:nvCxnSpPr>
          <p:spPr>
            <a:xfrm flipV="1">
              <a:off x="4353847"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stCxn id="7" idx="1"/>
              <a:endCxn id="6" idx="2"/>
            </p:cNvCxnSpPr>
            <p:nvPr/>
          </p:nvCxnSpPr>
          <p:spPr>
            <a:xfrm flipH="1" flipV="1">
              <a:off x="2716689"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grpSp>
      <p:sp>
        <p:nvSpPr>
          <p:cNvPr id="13" name="Rounded Rectangle 12"/>
          <p:cNvSpPr/>
          <p:nvPr/>
        </p:nvSpPr>
        <p:spPr>
          <a:xfrm>
            <a:off x="1066800" y="4041665"/>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sp>
        <p:nvSpPr>
          <p:cNvPr id="14" name="Rounded Rectangle 13"/>
          <p:cNvSpPr/>
          <p:nvPr/>
        </p:nvSpPr>
        <p:spPr>
          <a:xfrm>
            <a:off x="5362516" y="4041665"/>
            <a:ext cx="3010556"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Change detection</a:t>
            </a:r>
            <a:endParaRPr lang="en-US" sz="2800" dirty="0">
              <a:latin typeface="Calibri" pitchFamily="34" charset="0"/>
              <a:cs typeface="Calibri" pitchFamily="34" charset="0"/>
            </a:endParaRPr>
          </a:p>
        </p:txBody>
      </p:sp>
      <p:sp>
        <p:nvSpPr>
          <p:cNvPr id="15" name="Oval 14"/>
          <p:cNvSpPr/>
          <p:nvPr/>
        </p:nvSpPr>
        <p:spPr>
          <a:xfrm>
            <a:off x="1388359" y="1012725"/>
            <a:ext cx="2157699" cy="81607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Netflix</a:t>
            </a:r>
            <a:endParaRPr lang="en-US" sz="2800" dirty="0">
              <a:latin typeface="Calibri" pitchFamily="34" charset="0"/>
              <a:cs typeface="Calibri" pitchFamily="34" charset="0"/>
            </a:endParaRPr>
          </a:p>
        </p:txBody>
      </p:sp>
      <p:sp>
        <p:nvSpPr>
          <p:cNvPr id="16" name="Oval 15"/>
          <p:cNvSpPr/>
          <p:nvPr/>
        </p:nvSpPr>
        <p:spPr>
          <a:xfrm>
            <a:off x="3788660" y="1012725"/>
            <a:ext cx="2157699" cy="81607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Expedia</a:t>
            </a:r>
            <a:endParaRPr lang="en-US" sz="2800" dirty="0">
              <a:latin typeface="Calibri" pitchFamily="34" charset="0"/>
              <a:cs typeface="Calibri" pitchFamily="34" charset="0"/>
            </a:endParaRPr>
          </a:p>
        </p:txBody>
      </p:sp>
      <p:sp>
        <p:nvSpPr>
          <p:cNvPr id="17" name="Oval 16"/>
          <p:cNvSpPr/>
          <p:nvPr/>
        </p:nvSpPr>
        <p:spPr>
          <a:xfrm>
            <a:off x="6188960" y="1012725"/>
            <a:ext cx="2157699" cy="81607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smtClean="0">
                <a:latin typeface="Calibri" pitchFamily="34" charset="0"/>
                <a:cs typeface="Calibri" pitchFamily="34" charset="0"/>
              </a:rPr>
              <a:t>Reddit</a:t>
            </a:r>
            <a:endParaRPr lang="en-US" sz="2800" dirty="0">
              <a:latin typeface="Calibri" pitchFamily="34" charset="0"/>
              <a:cs typeface="Calibri" pitchFamily="34" charset="0"/>
            </a:endParaRPr>
          </a:p>
        </p:txBody>
      </p:sp>
      <p:sp>
        <p:nvSpPr>
          <p:cNvPr id="18" name="Rounded Rectangle 17"/>
          <p:cNvSpPr/>
          <p:nvPr/>
        </p:nvSpPr>
        <p:spPr>
          <a:xfrm>
            <a:off x="1130518" y="2438401"/>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Accounting</a:t>
            </a:r>
            <a:endParaRPr lang="en-US" sz="2800" dirty="0">
              <a:latin typeface="Calibri" pitchFamily="34" charset="0"/>
              <a:cs typeface="Calibri" pitchFamily="34" charset="0"/>
            </a:endParaRPr>
          </a:p>
        </p:txBody>
      </p:sp>
      <p:sp>
        <p:nvSpPr>
          <p:cNvPr id="19" name="Rounded Rectangle 18"/>
          <p:cNvSpPr/>
          <p:nvPr/>
        </p:nvSpPr>
        <p:spPr>
          <a:xfrm>
            <a:off x="3653056" y="2438401"/>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Anomaly Detection</a:t>
            </a:r>
            <a:endParaRPr lang="en-US" sz="2800" dirty="0">
              <a:latin typeface="Calibri" pitchFamily="34" charset="0"/>
              <a:cs typeface="Calibri" pitchFamily="34" charset="0"/>
            </a:endParaRPr>
          </a:p>
        </p:txBody>
      </p:sp>
      <p:sp>
        <p:nvSpPr>
          <p:cNvPr id="20" name="Rounded Rectangle 19"/>
          <p:cNvSpPr/>
          <p:nvPr/>
        </p:nvSpPr>
        <p:spPr>
          <a:xfrm>
            <a:off x="6175593" y="2438400"/>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Traffic Engineering</a:t>
            </a:r>
            <a:endParaRPr lang="en-US" sz="2800" dirty="0">
              <a:latin typeface="Calibri" pitchFamily="34" charset="0"/>
              <a:cs typeface="Calibri" pitchFamily="34" charset="0"/>
            </a:endParaRPr>
          </a:p>
        </p:txBody>
      </p:sp>
      <p:sp>
        <p:nvSpPr>
          <p:cNvPr id="21" name="Rounded Rectangle 20"/>
          <p:cNvSpPr/>
          <p:nvPr/>
        </p:nvSpPr>
        <p:spPr>
          <a:xfrm>
            <a:off x="1198885" y="4180599"/>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sp>
        <p:nvSpPr>
          <p:cNvPr id="22" name="Rounded Rectangle 21"/>
          <p:cNvSpPr/>
          <p:nvPr/>
        </p:nvSpPr>
        <p:spPr>
          <a:xfrm>
            <a:off x="1330969" y="4319532"/>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sp>
        <p:nvSpPr>
          <p:cNvPr id="23" name="Rounded Rectangle 22"/>
          <p:cNvSpPr/>
          <p:nvPr/>
        </p:nvSpPr>
        <p:spPr>
          <a:xfrm>
            <a:off x="5494600" y="4180598"/>
            <a:ext cx="3010556"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Change detection</a:t>
            </a:r>
            <a:endParaRPr lang="en-US" sz="2800" dirty="0">
              <a:latin typeface="Calibri" pitchFamily="34" charset="0"/>
              <a:cs typeface="Calibri" pitchFamily="34" charset="0"/>
            </a:endParaRPr>
          </a:p>
        </p:txBody>
      </p:sp>
      <p:sp>
        <p:nvSpPr>
          <p:cNvPr id="24" name="Rounded Rectangle 23"/>
          <p:cNvSpPr/>
          <p:nvPr/>
        </p:nvSpPr>
        <p:spPr>
          <a:xfrm>
            <a:off x="5626685" y="4319531"/>
            <a:ext cx="3010556"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Change detection</a:t>
            </a:r>
            <a:endParaRPr lang="en-US" sz="2800" dirty="0">
              <a:latin typeface="Calibri" pitchFamily="34" charset="0"/>
              <a:cs typeface="Calibri" pitchFamily="34" charset="0"/>
            </a:endParaRPr>
          </a:p>
        </p:txBody>
      </p:sp>
      <p:sp>
        <p:nvSpPr>
          <p:cNvPr id="27" name="Rounded Rectangle 26"/>
          <p:cNvSpPr/>
          <p:nvPr/>
        </p:nvSpPr>
        <p:spPr>
          <a:xfrm>
            <a:off x="3709920" y="2514600"/>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Failure Detection</a:t>
            </a:r>
            <a:endParaRPr lang="en-US" sz="2800" dirty="0">
              <a:latin typeface="Calibri" pitchFamily="34" charset="0"/>
              <a:cs typeface="Calibri" pitchFamily="34" charset="0"/>
            </a:endParaRPr>
          </a:p>
        </p:txBody>
      </p:sp>
      <p:sp>
        <p:nvSpPr>
          <p:cNvPr id="28" name="Rounded Rectangle 27"/>
          <p:cNvSpPr/>
          <p:nvPr/>
        </p:nvSpPr>
        <p:spPr>
          <a:xfrm>
            <a:off x="1182620" y="2514600"/>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Accounting</a:t>
            </a:r>
            <a:endParaRPr lang="en-US" sz="2800" dirty="0">
              <a:latin typeface="Calibri" pitchFamily="34" charset="0"/>
              <a:cs typeface="Calibri" pitchFamily="34" charset="0"/>
            </a:endParaRPr>
          </a:p>
        </p:txBody>
      </p:sp>
      <p:sp>
        <p:nvSpPr>
          <p:cNvPr id="29" name="Rounded Rectangle 28"/>
          <p:cNvSpPr/>
          <p:nvPr/>
        </p:nvSpPr>
        <p:spPr>
          <a:xfrm>
            <a:off x="6263640" y="2514600"/>
            <a:ext cx="2235200" cy="812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Calibri" pitchFamily="34" charset="0"/>
                <a:cs typeface="Calibri" pitchFamily="34" charset="0"/>
              </a:rPr>
              <a:t>Traffic Engineering</a:t>
            </a:r>
            <a:endParaRPr lang="en-US" sz="2800" dirty="0">
              <a:latin typeface="Calibri" pitchFamily="34" charset="0"/>
              <a:cs typeface="Calibri" pitchFamily="34" charset="0"/>
            </a:endParaRPr>
          </a:p>
        </p:txBody>
      </p:sp>
      <p:sp>
        <p:nvSpPr>
          <p:cNvPr id="12" name="TextBox 11"/>
          <p:cNvSpPr txBox="1"/>
          <p:nvPr/>
        </p:nvSpPr>
        <p:spPr>
          <a:xfrm>
            <a:off x="23497" y="679012"/>
            <a:ext cx="1422565" cy="523220"/>
          </a:xfrm>
          <a:prstGeom prst="rect">
            <a:avLst/>
          </a:prstGeom>
          <a:noFill/>
        </p:spPr>
        <p:txBody>
          <a:bodyPr wrap="square" rtlCol="0">
            <a:spAutoFit/>
          </a:bodyPr>
          <a:lstStyle/>
          <a:p>
            <a:r>
              <a:rPr lang="en-US" sz="2800" b="1" dirty="0" smtClean="0"/>
              <a:t>Tenant:</a:t>
            </a:r>
          </a:p>
        </p:txBody>
      </p:sp>
      <p:sp>
        <p:nvSpPr>
          <p:cNvPr id="30" name="TextBox 29"/>
          <p:cNvSpPr txBox="1"/>
          <p:nvPr/>
        </p:nvSpPr>
        <p:spPr>
          <a:xfrm>
            <a:off x="23498" y="1915180"/>
            <a:ext cx="2281770" cy="523220"/>
          </a:xfrm>
          <a:prstGeom prst="rect">
            <a:avLst/>
          </a:prstGeom>
          <a:noFill/>
        </p:spPr>
        <p:txBody>
          <a:bodyPr wrap="square" rtlCol="0">
            <a:spAutoFit/>
          </a:bodyPr>
          <a:lstStyle/>
          <a:p>
            <a:r>
              <a:rPr lang="en-US" sz="2800" b="1" dirty="0" smtClean="0"/>
              <a:t>Management:</a:t>
            </a:r>
            <a:endParaRPr lang="en-US" sz="2800" b="1" dirty="0"/>
          </a:p>
        </p:txBody>
      </p:sp>
      <p:sp>
        <p:nvSpPr>
          <p:cNvPr id="31" name="TextBox 30"/>
          <p:cNvSpPr txBox="1"/>
          <p:nvPr/>
        </p:nvSpPr>
        <p:spPr>
          <a:xfrm>
            <a:off x="23498" y="3505200"/>
            <a:ext cx="2767052" cy="523220"/>
          </a:xfrm>
          <a:prstGeom prst="rect">
            <a:avLst/>
          </a:prstGeom>
          <a:noFill/>
        </p:spPr>
        <p:txBody>
          <a:bodyPr wrap="square" rtlCol="0">
            <a:spAutoFit/>
          </a:bodyPr>
          <a:lstStyle/>
          <a:p>
            <a:r>
              <a:rPr lang="en-US" sz="2800" b="1" dirty="0" smtClean="0">
                <a:solidFill>
                  <a:srgbClr val="FF0000"/>
                </a:solidFill>
              </a:rPr>
              <a:t>Measurement:</a:t>
            </a:r>
            <a:endParaRPr lang="en-US" sz="2800" b="1" dirty="0">
              <a:solidFill>
                <a:srgbClr val="FF0000"/>
              </a:solidFill>
            </a:endParaRPr>
          </a:p>
        </p:txBody>
      </p:sp>
      <p:sp>
        <p:nvSpPr>
          <p:cNvPr id="32" name="TextBox 31"/>
          <p:cNvSpPr txBox="1"/>
          <p:nvPr/>
        </p:nvSpPr>
        <p:spPr>
          <a:xfrm>
            <a:off x="19050" y="4953000"/>
            <a:ext cx="2767052" cy="523220"/>
          </a:xfrm>
          <a:prstGeom prst="rect">
            <a:avLst/>
          </a:prstGeom>
          <a:noFill/>
        </p:spPr>
        <p:txBody>
          <a:bodyPr wrap="square" rtlCol="0">
            <a:spAutoFit/>
          </a:bodyPr>
          <a:lstStyle/>
          <a:p>
            <a:r>
              <a:rPr lang="en-US" sz="2800" b="1" dirty="0" smtClean="0"/>
              <a:t>Network:</a:t>
            </a:r>
            <a:endParaRPr lang="en-US" sz="2800" b="1" dirty="0"/>
          </a:p>
        </p:txBody>
      </p:sp>
    </p:spTree>
    <p:extLst>
      <p:ext uri="{BB962C8B-B14F-4D97-AF65-F5344CB8AC3E}">
        <p14:creationId xmlns:p14="http://schemas.microsoft.com/office/powerpoint/2010/main" val="4112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21" grpId="0" animBg="1"/>
      <p:bldP spid="22" grpId="0" animBg="1"/>
      <p:bldP spid="23" grpId="0" animBg="1"/>
      <p:bldP spid="24" grpId="0" animBg="1"/>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Recall for Heavy Hitter Detection</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20</a:t>
            </a:fld>
            <a:endParaRPr lang="en-US" dirty="0">
              <a:solidFill>
                <a:prstClr val="black"/>
              </a:solidFill>
            </a:endParaRPr>
          </a:p>
        </p:txBody>
      </p:sp>
      <p:sp>
        <p:nvSpPr>
          <p:cNvPr id="7" name="Oval 6"/>
          <p:cNvSpPr/>
          <p:nvPr/>
        </p:nvSpPr>
        <p:spPr>
          <a:xfrm>
            <a:off x="4495801" y="3506003"/>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76</a:t>
            </a:r>
            <a:endParaRPr lang="en-US" sz="2000" dirty="0">
              <a:latin typeface="Calibri" pitchFamily="34" charset="0"/>
              <a:cs typeface="Calibri" pitchFamily="34" charset="0"/>
            </a:endParaRPr>
          </a:p>
        </p:txBody>
      </p:sp>
      <p:grpSp>
        <p:nvGrpSpPr>
          <p:cNvPr id="70" name="Group 69"/>
          <p:cNvGrpSpPr/>
          <p:nvPr/>
        </p:nvGrpSpPr>
        <p:grpSpPr>
          <a:xfrm>
            <a:off x="203951" y="3199730"/>
            <a:ext cx="4291850" cy="3122044"/>
            <a:chOff x="203951" y="3659756"/>
            <a:chExt cx="4291850" cy="3122044"/>
          </a:xfrm>
        </p:grpSpPr>
        <p:sp>
          <p:nvSpPr>
            <p:cNvPr id="8" name="Oval 7"/>
            <p:cNvSpPr/>
            <p:nvPr/>
          </p:nvSpPr>
          <p:spPr>
            <a:xfrm>
              <a:off x="2590801" y="4659086"/>
              <a:ext cx="457200" cy="457200"/>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26</a:t>
              </a:r>
              <a:endParaRPr lang="en-US" sz="2000" dirty="0">
                <a:latin typeface="Calibri" pitchFamily="34" charset="0"/>
                <a:cs typeface="Calibri" pitchFamily="34" charset="0"/>
              </a:endParaRPr>
            </a:p>
          </p:txBody>
        </p:sp>
        <p:sp>
          <p:nvSpPr>
            <p:cNvPr id="10" name="Oval 9"/>
            <p:cNvSpPr/>
            <p:nvPr/>
          </p:nvSpPr>
          <p:spPr>
            <a:xfrm>
              <a:off x="1752601" y="5439229"/>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12</a:t>
              </a:r>
              <a:endParaRPr lang="en-US" sz="2000" dirty="0">
                <a:latin typeface="Calibri" pitchFamily="34" charset="0"/>
                <a:cs typeface="Calibri" pitchFamily="34" charset="0"/>
              </a:endParaRPr>
            </a:p>
          </p:txBody>
        </p:sp>
        <p:sp>
          <p:nvSpPr>
            <p:cNvPr id="11" name="Oval 10"/>
            <p:cNvSpPr/>
            <p:nvPr/>
          </p:nvSpPr>
          <p:spPr>
            <a:xfrm>
              <a:off x="3432630" y="5439229"/>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14</a:t>
              </a:r>
              <a:endParaRPr lang="en-US" sz="2000" dirty="0">
                <a:latin typeface="Calibri" pitchFamily="34" charset="0"/>
                <a:cs typeface="Calibri" pitchFamily="34" charset="0"/>
              </a:endParaRPr>
            </a:p>
          </p:txBody>
        </p:sp>
        <p:sp>
          <p:nvSpPr>
            <p:cNvPr id="12" name="Oval 11"/>
            <p:cNvSpPr/>
            <p:nvPr/>
          </p:nvSpPr>
          <p:spPr>
            <a:xfrm>
              <a:off x="1295401"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5</a:t>
              </a:r>
              <a:endParaRPr lang="en-US" sz="2000" dirty="0">
                <a:latin typeface="Calibri" pitchFamily="34" charset="0"/>
                <a:cs typeface="Calibri" pitchFamily="34" charset="0"/>
              </a:endParaRPr>
            </a:p>
          </p:txBody>
        </p:sp>
        <p:sp>
          <p:nvSpPr>
            <p:cNvPr id="13" name="Oval 12"/>
            <p:cNvSpPr/>
            <p:nvPr/>
          </p:nvSpPr>
          <p:spPr>
            <a:xfrm>
              <a:off x="2209801"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a:t>
              </a:r>
              <a:endParaRPr lang="en-US" sz="2000" dirty="0">
                <a:latin typeface="Calibri" pitchFamily="34" charset="0"/>
                <a:cs typeface="Calibri" pitchFamily="34" charset="0"/>
              </a:endParaRPr>
            </a:p>
          </p:txBody>
        </p:sp>
        <p:sp>
          <p:nvSpPr>
            <p:cNvPr id="14" name="Oval 13"/>
            <p:cNvSpPr/>
            <p:nvPr/>
          </p:nvSpPr>
          <p:spPr>
            <a:xfrm>
              <a:off x="3048001"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12</a:t>
              </a:r>
              <a:endParaRPr lang="en-US" sz="2000" dirty="0">
                <a:latin typeface="Calibri" pitchFamily="34" charset="0"/>
                <a:cs typeface="Calibri" pitchFamily="34" charset="0"/>
              </a:endParaRPr>
            </a:p>
          </p:txBody>
        </p:sp>
        <p:sp>
          <p:nvSpPr>
            <p:cNvPr id="15" name="Oval 14"/>
            <p:cNvSpPr/>
            <p:nvPr/>
          </p:nvSpPr>
          <p:spPr>
            <a:xfrm>
              <a:off x="3966030"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a:t>
              </a:r>
              <a:endParaRPr lang="en-US" sz="2000" dirty="0">
                <a:latin typeface="Calibri" pitchFamily="34" charset="0"/>
                <a:cs typeface="Calibri" pitchFamily="34" charset="0"/>
              </a:endParaRPr>
            </a:p>
          </p:txBody>
        </p:sp>
        <p:cxnSp>
          <p:nvCxnSpPr>
            <p:cNvPr id="22" name="Straight Arrow Connector 21"/>
            <p:cNvCxnSpPr>
              <a:stCxn id="7" idx="2"/>
              <a:endCxn id="8" idx="7"/>
            </p:cNvCxnSpPr>
            <p:nvPr/>
          </p:nvCxnSpPr>
          <p:spPr>
            <a:xfrm flipH="1">
              <a:off x="2981046" y="4118429"/>
              <a:ext cx="1514755" cy="6076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3" name="Straight Arrow Connector 22"/>
            <p:cNvCxnSpPr>
              <a:stCxn id="8" idx="3"/>
              <a:endCxn id="10" idx="7"/>
            </p:cNvCxnSpPr>
            <p:nvPr/>
          </p:nvCxnSpPr>
          <p:spPr>
            <a:xfrm flipH="1">
              <a:off x="2142846" y="5049331"/>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4" name="Straight Arrow Connector 23"/>
            <p:cNvCxnSpPr>
              <a:stCxn id="8" idx="5"/>
              <a:endCxn id="11" idx="1"/>
            </p:cNvCxnSpPr>
            <p:nvPr/>
          </p:nvCxnSpPr>
          <p:spPr>
            <a:xfrm>
              <a:off x="2981046" y="5049331"/>
              <a:ext cx="518539"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5" name="Straight Arrow Connector 24"/>
            <p:cNvCxnSpPr>
              <a:stCxn id="10" idx="5"/>
              <a:endCxn id="13" idx="0"/>
            </p:cNvCxnSpPr>
            <p:nvPr/>
          </p:nvCxnSpPr>
          <p:spPr>
            <a:xfrm>
              <a:off x="2142846" y="5829474"/>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6" name="Straight Arrow Connector 25"/>
            <p:cNvCxnSpPr>
              <a:stCxn id="10" idx="3"/>
              <a:endCxn id="12" idx="0"/>
            </p:cNvCxnSpPr>
            <p:nvPr/>
          </p:nvCxnSpPr>
          <p:spPr>
            <a:xfrm flipH="1">
              <a:off x="1524001" y="5829474"/>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7" name="Straight Arrow Connector 26"/>
            <p:cNvCxnSpPr>
              <a:stCxn id="11" idx="3"/>
              <a:endCxn id="14" idx="0"/>
            </p:cNvCxnSpPr>
            <p:nvPr/>
          </p:nvCxnSpPr>
          <p:spPr>
            <a:xfrm flipH="1">
              <a:off x="3276601" y="5829474"/>
              <a:ext cx="222984"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8" name="Straight Arrow Connector 27"/>
            <p:cNvCxnSpPr>
              <a:stCxn id="11" idx="5"/>
              <a:endCxn id="15" idx="0"/>
            </p:cNvCxnSpPr>
            <p:nvPr/>
          </p:nvCxnSpPr>
          <p:spPr>
            <a:xfrm>
              <a:off x="3822875" y="5829474"/>
              <a:ext cx="3717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a:stCxn id="37" idx="2"/>
              <a:endCxn id="8" idx="1"/>
            </p:cNvCxnSpPr>
            <p:nvPr/>
          </p:nvCxnSpPr>
          <p:spPr>
            <a:xfrm>
              <a:off x="1355810" y="4398562"/>
              <a:ext cx="1301946" cy="327479"/>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7" name="Rounded Rectangle 36"/>
            <p:cNvSpPr/>
            <p:nvPr/>
          </p:nvSpPr>
          <p:spPr>
            <a:xfrm>
              <a:off x="203951" y="3659756"/>
              <a:ext cx="2303717" cy="73880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With size 26: missed &lt;=2 </a:t>
              </a:r>
              <a:r>
                <a:rPr lang="en-US" sz="2400" dirty="0">
                  <a:solidFill>
                    <a:schemeClr val="tx1"/>
                  </a:solidFill>
                  <a:latin typeface="Calibri" pitchFamily="34" charset="0"/>
                  <a:cs typeface="Calibri" pitchFamily="34" charset="0"/>
                </a:rPr>
                <a:t>HHs</a:t>
              </a:r>
            </a:p>
          </p:txBody>
        </p:sp>
      </p:grpSp>
      <p:grpSp>
        <p:nvGrpSpPr>
          <p:cNvPr id="68" name="Group 67"/>
          <p:cNvGrpSpPr/>
          <p:nvPr/>
        </p:nvGrpSpPr>
        <p:grpSpPr>
          <a:xfrm>
            <a:off x="4953001" y="3199730"/>
            <a:ext cx="3616343" cy="3122044"/>
            <a:chOff x="4953001" y="3659756"/>
            <a:chExt cx="3616343" cy="3122044"/>
          </a:xfrm>
        </p:grpSpPr>
        <p:sp>
          <p:nvSpPr>
            <p:cNvPr id="9" name="Oval 8"/>
            <p:cNvSpPr/>
            <p:nvPr/>
          </p:nvSpPr>
          <p:spPr>
            <a:xfrm>
              <a:off x="6400801" y="4659086"/>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50</a:t>
              </a:r>
              <a:endParaRPr lang="en-US" sz="2000" dirty="0">
                <a:latin typeface="Calibri" pitchFamily="34" charset="0"/>
                <a:cs typeface="Calibri" pitchFamily="34" charset="0"/>
              </a:endParaRPr>
            </a:p>
          </p:txBody>
        </p:sp>
        <p:sp>
          <p:nvSpPr>
            <p:cNvPr id="16" name="Oval 15"/>
            <p:cNvSpPr/>
            <p:nvPr/>
          </p:nvSpPr>
          <p:spPr>
            <a:xfrm>
              <a:off x="5497287" y="5439229"/>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17" name="Oval 16"/>
            <p:cNvSpPr/>
            <p:nvPr/>
          </p:nvSpPr>
          <p:spPr>
            <a:xfrm>
              <a:off x="7239001" y="5439229"/>
              <a:ext cx="457200" cy="457200"/>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35</a:t>
              </a:r>
              <a:endParaRPr lang="en-US" sz="2000" dirty="0">
                <a:latin typeface="Calibri" pitchFamily="34" charset="0"/>
                <a:cs typeface="Calibri" pitchFamily="34" charset="0"/>
              </a:endParaRPr>
            </a:p>
          </p:txBody>
        </p:sp>
        <p:sp>
          <p:nvSpPr>
            <p:cNvPr id="18" name="Oval 17"/>
            <p:cNvSpPr/>
            <p:nvPr/>
          </p:nvSpPr>
          <p:spPr>
            <a:xfrm>
              <a:off x="6847115"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20</a:t>
              </a:r>
              <a:endParaRPr lang="en-US" sz="2000" dirty="0">
                <a:latin typeface="Calibri" pitchFamily="34" charset="0"/>
                <a:cs typeface="Calibri" pitchFamily="34" charset="0"/>
              </a:endParaRPr>
            </a:p>
          </p:txBody>
        </p:sp>
        <p:sp>
          <p:nvSpPr>
            <p:cNvPr id="19" name="Oval 18"/>
            <p:cNvSpPr/>
            <p:nvPr/>
          </p:nvSpPr>
          <p:spPr>
            <a:xfrm>
              <a:off x="7696201" y="63246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20" name="Oval 19"/>
            <p:cNvSpPr/>
            <p:nvPr/>
          </p:nvSpPr>
          <p:spPr>
            <a:xfrm>
              <a:off x="5039543" y="6324600"/>
              <a:ext cx="457200" cy="457200"/>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0</a:t>
              </a:r>
              <a:endParaRPr lang="en-US" sz="2000" dirty="0">
                <a:latin typeface="Calibri" pitchFamily="34" charset="0"/>
                <a:cs typeface="Calibri" pitchFamily="34" charset="0"/>
              </a:endParaRPr>
            </a:p>
          </p:txBody>
        </p:sp>
        <p:sp>
          <p:nvSpPr>
            <p:cNvPr id="21" name="Oval 20"/>
            <p:cNvSpPr/>
            <p:nvPr/>
          </p:nvSpPr>
          <p:spPr>
            <a:xfrm>
              <a:off x="5954487" y="6324600"/>
              <a:ext cx="457200" cy="457200"/>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cxnSp>
          <p:nvCxnSpPr>
            <p:cNvPr id="29" name="Straight Arrow Connector 28"/>
            <p:cNvCxnSpPr>
              <a:stCxn id="7" idx="6"/>
              <a:endCxn id="9" idx="1"/>
            </p:cNvCxnSpPr>
            <p:nvPr/>
          </p:nvCxnSpPr>
          <p:spPr>
            <a:xfrm>
              <a:off x="4953001" y="4118429"/>
              <a:ext cx="1514755" cy="6076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0" name="Straight Arrow Connector 29"/>
            <p:cNvCxnSpPr>
              <a:stCxn id="9" idx="3"/>
              <a:endCxn id="16" idx="7"/>
            </p:cNvCxnSpPr>
            <p:nvPr/>
          </p:nvCxnSpPr>
          <p:spPr>
            <a:xfrm flipH="1">
              <a:off x="5887532" y="5049331"/>
              <a:ext cx="580224"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1" name="Straight Arrow Connector 30"/>
            <p:cNvCxnSpPr>
              <a:stCxn id="9" idx="5"/>
              <a:endCxn id="17" idx="1"/>
            </p:cNvCxnSpPr>
            <p:nvPr/>
          </p:nvCxnSpPr>
          <p:spPr>
            <a:xfrm>
              <a:off x="6791046" y="5049331"/>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2" name="Straight Arrow Connector 31"/>
            <p:cNvCxnSpPr>
              <a:stCxn id="17" idx="5"/>
              <a:endCxn id="19" idx="0"/>
            </p:cNvCxnSpPr>
            <p:nvPr/>
          </p:nvCxnSpPr>
          <p:spPr>
            <a:xfrm>
              <a:off x="7629246" y="5829474"/>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3" name="Straight Arrow Connector 32"/>
            <p:cNvCxnSpPr>
              <a:stCxn id="16" idx="5"/>
              <a:endCxn id="21" idx="0"/>
            </p:cNvCxnSpPr>
            <p:nvPr/>
          </p:nvCxnSpPr>
          <p:spPr>
            <a:xfrm>
              <a:off x="5887532" y="5829474"/>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4" name="Straight Arrow Connector 33"/>
            <p:cNvCxnSpPr>
              <a:stCxn id="17" idx="3"/>
              <a:endCxn id="18" idx="0"/>
            </p:cNvCxnSpPr>
            <p:nvPr/>
          </p:nvCxnSpPr>
          <p:spPr>
            <a:xfrm flipH="1">
              <a:off x="7075715" y="5829474"/>
              <a:ext cx="230241"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5" name="Straight Arrow Connector 34"/>
            <p:cNvCxnSpPr>
              <a:stCxn id="16" idx="3"/>
              <a:endCxn id="20" idx="0"/>
            </p:cNvCxnSpPr>
            <p:nvPr/>
          </p:nvCxnSpPr>
          <p:spPr>
            <a:xfrm flipH="1">
              <a:off x="5268143" y="5829474"/>
              <a:ext cx="296099"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8" name="Straight Arrow Connector 37"/>
            <p:cNvCxnSpPr>
              <a:stCxn id="39" idx="2"/>
              <a:endCxn id="17" idx="0"/>
            </p:cNvCxnSpPr>
            <p:nvPr/>
          </p:nvCxnSpPr>
          <p:spPr>
            <a:xfrm flipH="1">
              <a:off x="7467601" y="4418409"/>
              <a:ext cx="17471" cy="1020820"/>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9" name="Rounded Rectangle 38"/>
            <p:cNvSpPr/>
            <p:nvPr/>
          </p:nvSpPr>
          <p:spPr>
            <a:xfrm>
              <a:off x="6400800" y="3659756"/>
              <a:ext cx="2168544" cy="758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At level 2: missed &lt;=2 HH</a:t>
              </a:r>
              <a:endParaRPr lang="en-US" sz="2400" dirty="0">
                <a:solidFill>
                  <a:schemeClr val="tx1"/>
                </a:solidFill>
                <a:latin typeface="Calibri" pitchFamily="34" charset="0"/>
                <a:cs typeface="Calibri" pitchFamily="34" charset="0"/>
              </a:endParaRPr>
            </a:p>
          </p:txBody>
        </p:sp>
      </p:grpSp>
      <p:sp>
        <p:nvSpPr>
          <p:cNvPr id="40" name="Rounded Rectangle 39"/>
          <p:cNvSpPr/>
          <p:nvPr/>
        </p:nvSpPr>
        <p:spPr>
          <a:xfrm>
            <a:off x="3316299" y="2971800"/>
            <a:ext cx="2744845"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Threshold=10Mbps</a:t>
            </a:r>
            <a:endParaRPr lang="en-US" sz="2400" dirty="0">
              <a:solidFill>
                <a:schemeClr val="tx1"/>
              </a:solidFill>
              <a:latin typeface="Calibri" pitchFamily="34" charset="0"/>
              <a:cs typeface="Calibri" pitchFamily="34" charset="0"/>
            </a:endParaRPr>
          </a:p>
        </p:txBody>
      </p:sp>
      <p:grpSp>
        <p:nvGrpSpPr>
          <p:cNvPr id="62" name="Group 61"/>
          <p:cNvGrpSpPr/>
          <p:nvPr/>
        </p:nvGrpSpPr>
        <p:grpSpPr>
          <a:xfrm>
            <a:off x="914400" y="714826"/>
            <a:ext cx="7173320" cy="961574"/>
            <a:chOff x="153475" y="685800"/>
            <a:chExt cx="7890652" cy="703509"/>
          </a:xfrm>
        </p:grpSpPr>
        <p:sp>
          <p:nvSpPr>
            <p:cNvPr id="63" name="Rounded Rectangle 62"/>
            <p:cNvSpPr/>
            <p:nvPr/>
          </p:nvSpPr>
          <p:spPr>
            <a:xfrm>
              <a:off x="153475" y="685800"/>
              <a:ext cx="7890652" cy="703509"/>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              True detected HH</a:t>
              </a:r>
            </a:p>
            <a:p>
              <a:pPr algn="ctr"/>
              <a:r>
                <a:rPr lang="en-US" sz="2800" dirty="0" smtClean="0">
                  <a:solidFill>
                    <a:schemeClr val="tx1"/>
                  </a:solidFill>
                  <a:latin typeface="Calibri" pitchFamily="34" charset="0"/>
                  <a:cs typeface="Calibri" pitchFamily="34" charset="0"/>
                </a:rPr>
                <a:t>                True detected + Missed HHs</a:t>
              </a:r>
            </a:p>
          </p:txBody>
        </p:sp>
        <p:sp>
          <p:nvSpPr>
            <p:cNvPr id="64" name="TextBox 63"/>
            <p:cNvSpPr txBox="1"/>
            <p:nvPr/>
          </p:nvSpPr>
          <p:spPr>
            <a:xfrm>
              <a:off x="583554" y="866088"/>
              <a:ext cx="2275547" cy="3827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solidFill>
                    <a:schemeClr val="tx1"/>
                  </a:solidFill>
                  <a:latin typeface="Calibri" pitchFamily="34" charset="0"/>
                  <a:cs typeface="Calibri" pitchFamily="34" charset="0"/>
                </a:rPr>
                <a:t>Recall  =</a:t>
              </a:r>
              <a:endParaRPr lang="en-US" sz="2800" dirty="0">
                <a:solidFill>
                  <a:schemeClr val="tx1"/>
                </a:solidFill>
              </a:endParaRPr>
            </a:p>
          </p:txBody>
        </p:sp>
        <p:cxnSp>
          <p:nvCxnSpPr>
            <p:cNvPr id="65" name="Straight Connector 64"/>
            <p:cNvCxnSpPr/>
            <p:nvPr/>
          </p:nvCxnSpPr>
          <p:spPr>
            <a:xfrm>
              <a:off x="2205237" y="1057728"/>
              <a:ext cx="5121389" cy="0"/>
            </a:xfrm>
            <a:prstGeom prst="line">
              <a:avLst/>
            </a:prstGeom>
            <a:ln/>
          </p:spPr>
          <p:style>
            <a:lnRef idx="2">
              <a:schemeClr val="dk1"/>
            </a:lnRef>
            <a:fillRef idx="1">
              <a:schemeClr val="lt1"/>
            </a:fillRef>
            <a:effectRef idx="0">
              <a:schemeClr val="dk1"/>
            </a:effectRef>
            <a:fontRef idx="minor">
              <a:schemeClr val="dk1"/>
            </a:fontRef>
          </p:style>
        </p:cxnSp>
      </p:grpSp>
      <p:cxnSp>
        <p:nvCxnSpPr>
          <p:cNvPr id="73" name="Straight Arrow Connector 72"/>
          <p:cNvCxnSpPr/>
          <p:nvPr/>
        </p:nvCxnSpPr>
        <p:spPr>
          <a:xfrm flipV="1">
            <a:off x="4843657" y="1524000"/>
            <a:ext cx="723900" cy="640080"/>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72" name="Rounded Rectangle 71"/>
          <p:cNvSpPr/>
          <p:nvPr/>
        </p:nvSpPr>
        <p:spPr>
          <a:xfrm>
            <a:off x="1850190" y="1940698"/>
            <a:ext cx="5062620" cy="7363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Find an upper bound of missed </a:t>
            </a:r>
            <a:r>
              <a:rPr lang="en-US" sz="2400" dirty="0">
                <a:solidFill>
                  <a:schemeClr val="tx1"/>
                </a:solidFill>
                <a:latin typeface="Calibri" pitchFamily="34" charset="0"/>
                <a:cs typeface="Calibri" pitchFamily="34" charset="0"/>
              </a:rPr>
              <a:t>HHs </a:t>
            </a:r>
            <a:endParaRPr lang="en-US" sz="2400" dirty="0" smtClean="0">
              <a:solidFill>
                <a:schemeClr val="tx1"/>
              </a:solidFill>
              <a:latin typeface="Calibri" pitchFamily="34" charset="0"/>
              <a:cs typeface="Calibri" pitchFamily="34" charset="0"/>
            </a:endParaRPr>
          </a:p>
          <a:p>
            <a:pPr algn="ctr"/>
            <a:r>
              <a:rPr lang="en-US" sz="2400" dirty="0" smtClean="0">
                <a:solidFill>
                  <a:schemeClr val="tx1"/>
                </a:solidFill>
                <a:latin typeface="Calibri" pitchFamily="34" charset="0"/>
                <a:cs typeface="Calibri" pitchFamily="34" charset="0"/>
              </a:rPr>
              <a:t>using size and </a:t>
            </a:r>
            <a:r>
              <a:rPr lang="en-US" sz="2400" dirty="0">
                <a:solidFill>
                  <a:schemeClr val="tx1"/>
                </a:solidFill>
                <a:latin typeface="Calibri" pitchFamily="34" charset="0"/>
                <a:cs typeface="Calibri" pitchFamily="34" charset="0"/>
              </a:rPr>
              <a:t>level of </a:t>
            </a:r>
            <a:r>
              <a:rPr lang="en-US" sz="2400" dirty="0" smtClean="0">
                <a:solidFill>
                  <a:schemeClr val="tx1"/>
                </a:solidFill>
                <a:latin typeface="Calibri" pitchFamily="34" charset="0"/>
                <a:cs typeface="Calibri" pitchFamily="34" charset="0"/>
              </a:rPr>
              <a:t>internal nodes</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6231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fade">
                                      <p:cBhvr>
                                        <p:cTn id="18" dur="500"/>
                                        <p:tgtEl>
                                          <p:spTgt spid="68"/>
                                        </p:tgtEl>
                                      </p:cBhvr>
                                    </p:animEffect>
                                  </p:childTnLst>
                                </p:cTn>
                              </p:par>
                              <p:par>
                                <p:cTn id="19" presetID="9" presetClass="emph" presetSubtype="0" nodeType="withEffect">
                                  <p:stCondLst>
                                    <p:cond delay="0"/>
                                  </p:stCondLst>
                                  <p:childTnLst>
                                    <p:set>
                                      <p:cBhvr rctx="PPT">
                                        <p:cTn id="20" dur="indefinite"/>
                                        <p:tgtEl>
                                          <p:spTgt spid="70"/>
                                        </p:tgtEl>
                                        <p:attrNameLst>
                                          <p:attrName>style.opacity</p:attrName>
                                        </p:attrNameLst>
                                      </p:cBhvr>
                                      <p:to>
                                        <p:strVal val="0.25"/>
                                      </p:to>
                                    </p:set>
                                    <p:animEffect filter="image" prLst="opacity: 0.25">
                                      <p:cBhvr rctx="IE">
                                        <p:cTn id="21" dur="indefinite"/>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Allocate TCAM</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21</a:t>
            </a:fld>
            <a:endParaRPr lang="en-US" dirty="0">
              <a:solidFill>
                <a:prstClr val="black"/>
              </a:solidFill>
            </a:endParaRPr>
          </a:p>
        </p:txBody>
      </p:sp>
      <p:grpSp>
        <p:nvGrpSpPr>
          <p:cNvPr id="5" name="Group 4"/>
          <p:cNvGrpSpPr/>
          <p:nvPr/>
        </p:nvGrpSpPr>
        <p:grpSpPr>
          <a:xfrm>
            <a:off x="2529507" y="1295400"/>
            <a:ext cx="3275088" cy="1507624"/>
            <a:chOff x="-4544394" y="1583566"/>
            <a:chExt cx="3275088" cy="1507624"/>
          </a:xfrm>
        </p:grpSpPr>
        <p:pic>
          <p:nvPicPr>
            <p:cNvPr id="6" name="Picture 5" descr="C:\Users\Masoud\Downloads\SmileysIconsPNG_www.vivadl.com\smileys_03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905000"/>
              <a:ext cx="1321494" cy="11592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Masoud\Downloads\SmileysIconsPNG_www.vivadl.com\smileys_0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4394" y="1917092"/>
              <a:ext cx="1225466" cy="11740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Masoud\Downloads\SmileysIconsPNG_www.vivadl.com\k1147213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941" y="1583566"/>
              <a:ext cx="1018944" cy="1024973"/>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a:xfrm flipH="1">
              <a:off x="-3477595" y="2504142"/>
              <a:ext cx="990598" cy="0"/>
            </a:xfrm>
            <a:prstGeom prst="straightConnector1">
              <a:avLst/>
            </a:prstGeom>
            <a:ln w="76200">
              <a:solidFill>
                <a:srgbClr val="009E47"/>
              </a:solidFill>
              <a:tailEnd type="arrow"/>
            </a:ln>
          </p:spPr>
          <p:style>
            <a:lnRef idx="3">
              <a:schemeClr val="accent2"/>
            </a:lnRef>
            <a:fillRef idx="0">
              <a:schemeClr val="accent2"/>
            </a:fillRef>
            <a:effectRef idx="2">
              <a:schemeClr val="accent2"/>
            </a:effectRef>
            <a:fontRef idx="minor">
              <a:schemeClr val="tx1"/>
            </a:fontRef>
          </p:style>
        </p:cxnSp>
      </p:grpSp>
      <p:sp>
        <p:nvSpPr>
          <p:cNvPr id="10" name="Rounded Rectangle 9"/>
          <p:cNvSpPr/>
          <p:nvPr/>
        </p:nvSpPr>
        <p:spPr>
          <a:xfrm>
            <a:off x="1505045" y="685800"/>
            <a:ext cx="585216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accent1"/>
                </a:solidFill>
                <a:latin typeface="Calibri" pitchFamily="34" charset="0"/>
                <a:cs typeface="Calibri" pitchFamily="34" charset="0"/>
              </a:rPr>
              <a:t>Goal</a:t>
            </a:r>
            <a:r>
              <a:rPr lang="en-US" sz="2800" dirty="0" smtClean="0">
                <a:solidFill>
                  <a:srgbClr val="2DA2BF"/>
                </a:solidFill>
                <a:latin typeface="Calibri" pitchFamily="34" charset="0"/>
                <a:cs typeface="Calibri" pitchFamily="34" charset="0"/>
              </a:rPr>
              <a:t>:</a:t>
            </a:r>
            <a:r>
              <a:rPr lang="en-US" sz="2800" dirty="0">
                <a:solidFill>
                  <a:schemeClr val="tx1"/>
                </a:solidFill>
                <a:latin typeface="Calibri" pitchFamily="34" charset="0"/>
                <a:cs typeface="Calibri" pitchFamily="34" charset="0"/>
              </a:rPr>
              <a:t> maintain high </a:t>
            </a:r>
            <a:r>
              <a:rPr lang="en-US" sz="2800" dirty="0" smtClean="0">
                <a:solidFill>
                  <a:schemeClr val="tx1"/>
                </a:solidFill>
                <a:latin typeface="Calibri" pitchFamily="34" charset="0"/>
                <a:cs typeface="Calibri" pitchFamily="34" charset="0"/>
              </a:rPr>
              <a:t>task </a:t>
            </a:r>
            <a:r>
              <a:rPr lang="en-US" sz="2800" i="1" dirty="0">
                <a:solidFill>
                  <a:schemeClr val="tx1"/>
                </a:solidFill>
                <a:latin typeface="Calibri" pitchFamily="34" charset="0"/>
                <a:cs typeface="Calibri" pitchFamily="34" charset="0"/>
              </a:rPr>
              <a:t>satisfaction</a:t>
            </a:r>
            <a:endParaRPr lang="en-US" sz="2800" i="1" dirty="0" smtClean="0">
              <a:solidFill>
                <a:schemeClr val="tx1"/>
              </a:solidFill>
              <a:latin typeface="Calibri" pitchFamily="34" charset="0"/>
              <a:cs typeface="Calibri" pitchFamily="34" charset="0"/>
            </a:endParaRPr>
          </a:p>
        </p:txBody>
      </p:sp>
      <p:cxnSp>
        <p:nvCxnSpPr>
          <p:cNvPr id="12" name="Straight Arrow Connector 11"/>
          <p:cNvCxnSpPr>
            <a:stCxn id="11" idx="0"/>
            <a:endCxn id="8" idx="2"/>
          </p:cNvCxnSpPr>
          <p:nvPr/>
        </p:nvCxnSpPr>
        <p:spPr>
          <a:xfrm flipV="1">
            <a:off x="4447811" y="2320373"/>
            <a:ext cx="10621" cy="499027"/>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grpSp>
        <p:nvGrpSpPr>
          <p:cNvPr id="48" name="Group 47"/>
          <p:cNvGrpSpPr/>
          <p:nvPr/>
        </p:nvGrpSpPr>
        <p:grpSpPr>
          <a:xfrm>
            <a:off x="147935" y="3322320"/>
            <a:ext cx="8538865" cy="3325400"/>
            <a:chOff x="147935" y="3627120"/>
            <a:chExt cx="8538865" cy="3325400"/>
          </a:xfrm>
        </p:grpSpPr>
        <p:sp>
          <p:nvSpPr>
            <p:cNvPr id="16" name="Rounded Rectangle 15"/>
            <p:cNvSpPr/>
            <p:nvPr/>
          </p:nvSpPr>
          <p:spPr>
            <a:xfrm>
              <a:off x="232811" y="4495800"/>
              <a:ext cx="3653389"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Small </a:t>
              </a:r>
              <a:r>
                <a:rPr lang="en-US" sz="2400" dirty="0" smtClean="0">
                  <a:solidFill>
                    <a:schemeClr val="tx1"/>
                  </a:solidFill>
                  <a:latin typeface="Calibri" pitchFamily="34" charset="0"/>
                  <a:cs typeface="Calibri" pitchFamily="34" charset="0"/>
                  <a:sym typeface="Wingdings" pitchFamily="2" charset="2"/>
                </a:rPr>
                <a:t> Slow convergence</a:t>
              </a:r>
              <a:endParaRPr lang="en-US" sz="2400" dirty="0">
                <a:solidFill>
                  <a:schemeClr val="tx1"/>
                </a:solidFill>
                <a:latin typeface="Calibri" pitchFamily="34" charset="0"/>
                <a:cs typeface="Calibri" pitchFamily="34" charset="0"/>
              </a:endParaRPr>
            </a:p>
          </p:txBody>
        </p:sp>
        <p:sp>
          <p:nvSpPr>
            <p:cNvPr id="17" name="Rounded Rectangle 16"/>
            <p:cNvSpPr/>
            <p:nvPr/>
          </p:nvSpPr>
          <p:spPr>
            <a:xfrm>
              <a:off x="4982451" y="4495800"/>
              <a:ext cx="3653389"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Large </a:t>
              </a:r>
              <a:r>
                <a:rPr lang="en-US" sz="2400" dirty="0" smtClean="0">
                  <a:solidFill>
                    <a:schemeClr val="tx1"/>
                  </a:solidFill>
                  <a:latin typeface="Calibri" pitchFamily="34" charset="0"/>
                  <a:cs typeface="Calibri" pitchFamily="34" charset="0"/>
                  <a:sym typeface="Wingdings" pitchFamily="2" charset="2"/>
                </a:rPr>
                <a:t> Oscillations</a:t>
              </a:r>
              <a:endParaRPr lang="en-US" sz="2400" dirty="0">
                <a:solidFill>
                  <a:schemeClr val="tx1"/>
                </a:solidFill>
                <a:latin typeface="Calibri" pitchFamily="34" charset="0"/>
                <a:cs typeface="Calibri" pitchFamily="34" charset="0"/>
              </a:endParaRPr>
            </a:p>
          </p:txBody>
        </p:sp>
        <p:cxnSp>
          <p:nvCxnSpPr>
            <p:cNvPr id="19" name="Elbow Connector 18"/>
            <p:cNvCxnSpPr>
              <a:stCxn id="11" idx="2"/>
              <a:endCxn id="16" idx="0"/>
            </p:cNvCxnSpPr>
            <p:nvPr/>
          </p:nvCxnSpPr>
          <p:spPr>
            <a:xfrm rot="5400000">
              <a:off x="2819319" y="2867308"/>
              <a:ext cx="868680" cy="2388305"/>
            </a:xfrm>
            <a:prstGeom prst="bentConnector3">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20" name="Elbow Connector 19"/>
            <p:cNvCxnSpPr>
              <a:stCxn id="11" idx="2"/>
              <a:endCxn id="17" idx="0"/>
            </p:cNvCxnSpPr>
            <p:nvPr/>
          </p:nvCxnSpPr>
          <p:spPr>
            <a:xfrm rot="16200000" flipH="1">
              <a:off x="5194138" y="2880792"/>
              <a:ext cx="868680" cy="2361335"/>
            </a:xfrm>
            <a:prstGeom prst="bentConnector3">
              <a:avLst>
                <a:gd name="adj1" fmla="val 50000"/>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grpSp>
          <p:nvGrpSpPr>
            <p:cNvPr id="23" name="Group 22"/>
            <p:cNvGrpSpPr/>
            <p:nvPr/>
          </p:nvGrpSpPr>
          <p:grpSpPr>
            <a:xfrm>
              <a:off x="147935" y="5100935"/>
              <a:ext cx="3890665" cy="1833265"/>
              <a:chOff x="216515" y="3884020"/>
              <a:chExt cx="3890665" cy="1833265"/>
            </a:xfrm>
          </p:grpSpPr>
          <p:cxnSp>
            <p:nvCxnSpPr>
              <p:cNvPr id="24" name="Straight Arrow Connector 23"/>
              <p:cNvCxnSpPr/>
              <p:nvPr/>
            </p:nvCxnSpPr>
            <p:spPr>
              <a:xfrm flipV="1">
                <a:off x="592303" y="3884020"/>
                <a:ext cx="0" cy="13854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592303" y="5275571"/>
                <a:ext cx="3514877" cy="41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1816715" y="5255620"/>
                <a:ext cx="1295401" cy="461665"/>
              </a:xfrm>
              <a:prstGeom prst="rect">
                <a:avLst/>
              </a:prstGeom>
              <a:noFill/>
            </p:spPr>
            <p:txBody>
              <a:bodyPr wrap="square" rtlCol="0">
                <a:spAutoFit/>
              </a:bodyPr>
              <a:lstStyle/>
              <a:p>
                <a:r>
                  <a:rPr lang="en-US" sz="2400" dirty="0" smtClean="0"/>
                  <a:t>Time</a:t>
                </a:r>
                <a:endParaRPr lang="en-US" sz="2400" dirty="0"/>
              </a:p>
            </p:txBody>
          </p:sp>
          <p:sp>
            <p:nvSpPr>
              <p:cNvPr id="27" name="TextBox 26"/>
              <p:cNvSpPr txBox="1"/>
              <p:nvPr/>
            </p:nvSpPr>
            <p:spPr>
              <a:xfrm rot="16200000">
                <a:off x="-200353" y="4461045"/>
                <a:ext cx="1295401" cy="461665"/>
              </a:xfrm>
              <a:prstGeom prst="rect">
                <a:avLst/>
              </a:prstGeom>
              <a:noFill/>
            </p:spPr>
            <p:txBody>
              <a:bodyPr wrap="square" rtlCol="0">
                <a:spAutoFit/>
              </a:bodyPr>
              <a:lstStyle/>
              <a:p>
                <a:r>
                  <a:rPr lang="en-US" sz="2400" dirty="0" smtClean="0"/>
                  <a:t>Accuracy</a:t>
                </a:r>
                <a:endParaRPr lang="en-US" sz="2400" dirty="0"/>
              </a:p>
            </p:txBody>
          </p:sp>
        </p:grpSp>
        <p:cxnSp>
          <p:nvCxnSpPr>
            <p:cNvPr id="28" name="Straight Connector 27"/>
            <p:cNvCxnSpPr/>
            <p:nvPr/>
          </p:nvCxnSpPr>
          <p:spPr>
            <a:xfrm>
              <a:off x="541020" y="5716631"/>
              <a:ext cx="27068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4796135" y="5105400"/>
              <a:ext cx="3890665" cy="1847120"/>
              <a:chOff x="216515" y="3894581"/>
              <a:chExt cx="3890665" cy="1847120"/>
            </a:xfrm>
          </p:grpSpPr>
          <p:cxnSp>
            <p:nvCxnSpPr>
              <p:cNvPr id="30" name="Straight Arrow Connector 29"/>
              <p:cNvCxnSpPr/>
              <p:nvPr/>
            </p:nvCxnSpPr>
            <p:spPr>
              <a:xfrm flipV="1">
                <a:off x="592303" y="3894581"/>
                <a:ext cx="0" cy="13854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592303" y="5275893"/>
                <a:ext cx="3514877" cy="41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2" name="TextBox 31"/>
              <p:cNvSpPr txBox="1"/>
              <p:nvPr/>
            </p:nvSpPr>
            <p:spPr>
              <a:xfrm>
                <a:off x="1744980" y="5280036"/>
                <a:ext cx="1295401" cy="461665"/>
              </a:xfrm>
              <a:prstGeom prst="rect">
                <a:avLst/>
              </a:prstGeom>
              <a:noFill/>
            </p:spPr>
            <p:txBody>
              <a:bodyPr wrap="square" rtlCol="0">
                <a:spAutoFit/>
              </a:bodyPr>
              <a:lstStyle/>
              <a:p>
                <a:r>
                  <a:rPr lang="en-US" sz="2400" dirty="0" smtClean="0"/>
                  <a:t>Time</a:t>
                </a:r>
                <a:endParaRPr lang="en-US" sz="2400" dirty="0"/>
              </a:p>
            </p:txBody>
          </p:sp>
          <p:sp>
            <p:nvSpPr>
              <p:cNvPr id="33" name="TextBox 32"/>
              <p:cNvSpPr txBox="1"/>
              <p:nvPr/>
            </p:nvSpPr>
            <p:spPr>
              <a:xfrm rot="16200000">
                <a:off x="-200353" y="4401502"/>
                <a:ext cx="1295401" cy="461665"/>
              </a:xfrm>
              <a:prstGeom prst="rect">
                <a:avLst/>
              </a:prstGeom>
              <a:noFill/>
            </p:spPr>
            <p:txBody>
              <a:bodyPr wrap="square" rtlCol="0">
                <a:spAutoFit/>
              </a:bodyPr>
              <a:lstStyle/>
              <a:p>
                <a:r>
                  <a:rPr lang="en-US" sz="2400" dirty="0" smtClean="0"/>
                  <a:t>Accuracy</a:t>
                </a:r>
                <a:endParaRPr lang="en-US" sz="2400" dirty="0"/>
              </a:p>
            </p:txBody>
          </p:sp>
        </p:grpSp>
        <p:cxnSp>
          <p:nvCxnSpPr>
            <p:cNvPr id="34" name="Straight Connector 33"/>
            <p:cNvCxnSpPr/>
            <p:nvPr/>
          </p:nvCxnSpPr>
          <p:spPr>
            <a:xfrm>
              <a:off x="5189220" y="5939135"/>
              <a:ext cx="27068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52658" y="632013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p:nvPr/>
          </p:nvCxnSpPr>
          <p:spPr>
            <a:xfrm>
              <a:off x="1563548" y="624393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a:off x="2092483" y="616773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2582875" y="609153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a:xfrm>
              <a:off x="5171923" y="6315146"/>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p:cNvCxnSpPr/>
            <p:nvPr/>
          </p:nvCxnSpPr>
          <p:spPr>
            <a:xfrm>
              <a:off x="5688158" y="5554507"/>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a:off x="6199048" y="6315146"/>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6698966" y="5557682"/>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3" name="Straight Connector 42"/>
            <p:cNvCxnSpPr/>
            <p:nvPr/>
          </p:nvCxnSpPr>
          <p:spPr>
            <a:xfrm>
              <a:off x="7208851" y="632013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p:cNvCxnSpPr/>
            <p:nvPr/>
          </p:nvCxnSpPr>
          <p:spPr>
            <a:xfrm flipH="1">
              <a:off x="5700857" y="5551332"/>
              <a:ext cx="1" cy="781503"/>
            </a:xfrm>
            <a:prstGeom prst="line">
              <a:avLst/>
            </a:prstGeom>
          </p:spPr>
          <p:style>
            <a:lnRef idx="3">
              <a:schemeClr val="dk1"/>
            </a:lnRef>
            <a:fillRef idx="0">
              <a:schemeClr val="dk1"/>
            </a:fillRef>
            <a:effectRef idx="2">
              <a:schemeClr val="dk1"/>
            </a:effectRef>
            <a:fontRef idx="minor">
              <a:schemeClr val="tx1"/>
            </a:fontRef>
          </p:style>
        </p:cxnSp>
        <p:cxnSp>
          <p:nvCxnSpPr>
            <p:cNvPr id="45" name="Straight Connector 44"/>
            <p:cNvCxnSpPr/>
            <p:nvPr/>
          </p:nvCxnSpPr>
          <p:spPr>
            <a:xfrm flipH="1">
              <a:off x="6206630" y="5548383"/>
              <a:ext cx="1" cy="781503"/>
            </a:xfrm>
            <a:prstGeom prst="line">
              <a:avLst/>
            </a:prstGeom>
          </p:spPr>
          <p:style>
            <a:lnRef idx="3">
              <a:schemeClr val="dk1"/>
            </a:lnRef>
            <a:fillRef idx="0">
              <a:schemeClr val="dk1"/>
            </a:fillRef>
            <a:effectRef idx="2">
              <a:schemeClr val="dk1"/>
            </a:effectRef>
            <a:fontRef idx="minor">
              <a:schemeClr val="tx1"/>
            </a:fontRef>
          </p:style>
        </p:cxnSp>
        <p:cxnSp>
          <p:nvCxnSpPr>
            <p:cNvPr id="46" name="Straight Connector 45"/>
            <p:cNvCxnSpPr/>
            <p:nvPr/>
          </p:nvCxnSpPr>
          <p:spPr>
            <a:xfrm flipH="1">
              <a:off x="6713112" y="5548383"/>
              <a:ext cx="1" cy="781503"/>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p:cNvCxnSpPr/>
            <p:nvPr/>
          </p:nvCxnSpPr>
          <p:spPr>
            <a:xfrm flipH="1">
              <a:off x="7218091" y="5548383"/>
              <a:ext cx="1" cy="781503"/>
            </a:xfrm>
            <a:prstGeom prst="line">
              <a:avLst/>
            </a:prstGeom>
          </p:spPr>
          <p:style>
            <a:lnRef idx="3">
              <a:schemeClr val="dk1"/>
            </a:lnRef>
            <a:fillRef idx="0">
              <a:schemeClr val="dk1"/>
            </a:fillRef>
            <a:effectRef idx="2">
              <a:schemeClr val="dk1"/>
            </a:effectRef>
            <a:fontRef idx="minor">
              <a:schemeClr val="tx1"/>
            </a:fontRef>
          </p:style>
        </p:cxnSp>
      </p:grpSp>
      <p:sp>
        <p:nvSpPr>
          <p:cNvPr id="11" name="Rounded Rectangle 10"/>
          <p:cNvSpPr/>
          <p:nvPr/>
        </p:nvSpPr>
        <p:spPr>
          <a:xfrm>
            <a:off x="1773347" y="2819400"/>
            <a:ext cx="5348927"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Calibri" pitchFamily="34" charset="0"/>
                <a:cs typeface="Calibri" pitchFamily="34" charset="0"/>
              </a:rPr>
              <a:t>How many TCAMs to exchange?</a:t>
            </a:r>
            <a:endParaRPr lang="en-US" sz="2800" dirty="0">
              <a:solidFill>
                <a:schemeClr val="tx1"/>
              </a:solidFill>
              <a:latin typeface="Calibri" pitchFamily="34" charset="0"/>
              <a:cs typeface="Calibri" pitchFamily="34" charset="0"/>
            </a:endParaRPr>
          </a:p>
        </p:txBody>
      </p:sp>
      <p:cxnSp>
        <p:nvCxnSpPr>
          <p:cNvPr id="50" name="Straight Arrow Connector 49"/>
          <p:cNvCxnSpPr/>
          <p:nvPr/>
        </p:nvCxnSpPr>
        <p:spPr>
          <a:xfrm flipV="1">
            <a:off x="6248400" y="1217024"/>
            <a:ext cx="0" cy="544890"/>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51" name="Rounded Rectangle 50"/>
          <p:cNvSpPr/>
          <p:nvPr/>
        </p:nvSpPr>
        <p:spPr>
          <a:xfrm>
            <a:off x="1060964" y="1759738"/>
            <a:ext cx="7053223"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Fraction of task’s </a:t>
            </a:r>
            <a:r>
              <a:rPr lang="en-US" sz="2400" dirty="0">
                <a:solidFill>
                  <a:schemeClr val="tx1"/>
                </a:solidFill>
                <a:latin typeface="Calibri" pitchFamily="34" charset="0"/>
                <a:cs typeface="Calibri" pitchFamily="34" charset="0"/>
              </a:rPr>
              <a:t>lifetime </a:t>
            </a:r>
            <a:r>
              <a:rPr lang="en-US" sz="2400" dirty="0" smtClean="0">
                <a:solidFill>
                  <a:schemeClr val="tx1"/>
                </a:solidFill>
                <a:latin typeface="Calibri" pitchFamily="34" charset="0"/>
                <a:cs typeface="Calibri" pitchFamily="34" charset="0"/>
              </a:rPr>
              <a:t>with sufficient accuracy</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05115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nodeType="withEffect">
                                  <p:stCondLst>
                                    <p:cond delay="0"/>
                                  </p:stCondLst>
                                  <p:childTnLst>
                                    <p:animEffect transition="out" filter="fade">
                                      <p:cBhvr>
                                        <p:cTn id="9" dur="500"/>
                                        <p:tgtEl>
                                          <p:spTgt spid="50"/>
                                        </p:tgtEl>
                                      </p:cBhvr>
                                    </p:animEffect>
                                    <p:set>
                                      <p:cBhvr>
                                        <p:cTn id="10" dur="1" fill="hold">
                                          <p:stCondLst>
                                            <p:cond delay="499"/>
                                          </p:stCondLst>
                                        </p:cTn>
                                        <p:tgtEl>
                                          <p:spTgt spid="5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1"/>
                                        </p:tgtEl>
                                      </p:cBhvr>
                                    </p:animEffect>
                                    <p:set>
                                      <p:cBhvr>
                                        <p:cTn id="13" dur="1" fill="hold">
                                          <p:stCondLst>
                                            <p:cond delay="499"/>
                                          </p:stCondLst>
                                        </p:cTn>
                                        <p:tgtEl>
                                          <p:spTgt spid="5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Overloading</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22</a:t>
            </a:fld>
            <a:endParaRPr lang="en-US" dirty="0">
              <a:solidFill>
                <a:prstClr val="black"/>
              </a:solidFill>
            </a:endParaRPr>
          </a:p>
        </p:txBody>
      </p:sp>
      <p:sp>
        <p:nvSpPr>
          <p:cNvPr id="5" name="Rounded Rectangle 4"/>
          <p:cNvSpPr/>
          <p:nvPr/>
        </p:nvSpPr>
        <p:spPr>
          <a:xfrm>
            <a:off x="1505045" y="1104900"/>
            <a:ext cx="585216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Not enough TCAMs to satisfy all tasks</a:t>
            </a:r>
            <a:endParaRPr lang="en-US" dirty="0"/>
          </a:p>
        </p:txBody>
      </p:sp>
      <p:sp>
        <p:nvSpPr>
          <p:cNvPr id="6" name="Rounded Rectangle 5"/>
          <p:cNvSpPr/>
          <p:nvPr/>
        </p:nvSpPr>
        <p:spPr>
          <a:xfrm>
            <a:off x="1505045" y="3733800"/>
            <a:ext cx="585216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Reject new tasks</a:t>
            </a:r>
            <a:endParaRPr lang="en-US" dirty="0"/>
          </a:p>
        </p:txBody>
      </p:sp>
      <p:sp>
        <p:nvSpPr>
          <p:cNvPr id="7" name="Rounded Rectangle 6"/>
          <p:cNvSpPr/>
          <p:nvPr/>
        </p:nvSpPr>
        <p:spPr>
          <a:xfrm>
            <a:off x="1505045" y="4572000"/>
            <a:ext cx="585216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Drop existing tasks</a:t>
            </a:r>
            <a:endParaRPr lang="en-US" dirty="0"/>
          </a:p>
        </p:txBody>
      </p:sp>
      <p:sp>
        <p:nvSpPr>
          <p:cNvPr id="8" name="TextBox 7"/>
          <p:cNvSpPr txBox="1"/>
          <p:nvPr/>
        </p:nvSpPr>
        <p:spPr>
          <a:xfrm>
            <a:off x="1447800" y="3286780"/>
            <a:ext cx="1905000" cy="523220"/>
          </a:xfrm>
          <a:prstGeom prst="rect">
            <a:avLst/>
          </a:prstGeom>
          <a:noFill/>
        </p:spPr>
        <p:txBody>
          <a:bodyPr wrap="square" rtlCol="0">
            <a:spAutoFit/>
          </a:bodyPr>
          <a:lstStyle/>
          <a:p>
            <a:r>
              <a:rPr lang="en-US" sz="2800" b="1" dirty="0" smtClean="0">
                <a:latin typeface="Calibri" pitchFamily="34" charset="0"/>
                <a:cs typeface="Calibri" pitchFamily="34" charset="0"/>
              </a:rPr>
              <a:t>Solutions</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2839306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a:stCxn id="23" idx="1"/>
            <a:endCxn id="6" idx="3"/>
          </p:cNvCxnSpPr>
          <p:nvPr/>
        </p:nvCxnSpPr>
        <p:spPr>
          <a:xfrm flipH="1">
            <a:off x="5257800" y="3175000"/>
            <a:ext cx="617415" cy="20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4" idx="1"/>
            <a:endCxn id="6" idx="3"/>
          </p:cNvCxnSpPr>
          <p:nvPr/>
        </p:nvCxnSpPr>
        <p:spPr>
          <a:xfrm flipH="1" flipV="1">
            <a:off x="5257800" y="3177069"/>
            <a:ext cx="603661" cy="117268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5" idx="1"/>
          </p:cNvCxnSpPr>
          <p:nvPr/>
        </p:nvCxnSpPr>
        <p:spPr>
          <a:xfrm flipH="1" flipV="1">
            <a:off x="5257800" y="4340956"/>
            <a:ext cx="576942" cy="118354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1"/>
            <a:endCxn id="8" idx="3"/>
          </p:cNvCxnSpPr>
          <p:nvPr/>
        </p:nvCxnSpPr>
        <p:spPr>
          <a:xfrm flipH="1">
            <a:off x="5257800" y="5524500"/>
            <a:ext cx="5769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Algorithmic Challenges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23</a:t>
            </a:fld>
            <a:endParaRPr lang="en-US" dirty="0">
              <a:solidFill>
                <a:prstClr val="black"/>
              </a:solidFill>
            </a:endParaRPr>
          </a:p>
        </p:txBody>
      </p:sp>
      <p:sp>
        <p:nvSpPr>
          <p:cNvPr id="6" name="Rounded Rectangle 5"/>
          <p:cNvSpPr/>
          <p:nvPr/>
        </p:nvSpPr>
        <p:spPr>
          <a:xfrm>
            <a:off x="76200" y="2740325"/>
            <a:ext cx="5181600" cy="873487"/>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rgbClr val="DDDDDD"/>
                </a:solidFill>
                <a:latin typeface="Calibri" pitchFamily="34" charset="0"/>
                <a:cs typeface="Calibri" pitchFamily="34" charset="0"/>
              </a:rPr>
              <a:t>How to </a:t>
            </a:r>
            <a:r>
              <a:rPr lang="en-US" sz="2800" b="1" dirty="0" smtClean="0">
                <a:solidFill>
                  <a:srgbClr val="DDDDDD"/>
                </a:solidFill>
                <a:latin typeface="Calibri" pitchFamily="34" charset="0"/>
                <a:cs typeface="Calibri" pitchFamily="34" charset="0"/>
              </a:rPr>
              <a:t>allocate</a:t>
            </a:r>
            <a:r>
              <a:rPr lang="en-US" sz="2800" dirty="0" smtClean="0">
                <a:solidFill>
                  <a:srgbClr val="DDDDDD"/>
                </a:solidFill>
                <a:latin typeface="Calibri" pitchFamily="34" charset="0"/>
                <a:cs typeface="Calibri" pitchFamily="34" charset="0"/>
              </a:rPr>
              <a:t> TCAMs for </a:t>
            </a:r>
            <a:r>
              <a:rPr lang="en-US" sz="2800" b="1" dirty="0" smtClean="0">
                <a:solidFill>
                  <a:srgbClr val="DDDDDD"/>
                </a:solidFill>
                <a:latin typeface="Calibri" pitchFamily="34" charset="0"/>
                <a:cs typeface="Calibri" pitchFamily="34" charset="0"/>
              </a:rPr>
              <a:t>sufficient accuracy</a:t>
            </a:r>
            <a:r>
              <a:rPr lang="en-US" sz="2800" dirty="0" smtClean="0">
                <a:solidFill>
                  <a:srgbClr val="DDDDDD"/>
                </a:solidFill>
                <a:latin typeface="Calibri" pitchFamily="34" charset="0"/>
                <a:cs typeface="Calibri" pitchFamily="34" charset="0"/>
              </a:rPr>
              <a:t>?</a:t>
            </a:r>
            <a:endParaRPr lang="en-US" sz="2800" dirty="0">
              <a:solidFill>
                <a:srgbClr val="DDDDDD"/>
              </a:solidFill>
              <a:latin typeface="Calibri" pitchFamily="34" charset="0"/>
              <a:cs typeface="Calibri" pitchFamily="34" charset="0"/>
            </a:endParaRPr>
          </a:p>
        </p:txBody>
      </p:sp>
      <p:sp>
        <p:nvSpPr>
          <p:cNvPr id="8" name="Rounded Rectangle 7"/>
          <p:cNvSpPr/>
          <p:nvPr/>
        </p:nvSpPr>
        <p:spPr>
          <a:xfrm>
            <a:off x="76200" y="5068100"/>
            <a:ext cx="5181600" cy="9128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rgbClr val="DDDDDD"/>
                </a:solidFill>
                <a:latin typeface="Calibri" pitchFamily="34" charset="0"/>
                <a:cs typeface="Calibri" pitchFamily="34" charset="0"/>
              </a:rPr>
              <a:t>How to adapt TCAM </a:t>
            </a:r>
            <a:r>
              <a:rPr lang="en-US" sz="2800" b="1" dirty="0" smtClean="0">
                <a:solidFill>
                  <a:srgbClr val="DDDDDD"/>
                </a:solidFill>
                <a:latin typeface="Calibri" pitchFamily="34" charset="0"/>
                <a:cs typeface="Calibri" pitchFamily="34" charset="0"/>
              </a:rPr>
              <a:t>configuration</a:t>
            </a:r>
            <a:r>
              <a:rPr lang="en-US" sz="2800" dirty="0" smtClean="0">
                <a:solidFill>
                  <a:srgbClr val="DDDDDD"/>
                </a:solidFill>
                <a:latin typeface="Calibri" pitchFamily="34" charset="0"/>
                <a:cs typeface="Calibri" pitchFamily="34" charset="0"/>
              </a:rPr>
              <a:t> on multiple </a:t>
            </a:r>
            <a:r>
              <a:rPr lang="en-US" sz="2800" b="1" dirty="0" smtClean="0">
                <a:solidFill>
                  <a:srgbClr val="DDDDDD"/>
                </a:solidFill>
                <a:latin typeface="Calibri" pitchFamily="34" charset="0"/>
                <a:cs typeface="Calibri" pitchFamily="34" charset="0"/>
              </a:rPr>
              <a:t>switches</a:t>
            </a:r>
            <a:r>
              <a:rPr lang="en-US" sz="2800" dirty="0" smtClean="0">
                <a:solidFill>
                  <a:srgbClr val="DDDDDD"/>
                </a:solidFill>
                <a:latin typeface="Calibri" pitchFamily="34" charset="0"/>
                <a:cs typeface="Calibri" pitchFamily="34" charset="0"/>
              </a:rPr>
              <a:t>?</a:t>
            </a:r>
            <a:endParaRPr lang="en-US" sz="2800" dirty="0">
              <a:solidFill>
                <a:srgbClr val="DDDDDD"/>
              </a:solidFill>
              <a:latin typeface="Calibri" pitchFamily="34" charset="0"/>
              <a:cs typeface="Calibri" pitchFamily="34" charset="0"/>
            </a:endParaRPr>
          </a:p>
        </p:txBody>
      </p:sp>
      <p:sp>
        <p:nvSpPr>
          <p:cNvPr id="20" name="Rounded Rectangle 19"/>
          <p:cNvSpPr/>
          <p:nvPr/>
        </p:nvSpPr>
        <p:spPr>
          <a:xfrm>
            <a:off x="76200" y="838200"/>
            <a:ext cx="8229600" cy="13716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Dynamically adapts tasks TCAM </a:t>
            </a:r>
            <a:r>
              <a:rPr lang="en-US" sz="2800" b="1" dirty="0" smtClean="0">
                <a:solidFill>
                  <a:srgbClr val="33CC33"/>
                </a:solidFill>
              </a:rPr>
              <a:t>allocations</a:t>
            </a:r>
            <a:r>
              <a:rPr lang="en-US" sz="2800" dirty="0" smtClean="0"/>
              <a:t> and </a:t>
            </a:r>
            <a:r>
              <a:rPr lang="en-US" sz="2800" b="1" dirty="0" smtClean="0">
                <a:solidFill>
                  <a:srgbClr val="FF0000"/>
                </a:solidFill>
              </a:rPr>
              <a:t>configuration</a:t>
            </a:r>
            <a:r>
              <a:rPr lang="en-US" sz="2800" dirty="0" smtClean="0">
                <a:solidFill>
                  <a:srgbClr val="FF0000"/>
                </a:solidFill>
              </a:rPr>
              <a:t> </a:t>
            </a:r>
            <a:r>
              <a:rPr lang="en-US" sz="2800" dirty="0" smtClean="0"/>
              <a:t>over </a:t>
            </a:r>
            <a:r>
              <a:rPr lang="en-US" sz="2800" dirty="0"/>
              <a:t>time and across </a:t>
            </a:r>
            <a:r>
              <a:rPr lang="en-US" sz="2800" b="1" dirty="0" smtClean="0">
                <a:solidFill>
                  <a:srgbClr val="2DA2BF"/>
                </a:solidFill>
              </a:rPr>
              <a:t>switches</a:t>
            </a:r>
            <a:r>
              <a:rPr lang="en-US" sz="2800" dirty="0"/>
              <a:t>, </a:t>
            </a:r>
            <a:endParaRPr lang="en-US" sz="2800" dirty="0" smtClean="0"/>
          </a:p>
          <a:p>
            <a:pPr algn="ctr"/>
            <a:r>
              <a:rPr lang="en-US" sz="2800" dirty="0" smtClean="0"/>
              <a:t>while </a:t>
            </a:r>
            <a:r>
              <a:rPr lang="en-US" sz="2800" dirty="0"/>
              <a:t>maintaining </a:t>
            </a:r>
            <a:r>
              <a:rPr lang="en-US" sz="2800" b="1" dirty="0"/>
              <a:t>sufficient accuracy</a:t>
            </a:r>
            <a:endParaRPr lang="en-US" sz="2800" b="1" dirty="0">
              <a:solidFill>
                <a:prstClr val="white"/>
              </a:solidFill>
              <a:latin typeface="Calibri" pitchFamily="34" charset="0"/>
              <a:cs typeface="Calibri" pitchFamily="34" charset="0"/>
            </a:endParaRPr>
          </a:p>
        </p:txBody>
      </p:sp>
      <p:sp>
        <p:nvSpPr>
          <p:cNvPr id="23" name="Rounded Rectangle 22"/>
          <p:cNvSpPr/>
          <p:nvPr/>
        </p:nvSpPr>
        <p:spPr>
          <a:xfrm>
            <a:off x="5875215" y="283210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Diminishing </a:t>
            </a:r>
            <a:r>
              <a:rPr lang="en-US" sz="2400" dirty="0" smtClean="0">
                <a:solidFill>
                  <a:schemeClr val="tx1"/>
                </a:solidFill>
                <a:latin typeface="Calibri" pitchFamily="34" charset="0"/>
                <a:cs typeface="Calibri" pitchFamily="34" charset="0"/>
              </a:rPr>
              <a:t>Returns</a:t>
            </a:r>
            <a:endParaRPr lang="en-US" sz="2400" dirty="0">
              <a:solidFill>
                <a:schemeClr val="tx1"/>
              </a:solidFill>
              <a:latin typeface="Calibri" pitchFamily="34" charset="0"/>
              <a:cs typeface="Calibri" pitchFamily="34" charset="0"/>
            </a:endParaRPr>
          </a:p>
        </p:txBody>
      </p:sp>
      <p:sp>
        <p:nvSpPr>
          <p:cNvPr id="24" name="Rounded Rectangle 23"/>
          <p:cNvSpPr/>
          <p:nvPr/>
        </p:nvSpPr>
        <p:spPr>
          <a:xfrm>
            <a:off x="5861461" y="400685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Temporal Multiplexing</a:t>
            </a:r>
            <a:endParaRPr lang="en-US" sz="2400" dirty="0">
              <a:solidFill>
                <a:schemeClr val="tx1"/>
              </a:solidFill>
              <a:latin typeface="Calibri" pitchFamily="34" charset="0"/>
              <a:cs typeface="Calibri" pitchFamily="34" charset="0"/>
            </a:endParaRPr>
          </a:p>
        </p:txBody>
      </p:sp>
      <p:sp>
        <p:nvSpPr>
          <p:cNvPr id="25" name="Rounded Rectangle 24"/>
          <p:cNvSpPr/>
          <p:nvPr/>
        </p:nvSpPr>
        <p:spPr>
          <a:xfrm>
            <a:off x="5834742" y="5181600"/>
            <a:ext cx="3172868" cy="685800"/>
          </a:xfrm>
          <a:prstGeom prst="roundRect">
            <a:avLst>
              <a:gd name="adj" fmla="val 3349"/>
            </a:avLst>
          </a:prstGeom>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en-US" sz="2400" dirty="0" smtClean="0">
                <a:solidFill>
                  <a:schemeClr val="tx1"/>
                </a:solidFill>
                <a:latin typeface="Calibri" pitchFamily="34" charset="0"/>
                <a:cs typeface="Calibri" pitchFamily="34" charset="0"/>
              </a:rPr>
              <a:t>Spatial Multiplexing</a:t>
            </a:r>
            <a:endParaRPr lang="en-US" sz="2400" dirty="0">
              <a:solidFill>
                <a:schemeClr val="tx1"/>
              </a:solidFill>
              <a:latin typeface="Calibri" pitchFamily="34" charset="0"/>
              <a:cs typeface="Calibri" pitchFamily="34" charset="0"/>
            </a:endParaRPr>
          </a:p>
        </p:txBody>
      </p:sp>
      <p:sp>
        <p:nvSpPr>
          <p:cNvPr id="15" name="Rounded Rectangle 14"/>
          <p:cNvSpPr/>
          <p:nvPr/>
        </p:nvSpPr>
        <p:spPr>
          <a:xfrm>
            <a:off x="76200" y="3998056"/>
            <a:ext cx="5181600" cy="685800"/>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Which </a:t>
            </a:r>
            <a:r>
              <a:rPr lang="en-US" sz="2800" b="1" dirty="0" smtClean="0">
                <a:solidFill>
                  <a:srgbClr val="2DA2BF"/>
                </a:solidFill>
                <a:latin typeface="Calibri" pitchFamily="34" charset="0"/>
                <a:cs typeface="Calibri" pitchFamily="34" charset="0"/>
              </a:rPr>
              <a:t>switches</a:t>
            </a:r>
            <a:r>
              <a:rPr lang="en-US" sz="2800" dirty="0" smtClean="0">
                <a:solidFill>
                  <a:srgbClr val="2DA2BF"/>
                </a:solidFill>
                <a:latin typeface="Calibri" pitchFamily="34" charset="0"/>
                <a:cs typeface="Calibri" pitchFamily="34" charset="0"/>
              </a:rPr>
              <a:t> </a:t>
            </a:r>
            <a:r>
              <a:rPr lang="en-US" sz="2800" dirty="0" smtClean="0">
                <a:solidFill>
                  <a:schemeClr val="tx1"/>
                </a:solidFill>
                <a:latin typeface="Calibri" pitchFamily="34" charset="0"/>
                <a:cs typeface="Calibri" pitchFamily="34" charset="0"/>
              </a:rPr>
              <a:t>to </a:t>
            </a:r>
            <a:r>
              <a:rPr lang="en-US" sz="2800" b="1" dirty="0" smtClean="0">
                <a:solidFill>
                  <a:srgbClr val="33CC33"/>
                </a:solidFill>
                <a:latin typeface="Calibri" pitchFamily="34" charset="0"/>
                <a:cs typeface="Calibri" pitchFamily="34" charset="0"/>
              </a:rPr>
              <a:t>allocate</a:t>
            </a:r>
            <a:r>
              <a:rPr lang="en-US" sz="2800" dirty="0" smtClean="0">
                <a:solidFill>
                  <a:schemeClr val="tx1"/>
                </a:solidFill>
                <a:latin typeface="Calibri" pitchFamily="34" charset="0"/>
                <a:cs typeface="Calibri" pitchFamily="34" charset="0"/>
              </a:rPr>
              <a:t>?</a:t>
            </a:r>
            <a:endParaRPr lang="en-US" sz="2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15642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C:\Users\Masoud\Downloads\SmileysIconsPNG_www.vivadl.com\smileys_03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9907" y="2269795"/>
            <a:ext cx="1321494" cy="115920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descr="C:\Users\Masoud\Downloads\SmileysIconsPNG_www.vivadl.com\smileys_03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5565" y="3549463"/>
            <a:ext cx="1321494" cy="11592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Allocate TCAM: Multiple Switches</a:t>
            </a:r>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24</a:t>
            </a:fld>
            <a:endParaRPr lang="en-US" dirty="0">
              <a:solidFill>
                <a:prstClr val="black"/>
              </a:solidFill>
            </a:endParaRPr>
          </a:p>
        </p:txBody>
      </p:sp>
      <p:grpSp>
        <p:nvGrpSpPr>
          <p:cNvPr id="3" name="Group 2"/>
          <p:cNvGrpSpPr/>
          <p:nvPr/>
        </p:nvGrpSpPr>
        <p:grpSpPr>
          <a:xfrm>
            <a:off x="2095182" y="2164698"/>
            <a:ext cx="3939540" cy="2308987"/>
            <a:chOff x="2178418" y="2147344"/>
            <a:chExt cx="3939540" cy="2308987"/>
          </a:xfrm>
        </p:grpSpPr>
        <p:pic>
          <p:nvPicPr>
            <p:cNvPr id="7" name="Picture 11" descr="D:\USC\ramesh\measurement\nsdi\switch.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793339"/>
              <a:ext cx="685800" cy="6629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descr="D:\USC\ramesh\measurement\nsdi\switch.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4035" y="3793339"/>
              <a:ext cx="668565" cy="64633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00400" y="3922931"/>
              <a:ext cx="609600" cy="523220"/>
            </a:xfrm>
            <a:prstGeom prst="rect">
              <a:avLst/>
            </a:prstGeom>
            <a:noFill/>
          </p:spPr>
          <p:txBody>
            <a:bodyPr wrap="square" rtlCol="0">
              <a:spAutoFit/>
            </a:bodyPr>
            <a:lstStyle/>
            <a:p>
              <a:pPr algn="ctr"/>
              <a:r>
                <a:rPr lang="en-US" sz="2800" dirty="0" smtClean="0">
                  <a:latin typeface="Calibri" pitchFamily="34" charset="0"/>
                  <a:cs typeface="Calibri" pitchFamily="34" charset="0"/>
                </a:rPr>
                <a:t>A</a:t>
              </a:r>
              <a:endParaRPr lang="en-US" sz="2800" dirty="0">
                <a:latin typeface="Calibri" pitchFamily="34" charset="0"/>
                <a:cs typeface="Calibri" pitchFamily="34" charset="0"/>
              </a:endParaRPr>
            </a:p>
          </p:txBody>
        </p:sp>
        <p:sp>
          <p:nvSpPr>
            <p:cNvPr id="10" name="TextBox 9"/>
            <p:cNvSpPr txBox="1"/>
            <p:nvPr/>
          </p:nvSpPr>
          <p:spPr>
            <a:xfrm>
              <a:off x="4495800" y="3922931"/>
              <a:ext cx="457200" cy="523220"/>
            </a:xfrm>
            <a:prstGeom prst="rect">
              <a:avLst/>
            </a:prstGeom>
            <a:noFill/>
          </p:spPr>
          <p:txBody>
            <a:bodyPr wrap="square" rtlCol="0">
              <a:spAutoFit/>
            </a:bodyPr>
            <a:lstStyle/>
            <a:p>
              <a:pPr algn="ctr"/>
              <a:r>
                <a:rPr lang="en-US" sz="2800" dirty="0" smtClean="0">
                  <a:latin typeface="Calibri" pitchFamily="34" charset="0"/>
                  <a:cs typeface="Calibri" pitchFamily="34" charset="0"/>
                </a:rPr>
                <a:t>B</a:t>
              </a:r>
              <a:endParaRPr lang="en-US" sz="2800" dirty="0">
                <a:latin typeface="Calibri" pitchFamily="34" charset="0"/>
                <a:cs typeface="Calibri" pitchFamily="34" charset="0"/>
              </a:endParaRPr>
            </a:p>
          </p:txBody>
        </p:sp>
        <p:sp>
          <p:nvSpPr>
            <p:cNvPr id="11" name="Rectangle 10"/>
            <p:cNvSpPr/>
            <p:nvPr/>
          </p:nvSpPr>
          <p:spPr>
            <a:xfrm>
              <a:off x="2178418" y="2147344"/>
              <a:ext cx="3939540" cy="1281656"/>
            </a:xfrm>
            <a:prstGeom prst="rect">
              <a:avLst/>
            </a:prstGeom>
          </p:spPr>
          <p:style>
            <a:lnRef idx="2">
              <a:schemeClr val="dk1"/>
            </a:lnRef>
            <a:fillRef idx="1">
              <a:schemeClr val="lt1"/>
            </a:fillRef>
            <a:effectRef idx="0">
              <a:schemeClr val="dk1"/>
            </a:effectRef>
            <a:fontRef idx="minor">
              <a:schemeClr val="dk1"/>
            </a:fontRef>
          </p:style>
          <p:txBody>
            <a:bodyPr vert="horz" lIns="91418" tIns="45710" rIns="91418" bIns="45710" rtlCol="0" anchor="t" anchorCtr="0"/>
            <a:lstStyle/>
            <a:p>
              <a:pPr algn="ctr"/>
              <a:r>
                <a:rPr lang="en-US" sz="2800" dirty="0">
                  <a:latin typeface="Calibri" pitchFamily="34" charset="0"/>
                  <a:cs typeface="Calibri" pitchFamily="34" charset="0"/>
                </a:rPr>
                <a:t>Controller</a:t>
              </a:r>
            </a:p>
          </p:txBody>
        </p:sp>
        <p:sp>
          <p:nvSpPr>
            <p:cNvPr id="12" name="Rounded Rectangle 11"/>
            <p:cNvSpPr/>
            <p:nvPr/>
          </p:nvSpPr>
          <p:spPr>
            <a:xfrm>
              <a:off x="2343994" y="2768011"/>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cxnSp>
          <p:nvCxnSpPr>
            <p:cNvPr id="16" name="Straight Arrow Connector 15"/>
            <p:cNvCxnSpPr>
              <a:stCxn id="8" idx="0"/>
              <a:endCxn id="11" idx="2"/>
            </p:cNvCxnSpPr>
            <p:nvPr/>
          </p:nvCxnSpPr>
          <p:spPr>
            <a:xfrm flipH="1" flipV="1">
              <a:off x="4148188" y="3429000"/>
              <a:ext cx="1080130" cy="364339"/>
            </a:xfrm>
            <a:prstGeom prst="straightConnector1">
              <a:avLst/>
            </a:prstGeom>
            <a:ln>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7" idx="0"/>
              <a:endCxn id="11" idx="2"/>
            </p:cNvCxnSpPr>
            <p:nvPr/>
          </p:nvCxnSpPr>
          <p:spPr>
            <a:xfrm flipV="1">
              <a:off x="3009900" y="3429000"/>
              <a:ext cx="1138288" cy="364339"/>
            </a:xfrm>
            <a:prstGeom prst="straightConnector1">
              <a:avLst/>
            </a:prstGeom>
            <a:ln>
              <a:headEnd type="arrow" w="med" len="med"/>
              <a:tailEnd type="arrow" w="med" len="med"/>
            </a:ln>
          </p:spPr>
          <p:style>
            <a:lnRef idx="3">
              <a:schemeClr val="dk1"/>
            </a:lnRef>
            <a:fillRef idx="0">
              <a:schemeClr val="dk1"/>
            </a:fillRef>
            <a:effectRef idx="2">
              <a:schemeClr val="dk1"/>
            </a:effectRef>
            <a:fontRef idx="minor">
              <a:schemeClr val="tx1"/>
            </a:fontRef>
          </p:style>
        </p:cxnSp>
      </p:grpSp>
      <p:sp>
        <p:nvSpPr>
          <p:cNvPr id="19" name="Rectangle 18"/>
          <p:cNvSpPr/>
          <p:nvPr/>
        </p:nvSpPr>
        <p:spPr>
          <a:xfrm>
            <a:off x="297764" y="5181600"/>
            <a:ext cx="8229599" cy="11085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6350" lvl="1" indent="-6350" algn="ctr"/>
            <a:r>
              <a:rPr lang="en-US" sz="2400" dirty="0">
                <a:solidFill>
                  <a:srgbClr val="2DA2BF"/>
                </a:solidFill>
              </a:rPr>
              <a:t>Local accuracy is </a:t>
            </a:r>
            <a:r>
              <a:rPr lang="en-US" sz="2400" dirty="0" smtClean="0">
                <a:solidFill>
                  <a:srgbClr val="2DA2BF"/>
                </a:solidFill>
              </a:rPr>
              <a:t>important</a:t>
            </a:r>
          </a:p>
          <a:p>
            <a:pPr marL="6350" lvl="1" indent="-6350" algn="ctr"/>
            <a:r>
              <a:rPr lang="en-US" sz="2400" dirty="0" smtClean="0"/>
              <a:t>If a task is globally unsatisfied, </a:t>
            </a:r>
            <a:r>
              <a:rPr lang="en-US" sz="2400" dirty="0"/>
              <a:t>increasing B’s </a:t>
            </a:r>
            <a:r>
              <a:rPr lang="en-US" sz="2400" dirty="0" smtClean="0"/>
              <a:t>TCAMs is </a:t>
            </a:r>
            <a:r>
              <a:rPr lang="en-US" sz="2400" dirty="0"/>
              <a:t>expensive (</a:t>
            </a:r>
            <a:r>
              <a:rPr lang="en-US" sz="2400" dirty="0" smtClean="0"/>
              <a:t>diminishing returns)</a:t>
            </a:r>
            <a:endParaRPr lang="en-US" sz="2400" dirty="0"/>
          </a:p>
        </p:txBody>
      </p:sp>
      <p:sp>
        <p:nvSpPr>
          <p:cNvPr id="18" name="Rectangle 17"/>
          <p:cNvSpPr/>
          <p:nvPr/>
        </p:nvSpPr>
        <p:spPr>
          <a:xfrm>
            <a:off x="304801" y="5341346"/>
            <a:ext cx="8229599" cy="7964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6350" lvl="1" algn="ctr"/>
            <a:r>
              <a:rPr lang="en-US" sz="2400" dirty="0">
                <a:solidFill>
                  <a:srgbClr val="2DA2BF"/>
                </a:solidFill>
              </a:rPr>
              <a:t>Global accuracy is </a:t>
            </a:r>
            <a:r>
              <a:rPr lang="en-US" sz="2400" dirty="0" smtClean="0">
                <a:solidFill>
                  <a:srgbClr val="2DA2BF"/>
                </a:solidFill>
              </a:rPr>
              <a:t>important</a:t>
            </a:r>
          </a:p>
          <a:p>
            <a:pPr marL="0" lvl="2" algn="ctr"/>
            <a:r>
              <a:rPr lang="en-US" sz="2400" dirty="0" smtClean="0"/>
              <a:t>If a task is globally satisfied, no need to increase A’s TCAMs</a:t>
            </a:r>
            <a:endParaRPr lang="en-US" sz="2800" dirty="0">
              <a:latin typeface="Calibri" pitchFamily="34" charset="0"/>
              <a:cs typeface="Calibri" pitchFamily="34" charset="0"/>
            </a:endParaRPr>
          </a:p>
        </p:txBody>
      </p:sp>
      <p:sp>
        <p:nvSpPr>
          <p:cNvPr id="6" name="Rounded Rectangle 5"/>
          <p:cNvSpPr/>
          <p:nvPr/>
        </p:nvSpPr>
        <p:spPr>
          <a:xfrm>
            <a:off x="1404289" y="5392987"/>
            <a:ext cx="6183022" cy="685800"/>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t>Use </a:t>
            </a:r>
            <a:r>
              <a:rPr lang="en-US" sz="2800" dirty="0"/>
              <a:t>both local and </a:t>
            </a:r>
            <a:r>
              <a:rPr lang="en-US" sz="2800" dirty="0" smtClean="0"/>
              <a:t>global accuracy</a:t>
            </a:r>
            <a:endParaRPr lang="en-US" sz="2800" dirty="0"/>
          </a:p>
        </p:txBody>
      </p:sp>
      <p:pic>
        <p:nvPicPr>
          <p:cNvPr id="22" name="Picture 4" descr="C:\Users\Masoud\Downloads\SmileysIconsPNG_www.vivadl.com\smileys_0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369" y="3414985"/>
            <a:ext cx="1225465" cy="117409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Masoud\Downloads\SmileysIconsPNG_www.vivadl.com\smileys_0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1647" y="2226326"/>
            <a:ext cx="1225465" cy="1174098"/>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762000" y="3621732"/>
            <a:ext cx="1905000" cy="523220"/>
          </a:xfrm>
          <a:prstGeom prst="rect">
            <a:avLst/>
          </a:prstGeom>
          <a:noFill/>
        </p:spPr>
        <p:txBody>
          <a:bodyPr wrap="square" rtlCol="0">
            <a:spAutoFit/>
          </a:bodyPr>
          <a:lstStyle/>
          <a:p>
            <a:pPr algn="r"/>
            <a:r>
              <a:rPr lang="en-US" sz="2800" dirty="0" smtClean="0">
                <a:latin typeface="Calibri" pitchFamily="34" charset="0"/>
                <a:cs typeface="Calibri" pitchFamily="34" charset="0"/>
              </a:rPr>
              <a:t>20 HHs</a:t>
            </a:r>
          </a:p>
        </p:txBody>
      </p:sp>
      <p:sp>
        <p:nvSpPr>
          <p:cNvPr id="26" name="TextBox 25"/>
          <p:cNvSpPr txBox="1"/>
          <p:nvPr/>
        </p:nvSpPr>
        <p:spPr>
          <a:xfrm>
            <a:off x="5545861" y="3697932"/>
            <a:ext cx="1845540" cy="523220"/>
          </a:xfrm>
          <a:prstGeom prst="rect">
            <a:avLst/>
          </a:prstGeom>
          <a:noFill/>
        </p:spPr>
        <p:txBody>
          <a:bodyPr wrap="square" rtlCol="0">
            <a:spAutoFit/>
          </a:bodyPr>
          <a:lstStyle/>
          <a:p>
            <a:r>
              <a:rPr lang="en-US" sz="2800" dirty="0" smtClean="0">
                <a:latin typeface="Calibri" pitchFamily="34" charset="0"/>
                <a:cs typeface="Calibri" pitchFamily="34" charset="0"/>
              </a:rPr>
              <a:t>10 HHs</a:t>
            </a:r>
          </a:p>
        </p:txBody>
      </p:sp>
      <p:sp>
        <p:nvSpPr>
          <p:cNvPr id="27" name="TextBox 26"/>
          <p:cNvSpPr txBox="1"/>
          <p:nvPr/>
        </p:nvSpPr>
        <p:spPr>
          <a:xfrm>
            <a:off x="6084252" y="2677180"/>
            <a:ext cx="1992948" cy="523220"/>
          </a:xfrm>
          <a:prstGeom prst="rect">
            <a:avLst/>
          </a:prstGeom>
          <a:noFill/>
        </p:spPr>
        <p:txBody>
          <a:bodyPr wrap="square" rtlCol="0">
            <a:spAutoFit/>
          </a:bodyPr>
          <a:lstStyle/>
          <a:p>
            <a:r>
              <a:rPr lang="en-US" sz="2800" dirty="0" smtClean="0">
                <a:latin typeface="Calibri" pitchFamily="34" charset="0"/>
                <a:cs typeface="Calibri" pitchFamily="34" charset="0"/>
              </a:rPr>
              <a:t>30 HHs</a:t>
            </a:r>
          </a:p>
        </p:txBody>
      </p:sp>
      <p:sp>
        <p:nvSpPr>
          <p:cNvPr id="29" name="Rounded Rectangle 28"/>
          <p:cNvSpPr/>
          <p:nvPr/>
        </p:nvSpPr>
        <p:spPr>
          <a:xfrm>
            <a:off x="304799" y="838200"/>
            <a:ext cx="8229601" cy="685800"/>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A task can have traffic from multiple switches</a:t>
            </a:r>
          </a:p>
        </p:txBody>
      </p:sp>
      <p:sp>
        <p:nvSpPr>
          <p:cNvPr id="21" name="Rectangle 20"/>
          <p:cNvSpPr/>
          <p:nvPr/>
        </p:nvSpPr>
        <p:spPr>
          <a:xfrm>
            <a:off x="1066114" y="2128439"/>
            <a:ext cx="7150100" cy="25439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169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par>
                                <p:cTn id="28" presetID="10"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xit" presetSubtype="0" fill="hold" grpId="1" nodeType="withEffect">
                                  <p:stCondLst>
                                    <p:cond delay="0"/>
                                  </p:stCondLst>
                                  <p:childTnLst>
                                    <p:animEffect transition="out" filter="fade">
                                      <p:cBhvr>
                                        <p:cTn id="32" dur="500"/>
                                        <p:tgtEl>
                                          <p:spTgt spid="27"/>
                                        </p:tgtEl>
                                      </p:cBhvr>
                                    </p:animEffect>
                                    <p:set>
                                      <p:cBhvr>
                                        <p:cTn id="33" dur="1" fill="hold">
                                          <p:stCondLst>
                                            <p:cond delay="499"/>
                                          </p:stCondLst>
                                        </p:cTn>
                                        <p:tgtEl>
                                          <p:spTgt spid="27"/>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25"/>
                                        </p:tgtEl>
                                      </p:cBhvr>
                                    </p:animEffect>
                                    <p:set>
                                      <p:cBhvr>
                                        <p:cTn id="39" dur="1" fill="hold">
                                          <p:stCondLst>
                                            <p:cond delay="499"/>
                                          </p:stCondLst>
                                        </p:cTn>
                                        <p:tgtEl>
                                          <p:spTgt spid="2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par>
                                <p:cTn id="45" presetID="10" presetClass="exit" presetSubtype="0" fill="hold" grpId="1" nodeType="withEffect">
                                  <p:stCondLst>
                                    <p:cond delay="0"/>
                                  </p:stCondLst>
                                  <p:childTnLst>
                                    <p:animEffect transition="out" filter="fade">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30"/>
                                        </p:tgtEl>
                                      </p:cBhvr>
                                    </p:animEffect>
                                    <p:set>
                                      <p:cBhvr>
                                        <p:cTn id="50" dur="1" fill="hold">
                                          <p:stCondLst>
                                            <p:cond delay="499"/>
                                          </p:stCondLst>
                                        </p:cTn>
                                        <p:tgtEl>
                                          <p:spTgt spid="30"/>
                                        </p:tgtEl>
                                        <p:attrNameLst>
                                          <p:attrName>style.visibility</p:attrName>
                                        </p:attrNameLst>
                                      </p:cBhvr>
                                      <p:to>
                                        <p:strVal val="hidden"/>
                                      </p:to>
                                    </p:set>
                                  </p:childTnLst>
                                </p:cTn>
                              </p:par>
                              <p:par>
                                <p:cTn id="51" presetID="10" presetClass="entr" presetSubtype="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par>
                                <p:cTn id="59" presetID="10" presetClass="exit" presetSubtype="0" fill="hold" grpId="1" nodeType="withEffect">
                                  <p:stCondLst>
                                    <p:cond delay="0"/>
                                  </p:stCondLst>
                                  <p:childTnLst>
                                    <p:animEffect transition="out" filter="fade">
                                      <p:cBhvr>
                                        <p:cTn id="60" dur="500"/>
                                        <p:tgtEl>
                                          <p:spTgt spid="19"/>
                                        </p:tgtEl>
                                      </p:cBhvr>
                                    </p:animEffect>
                                    <p:set>
                                      <p:cBhvr>
                                        <p:cTn id="61" dur="1" fill="hold">
                                          <p:stCondLst>
                                            <p:cond delay="499"/>
                                          </p:stCondLst>
                                        </p:cTn>
                                        <p:tgtEl>
                                          <p:spTgt spid="19"/>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8" grpId="0" animBg="1"/>
      <p:bldP spid="18" grpId="1" animBg="1"/>
      <p:bldP spid="6" grpId="0" animBg="1"/>
      <p:bldP spid="25" grpId="0"/>
      <p:bldP spid="25" grpId="1"/>
      <p:bldP spid="26" grpId="0"/>
      <p:bldP spid="26" grpId="1"/>
      <p:bldP spid="27" grpId="0"/>
      <p:bldP spid="27" grpId="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Modularity</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25</a:t>
            </a:fld>
            <a:endParaRPr lang="en-US" dirty="0">
              <a:solidFill>
                <a:prstClr val="black"/>
              </a:solidFill>
            </a:endParaRPr>
          </a:p>
        </p:txBody>
      </p:sp>
      <p:sp>
        <p:nvSpPr>
          <p:cNvPr id="7" name="Rectangle 6"/>
          <p:cNvSpPr/>
          <p:nvPr/>
        </p:nvSpPr>
        <p:spPr>
          <a:xfrm>
            <a:off x="228600" y="1905000"/>
            <a:ext cx="8382000" cy="3429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15" name="Rectangle 14"/>
          <p:cNvSpPr/>
          <p:nvPr/>
        </p:nvSpPr>
        <p:spPr>
          <a:xfrm>
            <a:off x="4419601" y="2133601"/>
            <a:ext cx="4038600" cy="2432540"/>
          </a:xfrm>
          <a:prstGeom prst="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sz="2800" dirty="0" smtClean="0"/>
              <a:t>Task Dependent</a:t>
            </a:r>
          </a:p>
        </p:txBody>
      </p:sp>
      <p:sp>
        <p:nvSpPr>
          <p:cNvPr id="11" name="Rounded Rectangle 10"/>
          <p:cNvSpPr/>
          <p:nvPr/>
        </p:nvSpPr>
        <p:spPr>
          <a:xfrm>
            <a:off x="4612282" y="3069176"/>
            <a:ext cx="3317882"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800" dirty="0"/>
          </a:p>
        </p:txBody>
      </p:sp>
      <p:sp>
        <p:nvSpPr>
          <p:cNvPr id="16" name="Rectangle 15"/>
          <p:cNvSpPr/>
          <p:nvPr/>
        </p:nvSpPr>
        <p:spPr>
          <a:xfrm>
            <a:off x="381000" y="2133601"/>
            <a:ext cx="3823515" cy="2432540"/>
          </a:xfrm>
          <a:prstGeom prst="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sz="2800" dirty="0" smtClean="0"/>
              <a:t>Task Independent</a:t>
            </a:r>
            <a:endParaRPr lang="en-US" sz="2800" dirty="0"/>
          </a:p>
        </p:txBody>
      </p:sp>
      <p:sp>
        <p:nvSpPr>
          <p:cNvPr id="10" name="Rounded Rectangle 9"/>
          <p:cNvSpPr/>
          <p:nvPr/>
        </p:nvSpPr>
        <p:spPr>
          <a:xfrm>
            <a:off x="633121" y="3771900"/>
            <a:ext cx="3319272" cy="571500"/>
          </a:xfrm>
          <a:prstGeom prst="round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TCAM Allocation</a:t>
            </a:r>
            <a:endParaRPr lang="en-US" sz="2800" dirty="0">
              <a:solidFill>
                <a:schemeClr val="bg1"/>
              </a:solidFill>
              <a:latin typeface="Calibri" pitchFamily="34" charset="0"/>
              <a:cs typeface="Calibri" pitchFamily="34" charset="0"/>
            </a:endParaRPr>
          </a:p>
        </p:txBody>
      </p:sp>
      <p:sp>
        <p:nvSpPr>
          <p:cNvPr id="14" name="Rounded Rectangle 13"/>
          <p:cNvSpPr/>
          <p:nvPr/>
        </p:nvSpPr>
        <p:spPr>
          <a:xfrm>
            <a:off x="633121" y="2737847"/>
            <a:ext cx="3319272" cy="89748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latin typeface="Calibri" pitchFamily="34" charset="0"/>
                <a:cs typeface="Calibri" pitchFamily="34" charset="0"/>
              </a:rPr>
              <a:t>TCAM Configuration: </a:t>
            </a:r>
          </a:p>
          <a:p>
            <a:pPr algn="ctr"/>
            <a:r>
              <a:rPr lang="en-US" sz="2800" dirty="0" smtClean="0">
                <a:latin typeface="Calibri" pitchFamily="34" charset="0"/>
                <a:cs typeface="Calibri" pitchFamily="34" charset="0"/>
              </a:rPr>
              <a:t>Divide &amp; Merge</a:t>
            </a:r>
            <a:endParaRPr lang="en-US" sz="2800" dirty="0">
              <a:latin typeface="Calibri" pitchFamily="34" charset="0"/>
              <a:cs typeface="Calibri" pitchFamily="34" charset="0"/>
            </a:endParaRPr>
          </a:p>
        </p:txBody>
      </p:sp>
      <p:sp>
        <p:nvSpPr>
          <p:cNvPr id="17" name="TextBox 16"/>
          <p:cNvSpPr txBox="1"/>
          <p:nvPr/>
        </p:nvSpPr>
        <p:spPr>
          <a:xfrm>
            <a:off x="190500" y="4800600"/>
            <a:ext cx="1842568" cy="584775"/>
          </a:xfrm>
          <a:prstGeom prst="rect">
            <a:avLst/>
          </a:prstGeom>
          <a:noFill/>
        </p:spPr>
        <p:txBody>
          <a:bodyPr wrap="square" rtlCol="0">
            <a:spAutoFit/>
          </a:bodyPr>
          <a:lstStyle/>
          <a:p>
            <a:r>
              <a:rPr lang="en-US" sz="3200" dirty="0" smtClean="0">
                <a:latin typeface="Calibri" pitchFamily="34" charset="0"/>
                <a:cs typeface="Calibri" pitchFamily="34" charset="0"/>
              </a:rPr>
              <a:t>DREAM</a:t>
            </a:r>
            <a:endParaRPr lang="en-US" sz="3200" dirty="0">
              <a:latin typeface="Calibri" pitchFamily="34" charset="0"/>
              <a:cs typeface="Calibri" pitchFamily="34" charset="0"/>
            </a:endParaRPr>
          </a:p>
        </p:txBody>
      </p:sp>
      <p:sp>
        <p:nvSpPr>
          <p:cNvPr id="19" name="Rounded Rectangle 18"/>
          <p:cNvSpPr/>
          <p:nvPr/>
        </p:nvSpPr>
        <p:spPr>
          <a:xfrm>
            <a:off x="4724400" y="3200400"/>
            <a:ext cx="3317882"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800" dirty="0"/>
          </a:p>
        </p:txBody>
      </p:sp>
      <p:sp>
        <p:nvSpPr>
          <p:cNvPr id="20" name="Rounded Rectangle 19"/>
          <p:cNvSpPr/>
          <p:nvPr/>
        </p:nvSpPr>
        <p:spPr>
          <a:xfrm>
            <a:off x="4876800" y="3352800"/>
            <a:ext cx="3317882"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a:t>Accuracy </a:t>
            </a:r>
            <a:r>
              <a:rPr lang="en-US" sz="2800" dirty="0" smtClean="0"/>
              <a:t>Estimation</a:t>
            </a:r>
            <a:endParaRPr lang="en-US" sz="2800" dirty="0"/>
          </a:p>
        </p:txBody>
      </p:sp>
    </p:spTree>
    <p:extLst>
      <p:ext uri="{BB962C8B-B14F-4D97-AF65-F5344CB8AC3E}">
        <p14:creationId xmlns:p14="http://schemas.microsoft.com/office/powerpoint/2010/main" val="1642023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Accuracy and Overhead</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26</a:t>
            </a:fld>
            <a:endParaRPr lang="en-US" dirty="0">
              <a:solidFill>
                <a:prstClr val="black"/>
              </a:solidFill>
            </a:endParaRPr>
          </a:p>
        </p:txBody>
      </p:sp>
      <p:sp>
        <p:nvSpPr>
          <p:cNvPr id="7" name="TextBox 6"/>
          <p:cNvSpPr txBox="1"/>
          <p:nvPr/>
        </p:nvSpPr>
        <p:spPr>
          <a:xfrm>
            <a:off x="258889" y="4124980"/>
            <a:ext cx="2789111" cy="523220"/>
          </a:xfrm>
          <a:prstGeom prst="rect">
            <a:avLst/>
          </a:prstGeom>
          <a:noFill/>
        </p:spPr>
        <p:txBody>
          <a:bodyPr wrap="square" rtlCol="0">
            <a:spAutoFit/>
          </a:bodyPr>
          <a:lstStyle/>
          <a:p>
            <a:r>
              <a:rPr lang="en-US" sz="2800" b="1" dirty="0" smtClean="0">
                <a:latin typeface="Calibri" pitchFamily="34" charset="0"/>
                <a:cs typeface="Calibri" pitchFamily="34" charset="0"/>
              </a:rPr>
              <a:t>Overhead</a:t>
            </a:r>
            <a:endParaRPr lang="en-US" sz="2800" b="1" dirty="0">
              <a:latin typeface="Calibri" pitchFamily="34" charset="0"/>
              <a:cs typeface="Calibri" pitchFamily="34" charset="0"/>
            </a:endParaRPr>
          </a:p>
        </p:txBody>
      </p:sp>
      <p:sp>
        <p:nvSpPr>
          <p:cNvPr id="9" name="Rounded Rectangle 8"/>
          <p:cNvSpPr/>
          <p:nvPr/>
        </p:nvSpPr>
        <p:spPr>
          <a:xfrm>
            <a:off x="325877" y="4572000"/>
            <a:ext cx="815340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How fast is the DREAM control loop?</a:t>
            </a:r>
          </a:p>
        </p:txBody>
      </p:sp>
      <p:sp>
        <p:nvSpPr>
          <p:cNvPr id="18" name="TextBox 17"/>
          <p:cNvSpPr txBox="1"/>
          <p:nvPr/>
        </p:nvSpPr>
        <p:spPr>
          <a:xfrm>
            <a:off x="304800" y="782360"/>
            <a:ext cx="2789111" cy="523220"/>
          </a:xfrm>
          <a:prstGeom prst="rect">
            <a:avLst/>
          </a:prstGeom>
          <a:noFill/>
        </p:spPr>
        <p:txBody>
          <a:bodyPr wrap="square" rtlCol="0">
            <a:spAutoFit/>
          </a:bodyPr>
          <a:lstStyle/>
          <a:p>
            <a:r>
              <a:rPr lang="en-US" sz="2800" b="1" dirty="0" smtClean="0">
                <a:latin typeface="Calibri" pitchFamily="34" charset="0"/>
                <a:cs typeface="Calibri" pitchFamily="34" charset="0"/>
              </a:rPr>
              <a:t>Accuracy</a:t>
            </a:r>
            <a:endParaRPr lang="en-US" sz="2800" b="1" dirty="0">
              <a:latin typeface="Calibri" pitchFamily="34" charset="0"/>
              <a:cs typeface="Calibri" pitchFamily="34" charset="0"/>
            </a:endParaRPr>
          </a:p>
        </p:txBody>
      </p:sp>
      <p:sp>
        <p:nvSpPr>
          <p:cNvPr id="19" name="Rounded Rectangle 18"/>
          <p:cNvSpPr/>
          <p:nvPr/>
        </p:nvSpPr>
        <p:spPr>
          <a:xfrm>
            <a:off x="304800" y="1261787"/>
            <a:ext cx="8153400" cy="829818"/>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solidFill>
                  <a:schemeClr val="tx1"/>
                </a:solidFill>
                <a:latin typeface="Calibri" pitchFamily="34" charset="0"/>
                <a:cs typeface="Calibri" pitchFamily="34" charset="0"/>
              </a:rPr>
              <a:t>Satisfaction of a task: Fraction of task’s lifetime </a:t>
            </a:r>
          </a:p>
          <a:p>
            <a:pPr algn="ctr"/>
            <a:r>
              <a:rPr lang="en-US" sz="2800" dirty="0">
                <a:solidFill>
                  <a:schemeClr val="tx1"/>
                </a:solidFill>
                <a:latin typeface="Calibri" pitchFamily="34" charset="0"/>
                <a:cs typeface="Calibri" pitchFamily="34" charset="0"/>
              </a:rPr>
              <a:t>with sufficient accuracy</a:t>
            </a:r>
          </a:p>
        </p:txBody>
      </p:sp>
      <p:sp>
        <p:nvSpPr>
          <p:cNvPr id="20" name="Rounded Rectangle 19"/>
          <p:cNvSpPr/>
          <p:nvPr/>
        </p:nvSpPr>
        <p:spPr>
          <a:xfrm>
            <a:off x="304800" y="2286000"/>
            <a:ext cx="815340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solidFill>
                  <a:schemeClr val="tx1"/>
                </a:solidFill>
                <a:latin typeface="Calibri" pitchFamily="34" charset="0"/>
                <a:cs typeface="Calibri" pitchFamily="34" charset="0"/>
              </a:rPr>
              <a:t>% of rejected/dropped tasks</a:t>
            </a:r>
          </a:p>
        </p:txBody>
      </p:sp>
    </p:spTree>
    <p:extLst>
      <p:ext uri="{BB962C8B-B14F-4D97-AF65-F5344CB8AC3E}">
        <p14:creationId xmlns:p14="http://schemas.microsoft.com/office/powerpoint/2010/main" val="1412799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Alternatives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27</a:t>
            </a:fld>
            <a:endParaRPr lang="en-US" dirty="0">
              <a:solidFill>
                <a:prstClr val="black"/>
              </a:solidFill>
            </a:endParaRPr>
          </a:p>
        </p:txBody>
      </p:sp>
      <p:sp>
        <p:nvSpPr>
          <p:cNvPr id="13" name="Rounded Rectangle 12"/>
          <p:cNvSpPr/>
          <p:nvPr/>
        </p:nvSpPr>
        <p:spPr>
          <a:xfrm>
            <a:off x="381000" y="1066800"/>
            <a:ext cx="815340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Equal: divide </a:t>
            </a:r>
            <a:r>
              <a:rPr lang="en-US" sz="2800" dirty="0" smtClean="0"/>
              <a:t>TCAMs equally </a:t>
            </a:r>
            <a:r>
              <a:rPr lang="en-US" sz="2800" dirty="0"/>
              <a:t>at each switch, no reject</a:t>
            </a:r>
          </a:p>
        </p:txBody>
      </p:sp>
      <p:sp>
        <p:nvSpPr>
          <p:cNvPr id="14" name="Rounded Rectangle 13"/>
          <p:cNvSpPr/>
          <p:nvPr/>
        </p:nvSpPr>
        <p:spPr>
          <a:xfrm>
            <a:off x="381000" y="2362200"/>
            <a:ext cx="8153400" cy="685800"/>
          </a:xfrm>
          <a:prstGeom prst="roundRect">
            <a:avLst>
              <a:gd name="adj" fmla="val 5022"/>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Fixed: </a:t>
            </a:r>
            <a:r>
              <a:rPr lang="en-US" sz="2800" dirty="0" smtClean="0"/>
              <a:t>fixed fraction of TCAMs, </a:t>
            </a:r>
            <a:r>
              <a:rPr lang="en-US" sz="2800" dirty="0"/>
              <a:t>reject extra tasks</a:t>
            </a:r>
          </a:p>
        </p:txBody>
      </p:sp>
    </p:spTree>
    <p:extLst>
      <p:ext uri="{BB962C8B-B14F-4D97-AF65-F5344CB8AC3E}">
        <p14:creationId xmlns:p14="http://schemas.microsoft.com/office/powerpoint/2010/main" val="145483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Setting</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28</a:t>
            </a:fld>
            <a:endParaRPr lang="en-US" dirty="0">
              <a:solidFill>
                <a:prstClr val="black"/>
              </a:solidFill>
            </a:endParaRPr>
          </a:p>
        </p:txBody>
      </p:sp>
      <p:sp>
        <p:nvSpPr>
          <p:cNvPr id="5" name="Rounded Rectangle 4"/>
          <p:cNvSpPr/>
          <p:nvPr/>
        </p:nvSpPr>
        <p:spPr>
          <a:xfrm>
            <a:off x="228600" y="762000"/>
            <a:ext cx="8229600" cy="2743200"/>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t" anchorCtr="0"/>
          <a:lstStyle/>
          <a:p>
            <a:r>
              <a:rPr lang="en-US" sz="2800" dirty="0">
                <a:solidFill>
                  <a:schemeClr val="accent1"/>
                </a:solidFill>
                <a:latin typeface="Calibri" pitchFamily="34" charset="0"/>
                <a:cs typeface="Calibri" pitchFamily="34" charset="0"/>
              </a:rPr>
              <a:t>Prototype on 8 Open </a:t>
            </a:r>
            <a:r>
              <a:rPr lang="en-US" sz="2800" dirty="0" err="1" smtClean="0">
                <a:solidFill>
                  <a:schemeClr val="accent1"/>
                </a:solidFill>
                <a:latin typeface="Calibri" pitchFamily="34" charset="0"/>
                <a:cs typeface="Calibri" pitchFamily="34" charset="0"/>
              </a:rPr>
              <a:t>vSwitches</a:t>
            </a:r>
            <a:endParaRPr lang="en-US" sz="2800" dirty="0">
              <a:solidFill>
                <a:schemeClr val="accent1"/>
              </a:solidFill>
              <a:latin typeface="Calibri" pitchFamily="34" charset="0"/>
              <a:cs typeface="Calibri" pitchFamily="34" charset="0"/>
            </a:endParaRPr>
          </a:p>
          <a:p>
            <a:pPr marL="342900" indent="-342900">
              <a:buFont typeface="Arial" pitchFamily="34" charset="0"/>
              <a:buChar char="•"/>
            </a:pPr>
            <a:r>
              <a:rPr lang="en-US" sz="2800" dirty="0"/>
              <a:t>256 tasks (HH, HHH, CD, combination)</a:t>
            </a:r>
          </a:p>
          <a:p>
            <a:pPr marL="342900" indent="-342900">
              <a:buFont typeface="Arial" pitchFamily="34" charset="0"/>
              <a:buChar char="•"/>
            </a:pPr>
            <a:r>
              <a:rPr lang="en-US" sz="2800" dirty="0"/>
              <a:t>5 min tasks arriving in 20 </a:t>
            </a:r>
            <a:r>
              <a:rPr lang="en-US" sz="2800" dirty="0" err="1"/>
              <a:t>mins</a:t>
            </a:r>
            <a:endParaRPr lang="en-US" sz="2800" dirty="0"/>
          </a:p>
          <a:p>
            <a:pPr marL="342900" indent="-342900">
              <a:buFont typeface="Arial" pitchFamily="34" charset="0"/>
              <a:buChar char="•"/>
            </a:pPr>
            <a:r>
              <a:rPr lang="en-US" sz="2800" dirty="0"/>
              <a:t>Accuracy bound=80%</a:t>
            </a:r>
          </a:p>
          <a:p>
            <a:pPr marL="342900" indent="-342900">
              <a:buFont typeface="Arial" pitchFamily="34" charset="0"/>
              <a:buChar char="•"/>
            </a:pPr>
            <a:r>
              <a:rPr lang="en-US" sz="2800" dirty="0" smtClean="0"/>
              <a:t>5 </a:t>
            </a:r>
            <a:r>
              <a:rPr lang="en-US" sz="2800" dirty="0"/>
              <a:t>hours CAIDA trace</a:t>
            </a:r>
          </a:p>
          <a:p>
            <a:pPr marL="342900" indent="-342900">
              <a:buFont typeface="Arial" pitchFamily="34" charset="0"/>
              <a:buChar char="•"/>
            </a:pPr>
            <a:r>
              <a:rPr lang="en-US" sz="2800" dirty="0"/>
              <a:t>Validate simulator using prototype</a:t>
            </a:r>
          </a:p>
        </p:txBody>
      </p:sp>
      <p:sp>
        <p:nvSpPr>
          <p:cNvPr id="6" name="Rounded Rectangle 5"/>
          <p:cNvSpPr/>
          <p:nvPr/>
        </p:nvSpPr>
        <p:spPr>
          <a:xfrm>
            <a:off x="212188" y="3886200"/>
            <a:ext cx="8229600" cy="2362200"/>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t" anchorCtr="0"/>
          <a:lstStyle/>
          <a:p>
            <a:r>
              <a:rPr lang="en-US" sz="2800" dirty="0">
                <a:solidFill>
                  <a:schemeClr val="accent1"/>
                </a:solidFill>
                <a:latin typeface="Calibri" pitchFamily="34" charset="0"/>
                <a:cs typeface="Calibri" pitchFamily="34" charset="0"/>
              </a:rPr>
              <a:t>Large scale simulation (4096 tasks on 32 switches)</a:t>
            </a:r>
          </a:p>
          <a:p>
            <a:pPr marL="342900" indent="-342900">
              <a:buFont typeface="Arial" pitchFamily="34" charset="0"/>
              <a:buChar char="•"/>
            </a:pPr>
            <a:r>
              <a:rPr lang="en-US" sz="2800" dirty="0"/>
              <a:t>accuracy bounds</a:t>
            </a:r>
          </a:p>
          <a:p>
            <a:pPr marL="342900" indent="-342900">
              <a:buFont typeface="Arial" pitchFamily="34" charset="0"/>
              <a:buChar char="•"/>
            </a:pPr>
            <a:r>
              <a:rPr lang="en-US" sz="2800" dirty="0"/>
              <a:t>task loads (arrival rate, duration, switch size)</a:t>
            </a:r>
          </a:p>
          <a:p>
            <a:pPr marL="342900" indent="-342900">
              <a:buFont typeface="Arial" pitchFamily="34" charset="0"/>
              <a:buChar char="•"/>
            </a:pPr>
            <a:r>
              <a:rPr lang="en-US" sz="2800" dirty="0"/>
              <a:t>tasks (task types, task parameters </a:t>
            </a:r>
            <a:r>
              <a:rPr lang="en-US" sz="2800" dirty="0" smtClean="0"/>
              <a:t>e.g., threshold</a:t>
            </a:r>
            <a:r>
              <a:rPr lang="en-US" sz="2800" dirty="0"/>
              <a:t>)</a:t>
            </a:r>
          </a:p>
          <a:p>
            <a:pPr marL="342900" indent="-342900">
              <a:buFont typeface="Arial" pitchFamily="34" charset="0"/>
              <a:buChar char="•"/>
            </a:pPr>
            <a:r>
              <a:rPr lang="en-US" sz="2800" dirty="0"/>
              <a:t># switches per tasks</a:t>
            </a:r>
          </a:p>
        </p:txBody>
      </p:sp>
    </p:spTree>
    <p:extLst>
      <p:ext uri="{BB962C8B-B14F-4D97-AF65-F5344CB8AC3E}">
        <p14:creationId xmlns:p14="http://schemas.microsoft.com/office/powerpoint/2010/main" val="38144128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Prototype </a:t>
            </a:r>
            <a:r>
              <a:rPr lang="en-US" dirty="0" smtClean="0"/>
              <a:t>Results: Average Satisfaction</a:t>
            </a:r>
            <a:endParaRPr lang="en-US" dirty="0"/>
          </a:p>
        </p:txBody>
      </p:sp>
      <p:sp>
        <p:nvSpPr>
          <p:cNvPr id="4" name="Slide Number Placeholder 3"/>
          <p:cNvSpPr>
            <a:spLocks noGrp="1"/>
          </p:cNvSpPr>
          <p:nvPr>
            <p:ph type="sldNum" sz="quarter" idx="15"/>
          </p:nvPr>
        </p:nvSpPr>
        <p:spPr>
          <a:prstGeom prst="rect">
            <a:avLst/>
          </a:prstGeom>
        </p:spPr>
        <p:txBody>
          <a:bodyPr/>
          <a:lstStyle/>
          <a:p>
            <a:fld id="{7876E0CC-6134-4D81-B876-3E8DBC324A9F}" type="slidenum">
              <a:rPr lang="en-US" smtClean="0">
                <a:latin typeface="Calibri" pitchFamily="34" charset="0"/>
                <a:cs typeface="Calibri" pitchFamily="34" charset="0"/>
              </a:rPr>
              <a:pPr/>
              <a:t>29</a:t>
            </a:fld>
            <a:endParaRPr lang="en-US">
              <a:latin typeface="Calibri" pitchFamily="34" charset="0"/>
              <a:cs typeface="Calibri" pitchFamily="34" charset="0"/>
            </a:endParaRPr>
          </a:p>
        </p:txBody>
      </p:sp>
      <p:pic>
        <p:nvPicPr>
          <p:cNvPr id="1026" name="Picture 2" descr="D:\USC\qual\figures\satisfication_mean.emf"/>
          <p:cNvPicPr>
            <a:picLocks noChangeAspect="1" noChangeArrowheads="1"/>
          </p:cNvPicPr>
          <p:nvPr/>
        </p:nvPicPr>
        <p:blipFill rotWithShape="1">
          <a:blip r:embed="rId3">
            <a:extLst>
              <a:ext uri="{28A0092B-C50C-407E-A947-70E740481C1C}">
                <a14:useLocalDpi xmlns:a14="http://schemas.microsoft.com/office/drawing/2010/main" val="0"/>
              </a:ext>
            </a:extLst>
          </a:blip>
          <a:srcRect r="8296"/>
          <a:stretch/>
        </p:blipFill>
        <p:spPr bwMode="auto">
          <a:xfrm>
            <a:off x="240431" y="1828800"/>
            <a:ext cx="4179169" cy="34210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D:\USC\ramesh\measurement\sigcomm\presentation\droprej2.emf"/>
          <p:cNvPicPr>
            <a:picLocks noChangeAspect="1" noChangeArrowheads="1"/>
          </p:cNvPicPr>
          <p:nvPr/>
        </p:nvPicPr>
        <p:blipFill rotWithShape="1">
          <a:blip r:embed="rId4">
            <a:extLst>
              <a:ext uri="{28A0092B-C50C-407E-A947-70E740481C1C}">
                <a14:useLocalDpi xmlns:a14="http://schemas.microsoft.com/office/drawing/2010/main" val="0"/>
              </a:ext>
            </a:extLst>
          </a:blip>
          <a:srcRect r="4738"/>
          <a:stretch/>
        </p:blipFill>
        <p:spPr bwMode="auto">
          <a:xfrm>
            <a:off x="4419600" y="1923348"/>
            <a:ext cx="4244130" cy="333445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a:stCxn id="9" idx="2"/>
          </p:cNvCxnSpPr>
          <p:nvPr/>
        </p:nvCxnSpPr>
        <p:spPr>
          <a:xfrm flipH="1">
            <a:off x="1524000" y="1655566"/>
            <a:ext cx="3000927" cy="941881"/>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a:stCxn id="9" idx="2"/>
          </p:cNvCxnSpPr>
          <p:nvPr/>
        </p:nvCxnSpPr>
        <p:spPr>
          <a:xfrm>
            <a:off x="4524927" y="1655566"/>
            <a:ext cx="1113873" cy="1883762"/>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9" name="Rounded Rectangle 8"/>
          <p:cNvSpPr/>
          <p:nvPr/>
        </p:nvSpPr>
        <p:spPr>
          <a:xfrm>
            <a:off x="381000" y="762000"/>
            <a:ext cx="8287853" cy="8935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DREAM: High </a:t>
            </a:r>
            <a:r>
              <a:rPr lang="en-US" sz="2800" dirty="0">
                <a:latin typeface="Calibri" pitchFamily="34" charset="0"/>
                <a:cs typeface="Calibri" pitchFamily="34" charset="0"/>
              </a:rPr>
              <a:t>satisfaction </a:t>
            </a:r>
            <a:r>
              <a:rPr lang="en-US" sz="2800" dirty="0" smtClean="0">
                <a:latin typeface="Calibri" pitchFamily="34" charset="0"/>
                <a:cs typeface="Calibri" pitchFamily="34" charset="0"/>
              </a:rPr>
              <a:t>of </a:t>
            </a:r>
            <a:r>
              <a:rPr lang="en-US" sz="2800" dirty="0">
                <a:latin typeface="Calibri" pitchFamily="34" charset="0"/>
                <a:cs typeface="Calibri" pitchFamily="34" charset="0"/>
              </a:rPr>
              <a:t>tasks </a:t>
            </a:r>
            <a:endParaRPr lang="en-US" sz="2800" dirty="0" smtClean="0">
              <a:latin typeface="Calibri" pitchFamily="34" charset="0"/>
              <a:cs typeface="Calibri" pitchFamily="34" charset="0"/>
            </a:endParaRPr>
          </a:p>
          <a:p>
            <a:pPr algn="ctr"/>
            <a:r>
              <a:rPr lang="en-US" sz="2800" dirty="0" smtClean="0">
                <a:latin typeface="Calibri" pitchFamily="34" charset="0"/>
                <a:cs typeface="Calibri" pitchFamily="34" charset="0"/>
              </a:rPr>
              <a:t>at the expense of more rejection for small switches</a:t>
            </a:r>
            <a:endParaRPr lang="en-US" sz="2800" dirty="0">
              <a:latin typeface="Calibri" pitchFamily="34" charset="0"/>
              <a:cs typeface="Calibri" pitchFamily="34" charset="0"/>
            </a:endParaRPr>
          </a:p>
        </p:txBody>
      </p:sp>
      <p:sp>
        <p:nvSpPr>
          <p:cNvPr id="3" name="TextBox 2"/>
          <p:cNvSpPr txBox="1"/>
          <p:nvPr/>
        </p:nvSpPr>
        <p:spPr>
          <a:xfrm rot="16200000">
            <a:off x="-759318" y="3222336"/>
            <a:ext cx="2368503" cy="369332"/>
          </a:xfrm>
          <a:prstGeom prst="rect">
            <a:avLst/>
          </a:prstGeom>
          <a:solidFill>
            <a:schemeClr val="bg1"/>
          </a:solidFill>
        </p:spPr>
        <p:txBody>
          <a:bodyPr wrap="square" rtlCol="0">
            <a:spAutoFit/>
          </a:bodyPr>
          <a:lstStyle/>
          <a:p>
            <a:r>
              <a:rPr lang="en-US" dirty="0" smtClean="0">
                <a:latin typeface="Arial" pitchFamily="34" charset="0"/>
                <a:cs typeface="Arial" pitchFamily="34" charset="0"/>
              </a:rPr>
              <a:t>Average Satisfaction</a:t>
            </a:r>
            <a:endParaRPr lang="en-US" dirty="0">
              <a:latin typeface="Arial" pitchFamily="34" charset="0"/>
              <a:cs typeface="Arial" pitchFamily="34" charset="0"/>
            </a:endParaRPr>
          </a:p>
        </p:txBody>
      </p:sp>
      <p:cxnSp>
        <p:nvCxnSpPr>
          <p:cNvPr id="12" name="Straight Arrow Connector 11"/>
          <p:cNvCxnSpPr/>
          <p:nvPr/>
        </p:nvCxnSpPr>
        <p:spPr>
          <a:xfrm flipH="1" flipV="1">
            <a:off x="1707280" y="3933046"/>
            <a:ext cx="457200" cy="773208"/>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H="1" flipV="1">
            <a:off x="3889371" y="2451350"/>
            <a:ext cx="457200" cy="773208"/>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1447800" y="4977858"/>
            <a:ext cx="2209800" cy="400110"/>
          </a:xfrm>
          <a:prstGeom prst="rect">
            <a:avLst/>
          </a:prstGeom>
          <a:solidFill>
            <a:schemeClr val="bg1"/>
          </a:solidFill>
        </p:spPr>
        <p:txBody>
          <a:bodyPr wrap="square" rtlCol="0">
            <a:spAutoFit/>
          </a:bodyPr>
          <a:lstStyle/>
          <a:p>
            <a:r>
              <a:rPr lang="en-US" sz="2000" dirty="0" smtClean="0"/>
              <a:t># TCAMs in Switch</a:t>
            </a:r>
            <a:endParaRPr lang="en-US" sz="2000" dirty="0"/>
          </a:p>
        </p:txBody>
      </p:sp>
      <p:sp>
        <p:nvSpPr>
          <p:cNvPr id="16" name="TextBox 15"/>
          <p:cNvSpPr txBox="1"/>
          <p:nvPr/>
        </p:nvSpPr>
        <p:spPr>
          <a:xfrm>
            <a:off x="5715000" y="4953000"/>
            <a:ext cx="2209800" cy="400110"/>
          </a:xfrm>
          <a:prstGeom prst="rect">
            <a:avLst/>
          </a:prstGeom>
          <a:solidFill>
            <a:schemeClr val="bg1"/>
          </a:solidFill>
        </p:spPr>
        <p:txBody>
          <a:bodyPr wrap="square" rtlCol="0">
            <a:spAutoFit/>
          </a:bodyPr>
          <a:lstStyle/>
          <a:p>
            <a:r>
              <a:rPr lang="en-US" sz="2000" dirty="0" smtClean="0"/>
              <a:t># TCAMs in Switch</a:t>
            </a:r>
            <a:endParaRPr lang="en-US" sz="2000" dirty="0"/>
          </a:p>
        </p:txBody>
      </p:sp>
      <p:cxnSp>
        <p:nvCxnSpPr>
          <p:cNvPr id="14" name="Straight Arrow Connector 13"/>
          <p:cNvCxnSpPr/>
          <p:nvPr/>
        </p:nvCxnSpPr>
        <p:spPr>
          <a:xfrm flipH="1" flipV="1">
            <a:off x="7772400" y="4591254"/>
            <a:ext cx="457200" cy="773208"/>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a:stCxn id="10" idx="0"/>
          </p:cNvCxnSpPr>
          <p:nvPr/>
        </p:nvCxnSpPr>
        <p:spPr>
          <a:xfrm flipV="1">
            <a:off x="4524927" y="4127751"/>
            <a:ext cx="2866473" cy="1653539"/>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0" name="Rounded Rectangle 9"/>
          <p:cNvSpPr/>
          <p:nvPr/>
        </p:nvSpPr>
        <p:spPr>
          <a:xfrm>
            <a:off x="381000" y="5781290"/>
            <a:ext cx="8287853"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Fixed</a:t>
            </a:r>
            <a:r>
              <a:rPr lang="en-US" sz="2800" dirty="0">
                <a:latin typeface="Calibri" pitchFamily="34" charset="0"/>
                <a:cs typeface="Calibri" pitchFamily="34" charset="0"/>
              </a:rPr>
              <a:t>: </a:t>
            </a:r>
            <a:r>
              <a:rPr lang="en-US" sz="2800" dirty="0" smtClean="0">
                <a:latin typeface="Calibri" pitchFamily="34" charset="0"/>
                <a:cs typeface="Calibri" pitchFamily="34" charset="0"/>
              </a:rPr>
              <a:t>High rejection as over-provisions for small tasks</a:t>
            </a:r>
          </a:p>
        </p:txBody>
      </p:sp>
    </p:spTree>
    <p:extLst>
      <p:ext uri="{BB962C8B-B14F-4D97-AF65-F5344CB8AC3E}">
        <p14:creationId xmlns:p14="http://schemas.microsoft.com/office/powerpoint/2010/main" val="385352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xit" presetSubtype="0" fill="hold" nodeType="with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xit" presetSubtype="0" fill="hold"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xit" presetSubtype="0" fill="hold" nodeType="with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xit" presetSubtype="0" fill="hold" nodeType="withEffect">
                                  <p:stCondLst>
                                    <p:cond delay="0"/>
                                  </p:stCondLst>
                                  <p:childTnLst>
                                    <p:animEffect transition="out" filter="fade">
                                      <p:cBhvr>
                                        <p:cTn id="50" dur="500"/>
                                        <p:tgtEl>
                                          <p:spTgt spid="15"/>
                                        </p:tgtEl>
                                      </p:cBhvr>
                                    </p:animEffect>
                                    <p:set>
                                      <p:cBhvr>
                                        <p:cTn id="51"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 Level </a:t>
            </a:r>
            <a:r>
              <a:rPr lang="en-US" dirty="0" smtClean="0"/>
              <a:t>Contribution: Flexible Measurement</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3</a:t>
            </a:fld>
            <a:endParaRPr lang="en-US" dirty="0">
              <a:solidFill>
                <a:prstClr val="black"/>
              </a:solidFill>
            </a:endParaRPr>
          </a:p>
        </p:txBody>
      </p:sp>
      <p:sp>
        <p:nvSpPr>
          <p:cNvPr id="31" name="TextBox 30"/>
          <p:cNvSpPr txBox="1"/>
          <p:nvPr/>
        </p:nvSpPr>
        <p:spPr>
          <a:xfrm>
            <a:off x="90448" y="590550"/>
            <a:ext cx="2767052" cy="523220"/>
          </a:xfrm>
          <a:prstGeom prst="rect">
            <a:avLst/>
          </a:prstGeom>
          <a:noFill/>
        </p:spPr>
        <p:txBody>
          <a:bodyPr wrap="square" rtlCol="0">
            <a:spAutoFit/>
          </a:bodyPr>
          <a:lstStyle/>
          <a:p>
            <a:r>
              <a:rPr lang="en-US" sz="2800" b="1" dirty="0" smtClean="0"/>
              <a:t>Management:</a:t>
            </a:r>
            <a:endParaRPr lang="en-US" sz="2800" b="1" dirty="0"/>
          </a:p>
        </p:txBody>
      </p:sp>
      <p:sp>
        <p:nvSpPr>
          <p:cNvPr id="32" name="TextBox 31"/>
          <p:cNvSpPr txBox="1"/>
          <p:nvPr/>
        </p:nvSpPr>
        <p:spPr>
          <a:xfrm>
            <a:off x="90448" y="2411628"/>
            <a:ext cx="2767052" cy="523220"/>
          </a:xfrm>
          <a:prstGeom prst="rect">
            <a:avLst/>
          </a:prstGeom>
          <a:noFill/>
        </p:spPr>
        <p:txBody>
          <a:bodyPr wrap="square" rtlCol="0">
            <a:spAutoFit/>
          </a:bodyPr>
          <a:lstStyle/>
          <a:p>
            <a:r>
              <a:rPr lang="en-US" sz="2800" b="1" dirty="0" smtClean="0"/>
              <a:t>Measurement:</a:t>
            </a:r>
            <a:endParaRPr lang="en-US" sz="2800" b="1" dirty="0"/>
          </a:p>
        </p:txBody>
      </p:sp>
      <p:sp>
        <p:nvSpPr>
          <p:cNvPr id="33" name="Rounded Rectangle 32"/>
          <p:cNvSpPr/>
          <p:nvPr/>
        </p:nvSpPr>
        <p:spPr>
          <a:xfrm>
            <a:off x="190500" y="1023862"/>
            <a:ext cx="8344307" cy="944628"/>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t>Users </a:t>
            </a:r>
            <a:r>
              <a:rPr lang="en-US" sz="2800" b="1" dirty="0" smtClean="0">
                <a:solidFill>
                  <a:srgbClr val="2DA2BF"/>
                </a:solidFill>
              </a:rPr>
              <a:t>dynamically </a:t>
            </a:r>
            <a:r>
              <a:rPr lang="en-US" sz="2800" b="1" dirty="0">
                <a:solidFill>
                  <a:srgbClr val="2DA2BF"/>
                </a:solidFill>
              </a:rPr>
              <a:t>instantiate </a:t>
            </a:r>
            <a:r>
              <a:rPr lang="en-US" sz="2800" dirty="0" smtClean="0"/>
              <a:t>complex </a:t>
            </a:r>
            <a:r>
              <a:rPr lang="en-US" sz="2800" dirty="0" smtClean="0"/>
              <a:t>measurements on </a:t>
            </a:r>
            <a:r>
              <a:rPr lang="en-US" sz="2800" dirty="0" smtClean="0"/>
              <a:t>network </a:t>
            </a:r>
            <a:r>
              <a:rPr lang="en-US" sz="2800" dirty="0"/>
              <a:t>state </a:t>
            </a:r>
          </a:p>
        </p:txBody>
      </p:sp>
      <p:sp>
        <p:nvSpPr>
          <p:cNvPr id="34" name="Rounded Rectangle 33"/>
          <p:cNvSpPr/>
          <p:nvPr/>
        </p:nvSpPr>
        <p:spPr>
          <a:xfrm>
            <a:off x="190500" y="2839857"/>
            <a:ext cx="8344307" cy="1764842"/>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t>DREAM </a:t>
            </a:r>
            <a:r>
              <a:rPr lang="en-US" sz="2800" dirty="0" smtClean="0"/>
              <a:t>supports </a:t>
            </a:r>
            <a:r>
              <a:rPr lang="en-US" sz="2800" b="1" dirty="0" smtClean="0">
                <a:solidFill>
                  <a:srgbClr val="2DA2BF"/>
                </a:solidFill>
              </a:rPr>
              <a:t>the </a:t>
            </a:r>
            <a:r>
              <a:rPr lang="en-US" sz="2800" b="1" dirty="0">
                <a:solidFill>
                  <a:srgbClr val="2DA2BF"/>
                </a:solidFill>
              </a:rPr>
              <a:t>largest number </a:t>
            </a:r>
            <a:r>
              <a:rPr lang="en-US" sz="2800" dirty="0"/>
              <a:t>of </a:t>
            </a:r>
            <a:r>
              <a:rPr lang="en-US" sz="2800" dirty="0" smtClean="0"/>
              <a:t>measurement tasks </a:t>
            </a:r>
            <a:r>
              <a:rPr lang="en-US" sz="2800" dirty="0" smtClean="0"/>
              <a:t>while </a:t>
            </a:r>
            <a:r>
              <a:rPr lang="en-US" sz="2800" b="1" dirty="0" smtClean="0">
                <a:solidFill>
                  <a:srgbClr val="2DA2BF"/>
                </a:solidFill>
              </a:rPr>
              <a:t>maintaining </a:t>
            </a:r>
            <a:r>
              <a:rPr lang="en-US" sz="2800" b="1" dirty="0" smtClean="0">
                <a:solidFill>
                  <a:srgbClr val="2DA2BF"/>
                </a:solidFill>
              </a:rPr>
              <a:t>measurement accuracy</a:t>
            </a:r>
            <a:r>
              <a:rPr lang="en-US" sz="2800" dirty="0"/>
              <a:t>, </a:t>
            </a:r>
            <a:endParaRPr lang="en-US" sz="2800" dirty="0" smtClean="0"/>
          </a:p>
          <a:p>
            <a:pPr algn="ctr"/>
            <a:r>
              <a:rPr lang="en-US" sz="2800" dirty="0" smtClean="0"/>
              <a:t>by </a:t>
            </a:r>
            <a:r>
              <a:rPr lang="en-US" sz="2800" dirty="0"/>
              <a:t>dynamically leveraging </a:t>
            </a:r>
            <a:r>
              <a:rPr lang="en-US" sz="2800" dirty="0" smtClean="0"/>
              <a:t>tradeoffs </a:t>
            </a:r>
            <a:r>
              <a:rPr lang="en-US" sz="2800" dirty="0" smtClean="0"/>
              <a:t>between </a:t>
            </a:r>
            <a:r>
              <a:rPr lang="en-US" sz="2800" dirty="0" smtClean="0"/>
              <a:t>switch </a:t>
            </a:r>
            <a:r>
              <a:rPr lang="en-US" sz="2800" dirty="0"/>
              <a:t>resource consumption and </a:t>
            </a:r>
            <a:r>
              <a:rPr lang="en-US" sz="2800" dirty="0" smtClean="0"/>
              <a:t>measurement accuracy</a:t>
            </a:r>
            <a:endParaRPr lang="en-US" sz="2800" dirty="0"/>
          </a:p>
        </p:txBody>
      </p:sp>
      <p:sp>
        <p:nvSpPr>
          <p:cNvPr id="36" name="Rounded Rectangle 35"/>
          <p:cNvSpPr/>
          <p:nvPr/>
        </p:nvSpPr>
        <p:spPr>
          <a:xfrm>
            <a:off x="190500" y="5476066"/>
            <a:ext cx="8344307" cy="905676"/>
          </a:xfrm>
          <a:prstGeom prst="roundRect">
            <a:avLst>
              <a:gd name="adj" fmla="val 334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t>We </a:t>
            </a:r>
            <a:r>
              <a:rPr lang="en-US" sz="2800" dirty="0" smtClean="0"/>
              <a:t>leverage </a:t>
            </a:r>
            <a:r>
              <a:rPr lang="en-US" sz="2800" b="1" dirty="0">
                <a:solidFill>
                  <a:srgbClr val="2DA2BF"/>
                </a:solidFill>
              </a:rPr>
              <a:t>unmodified hardware </a:t>
            </a:r>
            <a:endParaRPr lang="en-US" sz="2800" b="1" dirty="0" smtClean="0">
              <a:solidFill>
                <a:srgbClr val="2DA2BF"/>
              </a:solidFill>
            </a:endParaRPr>
          </a:p>
          <a:p>
            <a:pPr algn="ctr"/>
            <a:r>
              <a:rPr lang="en-US" sz="2800" dirty="0" smtClean="0"/>
              <a:t>and </a:t>
            </a:r>
            <a:r>
              <a:rPr lang="en-US" sz="2800" dirty="0"/>
              <a:t>existing switch </a:t>
            </a:r>
            <a:r>
              <a:rPr lang="en-US" sz="2800" dirty="0" smtClean="0"/>
              <a:t>interfaces</a:t>
            </a:r>
          </a:p>
        </p:txBody>
      </p:sp>
      <p:sp>
        <p:nvSpPr>
          <p:cNvPr id="37" name="TextBox 36"/>
          <p:cNvSpPr txBox="1"/>
          <p:nvPr/>
        </p:nvSpPr>
        <p:spPr>
          <a:xfrm>
            <a:off x="90448" y="5053914"/>
            <a:ext cx="2767052" cy="523220"/>
          </a:xfrm>
          <a:prstGeom prst="rect">
            <a:avLst/>
          </a:prstGeom>
          <a:noFill/>
        </p:spPr>
        <p:txBody>
          <a:bodyPr wrap="square" rtlCol="0">
            <a:spAutoFit/>
          </a:bodyPr>
          <a:lstStyle/>
          <a:p>
            <a:r>
              <a:rPr lang="en-US" sz="2800" b="1" dirty="0" smtClean="0"/>
              <a:t>Network:</a:t>
            </a:r>
            <a:endParaRPr lang="en-US" sz="2800" b="1" dirty="0"/>
          </a:p>
        </p:txBody>
      </p:sp>
    </p:spTree>
    <p:extLst>
      <p:ext uri="{BB962C8B-B14F-4D97-AF65-F5344CB8AC3E}">
        <p14:creationId xmlns:p14="http://schemas.microsoft.com/office/powerpoint/2010/main" val="385999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animBg="1"/>
      <p:bldP spid="36" grpId="0" animBg="1"/>
      <p:bldP spid="3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Prototype Results: </a:t>
            </a:r>
            <a:r>
              <a:rPr lang="en-US" dirty="0" smtClean="0"/>
              <a:t>95</a:t>
            </a:r>
            <a:r>
              <a:rPr lang="en-US" baseline="30000" dirty="0" smtClean="0"/>
              <a:t>th</a:t>
            </a:r>
            <a:r>
              <a:rPr lang="en-US" dirty="0" smtClean="0"/>
              <a:t> Percentile Satisfaction</a:t>
            </a:r>
            <a:endParaRPr lang="en-US" dirty="0"/>
          </a:p>
        </p:txBody>
      </p:sp>
      <p:sp>
        <p:nvSpPr>
          <p:cNvPr id="4" name="Slide Number Placeholder 3"/>
          <p:cNvSpPr>
            <a:spLocks noGrp="1"/>
          </p:cNvSpPr>
          <p:nvPr>
            <p:ph type="sldNum" sz="quarter" idx="15"/>
          </p:nvPr>
        </p:nvSpPr>
        <p:spPr>
          <a:prstGeom prst="rect">
            <a:avLst/>
          </a:prstGeom>
        </p:spPr>
        <p:txBody>
          <a:bodyPr/>
          <a:lstStyle/>
          <a:p>
            <a:fld id="{7876E0CC-6134-4D81-B876-3E8DBC324A9F}" type="slidenum">
              <a:rPr lang="en-US" smtClean="0">
                <a:latin typeface="Calibri" pitchFamily="34" charset="0"/>
                <a:cs typeface="Calibri" pitchFamily="34" charset="0"/>
              </a:rPr>
              <a:pPr/>
              <a:t>30</a:t>
            </a:fld>
            <a:endParaRPr lang="en-US">
              <a:latin typeface="Calibri" pitchFamily="34" charset="0"/>
              <a:cs typeface="Calibri" pitchFamily="34" charset="0"/>
            </a:endParaRPr>
          </a:p>
        </p:txBody>
      </p:sp>
      <p:pic>
        <p:nvPicPr>
          <p:cNvPr id="2050" name="Picture 2" descr="D:\USC\qual\figures\satisfaction_5.emf"/>
          <p:cNvPicPr>
            <a:picLocks noChangeAspect="1" noChangeArrowheads="1"/>
          </p:cNvPicPr>
          <p:nvPr/>
        </p:nvPicPr>
        <p:blipFill rotWithShape="1">
          <a:blip r:embed="rId3">
            <a:extLst>
              <a:ext uri="{28A0092B-C50C-407E-A947-70E740481C1C}">
                <a14:useLocalDpi xmlns:a14="http://schemas.microsoft.com/office/drawing/2010/main" val="0"/>
              </a:ext>
            </a:extLst>
          </a:blip>
          <a:srcRect r="8044"/>
          <a:stretch/>
        </p:blipFill>
        <p:spPr bwMode="auto">
          <a:xfrm>
            <a:off x="2209800" y="1600200"/>
            <a:ext cx="4552456" cy="3668713"/>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609600" y="838200"/>
            <a:ext cx="7653286"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DREAM: </a:t>
            </a:r>
            <a:r>
              <a:rPr lang="en-US" sz="2800" dirty="0">
                <a:latin typeface="Calibri" pitchFamily="34" charset="0"/>
                <a:cs typeface="Calibri" pitchFamily="34" charset="0"/>
              </a:rPr>
              <a:t>High 95</a:t>
            </a:r>
            <a:r>
              <a:rPr lang="en-US" sz="2800" baseline="30000" dirty="0">
                <a:latin typeface="Calibri" pitchFamily="34" charset="0"/>
                <a:cs typeface="Calibri" pitchFamily="34" charset="0"/>
              </a:rPr>
              <a:t>th</a:t>
            </a:r>
            <a:r>
              <a:rPr lang="en-US" sz="2800" dirty="0">
                <a:latin typeface="Calibri" pitchFamily="34" charset="0"/>
                <a:cs typeface="Calibri" pitchFamily="34" charset="0"/>
              </a:rPr>
              <a:t> percentile </a:t>
            </a:r>
            <a:r>
              <a:rPr lang="en-US" sz="2800" dirty="0" smtClean="0">
                <a:latin typeface="Calibri" pitchFamily="34" charset="0"/>
                <a:cs typeface="Calibri" pitchFamily="34" charset="0"/>
              </a:rPr>
              <a:t>satisfaction</a:t>
            </a:r>
          </a:p>
        </p:txBody>
      </p:sp>
      <p:sp>
        <p:nvSpPr>
          <p:cNvPr id="10" name="Rounded Rectangle 9"/>
          <p:cNvSpPr/>
          <p:nvPr/>
        </p:nvSpPr>
        <p:spPr>
          <a:xfrm>
            <a:off x="609600" y="5821680"/>
            <a:ext cx="7653286" cy="502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latin typeface="Calibri" pitchFamily="34" charset="0"/>
                <a:cs typeface="Calibri" pitchFamily="34" charset="0"/>
              </a:rPr>
              <a:t>Equal and Fixed only keep small tasks satisfied</a:t>
            </a:r>
            <a:endParaRPr lang="en-US" sz="2800" dirty="0">
              <a:latin typeface="Calibri" pitchFamily="34" charset="0"/>
              <a:cs typeface="Calibri" pitchFamily="34" charset="0"/>
            </a:endParaRPr>
          </a:p>
        </p:txBody>
      </p:sp>
      <p:sp>
        <p:nvSpPr>
          <p:cNvPr id="7" name="TextBox 6"/>
          <p:cNvSpPr txBox="1"/>
          <p:nvPr/>
        </p:nvSpPr>
        <p:spPr>
          <a:xfrm rot="16200000">
            <a:off x="832142" y="2994021"/>
            <a:ext cx="3152478" cy="364837"/>
          </a:xfrm>
          <a:prstGeom prst="rect">
            <a:avLst/>
          </a:prstGeom>
          <a:solidFill>
            <a:schemeClr val="bg1"/>
          </a:solidFill>
        </p:spPr>
        <p:txBody>
          <a:bodyPr wrap="square" rtlCol="0">
            <a:spAutoFit/>
          </a:bodyPr>
          <a:lstStyle/>
          <a:p>
            <a:r>
              <a:rPr lang="en-US" dirty="0" smtClean="0">
                <a:latin typeface="Arial" pitchFamily="34" charset="0"/>
                <a:cs typeface="Arial" pitchFamily="34" charset="0"/>
              </a:rPr>
              <a:t>95</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Percentile Satisfaction</a:t>
            </a:r>
            <a:endParaRPr lang="en-US" dirty="0">
              <a:latin typeface="Arial" pitchFamily="34" charset="0"/>
              <a:cs typeface="Arial" pitchFamily="34" charset="0"/>
            </a:endParaRPr>
          </a:p>
        </p:txBody>
      </p:sp>
      <p:cxnSp>
        <p:nvCxnSpPr>
          <p:cNvPr id="12" name="Straight Arrow Connector 11"/>
          <p:cNvCxnSpPr/>
          <p:nvPr/>
        </p:nvCxnSpPr>
        <p:spPr>
          <a:xfrm flipH="1" flipV="1">
            <a:off x="6266956" y="2403231"/>
            <a:ext cx="457200" cy="773208"/>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H="1" flipV="1">
            <a:off x="6266956" y="3821160"/>
            <a:ext cx="457200" cy="773208"/>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3810000" y="4953000"/>
            <a:ext cx="2209800" cy="400110"/>
          </a:xfrm>
          <a:prstGeom prst="rect">
            <a:avLst/>
          </a:prstGeom>
          <a:solidFill>
            <a:schemeClr val="bg1"/>
          </a:solidFill>
        </p:spPr>
        <p:txBody>
          <a:bodyPr wrap="square" rtlCol="0">
            <a:spAutoFit/>
          </a:bodyPr>
          <a:lstStyle/>
          <a:p>
            <a:r>
              <a:rPr lang="en-US" sz="2000" dirty="0" smtClean="0"/>
              <a:t># TCAMs in Switch</a:t>
            </a:r>
            <a:endParaRPr lang="en-US" sz="2000" dirty="0"/>
          </a:p>
        </p:txBody>
      </p:sp>
    </p:spTree>
    <p:extLst>
      <p:ext uri="{BB962C8B-B14F-4D97-AF65-F5344CB8AC3E}">
        <p14:creationId xmlns:p14="http://schemas.microsoft.com/office/powerpoint/2010/main" val="11483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5"/>
          </p:nvPr>
        </p:nvSpPr>
        <p:spPr>
          <a:prstGeom prst="rect">
            <a:avLst/>
          </a:prstGeom>
        </p:spPr>
        <p:txBody>
          <a:bodyPr/>
          <a:lstStyle/>
          <a:p>
            <a:fld id="{E977F9BB-D089-4283-A4D9-1C9B9F6121FD}" type="slidenum">
              <a:rPr lang="en-US" smtClean="0">
                <a:solidFill>
                  <a:prstClr val="black"/>
                </a:solidFill>
              </a:rPr>
              <a:pPr/>
              <a:t>31</a:t>
            </a:fld>
            <a:endParaRPr lang="en-US">
              <a:solidFill>
                <a:prstClr val="black"/>
              </a:solidFill>
            </a:endParaRPr>
          </a:p>
        </p:txBody>
      </p:sp>
      <p:sp>
        <p:nvSpPr>
          <p:cNvPr id="6" name="Rounded Rectangle 5"/>
          <p:cNvSpPr/>
          <p:nvPr/>
        </p:nvSpPr>
        <p:spPr>
          <a:xfrm>
            <a:off x="152400" y="1978361"/>
            <a:ext cx="8465457" cy="1330036"/>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en-US" sz="2800" dirty="0" smtClean="0">
                <a:solidFill>
                  <a:schemeClr val="accent1"/>
                </a:solidFill>
                <a:latin typeface="Calibri" pitchFamily="34" charset="0"/>
                <a:cs typeface="Calibri" pitchFamily="34" charset="0"/>
              </a:rPr>
              <a:t>Dynamic </a:t>
            </a:r>
            <a:r>
              <a:rPr lang="en-US" sz="2800" dirty="0">
                <a:solidFill>
                  <a:schemeClr val="accent1"/>
                </a:solidFill>
                <a:latin typeface="Calibri" pitchFamily="34" charset="0"/>
                <a:cs typeface="Calibri" pitchFamily="34" charset="0"/>
              </a:rPr>
              <a:t>TCAM allocation </a:t>
            </a:r>
            <a:r>
              <a:rPr lang="en-US" sz="2800" dirty="0" smtClean="0">
                <a:solidFill>
                  <a:schemeClr val="accent1"/>
                </a:solidFill>
                <a:latin typeface="Calibri" pitchFamily="34" charset="0"/>
                <a:cs typeface="Calibri" pitchFamily="34" charset="0"/>
              </a:rPr>
              <a:t>across measurement tasks</a:t>
            </a:r>
            <a:endParaRPr lang="en-US" sz="2800" dirty="0">
              <a:solidFill>
                <a:schemeClr val="accent1"/>
              </a:solidFill>
              <a:latin typeface="Calibri" pitchFamily="34" charset="0"/>
              <a:cs typeface="Calibri" pitchFamily="34" charset="0"/>
            </a:endParaRPr>
          </a:p>
          <a:p>
            <a:pPr marL="342900" indent="-342900">
              <a:buFont typeface="Arial" pitchFamily="34" charset="0"/>
              <a:buChar char="•"/>
            </a:pPr>
            <a:r>
              <a:rPr lang="en-US" sz="2800" dirty="0" smtClean="0"/>
              <a:t>Diminishing returns in accuracy</a:t>
            </a:r>
          </a:p>
          <a:p>
            <a:pPr marL="342900" indent="-342900">
              <a:buFont typeface="Arial" pitchFamily="34" charset="0"/>
              <a:buChar char="•"/>
            </a:pPr>
            <a:r>
              <a:rPr lang="en-US" sz="2800" dirty="0" smtClean="0"/>
              <a:t>Spatial </a:t>
            </a:r>
            <a:r>
              <a:rPr lang="en-US" sz="2800" dirty="0"/>
              <a:t>and temporal </a:t>
            </a:r>
            <a:r>
              <a:rPr lang="en-US" sz="2800" dirty="0" smtClean="0"/>
              <a:t>multiplexing</a:t>
            </a:r>
            <a:endParaRPr lang="en-US" sz="2800" dirty="0"/>
          </a:p>
        </p:txBody>
      </p:sp>
      <p:sp>
        <p:nvSpPr>
          <p:cNvPr id="7" name="Rounded Rectangle 6"/>
          <p:cNvSpPr/>
          <p:nvPr/>
        </p:nvSpPr>
        <p:spPr>
          <a:xfrm>
            <a:off x="152400" y="3457958"/>
            <a:ext cx="8465457" cy="1770278"/>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en-US" sz="2800" dirty="0" smtClean="0">
                <a:solidFill>
                  <a:schemeClr val="accent1"/>
                </a:solidFill>
                <a:latin typeface="Calibri" pitchFamily="34" charset="0"/>
                <a:cs typeface="Calibri" pitchFamily="34" charset="0"/>
              </a:rPr>
              <a:t>Future work</a:t>
            </a:r>
            <a:endParaRPr lang="en-US" sz="2800" dirty="0">
              <a:solidFill>
                <a:schemeClr val="accent1"/>
              </a:solidFill>
              <a:latin typeface="Calibri" pitchFamily="34" charset="0"/>
              <a:cs typeface="Calibri" pitchFamily="34" charset="0"/>
            </a:endParaRPr>
          </a:p>
          <a:p>
            <a:pPr marL="342900" indent="-342900">
              <a:buFont typeface="Arial" pitchFamily="34" charset="0"/>
              <a:buChar char="•"/>
            </a:pPr>
            <a:r>
              <a:rPr lang="en-US" sz="2800" dirty="0" smtClean="0"/>
              <a:t>More TCAM-based measurement tasks (quintiles for load balancing, entropy detection)</a:t>
            </a:r>
          </a:p>
          <a:p>
            <a:pPr marL="342900" indent="-342900">
              <a:buFont typeface="Arial" pitchFamily="34" charset="0"/>
              <a:buChar char="•"/>
            </a:pPr>
            <a:r>
              <a:rPr lang="en-US" sz="2800" dirty="0" smtClean="0"/>
              <a:t>Hash-based measurements</a:t>
            </a:r>
          </a:p>
        </p:txBody>
      </p:sp>
      <p:sp>
        <p:nvSpPr>
          <p:cNvPr id="9" name="Rounded Rectangle 8"/>
          <p:cNvSpPr/>
          <p:nvPr/>
        </p:nvSpPr>
        <p:spPr>
          <a:xfrm>
            <a:off x="152400" y="5377796"/>
            <a:ext cx="8465457" cy="1099204"/>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accent1"/>
                </a:solidFill>
                <a:latin typeface="Calibri" pitchFamily="34" charset="0"/>
                <a:cs typeface="Calibri" pitchFamily="34" charset="0"/>
              </a:rPr>
              <a:t>DREAM is available at</a:t>
            </a:r>
            <a:endParaRPr lang="en-US" sz="2800" dirty="0">
              <a:solidFill>
                <a:schemeClr val="accent1"/>
              </a:solidFill>
              <a:latin typeface="Calibri" pitchFamily="34" charset="0"/>
              <a:cs typeface="Calibri" pitchFamily="34" charset="0"/>
            </a:endParaRPr>
          </a:p>
          <a:p>
            <a:pPr algn="ctr"/>
            <a:r>
              <a:rPr lang="en-US" sz="2800" dirty="0" smtClean="0"/>
              <a:t>github.com/USC-NSL/DREAM</a:t>
            </a:r>
            <a:endParaRPr lang="en-US" sz="2800" dirty="0"/>
          </a:p>
        </p:txBody>
      </p:sp>
      <p:sp>
        <p:nvSpPr>
          <p:cNvPr id="11" name="Rounded Rectangle 10"/>
          <p:cNvSpPr/>
          <p:nvPr/>
        </p:nvSpPr>
        <p:spPr>
          <a:xfrm>
            <a:off x="152400" y="754851"/>
            <a:ext cx="8465457" cy="1073949"/>
          </a:xfrm>
          <a:prstGeom prst="roundRect">
            <a:avLst>
              <a:gd name="adj" fmla="val 3484"/>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rgbClr val="2DA2BF"/>
                </a:solidFill>
              </a:rPr>
              <a:t>Measurement is </a:t>
            </a:r>
            <a:r>
              <a:rPr lang="en-US" sz="2800" dirty="0" smtClean="0">
                <a:solidFill>
                  <a:srgbClr val="2DA2BF"/>
                </a:solidFill>
              </a:rPr>
              <a:t>crucial for SDN </a:t>
            </a:r>
            <a:r>
              <a:rPr lang="en-US" sz="2800" dirty="0" smtClean="0">
                <a:solidFill>
                  <a:srgbClr val="2DA2BF"/>
                </a:solidFill>
              </a:rPr>
              <a:t>management</a:t>
            </a:r>
          </a:p>
          <a:p>
            <a:pPr algn="ctr"/>
            <a:r>
              <a:rPr lang="en-US" sz="2800" dirty="0">
                <a:solidFill>
                  <a:srgbClr val="2DA2BF"/>
                </a:solidFill>
              </a:rPr>
              <a:t>i</a:t>
            </a:r>
            <a:r>
              <a:rPr lang="en-US" sz="2800" dirty="0" smtClean="0">
                <a:solidFill>
                  <a:srgbClr val="2DA2BF"/>
                </a:solidFill>
              </a:rPr>
              <a:t>n a resource</a:t>
            </a:r>
            <a:r>
              <a:rPr lang="en-US" sz="2800" dirty="0" smtClean="0">
                <a:solidFill>
                  <a:srgbClr val="2DA2BF"/>
                </a:solidFill>
              </a:rPr>
              <a:t>-constrained environment</a:t>
            </a:r>
            <a:endParaRPr lang="en-US" sz="2800" dirty="0">
              <a:solidFill>
                <a:srgbClr val="2DA2BF"/>
              </a:solidFill>
            </a:endParaRPr>
          </a:p>
        </p:txBody>
      </p:sp>
    </p:spTree>
    <p:extLst>
      <p:ext uri="{BB962C8B-B14F-4D97-AF65-F5344CB8AC3E}">
        <p14:creationId xmlns:p14="http://schemas.microsoft.com/office/powerpoint/2010/main" val="443598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p:txBody>
          <a:bodyPr/>
          <a:lstStyle/>
          <a:p>
            <a:r>
              <a:rPr lang="en-US" dirty="0" smtClean="0"/>
              <a:t>Resource allocation in SDN</a:t>
            </a:r>
          </a:p>
          <a:p>
            <a:pPr lvl="1"/>
            <a:r>
              <a:rPr lang="en-US" dirty="0" smtClean="0"/>
              <a:t>Single switch: </a:t>
            </a:r>
            <a:r>
              <a:rPr lang="en-US" dirty="0" err="1" smtClean="0"/>
              <a:t>FlowVisor</a:t>
            </a:r>
            <a:r>
              <a:rPr lang="en-US" dirty="0" smtClean="0"/>
              <a:t>, OpenSketch, </a:t>
            </a:r>
          </a:p>
          <a:p>
            <a:pPr lvl="1"/>
            <a:r>
              <a:rPr lang="en-US" dirty="0" smtClean="0"/>
              <a:t>Single task: CSAMP, Volley </a:t>
            </a:r>
          </a:p>
          <a:p>
            <a:pPr lvl="1"/>
            <a:r>
              <a:rPr lang="en-US" dirty="0" smtClean="0"/>
              <a:t>Only controller bandwidth: Payless</a:t>
            </a:r>
          </a:p>
          <a:p>
            <a:r>
              <a:rPr lang="en-US" dirty="0" smtClean="0"/>
              <a:t>Software Defined Measurement</a:t>
            </a:r>
          </a:p>
          <a:p>
            <a:pPr lvl="1"/>
            <a:r>
              <a:rPr lang="en-US" dirty="0" smtClean="0"/>
              <a:t>TCAM-based task implementations</a:t>
            </a:r>
          </a:p>
          <a:p>
            <a:pPr lvl="1"/>
            <a:r>
              <a:rPr lang="en-US" dirty="0" smtClean="0"/>
              <a:t>OpenSketch</a:t>
            </a:r>
          </a:p>
        </p:txBody>
      </p:sp>
      <p:sp>
        <p:nvSpPr>
          <p:cNvPr id="4" name="Slide Number Placeholder 3"/>
          <p:cNvSpPr>
            <a:spLocks noGrp="1"/>
          </p:cNvSpPr>
          <p:nvPr>
            <p:ph type="sldNum" sz="quarter" idx="15"/>
          </p:nvPr>
        </p:nvSpPr>
        <p:spPr/>
        <p:txBody>
          <a:bodyPr/>
          <a:lstStyle/>
          <a:p>
            <a:fld id="{E977F9BB-D089-4283-A4D9-1C9B9F6121FD}" type="slidenum">
              <a:rPr lang="en-US" smtClean="0"/>
              <a:t>32</a:t>
            </a:fld>
            <a:endParaRPr lang="en-US"/>
          </a:p>
        </p:txBody>
      </p:sp>
    </p:spTree>
    <p:extLst>
      <p:ext uri="{BB962C8B-B14F-4D97-AF65-F5344CB8AC3E}">
        <p14:creationId xmlns:p14="http://schemas.microsoft.com/office/powerpoint/2010/main" val="4092311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Brief Overview of OpenFlow</a:t>
            </a:r>
          </a:p>
        </p:txBody>
      </p:sp>
      <p:sp>
        <p:nvSpPr>
          <p:cNvPr id="4" name="Slide Number Placeholder 3"/>
          <p:cNvSpPr>
            <a:spLocks noGrp="1"/>
          </p:cNvSpPr>
          <p:nvPr>
            <p:ph type="sldNum" sz="quarter" idx="15"/>
          </p:nvPr>
        </p:nvSpPr>
        <p:spPr/>
        <p:txBody>
          <a:bodyPr/>
          <a:lstStyle/>
          <a:p>
            <a:fld id="{E977F9BB-D089-4283-A4D9-1C9B9F6121FD}" type="slidenum">
              <a:rPr lang="en-US" smtClean="0"/>
              <a:t>33</a:t>
            </a:fld>
            <a:endParaRPr lang="en-US"/>
          </a:p>
        </p:txBody>
      </p:sp>
      <p:sp>
        <p:nvSpPr>
          <p:cNvPr id="7" name="Rectangle 6"/>
          <p:cNvSpPr/>
          <p:nvPr/>
        </p:nvSpPr>
        <p:spPr>
          <a:xfrm>
            <a:off x="228600" y="838200"/>
            <a:ext cx="1612900"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dirty="0" smtClean="0">
                <a:latin typeface="Calibri" pitchFamily="34" charset="0"/>
                <a:cs typeface="Calibri" pitchFamily="34" charset="0"/>
              </a:rPr>
              <a:t>Filter</a:t>
            </a:r>
            <a:endParaRPr lang="en-US" sz="3600" dirty="0">
              <a:latin typeface="Calibri" pitchFamily="34" charset="0"/>
              <a:cs typeface="Calibri" pitchFamily="34" charset="0"/>
            </a:endParaRPr>
          </a:p>
        </p:txBody>
      </p:sp>
      <p:sp>
        <p:nvSpPr>
          <p:cNvPr id="8" name="Rectangle 7"/>
          <p:cNvSpPr/>
          <p:nvPr/>
        </p:nvSpPr>
        <p:spPr>
          <a:xfrm>
            <a:off x="1843314" y="838200"/>
            <a:ext cx="1612900" cy="7620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dirty="0" smtClean="0">
                <a:latin typeface="Calibri" pitchFamily="34" charset="0"/>
                <a:cs typeface="Calibri" pitchFamily="34" charset="0"/>
              </a:rPr>
              <a:t>Action</a:t>
            </a:r>
            <a:endParaRPr lang="en-US" sz="3600" dirty="0">
              <a:latin typeface="Calibri" pitchFamily="34" charset="0"/>
              <a:cs typeface="Calibri" pitchFamily="34" charset="0"/>
            </a:endParaRPr>
          </a:p>
        </p:txBody>
      </p:sp>
      <p:sp>
        <p:nvSpPr>
          <p:cNvPr id="9" name="Rectangle 8"/>
          <p:cNvSpPr/>
          <p:nvPr/>
        </p:nvSpPr>
        <p:spPr>
          <a:xfrm>
            <a:off x="3456214" y="838200"/>
            <a:ext cx="1612900" cy="76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dirty="0" smtClean="0">
                <a:latin typeface="Calibri" pitchFamily="34" charset="0"/>
                <a:cs typeface="Calibri" pitchFamily="34" charset="0"/>
              </a:rPr>
              <a:t>Stats</a:t>
            </a:r>
            <a:endParaRPr lang="en-US" sz="3600" dirty="0">
              <a:latin typeface="Calibri" pitchFamily="34" charset="0"/>
              <a:cs typeface="Calibri" pitchFamily="34" charset="0"/>
            </a:endParaRPr>
          </a:p>
        </p:txBody>
      </p:sp>
      <p:sp>
        <p:nvSpPr>
          <p:cNvPr id="10" name="Rectangle 9"/>
          <p:cNvSpPr/>
          <p:nvPr/>
        </p:nvSpPr>
        <p:spPr>
          <a:xfrm>
            <a:off x="5069114" y="838200"/>
            <a:ext cx="1612900" cy="7620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dirty="0" smtClean="0">
                <a:latin typeface="Calibri" pitchFamily="34" charset="0"/>
                <a:cs typeface="Calibri" pitchFamily="34" charset="0"/>
              </a:rPr>
              <a:t>Priority</a:t>
            </a:r>
            <a:endParaRPr lang="en-US" sz="3600" dirty="0">
              <a:latin typeface="Calibri" pitchFamily="34" charset="0"/>
              <a:cs typeface="Calibri" pitchFamily="34" charset="0"/>
            </a:endParaRPr>
          </a:p>
        </p:txBody>
      </p:sp>
      <p:cxnSp>
        <p:nvCxnSpPr>
          <p:cNvPr id="20" name="Straight Connector 19"/>
          <p:cNvCxnSpPr/>
          <p:nvPr/>
        </p:nvCxnSpPr>
        <p:spPr>
          <a:xfrm>
            <a:off x="228600" y="1600200"/>
            <a:ext cx="0" cy="4191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845128" y="4191000"/>
            <a:ext cx="4314372" cy="12954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2800" dirty="0" smtClean="0">
                <a:latin typeface="Calibri" pitchFamily="34" charset="0"/>
                <a:cs typeface="Calibri" pitchFamily="34" charset="0"/>
              </a:rPr>
              <a:t>Drop packet</a:t>
            </a:r>
          </a:p>
          <a:p>
            <a:r>
              <a:rPr lang="en-US" sz="2800" dirty="0" smtClean="0">
                <a:latin typeface="Calibri" pitchFamily="34" charset="0"/>
                <a:cs typeface="Calibri" pitchFamily="34" charset="0"/>
              </a:rPr>
              <a:t>Forward packet to port(s)</a:t>
            </a:r>
          </a:p>
          <a:p>
            <a:r>
              <a:rPr lang="en-US" sz="2800" dirty="0" smtClean="0">
                <a:latin typeface="Calibri" pitchFamily="34" charset="0"/>
                <a:cs typeface="Calibri" pitchFamily="34" charset="0"/>
              </a:rPr>
              <a:t>Forward packet to controller</a:t>
            </a:r>
            <a:endParaRPr lang="en-US" sz="2800" dirty="0">
              <a:latin typeface="Calibri" pitchFamily="34" charset="0"/>
              <a:cs typeface="Calibri" pitchFamily="34" charset="0"/>
            </a:endParaRPr>
          </a:p>
        </p:txBody>
      </p:sp>
      <p:cxnSp>
        <p:nvCxnSpPr>
          <p:cNvPr id="24" name="Straight Connector 23"/>
          <p:cNvCxnSpPr/>
          <p:nvPr/>
        </p:nvCxnSpPr>
        <p:spPr>
          <a:xfrm>
            <a:off x="1843314" y="1600200"/>
            <a:ext cx="0" cy="25908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470728" y="3073400"/>
            <a:ext cx="3835400" cy="6477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2800" dirty="0" smtClean="0">
                <a:latin typeface="Calibri" pitchFamily="34" charset="0"/>
                <a:cs typeface="Calibri" pitchFamily="34" charset="0"/>
              </a:rPr>
              <a:t>Packet &amp; </a:t>
            </a:r>
            <a:r>
              <a:rPr lang="en-US" sz="2800" dirty="0">
                <a:latin typeface="Calibri" pitchFamily="34" charset="0"/>
                <a:cs typeface="Calibri" pitchFamily="34" charset="0"/>
              </a:rPr>
              <a:t>b</a:t>
            </a:r>
            <a:r>
              <a:rPr lang="en-US" sz="2800" dirty="0" smtClean="0">
                <a:latin typeface="Calibri" pitchFamily="34" charset="0"/>
                <a:cs typeface="Calibri" pitchFamily="34" charset="0"/>
              </a:rPr>
              <a:t>yte counters</a:t>
            </a:r>
            <a:endParaRPr lang="en-US" sz="2800" dirty="0">
              <a:latin typeface="Calibri" pitchFamily="34" charset="0"/>
              <a:cs typeface="Calibri" pitchFamily="34" charset="0"/>
            </a:endParaRPr>
          </a:p>
        </p:txBody>
      </p:sp>
      <p:cxnSp>
        <p:nvCxnSpPr>
          <p:cNvPr id="27" name="Straight Connector 26"/>
          <p:cNvCxnSpPr/>
          <p:nvPr/>
        </p:nvCxnSpPr>
        <p:spPr>
          <a:xfrm>
            <a:off x="3470728" y="1600200"/>
            <a:ext cx="0" cy="14732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081814" y="1943100"/>
            <a:ext cx="3071586" cy="8001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2800" dirty="0" smtClean="0">
                <a:latin typeface="Calibri" pitchFamily="34" charset="0"/>
                <a:cs typeface="Calibri" pitchFamily="34" charset="0"/>
              </a:rPr>
              <a:t>Among other rules </a:t>
            </a:r>
          </a:p>
          <a:p>
            <a:r>
              <a:rPr lang="en-US" sz="2800" dirty="0" smtClean="0">
                <a:latin typeface="Calibri" pitchFamily="34" charset="0"/>
                <a:cs typeface="Calibri" pitchFamily="34" charset="0"/>
              </a:rPr>
              <a:t>(a number)</a:t>
            </a:r>
            <a:endParaRPr lang="en-US" sz="2800" dirty="0">
              <a:latin typeface="Calibri" pitchFamily="34" charset="0"/>
              <a:cs typeface="Calibri" pitchFamily="34" charset="0"/>
            </a:endParaRPr>
          </a:p>
        </p:txBody>
      </p:sp>
      <p:cxnSp>
        <p:nvCxnSpPr>
          <p:cNvPr id="30" name="Straight Connector 29"/>
          <p:cNvCxnSpPr/>
          <p:nvPr/>
        </p:nvCxnSpPr>
        <p:spPr>
          <a:xfrm>
            <a:off x="5069114" y="1581150"/>
            <a:ext cx="0" cy="36195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228600" y="5715000"/>
            <a:ext cx="8871858" cy="762000"/>
            <a:chOff x="157842" y="5715000"/>
            <a:chExt cx="8871858" cy="762000"/>
          </a:xfrm>
        </p:grpSpPr>
        <p:sp>
          <p:nvSpPr>
            <p:cNvPr id="11" name="Rectangle 10"/>
            <p:cNvSpPr/>
            <p:nvPr/>
          </p:nvSpPr>
          <p:spPr>
            <a:xfrm>
              <a:off x="157842" y="5715000"/>
              <a:ext cx="9781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Switch port</a:t>
              </a:r>
              <a:endParaRPr lang="en-US" sz="2800" dirty="0">
                <a:latin typeface="Calibri" pitchFamily="34" charset="0"/>
                <a:cs typeface="Calibri" pitchFamily="34" charset="0"/>
              </a:endParaRPr>
            </a:p>
          </p:txBody>
        </p:sp>
        <p:sp>
          <p:nvSpPr>
            <p:cNvPr id="12" name="Rectangle 11"/>
            <p:cNvSpPr/>
            <p:nvPr/>
          </p:nvSpPr>
          <p:spPr>
            <a:xfrm>
              <a:off x="1129506"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MAC </a:t>
              </a:r>
              <a:r>
                <a:rPr lang="en-US" sz="2800" dirty="0" err="1" smtClean="0">
                  <a:latin typeface="Calibri" pitchFamily="34" charset="0"/>
                  <a:cs typeface="Calibri" pitchFamily="34" charset="0"/>
                </a:rPr>
                <a:t>src</a:t>
              </a:r>
              <a:endParaRPr lang="en-US" sz="2800" dirty="0">
                <a:latin typeface="Calibri" pitchFamily="34" charset="0"/>
                <a:cs typeface="Calibri" pitchFamily="34" charset="0"/>
              </a:endParaRPr>
            </a:p>
          </p:txBody>
        </p:sp>
        <p:sp>
          <p:nvSpPr>
            <p:cNvPr id="13" name="Rectangle 12"/>
            <p:cNvSpPr/>
            <p:nvPr/>
          </p:nvSpPr>
          <p:spPr>
            <a:xfrm>
              <a:off x="2037948"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MAC </a:t>
              </a:r>
              <a:r>
                <a:rPr lang="en-US" sz="2800" dirty="0" err="1" smtClean="0">
                  <a:latin typeface="Calibri" pitchFamily="34" charset="0"/>
                  <a:cs typeface="Calibri" pitchFamily="34" charset="0"/>
                </a:rPr>
                <a:t>dst</a:t>
              </a:r>
              <a:endParaRPr lang="en-US" sz="2800" dirty="0">
                <a:latin typeface="Calibri" pitchFamily="34" charset="0"/>
                <a:cs typeface="Calibri" pitchFamily="34" charset="0"/>
              </a:endParaRPr>
            </a:p>
          </p:txBody>
        </p:sp>
        <p:sp>
          <p:nvSpPr>
            <p:cNvPr id="14" name="Rectangle 13"/>
            <p:cNvSpPr/>
            <p:nvPr/>
          </p:nvSpPr>
          <p:spPr>
            <a:xfrm>
              <a:off x="2933691"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IP </a:t>
              </a:r>
              <a:r>
                <a:rPr lang="en-US" sz="2800" dirty="0" err="1" smtClean="0">
                  <a:latin typeface="Calibri" pitchFamily="34" charset="0"/>
                  <a:cs typeface="Calibri" pitchFamily="34" charset="0"/>
                </a:rPr>
                <a:t>src</a:t>
              </a:r>
              <a:endParaRPr lang="en-US" sz="2800" dirty="0">
                <a:latin typeface="Calibri" pitchFamily="34" charset="0"/>
                <a:cs typeface="Calibri" pitchFamily="34" charset="0"/>
              </a:endParaRPr>
            </a:p>
          </p:txBody>
        </p:sp>
        <p:sp>
          <p:nvSpPr>
            <p:cNvPr id="15" name="Rectangle 14"/>
            <p:cNvSpPr/>
            <p:nvPr/>
          </p:nvSpPr>
          <p:spPr>
            <a:xfrm>
              <a:off x="3829433"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IP </a:t>
              </a:r>
              <a:r>
                <a:rPr lang="en-US" sz="2800" dirty="0" err="1" smtClean="0">
                  <a:latin typeface="Calibri" pitchFamily="34" charset="0"/>
                  <a:cs typeface="Calibri" pitchFamily="34" charset="0"/>
                </a:rPr>
                <a:t>dst</a:t>
              </a:r>
              <a:endParaRPr lang="en-US" sz="2800" dirty="0">
                <a:latin typeface="Calibri" pitchFamily="34" charset="0"/>
                <a:cs typeface="Calibri" pitchFamily="34" charset="0"/>
              </a:endParaRPr>
            </a:p>
          </p:txBody>
        </p:sp>
        <p:sp>
          <p:nvSpPr>
            <p:cNvPr id="16" name="Rectangle 15"/>
            <p:cNvSpPr/>
            <p:nvPr/>
          </p:nvSpPr>
          <p:spPr>
            <a:xfrm>
              <a:off x="4737875"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TCP sport</a:t>
              </a:r>
              <a:endParaRPr lang="en-US" sz="2800" dirty="0">
                <a:latin typeface="Calibri" pitchFamily="34" charset="0"/>
                <a:cs typeface="Calibri" pitchFamily="34" charset="0"/>
              </a:endParaRPr>
            </a:p>
          </p:txBody>
        </p:sp>
        <p:sp>
          <p:nvSpPr>
            <p:cNvPr id="17" name="Rectangle 16"/>
            <p:cNvSpPr/>
            <p:nvPr/>
          </p:nvSpPr>
          <p:spPr>
            <a:xfrm>
              <a:off x="5633617"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TCP </a:t>
              </a:r>
              <a:r>
                <a:rPr lang="en-US" sz="2800" dirty="0" err="1" smtClean="0">
                  <a:latin typeface="Calibri" pitchFamily="34" charset="0"/>
                  <a:cs typeface="Calibri" pitchFamily="34" charset="0"/>
                </a:rPr>
                <a:t>dport</a:t>
              </a:r>
              <a:endParaRPr lang="en-US" sz="2800" dirty="0">
                <a:latin typeface="Calibri" pitchFamily="34" charset="0"/>
                <a:cs typeface="Calibri" pitchFamily="34" charset="0"/>
              </a:endParaRPr>
            </a:p>
          </p:txBody>
        </p:sp>
        <p:sp>
          <p:nvSpPr>
            <p:cNvPr id="18" name="Rectangle 17"/>
            <p:cNvSpPr/>
            <p:nvPr/>
          </p:nvSpPr>
          <p:spPr>
            <a:xfrm>
              <a:off x="6542060" y="5715000"/>
              <a:ext cx="901954" cy="762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latin typeface="Calibri" pitchFamily="34" charset="0"/>
                  <a:cs typeface="Calibri" pitchFamily="34" charset="0"/>
                </a:rPr>
                <a:t>…</a:t>
              </a:r>
              <a:endParaRPr lang="en-US" sz="2800" dirty="0">
                <a:latin typeface="Calibri" pitchFamily="34" charset="0"/>
                <a:cs typeface="Calibri" pitchFamily="34" charset="0"/>
              </a:endParaRPr>
            </a:p>
          </p:txBody>
        </p:sp>
        <p:sp>
          <p:nvSpPr>
            <p:cNvPr id="32" name="TextBox 31"/>
            <p:cNvSpPr txBox="1"/>
            <p:nvPr/>
          </p:nvSpPr>
          <p:spPr>
            <a:xfrm>
              <a:off x="7448550" y="5911334"/>
              <a:ext cx="1581150" cy="523220"/>
            </a:xfrm>
            <a:prstGeom prst="rect">
              <a:avLst/>
            </a:prstGeom>
            <a:noFill/>
          </p:spPr>
          <p:txBody>
            <a:bodyPr wrap="square" rtlCol="0">
              <a:spAutoFit/>
            </a:bodyPr>
            <a:lstStyle/>
            <a:p>
              <a:r>
                <a:rPr lang="en-US" sz="2800" dirty="0" smtClean="0">
                  <a:latin typeface="Calibri" pitchFamily="34" charset="0"/>
                  <a:cs typeface="Calibri" pitchFamily="34" charset="0"/>
                </a:rPr>
                <a:t>+ MASK</a:t>
              </a:r>
              <a:endParaRPr lang="en-US" sz="2800" dirty="0">
                <a:latin typeface="Calibri" pitchFamily="34" charset="0"/>
                <a:cs typeface="Calibri" pitchFamily="34" charset="0"/>
              </a:endParaRPr>
            </a:p>
          </p:txBody>
        </p:sp>
      </p:grpSp>
    </p:spTree>
    <p:extLst>
      <p:ext uri="{BB962C8B-B14F-4D97-AF65-F5344CB8AC3E}">
        <p14:creationId xmlns:p14="http://schemas.microsoft.com/office/powerpoint/2010/main" val="2426692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9"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a:t>
            </a:r>
            <a:r>
              <a:rPr lang="en-US" dirty="0" smtClean="0"/>
              <a:t>Overloading </a:t>
            </a:r>
            <a:r>
              <a:rPr lang="en-US" dirty="0"/>
              <a:t>the </a:t>
            </a:r>
            <a:r>
              <a:rPr lang="en-US" dirty="0" smtClean="0"/>
              <a:t>System </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34</a:t>
            </a:fld>
            <a:endParaRPr lang="en-US">
              <a:solidFill>
                <a:prstClr val="black"/>
              </a:solidFill>
            </a:endParaRPr>
          </a:p>
        </p:txBody>
      </p:sp>
      <p:sp>
        <p:nvSpPr>
          <p:cNvPr id="5" name="Rounded Rectangle 4"/>
          <p:cNvSpPr/>
          <p:nvPr/>
        </p:nvSpPr>
        <p:spPr>
          <a:xfrm>
            <a:off x="304800" y="2924174"/>
            <a:ext cx="8229600" cy="3248026"/>
          </a:xfrm>
          <a:prstGeom prst="roundRect">
            <a:avLst>
              <a:gd name="adj" fmla="val 3631"/>
            </a:avLst>
          </a:prstGeom>
          <a:gradFill flip="none" rotWithShape="1">
            <a:gsLst>
              <a:gs pos="0">
                <a:srgbClr val="2AA2BF">
                  <a:shade val="30000"/>
                  <a:satMod val="115000"/>
                </a:srgbClr>
              </a:gs>
              <a:gs pos="50000">
                <a:srgbClr val="2AA2BF">
                  <a:shade val="67500"/>
                  <a:satMod val="115000"/>
                </a:srgbClr>
              </a:gs>
              <a:gs pos="100000">
                <a:srgbClr val="2AA2BF">
                  <a:shade val="100000"/>
                  <a:satMod val="115000"/>
                </a:srgbClr>
              </a:gs>
            </a:gsLst>
            <a:lin ang="5400000" scaled="1"/>
            <a:tileRect/>
          </a:gradFill>
          <a:ln w="57150"/>
          <a:effectLst>
            <a:outerShdw blurRad="76200" dir="18900000" sy="23000" kx="-1200000" algn="bl" rotWithShape="0">
              <a:prstClr val="black">
                <a:alpha val="20000"/>
              </a:prstClr>
            </a:outerShdw>
          </a:effectLst>
          <a:scene3d>
            <a:camera prst="orthographicFront"/>
            <a:lightRig rig="threePt" dir="t"/>
          </a:scene3d>
          <a:sp3d>
            <a:bevelT w="114300" prst="hardEdge"/>
          </a:sp3d>
        </p:spPr>
        <p:style>
          <a:lnRef idx="3">
            <a:schemeClr val="lt1"/>
          </a:lnRef>
          <a:fillRef idx="1">
            <a:schemeClr val="accent1"/>
          </a:fillRef>
          <a:effectRef idx="1">
            <a:schemeClr val="accent1"/>
          </a:effectRef>
          <a:fontRef idx="minor">
            <a:schemeClr val="lt1"/>
          </a:fontRef>
        </p:style>
        <p:txBody>
          <a:bodyPr rtlCol="0" anchor="t" anchorCtr="0"/>
          <a:lstStyle/>
          <a:p>
            <a:r>
              <a:rPr lang="en-US" sz="2800" b="1" dirty="0" smtClean="0">
                <a:solidFill>
                  <a:srgbClr val="FFFF00"/>
                </a:solidFill>
                <a:latin typeface="Calibri" pitchFamily="34" charset="0"/>
                <a:cs typeface="Calibri" pitchFamily="34" charset="0"/>
              </a:rPr>
              <a:t>How to calculate headroom?</a:t>
            </a:r>
            <a:endParaRPr lang="en-US" sz="2800" b="1" dirty="0">
              <a:solidFill>
                <a:srgbClr val="FFFF00"/>
              </a:solidFill>
              <a:latin typeface="Calibri" pitchFamily="34" charset="0"/>
              <a:cs typeface="Calibri" pitchFamily="34" charset="0"/>
            </a:endParaRPr>
          </a:p>
          <a:p>
            <a:pPr marL="342900" indent="-342900">
              <a:buFont typeface="Arial" pitchFamily="34" charset="0"/>
              <a:buChar char="•"/>
            </a:pPr>
            <a:r>
              <a:rPr lang="en-US" sz="2400" b="1" dirty="0" smtClean="0">
                <a:solidFill>
                  <a:srgbClr val="FFFF00"/>
                </a:solidFill>
                <a:latin typeface="Calibri" pitchFamily="34" charset="0"/>
                <a:cs typeface="Calibri" pitchFamily="34" charset="0"/>
              </a:rPr>
              <a:t>Strawman 1:</a:t>
            </a:r>
            <a:r>
              <a:rPr lang="en-US" sz="2400" b="1" dirty="0" smtClean="0">
                <a:solidFill>
                  <a:prstClr val="white"/>
                </a:solidFill>
                <a:latin typeface="Calibri" pitchFamily="34" charset="0"/>
                <a:cs typeface="Calibri" pitchFamily="34" charset="0"/>
              </a:rPr>
              <a:t> </a:t>
            </a:r>
            <a:r>
              <a:rPr lang="en-US" sz="2400" b="1" dirty="0">
                <a:solidFill>
                  <a:prstClr val="white"/>
                </a:solidFill>
                <a:latin typeface="Calibri" pitchFamily="34" charset="0"/>
                <a:cs typeface="Calibri" pitchFamily="34" charset="0"/>
              </a:rPr>
              <a:t>Always take </a:t>
            </a:r>
            <a:r>
              <a:rPr lang="en-US" sz="2400" b="1" dirty="0" smtClean="0">
                <a:solidFill>
                  <a:prstClr val="white"/>
                </a:solidFill>
                <a:latin typeface="Calibri" pitchFamily="34" charset="0"/>
                <a:cs typeface="Calibri" pitchFamily="34" charset="0"/>
              </a:rPr>
              <a:t>additional </a:t>
            </a:r>
            <a:r>
              <a:rPr lang="en-US" sz="2400" b="1" dirty="0">
                <a:solidFill>
                  <a:prstClr val="white"/>
                </a:solidFill>
                <a:latin typeface="Calibri" pitchFamily="34" charset="0"/>
                <a:cs typeface="Calibri" pitchFamily="34" charset="0"/>
              </a:rPr>
              <a:t>resources from rich </a:t>
            </a:r>
            <a:r>
              <a:rPr lang="en-US" sz="2400" b="1" dirty="0" smtClean="0">
                <a:solidFill>
                  <a:prstClr val="white"/>
                </a:solidFill>
                <a:latin typeface="Calibri" pitchFamily="34" charset="0"/>
                <a:cs typeface="Calibri" pitchFamily="34" charset="0"/>
              </a:rPr>
              <a:t>tasks: Could have used resources to cover variations</a:t>
            </a:r>
          </a:p>
          <a:p>
            <a:pPr marL="342900" indent="-342900">
              <a:buFont typeface="Arial" pitchFamily="34" charset="0"/>
              <a:buChar char="•"/>
            </a:pPr>
            <a:r>
              <a:rPr lang="en-US" sz="2400" b="1" dirty="0" smtClean="0">
                <a:solidFill>
                  <a:srgbClr val="FFFF00"/>
                </a:solidFill>
                <a:latin typeface="Calibri" pitchFamily="34" charset="0"/>
                <a:cs typeface="Calibri" pitchFamily="34" charset="0"/>
              </a:rPr>
              <a:t>Strawman 2:</a:t>
            </a:r>
            <a:r>
              <a:rPr lang="en-US" sz="2400" b="1" dirty="0" smtClean="0">
                <a:solidFill>
                  <a:prstClr val="white"/>
                </a:solidFill>
                <a:latin typeface="Calibri" pitchFamily="34" charset="0"/>
                <a:cs typeface="Calibri" pitchFamily="34" charset="0"/>
              </a:rPr>
              <a:t> Calculate based on summation of steps</a:t>
            </a:r>
          </a:p>
          <a:p>
            <a:pPr marL="800100" lvl="1" indent="-342900">
              <a:buFont typeface="Arial" pitchFamily="34" charset="0"/>
              <a:buChar char="•"/>
            </a:pPr>
            <a:r>
              <a:rPr lang="en-US" sz="2400" b="1" dirty="0" smtClean="0">
                <a:solidFill>
                  <a:prstClr val="white"/>
                </a:solidFill>
                <a:latin typeface="Calibri" pitchFamily="34" charset="0"/>
                <a:cs typeface="Calibri" pitchFamily="34" charset="0"/>
              </a:rPr>
              <a:t>Rich tasks steps – poor tasks steps</a:t>
            </a:r>
          </a:p>
          <a:p>
            <a:pPr marL="800100" lvl="1" indent="-342900">
              <a:buFont typeface="Arial" pitchFamily="34" charset="0"/>
              <a:buChar char="•"/>
            </a:pPr>
            <a:r>
              <a:rPr lang="en-US" sz="2400" b="1" dirty="0" smtClean="0">
                <a:solidFill>
                  <a:prstClr val="white"/>
                </a:solidFill>
                <a:latin typeface="Calibri" pitchFamily="34" charset="0"/>
                <a:cs typeface="Calibri" pitchFamily="34" charset="0"/>
              </a:rPr>
              <a:t>Not accurate: Rich steps could become very small</a:t>
            </a:r>
          </a:p>
          <a:p>
            <a:pPr marL="342900" indent="-342900">
              <a:buFont typeface="Arial" pitchFamily="34" charset="0"/>
              <a:buChar char="•"/>
            </a:pPr>
            <a:r>
              <a:rPr lang="en-US" sz="2400" b="1" dirty="0">
                <a:solidFill>
                  <a:srgbClr val="FFFF00"/>
                </a:solidFill>
                <a:latin typeface="Calibri" pitchFamily="34" charset="0"/>
                <a:cs typeface="Calibri" pitchFamily="34" charset="0"/>
              </a:rPr>
              <a:t>Solution:</a:t>
            </a:r>
            <a:r>
              <a:rPr lang="en-US" sz="2400" b="1" dirty="0">
                <a:solidFill>
                  <a:prstClr val="white"/>
                </a:solidFill>
                <a:latin typeface="Calibri" pitchFamily="34" charset="0"/>
                <a:cs typeface="Calibri" pitchFamily="34" charset="0"/>
              </a:rPr>
              <a:t> Take resources from rich only when </a:t>
            </a:r>
            <a:r>
              <a:rPr lang="en-US" sz="2400" b="1" dirty="0" smtClean="0">
                <a:solidFill>
                  <a:prstClr val="white"/>
                </a:solidFill>
                <a:latin typeface="Calibri" pitchFamily="34" charset="0"/>
                <a:cs typeface="Calibri" pitchFamily="34" charset="0"/>
              </a:rPr>
              <a:t>necessary</a:t>
            </a:r>
          </a:p>
          <a:p>
            <a:pPr marL="800100" lvl="1" indent="-342900">
              <a:buFont typeface="Arial" pitchFamily="34" charset="0"/>
              <a:buChar char="•"/>
            </a:pPr>
            <a:r>
              <a:rPr lang="en-US" sz="2400" b="1" dirty="0" smtClean="0">
                <a:solidFill>
                  <a:prstClr val="white"/>
                </a:solidFill>
                <a:latin typeface="Calibri" pitchFamily="34" charset="0"/>
                <a:cs typeface="Calibri" pitchFamily="34" charset="0"/>
              </a:rPr>
              <a:t>A </a:t>
            </a:r>
            <a:r>
              <a:rPr lang="en-US" sz="2400" b="1" dirty="0">
                <a:solidFill>
                  <a:prstClr val="white"/>
                </a:solidFill>
                <a:latin typeface="Calibri" pitchFamily="34" charset="0"/>
                <a:cs typeface="Calibri" pitchFamily="34" charset="0"/>
              </a:rPr>
              <a:t>phantom low priority task bugs riches for </a:t>
            </a:r>
            <a:r>
              <a:rPr lang="en-US" sz="2400" b="1" dirty="0" smtClean="0">
                <a:solidFill>
                  <a:prstClr val="white"/>
                </a:solidFill>
                <a:latin typeface="Calibri" pitchFamily="34" charset="0"/>
                <a:cs typeface="Calibri" pitchFamily="34" charset="0"/>
              </a:rPr>
              <a:t>headroom</a:t>
            </a:r>
          </a:p>
          <a:p>
            <a:pPr marL="342900" indent="-342900">
              <a:buFont typeface="Arial" pitchFamily="34" charset="0"/>
              <a:buChar char="•"/>
            </a:pPr>
            <a:endParaRPr lang="en-US" sz="2400" b="1" dirty="0" smtClean="0">
              <a:solidFill>
                <a:prstClr val="white"/>
              </a:solidFill>
              <a:latin typeface="Calibri" pitchFamily="34" charset="0"/>
              <a:cs typeface="Calibri" pitchFamily="34" charset="0"/>
            </a:endParaRPr>
          </a:p>
        </p:txBody>
      </p:sp>
      <p:sp>
        <p:nvSpPr>
          <p:cNvPr id="7" name="Rounded Rectangle 6"/>
          <p:cNvSpPr/>
          <p:nvPr/>
        </p:nvSpPr>
        <p:spPr>
          <a:xfrm>
            <a:off x="304800" y="762000"/>
            <a:ext cx="8229600" cy="1800226"/>
          </a:xfrm>
          <a:prstGeom prst="roundRect">
            <a:avLst>
              <a:gd name="adj" fmla="val 7193"/>
            </a:avLst>
          </a:prstGeom>
          <a:gradFill flip="none" rotWithShape="1">
            <a:gsLst>
              <a:gs pos="0">
                <a:srgbClr val="2AA2BF">
                  <a:shade val="30000"/>
                  <a:satMod val="115000"/>
                </a:srgbClr>
              </a:gs>
              <a:gs pos="50000">
                <a:srgbClr val="2AA2BF">
                  <a:shade val="67500"/>
                  <a:satMod val="115000"/>
                </a:srgbClr>
              </a:gs>
              <a:gs pos="100000">
                <a:srgbClr val="2AA2BF">
                  <a:shade val="100000"/>
                  <a:satMod val="115000"/>
                </a:srgbClr>
              </a:gs>
            </a:gsLst>
            <a:lin ang="5400000" scaled="1"/>
            <a:tileRect/>
          </a:gradFill>
          <a:ln w="57150"/>
          <a:effectLst>
            <a:outerShdw blurRad="76200" dir="18900000" sy="23000" kx="-1200000" algn="bl" rotWithShape="0">
              <a:prstClr val="black">
                <a:alpha val="20000"/>
              </a:prstClr>
            </a:outerShdw>
          </a:effectLst>
          <a:scene3d>
            <a:camera prst="orthographicFront"/>
            <a:lightRig rig="threePt" dir="t"/>
          </a:scene3d>
          <a:sp3d>
            <a:bevelT w="114300" prst="hardEdge"/>
          </a:sp3d>
        </p:spPr>
        <p:style>
          <a:lnRef idx="3">
            <a:schemeClr val="lt1"/>
          </a:lnRef>
          <a:fillRef idx="1">
            <a:schemeClr val="accent1"/>
          </a:fillRef>
          <a:effectRef idx="1">
            <a:schemeClr val="accent1"/>
          </a:effectRef>
          <a:fontRef idx="minor">
            <a:schemeClr val="lt1"/>
          </a:fontRef>
        </p:style>
        <p:txBody>
          <a:bodyPr rtlCol="0" anchor="t" anchorCtr="0"/>
          <a:lstStyle/>
          <a:p>
            <a:r>
              <a:rPr lang="en-US" sz="2800" b="1" dirty="0" smtClean="0">
                <a:solidFill>
                  <a:srgbClr val="FFFF00"/>
                </a:solidFill>
                <a:latin typeface="Calibri" pitchFamily="34" charset="0"/>
                <a:cs typeface="Calibri" pitchFamily="34" charset="0"/>
              </a:rPr>
              <a:t>Admission control</a:t>
            </a:r>
            <a:endParaRPr lang="en-US" sz="2800" b="1" dirty="0">
              <a:solidFill>
                <a:srgbClr val="FFFF00"/>
              </a:solidFill>
              <a:latin typeface="Calibri" pitchFamily="34" charset="0"/>
              <a:cs typeface="Calibri" pitchFamily="34" charset="0"/>
            </a:endParaRPr>
          </a:p>
          <a:p>
            <a:pPr marL="342900" indent="-342900">
              <a:buFont typeface="Arial" pitchFamily="34" charset="0"/>
              <a:buChar char="•"/>
            </a:pPr>
            <a:r>
              <a:rPr lang="en-US" sz="2400" b="1" dirty="0" smtClean="0">
                <a:solidFill>
                  <a:prstClr val="white"/>
                </a:solidFill>
                <a:latin typeface="Calibri" pitchFamily="34" charset="0"/>
                <a:cs typeface="Calibri" pitchFamily="34" charset="0"/>
              </a:rPr>
              <a:t>Drop </a:t>
            </a:r>
            <a:r>
              <a:rPr lang="en-US" sz="2400" b="1" dirty="0">
                <a:solidFill>
                  <a:prstClr val="white"/>
                </a:solidFill>
                <a:latin typeface="Calibri" pitchFamily="34" charset="0"/>
                <a:cs typeface="Calibri" pitchFamily="34" charset="0"/>
              </a:rPr>
              <a:t>tasks when </a:t>
            </a:r>
            <a:r>
              <a:rPr lang="en-US" sz="2400" b="1" dirty="0" smtClean="0">
                <a:solidFill>
                  <a:prstClr val="white"/>
                </a:solidFill>
                <a:latin typeface="Calibri" pitchFamily="34" charset="0"/>
                <a:cs typeface="Calibri" pitchFamily="34" charset="0"/>
              </a:rPr>
              <a:t>a switch is overloaded (Not desirable)</a:t>
            </a:r>
          </a:p>
          <a:p>
            <a:pPr marL="342900" indent="-342900">
              <a:buFont typeface="Arial" pitchFamily="34" charset="0"/>
              <a:buChar char="•"/>
            </a:pPr>
            <a:r>
              <a:rPr lang="en-US" sz="2400" b="1" dirty="0" smtClean="0">
                <a:solidFill>
                  <a:prstClr val="white"/>
                </a:solidFill>
                <a:latin typeface="Calibri" pitchFamily="34" charset="0"/>
                <a:cs typeface="Calibri" pitchFamily="34" charset="0"/>
              </a:rPr>
              <a:t>Use headroom </a:t>
            </a:r>
            <a:r>
              <a:rPr lang="en-US" sz="2400" b="1" dirty="0">
                <a:solidFill>
                  <a:prstClr val="white"/>
                </a:solidFill>
                <a:latin typeface="Calibri" pitchFamily="34" charset="0"/>
                <a:cs typeface="Calibri" pitchFamily="34" charset="0"/>
              </a:rPr>
              <a:t>to handle resource variation and avoid </a:t>
            </a:r>
            <a:r>
              <a:rPr lang="en-US" sz="2400" b="1" dirty="0" smtClean="0">
                <a:solidFill>
                  <a:prstClr val="white"/>
                </a:solidFill>
                <a:latin typeface="Calibri" pitchFamily="34" charset="0"/>
                <a:cs typeface="Calibri" pitchFamily="34" charset="0"/>
              </a:rPr>
              <a:t>drops</a:t>
            </a:r>
          </a:p>
          <a:p>
            <a:pPr marL="342900" indent="-342900">
              <a:buFont typeface="Arial" pitchFamily="34" charset="0"/>
              <a:buChar char="•"/>
            </a:pPr>
            <a:r>
              <a:rPr lang="en-US" sz="2400" b="1" dirty="0" smtClean="0">
                <a:solidFill>
                  <a:prstClr val="white"/>
                </a:solidFill>
                <a:latin typeface="Calibri" pitchFamily="34" charset="0"/>
                <a:cs typeface="Calibri" pitchFamily="34" charset="0"/>
              </a:rPr>
              <a:t>Reject new tasks if headroom is small</a:t>
            </a:r>
            <a:endParaRPr lang="en-US" sz="2400" b="1" dirty="0">
              <a:solidFill>
                <a:prstClr val="white"/>
              </a:solidFill>
              <a:latin typeface="Calibri" pitchFamily="34" charset="0"/>
              <a:cs typeface="Calibri" pitchFamily="34" charset="0"/>
            </a:endParaRPr>
          </a:p>
          <a:p>
            <a:pPr marL="342900" indent="-342900">
              <a:buFont typeface="Arial" pitchFamily="34" charset="0"/>
              <a:buChar char="•"/>
            </a:pPr>
            <a:endParaRPr lang="en-US" sz="2400" b="1" dirty="0" smtClean="0">
              <a:solidFill>
                <a:prstClr val="white"/>
              </a:solidFill>
              <a:latin typeface="Calibri" pitchFamily="34" charset="0"/>
              <a:cs typeface="Calibri" pitchFamily="34" charset="0"/>
            </a:endParaRPr>
          </a:p>
          <a:p>
            <a:pPr marL="342900" indent="-342900">
              <a:buFont typeface="Arial" pitchFamily="34" charset="0"/>
              <a:buChar char="•"/>
            </a:pPr>
            <a:endParaRPr lang="en-US" sz="2400" b="1" dirty="0" smtClean="0">
              <a:solidFill>
                <a:prstClr val="white"/>
              </a:solidFill>
              <a:latin typeface="Calibri" pitchFamily="34" charset="0"/>
              <a:cs typeface="Calibri" pitchFamily="34" charset="0"/>
            </a:endParaRPr>
          </a:p>
          <a:p>
            <a:pPr marL="342900" indent="-342900">
              <a:buFont typeface="Arial" pitchFamily="34" charset="0"/>
              <a:buChar char="•"/>
            </a:pPr>
            <a:endParaRPr lang="en-US" sz="2400" b="1" dirty="0">
              <a:solidFill>
                <a:prstClr val="white"/>
              </a:solidFill>
              <a:latin typeface="Calibri" pitchFamily="34" charset="0"/>
              <a:cs typeface="Calibri" pitchFamily="34" charset="0"/>
            </a:endParaRPr>
          </a:p>
        </p:txBody>
      </p:sp>
    </p:spTree>
    <p:extLst>
      <p:ext uri="{BB962C8B-B14F-4D97-AF65-F5344CB8AC3E}">
        <p14:creationId xmlns:p14="http://schemas.microsoft.com/office/powerpoint/2010/main" val="1775024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5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fade">
                                      <p:cBhvr>
                                        <p:cTn id="31" dur="500"/>
                                        <p:tgtEl>
                                          <p:spTgt spid="5">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a:t>
            </a:r>
            <a:r>
              <a:rPr lang="en-US" baseline="0" dirty="0" smtClean="0"/>
              <a:t> &amp; Merge Algorithm</a:t>
            </a:r>
            <a:endParaRPr lang="en-US" dirty="0"/>
          </a:p>
        </p:txBody>
      </p:sp>
      <p:sp>
        <p:nvSpPr>
          <p:cNvPr id="3" name="Content Placeholder 2"/>
          <p:cNvSpPr>
            <a:spLocks noGrp="1"/>
          </p:cNvSpPr>
          <p:nvPr>
            <p:ph sz="quarter" idx="1"/>
          </p:nvPr>
        </p:nvSpPr>
        <p:spPr/>
        <p:txBody>
          <a:bodyPr>
            <a:normAutofit/>
          </a:bodyPr>
          <a:lstStyle/>
          <a:p>
            <a:pPr marL="285750" indent="-285750">
              <a:buFont typeface="+mj-lt"/>
              <a:buAutoNum type="arabicPeriod"/>
            </a:pPr>
            <a:r>
              <a:rPr lang="en-US" dirty="0" smtClean="0"/>
              <a:t>Divide the node with maximum </a:t>
            </a:r>
            <a:r>
              <a:rPr lang="en-US" b="1" dirty="0" smtClean="0">
                <a:solidFill>
                  <a:srgbClr val="FF0000"/>
                </a:solidFill>
              </a:rPr>
              <a:t>score</a:t>
            </a:r>
            <a:endParaRPr lang="en-US" dirty="0" smtClean="0"/>
          </a:p>
          <a:p>
            <a:pPr lvl="1"/>
            <a:r>
              <a:rPr lang="en-US" dirty="0" smtClean="0"/>
              <a:t>Score: the accuracy gain of dividing a node</a:t>
            </a:r>
          </a:p>
          <a:p>
            <a:pPr lvl="1"/>
            <a:r>
              <a:rPr lang="en-US" dirty="0" smtClean="0"/>
              <a:t>E.g., for heavy hitter detection: score = counts/level</a:t>
            </a:r>
          </a:p>
          <a:p>
            <a:pPr marL="285750" indent="-285750">
              <a:buFont typeface="+mj-lt"/>
              <a:buAutoNum type="arabicPeriod"/>
            </a:pPr>
            <a:r>
              <a:rPr lang="en-US" dirty="0" smtClean="0"/>
              <a:t>Merge to free </a:t>
            </a:r>
            <a:r>
              <a:rPr lang="en-US" dirty="0"/>
              <a:t>resources </a:t>
            </a:r>
            <a:r>
              <a:rPr lang="en-US" dirty="0" smtClean="0"/>
              <a:t>with minimum total score</a:t>
            </a:r>
          </a:p>
          <a:p>
            <a:pPr lvl="1"/>
            <a:r>
              <a:rPr lang="en-US" dirty="0" smtClean="0"/>
              <a:t>Reduced to minimum set </a:t>
            </a:r>
            <a:r>
              <a:rPr lang="en-US" dirty="0"/>
              <a:t>c</a:t>
            </a:r>
            <a:r>
              <a:rPr lang="en-US" dirty="0" smtClean="0"/>
              <a:t>over</a:t>
            </a:r>
          </a:p>
          <a:p>
            <a:pPr lvl="1"/>
            <a:r>
              <a:rPr lang="en-US" dirty="0" smtClean="0"/>
              <a:t>Merge if the score of merge &lt; score of divide</a:t>
            </a:r>
          </a:p>
          <a:p>
            <a:pPr marL="285750" indent="-285750">
              <a:buFont typeface="+mj-lt"/>
              <a:buAutoNum type="arabicPeriod"/>
            </a:pPr>
            <a:r>
              <a:rPr lang="en-US" dirty="0" smtClean="0"/>
              <a:t>Repeat until no node can be divided</a:t>
            </a:r>
          </a:p>
        </p:txBody>
      </p:sp>
      <p:sp>
        <p:nvSpPr>
          <p:cNvPr id="4" name="Slide Number Placeholder 3"/>
          <p:cNvSpPr>
            <a:spLocks noGrp="1"/>
          </p:cNvSpPr>
          <p:nvPr>
            <p:ph type="sldNum" sz="quarter" idx="15"/>
          </p:nvPr>
        </p:nvSpPr>
        <p:spPr/>
        <p:txBody>
          <a:bodyPr/>
          <a:lstStyle/>
          <a:p>
            <a:fld id="{7876E0CC-6134-4D81-B876-3E8DBC324A9F}" type="slidenum">
              <a:rPr lang="en-US" smtClean="0"/>
              <a:pPr/>
              <a:t>35</a:t>
            </a:fld>
            <a:endParaRPr lang="en-US" dirty="0"/>
          </a:p>
        </p:txBody>
      </p:sp>
    </p:spTree>
    <p:extLst>
      <p:ext uri="{BB962C8B-B14F-4D97-AF65-F5344CB8AC3E}">
        <p14:creationId xmlns:p14="http://schemas.microsoft.com/office/powerpoint/2010/main" val="1819011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Accuracy Estimation: </a:t>
            </a:r>
            <a:r>
              <a:rPr lang="en-US" dirty="0" smtClean="0"/>
              <a:t>Hierarchical Heavy </a:t>
            </a:r>
            <a:r>
              <a:rPr lang="en-US" dirty="0"/>
              <a:t>Hitter Detection</a:t>
            </a:r>
          </a:p>
        </p:txBody>
      </p:sp>
      <p:sp>
        <p:nvSpPr>
          <p:cNvPr id="3" name="Content Placeholder 2"/>
          <p:cNvSpPr>
            <a:spLocks noGrp="1"/>
          </p:cNvSpPr>
          <p:nvPr>
            <p:ph sz="quarter" idx="1"/>
          </p:nvPr>
        </p:nvSpPr>
        <p:spPr/>
        <p:txBody>
          <a:bodyPr/>
          <a:lstStyle/>
          <a:p>
            <a:r>
              <a:rPr lang="en-US" dirty="0" smtClean="0"/>
              <a:t>Definition: Longest prefix with large volume after excluding descendant HHHs</a:t>
            </a:r>
          </a:p>
          <a:p>
            <a:pPr lvl="1"/>
            <a:endParaRPr lang="en-US" dirty="0" smtClean="0"/>
          </a:p>
          <a:p>
            <a:pPr lvl="1"/>
            <a:endParaRPr lang="en-US" dirty="0"/>
          </a:p>
        </p:txBody>
      </p:sp>
      <p:sp>
        <p:nvSpPr>
          <p:cNvPr id="4" name="Slide Number Placeholder 3"/>
          <p:cNvSpPr>
            <a:spLocks noGrp="1"/>
          </p:cNvSpPr>
          <p:nvPr>
            <p:ph type="sldNum" sz="quarter" idx="15"/>
          </p:nvPr>
        </p:nvSpPr>
        <p:spPr>
          <a:prstGeom prst="rect">
            <a:avLst/>
          </a:prstGeom>
        </p:spPr>
        <p:txBody>
          <a:bodyPr/>
          <a:lstStyle/>
          <a:p>
            <a:fld id="{7876E0CC-6134-4D81-B876-3E8DBC324A9F}" type="slidenum">
              <a:rPr lang="en-US" smtClean="0"/>
              <a:pPr/>
              <a:t>36</a:t>
            </a:fld>
            <a:endParaRPr lang="en-US"/>
          </a:p>
        </p:txBody>
      </p:sp>
      <p:sp>
        <p:nvSpPr>
          <p:cNvPr id="6" name="Oval 5"/>
          <p:cNvSpPr/>
          <p:nvPr/>
        </p:nvSpPr>
        <p:spPr>
          <a:xfrm>
            <a:off x="4264719" y="27432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62</a:t>
            </a:r>
            <a:endParaRPr lang="en-US" sz="2000" dirty="0">
              <a:latin typeface="Calibri" pitchFamily="34" charset="0"/>
              <a:cs typeface="Calibri" pitchFamily="34" charset="0"/>
            </a:endParaRPr>
          </a:p>
        </p:txBody>
      </p:sp>
      <p:sp>
        <p:nvSpPr>
          <p:cNvPr id="7" name="Oval 6"/>
          <p:cNvSpPr/>
          <p:nvPr/>
        </p:nvSpPr>
        <p:spPr>
          <a:xfrm>
            <a:off x="2359719" y="3436257"/>
            <a:ext cx="457200" cy="457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27</a:t>
            </a:r>
            <a:endParaRPr lang="en-US" sz="2000" dirty="0">
              <a:latin typeface="Calibri" pitchFamily="34" charset="0"/>
              <a:cs typeface="Calibri" pitchFamily="34" charset="0"/>
            </a:endParaRPr>
          </a:p>
        </p:txBody>
      </p:sp>
      <p:sp>
        <p:nvSpPr>
          <p:cNvPr id="8" name="Oval 7"/>
          <p:cNvSpPr/>
          <p:nvPr/>
        </p:nvSpPr>
        <p:spPr>
          <a:xfrm>
            <a:off x="6169719" y="3436257"/>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35</a:t>
            </a:r>
            <a:endParaRPr lang="en-US" sz="2000" dirty="0">
              <a:latin typeface="Calibri" pitchFamily="34" charset="0"/>
              <a:cs typeface="Calibri" pitchFamily="34" charset="0"/>
            </a:endParaRPr>
          </a:p>
        </p:txBody>
      </p:sp>
      <p:sp>
        <p:nvSpPr>
          <p:cNvPr id="9" name="Oval 8"/>
          <p:cNvSpPr/>
          <p:nvPr/>
        </p:nvSpPr>
        <p:spPr>
          <a:xfrm>
            <a:off x="1521519" y="42164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a:t>
            </a:r>
            <a:endParaRPr lang="en-US" sz="2000" dirty="0">
              <a:latin typeface="Calibri" pitchFamily="34" charset="0"/>
              <a:cs typeface="Calibri" pitchFamily="34" charset="0"/>
            </a:endParaRPr>
          </a:p>
        </p:txBody>
      </p:sp>
      <p:sp>
        <p:nvSpPr>
          <p:cNvPr id="10" name="Oval 9"/>
          <p:cNvSpPr/>
          <p:nvPr/>
        </p:nvSpPr>
        <p:spPr>
          <a:xfrm>
            <a:off x="3201548" y="42164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20</a:t>
            </a:r>
            <a:endParaRPr lang="en-US" sz="2000" dirty="0">
              <a:latin typeface="Calibri" pitchFamily="34" charset="0"/>
              <a:cs typeface="Calibri" pitchFamily="34" charset="0"/>
            </a:endParaRPr>
          </a:p>
        </p:txBody>
      </p:sp>
      <p:sp>
        <p:nvSpPr>
          <p:cNvPr id="11" name="Oval 10"/>
          <p:cNvSpPr/>
          <p:nvPr/>
        </p:nvSpPr>
        <p:spPr>
          <a:xfrm>
            <a:off x="1064319" y="5101771"/>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0</a:t>
            </a:r>
            <a:endParaRPr lang="en-US" sz="2000" dirty="0">
              <a:latin typeface="Calibri" pitchFamily="34" charset="0"/>
              <a:cs typeface="Calibri" pitchFamily="34" charset="0"/>
            </a:endParaRPr>
          </a:p>
        </p:txBody>
      </p:sp>
      <p:sp>
        <p:nvSpPr>
          <p:cNvPr id="12" name="Oval 11"/>
          <p:cNvSpPr/>
          <p:nvPr/>
        </p:nvSpPr>
        <p:spPr>
          <a:xfrm>
            <a:off x="1978719" y="5101771"/>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a:t>
            </a:r>
            <a:endParaRPr lang="en-US" sz="2000" dirty="0">
              <a:latin typeface="Calibri" pitchFamily="34" charset="0"/>
              <a:cs typeface="Calibri" pitchFamily="34" charset="0"/>
            </a:endParaRPr>
          </a:p>
        </p:txBody>
      </p:sp>
      <p:sp>
        <p:nvSpPr>
          <p:cNvPr id="13" name="Oval 12"/>
          <p:cNvSpPr/>
          <p:nvPr/>
        </p:nvSpPr>
        <p:spPr>
          <a:xfrm>
            <a:off x="2816919" y="5101771"/>
            <a:ext cx="457200" cy="457200"/>
          </a:xfrm>
          <a:prstGeom prst="ellipse">
            <a:avLst/>
          </a:prstGeom>
        </p:spPr>
        <p:style>
          <a:lnRef idx="1">
            <a:schemeClr val="dk1"/>
          </a:lnRef>
          <a:fillRef idx="3">
            <a:schemeClr val="dk1"/>
          </a:fillRef>
          <a:effectRef idx="2">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12</a:t>
            </a:r>
            <a:endParaRPr lang="en-US" sz="2000" dirty="0">
              <a:latin typeface="Calibri" pitchFamily="34" charset="0"/>
              <a:cs typeface="Calibri" pitchFamily="34" charset="0"/>
            </a:endParaRPr>
          </a:p>
        </p:txBody>
      </p:sp>
      <p:sp>
        <p:nvSpPr>
          <p:cNvPr id="14" name="Oval 13"/>
          <p:cNvSpPr/>
          <p:nvPr/>
        </p:nvSpPr>
        <p:spPr>
          <a:xfrm>
            <a:off x="3734948" y="5101771"/>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8</a:t>
            </a:r>
            <a:endParaRPr lang="en-US" sz="2000" dirty="0">
              <a:latin typeface="Calibri" pitchFamily="34" charset="0"/>
              <a:cs typeface="Calibri" pitchFamily="34" charset="0"/>
            </a:endParaRPr>
          </a:p>
        </p:txBody>
      </p:sp>
      <p:sp>
        <p:nvSpPr>
          <p:cNvPr id="15" name="Oval 14"/>
          <p:cNvSpPr/>
          <p:nvPr/>
        </p:nvSpPr>
        <p:spPr>
          <a:xfrm>
            <a:off x="5266205" y="42164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16" name="Oval 15"/>
          <p:cNvSpPr/>
          <p:nvPr/>
        </p:nvSpPr>
        <p:spPr>
          <a:xfrm>
            <a:off x="7007919" y="42164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20</a:t>
            </a:r>
            <a:endParaRPr lang="en-US" sz="2000" dirty="0">
              <a:latin typeface="Calibri" pitchFamily="34" charset="0"/>
              <a:cs typeface="Calibri" pitchFamily="34" charset="0"/>
            </a:endParaRPr>
          </a:p>
        </p:txBody>
      </p:sp>
      <p:sp>
        <p:nvSpPr>
          <p:cNvPr id="17" name="Oval 16"/>
          <p:cNvSpPr/>
          <p:nvPr/>
        </p:nvSpPr>
        <p:spPr>
          <a:xfrm>
            <a:off x="6616033" y="5101771"/>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5</a:t>
            </a:r>
            <a:endParaRPr lang="en-US" sz="2000" dirty="0">
              <a:latin typeface="Calibri" pitchFamily="34" charset="0"/>
              <a:cs typeface="Calibri" pitchFamily="34" charset="0"/>
            </a:endParaRPr>
          </a:p>
        </p:txBody>
      </p:sp>
      <p:sp>
        <p:nvSpPr>
          <p:cNvPr id="18" name="Oval 17"/>
          <p:cNvSpPr/>
          <p:nvPr/>
        </p:nvSpPr>
        <p:spPr>
          <a:xfrm>
            <a:off x="7465119" y="5101771"/>
            <a:ext cx="457200" cy="457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19" name="Oval 18"/>
          <p:cNvSpPr/>
          <p:nvPr/>
        </p:nvSpPr>
        <p:spPr>
          <a:xfrm>
            <a:off x="4808461" y="5101771"/>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0</a:t>
            </a:r>
            <a:endParaRPr lang="en-US" sz="2000" dirty="0">
              <a:latin typeface="Calibri" pitchFamily="34" charset="0"/>
              <a:cs typeface="Calibri" pitchFamily="34" charset="0"/>
            </a:endParaRPr>
          </a:p>
        </p:txBody>
      </p:sp>
      <p:sp>
        <p:nvSpPr>
          <p:cNvPr id="20" name="Oval 19"/>
          <p:cNvSpPr/>
          <p:nvPr/>
        </p:nvSpPr>
        <p:spPr>
          <a:xfrm>
            <a:off x="5723405" y="5101771"/>
            <a:ext cx="457200" cy="457200"/>
          </a:xfrm>
          <a:prstGeom prst="ellipse">
            <a:avLst/>
          </a:prstGeom>
        </p:spPr>
        <p:style>
          <a:lnRef idx="1">
            <a:schemeClr val="dk1"/>
          </a:lnRef>
          <a:fillRef idx="3">
            <a:schemeClr val="dk1"/>
          </a:fillRef>
          <a:effectRef idx="2">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cxnSp>
        <p:nvCxnSpPr>
          <p:cNvPr id="21" name="Straight Arrow Connector 20"/>
          <p:cNvCxnSpPr>
            <a:stCxn id="6" idx="2"/>
            <a:endCxn id="7" idx="7"/>
          </p:cNvCxnSpPr>
          <p:nvPr/>
        </p:nvCxnSpPr>
        <p:spPr>
          <a:xfrm flipH="1">
            <a:off x="2749964" y="2971800"/>
            <a:ext cx="1514755" cy="5314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2" name="Straight Arrow Connector 21"/>
          <p:cNvCxnSpPr>
            <a:stCxn id="7" idx="3"/>
            <a:endCxn id="9" idx="7"/>
          </p:cNvCxnSpPr>
          <p:nvPr/>
        </p:nvCxnSpPr>
        <p:spPr>
          <a:xfrm flipH="1">
            <a:off x="1911764" y="3826502"/>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3" name="Straight Arrow Connector 22"/>
          <p:cNvCxnSpPr>
            <a:stCxn id="7" idx="5"/>
            <a:endCxn id="10" idx="1"/>
          </p:cNvCxnSpPr>
          <p:nvPr/>
        </p:nvCxnSpPr>
        <p:spPr>
          <a:xfrm>
            <a:off x="2749964" y="3826502"/>
            <a:ext cx="518539"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4" name="Straight Arrow Connector 23"/>
          <p:cNvCxnSpPr>
            <a:stCxn id="9" idx="5"/>
            <a:endCxn id="12" idx="0"/>
          </p:cNvCxnSpPr>
          <p:nvPr/>
        </p:nvCxnSpPr>
        <p:spPr>
          <a:xfrm>
            <a:off x="1911764" y="4606645"/>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5" name="Straight Arrow Connector 24"/>
          <p:cNvCxnSpPr>
            <a:stCxn id="9" idx="3"/>
            <a:endCxn id="11" idx="0"/>
          </p:cNvCxnSpPr>
          <p:nvPr/>
        </p:nvCxnSpPr>
        <p:spPr>
          <a:xfrm flipH="1">
            <a:off x="1292919" y="4606645"/>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6" name="Straight Arrow Connector 25"/>
          <p:cNvCxnSpPr>
            <a:stCxn id="10" idx="3"/>
            <a:endCxn id="13" idx="0"/>
          </p:cNvCxnSpPr>
          <p:nvPr/>
        </p:nvCxnSpPr>
        <p:spPr>
          <a:xfrm flipH="1">
            <a:off x="3045519" y="4606645"/>
            <a:ext cx="222984"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7" name="Straight Arrow Connector 26"/>
          <p:cNvCxnSpPr>
            <a:stCxn id="10" idx="5"/>
            <a:endCxn id="14" idx="0"/>
          </p:cNvCxnSpPr>
          <p:nvPr/>
        </p:nvCxnSpPr>
        <p:spPr>
          <a:xfrm>
            <a:off x="3591793" y="4606645"/>
            <a:ext cx="3717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8" name="Straight Arrow Connector 27"/>
          <p:cNvCxnSpPr>
            <a:stCxn id="6" idx="6"/>
            <a:endCxn id="8" idx="1"/>
          </p:cNvCxnSpPr>
          <p:nvPr/>
        </p:nvCxnSpPr>
        <p:spPr>
          <a:xfrm>
            <a:off x="4721919" y="2971800"/>
            <a:ext cx="1514755" cy="5314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29" name="Straight Arrow Connector 28"/>
          <p:cNvCxnSpPr>
            <a:stCxn id="8" idx="3"/>
            <a:endCxn id="15" idx="7"/>
          </p:cNvCxnSpPr>
          <p:nvPr/>
        </p:nvCxnSpPr>
        <p:spPr>
          <a:xfrm flipH="1">
            <a:off x="5656450" y="3826502"/>
            <a:ext cx="580224"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0" name="Straight Arrow Connector 29"/>
          <p:cNvCxnSpPr>
            <a:stCxn id="8" idx="5"/>
            <a:endCxn id="16" idx="1"/>
          </p:cNvCxnSpPr>
          <p:nvPr/>
        </p:nvCxnSpPr>
        <p:spPr>
          <a:xfrm>
            <a:off x="6559964" y="3826502"/>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1" name="Straight Arrow Connector 30"/>
          <p:cNvCxnSpPr>
            <a:stCxn id="16" idx="5"/>
            <a:endCxn id="18" idx="0"/>
          </p:cNvCxnSpPr>
          <p:nvPr/>
        </p:nvCxnSpPr>
        <p:spPr>
          <a:xfrm>
            <a:off x="7398164" y="4606645"/>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2" name="Straight Arrow Connector 31"/>
          <p:cNvCxnSpPr>
            <a:stCxn id="15" idx="5"/>
            <a:endCxn id="20" idx="0"/>
          </p:cNvCxnSpPr>
          <p:nvPr/>
        </p:nvCxnSpPr>
        <p:spPr>
          <a:xfrm>
            <a:off x="5656450" y="4606645"/>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3" name="Straight Arrow Connector 32"/>
          <p:cNvCxnSpPr>
            <a:stCxn id="16" idx="3"/>
            <a:endCxn id="17" idx="0"/>
          </p:cNvCxnSpPr>
          <p:nvPr/>
        </p:nvCxnSpPr>
        <p:spPr>
          <a:xfrm flipH="1">
            <a:off x="6844633" y="4606645"/>
            <a:ext cx="230241"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34" name="Straight Arrow Connector 33"/>
          <p:cNvCxnSpPr>
            <a:stCxn id="15" idx="3"/>
            <a:endCxn id="19" idx="0"/>
          </p:cNvCxnSpPr>
          <p:nvPr/>
        </p:nvCxnSpPr>
        <p:spPr>
          <a:xfrm flipH="1">
            <a:off x="5037061" y="4606645"/>
            <a:ext cx="296099"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sp>
        <p:nvSpPr>
          <p:cNvPr id="54" name="TextBox 53"/>
          <p:cNvSpPr txBox="1"/>
          <p:nvPr/>
        </p:nvSpPr>
        <p:spPr>
          <a:xfrm>
            <a:off x="5741327" y="4234934"/>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0</a:t>
            </a:r>
            <a:endParaRPr lang="en-US" sz="2400" dirty="0">
              <a:solidFill>
                <a:srgbClr val="FF0000"/>
              </a:solidFill>
              <a:latin typeface="Calibri" pitchFamily="34" charset="0"/>
              <a:cs typeface="Calibri" pitchFamily="34" charset="0"/>
            </a:endParaRPr>
          </a:p>
        </p:txBody>
      </p:sp>
      <p:sp>
        <p:nvSpPr>
          <p:cNvPr id="55" name="TextBox 54"/>
          <p:cNvSpPr txBox="1"/>
          <p:nvPr/>
        </p:nvSpPr>
        <p:spPr>
          <a:xfrm>
            <a:off x="7416734" y="4216400"/>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5</a:t>
            </a:r>
            <a:endParaRPr lang="en-US" sz="2400" dirty="0">
              <a:solidFill>
                <a:srgbClr val="FF0000"/>
              </a:solidFill>
              <a:latin typeface="Calibri" pitchFamily="34" charset="0"/>
              <a:cs typeface="Calibri" pitchFamily="34" charset="0"/>
            </a:endParaRPr>
          </a:p>
        </p:txBody>
      </p:sp>
      <p:sp>
        <p:nvSpPr>
          <p:cNvPr id="56" name="TextBox 55"/>
          <p:cNvSpPr txBox="1"/>
          <p:nvPr/>
        </p:nvSpPr>
        <p:spPr>
          <a:xfrm>
            <a:off x="2684717" y="3480191"/>
            <a:ext cx="589402"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15</a:t>
            </a:r>
            <a:endParaRPr lang="en-US" sz="2400" dirty="0">
              <a:solidFill>
                <a:srgbClr val="FF0000"/>
              </a:solidFill>
              <a:latin typeface="Calibri" pitchFamily="34" charset="0"/>
              <a:cs typeface="Calibri" pitchFamily="34" charset="0"/>
            </a:endParaRPr>
          </a:p>
        </p:txBody>
      </p:sp>
      <p:sp>
        <p:nvSpPr>
          <p:cNvPr id="57" name="TextBox 56"/>
          <p:cNvSpPr txBox="1"/>
          <p:nvPr/>
        </p:nvSpPr>
        <p:spPr>
          <a:xfrm>
            <a:off x="6583375" y="3429000"/>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5</a:t>
            </a:r>
            <a:endParaRPr lang="en-US" sz="2400" dirty="0">
              <a:solidFill>
                <a:srgbClr val="FF0000"/>
              </a:solidFill>
              <a:latin typeface="Calibri" pitchFamily="34" charset="0"/>
              <a:cs typeface="Calibri" pitchFamily="34" charset="0"/>
            </a:endParaRPr>
          </a:p>
        </p:txBody>
      </p:sp>
      <p:sp>
        <p:nvSpPr>
          <p:cNvPr id="58" name="TextBox 57"/>
          <p:cNvSpPr txBox="1"/>
          <p:nvPr/>
        </p:nvSpPr>
        <p:spPr>
          <a:xfrm>
            <a:off x="4620272" y="2667000"/>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5</a:t>
            </a:r>
            <a:endParaRPr lang="en-US" sz="2400" dirty="0">
              <a:solidFill>
                <a:srgbClr val="FF0000"/>
              </a:solidFill>
              <a:latin typeface="Calibri" pitchFamily="34" charset="0"/>
              <a:cs typeface="Calibri" pitchFamily="34" charset="0"/>
            </a:endParaRPr>
          </a:p>
        </p:txBody>
      </p:sp>
      <p:sp>
        <p:nvSpPr>
          <p:cNvPr id="59" name="TextBox 58"/>
          <p:cNvSpPr txBox="1"/>
          <p:nvPr/>
        </p:nvSpPr>
        <p:spPr>
          <a:xfrm>
            <a:off x="1983341" y="4227114"/>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7</a:t>
            </a:r>
            <a:endParaRPr lang="en-US" sz="2400" dirty="0">
              <a:solidFill>
                <a:srgbClr val="FF0000"/>
              </a:solidFill>
              <a:latin typeface="Calibri" pitchFamily="34" charset="0"/>
              <a:cs typeface="Calibri" pitchFamily="34" charset="0"/>
            </a:endParaRPr>
          </a:p>
        </p:txBody>
      </p:sp>
      <p:sp>
        <p:nvSpPr>
          <p:cNvPr id="60" name="TextBox 59"/>
          <p:cNvSpPr txBox="1"/>
          <p:nvPr/>
        </p:nvSpPr>
        <p:spPr>
          <a:xfrm>
            <a:off x="3658748" y="4208580"/>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8</a:t>
            </a:r>
            <a:endParaRPr lang="en-US" sz="2400" dirty="0">
              <a:solidFill>
                <a:srgbClr val="FF0000"/>
              </a:solidFill>
              <a:latin typeface="Calibri" pitchFamily="34" charset="0"/>
              <a:cs typeface="Calibri" pitchFamily="34" charset="0"/>
            </a:endParaRPr>
          </a:p>
        </p:txBody>
      </p:sp>
      <p:grpSp>
        <p:nvGrpSpPr>
          <p:cNvPr id="64" name="Group 63"/>
          <p:cNvGrpSpPr/>
          <p:nvPr/>
        </p:nvGrpSpPr>
        <p:grpSpPr>
          <a:xfrm>
            <a:off x="7702252" y="3170070"/>
            <a:ext cx="1659008" cy="400110"/>
            <a:chOff x="7628326" y="1708209"/>
            <a:chExt cx="2053706" cy="495300"/>
          </a:xfrm>
        </p:grpSpPr>
        <p:sp>
          <p:nvSpPr>
            <p:cNvPr id="65" name="Oval 64"/>
            <p:cNvSpPr/>
            <p:nvPr/>
          </p:nvSpPr>
          <p:spPr>
            <a:xfrm>
              <a:off x="7628326" y="1708209"/>
              <a:ext cx="457200" cy="457200"/>
            </a:xfrm>
            <a:prstGeom prst="ellipse">
              <a:avLst/>
            </a:prstGeom>
          </p:spPr>
          <p:style>
            <a:lnRef idx="1">
              <a:schemeClr val="dk1"/>
            </a:lnRef>
            <a:fillRef idx="3">
              <a:schemeClr val="dk1"/>
            </a:fillRef>
            <a:effectRef idx="2">
              <a:schemeClr val="dk1"/>
            </a:effectRef>
            <a:fontRef idx="minor">
              <a:schemeClr val="lt1"/>
            </a:fontRef>
          </p:style>
          <p:txBody>
            <a:bodyPr lIns="0" tIns="0" rIns="0" bIns="0" rtlCol="0" anchor="ctr"/>
            <a:lstStyle/>
            <a:p>
              <a:pPr algn="ctr"/>
              <a:endParaRPr lang="en-US" sz="2000" dirty="0">
                <a:latin typeface="Calibri" pitchFamily="34" charset="0"/>
                <a:cs typeface="Calibri" pitchFamily="34" charset="0"/>
              </a:endParaRPr>
            </a:p>
          </p:txBody>
        </p:sp>
        <p:sp>
          <p:nvSpPr>
            <p:cNvPr id="66" name="TextBox 65"/>
            <p:cNvSpPr txBox="1"/>
            <p:nvPr/>
          </p:nvSpPr>
          <p:spPr>
            <a:xfrm>
              <a:off x="8025879" y="1708209"/>
              <a:ext cx="1656153" cy="495300"/>
            </a:xfrm>
            <a:prstGeom prst="rect">
              <a:avLst/>
            </a:prstGeom>
            <a:noFill/>
          </p:spPr>
          <p:txBody>
            <a:bodyPr wrap="square" rtlCol="0">
              <a:spAutoFit/>
            </a:bodyPr>
            <a:lstStyle/>
            <a:p>
              <a:r>
                <a:rPr lang="en-US" sz="2000" dirty="0" smtClean="0">
                  <a:latin typeface="Calibri" pitchFamily="34" charset="0"/>
                  <a:cs typeface="Calibri" pitchFamily="34" charset="0"/>
                </a:rPr>
                <a:t>HHH</a:t>
              </a:r>
              <a:endParaRPr lang="en-US" sz="2000" dirty="0">
                <a:latin typeface="Calibri" pitchFamily="34" charset="0"/>
                <a:cs typeface="Calibri" pitchFamily="34" charset="0"/>
              </a:endParaRPr>
            </a:p>
          </p:txBody>
        </p:sp>
      </p:grpSp>
      <p:sp>
        <p:nvSpPr>
          <p:cNvPr id="67" name="Rounded Rectangle 66"/>
          <p:cNvSpPr/>
          <p:nvPr/>
        </p:nvSpPr>
        <p:spPr>
          <a:xfrm>
            <a:off x="152400" y="6021139"/>
            <a:ext cx="2303717" cy="45586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a:latin typeface="Calibri" pitchFamily="34" charset="0"/>
                <a:cs typeface="Calibri" pitchFamily="34" charset="0"/>
              </a:rPr>
              <a:t>Threshold=10</a:t>
            </a:r>
          </a:p>
        </p:txBody>
      </p:sp>
      <p:sp>
        <p:nvSpPr>
          <p:cNvPr id="68" name="Rounded Rectangle 67"/>
          <p:cNvSpPr/>
          <p:nvPr/>
        </p:nvSpPr>
        <p:spPr>
          <a:xfrm>
            <a:off x="381000" y="1752600"/>
            <a:ext cx="4804110" cy="762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It is still big after excluding descendant HHHs</a:t>
            </a:r>
            <a:endParaRPr lang="en-US" sz="2400" dirty="0">
              <a:latin typeface="Calibri" pitchFamily="34" charset="0"/>
              <a:cs typeface="Calibri" pitchFamily="34" charset="0"/>
            </a:endParaRPr>
          </a:p>
        </p:txBody>
      </p:sp>
      <p:cxnSp>
        <p:nvCxnSpPr>
          <p:cNvPr id="69" name="Straight Arrow Connector 68"/>
          <p:cNvCxnSpPr>
            <a:stCxn id="68" idx="2"/>
            <a:endCxn id="7" idx="0"/>
          </p:cNvCxnSpPr>
          <p:nvPr/>
        </p:nvCxnSpPr>
        <p:spPr>
          <a:xfrm flipH="1">
            <a:off x="2588319" y="2514600"/>
            <a:ext cx="194736" cy="921657"/>
          </a:xfrm>
          <a:prstGeom prst="straightConnector1">
            <a:avLst/>
          </a:prstGeom>
          <a:ln w="762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737368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500"/>
                                        <p:tgtEl>
                                          <p:spTgt spid="5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fade">
                                      <p:cBhvr>
                                        <p:cTn id="23" dur="500"/>
                                        <p:tgtEl>
                                          <p:spTgt spid="57"/>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500"/>
                                        <p:tgtEl>
                                          <p:spTgt spid="5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fade">
                                      <p:cBhvr>
                                        <p:cTn id="32" dur="500"/>
                                        <p:tgtEl>
                                          <p:spTgt spid="6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8"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Accuracy Estimation: </a:t>
            </a:r>
            <a:r>
              <a:rPr lang="en-US" dirty="0" smtClean="0"/>
              <a:t>Hierarchical Heavy </a:t>
            </a:r>
            <a:r>
              <a:rPr lang="en-US" dirty="0"/>
              <a:t>Hitter Detection</a:t>
            </a:r>
          </a:p>
        </p:txBody>
      </p:sp>
      <p:sp>
        <p:nvSpPr>
          <p:cNvPr id="3" name="Content Placeholder 2"/>
          <p:cNvSpPr>
            <a:spLocks noGrp="1"/>
          </p:cNvSpPr>
          <p:nvPr>
            <p:ph sz="quarter" idx="1"/>
          </p:nvPr>
        </p:nvSpPr>
        <p:spPr/>
        <p:txBody>
          <a:bodyPr/>
          <a:lstStyle/>
          <a:p>
            <a:r>
              <a:rPr lang="en-US" dirty="0" smtClean="0"/>
              <a:t>Definition: Longest HHH after excluding descendant HHHs</a:t>
            </a:r>
          </a:p>
          <a:p>
            <a:r>
              <a:rPr lang="en-US" dirty="0" smtClean="0"/>
              <a:t>Accuracy estimation challenge:</a:t>
            </a:r>
          </a:p>
          <a:p>
            <a:pPr lvl="1"/>
            <a:r>
              <a:rPr lang="en-US" dirty="0" smtClean="0"/>
              <a:t>The accuracy of an HHH depends on its descendants</a:t>
            </a:r>
          </a:p>
          <a:p>
            <a:pPr lvl="1"/>
            <a:endParaRPr lang="en-US" dirty="0" smtClean="0"/>
          </a:p>
          <a:p>
            <a:pPr lvl="1"/>
            <a:endParaRPr lang="en-US" dirty="0"/>
          </a:p>
        </p:txBody>
      </p:sp>
      <p:sp>
        <p:nvSpPr>
          <p:cNvPr id="4" name="Slide Number Placeholder 3"/>
          <p:cNvSpPr>
            <a:spLocks noGrp="1"/>
          </p:cNvSpPr>
          <p:nvPr>
            <p:ph type="sldNum" sz="quarter" idx="15"/>
          </p:nvPr>
        </p:nvSpPr>
        <p:spPr>
          <a:prstGeom prst="rect">
            <a:avLst/>
          </a:prstGeom>
        </p:spPr>
        <p:txBody>
          <a:bodyPr/>
          <a:lstStyle/>
          <a:p>
            <a:fld id="{7876E0CC-6134-4D81-B876-3E8DBC324A9F}" type="slidenum">
              <a:rPr lang="en-US" smtClean="0"/>
              <a:pPr/>
              <a:t>37</a:t>
            </a:fld>
            <a:endParaRPr lang="en-US"/>
          </a:p>
        </p:txBody>
      </p:sp>
      <p:sp>
        <p:nvSpPr>
          <p:cNvPr id="50" name="Oval 49"/>
          <p:cNvSpPr/>
          <p:nvPr/>
        </p:nvSpPr>
        <p:spPr>
          <a:xfrm>
            <a:off x="4303031" y="2761343"/>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62</a:t>
            </a:r>
            <a:endParaRPr lang="en-US" sz="2000" dirty="0">
              <a:latin typeface="Calibri" pitchFamily="34" charset="0"/>
              <a:cs typeface="Calibri" pitchFamily="34" charset="0"/>
            </a:endParaRPr>
          </a:p>
        </p:txBody>
      </p:sp>
      <p:sp>
        <p:nvSpPr>
          <p:cNvPr id="51" name="Oval 50"/>
          <p:cNvSpPr/>
          <p:nvPr/>
        </p:nvSpPr>
        <p:spPr>
          <a:xfrm>
            <a:off x="2398031" y="3454400"/>
            <a:ext cx="457200" cy="457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27</a:t>
            </a:r>
            <a:endParaRPr lang="en-US" sz="2000" dirty="0">
              <a:latin typeface="Calibri" pitchFamily="34" charset="0"/>
              <a:cs typeface="Calibri" pitchFamily="34" charset="0"/>
            </a:endParaRPr>
          </a:p>
        </p:txBody>
      </p:sp>
      <p:sp>
        <p:nvSpPr>
          <p:cNvPr id="52" name="Oval 51"/>
          <p:cNvSpPr/>
          <p:nvPr/>
        </p:nvSpPr>
        <p:spPr>
          <a:xfrm>
            <a:off x="6208031" y="3454400"/>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35</a:t>
            </a:r>
            <a:endParaRPr lang="en-US" sz="2000" dirty="0">
              <a:latin typeface="Calibri" pitchFamily="34" charset="0"/>
              <a:cs typeface="Calibri" pitchFamily="34" charset="0"/>
            </a:endParaRPr>
          </a:p>
        </p:txBody>
      </p:sp>
      <p:sp>
        <p:nvSpPr>
          <p:cNvPr id="53" name="Oval 52"/>
          <p:cNvSpPr/>
          <p:nvPr/>
        </p:nvSpPr>
        <p:spPr>
          <a:xfrm>
            <a:off x="1559831" y="4234543"/>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a:t>
            </a:r>
            <a:endParaRPr lang="en-US" sz="2000" dirty="0">
              <a:latin typeface="Calibri" pitchFamily="34" charset="0"/>
              <a:cs typeface="Calibri" pitchFamily="34" charset="0"/>
            </a:endParaRPr>
          </a:p>
        </p:txBody>
      </p:sp>
      <p:sp>
        <p:nvSpPr>
          <p:cNvPr id="54" name="Oval 53"/>
          <p:cNvSpPr/>
          <p:nvPr/>
        </p:nvSpPr>
        <p:spPr>
          <a:xfrm>
            <a:off x="3239860" y="4234543"/>
            <a:ext cx="457200" cy="457200"/>
          </a:xfrm>
          <a:prstGeom prst="ellipse">
            <a:avLst/>
          </a:prstGeom>
          <a:ln w="76200" cmpd="db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20</a:t>
            </a:r>
            <a:endParaRPr lang="en-US" sz="2000" dirty="0">
              <a:latin typeface="Calibri" pitchFamily="34" charset="0"/>
              <a:cs typeface="Calibri" pitchFamily="34" charset="0"/>
            </a:endParaRPr>
          </a:p>
        </p:txBody>
      </p:sp>
      <p:sp>
        <p:nvSpPr>
          <p:cNvPr id="55" name="Oval 54"/>
          <p:cNvSpPr/>
          <p:nvPr/>
        </p:nvSpPr>
        <p:spPr>
          <a:xfrm>
            <a:off x="1102631" y="5119914"/>
            <a:ext cx="457200" cy="457200"/>
          </a:xfrm>
          <a:prstGeom prst="ellipse">
            <a:avLst/>
          </a:prstGeom>
          <a:ln w="76200" cmpd="db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0</a:t>
            </a:r>
            <a:endParaRPr lang="en-US" sz="2000" dirty="0">
              <a:latin typeface="Calibri" pitchFamily="34" charset="0"/>
              <a:cs typeface="Calibri" pitchFamily="34" charset="0"/>
            </a:endParaRPr>
          </a:p>
        </p:txBody>
      </p:sp>
      <p:sp>
        <p:nvSpPr>
          <p:cNvPr id="56" name="Oval 55"/>
          <p:cNvSpPr/>
          <p:nvPr/>
        </p:nvSpPr>
        <p:spPr>
          <a:xfrm>
            <a:off x="2017031" y="5119914"/>
            <a:ext cx="457200" cy="457200"/>
          </a:xfrm>
          <a:prstGeom prst="ellipse">
            <a:avLst/>
          </a:prstGeom>
          <a:ln w="76200" cmpd="dbl">
            <a:prstDash val="solid"/>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7</a:t>
            </a:r>
            <a:endParaRPr lang="en-US" sz="2000" dirty="0">
              <a:latin typeface="Calibri" pitchFamily="34" charset="0"/>
              <a:cs typeface="Calibri" pitchFamily="34" charset="0"/>
            </a:endParaRPr>
          </a:p>
        </p:txBody>
      </p:sp>
      <p:sp>
        <p:nvSpPr>
          <p:cNvPr id="57" name="Oval 56"/>
          <p:cNvSpPr/>
          <p:nvPr/>
        </p:nvSpPr>
        <p:spPr>
          <a:xfrm>
            <a:off x="2855231" y="5119914"/>
            <a:ext cx="457200" cy="457200"/>
          </a:xfrm>
          <a:prstGeom prst="ellipse">
            <a:avLst/>
          </a:prstGeom>
        </p:spPr>
        <p:style>
          <a:lnRef idx="1">
            <a:schemeClr val="dk1"/>
          </a:lnRef>
          <a:fillRef idx="3">
            <a:schemeClr val="dk1"/>
          </a:fillRef>
          <a:effectRef idx="2">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12</a:t>
            </a:r>
            <a:endParaRPr lang="en-US" sz="2000" dirty="0">
              <a:latin typeface="Calibri" pitchFamily="34" charset="0"/>
              <a:cs typeface="Calibri" pitchFamily="34" charset="0"/>
            </a:endParaRPr>
          </a:p>
        </p:txBody>
      </p:sp>
      <p:sp>
        <p:nvSpPr>
          <p:cNvPr id="58" name="Oval 57"/>
          <p:cNvSpPr/>
          <p:nvPr/>
        </p:nvSpPr>
        <p:spPr>
          <a:xfrm>
            <a:off x="3773260" y="5119914"/>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8</a:t>
            </a:r>
            <a:endParaRPr lang="en-US" sz="2000" dirty="0">
              <a:latin typeface="Calibri" pitchFamily="34" charset="0"/>
              <a:cs typeface="Calibri" pitchFamily="34" charset="0"/>
            </a:endParaRPr>
          </a:p>
        </p:txBody>
      </p:sp>
      <p:sp>
        <p:nvSpPr>
          <p:cNvPr id="59" name="Oval 58"/>
          <p:cNvSpPr/>
          <p:nvPr/>
        </p:nvSpPr>
        <p:spPr>
          <a:xfrm>
            <a:off x="5304517" y="4234543"/>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60" name="Oval 59"/>
          <p:cNvSpPr/>
          <p:nvPr/>
        </p:nvSpPr>
        <p:spPr>
          <a:xfrm>
            <a:off x="7046231" y="4234543"/>
            <a:ext cx="457200" cy="4572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20</a:t>
            </a:r>
            <a:endParaRPr lang="en-US" sz="2000" dirty="0">
              <a:latin typeface="Calibri" pitchFamily="34" charset="0"/>
              <a:cs typeface="Calibri" pitchFamily="34" charset="0"/>
            </a:endParaRPr>
          </a:p>
        </p:txBody>
      </p:sp>
      <p:sp>
        <p:nvSpPr>
          <p:cNvPr id="61" name="Oval 60"/>
          <p:cNvSpPr/>
          <p:nvPr/>
        </p:nvSpPr>
        <p:spPr>
          <a:xfrm>
            <a:off x="6654345" y="5119914"/>
            <a:ext cx="457200" cy="457200"/>
          </a:xfrm>
          <a:prstGeom prst="ellipse">
            <a:avLst/>
          </a:prstGeom>
          <a:ln w="76200" cmpd="db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5</a:t>
            </a:r>
            <a:endParaRPr lang="en-US" sz="2000" dirty="0">
              <a:latin typeface="Calibri" pitchFamily="34" charset="0"/>
              <a:cs typeface="Calibri" pitchFamily="34" charset="0"/>
            </a:endParaRPr>
          </a:p>
        </p:txBody>
      </p:sp>
      <p:sp>
        <p:nvSpPr>
          <p:cNvPr id="62" name="Oval 61"/>
          <p:cNvSpPr/>
          <p:nvPr/>
        </p:nvSpPr>
        <p:spPr>
          <a:xfrm>
            <a:off x="7503431" y="5119914"/>
            <a:ext cx="457200" cy="457200"/>
          </a:xfrm>
          <a:prstGeom prst="ellipse">
            <a:avLst/>
          </a:prstGeom>
          <a:ln w="76200" cmpd="db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sp>
        <p:nvSpPr>
          <p:cNvPr id="63" name="Oval 62"/>
          <p:cNvSpPr/>
          <p:nvPr/>
        </p:nvSpPr>
        <p:spPr>
          <a:xfrm>
            <a:off x="4846773" y="5119914"/>
            <a:ext cx="457200" cy="457200"/>
          </a:xfrm>
          <a:prstGeom prst="ellipse">
            <a:avLst/>
          </a:prstGeom>
          <a:ln w="76200" cmpd="db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000" dirty="0" smtClean="0">
                <a:latin typeface="Calibri" pitchFamily="34" charset="0"/>
                <a:cs typeface="Calibri" pitchFamily="34" charset="0"/>
              </a:rPr>
              <a:t>0</a:t>
            </a:r>
            <a:endParaRPr lang="en-US" sz="2000" dirty="0">
              <a:latin typeface="Calibri" pitchFamily="34" charset="0"/>
              <a:cs typeface="Calibri" pitchFamily="34" charset="0"/>
            </a:endParaRPr>
          </a:p>
        </p:txBody>
      </p:sp>
      <p:sp>
        <p:nvSpPr>
          <p:cNvPr id="64" name="Oval 63"/>
          <p:cNvSpPr/>
          <p:nvPr/>
        </p:nvSpPr>
        <p:spPr>
          <a:xfrm>
            <a:off x="5761717" y="5119914"/>
            <a:ext cx="457200" cy="457200"/>
          </a:xfrm>
          <a:prstGeom prst="ellipse">
            <a:avLst/>
          </a:prstGeom>
          <a:ln w="76200" cmpd="dbl"/>
        </p:spPr>
        <p:style>
          <a:lnRef idx="1">
            <a:schemeClr val="dk1"/>
          </a:lnRef>
          <a:fillRef idx="3">
            <a:schemeClr val="dk1"/>
          </a:fillRef>
          <a:effectRef idx="2">
            <a:schemeClr val="dk1"/>
          </a:effectRef>
          <a:fontRef idx="minor">
            <a:schemeClr val="lt1"/>
          </a:fontRef>
        </p:style>
        <p:txBody>
          <a:bodyPr lIns="0" tIns="0" rIns="0" bIns="0" rtlCol="0" anchor="ctr"/>
          <a:lstStyle/>
          <a:p>
            <a:pPr algn="ctr"/>
            <a:r>
              <a:rPr lang="en-US" sz="2000" dirty="0" smtClean="0">
                <a:latin typeface="Calibri" pitchFamily="34" charset="0"/>
                <a:cs typeface="Calibri" pitchFamily="34" charset="0"/>
              </a:rPr>
              <a:t>15</a:t>
            </a:r>
            <a:endParaRPr lang="en-US" sz="2000" dirty="0">
              <a:latin typeface="Calibri" pitchFamily="34" charset="0"/>
              <a:cs typeface="Calibri" pitchFamily="34" charset="0"/>
            </a:endParaRPr>
          </a:p>
        </p:txBody>
      </p:sp>
      <p:cxnSp>
        <p:nvCxnSpPr>
          <p:cNvPr id="65" name="Straight Arrow Connector 64"/>
          <p:cNvCxnSpPr>
            <a:stCxn id="50" idx="2"/>
            <a:endCxn id="51" idx="7"/>
          </p:cNvCxnSpPr>
          <p:nvPr/>
        </p:nvCxnSpPr>
        <p:spPr>
          <a:xfrm flipH="1">
            <a:off x="2788276" y="2989943"/>
            <a:ext cx="1514755" cy="5314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6" name="Straight Arrow Connector 65"/>
          <p:cNvCxnSpPr>
            <a:stCxn id="51" idx="3"/>
            <a:endCxn id="53" idx="7"/>
          </p:cNvCxnSpPr>
          <p:nvPr/>
        </p:nvCxnSpPr>
        <p:spPr>
          <a:xfrm flipH="1">
            <a:off x="1950076" y="3844645"/>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7" name="Straight Arrow Connector 66"/>
          <p:cNvCxnSpPr>
            <a:stCxn id="51" idx="5"/>
            <a:endCxn id="54" idx="1"/>
          </p:cNvCxnSpPr>
          <p:nvPr/>
        </p:nvCxnSpPr>
        <p:spPr>
          <a:xfrm>
            <a:off x="2788276" y="3844645"/>
            <a:ext cx="518539"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8" name="Straight Arrow Connector 67"/>
          <p:cNvCxnSpPr>
            <a:stCxn id="53" idx="5"/>
            <a:endCxn id="56" idx="0"/>
          </p:cNvCxnSpPr>
          <p:nvPr/>
        </p:nvCxnSpPr>
        <p:spPr>
          <a:xfrm>
            <a:off x="1950076" y="4624788"/>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9" name="Straight Arrow Connector 68"/>
          <p:cNvCxnSpPr>
            <a:stCxn id="53" idx="3"/>
            <a:endCxn id="55" idx="0"/>
          </p:cNvCxnSpPr>
          <p:nvPr/>
        </p:nvCxnSpPr>
        <p:spPr>
          <a:xfrm flipH="1">
            <a:off x="1331231" y="4624788"/>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0" name="Straight Arrow Connector 69"/>
          <p:cNvCxnSpPr>
            <a:stCxn id="54" idx="3"/>
            <a:endCxn id="57" idx="0"/>
          </p:cNvCxnSpPr>
          <p:nvPr/>
        </p:nvCxnSpPr>
        <p:spPr>
          <a:xfrm flipH="1">
            <a:off x="3083831" y="4624788"/>
            <a:ext cx="222984"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1" name="Straight Arrow Connector 70"/>
          <p:cNvCxnSpPr>
            <a:stCxn id="54" idx="5"/>
            <a:endCxn id="58" idx="0"/>
          </p:cNvCxnSpPr>
          <p:nvPr/>
        </p:nvCxnSpPr>
        <p:spPr>
          <a:xfrm>
            <a:off x="3630105" y="4624788"/>
            <a:ext cx="3717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2" name="Straight Arrow Connector 71"/>
          <p:cNvCxnSpPr>
            <a:stCxn id="50" idx="6"/>
            <a:endCxn id="52" idx="1"/>
          </p:cNvCxnSpPr>
          <p:nvPr/>
        </p:nvCxnSpPr>
        <p:spPr>
          <a:xfrm>
            <a:off x="4760231" y="2989943"/>
            <a:ext cx="1514755" cy="53141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3" name="Straight Arrow Connector 72"/>
          <p:cNvCxnSpPr>
            <a:stCxn id="52" idx="3"/>
            <a:endCxn id="59" idx="7"/>
          </p:cNvCxnSpPr>
          <p:nvPr/>
        </p:nvCxnSpPr>
        <p:spPr>
          <a:xfrm flipH="1">
            <a:off x="5694762" y="3844645"/>
            <a:ext cx="580224"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4" name="Straight Arrow Connector 73"/>
          <p:cNvCxnSpPr>
            <a:stCxn id="52" idx="5"/>
            <a:endCxn id="60" idx="1"/>
          </p:cNvCxnSpPr>
          <p:nvPr/>
        </p:nvCxnSpPr>
        <p:spPr>
          <a:xfrm>
            <a:off x="6598276" y="3844645"/>
            <a:ext cx="514910" cy="456853"/>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5" name="Straight Arrow Connector 74"/>
          <p:cNvCxnSpPr>
            <a:stCxn id="60" idx="5"/>
            <a:endCxn id="62" idx="0"/>
          </p:cNvCxnSpPr>
          <p:nvPr/>
        </p:nvCxnSpPr>
        <p:spPr>
          <a:xfrm>
            <a:off x="7436476" y="4624788"/>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6" name="Straight Arrow Connector 75"/>
          <p:cNvCxnSpPr>
            <a:stCxn id="59" idx="5"/>
            <a:endCxn id="64" idx="0"/>
          </p:cNvCxnSpPr>
          <p:nvPr/>
        </p:nvCxnSpPr>
        <p:spPr>
          <a:xfrm>
            <a:off x="5694762" y="4624788"/>
            <a:ext cx="295555"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7" name="Straight Arrow Connector 76"/>
          <p:cNvCxnSpPr>
            <a:stCxn id="60" idx="3"/>
            <a:endCxn id="61" idx="0"/>
          </p:cNvCxnSpPr>
          <p:nvPr/>
        </p:nvCxnSpPr>
        <p:spPr>
          <a:xfrm flipH="1">
            <a:off x="6882945" y="4624788"/>
            <a:ext cx="230241"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8" name="Straight Arrow Connector 77"/>
          <p:cNvCxnSpPr>
            <a:stCxn id="59" idx="3"/>
            <a:endCxn id="63" idx="0"/>
          </p:cNvCxnSpPr>
          <p:nvPr/>
        </p:nvCxnSpPr>
        <p:spPr>
          <a:xfrm flipH="1">
            <a:off x="5075373" y="4624788"/>
            <a:ext cx="296099" cy="495126"/>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sp>
        <p:nvSpPr>
          <p:cNvPr id="79" name="TextBox 78"/>
          <p:cNvSpPr txBox="1"/>
          <p:nvPr/>
        </p:nvSpPr>
        <p:spPr>
          <a:xfrm>
            <a:off x="5779639" y="4253077"/>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0</a:t>
            </a:r>
            <a:endParaRPr lang="en-US" sz="2400" dirty="0">
              <a:solidFill>
                <a:srgbClr val="FF0000"/>
              </a:solidFill>
              <a:latin typeface="Calibri" pitchFamily="34" charset="0"/>
              <a:cs typeface="Calibri" pitchFamily="34" charset="0"/>
            </a:endParaRPr>
          </a:p>
        </p:txBody>
      </p:sp>
      <p:sp>
        <p:nvSpPr>
          <p:cNvPr id="80" name="TextBox 79"/>
          <p:cNvSpPr txBox="1"/>
          <p:nvPr/>
        </p:nvSpPr>
        <p:spPr>
          <a:xfrm>
            <a:off x="7455046" y="4234543"/>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5</a:t>
            </a:r>
            <a:endParaRPr lang="en-US" sz="2400" dirty="0">
              <a:solidFill>
                <a:srgbClr val="FF0000"/>
              </a:solidFill>
              <a:latin typeface="Calibri" pitchFamily="34" charset="0"/>
              <a:cs typeface="Calibri" pitchFamily="34" charset="0"/>
            </a:endParaRPr>
          </a:p>
        </p:txBody>
      </p:sp>
      <p:sp>
        <p:nvSpPr>
          <p:cNvPr id="81" name="TextBox 80"/>
          <p:cNvSpPr txBox="1"/>
          <p:nvPr/>
        </p:nvSpPr>
        <p:spPr>
          <a:xfrm>
            <a:off x="2875429" y="3498334"/>
            <a:ext cx="360802" cy="461665"/>
          </a:xfrm>
          <a:prstGeom prst="rect">
            <a:avLst/>
          </a:prstGeom>
          <a:noFill/>
        </p:spPr>
        <p:txBody>
          <a:bodyPr wrap="square" lIns="0" rIns="0" rtlCol="0">
            <a:spAutoFit/>
          </a:bodyPr>
          <a:lstStyle/>
          <a:p>
            <a:pPr algn="ctr"/>
            <a:r>
              <a:rPr lang="en-US" sz="2400" dirty="0" smtClean="0">
                <a:solidFill>
                  <a:srgbClr val="FF0000"/>
                </a:solidFill>
                <a:latin typeface="Calibri" pitchFamily="34" charset="0"/>
                <a:cs typeface="Calibri" pitchFamily="34" charset="0"/>
              </a:rPr>
              <a:t>15</a:t>
            </a:r>
            <a:endParaRPr lang="en-US" sz="2400" dirty="0">
              <a:solidFill>
                <a:srgbClr val="FF0000"/>
              </a:solidFill>
              <a:latin typeface="Calibri" pitchFamily="34" charset="0"/>
              <a:cs typeface="Calibri" pitchFamily="34" charset="0"/>
            </a:endParaRPr>
          </a:p>
        </p:txBody>
      </p:sp>
      <p:sp>
        <p:nvSpPr>
          <p:cNvPr id="82" name="TextBox 81"/>
          <p:cNvSpPr txBox="1"/>
          <p:nvPr/>
        </p:nvSpPr>
        <p:spPr>
          <a:xfrm>
            <a:off x="6621687" y="3447143"/>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5</a:t>
            </a:r>
            <a:endParaRPr lang="en-US" sz="2400" dirty="0">
              <a:solidFill>
                <a:srgbClr val="FF0000"/>
              </a:solidFill>
              <a:latin typeface="Calibri" pitchFamily="34" charset="0"/>
              <a:cs typeface="Calibri" pitchFamily="34" charset="0"/>
            </a:endParaRPr>
          </a:p>
        </p:txBody>
      </p:sp>
      <p:sp>
        <p:nvSpPr>
          <p:cNvPr id="83" name="TextBox 82"/>
          <p:cNvSpPr txBox="1"/>
          <p:nvPr/>
        </p:nvSpPr>
        <p:spPr>
          <a:xfrm>
            <a:off x="4800642" y="2685143"/>
            <a:ext cx="188189" cy="400110"/>
          </a:xfrm>
          <a:prstGeom prst="rect">
            <a:avLst/>
          </a:prstGeom>
          <a:noFill/>
        </p:spPr>
        <p:txBody>
          <a:bodyPr wrap="square" lIns="0" rIns="0" rtlCol="0">
            <a:spAutoFit/>
          </a:bodyPr>
          <a:lstStyle/>
          <a:p>
            <a:pPr algn="ctr"/>
            <a:r>
              <a:rPr lang="en-US" sz="2000" dirty="0" smtClean="0">
                <a:solidFill>
                  <a:srgbClr val="FF0000"/>
                </a:solidFill>
              </a:rPr>
              <a:t>5</a:t>
            </a:r>
            <a:endParaRPr lang="en-US" sz="2000" dirty="0">
              <a:solidFill>
                <a:srgbClr val="FF0000"/>
              </a:solidFill>
            </a:endParaRPr>
          </a:p>
        </p:txBody>
      </p:sp>
      <p:sp>
        <p:nvSpPr>
          <p:cNvPr id="84" name="TextBox 83"/>
          <p:cNvSpPr txBox="1"/>
          <p:nvPr/>
        </p:nvSpPr>
        <p:spPr>
          <a:xfrm>
            <a:off x="2021653" y="4245257"/>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7</a:t>
            </a:r>
            <a:endParaRPr lang="en-US" sz="2400" dirty="0">
              <a:solidFill>
                <a:srgbClr val="FF0000"/>
              </a:solidFill>
              <a:latin typeface="Calibri" pitchFamily="34" charset="0"/>
              <a:cs typeface="Calibri" pitchFamily="34" charset="0"/>
            </a:endParaRPr>
          </a:p>
        </p:txBody>
      </p:sp>
      <p:sp>
        <p:nvSpPr>
          <p:cNvPr id="85" name="TextBox 84"/>
          <p:cNvSpPr txBox="1"/>
          <p:nvPr/>
        </p:nvSpPr>
        <p:spPr>
          <a:xfrm>
            <a:off x="3697060" y="4226723"/>
            <a:ext cx="376378" cy="461665"/>
          </a:xfrm>
          <a:prstGeom prst="rect">
            <a:avLst/>
          </a:prstGeom>
          <a:noFill/>
        </p:spPr>
        <p:txBody>
          <a:bodyPr wrap="square" rtlCol="0">
            <a:spAutoFit/>
          </a:bodyPr>
          <a:lstStyle/>
          <a:p>
            <a:pPr algn="ctr"/>
            <a:r>
              <a:rPr lang="en-US" sz="2400" dirty="0" smtClean="0">
                <a:solidFill>
                  <a:srgbClr val="FF0000"/>
                </a:solidFill>
                <a:latin typeface="Calibri" pitchFamily="34" charset="0"/>
                <a:cs typeface="Calibri" pitchFamily="34" charset="0"/>
              </a:rPr>
              <a:t>8</a:t>
            </a:r>
            <a:endParaRPr lang="en-US" sz="2400" dirty="0">
              <a:solidFill>
                <a:srgbClr val="FF0000"/>
              </a:solidFill>
              <a:latin typeface="Calibri" pitchFamily="34" charset="0"/>
              <a:cs typeface="Calibri" pitchFamily="34" charset="0"/>
            </a:endParaRPr>
          </a:p>
        </p:txBody>
      </p:sp>
      <p:grpSp>
        <p:nvGrpSpPr>
          <p:cNvPr id="86" name="Group 85"/>
          <p:cNvGrpSpPr/>
          <p:nvPr/>
        </p:nvGrpSpPr>
        <p:grpSpPr>
          <a:xfrm>
            <a:off x="7102949" y="3088908"/>
            <a:ext cx="1795061" cy="441069"/>
            <a:chOff x="7640358" y="1166265"/>
            <a:chExt cx="2312540" cy="568221"/>
          </a:xfrm>
        </p:grpSpPr>
        <p:sp>
          <p:nvSpPr>
            <p:cNvPr id="87" name="Oval 86"/>
            <p:cNvSpPr/>
            <p:nvPr/>
          </p:nvSpPr>
          <p:spPr>
            <a:xfrm>
              <a:off x="7640358" y="1166265"/>
              <a:ext cx="457200" cy="457200"/>
            </a:xfrm>
            <a:prstGeom prst="ellipse">
              <a:avLst/>
            </a:prstGeom>
            <a:ln w="76200" cmpd="db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2000" dirty="0">
                <a:latin typeface="Calibri" pitchFamily="34" charset="0"/>
                <a:cs typeface="Calibri" pitchFamily="34" charset="0"/>
              </a:endParaRPr>
            </a:p>
          </p:txBody>
        </p:sp>
        <p:sp>
          <p:nvSpPr>
            <p:cNvPr id="88" name="TextBox 87"/>
            <p:cNvSpPr txBox="1"/>
            <p:nvPr/>
          </p:nvSpPr>
          <p:spPr>
            <a:xfrm>
              <a:off x="8097558" y="1219032"/>
              <a:ext cx="1855340" cy="515454"/>
            </a:xfrm>
            <a:prstGeom prst="rect">
              <a:avLst/>
            </a:prstGeom>
            <a:noFill/>
          </p:spPr>
          <p:txBody>
            <a:bodyPr wrap="square" rtlCol="0">
              <a:spAutoFit/>
            </a:bodyPr>
            <a:lstStyle/>
            <a:p>
              <a:r>
                <a:rPr lang="en-US" sz="2000" dirty="0" smtClean="0">
                  <a:latin typeface="Calibri" pitchFamily="34" charset="0"/>
                  <a:cs typeface="Calibri" pitchFamily="34" charset="0"/>
                </a:rPr>
                <a:t>Monitored</a:t>
              </a:r>
              <a:endParaRPr lang="en-US" sz="2000" dirty="0">
                <a:latin typeface="Calibri" pitchFamily="34" charset="0"/>
                <a:cs typeface="Calibri" pitchFamily="34" charset="0"/>
              </a:endParaRPr>
            </a:p>
          </p:txBody>
        </p:sp>
      </p:grpSp>
      <p:grpSp>
        <p:nvGrpSpPr>
          <p:cNvPr id="89" name="Group 88"/>
          <p:cNvGrpSpPr/>
          <p:nvPr/>
        </p:nvGrpSpPr>
        <p:grpSpPr>
          <a:xfrm>
            <a:off x="7086600" y="2590801"/>
            <a:ext cx="1735209" cy="400110"/>
            <a:chOff x="7628326" y="1708209"/>
            <a:chExt cx="2148036" cy="495300"/>
          </a:xfrm>
        </p:grpSpPr>
        <p:sp>
          <p:nvSpPr>
            <p:cNvPr id="90" name="Oval 89"/>
            <p:cNvSpPr/>
            <p:nvPr/>
          </p:nvSpPr>
          <p:spPr>
            <a:xfrm>
              <a:off x="7628326" y="1708209"/>
              <a:ext cx="457200" cy="457200"/>
            </a:xfrm>
            <a:prstGeom prst="ellipse">
              <a:avLst/>
            </a:prstGeom>
          </p:spPr>
          <p:style>
            <a:lnRef idx="1">
              <a:schemeClr val="dk1"/>
            </a:lnRef>
            <a:fillRef idx="3">
              <a:schemeClr val="dk1"/>
            </a:fillRef>
            <a:effectRef idx="2">
              <a:schemeClr val="dk1"/>
            </a:effectRef>
            <a:fontRef idx="minor">
              <a:schemeClr val="lt1"/>
            </a:fontRef>
          </p:style>
          <p:txBody>
            <a:bodyPr lIns="0" tIns="0" rIns="0" bIns="0" rtlCol="0" anchor="ctr"/>
            <a:lstStyle/>
            <a:p>
              <a:pPr algn="ctr"/>
              <a:endParaRPr lang="en-US" sz="2000" dirty="0">
                <a:latin typeface="Calibri" pitchFamily="34" charset="0"/>
                <a:cs typeface="Calibri" pitchFamily="34" charset="0"/>
              </a:endParaRPr>
            </a:p>
          </p:txBody>
        </p:sp>
        <p:sp>
          <p:nvSpPr>
            <p:cNvPr id="91" name="TextBox 90"/>
            <p:cNvSpPr txBox="1"/>
            <p:nvPr/>
          </p:nvSpPr>
          <p:spPr>
            <a:xfrm>
              <a:off x="8025879" y="1708209"/>
              <a:ext cx="1750483" cy="495300"/>
            </a:xfrm>
            <a:prstGeom prst="rect">
              <a:avLst/>
            </a:prstGeom>
            <a:noFill/>
          </p:spPr>
          <p:txBody>
            <a:bodyPr wrap="square" rtlCol="0">
              <a:spAutoFit/>
            </a:bodyPr>
            <a:lstStyle/>
            <a:p>
              <a:r>
                <a:rPr lang="en-US" sz="2000" dirty="0" smtClean="0">
                  <a:latin typeface="Calibri" pitchFamily="34" charset="0"/>
                  <a:cs typeface="Calibri" pitchFamily="34" charset="0"/>
                </a:rPr>
                <a:t>Real HHH</a:t>
              </a:r>
              <a:endParaRPr lang="en-US" sz="2000" dirty="0">
                <a:latin typeface="Calibri" pitchFamily="34" charset="0"/>
                <a:cs typeface="Calibri" pitchFamily="34" charset="0"/>
              </a:endParaRPr>
            </a:p>
          </p:txBody>
        </p:sp>
      </p:grpSp>
      <p:cxnSp>
        <p:nvCxnSpPr>
          <p:cNvPr id="94" name="Straight Arrow Connector 93"/>
          <p:cNvCxnSpPr>
            <a:stCxn id="92" idx="0"/>
            <a:endCxn id="54" idx="5"/>
          </p:cNvCxnSpPr>
          <p:nvPr/>
        </p:nvCxnSpPr>
        <p:spPr>
          <a:xfrm flipH="1" flipV="1">
            <a:off x="3630105" y="4624788"/>
            <a:ext cx="1962233" cy="333654"/>
          </a:xfrm>
          <a:prstGeom prst="straightConnector1">
            <a:avLst/>
          </a:prstGeom>
          <a:ln w="76200">
            <a:tailEnd type="arrow"/>
          </a:ln>
        </p:spPr>
        <p:style>
          <a:lnRef idx="3">
            <a:schemeClr val="accent4"/>
          </a:lnRef>
          <a:fillRef idx="0">
            <a:schemeClr val="accent4"/>
          </a:fillRef>
          <a:effectRef idx="2">
            <a:schemeClr val="accent4"/>
          </a:effectRef>
          <a:fontRef idx="minor">
            <a:schemeClr val="tx1"/>
          </a:fontRef>
        </p:style>
      </p:cxnSp>
      <p:sp>
        <p:nvSpPr>
          <p:cNvPr id="100" name="TextBox 99"/>
          <p:cNvSpPr txBox="1"/>
          <p:nvPr/>
        </p:nvSpPr>
        <p:spPr>
          <a:xfrm>
            <a:off x="3620934" y="3493216"/>
            <a:ext cx="264315" cy="461665"/>
          </a:xfrm>
          <a:prstGeom prst="rect">
            <a:avLst/>
          </a:prstGeom>
          <a:noFill/>
        </p:spPr>
        <p:txBody>
          <a:bodyPr wrap="square" lIns="0" rIns="0" rtlCol="0">
            <a:spAutoFit/>
          </a:bodyPr>
          <a:lstStyle/>
          <a:p>
            <a:pPr algn="ctr"/>
            <a:r>
              <a:rPr lang="en-US" sz="2400" dirty="0" smtClean="0">
                <a:solidFill>
                  <a:srgbClr val="FF0000"/>
                </a:solidFill>
                <a:latin typeface="Calibri" pitchFamily="34" charset="0"/>
                <a:cs typeface="Calibri" pitchFamily="34" charset="0"/>
              </a:rPr>
              <a:t>7</a:t>
            </a:r>
            <a:endParaRPr lang="en-US" sz="2400" dirty="0">
              <a:solidFill>
                <a:srgbClr val="FF0000"/>
              </a:solidFill>
              <a:latin typeface="Calibri" pitchFamily="34" charset="0"/>
              <a:cs typeface="Calibri" pitchFamily="34" charset="0"/>
            </a:endParaRPr>
          </a:p>
        </p:txBody>
      </p:sp>
      <p:sp>
        <p:nvSpPr>
          <p:cNvPr id="101" name="TextBox 100"/>
          <p:cNvSpPr txBox="1"/>
          <p:nvPr/>
        </p:nvSpPr>
        <p:spPr>
          <a:xfrm>
            <a:off x="5337722" y="2685143"/>
            <a:ext cx="390789" cy="400110"/>
          </a:xfrm>
          <a:prstGeom prst="rect">
            <a:avLst/>
          </a:prstGeom>
          <a:noFill/>
        </p:spPr>
        <p:txBody>
          <a:bodyPr wrap="square" lIns="0" rIns="0" rtlCol="0">
            <a:spAutoFit/>
          </a:bodyPr>
          <a:lstStyle/>
          <a:p>
            <a:pPr algn="ctr"/>
            <a:r>
              <a:rPr lang="en-US" sz="2000" dirty="0" smtClean="0">
                <a:solidFill>
                  <a:srgbClr val="FF0000"/>
                </a:solidFill>
              </a:rPr>
              <a:t>12</a:t>
            </a:r>
            <a:endParaRPr lang="en-US" sz="2000" dirty="0">
              <a:solidFill>
                <a:srgbClr val="FF0000"/>
              </a:solidFill>
            </a:endParaRPr>
          </a:p>
        </p:txBody>
      </p:sp>
      <p:cxnSp>
        <p:nvCxnSpPr>
          <p:cNvPr id="103" name="Straight Arrow Connector 102"/>
          <p:cNvCxnSpPr>
            <a:stCxn id="81" idx="3"/>
            <a:endCxn id="100" idx="1"/>
          </p:cNvCxnSpPr>
          <p:nvPr/>
        </p:nvCxnSpPr>
        <p:spPr>
          <a:xfrm flipV="1">
            <a:off x="3236231" y="3724049"/>
            <a:ext cx="384703" cy="511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stCxn id="83" idx="3"/>
            <a:endCxn id="101" idx="1"/>
          </p:cNvCxnSpPr>
          <p:nvPr/>
        </p:nvCxnSpPr>
        <p:spPr>
          <a:xfrm>
            <a:off x="4988831" y="2885198"/>
            <a:ext cx="348891"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3" name="Straight Arrow Connector 122"/>
          <p:cNvCxnSpPr>
            <a:stCxn id="120" idx="2"/>
            <a:endCxn id="51" idx="2"/>
          </p:cNvCxnSpPr>
          <p:nvPr/>
        </p:nvCxnSpPr>
        <p:spPr>
          <a:xfrm>
            <a:off x="1559831" y="3218543"/>
            <a:ext cx="838200" cy="464457"/>
          </a:xfrm>
          <a:prstGeom prst="straightConnector1">
            <a:avLst/>
          </a:prstGeom>
          <a:ln w="76200">
            <a:tailEnd type="arrow"/>
          </a:ln>
        </p:spPr>
        <p:style>
          <a:lnRef idx="3">
            <a:schemeClr val="accent4"/>
          </a:lnRef>
          <a:fillRef idx="0">
            <a:schemeClr val="accent4"/>
          </a:fillRef>
          <a:effectRef idx="2">
            <a:schemeClr val="accent4"/>
          </a:effectRef>
          <a:fontRef idx="minor">
            <a:schemeClr val="tx1"/>
          </a:fontRef>
        </p:style>
      </p:cxnSp>
      <p:cxnSp>
        <p:nvCxnSpPr>
          <p:cNvPr id="124" name="Straight Arrow Connector 123"/>
          <p:cNvCxnSpPr>
            <a:endCxn id="50" idx="5"/>
          </p:cNvCxnSpPr>
          <p:nvPr/>
        </p:nvCxnSpPr>
        <p:spPr>
          <a:xfrm flipH="1" flipV="1">
            <a:off x="4693276" y="3151588"/>
            <a:ext cx="1086363" cy="674495"/>
          </a:xfrm>
          <a:prstGeom prst="straightConnector1">
            <a:avLst/>
          </a:prstGeom>
          <a:ln w="76200">
            <a:tailEnd type="arrow"/>
          </a:ln>
        </p:spPr>
        <p:style>
          <a:lnRef idx="3">
            <a:schemeClr val="accent4"/>
          </a:lnRef>
          <a:fillRef idx="0">
            <a:schemeClr val="accent4"/>
          </a:fillRef>
          <a:effectRef idx="2">
            <a:schemeClr val="accent4"/>
          </a:effectRef>
          <a:fontRef idx="minor">
            <a:schemeClr val="tx1"/>
          </a:fontRef>
        </p:style>
      </p:cxnSp>
      <p:sp>
        <p:nvSpPr>
          <p:cNvPr id="132" name="Rounded Rectangle 131"/>
          <p:cNvSpPr/>
          <p:nvPr/>
        </p:nvSpPr>
        <p:spPr>
          <a:xfrm>
            <a:off x="152400" y="6021139"/>
            <a:ext cx="2303717" cy="45586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a:latin typeface="Calibri" pitchFamily="34" charset="0"/>
                <a:cs typeface="Calibri" pitchFamily="34" charset="0"/>
              </a:rPr>
              <a:t>Threshold=10</a:t>
            </a:r>
          </a:p>
        </p:txBody>
      </p:sp>
      <p:sp>
        <p:nvSpPr>
          <p:cNvPr id="92" name="Rounded Rectangle 91"/>
          <p:cNvSpPr/>
          <p:nvPr/>
        </p:nvSpPr>
        <p:spPr>
          <a:xfrm>
            <a:off x="4184907" y="4958442"/>
            <a:ext cx="2814862" cy="78014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Is wrongly </a:t>
            </a:r>
            <a:r>
              <a:rPr lang="en-US" sz="2400" dirty="0">
                <a:latin typeface="Calibri" pitchFamily="34" charset="0"/>
                <a:cs typeface="Calibri" pitchFamily="34" charset="0"/>
              </a:rPr>
              <a:t>detected as </a:t>
            </a:r>
            <a:r>
              <a:rPr lang="en-US" sz="2400" dirty="0" smtClean="0">
                <a:latin typeface="Calibri" pitchFamily="34" charset="0"/>
                <a:cs typeface="Calibri" pitchFamily="34" charset="0"/>
              </a:rPr>
              <a:t>HHH</a:t>
            </a:r>
            <a:endParaRPr lang="en-US" sz="2400" dirty="0">
              <a:latin typeface="Calibri" pitchFamily="34" charset="0"/>
              <a:cs typeface="Calibri" pitchFamily="34" charset="0"/>
            </a:endParaRPr>
          </a:p>
        </p:txBody>
      </p:sp>
      <p:sp>
        <p:nvSpPr>
          <p:cNvPr id="120" name="Rounded Rectangle 119"/>
          <p:cNvSpPr/>
          <p:nvPr/>
        </p:nvSpPr>
        <p:spPr>
          <a:xfrm>
            <a:off x="152400" y="2667000"/>
            <a:ext cx="2814862" cy="55154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Will not be detected</a:t>
            </a:r>
            <a:endParaRPr lang="en-US" sz="2400" dirty="0">
              <a:latin typeface="Calibri" pitchFamily="34" charset="0"/>
              <a:cs typeface="Calibri" pitchFamily="34" charset="0"/>
            </a:endParaRPr>
          </a:p>
        </p:txBody>
      </p:sp>
      <p:sp>
        <p:nvSpPr>
          <p:cNvPr id="121" name="Rounded Rectangle 120"/>
          <p:cNvSpPr/>
          <p:nvPr/>
        </p:nvSpPr>
        <p:spPr>
          <a:xfrm>
            <a:off x="5371472" y="3826083"/>
            <a:ext cx="2814862" cy="76406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Is wrongly detected as HHH</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303914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
                                        </p:tgtEl>
                                        <p:attrNameLst>
                                          <p:attrName>style.visibility</p:attrName>
                                        </p:attrNameLst>
                                      </p:cBhvr>
                                      <p:to>
                                        <p:strVal val="visible"/>
                                      </p:to>
                                    </p:set>
                                    <p:animEffect transition="in" filter="fade">
                                      <p:cBhvr>
                                        <p:cTn id="10" dur="500"/>
                                        <p:tgtEl>
                                          <p:spTgt spid="9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3"/>
                                        </p:tgtEl>
                                        <p:attrNameLst>
                                          <p:attrName>style.visibility</p:attrName>
                                        </p:attrNameLst>
                                      </p:cBhvr>
                                      <p:to>
                                        <p:strVal val="visible"/>
                                      </p:to>
                                    </p:set>
                                    <p:animEffect transition="in" filter="fade">
                                      <p:cBhvr>
                                        <p:cTn id="15" dur="500"/>
                                        <p:tgtEl>
                                          <p:spTgt spid="10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fade">
                                      <p:cBhvr>
                                        <p:cTn id="18" dur="500"/>
                                        <p:tgtEl>
                                          <p:spTgt spid="100"/>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123"/>
                                        </p:tgtEl>
                                        <p:attrNameLst>
                                          <p:attrName>style.visibility</p:attrName>
                                        </p:attrNameLst>
                                      </p:cBhvr>
                                      <p:to>
                                        <p:strVal val="visible"/>
                                      </p:to>
                                    </p:set>
                                    <p:animEffect transition="in" filter="fade">
                                      <p:cBhvr>
                                        <p:cTn id="22" dur="500"/>
                                        <p:tgtEl>
                                          <p:spTgt spid="1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0"/>
                                        </p:tgtEl>
                                        <p:attrNameLst>
                                          <p:attrName>style.visibility</p:attrName>
                                        </p:attrNameLst>
                                      </p:cBhvr>
                                      <p:to>
                                        <p:strVal val="visible"/>
                                      </p:to>
                                    </p:set>
                                    <p:animEffect transition="in" filter="fade">
                                      <p:cBhvr>
                                        <p:cTn id="25" dur="500"/>
                                        <p:tgtEl>
                                          <p:spTgt spid="1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6"/>
                                        </p:tgtEl>
                                        <p:attrNameLst>
                                          <p:attrName>style.visibility</p:attrName>
                                        </p:attrNameLst>
                                      </p:cBhvr>
                                      <p:to>
                                        <p:strVal val="visible"/>
                                      </p:to>
                                    </p:set>
                                    <p:animEffect transition="in" filter="fade">
                                      <p:cBhvr>
                                        <p:cTn id="30" dur="500"/>
                                        <p:tgtEl>
                                          <p:spTgt spid="10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1"/>
                                        </p:tgtEl>
                                        <p:attrNameLst>
                                          <p:attrName>style.visibility</p:attrName>
                                        </p:attrNameLst>
                                      </p:cBhvr>
                                      <p:to>
                                        <p:strVal val="visible"/>
                                      </p:to>
                                    </p:set>
                                    <p:animEffect transition="in" filter="fade">
                                      <p:cBhvr>
                                        <p:cTn id="33" dur="500"/>
                                        <p:tgtEl>
                                          <p:spTgt spid="101"/>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24"/>
                                        </p:tgtEl>
                                        <p:attrNameLst>
                                          <p:attrName>style.visibility</p:attrName>
                                        </p:attrNameLst>
                                      </p:cBhvr>
                                      <p:to>
                                        <p:strVal val="visible"/>
                                      </p:to>
                                    </p:set>
                                    <p:animEffect transition="in" filter="fade">
                                      <p:cBhvr>
                                        <p:cTn id="37" dur="500"/>
                                        <p:tgtEl>
                                          <p:spTgt spid="1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fade">
                                      <p:cBhvr>
                                        <p:cTn id="40"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92" grpId="0" animBg="1"/>
      <p:bldP spid="120" grpId="0" animBg="1"/>
      <p:bldP spid="121"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 Offers and Requests for Fast Convergence</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38</a:t>
            </a:fld>
            <a:endParaRPr lang="en-US" dirty="0">
              <a:solidFill>
                <a:prstClr val="black"/>
              </a:solidFill>
            </a:endParaRPr>
          </a:p>
        </p:txBody>
      </p:sp>
      <p:grpSp>
        <p:nvGrpSpPr>
          <p:cNvPr id="75" name="Group 74"/>
          <p:cNvGrpSpPr/>
          <p:nvPr/>
        </p:nvGrpSpPr>
        <p:grpSpPr>
          <a:xfrm>
            <a:off x="232931" y="3037439"/>
            <a:ext cx="3890665" cy="1839361"/>
            <a:chOff x="381000" y="2660904"/>
            <a:chExt cx="3890665" cy="1839361"/>
          </a:xfrm>
        </p:grpSpPr>
        <p:grpSp>
          <p:nvGrpSpPr>
            <p:cNvPr id="27" name="Group 26"/>
            <p:cNvGrpSpPr/>
            <p:nvPr/>
          </p:nvGrpSpPr>
          <p:grpSpPr>
            <a:xfrm>
              <a:off x="381000" y="2660904"/>
              <a:ext cx="3890665" cy="1839361"/>
              <a:chOff x="216515" y="3884020"/>
              <a:chExt cx="3890665" cy="1839361"/>
            </a:xfrm>
          </p:grpSpPr>
          <p:cxnSp>
            <p:nvCxnSpPr>
              <p:cNvPr id="30" name="Straight Arrow Connector 29"/>
              <p:cNvCxnSpPr/>
              <p:nvPr/>
            </p:nvCxnSpPr>
            <p:spPr>
              <a:xfrm flipV="1">
                <a:off x="592303" y="3884020"/>
                <a:ext cx="0" cy="13854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592303" y="5275571"/>
                <a:ext cx="3514877" cy="41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736183" y="5261716"/>
                <a:ext cx="1295401" cy="461665"/>
              </a:xfrm>
              <a:prstGeom prst="rect">
                <a:avLst/>
              </a:prstGeom>
              <a:noFill/>
            </p:spPr>
            <p:txBody>
              <a:bodyPr wrap="square" rtlCol="0">
                <a:spAutoFit/>
              </a:bodyPr>
              <a:lstStyle/>
              <a:p>
                <a:r>
                  <a:rPr lang="en-US" sz="2400" dirty="0" smtClean="0"/>
                  <a:t>Time</a:t>
                </a:r>
                <a:endParaRPr lang="en-US" sz="2400" dirty="0"/>
              </a:p>
            </p:txBody>
          </p:sp>
          <p:sp>
            <p:nvSpPr>
              <p:cNvPr id="34" name="TextBox 33"/>
              <p:cNvSpPr txBox="1"/>
              <p:nvPr/>
            </p:nvSpPr>
            <p:spPr>
              <a:xfrm rot="16200000">
                <a:off x="-200353" y="4461045"/>
                <a:ext cx="1295401" cy="461665"/>
              </a:xfrm>
              <a:prstGeom prst="rect">
                <a:avLst/>
              </a:prstGeom>
              <a:noFill/>
            </p:spPr>
            <p:txBody>
              <a:bodyPr wrap="square" rtlCol="0">
                <a:spAutoFit/>
              </a:bodyPr>
              <a:lstStyle/>
              <a:p>
                <a:r>
                  <a:rPr lang="en-US" sz="2400" dirty="0" smtClean="0"/>
                  <a:t>Accuracy</a:t>
                </a:r>
                <a:endParaRPr lang="en-US" sz="2400" dirty="0"/>
              </a:p>
            </p:txBody>
          </p:sp>
        </p:grpSp>
        <p:cxnSp>
          <p:nvCxnSpPr>
            <p:cNvPr id="35" name="Straight Connector 34"/>
            <p:cNvCxnSpPr/>
            <p:nvPr/>
          </p:nvCxnSpPr>
          <p:spPr>
            <a:xfrm>
              <a:off x="774085" y="3276600"/>
              <a:ext cx="27068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6788" y="3962400"/>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a:off x="1285723" y="3556000"/>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77" name="Straight Connector 76"/>
            <p:cNvCxnSpPr/>
            <p:nvPr/>
          </p:nvCxnSpPr>
          <p:spPr>
            <a:xfrm>
              <a:off x="1770337" y="3124200"/>
              <a:ext cx="528935" cy="0"/>
            </a:xfrm>
            <a:prstGeom prst="line">
              <a:avLst/>
            </a:prstGeom>
          </p:spPr>
          <p:style>
            <a:lnRef idx="3">
              <a:schemeClr val="dk1"/>
            </a:lnRef>
            <a:fillRef idx="0">
              <a:schemeClr val="dk1"/>
            </a:fillRef>
            <a:effectRef idx="2">
              <a:schemeClr val="dk1"/>
            </a:effectRef>
            <a:fontRef idx="minor">
              <a:schemeClr val="tx1"/>
            </a:fontRef>
          </p:style>
        </p:cxnSp>
      </p:grpSp>
      <p:grpSp>
        <p:nvGrpSpPr>
          <p:cNvPr id="76" name="Group 75"/>
          <p:cNvGrpSpPr/>
          <p:nvPr/>
        </p:nvGrpSpPr>
        <p:grpSpPr>
          <a:xfrm>
            <a:off x="4648066" y="3099784"/>
            <a:ext cx="3890665" cy="1853216"/>
            <a:chOff x="4796135" y="2723249"/>
            <a:chExt cx="3890665" cy="1853216"/>
          </a:xfrm>
        </p:grpSpPr>
        <p:grpSp>
          <p:nvGrpSpPr>
            <p:cNvPr id="37" name="Group 36"/>
            <p:cNvGrpSpPr/>
            <p:nvPr/>
          </p:nvGrpSpPr>
          <p:grpSpPr>
            <a:xfrm>
              <a:off x="4796135" y="2723249"/>
              <a:ext cx="3890665" cy="1853216"/>
              <a:chOff x="216515" y="3952461"/>
              <a:chExt cx="3890665" cy="1853216"/>
            </a:xfrm>
          </p:grpSpPr>
          <p:cxnSp>
            <p:nvCxnSpPr>
              <p:cNvPr id="40" name="Straight Arrow Connector 39"/>
              <p:cNvCxnSpPr/>
              <p:nvPr/>
            </p:nvCxnSpPr>
            <p:spPr>
              <a:xfrm flipV="1">
                <a:off x="592303" y="3952461"/>
                <a:ext cx="0" cy="13854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592303" y="5333773"/>
                <a:ext cx="3514877" cy="41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TextBox 42"/>
              <p:cNvSpPr txBox="1"/>
              <p:nvPr/>
            </p:nvSpPr>
            <p:spPr>
              <a:xfrm>
                <a:off x="1740649" y="5344012"/>
                <a:ext cx="1295401" cy="461665"/>
              </a:xfrm>
              <a:prstGeom prst="rect">
                <a:avLst/>
              </a:prstGeom>
              <a:noFill/>
            </p:spPr>
            <p:txBody>
              <a:bodyPr wrap="square" rtlCol="0">
                <a:spAutoFit/>
              </a:bodyPr>
              <a:lstStyle/>
              <a:p>
                <a:r>
                  <a:rPr lang="en-US" sz="2400" dirty="0" smtClean="0"/>
                  <a:t>Time</a:t>
                </a:r>
                <a:endParaRPr lang="en-US" sz="2400" dirty="0"/>
              </a:p>
            </p:txBody>
          </p:sp>
          <p:sp>
            <p:nvSpPr>
              <p:cNvPr id="44" name="TextBox 43"/>
              <p:cNvSpPr txBox="1"/>
              <p:nvPr/>
            </p:nvSpPr>
            <p:spPr>
              <a:xfrm rot="16200000">
                <a:off x="-200353" y="4459382"/>
                <a:ext cx="1295401" cy="461665"/>
              </a:xfrm>
              <a:prstGeom prst="rect">
                <a:avLst/>
              </a:prstGeom>
              <a:noFill/>
            </p:spPr>
            <p:txBody>
              <a:bodyPr wrap="square" rtlCol="0">
                <a:spAutoFit/>
              </a:bodyPr>
              <a:lstStyle/>
              <a:p>
                <a:r>
                  <a:rPr lang="en-US" sz="2400" dirty="0" smtClean="0"/>
                  <a:t>Accuracy</a:t>
                </a:r>
                <a:endParaRPr lang="en-US" sz="2400" dirty="0"/>
              </a:p>
            </p:txBody>
          </p:sp>
        </p:grpSp>
        <p:cxnSp>
          <p:nvCxnSpPr>
            <p:cNvPr id="45" name="Straight Connector 44"/>
            <p:cNvCxnSpPr/>
            <p:nvPr/>
          </p:nvCxnSpPr>
          <p:spPr>
            <a:xfrm>
              <a:off x="5189220" y="3499104"/>
              <a:ext cx="27068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171923" y="3722715"/>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a:off x="5688158" y="3581400"/>
              <a:ext cx="528935" cy="0"/>
            </a:xfrm>
            <a:prstGeom prst="line">
              <a:avLst/>
            </a:prstGeom>
          </p:spPr>
          <p:style>
            <a:lnRef idx="3">
              <a:schemeClr val="dk1"/>
            </a:lnRef>
            <a:fillRef idx="0">
              <a:schemeClr val="dk1"/>
            </a:fillRef>
            <a:effectRef idx="2">
              <a:schemeClr val="dk1"/>
            </a:effectRef>
            <a:fontRef idx="minor">
              <a:schemeClr val="tx1"/>
            </a:fontRef>
          </p:style>
        </p:cxnSp>
        <p:cxnSp>
          <p:nvCxnSpPr>
            <p:cNvPr id="59" name="Straight Connector 58"/>
            <p:cNvCxnSpPr/>
            <p:nvPr/>
          </p:nvCxnSpPr>
          <p:spPr>
            <a:xfrm>
              <a:off x="6199048" y="3429000"/>
              <a:ext cx="528935" cy="0"/>
            </a:xfrm>
            <a:prstGeom prst="line">
              <a:avLst/>
            </a:prstGeom>
          </p:spPr>
          <p:style>
            <a:lnRef idx="3">
              <a:schemeClr val="dk1"/>
            </a:lnRef>
            <a:fillRef idx="0">
              <a:schemeClr val="dk1"/>
            </a:fillRef>
            <a:effectRef idx="2">
              <a:schemeClr val="dk1"/>
            </a:effectRef>
            <a:fontRef idx="minor">
              <a:schemeClr val="tx1"/>
            </a:fontRef>
          </p:style>
        </p:cxnSp>
      </p:grpSp>
      <p:sp>
        <p:nvSpPr>
          <p:cNvPr id="79" name="Rounded Rectangle 78"/>
          <p:cNvSpPr/>
          <p:nvPr/>
        </p:nvSpPr>
        <p:spPr>
          <a:xfrm>
            <a:off x="186024" y="1824335"/>
            <a:ext cx="4081176" cy="7315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Large exchanges</a:t>
            </a:r>
          </a:p>
          <a:p>
            <a:pPr algn="ctr"/>
            <a:r>
              <a:rPr lang="en-US" sz="2400" dirty="0" smtClean="0">
                <a:solidFill>
                  <a:schemeClr val="tx1"/>
                </a:solidFill>
                <a:latin typeface="Calibri" pitchFamily="34" charset="0"/>
                <a:cs typeface="Calibri" pitchFamily="34" charset="0"/>
              </a:rPr>
              <a:t>far from sufficient </a:t>
            </a:r>
            <a:r>
              <a:rPr lang="en-US" sz="2400" dirty="0">
                <a:solidFill>
                  <a:schemeClr val="tx1"/>
                </a:solidFill>
                <a:latin typeface="Calibri" pitchFamily="34" charset="0"/>
                <a:cs typeface="Calibri" pitchFamily="34" charset="0"/>
              </a:rPr>
              <a:t>accuracy</a:t>
            </a:r>
          </a:p>
        </p:txBody>
      </p:sp>
      <p:sp>
        <p:nvSpPr>
          <p:cNvPr id="80" name="Rounded Rectangle 79"/>
          <p:cNvSpPr/>
          <p:nvPr/>
        </p:nvSpPr>
        <p:spPr>
          <a:xfrm>
            <a:off x="4572000" y="1824335"/>
            <a:ext cx="4081176" cy="7315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tx1"/>
                </a:solidFill>
                <a:latin typeface="Calibri" pitchFamily="34" charset="0"/>
                <a:cs typeface="Calibri" pitchFamily="34" charset="0"/>
              </a:rPr>
              <a:t>Small </a:t>
            </a:r>
            <a:r>
              <a:rPr lang="en-US" sz="2400" dirty="0" smtClean="0">
                <a:solidFill>
                  <a:schemeClr val="tx1"/>
                </a:solidFill>
                <a:latin typeface="Calibri" pitchFamily="34" charset="0"/>
                <a:cs typeface="Calibri" pitchFamily="34" charset="0"/>
              </a:rPr>
              <a:t>exchanges</a:t>
            </a:r>
          </a:p>
          <a:p>
            <a:pPr algn="ctr"/>
            <a:r>
              <a:rPr lang="en-US" sz="2400" dirty="0" smtClean="0">
                <a:solidFill>
                  <a:schemeClr val="tx1"/>
                </a:solidFill>
                <a:latin typeface="Calibri" pitchFamily="34" charset="0"/>
                <a:cs typeface="Calibri" pitchFamily="34" charset="0"/>
              </a:rPr>
              <a:t>close </a:t>
            </a:r>
            <a:r>
              <a:rPr lang="en-US" sz="2400" dirty="0">
                <a:solidFill>
                  <a:schemeClr val="tx1"/>
                </a:solidFill>
                <a:latin typeface="Calibri" pitchFamily="34" charset="0"/>
                <a:cs typeface="Calibri" pitchFamily="34" charset="0"/>
              </a:rPr>
              <a:t>to </a:t>
            </a:r>
            <a:r>
              <a:rPr lang="en-US" sz="2400" dirty="0" smtClean="0">
                <a:solidFill>
                  <a:schemeClr val="tx1"/>
                </a:solidFill>
                <a:latin typeface="Calibri" pitchFamily="34" charset="0"/>
                <a:cs typeface="Calibri" pitchFamily="34" charset="0"/>
              </a:rPr>
              <a:t>sufficient </a:t>
            </a:r>
            <a:r>
              <a:rPr lang="en-US" sz="2400" dirty="0">
                <a:solidFill>
                  <a:schemeClr val="tx1"/>
                </a:solidFill>
                <a:latin typeface="Calibri" pitchFamily="34" charset="0"/>
                <a:cs typeface="Calibri" pitchFamily="34" charset="0"/>
              </a:rPr>
              <a:t>accuracy</a:t>
            </a:r>
          </a:p>
        </p:txBody>
      </p:sp>
    </p:spTree>
    <p:extLst>
      <p:ext uri="{BB962C8B-B14F-4D97-AF65-F5344CB8AC3E}">
        <p14:creationId xmlns:p14="http://schemas.microsoft.com/office/powerpoint/2010/main" val="962121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TCAM Configuration </a:t>
            </a:r>
            <a:r>
              <a:rPr lang="en-US" dirty="0" smtClean="0"/>
              <a:t>Across </a:t>
            </a:r>
            <a:r>
              <a:rPr lang="en-US" dirty="0"/>
              <a:t>Multiple Switches</a:t>
            </a:r>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39</a:t>
            </a:fld>
            <a:endParaRPr lang="en-US" dirty="0">
              <a:solidFill>
                <a:prstClr val="black"/>
              </a:solidFill>
            </a:endParaRPr>
          </a:p>
        </p:txBody>
      </p:sp>
      <p:sp>
        <p:nvSpPr>
          <p:cNvPr id="6" name="Oval 5"/>
          <p:cNvSpPr/>
          <p:nvPr/>
        </p:nvSpPr>
        <p:spPr>
          <a:xfrm>
            <a:off x="1652883" y="891540"/>
            <a:ext cx="502920" cy="502920"/>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26</a:t>
            </a:r>
            <a:endParaRPr lang="en-US" sz="2400" dirty="0">
              <a:latin typeface="Calibri" pitchFamily="34" charset="0"/>
              <a:cs typeface="Calibri" pitchFamily="34" charset="0"/>
            </a:endParaRPr>
          </a:p>
        </p:txBody>
      </p:sp>
      <p:cxnSp>
        <p:nvCxnSpPr>
          <p:cNvPr id="9" name="Straight Arrow Connector 8"/>
          <p:cNvCxnSpPr>
            <a:stCxn id="6" idx="3"/>
            <a:endCxn id="7" idx="7"/>
          </p:cNvCxnSpPr>
          <p:nvPr/>
        </p:nvCxnSpPr>
        <p:spPr>
          <a:xfrm flipH="1">
            <a:off x="776996" y="1320809"/>
            <a:ext cx="949538" cy="366010"/>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0" name="Straight Arrow Connector 9"/>
          <p:cNvCxnSpPr>
            <a:stCxn id="6" idx="5"/>
            <a:endCxn id="8" idx="1"/>
          </p:cNvCxnSpPr>
          <p:nvPr/>
        </p:nvCxnSpPr>
        <p:spPr>
          <a:xfrm>
            <a:off x="2082152" y="1320809"/>
            <a:ext cx="894464" cy="366010"/>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pic>
        <p:nvPicPr>
          <p:cNvPr id="26"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240" y="3048000"/>
            <a:ext cx="807532" cy="78067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577" y="3048000"/>
            <a:ext cx="807532" cy="78067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666" y="3048000"/>
            <a:ext cx="807532" cy="78067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06240" y="3828720"/>
            <a:ext cx="632366" cy="523220"/>
          </a:xfrm>
          <a:prstGeom prst="rect">
            <a:avLst/>
          </a:prstGeom>
          <a:noFill/>
        </p:spPr>
        <p:txBody>
          <a:bodyPr wrap="square" rtlCol="0">
            <a:spAutoFit/>
          </a:bodyPr>
          <a:lstStyle/>
          <a:p>
            <a:pPr algn="ctr"/>
            <a:r>
              <a:rPr lang="en-US" sz="2800" dirty="0" smtClean="0"/>
              <a:t>A</a:t>
            </a:r>
            <a:endParaRPr lang="en-US" sz="2800" dirty="0"/>
          </a:p>
        </p:txBody>
      </p:sp>
      <p:sp>
        <p:nvSpPr>
          <p:cNvPr id="30" name="TextBox 29"/>
          <p:cNvSpPr txBox="1"/>
          <p:nvPr/>
        </p:nvSpPr>
        <p:spPr>
          <a:xfrm>
            <a:off x="1588160" y="3828720"/>
            <a:ext cx="632366" cy="523220"/>
          </a:xfrm>
          <a:prstGeom prst="rect">
            <a:avLst/>
          </a:prstGeom>
          <a:noFill/>
        </p:spPr>
        <p:txBody>
          <a:bodyPr wrap="square" rtlCol="0">
            <a:spAutoFit/>
          </a:bodyPr>
          <a:lstStyle/>
          <a:p>
            <a:pPr algn="ctr"/>
            <a:r>
              <a:rPr lang="en-US" sz="2800" dirty="0" smtClean="0"/>
              <a:t>B</a:t>
            </a:r>
            <a:endParaRPr lang="en-US" sz="2800" dirty="0"/>
          </a:p>
        </p:txBody>
      </p:sp>
      <p:sp>
        <p:nvSpPr>
          <p:cNvPr id="31" name="TextBox 30"/>
          <p:cNvSpPr txBox="1"/>
          <p:nvPr/>
        </p:nvSpPr>
        <p:spPr>
          <a:xfrm>
            <a:off x="2610249" y="3828720"/>
            <a:ext cx="632366" cy="523220"/>
          </a:xfrm>
          <a:prstGeom prst="rect">
            <a:avLst/>
          </a:prstGeom>
          <a:noFill/>
        </p:spPr>
        <p:txBody>
          <a:bodyPr wrap="square" rtlCol="0">
            <a:spAutoFit/>
          </a:bodyPr>
          <a:lstStyle/>
          <a:p>
            <a:pPr algn="ctr"/>
            <a:r>
              <a:rPr lang="en-US" sz="2800" dirty="0" smtClean="0"/>
              <a:t>C</a:t>
            </a:r>
            <a:endParaRPr lang="en-US" sz="2800" dirty="0"/>
          </a:p>
        </p:txBody>
      </p:sp>
      <p:cxnSp>
        <p:nvCxnSpPr>
          <p:cNvPr id="33" name="Straight Arrow Connector 32"/>
          <p:cNvCxnSpPr>
            <a:stCxn id="7" idx="4"/>
            <a:endCxn id="26" idx="0"/>
          </p:cNvCxnSpPr>
          <p:nvPr/>
        </p:nvCxnSpPr>
        <p:spPr>
          <a:xfrm>
            <a:off x="581406" y="2159015"/>
            <a:ext cx="228600"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7" idx="4"/>
            <a:endCxn id="27" idx="0"/>
          </p:cNvCxnSpPr>
          <p:nvPr/>
        </p:nvCxnSpPr>
        <p:spPr>
          <a:xfrm>
            <a:off x="581406" y="2159015"/>
            <a:ext cx="1322937"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8" idx="4"/>
            <a:endCxn id="27" idx="0"/>
          </p:cNvCxnSpPr>
          <p:nvPr/>
        </p:nvCxnSpPr>
        <p:spPr>
          <a:xfrm flipH="1">
            <a:off x="1904343" y="2159015"/>
            <a:ext cx="1267863"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8" idx="4"/>
            <a:endCxn id="28" idx="0"/>
          </p:cNvCxnSpPr>
          <p:nvPr/>
        </p:nvCxnSpPr>
        <p:spPr>
          <a:xfrm flipH="1">
            <a:off x="2926432" y="2159015"/>
            <a:ext cx="245774"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630680" y="866394"/>
            <a:ext cx="553212" cy="55321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800" dirty="0" smtClean="0">
                <a:latin typeface="Calibri" pitchFamily="34" charset="0"/>
                <a:cs typeface="Calibri" pitchFamily="34" charset="0"/>
              </a:rPr>
              <a:t>26</a:t>
            </a:r>
            <a:endParaRPr lang="en-US" sz="2800" dirty="0">
              <a:latin typeface="Calibri" pitchFamily="34" charset="0"/>
              <a:cs typeface="Calibri" pitchFamily="34" charset="0"/>
            </a:endParaRPr>
          </a:p>
        </p:txBody>
      </p:sp>
      <p:sp>
        <p:nvSpPr>
          <p:cNvPr id="45" name="TextBox 44"/>
          <p:cNvSpPr txBox="1"/>
          <p:nvPr/>
        </p:nvSpPr>
        <p:spPr>
          <a:xfrm>
            <a:off x="883412" y="1697350"/>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00*</a:t>
            </a:r>
            <a:endParaRPr lang="en-US" sz="2400" dirty="0">
              <a:latin typeface="Calibri" pitchFamily="34" charset="0"/>
              <a:cs typeface="Calibri" pitchFamily="34" charset="0"/>
            </a:endParaRPr>
          </a:p>
        </p:txBody>
      </p:sp>
      <p:sp>
        <p:nvSpPr>
          <p:cNvPr id="46" name="TextBox 45"/>
          <p:cNvSpPr txBox="1"/>
          <p:nvPr/>
        </p:nvSpPr>
        <p:spPr>
          <a:xfrm>
            <a:off x="3474212" y="1697350"/>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01*</a:t>
            </a:r>
            <a:endParaRPr lang="en-US" sz="2400" dirty="0">
              <a:latin typeface="Calibri" pitchFamily="34" charset="0"/>
              <a:cs typeface="Calibri" pitchFamily="34" charset="0"/>
            </a:endParaRPr>
          </a:p>
        </p:txBody>
      </p:sp>
      <p:sp>
        <p:nvSpPr>
          <p:cNvPr id="47" name="TextBox 46"/>
          <p:cNvSpPr txBox="1"/>
          <p:nvPr/>
        </p:nvSpPr>
        <p:spPr>
          <a:xfrm>
            <a:off x="2225647" y="871859"/>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a:t>
            </a:r>
            <a:endParaRPr lang="en-US" sz="2400" dirty="0">
              <a:latin typeface="Calibri" pitchFamily="34" charset="0"/>
              <a:cs typeface="Calibri" pitchFamily="34" charset="0"/>
            </a:endParaRPr>
          </a:p>
        </p:txBody>
      </p:sp>
      <p:sp>
        <p:nvSpPr>
          <p:cNvPr id="48" name="TextBox 47"/>
          <p:cNvSpPr txBox="1"/>
          <p:nvPr/>
        </p:nvSpPr>
        <p:spPr>
          <a:xfrm>
            <a:off x="473047" y="4351940"/>
            <a:ext cx="565559" cy="461665"/>
          </a:xfrm>
          <a:prstGeom prst="rect">
            <a:avLst/>
          </a:prstGeom>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latin typeface="Calibri" pitchFamily="34" charset="0"/>
                <a:cs typeface="Calibri" pitchFamily="34" charset="0"/>
              </a:rPr>
              <a:t>0**</a:t>
            </a:r>
            <a:endParaRPr lang="en-US" sz="2400" dirty="0">
              <a:latin typeface="Calibri" pitchFamily="34" charset="0"/>
              <a:cs typeface="Calibri" pitchFamily="34" charset="0"/>
            </a:endParaRPr>
          </a:p>
        </p:txBody>
      </p:sp>
      <p:sp>
        <p:nvSpPr>
          <p:cNvPr id="49" name="TextBox 48"/>
          <p:cNvSpPr txBox="1"/>
          <p:nvPr/>
        </p:nvSpPr>
        <p:spPr>
          <a:xfrm>
            <a:off x="1615539" y="4351940"/>
            <a:ext cx="565559" cy="461665"/>
          </a:xfrm>
          <a:prstGeom prst="rect">
            <a:avLst/>
          </a:prstGeom>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latin typeface="Calibri" pitchFamily="34" charset="0"/>
                <a:cs typeface="Calibri" pitchFamily="34" charset="0"/>
              </a:rPr>
              <a:t>0**</a:t>
            </a:r>
            <a:endParaRPr lang="en-US" sz="2400" dirty="0">
              <a:latin typeface="Calibri" pitchFamily="34" charset="0"/>
              <a:cs typeface="Calibri" pitchFamily="34" charset="0"/>
            </a:endParaRPr>
          </a:p>
        </p:txBody>
      </p:sp>
      <p:sp>
        <p:nvSpPr>
          <p:cNvPr id="50" name="TextBox 49"/>
          <p:cNvSpPr txBox="1"/>
          <p:nvPr/>
        </p:nvSpPr>
        <p:spPr>
          <a:xfrm>
            <a:off x="2595030" y="4351940"/>
            <a:ext cx="565559" cy="461665"/>
          </a:xfrm>
          <a:prstGeom prst="rect">
            <a:avLst/>
          </a:prstGeom>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latin typeface="Calibri" pitchFamily="34" charset="0"/>
                <a:cs typeface="Calibri" pitchFamily="34" charset="0"/>
              </a:rPr>
              <a:t>0**</a:t>
            </a:r>
            <a:endParaRPr lang="en-US" sz="2400" dirty="0">
              <a:latin typeface="Calibri" pitchFamily="34" charset="0"/>
              <a:cs typeface="Calibri" pitchFamily="34" charset="0"/>
            </a:endParaRPr>
          </a:p>
        </p:txBody>
      </p:sp>
      <p:grpSp>
        <p:nvGrpSpPr>
          <p:cNvPr id="68" name="Group 67"/>
          <p:cNvGrpSpPr/>
          <p:nvPr/>
        </p:nvGrpSpPr>
        <p:grpSpPr>
          <a:xfrm>
            <a:off x="5028030" y="803969"/>
            <a:ext cx="3734970" cy="4316543"/>
            <a:chOff x="5028030" y="803969"/>
            <a:chExt cx="3734970" cy="4316543"/>
          </a:xfrm>
        </p:grpSpPr>
        <p:cxnSp>
          <p:nvCxnSpPr>
            <p:cNvPr id="58" name="Straight Arrow Connector 57"/>
            <p:cNvCxnSpPr>
              <a:endCxn id="52" idx="0"/>
            </p:cNvCxnSpPr>
            <p:nvPr/>
          </p:nvCxnSpPr>
          <p:spPr>
            <a:xfrm>
              <a:off x="5304635" y="2096590"/>
              <a:ext cx="228600"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53" idx="0"/>
            </p:cNvCxnSpPr>
            <p:nvPr/>
          </p:nvCxnSpPr>
          <p:spPr>
            <a:xfrm>
              <a:off x="5304635" y="2096590"/>
              <a:ext cx="1322937"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53" idx="0"/>
            </p:cNvCxnSpPr>
            <p:nvPr/>
          </p:nvCxnSpPr>
          <p:spPr>
            <a:xfrm flipH="1">
              <a:off x="6627572" y="2096590"/>
              <a:ext cx="1267863"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54" idx="0"/>
            </p:cNvCxnSpPr>
            <p:nvPr/>
          </p:nvCxnSpPr>
          <p:spPr>
            <a:xfrm flipH="1">
              <a:off x="7649661" y="2096590"/>
              <a:ext cx="245774" cy="8889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028030" y="803969"/>
              <a:ext cx="3144012" cy="1292621"/>
              <a:chOff x="7571994" y="2096590"/>
              <a:chExt cx="3144012" cy="1292621"/>
            </a:xfrm>
          </p:grpSpPr>
          <p:sp>
            <p:nvSpPr>
              <p:cNvPr id="15" name="Oval 14"/>
              <p:cNvSpPr/>
              <p:nvPr/>
            </p:nvSpPr>
            <p:spPr>
              <a:xfrm>
                <a:off x="8894931" y="2096590"/>
                <a:ext cx="553212" cy="553212"/>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800" dirty="0" smtClean="0">
                    <a:latin typeface="Calibri" pitchFamily="34" charset="0"/>
                    <a:cs typeface="Calibri" pitchFamily="34" charset="0"/>
                  </a:rPr>
                  <a:t>26</a:t>
                </a:r>
                <a:endParaRPr lang="en-US" sz="2800" dirty="0">
                  <a:latin typeface="Calibri" pitchFamily="34" charset="0"/>
                  <a:cs typeface="Calibri" pitchFamily="34" charset="0"/>
                </a:endParaRPr>
              </a:p>
            </p:txBody>
          </p:sp>
          <p:cxnSp>
            <p:nvCxnSpPr>
              <p:cNvPr id="18" name="Straight Arrow Connector 17"/>
              <p:cNvCxnSpPr>
                <a:stCxn id="15" idx="3"/>
                <a:endCxn id="16" idx="7"/>
              </p:cNvCxnSpPr>
              <p:nvPr/>
            </p:nvCxnSpPr>
            <p:spPr>
              <a:xfrm flipH="1">
                <a:off x="8044190" y="2551374"/>
                <a:ext cx="931757" cy="38305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19" name="Straight Arrow Connector 18"/>
              <p:cNvCxnSpPr>
                <a:stCxn id="15" idx="5"/>
                <a:endCxn id="17" idx="1"/>
              </p:cNvCxnSpPr>
              <p:nvPr/>
            </p:nvCxnSpPr>
            <p:spPr>
              <a:xfrm>
                <a:off x="9367127" y="2551374"/>
                <a:ext cx="876683" cy="383052"/>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sp>
            <p:nvSpPr>
              <p:cNvPr id="16" name="Oval 15"/>
              <p:cNvSpPr/>
              <p:nvPr/>
            </p:nvSpPr>
            <p:spPr>
              <a:xfrm>
                <a:off x="7571994" y="2835999"/>
                <a:ext cx="553212" cy="55321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800" dirty="0" smtClean="0">
                    <a:latin typeface="Calibri" pitchFamily="34" charset="0"/>
                    <a:cs typeface="Calibri" pitchFamily="34" charset="0"/>
                  </a:rPr>
                  <a:t>13</a:t>
                </a:r>
                <a:endParaRPr lang="en-US" sz="2800" dirty="0">
                  <a:latin typeface="Calibri" pitchFamily="34" charset="0"/>
                  <a:cs typeface="Calibri" pitchFamily="34" charset="0"/>
                </a:endParaRPr>
              </a:p>
            </p:txBody>
          </p:sp>
          <p:sp>
            <p:nvSpPr>
              <p:cNvPr id="17" name="Oval 16"/>
              <p:cNvSpPr/>
              <p:nvPr/>
            </p:nvSpPr>
            <p:spPr>
              <a:xfrm>
                <a:off x="10162794" y="2835999"/>
                <a:ext cx="553212" cy="55321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800" dirty="0" smtClean="0">
                    <a:latin typeface="Calibri" pitchFamily="34" charset="0"/>
                    <a:cs typeface="Calibri" pitchFamily="34" charset="0"/>
                  </a:rPr>
                  <a:t>13</a:t>
                </a:r>
                <a:endParaRPr lang="en-US" sz="2800" dirty="0">
                  <a:latin typeface="Calibri" pitchFamily="34" charset="0"/>
                  <a:cs typeface="Calibri" pitchFamily="34" charset="0"/>
                </a:endParaRPr>
              </a:p>
            </p:txBody>
          </p:sp>
        </p:grpSp>
        <p:pic>
          <p:nvPicPr>
            <p:cNvPr id="52"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469" y="2985575"/>
              <a:ext cx="807532" cy="780676"/>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806" y="2985575"/>
              <a:ext cx="807532" cy="780676"/>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5895" y="2985575"/>
              <a:ext cx="807532" cy="780676"/>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5129469" y="3766295"/>
              <a:ext cx="632366" cy="523220"/>
            </a:xfrm>
            <a:prstGeom prst="rect">
              <a:avLst/>
            </a:prstGeom>
            <a:noFill/>
          </p:spPr>
          <p:txBody>
            <a:bodyPr wrap="square" rtlCol="0">
              <a:spAutoFit/>
            </a:bodyPr>
            <a:lstStyle/>
            <a:p>
              <a:pPr algn="ctr"/>
              <a:r>
                <a:rPr lang="en-US" sz="2800" dirty="0" smtClean="0"/>
                <a:t>A</a:t>
              </a:r>
              <a:endParaRPr lang="en-US" sz="2800" dirty="0"/>
            </a:p>
          </p:txBody>
        </p:sp>
        <p:sp>
          <p:nvSpPr>
            <p:cNvPr id="56" name="TextBox 55"/>
            <p:cNvSpPr txBox="1"/>
            <p:nvPr/>
          </p:nvSpPr>
          <p:spPr>
            <a:xfrm>
              <a:off x="6311389" y="3766295"/>
              <a:ext cx="632366" cy="523220"/>
            </a:xfrm>
            <a:prstGeom prst="rect">
              <a:avLst/>
            </a:prstGeom>
            <a:noFill/>
          </p:spPr>
          <p:txBody>
            <a:bodyPr wrap="square" rtlCol="0">
              <a:spAutoFit/>
            </a:bodyPr>
            <a:lstStyle/>
            <a:p>
              <a:pPr algn="ctr"/>
              <a:r>
                <a:rPr lang="en-US" sz="2800" dirty="0" smtClean="0"/>
                <a:t>B</a:t>
              </a:r>
              <a:endParaRPr lang="en-US" sz="2800" dirty="0"/>
            </a:p>
          </p:txBody>
        </p:sp>
        <p:sp>
          <p:nvSpPr>
            <p:cNvPr id="57" name="TextBox 56"/>
            <p:cNvSpPr txBox="1"/>
            <p:nvPr/>
          </p:nvSpPr>
          <p:spPr>
            <a:xfrm>
              <a:off x="7333478" y="3766295"/>
              <a:ext cx="632366" cy="523220"/>
            </a:xfrm>
            <a:prstGeom prst="rect">
              <a:avLst/>
            </a:prstGeom>
            <a:noFill/>
          </p:spPr>
          <p:txBody>
            <a:bodyPr wrap="square" rtlCol="0">
              <a:spAutoFit/>
            </a:bodyPr>
            <a:lstStyle/>
            <a:p>
              <a:pPr algn="ctr"/>
              <a:r>
                <a:rPr lang="en-US" sz="2800" dirty="0" smtClean="0"/>
                <a:t>C</a:t>
              </a:r>
              <a:endParaRPr lang="en-US" sz="2800" dirty="0"/>
            </a:p>
          </p:txBody>
        </p:sp>
        <p:sp>
          <p:nvSpPr>
            <p:cNvPr id="62" name="TextBox 61"/>
            <p:cNvSpPr txBox="1"/>
            <p:nvPr/>
          </p:nvSpPr>
          <p:spPr>
            <a:xfrm>
              <a:off x="5606641" y="1634925"/>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00*</a:t>
              </a:r>
              <a:endParaRPr lang="en-US" sz="2400" dirty="0">
                <a:latin typeface="Calibri" pitchFamily="34" charset="0"/>
                <a:cs typeface="Calibri" pitchFamily="34" charset="0"/>
              </a:endParaRPr>
            </a:p>
          </p:txBody>
        </p:sp>
        <p:sp>
          <p:nvSpPr>
            <p:cNvPr id="63" name="TextBox 62"/>
            <p:cNvSpPr txBox="1"/>
            <p:nvPr/>
          </p:nvSpPr>
          <p:spPr>
            <a:xfrm>
              <a:off x="8197441" y="1634925"/>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01*</a:t>
              </a:r>
              <a:endParaRPr lang="en-US" sz="2400" dirty="0">
                <a:latin typeface="Calibri" pitchFamily="34" charset="0"/>
                <a:cs typeface="Calibri" pitchFamily="34" charset="0"/>
              </a:endParaRPr>
            </a:p>
          </p:txBody>
        </p:sp>
        <p:sp>
          <p:nvSpPr>
            <p:cNvPr id="64" name="TextBox 63"/>
            <p:cNvSpPr txBox="1"/>
            <p:nvPr/>
          </p:nvSpPr>
          <p:spPr>
            <a:xfrm>
              <a:off x="6948876" y="809434"/>
              <a:ext cx="565559" cy="461665"/>
            </a:xfrm>
            <a:prstGeom prst="rect">
              <a:avLst/>
            </a:prstGeom>
            <a:noFill/>
          </p:spPr>
          <p:txBody>
            <a:bodyPr wrap="square" lIns="0" rIns="0" rtlCol="0">
              <a:spAutoFit/>
            </a:bodyPr>
            <a:lstStyle/>
            <a:p>
              <a:r>
                <a:rPr lang="en-US" sz="2400" dirty="0" smtClean="0">
                  <a:latin typeface="Calibri" pitchFamily="34" charset="0"/>
                  <a:cs typeface="Calibri" pitchFamily="34" charset="0"/>
                </a:rPr>
                <a:t>0**</a:t>
              </a:r>
              <a:endParaRPr lang="en-US" sz="2400" dirty="0">
                <a:latin typeface="Calibri" pitchFamily="34" charset="0"/>
                <a:cs typeface="Calibri" pitchFamily="34" charset="0"/>
              </a:endParaRPr>
            </a:p>
          </p:txBody>
        </p:sp>
        <p:sp>
          <p:nvSpPr>
            <p:cNvPr id="65" name="TextBox 64"/>
            <p:cNvSpPr txBox="1"/>
            <p:nvPr/>
          </p:nvSpPr>
          <p:spPr>
            <a:xfrm>
              <a:off x="5196276" y="4289515"/>
              <a:ext cx="565559" cy="461665"/>
            </a:xfrm>
            <a:prstGeom prst="rect">
              <a:avLst/>
            </a:prstGeom>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latin typeface="Calibri" pitchFamily="34" charset="0"/>
                  <a:cs typeface="Calibri" pitchFamily="34" charset="0"/>
                </a:rPr>
                <a:t>00*</a:t>
              </a:r>
              <a:endParaRPr lang="en-US" sz="2400" dirty="0">
                <a:latin typeface="Calibri" pitchFamily="34" charset="0"/>
                <a:cs typeface="Calibri" pitchFamily="34" charset="0"/>
              </a:endParaRPr>
            </a:p>
          </p:txBody>
        </p:sp>
        <p:sp>
          <p:nvSpPr>
            <p:cNvPr id="66" name="TextBox 65"/>
            <p:cNvSpPr txBox="1"/>
            <p:nvPr/>
          </p:nvSpPr>
          <p:spPr>
            <a:xfrm>
              <a:off x="6338768" y="4289515"/>
              <a:ext cx="565559" cy="830997"/>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solidFill>
                    <a:srgbClr val="FF0000"/>
                  </a:solidFill>
                  <a:latin typeface="Calibri" pitchFamily="34" charset="0"/>
                  <a:cs typeface="Calibri" pitchFamily="34" charset="0"/>
                </a:rPr>
                <a:t>01*</a:t>
              </a:r>
            </a:p>
            <a:p>
              <a:pPr algn="ctr"/>
              <a:r>
                <a:rPr lang="en-US" sz="2400" dirty="0" smtClean="0">
                  <a:solidFill>
                    <a:srgbClr val="FF0000"/>
                  </a:solidFill>
                  <a:latin typeface="Calibri" pitchFamily="34" charset="0"/>
                  <a:cs typeface="Calibri" pitchFamily="34" charset="0"/>
                </a:rPr>
                <a:t>00*</a:t>
              </a:r>
              <a:endParaRPr lang="en-US" sz="2400" dirty="0">
                <a:solidFill>
                  <a:srgbClr val="FF0000"/>
                </a:solidFill>
                <a:latin typeface="Calibri" pitchFamily="34" charset="0"/>
                <a:cs typeface="Calibri" pitchFamily="34" charset="0"/>
              </a:endParaRPr>
            </a:p>
          </p:txBody>
        </p:sp>
        <p:sp>
          <p:nvSpPr>
            <p:cNvPr id="67" name="TextBox 66"/>
            <p:cNvSpPr txBox="1"/>
            <p:nvPr/>
          </p:nvSpPr>
          <p:spPr>
            <a:xfrm>
              <a:off x="7318259" y="4289515"/>
              <a:ext cx="565559" cy="461665"/>
            </a:xfrm>
            <a:prstGeom prst="rect">
              <a:avLst/>
            </a:prstGeom>
          </p:spPr>
          <p:style>
            <a:lnRef idx="2">
              <a:schemeClr val="dk1"/>
            </a:lnRef>
            <a:fillRef idx="1">
              <a:schemeClr val="lt1"/>
            </a:fillRef>
            <a:effectRef idx="0">
              <a:schemeClr val="dk1"/>
            </a:effectRef>
            <a:fontRef idx="minor">
              <a:schemeClr val="dk1"/>
            </a:fontRef>
          </p:style>
          <p:txBody>
            <a:bodyPr wrap="square" lIns="0" rIns="0" rtlCol="0">
              <a:spAutoFit/>
            </a:bodyPr>
            <a:lstStyle/>
            <a:p>
              <a:pPr algn="ctr"/>
              <a:r>
                <a:rPr lang="en-US" sz="2400" dirty="0" smtClean="0">
                  <a:latin typeface="Calibri" pitchFamily="34" charset="0"/>
                  <a:cs typeface="Calibri" pitchFamily="34" charset="0"/>
                </a:rPr>
                <a:t>01*</a:t>
              </a:r>
              <a:endParaRPr lang="en-US" sz="2400" dirty="0">
                <a:latin typeface="Calibri" pitchFamily="34" charset="0"/>
                <a:cs typeface="Calibri" pitchFamily="34" charset="0"/>
              </a:endParaRPr>
            </a:p>
          </p:txBody>
        </p:sp>
      </p:grpSp>
      <p:sp>
        <p:nvSpPr>
          <p:cNvPr id="69" name="Rounded Rectangle 68"/>
          <p:cNvSpPr/>
          <p:nvPr/>
        </p:nvSpPr>
        <p:spPr>
          <a:xfrm>
            <a:off x="250620" y="5181600"/>
            <a:ext cx="8229600" cy="685800"/>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solidFill>
                  <a:schemeClr val="tx1"/>
                </a:solidFill>
                <a:latin typeface="+mj-lt"/>
              </a:rPr>
              <a:t>Divide:</a:t>
            </a:r>
            <a:r>
              <a:rPr lang="en-US" sz="2800" dirty="0">
                <a:solidFill>
                  <a:schemeClr val="tx1"/>
                </a:solidFill>
                <a:latin typeface="+mj-lt"/>
                <a:cs typeface="Calibri" pitchFamily="34" charset="0"/>
              </a:rPr>
              <a:t> </a:t>
            </a:r>
            <a:r>
              <a:rPr lang="en-US" sz="2800" dirty="0" smtClean="0">
                <a:solidFill>
                  <a:schemeClr val="tx1"/>
                </a:solidFill>
                <a:latin typeface="+mj-lt"/>
                <a:cs typeface="Calibri" pitchFamily="34" charset="0"/>
              </a:rPr>
              <a:t>Requires </a:t>
            </a:r>
            <a:r>
              <a:rPr lang="en-US" sz="2800" dirty="0">
                <a:solidFill>
                  <a:schemeClr val="tx1"/>
                </a:solidFill>
                <a:latin typeface="+mj-lt"/>
                <a:cs typeface="Calibri" pitchFamily="34" charset="0"/>
              </a:rPr>
              <a:t>more </a:t>
            </a:r>
            <a:r>
              <a:rPr lang="en-US" sz="2800" dirty="0" smtClean="0">
                <a:solidFill>
                  <a:schemeClr val="tx1"/>
                </a:solidFill>
                <a:latin typeface="+mj-lt"/>
                <a:cs typeface="Calibri" pitchFamily="34" charset="0"/>
              </a:rPr>
              <a:t>TCAMs on </a:t>
            </a:r>
            <a:r>
              <a:rPr lang="en-US" sz="2800" dirty="0">
                <a:solidFill>
                  <a:schemeClr val="tx1"/>
                </a:solidFill>
                <a:latin typeface="+mj-lt"/>
                <a:cs typeface="Calibri" pitchFamily="34" charset="0"/>
              </a:rPr>
              <a:t>a </a:t>
            </a:r>
            <a:r>
              <a:rPr lang="en-US" sz="2800" dirty="0">
                <a:solidFill>
                  <a:schemeClr val="accent1"/>
                </a:solidFill>
                <a:latin typeface="+mj-lt"/>
                <a:cs typeface="Calibri" pitchFamily="34" charset="0"/>
              </a:rPr>
              <a:t>set</a:t>
            </a:r>
            <a:r>
              <a:rPr lang="en-US" sz="2800" dirty="0">
                <a:solidFill>
                  <a:schemeClr val="tx1"/>
                </a:solidFill>
                <a:latin typeface="+mj-lt"/>
                <a:cs typeface="Calibri" pitchFamily="34" charset="0"/>
              </a:rPr>
              <a:t> of </a:t>
            </a:r>
            <a:r>
              <a:rPr lang="en-US" sz="2800" dirty="0" smtClean="0">
                <a:solidFill>
                  <a:schemeClr val="tx1"/>
                </a:solidFill>
                <a:latin typeface="+mj-lt"/>
                <a:cs typeface="Calibri" pitchFamily="34" charset="0"/>
              </a:rPr>
              <a:t>switches</a:t>
            </a:r>
            <a:endParaRPr lang="en-US" sz="2800" dirty="0">
              <a:solidFill>
                <a:schemeClr val="tx1"/>
              </a:solidFill>
              <a:latin typeface="+mj-lt"/>
              <a:cs typeface="Calibri" pitchFamily="34" charset="0"/>
            </a:endParaRPr>
          </a:p>
        </p:txBody>
      </p:sp>
      <p:sp>
        <p:nvSpPr>
          <p:cNvPr id="70" name="Rounded Rectangle 69"/>
          <p:cNvSpPr/>
          <p:nvPr/>
        </p:nvSpPr>
        <p:spPr>
          <a:xfrm>
            <a:off x="250620" y="6019800"/>
            <a:ext cx="8229600" cy="685800"/>
          </a:xfrm>
          <a:prstGeom prst="roundRect">
            <a:avLst>
              <a:gd name="adj" fmla="val 7193"/>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smtClean="0">
                <a:solidFill>
                  <a:schemeClr val="tx1"/>
                </a:solidFill>
                <a:latin typeface="Calibri" pitchFamily="34" charset="0"/>
                <a:cs typeface="Calibri" pitchFamily="34" charset="0"/>
              </a:rPr>
              <a:t>Merge: Finds prefixes that </a:t>
            </a:r>
            <a:r>
              <a:rPr lang="en-US" sz="2800" dirty="0" smtClean="0">
                <a:solidFill>
                  <a:schemeClr val="accent1"/>
                </a:solidFill>
                <a:latin typeface="Calibri" pitchFamily="34" charset="0"/>
                <a:cs typeface="Calibri" pitchFamily="34" charset="0"/>
              </a:rPr>
              <a:t>cover a set</a:t>
            </a:r>
            <a:r>
              <a:rPr lang="en-US" sz="2800" dirty="0" smtClean="0">
                <a:solidFill>
                  <a:schemeClr val="tx1"/>
                </a:solidFill>
                <a:latin typeface="Calibri" pitchFamily="34" charset="0"/>
                <a:cs typeface="Calibri" pitchFamily="34" charset="0"/>
              </a:rPr>
              <a:t> when merge</a:t>
            </a:r>
            <a:endParaRPr lang="en-US" sz="2800" dirty="0">
              <a:solidFill>
                <a:schemeClr val="tx1"/>
              </a:solidFill>
              <a:latin typeface="Calibri" pitchFamily="34" charset="0"/>
              <a:cs typeface="Calibri" pitchFamily="34" charset="0"/>
            </a:endParaRPr>
          </a:p>
        </p:txBody>
      </p:sp>
      <p:sp>
        <p:nvSpPr>
          <p:cNvPr id="71" name="Right Arrow 70"/>
          <p:cNvSpPr/>
          <p:nvPr/>
        </p:nvSpPr>
        <p:spPr>
          <a:xfrm>
            <a:off x="3581400" y="2286001"/>
            <a:ext cx="1458687" cy="60091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Oval 6"/>
          <p:cNvSpPr/>
          <p:nvPr/>
        </p:nvSpPr>
        <p:spPr>
          <a:xfrm>
            <a:off x="304800" y="1605803"/>
            <a:ext cx="553212" cy="553212"/>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800" dirty="0" smtClean="0">
                <a:latin typeface="Calibri" pitchFamily="34" charset="0"/>
                <a:cs typeface="Calibri" pitchFamily="34" charset="0"/>
              </a:rPr>
              <a:t>13</a:t>
            </a:r>
            <a:endParaRPr lang="en-US" sz="2800" dirty="0">
              <a:latin typeface="Calibri" pitchFamily="34" charset="0"/>
              <a:cs typeface="Calibri" pitchFamily="34" charset="0"/>
            </a:endParaRPr>
          </a:p>
        </p:txBody>
      </p:sp>
      <p:sp>
        <p:nvSpPr>
          <p:cNvPr id="8" name="Oval 7"/>
          <p:cNvSpPr/>
          <p:nvPr/>
        </p:nvSpPr>
        <p:spPr>
          <a:xfrm>
            <a:off x="2895600" y="1605803"/>
            <a:ext cx="553212" cy="553212"/>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800" dirty="0" smtClean="0">
                <a:latin typeface="Calibri" pitchFamily="34" charset="0"/>
                <a:cs typeface="Calibri" pitchFamily="34" charset="0"/>
              </a:rPr>
              <a:t>13</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val="142008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500"/>
                                        <p:tgtEl>
                                          <p:spTgt spid="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fade">
                                      <p:cBhvr>
                                        <p:cTn id="24" dur="500"/>
                                        <p:tgtEl>
                                          <p:spTgt spid="7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fade">
                                      <p:cBhvr>
                                        <p:cTn id="27" dur="500"/>
                                        <p:tgtEl>
                                          <p:spTgt spid="6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fade">
                                      <p:cBhvr>
                                        <p:cTn id="3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8" grpId="0" animBg="1"/>
      <p:bldP spid="49" grpId="0" animBg="1"/>
      <p:bldP spid="50" grpId="0" animBg="1"/>
      <p:bldP spid="69" grpId="0" animBg="1"/>
      <p:bldP spid="70" grpId="0" animBg="1"/>
      <p:bldP spid="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mtClean="0"/>
              <a:t>Prior Work: Software Defined Measurement (SDM)</a:t>
            </a:r>
            <a:endParaRPr lang="en-US" dirty="0"/>
          </a:p>
        </p:txBody>
      </p:sp>
      <p:sp>
        <p:nvSpPr>
          <p:cNvPr id="4" name="Slide Number Placeholder 3"/>
          <p:cNvSpPr>
            <a:spLocks noGrp="1"/>
          </p:cNvSpPr>
          <p:nvPr>
            <p:ph type="sldNum" sz="quarter" idx="15"/>
          </p:nvPr>
        </p:nvSpPr>
        <p:spPr/>
        <p:txBody>
          <a:bodyPr/>
          <a:lstStyle/>
          <a:p>
            <a:fld id="{7876E0CC-6134-4D81-B876-3E8DBC324A9F}" type="slidenum">
              <a:rPr lang="en-US" smtClean="0"/>
              <a:pPr/>
              <a:t>4</a:t>
            </a:fld>
            <a:endParaRPr lang="en-US"/>
          </a:p>
        </p:txBody>
      </p:sp>
      <p:grpSp>
        <p:nvGrpSpPr>
          <p:cNvPr id="5" name="Group 4"/>
          <p:cNvGrpSpPr/>
          <p:nvPr/>
        </p:nvGrpSpPr>
        <p:grpSpPr>
          <a:xfrm>
            <a:off x="3148299" y="3625398"/>
            <a:ext cx="3274318" cy="1705469"/>
            <a:chOff x="2252243" y="3544079"/>
            <a:chExt cx="3274318" cy="1705469"/>
          </a:xfrm>
        </p:grpSpPr>
        <p:pic>
          <p:nvPicPr>
            <p:cNvPr id="6"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243" y="3544079"/>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958" y="4351551"/>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672" y="3544079"/>
              <a:ext cx="928889" cy="8979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a:stCxn id="6" idx="3"/>
              <a:endCxn id="8" idx="1"/>
            </p:cNvCxnSpPr>
            <p:nvPr/>
          </p:nvCxnSpPr>
          <p:spPr>
            <a:xfrm>
              <a:off x="3181132" y="3993076"/>
              <a:ext cx="141654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7" idx="3"/>
              <a:endCxn id="8" idx="2"/>
            </p:cNvCxnSpPr>
            <p:nvPr/>
          </p:nvCxnSpPr>
          <p:spPr>
            <a:xfrm flipV="1">
              <a:off x="4353847"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stCxn id="7" idx="1"/>
              <a:endCxn id="6" idx="2"/>
            </p:cNvCxnSpPr>
            <p:nvPr/>
          </p:nvCxnSpPr>
          <p:spPr>
            <a:xfrm flipH="1" flipV="1">
              <a:off x="2716689"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grpSp>
      <p:sp>
        <p:nvSpPr>
          <p:cNvPr id="12" name="Curved Right Arrow 11"/>
          <p:cNvSpPr/>
          <p:nvPr/>
        </p:nvSpPr>
        <p:spPr>
          <a:xfrm>
            <a:off x="3099236" y="2615445"/>
            <a:ext cx="463820" cy="12119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endParaRPr lang="en-US" sz="2800">
              <a:solidFill>
                <a:prstClr val="black"/>
              </a:solidFill>
            </a:endParaRPr>
          </a:p>
        </p:txBody>
      </p:sp>
      <p:sp>
        <p:nvSpPr>
          <p:cNvPr id="13" name="Curved Right Arrow 12"/>
          <p:cNvSpPr/>
          <p:nvPr/>
        </p:nvSpPr>
        <p:spPr>
          <a:xfrm rot="10800000">
            <a:off x="5994835" y="2615444"/>
            <a:ext cx="463820" cy="11969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endParaRPr lang="en-US" sz="2800">
              <a:solidFill>
                <a:prstClr val="black"/>
              </a:solidFill>
            </a:endParaRPr>
          </a:p>
        </p:txBody>
      </p:sp>
      <p:sp>
        <p:nvSpPr>
          <p:cNvPr id="15" name="Rectangle 14"/>
          <p:cNvSpPr/>
          <p:nvPr/>
        </p:nvSpPr>
        <p:spPr>
          <a:xfrm>
            <a:off x="762000" y="1219200"/>
            <a:ext cx="7696200" cy="1343133"/>
          </a:xfrm>
          <a:prstGeom prst="rect">
            <a:avLst/>
          </a:prstGeom>
        </p:spPr>
        <p:style>
          <a:lnRef idx="2">
            <a:schemeClr val="dk1"/>
          </a:lnRef>
          <a:fillRef idx="1">
            <a:schemeClr val="lt1"/>
          </a:fillRef>
          <a:effectRef idx="0">
            <a:schemeClr val="dk1"/>
          </a:effectRef>
          <a:fontRef idx="minor">
            <a:schemeClr val="dk1"/>
          </a:fontRef>
        </p:style>
        <p:txBody>
          <a:bodyPr vert="horz" lIns="91418" tIns="45710" rIns="91418" bIns="45710" rtlCol="0" anchor="t" anchorCtr="0"/>
          <a:lstStyle/>
          <a:p>
            <a:pPr algn="ctr"/>
            <a:r>
              <a:rPr lang="en-US" sz="2800" dirty="0">
                <a:solidFill>
                  <a:prstClr val="black"/>
                </a:solidFill>
                <a:latin typeface="Calibri" pitchFamily="34" charset="0"/>
                <a:cs typeface="Calibri" pitchFamily="34" charset="0"/>
              </a:rPr>
              <a:t>Controller</a:t>
            </a:r>
          </a:p>
        </p:txBody>
      </p:sp>
      <p:grpSp>
        <p:nvGrpSpPr>
          <p:cNvPr id="17" name="Group 16"/>
          <p:cNvGrpSpPr/>
          <p:nvPr/>
        </p:nvGrpSpPr>
        <p:grpSpPr>
          <a:xfrm>
            <a:off x="1862301" y="2920244"/>
            <a:ext cx="2938299" cy="586153"/>
            <a:chOff x="5600129" y="4262755"/>
            <a:chExt cx="2938299" cy="586153"/>
          </a:xfrm>
        </p:grpSpPr>
        <p:sp>
          <p:nvSpPr>
            <p:cNvPr id="18" name="Rounded Rectangle 17"/>
            <p:cNvSpPr/>
            <p:nvPr/>
          </p:nvSpPr>
          <p:spPr>
            <a:xfrm>
              <a:off x="5759028" y="4262755"/>
              <a:ext cx="2779400" cy="586153"/>
            </a:xfrm>
            <a:prstGeom prst="roundRect">
              <a:avLst>
                <a:gd name="adj" fmla="val 24792"/>
              </a:avLst>
            </a:prstGeom>
            <a:ln/>
          </p:spPr>
          <p:style>
            <a:lnRef idx="2">
              <a:schemeClr val="dk1"/>
            </a:lnRef>
            <a:fillRef idx="1">
              <a:schemeClr val="lt1"/>
            </a:fillRef>
            <a:effectRef idx="0">
              <a:schemeClr val="dk1"/>
            </a:effectRef>
            <a:fontRef idx="minor">
              <a:schemeClr val="dk1"/>
            </a:fontRef>
          </p:style>
          <p:txBody>
            <a:bodyPr lIns="457200" tIns="0" rIns="0" bIns="0" rtlCol="0" anchor="ctr"/>
            <a:lstStyle/>
            <a:p>
              <a:r>
                <a:rPr lang="en-US" sz="2800" dirty="0" smtClean="0">
                  <a:solidFill>
                    <a:schemeClr val="tx1"/>
                  </a:solidFill>
                  <a:latin typeface="Calibri" pitchFamily="34" charset="0"/>
                  <a:cs typeface="Calibri" pitchFamily="34" charset="0"/>
                </a:rPr>
                <a:t>Install rules</a:t>
              </a:r>
              <a:endParaRPr lang="en-US" sz="2800" dirty="0">
                <a:solidFill>
                  <a:schemeClr val="tx1"/>
                </a:solidFill>
                <a:latin typeface="Calibri" pitchFamily="34" charset="0"/>
                <a:cs typeface="Calibri" pitchFamily="34" charset="0"/>
              </a:endParaRPr>
            </a:p>
          </p:txBody>
        </p:sp>
        <p:sp>
          <p:nvSpPr>
            <p:cNvPr id="19" name="Oval 18"/>
            <p:cNvSpPr/>
            <p:nvPr/>
          </p:nvSpPr>
          <p:spPr>
            <a:xfrm>
              <a:off x="5600129" y="4262755"/>
              <a:ext cx="586153" cy="586153"/>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dirty="0" smtClean="0">
                  <a:solidFill>
                    <a:prstClr val="white"/>
                  </a:solidFill>
                  <a:latin typeface="Calibri" pitchFamily="34" charset="0"/>
                  <a:cs typeface="Calibri" pitchFamily="34" charset="0"/>
                </a:rPr>
                <a:t>1</a:t>
              </a:r>
              <a:endParaRPr lang="en-US" sz="2800" dirty="0">
                <a:solidFill>
                  <a:prstClr val="white"/>
                </a:solidFill>
                <a:latin typeface="Calibri" pitchFamily="34" charset="0"/>
                <a:cs typeface="Calibri" pitchFamily="34" charset="0"/>
              </a:endParaRPr>
            </a:p>
          </p:txBody>
        </p:sp>
      </p:grpSp>
      <p:grpSp>
        <p:nvGrpSpPr>
          <p:cNvPr id="20" name="Group 19"/>
          <p:cNvGrpSpPr/>
          <p:nvPr/>
        </p:nvGrpSpPr>
        <p:grpSpPr>
          <a:xfrm>
            <a:off x="5059228" y="2928330"/>
            <a:ext cx="2941772" cy="586153"/>
            <a:chOff x="5600129" y="4262755"/>
            <a:chExt cx="2941772" cy="586153"/>
          </a:xfrm>
        </p:grpSpPr>
        <p:sp>
          <p:nvSpPr>
            <p:cNvPr id="21" name="Rounded Rectangle 20"/>
            <p:cNvSpPr/>
            <p:nvPr/>
          </p:nvSpPr>
          <p:spPr>
            <a:xfrm>
              <a:off x="5759027" y="4262755"/>
              <a:ext cx="2782874" cy="586153"/>
            </a:xfrm>
            <a:prstGeom prst="roundRect">
              <a:avLst>
                <a:gd name="adj" fmla="val 24792"/>
              </a:avLst>
            </a:prstGeom>
            <a:ln/>
          </p:spPr>
          <p:style>
            <a:lnRef idx="2">
              <a:schemeClr val="dk1"/>
            </a:lnRef>
            <a:fillRef idx="1">
              <a:schemeClr val="lt1"/>
            </a:fillRef>
            <a:effectRef idx="0">
              <a:schemeClr val="dk1"/>
            </a:effectRef>
            <a:fontRef idx="minor">
              <a:schemeClr val="dk1"/>
            </a:fontRef>
          </p:style>
          <p:txBody>
            <a:bodyPr lIns="457200" tIns="0" rIns="0" bIns="0" rtlCol="0" anchor="ctr"/>
            <a:lstStyle/>
            <a:p>
              <a:r>
                <a:rPr lang="en-US" sz="2800" dirty="0">
                  <a:solidFill>
                    <a:schemeClr val="tx1"/>
                  </a:solidFill>
                  <a:latin typeface="Calibri" pitchFamily="34" charset="0"/>
                  <a:cs typeface="Calibri" pitchFamily="34" charset="0"/>
                </a:rPr>
                <a:t>Fetch </a:t>
              </a:r>
              <a:r>
                <a:rPr lang="en-US" sz="2800" dirty="0" smtClean="0">
                  <a:solidFill>
                    <a:schemeClr val="tx1"/>
                  </a:solidFill>
                  <a:latin typeface="Calibri" pitchFamily="34" charset="0"/>
                  <a:cs typeface="Calibri" pitchFamily="34" charset="0"/>
                </a:rPr>
                <a:t>counters</a:t>
              </a:r>
              <a:endParaRPr lang="en-US" sz="2800" dirty="0">
                <a:solidFill>
                  <a:schemeClr val="tx1"/>
                </a:solidFill>
                <a:latin typeface="Calibri" pitchFamily="34" charset="0"/>
                <a:cs typeface="Calibri" pitchFamily="34" charset="0"/>
              </a:endParaRPr>
            </a:p>
          </p:txBody>
        </p:sp>
        <p:sp>
          <p:nvSpPr>
            <p:cNvPr id="22" name="Oval 21"/>
            <p:cNvSpPr/>
            <p:nvPr/>
          </p:nvSpPr>
          <p:spPr>
            <a:xfrm>
              <a:off x="5600129" y="4262755"/>
              <a:ext cx="586153" cy="586153"/>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dirty="0" smtClean="0">
                  <a:solidFill>
                    <a:prstClr val="white"/>
                  </a:solidFill>
                  <a:latin typeface="Calibri" pitchFamily="34" charset="0"/>
                  <a:cs typeface="Calibri" pitchFamily="34" charset="0"/>
                </a:rPr>
                <a:t>2</a:t>
              </a:r>
              <a:endParaRPr lang="en-US" sz="2800" dirty="0">
                <a:solidFill>
                  <a:prstClr val="white"/>
                </a:solidFill>
                <a:latin typeface="Calibri" pitchFamily="34" charset="0"/>
                <a:cs typeface="Calibri" pitchFamily="34" charset="0"/>
              </a:endParaRPr>
            </a:p>
          </p:txBody>
        </p:sp>
      </p:grpSp>
      <p:pic>
        <p:nvPicPr>
          <p:cNvPr id="23" name="Picture 2" descr="D:\USC\ramesh\vcrib\nsdi\presentation\server.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5981" y="5666393"/>
            <a:ext cx="563509" cy="76995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D:\USC\ramesh\vcrib\nsdi\presentation\server.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5228" y="3697009"/>
            <a:ext cx="563509" cy="769954"/>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Arrow Connector 24"/>
          <p:cNvCxnSpPr>
            <a:stCxn id="23" idx="0"/>
            <a:endCxn id="7" idx="2"/>
          </p:cNvCxnSpPr>
          <p:nvPr/>
        </p:nvCxnSpPr>
        <p:spPr>
          <a:xfrm flipH="1" flipV="1">
            <a:off x="4785459" y="5330867"/>
            <a:ext cx="482277" cy="33552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stCxn id="8" idx="3"/>
            <a:endCxn id="24" idx="1"/>
          </p:cNvCxnSpPr>
          <p:nvPr/>
        </p:nvCxnSpPr>
        <p:spPr>
          <a:xfrm>
            <a:off x="6422617" y="4074397"/>
            <a:ext cx="922611" cy="7589"/>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grpSp>
        <p:nvGrpSpPr>
          <p:cNvPr id="28" name="Group 27"/>
          <p:cNvGrpSpPr/>
          <p:nvPr/>
        </p:nvGrpSpPr>
        <p:grpSpPr>
          <a:xfrm>
            <a:off x="1239316" y="2920243"/>
            <a:ext cx="3608756" cy="586153"/>
            <a:chOff x="5600129" y="4262755"/>
            <a:chExt cx="3608756" cy="586153"/>
          </a:xfrm>
        </p:grpSpPr>
        <p:sp>
          <p:nvSpPr>
            <p:cNvPr id="29" name="Rounded Rectangle 28"/>
            <p:cNvSpPr/>
            <p:nvPr/>
          </p:nvSpPr>
          <p:spPr>
            <a:xfrm>
              <a:off x="5759027" y="4262755"/>
              <a:ext cx="3449858" cy="586153"/>
            </a:xfrm>
            <a:prstGeom prst="roundRect">
              <a:avLst>
                <a:gd name="adj" fmla="val 24792"/>
              </a:avLst>
            </a:prstGeom>
            <a:ln/>
          </p:spPr>
          <p:style>
            <a:lnRef idx="2">
              <a:schemeClr val="dk1"/>
            </a:lnRef>
            <a:fillRef idx="1">
              <a:schemeClr val="lt1"/>
            </a:fillRef>
            <a:effectRef idx="0">
              <a:schemeClr val="dk1"/>
            </a:effectRef>
            <a:fontRef idx="minor">
              <a:schemeClr val="dk1"/>
            </a:fontRef>
          </p:style>
          <p:txBody>
            <a:bodyPr lIns="457200" tIns="0" rIns="0" bIns="0" rtlCol="0" anchor="ctr"/>
            <a:lstStyle/>
            <a:p>
              <a:r>
                <a:rPr lang="en-US" sz="2800" dirty="0" smtClean="0">
                  <a:solidFill>
                    <a:schemeClr val="tx1"/>
                  </a:solidFill>
                  <a:latin typeface="Calibri" pitchFamily="34" charset="0"/>
                  <a:cs typeface="Calibri" pitchFamily="34" charset="0"/>
                </a:rPr>
                <a:t>Update rules</a:t>
              </a:r>
              <a:endParaRPr lang="en-US" sz="2800" dirty="0">
                <a:solidFill>
                  <a:schemeClr val="tx1"/>
                </a:solidFill>
                <a:latin typeface="Calibri" pitchFamily="34" charset="0"/>
                <a:cs typeface="Calibri" pitchFamily="34" charset="0"/>
              </a:endParaRPr>
            </a:p>
          </p:txBody>
        </p:sp>
        <p:sp>
          <p:nvSpPr>
            <p:cNvPr id="30" name="Oval 29"/>
            <p:cNvSpPr/>
            <p:nvPr/>
          </p:nvSpPr>
          <p:spPr>
            <a:xfrm>
              <a:off x="5600129" y="4262755"/>
              <a:ext cx="586153" cy="586153"/>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dirty="0" smtClean="0">
                  <a:solidFill>
                    <a:prstClr val="white"/>
                  </a:solidFill>
                  <a:latin typeface="Calibri" pitchFamily="34" charset="0"/>
                  <a:cs typeface="Calibri" pitchFamily="34" charset="0"/>
                </a:rPr>
                <a:t>3</a:t>
              </a:r>
              <a:endParaRPr lang="en-US" sz="2800" dirty="0">
                <a:solidFill>
                  <a:prstClr val="white"/>
                </a:solidFill>
                <a:latin typeface="Calibri" pitchFamily="34" charset="0"/>
                <a:cs typeface="Calibri" pitchFamily="34" charset="0"/>
              </a:endParaRPr>
            </a:p>
          </p:txBody>
        </p:sp>
      </p:grpSp>
      <p:sp>
        <p:nvSpPr>
          <p:cNvPr id="34" name="Rounded Rectangle 33"/>
          <p:cNvSpPr/>
          <p:nvPr/>
        </p:nvSpPr>
        <p:spPr>
          <a:xfrm>
            <a:off x="110783" y="4813073"/>
            <a:ext cx="4067438" cy="45586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Source  IP: 10.0.1.128/30</a:t>
            </a:r>
            <a:endParaRPr lang="en-US" sz="2800" dirty="0">
              <a:latin typeface="Calibri" pitchFamily="34" charset="0"/>
              <a:cs typeface="Calibri" pitchFamily="34" charset="0"/>
            </a:endParaRPr>
          </a:p>
        </p:txBody>
      </p:sp>
      <p:sp>
        <p:nvSpPr>
          <p:cNvPr id="35" name="Rounded Rectangle 34"/>
          <p:cNvSpPr/>
          <p:nvPr/>
        </p:nvSpPr>
        <p:spPr>
          <a:xfrm>
            <a:off x="6114263" y="4800600"/>
            <a:ext cx="2420137"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#Bytes=1M</a:t>
            </a:r>
            <a:endParaRPr lang="en-US" sz="2800" dirty="0">
              <a:latin typeface="Calibri" pitchFamily="34" charset="0"/>
              <a:cs typeface="Calibri" pitchFamily="34" charset="0"/>
            </a:endParaRPr>
          </a:p>
        </p:txBody>
      </p:sp>
      <p:sp>
        <p:nvSpPr>
          <p:cNvPr id="36" name="Rounded Rectangle 35"/>
          <p:cNvSpPr/>
          <p:nvPr/>
        </p:nvSpPr>
        <p:spPr>
          <a:xfrm>
            <a:off x="123562" y="4815114"/>
            <a:ext cx="4067438" cy="45586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Source  IP: 10.0.1.130/31</a:t>
            </a:r>
            <a:endParaRPr lang="en-US" sz="2800" dirty="0">
              <a:latin typeface="Calibri" pitchFamily="34" charset="0"/>
              <a:cs typeface="Calibri" pitchFamily="34" charset="0"/>
            </a:endParaRPr>
          </a:p>
        </p:txBody>
      </p:sp>
      <p:sp>
        <p:nvSpPr>
          <p:cNvPr id="39" name="Rounded Rectangle 38"/>
          <p:cNvSpPr/>
          <p:nvPr/>
        </p:nvSpPr>
        <p:spPr>
          <a:xfrm>
            <a:off x="1151394" y="1804931"/>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sp>
        <p:nvSpPr>
          <p:cNvPr id="42" name="Rounded Rectangle 41"/>
          <p:cNvSpPr/>
          <p:nvPr/>
        </p:nvSpPr>
        <p:spPr>
          <a:xfrm>
            <a:off x="4990444" y="1804931"/>
            <a:ext cx="3010556" cy="55726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latin typeface="Calibri" pitchFamily="34" charset="0"/>
                <a:cs typeface="Calibri" pitchFamily="34" charset="0"/>
              </a:rPr>
              <a:t>Change detection</a:t>
            </a:r>
            <a:endParaRPr lang="en-US" sz="2800" dirty="0">
              <a:latin typeface="Calibri" pitchFamily="34" charset="0"/>
              <a:cs typeface="Calibri" pitchFamily="34" charset="0"/>
            </a:endParaRPr>
          </a:p>
        </p:txBody>
      </p:sp>
      <p:sp>
        <p:nvSpPr>
          <p:cNvPr id="44" name="Rounded Rectangle 43"/>
          <p:cNvSpPr/>
          <p:nvPr/>
        </p:nvSpPr>
        <p:spPr>
          <a:xfrm>
            <a:off x="6114263" y="5328668"/>
            <a:ext cx="2420137" cy="457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latin typeface="Calibri" pitchFamily="34" charset="0"/>
                <a:cs typeface="Calibri" pitchFamily="34" charset="0"/>
              </a:rPr>
              <a:t>#Bytes=5M</a:t>
            </a:r>
            <a:endParaRPr lang="en-US" sz="2800" dirty="0">
              <a:latin typeface="Calibri" pitchFamily="34" charset="0"/>
              <a:cs typeface="Calibri" pitchFamily="34" charset="0"/>
            </a:endParaRPr>
          </a:p>
        </p:txBody>
      </p:sp>
      <p:sp>
        <p:nvSpPr>
          <p:cNvPr id="45" name="Rounded Rectangle 44"/>
          <p:cNvSpPr/>
          <p:nvPr/>
        </p:nvSpPr>
        <p:spPr>
          <a:xfrm>
            <a:off x="110783" y="5334000"/>
            <a:ext cx="4067438" cy="45586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latin typeface="Calibri" pitchFamily="34" charset="0"/>
                <a:cs typeface="Calibri" pitchFamily="34" charset="0"/>
              </a:rPr>
              <a:t>Source  IP: 55.3.4.34/31</a:t>
            </a:r>
            <a:endParaRPr lang="en-US" sz="2800" dirty="0">
              <a:latin typeface="Calibri" pitchFamily="34" charset="0"/>
              <a:cs typeface="Calibri" pitchFamily="34" charset="0"/>
            </a:endParaRPr>
          </a:p>
        </p:txBody>
      </p:sp>
      <p:sp>
        <p:nvSpPr>
          <p:cNvPr id="43" name="Rounded Rectangle 42"/>
          <p:cNvSpPr/>
          <p:nvPr/>
        </p:nvSpPr>
        <p:spPr>
          <a:xfrm>
            <a:off x="123562" y="5341843"/>
            <a:ext cx="4067438" cy="45586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latin typeface="Calibri" pitchFamily="34" charset="0"/>
                <a:cs typeface="Calibri" pitchFamily="34" charset="0"/>
              </a:rPr>
              <a:t>Source  IP: 55.3.4.32/30</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val="257385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10" presetClass="entr" presetSubtype="0" fill="hold" nodeType="withEffect">
                                  <p:stCondLst>
                                    <p:cond delay="50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47" presetClass="entr" presetSubtype="0" fill="hold" grpId="0" nodeType="withEffect">
                                  <p:stCondLst>
                                    <p:cond delay="50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50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anim calcmode="lin" valueType="num">
                                      <p:cBhvr>
                                        <p:cTn id="19" dur="500" fill="hold"/>
                                        <p:tgtEl>
                                          <p:spTgt spid="45"/>
                                        </p:tgtEl>
                                        <p:attrNameLst>
                                          <p:attrName>ppt_x</p:attrName>
                                        </p:attrNameLst>
                                      </p:cBhvr>
                                      <p:tavLst>
                                        <p:tav tm="0">
                                          <p:val>
                                            <p:strVal val="#ppt_x"/>
                                          </p:val>
                                        </p:tav>
                                        <p:tav tm="100000">
                                          <p:val>
                                            <p:strVal val="#ppt_x"/>
                                          </p:val>
                                        </p:tav>
                                      </p:tavLst>
                                    </p:anim>
                                    <p:anim calcmode="lin" valueType="num">
                                      <p:cBhvr>
                                        <p:cTn id="20" dur="5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42"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anim calcmode="lin" valueType="num">
                                      <p:cBhvr>
                                        <p:cTn id="33" dur="500" fill="hold"/>
                                        <p:tgtEl>
                                          <p:spTgt spid="35"/>
                                        </p:tgtEl>
                                        <p:attrNameLst>
                                          <p:attrName>ppt_x</p:attrName>
                                        </p:attrNameLst>
                                      </p:cBhvr>
                                      <p:tavLst>
                                        <p:tav tm="0">
                                          <p:val>
                                            <p:strVal val="#ppt_x"/>
                                          </p:val>
                                        </p:tav>
                                        <p:tav tm="100000">
                                          <p:val>
                                            <p:strVal val="#ppt_x"/>
                                          </p:val>
                                        </p:tav>
                                      </p:tavLst>
                                    </p:anim>
                                    <p:anim calcmode="lin" valueType="num">
                                      <p:cBhvr>
                                        <p:cTn id="34" dur="500" fill="hold"/>
                                        <p:tgtEl>
                                          <p:spTgt spid="3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anim calcmode="lin" valueType="num">
                                      <p:cBhvr>
                                        <p:cTn id="38" dur="500" fill="hold"/>
                                        <p:tgtEl>
                                          <p:spTgt spid="44"/>
                                        </p:tgtEl>
                                        <p:attrNameLst>
                                          <p:attrName>ppt_x</p:attrName>
                                        </p:attrNameLst>
                                      </p:cBhvr>
                                      <p:tavLst>
                                        <p:tav tm="0">
                                          <p:val>
                                            <p:strVal val="#ppt_x"/>
                                          </p:val>
                                        </p:tav>
                                        <p:tav tm="100000">
                                          <p:val>
                                            <p:strVal val="#ppt_x"/>
                                          </p:val>
                                        </p:tav>
                                      </p:tavLst>
                                    </p:anim>
                                    <p:anim calcmode="lin" valueType="num">
                                      <p:cBhvr>
                                        <p:cTn id="39" dur="5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42" presetClass="exit" presetSubtype="0" fill="hold" grpId="1" nodeType="withEffect">
                                  <p:stCondLst>
                                    <p:cond delay="0"/>
                                  </p:stCondLst>
                                  <p:childTnLst>
                                    <p:animEffect transition="out" filter="fade">
                                      <p:cBhvr>
                                        <p:cTn id="46" dur="500"/>
                                        <p:tgtEl>
                                          <p:spTgt spid="34"/>
                                        </p:tgtEl>
                                      </p:cBhvr>
                                    </p:animEffect>
                                    <p:anim calcmode="lin" valueType="num">
                                      <p:cBhvr>
                                        <p:cTn id="47" dur="500"/>
                                        <p:tgtEl>
                                          <p:spTgt spid="34"/>
                                        </p:tgtEl>
                                        <p:attrNameLst>
                                          <p:attrName>ppt_x</p:attrName>
                                        </p:attrNameLst>
                                      </p:cBhvr>
                                      <p:tavLst>
                                        <p:tav tm="0">
                                          <p:val>
                                            <p:strVal val="ppt_x"/>
                                          </p:val>
                                        </p:tav>
                                        <p:tav tm="100000">
                                          <p:val>
                                            <p:strVal val="ppt_x"/>
                                          </p:val>
                                        </p:tav>
                                      </p:tavLst>
                                    </p:anim>
                                    <p:anim calcmode="lin" valueType="num">
                                      <p:cBhvr>
                                        <p:cTn id="48" dur="500"/>
                                        <p:tgtEl>
                                          <p:spTgt spid="34"/>
                                        </p:tgtEl>
                                        <p:attrNameLst>
                                          <p:attrName>ppt_y</p:attrName>
                                        </p:attrNameLst>
                                      </p:cBhvr>
                                      <p:tavLst>
                                        <p:tav tm="0">
                                          <p:val>
                                            <p:strVal val="ppt_y"/>
                                          </p:val>
                                        </p:tav>
                                        <p:tav tm="100000">
                                          <p:val>
                                            <p:strVal val="ppt_y+.1"/>
                                          </p:val>
                                        </p:tav>
                                      </p:tavLst>
                                    </p:anim>
                                    <p:set>
                                      <p:cBhvr>
                                        <p:cTn id="49" dur="1" fill="hold">
                                          <p:stCondLst>
                                            <p:cond delay="499"/>
                                          </p:stCondLst>
                                        </p:cTn>
                                        <p:tgtEl>
                                          <p:spTgt spid="34"/>
                                        </p:tgtEl>
                                        <p:attrNameLst>
                                          <p:attrName>style.visibility</p:attrName>
                                        </p:attrNameLst>
                                      </p:cBhvr>
                                      <p:to>
                                        <p:strVal val="hidden"/>
                                      </p:to>
                                    </p:set>
                                  </p:childTnLst>
                                </p:cTn>
                              </p:par>
                              <p:par>
                                <p:cTn id="50" presetID="42" presetClass="exit" presetSubtype="0" fill="hold" grpId="1" nodeType="withEffect">
                                  <p:stCondLst>
                                    <p:cond delay="0"/>
                                  </p:stCondLst>
                                  <p:childTnLst>
                                    <p:animEffect transition="out" filter="fade">
                                      <p:cBhvr>
                                        <p:cTn id="51" dur="500"/>
                                        <p:tgtEl>
                                          <p:spTgt spid="45"/>
                                        </p:tgtEl>
                                      </p:cBhvr>
                                    </p:animEffect>
                                    <p:anim calcmode="lin" valueType="num">
                                      <p:cBhvr>
                                        <p:cTn id="52" dur="500"/>
                                        <p:tgtEl>
                                          <p:spTgt spid="45"/>
                                        </p:tgtEl>
                                        <p:attrNameLst>
                                          <p:attrName>ppt_x</p:attrName>
                                        </p:attrNameLst>
                                      </p:cBhvr>
                                      <p:tavLst>
                                        <p:tav tm="0">
                                          <p:val>
                                            <p:strVal val="ppt_x"/>
                                          </p:val>
                                        </p:tav>
                                        <p:tav tm="100000">
                                          <p:val>
                                            <p:strVal val="ppt_x"/>
                                          </p:val>
                                        </p:tav>
                                      </p:tavLst>
                                    </p:anim>
                                    <p:anim calcmode="lin" valueType="num">
                                      <p:cBhvr>
                                        <p:cTn id="53" dur="500"/>
                                        <p:tgtEl>
                                          <p:spTgt spid="45"/>
                                        </p:tgtEl>
                                        <p:attrNameLst>
                                          <p:attrName>ppt_y</p:attrName>
                                        </p:attrNameLst>
                                      </p:cBhvr>
                                      <p:tavLst>
                                        <p:tav tm="0">
                                          <p:val>
                                            <p:strVal val="ppt_y"/>
                                          </p:val>
                                        </p:tav>
                                        <p:tav tm="100000">
                                          <p:val>
                                            <p:strVal val="ppt_y+.1"/>
                                          </p:val>
                                        </p:tav>
                                      </p:tavLst>
                                    </p:anim>
                                    <p:set>
                                      <p:cBhvr>
                                        <p:cTn id="54" dur="1" fill="hold">
                                          <p:stCondLst>
                                            <p:cond delay="499"/>
                                          </p:stCondLst>
                                        </p:cTn>
                                        <p:tgtEl>
                                          <p:spTgt spid="45"/>
                                        </p:tgtEl>
                                        <p:attrNameLst>
                                          <p:attrName>style.visibility</p:attrName>
                                        </p:attrNameLst>
                                      </p:cBhvr>
                                      <p:to>
                                        <p:strVal val="hidden"/>
                                      </p:to>
                                    </p:set>
                                  </p:childTnLst>
                                </p:cTn>
                              </p:par>
                            </p:childTnLst>
                          </p:cTn>
                        </p:par>
                        <p:par>
                          <p:cTn id="55" fill="hold">
                            <p:stCondLst>
                              <p:cond delay="500"/>
                            </p:stCondLst>
                            <p:childTnLst>
                              <p:par>
                                <p:cTn id="56" presetID="47" presetClass="entr" presetSubtype="0" fill="hold" grpId="0"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anim calcmode="lin" valueType="num">
                                      <p:cBhvr>
                                        <p:cTn id="59" dur="500" fill="hold"/>
                                        <p:tgtEl>
                                          <p:spTgt spid="36"/>
                                        </p:tgtEl>
                                        <p:attrNameLst>
                                          <p:attrName>ppt_x</p:attrName>
                                        </p:attrNameLst>
                                      </p:cBhvr>
                                      <p:tavLst>
                                        <p:tav tm="0">
                                          <p:val>
                                            <p:strVal val="#ppt_x"/>
                                          </p:val>
                                        </p:tav>
                                        <p:tav tm="100000">
                                          <p:val>
                                            <p:strVal val="#ppt_x"/>
                                          </p:val>
                                        </p:tav>
                                      </p:tavLst>
                                    </p:anim>
                                    <p:anim calcmode="lin" valueType="num">
                                      <p:cBhvr>
                                        <p:cTn id="60" dur="500" fill="hold"/>
                                        <p:tgtEl>
                                          <p:spTgt spid="36"/>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fade">
                                      <p:cBhvr>
                                        <p:cTn id="63" dur="500"/>
                                        <p:tgtEl>
                                          <p:spTgt spid="43"/>
                                        </p:tgtEl>
                                      </p:cBhvr>
                                    </p:animEffect>
                                    <p:anim calcmode="lin" valueType="num">
                                      <p:cBhvr>
                                        <p:cTn id="64" dur="500" fill="hold"/>
                                        <p:tgtEl>
                                          <p:spTgt spid="43"/>
                                        </p:tgtEl>
                                        <p:attrNameLst>
                                          <p:attrName>ppt_x</p:attrName>
                                        </p:attrNameLst>
                                      </p:cBhvr>
                                      <p:tavLst>
                                        <p:tav tm="0">
                                          <p:val>
                                            <p:strVal val="#ppt_x"/>
                                          </p:val>
                                        </p:tav>
                                        <p:tav tm="100000">
                                          <p:val>
                                            <p:strVal val="#ppt_x"/>
                                          </p:val>
                                        </p:tav>
                                      </p:tavLst>
                                    </p:anim>
                                    <p:anim calcmode="lin" valueType="num">
                                      <p:cBhvr>
                                        <p:cTn id="65"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34" grpId="0" animBg="1"/>
      <p:bldP spid="34" grpId="1" animBg="1"/>
      <p:bldP spid="35" grpId="0" animBg="1"/>
      <p:bldP spid="36" grpId="0" animBg="1"/>
      <p:bldP spid="44" grpId="0" animBg="1"/>
      <p:bldP spid="45" grpId="0" animBg="1"/>
      <p:bldP spid="45" grpId="1" animBg="1"/>
      <p:bldP spid="43"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12"/>
          <p:cNvSpPr/>
          <p:nvPr/>
        </p:nvSpPr>
        <p:spPr>
          <a:xfrm>
            <a:off x="6477000" y="3702050"/>
            <a:ext cx="228600" cy="228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Control Loop Delay</a:t>
            </a:r>
            <a:endParaRPr lang="en-US" dirty="0"/>
          </a:p>
        </p:txBody>
      </p:sp>
      <p:sp>
        <p:nvSpPr>
          <p:cNvPr id="4" name="Slide Number Placeholder 3"/>
          <p:cNvSpPr>
            <a:spLocks noGrp="1"/>
          </p:cNvSpPr>
          <p:nvPr>
            <p:ph type="sldNum" sz="quarter" idx="15"/>
          </p:nvPr>
        </p:nvSpPr>
        <p:spPr/>
        <p:txBody>
          <a:bodyPr/>
          <a:lstStyle/>
          <a:p>
            <a:fld id="{7876E0CC-6134-4D81-B876-3E8DBC324A9F}" type="slidenum">
              <a:rPr lang="en-US" smtClean="0"/>
              <a:pPr/>
              <a:t>40</a:t>
            </a:fld>
            <a:endParaRPr lang="en-US"/>
          </a:p>
        </p:txBody>
      </p:sp>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7144" t="18449" r="11269" b="4192"/>
          <a:stretch/>
        </p:blipFill>
        <p:spPr bwMode="auto">
          <a:xfrm>
            <a:off x="992767" y="1447800"/>
            <a:ext cx="6474833" cy="4889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Elbow Connector 6"/>
          <p:cNvCxnSpPr>
            <a:endCxn id="13" idx="3"/>
          </p:cNvCxnSpPr>
          <p:nvPr/>
        </p:nvCxnSpPr>
        <p:spPr>
          <a:xfrm rot="5400000">
            <a:off x="5759452" y="2260602"/>
            <a:ext cx="2501896" cy="609600"/>
          </a:xfrm>
          <a:prstGeom prst="bentConnector2">
            <a:avLst/>
          </a:prstGeom>
          <a:ln w="76200">
            <a:tailEnd type="arrow"/>
          </a:ln>
        </p:spPr>
        <p:style>
          <a:lnRef idx="3">
            <a:schemeClr val="accent2"/>
          </a:lnRef>
          <a:fillRef idx="0">
            <a:schemeClr val="accent2"/>
          </a:fillRef>
          <a:effectRef idx="2">
            <a:schemeClr val="accent2"/>
          </a:effectRef>
          <a:fontRef idx="minor">
            <a:schemeClr val="tx1"/>
          </a:fontRef>
        </p:style>
      </p:cxnSp>
      <p:sp>
        <p:nvSpPr>
          <p:cNvPr id="6" name="Rounded Rectangle 5"/>
          <p:cNvSpPr/>
          <p:nvPr/>
        </p:nvSpPr>
        <p:spPr>
          <a:xfrm>
            <a:off x="454913" y="868680"/>
            <a:ext cx="7929386" cy="50292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a:latin typeface="Calibri" pitchFamily="34" charset="0"/>
                <a:cs typeface="Calibri" pitchFamily="34" charset="0"/>
              </a:rPr>
              <a:t>Allocation </a:t>
            </a:r>
            <a:r>
              <a:rPr lang="en-US" sz="2800" dirty="0" smtClean="0">
                <a:latin typeface="Calibri" pitchFamily="34" charset="0"/>
                <a:cs typeface="Calibri" pitchFamily="34" charset="0"/>
              </a:rPr>
              <a:t>delay is </a:t>
            </a:r>
            <a:r>
              <a:rPr lang="en-US" sz="2800" dirty="0">
                <a:latin typeface="Calibri" pitchFamily="34" charset="0"/>
                <a:cs typeface="Calibri" pitchFamily="34" charset="0"/>
              </a:rPr>
              <a:t>negligible vs. </a:t>
            </a:r>
            <a:r>
              <a:rPr lang="en-US" sz="2800" dirty="0" smtClean="0">
                <a:latin typeface="Calibri" pitchFamily="34" charset="0"/>
                <a:cs typeface="Calibri" pitchFamily="34" charset="0"/>
              </a:rPr>
              <a:t>save and fetch delay</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val="2955848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Sensitivity Analysis</a:t>
            </a:r>
            <a:endParaRPr lang="en-US" dirty="0"/>
          </a:p>
        </p:txBody>
      </p:sp>
      <p:sp>
        <p:nvSpPr>
          <p:cNvPr id="3" name="Content Placeholder 2"/>
          <p:cNvSpPr>
            <a:spLocks noGrp="1"/>
          </p:cNvSpPr>
          <p:nvPr>
            <p:ph sz="quarter" idx="1"/>
          </p:nvPr>
        </p:nvSpPr>
        <p:spPr/>
        <p:txBody>
          <a:bodyPr>
            <a:normAutofit/>
          </a:bodyPr>
          <a:lstStyle/>
          <a:p>
            <a:r>
              <a:rPr lang="en-US" dirty="0" smtClean="0"/>
              <a:t>DREAM can handle different</a:t>
            </a:r>
          </a:p>
          <a:p>
            <a:pPr lvl="1"/>
            <a:r>
              <a:rPr lang="en-US" dirty="0" smtClean="0"/>
              <a:t>accuracy bounds</a:t>
            </a:r>
          </a:p>
          <a:p>
            <a:pPr lvl="1"/>
            <a:r>
              <a:rPr lang="en-US" dirty="0" smtClean="0"/>
              <a:t>task loads (arrival rate, duration, switch size)</a:t>
            </a:r>
          </a:p>
          <a:p>
            <a:pPr lvl="1"/>
            <a:r>
              <a:rPr lang="en-US" dirty="0" smtClean="0"/>
              <a:t>tasks (task types, task parameters ex. HH Threshold)</a:t>
            </a:r>
          </a:p>
          <a:p>
            <a:pPr lvl="1"/>
            <a:r>
              <a:rPr lang="en-US" dirty="0" smtClean="0"/>
              <a:t># switches per tasks</a:t>
            </a:r>
          </a:p>
          <a:p>
            <a:r>
              <a:rPr lang="en-US" dirty="0" smtClean="0"/>
              <a:t>DREAM is not sensitive to headroom value</a:t>
            </a:r>
          </a:p>
          <a:p>
            <a:r>
              <a:rPr lang="en-US" dirty="0" smtClean="0"/>
              <a:t>Allocating more frequently improves accuracy of tasks</a:t>
            </a:r>
            <a:endParaRPr lang="en-US" dirty="0"/>
          </a:p>
        </p:txBody>
      </p:sp>
      <p:sp>
        <p:nvSpPr>
          <p:cNvPr id="4" name="Slide Number Placeholder 3"/>
          <p:cNvSpPr>
            <a:spLocks noGrp="1"/>
          </p:cNvSpPr>
          <p:nvPr>
            <p:ph type="sldNum" sz="quarter" idx="15"/>
          </p:nvPr>
        </p:nvSpPr>
        <p:spPr/>
        <p:txBody>
          <a:bodyPr/>
          <a:lstStyle/>
          <a:p>
            <a:fld id="{7876E0CC-6134-4D81-B876-3E8DBC324A9F}" type="slidenum">
              <a:rPr lang="en-US" smtClean="0"/>
              <a:pPr/>
              <a:t>41</a:t>
            </a:fld>
            <a:endParaRPr lang="en-US" dirty="0"/>
          </a:p>
        </p:txBody>
      </p: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984" t="19108" r="10714" b="3928"/>
          <a:stretch/>
        </p:blipFill>
        <p:spPr bwMode="auto">
          <a:xfrm>
            <a:off x="381000" y="3837390"/>
            <a:ext cx="3581400" cy="2659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descr="D:\USC\qual\figures\droprej2_acc.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5350" y="3924300"/>
            <a:ext cx="3419475" cy="25527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685800" y="1905000"/>
            <a:ext cx="7653286" cy="89356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DREAM: High satisfaction and low rejection and drop</a:t>
            </a:r>
            <a:endParaRPr lang="en-US" sz="2400" dirty="0">
              <a:latin typeface="Calibri" pitchFamily="34" charset="0"/>
              <a:cs typeface="Calibri" pitchFamily="34" charset="0"/>
            </a:endParaRPr>
          </a:p>
        </p:txBody>
      </p:sp>
      <p:cxnSp>
        <p:nvCxnSpPr>
          <p:cNvPr id="9" name="Straight Arrow Connector 8"/>
          <p:cNvCxnSpPr>
            <a:stCxn id="8" idx="2"/>
          </p:cNvCxnSpPr>
          <p:nvPr/>
        </p:nvCxnSpPr>
        <p:spPr>
          <a:xfrm flipH="1">
            <a:off x="1828800" y="2798566"/>
            <a:ext cx="2683643" cy="1468634"/>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a:stCxn id="8" idx="2"/>
          </p:cNvCxnSpPr>
          <p:nvPr/>
        </p:nvCxnSpPr>
        <p:spPr>
          <a:xfrm>
            <a:off x="4512443" y="2798566"/>
            <a:ext cx="1354957" cy="3068834"/>
          </a:xfrm>
          <a:prstGeom prst="straightConnector1">
            <a:avLst/>
          </a:prstGeom>
          <a:ln w="76200">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15932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 presetClass="exit"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9"/>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Focus: Measurement Using TCAMs</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5</a:t>
            </a:fld>
            <a:endParaRPr lang="en-US" dirty="0">
              <a:solidFill>
                <a:prstClr val="black"/>
              </a:solidFill>
            </a:endParaRPr>
          </a:p>
        </p:txBody>
      </p:sp>
      <p:sp>
        <p:nvSpPr>
          <p:cNvPr id="5" name="Rounded Rectangle 4"/>
          <p:cNvSpPr/>
          <p:nvPr/>
        </p:nvSpPr>
        <p:spPr>
          <a:xfrm>
            <a:off x="152400" y="2985541"/>
            <a:ext cx="8549640" cy="1014998"/>
          </a:xfrm>
          <a:prstGeom prst="roundRect">
            <a:avLst>
              <a:gd name="adj" fmla="val 1071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Calibri" pitchFamily="34" charset="0"/>
                <a:cs typeface="Calibri" pitchFamily="34" charset="0"/>
              </a:rPr>
              <a:t>Focus on TCAMs enables immediate </a:t>
            </a:r>
            <a:r>
              <a:rPr lang="en-US" sz="2800" dirty="0" err="1" smtClean="0">
                <a:solidFill>
                  <a:schemeClr val="tx1"/>
                </a:solidFill>
                <a:latin typeface="Calibri" pitchFamily="34" charset="0"/>
                <a:cs typeface="Calibri" pitchFamily="34" charset="0"/>
              </a:rPr>
              <a:t>deployability</a:t>
            </a:r>
            <a:endParaRPr lang="en-US" sz="2800" dirty="0">
              <a:solidFill>
                <a:schemeClr val="tx1"/>
              </a:solidFill>
              <a:latin typeface="Calibri" pitchFamily="34" charset="0"/>
              <a:cs typeface="Calibri" pitchFamily="34" charset="0"/>
            </a:endParaRPr>
          </a:p>
        </p:txBody>
      </p:sp>
      <p:sp>
        <p:nvSpPr>
          <p:cNvPr id="6" name="Rounded Rectangle 5"/>
          <p:cNvSpPr/>
          <p:nvPr/>
        </p:nvSpPr>
        <p:spPr>
          <a:xfrm>
            <a:off x="152400" y="4852402"/>
            <a:ext cx="8549640" cy="1014998"/>
          </a:xfrm>
          <a:prstGeom prst="roundRect">
            <a:avLst>
              <a:gd name="adj" fmla="val 1071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Calibri" pitchFamily="34" charset="0"/>
                <a:cs typeface="Calibri" pitchFamily="34" charset="0"/>
              </a:rPr>
              <a:t>Prior work has explored other primitives </a:t>
            </a:r>
          </a:p>
          <a:p>
            <a:pPr algn="ctr"/>
            <a:r>
              <a:rPr lang="en-US" sz="2800" dirty="0" smtClean="0">
                <a:solidFill>
                  <a:schemeClr val="tx1"/>
                </a:solidFill>
                <a:latin typeface="Calibri" pitchFamily="34" charset="0"/>
                <a:cs typeface="Calibri" pitchFamily="34" charset="0"/>
              </a:rPr>
              <a:t>such as hash-based counters</a:t>
            </a:r>
            <a:endParaRPr lang="en-US" dirty="0">
              <a:solidFill>
                <a:schemeClr val="tx1"/>
              </a:solidFill>
            </a:endParaRPr>
          </a:p>
        </p:txBody>
      </p:sp>
      <p:sp>
        <p:nvSpPr>
          <p:cNvPr id="8" name="Rounded Rectangle 7"/>
          <p:cNvSpPr/>
          <p:nvPr/>
        </p:nvSpPr>
        <p:spPr>
          <a:xfrm>
            <a:off x="152400" y="1294837"/>
            <a:ext cx="8549640" cy="838841"/>
          </a:xfrm>
          <a:prstGeom prst="roundRect">
            <a:avLst>
              <a:gd name="adj" fmla="val 1071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Calibri" pitchFamily="34" charset="0"/>
                <a:cs typeface="Calibri" pitchFamily="34" charset="0"/>
              </a:rPr>
              <a:t>Existing OpenFlow switches use TCAMs which permit </a:t>
            </a:r>
            <a:r>
              <a:rPr lang="en-US" sz="2800" dirty="0">
                <a:solidFill>
                  <a:schemeClr val="tx1"/>
                </a:solidFill>
                <a:latin typeface="Calibri" pitchFamily="34" charset="0"/>
                <a:cs typeface="Calibri" pitchFamily="34" charset="0"/>
              </a:rPr>
              <a:t>counting traffic for a prefix</a:t>
            </a:r>
          </a:p>
        </p:txBody>
      </p:sp>
    </p:spTree>
    <p:extLst>
      <p:ext uri="{BB962C8B-B14F-4D97-AF65-F5344CB8AC3E}">
        <p14:creationId xmlns:p14="http://schemas.microsoft.com/office/powerpoint/2010/main" val="554650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 Limited TCAM Memory</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6</a:t>
            </a:fld>
            <a:endParaRPr lang="en-US" dirty="0">
              <a:solidFill>
                <a:prstClr val="black"/>
              </a:solidFill>
            </a:endParaRPr>
          </a:p>
        </p:txBody>
      </p:sp>
      <p:grpSp>
        <p:nvGrpSpPr>
          <p:cNvPr id="5" name="Group 4"/>
          <p:cNvGrpSpPr/>
          <p:nvPr/>
        </p:nvGrpSpPr>
        <p:grpSpPr>
          <a:xfrm>
            <a:off x="4011465" y="3625398"/>
            <a:ext cx="2846535" cy="1482653"/>
            <a:chOff x="2252243" y="3544079"/>
            <a:chExt cx="3274318" cy="1705469"/>
          </a:xfrm>
        </p:grpSpPr>
        <p:pic>
          <p:nvPicPr>
            <p:cNvPr id="6"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243" y="3544079"/>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958" y="4351551"/>
              <a:ext cx="928889" cy="8979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descr="D:\USC\ramesh\measurement\nsdi\switch.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672" y="3544079"/>
              <a:ext cx="928889" cy="8979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a:stCxn id="6" idx="3"/>
              <a:endCxn id="8" idx="1"/>
            </p:cNvCxnSpPr>
            <p:nvPr/>
          </p:nvCxnSpPr>
          <p:spPr>
            <a:xfrm>
              <a:off x="3181132" y="3993076"/>
              <a:ext cx="141654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7" idx="3"/>
              <a:endCxn id="8" idx="2"/>
            </p:cNvCxnSpPr>
            <p:nvPr/>
          </p:nvCxnSpPr>
          <p:spPr>
            <a:xfrm flipV="1">
              <a:off x="4353847"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stCxn id="7" idx="1"/>
              <a:endCxn id="6" idx="2"/>
            </p:cNvCxnSpPr>
            <p:nvPr/>
          </p:nvCxnSpPr>
          <p:spPr>
            <a:xfrm flipH="1" flipV="1">
              <a:off x="2716689" y="4442076"/>
              <a:ext cx="708270" cy="35847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grpSp>
      <p:sp>
        <p:nvSpPr>
          <p:cNvPr id="12" name="Curved Right Arrow 11"/>
          <p:cNvSpPr/>
          <p:nvPr/>
        </p:nvSpPr>
        <p:spPr>
          <a:xfrm>
            <a:off x="4040571" y="2615445"/>
            <a:ext cx="463820" cy="12119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endParaRPr lang="en-US" sz="2400">
              <a:solidFill>
                <a:prstClr val="black"/>
              </a:solidFill>
            </a:endParaRPr>
          </a:p>
        </p:txBody>
      </p:sp>
      <p:sp>
        <p:nvSpPr>
          <p:cNvPr id="13" name="Curved Right Arrow 12"/>
          <p:cNvSpPr/>
          <p:nvPr/>
        </p:nvSpPr>
        <p:spPr>
          <a:xfrm rot="10800000">
            <a:off x="6705290" y="2615444"/>
            <a:ext cx="463820" cy="11969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endParaRPr lang="en-US" sz="2400">
              <a:solidFill>
                <a:prstClr val="black"/>
              </a:solidFill>
            </a:endParaRPr>
          </a:p>
        </p:txBody>
      </p:sp>
      <p:sp>
        <p:nvSpPr>
          <p:cNvPr id="14" name="Rectangle 13"/>
          <p:cNvSpPr/>
          <p:nvPr/>
        </p:nvSpPr>
        <p:spPr>
          <a:xfrm>
            <a:off x="3612745" y="1322157"/>
            <a:ext cx="4312054" cy="1240175"/>
          </a:xfrm>
          <a:prstGeom prst="rect">
            <a:avLst/>
          </a:prstGeom>
        </p:spPr>
        <p:style>
          <a:lnRef idx="2">
            <a:schemeClr val="dk1"/>
          </a:lnRef>
          <a:fillRef idx="1">
            <a:schemeClr val="lt1"/>
          </a:fillRef>
          <a:effectRef idx="0">
            <a:schemeClr val="dk1"/>
          </a:effectRef>
          <a:fontRef idx="minor">
            <a:schemeClr val="dk1"/>
          </a:fontRef>
        </p:style>
        <p:txBody>
          <a:bodyPr vert="horz" lIns="91418" tIns="45710" rIns="91418" bIns="45710" rtlCol="0" anchor="t" anchorCtr="0"/>
          <a:lstStyle/>
          <a:p>
            <a:pPr algn="ctr"/>
            <a:r>
              <a:rPr lang="en-US" sz="2800" dirty="0">
                <a:solidFill>
                  <a:prstClr val="black"/>
                </a:solidFill>
                <a:latin typeface="Calibri" pitchFamily="34" charset="0"/>
                <a:cs typeface="Calibri" pitchFamily="34" charset="0"/>
              </a:rPr>
              <a:t>Controller</a:t>
            </a:r>
          </a:p>
        </p:txBody>
      </p:sp>
      <p:grpSp>
        <p:nvGrpSpPr>
          <p:cNvPr id="15" name="Group 14"/>
          <p:cNvGrpSpPr/>
          <p:nvPr/>
        </p:nvGrpSpPr>
        <p:grpSpPr>
          <a:xfrm>
            <a:off x="2514600" y="2920244"/>
            <a:ext cx="3025571" cy="586153"/>
            <a:chOff x="5600129" y="4262755"/>
            <a:chExt cx="3025571" cy="586153"/>
          </a:xfrm>
        </p:grpSpPr>
        <p:sp>
          <p:nvSpPr>
            <p:cNvPr id="16" name="Rounded Rectangle 15"/>
            <p:cNvSpPr/>
            <p:nvPr/>
          </p:nvSpPr>
          <p:spPr>
            <a:xfrm>
              <a:off x="5759027" y="4262755"/>
              <a:ext cx="2866673" cy="586153"/>
            </a:xfrm>
            <a:prstGeom prst="roundRect">
              <a:avLst>
                <a:gd name="adj" fmla="val 24792"/>
              </a:avLst>
            </a:prstGeom>
            <a:ln/>
          </p:spPr>
          <p:style>
            <a:lnRef idx="2">
              <a:schemeClr val="dk1"/>
            </a:lnRef>
            <a:fillRef idx="1">
              <a:schemeClr val="lt1"/>
            </a:fillRef>
            <a:effectRef idx="0">
              <a:schemeClr val="dk1"/>
            </a:effectRef>
            <a:fontRef idx="minor">
              <a:schemeClr val="dk1"/>
            </a:fontRef>
          </p:style>
          <p:txBody>
            <a:bodyPr lIns="457200" tIns="0" rIns="0" bIns="0" rtlCol="0" anchor="ctr"/>
            <a:lstStyle/>
            <a:p>
              <a:r>
                <a:rPr lang="en-US" sz="2800" dirty="0" smtClean="0">
                  <a:solidFill>
                    <a:schemeClr val="tx1"/>
                  </a:solidFill>
                  <a:latin typeface="Calibri" pitchFamily="34" charset="0"/>
                  <a:cs typeface="Calibri" pitchFamily="34" charset="0"/>
                </a:rPr>
                <a:t>Install rules</a:t>
              </a:r>
              <a:endParaRPr lang="en-US" sz="2800" dirty="0">
                <a:solidFill>
                  <a:schemeClr val="tx1"/>
                </a:solidFill>
                <a:latin typeface="Calibri" pitchFamily="34" charset="0"/>
                <a:cs typeface="Calibri" pitchFamily="34" charset="0"/>
              </a:endParaRPr>
            </a:p>
          </p:txBody>
        </p:sp>
        <p:sp>
          <p:nvSpPr>
            <p:cNvPr id="17" name="Oval 16"/>
            <p:cNvSpPr/>
            <p:nvPr/>
          </p:nvSpPr>
          <p:spPr>
            <a:xfrm>
              <a:off x="5600129" y="4262755"/>
              <a:ext cx="586153" cy="586153"/>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solidFill>
                    <a:prstClr val="white"/>
                  </a:solidFill>
                  <a:latin typeface="Calibri" pitchFamily="34" charset="0"/>
                  <a:cs typeface="Calibri" pitchFamily="34" charset="0"/>
                </a:rPr>
                <a:t>1</a:t>
              </a:r>
              <a:endParaRPr lang="en-US" sz="2400" dirty="0">
                <a:solidFill>
                  <a:prstClr val="white"/>
                </a:solidFill>
                <a:latin typeface="Calibri" pitchFamily="34" charset="0"/>
                <a:cs typeface="Calibri" pitchFamily="34" charset="0"/>
              </a:endParaRPr>
            </a:p>
          </p:txBody>
        </p:sp>
      </p:grpSp>
      <p:grpSp>
        <p:nvGrpSpPr>
          <p:cNvPr id="18" name="Group 17"/>
          <p:cNvGrpSpPr/>
          <p:nvPr/>
        </p:nvGrpSpPr>
        <p:grpSpPr>
          <a:xfrm>
            <a:off x="5715000" y="2928330"/>
            <a:ext cx="2946208" cy="586153"/>
            <a:chOff x="5600129" y="4262755"/>
            <a:chExt cx="2946208" cy="586153"/>
          </a:xfrm>
        </p:grpSpPr>
        <p:sp>
          <p:nvSpPr>
            <p:cNvPr id="19" name="Rounded Rectangle 18"/>
            <p:cNvSpPr/>
            <p:nvPr/>
          </p:nvSpPr>
          <p:spPr>
            <a:xfrm>
              <a:off x="5759026" y="4262755"/>
              <a:ext cx="2787311" cy="586153"/>
            </a:xfrm>
            <a:prstGeom prst="roundRect">
              <a:avLst>
                <a:gd name="adj" fmla="val 24792"/>
              </a:avLst>
            </a:prstGeom>
            <a:ln/>
          </p:spPr>
          <p:style>
            <a:lnRef idx="2">
              <a:schemeClr val="dk1"/>
            </a:lnRef>
            <a:fillRef idx="1">
              <a:schemeClr val="lt1"/>
            </a:fillRef>
            <a:effectRef idx="0">
              <a:schemeClr val="dk1"/>
            </a:effectRef>
            <a:fontRef idx="minor">
              <a:schemeClr val="dk1"/>
            </a:fontRef>
          </p:style>
          <p:txBody>
            <a:bodyPr lIns="457200" tIns="0" rIns="0" bIns="0" rtlCol="0" anchor="ctr"/>
            <a:lstStyle/>
            <a:p>
              <a:r>
                <a:rPr lang="en-US" sz="2800" dirty="0">
                  <a:solidFill>
                    <a:schemeClr val="tx1"/>
                  </a:solidFill>
                  <a:latin typeface="Calibri" pitchFamily="34" charset="0"/>
                  <a:cs typeface="Calibri" pitchFamily="34" charset="0"/>
                </a:rPr>
                <a:t>Fetch </a:t>
              </a:r>
              <a:r>
                <a:rPr lang="en-US" sz="2800" dirty="0" smtClean="0">
                  <a:solidFill>
                    <a:schemeClr val="tx1"/>
                  </a:solidFill>
                  <a:latin typeface="Calibri" pitchFamily="34" charset="0"/>
                  <a:cs typeface="Calibri" pitchFamily="34" charset="0"/>
                </a:rPr>
                <a:t>counters</a:t>
              </a:r>
              <a:endParaRPr lang="en-US" sz="2800" dirty="0">
                <a:solidFill>
                  <a:schemeClr val="tx1"/>
                </a:solidFill>
                <a:latin typeface="Calibri" pitchFamily="34" charset="0"/>
                <a:cs typeface="Calibri" pitchFamily="34" charset="0"/>
              </a:endParaRPr>
            </a:p>
          </p:txBody>
        </p:sp>
        <p:sp>
          <p:nvSpPr>
            <p:cNvPr id="20" name="Oval 19"/>
            <p:cNvSpPr/>
            <p:nvPr/>
          </p:nvSpPr>
          <p:spPr>
            <a:xfrm>
              <a:off x="5600129" y="4262755"/>
              <a:ext cx="586153" cy="586153"/>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solidFill>
                    <a:prstClr val="white"/>
                  </a:solidFill>
                  <a:latin typeface="Calibri" pitchFamily="34" charset="0"/>
                  <a:cs typeface="Calibri" pitchFamily="34" charset="0"/>
                </a:rPr>
                <a:t>2</a:t>
              </a:r>
              <a:endParaRPr lang="en-US" sz="2400" dirty="0">
                <a:solidFill>
                  <a:prstClr val="white"/>
                </a:solidFill>
                <a:latin typeface="Calibri" pitchFamily="34" charset="0"/>
                <a:cs typeface="Calibri" pitchFamily="34" charset="0"/>
              </a:endParaRPr>
            </a:p>
          </p:txBody>
        </p:sp>
      </p:grpSp>
      <p:sp>
        <p:nvSpPr>
          <p:cNvPr id="29" name="Rounded Rectangle 28"/>
          <p:cNvSpPr/>
          <p:nvPr/>
        </p:nvSpPr>
        <p:spPr>
          <a:xfrm>
            <a:off x="2090495" y="3581400"/>
            <a:ext cx="1232066" cy="457200"/>
          </a:xfrm>
          <a:prstGeom prst="roundRect">
            <a:avLst>
              <a:gd name="adj" fmla="val 11083"/>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00</a:t>
            </a:r>
            <a:endParaRPr lang="en-US" sz="2400" dirty="0">
              <a:latin typeface="Calibri" pitchFamily="34" charset="0"/>
              <a:cs typeface="Calibri" pitchFamily="34" charset="0"/>
            </a:endParaRPr>
          </a:p>
        </p:txBody>
      </p:sp>
      <p:sp>
        <p:nvSpPr>
          <p:cNvPr id="30" name="Rounded Rectangle 29"/>
          <p:cNvSpPr/>
          <p:nvPr/>
        </p:nvSpPr>
        <p:spPr>
          <a:xfrm>
            <a:off x="7203765" y="3581400"/>
            <a:ext cx="1483035" cy="457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latin typeface="Calibri" pitchFamily="34" charset="0"/>
                <a:cs typeface="Calibri" pitchFamily="34" charset="0"/>
              </a:rPr>
              <a:t>13MB</a:t>
            </a:r>
            <a:endParaRPr lang="en-US" sz="2400" dirty="0">
              <a:latin typeface="Calibri" pitchFamily="34" charset="0"/>
              <a:cs typeface="Calibri" pitchFamily="34" charset="0"/>
            </a:endParaRPr>
          </a:p>
        </p:txBody>
      </p:sp>
      <p:sp>
        <p:nvSpPr>
          <p:cNvPr id="32" name="Rounded Rectangle 31"/>
          <p:cNvSpPr/>
          <p:nvPr/>
        </p:nvSpPr>
        <p:spPr>
          <a:xfrm>
            <a:off x="3948906" y="1881131"/>
            <a:ext cx="3649670" cy="55726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itchFamily="34" charset="0"/>
                <a:cs typeface="Calibri" pitchFamily="34" charset="0"/>
              </a:rPr>
              <a:t>Heavy Hitter detection</a:t>
            </a:r>
            <a:endParaRPr lang="en-US" sz="2800" dirty="0">
              <a:latin typeface="Calibri" pitchFamily="34" charset="0"/>
              <a:cs typeface="Calibri" pitchFamily="34" charset="0"/>
            </a:endParaRPr>
          </a:p>
        </p:txBody>
      </p:sp>
      <p:cxnSp>
        <p:nvCxnSpPr>
          <p:cNvPr id="57" name="Straight Arrow Connector 56"/>
          <p:cNvCxnSpPr/>
          <p:nvPr/>
        </p:nvCxnSpPr>
        <p:spPr>
          <a:xfrm flipH="1">
            <a:off x="6529646" y="1161364"/>
            <a:ext cx="407553" cy="739854"/>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cxnSp>
        <p:nvCxnSpPr>
          <p:cNvPr id="60" name="Straight Arrow Connector 59"/>
          <p:cNvCxnSpPr>
            <a:stCxn id="68" idx="0"/>
            <a:endCxn id="7" idx="2"/>
          </p:cNvCxnSpPr>
          <p:nvPr/>
        </p:nvCxnSpPr>
        <p:spPr>
          <a:xfrm flipV="1">
            <a:off x="4419600" y="5108051"/>
            <a:ext cx="1015133" cy="530108"/>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cxnSp>
        <p:nvCxnSpPr>
          <p:cNvPr id="69" name="Straight Arrow Connector 68"/>
          <p:cNvCxnSpPr>
            <a:stCxn id="68" idx="0"/>
            <a:endCxn id="94" idx="3"/>
          </p:cNvCxnSpPr>
          <p:nvPr/>
        </p:nvCxnSpPr>
        <p:spPr>
          <a:xfrm flipH="1" flipV="1">
            <a:off x="3322561" y="4876372"/>
            <a:ext cx="1097039" cy="761787"/>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93" name="Rounded Rectangle 92"/>
          <p:cNvSpPr/>
          <p:nvPr/>
        </p:nvSpPr>
        <p:spPr>
          <a:xfrm>
            <a:off x="2090495" y="4114586"/>
            <a:ext cx="1232066" cy="457200"/>
          </a:xfrm>
          <a:prstGeom prst="roundRect">
            <a:avLst>
              <a:gd name="adj" fmla="val 11083"/>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latin typeface="Calibri" pitchFamily="34" charset="0"/>
                <a:cs typeface="Calibri" pitchFamily="34" charset="0"/>
              </a:rPr>
              <a:t>01</a:t>
            </a:r>
            <a:endParaRPr lang="en-US" sz="2400" dirty="0">
              <a:latin typeface="Calibri" pitchFamily="34" charset="0"/>
              <a:cs typeface="Calibri" pitchFamily="34" charset="0"/>
            </a:endParaRPr>
          </a:p>
        </p:txBody>
      </p:sp>
      <p:sp>
        <p:nvSpPr>
          <p:cNvPr id="94" name="Rounded Rectangle 93"/>
          <p:cNvSpPr/>
          <p:nvPr/>
        </p:nvSpPr>
        <p:spPr>
          <a:xfrm>
            <a:off x="2090495" y="4647772"/>
            <a:ext cx="1232066" cy="457200"/>
          </a:xfrm>
          <a:prstGeom prst="roundRect">
            <a:avLst>
              <a:gd name="adj" fmla="val 11083"/>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latin typeface="Calibri" pitchFamily="34" charset="0"/>
                <a:cs typeface="Calibri" pitchFamily="34" charset="0"/>
              </a:rPr>
              <a:t>10</a:t>
            </a:r>
            <a:endParaRPr lang="en-US" sz="2400" dirty="0">
              <a:latin typeface="Calibri" pitchFamily="34" charset="0"/>
              <a:cs typeface="Calibri" pitchFamily="34" charset="0"/>
            </a:endParaRPr>
          </a:p>
        </p:txBody>
      </p:sp>
      <p:sp>
        <p:nvSpPr>
          <p:cNvPr id="95" name="Rounded Rectangle 94"/>
          <p:cNvSpPr/>
          <p:nvPr/>
        </p:nvSpPr>
        <p:spPr>
          <a:xfrm>
            <a:off x="2090495" y="5180958"/>
            <a:ext cx="1232066" cy="457200"/>
          </a:xfrm>
          <a:prstGeom prst="roundRect">
            <a:avLst>
              <a:gd name="adj" fmla="val 1108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Calibri" pitchFamily="34" charset="0"/>
                <a:cs typeface="Calibri" pitchFamily="34" charset="0"/>
              </a:rPr>
              <a:t>11</a:t>
            </a:r>
            <a:endParaRPr lang="en-US" sz="2400" dirty="0">
              <a:latin typeface="Calibri" pitchFamily="34" charset="0"/>
              <a:cs typeface="Calibri" pitchFamily="34" charset="0"/>
            </a:endParaRPr>
          </a:p>
        </p:txBody>
      </p:sp>
      <p:sp>
        <p:nvSpPr>
          <p:cNvPr id="97" name="Rounded Rectangle 96"/>
          <p:cNvSpPr/>
          <p:nvPr/>
        </p:nvSpPr>
        <p:spPr>
          <a:xfrm>
            <a:off x="7189757" y="4114586"/>
            <a:ext cx="1483035" cy="457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latin typeface="Calibri" pitchFamily="34" charset="0"/>
                <a:cs typeface="Calibri" pitchFamily="34" charset="0"/>
              </a:rPr>
              <a:t>13MB</a:t>
            </a:r>
            <a:endParaRPr lang="en-US" sz="2400" dirty="0">
              <a:latin typeface="Calibri" pitchFamily="34" charset="0"/>
              <a:cs typeface="Calibri" pitchFamily="34" charset="0"/>
            </a:endParaRPr>
          </a:p>
        </p:txBody>
      </p:sp>
      <p:sp>
        <p:nvSpPr>
          <p:cNvPr id="98" name="Rounded Rectangle 97"/>
          <p:cNvSpPr/>
          <p:nvPr/>
        </p:nvSpPr>
        <p:spPr>
          <a:xfrm>
            <a:off x="7189757" y="5180958"/>
            <a:ext cx="1483035" cy="457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Calibri" pitchFamily="34" charset="0"/>
                <a:cs typeface="Calibri" pitchFamily="34" charset="0"/>
              </a:rPr>
              <a:t>2MB</a:t>
            </a:r>
            <a:endParaRPr lang="en-US" sz="2400" dirty="0">
              <a:latin typeface="Calibri" pitchFamily="34" charset="0"/>
              <a:cs typeface="Calibri" pitchFamily="34" charset="0"/>
            </a:endParaRPr>
          </a:p>
        </p:txBody>
      </p:sp>
      <p:sp>
        <p:nvSpPr>
          <p:cNvPr id="99" name="Rounded Rectangle 98"/>
          <p:cNvSpPr/>
          <p:nvPr/>
        </p:nvSpPr>
        <p:spPr>
          <a:xfrm>
            <a:off x="7189757" y="4647772"/>
            <a:ext cx="1483035" cy="4572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latin typeface="Calibri" pitchFamily="34" charset="0"/>
                <a:cs typeface="Calibri" pitchFamily="34" charset="0"/>
              </a:rPr>
              <a:t>3MB</a:t>
            </a:r>
            <a:endParaRPr lang="en-US" sz="2400" dirty="0">
              <a:latin typeface="Calibri" pitchFamily="34" charset="0"/>
              <a:cs typeface="Calibri" pitchFamily="34" charset="0"/>
            </a:endParaRPr>
          </a:p>
        </p:txBody>
      </p:sp>
      <p:sp>
        <p:nvSpPr>
          <p:cNvPr id="68" name="Rounded Rectangle 67"/>
          <p:cNvSpPr/>
          <p:nvPr/>
        </p:nvSpPr>
        <p:spPr>
          <a:xfrm>
            <a:off x="533400" y="5638159"/>
            <a:ext cx="7772400" cy="838841"/>
          </a:xfrm>
          <a:prstGeom prst="roundRect">
            <a:avLst>
              <a:gd name="adj" fmla="val 10718"/>
            </a:avLst>
          </a:prstGeom>
        </p:spPr>
        <p:style>
          <a:lnRef idx="2">
            <a:schemeClr val="dk1"/>
          </a:lnRef>
          <a:fillRef idx="1">
            <a:schemeClr val="lt1"/>
          </a:fillRef>
          <a:effectRef idx="0">
            <a:schemeClr val="dk1"/>
          </a:effectRef>
          <a:fontRef idx="minor">
            <a:schemeClr val="dk1"/>
          </a:fontRef>
        </p:style>
        <p:txBody>
          <a:bodyPr rtlCol="0" anchor="ctr"/>
          <a:lstStyle/>
          <a:p>
            <a:r>
              <a:rPr lang="en-US" sz="2400" dirty="0" smtClean="0">
                <a:solidFill>
                  <a:schemeClr val="tx1"/>
                </a:solidFill>
                <a:latin typeface="Calibri" pitchFamily="34" charset="0"/>
                <a:cs typeface="Calibri" pitchFamily="34" charset="0"/>
              </a:rPr>
              <a:t>Problem: Requires too many TCAMs</a:t>
            </a:r>
          </a:p>
          <a:p>
            <a:r>
              <a:rPr lang="en-US" sz="2400" dirty="0" smtClean="0">
                <a:solidFill>
                  <a:schemeClr val="tx1"/>
                </a:solidFill>
                <a:latin typeface="Calibri" pitchFamily="34" charset="0"/>
                <a:cs typeface="Calibri" pitchFamily="34" charset="0"/>
              </a:rPr>
              <a:t>64K </a:t>
            </a:r>
            <a:r>
              <a:rPr lang="en-US" sz="2400" dirty="0">
                <a:solidFill>
                  <a:schemeClr val="tx1"/>
                </a:solidFill>
                <a:latin typeface="Calibri" pitchFamily="34" charset="0"/>
                <a:cs typeface="Calibri" pitchFamily="34" charset="0"/>
              </a:rPr>
              <a:t>IPs to monitor </a:t>
            </a:r>
            <a:r>
              <a:rPr lang="en-US" sz="2400" dirty="0" smtClean="0">
                <a:solidFill>
                  <a:schemeClr val="tx1"/>
                </a:solidFill>
                <a:latin typeface="Calibri" pitchFamily="34" charset="0"/>
                <a:cs typeface="Calibri" pitchFamily="34" charset="0"/>
              </a:rPr>
              <a:t>a </a:t>
            </a:r>
            <a:r>
              <a:rPr lang="en-US" sz="2400" dirty="0">
                <a:solidFill>
                  <a:schemeClr val="tx1"/>
                </a:solidFill>
                <a:latin typeface="Calibri" pitchFamily="34" charset="0"/>
                <a:cs typeface="Calibri" pitchFamily="34" charset="0"/>
              </a:rPr>
              <a:t>/16 </a:t>
            </a:r>
            <a:r>
              <a:rPr lang="en-US" sz="2400" dirty="0" smtClean="0">
                <a:solidFill>
                  <a:schemeClr val="tx1"/>
                </a:solidFill>
                <a:latin typeface="Calibri" pitchFamily="34" charset="0"/>
                <a:cs typeface="Calibri" pitchFamily="34" charset="0"/>
              </a:rPr>
              <a:t>prefix &gt;&gt; ~4K TCAMs at switches</a:t>
            </a:r>
            <a:endParaRPr lang="en-US" sz="2400" dirty="0">
              <a:solidFill>
                <a:schemeClr val="tx1"/>
              </a:solidFill>
              <a:latin typeface="Calibri" pitchFamily="34" charset="0"/>
              <a:cs typeface="Calibri" pitchFamily="34" charset="0"/>
            </a:endParaRPr>
          </a:p>
        </p:txBody>
      </p:sp>
      <p:sp>
        <p:nvSpPr>
          <p:cNvPr id="56" name="Rounded Rectangle 55"/>
          <p:cNvSpPr/>
          <p:nvPr/>
        </p:nvSpPr>
        <p:spPr>
          <a:xfrm>
            <a:off x="4040572" y="685800"/>
            <a:ext cx="4675320" cy="53340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Find </a:t>
            </a:r>
            <a:r>
              <a:rPr lang="en-US" sz="2400" dirty="0">
                <a:solidFill>
                  <a:schemeClr val="tx1"/>
                </a:solidFill>
                <a:latin typeface="Calibri" pitchFamily="34" charset="0"/>
                <a:cs typeface="Calibri" pitchFamily="34" charset="0"/>
              </a:rPr>
              <a:t>source IPs sending </a:t>
            </a:r>
            <a:r>
              <a:rPr lang="en-US" sz="2400" dirty="0" smtClean="0">
                <a:solidFill>
                  <a:schemeClr val="tx1"/>
                </a:solidFill>
                <a:latin typeface="Calibri" pitchFamily="34" charset="0"/>
                <a:cs typeface="Calibri" pitchFamily="34" charset="0"/>
              </a:rPr>
              <a:t>&gt; 10Mbps</a:t>
            </a:r>
            <a:endParaRPr lang="en-US" sz="2400" dirty="0">
              <a:solidFill>
                <a:schemeClr val="tx1"/>
              </a:solidFill>
              <a:latin typeface="Calibri" pitchFamily="34" charset="0"/>
              <a:cs typeface="Calibri" pitchFamily="34" charset="0"/>
            </a:endParaRPr>
          </a:p>
        </p:txBody>
      </p:sp>
      <p:grpSp>
        <p:nvGrpSpPr>
          <p:cNvPr id="74" name="Group 73"/>
          <p:cNvGrpSpPr/>
          <p:nvPr/>
        </p:nvGrpSpPr>
        <p:grpSpPr>
          <a:xfrm>
            <a:off x="100756" y="685800"/>
            <a:ext cx="3328244" cy="2059217"/>
            <a:chOff x="2605943" y="1131266"/>
            <a:chExt cx="3328244" cy="2059217"/>
          </a:xfrm>
        </p:grpSpPr>
        <p:sp>
          <p:nvSpPr>
            <p:cNvPr id="75" name="Oval 74"/>
            <p:cNvSpPr/>
            <p:nvPr/>
          </p:nvSpPr>
          <p:spPr>
            <a:xfrm>
              <a:off x="3193312" y="1525911"/>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26</a:t>
              </a:r>
              <a:endParaRPr lang="en-US" sz="2400" dirty="0">
                <a:latin typeface="Calibri" pitchFamily="34" charset="0"/>
                <a:cs typeface="Calibri" pitchFamily="34" charset="0"/>
              </a:endParaRPr>
            </a:p>
          </p:txBody>
        </p:sp>
        <p:sp>
          <p:nvSpPr>
            <p:cNvPr id="76" name="Oval 75"/>
            <p:cNvSpPr/>
            <p:nvPr/>
          </p:nvSpPr>
          <p:spPr>
            <a:xfrm>
              <a:off x="2605943" y="2262358"/>
              <a:ext cx="454792" cy="454792"/>
            </a:xfrm>
            <a:prstGeom prst="ellipse">
              <a:avLst/>
            </a:prstGeom>
            <a:ln w="28575">
              <a:solidFill>
                <a:schemeClr val="tx1"/>
              </a:solidFill>
            </a:ln>
          </p:spPr>
          <p:style>
            <a:lnRef idx="1">
              <a:schemeClr val="accent4"/>
            </a:lnRef>
            <a:fillRef idx="3">
              <a:schemeClr val="accent4"/>
            </a:fillRef>
            <a:effectRef idx="2">
              <a:schemeClr val="accent4"/>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13</a:t>
              </a:r>
              <a:endParaRPr lang="en-US" sz="2400" dirty="0">
                <a:latin typeface="Calibri" pitchFamily="34" charset="0"/>
                <a:cs typeface="Calibri" pitchFamily="34" charset="0"/>
              </a:endParaRPr>
            </a:p>
          </p:txBody>
        </p:sp>
        <p:sp>
          <p:nvSpPr>
            <p:cNvPr id="77" name="Oval 76"/>
            <p:cNvSpPr/>
            <p:nvPr/>
          </p:nvSpPr>
          <p:spPr>
            <a:xfrm>
              <a:off x="3780680" y="2262358"/>
              <a:ext cx="454792" cy="454792"/>
            </a:xfrm>
            <a:prstGeom prst="ellipse">
              <a:avLst/>
            </a:prstGeom>
            <a:ln w="28575">
              <a:solidFill>
                <a:schemeClr val="tx1"/>
              </a:solidFill>
            </a:ln>
          </p:spPr>
          <p:style>
            <a:lnRef idx="1">
              <a:schemeClr val="accent2"/>
            </a:lnRef>
            <a:fillRef idx="3">
              <a:schemeClr val="accent2"/>
            </a:fillRef>
            <a:effectRef idx="2">
              <a:schemeClr val="accent2"/>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13</a:t>
              </a:r>
              <a:endParaRPr lang="en-US" sz="2400" dirty="0">
                <a:latin typeface="Calibri" pitchFamily="34" charset="0"/>
                <a:cs typeface="Calibri" pitchFamily="34" charset="0"/>
              </a:endParaRPr>
            </a:p>
          </p:txBody>
        </p:sp>
        <p:cxnSp>
          <p:nvCxnSpPr>
            <p:cNvPr id="78" name="Straight Arrow Connector 77"/>
            <p:cNvCxnSpPr>
              <a:stCxn id="75" idx="3"/>
              <a:endCxn id="76" idx="7"/>
            </p:cNvCxnSpPr>
            <p:nvPr/>
          </p:nvCxnSpPr>
          <p:spPr>
            <a:xfrm flipH="1">
              <a:off x="2994132"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79" name="Straight Arrow Connector 78"/>
            <p:cNvCxnSpPr>
              <a:stCxn id="75" idx="5"/>
              <a:endCxn id="77" idx="1"/>
            </p:cNvCxnSpPr>
            <p:nvPr/>
          </p:nvCxnSpPr>
          <p:spPr>
            <a:xfrm>
              <a:off x="3581500"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80" name="Oval 79"/>
            <p:cNvSpPr/>
            <p:nvPr/>
          </p:nvSpPr>
          <p:spPr>
            <a:xfrm>
              <a:off x="4892027" y="1525911"/>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5</a:t>
              </a:r>
              <a:endParaRPr lang="en-US" sz="2400" dirty="0">
                <a:latin typeface="Calibri" pitchFamily="34" charset="0"/>
                <a:cs typeface="Calibri" pitchFamily="34" charset="0"/>
              </a:endParaRPr>
            </a:p>
          </p:txBody>
        </p:sp>
        <p:sp>
          <p:nvSpPr>
            <p:cNvPr id="81" name="Oval 80"/>
            <p:cNvSpPr/>
            <p:nvPr/>
          </p:nvSpPr>
          <p:spPr>
            <a:xfrm>
              <a:off x="4304659" y="2262358"/>
              <a:ext cx="454792" cy="454792"/>
            </a:xfrm>
            <a:prstGeom prst="ellipse">
              <a:avLst/>
            </a:prstGeom>
            <a:ln/>
          </p:spPr>
          <p:style>
            <a:lnRef idx="1">
              <a:schemeClr val="dk1"/>
            </a:lnRef>
            <a:fillRef idx="3">
              <a:schemeClr val="dk1"/>
            </a:fillRef>
            <a:effectRef idx="2">
              <a:schemeClr val="dk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2</a:t>
              </a:r>
              <a:endParaRPr lang="en-US" sz="2400" dirty="0">
                <a:latin typeface="Calibri" pitchFamily="34" charset="0"/>
                <a:cs typeface="Calibri" pitchFamily="34" charset="0"/>
              </a:endParaRPr>
            </a:p>
          </p:txBody>
        </p:sp>
        <p:sp>
          <p:nvSpPr>
            <p:cNvPr id="82" name="Oval 81"/>
            <p:cNvSpPr/>
            <p:nvPr/>
          </p:nvSpPr>
          <p:spPr>
            <a:xfrm>
              <a:off x="5479395"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3</a:t>
              </a:r>
              <a:endParaRPr lang="en-US" sz="2400" dirty="0">
                <a:latin typeface="Calibri" pitchFamily="34" charset="0"/>
                <a:cs typeface="Calibri" pitchFamily="34" charset="0"/>
              </a:endParaRPr>
            </a:p>
          </p:txBody>
        </p:sp>
        <p:cxnSp>
          <p:nvCxnSpPr>
            <p:cNvPr id="83" name="Straight Arrow Connector 82"/>
            <p:cNvCxnSpPr>
              <a:stCxn id="80" idx="3"/>
              <a:endCxn id="81" idx="7"/>
            </p:cNvCxnSpPr>
            <p:nvPr/>
          </p:nvCxnSpPr>
          <p:spPr>
            <a:xfrm flipH="1">
              <a:off x="4692847"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84" name="Straight Arrow Connector 83"/>
            <p:cNvCxnSpPr>
              <a:stCxn id="80" idx="5"/>
              <a:endCxn id="82" idx="1"/>
            </p:cNvCxnSpPr>
            <p:nvPr/>
          </p:nvCxnSpPr>
          <p:spPr>
            <a:xfrm>
              <a:off x="5280215"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85" name="Oval 84"/>
            <p:cNvSpPr/>
            <p:nvPr/>
          </p:nvSpPr>
          <p:spPr>
            <a:xfrm>
              <a:off x="4046564" y="1131266"/>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31</a:t>
              </a:r>
              <a:endParaRPr lang="en-US" sz="2400" dirty="0">
                <a:latin typeface="Calibri" pitchFamily="34" charset="0"/>
                <a:cs typeface="Calibri" pitchFamily="34" charset="0"/>
              </a:endParaRPr>
            </a:p>
          </p:txBody>
        </p:sp>
        <p:cxnSp>
          <p:nvCxnSpPr>
            <p:cNvPr id="86" name="Straight Arrow Connector 85"/>
            <p:cNvCxnSpPr>
              <a:stCxn id="85" idx="6"/>
              <a:endCxn id="80" idx="1"/>
            </p:cNvCxnSpPr>
            <p:nvPr/>
          </p:nvCxnSpPr>
          <p:spPr>
            <a:xfrm>
              <a:off x="4501355" y="1358662"/>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87" name="Straight Arrow Connector 86"/>
            <p:cNvCxnSpPr>
              <a:stCxn id="85" idx="2"/>
              <a:endCxn id="75" idx="7"/>
            </p:cNvCxnSpPr>
            <p:nvPr/>
          </p:nvCxnSpPr>
          <p:spPr>
            <a:xfrm flipH="1">
              <a:off x="3581499" y="1358662"/>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88" name="TextBox 87"/>
            <p:cNvSpPr txBox="1"/>
            <p:nvPr/>
          </p:nvSpPr>
          <p:spPr>
            <a:xfrm>
              <a:off x="5547422" y="2717150"/>
              <a:ext cx="386765" cy="461665"/>
            </a:xfrm>
            <a:prstGeom prst="rect">
              <a:avLst/>
            </a:prstGeom>
            <a:noFill/>
          </p:spPr>
          <p:txBody>
            <a:bodyPr wrap="square" lIns="0" rIns="0" rtlCol="0">
              <a:spAutoFit/>
            </a:bodyPr>
            <a:lstStyle/>
            <a:p>
              <a:pPr algn="ctr"/>
              <a:r>
                <a:rPr lang="en-US" sz="2400" dirty="0" smtClean="0">
                  <a:latin typeface="Calibri" pitchFamily="34" charset="0"/>
                  <a:cs typeface="Calibri" pitchFamily="34" charset="0"/>
                </a:rPr>
                <a:t>11</a:t>
              </a:r>
              <a:endParaRPr lang="en-US" sz="2400" dirty="0">
                <a:latin typeface="Calibri" pitchFamily="34" charset="0"/>
                <a:cs typeface="Calibri" pitchFamily="34" charset="0"/>
              </a:endParaRPr>
            </a:p>
          </p:txBody>
        </p:sp>
        <p:sp>
          <p:nvSpPr>
            <p:cNvPr id="89" name="TextBox 88"/>
            <p:cNvSpPr txBox="1"/>
            <p:nvPr/>
          </p:nvSpPr>
          <p:spPr>
            <a:xfrm>
              <a:off x="4333987" y="2728818"/>
              <a:ext cx="386765" cy="461665"/>
            </a:xfrm>
            <a:prstGeom prst="rect">
              <a:avLst/>
            </a:prstGeom>
            <a:noFill/>
          </p:spPr>
          <p:txBody>
            <a:bodyPr wrap="square" lIns="0" rIns="0" rtlCol="0">
              <a:spAutoFit/>
            </a:bodyPr>
            <a:lstStyle/>
            <a:p>
              <a:pPr algn="ctr"/>
              <a:r>
                <a:rPr lang="en-US" sz="2400" dirty="0" smtClean="0">
                  <a:latin typeface="Calibri" pitchFamily="34" charset="0"/>
                  <a:cs typeface="Calibri" pitchFamily="34" charset="0"/>
                </a:rPr>
                <a:t>10</a:t>
              </a:r>
              <a:endParaRPr lang="en-US" sz="2400" dirty="0">
                <a:latin typeface="Calibri" pitchFamily="34" charset="0"/>
                <a:cs typeface="Calibri" pitchFamily="34" charset="0"/>
              </a:endParaRPr>
            </a:p>
          </p:txBody>
        </p:sp>
        <p:sp>
          <p:nvSpPr>
            <p:cNvPr id="90" name="TextBox 89"/>
            <p:cNvSpPr txBox="1"/>
            <p:nvPr/>
          </p:nvSpPr>
          <p:spPr>
            <a:xfrm>
              <a:off x="3823397" y="2728818"/>
              <a:ext cx="386765" cy="461665"/>
            </a:xfrm>
            <a:prstGeom prst="rect">
              <a:avLst/>
            </a:prstGeom>
            <a:noFill/>
          </p:spPr>
          <p:txBody>
            <a:bodyPr wrap="square" lIns="0" rIns="0" rtlCol="0">
              <a:spAutoFit/>
            </a:bodyPr>
            <a:lstStyle/>
            <a:p>
              <a:pPr algn="ctr"/>
              <a:r>
                <a:rPr lang="en-US" sz="2400" dirty="0" smtClean="0">
                  <a:latin typeface="Calibri" pitchFamily="34" charset="0"/>
                  <a:cs typeface="Calibri" pitchFamily="34" charset="0"/>
                </a:rPr>
                <a:t>01</a:t>
              </a:r>
              <a:endParaRPr lang="en-US" sz="2400" dirty="0">
                <a:latin typeface="Calibri" pitchFamily="34" charset="0"/>
                <a:cs typeface="Calibri" pitchFamily="34" charset="0"/>
              </a:endParaRPr>
            </a:p>
          </p:txBody>
        </p:sp>
        <p:sp>
          <p:nvSpPr>
            <p:cNvPr id="91" name="TextBox 90"/>
            <p:cNvSpPr txBox="1"/>
            <p:nvPr/>
          </p:nvSpPr>
          <p:spPr>
            <a:xfrm>
              <a:off x="2657587" y="2728818"/>
              <a:ext cx="386765" cy="461665"/>
            </a:xfrm>
            <a:prstGeom prst="rect">
              <a:avLst/>
            </a:prstGeom>
            <a:noFill/>
          </p:spPr>
          <p:txBody>
            <a:bodyPr wrap="square" lIns="0" rIns="0" rtlCol="0">
              <a:spAutoFit/>
            </a:bodyPr>
            <a:lstStyle/>
            <a:p>
              <a:pPr algn="ctr"/>
              <a:r>
                <a:rPr lang="en-US" sz="2400" dirty="0" smtClean="0">
                  <a:latin typeface="Calibri" pitchFamily="34" charset="0"/>
                  <a:cs typeface="Calibri" pitchFamily="34" charset="0"/>
                </a:rPr>
                <a:t>00</a:t>
              </a:r>
              <a:endParaRPr lang="en-US" sz="2400" dirty="0">
                <a:latin typeface="Calibri" pitchFamily="34" charset="0"/>
                <a:cs typeface="Calibri" pitchFamily="34" charset="0"/>
              </a:endParaRPr>
            </a:p>
          </p:txBody>
        </p:sp>
      </p:grpSp>
    </p:spTree>
    <p:extLst>
      <p:ext uri="{BB962C8B-B14F-4D97-AF65-F5344CB8AC3E}">
        <p14:creationId xmlns:p14="http://schemas.microsoft.com/office/powerpoint/2010/main" val="252350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animEffect transition="in" filter="fade">
                                      <p:cBhvr>
                                        <p:cTn id="21" dur="500"/>
                                        <p:tgtEl>
                                          <p:spTgt spid="9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fade">
                                      <p:cBhvr>
                                        <p:cTn id="24" dur="500"/>
                                        <p:tgtEl>
                                          <p:spTgt spid="9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fade">
                                      <p:cBhvr>
                                        <p:cTn id="27" dur="500"/>
                                        <p:tgtEl>
                                          <p:spTgt spid="95"/>
                                        </p:tgtEl>
                                      </p:cBhvr>
                                    </p:animEffect>
                                  </p:childTnLst>
                                </p:cTn>
                              </p:par>
                              <p:par>
                                <p:cTn id="28" presetID="10" presetClass="exit" presetSubtype="0" fill="hold" grpId="0" nodeType="withEffect">
                                  <p:stCondLst>
                                    <p:cond delay="0"/>
                                  </p:stCondLst>
                                  <p:childTnLst>
                                    <p:animEffect transition="out" filter="fade">
                                      <p:cBhvr>
                                        <p:cTn id="29" dur="500"/>
                                        <p:tgtEl>
                                          <p:spTgt spid="56"/>
                                        </p:tgtEl>
                                      </p:cBhvr>
                                    </p:animEffect>
                                    <p:set>
                                      <p:cBhvr>
                                        <p:cTn id="30" dur="1" fill="hold">
                                          <p:stCondLst>
                                            <p:cond delay="499"/>
                                          </p:stCondLst>
                                        </p:cTn>
                                        <p:tgtEl>
                                          <p:spTgt spid="56"/>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57"/>
                                        </p:tgtEl>
                                      </p:cBhvr>
                                    </p:animEffect>
                                    <p:set>
                                      <p:cBhvr>
                                        <p:cTn id="33" dur="1" fill="hold">
                                          <p:stCondLst>
                                            <p:cond delay="499"/>
                                          </p:stCondLst>
                                        </p:cTn>
                                        <p:tgtEl>
                                          <p:spTgt spid="57"/>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par>
                                <p:cTn id="41" presetID="10"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animEffect transition="in" filter="fade">
                                      <p:cBhvr>
                                        <p:cTn id="49" dur="500"/>
                                        <p:tgtEl>
                                          <p:spTgt spid="9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Effect transition="in" filter="fade">
                                      <p:cBhvr>
                                        <p:cTn id="52" dur="500"/>
                                        <p:tgtEl>
                                          <p:spTgt spid="9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9"/>
                                        </p:tgtEl>
                                        <p:attrNameLst>
                                          <p:attrName>style.visibility</p:attrName>
                                        </p:attrNameLst>
                                      </p:cBhvr>
                                      <p:to>
                                        <p:strVal val="visible"/>
                                      </p:to>
                                    </p:set>
                                    <p:animEffect transition="in" filter="fade">
                                      <p:cBhvr>
                                        <p:cTn id="55" dur="500"/>
                                        <p:tgtEl>
                                          <p:spTgt spid="9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fade">
                                      <p:cBhvr>
                                        <p:cTn id="60" dur="500"/>
                                        <p:tgtEl>
                                          <p:spTgt spid="6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500"/>
                                        <p:tgtEl>
                                          <p:spTgt spid="68"/>
                                        </p:tgtEl>
                                      </p:cBhvr>
                                    </p:animEffect>
                                  </p:childTnLst>
                                </p:cTn>
                              </p:par>
                              <p:par>
                                <p:cTn id="64" presetID="10" presetClass="entr" presetSubtype="0" fill="hold"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fade">
                                      <p:cBhvr>
                                        <p:cTn id="6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9" grpId="0" animBg="1"/>
      <p:bldP spid="30" grpId="0" animBg="1"/>
      <p:bldP spid="93" grpId="0" animBg="1"/>
      <p:bldP spid="94" grpId="0" animBg="1"/>
      <p:bldP spid="95" grpId="0" animBg="1"/>
      <p:bldP spid="97" grpId="0" animBg="1"/>
      <p:bldP spid="98" grpId="0" animBg="1"/>
      <p:bldP spid="99" grpId="0" animBg="1"/>
      <p:bldP spid="68" grpId="0" animBg="1"/>
      <p:bldP spid="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Reducing TCAM Usage</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7</a:t>
            </a:fld>
            <a:endParaRPr lang="en-US" dirty="0">
              <a:solidFill>
                <a:prstClr val="black"/>
              </a:solidFill>
            </a:endParaRPr>
          </a:p>
        </p:txBody>
      </p:sp>
      <p:grpSp>
        <p:nvGrpSpPr>
          <p:cNvPr id="23" name="Group 22"/>
          <p:cNvGrpSpPr/>
          <p:nvPr/>
        </p:nvGrpSpPr>
        <p:grpSpPr>
          <a:xfrm>
            <a:off x="398767" y="1531678"/>
            <a:ext cx="4391730" cy="2486760"/>
            <a:chOff x="2605943" y="1131266"/>
            <a:chExt cx="3334009" cy="1887839"/>
          </a:xfrm>
        </p:grpSpPr>
        <p:sp>
          <p:nvSpPr>
            <p:cNvPr id="5" name="Oval 4"/>
            <p:cNvSpPr/>
            <p:nvPr/>
          </p:nvSpPr>
          <p:spPr>
            <a:xfrm>
              <a:off x="3193312" y="1525911"/>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26</a:t>
              </a:r>
              <a:endParaRPr lang="en-US" sz="3200" dirty="0">
                <a:latin typeface="Calibri" pitchFamily="34" charset="0"/>
                <a:cs typeface="Calibri" pitchFamily="34" charset="0"/>
              </a:endParaRPr>
            </a:p>
          </p:txBody>
        </p:sp>
        <p:sp>
          <p:nvSpPr>
            <p:cNvPr id="6" name="Oval 5"/>
            <p:cNvSpPr/>
            <p:nvPr/>
          </p:nvSpPr>
          <p:spPr>
            <a:xfrm>
              <a:off x="2605943"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sp>
          <p:nvSpPr>
            <p:cNvPr id="7" name="Oval 6"/>
            <p:cNvSpPr/>
            <p:nvPr/>
          </p:nvSpPr>
          <p:spPr>
            <a:xfrm>
              <a:off x="3780680"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cxnSp>
          <p:nvCxnSpPr>
            <p:cNvPr id="8" name="Straight Arrow Connector 7"/>
            <p:cNvCxnSpPr>
              <a:stCxn id="5" idx="3"/>
              <a:endCxn id="6" idx="7"/>
            </p:cNvCxnSpPr>
            <p:nvPr/>
          </p:nvCxnSpPr>
          <p:spPr>
            <a:xfrm flipH="1">
              <a:off x="2994132"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9" name="Straight Arrow Connector 8"/>
            <p:cNvCxnSpPr>
              <a:stCxn id="5" idx="5"/>
              <a:endCxn id="7" idx="1"/>
            </p:cNvCxnSpPr>
            <p:nvPr/>
          </p:nvCxnSpPr>
          <p:spPr>
            <a:xfrm>
              <a:off x="3581500"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10" name="Oval 9"/>
            <p:cNvSpPr/>
            <p:nvPr/>
          </p:nvSpPr>
          <p:spPr>
            <a:xfrm>
              <a:off x="4892027" y="1525911"/>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5</a:t>
              </a:r>
              <a:endParaRPr lang="en-US" sz="3200" dirty="0">
                <a:latin typeface="Calibri" pitchFamily="34" charset="0"/>
                <a:cs typeface="Calibri" pitchFamily="34" charset="0"/>
              </a:endParaRPr>
            </a:p>
          </p:txBody>
        </p:sp>
        <p:sp>
          <p:nvSpPr>
            <p:cNvPr id="11" name="Oval 10"/>
            <p:cNvSpPr/>
            <p:nvPr/>
          </p:nvSpPr>
          <p:spPr>
            <a:xfrm>
              <a:off x="4304659"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2</a:t>
              </a:r>
              <a:endParaRPr lang="en-US" sz="3200" dirty="0">
                <a:latin typeface="Calibri" pitchFamily="34" charset="0"/>
                <a:cs typeface="Calibri" pitchFamily="34" charset="0"/>
              </a:endParaRPr>
            </a:p>
          </p:txBody>
        </p:sp>
        <p:sp>
          <p:nvSpPr>
            <p:cNvPr id="12" name="Oval 11"/>
            <p:cNvSpPr/>
            <p:nvPr/>
          </p:nvSpPr>
          <p:spPr>
            <a:xfrm>
              <a:off x="5479395"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3</a:t>
              </a:r>
              <a:endParaRPr lang="en-US" sz="3200" dirty="0">
                <a:latin typeface="Calibri" pitchFamily="34" charset="0"/>
                <a:cs typeface="Calibri" pitchFamily="34" charset="0"/>
              </a:endParaRPr>
            </a:p>
          </p:txBody>
        </p:sp>
        <p:cxnSp>
          <p:nvCxnSpPr>
            <p:cNvPr id="13" name="Straight Arrow Connector 12"/>
            <p:cNvCxnSpPr>
              <a:stCxn id="10" idx="3"/>
              <a:endCxn id="11" idx="7"/>
            </p:cNvCxnSpPr>
            <p:nvPr/>
          </p:nvCxnSpPr>
          <p:spPr>
            <a:xfrm flipH="1">
              <a:off x="4692847"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14" name="Straight Arrow Connector 13"/>
            <p:cNvCxnSpPr>
              <a:stCxn id="10" idx="5"/>
              <a:endCxn id="12" idx="1"/>
            </p:cNvCxnSpPr>
            <p:nvPr/>
          </p:nvCxnSpPr>
          <p:spPr>
            <a:xfrm>
              <a:off x="5280215"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15" name="Oval 14"/>
            <p:cNvSpPr/>
            <p:nvPr/>
          </p:nvSpPr>
          <p:spPr>
            <a:xfrm>
              <a:off x="4046564" y="1131266"/>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31</a:t>
              </a:r>
              <a:endParaRPr lang="en-US" sz="3200" dirty="0">
                <a:latin typeface="Calibri" pitchFamily="34" charset="0"/>
                <a:cs typeface="Calibri" pitchFamily="34" charset="0"/>
              </a:endParaRPr>
            </a:p>
          </p:txBody>
        </p:sp>
        <p:cxnSp>
          <p:nvCxnSpPr>
            <p:cNvPr id="16" name="Straight Arrow Connector 15"/>
            <p:cNvCxnSpPr>
              <a:stCxn id="15" idx="6"/>
              <a:endCxn id="10" idx="1"/>
            </p:cNvCxnSpPr>
            <p:nvPr/>
          </p:nvCxnSpPr>
          <p:spPr>
            <a:xfrm>
              <a:off x="4501355" y="1358662"/>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17" name="Straight Arrow Connector 16"/>
            <p:cNvCxnSpPr>
              <a:stCxn id="15" idx="2"/>
              <a:endCxn id="5" idx="7"/>
            </p:cNvCxnSpPr>
            <p:nvPr/>
          </p:nvCxnSpPr>
          <p:spPr>
            <a:xfrm flipH="1">
              <a:off x="3581499" y="1358662"/>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18" name="TextBox 17"/>
            <p:cNvSpPr txBox="1"/>
            <p:nvPr/>
          </p:nvSpPr>
          <p:spPr>
            <a:xfrm>
              <a:off x="5553187"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11</a:t>
              </a:r>
              <a:endParaRPr lang="en-US" sz="2800" dirty="0">
                <a:latin typeface="Calibri" pitchFamily="34" charset="0"/>
                <a:cs typeface="Calibri" pitchFamily="34" charset="0"/>
              </a:endParaRPr>
            </a:p>
          </p:txBody>
        </p:sp>
        <p:sp>
          <p:nvSpPr>
            <p:cNvPr id="19" name="TextBox 18"/>
            <p:cNvSpPr txBox="1"/>
            <p:nvPr/>
          </p:nvSpPr>
          <p:spPr>
            <a:xfrm>
              <a:off x="4333987"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10</a:t>
              </a:r>
              <a:endParaRPr lang="en-US" sz="2800" dirty="0">
                <a:latin typeface="Calibri" pitchFamily="34" charset="0"/>
                <a:cs typeface="Calibri" pitchFamily="34" charset="0"/>
              </a:endParaRPr>
            </a:p>
          </p:txBody>
        </p:sp>
        <p:sp>
          <p:nvSpPr>
            <p:cNvPr id="20" name="TextBox 19"/>
            <p:cNvSpPr txBox="1"/>
            <p:nvPr/>
          </p:nvSpPr>
          <p:spPr>
            <a:xfrm>
              <a:off x="3794822"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01</a:t>
              </a:r>
              <a:endParaRPr lang="en-US" sz="2800" dirty="0">
                <a:latin typeface="Calibri" pitchFamily="34" charset="0"/>
                <a:cs typeface="Calibri" pitchFamily="34" charset="0"/>
              </a:endParaRPr>
            </a:p>
          </p:txBody>
        </p:sp>
        <p:sp>
          <p:nvSpPr>
            <p:cNvPr id="21" name="TextBox 20"/>
            <p:cNvSpPr txBox="1"/>
            <p:nvPr/>
          </p:nvSpPr>
          <p:spPr>
            <a:xfrm>
              <a:off x="2651822"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00</a:t>
              </a:r>
              <a:endParaRPr lang="en-US" sz="2800" dirty="0">
                <a:latin typeface="Calibri" pitchFamily="34" charset="0"/>
                <a:cs typeface="Calibri" pitchFamily="34" charset="0"/>
              </a:endParaRPr>
            </a:p>
          </p:txBody>
        </p:sp>
      </p:grpSp>
      <p:sp>
        <p:nvSpPr>
          <p:cNvPr id="35" name="Rounded Rectangle 34"/>
          <p:cNvSpPr/>
          <p:nvPr/>
        </p:nvSpPr>
        <p:spPr>
          <a:xfrm>
            <a:off x="841198" y="665638"/>
            <a:ext cx="7080605" cy="685800"/>
          </a:xfrm>
          <a:prstGeom prst="roundRect">
            <a:avLst>
              <a:gd name="adj" fmla="val 588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Monitor internal nodes to reduce TCAM usage</a:t>
            </a:r>
          </a:p>
        </p:txBody>
      </p:sp>
      <p:sp>
        <p:nvSpPr>
          <p:cNvPr id="39" name="Rounded Rectangle 38"/>
          <p:cNvSpPr/>
          <p:nvPr/>
        </p:nvSpPr>
        <p:spPr>
          <a:xfrm>
            <a:off x="4782903" y="1765741"/>
            <a:ext cx="3944593" cy="1179701"/>
          </a:xfrm>
          <a:prstGeom prst="roundRect">
            <a:avLst>
              <a:gd name="adj" fmla="val 1095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Monitoring 1* is enough</a:t>
            </a:r>
          </a:p>
          <a:p>
            <a:pPr algn="ctr"/>
            <a:r>
              <a:rPr lang="en-US" sz="2400" dirty="0" smtClean="0">
                <a:solidFill>
                  <a:schemeClr val="tx1"/>
                </a:solidFill>
                <a:latin typeface="Calibri" pitchFamily="34" charset="0"/>
                <a:cs typeface="Calibri" pitchFamily="34" charset="0"/>
              </a:rPr>
              <a:t>because a node with size 5 cannot </a:t>
            </a:r>
            <a:r>
              <a:rPr lang="en-US" sz="2400" dirty="0">
                <a:solidFill>
                  <a:schemeClr val="tx1"/>
                </a:solidFill>
                <a:latin typeface="Calibri" pitchFamily="34" charset="0"/>
                <a:cs typeface="Calibri" pitchFamily="34" charset="0"/>
              </a:rPr>
              <a:t>have </a:t>
            </a:r>
            <a:r>
              <a:rPr lang="en-US" sz="2400" dirty="0" smtClean="0">
                <a:solidFill>
                  <a:schemeClr val="tx1"/>
                </a:solidFill>
                <a:latin typeface="Calibri" pitchFamily="34" charset="0"/>
                <a:cs typeface="Calibri" pitchFamily="34" charset="0"/>
              </a:rPr>
              <a:t>leaves &gt;10</a:t>
            </a:r>
            <a:endParaRPr lang="en-US" sz="2400" dirty="0">
              <a:solidFill>
                <a:schemeClr val="tx1"/>
              </a:solidFill>
              <a:latin typeface="Calibri" pitchFamily="34" charset="0"/>
              <a:cs typeface="Calibri" pitchFamily="34" charset="0"/>
            </a:endParaRPr>
          </a:p>
        </p:txBody>
      </p:sp>
      <p:grpSp>
        <p:nvGrpSpPr>
          <p:cNvPr id="25" name="Group 24"/>
          <p:cNvGrpSpPr/>
          <p:nvPr/>
        </p:nvGrpSpPr>
        <p:grpSpPr>
          <a:xfrm>
            <a:off x="398767" y="4038600"/>
            <a:ext cx="4391730" cy="2486760"/>
            <a:chOff x="2605943" y="1131266"/>
            <a:chExt cx="3334009" cy="1887839"/>
          </a:xfrm>
        </p:grpSpPr>
        <p:sp>
          <p:nvSpPr>
            <p:cNvPr id="26" name="Oval 25"/>
            <p:cNvSpPr/>
            <p:nvPr/>
          </p:nvSpPr>
          <p:spPr>
            <a:xfrm>
              <a:off x="3193312" y="1525911"/>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26</a:t>
              </a:r>
              <a:endParaRPr lang="en-US" sz="3200" dirty="0">
                <a:latin typeface="Calibri" pitchFamily="34" charset="0"/>
                <a:cs typeface="Calibri" pitchFamily="34" charset="0"/>
              </a:endParaRPr>
            </a:p>
          </p:txBody>
        </p:sp>
        <p:sp>
          <p:nvSpPr>
            <p:cNvPr id="27" name="Oval 26"/>
            <p:cNvSpPr/>
            <p:nvPr/>
          </p:nvSpPr>
          <p:spPr>
            <a:xfrm>
              <a:off x="2605943"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sp>
          <p:nvSpPr>
            <p:cNvPr id="28" name="Oval 27"/>
            <p:cNvSpPr/>
            <p:nvPr/>
          </p:nvSpPr>
          <p:spPr>
            <a:xfrm>
              <a:off x="3780680"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cxnSp>
          <p:nvCxnSpPr>
            <p:cNvPr id="29" name="Straight Arrow Connector 28"/>
            <p:cNvCxnSpPr>
              <a:stCxn id="26" idx="3"/>
              <a:endCxn id="27" idx="7"/>
            </p:cNvCxnSpPr>
            <p:nvPr/>
          </p:nvCxnSpPr>
          <p:spPr>
            <a:xfrm flipH="1">
              <a:off x="2994132"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30" name="Straight Arrow Connector 29"/>
            <p:cNvCxnSpPr>
              <a:stCxn id="26" idx="5"/>
              <a:endCxn id="28" idx="1"/>
            </p:cNvCxnSpPr>
            <p:nvPr/>
          </p:nvCxnSpPr>
          <p:spPr>
            <a:xfrm>
              <a:off x="3581500"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31" name="Oval 30"/>
            <p:cNvSpPr/>
            <p:nvPr/>
          </p:nvSpPr>
          <p:spPr>
            <a:xfrm>
              <a:off x="4892027" y="1525911"/>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5</a:t>
              </a:r>
              <a:endParaRPr lang="en-US" sz="3200" dirty="0">
                <a:latin typeface="Calibri" pitchFamily="34" charset="0"/>
                <a:cs typeface="Calibri" pitchFamily="34" charset="0"/>
              </a:endParaRPr>
            </a:p>
          </p:txBody>
        </p:sp>
        <p:sp>
          <p:nvSpPr>
            <p:cNvPr id="32" name="Oval 31"/>
            <p:cNvSpPr/>
            <p:nvPr/>
          </p:nvSpPr>
          <p:spPr>
            <a:xfrm>
              <a:off x="4304659" y="2262358"/>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2</a:t>
              </a:r>
              <a:endParaRPr lang="en-US" sz="3200" dirty="0">
                <a:latin typeface="Calibri" pitchFamily="34" charset="0"/>
                <a:cs typeface="Calibri" pitchFamily="34" charset="0"/>
              </a:endParaRPr>
            </a:p>
          </p:txBody>
        </p:sp>
        <p:sp>
          <p:nvSpPr>
            <p:cNvPr id="33" name="Oval 32"/>
            <p:cNvSpPr/>
            <p:nvPr/>
          </p:nvSpPr>
          <p:spPr>
            <a:xfrm>
              <a:off x="5479395" y="2262358"/>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a:t>
              </a:r>
              <a:endParaRPr lang="en-US" sz="3200" dirty="0">
                <a:latin typeface="Calibri" pitchFamily="34" charset="0"/>
                <a:cs typeface="Calibri" pitchFamily="34" charset="0"/>
              </a:endParaRPr>
            </a:p>
          </p:txBody>
        </p:sp>
        <p:cxnSp>
          <p:nvCxnSpPr>
            <p:cNvPr id="34" name="Straight Arrow Connector 33"/>
            <p:cNvCxnSpPr>
              <a:stCxn id="31" idx="3"/>
              <a:endCxn id="32" idx="7"/>
            </p:cNvCxnSpPr>
            <p:nvPr/>
          </p:nvCxnSpPr>
          <p:spPr>
            <a:xfrm flipH="1">
              <a:off x="4692847"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a:stCxn id="31" idx="5"/>
              <a:endCxn id="33" idx="1"/>
            </p:cNvCxnSpPr>
            <p:nvPr/>
          </p:nvCxnSpPr>
          <p:spPr>
            <a:xfrm>
              <a:off x="5280215"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37" name="Oval 36"/>
            <p:cNvSpPr/>
            <p:nvPr/>
          </p:nvSpPr>
          <p:spPr>
            <a:xfrm>
              <a:off x="4046564" y="1131266"/>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31</a:t>
              </a:r>
              <a:endParaRPr lang="en-US" sz="3200" dirty="0">
                <a:latin typeface="Calibri" pitchFamily="34" charset="0"/>
                <a:cs typeface="Calibri" pitchFamily="34" charset="0"/>
              </a:endParaRPr>
            </a:p>
          </p:txBody>
        </p:sp>
        <p:cxnSp>
          <p:nvCxnSpPr>
            <p:cNvPr id="38" name="Straight Arrow Connector 37"/>
            <p:cNvCxnSpPr>
              <a:stCxn id="37" idx="6"/>
              <a:endCxn id="31" idx="1"/>
            </p:cNvCxnSpPr>
            <p:nvPr/>
          </p:nvCxnSpPr>
          <p:spPr>
            <a:xfrm>
              <a:off x="4501355" y="1358662"/>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41" name="Straight Arrow Connector 40"/>
            <p:cNvCxnSpPr>
              <a:stCxn id="37" idx="2"/>
              <a:endCxn id="26" idx="7"/>
            </p:cNvCxnSpPr>
            <p:nvPr/>
          </p:nvCxnSpPr>
          <p:spPr>
            <a:xfrm flipH="1">
              <a:off x="3581499" y="1358662"/>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42" name="TextBox 41"/>
            <p:cNvSpPr txBox="1"/>
            <p:nvPr/>
          </p:nvSpPr>
          <p:spPr>
            <a:xfrm>
              <a:off x="5553187"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11</a:t>
              </a:r>
              <a:endParaRPr lang="en-US" sz="2800" dirty="0">
                <a:latin typeface="Calibri" pitchFamily="34" charset="0"/>
                <a:cs typeface="Calibri" pitchFamily="34" charset="0"/>
              </a:endParaRPr>
            </a:p>
          </p:txBody>
        </p:sp>
        <p:sp>
          <p:nvSpPr>
            <p:cNvPr id="43" name="TextBox 42"/>
            <p:cNvSpPr txBox="1"/>
            <p:nvPr/>
          </p:nvSpPr>
          <p:spPr>
            <a:xfrm>
              <a:off x="4333987"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10</a:t>
              </a:r>
              <a:endParaRPr lang="en-US" sz="2800" dirty="0">
                <a:latin typeface="Calibri" pitchFamily="34" charset="0"/>
                <a:cs typeface="Calibri" pitchFamily="34" charset="0"/>
              </a:endParaRPr>
            </a:p>
          </p:txBody>
        </p:sp>
        <p:sp>
          <p:nvSpPr>
            <p:cNvPr id="44" name="TextBox 43"/>
            <p:cNvSpPr txBox="1"/>
            <p:nvPr/>
          </p:nvSpPr>
          <p:spPr>
            <a:xfrm>
              <a:off x="3794822"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01</a:t>
              </a:r>
              <a:endParaRPr lang="en-US" sz="2800" dirty="0">
                <a:latin typeface="Calibri" pitchFamily="34" charset="0"/>
                <a:cs typeface="Calibri" pitchFamily="34" charset="0"/>
              </a:endParaRPr>
            </a:p>
          </p:txBody>
        </p:sp>
        <p:sp>
          <p:nvSpPr>
            <p:cNvPr id="45" name="TextBox 44"/>
            <p:cNvSpPr txBox="1"/>
            <p:nvPr/>
          </p:nvSpPr>
          <p:spPr>
            <a:xfrm>
              <a:off x="2651822" y="2652618"/>
              <a:ext cx="386765" cy="366487"/>
            </a:xfrm>
            <a:prstGeom prst="rect">
              <a:avLst/>
            </a:prstGeom>
            <a:noFill/>
          </p:spPr>
          <p:txBody>
            <a:bodyPr wrap="square" lIns="0" rIns="0" rtlCol="0">
              <a:spAutoFit/>
            </a:bodyPr>
            <a:lstStyle/>
            <a:p>
              <a:pPr algn="ctr"/>
              <a:r>
                <a:rPr lang="en-US" sz="2800" dirty="0" smtClean="0">
                  <a:latin typeface="Calibri" pitchFamily="34" charset="0"/>
                  <a:cs typeface="Calibri" pitchFamily="34" charset="0"/>
                </a:rPr>
                <a:t>00</a:t>
              </a:r>
              <a:endParaRPr lang="en-US" sz="2800" dirty="0">
                <a:latin typeface="Calibri" pitchFamily="34" charset="0"/>
                <a:cs typeface="Calibri" pitchFamily="34" charset="0"/>
              </a:endParaRPr>
            </a:p>
          </p:txBody>
        </p:sp>
      </p:grpSp>
      <p:cxnSp>
        <p:nvCxnSpPr>
          <p:cNvPr id="46" name="Straight Arrow Connector 45"/>
          <p:cNvCxnSpPr>
            <a:stCxn id="39" idx="1"/>
            <a:endCxn id="10" idx="6"/>
          </p:cNvCxnSpPr>
          <p:nvPr/>
        </p:nvCxnSpPr>
        <p:spPr>
          <a:xfrm flipH="1" flipV="1">
            <a:off x="4009192" y="2351063"/>
            <a:ext cx="773711" cy="4529"/>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78430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 Loss of Accuracy</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8</a:t>
            </a:fld>
            <a:endParaRPr lang="en-US" dirty="0">
              <a:solidFill>
                <a:prstClr val="black"/>
              </a:solidFill>
            </a:endParaRPr>
          </a:p>
        </p:txBody>
      </p:sp>
      <p:sp>
        <p:nvSpPr>
          <p:cNvPr id="35" name="Rounded Rectangle 34"/>
          <p:cNvSpPr/>
          <p:nvPr/>
        </p:nvSpPr>
        <p:spPr>
          <a:xfrm>
            <a:off x="76200" y="685800"/>
            <a:ext cx="8610600" cy="623455"/>
          </a:xfrm>
          <a:prstGeom prst="roundRect">
            <a:avLst>
              <a:gd name="adj" fmla="val 5889"/>
            </a:avLst>
          </a:prstGeom>
          <a:ln/>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800" dirty="0"/>
              <a:t>Fixed configuration </a:t>
            </a:r>
            <a:r>
              <a:rPr lang="en-US" sz="2800" dirty="0" smtClean="0"/>
              <a:t>misses heavy hitters as </a:t>
            </a:r>
            <a:r>
              <a:rPr lang="en-US" sz="2800" dirty="0"/>
              <a:t>traffic changes</a:t>
            </a:r>
          </a:p>
        </p:txBody>
      </p:sp>
      <p:grpSp>
        <p:nvGrpSpPr>
          <p:cNvPr id="25" name="Group 24"/>
          <p:cNvGrpSpPr/>
          <p:nvPr/>
        </p:nvGrpSpPr>
        <p:grpSpPr>
          <a:xfrm>
            <a:off x="1179056" y="4314836"/>
            <a:ext cx="4399727" cy="2096438"/>
            <a:chOff x="2691555" y="1600200"/>
            <a:chExt cx="3328244" cy="1585884"/>
          </a:xfrm>
        </p:grpSpPr>
        <p:sp>
          <p:nvSpPr>
            <p:cNvPr id="26" name="Oval 25"/>
            <p:cNvSpPr/>
            <p:nvPr/>
          </p:nvSpPr>
          <p:spPr>
            <a:xfrm>
              <a:off x="3278924" y="1994845"/>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9</a:t>
              </a:r>
              <a:endParaRPr lang="en-US" sz="3200" dirty="0">
                <a:latin typeface="Calibri" pitchFamily="34" charset="0"/>
                <a:cs typeface="Calibri" pitchFamily="34" charset="0"/>
              </a:endParaRPr>
            </a:p>
          </p:txBody>
        </p:sp>
        <p:sp>
          <p:nvSpPr>
            <p:cNvPr id="27" name="Oval 26"/>
            <p:cNvSpPr/>
            <p:nvPr/>
          </p:nvSpPr>
          <p:spPr>
            <a:xfrm>
              <a:off x="2691555" y="2731292"/>
              <a:ext cx="454792" cy="454792"/>
            </a:xfrm>
            <a:prstGeom prst="ellipse">
              <a:avLst/>
            </a:prstGeom>
            <a:ln w="38100">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4</a:t>
              </a:r>
              <a:endParaRPr lang="en-US" sz="3200" dirty="0">
                <a:latin typeface="Calibri" pitchFamily="34" charset="0"/>
                <a:cs typeface="Calibri" pitchFamily="34" charset="0"/>
              </a:endParaRPr>
            </a:p>
          </p:txBody>
        </p:sp>
        <p:sp>
          <p:nvSpPr>
            <p:cNvPr id="28" name="Oval 27"/>
            <p:cNvSpPr/>
            <p:nvPr/>
          </p:nvSpPr>
          <p:spPr>
            <a:xfrm>
              <a:off x="3866292" y="2731292"/>
              <a:ext cx="454792" cy="454792"/>
            </a:xfrm>
            <a:prstGeom prst="ellipse">
              <a:avLst/>
            </a:prstGeom>
            <a:ln w="38100">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5</a:t>
              </a:r>
              <a:endParaRPr lang="en-US" sz="3200" dirty="0">
                <a:latin typeface="Calibri" pitchFamily="34" charset="0"/>
                <a:cs typeface="Calibri" pitchFamily="34" charset="0"/>
              </a:endParaRPr>
            </a:p>
          </p:txBody>
        </p:sp>
        <p:cxnSp>
          <p:nvCxnSpPr>
            <p:cNvPr id="29" name="Straight Arrow Connector 28"/>
            <p:cNvCxnSpPr>
              <a:stCxn id="26" idx="3"/>
              <a:endCxn id="27" idx="7"/>
            </p:cNvCxnSpPr>
            <p:nvPr/>
          </p:nvCxnSpPr>
          <p:spPr>
            <a:xfrm flipH="1">
              <a:off x="3079744" y="2383034"/>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30" name="Straight Arrow Connector 29"/>
            <p:cNvCxnSpPr>
              <a:stCxn id="26" idx="5"/>
              <a:endCxn id="28" idx="1"/>
            </p:cNvCxnSpPr>
            <p:nvPr/>
          </p:nvCxnSpPr>
          <p:spPr>
            <a:xfrm>
              <a:off x="3667112" y="2383034"/>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31" name="Oval 30"/>
            <p:cNvSpPr/>
            <p:nvPr/>
          </p:nvSpPr>
          <p:spPr>
            <a:xfrm>
              <a:off x="4977639" y="1994845"/>
              <a:ext cx="454792" cy="454792"/>
            </a:xfrm>
            <a:prstGeom prst="ellipse">
              <a:avLst/>
            </a:prstGeom>
            <a:ln w="38100">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30</a:t>
              </a:r>
              <a:endParaRPr lang="en-US" sz="3200" dirty="0">
                <a:latin typeface="Calibri" pitchFamily="34" charset="0"/>
                <a:cs typeface="Calibri" pitchFamily="34" charset="0"/>
              </a:endParaRPr>
            </a:p>
          </p:txBody>
        </p:sp>
        <p:sp>
          <p:nvSpPr>
            <p:cNvPr id="32" name="Oval 31"/>
            <p:cNvSpPr/>
            <p:nvPr/>
          </p:nvSpPr>
          <p:spPr>
            <a:xfrm>
              <a:off x="4390271" y="2731292"/>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15</a:t>
              </a:r>
              <a:endParaRPr lang="en-US" sz="3200" dirty="0">
                <a:latin typeface="Calibri" pitchFamily="34" charset="0"/>
                <a:cs typeface="Calibri" pitchFamily="34" charset="0"/>
              </a:endParaRPr>
            </a:p>
          </p:txBody>
        </p:sp>
        <p:sp>
          <p:nvSpPr>
            <p:cNvPr id="33" name="Oval 32"/>
            <p:cNvSpPr/>
            <p:nvPr/>
          </p:nvSpPr>
          <p:spPr>
            <a:xfrm>
              <a:off x="5565007" y="2731292"/>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15</a:t>
              </a:r>
              <a:endParaRPr lang="en-US" sz="3200" dirty="0">
                <a:latin typeface="Calibri" pitchFamily="34" charset="0"/>
                <a:cs typeface="Calibri" pitchFamily="34" charset="0"/>
              </a:endParaRPr>
            </a:p>
          </p:txBody>
        </p:sp>
        <p:cxnSp>
          <p:nvCxnSpPr>
            <p:cNvPr id="34" name="Straight Arrow Connector 33"/>
            <p:cNvCxnSpPr>
              <a:stCxn id="31" idx="3"/>
              <a:endCxn id="32" idx="7"/>
            </p:cNvCxnSpPr>
            <p:nvPr/>
          </p:nvCxnSpPr>
          <p:spPr>
            <a:xfrm flipH="1">
              <a:off x="4778459" y="2383034"/>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36" name="Straight Arrow Connector 35"/>
            <p:cNvCxnSpPr>
              <a:stCxn id="31" idx="5"/>
              <a:endCxn id="33" idx="1"/>
            </p:cNvCxnSpPr>
            <p:nvPr/>
          </p:nvCxnSpPr>
          <p:spPr>
            <a:xfrm>
              <a:off x="5365827" y="2383034"/>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37" name="Oval 36"/>
            <p:cNvSpPr/>
            <p:nvPr/>
          </p:nvSpPr>
          <p:spPr>
            <a:xfrm>
              <a:off x="4132176" y="1600200"/>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39</a:t>
              </a:r>
              <a:endParaRPr lang="en-US" sz="3200" dirty="0">
                <a:latin typeface="Calibri" pitchFamily="34" charset="0"/>
                <a:cs typeface="Calibri" pitchFamily="34" charset="0"/>
              </a:endParaRPr>
            </a:p>
          </p:txBody>
        </p:sp>
        <p:cxnSp>
          <p:nvCxnSpPr>
            <p:cNvPr id="38" name="Straight Arrow Connector 37"/>
            <p:cNvCxnSpPr>
              <a:stCxn id="37" idx="6"/>
              <a:endCxn id="31" idx="1"/>
            </p:cNvCxnSpPr>
            <p:nvPr/>
          </p:nvCxnSpPr>
          <p:spPr>
            <a:xfrm>
              <a:off x="4586967" y="1827596"/>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41" name="Straight Arrow Connector 40"/>
            <p:cNvCxnSpPr>
              <a:stCxn id="37" idx="2"/>
              <a:endCxn id="26" idx="7"/>
            </p:cNvCxnSpPr>
            <p:nvPr/>
          </p:nvCxnSpPr>
          <p:spPr>
            <a:xfrm flipH="1">
              <a:off x="3667111" y="1827596"/>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grpSp>
      <p:grpSp>
        <p:nvGrpSpPr>
          <p:cNvPr id="46" name="Group 45"/>
          <p:cNvGrpSpPr/>
          <p:nvPr/>
        </p:nvGrpSpPr>
        <p:grpSpPr>
          <a:xfrm>
            <a:off x="1066800" y="1600200"/>
            <a:ext cx="4429602" cy="2110673"/>
            <a:chOff x="2605943" y="1131266"/>
            <a:chExt cx="3328244" cy="1585884"/>
          </a:xfrm>
        </p:grpSpPr>
        <p:sp>
          <p:nvSpPr>
            <p:cNvPr id="47" name="Oval 46"/>
            <p:cNvSpPr/>
            <p:nvPr/>
          </p:nvSpPr>
          <p:spPr>
            <a:xfrm>
              <a:off x="3193312" y="1525911"/>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26</a:t>
              </a:r>
              <a:endParaRPr lang="en-US" sz="3200" dirty="0">
                <a:latin typeface="Calibri" pitchFamily="34" charset="0"/>
                <a:cs typeface="Calibri" pitchFamily="34" charset="0"/>
              </a:endParaRPr>
            </a:p>
          </p:txBody>
        </p:sp>
        <p:sp>
          <p:nvSpPr>
            <p:cNvPr id="48" name="Oval 47"/>
            <p:cNvSpPr/>
            <p:nvPr/>
          </p:nvSpPr>
          <p:spPr>
            <a:xfrm>
              <a:off x="2605943"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sp>
          <p:nvSpPr>
            <p:cNvPr id="49" name="Oval 48"/>
            <p:cNvSpPr/>
            <p:nvPr/>
          </p:nvSpPr>
          <p:spPr>
            <a:xfrm>
              <a:off x="3780680" y="2262358"/>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13</a:t>
              </a:r>
              <a:endParaRPr lang="en-US" sz="3200" dirty="0">
                <a:latin typeface="Calibri" pitchFamily="34" charset="0"/>
                <a:cs typeface="Calibri" pitchFamily="34" charset="0"/>
              </a:endParaRPr>
            </a:p>
          </p:txBody>
        </p:sp>
        <p:cxnSp>
          <p:nvCxnSpPr>
            <p:cNvPr id="50" name="Straight Arrow Connector 49"/>
            <p:cNvCxnSpPr>
              <a:stCxn id="47" idx="3"/>
              <a:endCxn id="48" idx="7"/>
            </p:cNvCxnSpPr>
            <p:nvPr/>
          </p:nvCxnSpPr>
          <p:spPr>
            <a:xfrm flipH="1">
              <a:off x="2994132"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51" name="Straight Arrow Connector 50"/>
            <p:cNvCxnSpPr>
              <a:stCxn id="47" idx="5"/>
              <a:endCxn id="49" idx="1"/>
            </p:cNvCxnSpPr>
            <p:nvPr/>
          </p:nvCxnSpPr>
          <p:spPr>
            <a:xfrm>
              <a:off x="3581500"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52" name="Oval 51"/>
            <p:cNvSpPr/>
            <p:nvPr/>
          </p:nvSpPr>
          <p:spPr>
            <a:xfrm>
              <a:off x="4892027" y="1525911"/>
              <a:ext cx="454792" cy="454792"/>
            </a:xfrm>
            <a:prstGeom prst="ellipse">
              <a:avLst/>
            </a:prstGeom>
            <a:ln w="38100">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3200" dirty="0" smtClean="0">
                  <a:latin typeface="Calibri" pitchFamily="34" charset="0"/>
                  <a:cs typeface="Calibri" pitchFamily="34" charset="0"/>
                </a:rPr>
                <a:t>5</a:t>
              </a:r>
              <a:endParaRPr lang="en-US" sz="3200" dirty="0">
                <a:latin typeface="Calibri" pitchFamily="34" charset="0"/>
                <a:cs typeface="Calibri" pitchFamily="34" charset="0"/>
              </a:endParaRPr>
            </a:p>
          </p:txBody>
        </p:sp>
        <p:sp>
          <p:nvSpPr>
            <p:cNvPr id="53" name="Oval 52"/>
            <p:cNvSpPr/>
            <p:nvPr/>
          </p:nvSpPr>
          <p:spPr>
            <a:xfrm>
              <a:off x="4304659" y="2262358"/>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2</a:t>
              </a:r>
              <a:endParaRPr lang="en-US" sz="3200" dirty="0">
                <a:latin typeface="Calibri" pitchFamily="34" charset="0"/>
                <a:cs typeface="Calibri" pitchFamily="34" charset="0"/>
              </a:endParaRPr>
            </a:p>
          </p:txBody>
        </p:sp>
        <p:sp>
          <p:nvSpPr>
            <p:cNvPr id="54" name="Oval 53"/>
            <p:cNvSpPr/>
            <p:nvPr/>
          </p:nvSpPr>
          <p:spPr>
            <a:xfrm>
              <a:off x="5479395" y="2262358"/>
              <a:ext cx="454792" cy="454792"/>
            </a:xfrm>
            <a:prstGeom prst="ellipse">
              <a:avLst/>
            </a:prstGeom>
            <a:ln w="381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a:t>
              </a:r>
              <a:endParaRPr lang="en-US" sz="3200" dirty="0">
                <a:latin typeface="Calibri" pitchFamily="34" charset="0"/>
                <a:cs typeface="Calibri" pitchFamily="34" charset="0"/>
              </a:endParaRPr>
            </a:p>
          </p:txBody>
        </p:sp>
        <p:cxnSp>
          <p:nvCxnSpPr>
            <p:cNvPr id="55" name="Straight Arrow Connector 54"/>
            <p:cNvCxnSpPr>
              <a:stCxn id="52" idx="3"/>
              <a:endCxn id="53" idx="7"/>
            </p:cNvCxnSpPr>
            <p:nvPr/>
          </p:nvCxnSpPr>
          <p:spPr>
            <a:xfrm flipH="1">
              <a:off x="4692847" y="1914100"/>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56" name="Straight Arrow Connector 55"/>
            <p:cNvCxnSpPr>
              <a:stCxn id="52" idx="5"/>
              <a:endCxn id="54" idx="1"/>
            </p:cNvCxnSpPr>
            <p:nvPr/>
          </p:nvCxnSpPr>
          <p:spPr>
            <a:xfrm>
              <a:off x="5280215" y="1914100"/>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57" name="Oval 56"/>
            <p:cNvSpPr/>
            <p:nvPr/>
          </p:nvSpPr>
          <p:spPr>
            <a:xfrm>
              <a:off x="4046564" y="1131266"/>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3200" dirty="0" smtClean="0">
                  <a:latin typeface="Calibri" pitchFamily="34" charset="0"/>
                  <a:cs typeface="Calibri" pitchFamily="34" charset="0"/>
                </a:rPr>
                <a:t>31</a:t>
              </a:r>
              <a:endParaRPr lang="en-US" sz="3200" dirty="0">
                <a:latin typeface="Calibri" pitchFamily="34" charset="0"/>
                <a:cs typeface="Calibri" pitchFamily="34" charset="0"/>
              </a:endParaRPr>
            </a:p>
          </p:txBody>
        </p:sp>
        <p:cxnSp>
          <p:nvCxnSpPr>
            <p:cNvPr id="58" name="Straight Arrow Connector 57"/>
            <p:cNvCxnSpPr>
              <a:stCxn id="57" idx="6"/>
              <a:endCxn id="52" idx="1"/>
            </p:cNvCxnSpPr>
            <p:nvPr/>
          </p:nvCxnSpPr>
          <p:spPr>
            <a:xfrm>
              <a:off x="4501355" y="1358662"/>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59" name="Straight Arrow Connector 58"/>
            <p:cNvCxnSpPr>
              <a:stCxn id="57" idx="2"/>
              <a:endCxn id="47" idx="7"/>
            </p:cNvCxnSpPr>
            <p:nvPr/>
          </p:nvCxnSpPr>
          <p:spPr>
            <a:xfrm flipH="1">
              <a:off x="3581499" y="1358662"/>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grpSp>
      <p:cxnSp>
        <p:nvCxnSpPr>
          <p:cNvPr id="64" name="Straight Arrow Connector 63"/>
          <p:cNvCxnSpPr>
            <a:stCxn id="65" idx="2"/>
            <a:endCxn id="33" idx="0"/>
          </p:cNvCxnSpPr>
          <p:nvPr/>
        </p:nvCxnSpPr>
        <p:spPr>
          <a:xfrm flipH="1">
            <a:off x="5278180" y="4346562"/>
            <a:ext cx="1507183" cy="1463506"/>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cxnSp>
        <p:nvCxnSpPr>
          <p:cNvPr id="68" name="Straight Arrow Connector 67"/>
          <p:cNvCxnSpPr>
            <a:stCxn id="65" idx="2"/>
            <a:endCxn id="32" idx="7"/>
          </p:cNvCxnSpPr>
          <p:nvPr/>
        </p:nvCxnSpPr>
        <p:spPr>
          <a:xfrm flipH="1">
            <a:off x="3937812" y="4346562"/>
            <a:ext cx="2847551" cy="1551551"/>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65" name="Rounded Rectangle 64"/>
          <p:cNvSpPr/>
          <p:nvPr/>
        </p:nvSpPr>
        <p:spPr>
          <a:xfrm>
            <a:off x="5300616" y="3810000"/>
            <a:ext cx="2969493" cy="536562"/>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Calibri" pitchFamily="34" charset="0"/>
                <a:cs typeface="Calibri" pitchFamily="34" charset="0"/>
              </a:rPr>
              <a:t>Missed heavy hitters</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79527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269739" y="914400"/>
            <a:ext cx="3768861" cy="1795835"/>
            <a:chOff x="2691555" y="1600200"/>
            <a:chExt cx="3328244" cy="1585884"/>
          </a:xfrm>
        </p:grpSpPr>
        <p:sp>
          <p:nvSpPr>
            <p:cNvPr id="43" name="Oval 42"/>
            <p:cNvSpPr/>
            <p:nvPr/>
          </p:nvSpPr>
          <p:spPr>
            <a:xfrm>
              <a:off x="3278924" y="1994845"/>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9</a:t>
              </a:r>
              <a:endParaRPr lang="en-US" sz="2400" dirty="0">
                <a:latin typeface="Calibri" pitchFamily="34" charset="0"/>
                <a:cs typeface="Calibri" pitchFamily="34" charset="0"/>
              </a:endParaRPr>
            </a:p>
          </p:txBody>
        </p:sp>
        <p:sp>
          <p:nvSpPr>
            <p:cNvPr id="44" name="Oval 43"/>
            <p:cNvSpPr/>
            <p:nvPr/>
          </p:nvSpPr>
          <p:spPr>
            <a:xfrm>
              <a:off x="2691555" y="2731292"/>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4</a:t>
              </a:r>
              <a:endParaRPr lang="en-US" sz="2400" dirty="0">
                <a:latin typeface="Calibri" pitchFamily="34" charset="0"/>
                <a:cs typeface="Calibri" pitchFamily="34" charset="0"/>
              </a:endParaRPr>
            </a:p>
          </p:txBody>
        </p:sp>
        <p:sp>
          <p:nvSpPr>
            <p:cNvPr id="45" name="Oval 44"/>
            <p:cNvSpPr/>
            <p:nvPr/>
          </p:nvSpPr>
          <p:spPr>
            <a:xfrm>
              <a:off x="3866292" y="2731292"/>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5</a:t>
              </a:r>
              <a:endParaRPr lang="en-US" sz="2400" dirty="0">
                <a:latin typeface="Calibri" pitchFamily="34" charset="0"/>
                <a:cs typeface="Calibri" pitchFamily="34" charset="0"/>
              </a:endParaRPr>
            </a:p>
          </p:txBody>
        </p:sp>
        <p:cxnSp>
          <p:nvCxnSpPr>
            <p:cNvPr id="46" name="Straight Arrow Connector 45"/>
            <p:cNvCxnSpPr>
              <a:stCxn id="43" idx="3"/>
              <a:endCxn id="44" idx="7"/>
            </p:cNvCxnSpPr>
            <p:nvPr/>
          </p:nvCxnSpPr>
          <p:spPr>
            <a:xfrm flipH="1">
              <a:off x="3079744" y="2383034"/>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47" name="Straight Arrow Connector 46"/>
            <p:cNvCxnSpPr>
              <a:stCxn id="43" idx="5"/>
              <a:endCxn id="45" idx="1"/>
            </p:cNvCxnSpPr>
            <p:nvPr/>
          </p:nvCxnSpPr>
          <p:spPr>
            <a:xfrm>
              <a:off x="3667112" y="2383034"/>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48" name="Oval 47"/>
            <p:cNvSpPr/>
            <p:nvPr/>
          </p:nvSpPr>
          <p:spPr>
            <a:xfrm>
              <a:off x="4977639" y="1994845"/>
              <a:ext cx="454792" cy="454792"/>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30</a:t>
              </a:r>
              <a:endParaRPr lang="en-US" sz="2400" dirty="0">
                <a:latin typeface="Calibri" pitchFamily="34" charset="0"/>
                <a:cs typeface="Calibri" pitchFamily="34" charset="0"/>
              </a:endParaRPr>
            </a:p>
          </p:txBody>
        </p:sp>
        <p:sp>
          <p:nvSpPr>
            <p:cNvPr id="49" name="Oval 48"/>
            <p:cNvSpPr/>
            <p:nvPr/>
          </p:nvSpPr>
          <p:spPr>
            <a:xfrm>
              <a:off x="4390271" y="2731292"/>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15</a:t>
              </a:r>
              <a:endParaRPr lang="en-US" sz="2400" dirty="0">
                <a:latin typeface="Calibri" pitchFamily="34" charset="0"/>
                <a:cs typeface="Calibri" pitchFamily="34" charset="0"/>
              </a:endParaRPr>
            </a:p>
          </p:txBody>
        </p:sp>
        <p:sp>
          <p:nvSpPr>
            <p:cNvPr id="50" name="Oval 49"/>
            <p:cNvSpPr/>
            <p:nvPr/>
          </p:nvSpPr>
          <p:spPr>
            <a:xfrm>
              <a:off x="5565007" y="2731292"/>
              <a:ext cx="454792" cy="454792"/>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15</a:t>
              </a:r>
              <a:endParaRPr lang="en-US" sz="2400" dirty="0">
                <a:latin typeface="Calibri" pitchFamily="34" charset="0"/>
                <a:cs typeface="Calibri" pitchFamily="34" charset="0"/>
              </a:endParaRPr>
            </a:p>
          </p:txBody>
        </p:sp>
        <p:cxnSp>
          <p:nvCxnSpPr>
            <p:cNvPr id="51" name="Straight Arrow Connector 50"/>
            <p:cNvCxnSpPr>
              <a:stCxn id="48" idx="3"/>
              <a:endCxn id="49" idx="7"/>
            </p:cNvCxnSpPr>
            <p:nvPr/>
          </p:nvCxnSpPr>
          <p:spPr>
            <a:xfrm flipH="1">
              <a:off x="4778459" y="2383034"/>
              <a:ext cx="265782"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52" name="Straight Arrow Connector 51"/>
            <p:cNvCxnSpPr>
              <a:stCxn id="48" idx="5"/>
              <a:endCxn id="50" idx="1"/>
            </p:cNvCxnSpPr>
            <p:nvPr/>
          </p:nvCxnSpPr>
          <p:spPr>
            <a:xfrm>
              <a:off x="5365827" y="2383034"/>
              <a:ext cx="265783" cy="414861"/>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53" name="Oval 52"/>
            <p:cNvSpPr/>
            <p:nvPr/>
          </p:nvSpPr>
          <p:spPr>
            <a:xfrm>
              <a:off x="4132176" y="1600200"/>
              <a:ext cx="454792" cy="454792"/>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39</a:t>
              </a:r>
              <a:endParaRPr lang="en-US" sz="2400" dirty="0">
                <a:latin typeface="Calibri" pitchFamily="34" charset="0"/>
                <a:cs typeface="Calibri" pitchFamily="34" charset="0"/>
              </a:endParaRPr>
            </a:p>
          </p:txBody>
        </p:sp>
        <p:cxnSp>
          <p:nvCxnSpPr>
            <p:cNvPr id="54" name="Straight Arrow Connector 53"/>
            <p:cNvCxnSpPr>
              <a:stCxn id="53" idx="6"/>
              <a:endCxn id="48" idx="1"/>
            </p:cNvCxnSpPr>
            <p:nvPr/>
          </p:nvCxnSpPr>
          <p:spPr>
            <a:xfrm>
              <a:off x="4586967" y="1827596"/>
              <a:ext cx="457274"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55" name="Straight Arrow Connector 54"/>
            <p:cNvCxnSpPr>
              <a:stCxn id="53" idx="2"/>
              <a:endCxn id="43" idx="7"/>
            </p:cNvCxnSpPr>
            <p:nvPr/>
          </p:nvCxnSpPr>
          <p:spPr>
            <a:xfrm flipH="1">
              <a:off x="3667111" y="1827596"/>
              <a:ext cx="465063" cy="233852"/>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grpSp>
      <p:sp>
        <p:nvSpPr>
          <p:cNvPr id="2" name="Title 1"/>
          <p:cNvSpPr>
            <a:spLocks noGrp="1"/>
          </p:cNvSpPr>
          <p:nvPr>
            <p:ph type="title"/>
          </p:nvPr>
        </p:nvSpPr>
        <p:spPr/>
        <p:txBody>
          <a:bodyPr/>
          <a:lstStyle/>
          <a:p>
            <a:r>
              <a:rPr lang="en-US" smtClean="0"/>
              <a:t>Dynamic Configuration to Avoid Loss of Accuracy</a:t>
            </a:r>
            <a:endParaRPr lang="en-US" dirty="0"/>
          </a:p>
        </p:txBody>
      </p:sp>
      <p:sp>
        <p:nvSpPr>
          <p:cNvPr id="4" name="Slide Number Placeholder 3"/>
          <p:cNvSpPr>
            <a:spLocks noGrp="1"/>
          </p:cNvSpPr>
          <p:nvPr>
            <p:ph type="sldNum" sz="quarter" idx="15"/>
          </p:nvPr>
        </p:nvSpPr>
        <p:spPr/>
        <p:txBody>
          <a:bodyPr/>
          <a:lstStyle/>
          <a:p>
            <a:fld id="{E977F9BB-D089-4283-A4D9-1C9B9F6121FD}" type="slidenum">
              <a:rPr lang="en-US" smtClean="0">
                <a:solidFill>
                  <a:prstClr val="black"/>
                </a:solidFill>
              </a:rPr>
              <a:pPr/>
              <a:t>9</a:t>
            </a:fld>
            <a:endParaRPr lang="en-US" dirty="0">
              <a:solidFill>
                <a:prstClr val="black"/>
              </a:solidFill>
            </a:endParaRPr>
          </a:p>
        </p:txBody>
      </p:sp>
      <p:sp>
        <p:nvSpPr>
          <p:cNvPr id="38" name="Rounded Rectangle 37"/>
          <p:cNvSpPr/>
          <p:nvPr/>
        </p:nvSpPr>
        <p:spPr>
          <a:xfrm>
            <a:off x="3978340" y="1122370"/>
            <a:ext cx="4692521" cy="502920"/>
          </a:xfrm>
          <a:prstGeom prst="roundRect">
            <a:avLst>
              <a:gd name="adj" fmla="val 846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latin typeface="Calibri" pitchFamily="34" charset="0"/>
                <a:cs typeface="Calibri" pitchFamily="34" charset="0"/>
              </a:rPr>
              <a:t>Find leaves &gt;10Mbps using 3 TCAMs</a:t>
            </a:r>
            <a:endParaRPr lang="en-US" sz="2400" dirty="0">
              <a:latin typeface="Calibri" pitchFamily="34" charset="0"/>
              <a:cs typeface="Calibri" pitchFamily="34" charset="0"/>
            </a:endParaRPr>
          </a:p>
        </p:txBody>
      </p:sp>
      <p:grpSp>
        <p:nvGrpSpPr>
          <p:cNvPr id="78" name="Group 77"/>
          <p:cNvGrpSpPr/>
          <p:nvPr/>
        </p:nvGrpSpPr>
        <p:grpSpPr>
          <a:xfrm>
            <a:off x="2313259" y="2926169"/>
            <a:ext cx="1267336" cy="1091874"/>
            <a:chOff x="2313259" y="3830788"/>
            <a:chExt cx="1267336" cy="1091874"/>
          </a:xfrm>
        </p:grpSpPr>
        <p:sp>
          <p:nvSpPr>
            <p:cNvPr id="25" name="Right Arrow 24"/>
            <p:cNvSpPr/>
            <p:nvPr/>
          </p:nvSpPr>
          <p:spPr>
            <a:xfrm rot="5400000">
              <a:off x="2348639" y="4086145"/>
              <a:ext cx="1091874" cy="581159"/>
            </a:xfrm>
            <a:prstGeom prst="rightArrow">
              <a:avLst>
                <a:gd name="adj1" fmla="val 55038"/>
                <a:gd name="adj2" fmla="val 50000"/>
              </a:avLst>
            </a:prstGeom>
            <a:ln w="28575"/>
          </p:spPr>
          <p:style>
            <a:lnRef idx="1">
              <a:schemeClr val="dk1"/>
            </a:lnRef>
            <a:fillRef idx="2">
              <a:schemeClr val="dk1"/>
            </a:fillRef>
            <a:effectRef idx="1">
              <a:schemeClr val="dk1"/>
            </a:effectRef>
            <a:fontRef idx="minor">
              <a:schemeClr val="dk1"/>
            </a:fontRef>
          </p:style>
          <p:txBody>
            <a:bodyPr rtlCol="0" anchor="ctr"/>
            <a:lstStyle/>
            <a:p>
              <a:pPr algn="ctr"/>
              <a:endParaRPr lang="en-US" sz="3200">
                <a:latin typeface="Calibri" pitchFamily="34" charset="0"/>
                <a:cs typeface="Calibri" pitchFamily="34" charset="0"/>
              </a:endParaRPr>
            </a:p>
          </p:txBody>
        </p:sp>
        <p:sp>
          <p:nvSpPr>
            <p:cNvPr id="26" name="TextBox 25"/>
            <p:cNvSpPr txBox="1"/>
            <p:nvPr/>
          </p:nvSpPr>
          <p:spPr>
            <a:xfrm>
              <a:off x="2313259" y="4048778"/>
              <a:ext cx="1267336" cy="461665"/>
            </a:xfrm>
            <a:prstGeom prst="rect">
              <a:avLst/>
            </a:prstGeom>
            <a:solidFill>
              <a:schemeClr val="bg1"/>
            </a:solidFill>
            <a:ln w="28575">
              <a:noFill/>
            </a:ln>
          </p:spPr>
          <p:txBody>
            <a:bodyPr wrap="square" rtlCol="0">
              <a:spAutoFit/>
            </a:bodyPr>
            <a:lstStyle/>
            <a:p>
              <a:pPr algn="ctr"/>
              <a:r>
                <a:rPr lang="en-US" sz="2400" b="1" dirty="0" smtClean="0">
                  <a:latin typeface="Calibri" pitchFamily="34" charset="0"/>
                  <a:cs typeface="Calibri" pitchFamily="34" charset="0"/>
                </a:rPr>
                <a:t>Divide</a:t>
              </a:r>
              <a:endParaRPr lang="en-US" sz="2400" b="1" dirty="0">
                <a:latin typeface="Calibri" pitchFamily="34" charset="0"/>
                <a:cs typeface="Calibri" pitchFamily="34" charset="0"/>
              </a:endParaRPr>
            </a:p>
          </p:txBody>
        </p:sp>
      </p:grpSp>
      <p:grpSp>
        <p:nvGrpSpPr>
          <p:cNvPr id="77" name="Group 76"/>
          <p:cNvGrpSpPr/>
          <p:nvPr/>
        </p:nvGrpSpPr>
        <p:grpSpPr>
          <a:xfrm>
            <a:off x="631584" y="2926170"/>
            <a:ext cx="1267336" cy="1112430"/>
            <a:chOff x="631584" y="3830789"/>
            <a:chExt cx="1267336" cy="1112430"/>
          </a:xfrm>
        </p:grpSpPr>
        <p:sp>
          <p:nvSpPr>
            <p:cNvPr id="34" name="Right Arrow 33"/>
            <p:cNvSpPr/>
            <p:nvPr/>
          </p:nvSpPr>
          <p:spPr>
            <a:xfrm rot="5400000">
              <a:off x="646918" y="4096424"/>
              <a:ext cx="1112430" cy="581159"/>
            </a:xfrm>
            <a:prstGeom prst="rightArrow">
              <a:avLst>
                <a:gd name="adj1" fmla="val 55038"/>
                <a:gd name="adj2" fmla="val 50000"/>
              </a:avLst>
            </a:prstGeom>
            <a:ln w="28575"/>
          </p:spPr>
          <p:style>
            <a:lnRef idx="1">
              <a:schemeClr val="dk1"/>
            </a:lnRef>
            <a:fillRef idx="2">
              <a:schemeClr val="dk1"/>
            </a:fillRef>
            <a:effectRef idx="1">
              <a:schemeClr val="dk1"/>
            </a:effectRef>
            <a:fontRef idx="minor">
              <a:schemeClr val="dk1"/>
            </a:fontRef>
          </p:style>
          <p:txBody>
            <a:bodyPr rtlCol="0" anchor="ctr"/>
            <a:lstStyle/>
            <a:p>
              <a:pPr algn="ctr"/>
              <a:endParaRPr lang="en-US" sz="3200" dirty="0">
                <a:latin typeface="Calibri" pitchFamily="34" charset="0"/>
                <a:cs typeface="Calibri" pitchFamily="34" charset="0"/>
              </a:endParaRPr>
            </a:p>
          </p:txBody>
        </p:sp>
        <p:sp>
          <p:nvSpPr>
            <p:cNvPr id="35" name="TextBox 34"/>
            <p:cNvSpPr txBox="1"/>
            <p:nvPr/>
          </p:nvSpPr>
          <p:spPr>
            <a:xfrm>
              <a:off x="631584" y="4048778"/>
              <a:ext cx="1267336" cy="461665"/>
            </a:xfrm>
            <a:prstGeom prst="rect">
              <a:avLst/>
            </a:prstGeom>
            <a:solidFill>
              <a:schemeClr val="bg1"/>
            </a:solidFill>
            <a:ln w="28575">
              <a:noFill/>
            </a:ln>
          </p:spPr>
          <p:txBody>
            <a:bodyPr wrap="square" rtlCol="0">
              <a:spAutoFit/>
            </a:bodyPr>
            <a:lstStyle/>
            <a:p>
              <a:pPr algn="ctr"/>
              <a:r>
                <a:rPr lang="en-US" sz="2400" b="1" dirty="0" smtClean="0">
                  <a:latin typeface="Calibri" pitchFamily="34" charset="0"/>
                  <a:cs typeface="Calibri" pitchFamily="34" charset="0"/>
                </a:rPr>
                <a:t>Merge</a:t>
              </a:r>
              <a:endParaRPr lang="en-US" sz="2400" b="1" dirty="0">
                <a:latin typeface="Calibri" pitchFamily="34" charset="0"/>
                <a:cs typeface="Calibri" pitchFamily="34" charset="0"/>
              </a:endParaRPr>
            </a:p>
          </p:txBody>
        </p:sp>
      </p:grpSp>
      <p:grpSp>
        <p:nvGrpSpPr>
          <p:cNvPr id="75" name="Group 74"/>
          <p:cNvGrpSpPr/>
          <p:nvPr/>
        </p:nvGrpSpPr>
        <p:grpSpPr>
          <a:xfrm>
            <a:off x="1901242" y="4147765"/>
            <a:ext cx="2137520" cy="1795835"/>
            <a:chOff x="1901242" y="4833565"/>
            <a:chExt cx="2137520" cy="1795835"/>
          </a:xfrm>
        </p:grpSpPr>
        <p:sp>
          <p:nvSpPr>
            <p:cNvPr id="64" name="Oval 63"/>
            <p:cNvSpPr/>
            <p:nvPr/>
          </p:nvSpPr>
          <p:spPr>
            <a:xfrm>
              <a:off x="2858633" y="5280456"/>
              <a:ext cx="515001" cy="515001"/>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30</a:t>
              </a:r>
              <a:endParaRPr lang="en-US" sz="2400" dirty="0">
                <a:latin typeface="Calibri" pitchFamily="34" charset="0"/>
                <a:cs typeface="Calibri" pitchFamily="34" charset="0"/>
              </a:endParaRPr>
            </a:p>
          </p:txBody>
        </p:sp>
        <p:sp>
          <p:nvSpPr>
            <p:cNvPr id="65" name="Oval 64"/>
            <p:cNvSpPr/>
            <p:nvPr/>
          </p:nvSpPr>
          <p:spPr>
            <a:xfrm>
              <a:off x="2193505" y="6114399"/>
              <a:ext cx="515001" cy="515001"/>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15</a:t>
              </a:r>
              <a:endParaRPr lang="en-US" sz="2400" dirty="0">
                <a:latin typeface="Calibri" pitchFamily="34" charset="0"/>
                <a:cs typeface="Calibri" pitchFamily="34" charset="0"/>
              </a:endParaRPr>
            </a:p>
          </p:txBody>
        </p:sp>
        <p:sp>
          <p:nvSpPr>
            <p:cNvPr id="66" name="Oval 65"/>
            <p:cNvSpPr/>
            <p:nvPr/>
          </p:nvSpPr>
          <p:spPr>
            <a:xfrm>
              <a:off x="3523761" y="6114399"/>
              <a:ext cx="515001" cy="515001"/>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15</a:t>
              </a:r>
              <a:endParaRPr lang="en-US" sz="2400" dirty="0">
                <a:latin typeface="Calibri" pitchFamily="34" charset="0"/>
                <a:cs typeface="Calibri" pitchFamily="34" charset="0"/>
              </a:endParaRPr>
            </a:p>
          </p:txBody>
        </p:sp>
        <p:cxnSp>
          <p:nvCxnSpPr>
            <p:cNvPr id="67" name="Straight Arrow Connector 66"/>
            <p:cNvCxnSpPr>
              <a:stCxn id="64" idx="3"/>
              <a:endCxn id="65" idx="7"/>
            </p:cNvCxnSpPr>
            <p:nvPr/>
          </p:nvCxnSpPr>
          <p:spPr>
            <a:xfrm flipH="1">
              <a:off x="2633084" y="5720036"/>
              <a:ext cx="300968" cy="469783"/>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68" name="Straight Arrow Connector 67"/>
            <p:cNvCxnSpPr>
              <a:stCxn id="64" idx="5"/>
              <a:endCxn id="66" idx="1"/>
            </p:cNvCxnSpPr>
            <p:nvPr/>
          </p:nvCxnSpPr>
          <p:spPr>
            <a:xfrm>
              <a:off x="3298212" y="5720036"/>
              <a:ext cx="300969" cy="469783"/>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70" name="Straight Arrow Connector 69"/>
            <p:cNvCxnSpPr>
              <a:stCxn id="69" idx="6"/>
              <a:endCxn id="64" idx="1"/>
            </p:cNvCxnSpPr>
            <p:nvPr/>
          </p:nvCxnSpPr>
          <p:spPr>
            <a:xfrm>
              <a:off x="2416243" y="5091066"/>
              <a:ext cx="517810" cy="264810"/>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sp>
          <p:nvSpPr>
            <p:cNvPr id="69" name="Oval 68"/>
            <p:cNvSpPr/>
            <p:nvPr/>
          </p:nvSpPr>
          <p:spPr>
            <a:xfrm>
              <a:off x="1901242" y="4833565"/>
              <a:ext cx="515001" cy="515001"/>
            </a:xfrm>
            <a:prstGeom prst="ellipse">
              <a:avLst/>
            </a:prstGeom>
            <a:ln w="28575">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39</a:t>
              </a:r>
              <a:endParaRPr lang="en-US" sz="2400" dirty="0">
                <a:latin typeface="Calibri" pitchFamily="34" charset="0"/>
                <a:cs typeface="Calibri" pitchFamily="34" charset="0"/>
              </a:endParaRPr>
            </a:p>
          </p:txBody>
        </p:sp>
      </p:grpSp>
      <p:grpSp>
        <p:nvGrpSpPr>
          <p:cNvPr id="76" name="Group 75"/>
          <p:cNvGrpSpPr/>
          <p:nvPr/>
        </p:nvGrpSpPr>
        <p:grpSpPr>
          <a:xfrm>
            <a:off x="269901" y="4329066"/>
            <a:ext cx="1845258" cy="1614534"/>
            <a:chOff x="269901" y="5014866"/>
            <a:chExt cx="1845258" cy="1614534"/>
          </a:xfrm>
        </p:grpSpPr>
        <p:sp>
          <p:nvSpPr>
            <p:cNvPr id="57" name="Oval 56"/>
            <p:cNvSpPr/>
            <p:nvPr/>
          </p:nvSpPr>
          <p:spPr>
            <a:xfrm>
              <a:off x="935030" y="5280456"/>
              <a:ext cx="515001" cy="515001"/>
            </a:xfrm>
            <a:prstGeom prst="ellipse">
              <a:avLst/>
            </a:prstGeom>
            <a:ln w="28575">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latin typeface="Calibri" pitchFamily="34" charset="0"/>
                  <a:cs typeface="Calibri" pitchFamily="34" charset="0"/>
                </a:rPr>
                <a:t>9</a:t>
              </a:r>
              <a:endParaRPr lang="en-US" sz="2400" dirty="0">
                <a:latin typeface="Calibri" pitchFamily="34" charset="0"/>
                <a:cs typeface="Calibri" pitchFamily="34" charset="0"/>
              </a:endParaRPr>
            </a:p>
          </p:txBody>
        </p:sp>
        <p:sp>
          <p:nvSpPr>
            <p:cNvPr id="58" name="Oval 57"/>
            <p:cNvSpPr/>
            <p:nvPr/>
          </p:nvSpPr>
          <p:spPr>
            <a:xfrm>
              <a:off x="269901" y="6114399"/>
              <a:ext cx="515001" cy="515001"/>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4</a:t>
              </a:r>
              <a:endParaRPr lang="en-US" sz="2400" dirty="0">
                <a:latin typeface="Calibri" pitchFamily="34" charset="0"/>
                <a:cs typeface="Calibri" pitchFamily="34" charset="0"/>
              </a:endParaRPr>
            </a:p>
          </p:txBody>
        </p:sp>
        <p:sp>
          <p:nvSpPr>
            <p:cNvPr id="59" name="Oval 58"/>
            <p:cNvSpPr/>
            <p:nvPr/>
          </p:nvSpPr>
          <p:spPr>
            <a:xfrm>
              <a:off x="1600158" y="6114399"/>
              <a:ext cx="515001" cy="515001"/>
            </a:xfrm>
            <a:prstGeom prst="ellipse">
              <a:avLst/>
            </a:prstGeom>
            <a:ln w="28575"/>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2400" dirty="0" smtClean="0">
                  <a:latin typeface="Calibri" pitchFamily="34" charset="0"/>
                  <a:cs typeface="Calibri" pitchFamily="34" charset="0"/>
                </a:rPr>
                <a:t>5</a:t>
              </a:r>
              <a:endParaRPr lang="en-US" sz="2400" dirty="0">
                <a:latin typeface="Calibri" pitchFamily="34" charset="0"/>
                <a:cs typeface="Calibri" pitchFamily="34" charset="0"/>
              </a:endParaRPr>
            </a:p>
          </p:txBody>
        </p:sp>
        <p:cxnSp>
          <p:nvCxnSpPr>
            <p:cNvPr id="62" name="Straight Arrow Connector 61"/>
            <p:cNvCxnSpPr>
              <a:stCxn id="57" idx="3"/>
              <a:endCxn id="58" idx="7"/>
            </p:cNvCxnSpPr>
            <p:nvPr/>
          </p:nvCxnSpPr>
          <p:spPr>
            <a:xfrm flipH="1">
              <a:off x="709481" y="5720036"/>
              <a:ext cx="300968" cy="469783"/>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63" name="Straight Arrow Connector 62"/>
            <p:cNvCxnSpPr>
              <a:stCxn id="57" idx="5"/>
              <a:endCxn id="59" idx="1"/>
            </p:cNvCxnSpPr>
            <p:nvPr/>
          </p:nvCxnSpPr>
          <p:spPr>
            <a:xfrm>
              <a:off x="1374609" y="5720036"/>
              <a:ext cx="300969" cy="469783"/>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cxnSp>
          <p:nvCxnSpPr>
            <p:cNvPr id="71" name="Straight Arrow Connector 70"/>
            <p:cNvCxnSpPr>
              <a:stCxn id="69" idx="2"/>
              <a:endCxn id="57" idx="7"/>
            </p:cNvCxnSpPr>
            <p:nvPr/>
          </p:nvCxnSpPr>
          <p:spPr>
            <a:xfrm flipH="1">
              <a:off x="1374611" y="5014866"/>
              <a:ext cx="526631" cy="341010"/>
            </a:xfrm>
            <a:prstGeom prst="straightConnector1">
              <a:avLst/>
            </a:prstGeom>
            <a:ln w="28575">
              <a:solidFill>
                <a:schemeClr val="tx1"/>
              </a:solidFill>
              <a:tailEnd type="arrow"/>
            </a:ln>
          </p:spPr>
          <p:style>
            <a:lnRef idx="2">
              <a:schemeClr val="dk1"/>
            </a:lnRef>
            <a:fillRef idx="1">
              <a:schemeClr val="lt1"/>
            </a:fillRef>
            <a:effectRef idx="0">
              <a:schemeClr val="dk1"/>
            </a:effectRef>
            <a:fontRef idx="minor">
              <a:schemeClr val="dk1"/>
            </a:fontRef>
          </p:style>
        </p:cxnSp>
      </p:grpSp>
      <p:cxnSp>
        <p:nvCxnSpPr>
          <p:cNvPr id="40" name="Straight Arrow Connector 39"/>
          <p:cNvCxnSpPr>
            <a:stCxn id="39" idx="1"/>
            <a:endCxn id="35" idx="3"/>
          </p:cNvCxnSpPr>
          <p:nvPr/>
        </p:nvCxnSpPr>
        <p:spPr>
          <a:xfrm flipH="1" flipV="1">
            <a:off x="1898920" y="3374992"/>
            <a:ext cx="2251863" cy="1885689"/>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39" name="Rounded Rectangle 38"/>
          <p:cNvSpPr/>
          <p:nvPr/>
        </p:nvSpPr>
        <p:spPr>
          <a:xfrm>
            <a:off x="4150783" y="5009221"/>
            <a:ext cx="4347634" cy="502920"/>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tx1"/>
                </a:solidFill>
                <a:latin typeface="Calibri" pitchFamily="34" charset="0"/>
                <a:cs typeface="Calibri" pitchFamily="34" charset="0"/>
              </a:rPr>
              <a:t>Monitor parent to save a TCAM</a:t>
            </a:r>
          </a:p>
        </p:txBody>
      </p:sp>
      <p:cxnSp>
        <p:nvCxnSpPr>
          <p:cNvPr id="61" name="Straight Arrow Connector 60"/>
          <p:cNvCxnSpPr>
            <a:stCxn id="60" idx="1"/>
          </p:cNvCxnSpPr>
          <p:nvPr/>
        </p:nvCxnSpPr>
        <p:spPr>
          <a:xfrm flipH="1" flipV="1">
            <a:off x="3448534" y="3472105"/>
            <a:ext cx="702249" cy="558875"/>
          </a:xfrm>
          <a:prstGeom prst="straightConnector1">
            <a:avLst/>
          </a:prstGeom>
          <a:ln w="57150">
            <a:solidFill>
              <a:srgbClr val="FF0000"/>
            </a:solidFill>
            <a:prstDash val="solid"/>
            <a:tailEnd type="arrow"/>
          </a:ln>
        </p:spPr>
        <p:style>
          <a:lnRef idx="3">
            <a:schemeClr val="dk1"/>
          </a:lnRef>
          <a:fillRef idx="0">
            <a:schemeClr val="dk1"/>
          </a:fillRef>
          <a:effectRef idx="2">
            <a:schemeClr val="dk1"/>
          </a:effectRef>
          <a:fontRef idx="minor">
            <a:schemeClr val="tx1"/>
          </a:fontRef>
        </p:style>
      </p:cxnSp>
      <p:sp>
        <p:nvSpPr>
          <p:cNvPr id="60" name="Rounded Rectangle 59"/>
          <p:cNvSpPr/>
          <p:nvPr/>
        </p:nvSpPr>
        <p:spPr>
          <a:xfrm>
            <a:off x="4150783" y="3642360"/>
            <a:ext cx="4347634" cy="777240"/>
          </a:xfrm>
          <a:prstGeom prst="roundRect">
            <a:avLst>
              <a:gd name="adj" fmla="val 83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tx1"/>
                </a:solidFill>
                <a:latin typeface="Calibri" pitchFamily="34" charset="0"/>
                <a:cs typeface="Calibri" pitchFamily="34" charset="0"/>
              </a:rPr>
              <a:t>Monitor children to detect HHs but using 2 </a:t>
            </a:r>
            <a:r>
              <a:rPr lang="en-US" sz="2400" dirty="0" smtClean="0">
                <a:solidFill>
                  <a:schemeClr val="tx1"/>
                </a:solidFill>
                <a:latin typeface="Calibri" pitchFamily="34" charset="0"/>
                <a:cs typeface="Calibri" pitchFamily="34" charset="0"/>
              </a:rPr>
              <a:t>TCAMs</a:t>
            </a:r>
            <a:endParaRPr lang="en-US"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2221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childTnLst>
                                </p:cTn>
                              </p:par>
                              <p:par>
                                <p:cTn id="14" presetID="10" presetClass="entr" presetSubtype="0" fill="hold"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500"/>
                                        <p:tgtEl>
                                          <p:spTgt spid="6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500"/>
                                        <p:tgtEl>
                                          <p:spTgt spid="76"/>
                                        </p:tgtEl>
                                      </p:cBhvr>
                                    </p:animEffect>
                                  </p:childTnLst>
                                </p:cTn>
                              </p:par>
                              <p:par>
                                <p:cTn id="22" presetID="10" presetClass="entr" presetSubtype="0" fill="hold" nodeType="with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fade">
                                      <p:cBhvr>
                                        <p:cTn id="24" dur="500"/>
                                        <p:tgtEl>
                                          <p:spTgt spid="7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6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52357</TotalTime>
  <Words>4621</Words>
  <Application>Microsoft Office PowerPoint</Application>
  <PresentationFormat>On-screen Show (4:3)</PresentationFormat>
  <Paragraphs>860</Paragraphs>
  <Slides>41</Slides>
  <Notes>41</Notes>
  <HiddenSlides>10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2_Oriel</vt:lpstr>
      <vt:lpstr>DREAM:  Dynamic Resource Allocation for Software-defined Measurement</vt:lpstr>
      <vt:lpstr>Measurement is Crucial for Network Management</vt:lpstr>
      <vt:lpstr>High Level Contribution: Flexible Measurement</vt:lpstr>
      <vt:lpstr>Prior Work: Software Defined Measurement (SDM)</vt:lpstr>
      <vt:lpstr>Our Focus: Measurement Using TCAMs</vt:lpstr>
      <vt:lpstr>Challenge: Limited TCAM Memory</vt:lpstr>
      <vt:lpstr>Reducing TCAM Usage</vt:lpstr>
      <vt:lpstr>Challenge: Loss of Accuracy</vt:lpstr>
      <vt:lpstr>Dynamic Configuration to Avoid Loss of Accuracy</vt:lpstr>
      <vt:lpstr>Reducing TCAM Usage: Temporal Multiplexing</vt:lpstr>
      <vt:lpstr>Reducing TCAM Usage: Spatial Multiplexing</vt:lpstr>
      <vt:lpstr>Reducing TCAM Usage: Diminishing Returns</vt:lpstr>
      <vt:lpstr>Key Insight</vt:lpstr>
      <vt:lpstr>DREAM Contributions</vt:lpstr>
      <vt:lpstr>DREAM Tasks</vt:lpstr>
      <vt:lpstr>DREAM Workflow</vt:lpstr>
      <vt:lpstr>Algorithmic Challenges</vt:lpstr>
      <vt:lpstr>Dynamic TCAM Allocation</vt:lpstr>
      <vt:lpstr>Estimate Accuracy: Heavy Hitter Detection</vt:lpstr>
      <vt:lpstr>Estimate Recall for Heavy Hitter Detection</vt:lpstr>
      <vt:lpstr>Allocate TCAM</vt:lpstr>
      <vt:lpstr>Avoid Overloading</vt:lpstr>
      <vt:lpstr>Algorithmic Challenges</vt:lpstr>
      <vt:lpstr>Allocate TCAM: Multiple Switches</vt:lpstr>
      <vt:lpstr>DREAM Modularity</vt:lpstr>
      <vt:lpstr>Evaluation: Accuracy and Overhead</vt:lpstr>
      <vt:lpstr>Evaluation: Alternatives</vt:lpstr>
      <vt:lpstr>Evaluation Setting</vt:lpstr>
      <vt:lpstr>Prototype Results: Average Satisfaction</vt:lpstr>
      <vt:lpstr>Prototype Results: 95th Percentile Satisfaction</vt:lpstr>
      <vt:lpstr>Conclusion</vt:lpstr>
      <vt:lpstr>Related Work</vt:lpstr>
      <vt:lpstr>Brief Overview of OpenFlow</vt:lpstr>
      <vt:lpstr>Avoid Overloading the System </vt:lpstr>
      <vt:lpstr>Divide &amp; Merge Algorithm</vt:lpstr>
      <vt:lpstr>Accuracy Estimation: Hierarchical Heavy Hitter Detection</vt:lpstr>
      <vt:lpstr>Accuracy Estimation: Hierarchical Heavy Hitter Detection</vt:lpstr>
      <vt:lpstr>Adapt Offers and Requests for Fast Convergence</vt:lpstr>
      <vt:lpstr>TCAM Configuration Across Multiple Switches</vt:lpstr>
      <vt:lpstr>Control Loop Delay</vt:lpstr>
      <vt:lpstr>Parameter Sensitivity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of courses</dc:title>
  <dc:creator>Masoud</dc:creator>
  <cp:lastModifiedBy>Masoud</cp:lastModifiedBy>
  <cp:revision>2704</cp:revision>
  <cp:lastPrinted>2014-08-13T20:51:12Z</cp:lastPrinted>
  <dcterms:created xsi:type="dcterms:W3CDTF">2006-08-16T00:00:00Z</dcterms:created>
  <dcterms:modified xsi:type="dcterms:W3CDTF">2014-08-20T19:03:42Z</dcterms:modified>
</cp:coreProperties>
</file>