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56" r:id="rId2"/>
    <p:sldId id="257" r:id="rId3"/>
    <p:sldId id="296" r:id="rId4"/>
    <p:sldId id="341" r:id="rId5"/>
    <p:sldId id="297" r:id="rId6"/>
    <p:sldId id="300" r:id="rId7"/>
    <p:sldId id="321" r:id="rId8"/>
    <p:sldId id="344" r:id="rId9"/>
    <p:sldId id="339" r:id="rId10"/>
    <p:sldId id="340" r:id="rId11"/>
    <p:sldId id="337" r:id="rId12"/>
    <p:sldId id="338" r:id="rId13"/>
    <p:sldId id="331" r:id="rId14"/>
    <p:sldId id="309" r:id="rId15"/>
    <p:sldId id="301" r:id="rId16"/>
    <p:sldId id="295" r:id="rId17"/>
    <p:sldId id="342" r:id="rId18"/>
    <p:sldId id="305" r:id="rId19"/>
    <p:sldId id="318" r:id="rId20"/>
    <p:sldId id="319" r:id="rId21"/>
    <p:sldId id="320" r:id="rId22"/>
    <p:sldId id="343" r:id="rId23"/>
    <p:sldId id="271" r:id="rId24"/>
    <p:sldId id="307" r:id="rId25"/>
    <p:sldId id="274" r:id="rId26"/>
    <p:sldId id="308" r:id="rId27"/>
    <p:sldId id="310" r:id="rId28"/>
    <p:sldId id="276" r:id="rId29"/>
  </p:sldIdLst>
  <p:sldSz cx="12192000" cy="6858000"/>
  <p:notesSz cx="6858000" cy="1428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liang Li" initials="YL"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0000"/>
    <a:srgbClr val="FF0000"/>
    <a:srgbClr val="FFD966"/>
    <a:srgbClr val="F18809"/>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32"/>
    <p:restoredTop sz="79232"/>
  </p:normalViewPr>
  <p:slideViewPr>
    <p:cSldViewPr snapToGrid="0">
      <p:cViewPr varScale="1">
        <p:scale>
          <a:sx n="68" d="100"/>
          <a:sy n="68" d="100"/>
        </p:scale>
        <p:origin x="250" y="58"/>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15T19:54:12.507" idx="6">
    <p:pos x="7308" y="1470"/>
    <p:text>Need to talk about trend: Performance requirement is getting tighter, so these events, although previously not well considered, start to become significant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7A1A93-3370-A943-8E46-742260978F95}" type="datetimeFigureOut">
              <a:rPr lang="en-US" smtClean="0"/>
              <a:t>7/24/2020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BCA41-5F46-9A4D-A130-19C8CF366D7E}" type="slidenum">
              <a:rPr lang="en-US" smtClean="0"/>
              <a:t>‹#›</a:t>
            </a:fld>
            <a:endParaRPr lang="en-US"/>
          </a:p>
        </p:txBody>
      </p:sp>
    </p:spTree>
    <p:extLst>
      <p:ext uri="{BB962C8B-B14F-4D97-AF65-F5344CB8AC3E}">
        <p14:creationId xmlns:p14="http://schemas.microsoft.com/office/powerpoint/2010/main" val="70191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[Script] Hi everyone. My name is </a:t>
            </a:r>
            <a:r>
              <a:rPr lang="en-US" dirty="0" err="1">
                <a:cs typeface="Calibri"/>
              </a:rPr>
              <a:t>Junzhi</a:t>
            </a:r>
            <a:r>
              <a:rPr lang="en-US" dirty="0">
                <a:cs typeface="Calibri"/>
              </a:rPr>
              <a:t> Gong. I am a PhD student from Harvard University. Today I’d like to introduce our project Microscope, which is the [first] diagnostic tool that can zoom into [µs] level events in Network Functions. This is a joint work between Harvard University and AT&amp;T.</a:t>
            </a:r>
          </a:p>
          <a:p>
            <a:endParaRPr lang="en-US" dirty="0">
              <a:cs typeface="Calibri"/>
            </a:endParaRPr>
          </a:p>
          <a:p>
            <a:r>
              <a:rPr lang="en-US" dirty="0">
                <a:cs typeface="Calibri"/>
              </a:rPr>
              <a:t>This is the [first] diagnostic tool that can zoom into [microsecond] level events in NFV systems</a:t>
            </a:r>
          </a:p>
          <a:p>
            <a:endParaRPr lang="en-US" dirty="0">
              <a:cs typeface="Calibri"/>
            </a:endParaRPr>
          </a:p>
        </p:txBody>
      </p:sp>
      <p:sp>
        <p:nvSpPr>
          <p:cNvPr id="4" name="Slide Number Placeholder 3"/>
          <p:cNvSpPr>
            <a:spLocks noGrp="1"/>
          </p:cNvSpPr>
          <p:nvPr>
            <p:ph type="sldNum" sz="quarter" idx="5"/>
          </p:nvPr>
        </p:nvSpPr>
        <p:spPr/>
        <p:txBody>
          <a:bodyPr/>
          <a:lstStyle/>
          <a:p>
            <a:fld id="{935BCA41-5F46-9A4D-A130-19C8CF366D7E}" type="slidenum">
              <a:rPr lang="en-US" smtClean="0"/>
              <a:t>1</a:t>
            </a:fld>
            <a:endParaRPr lang="en-US"/>
          </a:p>
        </p:txBody>
      </p:sp>
    </p:spTree>
    <p:extLst>
      <p:ext uri="{BB962C8B-B14F-4D97-AF65-F5344CB8AC3E}">
        <p14:creationId xmlns:p14="http://schemas.microsoft.com/office/powerpoint/2010/main" val="3411025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[YL Script] The 2</a:t>
            </a:r>
            <a:r>
              <a:rPr lang="en-US" baseline="30000" dirty="0"/>
              <a:t>nd</a:t>
            </a:r>
            <a:r>
              <a:rPr lang="en-US" baseline="0" dirty="0"/>
              <a:t> challenge is that impact can propagate across NFs. Specifically, in the same example, now let’s move our focus to the [firewall]: why the firewall sends the burst. </a:t>
            </a:r>
            <a:r>
              <a:rPr lang="en-US" dirty="0"/>
              <a:t>Here are the timeline of input rate and output rate of firewall. In the beginning, the input rate is normal, and the output rate is equal to the input rate. At this time, an instant misconfiguration is triggered by certain flows, which causes the throughput of firewall to a low number. Therefore, even if the input rate keeps the same, the output rate is very small. After the misconfiguration ends, the output rate becomes much higher than a normal value, which sends a burst to the VPN. The reason for the burst is, during the misconfiguration time, the queue is built up with many packets, and after the misconfiguration ends, the firewall sends those packets as fast as possible, which forms a burst. As a result, the misconfiguration in firewall propagates to the VPN, which means the impact can propagate [across NFs].</a:t>
            </a:r>
          </a:p>
          <a:p>
            <a:endParaRPr lang="en-US" dirty="0"/>
          </a:p>
          <a:p>
            <a:endParaRPr lang="en-US" dirty="0"/>
          </a:p>
          <a:p>
            <a:r>
              <a:rPr lang="en-US" dirty="0"/>
              <a:t>[Script] Let’s diagnose further in this example about, why the firewall sends the burst. Now we show the timeline of input rate and output rate of firewall. In the beginning, the input rate is normal, and the output rate is equal to the input rate. At this time, an instant misconfiguration is triggered by certain flows, which causes the throughput of firewall to a low number. Therefore, even if the input rate keeps the same, the output rate is very small. After the misconfiguration ends, the output rate becomes much higher than a normal value, which sends a burst to the VPN. The reason for the burst is, during the misconfiguration time, the queue is built up with many packets, and after the misconfiguration ends, the firewall sends those packets as fast as possible, which forms a burst. As a result, the misconfiguration in firewall will propagates to the VPN, which means the impact will propagate across NFs.</a:t>
            </a:r>
          </a:p>
          <a:p>
            <a:endParaRPr lang="en-US" dirty="0"/>
          </a:p>
          <a:p>
            <a:r>
              <a:rPr lang="en-US" dirty="0"/>
              <a:t>Use animation, timespan of different events, aligned with example in slide 5.</a:t>
            </a:r>
          </a:p>
          <a:p>
            <a:r>
              <a:rPr lang="en-US" dirty="0"/>
              <a:t>Show that it is hard to determine the correct time window size</a:t>
            </a:r>
          </a:p>
          <a:p>
            <a:endParaRPr lang="en-US" dirty="0"/>
          </a:p>
          <a:p>
            <a:r>
              <a:rPr lang="en-US" dirty="0"/>
              <a:t>Draw time windows to show that does not work</a:t>
            </a:r>
          </a:p>
        </p:txBody>
      </p:sp>
      <p:sp>
        <p:nvSpPr>
          <p:cNvPr id="4" name="Slide Number Placeholder 3"/>
          <p:cNvSpPr>
            <a:spLocks noGrp="1"/>
          </p:cNvSpPr>
          <p:nvPr>
            <p:ph type="sldNum" sz="quarter" idx="5"/>
          </p:nvPr>
        </p:nvSpPr>
        <p:spPr/>
        <p:txBody>
          <a:bodyPr/>
          <a:lstStyle/>
          <a:p>
            <a:fld id="{935BCA41-5F46-9A4D-A130-19C8CF366D7E}" type="slidenum">
              <a:rPr lang="en-US" smtClean="0"/>
              <a:t>10</a:t>
            </a:fld>
            <a:endParaRPr lang="en-US"/>
          </a:p>
        </p:txBody>
      </p:sp>
    </p:spTree>
    <p:extLst>
      <p:ext uri="{BB962C8B-B14F-4D97-AF65-F5344CB8AC3E}">
        <p14:creationId xmlns:p14="http://schemas.microsoft.com/office/powerpoint/2010/main" val="875377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[YL Script] In</a:t>
            </a:r>
            <a:r>
              <a:rPr lang="en-US" baseline="0" dirty="0"/>
              <a:t> summary, w</a:t>
            </a:r>
            <a:r>
              <a:rPr lang="en-US" dirty="0"/>
              <a:t>e found that the impact of problems could propagate over time and across different NFs. Besides,</a:t>
            </a:r>
            <a:r>
              <a:rPr lang="en-US" baseline="0" dirty="0"/>
              <a:t> another challenge is the large amount of root causes and victim packets, which is hard for operators to focus.</a:t>
            </a:r>
            <a:endParaRPr lang="en-US" dirty="0"/>
          </a:p>
          <a:p>
            <a:endParaRPr lang="en-US" dirty="0"/>
          </a:p>
          <a:p>
            <a:r>
              <a:rPr lang="en-US" dirty="0"/>
              <a:t>[Script] Here is a summary for the challenges. We found that the impact of problems could propagate over time and across different NFs. There is also another challenge. There could be too many root causes for too many victim packets, which means we could hardly provide a brief diagnosis report.</a:t>
            </a:r>
          </a:p>
        </p:txBody>
      </p:sp>
      <p:sp>
        <p:nvSpPr>
          <p:cNvPr id="4" name="Slide Number Placeholder 3"/>
          <p:cNvSpPr>
            <a:spLocks noGrp="1"/>
          </p:cNvSpPr>
          <p:nvPr>
            <p:ph type="sldNum" sz="quarter" idx="5"/>
          </p:nvPr>
        </p:nvSpPr>
        <p:spPr/>
        <p:txBody>
          <a:bodyPr/>
          <a:lstStyle/>
          <a:p>
            <a:fld id="{935BCA41-5F46-9A4D-A130-19C8CF366D7E}" type="slidenum">
              <a:rPr lang="en-US" smtClean="0"/>
              <a:t>11</a:t>
            </a:fld>
            <a:endParaRPr lang="en-US"/>
          </a:p>
        </p:txBody>
      </p:sp>
    </p:spTree>
    <p:extLst>
      <p:ext uri="{BB962C8B-B14F-4D97-AF65-F5344CB8AC3E}">
        <p14:creationId xmlns:p14="http://schemas.microsoft.com/office/powerpoint/2010/main" val="375325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[YL Script] The key insight of our system Microscope, is</a:t>
            </a:r>
            <a:r>
              <a:rPr lang="en-US" baseline="0" dirty="0"/>
              <a:t> that the [queue] can reveal all the propagations</a:t>
            </a:r>
            <a:r>
              <a:rPr lang="en-US" dirty="0"/>
              <a:t>. In the above example, by tracing back packets in the queue of VPN, we can learn when the traffic burst arrives and affects VPN, even if the impact propagates over time. Also,</a:t>
            </a:r>
            <a:r>
              <a:rPr lang="en-US" baseline="0" dirty="0"/>
              <a:t> </a:t>
            </a:r>
            <a:r>
              <a:rPr lang="en-US" dirty="0"/>
              <a:t>by tracing back packets in the queue of FW, we can learn when the </a:t>
            </a:r>
            <a:r>
              <a:rPr lang="en-US"/>
              <a:t>FW buffer </a:t>
            </a:r>
            <a:r>
              <a:rPr lang="en-US" dirty="0"/>
              <a:t>packets in the queue, and when the FW sends the burst. Therefore, we can learn the impact propagation even if it is across NFs.</a:t>
            </a:r>
          </a:p>
          <a:p>
            <a:endParaRPr lang="en-US" dirty="0"/>
          </a:p>
          <a:p>
            <a:endParaRPr lang="en-US" dirty="0"/>
          </a:p>
          <a:p>
            <a:r>
              <a:rPr lang="en-US" dirty="0"/>
              <a:t>Now let me introduce our proposed system, Microscope, which leverages the queue to diagnose problems in NFV. We claim that, in the above example, by tracing back packets in the queue of VPN, we can learn when the traffic burst arrives and affects VPN, even if the impact propagates over time. We claim that, by tracing back packets in the queue of FW, we can learn when the FW buffe packets in the queue, and when the FW sends the burst. Therefore, we can learn the impact propagation even if it is across NFs.</a:t>
            </a:r>
          </a:p>
        </p:txBody>
      </p:sp>
      <p:sp>
        <p:nvSpPr>
          <p:cNvPr id="4" name="Slide Number Placeholder 3"/>
          <p:cNvSpPr>
            <a:spLocks noGrp="1"/>
          </p:cNvSpPr>
          <p:nvPr>
            <p:ph type="sldNum" sz="quarter" idx="5"/>
          </p:nvPr>
        </p:nvSpPr>
        <p:spPr/>
        <p:txBody>
          <a:bodyPr/>
          <a:lstStyle/>
          <a:p>
            <a:fld id="{935BCA41-5F46-9A4D-A130-19C8CF366D7E}" type="slidenum">
              <a:rPr lang="en-US" smtClean="0"/>
              <a:t>12</a:t>
            </a:fld>
            <a:endParaRPr lang="en-US"/>
          </a:p>
        </p:txBody>
      </p:sp>
    </p:spTree>
    <p:extLst>
      <p:ext uri="{BB962C8B-B14F-4D97-AF65-F5344CB8AC3E}">
        <p14:creationId xmlns:p14="http://schemas.microsoft.com/office/powerpoint/2010/main" val="392978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architecture of Microscope. In the runtime, Microscope collects queuing data from the NFV, which could be used to identify victim packets / NFs, and perform diagnosis. After collecting the data and victims, Microscope then performs offline diagnosis for those victims. The diagnosis consists of three steps, including local diagnosis, propagation diagnosis, and pattern aggregation. I will introduce them now.</a:t>
            </a:r>
          </a:p>
        </p:txBody>
      </p:sp>
      <p:sp>
        <p:nvSpPr>
          <p:cNvPr id="4" name="Slide Number Placeholder 3"/>
          <p:cNvSpPr>
            <a:spLocks noGrp="1"/>
          </p:cNvSpPr>
          <p:nvPr>
            <p:ph type="sldNum" sz="quarter" idx="5"/>
          </p:nvPr>
        </p:nvSpPr>
        <p:spPr/>
        <p:txBody>
          <a:bodyPr/>
          <a:lstStyle/>
          <a:p>
            <a:fld id="{935BCA41-5F46-9A4D-A130-19C8CF366D7E}" type="slidenum">
              <a:rPr lang="en-US" smtClean="0"/>
              <a:t>13</a:t>
            </a:fld>
            <a:endParaRPr lang="en-US"/>
          </a:p>
        </p:txBody>
      </p:sp>
    </p:spTree>
    <p:extLst>
      <p:ext uri="{BB962C8B-B14F-4D97-AF65-F5344CB8AC3E}">
        <p14:creationId xmlns:p14="http://schemas.microsoft.com/office/powerpoint/2010/main" val="1515791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Here is the roadmap for how Microscope resolves the challenges. We first show Microscope uses local diagnosis based on queuing period to resolve the first challenge.</a:t>
            </a:r>
          </a:p>
        </p:txBody>
      </p:sp>
      <p:sp>
        <p:nvSpPr>
          <p:cNvPr id="4" name="Slide Number Placeholder 3"/>
          <p:cNvSpPr>
            <a:spLocks noGrp="1"/>
          </p:cNvSpPr>
          <p:nvPr>
            <p:ph type="sldNum" sz="quarter" idx="5"/>
          </p:nvPr>
        </p:nvSpPr>
        <p:spPr/>
        <p:txBody>
          <a:bodyPr/>
          <a:lstStyle/>
          <a:p>
            <a:fld id="{935BCA41-5F46-9A4D-A130-19C8CF366D7E}" type="slidenum">
              <a:rPr lang="en-US" smtClean="0"/>
              <a:t>14</a:t>
            </a:fld>
            <a:endParaRPr lang="en-US"/>
          </a:p>
        </p:txBody>
      </p:sp>
    </p:spTree>
    <p:extLst>
      <p:ext uri="{BB962C8B-B14F-4D97-AF65-F5344CB8AC3E}">
        <p14:creationId xmlns:p14="http://schemas.microsoft.com/office/powerpoint/2010/main" val="2173176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The first step in Microscope, local diagnosis, performs diagnosis based on queueing period. So what is queuing period? Let’s assume that a packet p is suffering from long tail latency problem at NF f, because there is a long queue in the NF f. We claim that the formation for the long queue is not only due to the current packets in the queue, but also all the history packets starting from the time when the queue just starts to buffer packets, which is at this time point in this figure. Therefore, we define the queuing period in this way, it starts at the time when the queue starts to buffer packets, and ends at the time when the victim packet p arrives.</a:t>
            </a:r>
          </a:p>
          <a:p>
            <a:endParaRPr lang="en-US" dirty="0"/>
          </a:p>
          <a:p>
            <a:r>
              <a:rPr lang="en-US" dirty="0"/>
              <a:t>Make details simpler. Make animations.</a:t>
            </a:r>
          </a:p>
          <a:p>
            <a:endParaRPr lang="en-US" dirty="0"/>
          </a:p>
          <a:p>
            <a:r>
              <a:rPr lang="en-US" sz="1200" b="0" i="0" kern="1200" dirty="0">
                <a:solidFill>
                  <a:schemeClr val="tx1"/>
                </a:solidFill>
                <a:effectLst/>
                <a:latin typeface="+mn-lt"/>
                <a:ea typeface="+mn-ea"/>
                <a:cs typeface="+mn-cs"/>
              </a:rPr>
              <a:t>Our key insight is that when a packet experiences a long queue,</a:t>
            </a:r>
            <a:br>
              <a:rPr lang="en-US" dirty="0"/>
            </a:br>
            <a:r>
              <a:rPr lang="en-US" sz="1200" b="0" i="0" kern="1200" dirty="0">
                <a:solidFill>
                  <a:schemeClr val="tx1"/>
                </a:solidFill>
                <a:effectLst/>
                <a:latin typeface="+mn-lt"/>
                <a:ea typeface="+mn-ea"/>
                <a:cs typeface="+mn-cs"/>
              </a:rPr>
              <a:t>it is not only because of the current packets in the queue, but also</a:t>
            </a:r>
            <a:br>
              <a:rPr lang="en-US" dirty="0"/>
            </a:br>
            <a:r>
              <a:rPr lang="en-US" sz="1200" b="0" i="0" kern="1200" dirty="0">
                <a:solidFill>
                  <a:schemeClr val="tx1"/>
                </a:solidFill>
                <a:effectLst/>
                <a:latin typeface="+mn-lt"/>
                <a:ea typeface="+mn-ea"/>
                <a:cs typeface="+mn-cs"/>
              </a:rPr>
              <a:t>because of all the previous packets that contribute to the queue</a:t>
            </a:r>
            <a:br>
              <a:rPr lang="en-US" dirty="0"/>
            </a:br>
            <a:r>
              <a:rPr lang="en-US" sz="1200" b="0" i="0" kern="1200" dirty="0">
                <a:solidFill>
                  <a:schemeClr val="tx1"/>
                </a:solidFill>
                <a:effectLst/>
                <a:latin typeface="+mn-lt"/>
                <a:ea typeface="+mn-ea"/>
                <a:cs typeface="+mn-cs"/>
              </a:rPr>
              <a:t>buildup but already get processed. This is to say that if we had fewer</a:t>
            </a:r>
            <a:br>
              <a:rPr lang="en-US" dirty="0"/>
            </a:br>
            <a:r>
              <a:rPr lang="en-US" sz="1200" b="0" i="0" kern="1200" dirty="0">
                <a:solidFill>
                  <a:schemeClr val="tx1"/>
                </a:solidFill>
                <a:effectLst/>
                <a:latin typeface="+mn-lt"/>
                <a:ea typeface="+mn-ea"/>
                <a:cs typeface="+mn-cs"/>
              </a:rPr>
              <a:t>packets, the current queue length would be shorter. Therefore, we</a:t>
            </a:r>
            <a:br>
              <a:rPr lang="en-US" dirty="0"/>
            </a:br>
            <a:r>
              <a:rPr lang="en-US" sz="1200" b="0" i="0" kern="1200" dirty="0">
                <a:solidFill>
                  <a:schemeClr val="tx1"/>
                </a:solidFill>
                <a:effectLst/>
                <a:latin typeface="+mn-lt"/>
                <a:ea typeface="+mn-ea"/>
                <a:cs typeface="+mn-cs"/>
              </a:rPr>
              <a:t>introduce a queuing period which defines the time period from</a:t>
            </a:r>
            <a:br>
              <a:rPr lang="en-US" dirty="0"/>
            </a:br>
            <a:r>
              <a:rPr lang="en-US" sz="1200" b="0" i="0" kern="1200" dirty="0">
                <a:solidFill>
                  <a:schemeClr val="tx1"/>
                </a:solidFill>
                <a:effectLst/>
                <a:latin typeface="+mn-lt"/>
                <a:ea typeface="+mn-ea"/>
                <a:cs typeface="+mn-cs"/>
              </a:rPr>
              <a:t>the time when a queue starts building (from zero packets) to the</a:t>
            </a:r>
            <a:br>
              <a:rPr lang="en-US" dirty="0"/>
            </a:br>
            <a:r>
              <a:rPr lang="en-US" sz="1200" b="0" i="0" kern="1200" dirty="0">
                <a:solidFill>
                  <a:schemeClr val="tx1"/>
                </a:solidFill>
                <a:effectLst/>
                <a:latin typeface="+mn-lt"/>
                <a:ea typeface="+mn-ea"/>
                <a:cs typeface="+mn-cs"/>
              </a:rPr>
              <a:t>current time.</a:t>
            </a:r>
            <a:endParaRPr lang="en-US" dirty="0"/>
          </a:p>
        </p:txBody>
      </p:sp>
      <p:sp>
        <p:nvSpPr>
          <p:cNvPr id="4" name="Slide Number Placeholder 3"/>
          <p:cNvSpPr>
            <a:spLocks noGrp="1"/>
          </p:cNvSpPr>
          <p:nvPr>
            <p:ph type="sldNum" sz="quarter" idx="5"/>
          </p:nvPr>
        </p:nvSpPr>
        <p:spPr/>
        <p:txBody>
          <a:bodyPr/>
          <a:lstStyle/>
          <a:p>
            <a:fld id="{935BCA41-5F46-9A4D-A130-19C8CF366D7E}" type="slidenum">
              <a:rPr lang="en-US" smtClean="0"/>
              <a:t>15</a:t>
            </a:fld>
            <a:endParaRPr lang="en-US"/>
          </a:p>
        </p:txBody>
      </p:sp>
    </p:spTree>
    <p:extLst>
      <p:ext uri="{BB962C8B-B14F-4D97-AF65-F5344CB8AC3E}">
        <p14:creationId xmlns:p14="http://schemas.microsoft.com/office/powerpoint/2010/main" val="1099065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[Script] So what can we get from the queuing period? Let me show it now. When we see a victim packet having a long latency problem at an NF f, the target of local diagnosis is to identify whether the problem is local or located in upstream network functions. Microscope achieves it my checking the input rate and the processing rate during the queuing period. If the input rate is higher than the traffic capacity of NF f, we then conclude that the problem is located in the upstream. If the processing rate of f is lower than expected, then we can conclude that the problem is local. Note that the rate is computed during the whole queuing period, and thus we can detect the cause (like the burst, or the interrupt) even if it does not exist at the current time!</a:t>
            </a:r>
          </a:p>
          <a:p>
            <a:endParaRPr lang="en-US" b="1" dirty="0"/>
          </a:p>
          <a:p>
            <a:r>
              <a:rPr lang="en-US" b="1" dirty="0"/>
              <a:t>Q: How to diagnose lasting impact at the local queue? (Challenge 1)</a:t>
            </a:r>
          </a:p>
          <a:p>
            <a:endParaRPr lang="en-US" b="1" dirty="0"/>
          </a:p>
          <a:p>
            <a:r>
              <a:rPr lang="en-US" b="1" dirty="0"/>
              <a:t>Use architecture figure</a:t>
            </a:r>
          </a:p>
          <a:p>
            <a:endParaRPr lang="en-US" b="1" dirty="0"/>
          </a:p>
          <a:p>
            <a:r>
              <a:rPr lang="en-US" b="1" dirty="0"/>
              <a:t>Start by saying that, queue </a:t>
            </a:r>
            <a:r>
              <a:rPr lang="en-US" b="1" dirty="0" err="1"/>
              <a:t>builtup</a:t>
            </a:r>
            <a:r>
              <a:rPr lang="en-US" b="1" dirty="0"/>
              <a:t> is because input rate &gt; processing rate, find out which one is abnormal</a:t>
            </a:r>
            <a:endParaRPr lang="en-US" dirty="0"/>
          </a:p>
        </p:txBody>
      </p:sp>
      <p:sp>
        <p:nvSpPr>
          <p:cNvPr id="4" name="Slide Number Placeholder 3"/>
          <p:cNvSpPr>
            <a:spLocks noGrp="1"/>
          </p:cNvSpPr>
          <p:nvPr>
            <p:ph type="sldNum" sz="quarter" idx="5"/>
          </p:nvPr>
        </p:nvSpPr>
        <p:spPr/>
        <p:txBody>
          <a:bodyPr/>
          <a:lstStyle/>
          <a:p>
            <a:fld id="{935BCA41-5F46-9A4D-A130-19C8CF366D7E}" type="slidenum">
              <a:rPr lang="en-US" smtClean="0"/>
              <a:t>16</a:t>
            </a:fld>
            <a:endParaRPr lang="en-US"/>
          </a:p>
        </p:txBody>
      </p:sp>
    </p:spTree>
    <p:extLst>
      <p:ext uri="{BB962C8B-B14F-4D97-AF65-F5344CB8AC3E}">
        <p14:creationId xmlns:p14="http://schemas.microsoft.com/office/powerpoint/2010/main" val="1355673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Now let’s look at the second challenge. Microscope runs propagation diagnosis based on timespan analysis to resolve this challenge.</a:t>
            </a:r>
          </a:p>
        </p:txBody>
      </p:sp>
      <p:sp>
        <p:nvSpPr>
          <p:cNvPr id="4" name="Slide Number Placeholder 3"/>
          <p:cNvSpPr>
            <a:spLocks noGrp="1"/>
          </p:cNvSpPr>
          <p:nvPr>
            <p:ph type="sldNum" sz="quarter" idx="5"/>
          </p:nvPr>
        </p:nvSpPr>
        <p:spPr/>
        <p:txBody>
          <a:bodyPr/>
          <a:lstStyle/>
          <a:p>
            <a:fld id="{935BCA41-5F46-9A4D-A130-19C8CF366D7E}" type="slidenum">
              <a:rPr lang="en-US" smtClean="0"/>
              <a:t>17</a:t>
            </a:fld>
            <a:endParaRPr lang="en-US"/>
          </a:p>
        </p:txBody>
      </p:sp>
    </p:spTree>
    <p:extLst>
      <p:ext uri="{BB962C8B-B14F-4D97-AF65-F5344CB8AC3E}">
        <p14:creationId xmlns:p14="http://schemas.microsoft.com/office/powerpoint/2010/main" val="3553950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After the first step, if the problem is located in the upstream, we need further diagnosis to find out which upstream NF is the culprit. This step is used to do it. In the first step, we know that the upstream NFs are sending traffic bursts to the victim NF, so in this step, the key question is, which upstream NF makes the traffic </a:t>
            </a:r>
            <a:r>
              <a:rPr lang="en-US" dirty="0" err="1"/>
              <a:t>bursty</a:t>
            </a:r>
            <a:r>
              <a:rPr lang="en-US" dirty="0"/>
              <a:t>. Microscope uses a method named timespan analysis to achieve it. Let’s look at the steps. The following three lines represent the timeline of packets arrival in NF A, B, and f. Assume that packets in the queuing period arrive at f during this time. We then trace back those packets in upstream NFs, and find out that those packets arrive at B during this time period, and arrive at A during this time period. As a result, we can find that, after the processing of B, the timespan of packets become shorter, which means that, packets become more </a:t>
            </a:r>
            <a:r>
              <a:rPr lang="en-US" dirty="0" err="1"/>
              <a:t>bursty</a:t>
            </a:r>
            <a:r>
              <a:rPr lang="en-US" dirty="0"/>
              <a:t> after B. Therefore, NF B is the culprit. Moreover, based on how shorter the timespan becomes, we can quantify the impact of NF B. Using timespan analysis, Microscope can detect the cause even if it is located in different NF.</a:t>
            </a:r>
          </a:p>
          <a:p>
            <a:endParaRPr lang="en-US" dirty="0"/>
          </a:p>
          <a:p>
            <a:r>
              <a:rPr lang="en-US" dirty="0"/>
              <a:t>Remove definition of </a:t>
            </a:r>
            <a:r>
              <a:rPr lang="en-US" dirty="0" err="1"/>
              <a:t>PreSet</a:t>
            </a:r>
            <a:endParaRPr lang="en-US" dirty="0"/>
          </a:p>
          <a:p>
            <a:endParaRPr lang="en-US" dirty="0"/>
          </a:p>
          <a:p>
            <a:r>
              <a:rPr lang="en-US" dirty="0"/>
              <a:t>Talk with </a:t>
            </a:r>
            <a:r>
              <a:rPr lang="en-US" dirty="0" err="1"/>
              <a:t>YUliang</a:t>
            </a:r>
            <a:endParaRPr lang="en-US" dirty="0"/>
          </a:p>
        </p:txBody>
      </p:sp>
      <p:sp>
        <p:nvSpPr>
          <p:cNvPr id="4" name="Slide Number Placeholder 3"/>
          <p:cNvSpPr>
            <a:spLocks noGrp="1"/>
          </p:cNvSpPr>
          <p:nvPr>
            <p:ph type="sldNum" sz="quarter" idx="5"/>
          </p:nvPr>
        </p:nvSpPr>
        <p:spPr/>
        <p:txBody>
          <a:bodyPr/>
          <a:lstStyle/>
          <a:p>
            <a:fld id="{935BCA41-5F46-9A4D-A130-19C8CF366D7E}" type="slidenum">
              <a:rPr lang="en-US" smtClean="0"/>
              <a:t>18</a:t>
            </a:fld>
            <a:endParaRPr lang="en-US"/>
          </a:p>
        </p:txBody>
      </p:sp>
    </p:spTree>
    <p:extLst>
      <p:ext uri="{BB962C8B-B14F-4D97-AF65-F5344CB8AC3E}">
        <p14:creationId xmlns:p14="http://schemas.microsoft.com/office/powerpoint/2010/main" val="3752836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The diagnosis algorithm has several challenges. The first challenge is, what if the timespan becomes larger after an NF during timespan analysis? As shown in the figure, NF B makes the timespan larger, so the timespan in C is similar as that in A, even if A makes the traffic </a:t>
            </a:r>
            <a:r>
              <a:rPr lang="en-US" dirty="0" err="1"/>
              <a:t>bursty</a:t>
            </a:r>
            <a:r>
              <a:rPr lang="en-US" dirty="0"/>
              <a:t>. Microscope handles this situation as follows. First, NF B is definitely not the culprit. Furthermore, because B makes the timespan larger, so it mitigates, or hides the impacts from A. In this situation, A is the not culprit as well because of the help of B.</a:t>
            </a:r>
          </a:p>
          <a:p>
            <a:endParaRPr lang="en-US" dirty="0"/>
          </a:p>
          <a:p>
            <a:r>
              <a:rPr lang="en-US" dirty="0"/>
              <a:t>Give a hint</a:t>
            </a:r>
          </a:p>
          <a:p>
            <a:endParaRPr lang="en-US" dirty="0"/>
          </a:p>
          <a:p>
            <a:r>
              <a:rPr lang="en-US" dirty="0"/>
              <a:t>Do not use bubbles, too small</a:t>
            </a:r>
          </a:p>
        </p:txBody>
      </p:sp>
      <p:sp>
        <p:nvSpPr>
          <p:cNvPr id="4" name="Slide Number Placeholder 3"/>
          <p:cNvSpPr>
            <a:spLocks noGrp="1"/>
          </p:cNvSpPr>
          <p:nvPr>
            <p:ph type="sldNum" sz="quarter" idx="5"/>
          </p:nvPr>
        </p:nvSpPr>
        <p:spPr/>
        <p:txBody>
          <a:bodyPr/>
          <a:lstStyle/>
          <a:p>
            <a:fld id="{935BCA41-5F46-9A4D-A130-19C8CF366D7E}" type="slidenum">
              <a:rPr lang="en-US" smtClean="0"/>
              <a:t>19</a:t>
            </a:fld>
            <a:endParaRPr lang="en-US"/>
          </a:p>
        </p:txBody>
      </p:sp>
    </p:spTree>
    <p:extLst>
      <p:ext uri="{BB962C8B-B14F-4D97-AF65-F5344CB8AC3E}">
        <p14:creationId xmlns:p14="http://schemas.microsoft.com/office/powerpoint/2010/main" val="4010260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Nowadays, network function virtualization (NFV) is becoming popular. We see a lot of virtual network functions in industry. For example, there are NATs (Network address translators), Load balancers, Firewalls, and VPNs. They could be developed by different vendors. An ISP like AT&amp;T could collect those network functions, deploy them in the ISP network, and run them in a DAG topology. Finally, it could start to process user traffic.</a:t>
            </a:r>
          </a:p>
          <a:p>
            <a:endParaRPr lang="en-US" dirty="0"/>
          </a:p>
          <a:p>
            <a:r>
              <a:rPr lang="en-US" dirty="0"/>
              <a:t>. As a result, NFV has become popular in both industry and research [1, 9, 38, 48, 49]. For example, Internet Service Providers purchase network function solutions (e.g., NATs, Firewalls, VPNs) developed by different vendors, then run them in chains or DAGs (Directed Acyclic Graph) to serve traffic from various users.</a:t>
            </a:r>
          </a:p>
          <a:p>
            <a:endParaRPr lang="en-US" dirty="0">
              <a:cs typeface="Calibri"/>
            </a:endParaRPr>
          </a:p>
          <a:p>
            <a:endParaRPr lang="en-US" dirty="0">
              <a:cs typeface="Calibri"/>
            </a:endParaRPr>
          </a:p>
          <a:p>
            <a:r>
              <a:rPr lang="en-US" dirty="0">
                <a:cs typeface="Calibri"/>
              </a:rPr>
              <a:t>NFVs are VPN, NAT... Show a DAG of these boxes, </a:t>
            </a:r>
            <a:endParaRPr lang="en-US" dirty="0"/>
          </a:p>
          <a:p>
            <a:r>
              <a:rPr lang="en-US" dirty="0">
                <a:cs typeface="Calibri"/>
              </a:rPr>
              <a:t>Many vendor NFVs … show vendor logos</a:t>
            </a:r>
          </a:p>
          <a:p>
            <a:r>
              <a:rPr lang="en-US" dirty="0">
                <a:cs typeface="Calibri"/>
              </a:rPr>
              <a:t>Many ISPs/clouds use these NFVs, serving users/traffic</a:t>
            </a:r>
          </a:p>
          <a:p>
            <a:endParaRPr lang="en-US" dirty="0">
              <a:cs typeface="Calibri"/>
            </a:endParaRPr>
          </a:p>
          <a:p>
            <a:r>
              <a:rPr lang="en-US" dirty="0">
                <a:cs typeface="Calibri"/>
              </a:rPr>
              <a:t>Draw real NAT, LB, </a:t>
            </a:r>
            <a:r>
              <a:rPr lang="en-US" dirty="0" err="1">
                <a:cs typeface="Calibri"/>
              </a:rPr>
              <a:t>etc</a:t>
            </a:r>
            <a:r>
              <a:rPr lang="en-US" dirty="0">
                <a:cs typeface="Calibri"/>
              </a:rPr>
              <a:t>…</a:t>
            </a:r>
          </a:p>
          <a:p>
            <a:r>
              <a:rPr lang="en-US" dirty="0">
                <a:cs typeface="Calibri"/>
              </a:rPr>
              <a:t>Then present vendors</a:t>
            </a:r>
          </a:p>
          <a:p>
            <a:r>
              <a:rPr lang="en-US" dirty="0">
                <a:cs typeface="Calibri"/>
              </a:rPr>
              <a:t>Figures in the center</a:t>
            </a:r>
          </a:p>
          <a:p>
            <a:r>
              <a:rPr lang="en-US" dirty="0">
                <a:cs typeface="Calibri"/>
              </a:rPr>
              <a:t>Then present links by ISP (ATT, version…)</a:t>
            </a:r>
          </a:p>
          <a:p>
            <a:r>
              <a:rPr lang="en-US" dirty="0">
                <a:cs typeface="Calibri"/>
              </a:rPr>
              <a:t>Then present user traffic</a:t>
            </a:r>
          </a:p>
        </p:txBody>
      </p:sp>
      <p:sp>
        <p:nvSpPr>
          <p:cNvPr id="4" name="Slide Number Placeholder 3"/>
          <p:cNvSpPr>
            <a:spLocks noGrp="1"/>
          </p:cNvSpPr>
          <p:nvPr>
            <p:ph type="sldNum" sz="quarter" idx="5"/>
          </p:nvPr>
        </p:nvSpPr>
        <p:spPr/>
        <p:txBody>
          <a:bodyPr/>
          <a:lstStyle/>
          <a:p>
            <a:fld id="{935BCA41-5F46-9A4D-A130-19C8CF366D7E}" type="slidenum">
              <a:rPr lang="en-US" smtClean="0"/>
              <a:t>2</a:t>
            </a:fld>
            <a:endParaRPr lang="en-US"/>
          </a:p>
        </p:txBody>
      </p:sp>
    </p:spTree>
    <p:extLst>
      <p:ext uri="{BB962C8B-B14F-4D97-AF65-F5344CB8AC3E}">
        <p14:creationId xmlns:p14="http://schemas.microsoft.com/office/powerpoint/2010/main" val="3749468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Second challenge, how to perform timespan analysis on a DAG topology? Previously, we only introduce timespan analysis on a single chain. Things become more complex when the topology is a DAG, because during the queuing period, different packets may come from different paths. Microscope will perform timespan analysis on each path, and the definition of timespan on each NF is adjusted to make it reasonable. Please refer to our paper for more information.</a:t>
            </a:r>
          </a:p>
        </p:txBody>
      </p:sp>
      <p:sp>
        <p:nvSpPr>
          <p:cNvPr id="4" name="Slide Number Placeholder 3"/>
          <p:cNvSpPr>
            <a:spLocks noGrp="1"/>
          </p:cNvSpPr>
          <p:nvPr>
            <p:ph type="sldNum" sz="quarter" idx="5"/>
          </p:nvPr>
        </p:nvSpPr>
        <p:spPr/>
        <p:txBody>
          <a:bodyPr/>
          <a:lstStyle/>
          <a:p>
            <a:fld id="{935BCA41-5F46-9A4D-A130-19C8CF366D7E}" type="slidenum">
              <a:rPr lang="en-US" smtClean="0"/>
              <a:t>20</a:t>
            </a:fld>
            <a:endParaRPr lang="en-US"/>
          </a:p>
        </p:txBody>
      </p:sp>
    </p:spTree>
    <p:extLst>
      <p:ext uri="{BB962C8B-B14F-4D97-AF65-F5344CB8AC3E}">
        <p14:creationId xmlns:p14="http://schemas.microsoft.com/office/powerpoint/2010/main" val="2064916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Here is the third challenge. Assume that in timespan analysis, we find that B makes the traffic </a:t>
            </a:r>
            <a:r>
              <a:rPr lang="en-US" dirty="0" err="1"/>
              <a:t>bursty</a:t>
            </a:r>
            <a:r>
              <a:rPr lang="en-US" dirty="0"/>
              <a:t>, and we know that B is the culprit. However, the diagnosis does not end here, because we still need to understand why B makes the traffic </a:t>
            </a:r>
            <a:r>
              <a:rPr lang="en-US" dirty="0" err="1"/>
              <a:t>bursty</a:t>
            </a:r>
            <a:r>
              <a:rPr lang="en-US" dirty="0"/>
              <a:t>. Microscope needs to perform recursive diagnosis on NF B to understand it, which means that, we treat B as the victim, and perform local diagnosis on B recursively.</a:t>
            </a:r>
          </a:p>
        </p:txBody>
      </p:sp>
      <p:sp>
        <p:nvSpPr>
          <p:cNvPr id="4" name="Slide Number Placeholder 3"/>
          <p:cNvSpPr>
            <a:spLocks noGrp="1"/>
          </p:cNvSpPr>
          <p:nvPr>
            <p:ph type="sldNum" sz="quarter" idx="5"/>
          </p:nvPr>
        </p:nvSpPr>
        <p:spPr/>
        <p:txBody>
          <a:bodyPr/>
          <a:lstStyle/>
          <a:p>
            <a:fld id="{935BCA41-5F46-9A4D-A130-19C8CF366D7E}" type="slidenum">
              <a:rPr lang="en-US" smtClean="0"/>
              <a:t>21</a:t>
            </a:fld>
            <a:endParaRPr lang="en-US"/>
          </a:p>
        </p:txBody>
      </p:sp>
    </p:spTree>
    <p:extLst>
      <p:ext uri="{BB962C8B-B14F-4D97-AF65-F5344CB8AC3E}">
        <p14:creationId xmlns:p14="http://schemas.microsoft.com/office/powerpoint/2010/main" val="1116991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Now let’s look at the third challenge. Microscope runs pattern </a:t>
            </a:r>
            <a:r>
              <a:rPr lang="en-US" dirty="0" err="1"/>
              <a:t>agggation</a:t>
            </a:r>
            <a:r>
              <a:rPr lang="en-US" dirty="0"/>
              <a:t> to generate a brief diagnosis report.</a:t>
            </a:r>
          </a:p>
        </p:txBody>
      </p:sp>
      <p:sp>
        <p:nvSpPr>
          <p:cNvPr id="4" name="Slide Number Placeholder 3"/>
          <p:cNvSpPr>
            <a:spLocks noGrp="1"/>
          </p:cNvSpPr>
          <p:nvPr>
            <p:ph type="sldNum" sz="quarter" idx="5"/>
          </p:nvPr>
        </p:nvSpPr>
        <p:spPr/>
        <p:txBody>
          <a:bodyPr/>
          <a:lstStyle/>
          <a:p>
            <a:fld id="{935BCA41-5F46-9A4D-A130-19C8CF366D7E}" type="slidenum">
              <a:rPr lang="en-US" smtClean="0"/>
              <a:t>22</a:t>
            </a:fld>
            <a:endParaRPr lang="en-US"/>
          </a:p>
        </p:txBody>
      </p:sp>
    </p:spTree>
    <p:extLst>
      <p:ext uri="{BB962C8B-B14F-4D97-AF65-F5344CB8AC3E}">
        <p14:creationId xmlns:p14="http://schemas.microsoft.com/office/powerpoint/2010/main" val="2421112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After finding out all the causal relations between the culprit and the victim, we find out that there could be a very long list of causal relations. Therefore, the next step of Microscope is to aggregate them into a brief report. Microscope leverages </a:t>
            </a:r>
            <a:r>
              <a:rPr lang="en-US" dirty="0" err="1"/>
              <a:t>AutoFocus</a:t>
            </a:r>
            <a:r>
              <a:rPr lang="en-US" dirty="0"/>
              <a:t> algorithm, which is an algorithm to find the hierarchical heavy hitters in a traffic, to aggregate those causal relations into causal relation patterns. There is a challenge in using </a:t>
            </a:r>
            <a:r>
              <a:rPr lang="en-US" dirty="0" err="1"/>
              <a:t>AutoFocus</a:t>
            </a:r>
            <a:r>
              <a:rPr lang="en-US" dirty="0"/>
              <a:t> here. </a:t>
            </a:r>
            <a:r>
              <a:rPr lang="en-US" dirty="0" err="1"/>
              <a:t>AutoFocus</a:t>
            </a:r>
            <a:r>
              <a:rPr lang="en-US" dirty="0"/>
              <a:t> is usually used to aggregate traffic, where we mainly focus on 5-tuple. However, here each causal relation has as many as 12 fields, which makes the speed of </a:t>
            </a:r>
            <a:r>
              <a:rPr lang="en-US" dirty="0" err="1"/>
              <a:t>AutoFocus</a:t>
            </a:r>
            <a:r>
              <a:rPr lang="en-US" dirty="0"/>
              <a:t> much slower. To address this challenge, Microscope uses an approximation method. You can check our paper for the details of this approximation.</a:t>
            </a:r>
          </a:p>
          <a:p>
            <a:endParaRPr lang="en-US" dirty="0"/>
          </a:p>
          <a:p>
            <a:r>
              <a:rPr lang="en-US" dirty="0"/>
              <a:t>Use figure in architecture. Too wordy.</a:t>
            </a:r>
          </a:p>
          <a:p>
            <a:endParaRPr lang="en-US" dirty="0"/>
          </a:p>
          <a:p>
            <a:r>
              <a:rPr lang="en-US" dirty="0"/>
              <a:t>Move </a:t>
            </a:r>
            <a:r>
              <a:rPr lang="en-US" dirty="0" err="1"/>
              <a:t>AutoFocus</a:t>
            </a:r>
            <a:r>
              <a:rPr lang="en-US" dirty="0"/>
              <a:t> in the figure</a:t>
            </a:r>
          </a:p>
          <a:p>
            <a:endParaRPr lang="en-US" dirty="0"/>
          </a:p>
          <a:p>
            <a:r>
              <a:rPr lang="en-US" dirty="0"/>
              <a:t>Have examples</a:t>
            </a:r>
          </a:p>
          <a:p>
            <a:endParaRPr lang="en-US" dirty="0"/>
          </a:p>
          <a:p>
            <a:r>
              <a:rPr lang="en-US" dirty="0"/>
              <a:t>Remove legend</a:t>
            </a:r>
          </a:p>
        </p:txBody>
      </p:sp>
      <p:sp>
        <p:nvSpPr>
          <p:cNvPr id="4" name="Slide Number Placeholder 3"/>
          <p:cNvSpPr>
            <a:spLocks noGrp="1"/>
          </p:cNvSpPr>
          <p:nvPr>
            <p:ph type="sldNum" sz="quarter" idx="5"/>
          </p:nvPr>
        </p:nvSpPr>
        <p:spPr/>
        <p:txBody>
          <a:bodyPr/>
          <a:lstStyle/>
          <a:p>
            <a:fld id="{935BCA41-5F46-9A4D-A130-19C8CF366D7E}" type="slidenum">
              <a:rPr lang="en-US" smtClean="0"/>
              <a:t>23</a:t>
            </a:fld>
            <a:endParaRPr lang="en-US"/>
          </a:p>
        </p:txBody>
      </p:sp>
    </p:spTree>
    <p:extLst>
      <p:ext uri="{BB962C8B-B14F-4D97-AF65-F5344CB8AC3E}">
        <p14:creationId xmlns:p14="http://schemas.microsoft.com/office/powerpoint/2010/main" val="3829483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Now let’s look at our evaluation. We run an example NF DAG as shown in the figure, which is referring E2 paper in SOSP 15. Each NF runs on one VM using DPDK. We serve CAIDA 16 traffic to our NF DAG. For the problems to be diagnosed, we inject three kinds of problems, including traffic bursts, interrupts, and firewall bugs which can make the processing rate slower when processing certain flows. We compare our Microscope with </a:t>
            </a:r>
            <a:r>
              <a:rPr lang="en-US" dirty="0" err="1"/>
              <a:t>NetMedic</a:t>
            </a:r>
            <a:r>
              <a:rPr lang="en-US" dirty="0"/>
              <a:t> system, which is a typical diagnosis system using time-based correlation. We configure </a:t>
            </a:r>
            <a:r>
              <a:rPr lang="en-US" dirty="0" err="1"/>
              <a:t>NetMedic</a:t>
            </a:r>
            <a:r>
              <a:rPr lang="en-US" dirty="0"/>
              <a:t> with the best time window setting. The output of each system is a ranked list of root causes for each victim packet, and we compare the accuracy of the two system using this output.</a:t>
            </a:r>
          </a:p>
          <a:p>
            <a:endParaRPr lang="en-US" dirty="0"/>
          </a:p>
          <a:p>
            <a:r>
              <a:rPr lang="en-US" dirty="0"/>
              <a:t>Prepare backup slides to show overhead, …</a:t>
            </a:r>
          </a:p>
        </p:txBody>
      </p:sp>
      <p:sp>
        <p:nvSpPr>
          <p:cNvPr id="4" name="Slide Number Placeholder 3"/>
          <p:cNvSpPr>
            <a:spLocks noGrp="1"/>
          </p:cNvSpPr>
          <p:nvPr>
            <p:ph type="sldNum" sz="quarter" idx="5"/>
          </p:nvPr>
        </p:nvSpPr>
        <p:spPr/>
        <p:txBody>
          <a:bodyPr/>
          <a:lstStyle/>
          <a:p>
            <a:fld id="{935BCA41-5F46-9A4D-A130-19C8CF366D7E}" type="slidenum">
              <a:rPr lang="en-US" smtClean="0"/>
              <a:t>24</a:t>
            </a:fld>
            <a:endParaRPr lang="en-US"/>
          </a:p>
        </p:txBody>
      </p:sp>
    </p:spTree>
    <p:extLst>
      <p:ext uri="{BB962C8B-B14F-4D97-AF65-F5344CB8AC3E}">
        <p14:creationId xmlns:p14="http://schemas.microsoft.com/office/powerpoint/2010/main" val="1379888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Overall, Microscope has much higher accuracy than </a:t>
            </a:r>
            <a:r>
              <a:rPr lang="en-US" dirty="0" err="1"/>
              <a:t>NetMedic</a:t>
            </a:r>
            <a:r>
              <a:rPr lang="en-US" dirty="0"/>
              <a:t>. This figure shows the result. The x-axis represent the cumulative percentage of victim packets, and the y-axis represent the rank of the correct cause for each victim packet. Let’s look at certain points. This point means, for 89.7% victim packets, Microscope successfully ranks the correct cause first. While for only 36% victim packets, </a:t>
            </a:r>
            <a:r>
              <a:rPr lang="en-US" dirty="0" err="1"/>
              <a:t>NetMedic</a:t>
            </a:r>
            <a:r>
              <a:rPr lang="en-US" dirty="0"/>
              <a:t> ranks the correct cause first. We check the results from </a:t>
            </a:r>
            <a:r>
              <a:rPr lang="en-US" dirty="0" err="1"/>
              <a:t>NetMedic</a:t>
            </a:r>
            <a:r>
              <a:rPr lang="en-US" dirty="0"/>
              <a:t>, and observed that </a:t>
            </a:r>
            <a:r>
              <a:rPr lang="en-US" dirty="0" err="1"/>
              <a:t>NetMedic</a:t>
            </a:r>
            <a:r>
              <a:rPr lang="en-US" dirty="0"/>
              <a:t> failed to find causal relations with a fixed time window, because it usually misses the correlation with many noisy events exist in the same time window.</a:t>
            </a:r>
          </a:p>
          <a:p>
            <a:endParaRPr lang="en-US" dirty="0"/>
          </a:p>
          <a:p>
            <a:r>
              <a:rPr lang="en-US" dirty="0"/>
              <a:t>Tell people how to read the figures.</a:t>
            </a:r>
          </a:p>
          <a:p>
            <a:r>
              <a:rPr lang="en-US" dirty="0"/>
              <a:t>Just show overall.</a:t>
            </a:r>
          </a:p>
          <a:p>
            <a:r>
              <a:rPr lang="en-US" dirty="0"/>
              <a:t>Need evaluation setup.</a:t>
            </a:r>
          </a:p>
        </p:txBody>
      </p:sp>
      <p:sp>
        <p:nvSpPr>
          <p:cNvPr id="4" name="Slide Number Placeholder 3"/>
          <p:cNvSpPr>
            <a:spLocks noGrp="1"/>
          </p:cNvSpPr>
          <p:nvPr>
            <p:ph type="sldNum" sz="quarter" idx="5"/>
          </p:nvPr>
        </p:nvSpPr>
        <p:spPr/>
        <p:txBody>
          <a:bodyPr/>
          <a:lstStyle/>
          <a:p>
            <a:fld id="{935BCA41-5F46-9A4D-A130-19C8CF366D7E}" type="slidenum">
              <a:rPr lang="en-US" smtClean="0"/>
              <a:t>25</a:t>
            </a:fld>
            <a:endParaRPr lang="en-US"/>
          </a:p>
        </p:txBody>
      </p:sp>
    </p:spTree>
    <p:extLst>
      <p:ext uri="{BB962C8B-B14F-4D97-AF65-F5344CB8AC3E}">
        <p14:creationId xmlns:p14="http://schemas.microsoft.com/office/powerpoint/2010/main" val="30641948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We also run Microscope without injecting problems to show how it works in natural environment. We serve the NF DAG with 80% load. Here are our observations. There are 21.7% of all victim packets are caused by propagation, and 10.9% of them are caused by at least two-hop propagation. This means that impact propagations are common in real NF deployment, and Microscope is a great tool to detect them.</a:t>
            </a:r>
          </a:p>
        </p:txBody>
      </p:sp>
      <p:sp>
        <p:nvSpPr>
          <p:cNvPr id="4" name="Slide Number Placeholder 3"/>
          <p:cNvSpPr>
            <a:spLocks noGrp="1"/>
          </p:cNvSpPr>
          <p:nvPr>
            <p:ph type="sldNum" sz="quarter" idx="5"/>
          </p:nvPr>
        </p:nvSpPr>
        <p:spPr/>
        <p:txBody>
          <a:bodyPr/>
          <a:lstStyle/>
          <a:p>
            <a:fld id="{935BCA41-5F46-9A4D-A130-19C8CF366D7E}" type="slidenum">
              <a:rPr lang="en-US" smtClean="0"/>
              <a:t>26</a:t>
            </a:fld>
            <a:endParaRPr lang="en-US"/>
          </a:p>
        </p:txBody>
      </p:sp>
    </p:spTree>
    <p:extLst>
      <p:ext uri="{BB962C8B-B14F-4D97-AF65-F5344CB8AC3E}">
        <p14:creationId xmlns:p14="http://schemas.microsoft.com/office/powerpoint/2010/main" val="590235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We show some other evaluation results here. We changed our evaluation settings, and find out that Microscope outperforms </a:t>
            </a:r>
            <a:r>
              <a:rPr lang="en-US" dirty="0" err="1"/>
              <a:t>NetMedic</a:t>
            </a:r>
            <a:r>
              <a:rPr lang="en-US" dirty="0"/>
              <a:t> in different burst sizes, in different interrupt intervals, and in different levels of impact propagation. Microscope also performs good in pattern aggregation. One evaluation shows that Microscope successfully converts 84K causal relations into 80 patterns.</a:t>
            </a:r>
          </a:p>
        </p:txBody>
      </p:sp>
      <p:sp>
        <p:nvSpPr>
          <p:cNvPr id="4" name="Slide Number Placeholder 3"/>
          <p:cNvSpPr>
            <a:spLocks noGrp="1"/>
          </p:cNvSpPr>
          <p:nvPr>
            <p:ph type="sldNum" sz="quarter" idx="5"/>
          </p:nvPr>
        </p:nvSpPr>
        <p:spPr/>
        <p:txBody>
          <a:bodyPr/>
          <a:lstStyle/>
          <a:p>
            <a:fld id="{935BCA41-5F46-9A4D-A130-19C8CF366D7E}" type="slidenum">
              <a:rPr lang="en-US" smtClean="0"/>
              <a:t>27</a:t>
            </a:fld>
            <a:endParaRPr lang="en-US"/>
          </a:p>
        </p:txBody>
      </p:sp>
    </p:spTree>
    <p:extLst>
      <p:ext uri="{BB962C8B-B14F-4D97-AF65-F5344CB8AC3E}">
        <p14:creationId xmlns:p14="http://schemas.microsoft.com/office/powerpoint/2010/main" val="1099686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Here is the conclusion. We observe that NFV performance is critical to the success of NFV, which means NFV diagnosis is very important. However, we find out that there are key challenges in diagnosing NFV, which is, the impact of problems could propagates over time and across different NFs. We propose Microscope, which leverages queuing period and timespan analysis to understand such impact propagations. It also uses </a:t>
            </a:r>
            <a:r>
              <a:rPr lang="en-US" dirty="0" err="1"/>
              <a:t>AutoFocus</a:t>
            </a:r>
            <a:r>
              <a:rPr lang="en-US" dirty="0"/>
              <a:t> to provide a brief diagnosis report. Our evaluation results show that Microscope achieves much higher accuracy than existing solutions. Microscope is the FIRST tool focusing on µs-level performance problems. We expect that Microscope to be generically useful to other large-scale systems as we get higher speed and </a:t>
            </a:r>
            <a:r>
              <a:rPr lang="en-US"/>
              <a:t>lower latency.</a:t>
            </a:r>
            <a:br>
              <a:rPr lang="en-US" dirty="0"/>
            </a:br>
            <a:endParaRPr lang="en-US" dirty="0"/>
          </a:p>
          <a:p>
            <a:r>
              <a:rPr lang="en-US" dirty="0"/>
              <a:t>Refer to </a:t>
            </a:r>
            <a:r>
              <a:rPr lang="en-US" dirty="0" err="1"/>
              <a:t>silkroad</a:t>
            </a:r>
            <a:r>
              <a:rPr lang="en-US" dirty="0"/>
              <a:t> slide conclusion.</a:t>
            </a:r>
          </a:p>
          <a:p>
            <a:r>
              <a:rPr lang="en-US" dirty="0"/>
              <a:t>Microscope is the first tool focuses on fine-time scale events diagnosis.</a:t>
            </a:r>
          </a:p>
          <a:p>
            <a:endParaRPr lang="en-US" dirty="0"/>
          </a:p>
          <a:p>
            <a:r>
              <a:rPr lang="en-US" dirty="0"/>
              <a:t>We hope Microscope can be extended and used in other system involving microsecond-level events, as the trend of higher throughput and lower latency in all systems</a:t>
            </a:r>
          </a:p>
        </p:txBody>
      </p:sp>
      <p:sp>
        <p:nvSpPr>
          <p:cNvPr id="4" name="Slide Number Placeholder 3"/>
          <p:cNvSpPr>
            <a:spLocks noGrp="1"/>
          </p:cNvSpPr>
          <p:nvPr>
            <p:ph type="sldNum" sz="quarter" idx="5"/>
          </p:nvPr>
        </p:nvSpPr>
        <p:spPr/>
        <p:txBody>
          <a:bodyPr/>
          <a:lstStyle/>
          <a:p>
            <a:fld id="{935BCA41-5F46-9A4D-A130-19C8CF366D7E}" type="slidenum">
              <a:rPr lang="en-US" smtClean="0"/>
              <a:t>28</a:t>
            </a:fld>
            <a:endParaRPr lang="en-US"/>
          </a:p>
        </p:txBody>
      </p:sp>
    </p:spTree>
    <p:extLst>
      <p:ext uri="{BB962C8B-B14F-4D97-AF65-F5344CB8AC3E}">
        <p14:creationId xmlns:p14="http://schemas.microsoft.com/office/powerpoint/2010/main" val="2439496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[YL Script] As network functions transform from hardware [] to</a:t>
            </a:r>
            <a:r>
              <a:rPr lang="en-US" b="0" baseline="0" dirty="0"/>
              <a:t> [software], NFV brings many benefits, such as flexible deployment, easier development, and cheaper price. [But] [], such benefits [only] come [] with [good] performance, </a:t>
            </a:r>
            <a:r>
              <a:rPr lang="en-US" b="0" dirty="0"/>
              <a:t>which is critical in the success of NFV, because NFs run in software</a:t>
            </a:r>
          </a:p>
          <a:p>
            <a:endParaRPr lang="en-US" b="0" dirty="0"/>
          </a:p>
          <a:p>
            <a:r>
              <a:rPr lang="en-US" b="0" dirty="0"/>
              <a:t>[Script] As network functions transform hardware middleboxes into software network functions running in commodity servers, it bring many benefits. It increases the flexibility in network function deployment, it is easy for developers to develop new functionalities, and it reduces the price. However, such benefits ONLY come with GOOD PERFORMANCE, which is critical in the success of NFV. Since NF runs in software, we need to guarantee that NFs achieve high throughput, low tail and average latency, and no packet loss when processing user traffic.</a:t>
            </a:r>
          </a:p>
          <a:p>
            <a:endParaRPr lang="en-US" b="1" dirty="0"/>
          </a:p>
          <a:p>
            <a:r>
              <a:rPr lang="en-US" b="1" dirty="0"/>
              <a:t>Change the layout (linear, two boxes)</a:t>
            </a:r>
          </a:p>
          <a:p>
            <a:r>
              <a:rPr lang="en-US" b="1" dirty="0"/>
              <a:t>Font bigger</a:t>
            </a:r>
          </a:p>
          <a:p>
            <a:endParaRPr lang="en-US" b="1" dirty="0"/>
          </a:p>
          <a:p>
            <a:endParaRPr lang="en-US" dirty="0"/>
          </a:p>
          <a:p>
            <a:r>
              <a:rPr lang="en-US" dirty="0"/>
              <a:t>performance, NF deployments should be able to provide per-packet latencies on the order of 10s of µs, and throughput on the order of 10s of Gbps</a:t>
            </a:r>
          </a:p>
          <a:p>
            <a:endParaRPr lang="en-US" dirty="0">
              <a:cs typeface="Calibri"/>
            </a:endParaRPr>
          </a:p>
          <a:p>
            <a:r>
              <a:rPr lang="en-US" dirty="0"/>
              <a:t>These operators often face performance problems. In particular, five operators said they have to diagnose 10-100 performance problems monthly, while four of them spend more than 12 hours on performance diagnosis per month.</a:t>
            </a:r>
            <a:endParaRPr lang="en-US" dirty="0">
              <a:cs typeface="Calibri"/>
            </a:endParaRPr>
          </a:p>
          <a:p>
            <a:endParaRPr lang="en-US" dirty="0"/>
          </a:p>
          <a:p>
            <a:r>
              <a:rPr lang="en-US" dirty="0"/>
              <a:t>Merge slide 6 and 8 here, shrink slide 9 and 10 in a sentence here.</a:t>
            </a:r>
          </a:p>
          <a:p>
            <a:endParaRPr lang="en-US" dirty="0"/>
          </a:p>
          <a:p>
            <a:r>
              <a:rPr lang="en-US" dirty="0"/>
              <a:t>Need real performance numbers/story for NFV</a:t>
            </a:r>
          </a:p>
          <a:p>
            <a:r>
              <a:rPr lang="en-US" dirty="0"/>
              <a:t>Email ATT about why NFV performance is important</a:t>
            </a:r>
          </a:p>
          <a:p>
            <a:endParaRPr lang="en-US" dirty="0"/>
          </a:p>
          <a:p>
            <a:r>
              <a:rPr lang="en-US" dirty="0"/>
              <a:t>Copy from Omid’s slide</a:t>
            </a:r>
          </a:p>
        </p:txBody>
      </p:sp>
      <p:sp>
        <p:nvSpPr>
          <p:cNvPr id="4" name="Slide Number Placeholder 3"/>
          <p:cNvSpPr>
            <a:spLocks noGrp="1"/>
          </p:cNvSpPr>
          <p:nvPr>
            <p:ph type="sldNum" sz="quarter" idx="5"/>
          </p:nvPr>
        </p:nvSpPr>
        <p:spPr/>
        <p:txBody>
          <a:bodyPr/>
          <a:lstStyle/>
          <a:p>
            <a:fld id="{935BCA41-5F46-9A4D-A130-19C8CF366D7E}" type="slidenum">
              <a:rPr lang="en-US" smtClean="0"/>
              <a:t>3</a:t>
            </a:fld>
            <a:endParaRPr lang="en-US"/>
          </a:p>
        </p:txBody>
      </p:sp>
    </p:spTree>
    <p:extLst>
      <p:ext uri="{BB962C8B-B14F-4D97-AF65-F5344CB8AC3E}">
        <p14:creationId xmlns:p14="http://schemas.microsoft.com/office/powerpoint/2010/main" val="397043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[YL</a:t>
            </a:r>
            <a:r>
              <a:rPr lang="en-US" baseline="0" dirty="0"/>
              <a:t> Script]</a:t>
            </a:r>
            <a:r>
              <a:rPr lang="en-US" dirty="0"/>
              <a:t> Unfortunately, those performance requirements are [hardly] achieved in real deployment of NFV. In reality, we see a [lot] of problems in NFV, including high tail latency, low throughput, and packet drops. In addition, usually the length of the NFV topology could be as long as 6-7 NFs, even if only one NF has problem could affect the whole NF chain. Furthermore, current NFV chains appear in different ISP networks, data center networks, as well as cellular networks, and thus almost [every] user traffic will be processed by an NFV chain. As a result, NFV performance diagnosis is critical in the success of NFV. Our survey with 19 network operators show that many operators spend more than 12 hours on 10-100 NFV performance problems per month. </a:t>
            </a:r>
          </a:p>
          <a:p>
            <a:endParaRPr lang="en-US" dirty="0"/>
          </a:p>
          <a:p>
            <a:r>
              <a:rPr lang="en-US" dirty="0"/>
              <a:t>[Script] However, those performance requirements are hardly achieved in real deployment of NFV. In reality, we see a lot of problems in NFV, including high tail latency, low throughput, and packet drops. In addition, usually the length of the NFV topology could be as long as 6-7 NFs, even if only one NF has problem could affect the whole NF chain. Furthermore, current NFV chains appear in different ISP networks, data center networks, as well as cellular networks, and thus almost every user traffic will be processed by an NFV chain. As a result, NFV performance diagnosis is critical in the success of NFV. Our survey with 19 network operators show that many operators spend more than 12 hours on 10-100 NFV performance problems per month. </a:t>
            </a:r>
          </a:p>
        </p:txBody>
      </p:sp>
      <p:sp>
        <p:nvSpPr>
          <p:cNvPr id="4" name="Slide Number Placeholder 3"/>
          <p:cNvSpPr>
            <a:spLocks noGrp="1"/>
          </p:cNvSpPr>
          <p:nvPr>
            <p:ph type="sldNum" sz="quarter" idx="5"/>
          </p:nvPr>
        </p:nvSpPr>
        <p:spPr/>
        <p:txBody>
          <a:bodyPr/>
          <a:lstStyle/>
          <a:p>
            <a:fld id="{935BCA41-5F46-9A4D-A130-19C8CF366D7E}" type="slidenum">
              <a:rPr lang="en-US" smtClean="0"/>
              <a:t>4</a:t>
            </a:fld>
            <a:endParaRPr lang="en-US"/>
          </a:p>
        </p:txBody>
      </p:sp>
    </p:spTree>
    <p:extLst>
      <p:ext uri="{BB962C8B-B14F-4D97-AF65-F5344CB8AC3E}">
        <p14:creationId xmlns:p14="http://schemas.microsoft.com/office/powerpoint/2010/main" val="3029221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[YL Script] However,</a:t>
            </a:r>
            <a:r>
              <a:rPr lang="en-US" baseline="0" dirty="0"/>
              <a:t> diagnosing performance problems is not straightforward and causes many [] [blame games]. </a:t>
            </a:r>
            <a:r>
              <a:rPr lang="en-US" dirty="0"/>
              <a:t>Here is an example of an NFV chain. After seeing</a:t>
            </a:r>
            <a:r>
              <a:rPr lang="en-US" baseline="0" dirty="0"/>
              <a:t> </a:t>
            </a:r>
            <a:r>
              <a:rPr lang="en-US" dirty="0"/>
              <a:t>a long tail latency problem in the VPN, the operator first suspects that the VPN vendor is the culprit because there could be a bug in the VPN.</a:t>
            </a:r>
            <a:r>
              <a:rPr lang="en-US" baseline="0" dirty="0"/>
              <a:t> But</a:t>
            </a:r>
            <a:r>
              <a:rPr lang="en-US" dirty="0"/>
              <a:t> after further diagnosis, there is no problem found when running the VPN alone. Then the operator starts to suspect that user traffic is the culprit because it could send traffic bursts. But this is not the case this time. [Finally], the operator finds that the problem is located [] in the [FW], because there is a misconfiguration in FW. In reality, things could be much more complex. When problems happens, there are always such blame games among different parties, including different NF vendors, different operators, and the user traffic. </a:t>
            </a:r>
          </a:p>
          <a:p>
            <a:endParaRPr lang="en-US" dirty="0"/>
          </a:p>
          <a:p>
            <a:r>
              <a:rPr lang="en-US" dirty="0"/>
              <a:t>[Script] However, diagnosing performance problems in NFV is not easy, because there could be blame games when problems happen. Here is an example of an NFV chain. We see a long tail latency problem in the VPN, and the operator will first suspect that the VPN vendor is the culprit because there could be a bug in the VPN. However, after further diagnosis, we found that there is no problem found when running the VPN alone. Then the operator starts to suspect that user traffic is the culprit because it could send traffic bursts. However, this is not the case this time. Finally, we found that the problem is located in the IDS, because there is a bug in IDS.</a:t>
            </a:r>
          </a:p>
          <a:p>
            <a:endParaRPr lang="en-US" dirty="0"/>
          </a:p>
          <a:p>
            <a:r>
              <a:rPr lang="en-US" dirty="0"/>
              <a:t>Let us use an example to highlight these challenges. Suppose we have an NF chain consisting of a Firewall followed by a VPN. Assume that some packets experience long latency at the VPN. Intuitively, operators start by blaming the VPN vendor for the problem. However, no problems are observed when the VPN is run without the Firewall. As a result, operators start to suspect that it is user traffic that is the root cause of the problem. Sometimes </a:t>
            </a:r>
            <a:r>
              <a:rPr lang="en-US" dirty="0" err="1"/>
              <a:t>bursty</a:t>
            </a:r>
            <a:r>
              <a:rPr lang="en-US" dirty="0"/>
              <a:t> traffic may lead to queue buildups at the VPN which results in a long latency. However, this turns out not to be the case this time. Rather, as we find in the end, this problem is caused by a bug in the Firewall that inflates the time it takes to process some flows, resulting in intermittent traffic bursts towards the VPN.</a:t>
            </a:r>
          </a:p>
        </p:txBody>
      </p:sp>
      <p:sp>
        <p:nvSpPr>
          <p:cNvPr id="4" name="Slide Number Placeholder 3"/>
          <p:cNvSpPr>
            <a:spLocks noGrp="1"/>
          </p:cNvSpPr>
          <p:nvPr>
            <p:ph type="sldNum" sz="quarter" idx="5"/>
          </p:nvPr>
        </p:nvSpPr>
        <p:spPr/>
        <p:txBody>
          <a:bodyPr/>
          <a:lstStyle/>
          <a:p>
            <a:fld id="{935BCA41-5F46-9A4D-A130-19C8CF366D7E}" type="slidenum">
              <a:rPr lang="en-US" smtClean="0"/>
              <a:t>5</a:t>
            </a:fld>
            <a:endParaRPr lang="en-US"/>
          </a:p>
        </p:txBody>
      </p:sp>
    </p:spTree>
    <p:extLst>
      <p:ext uri="{BB962C8B-B14F-4D97-AF65-F5344CB8AC3E}">
        <p14:creationId xmlns:p14="http://schemas.microsoft.com/office/powerpoint/2010/main" val="301078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Therefore, when problems happen in NFV, our goal is to identify the correct causal relations between the correct culprit and the performance problem.</a:t>
            </a:r>
          </a:p>
          <a:p>
            <a:endParaRPr lang="en-US" dirty="0"/>
          </a:p>
          <a:p>
            <a:r>
              <a:rPr lang="en-US" dirty="0"/>
              <a:t>In this paper, we propose Microscope, a performance diagnosis tool that identifies the causal relations in a DAG (Directed Acyclic Graph) of NFs without any knowledge of their implementation</a:t>
            </a:r>
          </a:p>
          <a:p>
            <a:endParaRPr lang="en-US" dirty="0"/>
          </a:p>
          <a:p>
            <a:r>
              <a:rPr lang="en-US" dirty="0"/>
              <a:t>Make it concise based on the paper</a:t>
            </a:r>
          </a:p>
          <a:p>
            <a:r>
              <a:rPr lang="en-US" dirty="0"/>
              <a:t>Visualize it with two boxes, from which behaviors (parties) to problems</a:t>
            </a:r>
          </a:p>
          <a:p>
            <a:endParaRPr lang="en-US" dirty="0"/>
          </a:p>
          <a:p>
            <a:endParaRPr lang="en-US" dirty="0"/>
          </a:p>
        </p:txBody>
      </p:sp>
      <p:sp>
        <p:nvSpPr>
          <p:cNvPr id="4" name="Slide Number Placeholder 3"/>
          <p:cNvSpPr>
            <a:spLocks noGrp="1"/>
          </p:cNvSpPr>
          <p:nvPr>
            <p:ph type="sldNum" sz="quarter" idx="5"/>
          </p:nvPr>
        </p:nvSpPr>
        <p:spPr/>
        <p:txBody>
          <a:bodyPr/>
          <a:lstStyle/>
          <a:p>
            <a:fld id="{935BCA41-5F46-9A4D-A130-19C8CF366D7E}" type="slidenum">
              <a:rPr lang="en-US" smtClean="0"/>
              <a:t>6</a:t>
            </a:fld>
            <a:endParaRPr lang="en-US"/>
          </a:p>
        </p:txBody>
      </p:sp>
    </p:spTree>
    <p:extLst>
      <p:ext uri="{BB962C8B-B14F-4D97-AF65-F5344CB8AC3E}">
        <p14:creationId xmlns:p14="http://schemas.microsoft.com/office/powerpoint/2010/main" val="3347471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[YL</a:t>
            </a:r>
            <a:r>
              <a:rPr lang="en-US" baseline="0" dirty="0">
                <a:cs typeface="Calibri"/>
              </a:rPr>
              <a:t> script] And this is [harder] task than diagnosis in distributed systems. </a:t>
            </a:r>
            <a:r>
              <a:rPr lang="en-US" dirty="0">
                <a:cs typeface="Calibri"/>
              </a:rPr>
              <a:t>Traditional distributed systems focus on REQUEST latencies, which is usually in millisecond level. But in NFV, we focus on [packet] latencies, which is usually in [microsecond] level. The requirement is much tighter. So</a:t>
            </a:r>
            <a:r>
              <a:rPr lang="en-US" baseline="0" dirty="0">
                <a:cs typeface="Calibri"/>
              </a:rPr>
              <a:t> many [µs-level] events start to become impactful, in NFV systems, such as CPU interrupts, cache misses, or traffic bursts. These µs-level events make prior solutions ineffective in NFV.</a:t>
            </a:r>
          </a:p>
          <a:p>
            <a:endParaRPr lang="en-US" dirty="0">
              <a:cs typeface="Calibri"/>
            </a:endParaRPr>
          </a:p>
          <a:p>
            <a:r>
              <a:rPr lang="en-US" dirty="0">
                <a:cs typeface="Calibri"/>
              </a:rPr>
              <a:t>[Script] Diagnosis in NFV systems is harder than that in traditional distributed systems. Traditional distributed systems focus on REQUEST latencies, which is usually in millisecond level. However, when things come to NFV, we must focus on packet latencies, which is usually in [microsecond] level. The requirement is becoming much tighter. As a result, the NFV performance is sensitive to many µs-level events, including such CPU interrupts, cache misses, and traffic bursts. In conclusion, for diagnosis in NFV systems, we have to diagnose how those µs-level events impact NFV performance.</a:t>
            </a:r>
          </a:p>
          <a:p>
            <a:endParaRPr lang="en-US" dirty="0">
              <a:cs typeface="Calibri"/>
            </a:endParaRPr>
          </a:p>
          <a:p>
            <a:r>
              <a:rPr lang="en-US" dirty="0">
                <a:cs typeface="Calibri"/>
              </a:rPr>
              <a:t>Trends …. comparing distributed system with NFV; comparing past with future.</a:t>
            </a:r>
          </a:p>
          <a:p>
            <a:endParaRPr lang="en-US" dirty="0">
              <a:cs typeface="Calibri"/>
            </a:endParaRPr>
          </a:p>
          <a:p>
            <a:r>
              <a:rPr lang="en-US" dirty="0">
                <a:cs typeface="Calibri"/>
              </a:rPr>
              <a:t>Killer of microseconds </a:t>
            </a:r>
          </a:p>
          <a:p>
            <a:endParaRPr lang="en-US" dirty="0">
              <a:cs typeface="Calibri"/>
            </a:endParaRPr>
          </a:p>
          <a:p>
            <a:r>
              <a:rPr lang="en-US" dirty="0">
                <a:cs typeface="Calibri"/>
              </a:rPr>
              <a:t>Compare NFV with distributed systems, from requests to packets, from millisecond to microsecond</a:t>
            </a:r>
          </a:p>
          <a:p>
            <a:r>
              <a:rPr lang="en-US" dirty="0">
                <a:cs typeface="Calibri"/>
              </a:rPr>
              <a:t>In microsecond, fine-time scale events matters, this is new challenge, how to diagnose them</a:t>
            </a:r>
          </a:p>
          <a:p>
            <a:endParaRPr lang="en-US" dirty="0">
              <a:cs typeface="Calibri"/>
            </a:endParaRPr>
          </a:p>
          <a:p>
            <a:r>
              <a:rPr lang="en-US" dirty="0">
                <a:cs typeface="Calibri"/>
              </a:rPr>
              <a:t>Use figures for CPU, memory, and network</a:t>
            </a:r>
          </a:p>
        </p:txBody>
      </p:sp>
      <p:sp>
        <p:nvSpPr>
          <p:cNvPr id="4" name="Slide Number Placeholder 3"/>
          <p:cNvSpPr>
            <a:spLocks noGrp="1"/>
          </p:cNvSpPr>
          <p:nvPr>
            <p:ph type="sldNum" sz="quarter" idx="5"/>
          </p:nvPr>
        </p:nvSpPr>
        <p:spPr/>
        <p:txBody>
          <a:bodyPr/>
          <a:lstStyle/>
          <a:p>
            <a:fld id="{935BCA41-5F46-9A4D-A130-19C8CF366D7E}" type="slidenum">
              <a:rPr lang="en-US" smtClean="0"/>
              <a:t>7</a:t>
            </a:fld>
            <a:endParaRPr lang="en-US"/>
          </a:p>
        </p:txBody>
      </p:sp>
    </p:spTree>
    <p:extLst>
      <p:ext uri="{BB962C8B-B14F-4D97-AF65-F5344CB8AC3E}">
        <p14:creationId xmlns:p14="http://schemas.microsoft.com/office/powerpoint/2010/main" val="320698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[YL Script]</a:t>
            </a:r>
            <a:r>
              <a:rPr lang="en-US" baseline="0" dirty="0"/>
              <a:t> Prior solutions use time-based correlations. They assume that events happening in the same time window with the problem are root causes. But this assumption becomes invalid in NFV because of so many µs-level noises. Let’s use the previous example to show this. </a:t>
            </a:r>
            <a:r>
              <a:rPr lang="en-US" dirty="0"/>
              <a:t>Here we show a timeline of different events in the above example. In the beginning, a misconfiguration in FW is triggered at this time, so the queue in FW starts to build up. After the queue was built up, the VPN starts to suffer from long tail latency during this time period. In the meanwhile,</a:t>
            </a:r>
            <a:r>
              <a:rPr lang="en-US" baseline="0" dirty="0"/>
              <a:t> t</a:t>
            </a:r>
            <a:r>
              <a:rPr lang="en-US" dirty="0"/>
              <a:t>here were also some irrelevant µs-level</a:t>
            </a:r>
            <a:r>
              <a:rPr lang="en-US" baseline="0" dirty="0"/>
              <a:t> </a:t>
            </a:r>
            <a:r>
              <a:rPr lang="en-US" dirty="0"/>
              <a:t>noisy events. As we can see, the misconfiguration and the latency problem happen at disjoint time periods. In this situation, it’s really hard</a:t>
            </a:r>
            <a:r>
              <a:rPr lang="en-US" baseline="0" dirty="0"/>
              <a:t> </a:t>
            </a:r>
            <a:r>
              <a:rPr lang="en-US" dirty="0"/>
              <a:t>to define a fixed time window</a:t>
            </a:r>
            <a:r>
              <a:rPr lang="en-US" baseline="0" dirty="0"/>
              <a:t> size</a:t>
            </a:r>
            <a:r>
              <a:rPr lang="en-US" dirty="0"/>
              <a:t>. If the time window is too small, we can miss such causal relation between the misconfiguration and the long latency. If the time window is too long, the time window could include a lot of different noisy events, which makes it hard to identify the correct causal relation.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example shows why diagnosis in NFV is [uniquely] challenging because of the µs-level events. In concrete, there two type of challenges.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[Script] Let’s look at how prior solutions for distributed systems work in face of the new requirement in NFV. Prior solutions usually focus on time-based correlation, which is based on an assumption that, events happening in the same time window with problems are root causes. Let’s go back to this example again. Here we show a timeline of each events in the above example. In the beginning, we found a bug in FW is triggered at this time, and then the queue in FW starts to build up. After the queue was built up, we found that the VPN starts to suffer from long tail latency during this time period. There were also some irrelevant noisy events happening during this time. As we can see, the bug and the latency problem happen at disjoint time periods. In this situation, we can hardly define a fixed size of time windows. If the time window is too small, we can miss such causal relation between the bug and the long latency. If the time window is too long, the time window could include a lot of different noisy events, which makes it hard to identify the correct causal relation.</a:t>
            </a:r>
          </a:p>
          <a:p>
            <a:endParaRPr lang="en-US" dirty="0"/>
          </a:p>
          <a:p>
            <a:r>
              <a:rPr lang="en-US" dirty="0"/>
              <a:t>Use animation, timespan of different events, aligned with example in slide 5.</a:t>
            </a:r>
          </a:p>
          <a:p>
            <a:r>
              <a:rPr lang="en-US" dirty="0"/>
              <a:t>Show that it is hard to determine the correct time window size</a:t>
            </a:r>
          </a:p>
          <a:p>
            <a:endParaRPr lang="en-US" dirty="0"/>
          </a:p>
          <a:p>
            <a:r>
              <a:rPr lang="en-US" dirty="0"/>
              <a:t>Draw time windows to show that does not work</a:t>
            </a:r>
          </a:p>
        </p:txBody>
      </p:sp>
      <p:sp>
        <p:nvSpPr>
          <p:cNvPr id="4" name="Slide Number Placeholder 3"/>
          <p:cNvSpPr>
            <a:spLocks noGrp="1"/>
          </p:cNvSpPr>
          <p:nvPr>
            <p:ph type="sldNum" sz="quarter" idx="5"/>
          </p:nvPr>
        </p:nvSpPr>
        <p:spPr/>
        <p:txBody>
          <a:bodyPr/>
          <a:lstStyle/>
          <a:p>
            <a:fld id="{935BCA41-5F46-9A4D-A130-19C8CF366D7E}" type="slidenum">
              <a:rPr lang="en-US" smtClean="0"/>
              <a:t>8</a:t>
            </a:fld>
            <a:endParaRPr lang="en-US"/>
          </a:p>
        </p:txBody>
      </p:sp>
    </p:spTree>
    <p:extLst>
      <p:ext uri="{BB962C8B-B14F-4D97-AF65-F5344CB8AC3E}">
        <p14:creationId xmlns:p14="http://schemas.microsoft.com/office/powerpoint/2010/main" val="1991274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[YL</a:t>
            </a:r>
            <a:r>
              <a:rPr lang="en-US" sz="1200" baseline="0" dirty="0"/>
              <a:t> script] The first challenge is that impact can propagate [over time]. In the example, t</a:t>
            </a:r>
            <a:r>
              <a:rPr lang="en-US" sz="1200" dirty="0"/>
              <a:t>he direct cause of the long latency is, there is a burst arriving to the VPN. Now we show the timeline of traffic rate and latency in the VPN. In the beginning, there is only a low rate of background traffic, and the latency keeps at a low number. However, then the burst arrives during this time, which raises up the latency as well. After the burst ends, the traffic rate keeps at a normal level, but the long latency keeps for a while after the burst. We found that the burst happens during this time, while the long latency happen during this time, which is much longer than the burst. The reason for this lasting impact of burst is shown in the right figure. As we can see, the queue length in VPN starts to grow when the burst arrives, and still keeps at a high level after the burst, because packets in the queue need to take some time to be processed. As a result, the impact in NFV could propagates over time.</a:t>
            </a:r>
            <a:endParaRPr lang="en-US" sz="1200" baseline="0" dirty="0"/>
          </a:p>
          <a:p>
            <a:endParaRPr lang="en-US" sz="1200" dirty="0"/>
          </a:p>
          <a:p>
            <a:r>
              <a:rPr lang="en-US" sz="1200" dirty="0"/>
              <a:t>[Script] The above example shows some challenges when diagnosing NFV with many µs-level events. Now let’s show those challenges in details. The directly cause of the long latency is, there is a burst arriving to the VPN. Now we show the timeline of traffic rate and latency in the VPN. In the beginning, there is only a low rate of background traffic, and the latency keeps at a low number. However, then the burst arrives during this time, which raises up the latency as well. After the burst ends, the traffic rate keeps at a normal level, but the long latency keeps for a while after the burst. We found that the burst happens during this time, while the long latency happen during this time, which is much longer than the burst. The reason for this lasting impact of burst is shown in the right figure. As we can see, the queue length in VPN starts to grow when the burst arrives, and still keeps at a high level after the burst, because packets in the queue need to take some time to be processed. As a result, the impact in NFV could propagates over time.</a:t>
            </a:r>
          </a:p>
          <a:p>
            <a:endParaRPr lang="en-US" sz="1200" dirty="0"/>
          </a:p>
          <a:p>
            <a:r>
              <a:rPr lang="en-US" sz="1200" dirty="0"/>
              <a:t>Use animation, timespan of different events, aligned with example in slide 5.</a:t>
            </a:r>
          </a:p>
          <a:p>
            <a:r>
              <a:rPr lang="en-US" sz="1200" dirty="0"/>
              <a:t>Show that it is hard to determine the correct time window size</a:t>
            </a:r>
          </a:p>
          <a:p>
            <a:endParaRPr lang="en-US" sz="1200" dirty="0"/>
          </a:p>
          <a:p>
            <a:r>
              <a:rPr lang="en-US" sz="1200" dirty="0"/>
              <a:t>Draw time windows to show that does not work</a:t>
            </a:r>
          </a:p>
        </p:txBody>
      </p:sp>
      <p:sp>
        <p:nvSpPr>
          <p:cNvPr id="4" name="Slide Number Placeholder 3"/>
          <p:cNvSpPr>
            <a:spLocks noGrp="1"/>
          </p:cNvSpPr>
          <p:nvPr>
            <p:ph type="sldNum" sz="quarter" idx="5"/>
          </p:nvPr>
        </p:nvSpPr>
        <p:spPr/>
        <p:txBody>
          <a:bodyPr/>
          <a:lstStyle/>
          <a:p>
            <a:fld id="{935BCA41-5F46-9A4D-A130-19C8CF366D7E}" type="slidenum">
              <a:rPr lang="en-US" smtClean="0"/>
              <a:t>9</a:t>
            </a:fld>
            <a:endParaRPr lang="en-US"/>
          </a:p>
        </p:txBody>
      </p:sp>
    </p:spTree>
    <p:extLst>
      <p:ext uri="{BB962C8B-B14F-4D97-AF65-F5344CB8AC3E}">
        <p14:creationId xmlns:p14="http://schemas.microsoft.com/office/powerpoint/2010/main" val="309204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E1DCE-FFF8-7E4F-970F-F9D70F7B0945}"/>
              </a:ext>
            </a:extLst>
          </p:cNvPr>
          <p:cNvSpPr>
            <a:spLocks noGrp="1"/>
          </p:cNvSpPr>
          <p:nvPr>
            <p:ph type="ctrTitle"/>
          </p:nvPr>
        </p:nvSpPr>
        <p:spPr>
          <a:xfrm>
            <a:off x="1524000" y="1122363"/>
            <a:ext cx="9144000" cy="2387600"/>
          </a:xfrm>
        </p:spPr>
        <p:txBody>
          <a:bodyPr anchor="b"/>
          <a:lstStyle>
            <a:lvl1pPr algn="ctr">
              <a:defRPr sz="6000">
                <a:solidFill>
                  <a:schemeClr val="accent1">
                    <a:lumMod val="50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99FE7279-CBD8-4041-9B91-22ACB661D6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1CFDD2-A800-C442-BD4D-EC26A17F1D02}"/>
              </a:ext>
            </a:extLst>
          </p:cNvPr>
          <p:cNvSpPr>
            <a:spLocks noGrp="1"/>
          </p:cNvSpPr>
          <p:nvPr>
            <p:ph type="dt" sz="half" idx="10"/>
          </p:nvPr>
        </p:nvSpPr>
        <p:spPr/>
        <p:txBody>
          <a:bodyPr/>
          <a:lstStyle/>
          <a:p>
            <a:fld id="{50B80A8F-46F6-594F-A78A-7B5111FCEFA6}" type="datetime1">
              <a:rPr lang="en-US" smtClean="0"/>
              <a:t>7/24/2020</a:t>
            </a:fld>
            <a:endParaRPr lang="en-US"/>
          </a:p>
        </p:txBody>
      </p:sp>
      <p:sp>
        <p:nvSpPr>
          <p:cNvPr id="5" name="Footer Placeholder 4">
            <a:extLst>
              <a:ext uri="{FF2B5EF4-FFF2-40B4-BE49-F238E27FC236}">
                <a16:creationId xmlns:a16="http://schemas.microsoft.com/office/drawing/2014/main" id="{311AAF69-51A8-AE4B-B77E-4F6F2517B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25247-1AEF-0C4F-8DBA-97F49476741A}"/>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422506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5B1BF-AD79-014C-9143-C1AED9A456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9B49EB-8602-264B-988B-DF97DA94B1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0DD4F5-92D9-0A4D-8763-B8A06A6C8421}"/>
              </a:ext>
            </a:extLst>
          </p:cNvPr>
          <p:cNvSpPr>
            <a:spLocks noGrp="1"/>
          </p:cNvSpPr>
          <p:nvPr>
            <p:ph type="dt" sz="half" idx="10"/>
          </p:nvPr>
        </p:nvSpPr>
        <p:spPr/>
        <p:txBody>
          <a:bodyPr/>
          <a:lstStyle/>
          <a:p>
            <a:fld id="{F7F1155A-3DBE-7A4F-A783-9A322181D549}" type="datetime1">
              <a:rPr lang="en-US" smtClean="0"/>
              <a:t>7/24/2020</a:t>
            </a:fld>
            <a:endParaRPr lang="en-US"/>
          </a:p>
        </p:txBody>
      </p:sp>
      <p:sp>
        <p:nvSpPr>
          <p:cNvPr id="5" name="Footer Placeholder 4">
            <a:extLst>
              <a:ext uri="{FF2B5EF4-FFF2-40B4-BE49-F238E27FC236}">
                <a16:creationId xmlns:a16="http://schemas.microsoft.com/office/drawing/2014/main" id="{B013ECB2-16DD-A544-B088-C22360B58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4A7A0-E778-2443-9475-99106B080DFB}"/>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375140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C1DD00-EFE8-0443-A926-A503D56946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012BBF-7B5A-2D41-8CA0-2A33D762BB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5708F-79CA-6740-9F9F-BCE310E1224A}"/>
              </a:ext>
            </a:extLst>
          </p:cNvPr>
          <p:cNvSpPr>
            <a:spLocks noGrp="1"/>
          </p:cNvSpPr>
          <p:nvPr>
            <p:ph type="dt" sz="half" idx="10"/>
          </p:nvPr>
        </p:nvSpPr>
        <p:spPr/>
        <p:txBody>
          <a:bodyPr/>
          <a:lstStyle/>
          <a:p>
            <a:fld id="{0DF143EE-4E4B-8640-B3C3-3FB31B815730}" type="datetime1">
              <a:rPr lang="en-US" smtClean="0"/>
              <a:t>7/24/2020</a:t>
            </a:fld>
            <a:endParaRPr lang="en-US"/>
          </a:p>
        </p:txBody>
      </p:sp>
      <p:sp>
        <p:nvSpPr>
          <p:cNvPr id="5" name="Footer Placeholder 4">
            <a:extLst>
              <a:ext uri="{FF2B5EF4-FFF2-40B4-BE49-F238E27FC236}">
                <a16:creationId xmlns:a16="http://schemas.microsoft.com/office/drawing/2014/main" id="{342D3FD0-0A04-4441-900B-17337541D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B48D7-9019-464C-B235-438B957B1FEF}"/>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27995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3070-C198-8148-A4F8-FE1EB48ACE6B}"/>
              </a:ext>
            </a:extLst>
          </p:cNvPr>
          <p:cNvSpPr>
            <a:spLocks noGrp="1"/>
          </p:cNvSpPr>
          <p:nvPr>
            <p:ph type="title"/>
          </p:nvPr>
        </p:nvSpPr>
        <p:spPr/>
        <p:txBody>
          <a:bodyPr>
            <a:normAutofit/>
          </a:bodyPr>
          <a:lstStyle>
            <a:lvl1pPr>
              <a:defRPr sz="4000" b="1">
                <a:solidFill>
                  <a:schemeClr val="accent1">
                    <a:lumMod val="50000"/>
                  </a:schemeClr>
                </a:solidFill>
                <a:latin typeface="Athelas" panose="02000503000000020003" pitchFamily="2" charset="77"/>
                <a:cs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E32BB72-A67A-7E4F-BE05-3EBA407617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77194-2597-0C45-A0E2-0FBD3B7278EB}"/>
              </a:ext>
            </a:extLst>
          </p:cNvPr>
          <p:cNvSpPr>
            <a:spLocks noGrp="1"/>
          </p:cNvSpPr>
          <p:nvPr>
            <p:ph type="dt" sz="half" idx="10"/>
          </p:nvPr>
        </p:nvSpPr>
        <p:spPr/>
        <p:txBody>
          <a:bodyPr/>
          <a:lstStyle/>
          <a:p>
            <a:fld id="{DB12069A-17E4-DF43-B42E-0EF1787A00E1}" type="datetime1">
              <a:rPr lang="en-US" smtClean="0"/>
              <a:t>7/24/2020</a:t>
            </a:fld>
            <a:endParaRPr lang="en-US"/>
          </a:p>
        </p:txBody>
      </p:sp>
      <p:sp>
        <p:nvSpPr>
          <p:cNvPr id="5" name="Footer Placeholder 4">
            <a:extLst>
              <a:ext uri="{FF2B5EF4-FFF2-40B4-BE49-F238E27FC236}">
                <a16:creationId xmlns:a16="http://schemas.microsoft.com/office/drawing/2014/main" id="{D7B3AC56-03ED-C64C-BCD5-4CE644FF4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3F72E-EA90-FA48-9C05-22383AFC916A}"/>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1074445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9C29-4707-914D-B214-DF62922AF7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424F62-A611-1C45-87DF-46E0A98059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D17AC8-2555-2542-A59A-A9A125E4650A}"/>
              </a:ext>
            </a:extLst>
          </p:cNvPr>
          <p:cNvSpPr>
            <a:spLocks noGrp="1"/>
          </p:cNvSpPr>
          <p:nvPr>
            <p:ph type="dt" sz="half" idx="10"/>
          </p:nvPr>
        </p:nvSpPr>
        <p:spPr/>
        <p:txBody>
          <a:bodyPr/>
          <a:lstStyle/>
          <a:p>
            <a:fld id="{B130F02B-BC8A-AE44-9AE1-7316860FD5D3}" type="datetime1">
              <a:rPr lang="en-US" smtClean="0"/>
              <a:t>7/24/2020</a:t>
            </a:fld>
            <a:endParaRPr lang="en-US"/>
          </a:p>
        </p:txBody>
      </p:sp>
      <p:sp>
        <p:nvSpPr>
          <p:cNvPr id="5" name="Footer Placeholder 4">
            <a:extLst>
              <a:ext uri="{FF2B5EF4-FFF2-40B4-BE49-F238E27FC236}">
                <a16:creationId xmlns:a16="http://schemas.microsoft.com/office/drawing/2014/main" id="{43917508-BECD-2241-9950-A966641DE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DA945-BF4A-4246-9A49-AFB8F2CE3C0A}"/>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312922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1258-7B86-DC45-93D5-91CF2D82A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D570D-CB61-2748-8F17-5AB573259B3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3220E5-57BE-0341-ABAC-BC784C956F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F4A57C-E512-334C-A91B-257444096856}"/>
              </a:ext>
            </a:extLst>
          </p:cNvPr>
          <p:cNvSpPr>
            <a:spLocks noGrp="1"/>
          </p:cNvSpPr>
          <p:nvPr>
            <p:ph type="dt" sz="half" idx="10"/>
          </p:nvPr>
        </p:nvSpPr>
        <p:spPr/>
        <p:txBody>
          <a:bodyPr/>
          <a:lstStyle/>
          <a:p>
            <a:fld id="{03388FB9-2FF0-5141-BC40-2594DE38F9FE}" type="datetime1">
              <a:rPr lang="en-US" smtClean="0"/>
              <a:t>7/24/2020</a:t>
            </a:fld>
            <a:endParaRPr lang="en-US"/>
          </a:p>
        </p:txBody>
      </p:sp>
      <p:sp>
        <p:nvSpPr>
          <p:cNvPr id="6" name="Footer Placeholder 5">
            <a:extLst>
              <a:ext uri="{FF2B5EF4-FFF2-40B4-BE49-F238E27FC236}">
                <a16:creationId xmlns:a16="http://schemas.microsoft.com/office/drawing/2014/main" id="{6CB204AA-8AD2-3B48-AEE5-36A2FBC4A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684188-1326-A540-9C75-7291C0C3ED4E}"/>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704927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33880-A1F7-9145-8FAF-F3BE901DEC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66129-C74C-BD40-90FD-128A678B07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A5303B-7088-5948-8587-8532E0CB562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0B420D-C654-E045-9B6E-9665EEF47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A565F4-B1F9-4A4E-9A68-3DFA02879AE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F16EB8-92BE-7944-94FA-3A98A2DBA4B3}"/>
              </a:ext>
            </a:extLst>
          </p:cNvPr>
          <p:cNvSpPr>
            <a:spLocks noGrp="1"/>
          </p:cNvSpPr>
          <p:nvPr>
            <p:ph type="dt" sz="half" idx="10"/>
          </p:nvPr>
        </p:nvSpPr>
        <p:spPr/>
        <p:txBody>
          <a:bodyPr/>
          <a:lstStyle/>
          <a:p>
            <a:fld id="{2745CA06-BC45-7246-9374-57715D8A39EB}" type="datetime1">
              <a:rPr lang="en-US" smtClean="0"/>
              <a:t>7/24/2020</a:t>
            </a:fld>
            <a:endParaRPr lang="en-US"/>
          </a:p>
        </p:txBody>
      </p:sp>
      <p:sp>
        <p:nvSpPr>
          <p:cNvPr id="8" name="Footer Placeholder 7">
            <a:extLst>
              <a:ext uri="{FF2B5EF4-FFF2-40B4-BE49-F238E27FC236}">
                <a16:creationId xmlns:a16="http://schemas.microsoft.com/office/drawing/2014/main" id="{656CA352-235D-6047-8539-5D07AE9E8B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B48962-36DD-9D45-8D0F-9D51A92168B6}"/>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185660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CE10-B782-9F41-BE77-776D76D54B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1E7493-829B-BE41-AC11-89F65A6A41F6}"/>
              </a:ext>
            </a:extLst>
          </p:cNvPr>
          <p:cNvSpPr>
            <a:spLocks noGrp="1"/>
          </p:cNvSpPr>
          <p:nvPr>
            <p:ph type="dt" sz="half" idx="10"/>
          </p:nvPr>
        </p:nvSpPr>
        <p:spPr/>
        <p:txBody>
          <a:bodyPr/>
          <a:lstStyle/>
          <a:p>
            <a:fld id="{4A945DAF-6C53-3F4C-A4B1-AE3917E9FB59}" type="datetime1">
              <a:rPr lang="en-US" smtClean="0"/>
              <a:t>7/24/2020</a:t>
            </a:fld>
            <a:endParaRPr lang="en-US"/>
          </a:p>
        </p:txBody>
      </p:sp>
      <p:sp>
        <p:nvSpPr>
          <p:cNvPr id="4" name="Footer Placeholder 3">
            <a:extLst>
              <a:ext uri="{FF2B5EF4-FFF2-40B4-BE49-F238E27FC236}">
                <a16:creationId xmlns:a16="http://schemas.microsoft.com/office/drawing/2014/main" id="{7E3FF239-ABFD-6B4F-B6D9-01F25F4247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EE286F-87F3-8D42-98D1-884A926BA937}"/>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1796857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688921-59F2-D44A-B81E-C869CF7EE0D7}"/>
              </a:ext>
            </a:extLst>
          </p:cNvPr>
          <p:cNvSpPr>
            <a:spLocks noGrp="1"/>
          </p:cNvSpPr>
          <p:nvPr>
            <p:ph type="dt" sz="half" idx="10"/>
          </p:nvPr>
        </p:nvSpPr>
        <p:spPr/>
        <p:txBody>
          <a:bodyPr/>
          <a:lstStyle/>
          <a:p>
            <a:fld id="{99E3C1DA-6AC9-C947-9A26-B57A4FE311F7}" type="datetime1">
              <a:rPr lang="en-US" smtClean="0"/>
              <a:t>7/24/2020</a:t>
            </a:fld>
            <a:endParaRPr lang="en-US"/>
          </a:p>
        </p:txBody>
      </p:sp>
      <p:sp>
        <p:nvSpPr>
          <p:cNvPr id="3" name="Footer Placeholder 2">
            <a:extLst>
              <a:ext uri="{FF2B5EF4-FFF2-40B4-BE49-F238E27FC236}">
                <a16:creationId xmlns:a16="http://schemas.microsoft.com/office/drawing/2014/main" id="{21A6121A-C7F5-624F-AF6E-0F566AE547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F71F06-44F3-E846-8D5B-1CFA72803E0A}"/>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3796034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4E85-7F59-0E4F-989F-7373466673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1665A5-B9CE-3542-AD24-6071FED48C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B8216-ACA0-6942-AA0A-FEA656A1D4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94A19A-5CBC-644F-857E-908597E6E640}"/>
              </a:ext>
            </a:extLst>
          </p:cNvPr>
          <p:cNvSpPr>
            <a:spLocks noGrp="1"/>
          </p:cNvSpPr>
          <p:nvPr>
            <p:ph type="dt" sz="half" idx="10"/>
          </p:nvPr>
        </p:nvSpPr>
        <p:spPr/>
        <p:txBody>
          <a:bodyPr/>
          <a:lstStyle/>
          <a:p>
            <a:fld id="{51FF1810-4573-7C46-9452-1A210113A4D7}" type="datetime1">
              <a:rPr lang="en-US" smtClean="0"/>
              <a:t>7/24/2020</a:t>
            </a:fld>
            <a:endParaRPr lang="en-US"/>
          </a:p>
        </p:txBody>
      </p:sp>
      <p:sp>
        <p:nvSpPr>
          <p:cNvPr id="6" name="Footer Placeholder 5">
            <a:extLst>
              <a:ext uri="{FF2B5EF4-FFF2-40B4-BE49-F238E27FC236}">
                <a16:creationId xmlns:a16="http://schemas.microsoft.com/office/drawing/2014/main" id="{A9BFF5BB-CFED-DA47-9CAB-67276B1286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1BD8CC-7A01-B540-820A-7D82574453A2}"/>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2023437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3A0B2-C85C-8B4D-BD0F-56576DFE25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89D46B-08CA-8440-8D15-1D8FD4FC04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C0712C3-E4F3-9945-BF07-9C4180C757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ECAAFC-D972-7644-BF25-220E82C847A6}"/>
              </a:ext>
            </a:extLst>
          </p:cNvPr>
          <p:cNvSpPr>
            <a:spLocks noGrp="1"/>
          </p:cNvSpPr>
          <p:nvPr>
            <p:ph type="dt" sz="half" idx="10"/>
          </p:nvPr>
        </p:nvSpPr>
        <p:spPr/>
        <p:txBody>
          <a:bodyPr/>
          <a:lstStyle/>
          <a:p>
            <a:fld id="{69F368B1-B130-2B44-A540-5AFC1D1614A1}" type="datetime1">
              <a:rPr lang="en-US" smtClean="0"/>
              <a:t>7/24/2020</a:t>
            </a:fld>
            <a:endParaRPr lang="en-US"/>
          </a:p>
        </p:txBody>
      </p:sp>
      <p:sp>
        <p:nvSpPr>
          <p:cNvPr id="6" name="Footer Placeholder 5">
            <a:extLst>
              <a:ext uri="{FF2B5EF4-FFF2-40B4-BE49-F238E27FC236}">
                <a16:creationId xmlns:a16="http://schemas.microsoft.com/office/drawing/2014/main" id="{B939E303-B76B-4A4F-9B63-87029A938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D93C6-01A9-5642-A503-08BEAD9BE1F6}"/>
              </a:ext>
            </a:extLst>
          </p:cNvPr>
          <p:cNvSpPr>
            <a:spLocks noGrp="1"/>
          </p:cNvSpPr>
          <p:nvPr>
            <p:ph type="sldNum" sz="quarter" idx="12"/>
          </p:nvPr>
        </p:nvSpPr>
        <p:spPr/>
        <p:txBody>
          <a:bodyPr/>
          <a:lstStyle/>
          <a:p>
            <a:fld id="{5E5517CE-978A-D640-BED8-603111C070CE}" type="slidenum">
              <a:rPr lang="en-US" smtClean="0"/>
              <a:t>‹#›</a:t>
            </a:fld>
            <a:endParaRPr lang="en-US"/>
          </a:p>
        </p:txBody>
      </p:sp>
    </p:spTree>
    <p:extLst>
      <p:ext uri="{BB962C8B-B14F-4D97-AF65-F5344CB8AC3E}">
        <p14:creationId xmlns:p14="http://schemas.microsoft.com/office/powerpoint/2010/main" val="2293474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7B71B4-4221-D844-9A5D-6F962F5DD9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44837-F720-1A4A-9618-FFC26B8EE1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5B737-265E-6747-AC1B-AD19F5D86B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5EAC7-66D2-F342-9473-C12D53DC4612}" type="datetime1">
              <a:rPr lang="en-US" smtClean="0"/>
              <a:t>7/24/2020</a:t>
            </a:fld>
            <a:endParaRPr lang="en-US"/>
          </a:p>
        </p:txBody>
      </p:sp>
      <p:sp>
        <p:nvSpPr>
          <p:cNvPr id="5" name="Footer Placeholder 4">
            <a:extLst>
              <a:ext uri="{FF2B5EF4-FFF2-40B4-BE49-F238E27FC236}">
                <a16:creationId xmlns:a16="http://schemas.microsoft.com/office/drawing/2014/main" id="{75FF7622-5C0F-8A4A-B7D9-73569DC6C6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C59673-9D8A-8641-912B-D004E4663F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517CE-978A-D640-BED8-603111C070CE}" type="slidenum">
              <a:rPr lang="en-US" smtClean="0"/>
              <a:t>‹#›</a:t>
            </a:fld>
            <a:endParaRPr lang="en-US"/>
          </a:p>
        </p:txBody>
      </p:sp>
    </p:spTree>
    <p:extLst>
      <p:ext uri="{BB962C8B-B14F-4D97-AF65-F5344CB8AC3E}">
        <p14:creationId xmlns:p14="http://schemas.microsoft.com/office/powerpoint/2010/main" val="1277718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tiff"/><Relationship Id="rId7" Type="http://schemas.openxmlformats.org/officeDocument/2006/relationships/image" Target="../media/image6.tiff"/><Relationship Id="rId12"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2.tiff"/><Relationship Id="rId5" Type="http://schemas.microsoft.com/office/2007/relationships/hdphoto" Target="../media/hdphoto1.wdp"/><Relationship Id="rId10" Type="http://schemas.openxmlformats.org/officeDocument/2006/relationships/image" Target="../media/image9.tiff"/><Relationship Id="rId4" Type="http://schemas.openxmlformats.org/officeDocument/2006/relationships/image" Target="../media/image4.png"/><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tiff"/><Relationship Id="rId7"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6C66-1FFF-C74F-BC8A-143E9F720239}"/>
              </a:ext>
            </a:extLst>
          </p:cNvPr>
          <p:cNvSpPr>
            <a:spLocks noGrp="1"/>
          </p:cNvSpPr>
          <p:nvPr>
            <p:ph type="ctrTitle"/>
          </p:nvPr>
        </p:nvSpPr>
        <p:spPr>
          <a:xfrm>
            <a:off x="1258229" y="1133514"/>
            <a:ext cx="9675541" cy="2387600"/>
          </a:xfrm>
        </p:spPr>
        <p:txBody>
          <a:bodyPr>
            <a:normAutofit/>
          </a:bodyPr>
          <a:lstStyle/>
          <a:p>
            <a:r>
              <a:rPr lang="en-US" sz="4400" b="1">
                <a:latin typeface="Athelas" panose="02000503000000020003" pitchFamily="2" charset="77"/>
              </a:rPr>
              <a:t>Microscope: Queue-based Performance Diagnosis for Network Functions</a:t>
            </a:r>
          </a:p>
        </p:txBody>
      </p:sp>
      <p:sp>
        <p:nvSpPr>
          <p:cNvPr id="3" name="Subtitle 2">
            <a:extLst>
              <a:ext uri="{FF2B5EF4-FFF2-40B4-BE49-F238E27FC236}">
                <a16:creationId xmlns:a16="http://schemas.microsoft.com/office/drawing/2014/main" id="{F5D5F360-A034-CD48-81DA-A2311B73FED0}"/>
              </a:ext>
            </a:extLst>
          </p:cNvPr>
          <p:cNvSpPr>
            <a:spLocks noGrp="1"/>
          </p:cNvSpPr>
          <p:nvPr>
            <p:ph type="subTitle" idx="1"/>
          </p:nvPr>
        </p:nvSpPr>
        <p:spPr>
          <a:xfrm>
            <a:off x="1644316" y="4003090"/>
            <a:ext cx="9144000" cy="2754646"/>
          </a:xfrm>
        </p:spPr>
        <p:txBody>
          <a:bodyPr vert="horz" lIns="91440" tIns="45720" rIns="91440" bIns="45720" rtlCol="0" anchor="t">
            <a:normAutofit/>
          </a:bodyPr>
          <a:lstStyle/>
          <a:p>
            <a:r>
              <a:rPr lang="en-US" sz="3600" dirty="0" err="1">
                <a:latin typeface="Athelas"/>
              </a:rPr>
              <a:t>Junzhi</a:t>
            </a:r>
            <a:r>
              <a:rPr lang="en-US" sz="3600" dirty="0">
                <a:latin typeface="Athelas"/>
              </a:rPr>
              <a:t> Gong</a:t>
            </a:r>
            <a:endParaRPr lang="en-US" sz="3600" baseline="30000" dirty="0">
              <a:latin typeface="Athelas"/>
              <a:cs typeface="Calibri" panose="020F0502020204030204"/>
            </a:endParaRPr>
          </a:p>
          <a:p>
            <a:endParaRPr lang="en-US" dirty="0">
              <a:latin typeface="Athelas"/>
            </a:endParaRPr>
          </a:p>
          <a:p>
            <a:endParaRPr lang="en-US" dirty="0">
              <a:latin typeface="Athelas"/>
            </a:endParaRPr>
          </a:p>
          <a:p>
            <a:r>
              <a:rPr lang="en-US" dirty="0">
                <a:latin typeface="Athelas"/>
              </a:rPr>
              <a:t>Joint work with </a:t>
            </a:r>
            <a:r>
              <a:rPr lang="en-US" dirty="0" err="1">
                <a:latin typeface="Athelas"/>
              </a:rPr>
              <a:t>Yuliang</a:t>
            </a:r>
            <a:r>
              <a:rPr lang="en-US" dirty="0">
                <a:latin typeface="Athelas"/>
              </a:rPr>
              <a:t> Li, Bilal </a:t>
            </a:r>
            <a:r>
              <a:rPr lang="en-US" dirty="0" err="1">
                <a:latin typeface="Athelas"/>
              </a:rPr>
              <a:t>Anwer</a:t>
            </a:r>
            <a:r>
              <a:rPr lang="en-US" dirty="0">
                <a:latin typeface="Athelas"/>
              </a:rPr>
              <a:t>, Aman Shaikh, </a:t>
            </a:r>
            <a:r>
              <a:rPr lang="en-US" dirty="0" err="1">
                <a:latin typeface="Athelas"/>
              </a:rPr>
              <a:t>Minlan</a:t>
            </a:r>
            <a:r>
              <a:rPr lang="en-US" dirty="0">
                <a:latin typeface="Athelas"/>
              </a:rPr>
              <a:t> Yu</a:t>
            </a:r>
            <a:endParaRPr lang="en-US" baseline="30000" dirty="0">
              <a:latin typeface="Athelas"/>
            </a:endParaRPr>
          </a:p>
        </p:txBody>
      </p:sp>
      <p:pic>
        <p:nvPicPr>
          <p:cNvPr id="4" name="Picture 3">
            <a:extLst>
              <a:ext uri="{FF2B5EF4-FFF2-40B4-BE49-F238E27FC236}">
                <a16:creationId xmlns:a16="http://schemas.microsoft.com/office/drawing/2014/main" id="{BED7B3A7-BA7E-DD44-9DD2-0BA2031C8323}"/>
              </a:ext>
            </a:extLst>
          </p:cNvPr>
          <p:cNvPicPr>
            <a:picLocks noChangeAspect="1"/>
          </p:cNvPicPr>
          <p:nvPr/>
        </p:nvPicPr>
        <p:blipFill>
          <a:blip r:embed="rId3"/>
          <a:stretch>
            <a:fillRect/>
          </a:stretch>
        </p:blipFill>
        <p:spPr>
          <a:xfrm>
            <a:off x="137996" y="29186"/>
            <a:ext cx="2240466" cy="1244703"/>
          </a:xfrm>
          <a:prstGeom prst="rect">
            <a:avLst/>
          </a:prstGeom>
        </p:spPr>
      </p:pic>
      <p:pic>
        <p:nvPicPr>
          <p:cNvPr id="5" name="Picture 4">
            <a:extLst>
              <a:ext uri="{FF2B5EF4-FFF2-40B4-BE49-F238E27FC236}">
                <a16:creationId xmlns:a16="http://schemas.microsoft.com/office/drawing/2014/main" id="{9F03A6E4-A05C-4643-9E23-803BB4EEB9E3}"/>
              </a:ext>
            </a:extLst>
          </p:cNvPr>
          <p:cNvPicPr>
            <a:picLocks noChangeAspect="1"/>
          </p:cNvPicPr>
          <p:nvPr/>
        </p:nvPicPr>
        <p:blipFill>
          <a:blip r:embed="rId4"/>
          <a:stretch>
            <a:fillRect/>
          </a:stretch>
        </p:blipFill>
        <p:spPr>
          <a:xfrm>
            <a:off x="10062117" y="214911"/>
            <a:ext cx="2129883" cy="873252"/>
          </a:xfrm>
          <a:prstGeom prst="rect">
            <a:avLst/>
          </a:prstGeom>
        </p:spPr>
      </p:pic>
      <p:sp>
        <p:nvSpPr>
          <p:cNvPr id="6" name="Slide Number Placeholder 5">
            <a:extLst>
              <a:ext uri="{FF2B5EF4-FFF2-40B4-BE49-F238E27FC236}">
                <a16:creationId xmlns:a16="http://schemas.microsoft.com/office/drawing/2014/main" id="{BFA1B27B-18C8-7846-8E28-1E92F6C48104}"/>
              </a:ext>
            </a:extLst>
          </p:cNvPr>
          <p:cNvSpPr>
            <a:spLocks noGrp="1"/>
          </p:cNvSpPr>
          <p:nvPr>
            <p:ph type="sldNum" sz="quarter" idx="12"/>
          </p:nvPr>
        </p:nvSpPr>
        <p:spPr/>
        <p:txBody>
          <a:bodyPr/>
          <a:lstStyle/>
          <a:p>
            <a:fld id="{5E5517CE-978A-D640-BED8-603111C070CE}" type="slidenum">
              <a:rPr lang="en-US" smtClean="0"/>
              <a:t>1</a:t>
            </a:fld>
            <a:endParaRPr lang="en-US"/>
          </a:p>
        </p:txBody>
      </p:sp>
    </p:spTree>
    <p:extLst>
      <p:ext uri="{BB962C8B-B14F-4D97-AF65-F5344CB8AC3E}">
        <p14:creationId xmlns:p14="http://schemas.microsoft.com/office/powerpoint/2010/main" val="92333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564FF4-0DAA-734B-8ABA-06BAE6FC3A41}"/>
              </a:ext>
            </a:extLst>
          </p:cNvPr>
          <p:cNvSpPr>
            <a:spLocks noGrp="1"/>
          </p:cNvSpPr>
          <p:nvPr>
            <p:ph type="sldNum" sz="quarter" idx="12"/>
          </p:nvPr>
        </p:nvSpPr>
        <p:spPr/>
        <p:txBody>
          <a:bodyPr/>
          <a:lstStyle/>
          <a:p>
            <a:fld id="{5E5517CE-978A-D640-BED8-603111C070CE}" type="slidenum">
              <a:rPr lang="en-US" smtClean="0">
                <a:latin typeface="Times New Roman" panose="02020603050405020304" pitchFamily="18" charset="0"/>
                <a:cs typeface="Times New Roman" panose="02020603050405020304" pitchFamily="18" charset="0"/>
              </a:rPr>
              <a:t>10</a:t>
            </a:fld>
            <a:endParaRPr lang="en-US" dirty="0">
              <a:latin typeface="Times New Roman" panose="02020603050405020304" pitchFamily="18" charset="0"/>
              <a:cs typeface="Times New Roman" panose="02020603050405020304" pitchFamily="18" charset="0"/>
            </a:endParaRPr>
          </a:p>
        </p:txBody>
      </p:sp>
      <p:sp>
        <p:nvSpPr>
          <p:cNvPr id="81" name="Title 1">
            <a:extLst>
              <a:ext uri="{FF2B5EF4-FFF2-40B4-BE49-F238E27FC236}">
                <a16:creationId xmlns:a16="http://schemas.microsoft.com/office/drawing/2014/main" id="{D0BABE8C-2147-8A4B-8DC8-A3BEE9E3899B}"/>
              </a:ext>
            </a:extLst>
          </p:cNvPr>
          <p:cNvSpPr txBox="1">
            <a:spLocks/>
          </p:cNvSpPr>
          <p:nvPr/>
        </p:nvSpPr>
        <p:spPr>
          <a:xfrm>
            <a:off x="777076" y="528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lumMod val="50000"/>
                  </a:schemeClr>
                </a:solidFill>
                <a:latin typeface="Athelas" panose="02000503000000020003" pitchFamily="2" charset="77"/>
                <a:ea typeface="+mj-ea"/>
                <a:cs typeface="Times New Roman" panose="02020603050405020304" pitchFamily="18" charset="0"/>
              </a:defRPr>
            </a:lvl1pPr>
          </a:lstStyle>
          <a:p>
            <a:r>
              <a:rPr lang="en-US" dirty="0"/>
              <a:t>Challenge 2: Impact propagates across NFs</a:t>
            </a:r>
          </a:p>
        </p:txBody>
      </p:sp>
      <p:grpSp>
        <p:nvGrpSpPr>
          <p:cNvPr id="92" name="Group 91">
            <a:extLst>
              <a:ext uri="{FF2B5EF4-FFF2-40B4-BE49-F238E27FC236}">
                <a16:creationId xmlns:a16="http://schemas.microsoft.com/office/drawing/2014/main" id="{49CBA838-A808-7E4E-BA17-D738958F2E6E}"/>
              </a:ext>
            </a:extLst>
          </p:cNvPr>
          <p:cNvGrpSpPr/>
          <p:nvPr/>
        </p:nvGrpSpPr>
        <p:grpSpPr>
          <a:xfrm>
            <a:off x="284915" y="2905790"/>
            <a:ext cx="5832720" cy="3630601"/>
            <a:chOff x="5540689" y="2664968"/>
            <a:chExt cx="5832720" cy="3630601"/>
          </a:xfrm>
        </p:grpSpPr>
        <p:cxnSp>
          <p:nvCxnSpPr>
            <p:cNvPr id="93" name="Straight Arrow Connector 92">
              <a:extLst>
                <a:ext uri="{FF2B5EF4-FFF2-40B4-BE49-F238E27FC236}">
                  <a16:creationId xmlns:a16="http://schemas.microsoft.com/office/drawing/2014/main" id="{48E5E65A-19AC-CF4C-B662-3C8B5CDDD3C3}"/>
                </a:ext>
              </a:extLst>
            </p:cNvPr>
            <p:cNvCxnSpPr>
              <a:cxnSpLocks/>
            </p:cNvCxnSpPr>
            <p:nvPr/>
          </p:nvCxnSpPr>
          <p:spPr>
            <a:xfrm flipV="1">
              <a:off x="6564790" y="3073400"/>
              <a:ext cx="0" cy="27305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id="{CC00B11F-CA0E-AD42-B7FB-37F8F839235C}"/>
                </a:ext>
              </a:extLst>
            </p:cNvPr>
            <p:cNvCxnSpPr>
              <a:cxnSpLocks/>
            </p:cNvCxnSpPr>
            <p:nvPr/>
          </p:nvCxnSpPr>
          <p:spPr>
            <a:xfrm>
              <a:off x="6564790" y="5803900"/>
              <a:ext cx="43826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5" name="TextBox 94">
              <a:extLst>
                <a:ext uri="{FF2B5EF4-FFF2-40B4-BE49-F238E27FC236}">
                  <a16:creationId xmlns:a16="http://schemas.microsoft.com/office/drawing/2014/main" id="{FB25B595-0B8F-794D-9834-AE6B44495AC0}"/>
                </a:ext>
              </a:extLst>
            </p:cNvPr>
            <p:cNvSpPr txBox="1"/>
            <p:nvPr/>
          </p:nvSpPr>
          <p:spPr>
            <a:xfrm>
              <a:off x="10627564" y="5895459"/>
              <a:ext cx="74584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Time</a:t>
              </a:r>
            </a:p>
          </p:txBody>
        </p:sp>
        <p:sp>
          <p:nvSpPr>
            <p:cNvPr id="96" name="TextBox 95">
              <a:extLst>
                <a:ext uri="{FF2B5EF4-FFF2-40B4-BE49-F238E27FC236}">
                  <a16:creationId xmlns:a16="http://schemas.microsoft.com/office/drawing/2014/main" id="{9EF621C5-15AC-444E-BB82-14B9CCD3E77A}"/>
                </a:ext>
              </a:extLst>
            </p:cNvPr>
            <p:cNvSpPr txBox="1"/>
            <p:nvPr/>
          </p:nvSpPr>
          <p:spPr>
            <a:xfrm>
              <a:off x="5540689" y="2664968"/>
              <a:ext cx="126509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Input rate</a:t>
              </a:r>
            </a:p>
          </p:txBody>
        </p:sp>
      </p:grpSp>
      <p:grpSp>
        <p:nvGrpSpPr>
          <p:cNvPr id="97" name="Group 96">
            <a:extLst>
              <a:ext uri="{FF2B5EF4-FFF2-40B4-BE49-F238E27FC236}">
                <a16:creationId xmlns:a16="http://schemas.microsoft.com/office/drawing/2014/main" id="{75948AD5-8EAC-4E43-BFFC-9EF3A425B1C6}"/>
              </a:ext>
            </a:extLst>
          </p:cNvPr>
          <p:cNvGrpSpPr/>
          <p:nvPr/>
        </p:nvGrpSpPr>
        <p:grpSpPr>
          <a:xfrm>
            <a:off x="5435257" y="2921735"/>
            <a:ext cx="5832720" cy="3630601"/>
            <a:chOff x="5540689" y="2664968"/>
            <a:chExt cx="5832720" cy="3630601"/>
          </a:xfrm>
        </p:grpSpPr>
        <p:cxnSp>
          <p:nvCxnSpPr>
            <p:cNvPr id="98" name="Straight Arrow Connector 97">
              <a:extLst>
                <a:ext uri="{FF2B5EF4-FFF2-40B4-BE49-F238E27FC236}">
                  <a16:creationId xmlns:a16="http://schemas.microsoft.com/office/drawing/2014/main" id="{99FC608C-CC95-FD40-8765-900F402968F5}"/>
                </a:ext>
              </a:extLst>
            </p:cNvPr>
            <p:cNvCxnSpPr>
              <a:cxnSpLocks/>
            </p:cNvCxnSpPr>
            <p:nvPr/>
          </p:nvCxnSpPr>
          <p:spPr>
            <a:xfrm flipV="1">
              <a:off x="6564790" y="3073400"/>
              <a:ext cx="0" cy="27305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FD93B3EC-2889-CA47-8E46-0E195E9AA706}"/>
                </a:ext>
              </a:extLst>
            </p:cNvPr>
            <p:cNvCxnSpPr>
              <a:cxnSpLocks/>
            </p:cNvCxnSpPr>
            <p:nvPr/>
          </p:nvCxnSpPr>
          <p:spPr>
            <a:xfrm>
              <a:off x="6564790" y="5803900"/>
              <a:ext cx="43826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0" name="TextBox 99">
              <a:extLst>
                <a:ext uri="{FF2B5EF4-FFF2-40B4-BE49-F238E27FC236}">
                  <a16:creationId xmlns:a16="http://schemas.microsoft.com/office/drawing/2014/main" id="{8D143429-EC40-C34E-975F-9E7425A2884B}"/>
                </a:ext>
              </a:extLst>
            </p:cNvPr>
            <p:cNvSpPr txBox="1"/>
            <p:nvPr/>
          </p:nvSpPr>
          <p:spPr>
            <a:xfrm>
              <a:off x="10627564" y="5895459"/>
              <a:ext cx="74584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Time</a:t>
              </a:r>
            </a:p>
          </p:txBody>
        </p:sp>
        <p:sp>
          <p:nvSpPr>
            <p:cNvPr id="101" name="TextBox 100">
              <a:extLst>
                <a:ext uri="{FF2B5EF4-FFF2-40B4-BE49-F238E27FC236}">
                  <a16:creationId xmlns:a16="http://schemas.microsoft.com/office/drawing/2014/main" id="{8910F32E-1051-C145-AC1A-EF61DEF268C7}"/>
                </a:ext>
              </a:extLst>
            </p:cNvPr>
            <p:cNvSpPr txBox="1"/>
            <p:nvPr/>
          </p:nvSpPr>
          <p:spPr>
            <a:xfrm>
              <a:off x="5540689" y="2664968"/>
              <a:ext cx="146386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Output rate</a:t>
              </a:r>
            </a:p>
          </p:txBody>
        </p:sp>
      </p:grpSp>
      <p:cxnSp>
        <p:nvCxnSpPr>
          <p:cNvPr id="4" name="Straight Connector 3">
            <a:extLst>
              <a:ext uri="{FF2B5EF4-FFF2-40B4-BE49-F238E27FC236}">
                <a16:creationId xmlns:a16="http://schemas.microsoft.com/office/drawing/2014/main" id="{32E090A3-B67E-8948-A783-67210CDAAAC0}"/>
              </a:ext>
            </a:extLst>
          </p:cNvPr>
          <p:cNvCxnSpPr/>
          <p:nvPr/>
        </p:nvCxnSpPr>
        <p:spPr>
          <a:xfrm>
            <a:off x="1309016" y="5375569"/>
            <a:ext cx="92156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24AD270-FBAF-184C-92EB-D0A65A813937}"/>
              </a:ext>
            </a:extLst>
          </p:cNvPr>
          <p:cNvCxnSpPr>
            <a:cxnSpLocks/>
          </p:cNvCxnSpPr>
          <p:nvPr/>
        </p:nvCxnSpPr>
        <p:spPr>
          <a:xfrm>
            <a:off x="2230582" y="5375569"/>
            <a:ext cx="135774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6A4D67-9E02-EA41-BC48-2C5C6D52F7F7}"/>
              </a:ext>
            </a:extLst>
          </p:cNvPr>
          <p:cNvCxnSpPr/>
          <p:nvPr/>
        </p:nvCxnSpPr>
        <p:spPr>
          <a:xfrm>
            <a:off x="3588327" y="5375569"/>
            <a:ext cx="184693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A13DF1D-7EA1-DF43-9D55-DEA52B8D9143}"/>
              </a:ext>
            </a:extLst>
          </p:cNvPr>
          <p:cNvCxnSpPr/>
          <p:nvPr/>
        </p:nvCxnSpPr>
        <p:spPr>
          <a:xfrm>
            <a:off x="2230582" y="4184078"/>
            <a:ext cx="0" cy="9421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AB85E9E-7CBC-0845-BC08-9C1389ABFFE3}"/>
              </a:ext>
            </a:extLst>
          </p:cNvPr>
          <p:cNvSpPr txBox="1"/>
          <p:nvPr/>
        </p:nvSpPr>
        <p:spPr>
          <a:xfrm>
            <a:off x="1604772" y="3331340"/>
            <a:ext cx="1258662" cy="707886"/>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Misconfig</a:t>
            </a:r>
            <a:r>
              <a:rPr lang="en-US" sz="2000" dirty="0">
                <a:latin typeface="Arial" panose="020B0604020202020204" pitchFamily="34" charset="0"/>
                <a:cs typeface="Arial" panose="020B0604020202020204" pitchFamily="34" charset="0"/>
              </a:rPr>
              <a:t> triggered</a:t>
            </a:r>
          </a:p>
        </p:txBody>
      </p:sp>
      <p:cxnSp>
        <p:nvCxnSpPr>
          <p:cNvPr id="102" name="Straight Arrow Connector 101">
            <a:extLst>
              <a:ext uri="{FF2B5EF4-FFF2-40B4-BE49-F238E27FC236}">
                <a16:creationId xmlns:a16="http://schemas.microsoft.com/office/drawing/2014/main" id="{9C8605C9-46CA-EA46-B72B-DD1930E6A1DC}"/>
              </a:ext>
            </a:extLst>
          </p:cNvPr>
          <p:cNvCxnSpPr/>
          <p:nvPr/>
        </p:nvCxnSpPr>
        <p:spPr>
          <a:xfrm>
            <a:off x="3722520" y="4184078"/>
            <a:ext cx="0" cy="9421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8BB5872A-D287-C048-98B8-79E38C1926E4}"/>
              </a:ext>
            </a:extLst>
          </p:cNvPr>
          <p:cNvSpPr txBox="1"/>
          <p:nvPr/>
        </p:nvSpPr>
        <p:spPr>
          <a:xfrm>
            <a:off x="3101487" y="3331340"/>
            <a:ext cx="2077813" cy="707886"/>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Misconfig</a:t>
            </a:r>
            <a:r>
              <a:rPr lang="en-US" sz="2000" dirty="0">
                <a:latin typeface="Arial" panose="020B0604020202020204" pitchFamily="34" charset="0"/>
                <a:cs typeface="Arial" panose="020B0604020202020204" pitchFamily="34" charset="0"/>
              </a:rPr>
              <a:t> not triggered</a:t>
            </a:r>
          </a:p>
        </p:txBody>
      </p:sp>
      <p:cxnSp>
        <p:nvCxnSpPr>
          <p:cNvPr id="104" name="Straight Arrow Connector 103">
            <a:extLst>
              <a:ext uri="{FF2B5EF4-FFF2-40B4-BE49-F238E27FC236}">
                <a16:creationId xmlns:a16="http://schemas.microsoft.com/office/drawing/2014/main" id="{CFD67E24-4EC2-3C4F-827B-E75CF254E8C6}"/>
              </a:ext>
            </a:extLst>
          </p:cNvPr>
          <p:cNvCxnSpPr/>
          <p:nvPr/>
        </p:nvCxnSpPr>
        <p:spPr>
          <a:xfrm>
            <a:off x="7357222" y="4280861"/>
            <a:ext cx="0" cy="9421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FF70E159-0879-114B-AC86-68B84B03169F}"/>
              </a:ext>
            </a:extLst>
          </p:cNvPr>
          <p:cNvSpPr txBox="1"/>
          <p:nvPr/>
        </p:nvSpPr>
        <p:spPr>
          <a:xfrm>
            <a:off x="6734239" y="3587558"/>
            <a:ext cx="1487787" cy="707886"/>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Misconfig</a:t>
            </a:r>
            <a:r>
              <a:rPr lang="en-US" sz="2000" dirty="0">
                <a:latin typeface="Arial" panose="020B0604020202020204" pitchFamily="34" charset="0"/>
                <a:cs typeface="Arial" panose="020B0604020202020204" pitchFamily="34" charset="0"/>
              </a:rPr>
              <a:t> triggered</a:t>
            </a:r>
          </a:p>
        </p:txBody>
      </p:sp>
      <p:cxnSp>
        <p:nvCxnSpPr>
          <p:cNvPr id="106" name="Straight Arrow Connector 105">
            <a:extLst>
              <a:ext uri="{FF2B5EF4-FFF2-40B4-BE49-F238E27FC236}">
                <a16:creationId xmlns:a16="http://schemas.microsoft.com/office/drawing/2014/main" id="{4A469CFD-0707-0E4E-A30C-8B527E3D2300}"/>
              </a:ext>
            </a:extLst>
          </p:cNvPr>
          <p:cNvCxnSpPr>
            <a:cxnSpLocks/>
          </p:cNvCxnSpPr>
          <p:nvPr/>
        </p:nvCxnSpPr>
        <p:spPr>
          <a:xfrm>
            <a:off x="8729109" y="3327295"/>
            <a:ext cx="0" cy="3410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74CF8A91-6811-2D49-B8B3-792E7E5F7279}"/>
              </a:ext>
            </a:extLst>
          </p:cNvPr>
          <p:cNvSpPr txBox="1"/>
          <p:nvPr/>
        </p:nvSpPr>
        <p:spPr>
          <a:xfrm>
            <a:off x="8222027" y="2934709"/>
            <a:ext cx="2776722" cy="400110"/>
          </a:xfrm>
          <a:prstGeom prst="rect">
            <a:avLst/>
          </a:prstGeom>
          <a:noFill/>
        </p:spPr>
        <p:txBody>
          <a:bodyPr wrap="none" rtlCol="0">
            <a:spAutoFit/>
          </a:bodyPr>
          <a:lstStyle/>
          <a:p>
            <a:r>
              <a:rPr lang="en-US" sz="2000" dirty="0" err="1">
                <a:latin typeface="Arial" panose="020B0604020202020204" pitchFamily="34" charset="0"/>
                <a:cs typeface="Arial" panose="020B0604020202020204" pitchFamily="34" charset="0"/>
              </a:rPr>
              <a:t>Misconfig</a:t>
            </a:r>
            <a:r>
              <a:rPr lang="en-US" sz="2000" dirty="0">
                <a:latin typeface="Arial" panose="020B0604020202020204" pitchFamily="34" charset="0"/>
                <a:cs typeface="Arial" panose="020B0604020202020204" pitchFamily="34" charset="0"/>
              </a:rPr>
              <a:t> not triggered</a:t>
            </a:r>
          </a:p>
        </p:txBody>
      </p:sp>
      <p:cxnSp>
        <p:nvCxnSpPr>
          <p:cNvPr id="108" name="Straight Connector 107">
            <a:extLst>
              <a:ext uri="{FF2B5EF4-FFF2-40B4-BE49-F238E27FC236}">
                <a16:creationId xmlns:a16="http://schemas.microsoft.com/office/drawing/2014/main" id="{1B655CA0-41D8-6D41-B929-947A4430BD77}"/>
              </a:ext>
            </a:extLst>
          </p:cNvPr>
          <p:cNvCxnSpPr/>
          <p:nvPr/>
        </p:nvCxnSpPr>
        <p:spPr>
          <a:xfrm>
            <a:off x="6449798" y="5403275"/>
            <a:ext cx="92156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2A45707-32EC-4E4E-A0F2-2A93ECB26A57}"/>
              </a:ext>
            </a:extLst>
          </p:cNvPr>
          <p:cNvGrpSpPr/>
          <p:nvPr/>
        </p:nvGrpSpPr>
        <p:grpSpPr>
          <a:xfrm>
            <a:off x="7371364" y="5403275"/>
            <a:ext cx="1357745" cy="540327"/>
            <a:chOff x="7371364" y="5403275"/>
            <a:chExt cx="1357745" cy="540327"/>
          </a:xfrm>
        </p:grpSpPr>
        <p:cxnSp>
          <p:nvCxnSpPr>
            <p:cNvPr id="109" name="Straight Connector 108">
              <a:extLst>
                <a:ext uri="{FF2B5EF4-FFF2-40B4-BE49-F238E27FC236}">
                  <a16:creationId xmlns:a16="http://schemas.microsoft.com/office/drawing/2014/main" id="{D4D63FA7-6E64-6E4A-83F9-66CF6FB5754F}"/>
                </a:ext>
              </a:extLst>
            </p:cNvPr>
            <p:cNvCxnSpPr>
              <a:cxnSpLocks/>
            </p:cNvCxnSpPr>
            <p:nvPr/>
          </p:nvCxnSpPr>
          <p:spPr>
            <a:xfrm>
              <a:off x="7371364" y="5915893"/>
              <a:ext cx="135774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B1665A-999F-A845-9326-10295B0003B6}"/>
                </a:ext>
              </a:extLst>
            </p:cNvPr>
            <p:cNvCxnSpPr/>
            <p:nvPr/>
          </p:nvCxnSpPr>
          <p:spPr>
            <a:xfrm>
              <a:off x="7371364" y="5403275"/>
              <a:ext cx="0" cy="540327"/>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4D52AB6-2C56-804D-BB18-9D4F8B831BEB}"/>
              </a:ext>
            </a:extLst>
          </p:cNvPr>
          <p:cNvGrpSpPr/>
          <p:nvPr/>
        </p:nvGrpSpPr>
        <p:grpSpPr>
          <a:xfrm>
            <a:off x="8729109" y="3851561"/>
            <a:ext cx="1779802" cy="2064332"/>
            <a:chOff x="8729109" y="3851561"/>
            <a:chExt cx="1779802" cy="2064332"/>
          </a:xfrm>
        </p:grpSpPr>
        <p:cxnSp>
          <p:nvCxnSpPr>
            <p:cNvPr id="110" name="Straight Connector 109">
              <a:extLst>
                <a:ext uri="{FF2B5EF4-FFF2-40B4-BE49-F238E27FC236}">
                  <a16:creationId xmlns:a16="http://schemas.microsoft.com/office/drawing/2014/main" id="{F194F8BE-BC9B-D346-8B68-B1BA660C3E14}"/>
                </a:ext>
              </a:extLst>
            </p:cNvPr>
            <p:cNvCxnSpPr>
              <a:cxnSpLocks/>
            </p:cNvCxnSpPr>
            <p:nvPr/>
          </p:nvCxnSpPr>
          <p:spPr>
            <a:xfrm>
              <a:off x="8729109" y="3851561"/>
              <a:ext cx="8582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39F470-7AA5-8E49-9570-91D11CCDB6EF}"/>
                </a:ext>
              </a:extLst>
            </p:cNvPr>
            <p:cNvCxnSpPr>
              <a:cxnSpLocks/>
            </p:cNvCxnSpPr>
            <p:nvPr/>
          </p:nvCxnSpPr>
          <p:spPr>
            <a:xfrm>
              <a:off x="8729855" y="3851561"/>
              <a:ext cx="0" cy="206433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7C91FF7-9C7B-C647-98B7-510F71EA8E66}"/>
                </a:ext>
              </a:extLst>
            </p:cNvPr>
            <p:cNvCxnSpPr>
              <a:cxnSpLocks/>
            </p:cNvCxnSpPr>
            <p:nvPr/>
          </p:nvCxnSpPr>
          <p:spPr>
            <a:xfrm>
              <a:off x="9587345" y="3851561"/>
              <a:ext cx="0" cy="15517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DBAF4BE-73C6-514B-9C8A-63F84489097B}"/>
                </a:ext>
              </a:extLst>
            </p:cNvPr>
            <p:cNvCxnSpPr/>
            <p:nvPr/>
          </p:nvCxnSpPr>
          <p:spPr>
            <a:xfrm>
              <a:off x="9587345" y="5403275"/>
              <a:ext cx="92156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14" name="Rectangle 113">
            <a:extLst>
              <a:ext uri="{FF2B5EF4-FFF2-40B4-BE49-F238E27FC236}">
                <a16:creationId xmlns:a16="http://schemas.microsoft.com/office/drawing/2014/main" id="{4CD275A4-5DB9-0A4B-9342-AF7592C396D5}"/>
              </a:ext>
            </a:extLst>
          </p:cNvPr>
          <p:cNvSpPr/>
          <p:nvPr/>
        </p:nvSpPr>
        <p:spPr>
          <a:xfrm>
            <a:off x="7368964" y="3314222"/>
            <a:ext cx="1346750" cy="273050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02D5406-EEDE-DC40-A38A-E36A4FFFC966}"/>
              </a:ext>
            </a:extLst>
          </p:cNvPr>
          <p:cNvSpPr txBox="1"/>
          <p:nvPr/>
        </p:nvSpPr>
        <p:spPr>
          <a:xfrm>
            <a:off x="7535629" y="4462378"/>
            <a:ext cx="1013419" cy="707886"/>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Queue</a:t>
            </a:r>
          </a:p>
          <a:p>
            <a:pPr algn="ctr"/>
            <a:r>
              <a:rPr lang="en-US" sz="2000" dirty="0">
                <a:latin typeface="Arial" panose="020B0604020202020204" pitchFamily="34" charset="0"/>
                <a:cs typeface="Arial" panose="020B0604020202020204" pitchFamily="34" charset="0"/>
              </a:rPr>
              <a:t>buildup</a:t>
            </a:r>
          </a:p>
        </p:txBody>
      </p:sp>
      <p:sp>
        <p:nvSpPr>
          <p:cNvPr id="115" name="Rectangle 114">
            <a:extLst>
              <a:ext uri="{FF2B5EF4-FFF2-40B4-BE49-F238E27FC236}">
                <a16:creationId xmlns:a16="http://schemas.microsoft.com/office/drawing/2014/main" id="{A06628C2-C1D5-7A49-A92B-1455CD890F2E}"/>
              </a:ext>
            </a:extLst>
          </p:cNvPr>
          <p:cNvSpPr/>
          <p:nvPr/>
        </p:nvSpPr>
        <p:spPr>
          <a:xfrm>
            <a:off x="8713687" y="3314222"/>
            <a:ext cx="872911" cy="2730500"/>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0977A0FF-D555-D746-A116-788EA62A74C6}"/>
              </a:ext>
            </a:extLst>
          </p:cNvPr>
          <p:cNvSpPr txBox="1"/>
          <p:nvPr/>
        </p:nvSpPr>
        <p:spPr>
          <a:xfrm>
            <a:off x="8794265" y="4508953"/>
            <a:ext cx="782587"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Burst</a:t>
            </a:r>
          </a:p>
        </p:txBody>
      </p:sp>
      <p:grpSp>
        <p:nvGrpSpPr>
          <p:cNvPr id="117" name="Group 116">
            <a:extLst>
              <a:ext uri="{FF2B5EF4-FFF2-40B4-BE49-F238E27FC236}">
                <a16:creationId xmlns:a16="http://schemas.microsoft.com/office/drawing/2014/main" id="{D62CAEF5-E00F-7841-838B-25E2F6D207EF}"/>
              </a:ext>
            </a:extLst>
          </p:cNvPr>
          <p:cNvGrpSpPr/>
          <p:nvPr/>
        </p:nvGrpSpPr>
        <p:grpSpPr>
          <a:xfrm>
            <a:off x="3832386" y="1198373"/>
            <a:ext cx="6702088" cy="1673301"/>
            <a:chOff x="3250247" y="2265173"/>
            <a:chExt cx="8668527" cy="2164259"/>
          </a:xfrm>
        </p:grpSpPr>
        <p:grpSp>
          <p:nvGrpSpPr>
            <p:cNvPr id="118" name="Group 117">
              <a:extLst>
                <a:ext uri="{FF2B5EF4-FFF2-40B4-BE49-F238E27FC236}">
                  <a16:creationId xmlns:a16="http://schemas.microsoft.com/office/drawing/2014/main" id="{3A488CD3-5C07-BA4A-A386-539F2F5EEDA6}"/>
                </a:ext>
              </a:extLst>
            </p:cNvPr>
            <p:cNvGrpSpPr/>
            <p:nvPr/>
          </p:nvGrpSpPr>
          <p:grpSpPr>
            <a:xfrm>
              <a:off x="3250247" y="2265173"/>
              <a:ext cx="6423488" cy="1673449"/>
              <a:chOff x="3273410" y="4009164"/>
              <a:chExt cx="4508878" cy="1174654"/>
            </a:xfrm>
          </p:grpSpPr>
          <p:sp>
            <p:nvSpPr>
              <p:cNvPr id="123" name="Rectangle 122">
                <a:extLst>
                  <a:ext uri="{FF2B5EF4-FFF2-40B4-BE49-F238E27FC236}">
                    <a16:creationId xmlns:a16="http://schemas.microsoft.com/office/drawing/2014/main" id="{F5DA4D9A-1201-A940-9E13-ECCCBD72D792}"/>
                  </a:ext>
                </a:extLst>
              </p:cNvPr>
              <p:cNvSpPr/>
              <p:nvPr/>
            </p:nvSpPr>
            <p:spPr>
              <a:xfrm>
                <a:off x="4478908"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LB</a:t>
                </a:r>
              </a:p>
            </p:txBody>
          </p:sp>
          <p:sp>
            <p:nvSpPr>
              <p:cNvPr id="124" name="Rectangle 123">
                <a:extLst>
                  <a:ext uri="{FF2B5EF4-FFF2-40B4-BE49-F238E27FC236}">
                    <a16:creationId xmlns:a16="http://schemas.microsoft.com/office/drawing/2014/main" id="{6AC64BF3-9F81-604C-B455-2FFE2F575E23}"/>
                  </a:ext>
                </a:extLst>
              </p:cNvPr>
              <p:cNvSpPr/>
              <p:nvPr/>
            </p:nvSpPr>
            <p:spPr>
              <a:xfrm>
                <a:off x="5754130" y="400916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FW</a:t>
                </a:r>
              </a:p>
            </p:txBody>
          </p:sp>
          <p:sp>
            <p:nvSpPr>
              <p:cNvPr id="125" name="Rectangle 124">
                <a:extLst>
                  <a:ext uri="{FF2B5EF4-FFF2-40B4-BE49-F238E27FC236}">
                    <a16:creationId xmlns:a16="http://schemas.microsoft.com/office/drawing/2014/main" id="{B0A075E7-7070-C745-B247-B246828A37E2}"/>
                  </a:ext>
                </a:extLst>
              </p:cNvPr>
              <p:cNvSpPr/>
              <p:nvPr/>
            </p:nvSpPr>
            <p:spPr>
              <a:xfrm>
                <a:off x="5754130" y="471724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FW</a:t>
                </a:r>
              </a:p>
            </p:txBody>
          </p:sp>
          <p:sp>
            <p:nvSpPr>
              <p:cNvPr id="126" name="Rectangle 125">
                <a:extLst>
                  <a:ext uri="{FF2B5EF4-FFF2-40B4-BE49-F238E27FC236}">
                    <a16:creationId xmlns:a16="http://schemas.microsoft.com/office/drawing/2014/main" id="{881ADFB5-3F24-004B-AD45-989EE3394056}"/>
                  </a:ext>
                </a:extLst>
              </p:cNvPr>
              <p:cNvSpPr/>
              <p:nvPr/>
            </p:nvSpPr>
            <p:spPr>
              <a:xfrm>
                <a:off x="6987157"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Times New Roman" panose="02020603050405020304" pitchFamily="18" charset="0"/>
                    <a:cs typeface="Times New Roman" panose="02020603050405020304" pitchFamily="18" charset="0"/>
                  </a:rPr>
                  <a:t>VPN</a:t>
                </a:r>
              </a:p>
            </p:txBody>
          </p:sp>
          <p:cxnSp>
            <p:nvCxnSpPr>
              <p:cNvPr id="127" name="Straight Arrow Connector 126">
                <a:extLst>
                  <a:ext uri="{FF2B5EF4-FFF2-40B4-BE49-F238E27FC236}">
                    <a16:creationId xmlns:a16="http://schemas.microsoft.com/office/drawing/2014/main" id="{583749AD-703C-4440-AF42-65DCAB070D99}"/>
                  </a:ext>
                </a:extLst>
              </p:cNvPr>
              <p:cNvCxnSpPr>
                <a:stCxn id="123" idx="3"/>
                <a:endCxn id="124" idx="1"/>
              </p:cNvCxnSpPr>
              <p:nvPr/>
            </p:nvCxnSpPr>
            <p:spPr>
              <a:xfrm flipV="1">
                <a:off x="5274039" y="4242451"/>
                <a:ext cx="480091" cy="354526"/>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5FDE92AE-C36B-1149-90E0-645F6A05DFB0}"/>
                  </a:ext>
                </a:extLst>
              </p:cNvPr>
              <p:cNvCxnSpPr>
                <a:stCxn id="123" idx="3"/>
                <a:endCxn id="125" idx="1"/>
              </p:cNvCxnSpPr>
              <p:nvPr/>
            </p:nvCxnSpPr>
            <p:spPr>
              <a:xfrm>
                <a:off x="5274039" y="4596977"/>
                <a:ext cx="480091" cy="353554"/>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29" name="Straight Arrow Connector 128">
                <a:extLst>
                  <a:ext uri="{FF2B5EF4-FFF2-40B4-BE49-F238E27FC236}">
                    <a16:creationId xmlns:a16="http://schemas.microsoft.com/office/drawing/2014/main" id="{59EA91B2-7CA5-0C40-AB72-5CACE6F2549A}"/>
                  </a:ext>
                </a:extLst>
              </p:cNvPr>
              <p:cNvCxnSpPr>
                <a:stCxn id="124" idx="3"/>
                <a:endCxn id="126" idx="1"/>
              </p:cNvCxnSpPr>
              <p:nvPr/>
            </p:nvCxnSpPr>
            <p:spPr>
              <a:xfrm>
                <a:off x="6549261" y="4242451"/>
                <a:ext cx="437896" cy="354526"/>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137932EC-E56A-FC44-8D71-EACF837A6C2B}"/>
                  </a:ext>
                </a:extLst>
              </p:cNvPr>
              <p:cNvCxnSpPr>
                <a:stCxn id="125" idx="3"/>
                <a:endCxn id="126" idx="1"/>
              </p:cNvCxnSpPr>
              <p:nvPr/>
            </p:nvCxnSpPr>
            <p:spPr>
              <a:xfrm flipV="1">
                <a:off x="6549261" y="4596977"/>
                <a:ext cx="437896" cy="353554"/>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31" name="Rectangle 130">
                <a:extLst>
                  <a:ext uri="{FF2B5EF4-FFF2-40B4-BE49-F238E27FC236}">
                    <a16:creationId xmlns:a16="http://schemas.microsoft.com/office/drawing/2014/main" id="{9F756551-EB38-DF40-8004-762D8EF2F011}"/>
                  </a:ext>
                </a:extLst>
              </p:cNvPr>
              <p:cNvSpPr/>
              <p:nvPr/>
            </p:nvSpPr>
            <p:spPr>
              <a:xfrm>
                <a:off x="3273410" y="4366171"/>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NAT</a:t>
                </a:r>
              </a:p>
            </p:txBody>
          </p:sp>
          <p:cxnSp>
            <p:nvCxnSpPr>
              <p:cNvPr id="132" name="Straight Arrow Connector 131">
                <a:extLst>
                  <a:ext uri="{FF2B5EF4-FFF2-40B4-BE49-F238E27FC236}">
                    <a16:creationId xmlns:a16="http://schemas.microsoft.com/office/drawing/2014/main" id="{D1871DC0-3FD9-704F-9924-AD7BA74A2A55}"/>
                  </a:ext>
                </a:extLst>
              </p:cNvPr>
              <p:cNvCxnSpPr>
                <a:cxnSpLocks/>
                <a:stCxn id="131" idx="3"/>
                <a:endCxn id="123" idx="1"/>
              </p:cNvCxnSpPr>
              <p:nvPr/>
            </p:nvCxnSpPr>
            <p:spPr>
              <a:xfrm flipV="1">
                <a:off x="4068541" y="4596977"/>
                <a:ext cx="410367" cy="248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119" name="Explosion 1 118">
              <a:extLst>
                <a:ext uri="{FF2B5EF4-FFF2-40B4-BE49-F238E27FC236}">
                  <a16:creationId xmlns:a16="http://schemas.microsoft.com/office/drawing/2014/main" id="{AE77309C-F943-0049-9990-DD6244771269}"/>
                </a:ext>
              </a:extLst>
            </p:cNvPr>
            <p:cNvSpPr/>
            <p:nvPr/>
          </p:nvSpPr>
          <p:spPr>
            <a:xfrm>
              <a:off x="9159743" y="3264451"/>
              <a:ext cx="507553" cy="525915"/>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20" name="TextBox 119">
              <a:extLst>
                <a:ext uri="{FF2B5EF4-FFF2-40B4-BE49-F238E27FC236}">
                  <a16:creationId xmlns:a16="http://schemas.microsoft.com/office/drawing/2014/main" id="{DD1E568F-8221-1043-A345-3F54AC3B24DE}"/>
                </a:ext>
              </a:extLst>
            </p:cNvPr>
            <p:cNvSpPr txBox="1"/>
            <p:nvPr/>
          </p:nvSpPr>
          <p:spPr>
            <a:xfrm>
              <a:off x="8801101" y="3872120"/>
              <a:ext cx="3117673" cy="557312"/>
            </a:xfrm>
            <a:prstGeom prst="rect">
              <a:avLst/>
            </a:prstGeom>
            <a:noFill/>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Long tail latency</a:t>
              </a:r>
            </a:p>
          </p:txBody>
        </p:sp>
      </p:grpSp>
      <p:cxnSp>
        <p:nvCxnSpPr>
          <p:cNvPr id="133" name="Straight Connector 132">
            <a:extLst>
              <a:ext uri="{FF2B5EF4-FFF2-40B4-BE49-F238E27FC236}">
                <a16:creationId xmlns:a16="http://schemas.microsoft.com/office/drawing/2014/main" id="{11763394-FC64-1641-9EA3-A51F3959FF18}"/>
              </a:ext>
            </a:extLst>
          </p:cNvPr>
          <p:cNvCxnSpPr>
            <a:stCxn id="125" idx="3"/>
            <a:endCxn id="126" idx="1"/>
          </p:cNvCxnSpPr>
          <p:nvPr/>
        </p:nvCxnSpPr>
        <p:spPr>
          <a:xfrm flipV="1">
            <a:off x="7440593" y="1845824"/>
            <a:ext cx="482323" cy="3894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7516FA5F-24FB-0C49-8E0D-B8212D8E7F60}"/>
              </a:ext>
            </a:extLst>
          </p:cNvPr>
          <p:cNvSpPr txBox="1"/>
          <p:nvPr/>
        </p:nvSpPr>
        <p:spPr>
          <a:xfrm>
            <a:off x="7307572" y="2162135"/>
            <a:ext cx="1016992" cy="430887"/>
          </a:xfrm>
          <a:prstGeom prst="rect">
            <a:avLst/>
          </a:prstGeom>
          <a:noFill/>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Burst</a:t>
            </a:r>
          </a:p>
        </p:txBody>
      </p:sp>
      <p:sp>
        <p:nvSpPr>
          <p:cNvPr id="135" name="Explosion 1 134">
            <a:extLst>
              <a:ext uri="{FF2B5EF4-FFF2-40B4-BE49-F238E27FC236}">
                <a16:creationId xmlns:a16="http://schemas.microsoft.com/office/drawing/2014/main" id="{861E684B-112D-A441-B911-6C1B5C149689}"/>
              </a:ext>
            </a:extLst>
          </p:cNvPr>
          <p:cNvSpPr/>
          <p:nvPr/>
        </p:nvSpPr>
        <p:spPr>
          <a:xfrm>
            <a:off x="6406962" y="2164409"/>
            <a:ext cx="392416" cy="406612"/>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36" name="TextBox 135">
            <a:extLst>
              <a:ext uri="{FF2B5EF4-FFF2-40B4-BE49-F238E27FC236}">
                <a16:creationId xmlns:a16="http://schemas.microsoft.com/office/drawing/2014/main" id="{F4F41698-3BC2-AE40-9C8C-FA96662F1D59}"/>
              </a:ext>
            </a:extLst>
          </p:cNvPr>
          <p:cNvSpPr txBox="1"/>
          <p:nvPr/>
        </p:nvSpPr>
        <p:spPr>
          <a:xfrm>
            <a:off x="5901161" y="2523702"/>
            <a:ext cx="1404017" cy="430887"/>
          </a:xfrm>
          <a:prstGeom prst="rect">
            <a:avLst/>
          </a:prstGeom>
          <a:noFill/>
        </p:spPr>
        <p:txBody>
          <a:bodyPr wrap="square" rtlCol="0">
            <a:spAutoFit/>
          </a:bodyPr>
          <a:lstStyle/>
          <a:p>
            <a:pPr algn="ctr"/>
            <a:r>
              <a:rPr lang="en-US" sz="2200" b="1" dirty="0" err="1">
                <a:solidFill>
                  <a:srgbClr val="FF0000"/>
                </a:solidFill>
                <a:latin typeface="Times New Roman" panose="02020603050405020304" pitchFamily="18" charset="0"/>
                <a:cs typeface="Times New Roman" panose="02020603050405020304" pitchFamily="18" charset="0"/>
              </a:rPr>
              <a:t>Misconfig</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137" name="TextBox 136">
            <a:extLst>
              <a:ext uri="{FF2B5EF4-FFF2-40B4-BE49-F238E27FC236}">
                <a16:creationId xmlns:a16="http://schemas.microsoft.com/office/drawing/2014/main" id="{763C63BA-59F4-3C4C-9B8A-ED54936E15A8}"/>
              </a:ext>
            </a:extLst>
          </p:cNvPr>
          <p:cNvSpPr txBox="1"/>
          <p:nvPr/>
        </p:nvSpPr>
        <p:spPr>
          <a:xfrm>
            <a:off x="4023214" y="6384884"/>
            <a:ext cx="369543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FW’s input rate and output rate</a:t>
            </a:r>
          </a:p>
        </p:txBody>
      </p:sp>
    </p:spTree>
    <p:extLst>
      <p:ext uri="{BB962C8B-B14F-4D97-AF65-F5344CB8AC3E}">
        <p14:creationId xmlns:p14="http://schemas.microsoft.com/office/powerpoint/2010/main" val="14590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wipe(left)">
                                      <p:cBhvr>
                                        <p:cTn id="10" dur="500"/>
                                        <p:tgtEl>
                                          <p:spTgt spid="10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linds(horizontal)">
                                      <p:cBhvr>
                                        <p:cTn id="15" dur="500"/>
                                        <p:tgtEl>
                                          <p:spTgt spid="16"/>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blinds(horizontal)">
                                      <p:cBhvr>
                                        <p:cTn id="21" dur="500"/>
                                        <p:tgtEl>
                                          <p:spTgt spid="105"/>
                                        </p:tgtEl>
                                      </p:cBhvr>
                                    </p:animEffect>
                                  </p:childTnLst>
                                </p:cTn>
                              </p:par>
                              <p:par>
                                <p:cTn id="22" presetID="3" presetClass="entr" presetSubtype="10" fill="hold" nodeType="with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blinds(horizontal)">
                                      <p:cBhvr>
                                        <p:cTn id="24" dur="500"/>
                                        <p:tgtEl>
                                          <p:spTgt spid="10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2"/>
                                        </p:tgtEl>
                                        <p:attrNameLst>
                                          <p:attrName>style.visibility</p:attrName>
                                        </p:attrNameLst>
                                      </p:cBhvr>
                                      <p:to>
                                        <p:strVal val="visible"/>
                                      </p:to>
                                    </p:set>
                                    <p:animEffect transition="in" filter="blinds(horizontal)">
                                      <p:cBhvr>
                                        <p:cTn id="37" dur="500"/>
                                        <p:tgtEl>
                                          <p:spTgt spid="10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blinds(horizontal)">
                                      <p:cBhvr>
                                        <p:cTn id="40" dur="500"/>
                                        <p:tgtEl>
                                          <p:spTgt spid="10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07"/>
                                        </p:tgtEl>
                                        <p:attrNameLst>
                                          <p:attrName>style.visibility</p:attrName>
                                        </p:attrNameLst>
                                      </p:cBhvr>
                                      <p:to>
                                        <p:strVal val="visible"/>
                                      </p:to>
                                    </p:set>
                                    <p:animEffect transition="in" filter="blinds(horizontal)">
                                      <p:cBhvr>
                                        <p:cTn id="43" dur="500"/>
                                        <p:tgtEl>
                                          <p:spTgt spid="107"/>
                                        </p:tgtEl>
                                      </p:cBhvr>
                                    </p:animEffect>
                                  </p:childTnLst>
                                </p:cTn>
                              </p:par>
                              <p:par>
                                <p:cTn id="44" presetID="3" presetClass="entr" presetSubtype="10" fill="hold" nodeType="with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blinds(horizontal)">
                                      <p:cBhvr>
                                        <p:cTn id="46" dur="500"/>
                                        <p:tgtEl>
                                          <p:spTgt spid="10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par>
                                <p:cTn id="52" presetID="22" presetClass="entr" presetSubtype="8"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14"/>
                                        </p:tgtEl>
                                        <p:attrNameLst>
                                          <p:attrName>style.visibility</p:attrName>
                                        </p:attrNameLst>
                                      </p:cBhvr>
                                      <p:to>
                                        <p:strVal val="visible"/>
                                      </p:to>
                                    </p:set>
                                    <p:animEffect transition="in" filter="wipe(left)">
                                      <p:cBhvr>
                                        <p:cTn id="59" dur="500"/>
                                        <p:tgtEl>
                                          <p:spTgt spid="11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5"/>
                                        </p:tgtEl>
                                        <p:attrNameLst>
                                          <p:attrName>style.visibility</p:attrName>
                                        </p:attrNameLst>
                                      </p:cBhvr>
                                      <p:to>
                                        <p:strVal val="visible"/>
                                      </p:to>
                                    </p:set>
                                    <p:animEffect transition="in" filter="wipe(left)">
                                      <p:cBhvr>
                                        <p:cTn id="67" dur="500"/>
                                        <p:tgtEl>
                                          <p:spTgt spid="11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16"/>
                                        </p:tgtEl>
                                        <p:attrNameLst>
                                          <p:attrName>style.visibility</p:attrName>
                                        </p:attrNameLst>
                                      </p:cBhvr>
                                      <p:to>
                                        <p:strVal val="visible"/>
                                      </p:to>
                                    </p:set>
                                    <p:animEffect transition="in" filter="wipe(left)">
                                      <p:cBhvr>
                                        <p:cTn id="7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3" grpId="0"/>
      <p:bldP spid="105" grpId="0"/>
      <p:bldP spid="107" grpId="0"/>
      <p:bldP spid="114" grpId="0" animBg="1"/>
      <p:bldP spid="30" grpId="0"/>
      <p:bldP spid="115" grpId="0" animBg="1"/>
      <p:bldP spid="1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B6D5-E34C-4C25-9E68-B5F50D356F29}"/>
              </a:ext>
            </a:extLst>
          </p:cNvPr>
          <p:cNvSpPr>
            <a:spLocks noGrp="1"/>
          </p:cNvSpPr>
          <p:nvPr>
            <p:ph type="title"/>
          </p:nvPr>
        </p:nvSpPr>
        <p:spPr>
          <a:xfrm>
            <a:off x="346364" y="157306"/>
            <a:ext cx="12974782" cy="1325563"/>
          </a:xfrm>
        </p:spPr>
        <p:txBody>
          <a:bodyPr>
            <a:normAutofit/>
          </a:bodyPr>
          <a:lstStyle/>
          <a:p>
            <a:r>
              <a:rPr lang="en-US" sz="3600" dirty="0">
                <a:cs typeface="Calibri Light"/>
              </a:rPr>
              <a:t>Challenges of diagnosing fine-grained NFV performance</a:t>
            </a:r>
            <a:endParaRPr lang="en-US" sz="3600" dirty="0"/>
          </a:p>
        </p:txBody>
      </p:sp>
      <p:sp>
        <p:nvSpPr>
          <p:cNvPr id="3" name="Content Placeholder 2">
            <a:extLst>
              <a:ext uri="{FF2B5EF4-FFF2-40B4-BE49-F238E27FC236}">
                <a16:creationId xmlns:a16="http://schemas.microsoft.com/office/drawing/2014/main" id="{4CE7B67E-4481-490B-8E57-1F12DD7E683E}"/>
              </a:ext>
            </a:extLst>
          </p:cNvPr>
          <p:cNvSpPr>
            <a:spLocks noGrp="1"/>
          </p:cNvSpPr>
          <p:nvPr>
            <p:ph idx="1"/>
          </p:nvPr>
        </p:nvSpPr>
        <p:spPr/>
        <p:txBody>
          <a:bodyPr vert="horz" lIns="91440" tIns="45720" rIns="91440" bIns="45720" rtlCol="0" anchor="t">
            <a:normAutofit/>
          </a:bodyPr>
          <a:lstStyle/>
          <a:p>
            <a:r>
              <a:rPr lang="en-US" dirty="0">
                <a:latin typeface="Times New Roman" panose="02020603050405020304" pitchFamily="18" charset="0"/>
                <a:cs typeface="Times New Roman" panose="02020603050405020304" pitchFamily="18" charset="0"/>
              </a:rPr>
              <a:t>Challenge 1: impact propagation over time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Challenge 2: impact propagation across NFs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Challenge 3: too many root causes for too many victim packets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029360F-D1C3-C74A-BF81-5D02723A73C7}"/>
              </a:ext>
            </a:extLst>
          </p:cNvPr>
          <p:cNvSpPr>
            <a:spLocks noGrp="1"/>
          </p:cNvSpPr>
          <p:nvPr>
            <p:ph type="sldNum" sz="quarter" idx="12"/>
          </p:nvPr>
        </p:nvSpPr>
        <p:spPr/>
        <p:txBody>
          <a:bodyPr/>
          <a:lstStyle/>
          <a:p>
            <a:fld id="{5E5517CE-978A-D640-BED8-603111C070CE}" type="slidenum">
              <a:rPr lang="en-US" smtClean="0"/>
              <a:t>11</a:t>
            </a:fld>
            <a:endParaRPr lang="en-US"/>
          </a:p>
        </p:txBody>
      </p:sp>
    </p:spTree>
    <p:extLst>
      <p:ext uri="{BB962C8B-B14F-4D97-AF65-F5344CB8AC3E}">
        <p14:creationId xmlns:p14="http://schemas.microsoft.com/office/powerpoint/2010/main" val="403959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C7D3E-4C25-0E4D-80D2-9B3EE3E0804B}"/>
              </a:ext>
            </a:extLst>
          </p:cNvPr>
          <p:cNvSpPr>
            <a:spLocks noGrp="1"/>
          </p:cNvSpPr>
          <p:nvPr>
            <p:ph type="title"/>
          </p:nvPr>
        </p:nvSpPr>
        <p:spPr>
          <a:xfrm>
            <a:off x="821401" y="77871"/>
            <a:ext cx="10515600" cy="1325563"/>
          </a:xfrm>
        </p:spPr>
        <p:txBody>
          <a:bodyPr/>
          <a:lstStyle/>
          <a:p>
            <a:r>
              <a:rPr lang="en-US" dirty="0"/>
              <a:t>Microscope: Use the queue</a:t>
            </a:r>
          </a:p>
        </p:txBody>
      </p:sp>
      <p:sp>
        <p:nvSpPr>
          <p:cNvPr id="3" name="Content Placeholder 2">
            <a:extLst>
              <a:ext uri="{FF2B5EF4-FFF2-40B4-BE49-F238E27FC236}">
                <a16:creationId xmlns:a16="http://schemas.microsoft.com/office/drawing/2014/main" id="{EFA28058-1117-1F49-AF0D-D41B1297CD6F}"/>
              </a:ext>
            </a:extLst>
          </p:cNvPr>
          <p:cNvSpPr>
            <a:spLocks noGrp="1"/>
          </p:cNvSpPr>
          <p:nvPr>
            <p:ph idx="1"/>
          </p:nvPr>
        </p:nvSpPr>
        <p:spPr>
          <a:xfrm>
            <a:off x="821401" y="1417332"/>
            <a:ext cx="10515600" cy="4351338"/>
          </a:xfrm>
        </p:spPr>
        <p:txBody>
          <a:bodyPr/>
          <a:lstStyle/>
          <a:p>
            <a:r>
              <a:rPr lang="en-US" dirty="0">
                <a:latin typeface="Times New Roman" panose="02020603050405020304" pitchFamily="18" charset="0"/>
                <a:cs typeface="Times New Roman" panose="02020603050405020304" pitchFamily="18" charset="0"/>
              </a:rPr>
              <a:t>By tracing back packets in the queue of VPN</a:t>
            </a:r>
          </a:p>
          <a:p>
            <a:pPr lvl="1"/>
            <a:r>
              <a:rPr lang="en-US" dirty="0">
                <a:latin typeface="Times New Roman" panose="02020603050405020304" pitchFamily="18" charset="0"/>
                <a:cs typeface="Times New Roman" panose="02020603050405020304" pitchFamily="18" charset="0"/>
              </a:rPr>
              <a:t>Learn when the traffic burst arrives and affects VPN</a:t>
            </a:r>
          </a:p>
          <a:p>
            <a:r>
              <a:rPr lang="en-US" dirty="0">
                <a:latin typeface="Times New Roman" panose="02020603050405020304" pitchFamily="18" charset="0"/>
                <a:cs typeface="Times New Roman" panose="02020603050405020304" pitchFamily="18" charset="0"/>
              </a:rPr>
              <a:t>By tracing back packets in the queue of FW</a:t>
            </a:r>
          </a:p>
          <a:p>
            <a:pPr lvl="1"/>
            <a:r>
              <a:rPr lang="en-US" dirty="0">
                <a:latin typeface="Times New Roman" panose="02020603050405020304" pitchFamily="18" charset="0"/>
                <a:cs typeface="Times New Roman" panose="02020603050405020304" pitchFamily="18" charset="0"/>
              </a:rPr>
              <a:t>Learn when the FW buffer packets in the queue</a:t>
            </a:r>
          </a:p>
          <a:p>
            <a:pPr lvl="1"/>
            <a:r>
              <a:rPr lang="en-US" dirty="0">
                <a:latin typeface="Times New Roman" panose="02020603050405020304" pitchFamily="18" charset="0"/>
                <a:cs typeface="Times New Roman" panose="02020603050405020304" pitchFamily="18" charset="0"/>
              </a:rPr>
              <a:t>Learn when the FW sends the burst</a:t>
            </a:r>
          </a:p>
        </p:txBody>
      </p:sp>
      <p:sp>
        <p:nvSpPr>
          <p:cNvPr id="4" name="Slide Number Placeholder 3">
            <a:extLst>
              <a:ext uri="{FF2B5EF4-FFF2-40B4-BE49-F238E27FC236}">
                <a16:creationId xmlns:a16="http://schemas.microsoft.com/office/drawing/2014/main" id="{F55FB42D-3D5D-B447-82B0-05CE51129688}"/>
              </a:ext>
            </a:extLst>
          </p:cNvPr>
          <p:cNvSpPr>
            <a:spLocks noGrp="1"/>
          </p:cNvSpPr>
          <p:nvPr>
            <p:ph type="sldNum" sz="quarter" idx="12"/>
          </p:nvPr>
        </p:nvSpPr>
        <p:spPr/>
        <p:txBody>
          <a:bodyPr/>
          <a:lstStyle/>
          <a:p>
            <a:fld id="{5E5517CE-978A-D640-BED8-603111C070CE}" type="slidenum">
              <a:rPr lang="en-US" smtClean="0"/>
              <a:t>12</a:t>
            </a:fld>
            <a:endParaRPr lang="en-US"/>
          </a:p>
        </p:txBody>
      </p:sp>
      <p:grpSp>
        <p:nvGrpSpPr>
          <p:cNvPr id="69" name="Group 68">
            <a:extLst>
              <a:ext uri="{FF2B5EF4-FFF2-40B4-BE49-F238E27FC236}">
                <a16:creationId xmlns:a16="http://schemas.microsoft.com/office/drawing/2014/main" id="{8B64505F-0B09-7849-ACA9-BA57B7BC9B27}"/>
              </a:ext>
            </a:extLst>
          </p:cNvPr>
          <p:cNvGrpSpPr/>
          <p:nvPr/>
        </p:nvGrpSpPr>
        <p:grpSpPr>
          <a:xfrm>
            <a:off x="135847" y="3700193"/>
            <a:ext cx="3948660" cy="2457860"/>
            <a:chOff x="5540689" y="2664968"/>
            <a:chExt cx="5832720" cy="3630601"/>
          </a:xfrm>
        </p:grpSpPr>
        <p:grpSp>
          <p:nvGrpSpPr>
            <p:cNvPr id="60" name="Group 59">
              <a:extLst>
                <a:ext uri="{FF2B5EF4-FFF2-40B4-BE49-F238E27FC236}">
                  <a16:creationId xmlns:a16="http://schemas.microsoft.com/office/drawing/2014/main" id="{30E8C1B8-D1C0-AF41-A22C-545FCB7CFE17}"/>
                </a:ext>
              </a:extLst>
            </p:cNvPr>
            <p:cNvGrpSpPr/>
            <p:nvPr/>
          </p:nvGrpSpPr>
          <p:grpSpPr>
            <a:xfrm>
              <a:off x="5540689" y="2664968"/>
              <a:ext cx="5832720" cy="3630601"/>
              <a:chOff x="5540689" y="2664968"/>
              <a:chExt cx="5832720" cy="3630601"/>
            </a:xfrm>
          </p:grpSpPr>
          <p:cxnSp>
            <p:nvCxnSpPr>
              <p:cNvPr id="61" name="Straight Arrow Connector 60">
                <a:extLst>
                  <a:ext uri="{FF2B5EF4-FFF2-40B4-BE49-F238E27FC236}">
                    <a16:creationId xmlns:a16="http://schemas.microsoft.com/office/drawing/2014/main" id="{D43DD78F-53E0-1A42-BF86-0F961AD663C2}"/>
                  </a:ext>
                </a:extLst>
              </p:cNvPr>
              <p:cNvCxnSpPr>
                <a:cxnSpLocks/>
              </p:cNvCxnSpPr>
              <p:nvPr/>
            </p:nvCxnSpPr>
            <p:spPr>
              <a:xfrm flipV="1">
                <a:off x="6564790" y="3073400"/>
                <a:ext cx="0" cy="27305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59C09A31-AE6D-0A4E-818F-5A522418E79E}"/>
                  </a:ext>
                </a:extLst>
              </p:cNvPr>
              <p:cNvCxnSpPr>
                <a:cxnSpLocks/>
              </p:cNvCxnSpPr>
              <p:nvPr/>
            </p:nvCxnSpPr>
            <p:spPr>
              <a:xfrm>
                <a:off x="6564790" y="5803900"/>
                <a:ext cx="43826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FEB51D5C-2AC7-704D-98D9-E08E08383615}"/>
                  </a:ext>
                </a:extLst>
              </p:cNvPr>
              <p:cNvSpPr txBox="1"/>
              <p:nvPr/>
            </p:nvSpPr>
            <p:spPr>
              <a:xfrm>
                <a:off x="10627564" y="5895459"/>
                <a:ext cx="74584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Time</a:t>
                </a:r>
              </a:p>
            </p:txBody>
          </p:sp>
          <p:sp>
            <p:nvSpPr>
              <p:cNvPr id="64" name="TextBox 63">
                <a:extLst>
                  <a:ext uri="{FF2B5EF4-FFF2-40B4-BE49-F238E27FC236}">
                    <a16:creationId xmlns:a16="http://schemas.microsoft.com/office/drawing/2014/main" id="{B947FE06-A00C-1649-86A3-3B0CA0A2A288}"/>
                  </a:ext>
                </a:extLst>
              </p:cNvPr>
              <p:cNvSpPr txBox="1"/>
              <p:nvPr/>
            </p:nvSpPr>
            <p:spPr>
              <a:xfrm>
                <a:off x="5540689" y="2664968"/>
                <a:ext cx="172354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Queue length</a:t>
                </a:r>
              </a:p>
            </p:txBody>
          </p:sp>
        </p:grpSp>
        <p:grpSp>
          <p:nvGrpSpPr>
            <p:cNvPr id="65" name="Group 64">
              <a:extLst>
                <a:ext uri="{FF2B5EF4-FFF2-40B4-BE49-F238E27FC236}">
                  <a16:creationId xmlns:a16="http://schemas.microsoft.com/office/drawing/2014/main" id="{D69F6771-1FE9-7140-A4C4-98BEE045C6D9}"/>
                </a:ext>
              </a:extLst>
            </p:cNvPr>
            <p:cNvGrpSpPr/>
            <p:nvPr/>
          </p:nvGrpSpPr>
          <p:grpSpPr>
            <a:xfrm>
              <a:off x="6549605" y="3388511"/>
              <a:ext cx="4236673" cy="2336531"/>
              <a:chOff x="6549605" y="3388511"/>
              <a:chExt cx="4236673" cy="2336531"/>
            </a:xfrm>
          </p:grpSpPr>
          <p:cxnSp>
            <p:nvCxnSpPr>
              <p:cNvPr id="66" name="Straight Connector 65">
                <a:extLst>
                  <a:ext uri="{FF2B5EF4-FFF2-40B4-BE49-F238E27FC236}">
                    <a16:creationId xmlns:a16="http://schemas.microsoft.com/office/drawing/2014/main" id="{DB6048F0-995A-BA4D-B798-2EA8A1BEFE90}"/>
                  </a:ext>
                </a:extLst>
              </p:cNvPr>
              <p:cNvCxnSpPr/>
              <p:nvPr/>
            </p:nvCxnSpPr>
            <p:spPr>
              <a:xfrm flipH="1">
                <a:off x="6549605" y="5725042"/>
                <a:ext cx="52341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7" name="Freeform 66">
                <a:extLst>
                  <a:ext uri="{FF2B5EF4-FFF2-40B4-BE49-F238E27FC236}">
                    <a16:creationId xmlns:a16="http://schemas.microsoft.com/office/drawing/2014/main" id="{F906B916-4A2D-5F44-A662-2FC8557D15FA}"/>
                  </a:ext>
                </a:extLst>
              </p:cNvPr>
              <p:cNvSpPr/>
              <p:nvPr/>
            </p:nvSpPr>
            <p:spPr>
              <a:xfrm>
                <a:off x="7073899" y="3392474"/>
                <a:ext cx="889490" cy="2328605"/>
              </a:xfrm>
              <a:custGeom>
                <a:avLst/>
                <a:gdLst>
                  <a:gd name="connsiteX0" fmla="*/ 0 w 1041400"/>
                  <a:gd name="connsiteY0" fmla="*/ 2794000 h 2794000"/>
                  <a:gd name="connsiteX1" fmla="*/ 749300 w 1041400"/>
                  <a:gd name="connsiteY1" fmla="*/ 431800 h 2794000"/>
                  <a:gd name="connsiteX2" fmla="*/ 1041400 w 1041400"/>
                  <a:gd name="connsiteY2" fmla="*/ 0 h 2794000"/>
                </a:gdLst>
                <a:ahLst/>
                <a:cxnLst>
                  <a:cxn ang="0">
                    <a:pos x="connsiteX0" y="connsiteY0"/>
                  </a:cxn>
                  <a:cxn ang="0">
                    <a:pos x="connsiteX1" y="connsiteY1"/>
                  </a:cxn>
                  <a:cxn ang="0">
                    <a:pos x="connsiteX2" y="connsiteY2"/>
                  </a:cxn>
                </a:cxnLst>
                <a:rect l="l" t="t" r="r" b="b"/>
                <a:pathLst>
                  <a:path w="1041400" h="2794000">
                    <a:moveTo>
                      <a:pt x="0" y="2794000"/>
                    </a:moveTo>
                    <a:cubicBezTo>
                      <a:pt x="287866" y="1845733"/>
                      <a:pt x="575733" y="897467"/>
                      <a:pt x="749300" y="431800"/>
                    </a:cubicBezTo>
                    <a:cubicBezTo>
                      <a:pt x="922867" y="-33867"/>
                      <a:pt x="933450" y="50800"/>
                      <a:pt x="1041400" y="0"/>
                    </a:cubicBez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F9A6055D-1102-3C41-8FB4-030233A9AB2C}"/>
                  </a:ext>
                </a:extLst>
              </p:cNvPr>
              <p:cNvSpPr/>
              <p:nvPr/>
            </p:nvSpPr>
            <p:spPr>
              <a:xfrm>
                <a:off x="7963389" y="3388511"/>
                <a:ext cx="2822889" cy="2233271"/>
              </a:xfrm>
              <a:custGeom>
                <a:avLst/>
                <a:gdLst>
                  <a:gd name="connsiteX0" fmla="*/ 0 w 3403600"/>
                  <a:gd name="connsiteY0" fmla="*/ 0 h 2692689"/>
                  <a:gd name="connsiteX1" fmla="*/ 2311400 w 3403600"/>
                  <a:gd name="connsiteY1" fmla="*/ 2247900 h 2692689"/>
                  <a:gd name="connsiteX2" fmla="*/ 3403600 w 3403600"/>
                  <a:gd name="connsiteY2" fmla="*/ 2692400 h 2692689"/>
                </a:gdLst>
                <a:ahLst/>
                <a:cxnLst>
                  <a:cxn ang="0">
                    <a:pos x="connsiteX0" y="connsiteY0"/>
                  </a:cxn>
                  <a:cxn ang="0">
                    <a:pos x="connsiteX1" y="connsiteY1"/>
                  </a:cxn>
                  <a:cxn ang="0">
                    <a:pos x="connsiteX2" y="connsiteY2"/>
                  </a:cxn>
                </a:cxnLst>
                <a:rect l="l" t="t" r="r" b="b"/>
                <a:pathLst>
                  <a:path w="3403600" h="2692689">
                    <a:moveTo>
                      <a:pt x="0" y="0"/>
                    </a:moveTo>
                    <a:cubicBezTo>
                      <a:pt x="872066" y="899583"/>
                      <a:pt x="1744133" y="1799167"/>
                      <a:pt x="2311400" y="2247900"/>
                    </a:cubicBezTo>
                    <a:cubicBezTo>
                      <a:pt x="2878667" y="2696633"/>
                      <a:pt x="3141133" y="2694516"/>
                      <a:pt x="3403600" y="2692400"/>
                    </a:cubicBez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91">
            <a:extLst>
              <a:ext uri="{FF2B5EF4-FFF2-40B4-BE49-F238E27FC236}">
                <a16:creationId xmlns:a16="http://schemas.microsoft.com/office/drawing/2014/main" id="{4BDC63ED-451C-1642-88DB-3B7834F6DDFD}"/>
              </a:ext>
            </a:extLst>
          </p:cNvPr>
          <p:cNvGrpSpPr/>
          <p:nvPr/>
        </p:nvGrpSpPr>
        <p:grpSpPr>
          <a:xfrm>
            <a:off x="7368988" y="3323464"/>
            <a:ext cx="4302295" cy="2752904"/>
            <a:chOff x="5435257" y="2820161"/>
            <a:chExt cx="5832720" cy="3732175"/>
          </a:xfrm>
        </p:grpSpPr>
        <p:grpSp>
          <p:nvGrpSpPr>
            <p:cNvPr id="70" name="Group 69">
              <a:extLst>
                <a:ext uri="{FF2B5EF4-FFF2-40B4-BE49-F238E27FC236}">
                  <a16:creationId xmlns:a16="http://schemas.microsoft.com/office/drawing/2014/main" id="{FEFF32AF-0736-B44D-B19B-46090A26A544}"/>
                </a:ext>
              </a:extLst>
            </p:cNvPr>
            <p:cNvGrpSpPr/>
            <p:nvPr/>
          </p:nvGrpSpPr>
          <p:grpSpPr>
            <a:xfrm>
              <a:off x="5435257" y="2921735"/>
              <a:ext cx="5832720" cy="3630601"/>
              <a:chOff x="5540689" y="2664968"/>
              <a:chExt cx="5832720" cy="3630601"/>
            </a:xfrm>
          </p:grpSpPr>
          <p:cxnSp>
            <p:nvCxnSpPr>
              <p:cNvPr id="71" name="Straight Arrow Connector 70">
                <a:extLst>
                  <a:ext uri="{FF2B5EF4-FFF2-40B4-BE49-F238E27FC236}">
                    <a16:creationId xmlns:a16="http://schemas.microsoft.com/office/drawing/2014/main" id="{2713F4F4-9944-BD42-985F-C94B36B2BBA6}"/>
                  </a:ext>
                </a:extLst>
              </p:cNvPr>
              <p:cNvCxnSpPr>
                <a:cxnSpLocks/>
              </p:cNvCxnSpPr>
              <p:nvPr/>
            </p:nvCxnSpPr>
            <p:spPr>
              <a:xfrm flipV="1">
                <a:off x="6564790" y="3073400"/>
                <a:ext cx="0" cy="27305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5147C6A4-4272-6D4D-B827-6F8A4A40DC51}"/>
                  </a:ext>
                </a:extLst>
              </p:cNvPr>
              <p:cNvCxnSpPr>
                <a:cxnSpLocks/>
              </p:cNvCxnSpPr>
              <p:nvPr/>
            </p:nvCxnSpPr>
            <p:spPr>
              <a:xfrm>
                <a:off x="6564790" y="5803900"/>
                <a:ext cx="43826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6FD79893-315E-1C45-BF9B-93BFC5236592}"/>
                  </a:ext>
                </a:extLst>
              </p:cNvPr>
              <p:cNvSpPr txBox="1"/>
              <p:nvPr/>
            </p:nvSpPr>
            <p:spPr>
              <a:xfrm>
                <a:off x="10627564" y="5895459"/>
                <a:ext cx="74584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Time</a:t>
                </a:r>
              </a:p>
            </p:txBody>
          </p:sp>
          <p:sp>
            <p:nvSpPr>
              <p:cNvPr id="74" name="TextBox 73">
                <a:extLst>
                  <a:ext uri="{FF2B5EF4-FFF2-40B4-BE49-F238E27FC236}">
                    <a16:creationId xmlns:a16="http://schemas.microsoft.com/office/drawing/2014/main" id="{7D176937-45B9-F54B-97C0-BC97E9D17F30}"/>
                  </a:ext>
                </a:extLst>
              </p:cNvPr>
              <p:cNvSpPr txBox="1"/>
              <p:nvPr/>
            </p:nvSpPr>
            <p:spPr>
              <a:xfrm>
                <a:off x="5540689" y="2664968"/>
                <a:ext cx="146386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Output rate</a:t>
                </a:r>
              </a:p>
            </p:txBody>
          </p:sp>
        </p:grpSp>
        <p:cxnSp>
          <p:nvCxnSpPr>
            <p:cNvPr id="75" name="Straight Arrow Connector 74">
              <a:extLst>
                <a:ext uri="{FF2B5EF4-FFF2-40B4-BE49-F238E27FC236}">
                  <a16:creationId xmlns:a16="http://schemas.microsoft.com/office/drawing/2014/main" id="{9E280FB4-0482-084A-A2BA-EEDDFE8D7F57}"/>
                </a:ext>
              </a:extLst>
            </p:cNvPr>
            <p:cNvCxnSpPr/>
            <p:nvPr/>
          </p:nvCxnSpPr>
          <p:spPr>
            <a:xfrm>
              <a:off x="7357222" y="4280861"/>
              <a:ext cx="0" cy="9421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210B063-9C7C-1E40-91F3-E02C36C6CBC6}"/>
                </a:ext>
              </a:extLst>
            </p:cNvPr>
            <p:cNvSpPr txBox="1"/>
            <p:nvPr/>
          </p:nvSpPr>
          <p:spPr>
            <a:xfrm>
              <a:off x="6734239" y="3731344"/>
              <a:ext cx="145103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Instant bug</a:t>
              </a:r>
            </a:p>
          </p:txBody>
        </p:sp>
        <p:cxnSp>
          <p:nvCxnSpPr>
            <p:cNvPr id="77" name="Straight Arrow Connector 76">
              <a:extLst>
                <a:ext uri="{FF2B5EF4-FFF2-40B4-BE49-F238E27FC236}">
                  <a16:creationId xmlns:a16="http://schemas.microsoft.com/office/drawing/2014/main" id="{67E16409-4C21-D24F-9541-A77EBBF1776E}"/>
                </a:ext>
              </a:extLst>
            </p:cNvPr>
            <p:cNvCxnSpPr>
              <a:cxnSpLocks/>
            </p:cNvCxnSpPr>
            <p:nvPr/>
          </p:nvCxnSpPr>
          <p:spPr>
            <a:xfrm>
              <a:off x="8729109" y="3327295"/>
              <a:ext cx="0" cy="3410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C90D44C9-A7E4-E84E-8BD9-621D94D2617C}"/>
                </a:ext>
              </a:extLst>
            </p:cNvPr>
            <p:cNvSpPr txBox="1"/>
            <p:nvPr/>
          </p:nvSpPr>
          <p:spPr>
            <a:xfrm>
              <a:off x="8146651" y="2820161"/>
              <a:ext cx="207781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Instant bug ends</a:t>
              </a:r>
            </a:p>
          </p:txBody>
        </p:sp>
        <p:cxnSp>
          <p:nvCxnSpPr>
            <p:cNvPr id="79" name="Straight Connector 78">
              <a:extLst>
                <a:ext uri="{FF2B5EF4-FFF2-40B4-BE49-F238E27FC236}">
                  <a16:creationId xmlns:a16="http://schemas.microsoft.com/office/drawing/2014/main" id="{E89BE817-D362-2E49-8CFA-6DC0BE3710EC}"/>
                </a:ext>
              </a:extLst>
            </p:cNvPr>
            <p:cNvCxnSpPr/>
            <p:nvPr/>
          </p:nvCxnSpPr>
          <p:spPr>
            <a:xfrm>
              <a:off x="6449798" y="5403275"/>
              <a:ext cx="921566"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0586AF-FFCC-2749-9847-D44422CFD41D}"/>
                </a:ext>
              </a:extLst>
            </p:cNvPr>
            <p:cNvGrpSpPr/>
            <p:nvPr/>
          </p:nvGrpSpPr>
          <p:grpSpPr>
            <a:xfrm>
              <a:off x="7371364" y="5403275"/>
              <a:ext cx="1357745" cy="540327"/>
              <a:chOff x="7371364" y="5403275"/>
              <a:chExt cx="1357745" cy="540327"/>
            </a:xfrm>
          </p:grpSpPr>
          <p:cxnSp>
            <p:nvCxnSpPr>
              <p:cNvPr id="81" name="Straight Connector 80">
                <a:extLst>
                  <a:ext uri="{FF2B5EF4-FFF2-40B4-BE49-F238E27FC236}">
                    <a16:creationId xmlns:a16="http://schemas.microsoft.com/office/drawing/2014/main" id="{2FE74C2A-3139-8C49-847B-3187D671D2BA}"/>
                  </a:ext>
                </a:extLst>
              </p:cNvPr>
              <p:cNvCxnSpPr>
                <a:cxnSpLocks/>
              </p:cNvCxnSpPr>
              <p:nvPr/>
            </p:nvCxnSpPr>
            <p:spPr>
              <a:xfrm>
                <a:off x="7371364" y="5915893"/>
                <a:ext cx="135774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4128796-733E-DD47-87A4-A438A5D1E53F}"/>
                  </a:ext>
                </a:extLst>
              </p:cNvPr>
              <p:cNvCxnSpPr/>
              <p:nvPr/>
            </p:nvCxnSpPr>
            <p:spPr>
              <a:xfrm>
                <a:off x="7371364" y="5403275"/>
                <a:ext cx="0" cy="540327"/>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3D813621-0D2B-5C45-9421-8A48F3B008C4}"/>
                </a:ext>
              </a:extLst>
            </p:cNvPr>
            <p:cNvGrpSpPr/>
            <p:nvPr/>
          </p:nvGrpSpPr>
          <p:grpSpPr>
            <a:xfrm>
              <a:off x="8729109" y="3851561"/>
              <a:ext cx="1779802" cy="2064332"/>
              <a:chOff x="8729109" y="3851561"/>
              <a:chExt cx="1779802" cy="2064332"/>
            </a:xfrm>
          </p:grpSpPr>
          <p:cxnSp>
            <p:nvCxnSpPr>
              <p:cNvPr id="84" name="Straight Connector 83">
                <a:extLst>
                  <a:ext uri="{FF2B5EF4-FFF2-40B4-BE49-F238E27FC236}">
                    <a16:creationId xmlns:a16="http://schemas.microsoft.com/office/drawing/2014/main" id="{4D4C5651-3D4C-B04D-8C88-B7250B9C04DB}"/>
                  </a:ext>
                </a:extLst>
              </p:cNvPr>
              <p:cNvCxnSpPr>
                <a:cxnSpLocks/>
              </p:cNvCxnSpPr>
              <p:nvPr/>
            </p:nvCxnSpPr>
            <p:spPr>
              <a:xfrm>
                <a:off x="8729109" y="3851561"/>
                <a:ext cx="8582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0E3E63F-A49D-DA4C-AA54-E9FC72B64CB6}"/>
                  </a:ext>
                </a:extLst>
              </p:cNvPr>
              <p:cNvCxnSpPr>
                <a:cxnSpLocks/>
              </p:cNvCxnSpPr>
              <p:nvPr/>
            </p:nvCxnSpPr>
            <p:spPr>
              <a:xfrm>
                <a:off x="8729855" y="3851561"/>
                <a:ext cx="0" cy="206433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2128659-B7F2-9047-BA95-FC4C0E78A7EA}"/>
                  </a:ext>
                </a:extLst>
              </p:cNvPr>
              <p:cNvCxnSpPr>
                <a:cxnSpLocks/>
              </p:cNvCxnSpPr>
              <p:nvPr/>
            </p:nvCxnSpPr>
            <p:spPr>
              <a:xfrm>
                <a:off x="9587345" y="3851561"/>
                <a:ext cx="0" cy="15517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450C564-E26F-6B41-B831-806AC8DEB807}"/>
                  </a:ext>
                </a:extLst>
              </p:cNvPr>
              <p:cNvCxnSpPr/>
              <p:nvPr/>
            </p:nvCxnSpPr>
            <p:spPr>
              <a:xfrm>
                <a:off x="9587345" y="5403275"/>
                <a:ext cx="921566" cy="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88" name="Rectangle 87">
              <a:extLst>
                <a:ext uri="{FF2B5EF4-FFF2-40B4-BE49-F238E27FC236}">
                  <a16:creationId xmlns:a16="http://schemas.microsoft.com/office/drawing/2014/main" id="{3838E801-0358-9B4F-97AF-EC6E8C8988AB}"/>
                </a:ext>
              </a:extLst>
            </p:cNvPr>
            <p:cNvSpPr/>
            <p:nvPr/>
          </p:nvSpPr>
          <p:spPr>
            <a:xfrm>
              <a:off x="7368964" y="3314222"/>
              <a:ext cx="1346750" cy="2730500"/>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DE4ABEB7-3043-E346-A07C-B4F379FF10C0}"/>
                </a:ext>
              </a:extLst>
            </p:cNvPr>
            <p:cNvSpPr txBox="1"/>
            <p:nvPr/>
          </p:nvSpPr>
          <p:spPr>
            <a:xfrm>
              <a:off x="7535629" y="4462378"/>
              <a:ext cx="1013419" cy="707886"/>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Queue</a:t>
              </a:r>
            </a:p>
            <a:p>
              <a:pPr algn="ctr"/>
              <a:r>
                <a:rPr lang="en-US" sz="2000" dirty="0">
                  <a:latin typeface="Arial" panose="020B0604020202020204" pitchFamily="34" charset="0"/>
                  <a:cs typeface="Arial" panose="020B0604020202020204" pitchFamily="34" charset="0"/>
                </a:rPr>
                <a:t>buildup</a:t>
              </a:r>
            </a:p>
          </p:txBody>
        </p:sp>
        <p:sp>
          <p:nvSpPr>
            <p:cNvPr id="90" name="Rectangle 89">
              <a:extLst>
                <a:ext uri="{FF2B5EF4-FFF2-40B4-BE49-F238E27FC236}">
                  <a16:creationId xmlns:a16="http://schemas.microsoft.com/office/drawing/2014/main" id="{B6E5CFB7-6928-4D4A-9DDC-BF17F3F42DC0}"/>
                </a:ext>
              </a:extLst>
            </p:cNvPr>
            <p:cNvSpPr/>
            <p:nvPr/>
          </p:nvSpPr>
          <p:spPr>
            <a:xfrm>
              <a:off x="8713687" y="3314222"/>
              <a:ext cx="872911" cy="2730500"/>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958A1A7A-33E1-CE42-AF4C-093D57485100}"/>
                </a:ext>
              </a:extLst>
            </p:cNvPr>
            <p:cNvSpPr txBox="1"/>
            <p:nvPr/>
          </p:nvSpPr>
          <p:spPr>
            <a:xfrm>
              <a:off x="8794265" y="4508953"/>
              <a:ext cx="782587"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Burst</a:t>
              </a:r>
            </a:p>
          </p:txBody>
        </p:sp>
      </p:grpSp>
      <p:sp>
        <p:nvSpPr>
          <p:cNvPr id="94" name="Rectangular Callout 93">
            <a:extLst>
              <a:ext uri="{FF2B5EF4-FFF2-40B4-BE49-F238E27FC236}">
                <a16:creationId xmlns:a16="http://schemas.microsoft.com/office/drawing/2014/main" id="{A6CB01E8-9909-1241-A5B3-76CFBAB1B345}"/>
              </a:ext>
            </a:extLst>
          </p:cNvPr>
          <p:cNvSpPr/>
          <p:nvPr/>
        </p:nvSpPr>
        <p:spPr>
          <a:xfrm>
            <a:off x="8994767" y="816196"/>
            <a:ext cx="2809305" cy="969818"/>
          </a:xfrm>
          <a:prstGeom prst="wedgeRectCallout">
            <a:avLst>
              <a:gd name="adj1" fmla="val -71518"/>
              <a:gd name="adj2" fmla="val 367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dirty="0">
                <a:latin typeface="Times New Roman" panose="02020603050405020304" pitchFamily="18" charset="0"/>
                <a:cs typeface="Times New Roman" panose="02020603050405020304" pitchFamily="18" charset="0"/>
              </a:rPr>
              <a:t>Even if the impact propagates over time</a:t>
            </a:r>
          </a:p>
        </p:txBody>
      </p:sp>
      <p:sp>
        <p:nvSpPr>
          <p:cNvPr id="95" name="Rectangular Callout 94">
            <a:extLst>
              <a:ext uri="{FF2B5EF4-FFF2-40B4-BE49-F238E27FC236}">
                <a16:creationId xmlns:a16="http://schemas.microsoft.com/office/drawing/2014/main" id="{774E6341-74C3-B44D-A666-9FDA7AE1BE2E}"/>
              </a:ext>
            </a:extLst>
          </p:cNvPr>
          <p:cNvSpPr/>
          <p:nvPr/>
        </p:nvSpPr>
        <p:spPr>
          <a:xfrm>
            <a:off x="8761231" y="2215131"/>
            <a:ext cx="2809305" cy="969818"/>
          </a:xfrm>
          <a:prstGeom prst="wedgeRectCallout">
            <a:avLst>
              <a:gd name="adj1" fmla="val -71518"/>
              <a:gd name="adj2" fmla="val 3678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dirty="0">
                <a:latin typeface="Times New Roman" panose="02020603050405020304" pitchFamily="18" charset="0"/>
                <a:cs typeface="Times New Roman" panose="02020603050405020304" pitchFamily="18" charset="0"/>
              </a:rPr>
              <a:t>Even if the impact propagates across NFs</a:t>
            </a:r>
          </a:p>
        </p:txBody>
      </p:sp>
      <p:grpSp>
        <p:nvGrpSpPr>
          <p:cNvPr id="5" name="Group 4">
            <a:extLst>
              <a:ext uri="{FF2B5EF4-FFF2-40B4-BE49-F238E27FC236}">
                <a16:creationId xmlns:a16="http://schemas.microsoft.com/office/drawing/2014/main" id="{0A081DEA-EF67-4AA1-BDA6-805EB827F5CB}"/>
              </a:ext>
            </a:extLst>
          </p:cNvPr>
          <p:cNvGrpSpPr/>
          <p:nvPr/>
        </p:nvGrpSpPr>
        <p:grpSpPr>
          <a:xfrm>
            <a:off x="3838140" y="4407452"/>
            <a:ext cx="4084306" cy="1448741"/>
            <a:chOff x="3832386" y="1198373"/>
            <a:chExt cx="5929638" cy="2103297"/>
          </a:xfrm>
        </p:grpSpPr>
        <p:grpSp>
          <p:nvGrpSpPr>
            <p:cNvPr id="117" name="Group 116">
              <a:extLst>
                <a:ext uri="{FF2B5EF4-FFF2-40B4-BE49-F238E27FC236}">
                  <a16:creationId xmlns:a16="http://schemas.microsoft.com/office/drawing/2014/main" id="{98DD8BD0-358D-4979-AD5C-4663DBAF7E80}"/>
                </a:ext>
              </a:extLst>
            </p:cNvPr>
            <p:cNvGrpSpPr/>
            <p:nvPr/>
          </p:nvGrpSpPr>
          <p:grpSpPr>
            <a:xfrm>
              <a:off x="3832386" y="1198373"/>
              <a:ext cx="5929638" cy="2103297"/>
              <a:chOff x="3250247" y="2265173"/>
              <a:chExt cx="7669434" cy="2720420"/>
            </a:xfrm>
          </p:grpSpPr>
          <p:grpSp>
            <p:nvGrpSpPr>
              <p:cNvPr id="118" name="Group 117">
                <a:extLst>
                  <a:ext uri="{FF2B5EF4-FFF2-40B4-BE49-F238E27FC236}">
                    <a16:creationId xmlns:a16="http://schemas.microsoft.com/office/drawing/2014/main" id="{BDA7EA56-B215-4397-B363-EE7A3DEB10ED}"/>
                  </a:ext>
                </a:extLst>
              </p:cNvPr>
              <p:cNvGrpSpPr/>
              <p:nvPr/>
            </p:nvGrpSpPr>
            <p:grpSpPr>
              <a:xfrm>
                <a:off x="3250247" y="2265173"/>
                <a:ext cx="6423488" cy="1673449"/>
                <a:chOff x="3273410" y="4009164"/>
                <a:chExt cx="4508878" cy="1174654"/>
              </a:xfrm>
            </p:grpSpPr>
            <p:sp>
              <p:nvSpPr>
                <p:cNvPr id="121" name="Rectangle 120">
                  <a:extLst>
                    <a:ext uri="{FF2B5EF4-FFF2-40B4-BE49-F238E27FC236}">
                      <a16:creationId xmlns:a16="http://schemas.microsoft.com/office/drawing/2014/main" id="{6DBFEF64-62D7-43D5-A389-011B68F88CC4}"/>
                    </a:ext>
                  </a:extLst>
                </p:cNvPr>
                <p:cNvSpPr/>
                <p:nvPr/>
              </p:nvSpPr>
              <p:spPr>
                <a:xfrm>
                  <a:off x="4478908"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LB</a:t>
                  </a:r>
                </a:p>
              </p:txBody>
            </p:sp>
            <p:sp>
              <p:nvSpPr>
                <p:cNvPr id="122" name="Rectangle 121">
                  <a:extLst>
                    <a:ext uri="{FF2B5EF4-FFF2-40B4-BE49-F238E27FC236}">
                      <a16:creationId xmlns:a16="http://schemas.microsoft.com/office/drawing/2014/main" id="{1FE862C7-B5F0-46E7-87E5-1522EA988E78}"/>
                    </a:ext>
                  </a:extLst>
                </p:cNvPr>
                <p:cNvSpPr/>
                <p:nvPr/>
              </p:nvSpPr>
              <p:spPr>
                <a:xfrm>
                  <a:off x="5754130" y="400916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FW</a:t>
                  </a:r>
                </a:p>
              </p:txBody>
            </p:sp>
            <p:sp>
              <p:nvSpPr>
                <p:cNvPr id="123" name="Rectangle 122">
                  <a:extLst>
                    <a:ext uri="{FF2B5EF4-FFF2-40B4-BE49-F238E27FC236}">
                      <a16:creationId xmlns:a16="http://schemas.microsoft.com/office/drawing/2014/main" id="{EBFA0F75-21DE-40A6-8FC2-78BC987FC2CE}"/>
                    </a:ext>
                  </a:extLst>
                </p:cNvPr>
                <p:cNvSpPr/>
                <p:nvPr/>
              </p:nvSpPr>
              <p:spPr>
                <a:xfrm>
                  <a:off x="5754130" y="471724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FW</a:t>
                  </a:r>
                </a:p>
              </p:txBody>
            </p:sp>
            <p:sp>
              <p:nvSpPr>
                <p:cNvPr id="124" name="Rectangle 123">
                  <a:extLst>
                    <a:ext uri="{FF2B5EF4-FFF2-40B4-BE49-F238E27FC236}">
                      <a16:creationId xmlns:a16="http://schemas.microsoft.com/office/drawing/2014/main" id="{1303ACB3-09AC-48DC-A584-33A991457E23}"/>
                    </a:ext>
                  </a:extLst>
                </p:cNvPr>
                <p:cNvSpPr/>
                <p:nvPr/>
              </p:nvSpPr>
              <p:spPr>
                <a:xfrm>
                  <a:off x="6987157"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Times New Roman" panose="02020603050405020304" pitchFamily="18" charset="0"/>
                      <a:cs typeface="Times New Roman" panose="02020603050405020304" pitchFamily="18" charset="0"/>
                    </a:rPr>
                    <a:t>VPN</a:t>
                  </a:r>
                </a:p>
              </p:txBody>
            </p:sp>
            <p:cxnSp>
              <p:nvCxnSpPr>
                <p:cNvPr id="125" name="Straight Arrow Connector 124">
                  <a:extLst>
                    <a:ext uri="{FF2B5EF4-FFF2-40B4-BE49-F238E27FC236}">
                      <a16:creationId xmlns:a16="http://schemas.microsoft.com/office/drawing/2014/main" id="{7B6F8080-A5F6-4957-873E-65EC541FB65E}"/>
                    </a:ext>
                  </a:extLst>
                </p:cNvPr>
                <p:cNvCxnSpPr>
                  <a:stCxn id="121" idx="3"/>
                  <a:endCxn id="122" idx="1"/>
                </p:cNvCxnSpPr>
                <p:nvPr/>
              </p:nvCxnSpPr>
              <p:spPr>
                <a:xfrm flipV="1">
                  <a:off x="5274039" y="4242451"/>
                  <a:ext cx="480091" cy="354526"/>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26" name="Straight Arrow Connector 125">
                  <a:extLst>
                    <a:ext uri="{FF2B5EF4-FFF2-40B4-BE49-F238E27FC236}">
                      <a16:creationId xmlns:a16="http://schemas.microsoft.com/office/drawing/2014/main" id="{F0EE2736-9068-4982-B129-F28FE833C5C8}"/>
                    </a:ext>
                  </a:extLst>
                </p:cNvPr>
                <p:cNvCxnSpPr>
                  <a:stCxn id="121" idx="3"/>
                  <a:endCxn id="123" idx="1"/>
                </p:cNvCxnSpPr>
                <p:nvPr/>
              </p:nvCxnSpPr>
              <p:spPr>
                <a:xfrm>
                  <a:off x="5274039" y="4596977"/>
                  <a:ext cx="480091" cy="353554"/>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27" name="Straight Arrow Connector 126">
                  <a:extLst>
                    <a:ext uri="{FF2B5EF4-FFF2-40B4-BE49-F238E27FC236}">
                      <a16:creationId xmlns:a16="http://schemas.microsoft.com/office/drawing/2014/main" id="{F5163941-1296-4B8C-9430-9CB0A1536F19}"/>
                    </a:ext>
                  </a:extLst>
                </p:cNvPr>
                <p:cNvCxnSpPr>
                  <a:stCxn id="122" idx="3"/>
                  <a:endCxn id="124" idx="1"/>
                </p:cNvCxnSpPr>
                <p:nvPr/>
              </p:nvCxnSpPr>
              <p:spPr>
                <a:xfrm>
                  <a:off x="6549261" y="4242451"/>
                  <a:ext cx="437896" cy="354526"/>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87165647-3E07-4A19-BABF-705A909524F0}"/>
                    </a:ext>
                  </a:extLst>
                </p:cNvPr>
                <p:cNvCxnSpPr>
                  <a:stCxn id="123" idx="3"/>
                  <a:endCxn id="124" idx="1"/>
                </p:cNvCxnSpPr>
                <p:nvPr/>
              </p:nvCxnSpPr>
              <p:spPr>
                <a:xfrm flipV="1">
                  <a:off x="6549261" y="4596977"/>
                  <a:ext cx="437896" cy="353554"/>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129" name="Rectangle 128">
                  <a:extLst>
                    <a:ext uri="{FF2B5EF4-FFF2-40B4-BE49-F238E27FC236}">
                      <a16:creationId xmlns:a16="http://schemas.microsoft.com/office/drawing/2014/main" id="{FA87C34F-D7D2-401A-B0B0-D189B70DB3F1}"/>
                    </a:ext>
                  </a:extLst>
                </p:cNvPr>
                <p:cNvSpPr/>
                <p:nvPr/>
              </p:nvSpPr>
              <p:spPr>
                <a:xfrm>
                  <a:off x="3273410" y="4366171"/>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NAT</a:t>
                  </a:r>
                </a:p>
              </p:txBody>
            </p:sp>
            <p:cxnSp>
              <p:nvCxnSpPr>
                <p:cNvPr id="130" name="Straight Arrow Connector 129">
                  <a:extLst>
                    <a:ext uri="{FF2B5EF4-FFF2-40B4-BE49-F238E27FC236}">
                      <a16:creationId xmlns:a16="http://schemas.microsoft.com/office/drawing/2014/main" id="{9ACACC16-D194-4641-A0B9-1A03B9BB2676}"/>
                    </a:ext>
                  </a:extLst>
                </p:cNvPr>
                <p:cNvCxnSpPr>
                  <a:cxnSpLocks/>
                  <a:stCxn id="129" idx="3"/>
                  <a:endCxn id="121" idx="1"/>
                </p:cNvCxnSpPr>
                <p:nvPr/>
              </p:nvCxnSpPr>
              <p:spPr>
                <a:xfrm flipV="1">
                  <a:off x="4068541" y="4596977"/>
                  <a:ext cx="410367" cy="248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119" name="Explosion 1 118">
                <a:extLst>
                  <a:ext uri="{FF2B5EF4-FFF2-40B4-BE49-F238E27FC236}">
                    <a16:creationId xmlns:a16="http://schemas.microsoft.com/office/drawing/2014/main" id="{BEB9E042-25F6-4463-B57E-54E31FC135BA}"/>
                  </a:ext>
                </a:extLst>
              </p:cNvPr>
              <p:cNvSpPr/>
              <p:nvPr/>
            </p:nvSpPr>
            <p:spPr>
              <a:xfrm>
                <a:off x="9159743" y="3264451"/>
                <a:ext cx="507553" cy="525915"/>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0" name="TextBox 119">
                <a:extLst>
                  <a:ext uri="{FF2B5EF4-FFF2-40B4-BE49-F238E27FC236}">
                    <a16:creationId xmlns:a16="http://schemas.microsoft.com/office/drawing/2014/main" id="{8474B5A2-994E-4865-81B0-59229FA1ED34}"/>
                  </a:ext>
                </a:extLst>
              </p:cNvPr>
              <p:cNvSpPr txBox="1"/>
              <p:nvPr/>
            </p:nvSpPr>
            <p:spPr>
              <a:xfrm>
                <a:off x="8801102" y="3887513"/>
                <a:ext cx="2118579" cy="1098080"/>
              </a:xfrm>
              <a:prstGeom prst="rect">
                <a:avLst/>
              </a:prstGeom>
              <a:noFill/>
            </p:spPr>
            <p:txBody>
              <a:bodyPr wrap="square" rtlCol="0">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Long tail latency</a:t>
                </a:r>
              </a:p>
            </p:txBody>
          </p:sp>
        </p:grpSp>
        <p:cxnSp>
          <p:nvCxnSpPr>
            <p:cNvPr id="131" name="Straight Connector 130">
              <a:extLst>
                <a:ext uri="{FF2B5EF4-FFF2-40B4-BE49-F238E27FC236}">
                  <a16:creationId xmlns:a16="http://schemas.microsoft.com/office/drawing/2014/main" id="{E79DB5B7-D570-4F53-90A7-8EA3BF9D3182}"/>
                </a:ext>
              </a:extLst>
            </p:cNvPr>
            <p:cNvCxnSpPr>
              <a:stCxn id="123" idx="3"/>
              <a:endCxn id="124" idx="1"/>
            </p:cNvCxnSpPr>
            <p:nvPr/>
          </p:nvCxnSpPr>
          <p:spPr>
            <a:xfrm flipV="1">
              <a:off x="7440593" y="1845824"/>
              <a:ext cx="482323" cy="3894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2090D886-9622-44E2-90EC-C7C7D238E0D7}"/>
                </a:ext>
              </a:extLst>
            </p:cNvPr>
            <p:cNvSpPr txBox="1"/>
            <p:nvPr/>
          </p:nvSpPr>
          <p:spPr>
            <a:xfrm>
              <a:off x="7307572" y="2162136"/>
              <a:ext cx="1016991" cy="491516"/>
            </a:xfrm>
            <a:prstGeom prst="rect">
              <a:avLst/>
            </a:prstGeom>
            <a:noFill/>
          </p:spPr>
          <p:txBody>
            <a:bodyPr wrap="square" rtlCol="0">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Burst</a:t>
              </a:r>
            </a:p>
          </p:txBody>
        </p:sp>
        <p:sp>
          <p:nvSpPr>
            <p:cNvPr id="133" name="Explosion 1 134">
              <a:extLst>
                <a:ext uri="{FF2B5EF4-FFF2-40B4-BE49-F238E27FC236}">
                  <a16:creationId xmlns:a16="http://schemas.microsoft.com/office/drawing/2014/main" id="{B20A337B-3DBB-4624-81BE-D6A6B792E0F1}"/>
                </a:ext>
              </a:extLst>
            </p:cNvPr>
            <p:cNvSpPr/>
            <p:nvPr/>
          </p:nvSpPr>
          <p:spPr>
            <a:xfrm>
              <a:off x="6406962" y="2164409"/>
              <a:ext cx="392416" cy="406612"/>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4" name="TextBox 133">
              <a:extLst>
                <a:ext uri="{FF2B5EF4-FFF2-40B4-BE49-F238E27FC236}">
                  <a16:creationId xmlns:a16="http://schemas.microsoft.com/office/drawing/2014/main" id="{45A11C6E-937A-4E7C-8468-1996527661F1}"/>
                </a:ext>
              </a:extLst>
            </p:cNvPr>
            <p:cNvSpPr txBox="1"/>
            <p:nvPr/>
          </p:nvSpPr>
          <p:spPr>
            <a:xfrm>
              <a:off x="6237881" y="2523702"/>
              <a:ext cx="864567" cy="491516"/>
            </a:xfrm>
            <a:prstGeom prst="rect">
              <a:avLst/>
            </a:prstGeom>
            <a:noFill/>
          </p:spPr>
          <p:txBody>
            <a:bodyPr wrap="square" rtlCol="0">
              <a:spAutoFit/>
            </a:bodyPr>
            <a:lstStyle/>
            <a:p>
              <a:pPr algn="ctr"/>
              <a:r>
                <a:rPr lang="en-US" sz="1600" b="1" dirty="0">
                  <a:solidFill>
                    <a:srgbClr val="FF0000"/>
                  </a:solidFill>
                  <a:latin typeface="Times New Roman" panose="02020603050405020304" pitchFamily="18" charset="0"/>
                  <a:cs typeface="Times New Roman" panose="02020603050405020304" pitchFamily="18" charset="0"/>
                </a:rPr>
                <a:t>Bug</a:t>
              </a:r>
            </a:p>
          </p:txBody>
        </p:sp>
      </p:grpSp>
    </p:spTree>
    <p:extLst>
      <p:ext uri="{BB962C8B-B14F-4D97-AF65-F5344CB8AC3E}">
        <p14:creationId xmlns:p14="http://schemas.microsoft.com/office/powerpoint/2010/main" val="401980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blinds(horizontal)">
                                      <p:cBhvr>
                                        <p:cTn id="13" dur="500"/>
                                        <p:tgtEl>
                                          <p:spTgt spid="6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blinds(horizontal)">
                                      <p:cBhvr>
                                        <p:cTn id="18" dur="500"/>
                                        <p:tgtEl>
                                          <p:spTgt spid="9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linds(horizontal)">
                                      <p:cBhvr>
                                        <p:cTn id="23" dur="500"/>
                                        <p:tgtEl>
                                          <p:spTgt spid="3">
                                            <p:txEl>
                                              <p:pRg st="2" end="2"/>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linds(horizontal)">
                                      <p:cBhvr>
                                        <p:cTn id="29" dur="500"/>
                                        <p:tgtEl>
                                          <p:spTgt spid="3">
                                            <p:txEl>
                                              <p:pRg st="4" end="4"/>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blinds(horizontal)">
                                      <p:cBhvr>
                                        <p:cTn id="32" dur="50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blinds(horizontal)">
                                      <p:cBhvr>
                                        <p:cTn id="3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4" grpId="0" animBg="1"/>
      <p:bldP spid="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2808-4ED1-4ACC-9C74-F892F4847494}"/>
              </a:ext>
            </a:extLst>
          </p:cNvPr>
          <p:cNvSpPr>
            <a:spLocks noGrp="1"/>
          </p:cNvSpPr>
          <p:nvPr>
            <p:ph type="title"/>
          </p:nvPr>
        </p:nvSpPr>
        <p:spPr>
          <a:xfrm>
            <a:off x="838200" y="23779"/>
            <a:ext cx="10515600" cy="1325563"/>
          </a:xfrm>
        </p:spPr>
        <p:txBody>
          <a:bodyPr/>
          <a:lstStyle/>
          <a:p>
            <a:r>
              <a:rPr lang="en-US" dirty="0"/>
              <a:t>Microscope: Queue based solution</a:t>
            </a:r>
          </a:p>
        </p:txBody>
      </p:sp>
      <p:sp>
        <p:nvSpPr>
          <p:cNvPr id="4" name="Slide Number Placeholder 3">
            <a:extLst>
              <a:ext uri="{FF2B5EF4-FFF2-40B4-BE49-F238E27FC236}">
                <a16:creationId xmlns:a16="http://schemas.microsoft.com/office/drawing/2014/main" id="{E0F429B6-38D0-4A4D-8882-31B9F2DD0E75}"/>
              </a:ext>
            </a:extLst>
          </p:cNvPr>
          <p:cNvSpPr>
            <a:spLocks noGrp="1"/>
          </p:cNvSpPr>
          <p:nvPr>
            <p:ph type="sldNum" sz="quarter" idx="12"/>
          </p:nvPr>
        </p:nvSpPr>
        <p:spPr/>
        <p:txBody>
          <a:bodyPr/>
          <a:lstStyle/>
          <a:p>
            <a:fld id="{5E5517CE-978A-D640-BED8-603111C070CE}" type="slidenum">
              <a:rPr lang="en-US" smtClean="0"/>
              <a:t>13</a:t>
            </a:fld>
            <a:endParaRPr lang="en-US"/>
          </a:p>
        </p:txBody>
      </p:sp>
      <p:grpSp>
        <p:nvGrpSpPr>
          <p:cNvPr id="9" name="Group 8">
            <a:extLst>
              <a:ext uri="{FF2B5EF4-FFF2-40B4-BE49-F238E27FC236}">
                <a16:creationId xmlns:a16="http://schemas.microsoft.com/office/drawing/2014/main" id="{B0FE4161-2AEC-F447-B4DC-0F00E1CB1CCB}"/>
              </a:ext>
            </a:extLst>
          </p:cNvPr>
          <p:cNvGrpSpPr/>
          <p:nvPr/>
        </p:nvGrpSpPr>
        <p:grpSpPr>
          <a:xfrm>
            <a:off x="3947327" y="1099526"/>
            <a:ext cx="3774273" cy="983274"/>
            <a:chOff x="3273410" y="4009164"/>
            <a:chExt cx="4508878" cy="1174654"/>
          </a:xfrm>
        </p:grpSpPr>
        <p:sp>
          <p:nvSpPr>
            <p:cNvPr id="10" name="Rectangle 9">
              <a:extLst>
                <a:ext uri="{FF2B5EF4-FFF2-40B4-BE49-F238E27FC236}">
                  <a16:creationId xmlns:a16="http://schemas.microsoft.com/office/drawing/2014/main" id="{AB5E0648-9B8B-3342-B730-2DCF370ECF56}"/>
                </a:ext>
              </a:extLst>
            </p:cNvPr>
            <p:cNvSpPr/>
            <p:nvPr/>
          </p:nvSpPr>
          <p:spPr>
            <a:xfrm>
              <a:off x="4478908"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LB</a:t>
              </a:r>
            </a:p>
          </p:txBody>
        </p:sp>
        <p:sp>
          <p:nvSpPr>
            <p:cNvPr id="11" name="Rectangle 10">
              <a:extLst>
                <a:ext uri="{FF2B5EF4-FFF2-40B4-BE49-F238E27FC236}">
                  <a16:creationId xmlns:a16="http://schemas.microsoft.com/office/drawing/2014/main" id="{030E57EA-2CA7-D246-9DD7-FCCF891B7034}"/>
                </a:ext>
              </a:extLst>
            </p:cNvPr>
            <p:cNvSpPr/>
            <p:nvPr/>
          </p:nvSpPr>
          <p:spPr>
            <a:xfrm>
              <a:off x="5754130" y="400916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IDS</a:t>
              </a:r>
            </a:p>
          </p:txBody>
        </p:sp>
        <p:sp>
          <p:nvSpPr>
            <p:cNvPr id="12" name="Rectangle 11">
              <a:extLst>
                <a:ext uri="{FF2B5EF4-FFF2-40B4-BE49-F238E27FC236}">
                  <a16:creationId xmlns:a16="http://schemas.microsoft.com/office/drawing/2014/main" id="{8AAB4DAE-42CE-2340-8FB4-B3B698C63F3C}"/>
                </a:ext>
              </a:extLst>
            </p:cNvPr>
            <p:cNvSpPr/>
            <p:nvPr/>
          </p:nvSpPr>
          <p:spPr>
            <a:xfrm>
              <a:off x="5754130" y="471724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IDS</a:t>
              </a:r>
            </a:p>
          </p:txBody>
        </p:sp>
        <p:sp>
          <p:nvSpPr>
            <p:cNvPr id="13" name="Rectangle 12">
              <a:extLst>
                <a:ext uri="{FF2B5EF4-FFF2-40B4-BE49-F238E27FC236}">
                  <a16:creationId xmlns:a16="http://schemas.microsoft.com/office/drawing/2014/main" id="{D17942DC-3D2F-834E-A74F-6F5F7512D7CF}"/>
                </a:ext>
              </a:extLst>
            </p:cNvPr>
            <p:cNvSpPr/>
            <p:nvPr/>
          </p:nvSpPr>
          <p:spPr>
            <a:xfrm>
              <a:off x="6987157"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VPN</a:t>
              </a:r>
            </a:p>
          </p:txBody>
        </p:sp>
        <p:cxnSp>
          <p:nvCxnSpPr>
            <p:cNvPr id="14" name="Straight Arrow Connector 13">
              <a:extLst>
                <a:ext uri="{FF2B5EF4-FFF2-40B4-BE49-F238E27FC236}">
                  <a16:creationId xmlns:a16="http://schemas.microsoft.com/office/drawing/2014/main" id="{7EC36C6A-D09E-3648-B1D8-9C77A0670251}"/>
                </a:ext>
              </a:extLst>
            </p:cNvPr>
            <p:cNvCxnSpPr>
              <a:stCxn id="10" idx="3"/>
              <a:endCxn id="11" idx="1"/>
            </p:cNvCxnSpPr>
            <p:nvPr/>
          </p:nvCxnSpPr>
          <p:spPr>
            <a:xfrm flipV="1">
              <a:off x="5274039" y="4242451"/>
              <a:ext cx="480091" cy="3545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640A5BA4-577B-4A42-909C-23C7DE4413AD}"/>
                </a:ext>
              </a:extLst>
            </p:cNvPr>
            <p:cNvCxnSpPr>
              <a:stCxn id="10" idx="3"/>
              <a:endCxn id="12" idx="1"/>
            </p:cNvCxnSpPr>
            <p:nvPr/>
          </p:nvCxnSpPr>
          <p:spPr>
            <a:xfrm>
              <a:off x="5274039" y="4596977"/>
              <a:ext cx="480091" cy="3535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6FA714E-09A7-1444-9431-C0EBC8288B67}"/>
                </a:ext>
              </a:extLst>
            </p:cNvPr>
            <p:cNvCxnSpPr>
              <a:stCxn id="11" idx="3"/>
              <a:endCxn id="13" idx="1"/>
            </p:cNvCxnSpPr>
            <p:nvPr/>
          </p:nvCxnSpPr>
          <p:spPr>
            <a:xfrm>
              <a:off x="6549261" y="4242451"/>
              <a:ext cx="437896" cy="3545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22BE4710-1673-D342-9A02-D05121CB6387}"/>
                </a:ext>
              </a:extLst>
            </p:cNvPr>
            <p:cNvCxnSpPr>
              <a:stCxn id="12" idx="3"/>
              <a:endCxn id="13" idx="1"/>
            </p:cNvCxnSpPr>
            <p:nvPr/>
          </p:nvCxnSpPr>
          <p:spPr>
            <a:xfrm flipV="1">
              <a:off x="6549261" y="4596977"/>
              <a:ext cx="437896" cy="3535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CE243760-4FCD-F64A-AF41-EEA2443D586A}"/>
                </a:ext>
              </a:extLst>
            </p:cNvPr>
            <p:cNvSpPr/>
            <p:nvPr/>
          </p:nvSpPr>
          <p:spPr>
            <a:xfrm>
              <a:off x="3273410" y="4366171"/>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NAT</a:t>
              </a:r>
            </a:p>
          </p:txBody>
        </p:sp>
        <p:cxnSp>
          <p:nvCxnSpPr>
            <p:cNvPr id="19" name="Straight Arrow Connector 18">
              <a:extLst>
                <a:ext uri="{FF2B5EF4-FFF2-40B4-BE49-F238E27FC236}">
                  <a16:creationId xmlns:a16="http://schemas.microsoft.com/office/drawing/2014/main" id="{545543CF-0D57-464D-BF89-B5544AC25127}"/>
                </a:ext>
              </a:extLst>
            </p:cNvPr>
            <p:cNvCxnSpPr>
              <a:cxnSpLocks/>
              <a:stCxn id="18" idx="3"/>
              <a:endCxn id="10" idx="1"/>
            </p:cNvCxnSpPr>
            <p:nvPr/>
          </p:nvCxnSpPr>
          <p:spPr>
            <a:xfrm flipV="1">
              <a:off x="4068541" y="4596977"/>
              <a:ext cx="410367" cy="248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20" name="Rectangle 19">
            <a:extLst>
              <a:ext uri="{FF2B5EF4-FFF2-40B4-BE49-F238E27FC236}">
                <a16:creationId xmlns:a16="http://schemas.microsoft.com/office/drawing/2014/main" id="{F70DA6A0-FD66-1644-AD07-1061371F8863}"/>
              </a:ext>
            </a:extLst>
          </p:cNvPr>
          <p:cNvSpPr/>
          <p:nvPr/>
        </p:nvSpPr>
        <p:spPr>
          <a:xfrm>
            <a:off x="3581400" y="2133136"/>
            <a:ext cx="4876800" cy="766648"/>
          </a:xfrm>
          <a:prstGeom prst="rect">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Times New Roman" panose="02020603050405020304" pitchFamily="18" charset="0"/>
                <a:cs typeface="Times New Roman" panose="02020603050405020304" pitchFamily="18" charset="0"/>
              </a:rPr>
              <a:t>Microscope runtime:</a:t>
            </a:r>
          </a:p>
          <a:p>
            <a:pPr algn="ctr"/>
            <a:r>
              <a:rPr lang="en-US" sz="2400" dirty="0">
                <a:solidFill>
                  <a:sysClr val="windowText" lastClr="000000"/>
                </a:solidFill>
                <a:latin typeface="Times New Roman" panose="02020603050405020304" pitchFamily="18" charset="0"/>
                <a:cs typeface="Times New Roman" panose="02020603050405020304" pitchFamily="18" charset="0"/>
              </a:rPr>
              <a:t>Collect queuing data</a:t>
            </a:r>
          </a:p>
        </p:txBody>
      </p:sp>
      <p:sp>
        <p:nvSpPr>
          <p:cNvPr id="21" name="Rectangle 20">
            <a:extLst>
              <a:ext uri="{FF2B5EF4-FFF2-40B4-BE49-F238E27FC236}">
                <a16:creationId xmlns:a16="http://schemas.microsoft.com/office/drawing/2014/main" id="{4DE71429-812E-2846-AA2D-D1306D9BCAA9}"/>
              </a:ext>
            </a:extLst>
          </p:cNvPr>
          <p:cNvSpPr/>
          <p:nvPr/>
        </p:nvSpPr>
        <p:spPr>
          <a:xfrm>
            <a:off x="1446825" y="4376124"/>
            <a:ext cx="9145950" cy="1980226"/>
          </a:xfrm>
          <a:prstGeom prst="rect">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Times New Roman" panose="02020603050405020304" pitchFamily="18" charset="0"/>
                <a:cs typeface="Times New Roman" panose="02020603050405020304" pitchFamily="18" charset="0"/>
              </a:rPr>
              <a:t>Microscope offline diagnosis</a:t>
            </a:r>
          </a:p>
          <a:p>
            <a:pPr algn="ctr"/>
            <a:endParaRPr lang="en-US" sz="2400" dirty="0">
              <a:solidFill>
                <a:sysClr val="windowText" lastClr="000000"/>
              </a:solidFill>
              <a:latin typeface="Times New Roman" panose="02020603050405020304" pitchFamily="18" charset="0"/>
              <a:cs typeface="Times New Roman" panose="02020603050405020304" pitchFamily="18" charset="0"/>
            </a:endParaRPr>
          </a:p>
          <a:p>
            <a:pPr algn="ctr"/>
            <a:endParaRPr lang="en-US" sz="2400" dirty="0">
              <a:solidFill>
                <a:sysClr val="windowText" lastClr="000000"/>
              </a:solidFill>
              <a:latin typeface="Times New Roman" panose="02020603050405020304" pitchFamily="18" charset="0"/>
              <a:cs typeface="Times New Roman" panose="02020603050405020304" pitchFamily="18" charset="0"/>
            </a:endParaRPr>
          </a:p>
          <a:p>
            <a:pPr algn="ctr"/>
            <a:endParaRPr lang="en-US" sz="2400" dirty="0">
              <a:solidFill>
                <a:sysClr val="windowText" lastClr="000000"/>
              </a:solidFill>
              <a:latin typeface="Times New Roman" panose="02020603050405020304" pitchFamily="18" charset="0"/>
              <a:cs typeface="Times New Roman" panose="02020603050405020304" pitchFamily="18" charset="0"/>
            </a:endParaRPr>
          </a:p>
          <a:p>
            <a:pPr algn="ctr"/>
            <a:endParaRPr lang="en-US" sz="2400" dirty="0">
              <a:solidFill>
                <a:sysClr val="windowText" lastClr="000000"/>
              </a:solidFill>
              <a:latin typeface="Times New Roman" panose="02020603050405020304" pitchFamily="18" charset="0"/>
              <a:cs typeface="Times New Roman" panose="02020603050405020304" pitchFamily="18" charset="0"/>
            </a:endParaRPr>
          </a:p>
        </p:txBody>
      </p:sp>
      <p:sp>
        <p:nvSpPr>
          <p:cNvPr id="22" name="Down Arrow 21">
            <a:extLst>
              <a:ext uri="{FF2B5EF4-FFF2-40B4-BE49-F238E27FC236}">
                <a16:creationId xmlns:a16="http://schemas.microsoft.com/office/drawing/2014/main" id="{E470936A-35DC-924E-9756-E3F50189C979}"/>
              </a:ext>
            </a:extLst>
          </p:cNvPr>
          <p:cNvSpPr/>
          <p:nvPr/>
        </p:nvSpPr>
        <p:spPr>
          <a:xfrm>
            <a:off x="5793239" y="3049575"/>
            <a:ext cx="453122" cy="1128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171B201-A6BD-8449-AC6C-1E5179F4C7C5}"/>
              </a:ext>
            </a:extLst>
          </p:cNvPr>
          <p:cNvSpPr txBox="1"/>
          <p:nvPr/>
        </p:nvSpPr>
        <p:spPr>
          <a:xfrm>
            <a:off x="6246361" y="3145399"/>
            <a:ext cx="2617191" cy="830997"/>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Queuing data</a:t>
            </a:r>
          </a:p>
          <a:p>
            <a:pPr algn="ctr"/>
            <a:r>
              <a:rPr lang="en-US" sz="2400" dirty="0">
                <a:latin typeface="Times New Roman" panose="02020603050405020304" pitchFamily="18" charset="0"/>
                <a:cs typeface="Times New Roman" panose="02020603050405020304" pitchFamily="18" charset="0"/>
              </a:rPr>
              <a:t>Victim packets/NFs</a:t>
            </a:r>
          </a:p>
        </p:txBody>
      </p:sp>
      <p:sp>
        <p:nvSpPr>
          <p:cNvPr id="24" name="Rectangle 23">
            <a:extLst>
              <a:ext uri="{FF2B5EF4-FFF2-40B4-BE49-F238E27FC236}">
                <a16:creationId xmlns:a16="http://schemas.microsoft.com/office/drawing/2014/main" id="{F3FFFFAB-584F-B347-BD29-06455871E62A}"/>
              </a:ext>
            </a:extLst>
          </p:cNvPr>
          <p:cNvSpPr/>
          <p:nvPr/>
        </p:nvSpPr>
        <p:spPr>
          <a:xfrm>
            <a:off x="1754858" y="5159918"/>
            <a:ext cx="2046869" cy="766648"/>
          </a:xfrm>
          <a:prstGeom prst="rect">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ysClr val="windowText" lastClr="000000"/>
                </a:solidFill>
                <a:latin typeface="Times New Roman" panose="02020603050405020304" pitchFamily="18" charset="0"/>
                <a:cs typeface="Times New Roman" panose="02020603050405020304" pitchFamily="18" charset="0"/>
              </a:rPr>
              <a:t>Local diagnosis</a:t>
            </a:r>
          </a:p>
        </p:txBody>
      </p:sp>
      <p:sp>
        <p:nvSpPr>
          <p:cNvPr id="25" name="Rectangle 24">
            <a:extLst>
              <a:ext uri="{FF2B5EF4-FFF2-40B4-BE49-F238E27FC236}">
                <a16:creationId xmlns:a16="http://schemas.microsoft.com/office/drawing/2014/main" id="{9EB92E8E-A719-7543-98A2-D42CF6CB4849}"/>
              </a:ext>
            </a:extLst>
          </p:cNvPr>
          <p:cNvSpPr/>
          <p:nvPr/>
        </p:nvSpPr>
        <p:spPr>
          <a:xfrm>
            <a:off x="4493134" y="5159918"/>
            <a:ext cx="2773931" cy="766648"/>
          </a:xfrm>
          <a:prstGeom prst="rect">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ysClr val="windowText" lastClr="000000"/>
                </a:solidFill>
                <a:latin typeface="Times New Roman" panose="02020603050405020304" pitchFamily="18" charset="0"/>
                <a:cs typeface="Times New Roman" panose="02020603050405020304" pitchFamily="18" charset="0"/>
              </a:rPr>
              <a:t>Propagation diagnosis</a:t>
            </a:r>
          </a:p>
        </p:txBody>
      </p:sp>
      <p:sp>
        <p:nvSpPr>
          <p:cNvPr id="26" name="Rectangle 25">
            <a:extLst>
              <a:ext uri="{FF2B5EF4-FFF2-40B4-BE49-F238E27FC236}">
                <a16:creationId xmlns:a16="http://schemas.microsoft.com/office/drawing/2014/main" id="{BAA5FC7A-9DE8-8748-B77F-D5D0AA127571}"/>
              </a:ext>
            </a:extLst>
          </p:cNvPr>
          <p:cNvSpPr/>
          <p:nvPr/>
        </p:nvSpPr>
        <p:spPr>
          <a:xfrm>
            <a:off x="7912100" y="5159918"/>
            <a:ext cx="2443731" cy="766648"/>
          </a:xfrm>
          <a:prstGeom prst="rect">
            <a:avLst/>
          </a:prstGeom>
          <a:solidFill>
            <a:schemeClr val="accent5">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ysClr val="windowText" lastClr="000000"/>
                </a:solidFill>
                <a:latin typeface="Times New Roman" panose="02020603050405020304" pitchFamily="18" charset="0"/>
                <a:cs typeface="Times New Roman" panose="02020603050405020304" pitchFamily="18" charset="0"/>
              </a:rPr>
              <a:t>Pattern aggregation</a:t>
            </a:r>
          </a:p>
        </p:txBody>
      </p:sp>
      <p:sp>
        <p:nvSpPr>
          <p:cNvPr id="27" name="Right Arrow 26">
            <a:extLst>
              <a:ext uri="{FF2B5EF4-FFF2-40B4-BE49-F238E27FC236}">
                <a16:creationId xmlns:a16="http://schemas.microsoft.com/office/drawing/2014/main" id="{2E885AE2-E124-0D46-9BF7-4DFBC2A3AFF2}"/>
              </a:ext>
            </a:extLst>
          </p:cNvPr>
          <p:cNvSpPr/>
          <p:nvPr/>
        </p:nvSpPr>
        <p:spPr>
          <a:xfrm>
            <a:off x="3958803" y="5403542"/>
            <a:ext cx="446873" cy="279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a:extLst>
              <a:ext uri="{FF2B5EF4-FFF2-40B4-BE49-F238E27FC236}">
                <a16:creationId xmlns:a16="http://schemas.microsoft.com/office/drawing/2014/main" id="{D1E42A6B-2E21-9342-977F-E8B18820B4FC}"/>
              </a:ext>
            </a:extLst>
          </p:cNvPr>
          <p:cNvSpPr/>
          <p:nvPr/>
        </p:nvSpPr>
        <p:spPr>
          <a:xfrm>
            <a:off x="7366146" y="5403542"/>
            <a:ext cx="446873" cy="279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298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B6D5-E34C-4C25-9E68-B5F50D356F29}"/>
              </a:ext>
            </a:extLst>
          </p:cNvPr>
          <p:cNvSpPr>
            <a:spLocks noGrp="1"/>
          </p:cNvSpPr>
          <p:nvPr>
            <p:ph type="title"/>
          </p:nvPr>
        </p:nvSpPr>
        <p:spPr/>
        <p:txBody>
          <a:bodyPr/>
          <a:lstStyle/>
          <a:p>
            <a:r>
              <a:rPr lang="en-US" dirty="0">
                <a:cs typeface="Calibri Light"/>
              </a:rPr>
              <a:t>Roadmap</a:t>
            </a:r>
            <a:endParaRPr lang="en-US" dirty="0"/>
          </a:p>
        </p:txBody>
      </p:sp>
      <p:sp>
        <p:nvSpPr>
          <p:cNvPr id="3" name="Content Placeholder 2">
            <a:extLst>
              <a:ext uri="{FF2B5EF4-FFF2-40B4-BE49-F238E27FC236}">
                <a16:creationId xmlns:a16="http://schemas.microsoft.com/office/drawing/2014/main" id="{4CE7B67E-4481-490B-8E57-1F12DD7E683E}"/>
              </a:ext>
            </a:extLst>
          </p:cNvPr>
          <p:cNvSpPr>
            <a:spLocks noGrp="1"/>
          </p:cNvSpPr>
          <p:nvPr>
            <p:ph idx="1"/>
          </p:nvPr>
        </p:nvSpPr>
        <p:spPr/>
        <p:txBody>
          <a:bodyPr vert="horz" lIns="91440" tIns="45720" rIns="91440" bIns="45720" rtlCol="0" anchor="t">
            <a:normAutofit/>
          </a:bodyPr>
          <a:lstStyle/>
          <a:p>
            <a:r>
              <a:rPr lang="en-US" b="1" dirty="0">
                <a:solidFill>
                  <a:schemeClr val="accent5">
                    <a:lumMod val="75000"/>
                  </a:schemeClr>
                </a:solidFill>
                <a:latin typeface="Times New Roman" panose="02020603050405020304" pitchFamily="18" charset="0"/>
                <a:cs typeface="Times New Roman" panose="02020603050405020304" pitchFamily="18" charset="0"/>
              </a:rPr>
              <a:t>Challenge 1: impact propagation over time</a:t>
            </a:r>
          </a:p>
          <a:p>
            <a:pPr lvl="1"/>
            <a:r>
              <a:rPr lang="en-US" b="1" dirty="0">
                <a:solidFill>
                  <a:schemeClr val="accent5">
                    <a:lumMod val="75000"/>
                  </a:schemeClr>
                </a:solidFill>
                <a:latin typeface="Times New Roman" panose="02020603050405020304" pitchFamily="18" charset="0"/>
                <a:cs typeface="Times New Roman" panose="02020603050405020304" pitchFamily="18" charset="0"/>
              </a:rPr>
              <a:t>Local diagnosis based on queuing period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Challenge 2: impact propagation across NFs</a:t>
            </a:r>
          </a:p>
          <a:p>
            <a:pPr lvl="1"/>
            <a:r>
              <a:rPr lang="en-US" dirty="0">
                <a:latin typeface="Times New Roman" panose="02020603050405020304" pitchFamily="18" charset="0"/>
                <a:cs typeface="Times New Roman" panose="02020603050405020304" pitchFamily="18" charset="0"/>
              </a:rPr>
              <a:t>Propagation diagnosis based on timespan analysis</a:t>
            </a:r>
          </a:p>
          <a:p>
            <a:pPr lvl="1"/>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Challenge 3: too many root causes for too many victim packets</a:t>
            </a:r>
          </a:p>
          <a:p>
            <a:pPr lvl="1"/>
            <a:r>
              <a:rPr lang="en-US" dirty="0">
                <a:latin typeface="Times New Roman" panose="02020603050405020304" pitchFamily="18" charset="0"/>
                <a:cs typeface="Times New Roman" panose="02020603050405020304" pitchFamily="18" charset="0"/>
              </a:rPr>
              <a:t>Pattern aggregation: use </a:t>
            </a:r>
            <a:r>
              <a:rPr lang="en-US" dirty="0" err="1">
                <a:latin typeface="Times New Roman" panose="02020603050405020304" pitchFamily="18" charset="0"/>
                <a:cs typeface="Times New Roman" panose="02020603050405020304" pitchFamily="18" charset="0"/>
              </a:rPr>
              <a:t>AutoFocus</a:t>
            </a:r>
            <a:r>
              <a:rPr lang="en-US" dirty="0">
                <a:latin typeface="Times New Roman" panose="02020603050405020304" pitchFamily="18" charset="0"/>
                <a:cs typeface="Times New Roman" panose="02020603050405020304" pitchFamily="18" charset="0"/>
              </a:rPr>
              <a:t> to aggregate diagnosis results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029360F-D1C3-C74A-BF81-5D02723A73C7}"/>
              </a:ext>
            </a:extLst>
          </p:cNvPr>
          <p:cNvSpPr>
            <a:spLocks noGrp="1"/>
          </p:cNvSpPr>
          <p:nvPr>
            <p:ph type="sldNum" sz="quarter" idx="12"/>
          </p:nvPr>
        </p:nvSpPr>
        <p:spPr/>
        <p:txBody>
          <a:bodyPr/>
          <a:lstStyle/>
          <a:p>
            <a:fld id="{5E5517CE-978A-D640-BED8-603111C070CE}" type="slidenum">
              <a:rPr lang="en-US" smtClean="0"/>
              <a:t>14</a:t>
            </a:fld>
            <a:endParaRPr lang="en-US"/>
          </a:p>
        </p:txBody>
      </p:sp>
    </p:spTree>
    <p:extLst>
      <p:ext uri="{BB962C8B-B14F-4D97-AF65-F5344CB8AC3E}">
        <p14:creationId xmlns:p14="http://schemas.microsoft.com/office/powerpoint/2010/main" val="438651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043B342-D415-8642-94F5-F8921ADF66D8}"/>
              </a:ext>
            </a:extLst>
          </p:cNvPr>
          <p:cNvPicPr>
            <a:picLocks noChangeAspect="1"/>
          </p:cNvPicPr>
          <p:nvPr/>
        </p:nvPicPr>
        <p:blipFill>
          <a:blip r:embed="rId3"/>
          <a:stretch>
            <a:fillRect/>
          </a:stretch>
        </p:blipFill>
        <p:spPr>
          <a:xfrm>
            <a:off x="2645754" y="1273930"/>
            <a:ext cx="6874614" cy="4124768"/>
          </a:xfrm>
          <a:prstGeom prst="rect">
            <a:avLst/>
          </a:prstGeom>
        </p:spPr>
      </p:pic>
      <p:sp>
        <p:nvSpPr>
          <p:cNvPr id="8" name="Title 7">
            <a:extLst>
              <a:ext uri="{FF2B5EF4-FFF2-40B4-BE49-F238E27FC236}">
                <a16:creationId xmlns:a16="http://schemas.microsoft.com/office/drawing/2014/main" id="{A9FD28E4-BE83-1949-BD03-5F8E2BDE0F20}"/>
              </a:ext>
            </a:extLst>
          </p:cNvPr>
          <p:cNvSpPr>
            <a:spLocks noGrp="1"/>
          </p:cNvSpPr>
          <p:nvPr>
            <p:ph type="title"/>
          </p:nvPr>
        </p:nvSpPr>
        <p:spPr>
          <a:xfrm>
            <a:off x="838200" y="165429"/>
            <a:ext cx="10515600" cy="779463"/>
          </a:xfrm>
        </p:spPr>
        <p:txBody>
          <a:bodyPr>
            <a:normAutofit/>
          </a:bodyPr>
          <a:lstStyle/>
          <a:p>
            <a:r>
              <a:rPr lang="en-US" b="1" dirty="0">
                <a:latin typeface="Athelas"/>
              </a:rPr>
              <a:t>Local diagnosis: Leverage </a:t>
            </a:r>
            <a:r>
              <a:rPr lang="en-US" dirty="0">
                <a:latin typeface="Athelas"/>
              </a:rPr>
              <a:t>q</a:t>
            </a:r>
            <a:r>
              <a:rPr lang="en-US" b="1" dirty="0">
                <a:latin typeface="Athelas"/>
              </a:rPr>
              <a:t>ueuing </a:t>
            </a:r>
            <a:r>
              <a:rPr lang="en-US" dirty="0">
                <a:latin typeface="Athelas"/>
              </a:rPr>
              <a:t>p</a:t>
            </a:r>
            <a:r>
              <a:rPr lang="en-US" b="1" dirty="0">
                <a:latin typeface="Athelas"/>
              </a:rPr>
              <a:t>eriod</a:t>
            </a:r>
            <a:endParaRPr lang="en-US" b="1" dirty="0">
              <a:latin typeface="Athelas" panose="02000503000000020003" pitchFamily="2" charset="77"/>
            </a:endParaRPr>
          </a:p>
        </p:txBody>
      </p:sp>
      <p:grpSp>
        <p:nvGrpSpPr>
          <p:cNvPr id="39" name="Group 38">
            <a:extLst>
              <a:ext uri="{FF2B5EF4-FFF2-40B4-BE49-F238E27FC236}">
                <a16:creationId xmlns:a16="http://schemas.microsoft.com/office/drawing/2014/main" id="{6180984A-B1DF-FB47-8CDC-062315D3109C}"/>
              </a:ext>
            </a:extLst>
          </p:cNvPr>
          <p:cNvGrpSpPr/>
          <p:nvPr/>
        </p:nvGrpSpPr>
        <p:grpSpPr>
          <a:xfrm>
            <a:off x="6772475" y="2316332"/>
            <a:ext cx="1327368" cy="435503"/>
            <a:chOff x="4257548" y="1368594"/>
            <a:chExt cx="1327368" cy="435503"/>
          </a:xfrm>
        </p:grpSpPr>
        <p:cxnSp>
          <p:nvCxnSpPr>
            <p:cNvPr id="40" name="Straight Connector 39">
              <a:extLst>
                <a:ext uri="{FF2B5EF4-FFF2-40B4-BE49-F238E27FC236}">
                  <a16:creationId xmlns:a16="http://schemas.microsoft.com/office/drawing/2014/main" id="{56759168-0F8C-4A4B-92C7-00A4DBCFB447}"/>
                </a:ext>
              </a:extLst>
            </p:cNvPr>
            <p:cNvCxnSpPr>
              <a:cxnSpLocks/>
            </p:cNvCxnSpPr>
            <p:nvPr/>
          </p:nvCxnSpPr>
          <p:spPr>
            <a:xfrm>
              <a:off x="4263212" y="1368594"/>
              <a:ext cx="1281248"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93C0BE30-EDB3-A045-B2AC-603C235F0504}"/>
                </a:ext>
              </a:extLst>
            </p:cNvPr>
            <p:cNvCxnSpPr>
              <a:cxnSpLocks/>
            </p:cNvCxnSpPr>
            <p:nvPr/>
          </p:nvCxnSpPr>
          <p:spPr>
            <a:xfrm>
              <a:off x="4257548" y="1804097"/>
              <a:ext cx="1327368" cy="0"/>
            </a:xfrm>
            <a:prstGeom prst="line">
              <a:avLst/>
            </a:prstGeom>
            <a:ln w="19050"/>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A62FA808-D6CA-6542-BB9E-2C265D12A52F}"/>
                </a:ext>
              </a:extLst>
            </p:cNvPr>
            <p:cNvSpPr/>
            <p:nvPr/>
          </p:nvSpPr>
          <p:spPr>
            <a:xfrm>
              <a:off x="5341691" y="1453456"/>
              <a:ext cx="144170" cy="2461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54A01E1-BC6A-CF4E-B8EC-8894FB487C72}"/>
                </a:ext>
              </a:extLst>
            </p:cNvPr>
            <p:cNvSpPr/>
            <p:nvPr/>
          </p:nvSpPr>
          <p:spPr>
            <a:xfrm>
              <a:off x="5136753" y="1445998"/>
              <a:ext cx="144170" cy="2461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5C3D2DD-8614-DE46-82AD-CDA4A940C9B8}"/>
                </a:ext>
              </a:extLst>
            </p:cNvPr>
            <p:cNvSpPr/>
            <p:nvPr/>
          </p:nvSpPr>
          <p:spPr>
            <a:xfrm>
              <a:off x="4936765" y="1445998"/>
              <a:ext cx="144170" cy="2461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5101D23-1911-8E40-AB29-5CB48DB31858}"/>
                </a:ext>
              </a:extLst>
            </p:cNvPr>
            <p:cNvSpPr/>
            <p:nvPr/>
          </p:nvSpPr>
          <p:spPr>
            <a:xfrm>
              <a:off x="4726370" y="1448362"/>
              <a:ext cx="144170" cy="2461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E777AA5-298A-2B44-BCA8-3BA3AAB4DC46}"/>
                </a:ext>
              </a:extLst>
            </p:cNvPr>
            <p:cNvSpPr/>
            <p:nvPr/>
          </p:nvSpPr>
          <p:spPr>
            <a:xfrm>
              <a:off x="4527677" y="1448362"/>
              <a:ext cx="144170" cy="2461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1BDED083-39E3-A649-8F2C-AB55DE45AF70}"/>
              </a:ext>
            </a:extLst>
          </p:cNvPr>
          <p:cNvSpPr/>
          <p:nvPr/>
        </p:nvSpPr>
        <p:spPr>
          <a:xfrm>
            <a:off x="6839429" y="2404703"/>
            <a:ext cx="144170" cy="2461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52">
            <a:extLst>
              <a:ext uri="{FF2B5EF4-FFF2-40B4-BE49-F238E27FC236}">
                <a16:creationId xmlns:a16="http://schemas.microsoft.com/office/drawing/2014/main" id="{441BCCA7-748D-E04D-A586-4EFE734E1DDF}"/>
              </a:ext>
            </a:extLst>
          </p:cNvPr>
          <p:cNvSpPr/>
          <p:nvPr/>
        </p:nvSpPr>
        <p:spPr>
          <a:xfrm>
            <a:off x="8145696" y="2377722"/>
            <a:ext cx="369685" cy="369685"/>
          </a:xfrm>
          <a:prstGeom prst="ellipse">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f</a:t>
            </a:r>
          </a:p>
        </p:txBody>
      </p:sp>
      <p:sp>
        <p:nvSpPr>
          <p:cNvPr id="49" name="Rectangle 48">
            <a:extLst>
              <a:ext uri="{FF2B5EF4-FFF2-40B4-BE49-F238E27FC236}">
                <a16:creationId xmlns:a16="http://schemas.microsoft.com/office/drawing/2014/main" id="{88C99C96-B284-B842-A89D-C7007F33DC64}"/>
              </a:ext>
            </a:extLst>
          </p:cNvPr>
          <p:cNvSpPr/>
          <p:nvPr/>
        </p:nvSpPr>
        <p:spPr>
          <a:xfrm>
            <a:off x="6911514" y="2991628"/>
            <a:ext cx="1804340"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Victim packet p</a:t>
            </a:r>
          </a:p>
        </p:txBody>
      </p:sp>
      <p:cxnSp>
        <p:nvCxnSpPr>
          <p:cNvPr id="50" name="Straight Arrow Connector 49">
            <a:extLst>
              <a:ext uri="{FF2B5EF4-FFF2-40B4-BE49-F238E27FC236}">
                <a16:creationId xmlns:a16="http://schemas.microsoft.com/office/drawing/2014/main" id="{F2D5656F-BF5C-A14C-8E56-BD25F2BA6F94}"/>
              </a:ext>
            </a:extLst>
          </p:cNvPr>
          <p:cNvCxnSpPr>
            <a:cxnSpLocks/>
            <a:endCxn id="21" idx="3"/>
          </p:cNvCxnSpPr>
          <p:nvPr/>
        </p:nvCxnSpPr>
        <p:spPr>
          <a:xfrm flipH="1" flipV="1">
            <a:off x="6510343" y="2788530"/>
            <a:ext cx="473256" cy="3399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3098D325-5669-D84A-9375-7571456E7A64}"/>
              </a:ext>
            </a:extLst>
          </p:cNvPr>
          <p:cNvSpPr/>
          <p:nvPr/>
        </p:nvSpPr>
        <p:spPr>
          <a:xfrm>
            <a:off x="6400278" y="2694584"/>
            <a:ext cx="110065" cy="18789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7E33CAC-4647-FF46-B7EE-ED711D51C421}"/>
              </a:ext>
            </a:extLst>
          </p:cNvPr>
          <p:cNvCxnSpPr>
            <a:cxnSpLocks/>
            <a:stCxn id="21" idx="2"/>
          </p:cNvCxnSpPr>
          <p:nvPr/>
        </p:nvCxnSpPr>
        <p:spPr>
          <a:xfrm>
            <a:off x="6455310" y="2882476"/>
            <a:ext cx="0" cy="1880688"/>
          </a:xfrm>
          <a:prstGeom prst="line">
            <a:avLst/>
          </a:prstGeom>
          <a:ln w="28575">
            <a:solidFill>
              <a:schemeClr val="tx1"/>
            </a:solidFill>
            <a:prstDash val="dash"/>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F3FF9E41-C8BC-B746-BDEA-DA9904CF7B4D}"/>
              </a:ext>
            </a:extLst>
          </p:cNvPr>
          <p:cNvSpPr/>
          <p:nvPr/>
        </p:nvSpPr>
        <p:spPr>
          <a:xfrm>
            <a:off x="7141451" y="5176518"/>
            <a:ext cx="2730235"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p arrives at this time</a:t>
            </a:r>
          </a:p>
        </p:txBody>
      </p:sp>
      <p:cxnSp>
        <p:nvCxnSpPr>
          <p:cNvPr id="26" name="Straight Arrow Connector 25">
            <a:extLst>
              <a:ext uri="{FF2B5EF4-FFF2-40B4-BE49-F238E27FC236}">
                <a16:creationId xmlns:a16="http://schemas.microsoft.com/office/drawing/2014/main" id="{6519DA10-4BA4-9A44-B571-667DDFC6BDFF}"/>
              </a:ext>
            </a:extLst>
          </p:cNvPr>
          <p:cNvCxnSpPr>
            <a:cxnSpLocks/>
            <a:stCxn id="24" idx="1"/>
          </p:cNvCxnSpPr>
          <p:nvPr/>
        </p:nvCxnSpPr>
        <p:spPr>
          <a:xfrm flipH="1" flipV="1">
            <a:off x="6417004" y="4763165"/>
            <a:ext cx="724447" cy="6441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CCC1FDB4-9016-D14F-B9EF-E8164E316486}"/>
              </a:ext>
            </a:extLst>
          </p:cNvPr>
          <p:cNvSpPr/>
          <p:nvPr/>
        </p:nvSpPr>
        <p:spPr>
          <a:xfrm>
            <a:off x="569626" y="5181253"/>
            <a:ext cx="2994731"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starts to buffer packets</a:t>
            </a:r>
          </a:p>
        </p:txBody>
      </p:sp>
      <p:cxnSp>
        <p:nvCxnSpPr>
          <p:cNvPr id="28" name="Straight Arrow Connector 27">
            <a:extLst>
              <a:ext uri="{FF2B5EF4-FFF2-40B4-BE49-F238E27FC236}">
                <a16:creationId xmlns:a16="http://schemas.microsoft.com/office/drawing/2014/main" id="{CC9093FE-FBE0-5942-9958-AA7DB32775AE}"/>
              </a:ext>
            </a:extLst>
          </p:cNvPr>
          <p:cNvCxnSpPr>
            <a:cxnSpLocks/>
            <a:stCxn id="27" idx="3"/>
          </p:cNvCxnSpPr>
          <p:nvPr/>
        </p:nvCxnSpPr>
        <p:spPr>
          <a:xfrm flipV="1">
            <a:off x="3564357" y="4768984"/>
            <a:ext cx="550343" cy="64310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68DFF2DB-42B1-1046-AE39-8A81BF771CC0}"/>
              </a:ext>
            </a:extLst>
          </p:cNvPr>
          <p:cNvSpPr txBox="1"/>
          <p:nvPr/>
        </p:nvSpPr>
        <p:spPr>
          <a:xfrm>
            <a:off x="4489150" y="871882"/>
            <a:ext cx="3256020"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Queue length of NF f</a:t>
            </a:r>
          </a:p>
        </p:txBody>
      </p:sp>
      <p:sp>
        <p:nvSpPr>
          <p:cNvPr id="3" name="Slide Number Placeholder 2">
            <a:extLst>
              <a:ext uri="{FF2B5EF4-FFF2-40B4-BE49-F238E27FC236}">
                <a16:creationId xmlns:a16="http://schemas.microsoft.com/office/drawing/2014/main" id="{A138836D-B301-9E46-B4CA-50A70B0824A8}"/>
              </a:ext>
            </a:extLst>
          </p:cNvPr>
          <p:cNvSpPr>
            <a:spLocks noGrp="1"/>
          </p:cNvSpPr>
          <p:nvPr>
            <p:ph type="sldNum" sz="quarter" idx="12"/>
          </p:nvPr>
        </p:nvSpPr>
        <p:spPr/>
        <p:txBody>
          <a:bodyPr/>
          <a:lstStyle/>
          <a:p>
            <a:fld id="{5E5517CE-978A-D640-BED8-603111C070CE}" type="slidenum">
              <a:rPr lang="en-US" smtClean="0"/>
              <a:t>15</a:t>
            </a:fld>
            <a:endParaRPr lang="en-US"/>
          </a:p>
        </p:txBody>
      </p:sp>
      <p:sp>
        <p:nvSpPr>
          <p:cNvPr id="12" name="Rectangle 11">
            <a:extLst>
              <a:ext uri="{FF2B5EF4-FFF2-40B4-BE49-F238E27FC236}">
                <a16:creationId xmlns:a16="http://schemas.microsoft.com/office/drawing/2014/main" id="{B1B076A1-E5E6-7A48-BEF5-31ED6BD2867E}"/>
              </a:ext>
            </a:extLst>
          </p:cNvPr>
          <p:cNvSpPr/>
          <p:nvPr/>
        </p:nvSpPr>
        <p:spPr>
          <a:xfrm>
            <a:off x="4099753" y="1444421"/>
            <a:ext cx="2340610" cy="3368062"/>
          </a:xfrm>
          <a:prstGeom prst="rect">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F6C8D69-E393-F941-ACD9-67AED5B0EB2C}"/>
              </a:ext>
            </a:extLst>
          </p:cNvPr>
          <p:cNvSpPr txBox="1"/>
          <p:nvPr/>
        </p:nvSpPr>
        <p:spPr>
          <a:xfrm>
            <a:off x="4116522" y="2930073"/>
            <a:ext cx="226055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Queuing Period</a:t>
            </a:r>
          </a:p>
        </p:txBody>
      </p:sp>
    </p:spTree>
    <p:extLst>
      <p:ext uri="{BB962C8B-B14F-4D97-AF65-F5344CB8AC3E}">
        <p14:creationId xmlns:p14="http://schemas.microsoft.com/office/powerpoint/2010/main" val="388830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linds(horizont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FD28E4-BE83-1949-BD03-5F8E2BDE0F20}"/>
              </a:ext>
            </a:extLst>
          </p:cNvPr>
          <p:cNvSpPr>
            <a:spLocks noGrp="1"/>
          </p:cNvSpPr>
          <p:nvPr>
            <p:ph type="title"/>
          </p:nvPr>
        </p:nvSpPr>
        <p:spPr>
          <a:xfrm>
            <a:off x="838200" y="165429"/>
            <a:ext cx="10515600" cy="779463"/>
          </a:xfrm>
        </p:spPr>
        <p:txBody>
          <a:bodyPr/>
          <a:lstStyle/>
          <a:p>
            <a:r>
              <a:rPr lang="en-US" b="1" dirty="0">
                <a:latin typeface="Athelas" panose="02000503000000020003" pitchFamily="2" charset="77"/>
              </a:rPr>
              <a:t>Local diagnosis: Compare traffic rate</a:t>
            </a:r>
          </a:p>
        </p:txBody>
      </p:sp>
      <p:sp>
        <p:nvSpPr>
          <p:cNvPr id="2" name="Rectangle 1">
            <a:extLst>
              <a:ext uri="{FF2B5EF4-FFF2-40B4-BE49-F238E27FC236}">
                <a16:creationId xmlns:a16="http://schemas.microsoft.com/office/drawing/2014/main" id="{1901BC8D-8F45-FC49-8B5D-454AAA05CCF1}"/>
              </a:ext>
            </a:extLst>
          </p:cNvPr>
          <p:cNvSpPr/>
          <p:nvPr/>
        </p:nvSpPr>
        <p:spPr>
          <a:xfrm>
            <a:off x="838200" y="1167475"/>
            <a:ext cx="10326328" cy="523220"/>
          </a:xfrm>
          <a:prstGeom prst="rect">
            <a:avLst/>
          </a:prstGeom>
        </p:spPr>
        <p:txBody>
          <a:bodyPr wrap="square" anchor="t">
            <a:spAutoFit/>
          </a:bodyPr>
          <a:lstStyle/>
          <a:p>
            <a:r>
              <a:rPr lang="en-US" sz="2800" b="1" dirty="0">
                <a:latin typeface="Times New Roman"/>
                <a:cs typeface="Times New Roman"/>
              </a:rPr>
              <a:t>Identify if a problem is local or in the upstream</a:t>
            </a:r>
          </a:p>
        </p:txBody>
      </p:sp>
      <p:sp>
        <p:nvSpPr>
          <p:cNvPr id="18" name="TextBox 17">
            <a:extLst>
              <a:ext uri="{FF2B5EF4-FFF2-40B4-BE49-F238E27FC236}">
                <a16:creationId xmlns:a16="http://schemas.microsoft.com/office/drawing/2014/main" id="{4BDDCA27-C97B-504A-886C-DA7E0A79D034}"/>
              </a:ext>
            </a:extLst>
          </p:cNvPr>
          <p:cNvSpPr txBox="1"/>
          <p:nvPr/>
        </p:nvSpPr>
        <p:spPr>
          <a:xfrm>
            <a:off x="6894767" y="2764857"/>
            <a:ext cx="5145002"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Lower processing rate than expected</a:t>
            </a:r>
          </a:p>
          <a:p>
            <a:pPr algn="ctr"/>
            <a:r>
              <a:rPr lang="en-US" sz="2400" dirty="0">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a:t>
            </a:r>
          </a:p>
          <a:p>
            <a:pPr algn="ctr"/>
            <a:r>
              <a:rPr lang="en-US" sz="2400" dirty="0">
                <a:latin typeface="Times New Roman" panose="02020603050405020304" pitchFamily="18" charset="0"/>
                <a:cs typeface="Times New Roman" panose="02020603050405020304" pitchFamily="18" charset="0"/>
              </a:rPr>
              <a:t>local problem</a:t>
            </a:r>
          </a:p>
        </p:txBody>
      </p:sp>
      <p:sp>
        <p:nvSpPr>
          <p:cNvPr id="32" name="TextBox 31">
            <a:extLst>
              <a:ext uri="{FF2B5EF4-FFF2-40B4-BE49-F238E27FC236}">
                <a16:creationId xmlns:a16="http://schemas.microsoft.com/office/drawing/2014/main" id="{05FE6934-59D8-5147-A413-5FC32AEA9EFB}"/>
              </a:ext>
            </a:extLst>
          </p:cNvPr>
          <p:cNvSpPr txBox="1"/>
          <p:nvPr/>
        </p:nvSpPr>
        <p:spPr>
          <a:xfrm>
            <a:off x="-111539" y="2843793"/>
            <a:ext cx="4638662"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High input rate than capacity</a:t>
            </a:r>
          </a:p>
          <a:p>
            <a:pPr algn="ctr"/>
            <a:r>
              <a:rPr lang="en-US" sz="2400" b="1" dirty="0">
                <a:solidFill>
                  <a:srgbClr val="0070C0"/>
                </a:solidFill>
                <a:latin typeface="Times New Roman" panose="02020603050405020304" pitchFamily="18" charset="0"/>
                <a:cs typeface="Times New Roman" panose="02020603050405020304" pitchFamily="18" charset="0"/>
              </a:rPr>
              <a:t>↓</a:t>
            </a:r>
          </a:p>
          <a:p>
            <a:pPr algn="ctr"/>
            <a:r>
              <a:rPr lang="en-US" sz="2400" dirty="0">
                <a:latin typeface="Times New Roman" panose="02020603050405020304" pitchFamily="18" charset="0"/>
                <a:cs typeface="Times New Roman" panose="02020603050405020304" pitchFamily="18" charset="0"/>
              </a:rPr>
              <a:t>upstream problem</a:t>
            </a:r>
          </a:p>
        </p:txBody>
      </p:sp>
      <p:cxnSp>
        <p:nvCxnSpPr>
          <p:cNvPr id="33" name="Straight Arrow Connector 32">
            <a:extLst>
              <a:ext uri="{FF2B5EF4-FFF2-40B4-BE49-F238E27FC236}">
                <a16:creationId xmlns:a16="http://schemas.microsoft.com/office/drawing/2014/main" id="{41B7CC45-3708-9A47-BC9E-CE1783569EF6}"/>
              </a:ext>
            </a:extLst>
          </p:cNvPr>
          <p:cNvCxnSpPr>
            <a:cxnSpLocks/>
            <a:stCxn id="46" idx="6"/>
          </p:cNvCxnSpPr>
          <p:nvPr/>
        </p:nvCxnSpPr>
        <p:spPr>
          <a:xfrm flipV="1">
            <a:off x="6662806" y="3419317"/>
            <a:ext cx="505327" cy="1"/>
          </a:xfrm>
          <a:prstGeom prst="straightConnector1">
            <a:avLst/>
          </a:prstGeom>
          <a:ln w="28575">
            <a:solidFill>
              <a:srgbClr val="F39A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4DA63AC-DF25-6F41-8953-F152EA457485}"/>
              </a:ext>
            </a:extLst>
          </p:cNvPr>
          <p:cNvCxnSpPr>
            <a:cxnSpLocks/>
          </p:cNvCxnSpPr>
          <p:nvPr/>
        </p:nvCxnSpPr>
        <p:spPr>
          <a:xfrm>
            <a:off x="3629749" y="3419317"/>
            <a:ext cx="731876" cy="0"/>
          </a:xfrm>
          <a:prstGeom prst="straightConnector1">
            <a:avLst/>
          </a:prstGeom>
          <a:ln w="28575">
            <a:solidFill>
              <a:srgbClr val="F39A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97BD304-DEDE-3D49-9039-D485B98B5BC4}"/>
              </a:ext>
            </a:extLst>
          </p:cNvPr>
          <p:cNvSpPr txBox="1"/>
          <p:nvPr/>
        </p:nvSpPr>
        <p:spPr>
          <a:xfrm>
            <a:off x="4156179" y="2491810"/>
            <a:ext cx="2402306" cy="461665"/>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Queuing period</a:t>
            </a:r>
          </a:p>
        </p:txBody>
      </p:sp>
      <p:grpSp>
        <p:nvGrpSpPr>
          <p:cNvPr id="37" name="Group 36">
            <a:extLst>
              <a:ext uri="{FF2B5EF4-FFF2-40B4-BE49-F238E27FC236}">
                <a16:creationId xmlns:a16="http://schemas.microsoft.com/office/drawing/2014/main" id="{3E2BF8E2-6782-2049-805A-28A2478DE4A4}"/>
              </a:ext>
            </a:extLst>
          </p:cNvPr>
          <p:cNvGrpSpPr/>
          <p:nvPr/>
        </p:nvGrpSpPr>
        <p:grpSpPr>
          <a:xfrm>
            <a:off x="4424958" y="3098786"/>
            <a:ext cx="1864749" cy="611815"/>
            <a:chOff x="4257548" y="1368594"/>
            <a:chExt cx="1327368" cy="435503"/>
          </a:xfrm>
        </p:grpSpPr>
        <p:cxnSp>
          <p:nvCxnSpPr>
            <p:cNvPr id="38" name="Straight Connector 37">
              <a:extLst>
                <a:ext uri="{FF2B5EF4-FFF2-40B4-BE49-F238E27FC236}">
                  <a16:creationId xmlns:a16="http://schemas.microsoft.com/office/drawing/2014/main" id="{C68FE1FF-7469-A648-99A3-77BD43EFD86C}"/>
                </a:ext>
              </a:extLst>
            </p:cNvPr>
            <p:cNvCxnSpPr>
              <a:cxnSpLocks/>
            </p:cNvCxnSpPr>
            <p:nvPr/>
          </p:nvCxnSpPr>
          <p:spPr>
            <a:xfrm>
              <a:off x="4263212" y="1368594"/>
              <a:ext cx="1281248"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C378C709-6407-8A40-8CDF-5BCFE6BA44A2}"/>
                </a:ext>
              </a:extLst>
            </p:cNvPr>
            <p:cNvCxnSpPr>
              <a:cxnSpLocks/>
            </p:cNvCxnSpPr>
            <p:nvPr/>
          </p:nvCxnSpPr>
          <p:spPr>
            <a:xfrm>
              <a:off x="4257548" y="1804097"/>
              <a:ext cx="1327368" cy="0"/>
            </a:xfrm>
            <a:prstGeom prst="line">
              <a:avLst/>
            </a:prstGeom>
            <a:ln w="19050"/>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A31089F9-9359-9C41-AF2F-E3304B68F2F5}"/>
                </a:ext>
              </a:extLst>
            </p:cNvPr>
            <p:cNvSpPr/>
            <p:nvPr/>
          </p:nvSpPr>
          <p:spPr>
            <a:xfrm>
              <a:off x="5341691" y="1453456"/>
              <a:ext cx="144170" cy="2461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DF0EE7D-2EE1-3F4A-816C-E2CBC8B41739}"/>
                </a:ext>
              </a:extLst>
            </p:cNvPr>
            <p:cNvSpPr/>
            <p:nvPr/>
          </p:nvSpPr>
          <p:spPr>
            <a:xfrm>
              <a:off x="5136753" y="1445998"/>
              <a:ext cx="144170" cy="2461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5FB3545-582E-4E4B-A894-BB45B04DF2E4}"/>
                </a:ext>
              </a:extLst>
            </p:cNvPr>
            <p:cNvSpPr/>
            <p:nvPr/>
          </p:nvSpPr>
          <p:spPr>
            <a:xfrm>
              <a:off x="4936765" y="1445998"/>
              <a:ext cx="144170" cy="2461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063649A-E6DB-C841-AD31-B939C1B8DB69}"/>
                </a:ext>
              </a:extLst>
            </p:cNvPr>
            <p:cNvSpPr/>
            <p:nvPr/>
          </p:nvSpPr>
          <p:spPr>
            <a:xfrm>
              <a:off x="4726370" y="1448362"/>
              <a:ext cx="144170" cy="2461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33C1612-B723-9C4C-BFFA-627B95A1E728}"/>
                </a:ext>
              </a:extLst>
            </p:cNvPr>
            <p:cNvSpPr/>
            <p:nvPr/>
          </p:nvSpPr>
          <p:spPr>
            <a:xfrm>
              <a:off x="4527677" y="1448362"/>
              <a:ext cx="144170" cy="24611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Oval 52">
            <a:extLst>
              <a:ext uri="{FF2B5EF4-FFF2-40B4-BE49-F238E27FC236}">
                <a16:creationId xmlns:a16="http://schemas.microsoft.com/office/drawing/2014/main" id="{A01E6740-BA4E-3D48-8839-89E320C906AB}"/>
              </a:ext>
            </a:extLst>
          </p:cNvPr>
          <p:cNvSpPr/>
          <p:nvPr/>
        </p:nvSpPr>
        <p:spPr>
          <a:xfrm>
            <a:off x="6272065" y="3223947"/>
            <a:ext cx="390741" cy="390741"/>
          </a:xfrm>
          <a:prstGeom prst="ellipse">
            <a:avLst/>
          </a:prstGeom>
          <a:solidFill>
            <a:schemeClr val="bg1"/>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i="1" dirty="0">
                <a:latin typeface="Times New Roman" panose="02020603050405020304" pitchFamily="18" charset="0"/>
                <a:cs typeface="Times New Roman" panose="02020603050405020304" pitchFamily="18" charset="0"/>
              </a:rPr>
              <a:t>f</a:t>
            </a:r>
          </a:p>
        </p:txBody>
      </p:sp>
      <p:sp>
        <p:nvSpPr>
          <p:cNvPr id="47" name="Rectangle 46">
            <a:extLst>
              <a:ext uri="{FF2B5EF4-FFF2-40B4-BE49-F238E27FC236}">
                <a16:creationId xmlns:a16="http://schemas.microsoft.com/office/drawing/2014/main" id="{390FE565-D356-5F47-AA03-307A53EC1B46}"/>
              </a:ext>
            </a:extLst>
          </p:cNvPr>
          <p:cNvSpPr/>
          <p:nvPr/>
        </p:nvSpPr>
        <p:spPr>
          <a:xfrm>
            <a:off x="4527123" y="3204203"/>
            <a:ext cx="188412" cy="32163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0D9322C-6213-0647-B766-E5B425E3A25D}"/>
              </a:ext>
            </a:extLst>
          </p:cNvPr>
          <p:cNvSpPr txBox="1"/>
          <p:nvPr/>
        </p:nvSpPr>
        <p:spPr>
          <a:xfrm>
            <a:off x="1499016" y="5153234"/>
            <a:ext cx="8877436"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rPr>
              <a:t>Focus on the whole queuing period →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rPr>
              <a:t>detect the cause even if it does not exist at the current time!</a:t>
            </a:r>
          </a:p>
        </p:txBody>
      </p:sp>
      <p:sp>
        <p:nvSpPr>
          <p:cNvPr id="3" name="Slide Number Placeholder 2">
            <a:extLst>
              <a:ext uri="{FF2B5EF4-FFF2-40B4-BE49-F238E27FC236}">
                <a16:creationId xmlns:a16="http://schemas.microsoft.com/office/drawing/2014/main" id="{E15C8656-E5F9-B14E-9A5A-1FE76DF8BB35}"/>
              </a:ext>
            </a:extLst>
          </p:cNvPr>
          <p:cNvSpPr>
            <a:spLocks noGrp="1"/>
          </p:cNvSpPr>
          <p:nvPr>
            <p:ph type="sldNum" sz="quarter" idx="12"/>
          </p:nvPr>
        </p:nvSpPr>
        <p:spPr/>
        <p:txBody>
          <a:bodyPr/>
          <a:lstStyle/>
          <a:p>
            <a:fld id="{5E5517CE-978A-D640-BED8-603111C070CE}" type="slidenum">
              <a:rPr lang="en-US" smtClean="0"/>
              <a:t>16</a:t>
            </a:fld>
            <a:endParaRPr lang="en-US"/>
          </a:p>
        </p:txBody>
      </p:sp>
    </p:spTree>
    <p:extLst>
      <p:ext uri="{BB962C8B-B14F-4D97-AF65-F5344CB8AC3E}">
        <p14:creationId xmlns:p14="http://schemas.microsoft.com/office/powerpoint/2010/main" val="188012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par>
                                <p:cTn id="13" presetID="3" presetClass="entr" presetSubtype="1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linds(horizontal)">
                                      <p:cBhvr>
                                        <p:cTn id="20" dur="500"/>
                                        <p:tgtEl>
                                          <p:spTgt spid="3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blinds(horizontal)">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32" grpId="0"/>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B6D5-E34C-4C25-9E68-B5F50D356F29}"/>
              </a:ext>
            </a:extLst>
          </p:cNvPr>
          <p:cNvSpPr>
            <a:spLocks noGrp="1"/>
          </p:cNvSpPr>
          <p:nvPr>
            <p:ph type="title"/>
          </p:nvPr>
        </p:nvSpPr>
        <p:spPr/>
        <p:txBody>
          <a:bodyPr/>
          <a:lstStyle/>
          <a:p>
            <a:r>
              <a:rPr lang="en-US" dirty="0">
                <a:cs typeface="Calibri Light"/>
              </a:rPr>
              <a:t>Roadmap</a:t>
            </a:r>
            <a:endParaRPr lang="en-US" dirty="0"/>
          </a:p>
        </p:txBody>
      </p:sp>
      <p:sp>
        <p:nvSpPr>
          <p:cNvPr id="3" name="Content Placeholder 2">
            <a:extLst>
              <a:ext uri="{FF2B5EF4-FFF2-40B4-BE49-F238E27FC236}">
                <a16:creationId xmlns:a16="http://schemas.microsoft.com/office/drawing/2014/main" id="{4CE7B67E-4481-490B-8E57-1F12DD7E683E}"/>
              </a:ext>
            </a:extLst>
          </p:cNvPr>
          <p:cNvSpPr>
            <a:spLocks noGrp="1"/>
          </p:cNvSpPr>
          <p:nvPr>
            <p:ph idx="1"/>
          </p:nvPr>
        </p:nvSpPr>
        <p:spPr/>
        <p:txBody>
          <a:bodyPr vert="horz" lIns="91440" tIns="45720" rIns="91440" bIns="45720" rtlCol="0" anchor="t">
            <a:normAutofit/>
          </a:bodyPr>
          <a:lstStyle/>
          <a:p>
            <a:r>
              <a:rPr lang="en-US" dirty="0">
                <a:latin typeface="Times New Roman" panose="02020603050405020304" pitchFamily="18" charset="0"/>
                <a:cs typeface="Times New Roman" panose="02020603050405020304" pitchFamily="18" charset="0"/>
              </a:rPr>
              <a:t>Challenge 1: impact propagation over time</a:t>
            </a:r>
          </a:p>
          <a:p>
            <a:pPr lvl="1"/>
            <a:r>
              <a:rPr lang="en-US" dirty="0">
                <a:latin typeface="Times New Roman" panose="02020603050405020304" pitchFamily="18" charset="0"/>
                <a:cs typeface="Times New Roman" panose="02020603050405020304" pitchFamily="18" charset="0"/>
              </a:rPr>
              <a:t>Local diagnosis based on queuing period</a:t>
            </a:r>
          </a:p>
          <a:p>
            <a:endParaRPr lang="en-US" dirty="0">
              <a:latin typeface="Times New Roman" panose="02020603050405020304" pitchFamily="18" charset="0"/>
              <a:cs typeface="Times New Roman" panose="02020603050405020304" pitchFamily="18" charset="0"/>
            </a:endParaRPr>
          </a:p>
          <a:p>
            <a:r>
              <a:rPr lang="en-US" b="1" dirty="0">
                <a:solidFill>
                  <a:schemeClr val="accent5">
                    <a:lumMod val="75000"/>
                  </a:schemeClr>
                </a:solidFill>
                <a:latin typeface="Times New Roman" panose="02020603050405020304" pitchFamily="18" charset="0"/>
                <a:cs typeface="Times New Roman" panose="02020603050405020304" pitchFamily="18" charset="0"/>
              </a:rPr>
              <a:t>Challenge 2: impact propagation across NFs</a:t>
            </a:r>
          </a:p>
          <a:p>
            <a:pPr lvl="1"/>
            <a:r>
              <a:rPr lang="en-US" b="1" dirty="0">
                <a:solidFill>
                  <a:schemeClr val="accent5">
                    <a:lumMod val="75000"/>
                  </a:schemeClr>
                </a:solidFill>
                <a:latin typeface="Times New Roman" panose="02020603050405020304" pitchFamily="18" charset="0"/>
                <a:cs typeface="Times New Roman" panose="02020603050405020304" pitchFamily="18" charset="0"/>
              </a:rPr>
              <a:t>Propagation diagnosis based on timespan analysis</a:t>
            </a:r>
          </a:p>
          <a:p>
            <a:pPr lvl="1"/>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Challenge 3: too many root causes for too many victim packets</a:t>
            </a:r>
          </a:p>
          <a:p>
            <a:pPr lvl="1"/>
            <a:r>
              <a:rPr lang="en-US" dirty="0">
                <a:latin typeface="Times New Roman" panose="02020603050405020304" pitchFamily="18" charset="0"/>
                <a:cs typeface="Times New Roman" panose="02020603050405020304" pitchFamily="18" charset="0"/>
              </a:rPr>
              <a:t>Pattern aggregation: use </a:t>
            </a:r>
            <a:r>
              <a:rPr lang="en-US" dirty="0" err="1">
                <a:latin typeface="Times New Roman" panose="02020603050405020304" pitchFamily="18" charset="0"/>
                <a:cs typeface="Times New Roman" panose="02020603050405020304" pitchFamily="18" charset="0"/>
              </a:rPr>
              <a:t>AutoFocus</a:t>
            </a:r>
            <a:r>
              <a:rPr lang="en-US" dirty="0">
                <a:latin typeface="Times New Roman" panose="02020603050405020304" pitchFamily="18" charset="0"/>
                <a:cs typeface="Times New Roman" panose="02020603050405020304" pitchFamily="18" charset="0"/>
              </a:rPr>
              <a:t> to aggregate diagnosis results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029360F-D1C3-C74A-BF81-5D02723A73C7}"/>
              </a:ext>
            </a:extLst>
          </p:cNvPr>
          <p:cNvSpPr>
            <a:spLocks noGrp="1"/>
          </p:cNvSpPr>
          <p:nvPr>
            <p:ph type="sldNum" sz="quarter" idx="12"/>
          </p:nvPr>
        </p:nvSpPr>
        <p:spPr/>
        <p:txBody>
          <a:bodyPr/>
          <a:lstStyle/>
          <a:p>
            <a:fld id="{5E5517CE-978A-D640-BED8-603111C070CE}" type="slidenum">
              <a:rPr lang="en-US" smtClean="0"/>
              <a:t>17</a:t>
            </a:fld>
            <a:endParaRPr lang="en-US"/>
          </a:p>
        </p:txBody>
      </p:sp>
    </p:spTree>
    <p:extLst>
      <p:ext uri="{BB962C8B-B14F-4D97-AF65-F5344CB8AC3E}">
        <p14:creationId xmlns:p14="http://schemas.microsoft.com/office/powerpoint/2010/main" val="29085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FD28E4-BE83-1949-BD03-5F8E2BDE0F20}"/>
              </a:ext>
            </a:extLst>
          </p:cNvPr>
          <p:cNvSpPr>
            <a:spLocks noGrp="1"/>
          </p:cNvSpPr>
          <p:nvPr>
            <p:ph type="title"/>
          </p:nvPr>
        </p:nvSpPr>
        <p:spPr>
          <a:xfrm>
            <a:off x="838200" y="165429"/>
            <a:ext cx="10515600" cy="779463"/>
          </a:xfrm>
        </p:spPr>
        <p:txBody>
          <a:bodyPr/>
          <a:lstStyle/>
          <a:p>
            <a:r>
              <a:rPr lang="en-US" b="1" dirty="0">
                <a:latin typeface="Athelas" panose="02000503000000020003" pitchFamily="2" charset="77"/>
              </a:rPr>
              <a:t>Propagation diagnosis</a:t>
            </a:r>
          </a:p>
        </p:txBody>
      </p:sp>
      <p:sp>
        <p:nvSpPr>
          <p:cNvPr id="2" name="Rectangle 1">
            <a:extLst>
              <a:ext uri="{FF2B5EF4-FFF2-40B4-BE49-F238E27FC236}">
                <a16:creationId xmlns:a16="http://schemas.microsoft.com/office/drawing/2014/main" id="{1901BC8D-8F45-FC49-8B5D-454AAA05CCF1}"/>
              </a:ext>
            </a:extLst>
          </p:cNvPr>
          <p:cNvSpPr/>
          <p:nvPr/>
        </p:nvSpPr>
        <p:spPr>
          <a:xfrm>
            <a:off x="193494" y="1370328"/>
            <a:ext cx="7022919" cy="892552"/>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Identify which upstream NF is the culprit</a:t>
            </a: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Which NF makes the traffic </a:t>
            </a:r>
            <a:r>
              <a:rPr lang="en-US" sz="2400" dirty="0" err="1">
                <a:latin typeface="Times New Roman" panose="02020603050405020304" pitchFamily="18" charset="0"/>
                <a:cs typeface="Times New Roman" panose="02020603050405020304" pitchFamily="18" charset="0"/>
              </a:rPr>
              <a:t>bursty</a:t>
            </a:r>
            <a:endParaRPr lang="en-US" sz="2400"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A7161ECF-1458-974D-8C76-97A79FA111E2}"/>
              </a:ext>
            </a:extLst>
          </p:cNvPr>
          <p:cNvSpPr/>
          <p:nvPr/>
        </p:nvSpPr>
        <p:spPr>
          <a:xfrm>
            <a:off x="7366340" y="1553380"/>
            <a:ext cx="1138670"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A</a:t>
            </a:r>
          </a:p>
        </p:txBody>
      </p:sp>
      <p:sp>
        <p:nvSpPr>
          <p:cNvPr id="32" name="Rectangle 31">
            <a:extLst>
              <a:ext uri="{FF2B5EF4-FFF2-40B4-BE49-F238E27FC236}">
                <a16:creationId xmlns:a16="http://schemas.microsoft.com/office/drawing/2014/main" id="{ED6D8DAA-E2A6-BE4D-A4EA-72BF3B58DAB9}"/>
              </a:ext>
            </a:extLst>
          </p:cNvPr>
          <p:cNvSpPr/>
          <p:nvPr/>
        </p:nvSpPr>
        <p:spPr>
          <a:xfrm>
            <a:off x="7366339" y="2748628"/>
            <a:ext cx="1138670"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t>
            </a:r>
          </a:p>
        </p:txBody>
      </p:sp>
      <p:sp>
        <p:nvSpPr>
          <p:cNvPr id="33" name="Rectangle 32">
            <a:extLst>
              <a:ext uri="{FF2B5EF4-FFF2-40B4-BE49-F238E27FC236}">
                <a16:creationId xmlns:a16="http://schemas.microsoft.com/office/drawing/2014/main" id="{B41D4122-62EF-B842-9796-08FA48250581}"/>
              </a:ext>
            </a:extLst>
          </p:cNvPr>
          <p:cNvSpPr/>
          <p:nvPr/>
        </p:nvSpPr>
        <p:spPr>
          <a:xfrm>
            <a:off x="7366338" y="3985769"/>
            <a:ext cx="1138670"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f</a:t>
            </a:r>
          </a:p>
        </p:txBody>
      </p:sp>
      <p:sp>
        <p:nvSpPr>
          <p:cNvPr id="3" name="Oval 2">
            <a:extLst>
              <a:ext uri="{FF2B5EF4-FFF2-40B4-BE49-F238E27FC236}">
                <a16:creationId xmlns:a16="http://schemas.microsoft.com/office/drawing/2014/main" id="{56D0DA6D-CA92-E143-A18A-84D401EC7B72}"/>
              </a:ext>
            </a:extLst>
          </p:cNvPr>
          <p:cNvSpPr/>
          <p:nvPr/>
        </p:nvSpPr>
        <p:spPr>
          <a:xfrm>
            <a:off x="7285010" y="219681"/>
            <a:ext cx="1323890" cy="821769"/>
          </a:xfrm>
          <a:prstGeom prst="ellipse">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source</a:t>
            </a:r>
          </a:p>
        </p:txBody>
      </p:sp>
      <p:cxnSp>
        <p:nvCxnSpPr>
          <p:cNvPr id="5" name="Straight Arrow Connector 4">
            <a:extLst>
              <a:ext uri="{FF2B5EF4-FFF2-40B4-BE49-F238E27FC236}">
                <a16:creationId xmlns:a16="http://schemas.microsoft.com/office/drawing/2014/main" id="{1D269787-928D-B845-A937-6372B70F7AAF}"/>
              </a:ext>
            </a:extLst>
          </p:cNvPr>
          <p:cNvCxnSpPr>
            <a:stCxn id="3" idx="4"/>
            <a:endCxn id="18" idx="0"/>
          </p:cNvCxnSpPr>
          <p:nvPr/>
        </p:nvCxnSpPr>
        <p:spPr>
          <a:xfrm flipH="1">
            <a:off x="7935675" y="1041450"/>
            <a:ext cx="11280" cy="51193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517C1E09-FDD0-B045-809E-1A19A47A8B6F}"/>
              </a:ext>
            </a:extLst>
          </p:cNvPr>
          <p:cNvCxnSpPr>
            <a:stCxn id="18" idx="2"/>
            <a:endCxn id="32" idx="0"/>
          </p:cNvCxnSpPr>
          <p:nvPr/>
        </p:nvCxnSpPr>
        <p:spPr>
          <a:xfrm flipH="1">
            <a:off x="7935674" y="2140140"/>
            <a:ext cx="1" cy="6084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41273C3-0A34-224A-8CAD-2A31AE63C4D3}"/>
              </a:ext>
            </a:extLst>
          </p:cNvPr>
          <p:cNvCxnSpPr>
            <a:stCxn id="32" idx="2"/>
            <a:endCxn id="33" idx="0"/>
          </p:cNvCxnSpPr>
          <p:nvPr/>
        </p:nvCxnSpPr>
        <p:spPr>
          <a:xfrm flipH="1">
            <a:off x="7935673" y="3335388"/>
            <a:ext cx="1" cy="65038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34" name="Group 33">
            <a:extLst>
              <a:ext uri="{FF2B5EF4-FFF2-40B4-BE49-F238E27FC236}">
                <a16:creationId xmlns:a16="http://schemas.microsoft.com/office/drawing/2014/main" id="{95DB506F-CEF7-3941-9CF9-6320588EF50B}"/>
              </a:ext>
            </a:extLst>
          </p:cNvPr>
          <p:cNvGrpSpPr/>
          <p:nvPr/>
        </p:nvGrpSpPr>
        <p:grpSpPr>
          <a:xfrm>
            <a:off x="8866264" y="3806834"/>
            <a:ext cx="2536723" cy="178935"/>
            <a:chOff x="8229600" y="2826966"/>
            <a:chExt cx="2536723" cy="178935"/>
          </a:xfrm>
        </p:grpSpPr>
        <p:cxnSp>
          <p:nvCxnSpPr>
            <p:cNvPr id="35" name="Straight Connector 34">
              <a:extLst>
                <a:ext uri="{FF2B5EF4-FFF2-40B4-BE49-F238E27FC236}">
                  <a16:creationId xmlns:a16="http://schemas.microsoft.com/office/drawing/2014/main" id="{43C3E305-72E6-DB40-9E52-195388E35C06}"/>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383AEB2D-8242-2F4D-A83A-1B9832AAC19D}"/>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C4930923-B299-B647-A12E-1806AC597511}"/>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grpSp>
        <p:nvGrpSpPr>
          <p:cNvPr id="38" name="Group 37">
            <a:extLst>
              <a:ext uri="{FF2B5EF4-FFF2-40B4-BE49-F238E27FC236}">
                <a16:creationId xmlns:a16="http://schemas.microsoft.com/office/drawing/2014/main" id="{6F488E25-D93A-4F45-8729-1EABE7C829B2}"/>
              </a:ext>
            </a:extLst>
          </p:cNvPr>
          <p:cNvGrpSpPr/>
          <p:nvPr/>
        </p:nvGrpSpPr>
        <p:grpSpPr>
          <a:xfrm>
            <a:off x="8881012" y="2557473"/>
            <a:ext cx="2536723" cy="178935"/>
            <a:chOff x="8229600" y="2826966"/>
            <a:chExt cx="2536723" cy="178935"/>
          </a:xfrm>
        </p:grpSpPr>
        <p:cxnSp>
          <p:nvCxnSpPr>
            <p:cNvPr id="39" name="Straight Connector 38">
              <a:extLst>
                <a:ext uri="{FF2B5EF4-FFF2-40B4-BE49-F238E27FC236}">
                  <a16:creationId xmlns:a16="http://schemas.microsoft.com/office/drawing/2014/main" id="{F76F5FA8-F904-C649-B61C-A155724BE230}"/>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816D377B-7B3C-5C49-8FF7-FED57AF95A78}"/>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54F96E3C-3F53-6C49-98E3-E680C4E4FFD8}"/>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grpSp>
        <p:nvGrpSpPr>
          <p:cNvPr id="42" name="Group 41">
            <a:extLst>
              <a:ext uri="{FF2B5EF4-FFF2-40B4-BE49-F238E27FC236}">
                <a16:creationId xmlns:a16="http://schemas.microsoft.com/office/drawing/2014/main" id="{345AAC54-2F2D-8346-9B0D-2C23E6B8DB65}"/>
              </a:ext>
            </a:extLst>
          </p:cNvPr>
          <p:cNvGrpSpPr/>
          <p:nvPr/>
        </p:nvGrpSpPr>
        <p:grpSpPr>
          <a:xfrm>
            <a:off x="8895760" y="1318598"/>
            <a:ext cx="2536723" cy="178935"/>
            <a:chOff x="8229600" y="2826966"/>
            <a:chExt cx="2536723" cy="178935"/>
          </a:xfrm>
        </p:grpSpPr>
        <p:cxnSp>
          <p:nvCxnSpPr>
            <p:cNvPr id="43" name="Straight Connector 42">
              <a:extLst>
                <a:ext uri="{FF2B5EF4-FFF2-40B4-BE49-F238E27FC236}">
                  <a16:creationId xmlns:a16="http://schemas.microsoft.com/office/drawing/2014/main" id="{61F25E58-FF38-4A46-839F-D020A84A694C}"/>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A4C1A02C-71D1-A348-A716-AA1DF31CD88E}"/>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0CB6EC2C-4DB2-A149-929D-5F690D157FA0}"/>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sp>
        <p:nvSpPr>
          <p:cNvPr id="48" name="TextBox 47">
            <a:extLst>
              <a:ext uri="{FF2B5EF4-FFF2-40B4-BE49-F238E27FC236}">
                <a16:creationId xmlns:a16="http://schemas.microsoft.com/office/drawing/2014/main" id="{2D60D012-FDDC-494B-BAC6-AF6D5D6C243F}"/>
              </a:ext>
            </a:extLst>
          </p:cNvPr>
          <p:cNvSpPr txBox="1"/>
          <p:nvPr/>
        </p:nvSpPr>
        <p:spPr>
          <a:xfrm>
            <a:off x="9903422" y="4078725"/>
            <a:ext cx="1742465"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Timespan of </a:t>
            </a:r>
            <a:r>
              <a:rPr lang="en-US" sz="2200" i="1" dirty="0">
                <a:latin typeface="Times New Roman" panose="02020603050405020304" pitchFamily="18" charset="0"/>
                <a:cs typeface="Times New Roman" panose="02020603050405020304" pitchFamily="18" charset="0"/>
              </a:rPr>
              <a:t>f</a:t>
            </a:r>
          </a:p>
        </p:txBody>
      </p:sp>
      <p:sp>
        <p:nvSpPr>
          <p:cNvPr id="49" name="TextBox 48">
            <a:extLst>
              <a:ext uri="{FF2B5EF4-FFF2-40B4-BE49-F238E27FC236}">
                <a16:creationId xmlns:a16="http://schemas.microsoft.com/office/drawing/2014/main" id="{309269D9-F0CF-2A4B-A550-90DE8A3FE8A6}"/>
              </a:ext>
            </a:extLst>
          </p:cNvPr>
          <p:cNvSpPr txBox="1"/>
          <p:nvPr/>
        </p:nvSpPr>
        <p:spPr>
          <a:xfrm>
            <a:off x="9684285" y="2778443"/>
            <a:ext cx="1851469"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Timespan of B</a:t>
            </a:r>
          </a:p>
        </p:txBody>
      </p:sp>
      <p:sp>
        <p:nvSpPr>
          <p:cNvPr id="50" name="TextBox 49">
            <a:extLst>
              <a:ext uri="{FF2B5EF4-FFF2-40B4-BE49-F238E27FC236}">
                <a16:creationId xmlns:a16="http://schemas.microsoft.com/office/drawing/2014/main" id="{EF29EB34-9CB4-1B4C-AE54-E7EF4E520B6D}"/>
              </a:ext>
            </a:extLst>
          </p:cNvPr>
          <p:cNvSpPr txBox="1"/>
          <p:nvPr/>
        </p:nvSpPr>
        <p:spPr>
          <a:xfrm>
            <a:off x="8730973" y="1571291"/>
            <a:ext cx="1851917"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Timespan of A</a:t>
            </a:r>
          </a:p>
        </p:txBody>
      </p:sp>
      <p:sp>
        <p:nvSpPr>
          <p:cNvPr id="51" name="TextBox 50">
            <a:extLst>
              <a:ext uri="{FF2B5EF4-FFF2-40B4-BE49-F238E27FC236}">
                <a16:creationId xmlns:a16="http://schemas.microsoft.com/office/drawing/2014/main" id="{D109E809-C8B7-2942-B656-95AE2EDB0154}"/>
              </a:ext>
            </a:extLst>
          </p:cNvPr>
          <p:cNvSpPr txBox="1"/>
          <p:nvPr/>
        </p:nvSpPr>
        <p:spPr>
          <a:xfrm>
            <a:off x="9684285" y="4640052"/>
            <a:ext cx="125047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Time →</a:t>
            </a:r>
          </a:p>
        </p:txBody>
      </p:sp>
      <p:cxnSp>
        <p:nvCxnSpPr>
          <p:cNvPr id="53" name="Straight Connector 52">
            <a:extLst>
              <a:ext uri="{FF2B5EF4-FFF2-40B4-BE49-F238E27FC236}">
                <a16:creationId xmlns:a16="http://schemas.microsoft.com/office/drawing/2014/main" id="{2FA377EE-33FB-9F4D-B8CA-39453E6B523E}"/>
              </a:ext>
            </a:extLst>
          </p:cNvPr>
          <p:cNvCxnSpPr/>
          <p:nvPr/>
        </p:nvCxnSpPr>
        <p:spPr>
          <a:xfrm flipH="1" flipV="1">
            <a:off x="9881419" y="2748628"/>
            <a:ext cx="678427" cy="123714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50CDC80D-BA47-D244-AC8F-53692A2DE162}"/>
              </a:ext>
            </a:extLst>
          </p:cNvPr>
          <p:cNvCxnSpPr>
            <a:cxnSpLocks/>
            <a:stCxn id="76" idx="3"/>
          </p:cNvCxnSpPr>
          <p:nvPr/>
        </p:nvCxnSpPr>
        <p:spPr>
          <a:xfrm flipH="1" flipV="1">
            <a:off x="11208524" y="2748321"/>
            <a:ext cx="108098" cy="114449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F366F1DC-F128-A74B-A9EB-D9A481CF9FAA}"/>
              </a:ext>
            </a:extLst>
          </p:cNvPr>
          <p:cNvCxnSpPr/>
          <p:nvPr/>
        </p:nvCxnSpPr>
        <p:spPr>
          <a:xfrm flipH="1" flipV="1">
            <a:off x="8937975" y="1553380"/>
            <a:ext cx="943444" cy="119524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1E9E12AF-9062-9643-83DF-089AC92D7B66}"/>
              </a:ext>
            </a:extLst>
          </p:cNvPr>
          <p:cNvCxnSpPr>
            <a:cxnSpLocks/>
            <a:stCxn id="82" idx="3"/>
          </p:cNvCxnSpPr>
          <p:nvPr/>
        </p:nvCxnSpPr>
        <p:spPr>
          <a:xfrm flipH="1" flipV="1">
            <a:off x="10351034" y="1487048"/>
            <a:ext cx="850128" cy="113512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4" name="Rectangle 63">
            <a:extLst>
              <a:ext uri="{FF2B5EF4-FFF2-40B4-BE49-F238E27FC236}">
                <a16:creationId xmlns:a16="http://schemas.microsoft.com/office/drawing/2014/main" id="{F2A46A5D-57D1-0F4C-8B34-217A5C8ACBAE}"/>
              </a:ext>
            </a:extLst>
          </p:cNvPr>
          <p:cNvSpPr/>
          <p:nvPr/>
        </p:nvSpPr>
        <p:spPr>
          <a:xfrm>
            <a:off x="549444" y="2641698"/>
            <a:ext cx="6510985" cy="2123658"/>
          </a:xfrm>
          <a:prstGeom prst="rect">
            <a:avLst/>
          </a:prstGeom>
        </p:spPr>
        <p:txBody>
          <a:bodyPr wrap="square">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Timespan becomes shorter after NF B </a:t>
            </a:r>
          </a:p>
          <a:p>
            <a:pPr marL="914400"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NF B is the culprit</a:t>
            </a:r>
          </a:p>
          <a:p>
            <a:pPr marL="914400" lvl="1" indent="-457200">
              <a:buFont typeface="Arial" panose="020B0604020202020204" pitchFamily="34" charset="0"/>
              <a:buChar char="•"/>
            </a:pPr>
            <a:r>
              <a:rPr lang="en-US" sz="2400" kern="0" dirty="0">
                <a:latin typeface="Times New Roman" panose="02020603050405020304" pitchFamily="18" charset="0"/>
                <a:cs typeface="Times New Roman" panose="02020603050405020304" pitchFamily="18" charset="0"/>
              </a:rPr>
              <a:t>Based on how shorter the timespan is, we can quantify the impact of NF B</a:t>
            </a:r>
          </a:p>
          <a:p>
            <a:pPr marL="914400" lvl="1"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AE1E8230-9C25-3847-91EC-4049F802B4DB}"/>
              </a:ext>
            </a:extLst>
          </p:cNvPr>
          <p:cNvSpPr txBox="1"/>
          <p:nvPr/>
        </p:nvSpPr>
        <p:spPr>
          <a:xfrm>
            <a:off x="8608900" y="750679"/>
            <a:ext cx="2599622" cy="461665"/>
          </a:xfrm>
          <a:prstGeom prst="rect">
            <a:avLst/>
          </a:prstGeom>
          <a:noFill/>
        </p:spPr>
        <p:txBody>
          <a:bodyPr wrap="non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Timespan analysis</a:t>
            </a:r>
          </a:p>
        </p:txBody>
      </p:sp>
      <p:grpSp>
        <p:nvGrpSpPr>
          <p:cNvPr id="75" name="Group 74">
            <a:extLst>
              <a:ext uri="{FF2B5EF4-FFF2-40B4-BE49-F238E27FC236}">
                <a16:creationId xmlns:a16="http://schemas.microsoft.com/office/drawing/2014/main" id="{D5E8FBB0-6B76-0642-ADFB-D764371708A3}"/>
              </a:ext>
            </a:extLst>
          </p:cNvPr>
          <p:cNvGrpSpPr/>
          <p:nvPr/>
        </p:nvGrpSpPr>
        <p:grpSpPr>
          <a:xfrm>
            <a:off x="10475612" y="3778259"/>
            <a:ext cx="841010" cy="222561"/>
            <a:chOff x="2765790" y="2098256"/>
            <a:chExt cx="1346102" cy="356227"/>
          </a:xfrm>
        </p:grpSpPr>
        <p:sp>
          <p:nvSpPr>
            <p:cNvPr id="76" name="Rectangle 75">
              <a:extLst>
                <a:ext uri="{FF2B5EF4-FFF2-40B4-BE49-F238E27FC236}">
                  <a16:creationId xmlns:a16="http://schemas.microsoft.com/office/drawing/2014/main" id="{95E32F1B-AC06-4C4B-A710-722BD4A97417}"/>
                </a:ext>
              </a:extLst>
            </p:cNvPr>
            <p:cNvSpPr/>
            <p:nvPr/>
          </p:nvSpPr>
          <p:spPr>
            <a:xfrm>
              <a:off x="3909355" y="2108733"/>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1208C63-B6CB-6946-BD87-D82C7C321728}"/>
                </a:ext>
              </a:extLst>
            </p:cNvPr>
            <p:cNvSpPr/>
            <p:nvPr/>
          </p:nvSpPr>
          <p:spPr>
            <a:xfrm>
              <a:off x="3621449"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ADB33B8-A3AD-8D46-947C-2AB3EF97202E}"/>
                </a:ext>
              </a:extLst>
            </p:cNvPr>
            <p:cNvSpPr/>
            <p:nvPr/>
          </p:nvSpPr>
          <p:spPr>
            <a:xfrm>
              <a:off x="3340496"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B4FBB09-ABFF-DA4E-879B-BF0AA0087775}"/>
                </a:ext>
              </a:extLst>
            </p:cNvPr>
            <p:cNvSpPr/>
            <p:nvPr/>
          </p:nvSpPr>
          <p:spPr>
            <a:xfrm>
              <a:off x="3044923"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703A880-9F96-274C-A479-C16F66C046FC}"/>
                </a:ext>
              </a:extLst>
            </p:cNvPr>
            <p:cNvSpPr/>
            <p:nvPr/>
          </p:nvSpPr>
          <p:spPr>
            <a:xfrm>
              <a:off x="2765790"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AA56A635-CABF-B742-A498-D0954A7DCA38}"/>
              </a:ext>
            </a:extLst>
          </p:cNvPr>
          <p:cNvGrpSpPr/>
          <p:nvPr/>
        </p:nvGrpSpPr>
        <p:grpSpPr>
          <a:xfrm>
            <a:off x="9903422" y="2514163"/>
            <a:ext cx="1297740" cy="235476"/>
            <a:chOff x="2765790" y="2070430"/>
            <a:chExt cx="2077134" cy="376897"/>
          </a:xfrm>
        </p:grpSpPr>
        <p:sp>
          <p:nvSpPr>
            <p:cNvPr id="82" name="Rectangle 81">
              <a:extLst>
                <a:ext uri="{FF2B5EF4-FFF2-40B4-BE49-F238E27FC236}">
                  <a16:creationId xmlns:a16="http://schemas.microsoft.com/office/drawing/2014/main" id="{34C72DD3-1917-8F40-A684-F250C96265B5}"/>
                </a:ext>
              </a:extLst>
            </p:cNvPr>
            <p:cNvSpPr/>
            <p:nvPr/>
          </p:nvSpPr>
          <p:spPr>
            <a:xfrm>
              <a:off x="4640387" y="2070430"/>
              <a:ext cx="202537" cy="34575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3" name="Rectangle 82">
              <a:extLst>
                <a:ext uri="{FF2B5EF4-FFF2-40B4-BE49-F238E27FC236}">
                  <a16:creationId xmlns:a16="http://schemas.microsoft.com/office/drawing/2014/main" id="{CF18D35A-5792-DB48-8587-3AD0AA6D5C5D}"/>
                </a:ext>
              </a:extLst>
            </p:cNvPr>
            <p:cNvSpPr/>
            <p:nvPr/>
          </p:nvSpPr>
          <p:spPr>
            <a:xfrm>
              <a:off x="4151796" y="209946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4" name="Rectangle 83">
              <a:extLst>
                <a:ext uri="{FF2B5EF4-FFF2-40B4-BE49-F238E27FC236}">
                  <a16:creationId xmlns:a16="http://schemas.microsoft.com/office/drawing/2014/main" id="{3D6F41DC-569C-7243-89E5-C509F4F80729}"/>
                </a:ext>
              </a:extLst>
            </p:cNvPr>
            <p:cNvSpPr/>
            <p:nvPr/>
          </p:nvSpPr>
          <p:spPr>
            <a:xfrm>
              <a:off x="3669723" y="207762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5" name="Rectangle 84">
              <a:extLst>
                <a:ext uri="{FF2B5EF4-FFF2-40B4-BE49-F238E27FC236}">
                  <a16:creationId xmlns:a16="http://schemas.microsoft.com/office/drawing/2014/main" id="{7C6D10C6-AFC5-5C41-85FF-7E2265D0A657}"/>
                </a:ext>
              </a:extLst>
            </p:cNvPr>
            <p:cNvSpPr/>
            <p:nvPr/>
          </p:nvSpPr>
          <p:spPr>
            <a:xfrm>
              <a:off x="3208297" y="207762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6" name="Rectangle 85">
              <a:extLst>
                <a:ext uri="{FF2B5EF4-FFF2-40B4-BE49-F238E27FC236}">
                  <a16:creationId xmlns:a16="http://schemas.microsoft.com/office/drawing/2014/main" id="{80F1C599-A7F3-5842-AC3B-33F8C17552F5}"/>
                </a:ext>
              </a:extLst>
            </p:cNvPr>
            <p:cNvSpPr/>
            <p:nvPr/>
          </p:nvSpPr>
          <p:spPr>
            <a:xfrm>
              <a:off x="2765790"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93" name="Group 92">
            <a:extLst>
              <a:ext uri="{FF2B5EF4-FFF2-40B4-BE49-F238E27FC236}">
                <a16:creationId xmlns:a16="http://schemas.microsoft.com/office/drawing/2014/main" id="{067E4B42-5C71-F744-9FCC-7AB3C8613142}"/>
              </a:ext>
            </a:extLst>
          </p:cNvPr>
          <p:cNvGrpSpPr/>
          <p:nvPr/>
        </p:nvGrpSpPr>
        <p:grpSpPr>
          <a:xfrm>
            <a:off x="8939224" y="1244178"/>
            <a:ext cx="1297740" cy="235476"/>
            <a:chOff x="2765790" y="2070430"/>
            <a:chExt cx="2077134" cy="376897"/>
          </a:xfrm>
        </p:grpSpPr>
        <p:sp>
          <p:nvSpPr>
            <p:cNvPr id="94" name="Rectangle 93">
              <a:extLst>
                <a:ext uri="{FF2B5EF4-FFF2-40B4-BE49-F238E27FC236}">
                  <a16:creationId xmlns:a16="http://schemas.microsoft.com/office/drawing/2014/main" id="{06E606EC-34D4-E548-B958-40FCAFAEFC57}"/>
                </a:ext>
              </a:extLst>
            </p:cNvPr>
            <p:cNvSpPr/>
            <p:nvPr/>
          </p:nvSpPr>
          <p:spPr>
            <a:xfrm>
              <a:off x="4640387" y="2070430"/>
              <a:ext cx="202537" cy="34575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5" name="Rectangle 94">
              <a:extLst>
                <a:ext uri="{FF2B5EF4-FFF2-40B4-BE49-F238E27FC236}">
                  <a16:creationId xmlns:a16="http://schemas.microsoft.com/office/drawing/2014/main" id="{0AD81DBC-54A3-7940-8FB0-481986B721D9}"/>
                </a:ext>
              </a:extLst>
            </p:cNvPr>
            <p:cNvSpPr/>
            <p:nvPr/>
          </p:nvSpPr>
          <p:spPr>
            <a:xfrm>
              <a:off x="4151796" y="209946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6" name="Rectangle 95">
              <a:extLst>
                <a:ext uri="{FF2B5EF4-FFF2-40B4-BE49-F238E27FC236}">
                  <a16:creationId xmlns:a16="http://schemas.microsoft.com/office/drawing/2014/main" id="{CEC8FEB5-CADF-434A-BFFF-09AA590EE733}"/>
                </a:ext>
              </a:extLst>
            </p:cNvPr>
            <p:cNvSpPr/>
            <p:nvPr/>
          </p:nvSpPr>
          <p:spPr>
            <a:xfrm>
              <a:off x="3669723" y="207762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7" name="Rectangle 96">
              <a:extLst>
                <a:ext uri="{FF2B5EF4-FFF2-40B4-BE49-F238E27FC236}">
                  <a16:creationId xmlns:a16="http://schemas.microsoft.com/office/drawing/2014/main" id="{5509F2FB-F337-4548-85E3-60F1A505678E}"/>
                </a:ext>
              </a:extLst>
            </p:cNvPr>
            <p:cNvSpPr/>
            <p:nvPr/>
          </p:nvSpPr>
          <p:spPr>
            <a:xfrm>
              <a:off x="3208297" y="207762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8" name="Rectangle 97">
              <a:extLst>
                <a:ext uri="{FF2B5EF4-FFF2-40B4-BE49-F238E27FC236}">
                  <a16:creationId xmlns:a16="http://schemas.microsoft.com/office/drawing/2014/main" id="{074B3602-7610-E943-AD52-AD2E649E918C}"/>
                </a:ext>
              </a:extLst>
            </p:cNvPr>
            <p:cNvSpPr/>
            <p:nvPr/>
          </p:nvSpPr>
          <p:spPr>
            <a:xfrm>
              <a:off x="2765790"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0" name="Slide Number Placeholder 9">
            <a:extLst>
              <a:ext uri="{FF2B5EF4-FFF2-40B4-BE49-F238E27FC236}">
                <a16:creationId xmlns:a16="http://schemas.microsoft.com/office/drawing/2014/main" id="{3E14A499-415D-C345-B946-1AC67C2A608F}"/>
              </a:ext>
            </a:extLst>
          </p:cNvPr>
          <p:cNvSpPr>
            <a:spLocks noGrp="1"/>
          </p:cNvSpPr>
          <p:nvPr>
            <p:ph type="sldNum" sz="quarter" idx="12"/>
          </p:nvPr>
        </p:nvSpPr>
        <p:spPr/>
        <p:txBody>
          <a:bodyPr/>
          <a:lstStyle/>
          <a:p>
            <a:fld id="{5E5517CE-978A-D640-BED8-603111C070CE}" type="slidenum">
              <a:rPr lang="en-US" smtClean="0"/>
              <a:t>18</a:t>
            </a:fld>
            <a:endParaRPr lang="en-US"/>
          </a:p>
        </p:txBody>
      </p:sp>
      <p:sp>
        <p:nvSpPr>
          <p:cNvPr id="63" name="TextBox 62">
            <a:extLst>
              <a:ext uri="{FF2B5EF4-FFF2-40B4-BE49-F238E27FC236}">
                <a16:creationId xmlns:a16="http://schemas.microsoft.com/office/drawing/2014/main" id="{76D524F5-EFF4-2246-A87A-BCFC278ADB74}"/>
              </a:ext>
            </a:extLst>
          </p:cNvPr>
          <p:cNvSpPr txBox="1"/>
          <p:nvPr/>
        </p:nvSpPr>
        <p:spPr>
          <a:xfrm>
            <a:off x="2070632" y="5331624"/>
            <a:ext cx="7621128" cy="830997"/>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lvl="1" algn="ctr" fontAlgn="base">
              <a:spcBef>
                <a:spcPct val="0"/>
              </a:spcBef>
              <a:spcAft>
                <a:spcPct val="0"/>
              </a:spcAft>
              <a:defRPr/>
            </a:pPr>
            <a:r>
              <a:rPr lang="en-US" sz="2400" kern="0" dirty="0">
                <a:solidFill>
                  <a:srgbClr val="0432FF"/>
                </a:solidFill>
                <a:latin typeface="Times New Roman" panose="02020603050405020304" pitchFamily="18" charset="0"/>
                <a:cs typeface="Times New Roman" panose="02020603050405020304" pitchFamily="18" charset="0"/>
              </a:rPr>
              <a:t>Check what happens to packets in previous hop → </a:t>
            </a:r>
          </a:p>
          <a:p>
            <a:pPr lvl="1" algn="ctr" fontAlgn="base">
              <a:spcBef>
                <a:spcPct val="0"/>
              </a:spcBef>
              <a:spcAft>
                <a:spcPct val="0"/>
              </a:spcAft>
              <a:defRPr/>
            </a:pPr>
            <a:r>
              <a:rPr lang="en-US" sz="2400" kern="0" dirty="0">
                <a:solidFill>
                  <a:srgbClr val="0432FF"/>
                </a:solidFill>
                <a:latin typeface="Times New Roman" panose="02020603050405020304" pitchFamily="18" charset="0"/>
                <a:cs typeface="Times New Roman" panose="02020603050405020304" pitchFamily="18" charset="0"/>
              </a:rPr>
              <a:t>detect the cause even if it is in different NF!</a:t>
            </a:r>
          </a:p>
        </p:txBody>
      </p:sp>
    </p:spTree>
    <p:extLst>
      <p:ext uri="{BB962C8B-B14F-4D97-AF65-F5344CB8AC3E}">
        <p14:creationId xmlns:p14="http://schemas.microsoft.com/office/powerpoint/2010/main" val="28682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blinds(horizontal)">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blinds(horizontal)">
                                      <p:cBhvr>
                                        <p:cTn id="17" dur="500"/>
                                        <p:tgtEl>
                                          <p:spTgt spid="7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81"/>
                                        </p:tgtEl>
                                        <p:attrNameLst>
                                          <p:attrName>style.visibility</p:attrName>
                                        </p:attrNameLst>
                                      </p:cBhvr>
                                      <p:to>
                                        <p:strVal val="visible"/>
                                      </p:to>
                                    </p:set>
                                    <p:animEffect transition="in" filter="blinds(horizontal)">
                                      <p:cBhvr>
                                        <p:cTn id="25" dur="500"/>
                                        <p:tgtEl>
                                          <p:spTgt spid="8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500"/>
                                        <p:tgtEl>
                                          <p:spTgt spid="49"/>
                                        </p:tgtEl>
                                      </p:cBhvr>
                                    </p:animEffect>
                                  </p:childTnLst>
                                </p:cTn>
                              </p:par>
                              <p:par>
                                <p:cTn id="29" presetID="22" presetClass="entr" presetSubtype="4"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down)">
                                      <p:cBhvr>
                                        <p:cTn id="31" dur="500"/>
                                        <p:tgtEl>
                                          <p:spTgt spid="55"/>
                                        </p:tgtEl>
                                      </p:cBhvr>
                                    </p:animEffect>
                                  </p:childTnLst>
                                </p:cTn>
                              </p:par>
                              <p:par>
                                <p:cTn id="32" presetID="22" presetClass="entr" presetSubtype="4"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down)">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blinds(horizontal)">
                                      <p:cBhvr>
                                        <p:cTn id="39" dur="500"/>
                                        <p:tgtEl>
                                          <p:spTgt spid="9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left)">
                                      <p:cBhvr>
                                        <p:cTn id="42" dur="500"/>
                                        <p:tgtEl>
                                          <p:spTgt spid="50"/>
                                        </p:tgtEl>
                                      </p:cBhvr>
                                    </p:animEffect>
                                  </p:childTnLst>
                                </p:cTn>
                              </p:par>
                              <p:par>
                                <p:cTn id="43" presetID="22" presetClass="entr" presetSubtype="4"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500"/>
                                        <p:tgtEl>
                                          <p:spTgt spid="59"/>
                                        </p:tgtEl>
                                      </p:cBhvr>
                                    </p:animEffect>
                                  </p:childTnLst>
                                </p:cTn>
                              </p:par>
                              <p:par>
                                <p:cTn id="46" presetID="22" presetClass="entr" presetSubtype="4" fill="hold"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down)">
                                      <p:cBhvr>
                                        <p:cTn id="48" dur="50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blinds(horizontal)">
                                      <p:cBhvr>
                                        <p:cTn id="53" dur="500"/>
                                        <p:tgtEl>
                                          <p:spTgt spid="64"/>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blinds(horizontal)">
                                      <p:cBhvr>
                                        <p:cTn id="5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P spid="49" grpId="0"/>
      <p:bldP spid="50" grpId="0"/>
      <p:bldP spid="64" grpId="0"/>
      <p:bldP spid="65" grpId="0"/>
      <p:bldP spid="6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4941-C947-B84F-9C55-56FEAF93A15B}"/>
              </a:ext>
            </a:extLst>
          </p:cNvPr>
          <p:cNvSpPr>
            <a:spLocks noGrp="1"/>
          </p:cNvSpPr>
          <p:nvPr>
            <p:ph type="title"/>
          </p:nvPr>
        </p:nvSpPr>
        <p:spPr/>
        <p:txBody>
          <a:bodyPr/>
          <a:lstStyle/>
          <a:p>
            <a:r>
              <a:rPr lang="en-US" dirty="0"/>
              <a:t>What if timespan becomes larger after an NF?</a:t>
            </a:r>
          </a:p>
        </p:txBody>
      </p:sp>
      <p:sp>
        <p:nvSpPr>
          <p:cNvPr id="6" name="Rectangle 5">
            <a:extLst>
              <a:ext uri="{FF2B5EF4-FFF2-40B4-BE49-F238E27FC236}">
                <a16:creationId xmlns:a16="http://schemas.microsoft.com/office/drawing/2014/main" id="{8DFD981E-9DEE-5947-B42C-C0203D794210}"/>
              </a:ext>
            </a:extLst>
          </p:cNvPr>
          <p:cNvSpPr/>
          <p:nvPr/>
        </p:nvSpPr>
        <p:spPr>
          <a:xfrm>
            <a:off x="1514698" y="2594780"/>
            <a:ext cx="1149294"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A</a:t>
            </a:r>
          </a:p>
        </p:txBody>
      </p:sp>
      <p:sp>
        <p:nvSpPr>
          <p:cNvPr id="7" name="Rectangle 6">
            <a:extLst>
              <a:ext uri="{FF2B5EF4-FFF2-40B4-BE49-F238E27FC236}">
                <a16:creationId xmlns:a16="http://schemas.microsoft.com/office/drawing/2014/main" id="{5C567CC9-E03A-C144-8A2D-AA3465AC2D9C}"/>
              </a:ext>
            </a:extLst>
          </p:cNvPr>
          <p:cNvSpPr/>
          <p:nvPr/>
        </p:nvSpPr>
        <p:spPr>
          <a:xfrm>
            <a:off x="1514697" y="3586828"/>
            <a:ext cx="1149294"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t>
            </a:r>
          </a:p>
        </p:txBody>
      </p:sp>
      <p:sp>
        <p:nvSpPr>
          <p:cNvPr id="8" name="Rectangle 7">
            <a:extLst>
              <a:ext uri="{FF2B5EF4-FFF2-40B4-BE49-F238E27FC236}">
                <a16:creationId xmlns:a16="http://schemas.microsoft.com/office/drawing/2014/main" id="{59AD7A55-0F32-1A4B-AB5D-C23B9A303208}"/>
              </a:ext>
            </a:extLst>
          </p:cNvPr>
          <p:cNvSpPr/>
          <p:nvPr/>
        </p:nvSpPr>
        <p:spPr>
          <a:xfrm>
            <a:off x="1514696" y="5344669"/>
            <a:ext cx="1149294"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f</a:t>
            </a:r>
          </a:p>
        </p:txBody>
      </p:sp>
      <p:sp>
        <p:nvSpPr>
          <p:cNvPr id="9" name="Oval 8">
            <a:extLst>
              <a:ext uri="{FF2B5EF4-FFF2-40B4-BE49-F238E27FC236}">
                <a16:creationId xmlns:a16="http://schemas.microsoft.com/office/drawing/2014/main" id="{2869E0E7-A73E-BC41-90BD-D06A5C233E54}"/>
              </a:ext>
            </a:extLst>
          </p:cNvPr>
          <p:cNvSpPr/>
          <p:nvPr/>
        </p:nvSpPr>
        <p:spPr>
          <a:xfrm>
            <a:off x="1409075" y="1578581"/>
            <a:ext cx="1336241" cy="821769"/>
          </a:xfrm>
          <a:prstGeom prst="ellipse">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source</a:t>
            </a:r>
          </a:p>
        </p:txBody>
      </p:sp>
      <p:cxnSp>
        <p:nvCxnSpPr>
          <p:cNvPr id="10" name="Straight Arrow Connector 9">
            <a:extLst>
              <a:ext uri="{FF2B5EF4-FFF2-40B4-BE49-F238E27FC236}">
                <a16:creationId xmlns:a16="http://schemas.microsoft.com/office/drawing/2014/main" id="{1787EE68-F7B6-BF43-87E2-8740F1466D25}"/>
              </a:ext>
            </a:extLst>
          </p:cNvPr>
          <p:cNvCxnSpPr>
            <a:stCxn id="9" idx="4"/>
            <a:endCxn id="6" idx="0"/>
          </p:cNvCxnSpPr>
          <p:nvPr/>
        </p:nvCxnSpPr>
        <p:spPr>
          <a:xfrm>
            <a:off x="2077196" y="2400350"/>
            <a:ext cx="12149" cy="19443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121D0973-BE9B-104A-BBD1-226D293621BD}"/>
              </a:ext>
            </a:extLst>
          </p:cNvPr>
          <p:cNvCxnSpPr>
            <a:stCxn id="6" idx="2"/>
            <a:endCxn id="7" idx="0"/>
          </p:cNvCxnSpPr>
          <p:nvPr/>
        </p:nvCxnSpPr>
        <p:spPr>
          <a:xfrm flipH="1">
            <a:off x="2089344" y="3181540"/>
            <a:ext cx="1" cy="4052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A35FBDD8-257C-0648-92F8-E9DE97EBBDC6}"/>
              </a:ext>
            </a:extLst>
          </p:cNvPr>
          <p:cNvCxnSpPr>
            <a:cxnSpLocks/>
            <a:stCxn id="7" idx="2"/>
            <a:endCxn id="41" idx="0"/>
          </p:cNvCxnSpPr>
          <p:nvPr/>
        </p:nvCxnSpPr>
        <p:spPr>
          <a:xfrm flipH="1">
            <a:off x="2089342" y="4173588"/>
            <a:ext cx="2" cy="29216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13" name="Group 12">
            <a:extLst>
              <a:ext uri="{FF2B5EF4-FFF2-40B4-BE49-F238E27FC236}">
                <a16:creationId xmlns:a16="http://schemas.microsoft.com/office/drawing/2014/main" id="{C87EA496-0AB0-6A45-9049-C0B84799CFD5}"/>
              </a:ext>
            </a:extLst>
          </p:cNvPr>
          <p:cNvGrpSpPr/>
          <p:nvPr/>
        </p:nvGrpSpPr>
        <p:grpSpPr>
          <a:xfrm>
            <a:off x="3235768" y="5165734"/>
            <a:ext cx="2536723" cy="178935"/>
            <a:chOff x="8229600" y="2826966"/>
            <a:chExt cx="2536723" cy="178935"/>
          </a:xfrm>
        </p:grpSpPr>
        <p:cxnSp>
          <p:nvCxnSpPr>
            <p:cNvPr id="14" name="Straight Connector 13">
              <a:extLst>
                <a:ext uri="{FF2B5EF4-FFF2-40B4-BE49-F238E27FC236}">
                  <a16:creationId xmlns:a16="http://schemas.microsoft.com/office/drawing/2014/main" id="{9D3E8222-FCBE-BE48-B56A-82D7BC2743DD}"/>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8829E1D-9ED0-1A4B-BBC1-9F0121225F19}"/>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4C87E83-0DAA-DD48-9A0F-79D162AFD814}"/>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32F1591C-9FCC-F042-AB02-77CB14B6003F}"/>
              </a:ext>
            </a:extLst>
          </p:cNvPr>
          <p:cNvGrpSpPr/>
          <p:nvPr/>
        </p:nvGrpSpPr>
        <p:grpSpPr>
          <a:xfrm>
            <a:off x="3208207" y="3408654"/>
            <a:ext cx="2536723" cy="178935"/>
            <a:chOff x="8229600" y="2826966"/>
            <a:chExt cx="2536723" cy="178935"/>
          </a:xfrm>
        </p:grpSpPr>
        <p:cxnSp>
          <p:nvCxnSpPr>
            <p:cNvPr id="18" name="Straight Connector 17">
              <a:extLst>
                <a:ext uri="{FF2B5EF4-FFF2-40B4-BE49-F238E27FC236}">
                  <a16:creationId xmlns:a16="http://schemas.microsoft.com/office/drawing/2014/main" id="{26A68B1A-B0C9-D947-AF26-DC85E8491AA0}"/>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924EFAD-84B3-0E44-BCBB-02AC6B93FED9}"/>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1D8A19CF-7C08-BB4C-BA35-AC9289FF7E3E}"/>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E3512A95-1AFB-6344-BCDA-72891B02CBA2}"/>
              </a:ext>
            </a:extLst>
          </p:cNvPr>
          <p:cNvGrpSpPr/>
          <p:nvPr/>
        </p:nvGrpSpPr>
        <p:grpSpPr>
          <a:xfrm>
            <a:off x="3193460" y="2385398"/>
            <a:ext cx="2536723" cy="178935"/>
            <a:chOff x="8229600" y="2826966"/>
            <a:chExt cx="2536723" cy="178935"/>
          </a:xfrm>
        </p:grpSpPr>
        <p:cxnSp>
          <p:nvCxnSpPr>
            <p:cNvPr id="22" name="Straight Connector 21">
              <a:extLst>
                <a:ext uri="{FF2B5EF4-FFF2-40B4-BE49-F238E27FC236}">
                  <a16:creationId xmlns:a16="http://schemas.microsoft.com/office/drawing/2014/main" id="{C891F87D-0B9F-8449-9CF8-2159E0F7005A}"/>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B2292CED-09FF-8C42-B7F4-7090C171FD9D}"/>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3273996-AEF5-9842-97E0-90EF3084EB9D}"/>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8B943150-BDB4-1D4A-B574-0F68FB9FF85F}"/>
              </a:ext>
            </a:extLst>
          </p:cNvPr>
          <p:cNvSpPr txBox="1"/>
          <p:nvPr/>
        </p:nvSpPr>
        <p:spPr>
          <a:xfrm>
            <a:off x="4223671" y="5297839"/>
            <a:ext cx="1742465"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Timespan of </a:t>
            </a:r>
            <a:r>
              <a:rPr lang="en-US" sz="2200" i="1" dirty="0">
                <a:latin typeface="Times New Roman" panose="02020603050405020304" pitchFamily="18" charset="0"/>
                <a:cs typeface="Times New Roman" panose="02020603050405020304" pitchFamily="18" charset="0"/>
              </a:rPr>
              <a:t>f</a:t>
            </a:r>
          </a:p>
        </p:txBody>
      </p:sp>
      <p:sp>
        <p:nvSpPr>
          <p:cNvPr id="29" name="TextBox 28">
            <a:extLst>
              <a:ext uri="{FF2B5EF4-FFF2-40B4-BE49-F238E27FC236}">
                <a16:creationId xmlns:a16="http://schemas.microsoft.com/office/drawing/2014/main" id="{033CD1D7-93C1-404C-9244-110303C0710F}"/>
              </a:ext>
            </a:extLst>
          </p:cNvPr>
          <p:cNvSpPr txBox="1"/>
          <p:nvPr/>
        </p:nvSpPr>
        <p:spPr>
          <a:xfrm>
            <a:off x="3251502" y="3518847"/>
            <a:ext cx="1851469"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Timespan of B</a:t>
            </a:r>
          </a:p>
        </p:txBody>
      </p:sp>
      <p:sp>
        <p:nvSpPr>
          <p:cNvPr id="30" name="TextBox 29">
            <a:extLst>
              <a:ext uri="{FF2B5EF4-FFF2-40B4-BE49-F238E27FC236}">
                <a16:creationId xmlns:a16="http://schemas.microsoft.com/office/drawing/2014/main" id="{CD02A9B1-1F2F-F343-AA5E-049C7603F9EA}"/>
              </a:ext>
            </a:extLst>
          </p:cNvPr>
          <p:cNvSpPr txBox="1"/>
          <p:nvPr/>
        </p:nvSpPr>
        <p:spPr>
          <a:xfrm>
            <a:off x="2976652" y="2495784"/>
            <a:ext cx="1851917"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Timespan of A</a:t>
            </a:r>
          </a:p>
        </p:txBody>
      </p:sp>
      <p:sp>
        <p:nvSpPr>
          <p:cNvPr id="31" name="TextBox 30">
            <a:extLst>
              <a:ext uri="{FF2B5EF4-FFF2-40B4-BE49-F238E27FC236}">
                <a16:creationId xmlns:a16="http://schemas.microsoft.com/office/drawing/2014/main" id="{6BD6D6E0-2366-4F4A-A654-62287BD80486}"/>
              </a:ext>
            </a:extLst>
          </p:cNvPr>
          <p:cNvSpPr txBox="1"/>
          <p:nvPr/>
        </p:nvSpPr>
        <p:spPr>
          <a:xfrm>
            <a:off x="3998063" y="5919098"/>
            <a:ext cx="125047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Time →</a:t>
            </a:r>
          </a:p>
        </p:txBody>
      </p:sp>
      <p:cxnSp>
        <p:nvCxnSpPr>
          <p:cNvPr id="32" name="Straight Connector 31">
            <a:extLst>
              <a:ext uri="{FF2B5EF4-FFF2-40B4-BE49-F238E27FC236}">
                <a16:creationId xmlns:a16="http://schemas.microsoft.com/office/drawing/2014/main" id="{55BB4B93-2F4B-3144-AE1F-84861024EF30}"/>
              </a:ext>
            </a:extLst>
          </p:cNvPr>
          <p:cNvCxnSpPr>
            <a:cxnSpLocks/>
          </p:cNvCxnSpPr>
          <p:nvPr/>
        </p:nvCxnSpPr>
        <p:spPr>
          <a:xfrm flipH="1" flipV="1">
            <a:off x="3962513" y="4410805"/>
            <a:ext cx="707811" cy="93386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828B255-BFC9-4247-9A87-12A4A6C2D936}"/>
              </a:ext>
            </a:extLst>
          </p:cNvPr>
          <p:cNvCxnSpPr>
            <a:cxnSpLocks/>
          </p:cNvCxnSpPr>
          <p:nvPr/>
        </p:nvCxnSpPr>
        <p:spPr>
          <a:xfrm flipH="1" flipV="1">
            <a:off x="5275787" y="4465748"/>
            <a:ext cx="278859" cy="87892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F43A052A-C1EE-9E4C-884F-419F96F2F792}"/>
              </a:ext>
            </a:extLst>
          </p:cNvPr>
          <p:cNvCxnSpPr>
            <a:cxnSpLocks/>
          </p:cNvCxnSpPr>
          <p:nvPr/>
        </p:nvCxnSpPr>
        <p:spPr>
          <a:xfrm flipH="1" flipV="1">
            <a:off x="3249189" y="2537369"/>
            <a:ext cx="398762" cy="1049459"/>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7D2F27B0-1BF3-BC4F-8E84-BA786F3BA9BC}"/>
              </a:ext>
            </a:extLst>
          </p:cNvPr>
          <p:cNvCxnSpPr>
            <a:cxnSpLocks/>
            <a:stCxn id="58" idx="3"/>
          </p:cNvCxnSpPr>
          <p:nvPr/>
        </p:nvCxnSpPr>
        <p:spPr>
          <a:xfrm flipH="1" flipV="1">
            <a:off x="4567182" y="2634812"/>
            <a:ext cx="57382" cy="83705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CD325729-8903-504E-82CE-D8EE3619254B}"/>
              </a:ext>
            </a:extLst>
          </p:cNvPr>
          <p:cNvSpPr/>
          <p:nvPr/>
        </p:nvSpPr>
        <p:spPr>
          <a:xfrm>
            <a:off x="1514695" y="4465748"/>
            <a:ext cx="1149294"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C</a:t>
            </a:r>
          </a:p>
        </p:txBody>
      </p:sp>
      <p:cxnSp>
        <p:nvCxnSpPr>
          <p:cNvPr id="43" name="Straight Arrow Connector 42">
            <a:extLst>
              <a:ext uri="{FF2B5EF4-FFF2-40B4-BE49-F238E27FC236}">
                <a16:creationId xmlns:a16="http://schemas.microsoft.com/office/drawing/2014/main" id="{6053EFF0-4EDA-C747-AE72-96A46E3E1C9F}"/>
              </a:ext>
            </a:extLst>
          </p:cNvPr>
          <p:cNvCxnSpPr>
            <a:cxnSpLocks/>
            <a:stCxn id="41" idx="2"/>
            <a:endCxn id="8" idx="0"/>
          </p:cNvCxnSpPr>
          <p:nvPr/>
        </p:nvCxnSpPr>
        <p:spPr>
          <a:xfrm>
            <a:off x="2089342" y="5052508"/>
            <a:ext cx="1" cy="29216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51" name="Group 50">
            <a:extLst>
              <a:ext uri="{FF2B5EF4-FFF2-40B4-BE49-F238E27FC236}">
                <a16:creationId xmlns:a16="http://schemas.microsoft.com/office/drawing/2014/main" id="{DAA34C27-40E8-3E4F-A444-7D71A97EE2F3}"/>
              </a:ext>
            </a:extLst>
          </p:cNvPr>
          <p:cNvGrpSpPr/>
          <p:nvPr/>
        </p:nvGrpSpPr>
        <p:grpSpPr>
          <a:xfrm>
            <a:off x="3222955" y="4255336"/>
            <a:ext cx="2536723" cy="178935"/>
            <a:chOff x="8229600" y="2826966"/>
            <a:chExt cx="2536723" cy="178935"/>
          </a:xfrm>
        </p:grpSpPr>
        <p:cxnSp>
          <p:nvCxnSpPr>
            <p:cNvPr id="52" name="Straight Connector 51">
              <a:extLst>
                <a:ext uri="{FF2B5EF4-FFF2-40B4-BE49-F238E27FC236}">
                  <a16:creationId xmlns:a16="http://schemas.microsoft.com/office/drawing/2014/main" id="{2794F339-0D46-5E49-88CC-3EBF8AE3196A}"/>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32CCCAD2-354B-2140-A537-2ADA2F5D3220}"/>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299EF80D-0A00-F947-9750-433D8EDADC20}"/>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cxnSp>
        <p:nvCxnSpPr>
          <p:cNvPr id="60" name="Straight Connector 59">
            <a:extLst>
              <a:ext uri="{FF2B5EF4-FFF2-40B4-BE49-F238E27FC236}">
                <a16:creationId xmlns:a16="http://schemas.microsoft.com/office/drawing/2014/main" id="{9AB87E20-01BA-4D49-8892-37A8D65EF34F}"/>
              </a:ext>
            </a:extLst>
          </p:cNvPr>
          <p:cNvCxnSpPr>
            <a:cxnSpLocks/>
          </p:cNvCxnSpPr>
          <p:nvPr/>
        </p:nvCxnSpPr>
        <p:spPr>
          <a:xfrm flipH="1" flipV="1">
            <a:off x="3630535" y="3597313"/>
            <a:ext cx="346727" cy="83171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162FA791-208F-DC4C-9F9F-2F71E147A8DD}"/>
              </a:ext>
            </a:extLst>
          </p:cNvPr>
          <p:cNvCxnSpPr>
            <a:cxnSpLocks/>
            <a:stCxn id="70" idx="3"/>
          </p:cNvCxnSpPr>
          <p:nvPr/>
        </p:nvCxnSpPr>
        <p:spPr>
          <a:xfrm flipH="1" flipV="1">
            <a:off x="4680110" y="3586782"/>
            <a:ext cx="552373" cy="71357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4" name="TextBox 63">
            <a:extLst>
              <a:ext uri="{FF2B5EF4-FFF2-40B4-BE49-F238E27FC236}">
                <a16:creationId xmlns:a16="http://schemas.microsoft.com/office/drawing/2014/main" id="{652EE708-D418-364C-981D-005247409885}"/>
              </a:ext>
            </a:extLst>
          </p:cNvPr>
          <p:cNvSpPr txBox="1"/>
          <p:nvPr/>
        </p:nvSpPr>
        <p:spPr>
          <a:xfrm>
            <a:off x="3655651" y="4387914"/>
            <a:ext cx="1851469"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Timespan of C</a:t>
            </a:r>
          </a:p>
        </p:txBody>
      </p:sp>
      <p:sp>
        <p:nvSpPr>
          <p:cNvPr id="65" name="TextBox 64">
            <a:extLst>
              <a:ext uri="{FF2B5EF4-FFF2-40B4-BE49-F238E27FC236}">
                <a16:creationId xmlns:a16="http://schemas.microsoft.com/office/drawing/2014/main" id="{134A1922-A99F-6648-8A13-18CD97A823B6}"/>
              </a:ext>
            </a:extLst>
          </p:cNvPr>
          <p:cNvSpPr txBox="1"/>
          <p:nvPr/>
        </p:nvSpPr>
        <p:spPr>
          <a:xfrm>
            <a:off x="6343126" y="3325559"/>
            <a:ext cx="3678443"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B makes the timespan larger</a:t>
            </a:r>
          </a:p>
        </p:txBody>
      </p:sp>
      <p:cxnSp>
        <p:nvCxnSpPr>
          <p:cNvPr id="67" name="Straight Arrow Connector 66">
            <a:extLst>
              <a:ext uri="{FF2B5EF4-FFF2-40B4-BE49-F238E27FC236}">
                <a16:creationId xmlns:a16="http://schemas.microsoft.com/office/drawing/2014/main" id="{6F75C15E-B150-854F-82E0-60F6F327E676}"/>
              </a:ext>
            </a:extLst>
          </p:cNvPr>
          <p:cNvCxnSpPr>
            <a:cxnSpLocks/>
            <a:stCxn id="65" idx="1"/>
          </p:cNvCxnSpPr>
          <p:nvPr/>
        </p:nvCxnSpPr>
        <p:spPr>
          <a:xfrm flipH="1">
            <a:off x="4820636" y="3556392"/>
            <a:ext cx="1522490" cy="548406"/>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46" name="Group 45">
            <a:extLst>
              <a:ext uri="{FF2B5EF4-FFF2-40B4-BE49-F238E27FC236}">
                <a16:creationId xmlns:a16="http://schemas.microsoft.com/office/drawing/2014/main" id="{52D90D89-C175-6646-BBDE-7BF5703125D9}"/>
              </a:ext>
            </a:extLst>
          </p:cNvPr>
          <p:cNvGrpSpPr/>
          <p:nvPr/>
        </p:nvGrpSpPr>
        <p:grpSpPr>
          <a:xfrm>
            <a:off x="3268426" y="2331242"/>
            <a:ext cx="1277109" cy="222561"/>
            <a:chOff x="2765790" y="2098256"/>
            <a:chExt cx="2044111" cy="356227"/>
          </a:xfrm>
        </p:grpSpPr>
        <p:sp>
          <p:nvSpPr>
            <p:cNvPr id="47" name="Rectangle 46">
              <a:extLst>
                <a:ext uri="{FF2B5EF4-FFF2-40B4-BE49-F238E27FC236}">
                  <a16:creationId xmlns:a16="http://schemas.microsoft.com/office/drawing/2014/main" id="{585BB3C3-7AA3-5F49-9535-5C85C1FAC46F}"/>
                </a:ext>
              </a:extLst>
            </p:cNvPr>
            <p:cNvSpPr/>
            <p:nvPr/>
          </p:nvSpPr>
          <p:spPr>
            <a:xfrm>
              <a:off x="4607364" y="2108733"/>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28C9221-BC8A-9945-A81B-40444149F591}"/>
                </a:ext>
              </a:extLst>
            </p:cNvPr>
            <p:cNvSpPr/>
            <p:nvPr/>
          </p:nvSpPr>
          <p:spPr>
            <a:xfrm>
              <a:off x="4229393"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4D6D7E2-7C9E-0747-A5C2-606DE736E1F2}"/>
                </a:ext>
              </a:extLst>
            </p:cNvPr>
            <p:cNvSpPr/>
            <p:nvPr/>
          </p:nvSpPr>
          <p:spPr>
            <a:xfrm>
              <a:off x="3768308"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348D172-0F6D-CD4B-9F7A-A0F9B3B94AFB}"/>
                </a:ext>
              </a:extLst>
            </p:cNvPr>
            <p:cNvSpPr/>
            <p:nvPr/>
          </p:nvSpPr>
          <p:spPr>
            <a:xfrm>
              <a:off x="3270087"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B882791-8FC1-2145-A49F-D4B8EDE68986}"/>
                </a:ext>
              </a:extLst>
            </p:cNvPr>
            <p:cNvSpPr/>
            <p:nvPr/>
          </p:nvSpPr>
          <p:spPr>
            <a:xfrm>
              <a:off x="2765790"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D71BD955-503A-5E4D-AC8C-C617ACD0C463}"/>
              </a:ext>
            </a:extLst>
          </p:cNvPr>
          <p:cNvGrpSpPr/>
          <p:nvPr/>
        </p:nvGrpSpPr>
        <p:grpSpPr>
          <a:xfrm>
            <a:off x="3600677" y="3357312"/>
            <a:ext cx="1023887" cy="222561"/>
            <a:chOff x="3035992" y="2098256"/>
            <a:chExt cx="1638809" cy="356227"/>
          </a:xfrm>
        </p:grpSpPr>
        <p:sp>
          <p:nvSpPr>
            <p:cNvPr id="58" name="Rectangle 57">
              <a:extLst>
                <a:ext uri="{FF2B5EF4-FFF2-40B4-BE49-F238E27FC236}">
                  <a16:creationId xmlns:a16="http://schemas.microsoft.com/office/drawing/2014/main" id="{025F3757-A493-EA48-ACDD-01731E0FD6EB}"/>
                </a:ext>
              </a:extLst>
            </p:cNvPr>
            <p:cNvSpPr/>
            <p:nvPr/>
          </p:nvSpPr>
          <p:spPr>
            <a:xfrm>
              <a:off x="4472264" y="2108733"/>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4356980-B13A-0943-B6FB-98F5C8B6D3CA}"/>
                </a:ext>
              </a:extLst>
            </p:cNvPr>
            <p:cNvSpPr/>
            <p:nvPr/>
          </p:nvSpPr>
          <p:spPr>
            <a:xfrm>
              <a:off x="4139325"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49E9E7C-8993-5640-8644-E4ACB40A19AA}"/>
                </a:ext>
              </a:extLst>
            </p:cNvPr>
            <p:cNvSpPr/>
            <p:nvPr/>
          </p:nvSpPr>
          <p:spPr>
            <a:xfrm>
              <a:off x="3768308"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CC879B1-0F89-AC46-9E3E-5B1DD9C7C88E}"/>
                </a:ext>
              </a:extLst>
            </p:cNvPr>
            <p:cNvSpPr/>
            <p:nvPr/>
          </p:nvSpPr>
          <p:spPr>
            <a:xfrm>
              <a:off x="3405187"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30AD95F-E0FE-D848-8054-C1AC71352829}"/>
                </a:ext>
              </a:extLst>
            </p:cNvPr>
            <p:cNvSpPr/>
            <p:nvPr/>
          </p:nvSpPr>
          <p:spPr>
            <a:xfrm>
              <a:off x="3035992"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AC42EEB8-6818-934A-9FC2-029EEDF4C489}"/>
              </a:ext>
            </a:extLst>
          </p:cNvPr>
          <p:cNvGrpSpPr/>
          <p:nvPr/>
        </p:nvGrpSpPr>
        <p:grpSpPr>
          <a:xfrm>
            <a:off x="3955374" y="4185806"/>
            <a:ext cx="1277109" cy="222561"/>
            <a:chOff x="2765790" y="2098256"/>
            <a:chExt cx="2044111" cy="356227"/>
          </a:xfrm>
        </p:grpSpPr>
        <p:sp>
          <p:nvSpPr>
            <p:cNvPr id="70" name="Rectangle 69">
              <a:extLst>
                <a:ext uri="{FF2B5EF4-FFF2-40B4-BE49-F238E27FC236}">
                  <a16:creationId xmlns:a16="http://schemas.microsoft.com/office/drawing/2014/main" id="{4A2DE173-CCAB-1C4F-B881-0ACD99C622A5}"/>
                </a:ext>
              </a:extLst>
            </p:cNvPr>
            <p:cNvSpPr/>
            <p:nvPr/>
          </p:nvSpPr>
          <p:spPr>
            <a:xfrm>
              <a:off x="4607364" y="2108733"/>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4397F4B0-2ACF-1845-A483-9FCDEFCE17B2}"/>
                </a:ext>
              </a:extLst>
            </p:cNvPr>
            <p:cNvSpPr/>
            <p:nvPr/>
          </p:nvSpPr>
          <p:spPr>
            <a:xfrm>
              <a:off x="4229393"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9BF57B6-0416-744C-B036-0D4227C30A1C}"/>
                </a:ext>
              </a:extLst>
            </p:cNvPr>
            <p:cNvSpPr/>
            <p:nvPr/>
          </p:nvSpPr>
          <p:spPr>
            <a:xfrm>
              <a:off x="3768308"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0C007EF-798C-B54D-9276-8B4548A556F3}"/>
                </a:ext>
              </a:extLst>
            </p:cNvPr>
            <p:cNvSpPr/>
            <p:nvPr/>
          </p:nvSpPr>
          <p:spPr>
            <a:xfrm>
              <a:off x="3270087"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01DEFFD-4E05-AE4C-8F0D-9D85672510C7}"/>
                </a:ext>
              </a:extLst>
            </p:cNvPr>
            <p:cNvSpPr/>
            <p:nvPr/>
          </p:nvSpPr>
          <p:spPr>
            <a:xfrm>
              <a:off x="2765790"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A41A196A-8C23-624C-8052-B849BB16C428}"/>
              </a:ext>
            </a:extLst>
          </p:cNvPr>
          <p:cNvGrpSpPr/>
          <p:nvPr/>
        </p:nvGrpSpPr>
        <p:grpSpPr>
          <a:xfrm>
            <a:off x="4687098" y="5099476"/>
            <a:ext cx="855078" cy="222561"/>
            <a:chOff x="3261150" y="2098256"/>
            <a:chExt cx="1368619" cy="356227"/>
          </a:xfrm>
        </p:grpSpPr>
        <p:sp>
          <p:nvSpPr>
            <p:cNvPr id="76" name="Rectangle 75">
              <a:extLst>
                <a:ext uri="{FF2B5EF4-FFF2-40B4-BE49-F238E27FC236}">
                  <a16:creationId xmlns:a16="http://schemas.microsoft.com/office/drawing/2014/main" id="{1A9737B9-1046-1248-B2CE-5AE668019FD0}"/>
                </a:ext>
              </a:extLst>
            </p:cNvPr>
            <p:cNvSpPr/>
            <p:nvPr/>
          </p:nvSpPr>
          <p:spPr>
            <a:xfrm>
              <a:off x="4427232" y="2108733"/>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82A4AB0F-078C-C44A-9C7D-D54A5085B3F6}"/>
                </a:ext>
              </a:extLst>
            </p:cNvPr>
            <p:cNvSpPr/>
            <p:nvPr/>
          </p:nvSpPr>
          <p:spPr>
            <a:xfrm>
              <a:off x="4094292"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A6740FF-A938-9E4B-B40B-791BA6A47138}"/>
                </a:ext>
              </a:extLst>
            </p:cNvPr>
            <p:cNvSpPr/>
            <p:nvPr/>
          </p:nvSpPr>
          <p:spPr>
            <a:xfrm>
              <a:off x="3768308"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0E89A93-481F-AF45-9716-61D8481A8DA3}"/>
                </a:ext>
              </a:extLst>
            </p:cNvPr>
            <p:cNvSpPr/>
            <p:nvPr/>
          </p:nvSpPr>
          <p:spPr>
            <a:xfrm>
              <a:off x="3495251"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E7519A1-042F-7540-BAB6-D3F426B026F1}"/>
                </a:ext>
              </a:extLst>
            </p:cNvPr>
            <p:cNvSpPr/>
            <p:nvPr/>
          </p:nvSpPr>
          <p:spPr>
            <a:xfrm>
              <a:off x="3261150"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Slide Number Placeholder 39">
            <a:extLst>
              <a:ext uri="{FF2B5EF4-FFF2-40B4-BE49-F238E27FC236}">
                <a16:creationId xmlns:a16="http://schemas.microsoft.com/office/drawing/2014/main" id="{18A72CAD-E115-1A47-88C1-33AD3399133F}"/>
              </a:ext>
            </a:extLst>
          </p:cNvPr>
          <p:cNvSpPr>
            <a:spLocks noGrp="1"/>
          </p:cNvSpPr>
          <p:nvPr>
            <p:ph type="sldNum" sz="quarter" idx="12"/>
          </p:nvPr>
        </p:nvSpPr>
        <p:spPr/>
        <p:txBody>
          <a:bodyPr/>
          <a:lstStyle/>
          <a:p>
            <a:fld id="{5E5517CE-978A-D640-BED8-603111C070CE}" type="slidenum">
              <a:rPr lang="en-US" smtClean="0"/>
              <a:t>19</a:t>
            </a:fld>
            <a:endParaRPr lang="en-US" dirty="0"/>
          </a:p>
        </p:txBody>
      </p:sp>
      <p:sp>
        <p:nvSpPr>
          <p:cNvPr id="81" name="Rounded Rectangle 80">
            <a:extLst>
              <a:ext uri="{FF2B5EF4-FFF2-40B4-BE49-F238E27FC236}">
                <a16:creationId xmlns:a16="http://schemas.microsoft.com/office/drawing/2014/main" id="{8B8816FE-510E-844E-A5E0-28FBE2E41B15}"/>
              </a:ext>
            </a:extLst>
          </p:cNvPr>
          <p:cNvSpPr/>
          <p:nvPr/>
        </p:nvSpPr>
        <p:spPr>
          <a:xfrm>
            <a:off x="6864199" y="4319668"/>
            <a:ext cx="4489601" cy="10964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 is not a culprit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 mitigates impacts from A</a:t>
            </a:r>
          </a:p>
        </p:txBody>
      </p:sp>
    </p:spTree>
    <p:extLst>
      <p:ext uri="{BB962C8B-B14F-4D97-AF65-F5344CB8AC3E}">
        <p14:creationId xmlns:p14="http://schemas.microsoft.com/office/powerpoint/2010/main" val="389052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blinds(horizontal)">
                                      <p:cBhvr>
                                        <p:cTn id="7" dur="500"/>
                                        <p:tgtEl>
                                          <p:spTgt spid="6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blinds(horizontal)">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linds(horizontal)">
                                      <p:cBhvr>
                                        <p:cTn id="1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4E0270-6060-054A-8E5A-E1F86B22B137}"/>
              </a:ext>
            </a:extLst>
          </p:cNvPr>
          <p:cNvPicPr>
            <a:picLocks noChangeAspect="1"/>
          </p:cNvPicPr>
          <p:nvPr/>
        </p:nvPicPr>
        <p:blipFill>
          <a:blip r:embed="rId3"/>
          <a:stretch>
            <a:fillRect/>
          </a:stretch>
        </p:blipFill>
        <p:spPr>
          <a:xfrm>
            <a:off x="6976926" y="1887165"/>
            <a:ext cx="1213717" cy="1213717"/>
          </a:xfrm>
          <a:prstGeom prst="rect">
            <a:avLst/>
          </a:prstGeom>
        </p:spPr>
      </p:pic>
      <p:pic>
        <p:nvPicPr>
          <p:cNvPr id="12" name="Picture 11">
            <a:extLst>
              <a:ext uri="{FF2B5EF4-FFF2-40B4-BE49-F238E27FC236}">
                <a16:creationId xmlns:a16="http://schemas.microsoft.com/office/drawing/2014/main" id="{ECE4734B-EDF1-A149-9DD5-F30C0A4D2DF9}"/>
              </a:ext>
            </a:extLst>
          </p:cNvPr>
          <p:cNvPicPr>
            <a:picLocks noChangeAspect="1"/>
          </p:cNvPicPr>
          <p:nvPr/>
        </p:nvPicPr>
        <p:blipFill>
          <a:blip r:embed="rId3"/>
          <a:stretch>
            <a:fillRect/>
          </a:stretch>
        </p:blipFill>
        <p:spPr>
          <a:xfrm>
            <a:off x="6877705" y="3474839"/>
            <a:ext cx="1316277" cy="1316277"/>
          </a:xfrm>
          <a:prstGeom prst="rect">
            <a:avLst/>
          </a:prstGeom>
        </p:spPr>
      </p:pic>
      <p:sp>
        <p:nvSpPr>
          <p:cNvPr id="8" name="Title 7">
            <a:extLst>
              <a:ext uri="{FF2B5EF4-FFF2-40B4-BE49-F238E27FC236}">
                <a16:creationId xmlns:a16="http://schemas.microsoft.com/office/drawing/2014/main" id="{A9FD28E4-BE83-1949-BD03-5F8E2BDE0F20}"/>
              </a:ext>
            </a:extLst>
          </p:cNvPr>
          <p:cNvSpPr>
            <a:spLocks noGrp="1"/>
          </p:cNvSpPr>
          <p:nvPr>
            <p:ph type="title"/>
          </p:nvPr>
        </p:nvSpPr>
        <p:spPr>
          <a:xfrm>
            <a:off x="121557" y="201715"/>
            <a:ext cx="11141528" cy="779463"/>
          </a:xfrm>
        </p:spPr>
        <p:txBody>
          <a:bodyPr>
            <a:normAutofit/>
          </a:bodyPr>
          <a:lstStyle/>
          <a:p>
            <a:r>
              <a:rPr lang="en-US" b="1" dirty="0">
                <a:latin typeface="Athelas"/>
              </a:rPr>
              <a:t>Network function virtualization (NFV)  is popular</a:t>
            </a:r>
          </a:p>
        </p:txBody>
      </p:sp>
      <p:sp>
        <p:nvSpPr>
          <p:cNvPr id="62" name="TextBox 61">
            <a:extLst>
              <a:ext uri="{FF2B5EF4-FFF2-40B4-BE49-F238E27FC236}">
                <a16:creationId xmlns:a16="http://schemas.microsoft.com/office/drawing/2014/main" id="{211265A4-03EE-4444-A2D2-4F48D53654BA}"/>
              </a:ext>
            </a:extLst>
          </p:cNvPr>
          <p:cNvSpPr txBox="1"/>
          <p:nvPr/>
        </p:nvSpPr>
        <p:spPr>
          <a:xfrm>
            <a:off x="81086" y="3054040"/>
            <a:ext cx="1690719" cy="461665"/>
          </a:xfrm>
          <a:prstGeom prst="rect">
            <a:avLst/>
          </a:prstGeom>
          <a:noFill/>
        </p:spPr>
        <p:txBody>
          <a:bodyPr wrap="none" rtlCol="0">
            <a:spAutoFit/>
          </a:bodyPr>
          <a:lstStyle/>
          <a:p>
            <a:r>
              <a:rPr lang="en-US" sz="2400" b="1" dirty="0">
                <a:solidFill>
                  <a:schemeClr val="accent6">
                    <a:lumMod val="50000"/>
                  </a:schemeClr>
                </a:solidFill>
                <a:latin typeface="Times New Roman" panose="02020603050405020304" pitchFamily="18" charset="0"/>
                <a:cs typeface="Times New Roman" panose="02020603050405020304" pitchFamily="18" charset="0"/>
              </a:rPr>
              <a:t>User traffic</a:t>
            </a:r>
          </a:p>
        </p:txBody>
      </p:sp>
      <p:grpSp>
        <p:nvGrpSpPr>
          <p:cNvPr id="5" name="Group 4">
            <a:extLst>
              <a:ext uri="{FF2B5EF4-FFF2-40B4-BE49-F238E27FC236}">
                <a16:creationId xmlns:a16="http://schemas.microsoft.com/office/drawing/2014/main" id="{25F1ACB4-5065-ED44-88E9-01220B298EE8}"/>
              </a:ext>
            </a:extLst>
          </p:cNvPr>
          <p:cNvGrpSpPr/>
          <p:nvPr/>
        </p:nvGrpSpPr>
        <p:grpSpPr>
          <a:xfrm>
            <a:off x="2560514" y="2535689"/>
            <a:ext cx="1317922" cy="1084674"/>
            <a:chOff x="8298567" y="2079312"/>
            <a:chExt cx="1438242" cy="1229139"/>
          </a:xfrm>
        </p:grpSpPr>
        <p:pic>
          <p:nvPicPr>
            <p:cNvPr id="3" name="Picture 2">
              <a:extLst>
                <a:ext uri="{FF2B5EF4-FFF2-40B4-BE49-F238E27FC236}">
                  <a16:creationId xmlns:a16="http://schemas.microsoft.com/office/drawing/2014/main" id="{61E02DE1-CBE4-5745-AE9A-F7D668FF91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1712" t="21396" r="21312" b="35186"/>
            <a:stretch/>
          </p:blipFill>
          <p:spPr>
            <a:xfrm>
              <a:off x="8298567" y="2548107"/>
              <a:ext cx="1438242" cy="760344"/>
            </a:xfrm>
            <a:prstGeom prst="rect">
              <a:avLst/>
            </a:prstGeom>
          </p:spPr>
        </p:pic>
        <p:sp>
          <p:nvSpPr>
            <p:cNvPr id="4" name="TextBox 3">
              <a:extLst>
                <a:ext uri="{FF2B5EF4-FFF2-40B4-BE49-F238E27FC236}">
                  <a16:creationId xmlns:a16="http://schemas.microsoft.com/office/drawing/2014/main" id="{E326C034-F1A4-AE48-98A8-491F1DAE3A43}"/>
                </a:ext>
              </a:extLst>
            </p:cNvPr>
            <p:cNvSpPr txBox="1"/>
            <p:nvPr/>
          </p:nvSpPr>
          <p:spPr>
            <a:xfrm>
              <a:off x="8610578" y="2079312"/>
              <a:ext cx="855293" cy="523153"/>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NAT</a:t>
              </a:r>
            </a:p>
          </p:txBody>
        </p:sp>
      </p:grpSp>
      <p:pic>
        <p:nvPicPr>
          <p:cNvPr id="6" name="Picture 5">
            <a:extLst>
              <a:ext uri="{FF2B5EF4-FFF2-40B4-BE49-F238E27FC236}">
                <a16:creationId xmlns:a16="http://schemas.microsoft.com/office/drawing/2014/main" id="{5A80C006-2E1E-7A4E-A1E7-6C7061E34B46}"/>
              </a:ext>
            </a:extLst>
          </p:cNvPr>
          <p:cNvPicPr>
            <a:picLocks noChangeAspect="1"/>
          </p:cNvPicPr>
          <p:nvPr/>
        </p:nvPicPr>
        <p:blipFill>
          <a:blip r:embed="rId6"/>
          <a:stretch>
            <a:fillRect/>
          </a:stretch>
        </p:blipFill>
        <p:spPr>
          <a:xfrm>
            <a:off x="4901200" y="2769399"/>
            <a:ext cx="1097644" cy="1057066"/>
          </a:xfrm>
          <a:prstGeom prst="rect">
            <a:avLst/>
          </a:prstGeom>
        </p:spPr>
      </p:pic>
      <p:sp>
        <p:nvSpPr>
          <p:cNvPr id="7" name="TextBox 6">
            <a:extLst>
              <a:ext uri="{FF2B5EF4-FFF2-40B4-BE49-F238E27FC236}">
                <a16:creationId xmlns:a16="http://schemas.microsoft.com/office/drawing/2014/main" id="{4FFAD0B9-C872-2842-B6AC-4D918E7D1DDB}"/>
              </a:ext>
            </a:extLst>
          </p:cNvPr>
          <p:cNvSpPr txBox="1"/>
          <p:nvPr/>
        </p:nvSpPr>
        <p:spPr>
          <a:xfrm>
            <a:off x="5172900" y="2476571"/>
            <a:ext cx="577402"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LB</a:t>
            </a:r>
          </a:p>
        </p:txBody>
      </p:sp>
      <p:sp>
        <p:nvSpPr>
          <p:cNvPr id="28" name="TextBox 27">
            <a:extLst>
              <a:ext uri="{FF2B5EF4-FFF2-40B4-BE49-F238E27FC236}">
                <a16:creationId xmlns:a16="http://schemas.microsoft.com/office/drawing/2014/main" id="{07C58A79-564D-224A-BBDE-3F2AB3B4B147}"/>
              </a:ext>
            </a:extLst>
          </p:cNvPr>
          <p:cNvSpPr txBox="1"/>
          <p:nvPr/>
        </p:nvSpPr>
        <p:spPr>
          <a:xfrm>
            <a:off x="7057038" y="1532012"/>
            <a:ext cx="1208985"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Firewall</a:t>
            </a:r>
          </a:p>
        </p:txBody>
      </p:sp>
      <p:pic>
        <p:nvPicPr>
          <p:cNvPr id="30" name="Picture 29">
            <a:extLst>
              <a:ext uri="{FF2B5EF4-FFF2-40B4-BE49-F238E27FC236}">
                <a16:creationId xmlns:a16="http://schemas.microsoft.com/office/drawing/2014/main" id="{4E49FF43-ADB1-8547-BF1A-999E2F33BE3A}"/>
              </a:ext>
            </a:extLst>
          </p:cNvPr>
          <p:cNvPicPr>
            <a:picLocks noChangeAspect="1"/>
          </p:cNvPicPr>
          <p:nvPr/>
        </p:nvPicPr>
        <p:blipFill>
          <a:blip r:embed="rId7"/>
          <a:stretch>
            <a:fillRect/>
          </a:stretch>
        </p:blipFill>
        <p:spPr>
          <a:xfrm>
            <a:off x="8803605" y="2623461"/>
            <a:ext cx="1640559" cy="1579910"/>
          </a:xfrm>
          <a:prstGeom prst="rect">
            <a:avLst/>
          </a:prstGeom>
        </p:spPr>
      </p:pic>
      <p:pic>
        <p:nvPicPr>
          <p:cNvPr id="35" name="Picture 34">
            <a:extLst>
              <a:ext uri="{FF2B5EF4-FFF2-40B4-BE49-F238E27FC236}">
                <a16:creationId xmlns:a16="http://schemas.microsoft.com/office/drawing/2014/main" id="{9585C4DB-F387-FD47-8CDA-61500A1ABF59}"/>
              </a:ext>
            </a:extLst>
          </p:cNvPr>
          <p:cNvPicPr>
            <a:picLocks noChangeAspect="1"/>
          </p:cNvPicPr>
          <p:nvPr/>
        </p:nvPicPr>
        <p:blipFill rotWithShape="1">
          <a:blip r:embed="rId8"/>
          <a:srcRect t="25653" b="22215"/>
          <a:stretch/>
        </p:blipFill>
        <p:spPr>
          <a:xfrm>
            <a:off x="2641283" y="2064960"/>
            <a:ext cx="1201723" cy="471909"/>
          </a:xfrm>
          <a:prstGeom prst="rect">
            <a:avLst/>
          </a:prstGeom>
        </p:spPr>
      </p:pic>
      <p:pic>
        <p:nvPicPr>
          <p:cNvPr id="36" name="Picture 35">
            <a:extLst>
              <a:ext uri="{FF2B5EF4-FFF2-40B4-BE49-F238E27FC236}">
                <a16:creationId xmlns:a16="http://schemas.microsoft.com/office/drawing/2014/main" id="{D8CBF169-9368-C747-AD30-8A903BD55BC1}"/>
              </a:ext>
            </a:extLst>
          </p:cNvPr>
          <p:cNvPicPr>
            <a:picLocks noChangeAspect="1"/>
          </p:cNvPicPr>
          <p:nvPr/>
        </p:nvPicPr>
        <p:blipFill rotWithShape="1">
          <a:blip r:embed="rId9"/>
          <a:srcRect l="7363" t="26691" r="6850" b="28146"/>
          <a:stretch/>
        </p:blipFill>
        <p:spPr>
          <a:xfrm>
            <a:off x="6914748" y="1112882"/>
            <a:ext cx="1460358" cy="416479"/>
          </a:xfrm>
          <a:prstGeom prst="rect">
            <a:avLst/>
          </a:prstGeom>
        </p:spPr>
      </p:pic>
      <p:pic>
        <p:nvPicPr>
          <p:cNvPr id="38" name="Picture 37">
            <a:extLst>
              <a:ext uri="{FF2B5EF4-FFF2-40B4-BE49-F238E27FC236}">
                <a16:creationId xmlns:a16="http://schemas.microsoft.com/office/drawing/2014/main" id="{3271C91E-F33F-2241-94CF-A9805AF1B589}"/>
              </a:ext>
            </a:extLst>
          </p:cNvPr>
          <p:cNvPicPr>
            <a:picLocks noChangeAspect="1"/>
          </p:cNvPicPr>
          <p:nvPr/>
        </p:nvPicPr>
        <p:blipFill>
          <a:blip r:embed="rId10"/>
          <a:stretch>
            <a:fillRect/>
          </a:stretch>
        </p:blipFill>
        <p:spPr>
          <a:xfrm>
            <a:off x="8929122" y="1715210"/>
            <a:ext cx="1318233" cy="715176"/>
          </a:xfrm>
          <a:prstGeom prst="rect">
            <a:avLst/>
          </a:prstGeom>
        </p:spPr>
      </p:pic>
      <p:pic>
        <p:nvPicPr>
          <p:cNvPr id="39" name="Picture 38">
            <a:extLst>
              <a:ext uri="{FF2B5EF4-FFF2-40B4-BE49-F238E27FC236}">
                <a16:creationId xmlns:a16="http://schemas.microsoft.com/office/drawing/2014/main" id="{7D522510-C5C8-A941-A3EA-7A1FFC0DCD98}"/>
              </a:ext>
            </a:extLst>
          </p:cNvPr>
          <p:cNvPicPr>
            <a:picLocks noChangeAspect="1"/>
          </p:cNvPicPr>
          <p:nvPr/>
        </p:nvPicPr>
        <p:blipFill>
          <a:blip r:embed="rId11"/>
          <a:stretch>
            <a:fillRect/>
          </a:stretch>
        </p:blipFill>
        <p:spPr>
          <a:xfrm>
            <a:off x="6150475" y="5751411"/>
            <a:ext cx="1951702" cy="770615"/>
          </a:xfrm>
          <a:prstGeom prst="rect">
            <a:avLst/>
          </a:prstGeom>
        </p:spPr>
      </p:pic>
      <p:cxnSp>
        <p:nvCxnSpPr>
          <p:cNvPr id="41" name="Straight Arrow Connector 40">
            <a:extLst>
              <a:ext uri="{FF2B5EF4-FFF2-40B4-BE49-F238E27FC236}">
                <a16:creationId xmlns:a16="http://schemas.microsoft.com/office/drawing/2014/main" id="{34E6E5C8-B63D-7740-AB3D-4A8DEA0A6FEE}"/>
              </a:ext>
            </a:extLst>
          </p:cNvPr>
          <p:cNvCxnSpPr>
            <a:stCxn id="39" idx="0"/>
            <a:endCxn id="3" idx="2"/>
          </p:cNvCxnSpPr>
          <p:nvPr/>
        </p:nvCxnSpPr>
        <p:spPr>
          <a:xfrm flipH="1" flipV="1">
            <a:off x="3219475" y="3620362"/>
            <a:ext cx="3906851" cy="213104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C94CF0A-336B-1F47-A7CC-31C10D550343}"/>
              </a:ext>
            </a:extLst>
          </p:cNvPr>
          <p:cNvCxnSpPr>
            <a:stCxn id="39" idx="0"/>
            <a:endCxn id="6" idx="2"/>
          </p:cNvCxnSpPr>
          <p:nvPr/>
        </p:nvCxnSpPr>
        <p:spPr>
          <a:xfrm flipH="1" flipV="1">
            <a:off x="5450022" y="3826465"/>
            <a:ext cx="1676304" cy="192494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AEB21A8-18DB-D74B-99D6-47A6C6521B30}"/>
              </a:ext>
            </a:extLst>
          </p:cNvPr>
          <p:cNvCxnSpPr>
            <a:cxnSpLocks/>
            <a:stCxn id="39" idx="0"/>
            <a:endCxn id="9" idx="2"/>
          </p:cNvCxnSpPr>
          <p:nvPr/>
        </p:nvCxnSpPr>
        <p:spPr>
          <a:xfrm flipV="1">
            <a:off x="7126326" y="3100882"/>
            <a:ext cx="457459" cy="265052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EDA49E4-1D73-6E4B-85AC-26BF4979ACAF}"/>
              </a:ext>
            </a:extLst>
          </p:cNvPr>
          <p:cNvCxnSpPr>
            <a:cxnSpLocks/>
            <a:stCxn id="39" idx="0"/>
            <a:endCxn id="12" idx="2"/>
          </p:cNvCxnSpPr>
          <p:nvPr/>
        </p:nvCxnSpPr>
        <p:spPr>
          <a:xfrm flipV="1">
            <a:off x="7126326" y="4791116"/>
            <a:ext cx="409518" cy="960295"/>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ECEE48E-4944-A44F-9424-46ABEAECDE4C}"/>
              </a:ext>
            </a:extLst>
          </p:cNvPr>
          <p:cNvCxnSpPr>
            <a:stCxn id="39" idx="0"/>
            <a:endCxn id="30" idx="2"/>
          </p:cNvCxnSpPr>
          <p:nvPr/>
        </p:nvCxnSpPr>
        <p:spPr>
          <a:xfrm flipV="1">
            <a:off x="7126327" y="4203371"/>
            <a:ext cx="2497558" cy="154804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A1B715FE-5CC5-DC46-8ACF-0A8658419E92}"/>
              </a:ext>
            </a:extLst>
          </p:cNvPr>
          <p:cNvSpPr txBox="1"/>
          <p:nvPr/>
        </p:nvSpPr>
        <p:spPr>
          <a:xfrm>
            <a:off x="4346399" y="4729052"/>
            <a:ext cx="109036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Deploy</a:t>
            </a:r>
          </a:p>
        </p:txBody>
      </p:sp>
      <p:cxnSp>
        <p:nvCxnSpPr>
          <p:cNvPr id="52" name="Straight Arrow Connector 51">
            <a:extLst>
              <a:ext uri="{FF2B5EF4-FFF2-40B4-BE49-F238E27FC236}">
                <a16:creationId xmlns:a16="http://schemas.microsoft.com/office/drawing/2014/main" id="{DFC4535E-4E21-434E-90DC-3729E1F441C3}"/>
              </a:ext>
            </a:extLst>
          </p:cNvPr>
          <p:cNvCxnSpPr>
            <a:cxnSpLocks/>
            <a:stCxn id="3" idx="3"/>
            <a:endCxn id="6" idx="1"/>
          </p:cNvCxnSpPr>
          <p:nvPr/>
        </p:nvCxnSpPr>
        <p:spPr>
          <a:xfrm>
            <a:off x="3878436" y="3284873"/>
            <a:ext cx="1022764" cy="13059"/>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F62D2B7-2236-7F42-8F41-54A967DEF0AF}"/>
              </a:ext>
            </a:extLst>
          </p:cNvPr>
          <p:cNvCxnSpPr>
            <a:cxnSpLocks/>
            <a:stCxn id="6" idx="3"/>
            <a:endCxn id="9" idx="1"/>
          </p:cNvCxnSpPr>
          <p:nvPr/>
        </p:nvCxnSpPr>
        <p:spPr>
          <a:xfrm flipV="1">
            <a:off x="5998844" y="2494024"/>
            <a:ext cx="978082" cy="803908"/>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58ABBB3-A3D9-BA4C-8D36-007B507C5C02}"/>
              </a:ext>
            </a:extLst>
          </p:cNvPr>
          <p:cNvCxnSpPr>
            <a:cxnSpLocks/>
            <a:stCxn id="6" idx="3"/>
            <a:endCxn id="12" idx="1"/>
          </p:cNvCxnSpPr>
          <p:nvPr/>
        </p:nvCxnSpPr>
        <p:spPr>
          <a:xfrm>
            <a:off x="5998844" y="3297932"/>
            <a:ext cx="878861" cy="835046"/>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40DB21E-1AB1-2D44-A1AB-C6145517EFE4}"/>
              </a:ext>
            </a:extLst>
          </p:cNvPr>
          <p:cNvCxnSpPr>
            <a:cxnSpLocks/>
            <a:stCxn id="9" idx="3"/>
            <a:endCxn id="30" idx="1"/>
          </p:cNvCxnSpPr>
          <p:nvPr/>
        </p:nvCxnSpPr>
        <p:spPr>
          <a:xfrm>
            <a:off x="8190643" y="2494024"/>
            <a:ext cx="612962" cy="919392"/>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260E422-42A0-ED48-8877-3F93FD42FB82}"/>
              </a:ext>
            </a:extLst>
          </p:cNvPr>
          <p:cNvCxnSpPr>
            <a:cxnSpLocks/>
            <a:stCxn id="12" idx="3"/>
            <a:endCxn id="30" idx="1"/>
          </p:cNvCxnSpPr>
          <p:nvPr/>
        </p:nvCxnSpPr>
        <p:spPr>
          <a:xfrm flipV="1">
            <a:off x="8193982" y="3413416"/>
            <a:ext cx="609623" cy="719562"/>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3CA6BD3-8C9D-AB46-987A-BD245AAEF4FD}"/>
              </a:ext>
            </a:extLst>
          </p:cNvPr>
          <p:cNvCxnSpPr>
            <a:stCxn id="62" idx="3"/>
            <a:endCxn id="3" idx="1"/>
          </p:cNvCxnSpPr>
          <p:nvPr/>
        </p:nvCxnSpPr>
        <p:spPr>
          <a:xfrm>
            <a:off x="1771805" y="3284873"/>
            <a:ext cx="788709" cy="1"/>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046A39D8-BC04-C040-9A66-C5D9ADEA1615}"/>
              </a:ext>
            </a:extLst>
          </p:cNvPr>
          <p:cNvSpPr>
            <a:spLocks noGrp="1"/>
          </p:cNvSpPr>
          <p:nvPr>
            <p:ph type="sldNum" sz="quarter" idx="12"/>
          </p:nvPr>
        </p:nvSpPr>
        <p:spPr/>
        <p:txBody>
          <a:bodyPr/>
          <a:lstStyle/>
          <a:p>
            <a:fld id="{5E5517CE-978A-D640-BED8-603111C070CE}" type="slidenum">
              <a:rPr lang="en-US" smtClean="0"/>
              <a:t>2</a:t>
            </a:fld>
            <a:endParaRPr lang="en-US"/>
          </a:p>
        </p:txBody>
      </p:sp>
      <p:pic>
        <p:nvPicPr>
          <p:cNvPr id="19" name="Picture 18">
            <a:extLst>
              <a:ext uri="{FF2B5EF4-FFF2-40B4-BE49-F238E27FC236}">
                <a16:creationId xmlns:a16="http://schemas.microsoft.com/office/drawing/2014/main" id="{F373CBB0-F85E-C54A-82CE-288C7AD67529}"/>
              </a:ext>
            </a:extLst>
          </p:cNvPr>
          <p:cNvPicPr>
            <a:picLocks noChangeAspect="1"/>
          </p:cNvPicPr>
          <p:nvPr/>
        </p:nvPicPr>
        <p:blipFill>
          <a:blip r:embed="rId12"/>
          <a:stretch>
            <a:fillRect/>
          </a:stretch>
        </p:blipFill>
        <p:spPr>
          <a:xfrm>
            <a:off x="5050885" y="1637838"/>
            <a:ext cx="821432" cy="821432"/>
          </a:xfrm>
          <a:prstGeom prst="rect">
            <a:avLst/>
          </a:prstGeom>
        </p:spPr>
      </p:pic>
    </p:spTree>
    <p:extLst>
      <p:ext uri="{BB962C8B-B14F-4D97-AF65-F5344CB8AC3E}">
        <p14:creationId xmlns:p14="http://schemas.microsoft.com/office/powerpoint/2010/main" val="27706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par>
                                <p:cTn id="21" presetID="3"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3"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par>
                                <p:cTn id="27" presetID="3" presetClass="entr" presetSubtype="1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linds(horizont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linds(horizontal)">
                                      <p:cBhvr>
                                        <p:cTn id="34" dur="500"/>
                                        <p:tgtEl>
                                          <p:spTgt spid="35"/>
                                        </p:tgtEl>
                                      </p:cBhvr>
                                    </p:animEffect>
                                  </p:childTnLst>
                                </p:cTn>
                              </p:par>
                              <p:par>
                                <p:cTn id="35" presetID="3" presetClass="entr" presetSubtype="1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linds(horizontal)">
                                      <p:cBhvr>
                                        <p:cTn id="37" dur="500"/>
                                        <p:tgtEl>
                                          <p:spTgt spid="36"/>
                                        </p:tgtEl>
                                      </p:cBhvr>
                                    </p:animEffect>
                                  </p:childTnLst>
                                </p:cTn>
                              </p:par>
                              <p:par>
                                <p:cTn id="38" presetID="3" presetClass="entr" presetSubtype="1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linds(horizontal)">
                                      <p:cBhvr>
                                        <p:cTn id="40" dur="500"/>
                                        <p:tgtEl>
                                          <p:spTgt spid="38"/>
                                        </p:tgtEl>
                                      </p:cBhvr>
                                    </p:animEffect>
                                  </p:childTnLst>
                                </p:cTn>
                              </p:par>
                              <p:par>
                                <p:cTn id="41" presetID="3" presetClass="entr" presetSubtype="1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linds(horizontal)">
                                      <p:cBhvr>
                                        <p:cTn id="48" dur="500"/>
                                        <p:tgtEl>
                                          <p:spTgt spid="39"/>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down)">
                                      <p:cBhvr>
                                        <p:cTn id="52" dur="500"/>
                                        <p:tgtEl>
                                          <p:spTgt spid="41"/>
                                        </p:tgtEl>
                                      </p:cBhvr>
                                    </p:animEffect>
                                  </p:childTnLst>
                                </p:cTn>
                              </p:par>
                              <p:par>
                                <p:cTn id="53" presetID="22" presetClass="entr" presetSubtype="4"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down)">
                                      <p:cBhvr>
                                        <p:cTn id="55" dur="500"/>
                                        <p:tgtEl>
                                          <p:spTgt spid="43"/>
                                        </p:tgtEl>
                                      </p:cBhvr>
                                    </p:animEffect>
                                  </p:childTnLst>
                                </p:cTn>
                              </p:par>
                              <p:par>
                                <p:cTn id="56" presetID="22" presetClass="entr" presetSubtype="4"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down)">
                                      <p:cBhvr>
                                        <p:cTn id="58" dur="500"/>
                                        <p:tgtEl>
                                          <p:spTgt spid="45"/>
                                        </p:tgtEl>
                                      </p:cBhvr>
                                    </p:animEffect>
                                  </p:childTnLst>
                                </p:cTn>
                              </p:par>
                              <p:par>
                                <p:cTn id="59" presetID="22" presetClass="entr" presetSubtype="4"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wipe(down)">
                                      <p:cBhvr>
                                        <p:cTn id="61" dur="500"/>
                                        <p:tgtEl>
                                          <p:spTgt spid="47"/>
                                        </p:tgtEl>
                                      </p:cBhvr>
                                    </p:animEffect>
                                  </p:childTnLst>
                                </p:cTn>
                              </p:par>
                              <p:par>
                                <p:cTn id="62" presetID="22" presetClass="entr" presetSubtype="4" fill="hold"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wipe(down)">
                                      <p:cBhvr>
                                        <p:cTn id="64" dur="500"/>
                                        <p:tgtEl>
                                          <p:spTgt spid="49"/>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down)">
                                      <p:cBhvr>
                                        <p:cTn id="67" dur="500"/>
                                        <p:tgtEl>
                                          <p:spTgt spid="50"/>
                                        </p:tgtEl>
                                      </p:cBhvr>
                                    </p:animEffect>
                                  </p:childTnLst>
                                </p:cTn>
                              </p:par>
                            </p:childTnLst>
                          </p:cTn>
                        </p:par>
                        <p:par>
                          <p:cTn id="68" fill="hold">
                            <p:stCondLst>
                              <p:cond delay="1000"/>
                            </p:stCondLst>
                            <p:childTnLst>
                              <p:par>
                                <p:cTn id="69" presetID="22" presetClass="entr" presetSubtype="8" fill="hold" nodeType="after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wipe(left)">
                                      <p:cBhvr>
                                        <p:cTn id="71" dur="500"/>
                                        <p:tgtEl>
                                          <p:spTgt spid="52"/>
                                        </p:tgtEl>
                                      </p:cBhvr>
                                    </p:animEffect>
                                  </p:childTnLst>
                                </p:cTn>
                              </p:par>
                            </p:childTnLst>
                          </p:cTn>
                        </p:par>
                        <p:par>
                          <p:cTn id="72" fill="hold">
                            <p:stCondLst>
                              <p:cond delay="1500"/>
                            </p:stCondLst>
                            <p:childTnLst>
                              <p:par>
                                <p:cTn id="73" presetID="22" presetClass="entr" presetSubtype="8" fill="hold" nodeType="after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left)">
                                      <p:cBhvr>
                                        <p:cTn id="75" dur="500"/>
                                        <p:tgtEl>
                                          <p:spTgt spid="55"/>
                                        </p:tgtEl>
                                      </p:cBhvr>
                                    </p:animEffect>
                                  </p:childTnLst>
                                </p:cTn>
                              </p:par>
                              <p:par>
                                <p:cTn id="76" presetID="22" presetClass="entr" presetSubtype="8" fill="hold"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left)">
                                      <p:cBhvr>
                                        <p:cTn id="78" dur="500"/>
                                        <p:tgtEl>
                                          <p:spTgt spid="57"/>
                                        </p:tgtEl>
                                      </p:cBhvr>
                                    </p:animEffect>
                                  </p:childTnLst>
                                </p:cTn>
                              </p:par>
                            </p:childTnLst>
                          </p:cTn>
                        </p:par>
                        <p:par>
                          <p:cTn id="79" fill="hold">
                            <p:stCondLst>
                              <p:cond delay="2000"/>
                            </p:stCondLst>
                            <p:childTnLst>
                              <p:par>
                                <p:cTn id="80" presetID="22" presetClass="entr" presetSubtype="8" fill="hold"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wipe(left)">
                                      <p:cBhvr>
                                        <p:cTn id="82" dur="500"/>
                                        <p:tgtEl>
                                          <p:spTgt spid="59"/>
                                        </p:tgtEl>
                                      </p:cBhvr>
                                    </p:animEffect>
                                  </p:childTnLst>
                                </p:cTn>
                              </p:par>
                              <p:par>
                                <p:cTn id="83" presetID="22" presetClass="entr" presetSubtype="8" fill="hold" nodeType="with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wipe(left)">
                                      <p:cBhvr>
                                        <p:cTn id="85" dur="500"/>
                                        <p:tgtEl>
                                          <p:spTgt spid="6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62"/>
                                        </p:tgtEl>
                                        <p:attrNameLst>
                                          <p:attrName>style.visibility</p:attrName>
                                        </p:attrNameLst>
                                      </p:cBhvr>
                                      <p:to>
                                        <p:strVal val="visible"/>
                                      </p:to>
                                    </p:set>
                                    <p:animEffect transition="in" filter="wipe(left)">
                                      <p:cBhvr>
                                        <p:cTn id="90" dur="500"/>
                                        <p:tgtEl>
                                          <p:spTgt spid="62"/>
                                        </p:tgtEl>
                                      </p:cBhvr>
                                    </p:animEffect>
                                  </p:childTnLst>
                                </p:cTn>
                              </p:par>
                              <p:par>
                                <p:cTn id="91" presetID="22" presetClass="entr" presetSubtype="8" fill="hold" nodeType="with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wipe(left)">
                                      <p:cBhvr>
                                        <p:cTn id="9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 grpId="0"/>
      <p:bldP spid="28" grpId="0"/>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4941-C947-B84F-9C55-56FEAF93A15B}"/>
              </a:ext>
            </a:extLst>
          </p:cNvPr>
          <p:cNvSpPr>
            <a:spLocks noGrp="1"/>
          </p:cNvSpPr>
          <p:nvPr>
            <p:ph type="title"/>
          </p:nvPr>
        </p:nvSpPr>
        <p:spPr/>
        <p:txBody>
          <a:bodyPr/>
          <a:lstStyle/>
          <a:p>
            <a:r>
              <a:rPr lang="en-US" dirty="0"/>
              <a:t>How to perform timespan analysis on a DAG?</a:t>
            </a:r>
          </a:p>
        </p:txBody>
      </p:sp>
      <p:sp>
        <p:nvSpPr>
          <p:cNvPr id="6" name="Rectangle 5">
            <a:extLst>
              <a:ext uri="{FF2B5EF4-FFF2-40B4-BE49-F238E27FC236}">
                <a16:creationId xmlns:a16="http://schemas.microsoft.com/office/drawing/2014/main" id="{F9A8F90E-AC26-3747-96DA-A7E39FBFD87A}"/>
              </a:ext>
            </a:extLst>
          </p:cNvPr>
          <p:cNvSpPr/>
          <p:nvPr/>
        </p:nvSpPr>
        <p:spPr>
          <a:xfrm>
            <a:off x="953876" y="2770002"/>
            <a:ext cx="999951"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A</a:t>
            </a:r>
          </a:p>
        </p:txBody>
      </p:sp>
      <p:sp>
        <p:nvSpPr>
          <p:cNvPr id="7" name="Rectangle 6">
            <a:extLst>
              <a:ext uri="{FF2B5EF4-FFF2-40B4-BE49-F238E27FC236}">
                <a16:creationId xmlns:a16="http://schemas.microsoft.com/office/drawing/2014/main" id="{0624711C-A5E9-4E42-8EE2-20700AD3F173}"/>
              </a:ext>
            </a:extLst>
          </p:cNvPr>
          <p:cNvSpPr/>
          <p:nvPr/>
        </p:nvSpPr>
        <p:spPr>
          <a:xfrm>
            <a:off x="153775" y="3965250"/>
            <a:ext cx="999951"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t>
            </a:r>
          </a:p>
        </p:txBody>
      </p:sp>
      <p:sp>
        <p:nvSpPr>
          <p:cNvPr id="8" name="Rectangle 7">
            <a:extLst>
              <a:ext uri="{FF2B5EF4-FFF2-40B4-BE49-F238E27FC236}">
                <a16:creationId xmlns:a16="http://schemas.microsoft.com/office/drawing/2014/main" id="{8DCBD604-58B0-9545-8C2F-55C116356E90}"/>
              </a:ext>
            </a:extLst>
          </p:cNvPr>
          <p:cNvSpPr/>
          <p:nvPr/>
        </p:nvSpPr>
        <p:spPr>
          <a:xfrm>
            <a:off x="953874" y="5202391"/>
            <a:ext cx="999951"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f</a:t>
            </a:r>
          </a:p>
        </p:txBody>
      </p:sp>
      <p:sp>
        <p:nvSpPr>
          <p:cNvPr id="9" name="Oval 8">
            <a:extLst>
              <a:ext uri="{FF2B5EF4-FFF2-40B4-BE49-F238E27FC236}">
                <a16:creationId xmlns:a16="http://schemas.microsoft.com/office/drawing/2014/main" id="{433B36FB-5EF2-5447-A83A-3323555B59D3}"/>
              </a:ext>
            </a:extLst>
          </p:cNvPr>
          <p:cNvSpPr/>
          <p:nvPr/>
        </p:nvSpPr>
        <p:spPr>
          <a:xfrm>
            <a:off x="872546" y="1436303"/>
            <a:ext cx="1162606" cy="821769"/>
          </a:xfrm>
          <a:prstGeom prst="ellipse">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source</a:t>
            </a:r>
          </a:p>
        </p:txBody>
      </p:sp>
      <p:cxnSp>
        <p:nvCxnSpPr>
          <p:cNvPr id="10" name="Straight Arrow Connector 9">
            <a:extLst>
              <a:ext uri="{FF2B5EF4-FFF2-40B4-BE49-F238E27FC236}">
                <a16:creationId xmlns:a16="http://schemas.microsoft.com/office/drawing/2014/main" id="{DE548084-7F32-E24D-91D1-7426497C3123}"/>
              </a:ext>
            </a:extLst>
          </p:cNvPr>
          <p:cNvCxnSpPr>
            <a:stCxn id="9" idx="4"/>
            <a:endCxn id="6" idx="0"/>
          </p:cNvCxnSpPr>
          <p:nvPr/>
        </p:nvCxnSpPr>
        <p:spPr>
          <a:xfrm>
            <a:off x="1453849" y="2258072"/>
            <a:ext cx="3" cy="51193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D25521D5-010B-C542-99E0-9E44C3F7209D}"/>
              </a:ext>
            </a:extLst>
          </p:cNvPr>
          <p:cNvCxnSpPr>
            <a:stCxn id="6" idx="2"/>
            <a:endCxn id="7" idx="0"/>
          </p:cNvCxnSpPr>
          <p:nvPr/>
        </p:nvCxnSpPr>
        <p:spPr>
          <a:xfrm flipH="1">
            <a:off x="653751" y="3356762"/>
            <a:ext cx="800101" cy="6084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8D48DFDF-87F0-6047-BC49-BD22A4C76B6A}"/>
              </a:ext>
            </a:extLst>
          </p:cNvPr>
          <p:cNvCxnSpPr>
            <a:stCxn id="7" idx="2"/>
            <a:endCxn id="8" idx="0"/>
          </p:cNvCxnSpPr>
          <p:nvPr/>
        </p:nvCxnSpPr>
        <p:spPr>
          <a:xfrm>
            <a:off x="653751" y="4552010"/>
            <a:ext cx="800099" cy="65038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A10B4B7D-78CA-CB4F-9E29-D10795637422}"/>
              </a:ext>
            </a:extLst>
          </p:cNvPr>
          <p:cNvSpPr/>
          <p:nvPr/>
        </p:nvSpPr>
        <p:spPr>
          <a:xfrm>
            <a:off x="1776476" y="3965250"/>
            <a:ext cx="999951"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C</a:t>
            </a:r>
          </a:p>
        </p:txBody>
      </p:sp>
      <p:cxnSp>
        <p:nvCxnSpPr>
          <p:cNvPr id="14" name="Straight Arrow Connector 13">
            <a:extLst>
              <a:ext uri="{FF2B5EF4-FFF2-40B4-BE49-F238E27FC236}">
                <a16:creationId xmlns:a16="http://schemas.microsoft.com/office/drawing/2014/main" id="{45BCBB0B-16D3-7545-882E-BF3FCE250CC1}"/>
              </a:ext>
            </a:extLst>
          </p:cNvPr>
          <p:cNvCxnSpPr>
            <a:cxnSpLocks/>
            <a:stCxn id="6" idx="2"/>
            <a:endCxn id="13" idx="0"/>
          </p:cNvCxnSpPr>
          <p:nvPr/>
        </p:nvCxnSpPr>
        <p:spPr>
          <a:xfrm>
            <a:off x="1453852" y="3356762"/>
            <a:ext cx="822600" cy="6084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A873E7D2-88AC-2F49-A4BD-40CD446B27DF}"/>
              </a:ext>
            </a:extLst>
          </p:cNvPr>
          <p:cNvCxnSpPr>
            <a:cxnSpLocks/>
            <a:stCxn id="13" idx="2"/>
            <a:endCxn id="8" idx="0"/>
          </p:cNvCxnSpPr>
          <p:nvPr/>
        </p:nvCxnSpPr>
        <p:spPr>
          <a:xfrm flipH="1">
            <a:off x="1453850" y="4552010"/>
            <a:ext cx="822602" cy="65038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68" name="Group 67">
            <a:extLst>
              <a:ext uri="{FF2B5EF4-FFF2-40B4-BE49-F238E27FC236}">
                <a16:creationId xmlns:a16="http://schemas.microsoft.com/office/drawing/2014/main" id="{157E87D7-9AC5-B04E-9F99-C5351C8352BB}"/>
              </a:ext>
            </a:extLst>
          </p:cNvPr>
          <p:cNvGrpSpPr/>
          <p:nvPr/>
        </p:nvGrpSpPr>
        <p:grpSpPr>
          <a:xfrm>
            <a:off x="4079659" y="4844221"/>
            <a:ext cx="2536723" cy="178935"/>
            <a:chOff x="8229600" y="2826966"/>
            <a:chExt cx="2536723" cy="178935"/>
          </a:xfrm>
        </p:grpSpPr>
        <p:cxnSp>
          <p:nvCxnSpPr>
            <p:cNvPr id="69" name="Straight Connector 68">
              <a:extLst>
                <a:ext uri="{FF2B5EF4-FFF2-40B4-BE49-F238E27FC236}">
                  <a16:creationId xmlns:a16="http://schemas.microsoft.com/office/drawing/2014/main" id="{856CC12F-9C02-4B4C-82B4-728F72E04AAF}"/>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8CE891C9-E1D8-D346-A451-CB0B04EA15EE}"/>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300406C0-3ED7-1E44-9493-B3782BA9850A}"/>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grpSp>
        <p:nvGrpSpPr>
          <p:cNvPr id="72" name="Group 71">
            <a:extLst>
              <a:ext uri="{FF2B5EF4-FFF2-40B4-BE49-F238E27FC236}">
                <a16:creationId xmlns:a16="http://schemas.microsoft.com/office/drawing/2014/main" id="{7574E8FA-8023-9D43-A8C6-A5E8239D8119}"/>
              </a:ext>
            </a:extLst>
          </p:cNvPr>
          <p:cNvGrpSpPr/>
          <p:nvPr/>
        </p:nvGrpSpPr>
        <p:grpSpPr>
          <a:xfrm>
            <a:off x="2561029" y="3594860"/>
            <a:ext cx="2536723" cy="178935"/>
            <a:chOff x="8229600" y="2826966"/>
            <a:chExt cx="2536723" cy="178935"/>
          </a:xfrm>
        </p:grpSpPr>
        <p:cxnSp>
          <p:nvCxnSpPr>
            <p:cNvPr id="73" name="Straight Connector 72">
              <a:extLst>
                <a:ext uri="{FF2B5EF4-FFF2-40B4-BE49-F238E27FC236}">
                  <a16:creationId xmlns:a16="http://schemas.microsoft.com/office/drawing/2014/main" id="{561480D5-337E-E745-9D3E-B20EA1B36309}"/>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C78902D3-C8FB-CB43-8E59-0C82F3DB195D}"/>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94353161-38C0-D944-8CDC-0E1571916BC3}"/>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grpSp>
        <p:nvGrpSpPr>
          <p:cNvPr id="76" name="Group 75">
            <a:extLst>
              <a:ext uri="{FF2B5EF4-FFF2-40B4-BE49-F238E27FC236}">
                <a16:creationId xmlns:a16="http://schemas.microsoft.com/office/drawing/2014/main" id="{AA32893C-CD9F-4A43-9C99-CF2B58AAEBE0}"/>
              </a:ext>
            </a:extLst>
          </p:cNvPr>
          <p:cNvGrpSpPr/>
          <p:nvPr/>
        </p:nvGrpSpPr>
        <p:grpSpPr>
          <a:xfrm>
            <a:off x="4066952" y="2327849"/>
            <a:ext cx="2536723" cy="178935"/>
            <a:chOff x="8229600" y="2826966"/>
            <a:chExt cx="2536723" cy="178935"/>
          </a:xfrm>
        </p:grpSpPr>
        <p:cxnSp>
          <p:nvCxnSpPr>
            <p:cNvPr id="77" name="Straight Connector 76">
              <a:extLst>
                <a:ext uri="{FF2B5EF4-FFF2-40B4-BE49-F238E27FC236}">
                  <a16:creationId xmlns:a16="http://schemas.microsoft.com/office/drawing/2014/main" id="{D163C5D5-0A5C-8540-84FA-772608B34A9D}"/>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D15036AB-2AD3-3945-B4D3-EB4D61FC09A5}"/>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F14D6E76-3524-8947-8DEA-C97D9B05AA15}"/>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sp>
        <p:nvSpPr>
          <p:cNvPr id="86" name="TextBox 85">
            <a:extLst>
              <a:ext uri="{FF2B5EF4-FFF2-40B4-BE49-F238E27FC236}">
                <a16:creationId xmlns:a16="http://schemas.microsoft.com/office/drawing/2014/main" id="{39B813E5-F7DB-7440-99C7-D2C7DD39694E}"/>
              </a:ext>
            </a:extLst>
          </p:cNvPr>
          <p:cNvSpPr txBox="1"/>
          <p:nvPr/>
        </p:nvSpPr>
        <p:spPr>
          <a:xfrm>
            <a:off x="4845269" y="5218401"/>
            <a:ext cx="125047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Time →</a:t>
            </a:r>
          </a:p>
        </p:txBody>
      </p:sp>
      <p:cxnSp>
        <p:nvCxnSpPr>
          <p:cNvPr id="87" name="Straight Connector 86">
            <a:extLst>
              <a:ext uri="{FF2B5EF4-FFF2-40B4-BE49-F238E27FC236}">
                <a16:creationId xmlns:a16="http://schemas.microsoft.com/office/drawing/2014/main" id="{AD3B6C3E-E2F3-0547-AD2C-E0D2D170D5DE}"/>
              </a:ext>
            </a:extLst>
          </p:cNvPr>
          <p:cNvCxnSpPr>
            <a:cxnSpLocks/>
          </p:cNvCxnSpPr>
          <p:nvPr/>
        </p:nvCxnSpPr>
        <p:spPr>
          <a:xfrm flipH="1" flipV="1">
            <a:off x="3561437" y="3786016"/>
            <a:ext cx="2027084" cy="123639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51817F66-FE34-BD41-9B25-8973CDE94AA7}"/>
              </a:ext>
            </a:extLst>
          </p:cNvPr>
          <p:cNvCxnSpPr>
            <a:cxnSpLocks/>
            <a:stCxn id="119" idx="3"/>
          </p:cNvCxnSpPr>
          <p:nvPr/>
        </p:nvCxnSpPr>
        <p:spPr>
          <a:xfrm flipH="1" flipV="1">
            <a:off x="4545773" y="3763311"/>
            <a:ext cx="1752904" cy="115109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89" name="Straight Connector 88">
            <a:extLst>
              <a:ext uri="{FF2B5EF4-FFF2-40B4-BE49-F238E27FC236}">
                <a16:creationId xmlns:a16="http://schemas.microsoft.com/office/drawing/2014/main" id="{2408D567-E9A7-9B42-B8F9-63CFA9251B2E}"/>
              </a:ext>
            </a:extLst>
          </p:cNvPr>
          <p:cNvCxnSpPr>
            <a:cxnSpLocks/>
          </p:cNvCxnSpPr>
          <p:nvPr/>
        </p:nvCxnSpPr>
        <p:spPr>
          <a:xfrm flipV="1">
            <a:off x="3561436" y="2524435"/>
            <a:ext cx="481454" cy="126158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0" name="Straight Connector 89">
            <a:extLst>
              <a:ext uri="{FF2B5EF4-FFF2-40B4-BE49-F238E27FC236}">
                <a16:creationId xmlns:a16="http://schemas.microsoft.com/office/drawing/2014/main" id="{4BD3C8C2-3ADD-9F4E-A09D-3D9606B21501}"/>
              </a:ext>
            </a:extLst>
          </p:cNvPr>
          <p:cNvCxnSpPr>
            <a:cxnSpLocks/>
          </p:cNvCxnSpPr>
          <p:nvPr/>
        </p:nvCxnSpPr>
        <p:spPr>
          <a:xfrm flipV="1">
            <a:off x="4545772" y="2529651"/>
            <a:ext cx="566728" cy="1254630"/>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92" name="Group 91">
            <a:extLst>
              <a:ext uri="{FF2B5EF4-FFF2-40B4-BE49-F238E27FC236}">
                <a16:creationId xmlns:a16="http://schemas.microsoft.com/office/drawing/2014/main" id="{94B9137E-6DDD-D547-A657-0419AFD1C0C1}"/>
              </a:ext>
            </a:extLst>
          </p:cNvPr>
          <p:cNvGrpSpPr/>
          <p:nvPr/>
        </p:nvGrpSpPr>
        <p:grpSpPr>
          <a:xfrm>
            <a:off x="6132949" y="3575189"/>
            <a:ext cx="2536723" cy="178935"/>
            <a:chOff x="8229600" y="2826966"/>
            <a:chExt cx="2536723" cy="178935"/>
          </a:xfrm>
        </p:grpSpPr>
        <p:cxnSp>
          <p:nvCxnSpPr>
            <p:cNvPr id="93" name="Straight Connector 92">
              <a:extLst>
                <a:ext uri="{FF2B5EF4-FFF2-40B4-BE49-F238E27FC236}">
                  <a16:creationId xmlns:a16="http://schemas.microsoft.com/office/drawing/2014/main" id="{D790B447-BA76-4A4C-AB45-7937D55D7C55}"/>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BD18DE2A-3794-364B-84CB-32F809C84172}"/>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95" name="Straight Connector 94">
              <a:extLst>
                <a:ext uri="{FF2B5EF4-FFF2-40B4-BE49-F238E27FC236}">
                  <a16:creationId xmlns:a16="http://schemas.microsoft.com/office/drawing/2014/main" id="{5397671E-5DDA-A94A-AF5F-F139903ACC16}"/>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grpSp>
        <p:nvGrpSpPr>
          <p:cNvPr id="97" name="Group 96">
            <a:extLst>
              <a:ext uri="{FF2B5EF4-FFF2-40B4-BE49-F238E27FC236}">
                <a16:creationId xmlns:a16="http://schemas.microsoft.com/office/drawing/2014/main" id="{9F7D29A2-E23B-E344-9801-5D8C353F7F74}"/>
              </a:ext>
            </a:extLst>
          </p:cNvPr>
          <p:cNvGrpSpPr/>
          <p:nvPr/>
        </p:nvGrpSpPr>
        <p:grpSpPr>
          <a:xfrm>
            <a:off x="4079659" y="2261356"/>
            <a:ext cx="1277109" cy="222561"/>
            <a:chOff x="2765790" y="2098256"/>
            <a:chExt cx="2044111" cy="356227"/>
          </a:xfrm>
        </p:grpSpPr>
        <p:sp>
          <p:nvSpPr>
            <p:cNvPr id="98" name="Rectangle 97">
              <a:extLst>
                <a:ext uri="{FF2B5EF4-FFF2-40B4-BE49-F238E27FC236}">
                  <a16:creationId xmlns:a16="http://schemas.microsoft.com/office/drawing/2014/main" id="{5B4AE74D-63C7-5240-B358-ADD5614DEBDE}"/>
                </a:ext>
              </a:extLst>
            </p:cNvPr>
            <p:cNvSpPr/>
            <p:nvPr/>
          </p:nvSpPr>
          <p:spPr>
            <a:xfrm>
              <a:off x="4607364" y="2108733"/>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3562481B-CBF6-C94D-B85A-975F30C29BF8}"/>
                </a:ext>
              </a:extLst>
            </p:cNvPr>
            <p:cNvSpPr/>
            <p:nvPr/>
          </p:nvSpPr>
          <p:spPr>
            <a:xfrm>
              <a:off x="4229393" y="2098256"/>
              <a:ext cx="202537" cy="3457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C2D1C76E-9FA4-A94C-B1E6-17DDFA2086D7}"/>
                </a:ext>
              </a:extLst>
            </p:cNvPr>
            <p:cNvSpPr/>
            <p:nvPr/>
          </p:nvSpPr>
          <p:spPr>
            <a:xfrm>
              <a:off x="3768308"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2EE83F2F-347A-2F48-8BC0-FDCC467ED741}"/>
                </a:ext>
              </a:extLst>
            </p:cNvPr>
            <p:cNvSpPr/>
            <p:nvPr/>
          </p:nvSpPr>
          <p:spPr>
            <a:xfrm>
              <a:off x="3270087"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3C8F92A-7EDC-FC46-AB22-154DA35E8533}"/>
                </a:ext>
              </a:extLst>
            </p:cNvPr>
            <p:cNvSpPr/>
            <p:nvPr/>
          </p:nvSpPr>
          <p:spPr>
            <a:xfrm>
              <a:off x="2765790" y="2101577"/>
              <a:ext cx="202537" cy="3457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F3EA0785-B560-E54B-B69F-96FF35B4B220}"/>
              </a:ext>
            </a:extLst>
          </p:cNvPr>
          <p:cNvGrpSpPr/>
          <p:nvPr/>
        </p:nvGrpSpPr>
        <p:grpSpPr>
          <a:xfrm>
            <a:off x="3539148" y="3539881"/>
            <a:ext cx="1040962" cy="218090"/>
            <a:chOff x="2765790" y="2098256"/>
            <a:chExt cx="1666140" cy="349071"/>
          </a:xfrm>
        </p:grpSpPr>
        <p:sp>
          <p:nvSpPr>
            <p:cNvPr id="105" name="Rectangle 104">
              <a:extLst>
                <a:ext uri="{FF2B5EF4-FFF2-40B4-BE49-F238E27FC236}">
                  <a16:creationId xmlns:a16="http://schemas.microsoft.com/office/drawing/2014/main" id="{B3072DC2-F414-AE49-ADB6-BD6F5FF576A9}"/>
                </a:ext>
              </a:extLst>
            </p:cNvPr>
            <p:cNvSpPr/>
            <p:nvPr/>
          </p:nvSpPr>
          <p:spPr>
            <a:xfrm>
              <a:off x="4229393" y="2098256"/>
              <a:ext cx="202537" cy="3457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F3356F0D-9F72-5941-ADB9-A42B94324F31}"/>
                </a:ext>
              </a:extLst>
            </p:cNvPr>
            <p:cNvSpPr/>
            <p:nvPr/>
          </p:nvSpPr>
          <p:spPr>
            <a:xfrm>
              <a:off x="2765790" y="2101577"/>
              <a:ext cx="202537" cy="3457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C8AA858B-B60D-2343-B719-F7A8C0A3A829}"/>
              </a:ext>
            </a:extLst>
          </p:cNvPr>
          <p:cNvGrpSpPr/>
          <p:nvPr/>
        </p:nvGrpSpPr>
        <p:grpSpPr>
          <a:xfrm>
            <a:off x="7397170" y="3528729"/>
            <a:ext cx="962037" cy="222561"/>
            <a:chOff x="3270087" y="2098256"/>
            <a:chExt cx="1539814" cy="356227"/>
          </a:xfrm>
        </p:grpSpPr>
        <p:sp>
          <p:nvSpPr>
            <p:cNvPr id="110" name="Rectangle 109">
              <a:extLst>
                <a:ext uri="{FF2B5EF4-FFF2-40B4-BE49-F238E27FC236}">
                  <a16:creationId xmlns:a16="http://schemas.microsoft.com/office/drawing/2014/main" id="{5A3F5788-CFA7-084E-A6F4-AD084FA19179}"/>
                </a:ext>
              </a:extLst>
            </p:cNvPr>
            <p:cNvSpPr/>
            <p:nvPr/>
          </p:nvSpPr>
          <p:spPr>
            <a:xfrm>
              <a:off x="4607364" y="2108733"/>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61BEDC69-55E9-C341-B950-207E4590604B}"/>
                </a:ext>
              </a:extLst>
            </p:cNvPr>
            <p:cNvSpPr/>
            <p:nvPr/>
          </p:nvSpPr>
          <p:spPr>
            <a:xfrm>
              <a:off x="3768308"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FD872BD1-098D-4042-AD2C-D412FB829FE0}"/>
                </a:ext>
              </a:extLst>
            </p:cNvPr>
            <p:cNvSpPr/>
            <p:nvPr/>
          </p:nvSpPr>
          <p:spPr>
            <a:xfrm>
              <a:off x="3270087"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5" name="Straight Connector 114">
            <a:extLst>
              <a:ext uri="{FF2B5EF4-FFF2-40B4-BE49-F238E27FC236}">
                <a16:creationId xmlns:a16="http://schemas.microsoft.com/office/drawing/2014/main" id="{D713A910-C6AC-3A4E-AD95-3718E7D6B7B6}"/>
              </a:ext>
            </a:extLst>
          </p:cNvPr>
          <p:cNvCxnSpPr>
            <a:cxnSpLocks/>
          </p:cNvCxnSpPr>
          <p:nvPr/>
        </p:nvCxnSpPr>
        <p:spPr>
          <a:xfrm flipH="1" flipV="1">
            <a:off x="4336968" y="2479447"/>
            <a:ext cx="3007720" cy="127852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591C8A0A-F645-B948-995E-EF82DECB9425}"/>
              </a:ext>
            </a:extLst>
          </p:cNvPr>
          <p:cNvCxnSpPr>
            <a:cxnSpLocks/>
            <a:stCxn id="110" idx="0"/>
            <a:endCxn id="98" idx="2"/>
          </p:cNvCxnSpPr>
          <p:nvPr/>
        </p:nvCxnSpPr>
        <p:spPr>
          <a:xfrm flipH="1" flipV="1">
            <a:off x="5293498" y="2483917"/>
            <a:ext cx="3002439" cy="1051358"/>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117" name="Group 116">
            <a:extLst>
              <a:ext uri="{FF2B5EF4-FFF2-40B4-BE49-F238E27FC236}">
                <a16:creationId xmlns:a16="http://schemas.microsoft.com/office/drawing/2014/main" id="{94290C84-E3EB-C943-A92A-81587CF2E23F}"/>
              </a:ext>
            </a:extLst>
          </p:cNvPr>
          <p:cNvGrpSpPr/>
          <p:nvPr/>
        </p:nvGrpSpPr>
        <p:grpSpPr>
          <a:xfrm>
            <a:off x="5651611" y="4806395"/>
            <a:ext cx="855078" cy="222561"/>
            <a:chOff x="3261150" y="2098256"/>
            <a:chExt cx="1368619" cy="356227"/>
          </a:xfrm>
        </p:grpSpPr>
        <p:sp>
          <p:nvSpPr>
            <p:cNvPr id="118" name="Rectangle 117">
              <a:extLst>
                <a:ext uri="{FF2B5EF4-FFF2-40B4-BE49-F238E27FC236}">
                  <a16:creationId xmlns:a16="http://schemas.microsoft.com/office/drawing/2014/main" id="{188765D1-D49F-1743-974B-5D0DC81CF072}"/>
                </a:ext>
              </a:extLst>
            </p:cNvPr>
            <p:cNvSpPr/>
            <p:nvPr/>
          </p:nvSpPr>
          <p:spPr>
            <a:xfrm>
              <a:off x="4427232" y="2108733"/>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45E65F3E-5C5D-6B4A-B1EB-DCB94D6C62F6}"/>
                </a:ext>
              </a:extLst>
            </p:cNvPr>
            <p:cNvSpPr/>
            <p:nvPr/>
          </p:nvSpPr>
          <p:spPr>
            <a:xfrm>
              <a:off x="4094292" y="2098256"/>
              <a:ext cx="202537" cy="3457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F892E961-4FE4-0143-9B1B-BF7B133D7E87}"/>
                </a:ext>
              </a:extLst>
            </p:cNvPr>
            <p:cNvSpPr/>
            <p:nvPr/>
          </p:nvSpPr>
          <p:spPr>
            <a:xfrm>
              <a:off x="3768308"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92074223-337E-4C40-8001-39CB7E2166A2}"/>
                </a:ext>
              </a:extLst>
            </p:cNvPr>
            <p:cNvSpPr/>
            <p:nvPr/>
          </p:nvSpPr>
          <p:spPr>
            <a:xfrm>
              <a:off x="3495251"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2A622526-B986-6245-9B21-8276BA42337B}"/>
                </a:ext>
              </a:extLst>
            </p:cNvPr>
            <p:cNvSpPr/>
            <p:nvPr/>
          </p:nvSpPr>
          <p:spPr>
            <a:xfrm>
              <a:off x="3261150" y="2101577"/>
              <a:ext cx="202537" cy="34575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4" name="Straight Connector 123">
            <a:extLst>
              <a:ext uri="{FF2B5EF4-FFF2-40B4-BE49-F238E27FC236}">
                <a16:creationId xmlns:a16="http://schemas.microsoft.com/office/drawing/2014/main" id="{A0F85775-1E52-2541-9A37-8C4F37CCE333}"/>
              </a:ext>
            </a:extLst>
          </p:cNvPr>
          <p:cNvCxnSpPr>
            <a:cxnSpLocks/>
            <a:stCxn id="122" idx="2"/>
          </p:cNvCxnSpPr>
          <p:nvPr/>
        </p:nvCxnSpPr>
        <p:spPr>
          <a:xfrm flipV="1">
            <a:off x="5714881" y="3725551"/>
            <a:ext cx="1629807" cy="129893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7C329A4E-D5E0-5D48-8D24-035487E2E805}"/>
              </a:ext>
            </a:extLst>
          </p:cNvPr>
          <p:cNvCxnSpPr>
            <a:cxnSpLocks/>
            <a:stCxn id="118" idx="2"/>
            <a:endCxn id="110" idx="2"/>
          </p:cNvCxnSpPr>
          <p:nvPr/>
        </p:nvCxnSpPr>
        <p:spPr>
          <a:xfrm flipV="1">
            <a:off x="6443419" y="3751290"/>
            <a:ext cx="1852518" cy="127766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30" name="Slide Number Placeholder 129">
            <a:extLst>
              <a:ext uri="{FF2B5EF4-FFF2-40B4-BE49-F238E27FC236}">
                <a16:creationId xmlns:a16="http://schemas.microsoft.com/office/drawing/2014/main" id="{D2D16AED-7863-2C49-B01B-D58F47B7782B}"/>
              </a:ext>
            </a:extLst>
          </p:cNvPr>
          <p:cNvSpPr>
            <a:spLocks noGrp="1"/>
          </p:cNvSpPr>
          <p:nvPr>
            <p:ph type="sldNum" sz="quarter" idx="12"/>
          </p:nvPr>
        </p:nvSpPr>
        <p:spPr/>
        <p:txBody>
          <a:bodyPr/>
          <a:lstStyle/>
          <a:p>
            <a:fld id="{5E5517CE-978A-D640-BED8-603111C070CE}" type="slidenum">
              <a:rPr lang="en-US" smtClean="0"/>
              <a:t>20</a:t>
            </a:fld>
            <a:endParaRPr lang="en-US"/>
          </a:p>
        </p:txBody>
      </p:sp>
      <p:sp>
        <p:nvSpPr>
          <p:cNvPr id="132" name="Rounded Rectangle 131">
            <a:extLst>
              <a:ext uri="{FF2B5EF4-FFF2-40B4-BE49-F238E27FC236}">
                <a16:creationId xmlns:a16="http://schemas.microsoft.com/office/drawing/2014/main" id="{F95CC920-E45C-7A46-A0FC-2A0EFD1C58DB}"/>
              </a:ext>
            </a:extLst>
          </p:cNvPr>
          <p:cNvSpPr/>
          <p:nvPr/>
        </p:nvSpPr>
        <p:spPr>
          <a:xfrm>
            <a:off x="6483933" y="5164362"/>
            <a:ext cx="5578725" cy="10964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Timespan analysis on each path</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Timespan is adjusted for each path</a:t>
            </a:r>
          </a:p>
        </p:txBody>
      </p:sp>
      <p:sp>
        <p:nvSpPr>
          <p:cNvPr id="133" name="Rectangle 132">
            <a:extLst>
              <a:ext uri="{FF2B5EF4-FFF2-40B4-BE49-F238E27FC236}">
                <a16:creationId xmlns:a16="http://schemas.microsoft.com/office/drawing/2014/main" id="{3E754CAE-DB9D-294C-A36C-748D5A026DD8}"/>
              </a:ext>
            </a:extLst>
          </p:cNvPr>
          <p:cNvSpPr/>
          <p:nvPr/>
        </p:nvSpPr>
        <p:spPr>
          <a:xfrm>
            <a:off x="4352803" y="1629383"/>
            <a:ext cx="444352" cy="523220"/>
          </a:xfrm>
          <a:prstGeom prst="rect">
            <a:avLst/>
          </a:prstGeom>
        </p:spPr>
        <p:txBody>
          <a:bodyPr wrap="none">
            <a:spAutoFit/>
          </a:bodyPr>
          <a:lstStyle/>
          <a:p>
            <a:pPr algn="ctr"/>
            <a:r>
              <a:rPr lang="en-US" sz="2800" b="1" dirty="0">
                <a:latin typeface="Times New Roman" panose="02020603050405020304" pitchFamily="18" charset="0"/>
                <a:cs typeface="Times New Roman" panose="02020603050405020304" pitchFamily="18" charset="0"/>
              </a:rPr>
              <a:t>A</a:t>
            </a:r>
          </a:p>
        </p:txBody>
      </p:sp>
      <p:sp>
        <p:nvSpPr>
          <p:cNvPr id="134" name="Rectangle 133">
            <a:extLst>
              <a:ext uri="{FF2B5EF4-FFF2-40B4-BE49-F238E27FC236}">
                <a16:creationId xmlns:a16="http://schemas.microsoft.com/office/drawing/2014/main" id="{01B4B2D6-3A95-434A-B236-D2344511D2CF}"/>
              </a:ext>
            </a:extLst>
          </p:cNvPr>
          <p:cNvSpPr/>
          <p:nvPr/>
        </p:nvSpPr>
        <p:spPr>
          <a:xfrm>
            <a:off x="2880275" y="3113516"/>
            <a:ext cx="423513" cy="523220"/>
          </a:xfrm>
          <a:prstGeom prst="rect">
            <a:avLst/>
          </a:prstGeom>
        </p:spPr>
        <p:txBody>
          <a:bodyPr wrap="none">
            <a:spAutoFit/>
          </a:bodyPr>
          <a:lstStyle/>
          <a:p>
            <a:pPr algn="ctr"/>
            <a:r>
              <a:rPr lang="en-US" sz="2800" b="1" dirty="0">
                <a:latin typeface="Times New Roman" panose="02020603050405020304" pitchFamily="18" charset="0"/>
                <a:cs typeface="Times New Roman" panose="02020603050405020304" pitchFamily="18" charset="0"/>
              </a:rPr>
              <a:t>B</a:t>
            </a:r>
          </a:p>
        </p:txBody>
      </p:sp>
      <p:sp>
        <p:nvSpPr>
          <p:cNvPr id="135" name="Rectangle 134">
            <a:extLst>
              <a:ext uri="{FF2B5EF4-FFF2-40B4-BE49-F238E27FC236}">
                <a16:creationId xmlns:a16="http://schemas.microsoft.com/office/drawing/2014/main" id="{728622E9-FD19-A444-A60D-A8C422024F58}"/>
              </a:ext>
            </a:extLst>
          </p:cNvPr>
          <p:cNvSpPr/>
          <p:nvPr/>
        </p:nvSpPr>
        <p:spPr>
          <a:xfrm>
            <a:off x="8030688" y="2922261"/>
            <a:ext cx="444352" cy="523220"/>
          </a:xfrm>
          <a:prstGeom prst="rect">
            <a:avLst/>
          </a:prstGeom>
        </p:spPr>
        <p:txBody>
          <a:bodyPr wrap="none">
            <a:spAutoFit/>
          </a:bodyPr>
          <a:lstStyle/>
          <a:p>
            <a:pPr algn="ctr"/>
            <a:r>
              <a:rPr lang="en-US" sz="2800" b="1" dirty="0">
                <a:latin typeface="Times New Roman" panose="02020603050405020304" pitchFamily="18" charset="0"/>
                <a:cs typeface="Times New Roman" panose="02020603050405020304" pitchFamily="18" charset="0"/>
              </a:rPr>
              <a:t>C</a:t>
            </a:r>
          </a:p>
        </p:txBody>
      </p:sp>
      <p:sp>
        <p:nvSpPr>
          <p:cNvPr id="136" name="Rectangle 135">
            <a:extLst>
              <a:ext uri="{FF2B5EF4-FFF2-40B4-BE49-F238E27FC236}">
                <a16:creationId xmlns:a16="http://schemas.microsoft.com/office/drawing/2014/main" id="{B427EDA2-291B-FD44-895A-F3E258474C2B}"/>
              </a:ext>
            </a:extLst>
          </p:cNvPr>
          <p:cNvSpPr/>
          <p:nvPr/>
        </p:nvSpPr>
        <p:spPr>
          <a:xfrm>
            <a:off x="4157586" y="4285120"/>
            <a:ext cx="304892" cy="523220"/>
          </a:xfrm>
          <a:prstGeom prst="rect">
            <a:avLst/>
          </a:prstGeom>
        </p:spPr>
        <p:txBody>
          <a:bodyPr wrap="none">
            <a:spAutoFit/>
          </a:bodyPr>
          <a:lstStyle/>
          <a:p>
            <a:pPr algn="ctr"/>
            <a:r>
              <a:rPr lang="en-US" sz="2800" b="1" i="1" dirty="0">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243028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linds(horizontal)">
                                      <p:cBhvr>
                                        <p:cTn id="7" dur="500"/>
                                        <p:tgtEl>
                                          <p:spTgt spid="68"/>
                                        </p:tgtEl>
                                      </p:cBhvr>
                                    </p:animEffect>
                                  </p:childTnLst>
                                </p:cTn>
                              </p:par>
                              <p:par>
                                <p:cTn id="8" presetID="3" presetClass="entr" presetSubtype="1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blinds(horizontal)">
                                      <p:cBhvr>
                                        <p:cTn id="10" dur="500"/>
                                        <p:tgtEl>
                                          <p:spTgt spid="72"/>
                                        </p:tgtEl>
                                      </p:cBhvr>
                                    </p:animEffect>
                                  </p:childTnLst>
                                </p:cTn>
                              </p:par>
                              <p:par>
                                <p:cTn id="11" presetID="3" presetClass="entr" presetSubtype="1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blinds(horizontal)">
                                      <p:cBhvr>
                                        <p:cTn id="13" dur="500"/>
                                        <p:tgtEl>
                                          <p:spTgt spid="7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blinds(horizontal)">
                                      <p:cBhvr>
                                        <p:cTn id="16" dur="500"/>
                                        <p:tgtEl>
                                          <p:spTgt spid="86"/>
                                        </p:tgtEl>
                                      </p:cBhvr>
                                    </p:animEffect>
                                  </p:childTnLst>
                                </p:cTn>
                              </p:par>
                              <p:par>
                                <p:cTn id="17" presetID="3" presetClass="entr" presetSubtype="10" fill="hold" nodeType="withEffect">
                                  <p:stCondLst>
                                    <p:cond delay="0"/>
                                  </p:stCondLst>
                                  <p:childTnLst>
                                    <p:set>
                                      <p:cBhvr>
                                        <p:cTn id="18" dur="1" fill="hold">
                                          <p:stCondLst>
                                            <p:cond delay="0"/>
                                          </p:stCondLst>
                                        </p:cTn>
                                        <p:tgtEl>
                                          <p:spTgt spid="87"/>
                                        </p:tgtEl>
                                        <p:attrNameLst>
                                          <p:attrName>style.visibility</p:attrName>
                                        </p:attrNameLst>
                                      </p:cBhvr>
                                      <p:to>
                                        <p:strVal val="visible"/>
                                      </p:to>
                                    </p:set>
                                    <p:animEffect transition="in" filter="blinds(horizontal)">
                                      <p:cBhvr>
                                        <p:cTn id="19" dur="500"/>
                                        <p:tgtEl>
                                          <p:spTgt spid="87"/>
                                        </p:tgtEl>
                                      </p:cBhvr>
                                    </p:animEffect>
                                  </p:childTnLst>
                                </p:cTn>
                              </p:par>
                              <p:par>
                                <p:cTn id="20" presetID="3" presetClass="entr" presetSubtype="10" fill="hold"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blinds(horizontal)">
                                      <p:cBhvr>
                                        <p:cTn id="22" dur="500"/>
                                        <p:tgtEl>
                                          <p:spTgt spid="88"/>
                                        </p:tgtEl>
                                      </p:cBhvr>
                                    </p:animEffect>
                                  </p:childTnLst>
                                </p:cTn>
                              </p:par>
                              <p:par>
                                <p:cTn id="23" presetID="3" presetClass="entr" presetSubtype="1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Effect transition="in" filter="blinds(horizontal)">
                                      <p:cBhvr>
                                        <p:cTn id="25" dur="500"/>
                                        <p:tgtEl>
                                          <p:spTgt spid="89"/>
                                        </p:tgtEl>
                                      </p:cBhvr>
                                    </p:animEffect>
                                  </p:childTnLst>
                                </p:cTn>
                              </p:par>
                              <p:par>
                                <p:cTn id="26" presetID="3" presetClass="entr" presetSubtype="10" fill="hold"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blinds(horizontal)">
                                      <p:cBhvr>
                                        <p:cTn id="28" dur="500"/>
                                        <p:tgtEl>
                                          <p:spTgt spid="90"/>
                                        </p:tgtEl>
                                      </p:cBhvr>
                                    </p:animEffect>
                                  </p:childTnLst>
                                </p:cTn>
                              </p:par>
                              <p:par>
                                <p:cTn id="29" presetID="3" presetClass="entr" presetSubtype="10" fill="hold" nodeType="with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blinds(horizontal)">
                                      <p:cBhvr>
                                        <p:cTn id="31" dur="500"/>
                                        <p:tgtEl>
                                          <p:spTgt spid="92"/>
                                        </p:tgtEl>
                                      </p:cBhvr>
                                    </p:animEffect>
                                  </p:childTnLst>
                                </p:cTn>
                              </p:par>
                              <p:par>
                                <p:cTn id="32" presetID="3" presetClass="entr" presetSubtype="10" fill="hold" nodeType="with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blinds(horizontal)">
                                      <p:cBhvr>
                                        <p:cTn id="34" dur="500"/>
                                        <p:tgtEl>
                                          <p:spTgt spid="97"/>
                                        </p:tgtEl>
                                      </p:cBhvr>
                                    </p:animEffect>
                                  </p:childTnLst>
                                </p:cTn>
                              </p:par>
                              <p:par>
                                <p:cTn id="35" presetID="3" presetClass="entr" presetSubtype="10"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blinds(horizontal)">
                                      <p:cBhvr>
                                        <p:cTn id="37" dur="500"/>
                                        <p:tgtEl>
                                          <p:spTgt spid="103"/>
                                        </p:tgtEl>
                                      </p:cBhvr>
                                    </p:animEffect>
                                  </p:childTnLst>
                                </p:cTn>
                              </p:par>
                              <p:par>
                                <p:cTn id="38" presetID="3" presetClass="entr" presetSubtype="10" fill="hold" nodeType="with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blinds(horizontal)">
                                      <p:cBhvr>
                                        <p:cTn id="40" dur="500"/>
                                        <p:tgtEl>
                                          <p:spTgt spid="109"/>
                                        </p:tgtEl>
                                      </p:cBhvr>
                                    </p:animEffect>
                                  </p:childTnLst>
                                </p:cTn>
                              </p:par>
                              <p:par>
                                <p:cTn id="41" presetID="3" presetClass="entr" presetSubtype="10" fill="hold" nodeType="withEffect">
                                  <p:stCondLst>
                                    <p:cond delay="0"/>
                                  </p:stCondLst>
                                  <p:childTnLst>
                                    <p:set>
                                      <p:cBhvr>
                                        <p:cTn id="42" dur="1" fill="hold">
                                          <p:stCondLst>
                                            <p:cond delay="0"/>
                                          </p:stCondLst>
                                        </p:cTn>
                                        <p:tgtEl>
                                          <p:spTgt spid="115"/>
                                        </p:tgtEl>
                                        <p:attrNameLst>
                                          <p:attrName>style.visibility</p:attrName>
                                        </p:attrNameLst>
                                      </p:cBhvr>
                                      <p:to>
                                        <p:strVal val="visible"/>
                                      </p:to>
                                    </p:set>
                                    <p:animEffect transition="in" filter="blinds(horizontal)">
                                      <p:cBhvr>
                                        <p:cTn id="43" dur="500"/>
                                        <p:tgtEl>
                                          <p:spTgt spid="115"/>
                                        </p:tgtEl>
                                      </p:cBhvr>
                                    </p:animEffect>
                                  </p:childTnLst>
                                </p:cTn>
                              </p:par>
                              <p:par>
                                <p:cTn id="44" presetID="3" presetClass="entr" presetSubtype="10" fill="hold" nodeType="with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blinds(horizontal)">
                                      <p:cBhvr>
                                        <p:cTn id="46" dur="500"/>
                                        <p:tgtEl>
                                          <p:spTgt spid="116"/>
                                        </p:tgtEl>
                                      </p:cBhvr>
                                    </p:animEffect>
                                  </p:childTnLst>
                                </p:cTn>
                              </p:par>
                              <p:par>
                                <p:cTn id="47" presetID="3" presetClass="entr" presetSubtype="10" fill="hold" nodeType="withEffect">
                                  <p:stCondLst>
                                    <p:cond delay="0"/>
                                  </p:stCondLst>
                                  <p:childTnLst>
                                    <p:set>
                                      <p:cBhvr>
                                        <p:cTn id="48" dur="1" fill="hold">
                                          <p:stCondLst>
                                            <p:cond delay="0"/>
                                          </p:stCondLst>
                                        </p:cTn>
                                        <p:tgtEl>
                                          <p:spTgt spid="117"/>
                                        </p:tgtEl>
                                        <p:attrNameLst>
                                          <p:attrName>style.visibility</p:attrName>
                                        </p:attrNameLst>
                                      </p:cBhvr>
                                      <p:to>
                                        <p:strVal val="visible"/>
                                      </p:to>
                                    </p:set>
                                    <p:animEffect transition="in" filter="blinds(horizontal)">
                                      <p:cBhvr>
                                        <p:cTn id="49" dur="500"/>
                                        <p:tgtEl>
                                          <p:spTgt spid="117"/>
                                        </p:tgtEl>
                                      </p:cBhvr>
                                    </p:animEffect>
                                  </p:childTnLst>
                                </p:cTn>
                              </p:par>
                              <p:par>
                                <p:cTn id="50" presetID="3" presetClass="entr" presetSubtype="10" fill="hold" nodeType="withEffect">
                                  <p:stCondLst>
                                    <p:cond delay="0"/>
                                  </p:stCondLst>
                                  <p:childTnLst>
                                    <p:set>
                                      <p:cBhvr>
                                        <p:cTn id="51" dur="1" fill="hold">
                                          <p:stCondLst>
                                            <p:cond delay="0"/>
                                          </p:stCondLst>
                                        </p:cTn>
                                        <p:tgtEl>
                                          <p:spTgt spid="124"/>
                                        </p:tgtEl>
                                        <p:attrNameLst>
                                          <p:attrName>style.visibility</p:attrName>
                                        </p:attrNameLst>
                                      </p:cBhvr>
                                      <p:to>
                                        <p:strVal val="visible"/>
                                      </p:to>
                                    </p:set>
                                    <p:animEffect transition="in" filter="blinds(horizontal)">
                                      <p:cBhvr>
                                        <p:cTn id="52" dur="500"/>
                                        <p:tgtEl>
                                          <p:spTgt spid="124"/>
                                        </p:tgtEl>
                                      </p:cBhvr>
                                    </p:animEffect>
                                  </p:childTnLst>
                                </p:cTn>
                              </p:par>
                              <p:par>
                                <p:cTn id="53" presetID="3" presetClass="entr" presetSubtype="10" fill="hold" nodeType="withEffect">
                                  <p:stCondLst>
                                    <p:cond delay="0"/>
                                  </p:stCondLst>
                                  <p:childTnLst>
                                    <p:set>
                                      <p:cBhvr>
                                        <p:cTn id="54" dur="1" fill="hold">
                                          <p:stCondLst>
                                            <p:cond delay="0"/>
                                          </p:stCondLst>
                                        </p:cTn>
                                        <p:tgtEl>
                                          <p:spTgt spid="127"/>
                                        </p:tgtEl>
                                        <p:attrNameLst>
                                          <p:attrName>style.visibility</p:attrName>
                                        </p:attrNameLst>
                                      </p:cBhvr>
                                      <p:to>
                                        <p:strVal val="visible"/>
                                      </p:to>
                                    </p:set>
                                    <p:animEffect transition="in" filter="blinds(horizontal)">
                                      <p:cBhvr>
                                        <p:cTn id="55" dur="500"/>
                                        <p:tgtEl>
                                          <p:spTgt spid="12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33"/>
                                        </p:tgtEl>
                                        <p:attrNameLst>
                                          <p:attrName>style.visibility</p:attrName>
                                        </p:attrNameLst>
                                      </p:cBhvr>
                                      <p:to>
                                        <p:strVal val="visible"/>
                                      </p:to>
                                    </p:set>
                                    <p:animEffect transition="in" filter="blinds(horizontal)">
                                      <p:cBhvr>
                                        <p:cTn id="58" dur="500"/>
                                        <p:tgtEl>
                                          <p:spTgt spid="133"/>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34"/>
                                        </p:tgtEl>
                                        <p:attrNameLst>
                                          <p:attrName>style.visibility</p:attrName>
                                        </p:attrNameLst>
                                      </p:cBhvr>
                                      <p:to>
                                        <p:strVal val="visible"/>
                                      </p:to>
                                    </p:set>
                                    <p:animEffect transition="in" filter="blinds(horizontal)">
                                      <p:cBhvr>
                                        <p:cTn id="61" dur="500"/>
                                        <p:tgtEl>
                                          <p:spTgt spid="134"/>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35"/>
                                        </p:tgtEl>
                                        <p:attrNameLst>
                                          <p:attrName>style.visibility</p:attrName>
                                        </p:attrNameLst>
                                      </p:cBhvr>
                                      <p:to>
                                        <p:strVal val="visible"/>
                                      </p:to>
                                    </p:set>
                                    <p:animEffect transition="in" filter="blinds(horizontal)">
                                      <p:cBhvr>
                                        <p:cTn id="64" dur="500"/>
                                        <p:tgtEl>
                                          <p:spTgt spid="13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36"/>
                                        </p:tgtEl>
                                        <p:attrNameLst>
                                          <p:attrName>style.visibility</p:attrName>
                                        </p:attrNameLst>
                                      </p:cBhvr>
                                      <p:to>
                                        <p:strVal val="visible"/>
                                      </p:to>
                                    </p:set>
                                    <p:animEffect transition="in" filter="blinds(horizontal)">
                                      <p:cBhvr>
                                        <p:cTn id="67" dur="500"/>
                                        <p:tgtEl>
                                          <p:spTgt spid="136"/>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32"/>
                                        </p:tgtEl>
                                        <p:attrNameLst>
                                          <p:attrName>style.visibility</p:attrName>
                                        </p:attrNameLst>
                                      </p:cBhvr>
                                      <p:to>
                                        <p:strVal val="visible"/>
                                      </p:to>
                                    </p:set>
                                    <p:animEffect transition="in" filter="blinds(horizontal)">
                                      <p:cBhvr>
                                        <p:cTn id="72"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132" grpId="0" animBg="1"/>
      <p:bldP spid="133" grpId="0"/>
      <p:bldP spid="134" grpId="0"/>
      <p:bldP spid="135" grpId="0"/>
      <p:bldP spid="1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4941-C947-B84F-9C55-56FEAF93A15B}"/>
              </a:ext>
            </a:extLst>
          </p:cNvPr>
          <p:cNvSpPr>
            <a:spLocks noGrp="1"/>
          </p:cNvSpPr>
          <p:nvPr>
            <p:ph type="title"/>
          </p:nvPr>
        </p:nvSpPr>
        <p:spPr/>
        <p:txBody>
          <a:bodyPr/>
          <a:lstStyle/>
          <a:p>
            <a:r>
              <a:rPr lang="en-US" dirty="0"/>
              <a:t>Recursive diagnosis</a:t>
            </a:r>
          </a:p>
        </p:txBody>
      </p:sp>
      <p:sp>
        <p:nvSpPr>
          <p:cNvPr id="6" name="Rectangle 5">
            <a:extLst>
              <a:ext uri="{FF2B5EF4-FFF2-40B4-BE49-F238E27FC236}">
                <a16:creationId xmlns:a16="http://schemas.microsoft.com/office/drawing/2014/main" id="{07A627E2-7EC7-3241-AC61-089611E3E333}"/>
              </a:ext>
            </a:extLst>
          </p:cNvPr>
          <p:cNvSpPr/>
          <p:nvPr/>
        </p:nvSpPr>
        <p:spPr>
          <a:xfrm>
            <a:off x="1270340" y="3024387"/>
            <a:ext cx="999951"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A</a:t>
            </a:r>
          </a:p>
        </p:txBody>
      </p:sp>
      <p:sp>
        <p:nvSpPr>
          <p:cNvPr id="7" name="Rectangle 6">
            <a:extLst>
              <a:ext uri="{FF2B5EF4-FFF2-40B4-BE49-F238E27FC236}">
                <a16:creationId xmlns:a16="http://schemas.microsoft.com/office/drawing/2014/main" id="{A0D5AD93-3965-1642-A12A-0813C885BC6A}"/>
              </a:ext>
            </a:extLst>
          </p:cNvPr>
          <p:cNvSpPr/>
          <p:nvPr/>
        </p:nvSpPr>
        <p:spPr>
          <a:xfrm>
            <a:off x="1270339" y="4219635"/>
            <a:ext cx="999951"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a:t>
            </a:r>
          </a:p>
        </p:txBody>
      </p:sp>
      <p:sp>
        <p:nvSpPr>
          <p:cNvPr id="8" name="Rectangle 7">
            <a:extLst>
              <a:ext uri="{FF2B5EF4-FFF2-40B4-BE49-F238E27FC236}">
                <a16:creationId xmlns:a16="http://schemas.microsoft.com/office/drawing/2014/main" id="{3A60D087-036A-5C40-B98B-C3D6F8E81D58}"/>
              </a:ext>
            </a:extLst>
          </p:cNvPr>
          <p:cNvSpPr/>
          <p:nvPr/>
        </p:nvSpPr>
        <p:spPr>
          <a:xfrm>
            <a:off x="1270338" y="5456776"/>
            <a:ext cx="999951" cy="586760"/>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tx1"/>
                </a:solidFill>
                <a:latin typeface="Times New Roman" panose="02020603050405020304" pitchFamily="18" charset="0"/>
                <a:cs typeface="Times New Roman" panose="02020603050405020304" pitchFamily="18" charset="0"/>
              </a:rPr>
              <a:t>f</a:t>
            </a:r>
          </a:p>
        </p:txBody>
      </p:sp>
      <p:sp>
        <p:nvSpPr>
          <p:cNvPr id="9" name="Oval 8">
            <a:extLst>
              <a:ext uri="{FF2B5EF4-FFF2-40B4-BE49-F238E27FC236}">
                <a16:creationId xmlns:a16="http://schemas.microsoft.com/office/drawing/2014/main" id="{FA88A241-C903-C94B-845E-3E3C44480D24}"/>
              </a:ext>
            </a:extLst>
          </p:cNvPr>
          <p:cNvSpPr/>
          <p:nvPr/>
        </p:nvSpPr>
        <p:spPr>
          <a:xfrm>
            <a:off x="1189010" y="1690688"/>
            <a:ext cx="1162606" cy="821769"/>
          </a:xfrm>
          <a:prstGeom prst="ellipse">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source</a:t>
            </a:r>
          </a:p>
        </p:txBody>
      </p:sp>
      <p:cxnSp>
        <p:nvCxnSpPr>
          <p:cNvPr id="10" name="Straight Arrow Connector 9">
            <a:extLst>
              <a:ext uri="{FF2B5EF4-FFF2-40B4-BE49-F238E27FC236}">
                <a16:creationId xmlns:a16="http://schemas.microsoft.com/office/drawing/2014/main" id="{E0F120D5-7884-7D45-B695-F627A3A83DE8}"/>
              </a:ext>
            </a:extLst>
          </p:cNvPr>
          <p:cNvCxnSpPr>
            <a:stCxn id="9" idx="4"/>
            <a:endCxn id="6" idx="0"/>
          </p:cNvCxnSpPr>
          <p:nvPr/>
        </p:nvCxnSpPr>
        <p:spPr>
          <a:xfrm>
            <a:off x="1770313" y="2512457"/>
            <a:ext cx="3" cy="51193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E4A4F951-AC6C-D340-8701-8DC279B303C1}"/>
              </a:ext>
            </a:extLst>
          </p:cNvPr>
          <p:cNvCxnSpPr>
            <a:stCxn id="6" idx="2"/>
            <a:endCxn id="7" idx="0"/>
          </p:cNvCxnSpPr>
          <p:nvPr/>
        </p:nvCxnSpPr>
        <p:spPr>
          <a:xfrm flipH="1">
            <a:off x="1770315" y="3611147"/>
            <a:ext cx="1" cy="6084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0A235ED9-C3E3-A044-9D40-AA283E251A59}"/>
              </a:ext>
            </a:extLst>
          </p:cNvPr>
          <p:cNvCxnSpPr>
            <a:stCxn id="7" idx="2"/>
            <a:endCxn id="8" idx="0"/>
          </p:cNvCxnSpPr>
          <p:nvPr/>
        </p:nvCxnSpPr>
        <p:spPr>
          <a:xfrm flipH="1">
            <a:off x="1770314" y="4806395"/>
            <a:ext cx="1" cy="65038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13" name="Group 12">
            <a:extLst>
              <a:ext uri="{FF2B5EF4-FFF2-40B4-BE49-F238E27FC236}">
                <a16:creationId xmlns:a16="http://schemas.microsoft.com/office/drawing/2014/main" id="{E1137CC3-1388-BB4D-8733-F1915808D1F2}"/>
              </a:ext>
            </a:extLst>
          </p:cNvPr>
          <p:cNvGrpSpPr/>
          <p:nvPr/>
        </p:nvGrpSpPr>
        <p:grpSpPr>
          <a:xfrm>
            <a:off x="3309526" y="5210318"/>
            <a:ext cx="2536723" cy="178935"/>
            <a:chOff x="8229600" y="2826966"/>
            <a:chExt cx="2536723" cy="178935"/>
          </a:xfrm>
        </p:grpSpPr>
        <p:cxnSp>
          <p:nvCxnSpPr>
            <p:cNvPr id="14" name="Straight Connector 13">
              <a:extLst>
                <a:ext uri="{FF2B5EF4-FFF2-40B4-BE49-F238E27FC236}">
                  <a16:creationId xmlns:a16="http://schemas.microsoft.com/office/drawing/2014/main" id="{BF795C93-15C0-BA4F-A1C7-4F99921A66CB}"/>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57CD5DD-C5E7-3B46-A0DD-F681CA605A18}"/>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97BC53B-D500-EE4F-867C-7F7FBC6BE2B2}"/>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grpSp>
        <p:nvGrpSpPr>
          <p:cNvPr id="17" name="Group 16">
            <a:extLst>
              <a:ext uri="{FF2B5EF4-FFF2-40B4-BE49-F238E27FC236}">
                <a16:creationId xmlns:a16="http://schemas.microsoft.com/office/drawing/2014/main" id="{98202458-C26D-4342-B0CE-55B2CABE201F}"/>
              </a:ext>
            </a:extLst>
          </p:cNvPr>
          <p:cNvGrpSpPr/>
          <p:nvPr/>
        </p:nvGrpSpPr>
        <p:grpSpPr>
          <a:xfrm>
            <a:off x="3324274" y="3960957"/>
            <a:ext cx="2536723" cy="178935"/>
            <a:chOff x="8229600" y="2826966"/>
            <a:chExt cx="2536723" cy="178935"/>
          </a:xfrm>
        </p:grpSpPr>
        <p:cxnSp>
          <p:nvCxnSpPr>
            <p:cNvPr id="18" name="Straight Connector 17">
              <a:extLst>
                <a:ext uri="{FF2B5EF4-FFF2-40B4-BE49-F238E27FC236}">
                  <a16:creationId xmlns:a16="http://schemas.microsoft.com/office/drawing/2014/main" id="{C5B3CF12-639E-0648-A0DB-3FE5F6696A34}"/>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4CC8FD60-3507-204B-8EF9-5D20609D9FC4}"/>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C805CD6-A4AB-054D-8191-53749A5855D4}"/>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CF5BBDB6-5A3D-784F-A295-948D4B3BD027}"/>
              </a:ext>
            </a:extLst>
          </p:cNvPr>
          <p:cNvGrpSpPr/>
          <p:nvPr/>
        </p:nvGrpSpPr>
        <p:grpSpPr>
          <a:xfrm>
            <a:off x="3339022" y="2722082"/>
            <a:ext cx="2536723" cy="178935"/>
            <a:chOff x="8229600" y="2826966"/>
            <a:chExt cx="2536723" cy="178935"/>
          </a:xfrm>
        </p:grpSpPr>
        <p:cxnSp>
          <p:nvCxnSpPr>
            <p:cNvPr id="22" name="Straight Connector 21">
              <a:extLst>
                <a:ext uri="{FF2B5EF4-FFF2-40B4-BE49-F238E27FC236}">
                  <a16:creationId xmlns:a16="http://schemas.microsoft.com/office/drawing/2014/main" id="{9DFB56CA-9C6F-6241-AEE3-CF81D05F26FF}"/>
                </a:ext>
              </a:extLst>
            </p:cNvPr>
            <p:cNvCxnSpPr/>
            <p:nvPr/>
          </p:nvCxnSpPr>
          <p:spPr>
            <a:xfrm>
              <a:off x="8229600" y="3005901"/>
              <a:ext cx="2536723"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79C53F1-6A89-C348-A5A6-75B1DFE618D5}"/>
                </a:ext>
              </a:extLst>
            </p:cNvPr>
            <p:cNvCxnSpPr/>
            <p:nvPr/>
          </p:nvCxnSpPr>
          <p:spPr>
            <a:xfrm flipV="1">
              <a:off x="8244348" y="2837451"/>
              <a:ext cx="0" cy="16845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2026E46C-F639-A240-9598-044FB8640D55}"/>
                </a:ext>
              </a:extLst>
            </p:cNvPr>
            <p:cNvCxnSpPr/>
            <p:nvPr/>
          </p:nvCxnSpPr>
          <p:spPr>
            <a:xfrm flipV="1">
              <a:off x="10756490" y="2826966"/>
              <a:ext cx="0" cy="168450"/>
            </a:xfrm>
            <a:prstGeom prst="line">
              <a:avLst/>
            </a:prstGeom>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AFEFED8D-5811-CE45-9705-E85493FDE67E}"/>
              </a:ext>
            </a:extLst>
          </p:cNvPr>
          <p:cNvSpPr txBox="1"/>
          <p:nvPr/>
        </p:nvSpPr>
        <p:spPr>
          <a:xfrm>
            <a:off x="4413615" y="5414789"/>
            <a:ext cx="1742465"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Timespan of </a:t>
            </a:r>
            <a:r>
              <a:rPr lang="en-US" sz="2200" i="1" dirty="0">
                <a:latin typeface="Times New Roman" panose="02020603050405020304" pitchFamily="18" charset="0"/>
                <a:cs typeface="Times New Roman" panose="02020603050405020304" pitchFamily="18" charset="0"/>
              </a:rPr>
              <a:t>f</a:t>
            </a:r>
          </a:p>
        </p:txBody>
      </p:sp>
      <p:sp>
        <p:nvSpPr>
          <p:cNvPr id="26" name="TextBox 25">
            <a:extLst>
              <a:ext uri="{FF2B5EF4-FFF2-40B4-BE49-F238E27FC236}">
                <a16:creationId xmlns:a16="http://schemas.microsoft.com/office/drawing/2014/main" id="{C28E065E-E2A7-2848-ABAA-872BC75E93A2}"/>
              </a:ext>
            </a:extLst>
          </p:cNvPr>
          <p:cNvSpPr txBox="1"/>
          <p:nvPr/>
        </p:nvSpPr>
        <p:spPr>
          <a:xfrm>
            <a:off x="4061456" y="4154751"/>
            <a:ext cx="1851469"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Timespan of B</a:t>
            </a:r>
          </a:p>
        </p:txBody>
      </p:sp>
      <p:sp>
        <p:nvSpPr>
          <p:cNvPr id="27" name="TextBox 26">
            <a:extLst>
              <a:ext uri="{FF2B5EF4-FFF2-40B4-BE49-F238E27FC236}">
                <a16:creationId xmlns:a16="http://schemas.microsoft.com/office/drawing/2014/main" id="{95691E96-3911-5F45-9729-3DB2781AD022}"/>
              </a:ext>
            </a:extLst>
          </p:cNvPr>
          <p:cNvSpPr txBox="1"/>
          <p:nvPr/>
        </p:nvSpPr>
        <p:spPr>
          <a:xfrm>
            <a:off x="3162511" y="2914662"/>
            <a:ext cx="1851917"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Timespan of A</a:t>
            </a:r>
          </a:p>
        </p:txBody>
      </p:sp>
      <p:sp>
        <p:nvSpPr>
          <p:cNvPr id="28" name="TextBox 27">
            <a:extLst>
              <a:ext uri="{FF2B5EF4-FFF2-40B4-BE49-F238E27FC236}">
                <a16:creationId xmlns:a16="http://schemas.microsoft.com/office/drawing/2014/main" id="{BBAD0FEF-12F3-3A4F-9F48-09308C579899}"/>
              </a:ext>
            </a:extLst>
          </p:cNvPr>
          <p:cNvSpPr txBox="1"/>
          <p:nvPr/>
        </p:nvSpPr>
        <p:spPr>
          <a:xfrm>
            <a:off x="4007186" y="5951031"/>
            <a:ext cx="125047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Time →</a:t>
            </a:r>
          </a:p>
        </p:txBody>
      </p:sp>
      <p:cxnSp>
        <p:nvCxnSpPr>
          <p:cNvPr id="29" name="Straight Connector 28">
            <a:extLst>
              <a:ext uri="{FF2B5EF4-FFF2-40B4-BE49-F238E27FC236}">
                <a16:creationId xmlns:a16="http://schemas.microsoft.com/office/drawing/2014/main" id="{7BBABA5E-2707-F940-8B95-9B58E8F3EB12}"/>
              </a:ext>
            </a:extLst>
          </p:cNvPr>
          <p:cNvCxnSpPr/>
          <p:nvPr/>
        </p:nvCxnSpPr>
        <p:spPr>
          <a:xfrm flipH="1" flipV="1">
            <a:off x="4324681" y="4152112"/>
            <a:ext cx="678427" cy="123714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8B62DD4A-01F2-1F42-B2E9-26A3E8F040DA}"/>
              </a:ext>
            </a:extLst>
          </p:cNvPr>
          <p:cNvCxnSpPr>
            <a:cxnSpLocks/>
            <a:stCxn id="34" idx="3"/>
          </p:cNvCxnSpPr>
          <p:nvPr/>
        </p:nvCxnSpPr>
        <p:spPr>
          <a:xfrm flipH="1" flipV="1">
            <a:off x="5651786" y="4151805"/>
            <a:ext cx="108098" cy="1144492"/>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83C282F-3E9A-D843-A077-C2A31E42376F}"/>
              </a:ext>
            </a:extLst>
          </p:cNvPr>
          <p:cNvCxnSpPr/>
          <p:nvPr/>
        </p:nvCxnSpPr>
        <p:spPr>
          <a:xfrm flipH="1" flipV="1">
            <a:off x="3381237" y="2956864"/>
            <a:ext cx="943444" cy="119524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233F28A9-6A50-5C40-BA8A-66B5F47B746A}"/>
              </a:ext>
            </a:extLst>
          </p:cNvPr>
          <p:cNvCxnSpPr>
            <a:cxnSpLocks/>
            <a:stCxn id="40" idx="3"/>
          </p:cNvCxnSpPr>
          <p:nvPr/>
        </p:nvCxnSpPr>
        <p:spPr>
          <a:xfrm flipH="1" flipV="1">
            <a:off x="4794296" y="2890532"/>
            <a:ext cx="850128" cy="1135124"/>
          </a:xfrm>
          <a:prstGeom prst="line">
            <a:avLst/>
          </a:prstGeom>
          <a:ln>
            <a:prstDash val="dash"/>
          </a:ln>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3FA4E7B2-EEA5-C746-A722-5C657271A855}"/>
              </a:ext>
            </a:extLst>
          </p:cNvPr>
          <p:cNvGrpSpPr/>
          <p:nvPr/>
        </p:nvGrpSpPr>
        <p:grpSpPr>
          <a:xfrm>
            <a:off x="4918874" y="5181743"/>
            <a:ext cx="841010" cy="222561"/>
            <a:chOff x="2765790" y="2098256"/>
            <a:chExt cx="1346102" cy="356227"/>
          </a:xfrm>
        </p:grpSpPr>
        <p:sp>
          <p:nvSpPr>
            <p:cNvPr id="34" name="Rectangle 33">
              <a:extLst>
                <a:ext uri="{FF2B5EF4-FFF2-40B4-BE49-F238E27FC236}">
                  <a16:creationId xmlns:a16="http://schemas.microsoft.com/office/drawing/2014/main" id="{E8A428F8-6D40-444A-9026-0D764C2140AB}"/>
                </a:ext>
              </a:extLst>
            </p:cNvPr>
            <p:cNvSpPr/>
            <p:nvPr/>
          </p:nvSpPr>
          <p:spPr>
            <a:xfrm>
              <a:off x="3909355" y="2108733"/>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306AA22-62F1-7D47-BC2E-4406A89793A2}"/>
                </a:ext>
              </a:extLst>
            </p:cNvPr>
            <p:cNvSpPr/>
            <p:nvPr/>
          </p:nvSpPr>
          <p:spPr>
            <a:xfrm>
              <a:off x="3621449"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A2953DC-F309-2644-B6EF-2338369B8D02}"/>
                </a:ext>
              </a:extLst>
            </p:cNvPr>
            <p:cNvSpPr/>
            <p:nvPr/>
          </p:nvSpPr>
          <p:spPr>
            <a:xfrm>
              <a:off x="3340496" y="2098256"/>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9297600-A6DF-524F-A4F4-1F1FBEE36DB1}"/>
                </a:ext>
              </a:extLst>
            </p:cNvPr>
            <p:cNvSpPr/>
            <p:nvPr/>
          </p:nvSpPr>
          <p:spPr>
            <a:xfrm>
              <a:off x="3044923"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1EB702E-C618-E04A-BAD7-F83D50F39694}"/>
                </a:ext>
              </a:extLst>
            </p:cNvPr>
            <p:cNvSpPr/>
            <p:nvPr/>
          </p:nvSpPr>
          <p:spPr>
            <a:xfrm>
              <a:off x="2765790"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CE9A298F-03E8-C145-8F1A-EC2381909EEC}"/>
              </a:ext>
            </a:extLst>
          </p:cNvPr>
          <p:cNvGrpSpPr/>
          <p:nvPr/>
        </p:nvGrpSpPr>
        <p:grpSpPr>
          <a:xfrm>
            <a:off x="4346684" y="3917647"/>
            <a:ext cx="1297740" cy="235476"/>
            <a:chOff x="2765790" y="2070430"/>
            <a:chExt cx="2077134" cy="376897"/>
          </a:xfrm>
        </p:grpSpPr>
        <p:sp>
          <p:nvSpPr>
            <p:cNvPr id="40" name="Rectangle 39">
              <a:extLst>
                <a:ext uri="{FF2B5EF4-FFF2-40B4-BE49-F238E27FC236}">
                  <a16:creationId xmlns:a16="http://schemas.microsoft.com/office/drawing/2014/main" id="{038AE6A3-1F12-C948-AFD5-187E08DC0EB2}"/>
                </a:ext>
              </a:extLst>
            </p:cNvPr>
            <p:cNvSpPr/>
            <p:nvPr/>
          </p:nvSpPr>
          <p:spPr>
            <a:xfrm>
              <a:off x="4640387" y="2070430"/>
              <a:ext cx="202537" cy="34575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 name="Rectangle 40">
              <a:extLst>
                <a:ext uri="{FF2B5EF4-FFF2-40B4-BE49-F238E27FC236}">
                  <a16:creationId xmlns:a16="http://schemas.microsoft.com/office/drawing/2014/main" id="{20CD679A-54B2-BA4C-9361-3A3240517BCE}"/>
                </a:ext>
              </a:extLst>
            </p:cNvPr>
            <p:cNvSpPr/>
            <p:nvPr/>
          </p:nvSpPr>
          <p:spPr>
            <a:xfrm>
              <a:off x="4151796" y="209946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2" name="Rectangle 41">
              <a:extLst>
                <a:ext uri="{FF2B5EF4-FFF2-40B4-BE49-F238E27FC236}">
                  <a16:creationId xmlns:a16="http://schemas.microsoft.com/office/drawing/2014/main" id="{0A2CC0C9-0623-824E-9053-635B40B0E9CD}"/>
                </a:ext>
              </a:extLst>
            </p:cNvPr>
            <p:cNvSpPr/>
            <p:nvPr/>
          </p:nvSpPr>
          <p:spPr>
            <a:xfrm>
              <a:off x="3669723" y="207762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Rectangle 42">
              <a:extLst>
                <a:ext uri="{FF2B5EF4-FFF2-40B4-BE49-F238E27FC236}">
                  <a16:creationId xmlns:a16="http://schemas.microsoft.com/office/drawing/2014/main" id="{3B1E0A48-6398-9449-A213-664D85BA9939}"/>
                </a:ext>
              </a:extLst>
            </p:cNvPr>
            <p:cNvSpPr/>
            <p:nvPr/>
          </p:nvSpPr>
          <p:spPr>
            <a:xfrm>
              <a:off x="3208297" y="207762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4" name="Rectangle 43">
              <a:extLst>
                <a:ext uri="{FF2B5EF4-FFF2-40B4-BE49-F238E27FC236}">
                  <a16:creationId xmlns:a16="http://schemas.microsoft.com/office/drawing/2014/main" id="{4AFBBB9C-9360-CF4E-9DEE-EEF271289FF5}"/>
                </a:ext>
              </a:extLst>
            </p:cNvPr>
            <p:cNvSpPr/>
            <p:nvPr/>
          </p:nvSpPr>
          <p:spPr>
            <a:xfrm>
              <a:off x="2765790"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45" name="Group 44">
            <a:extLst>
              <a:ext uri="{FF2B5EF4-FFF2-40B4-BE49-F238E27FC236}">
                <a16:creationId xmlns:a16="http://schemas.microsoft.com/office/drawing/2014/main" id="{5AB56668-DBCD-2445-BEAC-C89E9EC99A90}"/>
              </a:ext>
            </a:extLst>
          </p:cNvPr>
          <p:cNvGrpSpPr/>
          <p:nvPr/>
        </p:nvGrpSpPr>
        <p:grpSpPr>
          <a:xfrm>
            <a:off x="3382486" y="2647662"/>
            <a:ext cx="1297740" cy="235476"/>
            <a:chOff x="2765790" y="2070430"/>
            <a:chExt cx="2077134" cy="376897"/>
          </a:xfrm>
        </p:grpSpPr>
        <p:sp>
          <p:nvSpPr>
            <p:cNvPr id="46" name="Rectangle 45">
              <a:extLst>
                <a:ext uri="{FF2B5EF4-FFF2-40B4-BE49-F238E27FC236}">
                  <a16:creationId xmlns:a16="http://schemas.microsoft.com/office/drawing/2014/main" id="{06E31221-E6F1-834B-B0B8-F07D7DD99E18}"/>
                </a:ext>
              </a:extLst>
            </p:cNvPr>
            <p:cNvSpPr/>
            <p:nvPr/>
          </p:nvSpPr>
          <p:spPr>
            <a:xfrm>
              <a:off x="4640387" y="2070430"/>
              <a:ext cx="202537" cy="34575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7" name="Rectangle 46">
              <a:extLst>
                <a:ext uri="{FF2B5EF4-FFF2-40B4-BE49-F238E27FC236}">
                  <a16:creationId xmlns:a16="http://schemas.microsoft.com/office/drawing/2014/main" id="{EFEA360E-D461-5543-B1AE-B748510D9DDF}"/>
                </a:ext>
              </a:extLst>
            </p:cNvPr>
            <p:cNvSpPr/>
            <p:nvPr/>
          </p:nvSpPr>
          <p:spPr>
            <a:xfrm>
              <a:off x="4151796" y="209946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8" name="Rectangle 47">
              <a:extLst>
                <a:ext uri="{FF2B5EF4-FFF2-40B4-BE49-F238E27FC236}">
                  <a16:creationId xmlns:a16="http://schemas.microsoft.com/office/drawing/2014/main" id="{4CD33629-749D-C64A-AA44-CAAF8710D9FC}"/>
                </a:ext>
              </a:extLst>
            </p:cNvPr>
            <p:cNvSpPr/>
            <p:nvPr/>
          </p:nvSpPr>
          <p:spPr>
            <a:xfrm>
              <a:off x="3669723" y="207762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9" name="Rectangle 48">
              <a:extLst>
                <a:ext uri="{FF2B5EF4-FFF2-40B4-BE49-F238E27FC236}">
                  <a16:creationId xmlns:a16="http://schemas.microsoft.com/office/drawing/2014/main" id="{2AE1E1CE-AFF1-3045-9195-7E65BFCE7F6E}"/>
                </a:ext>
              </a:extLst>
            </p:cNvPr>
            <p:cNvSpPr/>
            <p:nvPr/>
          </p:nvSpPr>
          <p:spPr>
            <a:xfrm>
              <a:off x="3208297" y="2077628"/>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0" name="Rectangle 49">
              <a:extLst>
                <a:ext uri="{FF2B5EF4-FFF2-40B4-BE49-F238E27FC236}">
                  <a16:creationId xmlns:a16="http://schemas.microsoft.com/office/drawing/2014/main" id="{8413282A-ED13-D24E-85BE-13622BDBF0A3}"/>
                </a:ext>
              </a:extLst>
            </p:cNvPr>
            <p:cNvSpPr/>
            <p:nvPr/>
          </p:nvSpPr>
          <p:spPr>
            <a:xfrm>
              <a:off x="2765790" y="2101577"/>
              <a:ext cx="202537" cy="3457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74" name="Slide Number Placeholder 73">
            <a:extLst>
              <a:ext uri="{FF2B5EF4-FFF2-40B4-BE49-F238E27FC236}">
                <a16:creationId xmlns:a16="http://schemas.microsoft.com/office/drawing/2014/main" id="{81390933-1593-CA44-8D97-A8F8811036CC}"/>
              </a:ext>
            </a:extLst>
          </p:cNvPr>
          <p:cNvSpPr>
            <a:spLocks noGrp="1"/>
          </p:cNvSpPr>
          <p:nvPr>
            <p:ph type="sldNum" sz="quarter" idx="12"/>
          </p:nvPr>
        </p:nvSpPr>
        <p:spPr/>
        <p:txBody>
          <a:bodyPr/>
          <a:lstStyle/>
          <a:p>
            <a:fld id="{5E5517CE-978A-D640-BED8-603111C070CE}" type="slidenum">
              <a:rPr lang="en-US" smtClean="0"/>
              <a:t>21</a:t>
            </a:fld>
            <a:endParaRPr lang="en-US"/>
          </a:p>
        </p:txBody>
      </p:sp>
      <p:sp>
        <p:nvSpPr>
          <p:cNvPr id="76" name="Rounded Rectangle 75">
            <a:extLst>
              <a:ext uri="{FF2B5EF4-FFF2-40B4-BE49-F238E27FC236}">
                <a16:creationId xmlns:a16="http://schemas.microsoft.com/office/drawing/2014/main" id="{812B249B-7120-E545-B8FB-1EFE2BD8ED64}"/>
              </a:ext>
            </a:extLst>
          </p:cNvPr>
          <p:cNvSpPr/>
          <p:nvPr/>
        </p:nvSpPr>
        <p:spPr>
          <a:xfrm>
            <a:off x="6483933" y="5164362"/>
            <a:ext cx="5578725" cy="109649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Recursive diagnosis on B</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Why B makes traffic </a:t>
            </a:r>
            <a:r>
              <a:rPr lang="en-US" sz="2400" dirty="0" err="1">
                <a:latin typeface="Times New Roman" panose="02020603050405020304" pitchFamily="18" charset="0"/>
                <a:cs typeface="Times New Roman" panose="02020603050405020304" pitchFamily="18" charset="0"/>
              </a:rPr>
              <a:t>bursty</a:t>
            </a:r>
            <a:endParaRPr lang="en-US" sz="2400" dirty="0">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16CC2AC3-AE97-AA44-9B91-A62AE9818F0C}"/>
              </a:ext>
            </a:extLst>
          </p:cNvPr>
          <p:cNvSpPr txBox="1"/>
          <p:nvPr/>
        </p:nvSpPr>
        <p:spPr>
          <a:xfrm>
            <a:off x="6962375" y="3895437"/>
            <a:ext cx="2002471"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B is the culprit</a:t>
            </a:r>
          </a:p>
        </p:txBody>
      </p:sp>
      <p:cxnSp>
        <p:nvCxnSpPr>
          <p:cNvPr id="78" name="Straight Arrow Connector 77">
            <a:extLst>
              <a:ext uri="{FF2B5EF4-FFF2-40B4-BE49-F238E27FC236}">
                <a16:creationId xmlns:a16="http://schemas.microsoft.com/office/drawing/2014/main" id="{2B068EF3-FBF9-E74F-8647-E181AEA20019}"/>
              </a:ext>
            </a:extLst>
          </p:cNvPr>
          <p:cNvCxnSpPr>
            <a:cxnSpLocks/>
            <a:stCxn id="77" idx="1"/>
          </p:cNvCxnSpPr>
          <p:nvPr/>
        </p:nvCxnSpPr>
        <p:spPr>
          <a:xfrm flipH="1">
            <a:off x="5439885" y="4126270"/>
            <a:ext cx="1522490" cy="548406"/>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233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linds(horizont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B6D5-E34C-4C25-9E68-B5F50D356F29}"/>
              </a:ext>
            </a:extLst>
          </p:cNvPr>
          <p:cNvSpPr>
            <a:spLocks noGrp="1"/>
          </p:cNvSpPr>
          <p:nvPr>
            <p:ph type="title"/>
          </p:nvPr>
        </p:nvSpPr>
        <p:spPr/>
        <p:txBody>
          <a:bodyPr/>
          <a:lstStyle/>
          <a:p>
            <a:r>
              <a:rPr lang="en-US" dirty="0">
                <a:cs typeface="Calibri Light"/>
              </a:rPr>
              <a:t>Roadmap</a:t>
            </a:r>
            <a:endParaRPr lang="en-US" dirty="0"/>
          </a:p>
        </p:txBody>
      </p:sp>
      <p:sp>
        <p:nvSpPr>
          <p:cNvPr id="3" name="Content Placeholder 2">
            <a:extLst>
              <a:ext uri="{FF2B5EF4-FFF2-40B4-BE49-F238E27FC236}">
                <a16:creationId xmlns:a16="http://schemas.microsoft.com/office/drawing/2014/main" id="{4CE7B67E-4481-490B-8E57-1F12DD7E683E}"/>
              </a:ext>
            </a:extLst>
          </p:cNvPr>
          <p:cNvSpPr>
            <a:spLocks noGrp="1"/>
          </p:cNvSpPr>
          <p:nvPr>
            <p:ph idx="1"/>
          </p:nvPr>
        </p:nvSpPr>
        <p:spPr/>
        <p:txBody>
          <a:bodyPr vert="horz" lIns="91440" tIns="45720" rIns="91440" bIns="45720" rtlCol="0" anchor="t">
            <a:normAutofit/>
          </a:bodyPr>
          <a:lstStyle/>
          <a:p>
            <a:r>
              <a:rPr lang="en-US" dirty="0">
                <a:latin typeface="Times New Roman" panose="02020603050405020304" pitchFamily="18" charset="0"/>
                <a:cs typeface="Times New Roman" panose="02020603050405020304" pitchFamily="18" charset="0"/>
              </a:rPr>
              <a:t>Challenge 1: impact propagation over time</a:t>
            </a:r>
          </a:p>
          <a:p>
            <a:pPr lvl="1"/>
            <a:r>
              <a:rPr lang="en-US" dirty="0">
                <a:latin typeface="Times New Roman" panose="02020603050405020304" pitchFamily="18" charset="0"/>
                <a:cs typeface="Times New Roman" panose="02020603050405020304" pitchFamily="18" charset="0"/>
              </a:rPr>
              <a:t>Local diagnosis based on queuing period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Challenge 2: impact propagation across NFs</a:t>
            </a:r>
          </a:p>
          <a:p>
            <a:pPr lvl="1"/>
            <a:r>
              <a:rPr lang="en-US" dirty="0">
                <a:latin typeface="Times New Roman" panose="02020603050405020304" pitchFamily="18" charset="0"/>
                <a:cs typeface="Times New Roman" panose="02020603050405020304" pitchFamily="18" charset="0"/>
              </a:rPr>
              <a:t>Propagation diagnosis based on timespan analysis</a:t>
            </a:r>
          </a:p>
          <a:p>
            <a:pPr lvl="1"/>
            <a:endParaRPr lang="en-US" dirty="0">
              <a:latin typeface="Times New Roman" panose="02020603050405020304" pitchFamily="18" charset="0"/>
              <a:cs typeface="Times New Roman" panose="02020603050405020304" pitchFamily="18" charset="0"/>
            </a:endParaRPr>
          </a:p>
          <a:p>
            <a:r>
              <a:rPr lang="en-US" b="1" dirty="0">
                <a:solidFill>
                  <a:schemeClr val="accent5">
                    <a:lumMod val="75000"/>
                  </a:schemeClr>
                </a:solidFill>
                <a:latin typeface="Times New Roman" panose="02020603050405020304" pitchFamily="18" charset="0"/>
                <a:cs typeface="Times New Roman" panose="02020603050405020304" pitchFamily="18" charset="0"/>
              </a:rPr>
              <a:t>Challenge 3: too many root causes for too many victim packets</a:t>
            </a:r>
          </a:p>
          <a:p>
            <a:pPr lvl="1"/>
            <a:r>
              <a:rPr lang="en-US" b="1" dirty="0">
                <a:solidFill>
                  <a:schemeClr val="accent5">
                    <a:lumMod val="75000"/>
                  </a:schemeClr>
                </a:solidFill>
                <a:latin typeface="Times New Roman" panose="02020603050405020304" pitchFamily="18" charset="0"/>
                <a:cs typeface="Times New Roman" panose="02020603050405020304" pitchFamily="18" charset="0"/>
              </a:rPr>
              <a:t>Pattern aggregation: use </a:t>
            </a:r>
            <a:r>
              <a:rPr lang="en-US" b="1" dirty="0" err="1">
                <a:solidFill>
                  <a:schemeClr val="accent5">
                    <a:lumMod val="75000"/>
                  </a:schemeClr>
                </a:solidFill>
                <a:latin typeface="Times New Roman" panose="02020603050405020304" pitchFamily="18" charset="0"/>
                <a:cs typeface="Times New Roman" panose="02020603050405020304" pitchFamily="18" charset="0"/>
              </a:rPr>
              <a:t>AutoFocus</a:t>
            </a:r>
            <a:r>
              <a:rPr lang="en-US" b="1" dirty="0">
                <a:solidFill>
                  <a:schemeClr val="accent5">
                    <a:lumMod val="75000"/>
                  </a:schemeClr>
                </a:solidFill>
                <a:latin typeface="Times New Roman" panose="02020603050405020304" pitchFamily="18" charset="0"/>
                <a:cs typeface="Times New Roman" panose="02020603050405020304" pitchFamily="18" charset="0"/>
              </a:rPr>
              <a:t> to aggregate diagnosis results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029360F-D1C3-C74A-BF81-5D02723A73C7}"/>
              </a:ext>
            </a:extLst>
          </p:cNvPr>
          <p:cNvSpPr>
            <a:spLocks noGrp="1"/>
          </p:cNvSpPr>
          <p:nvPr>
            <p:ph type="sldNum" sz="quarter" idx="12"/>
          </p:nvPr>
        </p:nvSpPr>
        <p:spPr/>
        <p:txBody>
          <a:bodyPr/>
          <a:lstStyle/>
          <a:p>
            <a:fld id="{5E5517CE-978A-D640-BED8-603111C070CE}" type="slidenum">
              <a:rPr lang="en-US" smtClean="0"/>
              <a:t>22</a:t>
            </a:fld>
            <a:endParaRPr lang="en-US"/>
          </a:p>
        </p:txBody>
      </p:sp>
    </p:spTree>
    <p:extLst>
      <p:ext uri="{BB962C8B-B14F-4D97-AF65-F5344CB8AC3E}">
        <p14:creationId xmlns:p14="http://schemas.microsoft.com/office/powerpoint/2010/main" val="1404557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FD28E4-BE83-1949-BD03-5F8E2BDE0F20}"/>
              </a:ext>
            </a:extLst>
          </p:cNvPr>
          <p:cNvSpPr>
            <a:spLocks noGrp="1"/>
          </p:cNvSpPr>
          <p:nvPr>
            <p:ph type="title"/>
          </p:nvPr>
        </p:nvSpPr>
        <p:spPr>
          <a:xfrm>
            <a:off x="838200" y="165429"/>
            <a:ext cx="10515600" cy="779463"/>
          </a:xfrm>
        </p:spPr>
        <p:txBody>
          <a:bodyPr/>
          <a:lstStyle/>
          <a:p>
            <a:r>
              <a:rPr lang="en-US" b="1" dirty="0">
                <a:latin typeface="Athelas" panose="02000503000000020003" pitchFamily="2" charset="77"/>
              </a:rPr>
              <a:t>Pattern aggregation</a:t>
            </a:r>
          </a:p>
        </p:txBody>
      </p:sp>
      <p:sp>
        <p:nvSpPr>
          <p:cNvPr id="6" name="Content Placeholder 8">
            <a:extLst>
              <a:ext uri="{FF2B5EF4-FFF2-40B4-BE49-F238E27FC236}">
                <a16:creationId xmlns:a16="http://schemas.microsoft.com/office/drawing/2014/main" id="{51BBBDC3-2727-6A48-B213-1C4E3ACA4AA9}"/>
              </a:ext>
            </a:extLst>
          </p:cNvPr>
          <p:cNvSpPr>
            <a:spLocks noGrp="1"/>
          </p:cNvSpPr>
          <p:nvPr>
            <p:ph idx="1"/>
          </p:nvPr>
        </p:nvSpPr>
        <p:spPr>
          <a:xfrm>
            <a:off x="185480" y="4916023"/>
            <a:ext cx="12149138" cy="1412952"/>
          </a:xfrm>
        </p:spPr>
        <p:txBody>
          <a:bodyPr>
            <a:normAutofit/>
          </a:bodyPr>
          <a:lstStyle/>
          <a:p>
            <a:r>
              <a:rPr lang="en-US" dirty="0">
                <a:latin typeface="Times New Roman" panose="02020603050405020304" pitchFamily="18" charset="0"/>
                <a:cs typeface="Times New Roman" panose="02020603050405020304" pitchFamily="18" charset="0"/>
              </a:rPr>
              <a:t>Challenge: </a:t>
            </a:r>
            <a:r>
              <a:rPr lang="en-US" dirty="0" err="1">
                <a:latin typeface="Times New Roman" panose="02020603050405020304" pitchFamily="18" charset="0"/>
                <a:cs typeface="Times New Roman" panose="02020603050405020304" pitchFamily="18" charset="0"/>
              </a:rPr>
              <a:t>AutoFocus</a:t>
            </a:r>
            <a:r>
              <a:rPr lang="en-US" dirty="0">
                <a:latin typeface="Times New Roman" panose="02020603050405020304" pitchFamily="18" charset="0"/>
                <a:cs typeface="Times New Roman" panose="02020603050405020304" pitchFamily="18" charset="0"/>
              </a:rPr>
              <a:t> is MUCH SLOWER when dealing with 12-field tuples</a:t>
            </a:r>
          </a:p>
          <a:p>
            <a:pPr lvl="1"/>
            <a:r>
              <a:rPr lang="en-US" dirty="0">
                <a:latin typeface="Times New Roman" panose="02020603050405020304" pitchFamily="18" charset="0"/>
                <a:cs typeface="Times New Roman" panose="02020603050405020304" pitchFamily="18" charset="0"/>
              </a:rPr>
              <a:t>&lt;Culprit flow 5-tuple, culprit NF&gt; </a:t>
            </a:r>
            <a:r>
              <a:rPr lang="en-US" kern="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&lt;Victim flow 5-tuple, victim NF&gt;</a:t>
            </a:r>
          </a:p>
        </p:txBody>
      </p:sp>
      <p:grpSp>
        <p:nvGrpSpPr>
          <p:cNvPr id="13" name="Group 12">
            <a:extLst>
              <a:ext uri="{FF2B5EF4-FFF2-40B4-BE49-F238E27FC236}">
                <a16:creationId xmlns:a16="http://schemas.microsoft.com/office/drawing/2014/main" id="{A9068AC6-7901-2E4B-8C54-4988EC5727C5}"/>
              </a:ext>
            </a:extLst>
          </p:cNvPr>
          <p:cNvGrpSpPr/>
          <p:nvPr/>
        </p:nvGrpSpPr>
        <p:grpSpPr>
          <a:xfrm>
            <a:off x="2729175" y="1578078"/>
            <a:ext cx="1201994" cy="339213"/>
            <a:chOff x="1356851" y="1076633"/>
            <a:chExt cx="1201994" cy="339213"/>
          </a:xfrm>
        </p:grpSpPr>
        <p:sp>
          <p:nvSpPr>
            <p:cNvPr id="2" name="Oval 1">
              <a:extLst>
                <a:ext uri="{FF2B5EF4-FFF2-40B4-BE49-F238E27FC236}">
                  <a16:creationId xmlns:a16="http://schemas.microsoft.com/office/drawing/2014/main" id="{EFE13C2A-B9B7-D046-A9CC-471FAC1A00B8}"/>
                </a:ext>
              </a:extLst>
            </p:cNvPr>
            <p:cNvSpPr/>
            <p:nvPr/>
          </p:nvSpPr>
          <p:spPr>
            <a:xfrm>
              <a:off x="1356851" y="1076633"/>
              <a:ext cx="339213" cy="3392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E61501D6-3C20-9049-AE52-E4F0F64E8D89}"/>
                </a:ext>
              </a:extLst>
            </p:cNvPr>
            <p:cNvCxnSpPr>
              <a:cxnSpLocks/>
              <a:stCxn id="2" idx="6"/>
              <a:endCxn id="10" idx="1"/>
            </p:cNvCxnSpPr>
            <p:nvPr/>
          </p:nvCxnSpPr>
          <p:spPr>
            <a:xfrm>
              <a:off x="1696064" y="1246240"/>
              <a:ext cx="5122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Diamond 9">
              <a:extLst>
                <a:ext uri="{FF2B5EF4-FFF2-40B4-BE49-F238E27FC236}">
                  <a16:creationId xmlns:a16="http://schemas.microsoft.com/office/drawing/2014/main" id="{46109915-7522-7840-9F7C-FA217244829F}"/>
                </a:ext>
              </a:extLst>
            </p:cNvPr>
            <p:cNvSpPr/>
            <p:nvPr/>
          </p:nvSpPr>
          <p:spPr>
            <a:xfrm>
              <a:off x="2208293" y="1076633"/>
              <a:ext cx="350552" cy="33921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FEADF3DB-8FEE-7E41-A8B2-DF52B49F667B}"/>
              </a:ext>
            </a:extLst>
          </p:cNvPr>
          <p:cNvGrpSpPr/>
          <p:nvPr/>
        </p:nvGrpSpPr>
        <p:grpSpPr>
          <a:xfrm>
            <a:off x="2729175" y="2041802"/>
            <a:ext cx="1201994" cy="339213"/>
            <a:chOff x="1356851" y="1076633"/>
            <a:chExt cx="1201994" cy="339213"/>
          </a:xfrm>
        </p:grpSpPr>
        <p:sp>
          <p:nvSpPr>
            <p:cNvPr id="16" name="Oval 15">
              <a:extLst>
                <a:ext uri="{FF2B5EF4-FFF2-40B4-BE49-F238E27FC236}">
                  <a16:creationId xmlns:a16="http://schemas.microsoft.com/office/drawing/2014/main" id="{9EADF951-4D1E-F945-B715-1562F78FD88A}"/>
                </a:ext>
              </a:extLst>
            </p:cNvPr>
            <p:cNvSpPr/>
            <p:nvPr/>
          </p:nvSpPr>
          <p:spPr>
            <a:xfrm>
              <a:off x="1356851" y="1076633"/>
              <a:ext cx="339213" cy="3392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9844951F-62F9-5443-893A-1D4B027BDD68}"/>
                </a:ext>
              </a:extLst>
            </p:cNvPr>
            <p:cNvCxnSpPr>
              <a:cxnSpLocks/>
              <a:stCxn id="16" idx="6"/>
              <a:endCxn id="18" idx="1"/>
            </p:cNvCxnSpPr>
            <p:nvPr/>
          </p:nvCxnSpPr>
          <p:spPr>
            <a:xfrm>
              <a:off x="1696064" y="1246240"/>
              <a:ext cx="5122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Diamond 17">
              <a:extLst>
                <a:ext uri="{FF2B5EF4-FFF2-40B4-BE49-F238E27FC236}">
                  <a16:creationId xmlns:a16="http://schemas.microsoft.com/office/drawing/2014/main" id="{F44B98A9-6E50-FE40-9E5B-89302DBF64AD}"/>
                </a:ext>
              </a:extLst>
            </p:cNvPr>
            <p:cNvSpPr/>
            <p:nvPr/>
          </p:nvSpPr>
          <p:spPr>
            <a:xfrm>
              <a:off x="2208293" y="1076633"/>
              <a:ext cx="350552" cy="33921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71CB39A9-2A19-DD47-80A5-586D048F884C}"/>
              </a:ext>
            </a:extLst>
          </p:cNvPr>
          <p:cNvGrpSpPr/>
          <p:nvPr/>
        </p:nvGrpSpPr>
        <p:grpSpPr>
          <a:xfrm>
            <a:off x="2729175" y="2420579"/>
            <a:ext cx="1201994" cy="339213"/>
            <a:chOff x="1356851" y="1076633"/>
            <a:chExt cx="1201994" cy="339213"/>
          </a:xfrm>
        </p:grpSpPr>
        <p:sp>
          <p:nvSpPr>
            <p:cNvPr id="20" name="Oval 19">
              <a:extLst>
                <a:ext uri="{FF2B5EF4-FFF2-40B4-BE49-F238E27FC236}">
                  <a16:creationId xmlns:a16="http://schemas.microsoft.com/office/drawing/2014/main" id="{3C47E93E-19FB-FC47-91AA-BC3C90881771}"/>
                </a:ext>
              </a:extLst>
            </p:cNvPr>
            <p:cNvSpPr/>
            <p:nvPr/>
          </p:nvSpPr>
          <p:spPr>
            <a:xfrm>
              <a:off x="1356851" y="1076633"/>
              <a:ext cx="339213" cy="3392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5EBBCC4-D6CB-1F40-83D3-8FE2B4F08765}"/>
                </a:ext>
              </a:extLst>
            </p:cNvPr>
            <p:cNvCxnSpPr>
              <a:cxnSpLocks/>
              <a:stCxn id="20" idx="6"/>
              <a:endCxn id="22" idx="1"/>
            </p:cNvCxnSpPr>
            <p:nvPr/>
          </p:nvCxnSpPr>
          <p:spPr>
            <a:xfrm>
              <a:off x="1696064" y="1246240"/>
              <a:ext cx="5122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Diamond 21">
              <a:extLst>
                <a:ext uri="{FF2B5EF4-FFF2-40B4-BE49-F238E27FC236}">
                  <a16:creationId xmlns:a16="http://schemas.microsoft.com/office/drawing/2014/main" id="{7DBB30C2-7168-644F-BE0C-EDBFCC2499E0}"/>
                </a:ext>
              </a:extLst>
            </p:cNvPr>
            <p:cNvSpPr/>
            <p:nvPr/>
          </p:nvSpPr>
          <p:spPr>
            <a:xfrm>
              <a:off x="2208293" y="1076633"/>
              <a:ext cx="350552" cy="33921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BD84ADE1-42E9-B942-8EF0-363A0D54418F}"/>
              </a:ext>
            </a:extLst>
          </p:cNvPr>
          <p:cNvGrpSpPr/>
          <p:nvPr/>
        </p:nvGrpSpPr>
        <p:grpSpPr>
          <a:xfrm>
            <a:off x="2729175" y="2799355"/>
            <a:ext cx="1201994" cy="339213"/>
            <a:chOff x="1356851" y="1076633"/>
            <a:chExt cx="1201994" cy="339213"/>
          </a:xfrm>
        </p:grpSpPr>
        <p:sp>
          <p:nvSpPr>
            <p:cNvPr id="24" name="Oval 23">
              <a:extLst>
                <a:ext uri="{FF2B5EF4-FFF2-40B4-BE49-F238E27FC236}">
                  <a16:creationId xmlns:a16="http://schemas.microsoft.com/office/drawing/2014/main" id="{4F134A84-53E0-EB4D-97F9-D9CC44476216}"/>
                </a:ext>
              </a:extLst>
            </p:cNvPr>
            <p:cNvSpPr/>
            <p:nvPr/>
          </p:nvSpPr>
          <p:spPr>
            <a:xfrm>
              <a:off x="1356851" y="1076633"/>
              <a:ext cx="339213" cy="3392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436143F2-56F8-7740-B904-605251F6A5BB}"/>
                </a:ext>
              </a:extLst>
            </p:cNvPr>
            <p:cNvCxnSpPr>
              <a:cxnSpLocks/>
              <a:stCxn id="24" idx="6"/>
              <a:endCxn id="26" idx="1"/>
            </p:cNvCxnSpPr>
            <p:nvPr/>
          </p:nvCxnSpPr>
          <p:spPr>
            <a:xfrm>
              <a:off x="1696064" y="1246240"/>
              <a:ext cx="51222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Diamond 25">
              <a:extLst>
                <a:ext uri="{FF2B5EF4-FFF2-40B4-BE49-F238E27FC236}">
                  <a16:creationId xmlns:a16="http://schemas.microsoft.com/office/drawing/2014/main" id="{B6A22092-1726-8D42-8CAA-84595375A6E4}"/>
                </a:ext>
              </a:extLst>
            </p:cNvPr>
            <p:cNvSpPr/>
            <p:nvPr/>
          </p:nvSpPr>
          <p:spPr>
            <a:xfrm>
              <a:off x="2208293" y="1076633"/>
              <a:ext cx="350552" cy="33921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0E24F753-EAEB-B646-900A-22DD780137CD}"/>
              </a:ext>
            </a:extLst>
          </p:cNvPr>
          <p:cNvSpPr txBox="1"/>
          <p:nvPr/>
        </p:nvSpPr>
        <p:spPr>
          <a:xfrm>
            <a:off x="3019772" y="2739515"/>
            <a:ext cx="609462" cy="830997"/>
          </a:xfrm>
          <a:prstGeom prst="rect">
            <a:avLst/>
          </a:prstGeom>
          <a:noFill/>
        </p:spPr>
        <p:txBody>
          <a:bodyPr wrap="none" rtlCol="0">
            <a:spAutoFit/>
          </a:bodyPr>
          <a:lstStyle/>
          <a:p>
            <a:r>
              <a:rPr lang="en-US" sz="4800" dirty="0"/>
              <a:t>…</a:t>
            </a:r>
          </a:p>
        </p:txBody>
      </p:sp>
      <p:sp>
        <p:nvSpPr>
          <p:cNvPr id="28" name="TextBox 27">
            <a:extLst>
              <a:ext uri="{FF2B5EF4-FFF2-40B4-BE49-F238E27FC236}">
                <a16:creationId xmlns:a16="http://schemas.microsoft.com/office/drawing/2014/main" id="{651B4F84-E4DE-5E41-B584-2D7B126FC90B}"/>
              </a:ext>
            </a:extLst>
          </p:cNvPr>
          <p:cNvSpPr txBox="1"/>
          <p:nvPr/>
        </p:nvSpPr>
        <p:spPr>
          <a:xfrm>
            <a:off x="1135729" y="3905437"/>
            <a:ext cx="4377545"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 long list of causal relations</a:t>
            </a:r>
          </a:p>
        </p:txBody>
      </p:sp>
      <p:sp>
        <p:nvSpPr>
          <p:cNvPr id="29" name="Right Arrow 28">
            <a:extLst>
              <a:ext uri="{FF2B5EF4-FFF2-40B4-BE49-F238E27FC236}">
                <a16:creationId xmlns:a16="http://schemas.microsoft.com/office/drawing/2014/main" id="{6DA0556A-E54B-9B4D-AC5B-AACAF271017E}"/>
              </a:ext>
            </a:extLst>
          </p:cNvPr>
          <p:cNvSpPr/>
          <p:nvPr/>
        </p:nvSpPr>
        <p:spPr>
          <a:xfrm>
            <a:off x="4734232" y="2041802"/>
            <a:ext cx="1361768" cy="548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E333799F-246C-C64A-A6AE-CEC28D53C29A}"/>
              </a:ext>
            </a:extLst>
          </p:cNvPr>
          <p:cNvGrpSpPr/>
          <p:nvPr/>
        </p:nvGrpSpPr>
        <p:grpSpPr>
          <a:xfrm>
            <a:off x="7231624" y="1168024"/>
            <a:ext cx="1253613" cy="2100589"/>
            <a:chOff x="7231624" y="1168024"/>
            <a:chExt cx="1253613" cy="2100589"/>
          </a:xfrm>
        </p:grpSpPr>
        <p:sp>
          <p:nvSpPr>
            <p:cNvPr id="30" name="Oval 29">
              <a:extLst>
                <a:ext uri="{FF2B5EF4-FFF2-40B4-BE49-F238E27FC236}">
                  <a16:creationId xmlns:a16="http://schemas.microsoft.com/office/drawing/2014/main" id="{D894D07D-7035-BD43-871E-DDBDC2B77A86}"/>
                </a:ext>
              </a:extLst>
            </p:cNvPr>
            <p:cNvSpPr/>
            <p:nvPr/>
          </p:nvSpPr>
          <p:spPr>
            <a:xfrm>
              <a:off x="7688825" y="1702589"/>
              <a:ext cx="339213" cy="3392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499797F-4FBE-E046-A53D-DBF8AAE770FE}"/>
                </a:ext>
              </a:extLst>
            </p:cNvPr>
            <p:cNvSpPr/>
            <p:nvPr/>
          </p:nvSpPr>
          <p:spPr>
            <a:xfrm>
              <a:off x="7377126" y="2136673"/>
              <a:ext cx="339213" cy="3392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928067F-5645-464E-B60E-193104D452B7}"/>
                </a:ext>
              </a:extLst>
            </p:cNvPr>
            <p:cNvSpPr/>
            <p:nvPr/>
          </p:nvSpPr>
          <p:spPr>
            <a:xfrm>
              <a:off x="7858431" y="2460566"/>
              <a:ext cx="339213" cy="33921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89D899C-0E2C-B441-ABDF-45AD89303508}"/>
                </a:ext>
              </a:extLst>
            </p:cNvPr>
            <p:cNvSpPr/>
            <p:nvPr/>
          </p:nvSpPr>
          <p:spPr>
            <a:xfrm>
              <a:off x="7231624" y="1168024"/>
              <a:ext cx="1253613" cy="210058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2FC59EAE-BEDF-804F-8FDD-1C5F8B686697}"/>
              </a:ext>
            </a:extLst>
          </p:cNvPr>
          <p:cNvGrpSpPr/>
          <p:nvPr/>
        </p:nvGrpSpPr>
        <p:grpSpPr>
          <a:xfrm>
            <a:off x="9548610" y="1168024"/>
            <a:ext cx="1253613" cy="2100589"/>
            <a:chOff x="8994054" y="1255984"/>
            <a:chExt cx="1253613" cy="2100589"/>
          </a:xfrm>
        </p:grpSpPr>
        <p:sp>
          <p:nvSpPr>
            <p:cNvPr id="36" name="Diamond 35">
              <a:extLst>
                <a:ext uri="{FF2B5EF4-FFF2-40B4-BE49-F238E27FC236}">
                  <a16:creationId xmlns:a16="http://schemas.microsoft.com/office/drawing/2014/main" id="{251B9CD9-7030-0543-99CD-A80F7705A9B7}"/>
                </a:ext>
              </a:extLst>
            </p:cNvPr>
            <p:cNvSpPr/>
            <p:nvPr/>
          </p:nvSpPr>
          <p:spPr>
            <a:xfrm>
              <a:off x="9445585" y="1543049"/>
              <a:ext cx="350552" cy="33921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Diamond 36">
              <a:extLst>
                <a:ext uri="{FF2B5EF4-FFF2-40B4-BE49-F238E27FC236}">
                  <a16:creationId xmlns:a16="http://schemas.microsoft.com/office/drawing/2014/main" id="{9386826E-EACC-DA44-BC3C-C39E9FB9C0D6}"/>
                </a:ext>
              </a:extLst>
            </p:cNvPr>
            <p:cNvSpPr/>
            <p:nvPr/>
          </p:nvSpPr>
          <p:spPr>
            <a:xfrm>
              <a:off x="9796137" y="1872196"/>
              <a:ext cx="350552" cy="33921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Diamond 37">
              <a:extLst>
                <a:ext uri="{FF2B5EF4-FFF2-40B4-BE49-F238E27FC236}">
                  <a16:creationId xmlns:a16="http://schemas.microsoft.com/office/drawing/2014/main" id="{8702A251-D250-5D4A-A8BD-2CB4A30292E0}"/>
                </a:ext>
              </a:extLst>
            </p:cNvPr>
            <p:cNvSpPr/>
            <p:nvPr/>
          </p:nvSpPr>
          <p:spPr>
            <a:xfrm>
              <a:off x="9095033" y="2048711"/>
              <a:ext cx="350552" cy="33921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Diamond 38">
              <a:extLst>
                <a:ext uri="{FF2B5EF4-FFF2-40B4-BE49-F238E27FC236}">
                  <a16:creationId xmlns:a16="http://schemas.microsoft.com/office/drawing/2014/main" id="{7748FCD1-055B-5741-BA59-67B5FFEFCFAC}"/>
                </a:ext>
              </a:extLst>
            </p:cNvPr>
            <p:cNvSpPr/>
            <p:nvPr/>
          </p:nvSpPr>
          <p:spPr>
            <a:xfrm>
              <a:off x="9537283" y="2511060"/>
              <a:ext cx="350552" cy="33921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Diamond 39">
              <a:extLst>
                <a:ext uri="{FF2B5EF4-FFF2-40B4-BE49-F238E27FC236}">
                  <a16:creationId xmlns:a16="http://schemas.microsoft.com/office/drawing/2014/main" id="{DE94CDF1-52F8-AF49-83A7-8F0399AB7188}"/>
                </a:ext>
              </a:extLst>
            </p:cNvPr>
            <p:cNvSpPr/>
            <p:nvPr/>
          </p:nvSpPr>
          <p:spPr>
            <a:xfrm>
              <a:off x="9155951" y="2710017"/>
              <a:ext cx="350552" cy="33921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4C78DA0D-C795-A349-8F5B-5966B4D424C9}"/>
                </a:ext>
              </a:extLst>
            </p:cNvPr>
            <p:cNvSpPr/>
            <p:nvPr/>
          </p:nvSpPr>
          <p:spPr>
            <a:xfrm>
              <a:off x="8994054" y="1255984"/>
              <a:ext cx="1253613" cy="210058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cxnSp>
        <p:nvCxnSpPr>
          <p:cNvPr id="45" name="Straight Arrow Connector 44">
            <a:extLst>
              <a:ext uri="{FF2B5EF4-FFF2-40B4-BE49-F238E27FC236}">
                <a16:creationId xmlns:a16="http://schemas.microsoft.com/office/drawing/2014/main" id="{AEAF0FF3-3161-6344-968F-991241D681AA}"/>
              </a:ext>
            </a:extLst>
          </p:cNvPr>
          <p:cNvCxnSpPr>
            <a:cxnSpLocks/>
            <a:stCxn id="33" idx="6"/>
            <a:endCxn id="42" idx="2"/>
          </p:cNvCxnSpPr>
          <p:nvPr/>
        </p:nvCxnSpPr>
        <p:spPr>
          <a:xfrm>
            <a:off x="8485237" y="2218319"/>
            <a:ext cx="106337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52F3EB93-1405-4B44-8320-E93B7C46DFB5}"/>
              </a:ext>
            </a:extLst>
          </p:cNvPr>
          <p:cNvSpPr txBox="1"/>
          <p:nvPr/>
        </p:nvSpPr>
        <p:spPr>
          <a:xfrm>
            <a:off x="6260049" y="3920653"/>
            <a:ext cx="5621988"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 short list of causal relation patterns</a:t>
            </a:r>
          </a:p>
        </p:txBody>
      </p:sp>
      <p:sp>
        <p:nvSpPr>
          <p:cNvPr id="3" name="Rectangle 2">
            <a:extLst>
              <a:ext uri="{FF2B5EF4-FFF2-40B4-BE49-F238E27FC236}">
                <a16:creationId xmlns:a16="http://schemas.microsoft.com/office/drawing/2014/main" id="{EFA8C963-0CED-4E42-8FFC-DB5FFE103229}"/>
              </a:ext>
            </a:extLst>
          </p:cNvPr>
          <p:cNvSpPr/>
          <p:nvPr/>
        </p:nvSpPr>
        <p:spPr>
          <a:xfrm>
            <a:off x="4417878" y="1600229"/>
            <a:ext cx="1842171" cy="523220"/>
          </a:xfrm>
          <a:prstGeom prst="rect">
            <a:avLst/>
          </a:prstGeom>
        </p:spPr>
        <p:txBody>
          <a:bodyPr wrap="none">
            <a:spAutoFit/>
          </a:bodyPr>
          <a:lstStyle/>
          <a:p>
            <a:r>
              <a:rPr lang="en-US" sz="2800" b="1" dirty="0" err="1">
                <a:latin typeface="Times New Roman" panose="02020603050405020304" pitchFamily="18" charset="0"/>
                <a:cs typeface="Times New Roman" panose="02020603050405020304" pitchFamily="18" charset="0"/>
              </a:rPr>
              <a:t>AutoFocus</a:t>
            </a:r>
            <a:endParaRPr lang="en-US" sz="2800" dirty="0"/>
          </a:p>
        </p:txBody>
      </p:sp>
      <p:sp>
        <p:nvSpPr>
          <p:cNvPr id="4" name="TextBox 3">
            <a:extLst>
              <a:ext uri="{FF2B5EF4-FFF2-40B4-BE49-F238E27FC236}">
                <a16:creationId xmlns:a16="http://schemas.microsoft.com/office/drawing/2014/main" id="{5F226873-A28C-1D4B-A9D2-B395EF2A2FEA}"/>
              </a:ext>
            </a:extLst>
          </p:cNvPr>
          <p:cNvSpPr txBox="1"/>
          <p:nvPr/>
        </p:nvSpPr>
        <p:spPr>
          <a:xfrm>
            <a:off x="838200" y="1029023"/>
            <a:ext cx="506100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Culprit packet/NF</a:t>
            </a:r>
            <a:r>
              <a:rPr lang="en-US" sz="2400" kern="0" dirty="0">
                <a:solidFill>
                  <a:schemeClr val="accent5">
                    <a:lumMod val="75000"/>
                  </a:schemeClr>
                </a:solidFill>
                <a:latin typeface="Times New Roman" panose="02020603050405020304" pitchFamily="18" charset="0"/>
                <a:cs typeface="Times New Roman" panose="02020603050405020304" pitchFamily="18" charset="0"/>
              </a:rPr>
              <a:t> </a:t>
            </a:r>
            <a:r>
              <a:rPr lang="en-US" sz="2400" kern="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Victim packet/NF</a:t>
            </a:r>
          </a:p>
        </p:txBody>
      </p:sp>
      <p:sp>
        <p:nvSpPr>
          <p:cNvPr id="11" name="Slide Number Placeholder 10">
            <a:extLst>
              <a:ext uri="{FF2B5EF4-FFF2-40B4-BE49-F238E27FC236}">
                <a16:creationId xmlns:a16="http://schemas.microsoft.com/office/drawing/2014/main" id="{1BBB66B8-21CD-FC44-AEE8-A7AB026B1EFC}"/>
              </a:ext>
            </a:extLst>
          </p:cNvPr>
          <p:cNvSpPr>
            <a:spLocks noGrp="1"/>
          </p:cNvSpPr>
          <p:nvPr>
            <p:ph type="sldNum" sz="quarter" idx="12"/>
          </p:nvPr>
        </p:nvSpPr>
        <p:spPr/>
        <p:txBody>
          <a:bodyPr/>
          <a:lstStyle/>
          <a:p>
            <a:fld id="{5E5517CE-978A-D640-BED8-603111C070CE}" type="slidenum">
              <a:rPr lang="en-US" smtClean="0"/>
              <a:t>23</a:t>
            </a:fld>
            <a:endParaRPr lang="en-US"/>
          </a:p>
        </p:txBody>
      </p:sp>
    </p:spTree>
    <p:extLst>
      <p:ext uri="{BB962C8B-B14F-4D97-AF65-F5344CB8AC3E}">
        <p14:creationId xmlns:p14="http://schemas.microsoft.com/office/powerpoint/2010/main" val="160145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par>
                                <p:cTn id="17" presetID="3"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linds(horizontal)">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linds(horizontal)">
                                      <p:cBhvr>
                                        <p:cTn id="38" dur="500"/>
                                        <p:tgtEl>
                                          <p:spTgt spid="34"/>
                                        </p:tgtEl>
                                      </p:cBhvr>
                                    </p:animEffect>
                                  </p:childTnLst>
                                </p:cTn>
                              </p:par>
                            </p:childTnLst>
                          </p:cTn>
                        </p:par>
                        <p:par>
                          <p:cTn id="39" fill="hold">
                            <p:stCondLst>
                              <p:cond delay="1000"/>
                            </p:stCondLst>
                            <p:childTnLst>
                              <p:par>
                                <p:cTn id="40" presetID="3" presetClass="entr" presetSubtype="10" fill="hold" nodeType="after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linds(horizontal)">
                                      <p:cBhvr>
                                        <p:cTn id="42" dur="500"/>
                                        <p:tgtEl>
                                          <p:spTgt spid="43"/>
                                        </p:tgtEl>
                                      </p:cBhvr>
                                    </p:animEffect>
                                  </p:childTnLst>
                                </p:cTn>
                              </p:par>
                            </p:childTnLst>
                          </p:cTn>
                        </p:par>
                        <p:par>
                          <p:cTn id="43" fill="hold">
                            <p:stCondLst>
                              <p:cond delay="1500"/>
                            </p:stCondLst>
                            <p:childTnLst>
                              <p:par>
                                <p:cTn id="44" presetID="3" presetClass="entr" presetSubtype="1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linds(horizontal)">
                                      <p:cBhvr>
                                        <p:cTn id="46" dur="500"/>
                                        <p:tgtEl>
                                          <p:spTgt spid="45"/>
                                        </p:tgtEl>
                                      </p:cBhvr>
                                    </p:animEffect>
                                  </p:childTnLst>
                                </p:cTn>
                              </p:par>
                            </p:childTnLst>
                          </p:cTn>
                        </p:par>
                        <p:par>
                          <p:cTn id="47" fill="hold">
                            <p:stCondLst>
                              <p:cond delay="2000"/>
                            </p:stCondLst>
                            <p:childTnLst>
                              <p:par>
                                <p:cTn id="48" presetID="3" presetClass="entr" presetSubtype="10" fill="hold" grpId="0" nodeType="after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linds(horizontal)">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Effect transition="in" filter="blinds(horizontal)">
                                      <p:cBhvr>
                                        <p:cTn id="55" dur="500"/>
                                        <p:tgtEl>
                                          <p:spTgt spid="6">
                                            <p:txEl>
                                              <p:pRg st="0" end="0"/>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6">
                                            <p:txEl>
                                              <p:pRg st="1" end="1"/>
                                            </p:txEl>
                                          </p:spTgt>
                                        </p:tgtEl>
                                        <p:attrNameLst>
                                          <p:attrName>style.visibility</p:attrName>
                                        </p:attrNameLst>
                                      </p:cBhvr>
                                      <p:to>
                                        <p:strVal val="visible"/>
                                      </p:to>
                                    </p:set>
                                    <p:animEffect transition="in" filter="blinds(horizontal)">
                                      <p:cBhvr>
                                        <p:cTn id="5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7" grpId="0"/>
      <p:bldP spid="28" grpId="0"/>
      <p:bldP spid="29" grpId="0" animBg="1"/>
      <p:bldP spid="47"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D481-0ABF-4A45-B524-214902BD046E}"/>
              </a:ext>
            </a:extLst>
          </p:cNvPr>
          <p:cNvSpPr>
            <a:spLocks noGrp="1"/>
          </p:cNvSpPr>
          <p:nvPr>
            <p:ph type="title"/>
          </p:nvPr>
        </p:nvSpPr>
        <p:spPr>
          <a:xfrm>
            <a:off x="838200" y="64210"/>
            <a:ext cx="10515600" cy="1325563"/>
          </a:xfrm>
        </p:spPr>
        <p:txBody>
          <a:bodyPr/>
          <a:lstStyle/>
          <a:p>
            <a:r>
              <a:rPr lang="en-US" dirty="0"/>
              <a:t>Evaluation setup</a:t>
            </a:r>
          </a:p>
        </p:txBody>
      </p:sp>
      <p:sp>
        <p:nvSpPr>
          <p:cNvPr id="3" name="Content Placeholder 2">
            <a:extLst>
              <a:ext uri="{FF2B5EF4-FFF2-40B4-BE49-F238E27FC236}">
                <a16:creationId xmlns:a16="http://schemas.microsoft.com/office/drawing/2014/main" id="{ECDFCA91-1197-714F-B1A9-3000AE0C21BF}"/>
              </a:ext>
            </a:extLst>
          </p:cNvPr>
          <p:cNvSpPr>
            <a:spLocks noGrp="1"/>
          </p:cNvSpPr>
          <p:nvPr>
            <p:ph idx="1"/>
          </p:nvPr>
        </p:nvSpPr>
        <p:spPr>
          <a:xfrm>
            <a:off x="277479" y="3487298"/>
            <a:ext cx="10515600" cy="3236815"/>
          </a:xfrm>
        </p:spPr>
        <p:txBody>
          <a:bodyPr vert="horz" lIns="91440" tIns="45720" rIns="91440" bIns="45720" rtlCol="0" anchor="t">
            <a:normAutofit/>
          </a:bodyPr>
          <a:lstStyle/>
          <a:p>
            <a:r>
              <a:rPr lang="en-US" dirty="0">
                <a:latin typeface="Times New Roman" panose="02020603050405020304" pitchFamily="18" charset="0"/>
                <a:cs typeface="Times New Roman" panose="02020603050405020304" pitchFamily="18" charset="0"/>
              </a:rPr>
              <a:t>Inject problems</a:t>
            </a:r>
          </a:p>
          <a:p>
            <a:pPr lvl="1"/>
            <a:r>
              <a:rPr lang="en-US" dirty="0">
                <a:latin typeface="Times New Roman" panose="02020603050405020304" pitchFamily="18" charset="0"/>
                <a:cs typeface="Times New Roman" panose="02020603050405020304" pitchFamily="18" charset="0"/>
              </a:rPr>
              <a:t>Traffic bursts, interrupts, firewall misconfiguration</a:t>
            </a:r>
          </a:p>
          <a:p>
            <a:r>
              <a:rPr lang="en-US" dirty="0">
                <a:latin typeface="Times New Roman" panose="02020603050405020304" pitchFamily="18" charset="0"/>
                <a:ea typeface="+mn-lt"/>
                <a:cs typeface="Times New Roman" panose="02020603050405020304" pitchFamily="18" charset="0"/>
              </a:rPr>
              <a:t>Compare with </a:t>
            </a:r>
            <a:r>
              <a:rPr lang="en-US" dirty="0" err="1">
                <a:latin typeface="Times New Roman" panose="02020603050405020304" pitchFamily="18" charset="0"/>
                <a:ea typeface="+mn-lt"/>
                <a:cs typeface="Times New Roman" panose="02020603050405020304" pitchFamily="18" charset="0"/>
              </a:rPr>
              <a:t>NetMedic</a:t>
            </a:r>
            <a:endParaRPr lang="en-US" dirty="0">
              <a:latin typeface="Times New Roman" panose="02020603050405020304" pitchFamily="18" charset="0"/>
              <a:ea typeface="+mn-lt"/>
              <a:cs typeface="Times New Roman" panose="02020603050405020304" pitchFamily="18" charset="0"/>
            </a:endParaRPr>
          </a:p>
          <a:p>
            <a:pPr lvl="1"/>
            <a:r>
              <a:rPr lang="en-US" dirty="0">
                <a:latin typeface="Times New Roman" panose="02020603050405020304" pitchFamily="18" charset="0"/>
                <a:ea typeface="+mn-lt"/>
                <a:cs typeface="Times New Roman" panose="02020603050405020304" pitchFamily="18" charset="0"/>
              </a:rPr>
              <a:t>Time-based correlation with the best time window setting</a:t>
            </a:r>
          </a:p>
          <a:p>
            <a:r>
              <a:rPr lang="en-US" dirty="0">
                <a:latin typeface="Times New Roman" panose="02020603050405020304" pitchFamily="18" charset="0"/>
                <a:ea typeface="+mn-lt"/>
                <a:cs typeface="Times New Roman" panose="02020603050405020304" pitchFamily="18" charset="0"/>
              </a:rPr>
              <a:t>Output</a:t>
            </a:r>
          </a:p>
          <a:p>
            <a:pPr lvl="1"/>
            <a:r>
              <a:rPr lang="en-US" dirty="0">
                <a:latin typeface="Times New Roman" panose="02020603050405020304" pitchFamily="18" charset="0"/>
                <a:ea typeface="+mn-lt"/>
                <a:cs typeface="Times New Roman" panose="02020603050405020304" pitchFamily="18" charset="0"/>
              </a:rPr>
              <a:t>A ranked list of root causes for each victim packet</a:t>
            </a:r>
            <a:endParaRPr lang="en-US"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5C908D5-9E5E-A34A-86BE-FF115BDBE497}"/>
              </a:ext>
            </a:extLst>
          </p:cNvPr>
          <p:cNvGrpSpPr/>
          <p:nvPr/>
        </p:nvGrpSpPr>
        <p:grpSpPr>
          <a:xfrm>
            <a:off x="6830059" y="1326544"/>
            <a:ext cx="5143794" cy="2546517"/>
            <a:chOff x="2567354" y="708243"/>
            <a:chExt cx="9015045" cy="4463042"/>
          </a:xfrm>
        </p:grpSpPr>
        <p:sp>
          <p:nvSpPr>
            <p:cNvPr id="5" name="Rectangle 4">
              <a:extLst>
                <a:ext uri="{FF2B5EF4-FFF2-40B4-BE49-F238E27FC236}">
                  <a16:creationId xmlns:a16="http://schemas.microsoft.com/office/drawing/2014/main" id="{A6266BD2-59D9-4645-852C-FB165CF38359}"/>
                </a:ext>
              </a:extLst>
            </p:cNvPr>
            <p:cNvSpPr/>
            <p:nvPr/>
          </p:nvSpPr>
          <p:spPr>
            <a:xfrm>
              <a:off x="5005754" y="1480244"/>
              <a:ext cx="1312984" cy="582716"/>
            </a:xfrm>
            <a:prstGeom prst="rect">
              <a:avLst/>
            </a:prstGeom>
            <a:solidFill>
              <a:schemeClr val="accent1">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Firewall 1</a:t>
              </a:r>
            </a:p>
          </p:txBody>
        </p:sp>
        <p:sp>
          <p:nvSpPr>
            <p:cNvPr id="6" name="Rectangle 5">
              <a:extLst>
                <a:ext uri="{FF2B5EF4-FFF2-40B4-BE49-F238E27FC236}">
                  <a16:creationId xmlns:a16="http://schemas.microsoft.com/office/drawing/2014/main" id="{F427A13F-7E7A-B541-90A2-2A86B90392D0}"/>
                </a:ext>
              </a:extLst>
            </p:cNvPr>
            <p:cNvSpPr/>
            <p:nvPr/>
          </p:nvSpPr>
          <p:spPr>
            <a:xfrm>
              <a:off x="2567354" y="1766751"/>
              <a:ext cx="1184030" cy="582716"/>
            </a:xfrm>
            <a:prstGeom prst="rect">
              <a:avLst/>
            </a:prstGeom>
            <a:solidFill>
              <a:schemeClr val="accent1">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NAT 1</a:t>
              </a:r>
            </a:p>
          </p:txBody>
        </p:sp>
        <p:sp>
          <p:nvSpPr>
            <p:cNvPr id="7" name="Rectangle 6">
              <a:extLst>
                <a:ext uri="{FF2B5EF4-FFF2-40B4-BE49-F238E27FC236}">
                  <a16:creationId xmlns:a16="http://schemas.microsoft.com/office/drawing/2014/main" id="{BCEA7814-406E-7B4F-858E-3E4ADF73412D}"/>
                </a:ext>
              </a:extLst>
            </p:cNvPr>
            <p:cNvSpPr/>
            <p:nvPr/>
          </p:nvSpPr>
          <p:spPr>
            <a:xfrm>
              <a:off x="2567354" y="2481859"/>
              <a:ext cx="1184030" cy="582716"/>
            </a:xfrm>
            <a:prstGeom prst="rect">
              <a:avLst/>
            </a:prstGeom>
            <a:solidFill>
              <a:schemeClr val="accent1">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NAT 2</a:t>
              </a:r>
            </a:p>
          </p:txBody>
        </p:sp>
        <p:sp>
          <p:nvSpPr>
            <p:cNvPr id="8" name="Rectangle 7">
              <a:extLst>
                <a:ext uri="{FF2B5EF4-FFF2-40B4-BE49-F238E27FC236}">
                  <a16:creationId xmlns:a16="http://schemas.microsoft.com/office/drawing/2014/main" id="{29A53FAB-C227-5240-B877-6088065B743E}"/>
                </a:ext>
              </a:extLst>
            </p:cNvPr>
            <p:cNvSpPr/>
            <p:nvPr/>
          </p:nvSpPr>
          <p:spPr>
            <a:xfrm>
              <a:off x="2567354" y="3196967"/>
              <a:ext cx="1184030" cy="582716"/>
            </a:xfrm>
            <a:prstGeom prst="rect">
              <a:avLst/>
            </a:prstGeom>
            <a:solidFill>
              <a:schemeClr val="accent1">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NAT 3</a:t>
              </a:r>
            </a:p>
          </p:txBody>
        </p:sp>
        <p:sp>
          <p:nvSpPr>
            <p:cNvPr id="9" name="Rectangle 8">
              <a:extLst>
                <a:ext uri="{FF2B5EF4-FFF2-40B4-BE49-F238E27FC236}">
                  <a16:creationId xmlns:a16="http://schemas.microsoft.com/office/drawing/2014/main" id="{01B43E8F-CFD5-3941-AD0A-B62F22A70253}"/>
                </a:ext>
              </a:extLst>
            </p:cNvPr>
            <p:cNvSpPr/>
            <p:nvPr/>
          </p:nvSpPr>
          <p:spPr>
            <a:xfrm>
              <a:off x="2567354" y="3912075"/>
              <a:ext cx="1184030" cy="582716"/>
            </a:xfrm>
            <a:prstGeom prst="rect">
              <a:avLst/>
            </a:prstGeom>
            <a:solidFill>
              <a:schemeClr val="accent1">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NAT 4</a:t>
              </a:r>
            </a:p>
          </p:txBody>
        </p:sp>
        <p:sp>
          <p:nvSpPr>
            <p:cNvPr id="10" name="Rectangle 9">
              <a:extLst>
                <a:ext uri="{FF2B5EF4-FFF2-40B4-BE49-F238E27FC236}">
                  <a16:creationId xmlns:a16="http://schemas.microsoft.com/office/drawing/2014/main" id="{BA1B64D5-5D77-A14F-A9FF-84B0D223C6E0}"/>
                </a:ext>
              </a:extLst>
            </p:cNvPr>
            <p:cNvSpPr/>
            <p:nvPr/>
          </p:nvSpPr>
          <p:spPr>
            <a:xfrm>
              <a:off x="5005754" y="2190501"/>
              <a:ext cx="1312984" cy="582716"/>
            </a:xfrm>
            <a:prstGeom prst="rect">
              <a:avLst/>
            </a:prstGeom>
            <a:solidFill>
              <a:schemeClr val="accent1">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Firewall 2</a:t>
              </a:r>
            </a:p>
          </p:txBody>
        </p:sp>
        <p:sp>
          <p:nvSpPr>
            <p:cNvPr id="11" name="Rectangle 10">
              <a:extLst>
                <a:ext uri="{FF2B5EF4-FFF2-40B4-BE49-F238E27FC236}">
                  <a16:creationId xmlns:a16="http://schemas.microsoft.com/office/drawing/2014/main" id="{4068ECE0-A3EA-644B-AA2D-B1B308F50B48}"/>
                </a:ext>
              </a:extLst>
            </p:cNvPr>
            <p:cNvSpPr/>
            <p:nvPr/>
          </p:nvSpPr>
          <p:spPr>
            <a:xfrm>
              <a:off x="5005754" y="2905609"/>
              <a:ext cx="1312984" cy="582716"/>
            </a:xfrm>
            <a:prstGeom prst="rect">
              <a:avLst/>
            </a:prstGeom>
            <a:solidFill>
              <a:schemeClr val="accent1">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Firewall 3</a:t>
              </a:r>
            </a:p>
          </p:txBody>
        </p:sp>
        <p:sp>
          <p:nvSpPr>
            <p:cNvPr id="12" name="Rectangle 11">
              <a:extLst>
                <a:ext uri="{FF2B5EF4-FFF2-40B4-BE49-F238E27FC236}">
                  <a16:creationId xmlns:a16="http://schemas.microsoft.com/office/drawing/2014/main" id="{95227162-0C12-9945-9EE5-B2DB74C26042}"/>
                </a:ext>
              </a:extLst>
            </p:cNvPr>
            <p:cNvSpPr/>
            <p:nvPr/>
          </p:nvSpPr>
          <p:spPr>
            <a:xfrm>
              <a:off x="5005754" y="3620717"/>
              <a:ext cx="1312984" cy="582716"/>
            </a:xfrm>
            <a:prstGeom prst="rect">
              <a:avLst/>
            </a:prstGeom>
            <a:solidFill>
              <a:schemeClr val="accent1">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dirty="0">
                  <a:latin typeface="Arial" panose="020B0604020202020204" pitchFamily="34" charset="0"/>
                  <a:cs typeface="Arial" panose="020B0604020202020204" pitchFamily="34" charset="0"/>
                </a:rPr>
                <a:t>Firewall 4</a:t>
              </a:r>
            </a:p>
          </p:txBody>
        </p:sp>
        <p:sp>
          <p:nvSpPr>
            <p:cNvPr id="13" name="Rectangle 12">
              <a:extLst>
                <a:ext uri="{FF2B5EF4-FFF2-40B4-BE49-F238E27FC236}">
                  <a16:creationId xmlns:a16="http://schemas.microsoft.com/office/drawing/2014/main" id="{EC3935B2-5EB6-1F43-8077-DC46E529E2BB}"/>
                </a:ext>
              </a:extLst>
            </p:cNvPr>
            <p:cNvSpPr/>
            <p:nvPr/>
          </p:nvSpPr>
          <p:spPr>
            <a:xfrm>
              <a:off x="5005754" y="4335825"/>
              <a:ext cx="1312984" cy="582716"/>
            </a:xfrm>
            <a:prstGeom prst="rect">
              <a:avLst/>
            </a:prstGeom>
            <a:solidFill>
              <a:schemeClr val="accent1">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Firewall 5</a:t>
              </a:r>
            </a:p>
          </p:txBody>
        </p:sp>
        <p:sp>
          <p:nvSpPr>
            <p:cNvPr id="14" name="Rectangle 13">
              <a:extLst>
                <a:ext uri="{FF2B5EF4-FFF2-40B4-BE49-F238E27FC236}">
                  <a16:creationId xmlns:a16="http://schemas.microsoft.com/office/drawing/2014/main" id="{B2D13A6D-1819-E347-BC59-E56C8CA1CF24}"/>
                </a:ext>
              </a:extLst>
            </p:cNvPr>
            <p:cNvSpPr/>
            <p:nvPr/>
          </p:nvSpPr>
          <p:spPr>
            <a:xfrm>
              <a:off x="7725507" y="708243"/>
              <a:ext cx="1312984" cy="582716"/>
            </a:xfrm>
            <a:prstGeom prst="rect">
              <a:avLst/>
            </a:prstGeom>
            <a:solidFill>
              <a:schemeClr val="accent1">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Monitor</a:t>
              </a:r>
            </a:p>
          </p:txBody>
        </p:sp>
        <p:sp>
          <p:nvSpPr>
            <p:cNvPr id="15" name="Rectangle 14">
              <a:extLst>
                <a:ext uri="{FF2B5EF4-FFF2-40B4-BE49-F238E27FC236}">
                  <a16:creationId xmlns:a16="http://schemas.microsoft.com/office/drawing/2014/main" id="{7616E1FA-E978-CB43-9979-75E9485AF5D9}"/>
                </a:ext>
              </a:extLst>
            </p:cNvPr>
            <p:cNvSpPr/>
            <p:nvPr/>
          </p:nvSpPr>
          <p:spPr>
            <a:xfrm>
              <a:off x="10398369" y="1227493"/>
              <a:ext cx="1184030" cy="582716"/>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VPN 1</a:t>
              </a:r>
            </a:p>
          </p:txBody>
        </p:sp>
        <p:sp>
          <p:nvSpPr>
            <p:cNvPr id="16" name="Rectangle 15">
              <a:extLst>
                <a:ext uri="{FF2B5EF4-FFF2-40B4-BE49-F238E27FC236}">
                  <a16:creationId xmlns:a16="http://schemas.microsoft.com/office/drawing/2014/main" id="{D07AB203-74CD-4941-87A3-B5FD1E3BF63B}"/>
                </a:ext>
              </a:extLst>
            </p:cNvPr>
            <p:cNvSpPr/>
            <p:nvPr/>
          </p:nvSpPr>
          <p:spPr>
            <a:xfrm>
              <a:off x="10398369" y="1899143"/>
              <a:ext cx="1184030" cy="582716"/>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VPN 2</a:t>
              </a:r>
            </a:p>
          </p:txBody>
        </p:sp>
        <p:sp>
          <p:nvSpPr>
            <p:cNvPr id="17" name="Rectangle 16">
              <a:extLst>
                <a:ext uri="{FF2B5EF4-FFF2-40B4-BE49-F238E27FC236}">
                  <a16:creationId xmlns:a16="http://schemas.microsoft.com/office/drawing/2014/main" id="{7F8AAFE0-C59E-B446-8367-9BFE8E589CE3}"/>
                </a:ext>
              </a:extLst>
            </p:cNvPr>
            <p:cNvSpPr/>
            <p:nvPr/>
          </p:nvSpPr>
          <p:spPr>
            <a:xfrm>
              <a:off x="10398369" y="2567362"/>
              <a:ext cx="1184030" cy="582716"/>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VPN 3</a:t>
              </a:r>
            </a:p>
          </p:txBody>
        </p:sp>
        <p:sp>
          <p:nvSpPr>
            <p:cNvPr id="18" name="Rectangle 17">
              <a:extLst>
                <a:ext uri="{FF2B5EF4-FFF2-40B4-BE49-F238E27FC236}">
                  <a16:creationId xmlns:a16="http://schemas.microsoft.com/office/drawing/2014/main" id="{E3E226AF-FA2D-B342-89C6-1085D664BCD7}"/>
                </a:ext>
              </a:extLst>
            </p:cNvPr>
            <p:cNvSpPr/>
            <p:nvPr/>
          </p:nvSpPr>
          <p:spPr>
            <a:xfrm>
              <a:off x="10398369" y="3235581"/>
              <a:ext cx="1184030" cy="582716"/>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VPN 4</a:t>
              </a:r>
            </a:p>
          </p:txBody>
        </p:sp>
        <p:sp>
          <p:nvSpPr>
            <p:cNvPr id="19" name="Rectangle 18">
              <a:extLst>
                <a:ext uri="{FF2B5EF4-FFF2-40B4-BE49-F238E27FC236}">
                  <a16:creationId xmlns:a16="http://schemas.microsoft.com/office/drawing/2014/main" id="{F4FF99F8-9380-7E4A-8CA3-60056358326F}"/>
                </a:ext>
              </a:extLst>
            </p:cNvPr>
            <p:cNvSpPr/>
            <p:nvPr/>
          </p:nvSpPr>
          <p:spPr>
            <a:xfrm>
              <a:off x="10398369" y="3912075"/>
              <a:ext cx="1184030" cy="582716"/>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VPN 5</a:t>
              </a:r>
            </a:p>
          </p:txBody>
        </p:sp>
        <p:sp>
          <p:nvSpPr>
            <p:cNvPr id="20" name="Rectangle 19">
              <a:extLst>
                <a:ext uri="{FF2B5EF4-FFF2-40B4-BE49-F238E27FC236}">
                  <a16:creationId xmlns:a16="http://schemas.microsoft.com/office/drawing/2014/main" id="{516917EF-B4C9-5F4B-AC3B-6FA2D2A5FEAB}"/>
                </a:ext>
              </a:extLst>
            </p:cNvPr>
            <p:cNvSpPr/>
            <p:nvPr/>
          </p:nvSpPr>
          <p:spPr>
            <a:xfrm>
              <a:off x="10398369" y="4588569"/>
              <a:ext cx="1184030" cy="582716"/>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sz="1200">
                  <a:latin typeface="Arial" panose="020B0604020202020204" pitchFamily="34" charset="0"/>
                  <a:cs typeface="Arial" panose="020B0604020202020204" pitchFamily="34" charset="0"/>
                </a:rPr>
                <a:t>VPN 6</a:t>
              </a:r>
            </a:p>
          </p:txBody>
        </p:sp>
        <p:cxnSp>
          <p:nvCxnSpPr>
            <p:cNvPr id="25" name="Straight Arrow Connector 24">
              <a:extLst>
                <a:ext uri="{FF2B5EF4-FFF2-40B4-BE49-F238E27FC236}">
                  <a16:creationId xmlns:a16="http://schemas.microsoft.com/office/drawing/2014/main" id="{EE914853-325E-FD47-831B-DFE9CD946478}"/>
                </a:ext>
              </a:extLst>
            </p:cNvPr>
            <p:cNvCxnSpPr>
              <a:stCxn id="6" idx="3"/>
              <a:endCxn id="5" idx="1"/>
            </p:cNvCxnSpPr>
            <p:nvPr/>
          </p:nvCxnSpPr>
          <p:spPr>
            <a:xfrm flipV="1">
              <a:off x="3751384" y="1771602"/>
              <a:ext cx="1254370" cy="2865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E823C2E-54C8-9A48-B133-55FE97A14DE5}"/>
                </a:ext>
              </a:extLst>
            </p:cNvPr>
            <p:cNvCxnSpPr>
              <a:stCxn id="6" idx="3"/>
              <a:endCxn id="10" idx="1"/>
            </p:cNvCxnSpPr>
            <p:nvPr/>
          </p:nvCxnSpPr>
          <p:spPr>
            <a:xfrm>
              <a:off x="3751384" y="2058109"/>
              <a:ext cx="1254370" cy="4237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3FFC0DB-9A12-9946-8B4A-AB0A6BFD9211}"/>
                </a:ext>
              </a:extLst>
            </p:cNvPr>
            <p:cNvCxnSpPr>
              <a:stCxn id="6" idx="3"/>
              <a:endCxn id="11" idx="1"/>
            </p:cNvCxnSpPr>
            <p:nvPr/>
          </p:nvCxnSpPr>
          <p:spPr>
            <a:xfrm>
              <a:off x="3751384" y="2058109"/>
              <a:ext cx="1254370" cy="11388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E6957C3-0C08-E140-9251-481F9AA1C466}"/>
                </a:ext>
              </a:extLst>
            </p:cNvPr>
            <p:cNvCxnSpPr>
              <a:stCxn id="6" idx="3"/>
              <a:endCxn id="12" idx="1"/>
            </p:cNvCxnSpPr>
            <p:nvPr/>
          </p:nvCxnSpPr>
          <p:spPr>
            <a:xfrm>
              <a:off x="3751384" y="2058109"/>
              <a:ext cx="1254370" cy="1853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B90B3D7-6413-9F45-8014-56428AEBC8C0}"/>
                </a:ext>
              </a:extLst>
            </p:cNvPr>
            <p:cNvCxnSpPr>
              <a:stCxn id="6" idx="3"/>
              <a:endCxn id="13" idx="1"/>
            </p:cNvCxnSpPr>
            <p:nvPr/>
          </p:nvCxnSpPr>
          <p:spPr>
            <a:xfrm>
              <a:off x="3751384" y="2058109"/>
              <a:ext cx="1254370" cy="25690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169190C-C850-2C4D-AEDA-EC383BF98B89}"/>
                </a:ext>
              </a:extLst>
            </p:cNvPr>
            <p:cNvCxnSpPr>
              <a:stCxn id="7" idx="3"/>
              <a:endCxn id="5" idx="1"/>
            </p:cNvCxnSpPr>
            <p:nvPr/>
          </p:nvCxnSpPr>
          <p:spPr>
            <a:xfrm flipV="1">
              <a:off x="3751384" y="1771602"/>
              <a:ext cx="1254370" cy="1001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4E56783-51DB-9C4D-B3FA-7A3CFB59BCD0}"/>
                </a:ext>
              </a:extLst>
            </p:cNvPr>
            <p:cNvCxnSpPr>
              <a:stCxn id="7" idx="3"/>
              <a:endCxn id="10" idx="1"/>
            </p:cNvCxnSpPr>
            <p:nvPr/>
          </p:nvCxnSpPr>
          <p:spPr>
            <a:xfrm flipV="1">
              <a:off x="3751384" y="2481859"/>
              <a:ext cx="1254370" cy="2913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1CF9B0E-3803-0343-81A7-E8BDEF1FA97E}"/>
                </a:ext>
              </a:extLst>
            </p:cNvPr>
            <p:cNvCxnSpPr>
              <a:stCxn id="7" idx="3"/>
              <a:endCxn id="11" idx="1"/>
            </p:cNvCxnSpPr>
            <p:nvPr/>
          </p:nvCxnSpPr>
          <p:spPr>
            <a:xfrm>
              <a:off x="3751384" y="2773217"/>
              <a:ext cx="1254370" cy="4237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8ABAAD4-9794-9643-B2B7-FD45873E0958}"/>
                </a:ext>
              </a:extLst>
            </p:cNvPr>
            <p:cNvCxnSpPr>
              <a:stCxn id="7" idx="3"/>
              <a:endCxn id="12" idx="1"/>
            </p:cNvCxnSpPr>
            <p:nvPr/>
          </p:nvCxnSpPr>
          <p:spPr>
            <a:xfrm>
              <a:off x="3751384" y="2773217"/>
              <a:ext cx="1254370" cy="11388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77CFD0D-284E-104B-9A55-46A501581D74}"/>
                </a:ext>
              </a:extLst>
            </p:cNvPr>
            <p:cNvCxnSpPr>
              <a:stCxn id="7" idx="3"/>
              <a:endCxn id="13" idx="1"/>
            </p:cNvCxnSpPr>
            <p:nvPr/>
          </p:nvCxnSpPr>
          <p:spPr>
            <a:xfrm>
              <a:off x="3751384" y="2773217"/>
              <a:ext cx="1254370" cy="18539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F931BA5-5FFD-5D43-8EE2-7D35BB1182C2}"/>
                </a:ext>
              </a:extLst>
            </p:cNvPr>
            <p:cNvCxnSpPr>
              <a:stCxn id="8" idx="3"/>
              <a:endCxn id="5" idx="1"/>
            </p:cNvCxnSpPr>
            <p:nvPr/>
          </p:nvCxnSpPr>
          <p:spPr>
            <a:xfrm flipV="1">
              <a:off x="3751384" y="1771602"/>
              <a:ext cx="1254370" cy="17167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E9F745A-07E0-424E-8B7A-EB183FB68C0B}"/>
                </a:ext>
              </a:extLst>
            </p:cNvPr>
            <p:cNvCxnSpPr>
              <a:stCxn id="8" idx="3"/>
              <a:endCxn id="10" idx="1"/>
            </p:cNvCxnSpPr>
            <p:nvPr/>
          </p:nvCxnSpPr>
          <p:spPr>
            <a:xfrm flipV="1">
              <a:off x="3751384" y="2481859"/>
              <a:ext cx="1254370" cy="10064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AD3481B-5A46-774D-94D8-871DBF59BAB7}"/>
                </a:ext>
              </a:extLst>
            </p:cNvPr>
            <p:cNvCxnSpPr>
              <a:stCxn id="8" idx="3"/>
              <a:endCxn id="11" idx="1"/>
            </p:cNvCxnSpPr>
            <p:nvPr/>
          </p:nvCxnSpPr>
          <p:spPr>
            <a:xfrm flipV="1">
              <a:off x="3751384" y="3196967"/>
              <a:ext cx="1254370" cy="2913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3581600-9A48-5F40-BF39-2F1A5ECC6B23}"/>
                </a:ext>
              </a:extLst>
            </p:cNvPr>
            <p:cNvCxnSpPr>
              <a:stCxn id="8" idx="3"/>
              <a:endCxn id="12" idx="1"/>
            </p:cNvCxnSpPr>
            <p:nvPr/>
          </p:nvCxnSpPr>
          <p:spPr>
            <a:xfrm>
              <a:off x="3751384" y="3488325"/>
              <a:ext cx="1254370" cy="4237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16CF4C4-1E23-D341-AD6E-C84A515763E6}"/>
                </a:ext>
              </a:extLst>
            </p:cNvPr>
            <p:cNvCxnSpPr>
              <a:stCxn id="8" idx="3"/>
              <a:endCxn id="13" idx="1"/>
            </p:cNvCxnSpPr>
            <p:nvPr/>
          </p:nvCxnSpPr>
          <p:spPr>
            <a:xfrm>
              <a:off x="3751384" y="3488325"/>
              <a:ext cx="1254370" cy="11388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EFE34EA-EC90-A046-8C46-A17C7F71260D}"/>
                </a:ext>
              </a:extLst>
            </p:cNvPr>
            <p:cNvCxnSpPr>
              <a:stCxn id="9" idx="3"/>
              <a:endCxn id="5" idx="1"/>
            </p:cNvCxnSpPr>
            <p:nvPr/>
          </p:nvCxnSpPr>
          <p:spPr>
            <a:xfrm flipV="1">
              <a:off x="3751384" y="1771602"/>
              <a:ext cx="1254370" cy="24318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42FAF12-74D9-C74C-A501-683AA1E1383A}"/>
                </a:ext>
              </a:extLst>
            </p:cNvPr>
            <p:cNvCxnSpPr>
              <a:stCxn id="9" idx="3"/>
              <a:endCxn id="10" idx="1"/>
            </p:cNvCxnSpPr>
            <p:nvPr/>
          </p:nvCxnSpPr>
          <p:spPr>
            <a:xfrm flipV="1">
              <a:off x="3751384" y="2481859"/>
              <a:ext cx="1254370" cy="17215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D156453-E040-F74D-ACF1-D1BF4C957E43}"/>
                </a:ext>
              </a:extLst>
            </p:cNvPr>
            <p:cNvCxnSpPr>
              <a:stCxn id="9" idx="3"/>
              <a:endCxn id="11" idx="1"/>
            </p:cNvCxnSpPr>
            <p:nvPr/>
          </p:nvCxnSpPr>
          <p:spPr>
            <a:xfrm flipV="1">
              <a:off x="3751384" y="3196967"/>
              <a:ext cx="1254370" cy="10064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85F3BA8-F31B-144B-A242-C66FA50A47FC}"/>
                </a:ext>
              </a:extLst>
            </p:cNvPr>
            <p:cNvCxnSpPr>
              <a:stCxn id="9" idx="3"/>
              <a:endCxn id="12" idx="1"/>
            </p:cNvCxnSpPr>
            <p:nvPr/>
          </p:nvCxnSpPr>
          <p:spPr>
            <a:xfrm flipV="1">
              <a:off x="3751384" y="3912075"/>
              <a:ext cx="1254370" cy="2913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FD22242E-10EF-2945-B816-0705F1E5468B}"/>
                </a:ext>
              </a:extLst>
            </p:cNvPr>
            <p:cNvCxnSpPr>
              <a:stCxn id="9" idx="3"/>
              <a:endCxn id="13" idx="1"/>
            </p:cNvCxnSpPr>
            <p:nvPr/>
          </p:nvCxnSpPr>
          <p:spPr>
            <a:xfrm>
              <a:off x="3751384" y="4203433"/>
              <a:ext cx="1254370" cy="4237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E367E5A-C3BF-D94C-9C4C-866605565ACE}"/>
                </a:ext>
              </a:extLst>
            </p:cNvPr>
            <p:cNvCxnSpPr>
              <a:stCxn id="5" idx="3"/>
              <a:endCxn id="14" idx="1"/>
            </p:cNvCxnSpPr>
            <p:nvPr/>
          </p:nvCxnSpPr>
          <p:spPr>
            <a:xfrm flipV="1">
              <a:off x="6318738" y="999601"/>
              <a:ext cx="1406769" cy="7720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F31B2CC-84BF-9C45-A1FE-A3751BA40474}"/>
                </a:ext>
              </a:extLst>
            </p:cNvPr>
            <p:cNvCxnSpPr>
              <a:stCxn id="10" idx="3"/>
              <a:endCxn id="14" idx="1"/>
            </p:cNvCxnSpPr>
            <p:nvPr/>
          </p:nvCxnSpPr>
          <p:spPr>
            <a:xfrm flipV="1">
              <a:off x="6318738" y="999601"/>
              <a:ext cx="1406769" cy="14822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27E3B5C-2AA6-ED47-BFAC-65B6F842B048}"/>
                </a:ext>
              </a:extLst>
            </p:cNvPr>
            <p:cNvCxnSpPr>
              <a:stCxn id="11" idx="3"/>
              <a:endCxn id="14" idx="1"/>
            </p:cNvCxnSpPr>
            <p:nvPr/>
          </p:nvCxnSpPr>
          <p:spPr>
            <a:xfrm flipV="1">
              <a:off x="6318738" y="999601"/>
              <a:ext cx="1406769" cy="21973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49AD675-014A-D642-90E7-BEB4CBBC84C2}"/>
                </a:ext>
              </a:extLst>
            </p:cNvPr>
            <p:cNvCxnSpPr>
              <a:stCxn id="12" idx="3"/>
              <a:endCxn id="14" idx="1"/>
            </p:cNvCxnSpPr>
            <p:nvPr/>
          </p:nvCxnSpPr>
          <p:spPr>
            <a:xfrm flipV="1">
              <a:off x="6318738" y="999601"/>
              <a:ext cx="1406769" cy="29124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4F66B68-6FAD-0D49-B158-A6BA5F3B716E}"/>
                </a:ext>
              </a:extLst>
            </p:cNvPr>
            <p:cNvCxnSpPr>
              <a:stCxn id="13" idx="3"/>
              <a:endCxn id="14" idx="1"/>
            </p:cNvCxnSpPr>
            <p:nvPr/>
          </p:nvCxnSpPr>
          <p:spPr>
            <a:xfrm flipV="1">
              <a:off x="6318738" y="999601"/>
              <a:ext cx="1406769" cy="36275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D8BE8F5-4CE0-D040-AB5E-F2B830BA5C96}"/>
                </a:ext>
              </a:extLst>
            </p:cNvPr>
            <p:cNvCxnSpPr>
              <a:stCxn id="5" idx="3"/>
              <a:endCxn id="15" idx="1"/>
            </p:cNvCxnSpPr>
            <p:nvPr/>
          </p:nvCxnSpPr>
          <p:spPr>
            <a:xfrm flipV="1">
              <a:off x="6318738" y="1518851"/>
              <a:ext cx="4079631" cy="2527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159CF2A-48A2-674F-BA84-874A6422A61A}"/>
                </a:ext>
              </a:extLst>
            </p:cNvPr>
            <p:cNvCxnSpPr>
              <a:stCxn id="5" idx="3"/>
              <a:endCxn id="16" idx="1"/>
            </p:cNvCxnSpPr>
            <p:nvPr/>
          </p:nvCxnSpPr>
          <p:spPr>
            <a:xfrm>
              <a:off x="6318738" y="1771602"/>
              <a:ext cx="4079631" cy="4188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C65DDA8-7DA2-9346-8FB6-FEA2EA7C288E}"/>
                </a:ext>
              </a:extLst>
            </p:cNvPr>
            <p:cNvCxnSpPr>
              <a:stCxn id="5" idx="3"/>
              <a:endCxn id="17" idx="1"/>
            </p:cNvCxnSpPr>
            <p:nvPr/>
          </p:nvCxnSpPr>
          <p:spPr>
            <a:xfrm>
              <a:off x="6318738" y="1771602"/>
              <a:ext cx="4079631" cy="10871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1CABF33-188C-214B-B659-CF8CC059DD3A}"/>
                </a:ext>
              </a:extLst>
            </p:cNvPr>
            <p:cNvCxnSpPr>
              <a:stCxn id="5" idx="3"/>
              <a:endCxn id="18" idx="1"/>
            </p:cNvCxnSpPr>
            <p:nvPr/>
          </p:nvCxnSpPr>
          <p:spPr>
            <a:xfrm>
              <a:off x="6318738" y="1771602"/>
              <a:ext cx="4079631" cy="1755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883B884-69AE-6F40-8CBC-A994ECA29B94}"/>
                </a:ext>
              </a:extLst>
            </p:cNvPr>
            <p:cNvCxnSpPr>
              <a:stCxn id="5" idx="3"/>
              <a:endCxn id="19" idx="1"/>
            </p:cNvCxnSpPr>
            <p:nvPr/>
          </p:nvCxnSpPr>
          <p:spPr>
            <a:xfrm>
              <a:off x="6318738" y="1771602"/>
              <a:ext cx="4079631" cy="24318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34411E8-44AE-B541-8275-7D0B3EDA9ACB}"/>
                </a:ext>
              </a:extLst>
            </p:cNvPr>
            <p:cNvCxnSpPr>
              <a:stCxn id="5" idx="3"/>
              <a:endCxn id="20" idx="1"/>
            </p:cNvCxnSpPr>
            <p:nvPr/>
          </p:nvCxnSpPr>
          <p:spPr>
            <a:xfrm>
              <a:off x="6318738" y="1771602"/>
              <a:ext cx="4079631" cy="31083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1E5D1CF-E5D6-0F4C-9EB3-06D0146A3089}"/>
                </a:ext>
              </a:extLst>
            </p:cNvPr>
            <p:cNvCxnSpPr>
              <a:stCxn id="10" idx="3"/>
              <a:endCxn id="15" idx="1"/>
            </p:cNvCxnSpPr>
            <p:nvPr/>
          </p:nvCxnSpPr>
          <p:spPr>
            <a:xfrm flipV="1">
              <a:off x="6318738" y="1518851"/>
              <a:ext cx="4079631" cy="963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2BB6BED-0AEF-2946-A2D2-E6D5E4FCD3FD}"/>
                </a:ext>
              </a:extLst>
            </p:cNvPr>
            <p:cNvCxnSpPr>
              <a:stCxn id="10" idx="3"/>
              <a:endCxn id="16" idx="1"/>
            </p:cNvCxnSpPr>
            <p:nvPr/>
          </p:nvCxnSpPr>
          <p:spPr>
            <a:xfrm flipV="1">
              <a:off x="6318738" y="2190501"/>
              <a:ext cx="4079631" cy="2913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78C9578-C782-9540-B897-759EC22CB072}"/>
                </a:ext>
              </a:extLst>
            </p:cNvPr>
            <p:cNvCxnSpPr>
              <a:stCxn id="10" idx="3"/>
              <a:endCxn id="17" idx="1"/>
            </p:cNvCxnSpPr>
            <p:nvPr/>
          </p:nvCxnSpPr>
          <p:spPr>
            <a:xfrm>
              <a:off x="6318738" y="2481859"/>
              <a:ext cx="4079631" cy="3768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827A76D-2BA6-B442-8D2E-D2DE22CEF9C0}"/>
                </a:ext>
              </a:extLst>
            </p:cNvPr>
            <p:cNvCxnSpPr>
              <a:stCxn id="10" idx="3"/>
              <a:endCxn id="18" idx="1"/>
            </p:cNvCxnSpPr>
            <p:nvPr/>
          </p:nvCxnSpPr>
          <p:spPr>
            <a:xfrm>
              <a:off x="6318738" y="2481859"/>
              <a:ext cx="4079631" cy="10450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8956C36-D0B2-B64B-85A9-DAE27CB6FAD6}"/>
                </a:ext>
              </a:extLst>
            </p:cNvPr>
            <p:cNvCxnSpPr>
              <a:stCxn id="10" idx="3"/>
              <a:endCxn id="19" idx="1"/>
            </p:cNvCxnSpPr>
            <p:nvPr/>
          </p:nvCxnSpPr>
          <p:spPr>
            <a:xfrm>
              <a:off x="6318738" y="2481859"/>
              <a:ext cx="4079631" cy="17215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907F8763-15CF-7042-AAF0-C3361226B567}"/>
                </a:ext>
              </a:extLst>
            </p:cNvPr>
            <p:cNvCxnSpPr>
              <a:stCxn id="10" idx="3"/>
              <a:endCxn id="20" idx="1"/>
            </p:cNvCxnSpPr>
            <p:nvPr/>
          </p:nvCxnSpPr>
          <p:spPr>
            <a:xfrm>
              <a:off x="6318738" y="2481859"/>
              <a:ext cx="4079631" cy="23980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C232E248-25E9-A14E-800F-A3FC7E7F9203}"/>
                </a:ext>
              </a:extLst>
            </p:cNvPr>
            <p:cNvCxnSpPr>
              <a:stCxn id="14" idx="3"/>
              <a:endCxn id="15" idx="1"/>
            </p:cNvCxnSpPr>
            <p:nvPr/>
          </p:nvCxnSpPr>
          <p:spPr>
            <a:xfrm>
              <a:off x="9038491" y="999601"/>
              <a:ext cx="1359878" cy="5192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82E4F5D-59E6-AE4E-9EA4-E4EA434894A8}"/>
                </a:ext>
              </a:extLst>
            </p:cNvPr>
            <p:cNvCxnSpPr>
              <a:stCxn id="14" idx="3"/>
            </p:cNvCxnSpPr>
            <p:nvPr/>
          </p:nvCxnSpPr>
          <p:spPr>
            <a:xfrm>
              <a:off x="9038491" y="999601"/>
              <a:ext cx="1359878" cy="11909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93E71E4-E5C3-5447-9399-55DC89671505}"/>
                </a:ext>
              </a:extLst>
            </p:cNvPr>
            <p:cNvCxnSpPr>
              <a:stCxn id="14" idx="3"/>
              <a:endCxn id="17" idx="1"/>
            </p:cNvCxnSpPr>
            <p:nvPr/>
          </p:nvCxnSpPr>
          <p:spPr>
            <a:xfrm>
              <a:off x="9038491" y="999601"/>
              <a:ext cx="1359878" cy="18591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DF7AADE-16DE-0D42-BF62-C5D5CD7D6C51}"/>
                </a:ext>
              </a:extLst>
            </p:cNvPr>
            <p:cNvCxnSpPr>
              <a:stCxn id="14" idx="3"/>
              <a:endCxn id="18" idx="1"/>
            </p:cNvCxnSpPr>
            <p:nvPr/>
          </p:nvCxnSpPr>
          <p:spPr>
            <a:xfrm>
              <a:off x="9038491" y="999601"/>
              <a:ext cx="1359878" cy="25273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38FA8D4-A986-E146-BFD1-0E58B344FC31}"/>
                </a:ext>
              </a:extLst>
            </p:cNvPr>
            <p:cNvCxnSpPr>
              <a:stCxn id="14" idx="3"/>
            </p:cNvCxnSpPr>
            <p:nvPr/>
          </p:nvCxnSpPr>
          <p:spPr>
            <a:xfrm>
              <a:off x="9038491" y="999601"/>
              <a:ext cx="1359878" cy="32038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5BB09E1A-B663-FF4E-9B1B-85BD5F683E35}"/>
                </a:ext>
              </a:extLst>
            </p:cNvPr>
            <p:cNvCxnSpPr>
              <a:stCxn id="14" idx="3"/>
              <a:endCxn id="20" idx="1"/>
            </p:cNvCxnSpPr>
            <p:nvPr/>
          </p:nvCxnSpPr>
          <p:spPr>
            <a:xfrm>
              <a:off x="9038491" y="999601"/>
              <a:ext cx="1359878" cy="3880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D59D38E-C02B-0346-BC0B-9D83576EC4D6}"/>
                </a:ext>
              </a:extLst>
            </p:cNvPr>
            <p:cNvCxnSpPr>
              <a:stCxn id="11" idx="3"/>
              <a:endCxn id="15" idx="1"/>
            </p:cNvCxnSpPr>
            <p:nvPr/>
          </p:nvCxnSpPr>
          <p:spPr>
            <a:xfrm flipV="1">
              <a:off x="6318738" y="1518851"/>
              <a:ext cx="4079631" cy="16781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BE46DB4-91EE-4244-8500-CAFB9B5CB775}"/>
                </a:ext>
              </a:extLst>
            </p:cNvPr>
            <p:cNvCxnSpPr>
              <a:stCxn id="11" idx="3"/>
            </p:cNvCxnSpPr>
            <p:nvPr/>
          </p:nvCxnSpPr>
          <p:spPr>
            <a:xfrm flipV="1">
              <a:off x="6318738" y="2190501"/>
              <a:ext cx="4079631" cy="10064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EE16C29-DE52-594A-91B2-6FF9CD7F644F}"/>
                </a:ext>
              </a:extLst>
            </p:cNvPr>
            <p:cNvCxnSpPr>
              <a:stCxn id="11" idx="3"/>
              <a:endCxn id="17" idx="1"/>
            </p:cNvCxnSpPr>
            <p:nvPr/>
          </p:nvCxnSpPr>
          <p:spPr>
            <a:xfrm flipV="1">
              <a:off x="6318738" y="2858720"/>
              <a:ext cx="4079631" cy="3382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38066FF-0870-0F43-A52A-2A143BD9CABC}"/>
                </a:ext>
              </a:extLst>
            </p:cNvPr>
            <p:cNvCxnSpPr>
              <a:stCxn id="11" idx="3"/>
              <a:endCxn id="18" idx="1"/>
            </p:cNvCxnSpPr>
            <p:nvPr/>
          </p:nvCxnSpPr>
          <p:spPr>
            <a:xfrm>
              <a:off x="6318738" y="3196967"/>
              <a:ext cx="4079631" cy="3299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5E1F6AD-B587-D84E-A766-360D046D7A5F}"/>
                </a:ext>
              </a:extLst>
            </p:cNvPr>
            <p:cNvCxnSpPr>
              <a:stCxn id="11" idx="3"/>
              <a:endCxn id="19" idx="1"/>
            </p:cNvCxnSpPr>
            <p:nvPr/>
          </p:nvCxnSpPr>
          <p:spPr>
            <a:xfrm>
              <a:off x="6318738" y="3196967"/>
              <a:ext cx="4079631" cy="10064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F86AE930-B331-4848-B7A4-A0478F51D26D}"/>
                </a:ext>
              </a:extLst>
            </p:cNvPr>
            <p:cNvCxnSpPr>
              <a:stCxn id="11" idx="3"/>
              <a:endCxn id="20" idx="1"/>
            </p:cNvCxnSpPr>
            <p:nvPr/>
          </p:nvCxnSpPr>
          <p:spPr>
            <a:xfrm>
              <a:off x="6318738" y="3196967"/>
              <a:ext cx="4079631" cy="16829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86FA8852-EFA9-954F-A8D7-889085376060}"/>
                </a:ext>
              </a:extLst>
            </p:cNvPr>
            <p:cNvCxnSpPr>
              <a:stCxn id="12" idx="3"/>
              <a:endCxn id="15" idx="1"/>
            </p:cNvCxnSpPr>
            <p:nvPr/>
          </p:nvCxnSpPr>
          <p:spPr>
            <a:xfrm flipV="1">
              <a:off x="6318738" y="1518851"/>
              <a:ext cx="4079631" cy="23932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000B37A-8590-5748-9BAB-1DE3AB9065E9}"/>
                </a:ext>
              </a:extLst>
            </p:cNvPr>
            <p:cNvCxnSpPr>
              <a:stCxn id="12" idx="3"/>
              <a:endCxn id="16" idx="1"/>
            </p:cNvCxnSpPr>
            <p:nvPr/>
          </p:nvCxnSpPr>
          <p:spPr>
            <a:xfrm flipV="1">
              <a:off x="6318738" y="2190501"/>
              <a:ext cx="4079631" cy="17215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65727C0-3497-B846-A8C9-A63993DDE03F}"/>
                </a:ext>
              </a:extLst>
            </p:cNvPr>
            <p:cNvCxnSpPr>
              <a:stCxn id="12" idx="3"/>
              <a:endCxn id="17" idx="1"/>
            </p:cNvCxnSpPr>
            <p:nvPr/>
          </p:nvCxnSpPr>
          <p:spPr>
            <a:xfrm flipV="1">
              <a:off x="6318738" y="2858720"/>
              <a:ext cx="4079631" cy="10533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831F318A-7BCA-F445-881F-0B9489B725A1}"/>
                </a:ext>
              </a:extLst>
            </p:cNvPr>
            <p:cNvCxnSpPr>
              <a:stCxn id="12" idx="3"/>
              <a:endCxn id="18" idx="1"/>
            </p:cNvCxnSpPr>
            <p:nvPr/>
          </p:nvCxnSpPr>
          <p:spPr>
            <a:xfrm flipV="1">
              <a:off x="6318738" y="3526939"/>
              <a:ext cx="4079631" cy="3851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462008F-AB42-F145-9848-7C35E1B87FF6}"/>
                </a:ext>
              </a:extLst>
            </p:cNvPr>
            <p:cNvCxnSpPr>
              <a:stCxn id="12" idx="3"/>
              <a:endCxn id="19" idx="1"/>
            </p:cNvCxnSpPr>
            <p:nvPr/>
          </p:nvCxnSpPr>
          <p:spPr>
            <a:xfrm>
              <a:off x="6318738" y="3912075"/>
              <a:ext cx="4079631" cy="2913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0C4E505-8DE1-B448-9185-19A59D8138D9}"/>
                </a:ext>
              </a:extLst>
            </p:cNvPr>
            <p:cNvCxnSpPr>
              <a:stCxn id="12" idx="3"/>
              <a:endCxn id="20" idx="1"/>
            </p:cNvCxnSpPr>
            <p:nvPr/>
          </p:nvCxnSpPr>
          <p:spPr>
            <a:xfrm>
              <a:off x="6318738" y="3912075"/>
              <a:ext cx="4079631" cy="9678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9C7AA270-3861-E14F-ADB1-1DE8D03050D6}"/>
                </a:ext>
              </a:extLst>
            </p:cNvPr>
            <p:cNvCxnSpPr>
              <a:stCxn id="13" idx="3"/>
              <a:endCxn id="15" idx="1"/>
            </p:cNvCxnSpPr>
            <p:nvPr/>
          </p:nvCxnSpPr>
          <p:spPr>
            <a:xfrm flipV="1">
              <a:off x="6318738" y="1518851"/>
              <a:ext cx="4079631" cy="3108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6CEE01AC-2E25-9443-B4DA-990C41C26AA6}"/>
                </a:ext>
              </a:extLst>
            </p:cNvPr>
            <p:cNvCxnSpPr>
              <a:stCxn id="13" idx="3"/>
              <a:endCxn id="16" idx="1"/>
            </p:cNvCxnSpPr>
            <p:nvPr/>
          </p:nvCxnSpPr>
          <p:spPr>
            <a:xfrm flipV="1">
              <a:off x="6318738" y="2190501"/>
              <a:ext cx="4079631" cy="24366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2D9C6732-CF24-E54D-B154-FB110C4C83CE}"/>
                </a:ext>
              </a:extLst>
            </p:cNvPr>
            <p:cNvCxnSpPr>
              <a:stCxn id="13" idx="3"/>
              <a:endCxn id="17" idx="1"/>
            </p:cNvCxnSpPr>
            <p:nvPr/>
          </p:nvCxnSpPr>
          <p:spPr>
            <a:xfrm flipV="1">
              <a:off x="6318738" y="2858720"/>
              <a:ext cx="4079631" cy="17684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BE39ADDB-F9A5-2B48-A82A-E1CD950D1F3A}"/>
                </a:ext>
              </a:extLst>
            </p:cNvPr>
            <p:cNvCxnSpPr>
              <a:stCxn id="13" idx="3"/>
              <a:endCxn id="18" idx="1"/>
            </p:cNvCxnSpPr>
            <p:nvPr/>
          </p:nvCxnSpPr>
          <p:spPr>
            <a:xfrm flipV="1">
              <a:off x="6318738" y="3526939"/>
              <a:ext cx="4079631" cy="11002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AB0D54A6-6E6E-5144-946C-A2771D271E97}"/>
                </a:ext>
              </a:extLst>
            </p:cNvPr>
            <p:cNvCxnSpPr>
              <a:stCxn id="13" idx="3"/>
              <a:endCxn id="19" idx="1"/>
            </p:cNvCxnSpPr>
            <p:nvPr/>
          </p:nvCxnSpPr>
          <p:spPr>
            <a:xfrm flipV="1">
              <a:off x="6318738" y="4203433"/>
              <a:ext cx="4079631" cy="4237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EDE6B35-F00E-EF4E-B3B0-BDDDC8DA7B15}"/>
                </a:ext>
              </a:extLst>
            </p:cNvPr>
            <p:cNvCxnSpPr>
              <a:stCxn id="13" idx="3"/>
              <a:endCxn id="20" idx="1"/>
            </p:cNvCxnSpPr>
            <p:nvPr/>
          </p:nvCxnSpPr>
          <p:spPr>
            <a:xfrm>
              <a:off x="6318738" y="4627183"/>
              <a:ext cx="4079631" cy="2527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7B43D5FD-C0CF-4B41-8AD2-44945C4E8536}"/>
              </a:ext>
            </a:extLst>
          </p:cNvPr>
          <p:cNvSpPr/>
          <p:nvPr/>
        </p:nvSpPr>
        <p:spPr>
          <a:xfrm>
            <a:off x="277479" y="1617067"/>
            <a:ext cx="6767900" cy="1631216"/>
          </a:xfrm>
          <a:prstGeom prst="rect">
            <a:avLst/>
          </a:prstGeom>
        </p:spPr>
        <p:txBody>
          <a:bodyPr wrap="square">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Testbed</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 example NF DAG from E2 [SOSP’15]</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Each NF runs on one VM using DPDK</a:t>
            </a:r>
          </a:p>
          <a:p>
            <a:pPr marL="742950" lvl="1"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Traffic – CAIDA 16</a:t>
            </a:r>
          </a:p>
        </p:txBody>
      </p:sp>
      <p:sp>
        <p:nvSpPr>
          <p:cNvPr id="22" name="Slide Number Placeholder 21">
            <a:extLst>
              <a:ext uri="{FF2B5EF4-FFF2-40B4-BE49-F238E27FC236}">
                <a16:creationId xmlns:a16="http://schemas.microsoft.com/office/drawing/2014/main" id="{28AE0E94-61A7-FB41-B4F6-1324BCE13DA8}"/>
              </a:ext>
            </a:extLst>
          </p:cNvPr>
          <p:cNvSpPr>
            <a:spLocks noGrp="1"/>
          </p:cNvSpPr>
          <p:nvPr>
            <p:ph type="sldNum" sz="quarter" idx="12"/>
          </p:nvPr>
        </p:nvSpPr>
        <p:spPr/>
        <p:txBody>
          <a:bodyPr/>
          <a:lstStyle/>
          <a:p>
            <a:fld id="{5E5517CE-978A-D640-BED8-603111C070CE}" type="slidenum">
              <a:rPr lang="en-US" smtClean="0"/>
              <a:t>24</a:t>
            </a:fld>
            <a:endParaRPr lang="en-US"/>
          </a:p>
        </p:txBody>
      </p:sp>
    </p:spTree>
    <p:extLst>
      <p:ext uri="{BB962C8B-B14F-4D97-AF65-F5344CB8AC3E}">
        <p14:creationId xmlns:p14="http://schemas.microsoft.com/office/powerpoint/2010/main" val="2497824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FD28E4-BE83-1949-BD03-5F8E2BDE0F20}"/>
              </a:ext>
            </a:extLst>
          </p:cNvPr>
          <p:cNvSpPr>
            <a:spLocks noGrp="1"/>
          </p:cNvSpPr>
          <p:nvPr>
            <p:ph type="title"/>
          </p:nvPr>
        </p:nvSpPr>
        <p:spPr>
          <a:xfrm>
            <a:off x="838200" y="165429"/>
            <a:ext cx="10515600" cy="779463"/>
          </a:xfrm>
        </p:spPr>
        <p:txBody>
          <a:bodyPr/>
          <a:lstStyle/>
          <a:p>
            <a:r>
              <a:rPr lang="en-US" b="1">
                <a:latin typeface="Athelas" panose="02000503000000020003" pitchFamily="2" charset="77"/>
              </a:rPr>
              <a:t>Microscope has higher accuracy</a:t>
            </a:r>
          </a:p>
        </p:txBody>
      </p:sp>
      <p:pic>
        <p:nvPicPr>
          <p:cNvPr id="9" name="Picture 8">
            <a:extLst>
              <a:ext uri="{FF2B5EF4-FFF2-40B4-BE49-F238E27FC236}">
                <a16:creationId xmlns:a16="http://schemas.microsoft.com/office/drawing/2014/main" id="{11A4A737-27B4-DA49-870F-0AC784C53967}"/>
              </a:ext>
            </a:extLst>
          </p:cNvPr>
          <p:cNvPicPr>
            <a:picLocks noChangeAspect="1"/>
          </p:cNvPicPr>
          <p:nvPr/>
        </p:nvPicPr>
        <p:blipFill>
          <a:blip r:embed="rId3"/>
          <a:stretch>
            <a:fillRect/>
          </a:stretch>
        </p:blipFill>
        <p:spPr>
          <a:xfrm>
            <a:off x="1643089" y="1703240"/>
            <a:ext cx="6552521" cy="3931513"/>
          </a:xfrm>
          <a:prstGeom prst="rect">
            <a:avLst/>
          </a:prstGeom>
        </p:spPr>
      </p:pic>
      <p:sp>
        <p:nvSpPr>
          <p:cNvPr id="2" name="Rectangle 1">
            <a:extLst>
              <a:ext uri="{FF2B5EF4-FFF2-40B4-BE49-F238E27FC236}">
                <a16:creationId xmlns:a16="http://schemas.microsoft.com/office/drawing/2014/main" id="{F15E6AC3-7A3A-9F45-A1BB-73BE24A312C0}"/>
              </a:ext>
            </a:extLst>
          </p:cNvPr>
          <p:cNvSpPr/>
          <p:nvPr/>
        </p:nvSpPr>
        <p:spPr>
          <a:xfrm>
            <a:off x="1834648" y="1151689"/>
            <a:ext cx="670407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Overall accuracy across all injected problems</a:t>
            </a:r>
          </a:p>
        </p:txBody>
      </p:sp>
      <p:sp>
        <p:nvSpPr>
          <p:cNvPr id="7" name="Oval 6">
            <a:extLst>
              <a:ext uri="{FF2B5EF4-FFF2-40B4-BE49-F238E27FC236}">
                <a16:creationId xmlns:a16="http://schemas.microsoft.com/office/drawing/2014/main" id="{9AD71581-F6AA-2842-BF97-2905A505D1FF}"/>
              </a:ext>
            </a:extLst>
          </p:cNvPr>
          <p:cNvSpPr/>
          <p:nvPr/>
        </p:nvSpPr>
        <p:spPr>
          <a:xfrm>
            <a:off x="7288924" y="4748981"/>
            <a:ext cx="176980" cy="1769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DC34DC7-F26D-B540-A528-57068E97BBA4}"/>
              </a:ext>
            </a:extLst>
          </p:cNvPr>
          <p:cNvSpPr txBox="1"/>
          <p:nvPr/>
        </p:nvSpPr>
        <p:spPr>
          <a:xfrm>
            <a:off x="8015349" y="2349844"/>
            <a:ext cx="3667058"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For 89.7% victim packets, Microscope ranks the correct culprit first</a:t>
            </a:r>
          </a:p>
        </p:txBody>
      </p:sp>
      <p:cxnSp>
        <p:nvCxnSpPr>
          <p:cNvPr id="12" name="Straight Arrow Connector 11">
            <a:extLst>
              <a:ext uri="{FF2B5EF4-FFF2-40B4-BE49-F238E27FC236}">
                <a16:creationId xmlns:a16="http://schemas.microsoft.com/office/drawing/2014/main" id="{DA7B8349-B803-AB4C-B23A-109024CD1998}"/>
              </a:ext>
            </a:extLst>
          </p:cNvPr>
          <p:cNvCxnSpPr>
            <a:cxnSpLocks/>
            <a:stCxn id="10" idx="2"/>
            <a:endCxn id="7" idx="6"/>
          </p:cNvCxnSpPr>
          <p:nvPr/>
        </p:nvCxnSpPr>
        <p:spPr>
          <a:xfrm flipH="1">
            <a:off x="7465904" y="3550173"/>
            <a:ext cx="2382974" cy="12872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Oval 12">
            <a:extLst>
              <a:ext uri="{FF2B5EF4-FFF2-40B4-BE49-F238E27FC236}">
                <a16:creationId xmlns:a16="http://schemas.microsoft.com/office/drawing/2014/main" id="{25511641-6A82-234E-8F00-4926589055C8}"/>
              </a:ext>
            </a:extLst>
          </p:cNvPr>
          <p:cNvSpPr/>
          <p:nvPr/>
        </p:nvSpPr>
        <p:spPr>
          <a:xfrm>
            <a:off x="4230033" y="4736465"/>
            <a:ext cx="176980" cy="1769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A850B58-F750-5D47-9418-38DB5C3CC35F}"/>
              </a:ext>
            </a:extLst>
          </p:cNvPr>
          <p:cNvSpPr txBox="1"/>
          <p:nvPr/>
        </p:nvSpPr>
        <p:spPr>
          <a:xfrm>
            <a:off x="2397284" y="2950009"/>
            <a:ext cx="3284435"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For 36% victim packets, </a:t>
            </a:r>
            <a:r>
              <a:rPr lang="en-US" sz="2400" dirty="0" err="1">
                <a:latin typeface="Times New Roman" panose="02020603050405020304" pitchFamily="18" charset="0"/>
                <a:cs typeface="Times New Roman" panose="02020603050405020304" pitchFamily="18" charset="0"/>
              </a:rPr>
              <a:t>NetMedic</a:t>
            </a:r>
            <a:r>
              <a:rPr lang="en-US" sz="2400" dirty="0">
                <a:latin typeface="Times New Roman" panose="02020603050405020304" pitchFamily="18" charset="0"/>
                <a:cs typeface="Times New Roman" panose="02020603050405020304" pitchFamily="18" charset="0"/>
              </a:rPr>
              <a:t> ranks the correct culprit first</a:t>
            </a:r>
          </a:p>
        </p:txBody>
      </p:sp>
      <p:cxnSp>
        <p:nvCxnSpPr>
          <p:cNvPr id="15" name="Straight Arrow Connector 14">
            <a:extLst>
              <a:ext uri="{FF2B5EF4-FFF2-40B4-BE49-F238E27FC236}">
                <a16:creationId xmlns:a16="http://schemas.microsoft.com/office/drawing/2014/main" id="{783EBCAB-7726-E345-B8EF-29E6318F1B78}"/>
              </a:ext>
            </a:extLst>
          </p:cNvPr>
          <p:cNvCxnSpPr>
            <a:cxnSpLocks/>
            <a:endCxn id="13" idx="1"/>
          </p:cNvCxnSpPr>
          <p:nvPr/>
        </p:nvCxnSpPr>
        <p:spPr>
          <a:xfrm>
            <a:off x="3823053" y="4130661"/>
            <a:ext cx="432898" cy="631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DB5D80A1-C3FF-AB43-95E3-9295C130ED1F}"/>
              </a:ext>
            </a:extLst>
          </p:cNvPr>
          <p:cNvSpPr>
            <a:spLocks noGrp="1"/>
          </p:cNvSpPr>
          <p:nvPr>
            <p:ph type="sldNum" sz="quarter" idx="12"/>
          </p:nvPr>
        </p:nvSpPr>
        <p:spPr/>
        <p:txBody>
          <a:bodyPr/>
          <a:lstStyle/>
          <a:p>
            <a:fld id="{5E5517CE-978A-D640-BED8-603111C070CE}" type="slidenum">
              <a:rPr lang="en-US" smtClean="0"/>
              <a:t>25</a:t>
            </a:fld>
            <a:endParaRPr lang="en-US"/>
          </a:p>
        </p:txBody>
      </p:sp>
      <p:sp>
        <p:nvSpPr>
          <p:cNvPr id="16" name="TextBox 15">
            <a:extLst>
              <a:ext uri="{FF2B5EF4-FFF2-40B4-BE49-F238E27FC236}">
                <a16:creationId xmlns:a16="http://schemas.microsoft.com/office/drawing/2014/main" id="{4D0A6755-DCC8-DE44-BF46-08FFEBE469BB}"/>
              </a:ext>
            </a:extLst>
          </p:cNvPr>
          <p:cNvSpPr txBox="1"/>
          <p:nvPr/>
        </p:nvSpPr>
        <p:spPr>
          <a:xfrm>
            <a:off x="1715658" y="6009724"/>
            <a:ext cx="8760681" cy="46166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err="1">
                <a:ln>
                  <a:noFill/>
                </a:ln>
                <a:solidFill>
                  <a:srgbClr val="0432FF"/>
                </a:solidFill>
                <a:effectLst/>
                <a:uLnTx/>
                <a:uFillTx/>
                <a:latin typeface="Times New Roman" panose="02020603050405020304" pitchFamily="18" charset="0"/>
                <a:cs typeface="Times New Roman" panose="02020603050405020304" pitchFamily="18" charset="0"/>
              </a:rPr>
              <a:t>NetMedic</a:t>
            </a:r>
            <a:r>
              <a:rPr kumimoji="0" lang="en-US" sz="2400" b="0" i="0" u="none" strike="noStrike" kern="0" cap="none" spc="0" normalizeH="0" baseline="0" noProof="0" dirty="0">
                <a:ln>
                  <a:noFill/>
                </a:ln>
                <a:solidFill>
                  <a:srgbClr val="0432FF"/>
                </a:solidFill>
                <a:effectLst/>
                <a:uLnTx/>
                <a:uFillTx/>
                <a:latin typeface="Times New Roman" panose="02020603050405020304" pitchFamily="18" charset="0"/>
                <a:cs typeface="Times New Roman" panose="02020603050405020304" pitchFamily="18" charset="0"/>
              </a:rPr>
              <a:t> fails to find causal relation with fixed time windows</a:t>
            </a:r>
          </a:p>
        </p:txBody>
      </p:sp>
    </p:spTree>
    <p:extLst>
      <p:ext uri="{BB962C8B-B14F-4D97-AF65-F5344CB8AC3E}">
        <p14:creationId xmlns:p14="http://schemas.microsoft.com/office/powerpoint/2010/main" val="53297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par>
                                <p:cTn id="19" presetID="3"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3" grpId="0" animBg="1"/>
      <p:bldP spid="14"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C5B4-34DD-5A4D-833B-757A2EABB7A3}"/>
              </a:ext>
            </a:extLst>
          </p:cNvPr>
          <p:cNvSpPr>
            <a:spLocks noGrp="1"/>
          </p:cNvSpPr>
          <p:nvPr>
            <p:ph type="title"/>
          </p:nvPr>
        </p:nvSpPr>
        <p:spPr>
          <a:xfrm>
            <a:off x="838199" y="365125"/>
            <a:ext cx="11091203" cy="1325563"/>
          </a:xfrm>
        </p:spPr>
        <p:txBody>
          <a:bodyPr/>
          <a:lstStyle/>
          <a:p>
            <a:r>
              <a:rPr lang="en-US" dirty="0"/>
              <a:t>Running Microscope without injecting problems</a:t>
            </a:r>
          </a:p>
        </p:txBody>
      </p:sp>
      <p:sp>
        <p:nvSpPr>
          <p:cNvPr id="3" name="Rectangle 2">
            <a:extLst>
              <a:ext uri="{FF2B5EF4-FFF2-40B4-BE49-F238E27FC236}">
                <a16:creationId xmlns:a16="http://schemas.microsoft.com/office/drawing/2014/main" id="{31DE8E6F-67C9-954D-AD60-815D27DF47A1}"/>
              </a:ext>
            </a:extLst>
          </p:cNvPr>
          <p:cNvSpPr/>
          <p:nvPr/>
        </p:nvSpPr>
        <p:spPr>
          <a:xfrm>
            <a:off x="838199" y="1873568"/>
            <a:ext cx="9849788" cy="4178836"/>
          </a:xfrm>
          <a:prstGeom prst="rect">
            <a:avLst/>
          </a:prstGeom>
        </p:spPr>
        <p:txBody>
          <a:bodyPr wrap="square">
            <a:spAutoFit/>
          </a:bodyPr>
          <a:lstStyle/>
          <a:p>
            <a:pPr marL="285750" indent="-28575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Setting: We run the DAG of NFs with 80% load</a:t>
            </a:r>
          </a:p>
          <a:p>
            <a:pPr marL="742950" lvl="1"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Let Microscope to detect natural problems</a:t>
            </a:r>
          </a:p>
          <a:p>
            <a:pPr marL="742950" lvl="1" indent="-285750">
              <a:lnSpc>
                <a:spcPct val="150000"/>
              </a:lnSpc>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Observations</a:t>
            </a:r>
          </a:p>
          <a:p>
            <a:pPr marL="742950" lvl="1"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21.7% of all victim packets are caused by propagation</a:t>
            </a:r>
          </a:p>
          <a:p>
            <a:pPr marL="742950" lvl="1"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10.9% are caused by at least two-hop propagation</a:t>
            </a:r>
          </a:p>
          <a:p>
            <a:pPr marL="742950" lvl="1" indent="-285750">
              <a:lnSpc>
                <a:spcPct val="150000"/>
              </a:lnSpc>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Impact propagations are common in real NF deployment</a:t>
            </a:r>
          </a:p>
        </p:txBody>
      </p:sp>
      <p:sp>
        <p:nvSpPr>
          <p:cNvPr id="7" name="Slide Number Placeholder 6">
            <a:extLst>
              <a:ext uri="{FF2B5EF4-FFF2-40B4-BE49-F238E27FC236}">
                <a16:creationId xmlns:a16="http://schemas.microsoft.com/office/drawing/2014/main" id="{81900ED6-0B95-3740-A3C8-D77034730993}"/>
              </a:ext>
            </a:extLst>
          </p:cNvPr>
          <p:cNvSpPr>
            <a:spLocks noGrp="1"/>
          </p:cNvSpPr>
          <p:nvPr>
            <p:ph type="sldNum" sz="quarter" idx="12"/>
          </p:nvPr>
        </p:nvSpPr>
        <p:spPr/>
        <p:txBody>
          <a:bodyPr/>
          <a:lstStyle/>
          <a:p>
            <a:fld id="{5E5517CE-978A-D640-BED8-603111C070CE}" type="slidenum">
              <a:rPr lang="en-US" smtClean="0"/>
              <a:t>26</a:t>
            </a:fld>
            <a:endParaRPr lang="en-US"/>
          </a:p>
        </p:txBody>
      </p:sp>
    </p:spTree>
    <p:extLst>
      <p:ext uri="{BB962C8B-B14F-4D97-AF65-F5344CB8AC3E}">
        <p14:creationId xmlns:p14="http://schemas.microsoft.com/office/powerpoint/2010/main" val="676555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DADC-EA66-46E8-BB6F-A9F185EFB9EB}"/>
              </a:ext>
            </a:extLst>
          </p:cNvPr>
          <p:cNvSpPr>
            <a:spLocks noGrp="1"/>
          </p:cNvSpPr>
          <p:nvPr>
            <p:ph type="title"/>
          </p:nvPr>
        </p:nvSpPr>
        <p:spPr/>
        <p:txBody>
          <a:bodyPr/>
          <a:lstStyle/>
          <a:p>
            <a:r>
              <a:rPr lang="en-US" dirty="0">
                <a:cs typeface="Calibri Light"/>
              </a:rPr>
              <a:t>Other results</a:t>
            </a:r>
            <a:endParaRPr lang="en-US" dirty="0"/>
          </a:p>
        </p:txBody>
      </p:sp>
      <p:sp>
        <p:nvSpPr>
          <p:cNvPr id="3" name="Content Placeholder 2">
            <a:extLst>
              <a:ext uri="{FF2B5EF4-FFF2-40B4-BE49-F238E27FC236}">
                <a16:creationId xmlns:a16="http://schemas.microsoft.com/office/drawing/2014/main" id="{CF38DCC9-8244-4AC6-99F8-FD9104671E86}"/>
              </a:ext>
            </a:extLst>
          </p:cNvPr>
          <p:cNvSpPr>
            <a:spLocks noGrp="1"/>
          </p:cNvSpPr>
          <p:nvPr>
            <p:ph idx="1"/>
          </p:nvPr>
        </p:nvSpPr>
        <p:spPr/>
        <p:txBody>
          <a:bodyPr vert="horz" lIns="91440" tIns="45720" rIns="91440" bIns="45720" rtlCol="0" anchor="t">
            <a:normAutofit lnSpcReduction="10000"/>
          </a:bodyPr>
          <a:lstStyle/>
          <a:p>
            <a:pPr>
              <a:lnSpc>
                <a:spcPct val="150000"/>
              </a:lnSpc>
            </a:pPr>
            <a:r>
              <a:rPr lang="en-US" dirty="0">
                <a:latin typeface="Times New Roman" panose="02020603050405020304" pitchFamily="18" charset="0"/>
                <a:cs typeface="Times New Roman" panose="02020603050405020304" pitchFamily="18" charset="0"/>
              </a:rPr>
              <a:t>Microscope outperforms </a:t>
            </a:r>
            <a:r>
              <a:rPr lang="en-US" dirty="0" err="1">
                <a:latin typeface="Times New Roman" panose="02020603050405020304" pitchFamily="18" charset="0"/>
                <a:cs typeface="Times New Roman" panose="02020603050405020304" pitchFamily="18" charset="0"/>
              </a:rPr>
              <a:t>NetMedic</a:t>
            </a:r>
            <a:endParaRPr lang="en-US" dirty="0">
              <a:latin typeface="Times New Roman" panose="02020603050405020304" pitchFamily="18" charset="0"/>
              <a:cs typeface="Times New Roman" panose="02020603050405020304" pitchFamily="18" charset="0"/>
            </a:endParaRPr>
          </a:p>
          <a:p>
            <a:pPr lvl="1">
              <a:lnSpc>
                <a:spcPct val="150000"/>
              </a:lnSpc>
            </a:pPr>
            <a:r>
              <a:rPr lang="en-US" dirty="0">
                <a:latin typeface="Times New Roman" panose="02020603050405020304" pitchFamily="18" charset="0"/>
                <a:cs typeface="Times New Roman" panose="02020603050405020304" pitchFamily="18" charset="0"/>
              </a:rPr>
              <a:t>Different burst size</a:t>
            </a:r>
          </a:p>
          <a:p>
            <a:pPr lvl="1">
              <a:lnSpc>
                <a:spcPct val="150000"/>
              </a:lnSpc>
            </a:pPr>
            <a:r>
              <a:rPr lang="en-US" dirty="0">
                <a:latin typeface="Times New Roman" panose="02020603050405020304" pitchFamily="18" charset="0"/>
                <a:cs typeface="Times New Roman" panose="02020603050405020304" pitchFamily="18" charset="0"/>
              </a:rPr>
              <a:t>Different interrupt intervals</a:t>
            </a:r>
          </a:p>
          <a:p>
            <a:pPr lvl="1">
              <a:lnSpc>
                <a:spcPct val="150000"/>
              </a:lnSpc>
            </a:pPr>
            <a:r>
              <a:rPr lang="en-US" dirty="0">
                <a:latin typeface="Times New Roman" panose="02020603050405020304" pitchFamily="18" charset="0"/>
                <a:cs typeface="Times New Roman" panose="02020603050405020304" pitchFamily="18" charset="0"/>
              </a:rPr>
              <a:t>Different level of impact propagation</a:t>
            </a:r>
          </a:p>
          <a:p>
            <a:pPr lvl="1">
              <a:lnSpc>
                <a:spcPct val="150000"/>
              </a:lnSpc>
            </a:pPr>
            <a:endParaRPr lang="en-US"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Pattern aggregation</a:t>
            </a:r>
          </a:p>
          <a:p>
            <a:pPr lvl="1">
              <a:lnSpc>
                <a:spcPct val="150000"/>
              </a:lnSpc>
            </a:pPr>
            <a:r>
              <a:rPr lang="en-US" dirty="0">
                <a:latin typeface="Times New Roman" panose="02020603050405020304" pitchFamily="18" charset="0"/>
                <a:cs typeface="Times New Roman" panose="02020603050405020304" pitchFamily="18" charset="0"/>
              </a:rPr>
              <a:t>Microscope converts 84K causal relations into 80 patterns </a:t>
            </a:r>
          </a:p>
          <a:p>
            <a:pPr lvl="1">
              <a:lnSpc>
                <a:spcPct val="150000"/>
              </a:lnSpc>
            </a:pP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B5B6F32-B0CD-0A40-AA52-12543357179D}"/>
              </a:ext>
            </a:extLst>
          </p:cNvPr>
          <p:cNvSpPr>
            <a:spLocks noGrp="1"/>
          </p:cNvSpPr>
          <p:nvPr>
            <p:ph type="sldNum" sz="quarter" idx="12"/>
          </p:nvPr>
        </p:nvSpPr>
        <p:spPr/>
        <p:txBody>
          <a:bodyPr/>
          <a:lstStyle/>
          <a:p>
            <a:fld id="{5E5517CE-978A-D640-BED8-603111C070CE}" type="slidenum">
              <a:rPr lang="en-US" smtClean="0"/>
              <a:t>27</a:t>
            </a:fld>
            <a:endParaRPr lang="en-US"/>
          </a:p>
        </p:txBody>
      </p:sp>
    </p:spTree>
    <p:extLst>
      <p:ext uri="{BB962C8B-B14F-4D97-AF65-F5344CB8AC3E}">
        <p14:creationId xmlns:p14="http://schemas.microsoft.com/office/powerpoint/2010/main" val="3383374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FD28E4-BE83-1949-BD03-5F8E2BDE0F20}"/>
              </a:ext>
            </a:extLst>
          </p:cNvPr>
          <p:cNvSpPr>
            <a:spLocks noGrp="1"/>
          </p:cNvSpPr>
          <p:nvPr>
            <p:ph type="title"/>
          </p:nvPr>
        </p:nvSpPr>
        <p:spPr>
          <a:xfrm>
            <a:off x="838200" y="165429"/>
            <a:ext cx="10515600" cy="779463"/>
          </a:xfrm>
        </p:spPr>
        <p:txBody>
          <a:bodyPr/>
          <a:lstStyle/>
          <a:p>
            <a:r>
              <a:rPr lang="en-US" b="1">
                <a:latin typeface="Athelas" panose="02000503000000020003" pitchFamily="2" charset="77"/>
              </a:rPr>
              <a:t>Conclusion</a:t>
            </a:r>
          </a:p>
        </p:txBody>
      </p:sp>
      <p:sp>
        <p:nvSpPr>
          <p:cNvPr id="6" name="Content Placeholder 8">
            <a:extLst>
              <a:ext uri="{FF2B5EF4-FFF2-40B4-BE49-F238E27FC236}">
                <a16:creationId xmlns:a16="http://schemas.microsoft.com/office/drawing/2014/main" id="{51BBBDC3-2727-6A48-B213-1C4E3ACA4AA9}"/>
              </a:ext>
            </a:extLst>
          </p:cNvPr>
          <p:cNvSpPr>
            <a:spLocks noGrp="1"/>
          </p:cNvSpPr>
          <p:nvPr>
            <p:ph idx="1"/>
          </p:nvPr>
        </p:nvSpPr>
        <p:spPr>
          <a:xfrm>
            <a:off x="355599" y="1241984"/>
            <a:ext cx="11480801" cy="3664002"/>
          </a:xfrm>
        </p:spPr>
        <p:txBody>
          <a:bodyPr vert="horz" lIns="91440" tIns="45720" rIns="91440" bIns="45720" rtlCol="0" anchor="t">
            <a:normAutofit/>
          </a:bodyPr>
          <a:lstStyle/>
          <a:p>
            <a:r>
              <a:rPr lang="en-US" dirty="0">
                <a:latin typeface="Times New Roman"/>
                <a:cs typeface="Times New Roman"/>
              </a:rPr>
              <a:t>NFV performance is critical to the success of NFV</a:t>
            </a:r>
          </a:p>
          <a:p>
            <a:r>
              <a:rPr lang="en-US" dirty="0">
                <a:latin typeface="Times New Roman"/>
                <a:cs typeface="Times New Roman"/>
              </a:rPr>
              <a:t>Key challenges of diagnosing NFV</a:t>
            </a:r>
          </a:p>
          <a:p>
            <a:pPr lvl="1"/>
            <a:r>
              <a:rPr lang="en-US" dirty="0">
                <a:latin typeface="Times New Roman"/>
                <a:cs typeface="Times New Roman"/>
              </a:rPr>
              <a:t>Impacts propagate over time and across different NFs</a:t>
            </a:r>
          </a:p>
          <a:p>
            <a:r>
              <a:rPr lang="en-US" dirty="0">
                <a:latin typeface="Times New Roman"/>
                <a:cs typeface="Times New Roman"/>
              </a:rPr>
              <a:t>Microscope</a:t>
            </a:r>
          </a:p>
          <a:p>
            <a:pPr lvl="1"/>
            <a:r>
              <a:rPr lang="en-US" dirty="0">
                <a:latin typeface="Times New Roman"/>
                <a:cs typeface="Times New Roman"/>
              </a:rPr>
              <a:t>Leverages queuing period and timespan analysis to understand impact propagations</a:t>
            </a:r>
            <a:endParaRPr lang="en-US" dirty="0">
              <a:cs typeface="Calibri" panose="020F0502020204030204"/>
            </a:endParaRPr>
          </a:p>
          <a:p>
            <a:pPr lvl="1"/>
            <a:r>
              <a:rPr lang="en-US" dirty="0">
                <a:latin typeface="Times New Roman" panose="02020603050405020304" pitchFamily="18" charset="0"/>
                <a:cs typeface="Times New Roman" panose="02020603050405020304" pitchFamily="18" charset="0"/>
              </a:rPr>
              <a:t>Uses </a:t>
            </a:r>
            <a:r>
              <a:rPr lang="en-US" dirty="0" err="1">
                <a:latin typeface="Times New Roman" panose="02020603050405020304" pitchFamily="18" charset="0"/>
                <a:cs typeface="Times New Roman" panose="02020603050405020304" pitchFamily="18" charset="0"/>
              </a:rPr>
              <a:t>AutoFocus</a:t>
            </a:r>
            <a:r>
              <a:rPr lang="en-US" dirty="0">
                <a:latin typeface="Times New Roman" panose="02020603050405020304" pitchFamily="18" charset="0"/>
                <a:cs typeface="Times New Roman" panose="02020603050405020304" pitchFamily="18" charset="0"/>
              </a:rPr>
              <a:t> to provide a brief diagnosis report</a:t>
            </a:r>
          </a:p>
          <a:p>
            <a:pPr lvl="1"/>
            <a:r>
              <a:rPr lang="en-US" dirty="0">
                <a:latin typeface="Times New Roman"/>
                <a:cs typeface="Times New Roman"/>
              </a:rPr>
              <a:t>Achieves much higher accuracy than existing solutions </a:t>
            </a:r>
            <a:endParaRPr lang="en-US"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996254B-7841-C34A-972F-B21050F90390}"/>
              </a:ext>
            </a:extLst>
          </p:cNvPr>
          <p:cNvPicPr>
            <a:picLocks noChangeAspect="1"/>
          </p:cNvPicPr>
          <p:nvPr/>
        </p:nvPicPr>
        <p:blipFill>
          <a:blip r:embed="rId3"/>
          <a:stretch>
            <a:fillRect/>
          </a:stretch>
        </p:blipFill>
        <p:spPr>
          <a:xfrm>
            <a:off x="1946787" y="4925961"/>
            <a:ext cx="1483032" cy="1483032"/>
          </a:xfrm>
          <a:prstGeom prst="rect">
            <a:avLst/>
          </a:prstGeom>
        </p:spPr>
      </p:pic>
      <p:grpSp>
        <p:nvGrpSpPr>
          <p:cNvPr id="7" name="Group 6">
            <a:extLst>
              <a:ext uri="{FF2B5EF4-FFF2-40B4-BE49-F238E27FC236}">
                <a16:creationId xmlns:a16="http://schemas.microsoft.com/office/drawing/2014/main" id="{E66644E2-E6AA-2343-B0F0-8D4AE7A8838B}"/>
              </a:ext>
            </a:extLst>
          </p:cNvPr>
          <p:cNvGrpSpPr/>
          <p:nvPr/>
        </p:nvGrpSpPr>
        <p:grpSpPr>
          <a:xfrm>
            <a:off x="6504038" y="5304885"/>
            <a:ext cx="2783599" cy="725184"/>
            <a:chOff x="3273410" y="4009164"/>
            <a:chExt cx="4508878" cy="1174654"/>
          </a:xfrm>
        </p:grpSpPr>
        <p:sp>
          <p:nvSpPr>
            <p:cNvPr id="9" name="Rectangle 8">
              <a:extLst>
                <a:ext uri="{FF2B5EF4-FFF2-40B4-BE49-F238E27FC236}">
                  <a16:creationId xmlns:a16="http://schemas.microsoft.com/office/drawing/2014/main" id="{0A1ABAD9-6EAD-024C-AF45-DF805D8F50F4}"/>
                </a:ext>
              </a:extLst>
            </p:cNvPr>
            <p:cNvSpPr/>
            <p:nvPr/>
          </p:nvSpPr>
          <p:spPr>
            <a:xfrm>
              <a:off x="4478908" y="4363690"/>
              <a:ext cx="795131" cy="4665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imes New Roman" panose="02020603050405020304" pitchFamily="18" charset="0"/>
                  <a:cs typeface="Times New Roman" panose="02020603050405020304" pitchFamily="18" charset="0"/>
                </a:rPr>
                <a:t>LB</a:t>
              </a:r>
            </a:p>
          </p:txBody>
        </p:sp>
        <p:sp>
          <p:nvSpPr>
            <p:cNvPr id="10" name="Rectangle 9">
              <a:extLst>
                <a:ext uri="{FF2B5EF4-FFF2-40B4-BE49-F238E27FC236}">
                  <a16:creationId xmlns:a16="http://schemas.microsoft.com/office/drawing/2014/main" id="{DB9F4740-FB4B-FE43-9ECA-265B7377351C}"/>
                </a:ext>
              </a:extLst>
            </p:cNvPr>
            <p:cNvSpPr/>
            <p:nvPr/>
          </p:nvSpPr>
          <p:spPr>
            <a:xfrm>
              <a:off x="5754130" y="4009164"/>
              <a:ext cx="795131" cy="4665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Times New Roman" panose="02020603050405020304" pitchFamily="18" charset="0"/>
                  <a:cs typeface="Times New Roman" panose="02020603050405020304" pitchFamily="18" charset="0"/>
                </a:rPr>
                <a:t>IDS</a:t>
              </a:r>
            </a:p>
          </p:txBody>
        </p:sp>
        <p:sp>
          <p:nvSpPr>
            <p:cNvPr id="11" name="Rectangle 10">
              <a:extLst>
                <a:ext uri="{FF2B5EF4-FFF2-40B4-BE49-F238E27FC236}">
                  <a16:creationId xmlns:a16="http://schemas.microsoft.com/office/drawing/2014/main" id="{8B579011-2235-C046-B4F1-0A518BA266AB}"/>
                </a:ext>
              </a:extLst>
            </p:cNvPr>
            <p:cNvSpPr/>
            <p:nvPr/>
          </p:nvSpPr>
          <p:spPr>
            <a:xfrm>
              <a:off x="5754130" y="4717244"/>
              <a:ext cx="795131" cy="4665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Times New Roman" panose="02020603050405020304" pitchFamily="18" charset="0"/>
                  <a:cs typeface="Times New Roman" panose="02020603050405020304" pitchFamily="18" charset="0"/>
                </a:rPr>
                <a:t>IDS</a:t>
              </a:r>
            </a:p>
          </p:txBody>
        </p:sp>
        <p:sp>
          <p:nvSpPr>
            <p:cNvPr id="12" name="Rectangle 11">
              <a:extLst>
                <a:ext uri="{FF2B5EF4-FFF2-40B4-BE49-F238E27FC236}">
                  <a16:creationId xmlns:a16="http://schemas.microsoft.com/office/drawing/2014/main" id="{627759B9-177F-6543-B62C-D0F7BAA6E603}"/>
                </a:ext>
              </a:extLst>
            </p:cNvPr>
            <p:cNvSpPr/>
            <p:nvPr/>
          </p:nvSpPr>
          <p:spPr>
            <a:xfrm>
              <a:off x="6987157" y="4363690"/>
              <a:ext cx="795131" cy="4665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Times New Roman" panose="02020603050405020304" pitchFamily="18" charset="0"/>
                  <a:cs typeface="Times New Roman" panose="02020603050405020304" pitchFamily="18" charset="0"/>
                </a:rPr>
                <a:t>VPN</a:t>
              </a:r>
            </a:p>
          </p:txBody>
        </p:sp>
        <p:cxnSp>
          <p:nvCxnSpPr>
            <p:cNvPr id="13" name="Straight Arrow Connector 12">
              <a:extLst>
                <a:ext uri="{FF2B5EF4-FFF2-40B4-BE49-F238E27FC236}">
                  <a16:creationId xmlns:a16="http://schemas.microsoft.com/office/drawing/2014/main" id="{84FB1A4A-037B-D947-9DEE-ADA255186165}"/>
                </a:ext>
              </a:extLst>
            </p:cNvPr>
            <p:cNvCxnSpPr>
              <a:stCxn id="9" idx="3"/>
              <a:endCxn id="10" idx="1"/>
            </p:cNvCxnSpPr>
            <p:nvPr/>
          </p:nvCxnSpPr>
          <p:spPr>
            <a:xfrm flipV="1">
              <a:off x="5274039" y="4242451"/>
              <a:ext cx="480091" cy="3545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D2B1EB37-EBC7-F74E-AB9F-3944409271D3}"/>
                </a:ext>
              </a:extLst>
            </p:cNvPr>
            <p:cNvCxnSpPr>
              <a:stCxn id="9" idx="3"/>
              <a:endCxn id="11" idx="1"/>
            </p:cNvCxnSpPr>
            <p:nvPr/>
          </p:nvCxnSpPr>
          <p:spPr>
            <a:xfrm>
              <a:off x="5274039" y="4596977"/>
              <a:ext cx="480091" cy="3535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8ECDD5B0-142E-7244-A2D1-BF3BF2CFF754}"/>
                </a:ext>
              </a:extLst>
            </p:cNvPr>
            <p:cNvCxnSpPr>
              <a:stCxn id="10" idx="3"/>
              <a:endCxn id="12" idx="1"/>
            </p:cNvCxnSpPr>
            <p:nvPr/>
          </p:nvCxnSpPr>
          <p:spPr>
            <a:xfrm>
              <a:off x="6549261" y="4242451"/>
              <a:ext cx="437896" cy="3545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E737D6D-3903-F74E-BEAE-A4E85E24D475}"/>
                </a:ext>
              </a:extLst>
            </p:cNvPr>
            <p:cNvCxnSpPr>
              <a:stCxn id="11" idx="3"/>
              <a:endCxn id="12" idx="1"/>
            </p:cNvCxnSpPr>
            <p:nvPr/>
          </p:nvCxnSpPr>
          <p:spPr>
            <a:xfrm flipV="1">
              <a:off x="6549261" y="4596977"/>
              <a:ext cx="437896" cy="3535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02E428C1-12B3-6A47-872C-5F4517DB0C22}"/>
                </a:ext>
              </a:extLst>
            </p:cNvPr>
            <p:cNvSpPr/>
            <p:nvPr/>
          </p:nvSpPr>
          <p:spPr>
            <a:xfrm>
              <a:off x="3273410" y="4366171"/>
              <a:ext cx="795131" cy="46657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Times New Roman" panose="02020603050405020304" pitchFamily="18" charset="0"/>
                  <a:cs typeface="Times New Roman" panose="02020603050405020304" pitchFamily="18" charset="0"/>
                </a:rPr>
                <a:t>NAT</a:t>
              </a:r>
            </a:p>
          </p:txBody>
        </p:sp>
        <p:cxnSp>
          <p:nvCxnSpPr>
            <p:cNvPr id="18" name="Straight Arrow Connector 17">
              <a:extLst>
                <a:ext uri="{FF2B5EF4-FFF2-40B4-BE49-F238E27FC236}">
                  <a16:creationId xmlns:a16="http://schemas.microsoft.com/office/drawing/2014/main" id="{E7220D34-5F88-4444-9901-05ABAB59DD4A}"/>
                </a:ext>
              </a:extLst>
            </p:cNvPr>
            <p:cNvCxnSpPr>
              <a:cxnSpLocks/>
              <a:stCxn id="17" idx="3"/>
              <a:endCxn id="9" idx="1"/>
            </p:cNvCxnSpPr>
            <p:nvPr/>
          </p:nvCxnSpPr>
          <p:spPr>
            <a:xfrm flipV="1">
              <a:off x="4068541" y="4596977"/>
              <a:ext cx="410367" cy="24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9" name="Straight Arrow Connector 18">
            <a:extLst>
              <a:ext uri="{FF2B5EF4-FFF2-40B4-BE49-F238E27FC236}">
                <a16:creationId xmlns:a16="http://schemas.microsoft.com/office/drawing/2014/main" id="{AAB1143A-4AD2-3740-818D-EF4790892E6D}"/>
              </a:ext>
            </a:extLst>
          </p:cNvPr>
          <p:cNvCxnSpPr>
            <a:stCxn id="4" idx="3"/>
            <a:endCxn id="17" idx="1"/>
          </p:cNvCxnSpPr>
          <p:nvPr/>
        </p:nvCxnSpPr>
        <p:spPr>
          <a:xfrm>
            <a:off x="3429819" y="5667477"/>
            <a:ext cx="3074219" cy="183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8D071E1-7425-904E-84A4-6220B3E6F506}"/>
              </a:ext>
            </a:extLst>
          </p:cNvPr>
          <p:cNvSpPr txBox="1"/>
          <p:nvPr/>
        </p:nvSpPr>
        <p:spPr>
          <a:xfrm>
            <a:off x="2911051" y="4796829"/>
            <a:ext cx="4361069" cy="830997"/>
          </a:xfrm>
          <a:prstGeom prst="rect">
            <a:avLst/>
          </a:prstGeom>
          <a:noFill/>
        </p:spPr>
        <p:txBody>
          <a:bodyPr wrap="square" rtlCol="0">
            <a:spAutoFit/>
          </a:bodyPr>
          <a:lstStyle/>
          <a:p>
            <a:pPr algn="ctr"/>
            <a:r>
              <a:rPr lang="en-US" sz="2400" b="1" dirty="0">
                <a:solidFill>
                  <a:srgbClr val="00B050"/>
                </a:solidFill>
                <a:latin typeface="Times New Roman" panose="02020603050405020304" pitchFamily="18" charset="0"/>
                <a:cs typeface="Times New Roman" panose="02020603050405020304" pitchFamily="18" charset="0"/>
              </a:rPr>
              <a:t>FIRST tool focusing on µs-level performance problems</a:t>
            </a:r>
          </a:p>
        </p:txBody>
      </p:sp>
      <p:pic>
        <p:nvPicPr>
          <p:cNvPr id="22" name="Picture 21">
            <a:extLst>
              <a:ext uri="{FF2B5EF4-FFF2-40B4-BE49-F238E27FC236}">
                <a16:creationId xmlns:a16="http://schemas.microsoft.com/office/drawing/2014/main" id="{052934B4-F549-364F-A3B8-5194E7C9F91A}"/>
              </a:ext>
            </a:extLst>
          </p:cNvPr>
          <p:cNvPicPr>
            <a:picLocks noChangeAspect="1"/>
          </p:cNvPicPr>
          <p:nvPr/>
        </p:nvPicPr>
        <p:blipFill>
          <a:blip r:embed="rId4"/>
          <a:stretch>
            <a:fillRect/>
          </a:stretch>
        </p:blipFill>
        <p:spPr>
          <a:xfrm>
            <a:off x="8829610" y="5243028"/>
            <a:ext cx="925052" cy="925052"/>
          </a:xfrm>
          <a:prstGeom prst="rect">
            <a:avLst/>
          </a:prstGeom>
        </p:spPr>
      </p:pic>
      <p:pic>
        <p:nvPicPr>
          <p:cNvPr id="39" name="Picture 38">
            <a:extLst>
              <a:ext uri="{FF2B5EF4-FFF2-40B4-BE49-F238E27FC236}">
                <a16:creationId xmlns:a16="http://schemas.microsoft.com/office/drawing/2014/main" id="{4D37D9A6-6908-7948-B6D3-78DA64EE245F}"/>
              </a:ext>
            </a:extLst>
          </p:cNvPr>
          <p:cNvPicPr>
            <a:picLocks noChangeAspect="1"/>
          </p:cNvPicPr>
          <p:nvPr/>
        </p:nvPicPr>
        <p:blipFill>
          <a:blip r:embed="rId5">
            <a:duotone>
              <a:schemeClr val="accent2">
                <a:shade val="45000"/>
                <a:satMod val="135000"/>
              </a:schemeClr>
              <a:prstClr val="white"/>
            </a:duotone>
          </a:blip>
          <a:stretch>
            <a:fillRect/>
          </a:stretch>
        </p:blipFill>
        <p:spPr>
          <a:xfrm>
            <a:off x="9846228" y="4507755"/>
            <a:ext cx="1016000" cy="1016000"/>
          </a:xfrm>
          <a:prstGeom prst="rect">
            <a:avLst/>
          </a:prstGeom>
        </p:spPr>
      </p:pic>
      <p:cxnSp>
        <p:nvCxnSpPr>
          <p:cNvPr id="41" name="Straight Connector 40">
            <a:extLst>
              <a:ext uri="{FF2B5EF4-FFF2-40B4-BE49-F238E27FC236}">
                <a16:creationId xmlns:a16="http://schemas.microsoft.com/office/drawing/2014/main" id="{E268FE7D-CF33-F445-BBC7-976A49FBEF57}"/>
              </a:ext>
            </a:extLst>
          </p:cNvPr>
          <p:cNvCxnSpPr>
            <a:stCxn id="22" idx="0"/>
          </p:cNvCxnSpPr>
          <p:nvPr/>
        </p:nvCxnSpPr>
        <p:spPr>
          <a:xfrm flipV="1">
            <a:off x="9292136" y="4507755"/>
            <a:ext cx="554092" cy="73527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F519E19-316A-6B46-ABAD-662F5A29B319}"/>
              </a:ext>
            </a:extLst>
          </p:cNvPr>
          <p:cNvCxnSpPr/>
          <p:nvPr/>
        </p:nvCxnSpPr>
        <p:spPr>
          <a:xfrm flipV="1">
            <a:off x="9754662" y="5558342"/>
            <a:ext cx="1107566" cy="53418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AD5D4C4-A4F9-594E-953A-834DFC00E6A3}"/>
              </a:ext>
            </a:extLst>
          </p:cNvPr>
          <p:cNvSpPr>
            <a:spLocks noGrp="1"/>
          </p:cNvSpPr>
          <p:nvPr>
            <p:ph type="sldNum" sz="quarter" idx="12"/>
          </p:nvPr>
        </p:nvSpPr>
        <p:spPr/>
        <p:txBody>
          <a:bodyPr/>
          <a:lstStyle/>
          <a:p>
            <a:fld id="{5E5517CE-978A-D640-BED8-603111C070CE}" type="slidenum">
              <a:rPr lang="en-US" smtClean="0"/>
              <a:t>28</a:t>
            </a:fld>
            <a:endParaRPr lang="en-US"/>
          </a:p>
        </p:txBody>
      </p:sp>
    </p:spTree>
    <p:extLst>
      <p:ext uri="{BB962C8B-B14F-4D97-AF65-F5344CB8AC3E}">
        <p14:creationId xmlns:p14="http://schemas.microsoft.com/office/powerpoint/2010/main" val="375562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linds(horizontal)">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linds(horizontal)">
                                      <p:cBhvr>
                                        <p:cTn id="20" dur="500"/>
                                        <p:tgtEl>
                                          <p:spTgt spid="6">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linds(horizontal)">
                                      <p:cBhvr>
                                        <p:cTn id="23" dur="500"/>
                                        <p:tgtEl>
                                          <p:spTgt spid="6">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blinds(horizontal)">
                                      <p:cBhvr>
                                        <p:cTn id="26" dur="500"/>
                                        <p:tgtEl>
                                          <p:spTgt spid="6">
                                            <p:txEl>
                                              <p:pRg st="5" end="5"/>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blinds(horizontal)">
                                      <p:cBhvr>
                                        <p:cTn id="29" dur="500"/>
                                        <p:tgtEl>
                                          <p:spTgt spid="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linds(horizontal)">
                                      <p:cBhvr>
                                        <p:cTn id="37" dur="500"/>
                                        <p:tgtEl>
                                          <p:spTgt spid="20"/>
                                        </p:tgtEl>
                                      </p:cBhvr>
                                    </p:animEffect>
                                  </p:childTnLst>
                                </p:cTn>
                              </p:par>
                              <p:par>
                                <p:cTn id="38" presetID="3" presetClass="entr" presetSubtype="1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linds(horizontal)">
                                      <p:cBhvr>
                                        <p:cTn id="40" dur="500"/>
                                        <p:tgtEl>
                                          <p:spTgt spid="4"/>
                                        </p:tgtEl>
                                      </p:cBhvr>
                                    </p:animEffect>
                                  </p:childTnLst>
                                </p:cTn>
                              </p:par>
                              <p:par>
                                <p:cTn id="41" presetID="3" presetClass="entr" presetSubtype="1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linds(horizont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linds(horizontal)">
                                      <p:cBhvr>
                                        <p:cTn id="48" dur="500"/>
                                        <p:tgtEl>
                                          <p:spTgt spid="43"/>
                                        </p:tgtEl>
                                      </p:cBhvr>
                                    </p:animEffect>
                                  </p:childTnLst>
                                </p:cTn>
                              </p:par>
                              <p:par>
                                <p:cTn id="49" presetID="3" presetClass="entr" presetSubtype="1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linds(horizontal)">
                                      <p:cBhvr>
                                        <p:cTn id="51" dur="500"/>
                                        <p:tgtEl>
                                          <p:spTgt spid="41"/>
                                        </p:tgtEl>
                                      </p:cBhvr>
                                    </p:animEffect>
                                  </p:childTnLst>
                                </p:cTn>
                              </p:par>
                              <p:par>
                                <p:cTn id="52" presetID="3" presetClass="entr" presetSubtype="1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linds(horizontal)">
                                      <p:cBhvr>
                                        <p:cTn id="54" dur="500"/>
                                        <p:tgtEl>
                                          <p:spTgt spid="22"/>
                                        </p:tgtEl>
                                      </p:cBhvr>
                                    </p:animEffect>
                                  </p:childTnLst>
                                </p:cTn>
                              </p:par>
                              <p:par>
                                <p:cTn id="55" presetID="3" presetClass="entr" presetSubtype="1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linds(horizontal)">
                                      <p:cBhvr>
                                        <p:cTn id="5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85F62-7F24-446D-BC87-FF2F70E8FF30}"/>
              </a:ext>
            </a:extLst>
          </p:cNvPr>
          <p:cNvSpPr>
            <a:spLocks noGrp="1"/>
          </p:cNvSpPr>
          <p:nvPr>
            <p:ph type="title"/>
          </p:nvPr>
        </p:nvSpPr>
        <p:spPr/>
        <p:txBody>
          <a:bodyPr/>
          <a:lstStyle/>
          <a:p>
            <a:r>
              <a:rPr lang="en-US" dirty="0">
                <a:cs typeface="Calibri Light"/>
              </a:rPr>
              <a:t>NFV performance is critical </a:t>
            </a:r>
            <a:endParaRPr lang="en-US" dirty="0"/>
          </a:p>
        </p:txBody>
      </p:sp>
      <p:sp>
        <p:nvSpPr>
          <p:cNvPr id="18" name="Slide Number Placeholder 17">
            <a:extLst>
              <a:ext uri="{FF2B5EF4-FFF2-40B4-BE49-F238E27FC236}">
                <a16:creationId xmlns:a16="http://schemas.microsoft.com/office/drawing/2014/main" id="{B4DA926F-FEAE-8243-9A04-E95058858919}"/>
              </a:ext>
            </a:extLst>
          </p:cNvPr>
          <p:cNvSpPr>
            <a:spLocks noGrp="1"/>
          </p:cNvSpPr>
          <p:nvPr>
            <p:ph type="sldNum" sz="quarter" idx="12"/>
          </p:nvPr>
        </p:nvSpPr>
        <p:spPr/>
        <p:txBody>
          <a:bodyPr/>
          <a:lstStyle/>
          <a:p>
            <a:fld id="{5E5517CE-978A-D640-BED8-603111C070CE}" type="slidenum">
              <a:rPr lang="en-US" smtClean="0"/>
              <a:t>3</a:t>
            </a:fld>
            <a:endParaRPr lang="en-US"/>
          </a:p>
        </p:txBody>
      </p:sp>
      <p:grpSp>
        <p:nvGrpSpPr>
          <p:cNvPr id="32" name="Group 31">
            <a:extLst>
              <a:ext uri="{FF2B5EF4-FFF2-40B4-BE49-F238E27FC236}">
                <a16:creationId xmlns:a16="http://schemas.microsoft.com/office/drawing/2014/main" id="{69FE5031-5D60-7C4F-8C27-F6700A31EDCA}"/>
              </a:ext>
            </a:extLst>
          </p:cNvPr>
          <p:cNvGrpSpPr/>
          <p:nvPr/>
        </p:nvGrpSpPr>
        <p:grpSpPr>
          <a:xfrm>
            <a:off x="1351073" y="1840567"/>
            <a:ext cx="9945928" cy="2620819"/>
            <a:chOff x="1351073" y="1840567"/>
            <a:chExt cx="9945928" cy="2620819"/>
          </a:xfrm>
        </p:grpSpPr>
        <p:grpSp>
          <p:nvGrpSpPr>
            <p:cNvPr id="31" name="Group 30">
              <a:extLst>
                <a:ext uri="{FF2B5EF4-FFF2-40B4-BE49-F238E27FC236}">
                  <a16:creationId xmlns:a16="http://schemas.microsoft.com/office/drawing/2014/main" id="{380905B3-9146-424F-AA2A-67D961A14E75}"/>
                </a:ext>
              </a:extLst>
            </p:cNvPr>
            <p:cNvGrpSpPr/>
            <p:nvPr/>
          </p:nvGrpSpPr>
          <p:grpSpPr>
            <a:xfrm>
              <a:off x="1351073" y="1840567"/>
              <a:ext cx="9945928" cy="584775"/>
              <a:chOff x="1351073" y="1840567"/>
              <a:chExt cx="9945928" cy="584775"/>
            </a:xfrm>
          </p:grpSpPr>
          <p:sp>
            <p:nvSpPr>
              <p:cNvPr id="20" name="TextBox 19">
                <a:extLst>
                  <a:ext uri="{FF2B5EF4-FFF2-40B4-BE49-F238E27FC236}">
                    <a16:creationId xmlns:a16="http://schemas.microsoft.com/office/drawing/2014/main" id="{964F8B6F-E17C-D94D-8DD9-F8C6CB5FE2A8}"/>
                  </a:ext>
                </a:extLst>
              </p:cNvPr>
              <p:cNvSpPr txBox="1"/>
              <p:nvPr/>
            </p:nvSpPr>
            <p:spPr>
              <a:xfrm>
                <a:off x="1351073" y="1840567"/>
                <a:ext cx="4051109"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Hardware Middleboxes</a:t>
                </a:r>
              </a:p>
            </p:txBody>
          </p:sp>
          <p:sp>
            <p:nvSpPr>
              <p:cNvPr id="21" name="TextBox 20">
                <a:extLst>
                  <a:ext uri="{FF2B5EF4-FFF2-40B4-BE49-F238E27FC236}">
                    <a16:creationId xmlns:a16="http://schemas.microsoft.com/office/drawing/2014/main" id="{3313CF27-5E09-D04C-A449-A940F8AA0712}"/>
                  </a:ext>
                </a:extLst>
              </p:cNvPr>
              <p:cNvSpPr txBox="1"/>
              <p:nvPr/>
            </p:nvSpPr>
            <p:spPr>
              <a:xfrm>
                <a:off x="6370652" y="1840567"/>
                <a:ext cx="4926349"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Software Network Functions</a:t>
                </a:r>
              </a:p>
            </p:txBody>
          </p:sp>
          <p:cxnSp>
            <p:nvCxnSpPr>
              <p:cNvPr id="23" name="Straight Arrow Connector 22">
                <a:extLst>
                  <a:ext uri="{FF2B5EF4-FFF2-40B4-BE49-F238E27FC236}">
                    <a16:creationId xmlns:a16="http://schemas.microsoft.com/office/drawing/2014/main" id="{687A8913-2622-474E-934A-3DC31505EF3F}"/>
                  </a:ext>
                </a:extLst>
              </p:cNvPr>
              <p:cNvCxnSpPr>
                <a:cxnSpLocks/>
                <a:stCxn id="20" idx="3"/>
                <a:endCxn id="21" idx="1"/>
              </p:cNvCxnSpPr>
              <p:nvPr/>
            </p:nvCxnSpPr>
            <p:spPr>
              <a:xfrm>
                <a:off x="5402182" y="2132955"/>
                <a:ext cx="968470" cy="0"/>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526B8055-8372-424A-B36D-8A05D2F26555}"/>
                </a:ext>
              </a:extLst>
            </p:cNvPr>
            <p:cNvSpPr txBox="1"/>
            <p:nvPr/>
          </p:nvSpPr>
          <p:spPr>
            <a:xfrm>
              <a:off x="3132170" y="3076391"/>
              <a:ext cx="6590266" cy="1384995"/>
            </a:xfrm>
            <a:prstGeom prst="rect">
              <a:avLst/>
            </a:prstGeom>
            <a:noFill/>
          </p:spPr>
          <p:txBody>
            <a:bodyPr wrap="none" rtlCol="0">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Deployment:     Flexible</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Development:   Easy for new functionality</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Price:                Cheaper</a:t>
              </a:r>
            </a:p>
          </p:txBody>
        </p:sp>
      </p:grpSp>
      <p:grpSp>
        <p:nvGrpSpPr>
          <p:cNvPr id="33" name="Group 32">
            <a:extLst>
              <a:ext uri="{FF2B5EF4-FFF2-40B4-BE49-F238E27FC236}">
                <a16:creationId xmlns:a16="http://schemas.microsoft.com/office/drawing/2014/main" id="{0D506497-45D4-6343-B069-9A6ABA26BD67}"/>
              </a:ext>
            </a:extLst>
          </p:cNvPr>
          <p:cNvGrpSpPr/>
          <p:nvPr/>
        </p:nvGrpSpPr>
        <p:grpSpPr>
          <a:xfrm>
            <a:off x="838200" y="5353680"/>
            <a:ext cx="10797118" cy="659141"/>
            <a:chOff x="700341" y="4138914"/>
            <a:chExt cx="10797118" cy="1694512"/>
          </a:xfrm>
        </p:grpSpPr>
        <p:sp>
          <p:nvSpPr>
            <p:cNvPr id="28" name="Rounded Rectangle 27">
              <a:extLst>
                <a:ext uri="{FF2B5EF4-FFF2-40B4-BE49-F238E27FC236}">
                  <a16:creationId xmlns:a16="http://schemas.microsoft.com/office/drawing/2014/main" id="{CE958001-AF28-4D42-8B75-DEB5CAA9B3B2}"/>
                </a:ext>
              </a:extLst>
            </p:cNvPr>
            <p:cNvSpPr/>
            <p:nvPr/>
          </p:nvSpPr>
          <p:spPr>
            <a:xfrm>
              <a:off x="700341" y="4138914"/>
              <a:ext cx="10797118" cy="16945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65F6901-897D-6249-B4E7-3AD9E03FCFBC}"/>
                </a:ext>
              </a:extLst>
            </p:cNvPr>
            <p:cNvSpPr txBox="1"/>
            <p:nvPr/>
          </p:nvSpPr>
          <p:spPr>
            <a:xfrm>
              <a:off x="1576194" y="4213559"/>
              <a:ext cx="8302209"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Such benefits require NFV to provide </a:t>
              </a:r>
              <a:r>
                <a:rPr lang="en-US" sz="2800" dirty="0">
                  <a:solidFill>
                    <a:srgbClr val="000000"/>
                  </a:solidFill>
                  <a:latin typeface="Times New Roman" panose="02020603050405020304" pitchFamily="18" charset="0"/>
                  <a:cs typeface="Times New Roman" panose="02020603050405020304" pitchFamily="18" charset="0"/>
                </a:rPr>
                <a:t>good performance</a:t>
              </a:r>
            </a:p>
          </p:txBody>
        </p:sp>
      </p:grpSp>
    </p:spTree>
    <p:extLst>
      <p:ext uri="{BB962C8B-B14F-4D97-AF65-F5344CB8AC3E}">
        <p14:creationId xmlns:p14="http://schemas.microsoft.com/office/powerpoint/2010/main" val="211519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9167-09E7-024D-BA23-5275FEC329A4}"/>
              </a:ext>
            </a:extLst>
          </p:cNvPr>
          <p:cNvSpPr>
            <a:spLocks noGrp="1"/>
          </p:cNvSpPr>
          <p:nvPr>
            <p:ph type="title"/>
          </p:nvPr>
        </p:nvSpPr>
        <p:spPr/>
        <p:txBody>
          <a:bodyPr/>
          <a:lstStyle/>
          <a:p>
            <a:r>
              <a:rPr lang="en-US" dirty="0">
                <a:cs typeface="Calibri Light"/>
              </a:rPr>
              <a:t>NFV performance problems is common</a:t>
            </a:r>
            <a:endParaRPr lang="en-US" dirty="0"/>
          </a:p>
        </p:txBody>
      </p:sp>
      <p:sp>
        <p:nvSpPr>
          <p:cNvPr id="4" name="Slide Number Placeholder 3">
            <a:extLst>
              <a:ext uri="{FF2B5EF4-FFF2-40B4-BE49-F238E27FC236}">
                <a16:creationId xmlns:a16="http://schemas.microsoft.com/office/drawing/2014/main" id="{97CD065C-17CE-D846-B786-36ECA502650A}"/>
              </a:ext>
            </a:extLst>
          </p:cNvPr>
          <p:cNvSpPr>
            <a:spLocks noGrp="1"/>
          </p:cNvSpPr>
          <p:nvPr>
            <p:ph type="sldNum" sz="quarter" idx="12"/>
          </p:nvPr>
        </p:nvSpPr>
        <p:spPr/>
        <p:txBody>
          <a:bodyPr/>
          <a:lstStyle/>
          <a:p>
            <a:fld id="{5E5517CE-978A-D640-BED8-603111C070CE}" type="slidenum">
              <a:rPr lang="en-US" smtClean="0"/>
              <a:t>4</a:t>
            </a:fld>
            <a:endParaRPr lang="en-US" dirty="0"/>
          </a:p>
        </p:txBody>
      </p:sp>
      <p:pic>
        <p:nvPicPr>
          <p:cNvPr id="21" name="Picture 20">
            <a:extLst>
              <a:ext uri="{FF2B5EF4-FFF2-40B4-BE49-F238E27FC236}">
                <a16:creationId xmlns:a16="http://schemas.microsoft.com/office/drawing/2014/main" id="{06FDC509-127F-D14E-9034-F4A51AEA6B65}"/>
              </a:ext>
            </a:extLst>
          </p:cNvPr>
          <p:cNvPicPr>
            <a:picLocks noChangeAspect="1"/>
          </p:cNvPicPr>
          <p:nvPr/>
        </p:nvPicPr>
        <p:blipFill>
          <a:blip r:embed="rId3"/>
          <a:stretch>
            <a:fillRect/>
          </a:stretch>
        </p:blipFill>
        <p:spPr>
          <a:xfrm>
            <a:off x="628519" y="4301179"/>
            <a:ext cx="1503232" cy="1503232"/>
          </a:xfrm>
          <a:prstGeom prst="rect">
            <a:avLst/>
          </a:prstGeom>
        </p:spPr>
      </p:pic>
      <p:sp>
        <p:nvSpPr>
          <p:cNvPr id="29" name="TextBox 28">
            <a:extLst>
              <a:ext uri="{FF2B5EF4-FFF2-40B4-BE49-F238E27FC236}">
                <a16:creationId xmlns:a16="http://schemas.microsoft.com/office/drawing/2014/main" id="{D2E6A849-16BE-7546-9E31-F0DCDB7A55DD}"/>
              </a:ext>
            </a:extLst>
          </p:cNvPr>
          <p:cNvSpPr txBox="1"/>
          <p:nvPr/>
        </p:nvSpPr>
        <p:spPr>
          <a:xfrm>
            <a:off x="2131751" y="1969834"/>
            <a:ext cx="8728351"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NFV: High tail latency, low throughput, packet drops …</a:t>
            </a:r>
          </a:p>
        </p:txBody>
      </p:sp>
      <p:sp>
        <p:nvSpPr>
          <p:cNvPr id="18" name="Rectangle 17">
            <a:extLst>
              <a:ext uri="{FF2B5EF4-FFF2-40B4-BE49-F238E27FC236}">
                <a16:creationId xmlns:a16="http://schemas.microsoft.com/office/drawing/2014/main" id="{02AA4F31-076C-6341-B850-CE2D5E4ED184}"/>
              </a:ext>
            </a:extLst>
          </p:cNvPr>
          <p:cNvSpPr/>
          <p:nvPr/>
        </p:nvSpPr>
        <p:spPr>
          <a:xfrm>
            <a:off x="2131751" y="2454581"/>
            <a:ext cx="8963891" cy="523220"/>
          </a:xfrm>
          <a:prstGeom prst="rect">
            <a:avLst/>
          </a:prstGeom>
        </p:spPr>
        <p:txBody>
          <a:bodyPr wrap="square">
            <a:spAutoFit/>
          </a:bodyPr>
          <a:lstStyle/>
          <a:p>
            <a:pPr marL="457200" lvl="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Many hops: one NF can affect the whole chain</a:t>
            </a:r>
          </a:p>
        </p:txBody>
      </p:sp>
      <p:sp>
        <p:nvSpPr>
          <p:cNvPr id="19" name="Rectangle 18">
            <a:extLst>
              <a:ext uri="{FF2B5EF4-FFF2-40B4-BE49-F238E27FC236}">
                <a16:creationId xmlns:a16="http://schemas.microsoft.com/office/drawing/2014/main" id="{6C3662E9-94D1-F346-82A6-83ACB09939B6}"/>
              </a:ext>
            </a:extLst>
          </p:cNvPr>
          <p:cNvSpPr/>
          <p:nvPr/>
        </p:nvSpPr>
        <p:spPr>
          <a:xfrm>
            <a:off x="2131751" y="2968176"/>
            <a:ext cx="8393965" cy="523220"/>
          </a:xfrm>
          <a:prstGeom prst="rect">
            <a:avLst/>
          </a:prstGeom>
        </p:spPr>
        <p:txBody>
          <a:bodyPr wrap="none">
            <a:spAutoFit/>
          </a:bodyPr>
          <a:lstStyle/>
          <a:p>
            <a:pPr marL="457200" lvl="0" indent="-457200">
              <a:buFont typeface="Arial" panose="020B0604020202020204" pitchFamily="34" charset="0"/>
              <a:buChar char="•"/>
            </a:pPr>
            <a:r>
              <a:rPr lang="en-US" sz="2800" dirty="0">
                <a:solidFill>
                  <a:prstClr val="black"/>
                </a:solidFill>
                <a:latin typeface="Times New Roman" panose="02020603050405020304" pitchFamily="18" charset="0"/>
                <a:cs typeface="Times New Roman" panose="02020603050405020304" pitchFamily="18" charset="0"/>
              </a:rPr>
              <a:t>Many networks: ISP, data center, cellular networks …</a:t>
            </a:r>
          </a:p>
        </p:txBody>
      </p:sp>
      <p:sp>
        <p:nvSpPr>
          <p:cNvPr id="13" name="TextBox 12">
            <a:extLst>
              <a:ext uri="{FF2B5EF4-FFF2-40B4-BE49-F238E27FC236}">
                <a16:creationId xmlns:a16="http://schemas.microsoft.com/office/drawing/2014/main" id="{60C654CC-805F-C047-A2BB-9A798B79F69E}"/>
              </a:ext>
            </a:extLst>
          </p:cNvPr>
          <p:cNvSpPr txBox="1"/>
          <p:nvPr/>
        </p:nvSpPr>
        <p:spPr>
          <a:xfrm>
            <a:off x="2366921" y="4430105"/>
            <a:ext cx="8252580" cy="1754326"/>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Surveyed 19 operators</a:t>
            </a:r>
          </a:p>
          <a:p>
            <a:pPr marL="457200"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Spend </a:t>
            </a:r>
            <a:r>
              <a:rPr lang="en-US" sz="2400" dirty="0">
                <a:solidFill>
                  <a:srgbClr val="000000"/>
                </a:solidFill>
                <a:latin typeface="Times New Roman" panose="02020603050405020304" pitchFamily="18" charset="0"/>
                <a:cs typeface="Times New Roman" panose="02020603050405020304" pitchFamily="18" charset="0"/>
              </a:rPr>
              <a:t>&gt;12 hours on 10-100 performance problems per month</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5C15D1DC-3DB6-2E40-AABB-4DC67183F630}"/>
              </a:ext>
            </a:extLst>
          </p:cNvPr>
          <p:cNvSpPr/>
          <p:nvPr/>
        </p:nvSpPr>
        <p:spPr>
          <a:xfrm>
            <a:off x="2903018" y="5612401"/>
            <a:ext cx="8215034" cy="400110"/>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Survey link: https://</a:t>
            </a:r>
            <a:r>
              <a:rPr lang="en-US" sz="2000" dirty="0" err="1">
                <a:latin typeface="Times New Roman" panose="02020603050405020304" pitchFamily="18" charset="0"/>
                <a:cs typeface="Times New Roman" panose="02020603050405020304" pitchFamily="18" charset="0"/>
              </a:rPr>
              <a:t>www.dropbox.com</a:t>
            </a:r>
            <a:r>
              <a:rPr lang="en-US" sz="2000" dirty="0">
                <a:latin typeface="Times New Roman" panose="02020603050405020304" pitchFamily="18" charset="0"/>
                <a:cs typeface="Times New Roman" panose="02020603050405020304" pitchFamily="18" charset="0"/>
              </a:rPr>
              <a:t>/s/66cp4k3wl8zm0q5/</a:t>
            </a:r>
            <a:r>
              <a:rPr lang="en-US" sz="2000" dirty="0" err="1">
                <a:latin typeface="Times New Roman" panose="02020603050405020304" pitchFamily="18" charset="0"/>
                <a:cs typeface="Times New Roman" panose="02020603050405020304" pitchFamily="18" charset="0"/>
              </a:rPr>
              <a:t>survey.pdf?dl</a:t>
            </a:r>
            <a:r>
              <a:rPr lang="en-US" sz="2000" dirty="0">
                <a:latin typeface="Times New Roman" panose="02020603050405020304" pitchFamily="18" charset="0"/>
                <a:cs typeface="Times New Roman" panose="02020603050405020304" pitchFamily="18" charset="0"/>
              </a:rPr>
              <a:t>=0</a:t>
            </a:r>
            <a:endParaRPr lang="en-US" sz="2000" dirty="0">
              <a:effectLst/>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BD67B53D-EDB6-6C4E-B838-CB0215FF1372}"/>
              </a:ext>
            </a:extLst>
          </p:cNvPr>
          <p:cNvGrpSpPr/>
          <p:nvPr/>
        </p:nvGrpSpPr>
        <p:grpSpPr>
          <a:xfrm>
            <a:off x="302683" y="2684775"/>
            <a:ext cx="1605540" cy="283539"/>
            <a:chOff x="3273410" y="4009164"/>
            <a:chExt cx="4508878" cy="1174654"/>
          </a:xfrm>
        </p:grpSpPr>
        <p:sp>
          <p:nvSpPr>
            <p:cNvPr id="32" name="Rectangle 31">
              <a:extLst>
                <a:ext uri="{FF2B5EF4-FFF2-40B4-BE49-F238E27FC236}">
                  <a16:creationId xmlns:a16="http://schemas.microsoft.com/office/drawing/2014/main" id="{4B415295-496A-E643-97A3-0E5E4FF111F2}"/>
                </a:ext>
              </a:extLst>
            </p:cNvPr>
            <p:cNvSpPr/>
            <p:nvPr/>
          </p:nvSpPr>
          <p:spPr>
            <a:xfrm>
              <a:off x="4478908"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0B694EF7-2305-694B-A133-412393E40FA6}"/>
                </a:ext>
              </a:extLst>
            </p:cNvPr>
            <p:cNvSpPr/>
            <p:nvPr/>
          </p:nvSpPr>
          <p:spPr>
            <a:xfrm>
              <a:off x="5754130" y="400916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5E1D6442-8F47-E241-88E7-79BAC651079D}"/>
                </a:ext>
              </a:extLst>
            </p:cNvPr>
            <p:cNvSpPr/>
            <p:nvPr/>
          </p:nvSpPr>
          <p:spPr>
            <a:xfrm>
              <a:off x="5754130" y="471724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3B0AF257-9761-5443-A9F7-89BF6B15B134}"/>
                </a:ext>
              </a:extLst>
            </p:cNvPr>
            <p:cNvSpPr/>
            <p:nvPr/>
          </p:nvSpPr>
          <p:spPr>
            <a:xfrm>
              <a:off x="6987157"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Times New Roman" panose="02020603050405020304" pitchFamily="18" charset="0"/>
                <a:cs typeface="Times New Roman" panose="02020603050405020304" pitchFamily="18" charset="0"/>
              </a:endParaRPr>
            </a:p>
          </p:txBody>
        </p:sp>
        <p:cxnSp>
          <p:nvCxnSpPr>
            <p:cNvPr id="36" name="Straight Arrow Connector 35">
              <a:extLst>
                <a:ext uri="{FF2B5EF4-FFF2-40B4-BE49-F238E27FC236}">
                  <a16:creationId xmlns:a16="http://schemas.microsoft.com/office/drawing/2014/main" id="{597CEC0D-F943-FC43-81A6-65BC5A6F186F}"/>
                </a:ext>
              </a:extLst>
            </p:cNvPr>
            <p:cNvCxnSpPr>
              <a:stCxn id="32" idx="3"/>
              <a:endCxn id="33" idx="1"/>
            </p:cNvCxnSpPr>
            <p:nvPr/>
          </p:nvCxnSpPr>
          <p:spPr>
            <a:xfrm flipV="1">
              <a:off x="5274039" y="4242451"/>
              <a:ext cx="480091" cy="3545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D37396DB-361C-7F48-B436-6387FE687A10}"/>
                </a:ext>
              </a:extLst>
            </p:cNvPr>
            <p:cNvCxnSpPr>
              <a:stCxn id="32" idx="3"/>
              <a:endCxn id="34" idx="1"/>
            </p:cNvCxnSpPr>
            <p:nvPr/>
          </p:nvCxnSpPr>
          <p:spPr>
            <a:xfrm>
              <a:off x="5274039" y="4596977"/>
              <a:ext cx="480091" cy="3535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9D7E8E13-794B-5740-9B0F-BD8E2C881FFE}"/>
                </a:ext>
              </a:extLst>
            </p:cNvPr>
            <p:cNvCxnSpPr>
              <a:stCxn id="33" idx="3"/>
              <a:endCxn id="35" idx="1"/>
            </p:cNvCxnSpPr>
            <p:nvPr/>
          </p:nvCxnSpPr>
          <p:spPr>
            <a:xfrm>
              <a:off x="6549261" y="4242451"/>
              <a:ext cx="437896" cy="3545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BDE0526C-CBA3-9948-A80C-51893ACE8AA5}"/>
                </a:ext>
              </a:extLst>
            </p:cNvPr>
            <p:cNvCxnSpPr>
              <a:stCxn id="34" idx="3"/>
              <a:endCxn id="35" idx="1"/>
            </p:cNvCxnSpPr>
            <p:nvPr/>
          </p:nvCxnSpPr>
          <p:spPr>
            <a:xfrm flipV="1">
              <a:off x="6549261" y="4596977"/>
              <a:ext cx="437896" cy="3535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03A9050D-91D5-B640-B8C8-3E9A7C9C98AC}"/>
                </a:ext>
              </a:extLst>
            </p:cNvPr>
            <p:cNvSpPr/>
            <p:nvPr/>
          </p:nvSpPr>
          <p:spPr>
            <a:xfrm>
              <a:off x="3273410" y="4366171"/>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b="1" dirty="0">
                <a:solidFill>
                  <a:schemeClr val="tx1"/>
                </a:solidFill>
                <a:latin typeface="Times New Roman" panose="02020603050405020304" pitchFamily="18" charset="0"/>
                <a:cs typeface="Times New Roman" panose="02020603050405020304" pitchFamily="18" charset="0"/>
              </a:endParaRPr>
            </a:p>
          </p:txBody>
        </p:sp>
        <p:cxnSp>
          <p:nvCxnSpPr>
            <p:cNvPr id="41" name="Straight Arrow Connector 40">
              <a:extLst>
                <a:ext uri="{FF2B5EF4-FFF2-40B4-BE49-F238E27FC236}">
                  <a16:creationId xmlns:a16="http://schemas.microsoft.com/office/drawing/2014/main" id="{036829DC-C3C2-1B47-B70A-2C1AE51652CF}"/>
                </a:ext>
              </a:extLst>
            </p:cNvPr>
            <p:cNvCxnSpPr>
              <a:cxnSpLocks/>
              <a:stCxn id="40" idx="3"/>
              <a:endCxn id="32" idx="1"/>
            </p:cNvCxnSpPr>
            <p:nvPr/>
          </p:nvCxnSpPr>
          <p:spPr>
            <a:xfrm flipV="1">
              <a:off x="4068541" y="4596977"/>
              <a:ext cx="410367" cy="248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1870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8" grpId="0"/>
      <p:bldP spid="19" grpId="0"/>
      <p:bldP spid="13"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EB7B-C4A4-43B7-9DF7-9E081BDC7618}"/>
              </a:ext>
            </a:extLst>
          </p:cNvPr>
          <p:cNvSpPr>
            <a:spLocks noGrp="1"/>
          </p:cNvSpPr>
          <p:nvPr>
            <p:ph type="title"/>
          </p:nvPr>
        </p:nvSpPr>
        <p:spPr>
          <a:xfrm>
            <a:off x="838200" y="171864"/>
            <a:ext cx="10515600" cy="1325563"/>
          </a:xfrm>
        </p:spPr>
        <p:txBody>
          <a:bodyPr/>
          <a:lstStyle/>
          <a:p>
            <a:r>
              <a:rPr lang="en-US" dirty="0">
                <a:cs typeface="Calibri Light"/>
              </a:rPr>
              <a:t>Blame games happen upon problems</a:t>
            </a:r>
            <a:endParaRPr lang="en-US" dirty="0"/>
          </a:p>
        </p:txBody>
      </p:sp>
      <p:grpSp>
        <p:nvGrpSpPr>
          <p:cNvPr id="18" name="Group 17">
            <a:extLst>
              <a:ext uri="{FF2B5EF4-FFF2-40B4-BE49-F238E27FC236}">
                <a16:creationId xmlns:a16="http://schemas.microsoft.com/office/drawing/2014/main" id="{D1C3F6E8-41D8-0E43-8042-058C6E8503C8}"/>
              </a:ext>
            </a:extLst>
          </p:cNvPr>
          <p:cNvGrpSpPr/>
          <p:nvPr/>
        </p:nvGrpSpPr>
        <p:grpSpPr>
          <a:xfrm>
            <a:off x="3059747" y="3433573"/>
            <a:ext cx="6423488" cy="1673449"/>
            <a:chOff x="3273410" y="4009164"/>
            <a:chExt cx="4508878" cy="1174654"/>
          </a:xfrm>
        </p:grpSpPr>
        <p:sp>
          <p:nvSpPr>
            <p:cNvPr id="19" name="Rectangle 18">
              <a:extLst>
                <a:ext uri="{FF2B5EF4-FFF2-40B4-BE49-F238E27FC236}">
                  <a16:creationId xmlns:a16="http://schemas.microsoft.com/office/drawing/2014/main" id="{B77D5889-E62F-3046-8239-09E842DF28EF}"/>
                </a:ext>
              </a:extLst>
            </p:cNvPr>
            <p:cNvSpPr/>
            <p:nvPr/>
          </p:nvSpPr>
          <p:spPr>
            <a:xfrm>
              <a:off x="4478908"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LB</a:t>
              </a:r>
            </a:p>
          </p:txBody>
        </p:sp>
        <p:sp>
          <p:nvSpPr>
            <p:cNvPr id="20" name="Rectangle 19">
              <a:extLst>
                <a:ext uri="{FF2B5EF4-FFF2-40B4-BE49-F238E27FC236}">
                  <a16:creationId xmlns:a16="http://schemas.microsoft.com/office/drawing/2014/main" id="{8DC43921-2BA7-0D47-8BD5-A78206BCD6ED}"/>
                </a:ext>
              </a:extLst>
            </p:cNvPr>
            <p:cNvSpPr/>
            <p:nvPr/>
          </p:nvSpPr>
          <p:spPr>
            <a:xfrm>
              <a:off x="5754130" y="400916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FW</a:t>
              </a:r>
            </a:p>
          </p:txBody>
        </p:sp>
        <p:sp>
          <p:nvSpPr>
            <p:cNvPr id="21" name="Rectangle 20">
              <a:extLst>
                <a:ext uri="{FF2B5EF4-FFF2-40B4-BE49-F238E27FC236}">
                  <a16:creationId xmlns:a16="http://schemas.microsoft.com/office/drawing/2014/main" id="{7D39DAC3-3755-DB44-B850-9D565353CE17}"/>
                </a:ext>
              </a:extLst>
            </p:cNvPr>
            <p:cNvSpPr/>
            <p:nvPr/>
          </p:nvSpPr>
          <p:spPr>
            <a:xfrm>
              <a:off x="5754130" y="471724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FW</a:t>
              </a:r>
            </a:p>
          </p:txBody>
        </p:sp>
        <p:sp>
          <p:nvSpPr>
            <p:cNvPr id="22" name="Rectangle 21">
              <a:extLst>
                <a:ext uri="{FF2B5EF4-FFF2-40B4-BE49-F238E27FC236}">
                  <a16:creationId xmlns:a16="http://schemas.microsoft.com/office/drawing/2014/main" id="{26D9CF38-F25D-544D-9C78-5467FC35798E}"/>
                </a:ext>
              </a:extLst>
            </p:cNvPr>
            <p:cNvSpPr/>
            <p:nvPr/>
          </p:nvSpPr>
          <p:spPr>
            <a:xfrm>
              <a:off x="6987157"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VPN</a:t>
              </a:r>
            </a:p>
          </p:txBody>
        </p:sp>
        <p:cxnSp>
          <p:nvCxnSpPr>
            <p:cNvPr id="23" name="Straight Arrow Connector 22">
              <a:extLst>
                <a:ext uri="{FF2B5EF4-FFF2-40B4-BE49-F238E27FC236}">
                  <a16:creationId xmlns:a16="http://schemas.microsoft.com/office/drawing/2014/main" id="{549AACBA-CCE1-A846-B6BE-7A033C763487}"/>
                </a:ext>
              </a:extLst>
            </p:cNvPr>
            <p:cNvCxnSpPr>
              <a:stCxn id="19" idx="3"/>
              <a:endCxn id="20" idx="1"/>
            </p:cNvCxnSpPr>
            <p:nvPr/>
          </p:nvCxnSpPr>
          <p:spPr>
            <a:xfrm flipV="1">
              <a:off x="5274039" y="4242451"/>
              <a:ext cx="480091" cy="354526"/>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65CE0340-6A40-6349-8E61-20E1CAEDD4CC}"/>
                </a:ext>
              </a:extLst>
            </p:cNvPr>
            <p:cNvCxnSpPr>
              <a:stCxn id="19" idx="3"/>
              <a:endCxn id="21" idx="1"/>
            </p:cNvCxnSpPr>
            <p:nvPr/>
          </p:nvCxnSpPr>
          <p:spPr>
            <a:xfrm>
              <a:off x="5274039" y="4596977"/>
              <a:ext cx="480091" cy="353554"/>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78BF03FC-B633-2841-A1CA-0C1CFEDA7FD8}"/>
                </a:ext>
              </a:extLst>
            </p:cNvPr>
            <p:cNvCxnSpPr>
              <a:stCxn id="20" idx="3"/>
              <a:endCxn id="22" idx="1"/>
            </p:cNvCxnSpPr>
            <p:nvPr/>
          </p:nvCxnSpPr>
          <p:spPr>
            <a:xfrm>
              <a:off x="6549261" y="4242451"/>
              <a:ext cx="437896" cy="354526"/>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11CC4D49-1C3A-5C41-87D3-3F229C6AC49A}"/>
                </a:ext>
              </a:extLst>
            </p:cNvPr>
            <p:cNvCxnSpPr>
              <a:stCxn id="21" idx="3"/>
              <a:endCxn id="22" idx="1"/>
            </p:cNvCxnSpPr>
            <p:nvPr/>
          </p:nvCxnSpPr>
          <p:spPr>
            <a:xfrm flipV="1">
              <a:off x="6549261" y="4596977"/>
              <a:ext cx="437896" cy="353554"/>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D776CD8B-DB8A-244C-9759-D760A2CC45C9}"/>
                </a:ext>
              </a:extLst>
            </p:cNvPr>
            <p:cNvSpPr/>
            <p:nvPr/>
          </p:nvSpPr>
          <p:spPr>
            <a:xfrm>
              <a:off x="3273410" y="4366171"/>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NAT</a:t>
              </a:r>
            </a:p>
          </p:txBody>
        </p:sp>
        <p:cxnSp>
          <p:nvCxnSpPr>
            <p:cNvPr id="28" name="Straight Arrow Connector 27">
              <a:extLst>
                <a:ext uri="{FF2B5EF4-FFF2-40B4-BE49-F238E27FC236}">
                  <a16:creationId xmlns:a16="http://schemas.microsoft.com/office/drawing/2014/main" id="{C09A7A7F-2CEC-D441-9F89-2586C4E9BAD2}"/>
                </a:ext>
              </a:extLst>
            </p:cNvPr>
            <p:cNvCxnSpPr>
              <a:cxnSpLocks/>
              <a:stCxn id="27" idx="3"/>
              <a:endCxn id="19" idx="1"/>
            </p:cNvCxnSpPr>
            <p:nvPr/>
          </p:nvCxnSpPr>
          <p:spPr>
            <a:xfrm flipV="1">
              <a:off x="4068541" y="4596977"/>
              <a:ext cx="410367" cy="248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8" name="Explosion 1 7">
            <a:extLst>
              <a:ext uri="{FF2B5EF4-FFF2-40B4-BE49-F238E27FC236}">
                <a16:creationId xmlns:a16="http://schemas.microsoft.com/office/drawing/2014/main" id="{AD834B98-EDA6-054D-AB22-FA2F37279DBA}"/>
              </a:ext>
            </a:extLst>
          </p:cNvPr>
          <p:cNvSpPr/>
          <p:nvPr/>
        </p:nvSpPr>
        <p:spPr>
          <a:xfrm>
            <a:off x="8969243" y="4432851"/>
            <a:ext cx="507553" cy="525915"/>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05108CB-FCC2-884B-8064-8E8EAB501A5D}"/>
              </a:ext>
            </a:extLst>
          </p:cNvPr>
          <p:cNvSpPr txBox="1"/>
          <p:nvPr/>
        </p:nvSpPr>
        <p:spPr>
          <a:xfrm>
            <a:off x="8610600" y="5040520"/>
            <a:ext cx="3117674" cy="523220"/>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Long tail latency</a:t>
            </a:r>
          </a:p>
        </p:txBody>
      </p:sp>
      <p:sp>
        <p:nvSpPr>
          <p:cNvPr id="12" name="TextBox 11">
            <a:extLst>
              <a:ext uri="{FF2B5EF4-FFF2-40B4-BE49-F238E27FC236}">
                <a16:creationId xmlns:a16="http://schemas.microsoft.com/office/drawing/2014/main" id="{5AB6E379-0139-304C-B60A-C4E9C71074F8}"/>
              </a:ext>
            </a:extLst>
          </p:cNvPr>
          <p:cNvSpPr txBox="1"/>
          <p:nvPr/>
        </p:nvSpPr>
        <p:spPr>
          <a:xfrm>
            <a:off x="9282624" y="2906108"/>
            <a:ext cx="1920232" cy="707886"/>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Vendor: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Bugs in VPN</a:t>
            </a:r>
          </a:p>
        </p:txBody>
      </p:sp>
      <p:sp>
        <p:nvSpPr>
          <p:cNvPr id="16" name="TextBox 15">
            <a:extLst>
              <a:ext uri="{FF2B5EF4-FFF2-40B4-BE49-F238E27FC236}">
                <a16:creationId xmlns:a16="http://schemas.microsoft.com/office/drawing/2014/main" id="{9B27B668-DDF2-3449-9B05-A4273024F37F}"/>
              </a:ext>
            </a:extLst>
          </p:cNvPr>
          <p:cNvSpPr txBox="1"/>
          <p:nvPr/>
        </p:nvSpPr>
        <p:spPr>
          <a:xfrm>
            <a:off x="512154" y="2916903"/>
            <a:ext cx="2245794" cy="707886"/>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User: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Input traffic bursts</a:t>
            </a:r>
          </a:p>
        </p:txBody>
      </p:sp>
      <p:sp>
        <p:nvSpPr>
          <p:cNvPr id="17" name="TextBox 16">
            <a:extLst>
              <a:ext uri="{FF2B5EF4-FFF2-40B4-BE49-F238E27FC236}">
                <a16:creationId xmlns:a16="http://schemas.microsoft.com/office/drawing/2014/main" id="{752BCE21-AA06-AA43-9AF6-806E2C33C033}"/>
              </a:ext>
            </a:extLst>
          </p:cNvPr>
          <p:cNvSpPr txBox="1"/>
          <p:nvPr/>
        </p:nvSpPr>
        <p:spPr>
          <a:xfrm>
            <a:off x="5704276" y="5395948"/>
            <a:ext cx="2911931" cy="707886"/>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000" kern="0" dirty="0">
                <a:solidFill>
                  <a:prstClr val="black"/>
                </a:solidFill>
                <a:latin typeface="Times New Roman" panose="02020603050405020304" pitchFamily="18" charset="0"/>
                <a:cs typeface="Times New Roman" panose="02020603050405020304" pitchFamily="18" charset="0"/>
              </a:rPr>
              <a:t>ISP</a:t>
            </a: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Misconfiguration in FW</a:t>
            </a:r>
          </a:p>
        </p:txBody>
      </p:sp>
      <p:sp>
        <p:nvSpPr>
          <p:cNvPr id="33" name="Cloud 32">
            <a:extLst>
              <a:ext uri="{FF2B5EF4-FFF2-40B4-BE49-F238E27FC236}">
                <a16:creationId xmlns:a16="http://schemas.microsoft.com/office/drawing/2014/main" id="{E00147CE-2BF2-7746-9344-16C3D5D8750F}"/>
              </a:ext>
            </a:extLst>
          </p:cNvPr>
          <p:cNvSpPr/>
          <p:nvPr/>
        </p:nvSpPr>
        <p:spPr>
          <a:xfrm>
            <a:off x="189048" y="3817783"/>
            <a:ext cx="2402384" cy="936834"/>
          </a:xfrm>
          <a:prstGeom prst="cloud">
            <a:avLst/>
          </a:prstGeom>
          <a:solidFill>
            <a:schemeClr val="accent6">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tx1"/>
                </a:solidFill>
                <a:latin typeface="Times New Roman" panose="02020603050405020304" pitchFamily="18" charset="0"/>
                <a:cs typeface="Times New Roman" panose="02020603050405020304" pitchFamily="18" charset="0"/>
              </a:rPr>
              <a:t>User Traffic</a:t>
            </a:r>
          </a:p>
        </p:txBody>
      </p:sp>
      <p:cxnSp>
        <p:nvCxnSpPr>
          <p:cNvPr id="34" name="Straight Arrow Connector 33">
            <a:extLst>
              <a:ext uri="{FF2B5EF4-FFF2-40B4-BE49-F238E27FC236}">
                <a16:creationId xmlns:a16="http://schemas.microsoft.com/office/drawing/2014/main" id="{DD7608FA-9179-CF46-ABCE-3D5316D68B99}"/>
              </a:ext>
            </a:extLst>
          </p:cNvPr>
          <p:cNvCxnSpPr>
            <a:cxnSpLocks/>
            <a:stCxn id="33" idx="0"/>
            <a:endCxn id="27" idx="1"/>
          </p:cNvCxnSpPr>
          <p:nvPr/>
        </p:nvCxnSpPr>
        <p:spPr>
          <a:xfrm flipV="1">
            <a:off x="2589430" y="4274524"/>
            <a:ext cx="470317" cy="11676"/>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3" name="Multiply 2">
            <a:extLst>
              <a:ext uri="{FF2B5EF4-FFF2-40B4-BE49-F238E27FC236}">
                <a16:creationId xmlns:a16="http://schemas.microsoft.com/office/drawing/2014/main" id="{265CA263-3547-534C-9711-837B7DD1003B}"/>
              </a:ext>
            </a:extLst>
          </p:cNvPr>
          <p:cNvSpPr/>
          <p:nvPr/>
        </p:nvSpPr>
        <p:spPr>
          <a:xfrm>
            <a:off x="8981533" y="2765961"/>
            <a:ext cx="718912" cy="79038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a:extLst>
              <a:ext uri="{FF2B5EF4-FFF2-40B4-BE49-F238E27FC236}">
                <a16:creationId xmlns:a16="http://schemas.microsoft.com/office/drawing/2014/main" id="{90353C26-FD58-BD47-8BAA-1E4B12DE7A1F}"/>
              </a:ext>
            </a:extLst>
          </p:cNvPr>
          <p:cNvSpPr/>
          <p:nvPr/>
        </p:nvSpPr>
        <p:spPr>
          <a:xfrm>
            <a:off x="8199620" y="1233809"/>
            <a:ext cx="3759875" cy="1076104"/>
          </a:xfrm>
          <a:prstGeom prst="wedgeRectCallout">
            <a:avLst>
              <a:gd name="adj1" fmla="val -19378"/>
              <a:gd name="adj2" fmla="val 10428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No problem found when running VPN alone</a:t>
            </a:r>
          </a:p>
        </p:txBody>
      </p:sp>
      <p:sp>
        <p:nvSpPr>
          <p:cNvPr id="47" name="Multiply 46">
            <a:extLst>
              <a:ext uri="{FF2B5EF4-FFF2-40B4-BE49-F238E27FC236}">
                <a16:creationId xmlns:a16="http://schemas.microsoft.com/office/drawing/2014/main" id="{477F1509-1575-C445-87EC-5D758D7E41D6}"/>
              </a:ext>
            </a:extLst>
          </p:cNvPr>
          <p:cNvSpPr/>
          <p:nvPr/>
        </p:nvSpPr>
        <p:spPr>
          <a:xfrm>
            <a:off x="1870518" y="2596231"/>
            <a:ext cx="718912" cy="790384"/>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ular Callout 47">
            <a:extLst>
              <a:ext uri="{FF2B5EF4-FFF2-40B4-BE49-F238E27FC236}">
                <a16:creationId xmlns:a16="http://schemas.microsoft.com/office/drawing/2014/main" id="{4DA73DB8-9640-F840-B2A1-6647A1187D12}"/>
              </a:ext>
            </a:extLst>
          </p:cNvPr>
          <p:cNvSpPr/>
          <p:nvPr/>
        </p:nvSpPr>
        <p:spPr>
          <a:xfrm>
            <a:off x="512153" y="1812587"/>
            <a:ext cx="4088421" cy="609035"/>
          </a:xfrm>
          <a:prstGeom prst="wedgeRectCallout">
            <a:avLst>
              <a:gd name="adj1" fmla="val -7738"/>
              <a:gd name="adj2" fmla="val 10825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No burst found in traffic log</a:t>
            </a:r>
          </a:p>
        </p:txBody>
      </p:sp>
      <p:sp>
        <p:nvSpPr>
          <p:cNvPr id="50" name="Slide Number Placeholder 49">
            <a:extLst>
              <a:ext uri="{FF2B5EF4-FFF2-40B4-BE49-F238E27FC236}">
                <a16:creationId xmlns:a16="http://schemas.microsoft.com/office/drawing/2014/main" id="{5A99342A-4F93-AB49-A54F-0FE96134B974}"/>
              </a:ext>
            </a:extLst>
          </p:cNvPr>
          <p:cNvSpPr>
            <a:spLocks noGrp="1"/>
          </p:cNvSpPr>
          <p:nvPr>
            <p:ph type="sldNum" sz="quarter" idx="12"/>
          </p:nvPr>
        </p:nvSpPr>
        <p:spPr/>
        <p:txBody>
          <a:bodyPr/>
          <a:lstStyle/>
          <a:p>
            <a:fld id="{5E5517CE-978A-D640-BED8-603111C070CE}" type="slidenum">
              <a:rPr lang="en-US" smtClean="0"/>
              <a:t>5</a:t>
            </a:fld>
            <a:endParaRPr lang="en-US" dirty="0"/>
          </a:p>
        </p:txBody>
      </p:sp>
    </p:spTree>
    <p:extLst>
      <p:ext uri="{BB962C8B-B14F-4D97-AF65-F5344CB8AC3E}">
        <p14:creationId xmlns:p14="http://schemas.microsoft.com/office/powerpoint/2010/main" val="24651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grpId="1" nodeType="clickEffect">
                                  <p:stCondLst>
                                    <p:cond delay="0"/>
                                  </p:stCondLst>
                                  <p:childTnLst>
                                    <p:animEffect transition="out" filter="blinds(horizontal)">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3" presetClass="exit" presetSubtype="10" fill="hold" grpId="1" nodeType="withEffect">
                                  <p:stCondLst>
                                    <p:cond delay="0"/>
                                  </p:stCondLst>
                                  <p:childTnLst>
                                    <p:animEffect transition="out" filter="blinds(horizontal)">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par>
                                <p:cTn id="32" presetID="3" presetClass="exit" presetSubtype="10" fill="hold" grpId="1" nodeType="withEffect">
                                  <p:stCondLst>
                                    <p:cond delay="0"/>
                                  </p:stCondLst>
                                  <p:childTnLst>
                                    <p:animEffect transition="out" filter="blinds(horizont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blinds(horizontal)">
                                      <p:cBhvr>
                                        <p:cTn id="44" dur="500"/>
                                        <p:tgtEl>
                                          <p:spTgt spid="47"/>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blinds(horizontal)">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48"/>
                                        </p:tgtEl>
                                      </p:cBhvr>
                                    </p:animEffect>
                                    <p:set>
                                      <p:cBhvr>
                                        <p:cTn id="52" dur="1" fill="hold">
                                          <p:stCondLst>
                                            <p:cond delay="499"/>
                                          </p:stCondLst>
                                        </p:cTn>
                                        <p:tgtEl>
                                          <p:spTgt spid="48"/>
                                        </p:tgtEl>
                                        <p:attrNameLst>
                                          <p:attrName>style.visibility</p:attrName>
                                        </p:attrNameLst>
                                      </p:cBhvr>
                                      <p:to>
                                        <p:strVal val="hidden"/>
                                      </p:to>
                                    </p:set>
                                  </p:childTnLst>
                                </p:cTn>
                              </p:par>
                              <p:par>
                                <p:cTn id="53" presetID="3" presetClass="exit" presetSubtype="10" fill="hold" grpId="1" nodeType="withEffect">
                                  <p:stCondLst>
                                    <p:cond delay="0"/>
                                  </p:stCondLst>
                                  <p:childTnLst>
                                    <p:animEffect transition="out" filter="blinds(horizontal)">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par>
                                <p:cTn id="56" presetID="3" presetClass="exit" presetSubtype="10" fill="hold" grpId="1" nodeType="withEffect">
                                  <p:stCondLst>
                                    <p:cond delay="0"/>
                                  </p:stCondLst>
                                  <p:childTnLst>
                                    <p:animEffect transition="out" filter="blinds(horizontal)">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linds(horizontal)">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animBg="1"/>
      <p:bldP spid="12" grpId="1" animBg="1"/>
      <p:bldP spid="16" grpId="0" animBg="1"/>
      <p:bldP spid="16" grpId="1" animBg="1"/>
      <p:bldP spid="17" grpId="0" animBg="1"/>
      <p:bldP spid="3" grpId="0" animBg="1"/>
      <p:bldP spid="3" grpId="1" animBg="1"/>
      <p:bldP spid="4" grpId="0" animBg="1"/>
      <p:bldP spid="4"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A7C2-D5E2-4047-B029-907DE46EFE5B}"/>
              </a:ext>
            </a:extLst>
          </p:cNvPr>
          <p:cNvSpPr>
            <a:spLocks noGrp="1"/>
          </p:cNvSpPr>
          <p:nvPr>
            <p:ph type="title"/>
          </p:nvPr>
        </p:nvSpPr>
        <p:spPr/>
        <p:txBody>
          <a:bodyPr>
            <a:normAutofit/>
          </a:bodyPr>
          <a:lstStyle/>
          <a:p>
            <a:r>
              <a:rPr lang="en-US" dirty="0">
                <a:cs typeface="Calibri Light"/>
              </a:rPr>
              <a:t>Goal: Identifying the correct causal relations</a:t>
            </a:r>
          </a:p>
        </p:txBody>
      </p:sp>
      <p:grpSp>
        <p:nvGrpSpPr>
          <p:cNvPr id="6" name="Group 5">
            <a:extLst>
              <a:ext uri="{FF2B5EF4-FFF2-40B4-BE49-F238E27FC236}">
                <a16:creationId xmlns:a16="http://schemas.microsoft.com/office/drawing/2014/main" id="{5C3677AA-004D-CE43-BFC6-C440BD3A969D}"/>
              </a:ext>
            </a:extLst>
          </p:cNvPr>
          <p:cNvGrpSpPr/>
          <p:nvPr/>
        </p:nvGrpSpPr>
        <p:grpSpPr>
          <a:xfrm>
            <a:off x="7013591" y="1925026"/>
            <a:ext cx="4340209" cy="1130712"/>
            <a:chOff x="3273410" y="4009164"/>
            <a:chExt cx="4508878" cy="1174654"/>
          </a:xfrm>
        </p:grpSpPr>
        <p:sp>
          <p:nvSpPr>
            <p:cNvPr id="7" name="Rectangle 6">
              <a:extLst>
                <a:ext uri="{FF2B5EF4-FFF2-40B4-BE49-F238E27FC236}">
                  <a16:creationId xmlns:a16="http://schemas.microsoft.com/office/drawing/2014/main" id="{4D0B1732-9AB2-A545-A24E-FCD9041CA933}"/>
                </a:ext>
              </a:extLst>
            </p:cNvPr>
            <p:cNvSpPr/>
            <p:nvPr/>
          </p:nvSpPr>
          <p:spPr>
            <a:xfrm>
              <a:off x="4478908"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Times New Roman" panose="02020603050405020304" pitchFamily="18" charset="0"/>
                  <a:cs typeface="Times New Roman" panose="02020603050405020304" pitchFamily="18" charset="0"/>
                </a:rPr>
                <a:t>LB</a:t>
              </a:r>
            </a:p>
          </p:txBody>
        </p:sp>
        <p:sp>
          <p:nvSpPr>
            <p:cNvPr id="8" name="Rectangle 7">
              <a:extLst>
                <a:ext uri="{FF2B5EF4-FFF2-40B4-BE49-F238E27FC236}">
                  <a16:creationId xmlns:a16="http://schemas.microsoft.com/office/drawing/2014/main" id="{2E66144D-D29F-2146-BFC9-DF0462CF72EC}"/>
                </a:ext>
              </a:extLst>
            </p:cNvPr>
            <p:cNvSpPr/>
            <p:nvPr/>
          </p:nvSpPr>
          <p:spPr>
            <a:xfrm>
              <a:off x="5754130" y="400916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FW</a:t>
              </a:r>
            </a:p>
          </p:txBody>
        </p:sp>
        <p:sp>
          <p:nvSpPr>
            <p:cNvPr id="9" name="Rectangle 8">
              <a:extLst>
                <a:ext uri="{FF2B5EF4-FFF2-40B4-BE49-F238E27FC236}">
                  <a16:creationId xmlns:a16="http://schemas.microsoft.com/office/drawing/2014/main" id="{BD39BBAF-908A-B042-9071-06C3C6ED5B9A}"/>
                </a:ext>
              </a:extLst>
            </p:cNvPr>
            <p:cNvSpPr/>
            <p:nvPr/>
          </p:nvSpPr>
          <p:spPr>
            <a:xfrm>
              <a:off x="5754130" y="471724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FW</a:t>
              </a:r>
            </a:p>
          </p:txBody>
        </p:sp>
        <p:sp>
          <p:nvSpPr>
            <p:cNvPr id="10" name="Rectangle 9">
              <a:extLst>
                <a:ext uri="{FF2B5EF4-FFF2-40B4-BE49-F238E27FC236}">
                  <a16:creationId xmlns:a16="http://schemas.microsoft.com/office/drawing/2014/main" id="{170ADB2D-0D11-D54E-9377-98A790E2AF51}"/>
                </a:ext>
              </a:extLst>
            </p:cNvPr>
            <p:cNvSpPr/>
            <p:nvPr/>
          </p:nvSpPr>
          <p:spPr>
            <a:xfrm>
              <a:off x="6987157"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Times New Roman" panose="02020603050405020304" pitchFamily="18" charset="0"/>
                  <a:cs typeface="Times New Roman" panose="02020603050405020304" pitchFamily="18" charset="0"/>
                </a:rPr>
                <a:t>VPN</a:t>
              </a:r>
            </a:p>
          </p:txBody>
        </p:sp>
        <p:cxnSp>
          <p:nvCxnSpPr>
            <p:cNvPr id="11" name="Straight Arrow Connector 10">
              <a:extLst>
                <a:ext uri="{FF2B5EF4-FFF2-40B4-BE49-F238E27FC236}">
                  <a16:creationId xmlns:a16="http://schemas.microsoft.com/office/drawing/2014/main" id="{63D518A1-9265-9F4F-8ECC-8E1761EE318E}"/>
                </a:ext>
              </a:extLst>
            </p:cNvPr>
            <p:cNvCxnSpPr>
              <a:stCxn id="7" idx="3"/>
              <a:endCxn id="8" idx="1"/>
            </p:cNvCxnSpPr>
            <p:nvPr/>
          </p:nvCxnSpPr>
          <p:spPr>
            <a:xfrm flipV="1">
              <a:off x="5274039" y="4242451"/>
              <a:ext cx="480091" cy="3545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1D629E44-3283-9645-BA85-942CDFC7BEE9}"/>
                </a:ext>
              </a:extLst>
            </p:cNvPr>
            <p:cNvCxnSpPr>
              <a:stCxn id="7" idx="3"/>
              <a:endCxn id="9" idx="1"/>
            </p:cNvCxnSpPr>
            <p:nvPr/>
          </p:nvCxnSpPr>
          <p:spPr>
            <a:xfrm>
              <a:off x="5274039" y="4596977"/>
              <a:ext cx="480091" cy="3535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34714EF4-8F1B-9447-A1F3-4299E9F6F2B2}"/>
                </a:ext>
              </a:extLst>
            </p:cNvPr>
            <p:cNvCxnSpPr>
              <a:stCxn id="8" idx="3"/>
              <a:endCxn id="10" idx="1"/>
            </p:cNvCxnSpPr>
            <p:nvPr/>
          </p:nvCxnSpPr>
          <p:spPr>
            <a:xfrm>
              <a:off x="6549261" y="4242451"/>
              <a:ext cx="437896" cy="3545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62E74052-451D-CA4D-9611-BF849B3DE599}"/>
                </a:ext>
              </a:extLst>
            </p:cNvPr>
            <p:cNvCxnSpPr>
              <a:stCxn id="9" idx="3"/>
              <a:endCxn id="10" idx="1"/>
            </p:cNvCxnSpPr>
            <p:nvPr/>
          </p:nvCxnSpPr>
          <p:spPr>
            <a:xfrm flipV="1">
              <a:off x="6549261" y="4596977"/>
              <a:ext cx="437896" cy="3535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080CD37B-8CBA-5E43-9259-6BF8A5507F35}"/>
                </a:ext>
              </a:extLst>
            </p:cNvPr>
            <p:cNvSpPr/>
            <p:nvPr/>
          </p:nvSpPr>
          <p:spPr>
            <a:xfrm>
              <a:off x="3273410" y="4366171"/>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Times New Roman" panose="02020603050405020304" pitchFamily="18" charset="0"/>
                  <a:cs typeface="Times New Roman" panose="02020603050405020304" pitchFamily="18" charset="0"/>
                </a:rPr>
                <a:t>NAT</a:t>
              </a:r>
            </a:p>
          </p:txBody>
        </p:sp>
        <p:cxnSp>
          <p:nvCxnSpPr>
            <p:cNvPr id="16" name="Straight Arrow Connector 15">
              <a:extLst>
                <a:ext uri="{FF2B5EF4-FFF2-40B4-BE49-F238E27FC236}">
                  <a16:creationId xmlns:a16="http://schemas.microsoft.com/office/drawing/2014/main" id="{37F4A6C6-44B6-1E42-9DE0-307287BFC54E}"/>
                </a:ext>
              </a:extLst>
            </p:cNvPr>
            <p:cNvCxnSpPr>
              <a:cxnSpLocks/>
              <a:stCxn id="15" idx="3"/>
              <a:endCxn id="7" idx="1"/>
            </p:cNvCxnSpPr>
            <p:nvPr/>
          </p:nvCxnSpPr>
          <p:spPr>
            <a:xfrm flipV="1">
              <a:off x="4068541" y="4596977"/>
              <a:ext cx="410367" cy="248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17" name="Rectangular Callout 16">
            <a:extLst>
              <a:ext uri="{FF2B5EF4-FFF2-40B4-BE49-F238E27FC236}">
                <a16:creationId xmlns:a16="http://schemas.microsoft.com/office/drawing/2014/main" id="{52AC71B2-BAEB-6B45-B62E-90D9624D7B12}"/>
              </a:ext>
            </a:extLst>
          </p:cNvPr>
          <p:cNvSpPr/>
          <p:nvPr/>
        </p:nvSpPr>
        <p:spPr>
          <a:xfrm>
            <a:off x="7628203" y="3606480"/>
            <a:ext cx="4376906" cy="2734640"/>
          </a:xfrm>
          <a:prstGeom prst="wedgeRectCallout">
            <a:avLst>
              <a:gd name="adj1" fmla="val -22500"/>
              <a:gd name="adj2" fmla="val -7295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8" name="TextBox 17">
            <a:extLst>
              <a:ext uri="{FF2B5EF4-FFF2-40B4-BE49-F238E27FC236}">
                <a16:creationId xmlns:a16="http://schemas.microsoft.com/office/drawing/2014/main" id="{15E595AF-B507-FD48-B2D8-0883A8121B05}"/>
              </a:ext>
            </a:extLst>
          </p:cNvPr>
          <p:cNvSpPr txBox="1"/>
          <p:nvPr/>
        </p:nvSpPr>
        <p:spPr>
          <a:xfrm>
            <a:off x="7804344" y="3692685"/>
            <a:ext cx="4200765"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Performance problems</a:t>
            </a:r>
          </a:p>
        </p:txBody>
      </p:sp>
      <p:sp>
        <p:nvSpPr>
          <p:cNvPr id="19" name="TextBox 18">
            <a:extLst>
              <a:ext uri="{FF2B5EF4-FFF2-40B4-BE49-F238E27FC236}">
                <a16:creationId xmlns:a16="http://schemas.microsoft.com/office/drawing/2014/main" id="{8EEF1052-D18B-4D41-820D-13FDA5948D09}"/>
              </a:ext>
            </a:extLst>
          </p:cNvPr>
          <p:cNvSpPr txBox="1"/>
          <p:nvPr/>
        </p:nvSpPr>
        <p:spPr>
          <a:xfrm>
            <a:off x="7949269" y="4335712"/>
            <a:ext cx="2861681" cy="1815882"/>
          </a:xfrm>
          <a:prstGeom prst="rect">
            <a:avLst/>
          </a:prstGeom>
          <a:noFill/>
        </p:spPr>
        <p:txBody>
          <a:bodyPr wrap="none" rtlCol="0">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Low throughput</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High tail latency</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Packet drops</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t>
            </a:r>
          </a:p>
        </p:txBody>
      </p:sp>
      <p:grpSp>
        <p:nvGrpSpPr>
          <p:cNvPr id="26" name="Group 25">
            <a:extLst>
              <a:ext uri="{FF2B5EF4-FFF2-40B4-BE49-F238E27FC236}">
                <a16:creationId xmlns:a16="http://schemas.microsoft.com/office/drawing/2014/main" id="{1F8777EF-365D-804E-9BC0-34AFF3370F64}"/>
              </a:ext>
            </a:extLst>
          </p:cNvPr>
          <p:cNvGrpSpPr/>
          <p:nvPr/>
        </p:nvGrpSpPr>
        <p:grpSpPr>
          <a:xfrm>
            <a:off x="661218" y="2113044"/>
            <a:ext cx="3010486" cy="1583056"/>
            <a:chOff x="464234" y="2556561"/>
            <a:chExt cx="3010486" cy="1896901"/>
          </a:xfrm>
        </p:grpSpPr>
        <p:pic>
          <p:nvPicPr>
            <p:cNvPr id="20" name="Picture 19">
              <a:extLst>
                <a:ext uri="{FF2B5EF4-FFF2-40B4-BE49-F238E27FC236}">
                  <a16:creationId xmlns:a16="http://schemas.microsoft.com/office/drawing/2014/main" id="{8FFF014D-96EF-324B-BCC8-D2366BC9DF92}"/>
                </a:ext>
              </a:extLst>
            </p:cNvPr>
            <p:cNvPicPr>
              <a:picLocks noChangeAspect="1"/>
            </p:cNvPicPr>
            <p:nvPr/>
          </p:nvPicPr>
          <p:blipFill>
            <a:blip r:embed="rId3"/>
            <a:stretch>
              <a:fillRect/>
            </a:stretch>
          </p:blipFill>
          <p:spPr>
            <a:xfrm>
              <a:off x="1537623" y="3323266"/>
              <a:ext cx="863710" cy="462972"/>
            </a:xfrm>
            <a:prstGeom prst="rect">
              <a:avLst/>
            </a:prstGeom>
          </p:spPr>
        </p:pic>
        <p:pic>
          <p:nvPicPr>
            <p:cNvPr id="21" name="Picture 20">
              <a:extLst>
                <a:ext uri="{FF2B5EF4-FFF2-40B4-BE49-F238E27FC236}">
                  <a16:creationId xmlns:a16="http://schemas.microsoft.com/office/drawing/2014/main" id="{E48D864F-1CE9-814A-BF11-1F62F5478F45}"/>
                </a:ext>
              </a:extLst>
            </p:cNvPr>
            <p:cNvPicPr>
              <a:picLocks noChangeAspect="1"/>
            </p:cNvPicPr>
            <p:nvPr/>
          </p:nvPicPr>
          <p:blipFill rotWithShape="1">
            <a:blip r:embed="rId4"/>
            <a:srcRect t="25653" b="22215"/>
            <a:stretch/>
          </p:blipFill>
          <p:spPr>
            <a:xfrm>
              <a:off x="758326" y="3176929"/>
              <a:ext cx="745299" cy="292674"/>
            </a:xfrm>
            <a:prstGeom prst="rect">
              <a:avLst/>
            </a:prstGeom>
          </p:spPr>
        </p:pic>
        <p:pic>
          <p:nvPicPr>
            <p:cNvPr id="22" name="Picture 21">
              <a:extLst>
                <a:ext uri="{FF2B5EF4-FFF2-40B4-BE49-F238E27FC236}">
                  <a16:creationId xmlns:a16="http://schemas.microsoft.com/office/drawing/2014/main" id="{862E5365-FE98-5041-BD56-7EDA7B418D96}"/>
                </a:ext>
              </a:extLst>
            </p:cNvPr>
            <p:cNvPicPr>
              <a:picLocks noChangeAspect="1"/>
            </p:cNvPicPr>
            <p:nvPr/>
          </p:nvPicPr>
          <p:blipFill rotWithShape="1">
            <a:blip r:embed="rId5"/>
            <a:srcRect l="7363" t="26691" r="6850" b="28146"/>
            <a:stretch/>
          </p:blipFill>
          <p:spPr>
            <a:xfrm>
              <a:off x="1529259" y="2797441"/>
              <a:ext cx="905703" cy="258297"/>
            </a:xfrm>
            <a:prstGeom prst="rect">
              <a:avLst/>
            </a:prstGeom>
          </p:spPr>
        </p:pic>
        <p:pic>
          <p:nvPicPr>
            <p:cNvPr id="23" name="Picture 22">
              <a:extLst>
                <a:ext uri="{FF2B5EF4-FFF2-40B4-BE49-F238E27FC236}">
                  <a16:creationId xmlns:a16="http://schemas.microsoft.com/office/drawing/2014/main" id="{67384454-EAB6-1446-8E4A-0EBA83A7B9CB}"/>
                </a:ext>
              </a:extLst>
            </p:cNvPr>
            <p:cNvPicPr>
              <a:picLocks noChangeAspect="1"/>
            </p:cNvPicPr>
            <p:nvPr/>
          </p:nvPicPr>
          <p:blipFill>
            <a:blip r:embed="rId6"/>
            <a:stretch>
              <a:fillRect/>
            </a:stretch>
          </p:blipFill>
          <p:spPr>
            <a:xfrm>
              <a:off x="2345042" y="3101492"/>
              <a:ext cx="817558" cy="443547"/>
            </a:xfrm>
            <a:prstGeom prst="rect">
              <a:avLst/>
            </a:prstGeom>
          </p:spPr>
        </p:pic>
        <p:sp>
          <p:nvSpPr>
            <p:cNvPr id="24" name="TextBox 23">
              <a:extLst>
                <a:ext uri="{FF2B5EF4-FFF2-40B4-BE49-F238E27FC236}">
                  <a16:creationId xmlns:a16="http://schemas.microsoft.com/office/drawing/2014/main" id="{B9441953-78A6-F048-995D-9C187E75042E}"/>
                </a:ext>
              </a:extLst>
            </p:cNvPr>
            <p:cNvSpPr txBox="1"/>
            <p:nvPr/>
          </p:nvSpPr>
          <p:spPr>
            <a:xfrm>
              <a:off x="1220338" y="3826512"/>
              <a:ext cx="1361527" cy="62695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Vendors</a:t>
              </a:r>
            </a:p>
          </p:txBody>
        </p:sp>
        <p:sp>
          <p:nvSpPr>
            <p:cNvPr id="25" name="Oval 24">
              <a:extLst>
                <a:ext uri="{FF2B5EF4-FFF2-40B4-BE49-F238E27FC236}">
                  <a16:creationId xmlns:a16="http://schemas.microsoft.com/office/drawing/2014/main" id="{BD5A8C0B-7F14-6446-A422-9E8491F4D1F3}"/>
                </a:ext>
              </a:extLst>
            </p:cNvPr>
            <p:cNvSpPr/>
            <p:nvPr/>
          </p:nvSpPr>
          <p:spPr>
            <a:xfrm>
              <a:off x="464234" y="2556561"/>
              <a:ext cx="3010486" cy="1839987"/>
            </a:xfrm>
            <a:prstGeom prst="ellipse">
              <a:avLst/>
            </a:prstGeom>
            <a:noFill/>
            <a:ln w="28575">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389C99D0-A744-1445-82AA-B441D7F079F9}"/>
              </a:ext>
            </a:extLst>
          </p:cNvPr>
          <p:cNvGrpSpPr/>
          <p:nvPr/>
        </p:nvGrpSpPr>
        <p:grpSpPr>
          <a:xfrm>
            <a:off x="935299" y="3757286"/>
            <a:ext cx="2452901" cy="1448895"/>
            <a:chOff x="1111348" y="4089150"/>
            <a:chExt cx="2452901" cy="1448895"/>
          </a:xfrm>
        </p:grpSpPr>
        <p:pic>
          <p:nvPicPr>
            <p:cNvPr id="27" name="Picture 26">
              <a:extLst>
                <a:ext uri="{FF2B5EF4-FFF2-40B4-BE49-F238E27FC236}">
                  <a16:creationId xmlns:a16="http://schemas.microsoft.com/office/drawing/2014/main" id="{170EC0EF-33D6-E341-B140-EC495688BD8D}"/>
                </a:ext>
              </a:extLst>
            </p:cNvPr>
            <p:cNvPicPr>
              <a:picLocks noChangeAspect="1"/>
            </p:cNvPicPr>
            <p:nvPr/>
          </p:nvPicPr>
          <p:blipFill>
            <a:blip r:embed="rId7"/>
            <a:stretch>
              <a:fillRect/>
            </a:stretch>
          </p:blipFill>
          <p:spPr>
            <a:xfrm>
              <a:off x="1636892" y="4255382"/>
              <a:ext cx="856012" cy="337990"/>
            </a:xfrm>
            <a:prstGeom prst="rect">
              <a:avLst/>
            </a:prstGeom>
          </p:spPr>
        </p:pic>
        <p:pic>
          <p:nvPicPr>
            <p:cNvPr id="28" name="Picture 27">
              <a:extLst>
                <a:ext uri="{FF2B5EF4-FFF2-40B4-BE49-F238E27FC236}">
                  <a16:creationId xmlns:a16="http://schemas.microsoft.com/office/drawing/2014/main" id="{0778CCFF-3C77-D246-A652-F86ECC9C15BB}"/>
                </a:ext>
              </a:extLst>
            </p:cNvPr>
            <p:cNvPicPr>
              <a:picLocks noChangeAspect="1"/>
            </p:cNvPicPr>
            <p:nvPr/>
          </p:nvPicPr>
          <p:blipFill rotWithShape="1">
            <a:blip r:embed="rId8">
              <a:extLst>
                <a:ext uri="{BEBA8EAE-BF5A-486C-A8C5-ECC9F3942E4B}">
                  <a14:imgProps xmlns:a14="http://schemas.microsoft.com/office/drawing/2010/main">
                    <a14:imgLayer>
                      <a14:imgEffect>
                        <a14:backgroundRemoval t="10000" b="90000" l="10000" r="90000">
                          <a14:foregroundMark x1="25764" y1="53580" x2="25764" y2="53580"/>
                          <a14:foregroundMark x1="39028" y1="52222" x2="39028" y2="52222"/>
                          <a14:foregroundMark x1="44097" y1="51481" x2="44097" y2="51481"/>
                          <a14:foregroundMark x1="44444" y1="43827" x2="44444" y2="43827"/>
                          <a14:foregroundMark x1="49931" y1="49012" x2="49931" y2="49012"/>
                          <a14:foregroundMark x1="56250" y1="48148" x2="56250" y2="48148"/>
                          <a14:foregroundMark x1="61181" y1="50617" x2="61181" y2="50617"/>
                          <a14:foregroundMark x1="71181" y1="44074" x2="71181" y2="44074"/>
                          <a14:backgroundMark x1="33194" y1="50617" x2="33194" y2="50617"/>
                        </a14:backgroundRemoval>
                      </a14:imgEffect>
                    </a14:imgLayer>
                  </a14:imgProps>
                </a:ext>
              </a:extLst>
            </a:blip>
            <a:srcRect l="21375" t="37279" r="26144" b="38741"/>
            <a:stretch/>
          </p:blipFill>
          <p:spPr>
            <a:xfrm>
              <a:off x="2231272" y="4645980"/>
              <a:ext cx="973605" cy="250238"/>
            </a:xfrm>
            <a:prstGeom prst="rect">
              <a:avLst/>
            </a:prstGeom>
          </p:spPr>
        </p:pic>
        <p:sp>
          <p:nvSpPr>
            <p:cNvPr id="29" name="Oval 28">
              <a:extLst>
                <a:ext uri="{FF2B5EF4-FFF2-40B4-BE49-F238E27FC236}">
                  <a16:creationId xmlns:a16="http://schemas.microsoft.com/office/drawing/2014/main" id="{96945612-E338-7140-ACE7-DC28EC27CAFF}"/>
                </a:ext>
              </a:extLst>
            </p:cNvPr>
            <p:cNvSpPr/>
            <p:nvPr/>
          </p:nvSpPr>
          <p:spPr>
            <a:xfrm>
              <a:off x="1111348" y="4089150"/>
              <a:ext cx="2452901" cy="1448895"/>
            </a:xfrm>
            <a:prstGeom prst="ellipse">
              <a:avLst/>
            </a:prstGeom>
            <a:noFill/>
            <a:ln w="28575">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215A90EB-6EC3-8946-A8BD-90351B03B225}"/>
                </a:ext>
              </a:extLst>
            </p:cNvPr>
            <p:cNvSpPr txBox="1"/>
            <p:nvPr/>
          </p:nvSpPr>
          <p:spPr>
            <a:xfrm>
              <a:off x="1624609" y="4991383"/>
              <a:ext cx="1600118"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Operators</a:t>
              </a:r>
            </a:p>
          </p:txBody>
        </p:sp>
      </p:grpSp>
      <p:sp>
        <p:nvSpPr>
          <p:cNvPr id="32" name="Cloud 31">
            <a:extLst>
              <a:ext uri="{FF2B5EF4-FFF2-40B4-BE49-F238E27FC236}">
                <a16:creationId xmlns:a16="http://schemas.microsoft.com/office/drawing/2014/main" id="{D31D1272-CD46-C345-A061-40AB4FC7BDE6}"/>
              </a:ext>
            </a:extLst>
          </p:cNvPr>
          <p:cNvSpPr/>
          <p:nvPr/>
        </p:nvSpPr>
        <p:spPr>
          <a:xfrm>
            <a:off x="484882" y="5556448"/>
            <a:ext cx="3010486" cy="789448"/>
          </a:xfrm>
          <a:prstGeom prst="cloud">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User Traffic</a:t>
            </a:r>
          </a:p>
        </p:txBody>
      </p:sp>
      <p:cxnSp>
        <p:nvCxnSpPr>
          <p:cNvPr id="34" name="Straight Arrow Connector 33">
            <a:extLst>
              <a:ext uri="{FF2B5EF4-FFF2-40B4-BE49-F238E27FC236}">
                <a16:creationId xmlns:a16="http://schemas.microsoft.com/office/drawing/2014/main" id="{97D81D2E-FF8F-6A4F-948E-1462FE19994E}"/>
              </a:ext>
            </a:extLst>
          </p:cNvPr>
          <p:cNvCxnSpPr>
            <a:cxnSpLocks/>
          </p:cNvCxnSpPr>
          <p:nvPr/>
        </p:nvCxnSpPr>
        <p:spPr>
          <a:xfrm>
            <a:off x="4192232" y="2923184"/>
            <a:ext cx="3014458" cy="13057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619D033-7D4C-CA47-9EC4-BA2F5EDE3C93}"/>
              </a:ext>
            </a:extLst>
          </p:cNvPr>
          <p:cNvCxnSpPr>
            <a:cxnSpLocks/>
          </p:cNvCxnSpPr>
          <p:nvPr/>
        </p:nvCxnSpPr>
        <p:spPr>
          <a:xfrm flipV="1">
            <a:off x="3495367" y="4228888"/>
            <a:ext cx="3631007" cy="1068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D090205-B638-F34B-A3ED-211B4DA6C4BD}"/>
              </a:ext>
            </a:extLst>
          </p:cNvPr>
          <p:cNvCxnSpPr>
            <a:cxnSpLocks/>
          </p:cNvCxnSpPr>
          <p:nvPr/>
        </p:nvCxnSpPr>
        <p:spPr>
          <a:xfrm flipV="1">
            <a:off x="3809714" y="4228888"/>
            <a:ext cx="3396976" cy="14825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6931536-3D5A-B548-909B-1AA57C25A623}"/>
              </a:ext>
            </a:extLst>
          </p:cNvPr>
          <p:cNvSpPr txBox="1"/>
          <p:nvPr/>
        </p:nvSpPr>
        <p:spPr>
          <a:xfrm>
            <a:off x="3502177" y="3631130"/>
            <a:ext cx="3221331"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Causal relations?</a:t>
            </a:r>
          </a:p>
        </p:txBody>
      </p:sp>
      <p:sp>
        <p:nvSpPr>
          <p:cNvPr id="52" name="Slide Number Placeholder 51">
            <a:extLst>
              <a:ext uri="{FF2B5EF4-FFF2-40B4-BE49-F238E27FC236}">
                <a16:creationId xmlns:a16="http://schemas.microsoft.com/office/drawing/2014/main" id="{2084684A-7883-F04D-B11F-B14134234DAB}"/>
              </a:ext>
            </a:extLst>
          </p:cNvPr>
          <p:cNvSpPr>
            <a:spLocks noGrp="1"/>
          </p:cNvSpPr>
          <p:nvPr>
            <p:ph type="sldNum" sz="quarter" idx="12"/>
          </p:nvPr>
        </p:nvSpPr>
        <p:spPr/>
        <p:txBody>
          <a:bodyPr/>
          <a:lstStyle/>
          <a:p>
            <a:fld id="{5E5517CE-978A-D640-BED8-603111C070CE}" type="slidenum">
              <a:rPr lang="en-US" smtClean="0"/>
              <a:t>6</a:t>
            </a:fld>
            <a:endParaRPr lang="en-US"/>
          </a:p>
        </p:txBody>
      </p:sp>
      <p:sp>
        <p:nvSpPr>
          <p:cNvPr id="53" name="TextBox 52">
            <a:extLst>
              <a:ext uri="{FF2B5EF4-FFF2-40B4-BE49-F238E27FC236}">
                <a16:creationId xmlns:a16="http://schemas.microsoft.com/office/drawing/2014/main" id="{5708D256-52CD-EC4E-8CBC-0283534DAAF3}"/>
              </a:ext>
            </a:extLst>
          </p:cNvPr>
          <p:cNvSpPr txBox="1"/>
          <p:nvPr/>
        </p:nvSpPr>
        <p:spPr>
          <a:xfrm>
            <a:off x="1430928" y="1459486"/>
            <a:ext cx="1415772"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Parties</a:t>
            </a:r>
          </a:p>
        </p:txBody>
      </p:sp>
    </p:spTree>
    <p:extLst>
      <p:ext uri="{BB962C8B-B14F-4D97-AF65-F5344CB8AC3E}">
        <p14:creationId xmlns:p14="http://schemas.microsoft.com/office/powerpoint/2010/main" val="339198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linds(horizontal)">
                                      <p:cBhvr>
                                        <p:cTn id="18" dur="500"/>
                                        <p:tgtEl>
                                          <p:spTgt spid="26"/>
                                        </p:tgtEl>
                                      </p:cBhvr>
                                    </p:animEffect>
                                  </p:childTnLst>
                                </p:cTn>
                              </p:par>
                              <p:par>
                                <p:cTn id="19" presetID="3" presetClass="entr" presetSubtype="1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linds(horizontal)">
                                      <p:cBhvr>
                                        <p:cTn id="21" dur="500"/>
                                        <p:tgtEl>
                                          <p:spTgt spid="3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linds(horizontal)">
                                      <p:cBhvr>
                                        <p:cTn id="24" dur="500"/>
                                        <p:tgtEl>
                                          <p:spTgt spid="3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blinds(horizontal)">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linds(horizontal)">
                                      <p:cBhvr>
                                        <p:cTn id="32" dur="500"/>
                                        <p:tgtEl>
                                          <p:spTgt spid="34"/>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linds(horizontal)">
                                      <p:cBhvr>
                                        <p:cTn id="35" dur="500"/>
                                        <p:tgtEl>
                                          <p:spTgt spid="51"/>
                                        </p:tgtEl>
                                      </p:cBhvr>
                                    </p:animEffect>
                                  </p:childTnLst>
                                </p:cTn>
                              </p:par>
                              <p:par>
                                <p:cTn id="36" presetID="3" presetClass="entr" presetSubtype="1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linds(horizontal)">
                                      <p:cBhvr>
                                        <p:cTn id="38" dur="500"/>
                                        <p:tgtEl>
                                          <p:spTgt spid="36"/>
                                        </p:tgtEl>
                                      </p:cBhvr>
                                    </p:animEffect>
                                  </p:childTnLst>
                                </p:cTn>
                              </p:par>
                              <p:par>
                                <p:cTn id="39" presetID="3" presetClass="entr" presetSubtype="1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linds(horizontal)">
                                      <p:cBhvr>
                                        <p:cTn id="4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32" grpId="0" animBg="1"/>
      <p:bldP spid="51" grpId="0"/>
      <p:bldP spid="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9FD28E4-BE83-1949-BD03-5F8E2BDE0F20}"/>
              </a:ext>
            </a:extLst>
          </p:cNvPr>
          <p:cNvSpPr>
            <a:spLocks noGrp="1"/>
          </p:cNvSpPr>
          <p:nvPr>
            <p:ph type="title"/>
          </p:nvPr>
        </p:nvSpPr>
        <p:spPr>
          <a:xfrm>
            <a:off x="321128" y="165429"/>
            <a:ext cx="11032672" cy="779463"/>
          </a:xfrm>
        </p:spPr>
        <p:txBody>
          <a:bodyPr>
            <a:normAutofit/>
          </a:bodyPr>
          <a:lstStyle/>
          <a:p>
            <a:r>
              <a:rPr lang="en-US" b="1" dirty="0">
                <a:latin typeface="Athelas"/>
              </a:rPr>
              <a:t>Diagnosis in NFV is harder</a:t>
            </a:r>
          </a:p>
        </p:txBody>
      </p:sp>
      <p:sp>
        <p:nvSpPr>
          <p:cNvPr id="2" name="Slide Number Placeholder 1">
            <a:extLst>
              <a:ext uri="{FF2B5EF4-FFF2-40B4-BE49-F238E27FC236}">
                <a16:creationId xmlns:a16="http://schemas.microsoft.com/office/drawing/2014/main" id="{952D50AF-9F64-1041-BD32-B773485A993D}"/>
              </a:ext>
            </a:extLst>
          </p:cNvPr>
          <p:cNvSpPr>
            <a:spLocks noGrp="1"/>
          </p:cNvSpPr>
          <p:nvPr>
            <p:ph type="sldNum" sz="quarter" idx="12"/>
          </p:nvPr>
        </p:nvSpPr>
        <p:spPr/>
        <p:txBody>
          <a:bodyPr/>
          <a:lstStyle/>
          <a:p>
            <a:fld id="{5E5517CE-978A-D640-BED8-603111C070CE}" type="slidenum">
              <a:rPr lang="en-US" smtClean="0"/>
              <a:t>7</a:t>
            </a:fld>
            <a:endParaRPr lang="en-US"/>
          </a:p>
        </p:txBody>
      </p:sp>
      <p:sp>
        <p:nvSpPr>
          <p:cNvPr id="13" name="TextBox 12">
            <a:extLst>
              <a:ext uri="{FF2B5EF4-FFF2-40B4-BE49-F238E27FC236}">
                <a16:creationId xmlns:a16="http://schemas.microsoft.com/office/drawing/2014/main" id="{72230716-939C-C842-89C8-5228D25A400B}"/>
              </a:ext>
            </a:extLst>
          </p:cNvPr>
          <p:cNvSpPr txBox="1"/>
          <p:nvPr/>
        </p:nvSpPr>
        <p:spPr>
          <a:xfrm>
            <a:off x="908539" y="1564646"/>
            <a:ext cx="9577237" cy="2862322"/>
          </a:xfrm>
          <a:prstGeom prst="rect">
            <a:avLst/>
          </a:prstGeom>
          <a:noFill/>
        </p:spPr>
        <p:txBody>
          <a:bodyPr wrap="none" rtlCol="0">
            <a:spAutoFit/>
          </a:bodyPr>
          <a:lstStyle/>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Distributed systems: Requests in O(0-100) </a:t>
            </a:r>
            <a:r>
              <a:rPr lang="en-US" sz="3200" dirty="0" err="1">
                <a:latin typeface="Times New Roman" panose="02020603050405020304" pitchFamily="18" charset="0"/>
                <a:cs typeface="Times New Roman" panose="02020603050405020304" pitchFamily="18" charset="0"/>
              </a:rPr>
              <a:t>ms</a:t>
            </a:r>
            <a:endParaRPr lang="en-US"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NFVs: Packets in O(0-10) </a:t>
            </a:r>
            <a:r>
              <a:rPr lang="en-US" sz="3200" b="1" dirty="0">
                <a:latin typeface="Times New Roman"/>
                <a:cs typeface="Times New Roman"/>
              </a:rPr>
              <a:t>µs</a:t>
            </a:r>
          </a:p>
          <a:p>
            <a:pPr marL="457200" indent="-457200">
              <a:buFont typeface="Arial" panose="020B0604020202020204" pitchFamily="34" charset="0"/>
              <a:buChar char="•"/>
            </a:pPr>
            <a:r>
              <a:rPr lang="en-US" sz="3200" dirty="0">
                <a:latin typeface="Times New Roman"/>
                <a:cs typeface="Times New Roman"/>
              </a:rPr>
              <a:t>NFV performance is sensitive to many </a:t>
            </a:r>
            <a:r>
              <a:rPr lang="en-US" sz="3200" b="1" dirty="0">
                <a:latin typeface="Times New Roman"/>
                <a:cs typeface="Times New Roman"/>
              </a:rPr>
              <a:t>µs-level</a:t>
            </a:r>
            <a:r>
              <a:rPr lang="en-US" sz="3200" dirty="0">
                <a:latin typeface="Times New Roman"/>
                <a:cs typeface="Times New Roman"/>
              </a:rPr>
              <a:t> events</a:t>
            </a:r>
          </a:p>
          <a:p>
            <a:pPr marL="914400" lvl="1" indent="-457200">
              <a:buFont typeface="Arial" panose="020B0604020202020204" pitchFamily="34" charset="0"/>
              <a:buChar char="•"/>
            </a:pPr>
            <a:r>
              <a:rPr lang="en-US" sz="2800" dirty="0">
                <a:latin typeface="Times New Roman"/>
                <a:cs typeface="Times New Roman"/>
              </a:rPr>
              <a:t>CPU interrupts</a:t>
            </a:r>
          </a:p>
          <a:p>
            <a:pPr marL="914400" lvl="1" indent="-457200">
              <a:buFont typeface="Arial" panose="020B0604020202020204" pitchFamily="34" charset="0"/>
              <a:buChar char="•"/>
            </a:pPr>
            <a:r>
              <a:rPr lang="en-US" sz="2800" dirty="0">
                <a:latin typeface="Times New Roman"/>
                <a:cs typeface="Times New Roman"/>
              </a:rPr>
              <a:t>Cache misses</a:t>
            </a:r>
          </a:p>
          <a:p>
            <a:pPr marL="914400" lvl="1" indent="-457200">
              <a:buFont typeface="Arial" panose="020B0604020202020204" pitchFamily="34" charset="0"/>
              <a:buChar char="•"/>
            </a:pPr>
            <a:r>
              <a:rPr lang="en-US" sz="2800" dirty="0">
                <a:latin typeface="Times New Roman"/>
                <a:cs typeface="Times New Roman"/>
              </a:rPr>
              <a:t>Traffic bursts</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136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3F28EF-E2D7-B64F-8B33-3AABD78C72EF}"/>
              </a:ext>
            </a:extLst>
          </p:cNvPr>
          <p:cNvGrpSpPr/>
          <p:nvPr/>
        </p:nvGrpSpPr>
        <p:grpSpPr>
          <a:xfrm>
            <a:off x="3870154" y="1429326"/>
            <a:ext cx="5411322" cy="1776744"/>
            <a:chOff x="398713" y="2627795"/>
            <a:chExt cx="6420332" cy="2108041"/>
          </a:xfrm>
        </p:grpSpPr>
        <p:grpSp>
          <p:nvGrpSpPr>
            <p:cNvPr id="4" name="Group 3">
              <a:extLst>
                <a:ext uri="{FF2B5EF4-FFF2-40B4-BE49-F238E27FC236}">
                  <a16:creationId xmlns:a16="http://schemas.microsoft.com/office/drawing/2014/main" id="{6E164709-D016-2441-8F04-4A4095FBC5D0}"/>
                </a:ext>
              </a:extLst>
            </p:cNvPr>
            <p:cNvGrpSpPr/>
            <p:nvPr/>
          </p:nvGrpSpPr>
          <p:grpSpPr>
            <a:xfrm>
              <a:off x="398713" y="2815621"/>
              <a:ext cx="4791832" cy="1248369"/>
              <a:chOff x="3273410" y="4009164"/>
              <a:chExt cx="4508878" cy="1174654"/>
            </a:xfrm>
          </p:grpSpPr>
          <p:sp>
            <p:nvSpPr>
              <p:cNvPr id="5" name="Rectangle 4">
                <a:extLst>
                  <a:ext uri="{FF2B5EF4-FFF2-40B4-BE49-F238E27FC236}">
                    <a16:creationId xmlns:a16="http://schemas.microsoft.com/office/drawing/2014/main" id="{F32A8FC5-9E5D-2848-BD75-7766CF9243D9}"/>
                  </a:ext>
                </a:extLst>
              </p:cNvPr>
              <p:cNvSpPr/>
              <p:nvPr/>
            </p:nvSpPr>
            <p:spPr>
              <a:xfrm>
                <a:off x="4478908"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LB</a:t>
                </a:r>
              </a:p>
            </p:txBody>
          </p:sp>
          <p:sp>
            <p:nvSpPr>
              <p:cNvPr id="6" name="Rectangle 5">
                <a:extLst>
                  <a:ext uri="{FF2B5EF4-FFF2-40B4-BE49-F238E27FC236}">
                    <a16:creationId xmlns:a16="http://schemas.microsoft.com/office/drawing/2014/main" id="{69E3F8F3-134E-1146-B44C-5B03FA054DC6}"/>
                  </a:ext>
                </a:extLst>
              </p:cNvPr>
              <p:cNvSpPr/>
              <p:nvPr/>
            </p:nvSpPr>
            <p:spPr>
              <a:xfrm>
                <a:off x="5754130" y="400916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FW</a:t>
                </a:r>
              </a:p>
            </p:txBody>
          </p:sp>
          <p:sp>
            <p:nvSpPr>
              <p:cNvPr id="7" name="Rectangle 6">
                <a:extLst>
                  <a:ext uri="{FF2B5EF4-FFF2-40B4-BE49-F238E27FC236}">
                    <a16:creationId xmlns:a16="http://schemas.microsoft.com/office/drawing/2014/main" id="{C66B8B43-1023-294A-B698-02D4EB52A718}"/>
                  </a:ext>
                </a:extLst>
              </p:cNvPr>
              <p:cNvSpPr/>
              <p:nvPr/>
            </p:nvSpPr>
            <p:spPr>
              <a:xfrm>
                <a:off x="5754130" y="471724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FW</a:t>
                </a:r>
              </a:p>
            </p:txBody>
          </p:sp>
          <p:sp>
            <p:nvSpPr>
              <p:cNvPr id="8" name="Rectangle 7">
                <a:extLst>
                  <a:ext uri="{FF2B5EF4-FFF2-40B4-BE49-F238E27FC236}">
                    <a16:creationId xmlns:a16="http://schemas.microsoft.com/office/drawing/2014/main" id="{8756F40D-B209-6A42-B714-1A2B7AE6D04A}"/>
                  </a:ext>
                </a:extLst>
              </p:cNvPr>
              <p:cNvSpPr/>
              <p:nvPr/>
            </p:nvSpPr>
            <p:spPr>
              <a:xfrm>
                <a:off x="6987157" y="4363691"/>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VPN</a:t>
                </a:r>
              </a:p>
            </p:txBody>
          </p:sp>
          <p:cxnSp>
            <p:nvCxnSpPr>
              <p:cNvPr id="9" name="Straight Arrow Connector 8">
                <a:extLst>
                  <a:ext uri="{FF2B5EF4-FFF2-40B4-BE49-F238E27FC236}">
                    <a16:creationId xmlns:a16="http://schemas.microsoft.com/office/drawing/2014/main" id="{AF40966A-072E-1B4D-AF20-47A06D37CF3B}"/>
                  </a:ext>
                </a:extLst>
              </p:cNvPr>
              <p:cNvCxnSpPr>
                <a:stCxn id="5" idx="3"/>
                <a:endCxn id="6" idx="1"/>
              </p:cNvCxnSpPr>
              <p:nvPr/>
            </p:nvCxnSpPr>
            <p:spPr>
              <a:xfrm flipV="1">
                <a:off x="5274039" y="4242451"/>
                <a:ext cx="480091" cy="3545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05749E5-7F81-7F42-8E03-69D4F4896363}"/>
                  </a:ext>
                </a:extLst>
              </p:cNvPr>
              <p:cNvCxnSpPr>
                <a:stCxn id="5" idx="3"/>
                <a:endCxn id="7" idx="1"/>
              </p:cNvCxnSpPr>
              <p:nvPr/>
            </p:nvCxnSpPr>
            <p:spPr>
              <a:xfrm>
                <a:off x="5274039" y="4596977"/>
                <a:ext cx="480091" cy="3535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8D5F4BC-DAE5-8448-9781-47E3BCCCDF3E}"/>
                  </a:ext>
                </a:extLst>
              </p:cNvPr>
              <p:cNvCxnSpPr>
                <a:stCxn id="6" idx="3"/>
                <a:endCxn id="8" idx="1"/>
              </p:cNvCxnSpPr>
              <p:nvPr/>
            </p:nvCxnSpPr>
            <p:spPr>
              <a:xfrm>
                <a:off x="6549261" y="4242451"/>
                <a:ext cx="437896" cy="35452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7427505-0DB1-4F43-B04B-497BB2B31B83}"/>
                  </a:ext>
                </a:extLst>
              </p:cNvPr>
              <p:cNvCxnSpPr>
                <a:stCxn id="7" idx="3"/>
                <a:endCxn id="8" idx="1"/>
              </p:cNvCxnSpPr>
              <p:nvPr/>
            </p:nvCxnSpPr>
            <p:spPr>
              <a:xfrm flipV="1">
                <a:off x="6549261" y="4596977"/>
                <a:ext cx="437896" cy="3535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48C341A0-C151-114B-9A44-33901CD2B6FF}"/>
                  </a:ext>
                </a:extLst>
              </p:cNvPr>
              <p:cNvSpPr/>
              <p:nvPr/>
            </p:nvSpPr>
            <p:spPr>
              <a:xfrm>
                <a:off x="3273410" y="4366171"/>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Times New Roman" panose="02020603050405020304" pitchFamily="18" charset="0"/>
                    <a:cs typeface="Times New Roman" panose="02020603050405020304" pitchFamily="18" charset="0"/>
                  </a:rPr>
                  <a:t>NAT</a:t>
                </a:r>
              </a:p>
            </p:txBody>
          </p:sp>
          <p:cxnSp>
            <p:nvCxnSpPr>
              <p:cNvPr id="14" name="Straight Arrow Connector 13">
                <a:extLst>
                  <a:ext uri="{FF2B5EF4-FFF2-40B4-BE49-F238E27FC236}">
                    <a16:creationId xmlns:a16="http://schemas.microsoft.com/office/drawing/2014/main" id="{73D270AA-4544-8B43-B699-21B891DC68FE}"/>
                  </a:ext>
                </a:extLst>
              </p:cNvPr>
              <p:cNvCxnSpPr>
                <a:cxnSpLocks/>
                <a:stCxn id="13" idx="3"/>
                <a:endCxn id="5" idx="1"/>
              </p:cNvCxnSpPr>
              <p:nvPr/>
            </p:nvCxnSpPr>
            <p:spPr>
              <a:xfrm flipV="1">
                <a:off x="4068541" y="4596977"/>
                <a:ext cx="410367" cy="248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15" name="Explosion 1 14">
              <a:extLst>
                <a:ext uri="{FF2B5EF4-FFF2-40B4-BE49-F238E27FC236}">
                  <a16:creationId xmlns:a16="http://schemas.microsoft.com/office/drawing/2014/main" id="{A121C12D-F070-1344-BEFF-D80B59C5E6F9}"/>
                </a:ext>
              </a:extLst>
            </p:cNvPr>
            <p:cNvSpPr/>
            <p:nvPr/>
          </p:nvSpPr>
          <p:spPr>
            <a:xfrm>
              <a:off x="4136838" y="2991714"/>
              <a:ext cx="472208" cy="489291"/>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D649E03-16F9-FE45-9C38-5B8AA3069209}"/>
                </a:ext>
              </a:extLst>
            </p:cNvPr>
            <p:cNvSpPr txBox="1"/>
            <p:nvPr/>
          </p:nvSpPr>
          <p:spPr>
            <a:xfrm>
              <a:off x="4299989" y="2627795"/>
              <a:ext cx="2519056" cy="474716"/>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Long tail latency</a:t>
              </a:r>
            </a:p>
          </p:txBody>
        </p:sp>
        <p:sp>
          <p:nvSpPr>
            <p:cNvPr id="21" name="Explosion 1 20">
              <a:extLst>
                <a:ext uri="{FF2B5EF4-FFF2-40B4-BE49-F238E27FC236}">
                  <a16:creationId xmlns:a16="http://schemas.microsoft.com/office/drawing/2014/main" id="{94EDEC2D-BD26-4840-B9DD-8E24290E6CA4}"/>
                </a:ext>
              </a:extLst>
            </p:cNvPr>
            <p:cNvSpPr/>
            <p:nvPr/>
          </p:nvSpPr>
          <p:spPr>
            <a:xfrm>
              <a:off x="3085853" y="3816063"/>
              <a:ext cx="472208" cy="489291"/>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BAD5633-3648-3F4A-B37B-5A17539DD113}"/>
                </a:ext>
              </a:extLst>
            </p:cNvPr>
            <p:cNvSpPr txBox="1"/>
            <p:nvPr/>
          </p:nvSpPr>
          <p:spPr>
            <a:xfrm>
              <a:off x="2635092" y="4261120"/>
              <a:ext cx="1710423" cy="474716"/>
            </a:xfrm>
            <a:prstGeom prst="rect">
              <a:avLst/>
            </a:prstGeom>
            <a:noFill/>
          </p:spPr>
          <p:txBody>
            <a:bodyPr wrap="square" rtlCol="0">
              <a:spAutoFit/>
            </a:bodyPr>
            <a:lstStyle/>
            <a:p>
              <a:r>
                <a:rPr lang="en-US" sz="2000" dirty="0" err="1">
                  <a:solidFill>
                    <a:srgbClr val="FF0000"/>
                  </a:solidFill>
                  <a:latin typeface="Times New Roman" panose="02020603050405020304" pitchFamily="18" charset="0"/>
                  <a:cs typeface="Times New Roman" panose="02020603050405020304" pitchFamily="18" charset="0"/>
                </a:rPr>
                <a:t>Misconfig</a:t>
              </a:r>
              <a:endParaRPr lang="en-US" sz="2000" dirty="0">
                <a:solidFill>
                  <a:srgbClr val="FF0000"/>
                </a:solidFill>
                <a:latin typeface="Times New Roman" panose="02020603050405020304" pitchFamily="18" charset="0"/>
                <a:cs typeface="Times New Roman" panose="02020603050405020304" pitchFamily="18" charset="0"/>
              </a:endParaRPr>
            </a:p>
          </p:txBody>
        </p:sp>
      </p:grpSp>
      <p:sp>
        <p:nvSpPr>
          <p:cNvPr id="67" name="TextBox 66">
            <a:extLst>
              <a:ext uri="{FF2B5EF4-FFF2-40B4-BE49-F238E27FC236}">
                <a16:creationId xmlns:a16="http://schemas.microsoft.com/office/drawing/2014/main" id="{1BF7F762-8F4C-8947-AB50-D421F73698D0}"/>
              </a:ext>
            </a:extLst>
          </p:cNvPr>
          <p:cNvSpPr txBox="1"/>
          <p:nvPr/>
        </p:nvSpPr>
        <p:spPr>
          <a:xfrm>
            <a:off x="618696" y="1053322"/>
            <a:ext cx="1115739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Events happening in the same time window with problems are root causes</a:t>
            </a:r>
          </a:p>
        </p:txBody>
      </p:sp>
      <p:sp>
        <p:nvSpPr>
          <p:cNvPr id="3" name="Slide Number Placeholder 2">
            <a:extLst>
              <a:ext uri="{FF2B5EF4-FFF2-40B4-BE49-F238E27FC236}">
                <a16:creationId xmlns:a16="http://schemas.microsoft.com/office/drawing/2014/main" id="{04564FF4-0DAA-734B-8ABA-06BAE6FC3A41}"/>
              </a:ext>
            </a:extLst>
          </p:cNvPr>
          <p:cNvSpPr>
            <a:spLocks noGrp="1"/>
          </p:cNvSpPr>
          <p:nvPr>
            <p:ph type="sldNum" sz="quarter" idx="12"/>
          </p:nvPr>
        </p:nvSpPr>
        <p:spPr/>
        <p:txBody>
          <a:bodyPr/>
          <a:lstStyle/>
          <a:p>
            <a:fld id="{5E5517CE-978A-D640-BED8-603111C070CE}" type="slidenum">
              <a:rPr lang="en-US" smtClean="0">
                <a:latin typeface="Times New Roman" panose="02020603050405020304" pitchFamily="18" charset="0"/>
                <a:cs typeface="Times New Roman" panose="02020603050405020304" pitchFamily="18" charset="0"/>
              </a:rPr>
              <a:t>8</a:t>
            </a:fld>
            <a:endParaRPr lang="en-US">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8F77AF09-EDDE-0649-B817-03FBC0912DFA}"/>
              </a:ext>
            </a:extLst>
          </p:cNvPr>
          <p:cNvSpPr txBox="1"/>
          <p:nvPr/>
        </p:nvSpPr>
        <p:spPr>
          <a:xfrm>
            <a:off x="7772589" y="4556940"/>
            <a:ext cx="2353913" cy="461665"/>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long tail latency</a:t>
            </a:r>
          </a:p>
        </p:txBody>
      </p:sp>
      <p:cxnSp>
        <p:nvCxnSpPr>
          <p:cNvPr id="62" name="Straight Arrow Connector 61">
            <a:extLst>
              <a:ext uri="{FF2B5EF4-FFF2-40B4-BE49-F238E27FC236}">
                <a16:creationId xmlns:a16="http://schemas.microsoft.com/office/drawing/2014/main" id="{9448F9E1-D52C-BD41-B95D-B8790BAFE6C2}"/>
              </a:ext>
            </a:extLst>
          </p:cNvPr>
          <p:cNvCxnSpPr>
            <a:cxnSpLocks/>
            <a:stCxn id="65" idx="3"/>
          </p:cNvCxnSpPr>
          <p:nvPr/>
        </p:nvCxnSpPr>
        <p:spPr>
          <a:xfrm flipV="1">
            <a:off x="2821815" y="5086111"/>
            <a:ext cx="4325497" cy="386143"/>
          </a:xfrm>
          <a:prstGeom prst="straightConnector1">
            <a:avLst/>
          </a:prstGeom>
          <a:ln w="28575">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A4EDA6EA-DCD9-6F4C-88FF-DCE03040149F}"/>
              </a:ext>
            </a:extLst>
          </p:cNvPr>
          <p:cNvCxnSpPr>
            <a:cxnSpLocks/>
            <a:stCxn id="65" idx="3"/>
          </p:cNvCxnSpPr>
          <p:nvPr/>
        </p:nvCxnSpPr>
        <p:spPr>
          <a:xfrm flipV="1">
            <a:off x="2821815" y="4033008"/>
            <a:ext cx="1568242" cy="1439246"/>
          </a:xfrm>
          <a:prstGeom prst="straightConnector1">
            <a:avLst/>
          </a:prstGeom>
          <a:ln w="28575">
            <a:solidFill>
              <a:schemeClr val="accent5">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BC167E4C-A54A-FD4C-85B1-C9F7DC43B6D3}"/>
              </a:ext>
            </a:extLst>
          </p:cNvPr>
          <p:cNvSpPr txBox="1"/>
          <p:nvPr/>
        </p:nvSpPr>
        <p:spPr>
          <a:xfrm>
            <a:off x="-166377" y="5056755"/>
            <a:ext cx="2988192"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Happen at disjoint time periods!</a:t>
            </a:r>
          </a:p>
        </p:txBody>
      </p:sp>
      <p:cxnSp>
        <p:nvCxnSpPr>
          <p:cNvPr id="24" name="Straight Connector 23">
            <a:extLst>
              <a:ext uri="{FF2B5EF4-FFF2-40B4-BE49-F238E27FC236}">
                <a16:creationId xmlns:a16="http://schemas.microsoft.com/office/drawing/2014/main" id="{00AE1EBA-68AC-1542-86AC-D50EF13004E0}"/>
              </a:ext>
            </a:extLst>
          </p:cNvPr>
          <p:cNvCxnSpPr>
            <a:cxnSpLocks/>
          </p:cNvCxnSpPr>
          <p:nvPr/>
        </p:nvCxnSpPr>
        <p:spPr>
          <a:xfrm>
            <a:off x="3692483" y="3315905"/>
            <a:ext cx="0" cy="2600064"/>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4C035C6A-8D78-354D-8882-0420720655EB}"/>
              </a:ext>
            </a:extLst>
          </p:cNvPr>
          <p:cNvCxnSpPr>
            <a:cxnSpLocks/>
          </p:cNvCxnSpPr>
          <p:nvPr/>
        </p:nvCxnSpPr>
        <p:spPr>
          <a:xfrm>
            <a:off x="5297948" y="3315905"/>
            <a:ext cx="0" cy="2643537"/>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638C0068-1A0F-F24B-AEB2-49BF418CAE95}"/>
              </a:ext>
            </a:extLst>
          </p:cNvPr>
          <p:cNvCxnSpPr>
            <a:cxnSpLocks/>
          </p:cNvCxnSpPr>
          <p:nvPr/>
        </p:nvCxnSpPr>
        <p:spPr>
          <a:xfrm>
            <a:off x="6788970" y="3315905"/>
            <a:ext cx="0" cy="2623871"/>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8CA993D6-1ED1-CD49-A916-B0C6EC21292C}"/>
              </a:ext>
            </a:extLst>
          </p:cNvPr>
          <p:cNvCxnSpPr>
            <a:cxnSpLocks/>
          </p:cNvCxnSpPr>
          <p:nvPr/>
        </p:nvCxnSpPr>
        <p:spPr>
          <a:xfrm flipH="1">
            <a:off x="8416763" y="3315905"/>
            <a:ext cx="18492" cy="2600064"/>
          </a:xfrm>
          <a:prstGeom prst="line">
            <a:avLst/>
          </a:prstGeom>
          <a:ln w="38100">
            <a:prstDash val="dash"/>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666B3748-B365-2741-A3E5-0FC0B9901291}"/>
              </a:ext>
            </a:extLst>
          </p:cNvPr>
          <p:cNvSpPr txBox="1"/>
          <p:nvPr/>
        </p:nvSpPr>
        <p:spPr>
          <a:xfrm>
            <a:off x="3038823" y="6095796"/>
            <a:ext cx="2428533" cy="587676"/>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Time window</a:t>
            </a:r>
          </a:p>
        </p:txBody>
      </p:sp>
      <p:cxnSp>
        <p:nvCxnSpPr>
          <p:cNvPr id="52" name="Straight Arrow Connector 51">
            <a:extLst>
              <a:ext uri="{FF2B5EF4-FFF2-40B4-BE49-F238E27FC236}">
                <a16:creationId xmlns:a16="http://schemas.microsoft.com/office/drawing/2014/main" id="{EBDE6073-4D26-6F44-999A-515586750361}"/>
              </a:ext>
            </a:extLst>
          </p:cNvPr>
          <p:cNvCxnSpPr>
            <a:cxnSpLocks/>
            <a:stCxn id="35" idx="0"/>
          </p:cNvCxnSpPr>
          <p:nvPr/>
        </p:nvCxnSpPr>
        <p:spPr>
          <a:xfrm flipV="1">
            <a:off x="4253090" y="5010252"/>
            <a:ext cx="250440" cy="10855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8D8F033-9C78-3F49-918D-EF0DAA1BA97B}"/>
              </a:ext>
            </a:extLst>
          </p:cNvPr>
          <p:cNvCxnSpPr>
            <a:cxnSpLocks/>
            <a:stCxn id="35" idx="0"/>
          </p:cNvCxnSpPr>
          <p:nvPr/>
        </p:nvCxnSpPr>
        <p:spPr>
          <a:xfrm flipV="1">
            <a:off x="4253090" y="5056755"/>
            <a:ext cx="1726326" cy="10390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D4338A05-058F-F241-A6D5-B557D48FCAC6}"/>
              </a:ext>
            </a:extLst>
          </p:cNvPr>
          <p:cNvCxnSpPr>
            <a:cxnSpLocks/>
            <a:stCxn id="35" idx="0"/>
          </p:cNvCxnSpPr>
          <p:nvPr/>
        </p:nvCxnSpPr>
        <p:spPr>
          <a:xfrm flipV="1">
            <a:off x="4253090" y="5390831"/>
            <a:ext cx="3101372" cy="7049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45502F62-BA7F-2942-9F08-0DDA603EE48E}"/>
              </a:ext>
            </a:extLst>
          </p:cNvPr>
          <p:cNvGrpSpPr/>
          <p:nvPr/>
        </p:nvGrpSpPr>
        <p:grpSpPr>
          <a:xfrm>
            <a:off x="3664747" y="5576048"/>
            <a:ext cx="4770507" cy="333475"/>
            <a:chOff x="8229600" y="2826966"/>
            <a:chExt cx="2536723" cy="178935"/>
          </a:xfrm>
        </p:grpSpPr>
        <p:cxnSp>
          <p:nvCxnSpPr>
            <p:cNvPr id="47" name="Straight Connector 46">
              <a:extLst>
                <a:ext uri="{FF2B5EF4-FFF2-40B4-BE49-F238E27FC236}">
                  <a16:creationId xmlns:a16="http://schemas.microsoft.com/office/drawing/2014/main" id="{28C75859-2807-814B-820C-6909B2F9B564}"/>
                </a:ext>
              </a:extLst>
            </p:cNvPr>
            <p:cNvCxnSpPr/>
            <p:nvPr/>
          </p:nvCxnSpPr>
          <p:spPr>
            <a:xfrm>
              <a:off x="8229600" y="3005901"/>
              <a:ext cx="253672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34A1793-8A95-0B47-ABF8-BEA8071FECD9}"/>
                </a:ext>
              </a:extLst>
            </p:cNvPr>
            <p:cNvCxnSpPr/>
            <p:nvPr/>
          </p:nvCxnSpPr>
          <p:spPr>
            <a:xfrm flipV="1">
              <a:off x="8244348" y="2837451"/>
              <a:ext cx="0" cy="168450"/>
            </a:xfrm>
            <a:prstGeom prst="line">
              <a:avLst/>
            </a:prstGeom>
            <a:ln w="28575"/>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18E2ADE6-60D3-7B4F-B27B-CDD240614453}"/>
                </a:ext>
              </a:extLst>
            </p:cNvPr>
            <p:cNvCxnSpPr/>
            <p:nvPr/>
          </p:nvCxnSpPr>
          <p:spPr>
            <a:xfrm flipV="1">
              <a:off x="10756490" y="2826966"/>
              <a:ext cx="0" cy="168450"/>
            </a:xfrm>
            <a:prstGeom prst="line">
              <a:avLst/>
            </a:prstGeom>
            <a:ln w="28575"/>
          </p:spPr>
          <p:style>
            <a:lnRef idx="1">
              <a:schemeClr val="dk1"/>
            </a:lnRef>
            <a:fillRef idx="0">
              <a:schemeClr val="dk1"/>
            </a:fillRef>
            <a:effectRef idx="0">
              <a:schemeClr val="dk1"/>
            </a:effectRef>
            <a:fontRef idx="minor">
              <a:schemeClr val="tx1"/>
            </a:fontRef>
          </p:style>
        </p:cxnSp>
      </p:grpSp>
      <p:sp>
        <p:nvSpPr>
          <p:cNvPr id="51" name="TextBox 50">
            <a:extLst>
              <a:ext uri="{FF2B5EF4-FFF2-40B4-BE49-F238E27FC236}">
                <a16:creationId xmlns:a16="http://schemas.microsoft.com/office/drawing/2014/main" id="{78A3DB1A-2215-384E-B1BE-B5ADA7FCC884}"/>
              </a:ext>
            </a:extLst>
          </p:cNvPr>
          <p:cNvSpPr txBox="1"/>
          <p:nvPr/>
        </p:nvSpPr>
        <p:spPr>
          <a:xfrm>
            <a:off x="8848205" y="5408401"/>
            <a:ext cx="801823"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VPN</a:t>
            </a:r>
          </a:p>
        </p:txBody>
      </p:sp>
      <p:sp>
        <p:nvSpPr>
          <p:cNvPr id="66" name="TextBox 65">
            <a:extLst>
              <a:ext uri="{FF2B5EF4-FFF2-40B4-BE49-F238E27FC236}">
                <a16:creationId xmlns:a16="http://schemas.microsoft.com/office/drawing/2014/main" id="{7088EEE8-36B2-FD4A-B7CA-81C3BDBC702C}"/>
              </a:ext>
            </a:extLst>
          </p:cNvPr>
          <p:cNvSpPr txBox="1"/>
          <p:nvPr/>
        </p:nvSpPr>
        <p:spPr>
          <a:xfrm>
            <a:off x="5297947" y="6291815"/>
            <a:ext cx="111440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time →</a:t>
            </a:r>
          </a:p>
        </p:txBody>
      </p:sp>
      <p:sp>
        <p:nvSpPr>
          <p:cNvPr id="71" name="Freeform 70">
            <a:extLst>
              <a:ext uri="{FF2B5EF4-FFF2-40B4-BE49-F238E27FC236}">
                <a16:creationId xmlns:a16="http://schemas.microsoft.com/office/drawing/2014/main" id="{D17B32DA-68FD-C245-A1FE-BCF5892CFD38}"/>
              </a:ext>
            </a:extLst>
          </p:cNvPr>
          <p:cNvSpPr/>
          <p:nvPr/>
        </p:nvSpPr>
        <p:spPr>
          <a:xfrm>
            <a:off x="5711013" y="4892763"/>
            <a:ext cx="2678801" cy="1055722"/>
          </a:xfrm>
          <a:custGeom>
            <a:avLst/>
            <a:gdLst>
              <a:gd name="connsiteX0" fmla="*/ 0 w 1424456"/>
              <a:gd name="connsiteY0" fmla="*/ 750277 h 762519"/>
              <a:gd name="connsiteX1" fmla="*/ 444500 w 1424456"/>
              <a:gd name="connsiteY1" fmla="*/ 280377 h 762519"/>
              <a:gd name="connsiteX2" fmla="*/ 584200 w 1424456"/>
              <a:gd name="connsiteY2" fmla="*/ 458177 h 762519"/>
              <a:gd name="connsiteX3" fmla="*/ 825500 w 1424456"/>
              <a:gd name="connsiteY3" fmla="*/ 977 h 762519"/>
              <a:gd name="connsiteX4" fmla="*/ 1117600 w 1424456"/>
              <a:gd name="connsiteY4" fmla="*/ 343877 h 762519"/>
              <a:gd name="connsiteX5" fmla="*/ 1371600 w 1424456"/>
              <a:gd name="connsiteY5" fmla="*/ 585177 h 762519"/>
              <a:gd name="connsiteX6" fmla="*/ 1422400 w 1424456"/>
              <a:gd name="connsiteY6" fmla="*/ 750277 h 762519"/>
              <a:gd name="connsiteX7" fmla="*/ 1409700 w 1424456"/>
              <a:gd name="connsiteY7" fmla="*/ 737577 h 76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4456" h="762519">
                <a:moveTo>
                  <a:pt x="0" y="750277"/>
                </a:moveTo>
                <a:cubicBezTo>
                  <a:pt x="173566" y="539668"/>
                  <a:pt x="347133" y="329060"/>
                  <a:pt x="444500" y="280377"/>
                </a:cubicBezTo>
                <a:cubicBezTo>
                  <a:pt x="541867" y="231694"/>
                  <a:pt x="520700" y="504744"/>
                  <a:pt x="584200" y="458177"/>
                </a:cubicBezTo>
                <a:cubicBezTo>
                  <a:pt x="647700" y="411610"/>
                  <a:pt x="736600" y="20027"/>
                  <a:pt x="825500" y="977"/>
                </a:cubicBezTo>
                <a:cubicBezTo>
                  <a:pt x="914400" y="-18073"/>
                  <a:pt x="1026583" y="246510"/>
                  <a:pt x="1117600" y="343877"/>
                </a:cubicBezTo>
                <a:cubicBezTo>
                  <a:pt x="1208617" y="441244"/>
                  <a:pt x="1320800" y="517444"/>
                  <a:pt x="1371600" y="585177"/>
                </a:cubicBezTo>
                <a:cubicBezTo>
                  <a:pt x="1422400" y="652910"/>
                  <a:pt x="1422400" y="750277"/>
                  <a:pt x="1422400" y="750277"/>
                </a:cubicBezTo>
                <a:cubicBezTo>
                  <a:pt x="1428750" y="775677"/>
                  <a:pt x="1419225" y="756627"/>
                  <a:pt x="1409700" y="737577"/>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77" name="Explosion 1 76">
            <a:extLst>
              <a:ext uri="{FF2B5EF4-FFF2-40B4-BE49-F238E27FC236}">
                <a16:creationId xmlns:a16="http://schemas.microsoft.com/office/drawing/2014/main" id="{B1BE32FC-47E1-C945-8395-C83F2669FA05}"/>
              </a:ext>
            </a:extLst>
          </p:cNvPr>
          <p:cNvSpPr/>
          <p:nvPr/>
        </p:nvSpPr>
        <p:spPr>
          <a:xfrm>
            <a:off x="5193283" y="5017700"/>
            <a:ext cx="389815" cy="334076"/>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AD3A79CC-1C63-3240-8EE6-33667BF1C916}"/>
              </a:ext>
            </a:extLst>
          </p:cNvPr>
          <p:cNvGrpSpPr/>
          <p:nvPr/>
        </p:nvGrpSpPr>
        <p:grpSpPr>
          <a:xfrm>
            <a:off x="3668497" y="4126968"/>
            <a:ext cx="4800930" cy="335602"/>
            <a:chOff x="8229600" y="2826966"/>
            <a:chExt cx="2536723" cy="178935"/>
          </a:xfrm>
        </p:grpSpPr>
        <p:cxnSp>
          <p:nvCxnSpPr>
            <p:cNvPr id="36" name="Straight Connector 35">
              <a:extLst>
                <a:ext uri="{FF2B5EF4-FFF2-40B4-BE49-F238E27FC236}">
                  <a16:creationId xmlns:a16="http://schemas.microsoft.com/office/drawing/2014/main" id="{B41E8194-1F49-E643-BC2E-356059DE97B5}"/>
                </a:ext>
              </a:extLst>
            </p:cNvPr>
            <p:cNvCxnSpPr/>
            <p:nvPr/>
          </p:nvCxnSpPr>
          <p:spPr>
            <a:xfrm>
              <a:off x="8229600" y="3005901"/>
              <a:ext cx="253672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B9B0DB92-4323-AD41-82E3-C785659B9CF6}"/>
                </a:ext>
              </a:extLst>
            </p:cNvPr>
            <p:cNvCxnSpPr/>
            <p:nvPr/>
          </p:nvCxnSpPr>
          <p:spPr>
            <a:xfrm flipV="1">
              <a:off x="8244348" y="2837451"/>
              <a:ext cx="0" cy="168450"/>
            </a:xfrm>
            <a:prstGeom prst="line">
              <a:avLst/>
            </a:prstGeom>
            <a:ln w="28575"/>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87D2CD8F-452B-9E4E-A67D-9F657ACFFC2B}"/>
                </a:ext>
              </a:extLst>
            </p:cNvPr>
            <p:cNvCxnSpPr/>
            <p:nvPr/>
          </p:nvCxnSpPr>
          <p:spPr>
            <a:xfrm flipV="1">
              <a:off x="10756490" y="2826966"/>
              <a:ext cx="0" cy="168450"/>
            </a:xfrm>
            <a:prstGeom prst="line">
              <a:avLst/>
            </a:prstGeom>
            <a:ln w="28575"/>
          </p:spPr>
          <p:style>
            <a:lnRef idx="1">
              <a:schemeClr val="dk1"/>
            </a:lnRef>
            <a:fillRef idx="0">
              <a:schemeClr val="dk1"/>
            </a:fillRef>
            <a:effectRef idx="0">
              <a:schemeClr val="dk1"/>
            </a:effectRef>
            <a:fontRef idx="minor">
              <a:schemeClr val="tx1"/>
            </a:fontRef>
          </p:style>
        </p:cxnSp>
      </p:grpSp>
      <p:sp>
        <p:nvSpPr>
          <p:cNvPr id="45" name="TextBox 44">
            <a:extLst>
              <a:ext uri="{FF2B5EF4-FFF2-40B4-BE49-F238E27FC236}">
                <a16:creationId xmlns:a16="http://schemas.microsoft.com/office/drawing/2014/main" id="{A144711D-5431-B343-A918-7EDC5C7125C8}"/>
              </a:ext>
            </a:extLst>
          </p:cNvPr>
          <p:cNvSpPr txBox="1"/>
          <p:nvPr/>
        </p:nvSpPr>
        <p:spPr>
          <a:xfrm>
            <a:off x="9095574" y="4031916"/>
            <a:ext cx="895615" cy="634866"/>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FW</a:t>
            </a:r>
          </a:p>
        </p:txBody>
      </p:sp>
      <p:sp>
        <p:nvSpPr>
          <p:cNvPr id="54" name="TextBox 53">
            <a:extLst>
              <a:ext uri="{FF2B5EF4-FFF2-40B4-BE49-F238E27FC236}">
                <a16:creationId xmlns:a16="http://schemas.microsoft.com/office/drawing/2014/main" id="{83772B79-E778-764E-9DCA-1BE324A81B79}"/>
              </a:ext>
            </a:extLst>
          </p:cNvPr>
          <p:cNvSpPr txBox="1"/>
          <p:nvPr/>
        </p:nvSpPr>
        <p:spPr>
          <a:xfrm>
            <a:off x="3344890" y="3394082"/>
            <a:ext cx="1565839" cy="461665"/>
          </a:xfrm>
          <a:prstGeom prst="rect">
            <a:avLst/>
          </a:prstGeom>
          <a:noFill/>
        </p:spPr>
        <p:txBody>
          <a:bodyPr wrap="square" rtlCol="0">
            <a:spAutoFit/>
          </a:bodyPr>
          <a:lstStyle/>
          <a:p>
            <a:r>
              <a:rPr lang="en-US" sz="2400" dirty="0" err="1">
                <a:solidFill>
                  <a:srgbClr val="FF0000"/>
                </a:solidFill>
                <a:latin typeface="Times New Roman" panose="02020603050405020304" pitchFamily="18" charset="0"/>
                <a:cs typeface="Times New Roman" panose="02020603050405020304" pitchFamily="18" charset="0"/>
              </a:rPr>
              <a:t>misconfig</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Triangle 54">
            <a:extLst>
              <a:ext uri="{FF2B5EF4-FFF2-40B4-BE49-F238E27FC236}">
                <a16:creationId xmlns:a16="http://schemas.microsoft.com/office/drawing/2014/main" id="{134E79BA-1CAB-8047-88B0-151A7461792D}"/>
              </a:ext>
            </a:extLst>
          </p:cNvPr>
          <p:cNvSpPr/>
          <p:nvPr/>
        </p:nvSpPr>
        <p:spPr>
          <a:xfrm>
            <a:off x="4476652" y="3906178"/>
            <a:ext cx="1208950" cy="556391"/>
          </a:xfrm>
          <a:prstGeom prst="triangle">
            <a:avLst>
              <a:gd name="adj" fmla="val 100000"/>
            </a:avLst>
          </a:prstGeom>
          <a:solidFill>
            <a:srgbClr val="70AD47">
              <a:alpha val="85098"/>
            </a:srgb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id="{C86116CF-5D17-5341-A6B9-516F04516C84}"/>
              </a:ext>
            </a:extLst>
          </p:cNvPr>
          <p:cNvSpPr txBox="1"/>
          <p:nvPr/>
        </p:nvSpPr>
        <p:spPr>
          <a:xfrm>
            <a:off x="4616481" y="3418291"/>
            <a:ext cx="3161825" cy="461665"/>
          </a:xfrm>
          <a:prstGeom prst="rect">
            <a:avLst/>
          </a:prstGeom>
          <a:noFill/>
        </p:spPr>
        <p:txBody>
          <a:bodyPr wrap="square" rtlCol="0">
            <a:spAutoFit/>
          </a:bodyPr>
          <a:lstStyle/>
          <a:p>
            <a:r>
              <a:rPr lang="en-US" sz="2400" dirty="0">
                <a:solidFill>
                  <a:schemeClr val="accent6"/>
                </a:solidFill>
                <a:latin typeface="Times New Roman" panose="02020603050405020304" pitchFamily="18" charset="0"/>
                <a:cs typeface="Times New Roman" panose="02020603050405020304" pitchFamily="18" charset="0"/>
              </a:rPr>
              <a:t>queue built-up</a:t>
            </a:r>
          </a:p>
        </p:txBody>
      </p:sp>
      <p:cxnSp>
        <p:nvCxnSpPr>
          <p:cNvPr id="69" name="Straight Arrow Connector 68">
            <a:extLst>
              <a:ext uri="{FF2B5EF4-FFF2-40B4-BE49-F238E27FC236}">
                <a16:creationId xmlns:a16="http://schemas.microsoft.com/office/drawing/2014/main" id="{6D415EA4-B9FE-C847-98B5-C7C3E4F72F6B}"/>
              </a:ext>
            </a:extLst>
          </p:cNvPr>
          <p:cNvCxnSpPr>
            <a:cxnSpLocks/>
            <a:endCxn id="55" idx="2"/>
          </p:cNvCxnSpPr>
          <p:nvPr/>
        </p:nvCxnSpPr>
        <p:spPr>
          <a:xfrm>
            <a:off x="4476652" y="3906178"/>
            <a:ext cx="0" cy="5563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Explosion 1 74">
            <a:extLst>
              <a:ext uri="{FF2B5EF4-FFF2-40B4-BE49-F238E27FC236}">
                <a16:creationId xmlns:a16="http://schemas.microsoft.com/office/drawing/2014/main" id="{CE75EAD4-692F-7C4C-8F72-C9A2CEB10E91}"/>
              </a:ext>
            </a:extLst>
          </p:cNvPr>
          <p:cNvSpPr/>
          <p:nvPr/>
        </p:nvSpPr>
        <p:spPr>
          <a:xfrm>
            <a:off x="6962161" y="3968395"/>
            <a:ext cx="392301" cy="336206"/>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09C49087-480C-3F41-90EF-E90808DC421C}"/>
              </a:ext>
            </a:extLst>
          </p:cNvPr>
          <p:cNvSpPr txBox="1"/>
          <p:nvPr/>
        </p:nvSpPr>
        <p:spPr>
          <a:xfrm>
            <a:off x="6788971" y="3030743"/>
            <a:ext cx="1713930"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noisy events</a:t>
            </a:r>
          </a:p>
        </p:txBody>
      </p:sp>
      <p:cxnSp>
        <p:nvCxnSpPr>
          <p:cNvPr id="80" name="Straight Arrow Connector 79">
            <a:extLst>
              <a:ext uri="{FF2B5EF4-FFF2-40B4-BE49-F238E27FC236}">
                <a16:creationId xmlns:a16="http://schemas.microsoft.com/office/drawing/2014/main" id="{ADA65CB8-3136-8549-A1D3-DD75FE6EC03D}"/>
              </a:ext>
            </a:extLst>
          </p:cNvPr>
          <p:cNvCxnSpPr>
            <a:cxnSpLocks/>
            <a:endCxn id="75" idx="0"/>
          </p:cNvCxnSpPr>
          <p:nvPr/>
        </p:nvCxnSpPr>
        <p:spPr>
          <a:xfrm flipH="1">
            <a:off x="7225912" y="3527085"/>
            <a:ext cx="324815" cy="4413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Title 1">
            <a:extLst>
              <a:ext uri="{FF2B5EF4-FFF2-40B4-BE49-F238E27FC236}">
                <a16:creationId xmlns:a16="http://schemas.microsoft.com/office/drawing/2014/main" id="{D0BABE8C-2147-8A4B-8DC8-A3BEE9E3899B}"/>
              </a:ext>
            </a:extLst>
          </p:cNvPr>
          <p:cNvSpPr txBox="1">
            <a:spLocks/>
          </p:cNvSpPr>
          <p:nvPr/>
        </p:nvSpPr>
        <p:spPr>
          <a:xfrm>
            <a:off x="546418" y="66604"/>
            <a:ext cx="127311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lumMod val="50000"/>
                  </a:schemeClr>
                </a:solidFill>
                <a:latin typeface="Athelas" panose="02000503000000020003" pitchFamily="2" charset="77"/>
                <a:ea typeface="+mj-ea"/>
                <a:cs typeface="Times New Roman" panose="02020603050405020304" pitchFamily="18" charset="0"/>
              </a:defRPr>
            </a:lvl1pPr>
          </a:lstStyle>
          <a:p>
            <a:r>
              <a:rPr lang="en-US" dirty="0"/>
              <a:t>Prior solution: Time-based correlation (</a:t>
            </a:r>
            <a:r>
              <a:rPr lang="en-US" dirty="0" err="1"/>
              <a:t>NetMedic</a:t>
            </a:r>
            <a:r>
              <a:rPr lang="en-US" dirty="0"/>
              <a:t>)</a:t>
            </a:r>
          </a:p>
        </p:txBody>
      </p:sp>
    </p:spTree>
    <p:extLst>
      <p:ext uri="{BB962C8B-B14F-4D97-AF65-F5344CB8AC3E}">
        <p14:creationId xmlns:p14="http://schemas.microsoft.com/office/powerpoint/2010/main" val="54353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linds(horizontal)">
                                      <p:cBhvr>
                                        <p:cTn id="7" dur="500"/>
                                        <p:tgtEl>
                                          <p:spTgt spid="6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blinds(horizontal)">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linds(horizontal)">
                                      <p:cBhvr>
                                        <p:cTn id="15" dur="500"/>
                                        <p:tgtEl>
                                          <p:spTgt spid="5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blinds(horizontal)">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wipe(left)">
                                      <p:cBhvr>
                                        <p:cTn id="23" dur="500"/>
                                        <p:tgtEl>
                                          <p:spTgt spid="7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randombar(horizontal)">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blinds(horizontal)">
                                      <p:cBhvr>
                                        <p:cTn id="31" dur="500"/>
                                        <p:tgtEl>
                                          <p:spTgt spid="75"/>
                                        </p:tgtEl>
                                      </p:cBhvr>
                                    </p:animEffect>
                                  </p:childTnLst>
                                </p:cTn>
                              </p:par>
                              <p:par>
                                <p:cTn id="32" presetID="3" presetClass="entr" presetSubtype="10" fill="hold"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blinds(horizontal)">
                                      <p:cBhvr>
                                        <p:cTn id="34" dur="500"/>
                                        <p:tgtEl>
                                          <p:spTgt spid="8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blinds(horizontal)">
                                      <p:cBhvr>
                                        <p:cTn id="37" dur="500"/>
                                        <p:tgtEl>
                                          <p:spTgt spid="7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blinds(horizontal)">
                                      <p:cBhvr>
                                        <p:cTn id="40" dur="500"/>
                                        <p:tgtEl>
                                          <p:spTgt spid="7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blinds(horizontal)">
                                      <p:cBhvr>
                                        <p:cTn id="45" dur="500"/>
                                        <p:tgtEl>
                                          <p:spTgt spid="65"/>
                                        </p:tgtEl>
                                      </p:cBhvr>
                                    </p:animEffect>
                                  </p:childTnLst>
                                </p:cTn>
                              </p:par>
                              <p:par>
                                <p:cTn id="46" presetID="3" presetClass="entr" presetSubtype="10" fill="hold" nodeType="withEffect">
                                  <p:stCondLst>
                                    <p:cond delay="0"/>
                                  </p:stCondLst>
                                  <p:childTnLst>
                                    <p:set>
                                      <p:cBhvr>
                                        <p:cTn id="47" dur="1" fill="hold">
                                          <p:stCondLst>
                                            <p:cond delay="0"/>
                                          </p:stCondLst>
                                        </p:cTn>
                                        <p:tgtEl>
                                          <p:spTgt spid="64"/>
                                        </p:tgtEl>
                                        <p:attrNameLst>
                                          <p:attrName>style.visibility</p:attrName>
                                        </p:attrNameLst>
                                      </p:cBhvr>
                                      <p:to>
                                        <p:strVal val="visible"/>
                                      </p:to>
                                    </p:set>
                                    <p:animEffect transition="in" filter="blinds(horizontal)">
                                      <p:cBhvr>
                                        <p:cTn id="48" dur="500"/>
                                        <p:tgtEl>
                                          <p:spTgt spid="64"/>
                                        </p:tgtEl>
                                      </p:cBhvr>
                                    </p:animEffect>
                                  </p:childTnLst>
                                </p:cTn>
                              </p:par>
                              <p:par>
                                <p:cTn id="49" presetID="3" presetClass="entr" presetSubtype="1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blinds(horizontal)">
                                      <p:cBhvr>
                                        <p:cTn id="51" dur="500"/>
                                        <p:tgtEl>
                                          <p:spTgt spid="6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grpId="1" nodeType="clickEffect">
                                  <p:stCondLst>
                                    <p:cond delay="0"/>
                                  </p:stCondLst>
                                  <p:childTnLst>
                                    <p:animEffect transition="out" filter="blinds(horizontal)">
                                      <p:cBhvr>
                                        <p:cTn id="55" dur="500"/>
                                        <p:tgtEl>
                                          <p:spTgt spid="65"/>
                                        </p:tgtEl>
                                      </p:cBhvr>
                                    </p:animEffect>
                                    <p:set>
                                      <p:cBhvr>
                                        <p:cTn id="56" dur="1" fill="hold">
                                          <p:stCondLst>
                                            <p:cond delay="499"/>
                                          </p:stCondLst>
                                        </p:cTn>
                                        <p:tgtEl>
                                          <p:spTgt spid="65"/>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64"/>
                                        </p:tgtEl>
                                      </p:cBhvr>
                                    </p:animEffect>
                                    <p:set>
                                      <p:cBhvr>
                                        <p:cTn id="59" dur="1" fill="hold">
                                          <p:stCondLst>
                                            <p:cond delay="499"/>
                                          </p:stCondLst>
                                        </p:cTn>
                                        <p:tgtEl>
                                          <p:spTgt spid="64"/>
                                        </p:tgtEl>
                                        <p:attrNameLst>
                                          <p:attrName>style.visibility</p:attrName>
                                        </p:attrNameLst>
                                      </p:cBhvr>
                                      <p:to>
                                        <p:strVal val="hidden"/>
                                      </p:to>
                                    </p:set>
                                  </p:childTnLst>
                                </p:cTn>
                              </p:par>
                              <p:par>
                                <p:cTn id="60" presetID="3" presetClass="exit" presetSubtype="10" fill="hold" nodeType="withEffect">
                                  <p:stCondLst>
                                    <p:cond delay="0"/>
                                  </p:stCondLst>
                                  <p:childTnLst>
                                    <p:animEffect transition="out" filter="blinds(horizontal)">
                                      <p:cBhvr>
                                        <p:cTn id="61" dur="500"/>
                                        <p:tgtEl>
                                          <p:spTgt spid="62"/>
                                        </p:tgtEl>
                                      </p:cBhvr>
                                    </p:animEffect>
                                    <p:set>
                                      <p:cBhvr>
                                        <p:cTn id="62" dur="1" fill="hold">
                                          <p:stCondLst>
                                            <p:cond delay="499"/>
                                          </p:stCondLst>
                                        </p:cTn>
                                        <p:tgtEl>
                                          <p:spTgt spid="6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blinds(horizontal)">
                                      <p:cBhvr>
                                        <p:cTn id="67" dur="500"/>
                                        <p:tgtEl>
                                          <p:spTgt spid="52"/>
                                        </p:tgtEl>
                                      </p:cBhvr>
                                    </p:animEffect>
                                  </p:childTnLst>
                                </p:cTn>
                              </p:par>
                              <p:par>
                                <p:cTn id="68" presetID="3" presetClass="entr" presetSubtype="10"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blinds(horizontal)">
                                      <p:cBhvr>
                                        <p:cTn id="70" dur="500"/>
                                        <p:tgtEl>
                                          <p:spTgt spid="72"/>
                                        </p:tgtEl>
                                      </p:cBhvr>
                                    </p:animEffect>
                                  </p:childTnLst>
                                </p:cTn>
                              </p:par>
                              <p:par>
                                <p:cTn id="71" presetID="3" presetClass="entr" presetSubtype="10" fill="hold" nodeType="withEffect">
                                  <p:stCondLst>
                                    <p:cond delay="0"/>
                                  </p:stCondLst>
                                  <p:childTnLst>
                                    <p:set>
                                      <p:cBhvr>
                                        <p:cTn id="72" dur="1" fill="hold">
                                          <p:stCondLst>
                                            <p:cond delay="0"/>
                                          </p:stCondLst>
                                        </p:cTn>
                                        <p:tgtEl>
                                          <p:spTgt spid="73"/>
                                        </p:tgtEl>
                                        <p:attrNameLst>
                                          <p:attrName>style.visibility</p:attrName>
                                        </p:attrNameLst>
                                      </p:cBhvr>
                                      <p:to>
                                        <p:strVal val="visible"/>
                                      </p:to>
                                    </p:set>
                                    <p:animEffect transition="in" filter="blinds(horizontal)">
                                      <p:cBhvr>
                                        <p:cTn id="73" dur="500"/>
                                        <p:tgtEl>
                                          <p:spTgt spid="73"/>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blinds(horizontal)">
                                      <p:cBhvr>
                                        <p:cTn id="76" dur="500"/>
                                        <p:tgtEl>
                                          <p:spTgt spid="35"/>
                                        </p:tgtEl>
                                      </p:cBhvr>
                                    </p:animEffect>
                                  </p:childTnLst>
                                </p:cTn>
                              </p:par>
                              <p:par>
                                <p:cTn id="77" presetID="3" presetClass="entr" presetSubtype="1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blinds(horizontal)">
                                      <p:cBhvr>
                                        <p:cTn id="79" dur="500"/>
                                        <p:tgtEl>
                                          <p:spTgt spid="24"/>
                                        </p:tgtEl>
                                      </p:cBhvr>
                                    </p:animEffect>
                                  </p:childTnLst>
                                </p:cTn>
                              </p:par>
                              <p:par>
                                <p:cTn id="80" presetID="3" presetClass="entr" presetSubtype="10" fill="hold"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blinds(horizontal)">
                                      <p:cBhvr>
                                        <p:cTn id="82" dur="500"/>
                                        <p:tgtEl>
                                          <p:spTgt spid="63"/>
                                        </p:tgtEl>
                                      </p:cBhvr>
                                    </p:animEffect>
                                  </p:childTnLst>
                                </p:cTn>
                              </p:par>
                              <p:par>
                                <p:cTn id="83" presetID="3" presetClass="entr" presetSubtype="10" fill="hold" nodeType="withEffect">
                                  <p:stCondLst>
                                    <p:cond delay="0"/>
                                  </p:stCondLst>
                                  <p:childTnLst>
                                    <p:set>
                                      <p:cBhvr>
                                        <p:cTn id="84" dur="1" fill="hold">
                                          <p:stCondLst>
                                            <p:cond delay="0"/>
                                          </p:stCondLst>
                                        </p:cTn>
                                        <p:tgtEl>
                                          <p:spTgt spid="68"/>
                                        </p:tgtEl>
                                        <p:attrNameLst>
                                          <p:attrName>style.visibility</p:attrName>
                                        </p:attrNameLst>
                                      </p:cBhvr>
                                      <p:to>
                                        <p:strVal val="visible"/>
                                      </p:to>
                                    </p:set>
                                    <p:animEffect transition="in" filter="blinds(horizontal)">
                                      <p:cBhvr>
                                        <p:cTn id="85" dur="500"/>
                                        <p:tgtEl>
                                          <p:spTgt spid="68"/>
                                        </p:tgtEl>
                                      </p:cBhvr>
                                    </p:animEffect>
                                  </p:childTnLst>
                                </p:cTn>
                              </p:par>
                              <p:par>
                                <p:cTn id="86" presetID="3" presetClass="entr" presetSubtype="10" fill="hold" nodeType="withEffect">
                                  <p:stCondLst>
                                    <p:cond delay="0"/>
                                  </p:stCondLst>
                                  <p:childTnLst>
                                    <p:set>
                                      <p:cBhvr>
                                        <p:cTn id="87" dur="1" fill="hold">
                                          <p:stCondLst>
                                            <p:cond delay="0"/>
                                          </p:stCondLst>
                                        </p:cTn>
                                        <p:tgtEl>
                                          <p:spTgt spid="70"/>
                                        </p:tgtEl>
                                        <p:attrNameLst>
                                          <p:attrName>style.visibility</p:attrName>
                                        </p:attrNameLst>
                                      </p:cBhvr>
                                      <p:to>
                                        <p:strVal val="visible"/>
                                      </p:to>
                                    </p:set>
                                    <p:animEffect transition="in" filter="blinds(horizontal)">
                                      <p:cBhvr>
                                        <p:cTn id="88" dur="500"/>
                                        <p:tgtEl>
                                          <p:spTgt spid="70"/>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xit" presetSubtype="10" fill="hold" nodeType="clickEffect">
                                  <p:stCondLst>
                                    <p:cond delay="0"/>
                                  </p:stCondLst>
                                  <p:childTnLst>
                                    <p:animEffect transition="out" filter="blinds(horizontal)">
                                      <p:cBhvr>
                                        <p:cTn id="92" dur="500"/>
                                        <p:tgtEl>
                                          <p:spTgt spid="52"/>
                                        </p:tgtEl>
                                      </p:cBhvr>
                                    </p:animEffect>
                                    <p:set>
                                      <p:cBhvr>
                                        <p:cTn id="93" dur="1" fill="hold">
                                          <p:stCondLst>
                                            <p:cond delay="499"/>
                                          </p:stCondLst>
                                        </p:cTn>
                                        <p:tgtEl>
                                          <p:spTgt spid="52"/>
                                        </p:tgtEl>
                                        <p:attrNameLst>
                                          <p:attrName>style.visibility</p:attrName>
                                        </p:attrNameLst>
                                      </p:cBhvr>
                                      <p:to>
                                        <p:strVal val="hidden"/>
                                      </p:to>
                                    </p:set>
                                  </p:childTnLst>
                                </p:cTn>
                              </p:par>
                              <p:par>
                                <p:cTn id="94" presetID="3" presetClass="exit" presetSubtype="10" fill="hold" nodeType="withEffect">
                                  <p:stCondLst>
                                    <p:cond delay="0"/>
                                  </p:stCondLst>
                                  <p:childTnLst>
                                    <p:animEffect transition="out" filter="blinds(horizontal)">
                                      <p:cBhvr>
                                        <p:cTn id="95" dur="500"/>
                                        <p:tgtEl>
                                          <p:spTgt spid="73"/>
                                        </p:tgtEl>
                                      </p:cBhvr>
                                    </p:animEffect>
                                    <p:set>
                                      <p:cBhvr>
                                        <p:cTn id="96" dur="1" fill="hold">
                                          <p:stCondLst>
                                            <p:cond delay="499"/>
                                          </p:stCondLst>
                                        </p:cTn>
                                        <p:tgtEl>
                                          <p:spTgt spid="73"/>
                                        </p:tgtEl>
                                        <p:attrNameLst>
                                          <p:attrName>style.visibility</p:attrName>
                                        </p:attrNameLst>
                                      </p:cBhvr>
                                      <p:to>
                                        <p:strVal val="hidden"/>
                                      </p:to>
                                    </p:set>
                                  </p:childTnLst>
                                </p:cTn>
                              </p:par>
                              <p:par>
                                <p:cTn id="97" presetID="3" presetClass="exit" presetSubtype="10" fill="hold" nodeType="withEffect">
                                  <p:stCondLst>
                                    <p:cond delay="0"/>
                                  </p:stCondLst>
                                  <p:childTnLst>
                                    <p:animEffect transition="out" filter="blinds(horizontal)">
                                      <p:cBhvr>
                                        <p:cTn id="98" dur="500"/>
                                        <p:tgtEl>
                                          <p:spTgt spid="63"/>
                                        </p:tgtEl>
                                      </p:cBhvr>
                                    </p:animEffect>
                                    <p:set>
                                      <p:cBhvr>
                                        <p:cTn id="99" dur="1" fill="hold">
                                          <p:stCondLst>
                                            <p:cond delay="499"/>
                                          </p:stCondLst>
                                        </p:cTn>
                                        <p:tgtEl>
                                          <p:spTgt spid="63"/>
                                        </p:tgtEl>
                                        <p:attrNameLst>
                                          <p:attrName>style.visibility</p:attrName>
                                        </p:attrNameLst>
                                      </p:cBhvr>
                                      <p:to>
                                        <p:strVal val="hidden"/>
                                      </p:to>
                                    </p:set>
                                  </p:childTnLst>
                                </p:cTn>
                              </p:par>
                              <p:par>
                                <p:cTn id="100" presetID="3" presetClass="exit" presetSubtype="10" fill="hold" nodeType="withEffect">
                                  <p:stCondLst>
                                    <p:cond delay="0"/>
                                  </p:stCondLst>
                                  <p:childTnLst>
                                    <p:animEffect transition="out" filter="blinds(horizontal)">
                                      <p:cBhvr>
                                        <p:cTn id="101" dur="500"/>
                                        <p:tgtEl>
                                          <p:spTgt spid="68"/>
                                        </p:tgtEl>
                                      </p:cBhvr>
                                    </p:animEffect>
                                    <p:set>
                                      <p:cBhvr>
                                        <p:cTn id="102"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P spid="65" grpId="1"/>
      <p:bldP spid="35" grpId="0"/>
      <p:bldP spid="71" grpId="0" animBg="1"/>
      <p:bldP spid="77" grpId="0" animBg="1"/>
      <p:bldP spid="54" grpId="0"/>
      <p:bldP spid="55" grpId="0" animBg="1"/>
      <p:bldP spid="56" grpId="0"/>
      <p:bldP spid="75" grpId="0" animBg="1"/>
      <p:bldP spid="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4564FF4-0DAA-734B-8ABA-06BAE6FC3A41}"/>
              </a:ext>
            </a:extLst>
          </p:cNvPr>
          <p:cNvSpPr>
            <a:spLocks noGrp="1"/>
          </p:cNvSpPr>
          <p:nvPr>
            <p:ph type="sldNum" sz="quarter" idx="12"/>
          </p:nvPr>
        </p:nvSpPr>
        <p:spPr/>
        <p:txBody>
          <a:bodyPr/>
          <a:lstStyle/>
          <a:p>
            <a:fld id="{5E5517CE-978A-D640-BED8-603111C070CE}" type="slidenum">
              <a:rPr lang="en-US" smtClean="0">
                <a:latin typeface="Times New Roman" panose="02020603050405020304" pitchFamily="18" charset="0"/>
                <a:cs typeface="Times New Roman" panose="02020603050405020304" pitchFamily="18" charset="0"/>
              </a:rPr>
              <a:t>9</a:t>
            </a:fld>
            <a:endParaRPr lang="en-US">
              <a:latin typeface="Times New Roman" panose="02020603050405020304" pitchFamily="18" charset="0"/>
              <a:cs typeface="Times New Roman" panose="02020603050405020304" pitchFamily="18" charset="0"/>
            </a:endParaRPr>
          </a:p>
        </p:txBody>
      </p:sp>
      <p:sp>
        <p:nvSpPr>
          <p:cNvPr id="81" name="Title 1">
            <a:extLst>
              <a:ext uri="{FF2B5EF4-FFF2-40B4-BE49-F238E27FC236}">
                <a16:creationId xmlns:a16="http://schemas.microsoft.com/office/drawing/2014/main" id="{D0BABE8C-2147-8A4B-8DC8-A3BEE9E3899B}"/>
              </a:ext>
            </a:extLst>
          </p:cNvPr>
          <p:cNvSpPr txBox="1">
            <a:spLocks/>
          </p:cNvSpPr>
          <p:nvPr/>
        </p:nvSpPr>
        <p:spPr>
          <a:xfrm>
            <a:off x="777076" y="528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lumMod val="50000"/>
                  </a:schemeClr>
                </a:solidFill>
                <a:latin typeface="Athelas" panose="02000503000000020003" pitchFamily="2" charset="77"/>
                <a:ea typeface="+mj-ea"/>
                <a:cs typeface="Times New Roman" panose="02020603050405020304" pitchFamily="18" charset="0"/>
              </a:defRPr>
            </a:lvl1pPr>
          </a:lstStyle>
          <a:p>
            <a:r>
              <a:rPr lang="en-US" dirty="0"/>
              <a:t>Challenge 1: Impact propagates over time</a:t>
            </a:r>
          </a:p>
        </p:txBody>
      </p:sp>
      <p:grpSp>
        <p:nvGrpSpPr>
          <p:cNvPr id="2" name="Group 1">
            <a:extLst>
              <a:ext uri="{FF2B5EF4-FFF2-40B4-BE49-F238E27FC236}">
                <a16:creationId xmlns:a16="http://schemas.microsoft.com/office/drawing/2014/main" id="{6FD8726F-8A92-F746-978A-72A734D0E968}"/>
              </a:ext>
            </a:extLst>
          </p:cNvPr>
          <p:cNvGrpSpPr/>
          <p:nvPr/>
        </p:nvGrpSpPr>
        <p:grpSpPr>
          <a:xfrm>
            <a:off x="3832386" y="1198373"/>
            <a:ext cx="6702088" cy="1673301"/>
            <a:chOff x="3250247" y="2265173"/>
            <a:chExt cx="8668527" cy="2164259"/>
          </a:xfrm>
        </p:grpSpPr>
        <p:grpSp>
          <p:nvGrpSpPr>
            <p:cNvPr id="57" name="Group 56">
              <a:extLst>
                <a:ext uri="{FF2B5EF4-FFF2-40B4-BE49-F238E27FC236}">
                  <a16:creationId xmlns:a16="http://schemas.microsoft.com/office/drawing/2014/main" id="{8F6292DC-2DF4-1147-BBFB-6961F98534C5}"/>
                </a:ext>
              </a:extLst>
            </p:cNvPr>
            <p:cNvGrpSpPr/>
            <p:nvPr/>
          </p:nvGrpSpPr>
          <p:grpSpPr>
            <a:xfrm>
              <a:off x="3250247" y="2265173"/>
              <a:ext cx="6423488" cy="1673449"/>
              <a:chOff x="3273410" y="4009164"/>
              <a:chExt cx="4508878" cy="1174654"/>
            </a:xfrm>
          </p:grpSpPr>
          <p:sp>
            <p:nvSpPr>
              <p:cNvPr id="59" name="Rectangle 58">
                <a:extLst>
                  <a:ext uri="{FF2B5EF4-FFF2-40B4-BE49-F238E27FC236}">
                    <a16:creationId xmlns:a16="http://schemas.microsoft.com/office/drawing/2014/main" id="{73840003-348A-6746-B2BF-EF4BDDB3863B}"/>
                  </a:ext>
                </a:extLst>
              </p:cNvPr>
              <p:cNvSpPr/>
              <p:nvPr/>
            </p:nvSpPr>
            <p:spPr>
              <a:xfrm>
                <a:off x="4478908"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LB</a:t>
                </a:r>
              </a:p>
            </p:txBody>
          </p:sp>
          <p:sp>
            <p:nvSpPr>
              <p:cNvPr id="61" name="Rectangle 60">
                <a:extLst>
                  <a:ext uri="{FF2B5EF4-FFF2-40B4-BE49-F238E27FC236}">
                    <a16:creationId xmlns:a16="http://schemas.microsoft.com/office/drawing/2014/main" id="{6937F181-B514-FA41-B8A7-A2A08E665BCD}"/>
                  </a:ext>
                </a:extLst>
              </p:cNvPr>
              <p:cNvSpPr/>
              <p:nvPr/>
            </p:nvSpPr>
            <p:spPr>
              <a:xfrm>
                <a:off x="5754130" y="400916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FW</a:t>
                </a:r>
              </a:p>
            </p:txBody>
          </p:sp>
          <p:sp>
            <p:nvSpPr>
              <p:cNvPr id="67" name="Rectangle 66">
                <a:extLst>
                  <a:ext uri="{FF2B5EF4-FFF2-40B4-BE49-F238E27FC236}">
                    <a16:creationId xmlns:a16="http://schemas.microsoft.com/office/drawing/2014/main" id="{42532395-BAAA-5044-B85E-5D62C4CBBDB3}"/>
                  </a:ext>
                </a:extLst>
              </p:cNvPr>
              <p:cNvSpPr/>
              <p:nvPr/>
            </p:nvSpPr>
            <p:spPr>
              <a:xfrm>
                <a:off x="5754130" y="4717244"/>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FW</a:t>
                </a:r>
              </a:p>
            </p:txBody>
          </p:sp>
          <p:sp>
            <p:nvSpPr>
              <p:cNvPr id="74" name="Rectangle 73">
                <a:extLst>
                  <a:ext uri="{FF2B5EF4-FFF2-40B4-BE49-F238E27FC236}">
                    <a16:creationId xmlns:a16="http://schemas.microsoft.com/office/drawing/2014/main" id="{52BCB5E9-3796-E34D-A5DB-946A89EC059E}"/>
                  </a:ext>
                </a:extLst>
              </p:cNvPr>
              <p:cNvSpPr/>
              <p:nvPr/>
            </p:nvSpPr>
            <p:spPr>
              <a:xfrm>
                <a:off x="6987157" y="4363690"/>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Times New Roman" panose="02020603050405020304" pitchFamily="18" charset="0"/>
                    <a:cs typeface="Times New Roman" panose="02020603050405020304" pitchFamily="18" charset="0"/>
                  </a:rPr>
                  <a:t>VPN</a:t>
                </a:r>
              </a:p>
            </p:txBody>
          </p:sp>
          <p:cxnSp>
            <p:nvCxnSpPr>
              <p:cNvPr id="79" name="Straight Arrow Connector 78">
                <a:extLst>
                  <a:ext uri="{FF2B5EF4-FFF2-40B4-BE49-F238E27FC236}">
                    <a16:creationId xmlns:a16="http://schemas.microsoft.com/office/drawing/2014/main" id="{D67E89E4-1C33-6A4E-A62B-B5F0750331D6}"/>
                  </a:ext>
                </a:extLst>
              </p:cNvPr>
              <p:cNvCxnSpPr>
                <a:stCxn id="59" idx="3"/>
                <a:endCxn id="61" idx="1"/>
              </p:cNvCxnSpPr>
              <p:nvPr/>
            </p:nvCxnSpPr>
            <p:spPr>
              <a:xfrm flipV="1">
                <a:off x="5274039" y="4242451"/>
                <a:ext cx="480091" cy="354526"/>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77181A95-045F-5946-8FAA-459B7199F54B}"/>
                  </a:ext>
                </a:extLst>
              </p:cNvPr>
              <p:cNvCxnSpPr>
                <a:stCxn id="59" idx="3"/>
                <a:endCxn id="67" idx="1"/>
              </p:cNvCxnSpPr>
              <p:nvPr/>
            </p:nvCxnSpPr>
            <p:spPr>
              <a:xfrm>
                <a:off x="5274039" y="4596977"/>
                <a:ext cx="480091" cy="353554"/>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D16411E4-CDFC-EF45-AE73-D28CDD94DDBB}"/>
                  </a:ext>
                </a:extLst>
              </p:cNvPr>
              <p:cNvCxnSpPr>
                <a:stCxn id="61" idx="3"/>
                <a:endCxn id="74" idx="1"/>
              </p:cNvCxnSpPr>
              <p:nvPr/>
            </p:nvCxnSpPr>
            <p:spPr>
              <a:xfrm>
                <a:off x="6549261" y="4242451"/>
                <a:ext cx="437896" cy="354526"/>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9549916A-4821-D746-90CD-B432966A5612}"/>
                  </a:ext>
                </a:extLst>
              </p:cNvPr>
              <p:cNvCxnSpPr>
                <a:stCxn id="67" idx="3"/>
                <a:endCxn id="74" idx="1"/>
              </p:cNvCxnSpPr>
              <p:nvPr/>
            </p:nvCxnSpPr>
            <p:spPr>
              <a:xfrm flipV="1">
                <a:off x="6549261" y="4596977"/>
                <a:ext cx="437896" cy="353554"/>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85" name="Rectangle 84">
                <a:extLst>
                  <a:ext uri="{FF2B5EF4-FFF2-40B4-BE49-F238E27FC236}">
                    <a16:creationId xmlns:a16="http://schemas.microsoft.com/office/drawing/2014/main" id="{EE5F4612-625E-464D-899A-C87FE3404530}"/>
                  </a:ext>
                </a:extLst>
              </p:cNvPr>
              <p:cNvSpPr/>
              <p:nvPr/>
            </p:nvSpPr>
            <p:spPr>
              <a:xfrm>
                <a:off x="3273410" y="4366171"/>
                <a:ext cx="795131" cy="466574"/>
              </a:xfrm>
              <a:prstGeom prst="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NAT</a:t>
                </a:r>
              </a:p>
            </p:txBody>
          </p:sp>
          <p:cxnSp>
            <p:nvCxnSpPr>
              <p:cNvPr id="86" name="Straight Arrow Connector 85">
                <a:extLst>
                  <a:ext uri="{FF2B5EF4-FFF2-40B4-BE49-F238E27FC236}">
                    <a16:creationId xmlns:a16="http://schemas.microsoft.com/office/drawing/2014/main" id="{BC3E37E9-29C7-534B-9F3C-B246A83441AE}"/>
                  </a:ext>
                </a:extLst>
              </p:cNvPr>
              <p:cNvCxnSpPr>
                <a:cxnSpLocks/>
                <a:stCxn id="85" idx="3"/>
                <a:endCxn id="59" idx="1"/>
              </p:cNvCxnSpPr>
              <p:nvPr/>
            </p:nvCxnSpPr>
            <p:spPr>
              <a:xfrm flipV="1">
                <a:off x="4068541" y="4596977"/>
                <a:ext cx="410367" cy="2481"/>
              </a:xfrm>
              <a:prstGeom prst="straightConnector1">
                <a:avLst/>
              </a:prstGeom>
              <a:ln w="28575">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sp>
          <p:nvSpPr>
            <p:cNvPr id="87" name="Explosion 1 86">
              <a:extLst>
                <a:ext uri="{FF2B5EF4-FFF2-40B4-BE49-F238E27FC236}">
                  <a16:creationId xmlns:a16="http://schemas.microsoft.com/office/drawing/2014/main" id="{CFD355E0-9C61-7B42-8E55-C4360626D431}"/>
                </a:ext>
              </a:extLst>
            </p:cNvPr>
            <p:cNvSpPr/>
            <p:nvPr/>
          </p:nvSpPr>
          <p:spPr>
            <a:xfrm>
              <a:off x="9159743" y="3264451"/>
              <a:ext cx="507553" cy="525915"/>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8" name="TextBox 87">
              <a:extLst>
                <a:ext uri="{FF2B5EF4-FFF2-40B4-BE49-F238E27FC236}">
                  <a16:creationId xmlns:a16="http://schemas.microsoft.com/office/drawing/2014/main" id="{884ECB77-3FF7-8742-947C-F5ECC9E87E5C}"/>
                </a:ext>
              </a:extLst>
            </p:cNvPr>
            <p:cNvSpPr txBox="1"/>
            <p:nvPr/>
          </p:nvSpPr>
          <p:spPr>
            <a:xfrm>
              <a:off x="8801101" y="3872120"/>
              <a:ext cx="3117673" cy="557312"/>
            </a:xfrm>
            <a:prstGeom prst="rect">
              <a:avLst/>
            </a:prstGeom>
            <a:noFill/>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Long tail latency</a:t>
              </a:r>
            </a:p>
          </p:txBody>
        </p:sp>
      </p:grpSp>
      <p:grpSp>
        <p:nvGrpSpPr>
          <p:cNvPr id="13" name="Group 12">
            <a:extLst>
              <a:ext uri="{FF2B5EF4-FFF2-40B4-BE49-F238E27FC236}">
                <a16:creationId xmlns:a16="http://schemas.microsoft.com/office/drawing/2014/main" id="{FB281A80-E6C3-5449-B785-39442B555F89}"/>
              </a:ext>
            </a:extLst>
          </p:cNvPr>
          <p:cNvGrpSpPr/>
          <p:nvPr/>
        </p:nvGrpSpPr>
        <p:grpSpPr>
          <a:xfrm>
            <a:off x="5540689" y="2664968"/>
            <a:ext cx="5832720" cy="3630601"/>
            <a:chOff x="5540689" y="2664968"/>
            <a:chExt cx="5832720" cy="3630601"/>
          </a:xfrm>
        </p:grpSpPr>
        <p:cxnSp>
          <p:nvCxnSpPr>
            <p:cNvPr id="6" name="Straight Arrow Connector 5">
              <a:extLst>
                <a:ext uri="{FF2B5EF4-FFF2-40B4-BE49-F238E27FC236}">
                  <a16:creationId xmlns:a16="http://schemas.microsoft.com/office/drawing/2014/main" id="{C6E3438C-818A-874E-BEE8-90001A4DECD5}"/>
                </a:ext>
              </a:extLst>
            </p:cNvPr>
            <p:cNvCxnSpPr>
              <a:cxnSpLocks/>
            </p:cNvCxnSpPr>
            <p:nvPr/>
          </p:nvCxnSpPr>
          <p:spPr>
            <a:xfrm flipV="1">
              <a:off x="6564790" y="3073400"/>
              <a:ext cx="0" cy="27305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FD5361C-30E8-B946-9667-2A307A526C5D}"/>
                </a:ext>
              </a:extLst>
            </p:cNvPr>
            <p:cNvCxnSpPr>
              <a:cxnSpLocks/>
            </p:cNvCxnSpPr>
            <p:nvPr/>
          </p:nvCxnSpPr>
          <p:spPr>
            <a:xfrm>
              <a:off x="6564790" y="5803900"/>
              <a:ext cx="43826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628B6C33-0596-7245-8667-56A2F7278B7A}"/>
                </a:ext>
              </a:extLst>
            </p:cNvPr>
            <p:cNvSpPr txBox="1"/>
            <p:nvPr/>
          </p:nvSpPr>
          <p:spPr>
            <a:xfrm>
              <a:off x="10627564" y="5895459"/>
              <a:ext cx="74584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Time</a:t>
              </a:r>
            </a:p>
          </p:txBody>
        </p:sp>
        <p:sp>
          <p:nvSpPr>
            <p:cNvPr id="12" name="TextBox 11">
              <a:extLst>
                <a:ext uri="{FF2B5EF4-FFF2-40B4-BE49-F238E27FC236}">
                  <a16:creationId xmlns:a16="http://schemas.microsoft.com/office/drawing/2014/main" id="{EBF21F97-105D-9A4A-B3F8-6F043E26644F}"/>
                </a:ext>
              </a:extLst>
            </p:cNvPr>
            <p:cNvSpPr txBox="1"/>
            <p:nvPr/>
          </p:nvSpPr>
          <p:spPr>
            <a:xfrm>
              <a:off x="5540689" y="2664968"/>
              <a:ext cx="172354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Queue length</a:t>
              </a:r>
            </a:p>
          </p:txBody>
        </p:sp>
      </p:grpSp>
      <p:grpSp>
        <p:nvGrpSpPr>
          <p:cNvPr id="91" name="Group 90">
            <a:extLst>
              <a:ext uri="{FF2B5EF4-FFF2-40B4-BE49-F238E27FC236}">
                <a16:creationId xmlns:a16="http://schemas.microsoft.com/office/drawing/2014/main" id="{1736FC00-04CB-3D49-9E74-8E88D843FC88}"/>
              </a:ext>
            </a:extLst>
          </p:cNvPr>
          <p:cNvGrpSpPr/>
          <p:nvPr/>
        </p:nvGrpSpPr>
        <p:grpSpPr>
          <a:xfrm>
            <a:off x="665296" y="2618402"/>
            <a:ext cx="5435129" cy="3668429"/>
            <a:chOff x="5938280" y="2627140"/>
            <a:chExt cx="5435129" cy="3668429"/>
          </a:xfrm>
        </p:grpSpPr>
        <p:cxnSp>
          <p:nvCxnSpPr>
            <p:cNvPr id="92" name="Straight Arrow Connector 91">
              <a:extLst>
                <a:ext uri="{FF2B5EF4-FFF2-40B4-BE49-F238E27FC236}">
                  <a16:creationId xmlns:a16="http://schemas.microsoft.com/office/drawing/2014/main" id="{3A78FB06-BF33-4949-BB60-FCAF641F09B8}"/>
                </a:ext>
              </a:extLst>
            </p:cNvPr>
            <p:cNvCxnSpPr>
              <a:cxnSpLocks/>
            </p:cNvCxnSpPr>
            <p:nvPr/>
          </p:nvCxnSpPr>
          <p:spPr>
            <a:xfrm flipV="1">
              <a:off x="6564790" y="3073400"/>
              <a:ext cx="0" cy="27305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75BE1D93-8C14-0240-90BB-19072326A5DA}"/>
                </a:ext>
              </a:extLst>
            </p:cNvPr>
            <p:cNvCxnSpPr>
              <a:cxnSpLocks/>
            </p:cNvCxnSpPr>
            <p:nvPr/>
          </p:nvCxnSpPr>
          <p:spPr>
            <a:xfrm>
              <a:off x="6564790" y="5803900"/>
              <a:ext cx="438261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0DB27AD7-40A6-C440-AEDE-EC75D4C1467A}"/>
                </a:ext>
              </a:extLst>
            </p:cNvPr>
            <p:cNvSpPr txBox="1"/>
            <p:nvPr/>
          </p:nvSpPr>
          <p:spPr>
            <a:xfrm>
              <a:off x="10627564" y="5895459"/>
              <a:ext cx="74584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Time</a:t>
              </a:r>
            </a:p>
          </p:txBody>
        </p:sp>
        <p:sp>
          <p:nvSpPr>
            <p:cNvPr id="95" name="TextBox 94">
              <a:extLst>
                <a:ext uri="{FF2B5EF4-FFF2-40B4-BE49-F238E27FC236}">
                  <a16:creationId xmlns:a16="http://schemas.microsoft.com/office/drawing/2014/main" id="{FE54AA26-A42D-6348-B365-3E7F2CAC77DD}"/>
                </a:ext>
              </a:extLst>
            </p:cNvPr>
            <p:cNvSpPr txBox="1"/>
            <p:nvPr/>
          </p:nvSpPr>
          <p:spPr>
            <a:xfrm>
              <a:off x="5938280" y="2627140"/>
              <a:ext cx="2502929"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Traffic rate / Latency</a:t>
              </a:r>
            </a:p>
          </p:txBody>
        </p:sp>
      </p:grpSp>
      <p:cxnSp>
        <p:nvCxnSpPr>
          <p:cNvPr id="16" name="Straight Connector 15">
            <a:extLst>
              <a:ext uri="{FF2B5EF4-FFF2-40B4-BE49-F238E27FC236}">
                <a16:creationId xmlns:a16="http://schemas.microsoft.com/office/drawing/2014/main" id="{886235B7-65A3-EA45-8C9B-D4F1B164CB9F}"/>
              </a:ext>
            </a:extLst>
          </p:cNvPr>
          <p:cNvCxnSpPr/>
          <p:nvPr/>
        </p:nvCxnSpPr>
        <p:spPr>
          <a:xfrm flipH="1">
            <a:off x="1291806" y="5718962"/>
            <a:ext cx="5234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2EF8FF9-8933-FC46-B707-F99325B04F19}"/>
              </a:ext>
            </a:extLst>
          </p:cNvPr>
          <p:cNvCxnSpPr/>
          <p:nvPr/>
        </p:nvCxnSpPr>
        <p:spPr>
          <a:xfrm>
            <a:off x="1291806" y="5524500"/>
            <a:ext cx="52341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632F5F-0ED3-544F-A1C0-F4274445AE46}"/>
              </a:ext>
            </a:extLst>
          </p:cNvPr>
          <p:cNvCxnSpPr/>
          <p:nvPr/>
        </p:nvCxnSpPr>
        <p:spPr>
          <a:xfrm flipV="1">
            <a:off x="1815216" y="3073400"/>
            <a:ext cx="559684" cy="24638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1CFEA9C-0466-C744-970A-3AF48501BBAA}"/>
              </a:ext>
            </a:extLst>
          </p:cNvPr>
          <p:cNvCxnSpPr/>
          <p:nvPr/>
        </p:nvCxnSpPr>
        <p:spPr>
          <a:xfrm>
            <a:off x="2371081" y="3073400"/>
            <a:ext cx="334509" cy="19072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314FA3-3B0C-694B-81F4-EF0B1FF56E66}"/>
              </a:ext>
            </a:extLst>
          </p:cNvPr>
          <p:cNvCxnSpPr/>
          <p:nvPr/>
        </p:nvCxnSpPr>
        <p:spPr>
          <a:xfrm>
            <a:off x="2705590" y="4980603"/>
            <a:ext cx="271749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4C9175F-E0C3-0A47-B552-E929EE0A3F5B}"/>
              </a:ext>
            </a:extLst>
          </p:cNvPr>
          <p:cNvSpPr txBox="1"/>
          <p:nvPr/>
        </p:nvSpPr>
        <p:spPr>
          <a:xfrm>
            <a:off x="4461016" y="3362017"/>
            <a:ext cx="13936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Traffic rate</a:t>
            </a:r>
          </a:p>
        </p:txBody>
      </p:sp>
      <p:sp>
        <p:nvSpPr>
          <p:cNvPr id="27" name="TextBox 26">
            <a:extLst>
              <a:ext uri="{FF2B5EF4-FFF2-40B4-BE49-F238E27FC236}">
                <a16:creationId xmlns:a16="http://schemas.microsoft.com/office/drawing/2014/main" id="{3D969428-15C6-C84C-90E8-9A53834A2A3E}"/>
              </a:ext>
            </a:extLst>
          </p:cNvPr>
          <p:cNvSpPr txBox="1"/>
          <p:nvPr/>
        </p:nvSpPr>
        <p:spPr>
          <a:xfrm>
            <a:off x="4481884" y="2967320"/>
            <a:ext cx="1082348"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Latency</a:t>
            </a:r>
          </a:p>
        </p:txBody>
      </p:sp>
      <p:sp>
        <p:nvSpPr>
          <p:cNvPr id="29" name="Freeform 28">
            <a:extLst>
              <a:ext uri="{FF2B5EF4-FFF2-40B4-BE49-F238E27FC236}">
                <a16:creationId xmlns:a16="http://schemas.microsoft.com/office/drawing/2014/main" id="{72964E2F-D81C-884C-BE4C-7ABB1011C8A9}"/>
              </a:ext>
            </a:extLst>
          </p:cNvPr>
          <p:cNvSpPr/>
          <p:nvPr/>
        </p:nvSpPr>
        <p:spPr>
          <a:xfrm>
            <a:off x="1816100" y="3386394"/>
            <a:ext cx="889490" cy="2328605"/>
          </a:xfrm>
          <a:custGeom>
            <a:avLst/>
            <a:gdLst>
              <a:gd name="connsiteX0" fmla="*/ 0 w 1041400"/>
              <a:gd name="connsiteY0" fmla="*/ 2794000 h 2794000"/>
              <a:gd name="connsiteX1" fmla="*/ 749300 w 1041400"/>
              <a:gd name="connsiteY1" fmla="*/ 431800 h 2794000"/>
              <a:gd name="connsiteX2" fmla="*/ 1041400 w 1041400"/>
              <a:gd name="connsiteY2" fmla="*/ 0 h 2794000"/>
            </a:gdLst>
            <a:ahLst/>
            <a:cxnLst>
              <a:cxn ang="0">
                <a:pos x="connsiteX0" y="connsiteY0"/>
              </a:cxn>
              <a:cxn ang="0">
                <a:pos x="connsiteX1" y="connsiteY1"/>
              </a:cxn>
              <a:cxn ang="0">
                <a:pos x="connsiteX2" y="connsiteY2"/>
              </a:cxn>
            </a:cxnLst>
            <a:rect l="l" t="t" r="r" b="b"/>
            <a:pathLst>
              <a:path w="1041400" h="2794000">
                <a:moveTo>
                  <a:pt x="0" y="2794000"/>
                </a:moveTo>
                <a:cubicBezTo>
                  <a:pt x="287866" y="1845733"/>
                  <a:pt x="575733" y="897467"/>
                  <a:pt x="749300" y="431800"/>
                </a:cubicBezTo>
                <a:cubicBezTo>
                  <a:pt x="922867" y="-33867"/>
                  <a:pt x="933450" y="50800"/>
                  <a:pt x="104140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75EA28DC-5D6F-2C45-889F-2A710CBBEFE5}"/>
              </a:ext>
            </a:extLst>
          </p:cNvPr>
          <p:cNvSpPr/>
          <p:nvPr/>
        </p:nvSpPr>
        <p:spPr>
          <a:xfrm>
            <a:off x="2705590" y="3382431"/>
            <a:ext cx="2822889" cy="2233271"/>
          </a:xfrm>
          <a:custGeom>
            <a:avLst/>
            <a:gdLst>
              <a:gd name="connsiteX0" fmla="*/ 0 w 3403600"/>
              <a:gd name="connsiteY0" fmla="*/ 0 h 2692689"/>
              <a:gd name="connsiteX1" fmla="*/ 2311400 w 3403600"/>
              <a:gd name="connsiteY1" fmla="*/ 2247900 h 2692689"/>
              <a:gd name="connsiteX2" fmla="*/ 3403600 w 3403600"/>
              <a:gd name="connsiteY2" fmla="*/ 2692400 h 2692689"/>
            </a:gdLst>
            <a:ahLst/>
            <a:cxnLst>
              <a:cxn ang="0">
                <a:pos x="connsiteX0" y="connsiteY0"/>
              </a:cxn>
              <a:cxn ang="0">
                <a:pos x="connsiteX1" y="connsiteY1"/>
              </a:cxn>
              <a:cxn ang="0">
                <a:pos x="connsiteX2" y="connsiteY2"/>
              </a:cxn>
            </a:cxnLst>
            <a:rect l="l" t="t" r="r" b="b"/>
            <a:pathLst>
              <a:path w="3403600" h="2692689">
                <a:moveTo>
                  <a:pt x="0" y="0"/>
                </a:moveTo>
                <a:cubicBezTo>
                  <a:pt x="872066" y="899583"/>
                  <a:pt x="1744133" y="1799167"/>
                  <a:pt x="2311400" y="2247900"/>
                </a:cubicBezTo>
                <a:cubicBezTo>
                  <a:pt x="2878667" y="2696633"/>
                  <a:pt x="3141133" y="2694516"/>
                  <a:pt x="3403600" y="269240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1BE2612E-B7B7-8D49-AAF7-F4F460D6F4C1}"/>
              </a:ext>
            </a:extLst>
          </p:cNvPr>
          <p:cNvCxnSpPr/>
          <p:nvPr/>
        </p:nvCxnSpPr>
        <p:spPr>
          <a:xfrm flipH="1">
            <a:off x="3937606" y="3151986"/>
            <a:ext cx="5234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28399AE-C01B-0F43-AD44-4AD8050288F5}"/>
              </a:ext>
            </a:extLst>
          </p:cNvPr>
          <p:cNvCxnSpPr/>
          <p:nvPr/>
        </p:nvCxnSpPr>
        <p:spPr>
          <a:xfrm>
            <a:off x="3936493" y="3572083"/>
            <a:ext cx="52341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49F9C55D-10CE-984B-A7B8-FAF3713B1591}"/>
              </a:ext>
            </a:extLst>
          </p:cNvPr>
          <p:cNvGrpSpPr/>
          <p:nvPr/>
        </p:nvGrpSpPr>
        <p:grpSpPr>
          <a:xfrm>
            <a:off x="6549605" y="3388511"/>
            <a:ext cx="4236673" cy="2336531"/>
            <a:chOff x="6549605" y="3388511"/>
            <a:chExt cx="4236673" cy="2336531"/>
          </a:xfrm>
        </p:grpSpPr>
        <p:cxnSp>
          <p:nvCxnSpPr>
            <p:cNvPr id="101" name="Straight Connector 100">
              <a:extLst>
                <a:ext uri="{FF2B5EF4-FFF2-40B4-BE49-F238E27FC236}">
                  <a16:creationId xmlns:a16="http://schemas.microsoft.com/office/drawing/2014/main" id="{A32C3CBE-FEEE-EF43-91EC-8EA61EF07DF7}"/>
                </a:ext>
              </a:extLst>
            </p:cNvPr>
            <p:cNvCxnSpPr/>
            <p:nvPr/>
          </p:nvCxnSpPr>
          <p:spPr>
            <a:xfrm flipH="1">
              <a:off x="6549605" y="5725042"/>
              <a:ext cx="52341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2" name="Freeform 101">
              <a:extLst>
                <a:ext uri="{FF2B5EF4-FFF2-40B4-BE49-F238E27FC236}">
                  <a16:creationId xmlns:a16="http://schemas.microsoft.com/office/drawing/2014/main" id="{0B81293A-FC3B-CF4D-A12D-0288DA32B3CB}"/>
                </a:ext>
              </a:extLst>
            </p:cNvPr>
            <p:cNvSpPr/>
            <p:nvPr/>
          </p:nvSpPr>
          <p:spPr>
            <a:xfrm>
              <a:off x="7073899" y="3392474"/>
              <a:ext cx="889490" cy="2328605"/>
            </a:xfrm>
            <a:custGeom>
              <a:avLst/>
              <a:gdLst>
                <a:gd name="connsiteX0" fmla="*/ 0 w 1041400"/>
                <a:gd name="connsiteY0" fmla="*/ 2794000 h 2794000"/>
                <a:gd name="connsiteX1" fmla="*/ 749300 w 1041400"/>
                <a:gd name="connsiteY1" fmla="*/ 431800 h 2794000"/>
                <a:gd name="connsiteX2" fmla="*/ 1041400 w 1041400"/>
                <a:gd name="connsiteY2" fmla="*/ 0 h 2794000"/>
              </a:gdLst>
              <a:ahLst/>
              <a:cxnLst>
                <a:cxn ang="0">
                  <a:pos x="connsiteX0" y="connsiteY0"/>
                </a:cxn>
                <a:cxn ang="0">
                  <a:pos x="connsiteX1" y="connsiteY1"/>
                </a:cxn>
                <a:cxn ang="0">
                  <a:pos x="connsiteX2" y="connsiteY2"/>
                </a:cxn>
              </a:cxnLst>
              <a:rect l="l" t="t" r="r" b="b"/>
              <a:pathLst>
                <a:path w="1041400" h="2794000">
                  <a:moveTo>
                    <a:pt x="0" y="2794000"/>
                  </a:moveTo>
                  <a:cubicBezTo>
                    <a:pt x="287866" y="1845733"/>
                    <a:pt x="575733" y="897467"/>
                    <a:pt x="749300" y="431800"/>
                  </a:cubicBezTo>
                  <a:cubicBezTo>
                    <a:pt x="922867" y="-33867"/>
                    <a:pt x="933450" y="50800"/>
                    <a:pt x="1041400" y="0"/>
                  </a:cubicBez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a:extLst>
                <a:ext uri="{FF2B5EF4-FFF2-40B4-BE49-F238E27FC236}">
                  <a16:creationId xmlns:a16="http://schemas.microsoft.com/office/drawing/2014/main" id="{A9758578-2A32-0F45-981B-6083753C2A9A}"/>
                </a:ext>
              </a:extLst>
            </p:cNvPr>
            <p:cNvSpPr/>
            <p:nvPr/>
          </p:nvSpPr>
          <p:spPr>
            <a:xfrm>
              <a:off x="7963389" y="3388511"/>
              <a:ext cx="2822889" cy="2233271"/>
            </a:xfrm>
            <a:custGeom>
              <a:avLst/>
              <a:gdLst>
                <a:gd name="connsiteX0" fmla="*/ 0 w 3403600"/>
                <a:gd name="connsiteY0" fmla="*/ 0 h 2692689"/>
                <a:gd name="connsiteX1" fmla="*/ 2311400 w 3403600"/>
                <a:gd name="connsiteY1" fmla="*/ 2247900 h 2692689"/>
                <a:gd name="connsiteX2" fmla="*/ 3403600 w 3403600"/>
                <a:gd name="connsiteY2" fmla="*/ 2692400 h 2692689"/>
              </a:gdLst>
              <a:ahLst/>
              <a:cxnLst>
                <a:cxn ang="0">
                  <a:pos x="connsiteX0" y="connsiteY0"/>
                </a:cxn>
                <a:cxn ang="0">
                  <a:pos x="connsiteX1" y="connsiteY1"/>
                </a:cxn>
                <a:cxn ang="0">
                  <a:pos x="connsiteX2" y="connsiteY2"/>
                </a:cxn>
              </a:cxnLst>
              <a:rect l="l" t="t" r="r" b="b"/>
              <a:pathLst>
                <a:path w="3403600" h="2692689">
                  <a:moveTo>
                    <a:pt x="0" y="0"/>
                  </a:moveTo>
                  <a:cubicBezTo>
                    <a:pt x="872066" y="899583"/>
                    <a:pt x="1744133" y="1799167"/>
                    <a:pt x="2311400" y="2247900"/>
                  </a:cubicBezTo>
                  <a:cubicBezTo>
                    <a:pt x="2878667" y="2696633"/>
                    <a:pt x="3141133" y="2694516"/>
                    <a:pt x="3403600" y="2692400"/>
                  </a:cubicBezTo>
                </a:path>
              </a:pathLst>
            </a:cu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AA106D52-D6F3-554F-AD19-85D7D5111BE7}"/>
              </a:ext>
            </a:extLst>
          </p:cNvPr>
          <p:cNvSpPr txBox="1"/>
          <p:nvPr/>
        </p:nvSpPr>
        <p:spPr>
          <a:xfrm>
            <a:off x="3832386" y="6286207"/>
            <a:ext cx="5154553"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VPN’s traffic rate, latency, and queue length</a:t>
            </a:r>
          </a:p>
        </p:txBody>
      </p:sp>
      <p:sp>
        <p:nvSpPr>
          <p:cNvPr id="31" name="Rectangle 30">
            <a:extLst>
              <a:ext uri="{FF2B5EF4-FFF2-40B4-BE49-F238E27FC236}">
                <a16:creationId xmlns:a16="http://schemas.microsoft.com/office/drawing/2014/main" id="{9E34DE12-AAAA-D442-94D8-BA9631D25882}"/>
              </a:ext>
            </a:extLst>
          </p:cNvPr>
          <p:cNvSpPr/>
          <p:nvPr/>
        </p:nvSpPr>
        <p:spPr>
          <a:xfrm>
            <a:off x="1800915" y="3064662"/>
            <a:ext cx="883807" cy="2730500"/>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7F57374-B300-E140-BB8A-7FF2CB4058AC}"/>
              </a:ext>
            </a:extLst>
          </p:cNvPr>
          <p:cNvSpPr txBox="1"/>
          <p:nvPr/>
        </p:nvSpPr>
        <p:spPr>
          <a:xfrm>
            <a:off x="1838797" y="4211633"/>
            <a:ext cx="782587"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Burst</a:t>
            </a:r>
          </a:p>
        </p:txBody>
      </p:sp>
      <p:sp>
        <p:nvSpPr>
          <p:cNvPr id="105" name="Rectangle 104">
            <a:extLst>
              <a:ext uri="{FF2B5EF4-FFF2-40B4-BE49-F238E27FC236}">
                <a16:creationId xmlns:a16="http://schemas.microsoft.com/office/drawing/2014/main" id="{EA052497-959C-E644-99AF-B4045CF8B43D}"/>
              </a:ext>
            </a:extLst>
          </p:cNvPr>
          <p:cNvSpPr/>
          <p:nvPr/>
        </p:nvSpPr>
        <p:spPr>
          <a:xfrm>
            <a:off x="1800915" y="3064661"/>
            <a:ext cx="3449339" cy="2730500"/>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3519EA5-E30D-5D46-9D24-F0BCD0895E2D}"/>
              </a:ext>
            </a:extLst>
          </p:cNvPr>
          <p:cNvSpPr txBox="1"/>
          <p:nvPr/>
        </p:nvSpPr>
        <p:spPr>
          <a:xfrm>
            <a:off x="2743140" y="4211633"/>
            <a:ext cx="1638590"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Long latency</a:t>
            </a:r>
          </a:p>
        </p:txBody>
      </p:sp>
      <p:cxnSp>
        <p:nvCxnSpPr>
          <p:cNvPr id="106" name="Straight Connector 105">
            <a:extLst>
              <a:ext uri="{FF2B5EF4-FFF2-40B4-BE49-F238E27FC236}">
                <a16:creationId xmlns:a16="http://schemas.microsoft.com/office/drawing/2014/main" id="{51DF39B3-6908-B348-A740-5E0B78E9D577}"/>
              </a:ext>
            </a:extLst>
          </p:cNvPr>
          <p:cNvCxnSpPr>
            <a:stCxn id="67" idx="3"/>
            <a:endCxn id="74" idx="1"/>
          </p:cNvCxnSpPr>
          <p:nvPr/>
        </p:nvCxnSpPr>
        <p:spPr>
          <a:xfrm flipV="1">
            <a:off x="7440593" y="1845824"/>
            <a:ext cx="482323" cy="3894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C19D64D-A838-6741-87DA-B80D142069AC}"/>
              </a:ext>
            </a:extLst>
          </p:cNvPr>
          <p:cNvSpPr txBox="1"/>
          <p:nvPr/>
        </p:nvSpPr>
        <p:spPr>
          <a:xfrm>
            <a:off x="7307572" y="2162135"/>
            <a:ext cx="1016992" cy="430887"/>
          </a:xfrm>
          <a:prstGeom prst="rect">
            <a:avLst/>
          </a:prstGeom>
          <a:noFill/>
        </p:spPr>
        <p:txBody>
          <a:bodyPr wrap="square" rtlCol="0">
            <a:spAutoFit/>
          </a:bodyPr>
          <a:lstStyle/>
          <a:p>
            <a:pPr algn="ctr"/>
            <a:r>
              <a:rPr lang="en-US" sz="2200" b="1" dirty="0">
                <a:solidFill>
                  <a:srgbClr val="FF0000"/>
                </a:solidFill>
                <a:latin typeface="Times New Roman" panose="02020603050405020304" pitchFamily="18" charset="0"/>
                <a:cs typeface="Times New Roman" panose="02020603050405020304" pitchFamily="18" charset="0"/>
              </a:rPr>
              <a:t>Burst</a:t>
            </a:r>
          </a:p>
        </p:txBody>
      </p:sp>
    </p:spTree>
    <p:extLst>
      <p:ext uri="{BB962C8B-B14F-4D97-AF65-F5344CB8AC3E}">
        <p14:creationId xmlns:p14="http://schemas.microsoft.com/office/powerpoint/2010/main" val="66179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randombar(horizontal)">
                                      <p:cBhvr>
                                        <p:cTn id="7" dur="500"/>
                                        <p:tgtEl>
                                          <p:spTgt spid="10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randombar(horizontal)">
                                      <p:cBhvr>
                                        <p:cTn id="10" dur="500"/>
                                        <p:tgtEl>
                                          <p:spTgt spid="10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randombar(horizontal)">
                                      <p:cBhvr>
                                        <p:cTn id="15" dur="500"/>
                                        <p:tgtEl>
                                          <p:spTgt spid="91"/>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randombar(horizontal)">
                                      <p:cBhvr>
                                        <p:cTn id="21" dur="500"/>
                                        <p:tgtEl>
                                          <p:spTgt spid="10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500"/>
                                        <p:tgtEl>
                                          <p:spTgt spid="27"/>
                                        </p:tgtEl>
                                      </p:cBhvr>
                                    </p:animEffect>
                                  </p:childTnLst>
                                </p:cTn>
                              </p:par>
                              <p:par>
                                <p:cTn id="28" presetID="14" presetClass="entr" presetSubtype="10" fill="hold" nodeType="with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randombar(horizontal)">
                                      <p:cBhvr>
                                        <p:cTn id="30" dur="500"/>
                                        <p:tgtEl>
                                          <p:spTgt spid="96"/>
                                        </p:tgtEl>
                                      </p:cBhvr>
                                    </p:animEffect>
                                  </p:childTnLst>
                                </p:cTn>
                              </p:par>
                              <p:par>
                                <p:cTn id="31" presetID="14" presetClass="entr" presetSubtype="10"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animEffect transition="in" filter="randombar(horizontal)">
                                      <p:cBhvr>
                                        <p:cTn id="33" dur="500"/>
                                        <p:tgtEl>
                                          <p:spTgt spid="9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500"/>
                                        <p:tgtEl>
                                          <p:spTgt spid="31"/>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wipe(left)">
                                      <p:cBhvr>
                                        <p:cTn id="80" dur="500"/>
                                        <p:tgtEl>
                                          <p:spTgt spid="105"/>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left)">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wipe(left)">
                                      <p:cBhvr>
                                        <p:cTn id="8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animBg="1"/>
      <p:bldP spid="30" grpId="0" animBg="1"/>
      <p:bldP spid="104" grpId="0"/>
      <p:bldP spid="31" grpId="0" animBg="1"/>
      <p:bldP spid="32" grpId="0"/>
      <p:bldP spid="105" grpId="0" animBg="1"/>
      <p:bldP spid="33" grpId="0"/>
      <p:bldP spid="108" grpId="0"/>
    </p:bldLst>
  </p:timing>
</p:sld>
</file>

<file path=ppt/theme/theme1.xml><?xml version="1.0" encoding="utf-8"?>
<a:theme xmlns:a="http://schemas.openxmlformats.org/drawingml/2006/main" name="microscop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scope" id="{9FA598F8-ECDF-A649-A7D7-03DF13F7F871}" vid="{D2E601E5-E11B-8D4E-84C6-ABE853D415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microscope</Template>
  <TotalTime>15717</TotalTime>
  <Words>6623</Words>
  <Application>Microsoft Office PowerPoint</Application>
  <PresentationFormat>Widescreen</PresentationFormat>
  <Paragraphs>548</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Athelas</vt:lpstr>
      <vt:lpstr>Calibri</vt:lpstr>
      <vt:lpstr>Calibri Light</vt:lpstr>
      <vt:lpstr>Times New Roman</vt:lpstr>
      <vt:lpstr>microscope</vt:lpstr>
      <vt:lpstr>Microscope: Queue-based Performance Diagnosis for Network Functions</vt:lpstr>
      <vt:lpstr>Network function virtualization (NFV)  is popular</vt:lpstr>
      <vt:lpstr>NFV performance is critical </vt:lpstr>
      <vt:lpstr>NFV performance problems is common</vt:lpstr>
      <vt:lpstr>Blame games happen upon problems</vt:lpstr>
      <vt:lpstr>Goal: Identifying the correct causal relations</vt:lpstr>
      <vt:lpstr>Diagnosis in NFV is harder</vt:lpstr>
      <vt:lpstr>PowerPoint Presentation</vt:lpstr>
      <vt:lpstr>PowerPoint Presentation</vt:lpstr>
      <vt:lpstr>PowerPoint Presentation</vt:lpstr>
      <vt:lpstr>Challenges of diagnosing fine-grained NFV performance</vt:lpstr>
      <vt:lpstr>Microscope: Use the queue</vt:lpstr>
      <vt:lpstr>Microscope: Queue based solution</vt:lpstr>
      <vt:lpstr>Roadmap</vt:lpstr>
      <vt:lpstr>Local diagnosis: Leverage queuing period</vt:lpstr>
      <vt:lpstr>Local diagnosis: Compare traffic rate</vt:lpstr>
      <vt:lpstr>Roadmap</vt:lpstr>
      <vt:lpstr>Propagation diagnosis</vt:lpstr>
      <vt:lpstr>What if timespan becomes larger after an NF?</vt:lpstr>
      <vt:lpstr>How to perform timespan analysis on a DAG?</vt:lpstr>
      <vt:lpstr>Recursive diagnosis</vt:lpstr>
      <vt:lpstr>Roadmap</vt:lpstr>
      <vt:lpstr>Pattern aggregation</vt:lpstr>
      <vt:lpstr>Evaluation setup</vt:lpstr>
      <vt:lpstr>Microscope has higher accuracy</vt:lpstr>
      <vt:lpstr>Running Microscope without injecting problems</vt:lpstr>
      <vt:lpstr>Other results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Gong Gavin</dc:creator>
  <cp:lastModifiedBy>Junzhi Gong</cp:lastModifiedBy>
  <cp:revision>200</cp:revision>
  <dcterms:created xsi:type="dcterms:W3CDTF">2020-07-12T02:36:19Z</dcterms:created>
  <dcterms:modified xsi:type="dcterms:W3CDTF">2020-07-27T13:59:32Z</dcterms:modified>
</cp:coreProperties>
</file>