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2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F92"/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740D-D98E-A04D-8A60-921D84A4BB7E}" type="datetimeFigureOut">
              <a:rPr lang="en-US" smtClean="0"/>
              <a:t>9/7/25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322-9B68-144F-9B2C-5CBCDA2727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740D-D98E-A04D-8A60-921D84A4BB7E}" type="datetimeFigureOut">
              <a:rPr lang="en-US" smtClean="0"/>
              <a:t>9/7/25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322-9B68-144F-9B2C-5CBCDA2727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740D-D98E-A04D-8A60-921D84A4BB7E}" type="datetimeFigureOut">
              <a:rPr lang="en-US" smtClean="0"/>
              <a:t>9/7/25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322-9B68-144F-9B2C-5CBCDA2727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740D-D98E-A04D-8A60-921D84A4BB7E}" type="datetimeFigureOut">
              <a:rPr lang="en-US" smtClean="0"/>
              <a:t>9/7/25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322-9B68-144F-9B2C-5CBCDA2727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740D-D98E-A04D-8A60-921D84A4BB7E}" type="datetimeFigureOut">
              <a:rPr lang="en-US" smtClean="0"/>
              <a:t>9/7/25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322-9B68-144F-9B2C-5CBCDA2727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740D-D98E-A04D-8A60-921D84A4BB7E}" type="datetimeFigureOut">
              <a:rPr lang="en-US" smtClean="0"/>
              <a:t>9/7/25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322-9B68-144F-9B2C-5CBCDA2727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740D-D98E-A04D-8A60-921D84A4BB7E}" type="datetimeFigureOut">
              <a:rPr lang="en-US" smtClean="0"/>
              <a:t>9/7/25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322-9B68-144F-9B2C-5CBCDA2727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740D-D98E-A04D-8A60-921D84A4BB7E}" type="datetimeFigureOut">
              <a:rPr lang="en-US" smtClean="0"/>
              <a:t>9/7/25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322-9B68-144F-9B2C-5CBCDA2727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740D-D98E-A04D-8A60-921D84A4BB7E}" type="datetimeFigureOut">
              <a:rPr lang="en-US" smtClean="0"/>
              <a:t>9/7/25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322-9B68-144F-9B2C-5CBCDA2727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740D-D98E-A04D-8A60-921D84A4BB7E}" type="datetimeFigureOut">
              <a:rPr lang="en-US" smtClean="0"/>
              <a:t>9/7/25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322-9B68-144F-9B2C-5CBCDA2727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740D-D98E-A04D-8A60-921D84A4BB7E}" type="datetimeFigureOut">
              <a:rPr lang="en-US" smtClean="0"/>
              <a:t>9/7/25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D322-9B68-144F-9B2C-5CBCDA2727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C740D-D98E-A04D-8A60-921D84A4BB7E}" type="datetimeFigureOut">
              <a:rPr lang="en-US" smtClean="0"/>
              <a:t>9/7/25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8D322-9B68-144F-9B2C-5CBCDA27270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6555" y="1593850"/>
            <a:ext cx="11545570" cy="1240790"/>
          </a:xfrm>
        </p:spPr>
        <p:txBody>
          <a:bodyPr>
            <a:normAutofit/>
          </a:bodyPr>
          <a:lstStyle/>
          <a:p>
            <a:r>
              <a:rPr lang="en-US" altLang="en-US" sz="3600" b="1" dirty="0">
                <a:latin typeface="+mn-lt"/>
              </a:rPr>
              <a:t>HACK: Homomorphic Acceleration via Compression of the</a:t>
            </a:r>
            <a:br>
              <a:rPr lang="en-US" altLang="en-US" sz="3600" b="1" dirty="0">
                <a:latin typeface="+mn-lt"/>
              </a:rPr>
            </a:br>
            <a:r>
              <a:rPr lang="en-US" altLang="en-US" sz="3600" b="1" dirty="0">
                <a:latin typeface="+mn-lt"/>
              </a:rPr>
              <a:t>Key-Value Cache for Disaggregated LLM Inference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077845"/>
            <a:ext cx="9144000" cy="944245"/>
          </a:xfrm>
        </p:spPr>
        <p:txBody>
          <a:bodyPr>
            <a:normAutofit lnSpcReduction="10000"/>
          </a:bodyPr>
          <a:lstStyle/>
          <a:p>
            <a:r>
              <a:rPr lang="en-US" sz="2800" b="1" dirty="0">
                <a:solidFill>
                  <a:srgbClr val="FF2F92"/>
                </a:solidFill>
              </a:rPr>
              <a:t>Zeyu Zhang</a:t>
            </a:r>
            <a:r>
              <a:rPr lang="en-US" sz="2800" dirty="0"/>
              <a:t>, </a:t>
            </a:r>
            <a:r>
              <a:rPr lang="en-US" sz="2800" dirty="0" err="1"/>
              <a:t>Haiying</a:t>
            </a:r>
            <a:r>
              <a:rPr lang="en-US" sz="2800" dirty="0"/>
              <a:t> Shen, Shay </a:t>
            </a:r>
            <a:r>
              <a:rPr lang="en-US" sz="2800" dirty="0" err="1"/>
              <a:t>Vargaftik</a:t>
            </a:r>
            <a:r>
              <a:rPr lang="en-US" sz="2800" dirty="0"/>
              <a:t>, Ran Ben </a:t>
            </a:r>
            <a:r>
              <a:rPr lang="en-US" sz="2800" dirty="0" err="1"/>
              <a:t>Basat</a:t>
            </a:r>
            <a:r>
              <a:rPr lang="en-US" sz="2800" dirty="0"/>
              <a:t>,</a:t>
            </a:r>
          </a:p>
          <a:p>
            <a:r>
              <a:rPr lang="en-US" altLang="en-US" sz="2800" dirty="0"/>
              <a:t>Michael </a:t>
            </a:r>
            <a:r>
              <a:rPr lang="en-US" altLang="en-US" sz="2800" dirty="0" err="1"/>
              <a:t>Mitzenmacher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Minlan</a:t>
            </a:r>
            <a:r>
              <a:rPr lang="en-US" altLang="en-US" sz="2800" dirty="0"/>
              <a:t> Yu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04495" y="4426585"/>
            <a:ext cx="2350135" cy="1404620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2822575" y="4552950"/>
            <a:ext cx="2168525" cy="1152525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4"/>
          <a:stretch>
            <a:fillRect/>
          </a:stretch>
        </p:blipFill>
        <p:spPr>
          <a:xfrm>
            <a:off x="5205730" y="4656455"/>
            <a:ext cx="3209925" cy="944245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5"/>
          <a:stretch>
            <a:fillRect/>
          </a:stretch>
        </p:blipFill>
        <p:spPr>
          <a:xfrm>
            <a:off x="8594090" y="4656455"/>
            <a:ext cx="3209925" cy="94424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22371" y="129345"/>
            <a:ext cx="2533739" cy="77500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3776"/>
            <a:ext cx="7556938" cy="703580"/>
          </a:xfrm>
        </p:spPr>
        <p:txBody>
          <a:bodyPr>
            <a:noAutofit/>
          </a:bodyPr>
          <a:lstStyle/>
          <a:p>
            <a:r>
              <a:rPr lang="en-US" sz="2000" b="1" dirty="0">
                <a:latin typeface="+mn-lt"/>
              </a:rPr>
              <a:t>HACK: Homomorphic Acceleration via Compression of the Key-Value Cache for Disaggregated LLM Inference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2365"/>
            <a:ext cx="10515600" cy="1766864"/>
          </a:xfrm>
        </p:spPr>
        <p:txBody>
          <a:bodyPr>
            <a:normAutofit fontScale="97500"/>
          </a:bodyPr>
          <a:lstStyle/>
          <a:p>
            <a:r>
              <a:rPr lang="en-US" altLang="zh-CN" sz="2900" b="1" dirty="0"/>
              <a:t>Motivation</a:t>
            </a:r>
            <a:endParaRPr lang="en-US" altLang="zh-CN" b="1" dirty="0"/>
          </a:p>
          <a:p>
            <a:pPr lvl="1"/>
            <a:r>
              <a:rPr lang="en-US" altLang="zh-CN" sz="2500" dirty="0"/>
              <a:t>Cost</a:t>
            </a:r>
            <a:r>
              <a:rPr lang="zh-CN" altLang="en-US" sz="2500" dirty="0"/>
              <a:t> </a:t>
            </a:r>
            <a:r>
              <a:rPr lang="en-US" altLang="zh-CN" sz="2500" dirty="0"/>
              <a:t>saving</a:t>
            </a:r>
            <a:r>
              <a:rPr lang="zh-CN" altLang="en-US" sz="2500" dirty="0"/>
              <a:t> </a:t>
            </a:r>
            <a:r>
              <a:rPr lang="en-US" altLang="zh-CN" sz="2500" dirty="0"/>
              <a:t>by</a:t>
            </a:r>
            <a:r>
              <a:rPr lang="zh-CN" altLang="en-US" sz="2500" dirty="0"/>
              <a:t> </a:t>
            </a:r>
            <a:r>
              <a:rPr lang="en-US" altLang="zh-CN" sz="2500" dirty="0"/>
              <a:t>using</a:t>
            </a:r>
            <a:r>
              <a:rPr lang="zh-CN" altLang="en-US" sz="2500" dirty="0"/>
              <a:t> </a:t>
            </a:r>
            <a:r>
              <a:rPr lang="en-US" altLang="zh-CN" sz="2500" b="1" dirty="0">
                <a:solidFill>
                  <a:srgbClr val="FF2F92"/>
                </a:solidFill>
              </a:rPr>
              <a:t>cheap</a:t>
            </a:r>
            <a:r>
              <a:rPr lang="zh-CN" altLang="en-US" sz="2500" b="1" dirty="0">
                <a:solidFill>
                  <a:srgbClr val="FF2F92"/>
                </a:solidFill>
              </a:rPr>
              <a:t> </a:t>
            </a:r>
            <a:r>
              <a:rPr lang="en-US" altLang="zh-CN" sz="2500" b="1" dirty="0">
                <a:solidFill>
                  <a:srgbClr val="FF2F92"/>
                </a:solidFill>
              </a:rPr>
              <a:t>GPUs</a:t>
            </a:r>
            <a:r>
              <a:rPr lang="zh-CN" altLang="en-US" sz="2500" b="1" dirty="0">
                <a:solidFill>
                  <a:srgbClr val="FF2F92"/>
                </a:solidFill>
              </a:rPr>
              <a:t> </a:t>
            </a:r>
            <a:r>
              <a:rPr lang="en-US" altLang="zh-CN" sz="2500" b="1" dirty="0">
                <a:solidFill>
                  <a:srgbClr val="FF2F92"/>
                </a:solidFill>
              </a:rPr>
              <a:t>for</a:t>
            </a:r>
            <a:r>
              <a:rPr lang="zh-CN" altLang="en-US" sz="2500" b="1" dirty="0">
                <a:solidFill>
                  <a:srgbClr val="FF2F92"/>
                </a:solidFill>
              </a:rPr>
              <a:t> </a:t>
            </a:r>
            <a:r>
              <a:rPr lang="en-US" altLang="zh-CN" sz="2500" b="1" dirty="0">
                <a:solidFill>
                  <a:srgbClr val="FF2F92"/>
                </a:solidFill>
              </a:rPr>
              <a:t>prefill</a:t>
            </a:r>
            <a:r>
              <a:rPr lang="zh-CN" altLang="en-US" sz="2500" dirty="0"/>
              <a:t> </a:t>
            </a:r>
            <a:r>
              <a:rPr lang="en-US" altLang="zh-CN" sz="2500" dirty="0"/>
              <a:t>and</a:t>
            </a:r>
            <a:r>
              <a:rPr lang="zh-CN" altLang="en-US" sz="2500" dirty="0"/>
              <a:t> </a:t>
            </a:r>
            <a:r>
              <a:rPr lang="en-US" altLang="zh-CN" sz="2500" b="1" dirty="0">
                <a:solidFill>
                  <a:srgbClr val="FF2F92"/>
                </a:solidFill>
              </a:rPr>
              <a:t>high-end</a:t>
            </a:r>
            <a:r>
              <a:rPr lang="zh-CN" altLang="en-US" sz="2500" b="1" dirty="0">
                <a:solidFill>
                  <a:srgbClr val="FF2F92"/>
                </a:solidFill>
              </a:rPr>
              <a:t> </a:t>
            </a:r>
            <a:r>
              <a:rPr lang="en-US" altLang="zh-CN" sz="2500" b="1" dirty="0">
                <a:solidFill>
                  <a:srgbClr val="FF2F92"/>
                </a:solidFill>
              </a:rPr>
              <a:t>GPUs</a:t>
            </a:r>
            <a:r>
              <a:rPr lang="zh-CN" altLang="en-US" sz="2500" b="1" dirty="0">
                <a:solidFill>
                  <a:srgbClr val="FF2F92"/>
                </a:solidFill>
              </a:rPr>
              <a:t> </a:t>
            </a:r>
            <a:r>
              <a:rPr lang="en-US" altLang="zh-CN" sz="2500" b="1" dirty="0">
                <a:solidFill>
                  <a:srgbClr val="FF2F92"/>
                </a:solidFill>
              </a:rPr>
              <a:t>for</a:t>
            </a:r>
            <a:r>
              <a:rPr lang="zh-CN" altLang="en-US" sz="2500" b="1" dirty="0">
                <a:solidFill>
                  <a:srgbClr val="FF2F92"/>
                </a:solidFill>
              </a:rPr>
              <a:t> </a:t>
            </a:r>
            <a:r>
              <a:rPr lang="en-US" altLang="zh-CN" sz="2500" b="1" dirty="0">
                <a:solidFill>
                  <a:srgbClr val="FF2F92"/>
                </a:solidFill>
              </a:rPr>
              <a:t>decode</a:t>
            </a:r>
            <a:r>
              <a:rPr lang="en-US" altLang="zh-CN" sz="2500" dirty="0"/>
              <a:t>.</a:t>
            </a:r>
          </a:p>
          <a:p>
            <a:pPr lvl="1"/>
            <a:r>
              <a:rPr lang="en-US" altLang="zh-CN" sz="2500" dirty="0"/>
              <a:t>Overhead:</a:t>
            </a:r>
            <a:r>
              <a:rPr lang="zh-CN" altLang="en-US" sz="2500" dirty="0">
                <a:solidFill>
                  <a:schemeClr val="tx1"/>
                </a:solidFill>
              </a:rPr>
              <a:t> </a:t>
            </a:r>
            <a:r>
              <a:rPr lang="en-US" altLang="zh-CN" sz="2500" b="1" dirty="0">
                <a:solidFill>
                  <a:srgbClr val="FF2F92"/>
                </a:solidFill>
              </a:rPr>
              <a:t>KV</a:t>
            </a:r>
            <a:r>
              <a:rPr lang="zh-CN" altLang="en-US" sz="2500" b="1" dirty="0">
                <a:solidFill>
                  <a:srgbClr val="FF2F92"/>
                </a:solidFill>
              </a:rPr>
              <a:t> </a:t>
            </a:r>
            <a:r>
              <a:rPr lang="en-US" altLang="zh-CN" sz="2500" b="1" dirty="0">
                <a:solidFill>
                  <a:srgbClr val="FF2F92"/>
                </a:solidFill>
              </a:rPr>
              <a:t>transmission</a:t>
            </a:r>
            <a:r>
              <a:rPr lang="en-US" altLang="zh-CN" sz="2500" dirty="0">
                <a:solidFill>
                  <a:schemeClr val="tx1"/>
                </a:solidFill>
              </a:rPr>
              <a:t>, </a:t>
            </a:r>
            <a:r>
              <a:rPr lang="en-US" altLang="zh-CN" sz="2500" b="1" dirty="0">
                <a:solidFill>
                  <a:srgbClr val="FF2F92"/>
                </a:solidFill>
              </a:rPr>
              <a:t>computation</a:t>
            </a:r>
            <a:r>
              <a:rPr lang="en-US" altLang="zh-CN" sz="2500" dirty="0">
                <a:solidFill>
                  <a:schemeClr val="tx1"/>
                </a:solidFill>
              </a:rPr>
              <a:t>, and </a:t>
            </a:r>
            <a:r>
              <a:rPr lang="en-US" altLang="zh-CN" sz="2500" b="1" dirty="0">
                <a:solidFill>
                  <a:srgbClr val="FF2F92"/>
                </a:solidFill>
              </a:rPr>
              <a:t>memory demand</a:t>
            </a:r>
            <a:r>
              <a:rPr lang="en-US" altLang="zh-CN" sz="2500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sz="2500" dirty="0"/>
              <a:t>Existing quantization methods </a:t>
            </a:r>
            <a:r>
              <a:rPr lang="en-US" sz="2500" b="1" dirty="0">
                <a:solidFill>
                  <a:srgbClr val="FF2F92"/>
                </a:solidFill>
              </a:rPr>
              <a:t>require costly dequantization</a:t>
            </a:r>
            <a:r>
              <a:rPr lang="en-US" altLang="zh-CN" sz="2500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72411" y="5449615"/>
            <a:ext cx="41021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Overhead</a:t>
            </a:r>
            <a:r>
              <a:rPr lang="zh-CN" altLang="en-US" dirty="0"/>
              <a:t> </a:t>
            </a:r>
            <a:r>
              <a:rPr lang="en-US" altLang="zh-CN" dirty="0"/>
              <a:t>in</a:t>
            </a:r>
            <a:r>
              <a:rPr lang="zh-CN" altLang="en-US" dirty="0"/>
              <a:t> </a:t>
            </a:r>
            <a:r>
              <a:rPr lang="en-US" altLang="zh-CN" dirty="0"/>
              <a:t>disaggregated</a:t>
            </a:r>
            <a:r>
              <a:rPr lang="zh-CN" altLang="en-US" dirty="0"/>
              <a:t> </a:t>
            </a:r>
            <a:r>
              <a:rPr lang="en-US" altLang="zh-CN" dirty="0"/>
              <a:t>LLM</a:t>
            </a:r>
            <a:r>
              <a:rPr lang="zh-CN" altLang="en-US" dirty="0"/>
              <a:t> </a:t>
            </a:r>
            <a:r>
              <a:rPr lang="en-US" altLang="zh-CN" dirty="0"/>
              <a:t>inference.</a:t>
            </a:r>
          </a:p>
          <a:p>
            <a:pPr algn="ctr"/>
            <a:r>
              <a:rPr lang="en-US" altLang="zh-CN" i="1" dirty="0"/>
              <a:t>Model:</a:t>
            </a:r>
            <a:r>
              <a:rPr lang="zh-CN" altLang="en-US" i="1" dirty="0"/>
              <a:t> </a:t>
            </a:r>
            <a:r>
              <a:rPr lang="en-US" altLang="zh-CN" i="1" dirty="0"/>
              <a:t>Llama-3.1</a:t>
            </a:r>
            <a:r>
              <a:rPr lang="zh-CN" altLang="en-US" i="1" dirty="0"/>
              <a:t> </a:t>
            </a:r>
            <a:r>
              <a:rPr lang="en-US" altLang="zh-CN" i="1" dirty="0"/>
              <a:t>70B</a:t>
            </a:r>
          </a:p>
          <a:p>
            <a:pPr algn="ctr"/>
            <a:r>
              <a:rPr lang="en-US" altLang="zh-CN" i="1" dirty="0"/>
              <a:t>Dataset:</a:t>
            </a:r>
            <a:r>
              <a:rPr lang="zh-CN" altLang="en-US" i="1" dirty="0"/>
              <a:t> </a:t>
            </a:r>
            <a:r>
              <a:rPr lang="en-US" altLang="zh-CN" i="1" dirty="0"/>
              <a:t>Cocktail</a:t>
            </a:r>
            <a:r>
              <a:rPr lang="zh-CN" altLang="en-US" i="1" dirty="0"/>
              <a:t> </a:t>
            </a:r>
            <a:r>
              <a:rPr lang="en-US" altLang="zh-CN" i="1" dirty="0"/>
              <a:t>for</a:t>
            </a:r>
            <a:r>
              <a:rPr lang="zh-CN" altLang="en-US" i="1" dirty="0"/>
              <a:t> </a:t>
            </a:r>
            <a:r>
              <a:rPr lang="en-US" altLang="zh-CN" i="1" dirty="0"/>
              <a:t>information</a:t>
            </a:r>
            <a:r>
              <a:rPr lang="zh-CN" altLang="en-US" i="1" dirty="0"/>
              <a:t> </a:t>
            </a:r>
            <a:r>
              <a:rPr lang="en-US" altLang="zh-CN" i="1" dirty="0"/>
              <a:t>retrieval</a:t>
            </a:r>
            <a:endParaRPr lang="en-US" i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6430" y="3620815"/>
            <a:ext cx="3098800" cy="1828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5215" y="3426163"/>
            <a:ext cx="6019800" cy="21971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620259" y="5560200"/>
            <a:ext cx="47100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Overhead</a:t>
            </a:r>
            <a:r>
              <a:rPr lang="zh-CN" altLang="en-US" dirty="0"/>
              <a:t> </a:t>
            </a:r>
            <a:r>
              <a:rPr lang="en-US" altLang="zh-CN" dirty="0"/>
              <a:t>in</a:t>
            </a:r>
            <a:r>
              <a:rPr lang="zh-CN" altLang="en-US" dirty="0"/>
              <a:t> </a:t>
            </a:r>
            <a:r>
              <a:rPr lang="en-US" altLang="zh-CN" dirty="0"/>
              <a:t>existing</a:t>
            </a:r>
            <a:r>
              <a:rPr lang="zh-CN" altLang="en-US" dirty="0"/>
              <a:t> </a:t>
            </a:r>
            <a:r>
              <a:rPr lang="en-US" altLang="zh-CN" dirty="0"/>
              <a:t>LLM</a:t>
            </a:r>
            <a:r>
              <a:rPr lang="zh-CN" altLang="en-US" dirty="0"/>
              <a:t> </a:t>
            </a:r>
            <a:r>
              <a:rPr lang="en-US" altLang="zh-CN" dirty="0"/>
              <a:t>quantization</a:t>
            </a:r>
            <a:r>
              <a:rPr lang="zh-CN" altLang="en-US" dirty="0"/>
              <a:t> </a:t>
            </a:r>
            <a:r>
              <a:rPr lang="en-US" altLang="zh-CN" dirty="0"/>
              <a:t>methods.</a:t>
            </a:r>
          </a:p>
          <a:p>
            <a:pPr algn="ctr"/>
            <a:r>
              <a:rPr lang="en-US" altLang="zh-CN" i="1" dirty="0"/>
              <a:t>Model:</a:t>
            </a:r>
            <a:r>
              <a:rPr lang="zh-CN" altLang="en-US" i="1" dirty="0"/>
              <a:t> </a:t>
            </a:r>
            <a:r>
              <a:rPr lang="en-US" altLang="zh-CN" i="1" dirty="0"/>
              <a:t>Llama-3.1</a:t>
            </a:r>
            <a:r>
              <a:rPr lang="zh-CN" altLang="en-US" i="1" dirty="0"/>
              <a:t> </a:t>
            </a:r>
            <a:r>
              <a:rPr lang="en-US" altLang="zh-CN" i="1" dirty="0"/>
              <a:t>70B</a:t>
            </a:r>
          </a:p>
          <a:p>
            <a:pPr algn="ctr"/>
            <a:r>
              <a:rPr lang="en-US" altLang="zh-CN" i="1" dirty="0"/>
              <a:t>Dataset:</a:t>
            </a:r>
            <a:r>
              <a:rPr lang="zh-CN" altLang="en-US" i="1" dirty="0"/>
              <a:t> </a:t>
            </a:r>
            <a:r>
              <a:rPr lang="en-US" altLang="zh-CN" i="1" dirty="0"/>
              <a:t>Cocktail</a:t>
            </a:r>
            <a:r>
              <a:rPr lang="zh-CN" altLang="en-US" i="1" dirty="0"/>
              <a:t> </a:t>
            </a:r>
            <a:r>
              <a:rPr lang="en-US" altLang="zh-CN" i="1" dirty="0"/>
              <a:t>for</a:t>
            </a:r>
            <a:r>
              <a:rPr lang="zh-CN" altLang="en-US" i="1" dirty="0"/>
              <a:t> </a:t>
            </a:r>
            <a:r>
              <a:rPr lang="en-US" altLang="zh-CN" i="1" dirty="0"/>
              <a:t>information</a:t>
            </a:r>
            <a:r>
              <a:rPr lang="zh-CN" altLang="en-US" i="1" dirty="0"/>
              <a:t> </a:t>
            </a:r>
            <a:r>
              <a:rPr lang="en-US" altLang="zh-CN" i="1" dirty="0"/>
              <a:t>retrieval</a:t>
            </a:r>
            <a:endParaRPr lang="en-US" i="1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C89D98C-3985-BA6C-413B-EB8F51E42A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2371" y="129345"/>
            <a:ext cx="2533739" cy="77500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709" y="1459817"/>
            <a:ext cx="10668493" cy="1987575"/>
          </a:xfrm>
        </p:spPr>
        <p:txBody>
          <a:bodyPr>
            <a:noAutofit/>
          </a:bodyPr>
          <a:lstStyle/>
          <a:p>
            <a:r>
              <a:rPr lang="en-US" altLang="zh-CN" b="1" dirty="0"/>
              <a:t>Key</a:t>
            </a:r>
            <a:r>
              <a:rPr lang="zh-CN" altLang="en-US" b="1" dirty="0"/>
              <a:t> </a:t>
            </a:r>
            <a:r>
              <a:rPr lang="en-US" altLang="zh-CN" b="1" dirty="0"/>
              <a:t>Idea</a:t>
            </a:r>
          </a:p>
          <a:p>
            <a:pPr lvl="1"/>
            <a:r>
              <a:rPr lang="en-US" dirty="0"/>
              <a:t>Enables </a:t>
            </a:r>
            <a:r>
              <a:rPr lang="en-US" b="1" dirty="0">
                <a:solidFill>
                  <a:srgbClr val="FF2F92"/>
                </a:solidFill>
              </a:rPr>
              <a:t>direct computation</a:t>
            </a:r>
            <a:r>
              <a:rPr lang="en-US" dirty="0"/>
              <a:t> on quantized KV without dequantization</a:t>
            </a:r>
            <a:r>
              <a:rPr lang="en-US" altLang="zh-CN" dirty="0"/>
              <a:t>.</a:t>
            </a:r>
          </a:p>
          <a:p>
            <a:pPr lvl="2"/>
            <a:r>
              <a:rPr lang="en-US" altLang="zh-CN" dirty="0"/>
              <a:t>Uses</a:t>
            </a:r>
            <a:r>
              <a:rPr lang="zh-CN" altLang="en-US" dirty="0"/>
              <a:t> </a:t>
            </a:r>
            <a:r>
              <a:rPr lang="en-US" altLang="zh-CN" i="1" dirty="0">
                <a:solidFill>
                  <a:srgbClr val="FF2F92"/>
                </a:solidFill>
              </a:rPr>
              <a:t>INT2</a:t>
            </a:r>
            <a:r>
              <a:rPr lang="zh-CN" altLang="en-US" i="1" dirty="0">
                <a:solidFill>
                  <a:srgbClr val="FF2F92"/>
                </a:solidFill>
              </a:rPr>
              <a:t> </a:t>
            </a:r>
            <a:r>
              <a:rPr lang="en-US" altLang="zh-CN" i="1" dirty="0">
                <a:solidFill>
                  <a:srgbClr val="FF2F92"/>
                </a:solidFill>
              </a:rPr>
              <a:t>asymmetric</a:t>
            </a:r>
            <a:r>
              <a:rPr lang="zh-CN" altLang="en-US" i="1" dirty="0">
                <a:solidFill>
                  <a:srgbClr val="FF2F92"/>
                </a:solidFill>
              </a:rPr>
              <a:t> </a:t>
            </a:r>
            <a:r>
              <a:rPr lang="en-US" altLang="zh-CN" i="1" dirty="0">
                <a:solidFill>
                  <a:srgbClr val="FF2F92"/>
                </a:solidFill>
              </a:rPr>
              <a:t>quantization</a:t>
            </a:r>
            <a:r>
              <a:rPr lang="zh-CN" altLang="en-US" dirty="0"/>
              <a:t> </a:t>
            </a:r>
            <a:r>
              <a:rPr lang="en-US" altLang="zh-CN" dirty="0"/>
              <a:t>for</a:t>
            </a:r>
            <a:r>
              <a:rPr lang="zh-CN" altLang="en-US" dirty="0"/>
              <a:t> </a:t>
            </a:r>
            <a:r>
              <a:rPr lang="en-US" altLang="zh-CN" dirty="0"/>
              <a:t>KV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minimize</a:t>
            </a:r>
            <a:r>
              <a:rPr lang="zh-CN" altLang="en-US" dirty="0"/>
              <a:t> </a:t>
            </a:r>
            <a:r>
              <a:rPr lang="en-US" altLang="zh-CN" dirty="0"/>
              <a:t>KV</a:t>
            </a:r>
            <a:r>
              <a:rPr lang="zh-CN" altLang="en-US" dirty="0"/>
              <a:t> </a:t>
            </a:r>
            <a:r>
              <a:rPr lang="en-US" altLang="zh-CN" dirty="0"/>
              <a:t>transmission</a:t>
            </a:r>
            <a:r>
              <a:rPr lang="zh-CN" altLang="en-US" dirty="0"/>
              <a:t> </a:t>
            </a:r>
            <a:r>
              <a:rPr lang="en-US" altLang="zh-CN" dirty="0"/>
              <a:t>overhead.</a:t>
            </a:r>
          </a:p>
          <a:p>
            <a:pPr lvl="1"/>
            <a:r>
              <a:rPr lang="en-US" dirty="0"/>
              <a:t>Accelerates both </a:t>
            </a:r>
            <a:r>
              <a:rPr lang="en-US" b="1" dirty="0">
                <a:solidFill>
                  <a:srgbClr val="FF2F92"/>
                </a:solidFill>
              </a:rPr>
              <a:t>prefill</a:t>
            </a:r>
            <a:r>
              <a:rPr lang="en-US" dirty="0"/>
              <a:t> and </a:t>
            </a:r>
            <a:r>
              <a:rPr lang="en-US" b="1" dirty="0">
                <a:solidFill>
                  <a:srgbClr val="FF2F92"/>
                </a:solidFill>
              </a:rPr>
              <a:t>decode</a:t>
            </a:r>
            <a:r>
              <a:rPr lang="en-US" dirty="0"/>
              <a:t> using </a:t>
            </a:r>
            <a:r>
              <a:rPr lang="en-US" b="1" dirty="0">
                <a:solidFill>
                  <a:srgbClr val="FF2F92"/>
                </a:solidFill>
              </a:rPr>
              <a:t>quantized matrix multiplication</a:t>
            </a:r>
            <a:r>
              <a:rPr lang="en-US" altLang="zh-CN" dirty="0"/>
              <a:t>.</a:t>
            </a:r>
            <a:endParaRPr lang="en-US" dirty="0"/>
          </a:p>
          <a:p>
            <a:pPr lvl="1"/>
            <a:r>
              <a:rPr lang="en-US" dirty="0"/>
              <a:t>Reduces </a:t>
            </a:r>
            <a:r>
              <a:rPr lang="en-US" b="1" dirty="0">
                <a:solidFill>
                  <a:srgbClr val="FF2F92"/>
                </a:solidFill>
              </a:rPr>
              <a:t>KV communication</a:t>
            </a:r>
            <a:r>
              <a:rPr lang="en-US" dirty="0"/>
              <a:t>, </a:t>
            </a:r>
            <a:r>
              <a:rPr lang="en-US" b="1" dirty="0">
                <a:solidFill>
                  <a:srgbClr val="FF2F92"/>
                </a:solidFill>
              </a:rPr>
              <a:t>memory </a:t>
            </a:r>
            <a:r>
              <a:rPr lang="en-US" altLang="zh-CN" b="1" dirty="0">
                <a:solidFill>
                  <a:srgbClr val="FF2F92"/>
                </a:solidFill>
              </a:rPr>
              <a:t>demand</a:t>
            </a:r>
            <a:r>
              <a:rPr lang="en-US" dirty="0"/>
              <a:t>, and </a:t>
            </a:r>
            <a:r>
              <a:rPr lang="en-US" b="1" dirty="0">
                <a:solidFill>
                  <a:srgbClr val="FF2F92"/>
                </a:solidFill>
              </a:rPr>
              <a:t>overall JCT</a:t>
            </a:r>
            <a:r>
              <a:rPr lang="en-US" altLang="zh-CN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34166" y="5960836"/>
            <a:ext cx="33236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The</a:t>
            </a:r>
            <a:r>
              <a:rPr lang="zh-CN" altLang="en-US" sz="2400" dirty="0"/>
              <a:t> </a:t>
            </a:r>
            <a:r>
              <a:rPr lang="en-US" altLang="zh-CN" sz="2400" dirty="0"/>
              <a:t>architecture</a:t>
            </a:r>
            <a:r>
              <a:rPr lang="zh-CN" altLang="en-US" sz="2400" dirty="0"/>
              <a:t> </a:t>
            </a:r>
            <a:r>
              <a:rPr lang="en-US" altLang="zh-CN" sz="2400" dirty="0"/>
              <a:t>of</a:t>
            </a:r>
            <a:r>
              <a:rPr lang="zh-CN" altLang="en-US" sz="2400" dirty="0"/>
              <a:t> </a:t>
            </a:r>
            <a:r>
              <a:rPr lang="en-US" altLang="zh-CN" sz="2400" dirty="0"/>
              <a:t>HACK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797" y="3994307"/>
            <a:ext cx="10842406" cy="1897421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7357F7C-FAD2-DFC3-F842-D360B833758B}"/>
              </a:ext>
            </a:extLst>
          </p:cNvPr>
          <p:cNvSpPr txBox="1">
            <a:spLocks/>
          </p:cNvSpPr>
          <p:nvPr/>
        </p:nvSpPr>
        <p:spPr>
          <a:xfrm>
            <a:off x="0" y="253776"/>
            <a:ext cx="7556938" cy="7035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>
                <a:latin typeface="+mn-lt"/>
              </a:rPr>
              <a:t>HACK: Homomorphic Acceleration via Compression of the Key-Value Cache for Disaggregated LLM Inference</a:t>
            </a:r>
            <a:endParaRPr lang="en-US" sz="2000" b="1" dirty="0">
              <a:latin typeface="+mn-lt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BE74DA6-EE64-70A5-8F85-FD70A039AF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2371" y="129345"/>
            <a:ext cx="2533739" cy="77500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96143"/>
            <a:ext cx="10515600" cy="3490560"/>
          </a:xfrm>
        </p:spPr>
        <p:txBody>
          <a:bodyPr>
            <a:normAutofit/>
          </a:bodyPr>
          <a:lstStyle/>
          <a:p>
            <a:r>
              <a:rPr lang="en-US" b="1" dirty="0"/>
              <a:t>Quantization Details &amp; Optimizations</a:t>
            </a:r>
          </a:p>
          <a:p>
            <a:pPr lvl="1"/>
            <a:r>
              <a:rPr lang="en-US" b="1" dirty="0">
                <a:solidFill>
                  <a:srgbClr val="FF2F92"/>
                </a:solidFill>
              </a:rPr>
              <a:t>Homomorphic Quantization Core:</a:t>
            </a:r>
          </a:p>
          <a:p>
            <a:pPr lvl="2"/>
            <a:r>
              <a:rPr lang="en-US" sz="2400" dirty="0"/>
              <a:t>Quantize A, B → perform </a:t>
            </a:r>
            <a:r>
              <a:rPr lang="en-US" sz="2400" b="1" dirty="0">
                <a:solidFill>
                  <a:srgbClr val="FF2F92"/>
                </a:solidFill>
              </a:rPr>
              <a:t>C' = A' × B’</a:t>
            </a:r>
          </a:p>
          <a:p>
            <a:pPr lvl="2"/>
            <a:r>
              <a:rPr lang="en-US" sz="2400" dirty="0"/>
              <a:t>Approximate </a:t>
            </a:r>
            <a:r>
              <a:rPr lang="en-US" sz="2400" b="1" dirty="0">
                <a:solidFill>
                  <a:srgbClr val="FF2F92"/>
                </a:solidFill>
              </a:rPr>
              <a:t>C</a:t>
            </a:r>
            <a:r>
              <a:rPr lang="en-US" sz="2400" dirty="0"/>
              <a:t> from </a:t>
            </a:r>
            <a:r>
              <a:rPr lang="en-US" sz="2400" b="1" dirty="0">
                <a:solidFill>
                  <a:srgbClr val="FF2F92"/>
                </a:solidFill>
              </a:rPr>
              <a:t>C'</a:t>
            </a:r>
            <a:r>
              <a:rPr lang="en-US" sz="2400" dirty="0"/>
              <a:t> using low-cost linear adjustment</a:t>
            </a:r>
          </a:p>
          <a:p>
            <a:pPr lvl="1"/>
            <a:r>
              <a:rPr lang="en-US" altLang="zh-CN" b="1" dirty="0">
                <a:solidFill>
                  <a:srgbClr val="FF2F92"/>
                </a:solidFill>
              </a:rPr>
              <a:t>Optimization:</a:t>
            </a:r>
          </a:p>
          <a:p>
            <a:pPr lvl="2"/>
            <a:r>
              <a:rPr lang="en-US" sz="2400" dirty="0"/>
              <a:t>Store </a:t>
            </a:r>
            <a:r>
              <a:rPr lang="en-US" sz="2400" b="1" dirty="0">
                <a:solidFill>
                  <a:srgbClr val="FF2F92"/>
                </a:solidFill>
              </a:rPr>
              <a:t>partial sums</a:t>
            </a:r>
            <a:r>
              <a:rPr lang="en-US" sz="2400" dirty="0"/>
              <a:t> to avoid per-iteration </a:t>
            </a:r>
            <a:r>
              <a:rPr lang="en-US" sz="2400" dirty="0" err="1"/>
              <a:t>recomputation</a:t>
            </a:r>
            <a:endParaRPr lang="en-US" sz="2400" dirty="0"/>
          </a:p>
          <a:p>
            <a:pPr lvl="2"/>
            <a:r>
              <a:rPr lang="en-US" sz="2400" b="1" dirty="0">
                <a:solidFill>
                  <a:srgbClr val="FF2F92"/>
                </a:solidFill>
              </a:rPr>
              <a:t>Hybrid FP16 + INT2</a:t>
            </a:r>
            <a:r>
              <a:rPr lang="en-US" sz="2400" dirty="0"/>
              <a:t>: last </a:t>
            </a:r>
            <a:r>
              <a:rPr lang="en-US" sz="2400" i="1" dirty="0"/>
              <a:t>V</a:t>
            </a:r>
            <a:r>
              <a:rPr lang="en-US" sz="2400" dirty="0"/>
              <a:t> block in FP16 avoids costly </a:t>
            </a:r>
            <a:r>
              <a:rPr lang="en-US" sz="2400" dirty="0" err="1"/>
              <a:t>requantization</a:t>
            </a:r>
            <a:endParaRPr lang="en-US" sz="2400" dirty="0"/>
          </a:p>
          <a:p>
            <a:pPr lvl="2"/>
            <a:r>
              <a:rPr lang="en-US" sz="2400" dirty="0"/>
              <a:t>Overhead limited to </a:t>
            </a:r>
            <a:r>
              <a:rPr lang="en-US" sz="2400" b="1" dirty="0">
                <a:solidFill>
                  <a:srgbClr val="FF2F92"/>
                </a:solidFill>
              </a:rPr>
              <a:t>~2.7% GPU memory</a:t>
            </a:r>
            <a:endParaRPr lang="en-US" sz="2400" dirty="0">
              <a:solidFill>
                <a:srgbClr val="FF2F92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24CFBF3-FB64-3EC4-4014-68E97FCC8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3776"/>
            <a:ext cx="7556938" cy="703580"/>
          </a:xfrm>
        </p:spPr>
        <p:txBody>
          <a:bodyPr>
            <a:noAutofit/>
          </a:bodyPr>
          <a:lstStyle/>
          <a:p>
            <a:r>
              <a:rPr lang="en-US" sz="2000" b="1" dirty="0">
                <a:latin typeface="+mn-lt"/>
              </a:rPr>
              <a:t>HACK: Homomorphic Acceleration via Compression of the Key-Value Cache for Disaggregated LLM Inference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98516B3-82F5-82D6-03E5-E3A08A054B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2371" y="129345"/>
            <a:ext cx="2533739" cy="77500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59507"/>
            <a:ext cx="10515600" cy="4436492"/>
          </a:xfrm>
        </p:spPr>
        <p:txBody>
          <a:bodyPr>
            <a:normAutofit/>
          </a:bodyPr>
          <a:lstStyle/>
          <a:p>
            <a:r>
              <a:rPr lang="en-US" altLang="zh-CN" b="1" dirty="0"/>
              <a:t>Key</a:t>
            </a:r>
            <a:r>
              <a:rPr lang="zh-CN" altLang="en-US" b="1" dirty="0"/>
              <a:t> </a:t>
            </a:r>
            <a:r>
              <a:rPr lang="en-US" altLang="zh-CN" b="1" dirty="0"/>
              <a:t>Results</a:t>
            </a:r>
            <a:endParaRPr lang="en-US" b="1" dirty="0"/>
          </a:p>
          <a:p>
            <a:pPr lvl="1"/>
            <a:r>
              <a:rPr lang="en-US" altLang="zh-CN" b="1" dirty="0">
                <a:solidFill>
                  <a:srgbClr val="FF2F92"/>
                </a:solidFill>
              </a:rPr>
              <a:t>Setup</a:t>
            </a:r>
            <a:r>
              <a:rPr lang="en-US" b="1" dirty="0">
                <a:solidFill>
                  <a:srgbClr val="FF2F92"/>
                </a:solidFill>
              </a:rPr>
              <a:t>:</a:t>
            </a:r>
          </a:p>
          <a:p>
            <a:pPr lvl="2"/>
            <a:r>
              <a:rPr lang="en-US" sz="2400" dirty="0" err="1"/>
              <a:t>vLLM</a:t>
            </a:r>
            <a:r>
              <a:rPr lang="en-US" sz="2400" dirty="0"/>
              <a:t> + FlashAttention-2 backend</a:t>
            </a:r>
          </a:p>
          <a:p>
            <a:pPr lvl="2"/>
            <a:r>
              <a:rPr lang="en-US" sz="2400" dirty="0"/>
              <a:t>Models: Llama-3.1 70B, Mistral 7B, Phi-3 14B, Falcon 180B</a:t>
            </a:r>
          </a:p>
          <a:p>
            <a:pPr lvl="2"/>
            <a:r>
              <a:rPr lang="en-US" sz="2400" dirty="0"/>
              <a:t>Datasets: IMDb, Cocktail, </a:t>
            </a:r>
            <a:r>
              <a:rPr lang="en-US" sz="2400" dirty="0" err="1"/>
              <a:t>arXiv</a:t>
            </a:r>
            <a:r>
              <a:rPr lang="en-US" sz="2400" dirty="0"/>
              <a:t>, </a:t>
            </a:r>
            <a:r>
              <a:rPr lang="en-US" sz="2400" dirty="0" err="1"/>
              <a:t>HumanEval</a:t>
            </a:r>
            <a:r>
              <a:rPr lang="en-US" sz="2400" dirty="0"/>
              <a:t>, GSM8K</a:t>
            </a:r>
          </a:p>
          <a:p>
            <a:pPr lvl="2"/>
            <a:r>
              <a:rPr lang="en-US" sz="2400" dirty="0"/>
              <a:t>AWS GPUs: A10G, V100, T4, L4, A100</a:t>
            </a:r>
          </a:p>
          <a:p>
            <a:pPr lvl="1"/>
            <a:r>
              <a:rPr lang="en-US" altLang="zh-CN" b="1" dirty="0">
                <a:solidFill>
                  <a:srgbClr val="FF2F92"/>
                </a:solidFill>
              </a:rPr>
              <a:t>Results:</a:t>
            </a:r>
          </a:p>
          <a:p>
            <a:pPr lvl="2"/>
            <a:r>
              <a:rPr lang="en-US" sz="2400" dirty="0"/>
              <a:t>Up to </a:t>
            </a:r>
            <a:r>
              <a:rPr lang="en-US" sz="2400" b="1" dirty="0">
                <a:solidFill>
                  <a:srgbClr val="FF2F92"/>
                </a:solidFill>
              </a:rPr>
              <a:t>70.9% JCT reduction</a:t>
            </a:r>
            <a:r>
              <a:rPr lang="en-US" sz="2400" dirty="0"/>
              <a:t> over </a:t>
            </a:r>
            <a:r>
              <a:rPr lang="en-US" altLang="zh-CN" sz="2400" dirty="0"/>
              <a:t>disaggregated</a:t>
            </a:r>
            <a:r>
              <a:rPr lang="zh-CN" altLang="en-US" sz="2400" dirty="0"/>
              <a:t> </a:t>
            </a:r>
            <a:r>
              <a:rPr lang="en-US" sz="2400" dirty="0"/>
              <a:t>baseline</a:t>
            </a:r>
            <a:r>
              <a:rPr lang="zh-CN" altLang="en-US" sz="2400" dirty="0"/>
              <a:t> </a:t>
            </a:r>
            <a:r>
              <a:rPr lang="en-US" altLang="zh-CN" sz="2400" dirty="0"/>
              <a:t>without</a:t>
            </a:r>
            <a:r>
              <a:rPr lang="zh-CN" altLang="en-US" sz="2400" dirty="0"/>
              <a:t> </a:t>
            </a:r>
            <a:r>
              <a:rPr lang="en-US" altLang="zh-CN" sz="2400" dirty="0"/>
              <a:t>quantization.</a:t>
            </a:r>
          </a:p>
          <a:p>
            <a:pPr lvl="2"/>
            <a:r>
              <a:rPr lang="en-US" altLang="zh-CN" sz="2400" dirty="0"/>
              <a:t>Up</a:t>
            </a:r>
            <a:r>
              <a:rPr lang="zh-CN" altLang="en-US" sz="2400" dirty="0"/>
              <a:t> </a:t>
            </a:r>
            <a:r>
              <a:rPr lang="en-US" altLang="zh-CN" sz="2400" dirty="0"/>
              <a:t>to</a:t>
            </a:r>
            <a:r>
              <a:rPr lang="zh-CN" altLang="en-US" sz="2400" dirty="0"/>
              <a:t> </a:t>
            </a:r>
            <a:r>
              <a:rPr lang="en-US" altLang="zh-CN" sz="2400" b="1" dirty="0">
                <a:solidFill>
                  <a:srgbClr val="FF2F92"/>
                </a:solidFill>
              </a:rPr>
              <a:t>52.3%</a:t>
            </a:r>
            <a:r>
              <a:rPr lang="zh-CN" altLang="en-US" sz="2400" b="1" dirty="0">
                <a:solidFill>
                  <a:srgbClr val="FF2F92"/>
                </a:solidFill>
              </a:rPr>
              <a:t> </a:t>
            </a:r>
            <a:r>
              <a:rPr lang="en-US" altLang="zh-CN" sz="2400" b="1" dirty="0">
                <a:solidFill>
                  <a:srgbClr val="FF2F92"/>
                </a:solidFill>
              </a:rPr>
              <a:t>JCT</a:t>
            </a:r>
            <a:r>
              <a:rPr lang="zh-CN" altLang="en-US" sz="2400" b="1" dirty="0">
                <a:solidFill>
                  <a:srgbClr val="FF2F92"/>
                </a:solidFill>
              </a:rPr>
              <a:t> </a:t>
            </a:r>
            <a:r>
              <a:rPr lang="en-US" altLang="zh-CN" sz="2400" b="1" dirty="0">
                <a:solidFill>
                  <a:srgbClr val="FF2F92"/>
                </a:solidFill>
              </a:rPr>
              <a:t>reduction</a:t>
            </a:r>
            <a:r>
              <a:rPr lang="zh-CN" altLang="en-US" sz="2400" dirty="0"/>
              <a:t> </a:t>
            </a:r>
            <a:r>
              <a:rPr lang="en-US" altLang="zh-CN" sz="2400" dirty="0"/>
              <a:t>over</a:t>
            </a:r>
            <a:r>
              <a:rPr lang="zh-CN" altLang="en-US" sz="2400" dirty="0"/>
              <a:t> </a:t>
            </a:r>
            <a:r>
              <a:rPr lang="en-US" altLang="zh-CN" sz="2400" dirty="0"/>
              <a:t>quantization</a:t>
            </a:r>
            <a:r>
              <a:rPr lang="zh-CN" altLang="en-US" sz="2400" dirty="0"/>
              <a:t> </a:t>
            </a:r>
            <a:r>
              <a:rPr lang="en-US" altLang="zh-CN" sz="2400" dirty="0"/>
              <a:t>methods</a:t>
            </a:r>
            <a:r>
              <a:rPr lang="zh-CN" altLang="en-US" sz="2400" dirty="0"/>
              <a:t> </a:t>
            </a:r>
            <a:r>
              <a:rPr lang="en-US" altLang="zh-CN" sz="2400" dirty="0"/>
              <a:t>(</a:t>
            </a:r>
            <a:r>
              <a:rPr lang="en-US" sz="2400" dirty="0" err="1"/>
              <a:t>CacheGen</a:t>
            </a:r>
            <a:r>
              <a:rPr lang="en-US" sz="2400" dirty="0"/>
              <a:t> &amp; </a:t>
            </a:r>
            <a:r>
              <a:rPr lang="en-US" sz="2400" dirty="0" err="1"/>
              <a:t>KVQuant</a:t>
            </a:r>
            <a:r>
              <a:rPr lang="en-US" altLang="zh-CN" sz="2400" dirty="0"/>
              <a:t>).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0E755D3-8191-5168-7C76-786848691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3776"/>
            <a:ext cx="7556938" cy="703580"/>
          </a:xfrm>
        </p:spPr>
        <p:txBody>
          <a:bodyPr>
            <a:noAutofit/>
          </a:bodyPr>
          <a:lstStyle/>
          <a:p>
            <a:r>
              <a:rPr lang="en-US" sz="2000" b="1" dirty="0">
                <a:latin typeface="+mn-lt"/>
              </a:rPr>
              <a:t>HACK: Homomorphic Acceleration via Compression of the Key-Value Cache for Disaggregated LLM Inference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E9DA68-DBD3-06DF-CC68-110603349A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2371" y="129345"/>
            <a:ext cx="2533739" cy="7750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336</Words>
  <Application>Microsoft Macintosh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HACK: Homomorphic Acceleration via Compression of the Key-Value Cache for Disaggregated LLM Inference</vt:lpstr>
      <vt:lpstr>HACK: Homomorphic Acceleration via Compression of the Key-Value Cache for Disaggregated LLM Inference</vt:lpstr>
      <vt:lpstr>PowerPoint Presentation</vt:lpstr>
      <vt:lpstr>HACK: Homomorphic Acceleration via Compression of the Key-Value Cache for Disaggregated LLM Inference</vt:lpstr>
      <vt:lpstr>HACK: Homomorphic Acceleration via Compression of the Key-Value Cache for Disaggregated LLM Inference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Zeyu丶泽宇</dc:creator>
  <cp:lastModifiedBy>Zeyu丶泽宇</cp:lastModifiedBy>
  <cp:revision>26</cp:revision>
  <dcterms:created xsi:type="dcterms:W3CDTF">2025-09-06T23:50:42Z</dcterms:created>
  <dcterms:modified xsi:type="dcterms:W3CDTF">2025-09-07T00:20:25Z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F16E83CD9B229477147DBC6816FB7626_42</vt:lpwstr>
  </property>
  <property fmtid="{D5CDD505-2E9C-101B-9397-08002B2CF9AE}" pid="3" name="KSOProductBuildVer">
    <vt:lpwstr>1033-12.1.22553.22553</vt:lpwstr>
  </property>
</Properties>
</file>